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36"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07" autoAdjust="0"/>
    <p:restoredTop sz="68119" autoAdjust="0"/>
  </p:normalViewPr>
  <p:slideViewPr>
    <p:cSldViewPr>
      <p:cViewPr varScale="1">
        <p:scale>
          <a:sx n="79" d="100"/>
          <a:sy n="79" d="100"/>
        </p:scale>
        <p:origin x="273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15FA61D-8AF8-4F3C-981D-88D224820915}" type="datetimeFigureOut">
              <a:rPr lang="en-CA" smtClean="0"/>
              <a:t>2022-07-23</a:t>
            </a:fld>
            <a:endParaRPr lang="en-CA"/>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9206B0D-FB3D-4059-8F5A-D64AF57D5B1F}" type="slidenum">
              <a:rPr lang="en-CA" smtClean="0"/>
              <a:t>‹#›</a:t>
            </a:fld>
            <a:endParaRPr lang="en-CA"/>
          </a:p>
        </p:txBody>
      </p:sp>
    </p:spTree>
    <p:extLst>
      <p:ext uri="{BB962C8B-B14F-4D97-AF65-F5344CB8AC3E}">
        <p14:creationId xmlns:p14="http://schemas.microsoft.com/office/powerpoint/2010/main" val="3304331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a program is written and saved onto a disk, it is not a process yet. Once a program is loaded into memory, it becomes a process, and it requires space (takes space in memory), CPU in order to execute, and resources (peripherals to open files, reserves for devices)</a:t>
            </a:r>
          </a:p>
        </p:txBody>
      </p:sp>
      <p:sp>
        <p:nvSpPr>
          <p:cNvPr id="4" name="Slide Number Placeholder 3"/>
          <p:cNvSpPr>
            <a:spLocks noGrp="1"/>
          </p:cNvSpPr>
          <p:nvPr>
            <p:ph type="sldNum" sz="quarter" idx="5"/>
          </p:nvPr>
        </p:nvSpPr>
        <p:spPr/>
        <p:txBody>
          <a:bodyPr/>
          <a:lstStyle/>
          <a:p>
            <a:fld id="{09206B0D-FB3D-4059-8F5A-D64AF57D5B1F}" type="slidenum">
              <a:rPr lang="en-CA" smtClean="0"/>
              <a:t>3</a:t>
            </a:fld>
            <a:endParaRPr lang="en-CA"/>
          </a:p>
        </p:txBody>
      </p:sp>
    </p:spTree>
    <p:extLst>
      <p:ext uri="{BB962C8B-B14F-4D97-AF65-F5344CB8AC3E}">
        <p14:creationId xmlns:p14="http://schemas.microsoft.com/office/powerpoint/2010/main" val="3166179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15</a:t>
            </a:fld>
            <a:endParaRPr lang="en-CA"/>
          </a:p>
        </p:txBody>
      </p:sp>
    </p:spTree>
    <p:extLst>
      <p:ext uri="{BB962C8B-B14F-4D97-AF65-F5344CB8AC3E}">
        <p14:creationId xmlns:p14="http://schemas.microsoft.com/office/powerpoint/2010/main" val="1455711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BDC1C6"/>
                </a:solidFill>
                <a:effectLst/>
                <a:latin typeface="arial" panose="020B0604020202020204" pitchFamily="34" charset="0"/>
              </a:rPr>
              <a:t>A computer processor is described as idle when it is not being used by any program. Every program or task that runs on a computer system occupies a certain amount of processing time on the CPU. If the CPU has completed all tasks it is idle. Modern processors use idle time to save power.</a:t>
            </a:r>
          </a:p>
          <a:p>
            <a:endParaRPr lang="en-CA" b="0" i="0" dirty="0">
              <a:solidFill>
                <a:srgbClr val="BDC1C6"/>
              </a:solidFill>
              <a:effectLst/>
              <a:latin typeface="arial" panose="020B0604020202020204" pitchFamily="34" charset="0"/>
            </a:endParaRPr>
          </a:p>
          <a:p>
            <a:r>
              <a:rPr lang="en-CA" b="0" i="0" dirty="0">
                <a:solidFill>
                  <a:srgbClr val="000000"/>
                </a:solidFill>
                <a:effectLst/>
                <a:latin typeface="Lato" panose="020F0502020204030203" pitchFamily="34" charset="0"/>
              </a:rPr>
              <a:t>Process P zero was executing at some point, then it gets interrupted. To save the state into PCB zero we reload the state from PCB one after it. Process one was idle up until we finished loading the state from PCB one so P one now can start executing while P zero is idle. If we need to switch back from the one back to zero, we need to do the same thing, as in we need to save the state into PCB one, we need to reload the state from PCB zero, and then we start executing P zero while P one becomes idle again.</a:t>
            </a:r>
          </a:p>
          <a:p>
            <a:endParaRPr lang="en-CA" b="0" i="0" dirty="0">
              <a:solidFill>
                <a:srgbClr val="000000"/>
              </a:solidFill>
              <a:effectLst/>
              <a:latin typeface="Lato" panose="020F0502020204030203" pitchFamily="34" charset="0"/>
            </a:endParaRPr>
          </a:p>
          <a:p>
            <a:pPr algn="l">
              <a:buFont typeface="Arial" panose="020B0604020202020204" pitchFamily="34" charset="0"/>
              <a:buNone/>
            </a:pPr>
            <a:r>
              <a:rPr lang="en-CA" b="0" i="0" dirty="0">
                <a:solidFill>
                  <a:srgbClr val="000000"/>
                </a:solidFill>
                <a:effectLst/>
                <a:latin typeface="Lato" panose="020F0502020204030203" pitchFamily="34" charset="0"/>
              </a:rPr>
              <a:t>What if PCB1 was completed and it wasn’t interrupted </a:t>
            </a:r>
            <a:r>
              <a:rPr lang="en-CA" b="0" i="0" dirty="0">
                <a:solidFill>
                  <a:srgbClr val="000000"/>
                </a:solidFill>
                <a:effectLst/>
                <a:latin typeface="Lato" panose="020F0502020204030203" pitchFamily="34" charset="0"/>
                <a:sym typeface="Wingdings" panose="05000000000000000000" pitchFamily="2" charset="2"/>
              </a:rPr>
              <a:t> </a:t>
            </a:r>
            <a:r>
              <a:rPr lang="en-CA" b="0" i="0" dirty="0">
                <a:solidFill>
                  <a:srgbClr val="000000"/>
                </a:solidFill>
                <a:effectLst/>
                <a:latin typeface="Lato" panose="020F0502020204030203" pitchFamily="34" charset="0"/>
              </a:rPr>
              <a:t>it would follow the same steps, where PCB0 is reloaded anyways</a:t>
            </a:r>
          </a:p>
          <a:p>
            <a:endParaRPr lang="en-CA" b="0" dirty="0"/>
          </a:p>
        </p:txBody>
      </p:sp>
      <p:sp>
        <p:nvSpPr>
          <p:cNvPr id="4" name="Slide Number Placeholder 3"/>
          <p:cNvSpPr>
            <a:spLocks noGrp="1"/>
          </p:cNvSpPr>
          <p:nvPr>
            <p:ph type="sldNum" sz="quarter" idx="5"/>
          </p:nvPr>
        </p:nvSpPr>
        <p:spPr/>
        <p:txBody>
          <a:bodyPr/>
          <a:lstStyle/>
          <a:p>
            <a:fld id="{09206B0D-FB3D-4059-8F5A-D64AF57D5B1F}" type="slidenum">
              <a:rPr lang="en-CA" smtClean="0"/>
              <a:t>16</a:t>
            </a:fld>
            <a:endParaRPr lang="en-CA"/>
          </a:p>
        </p:txBody>
      </p:sp>
    </p:spTree>
    <p:extLst>
      <p:ext uri="{BB962C8B-B14F-4D97-AF65-F5344CB8AC3E}">
        <p14:creationId xmlns:p14="http://schemas.microsoft.com/office/powerpoint/2010/main" val="661182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Program data is not the same as program text (or code or image)</a:t>
            </a:r>
          </a:p>
        </p:txBody>
      </p:sp>
      <p:sp>
        <p:nvSpPr>
          <p:cNvPr id="4" name="Slide Number Placeholder 3"/>
          <p:cNvSpPr>
            <a:spLocks noGrp="1"/>
          </p:cNvSpPr>
          <p:nvPr>
            <p:ph type="sldNum" sz="quarter" idx="5"/>
          </p:nvPr>
        </p:nvSpPr>
        <p:spPr/>
        <p:txBody>
          <a:bodyPr/>
          <a:lstStyle/>
          <a:p>
            <a:fld id="{09206B0D-FB3D-4059-8F5A-D64AF57D5B1F}" type="slidenum">
              <a:rPr lang="en-CA" smtClean="0"/>
              <a:t>17</a:t>
            </a:fld>
            <a:endParaRPr lang="en-CA"/>
          </a:p>
        </p:txBody>
      </p:sp>
    </p:spTree>
    <p:extLst>
      <p:ext uri="{BB962C8B-B14F-4D97-AF65-F5344CB8AC3E}">
        <p14:creationId xmlns:p14="http://schemas.microsoft.com/office/powerpoint/2010/main" val="3082103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scheduler is a program and part of the OS</a:t>
            </a:r>
          </a:p>
          <a:p>
            <a:endParaRPr lang="en-CA" dirty="0"/>
          </a:p>
          <a:p>
            <a:r>
              <a:rPr lang="en-CA" dirty="0"/>
              <a:t>Multiprogramming: Maximise the usage of the resources, such as CPU and memory</a:t>
            </a:r>
          </a:p>
          <a:p>
            <a:r>
              <a:rPr lang="en-CA" dirty="0"/>
              <a:t>Time-sharing allows all processes to be operated on by the CPU, and for practicality, and this is where the swapping mechanism comes in</a:t>
            </a:r>
          </a:p>
        </p:txBody>
      </p:sp>
      <p:sp>
        <p:nvSpPr>
          <p:cNvPr id="4" name="Slide Number Placeholder 3"/>
          <p:cNvSpPr>
            <a:spLocks noGrp="1"/>
          </p:cNvSpPr>
          <p:nvPr>
            <p:ph type="sldNum" sz="quarter" idx="5"/>
          </p:nvPr>
        </p:nvSpPr>
        <p:spPr/>
        <p:txBody>
          <a:bodyPr/>
          <a:lstStyle/>
          <a:p>
            <a:fld id="{09206B0D-FB3D-4059-8F5A-D64AF57D5B1F}" type="slidenum">
              <a:rPr lang="en-CA" smtClean="0"/>
              <a:t>19</a:t>
            </a:fld>
            <a:endParaRPr lang="en-CA"/>
          </a:p>
        </p:txBody>
      </p:sp>
    </p:spTree>
    <p:extLst>
      <p:ext uri="{BB962C8B-B14F-4D97-AF65-F5344CB8AC3E}">
        <p14:creationId xmlns:p14="http://schemas.microsoft.com/office/powerpoint/2010/main" val="2191155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Waiting queues are required because resources are limited, and several processes are in “ready queue” to be executed.</a:t>
            </a:r>
          </a:p>
          <a:p>
            <a:r>
              <a:rPr lang="en-CA" dirty="0"/>
              <a:t>CPU is a resource, each peripheral is also a resource (</a:t>
            </a:r>
            <a:r>
              <a:rPr lang="en-CA" dirty="0" err="1"/>
              <a:t>ie</a:t>
            </a:r>
            <a:r>
              <a:rPr lang="en-CA" dirty="0"/>
              <a:t>. disk, magnetic tape)</a:t>
            </a:r>
          </a:p>
          <a:p>
            <a:r>
              <a:rPr lang="en-CA" dirty="0"/>
              <a:t>When they are in the waiting states, those processes are placed in the waiting queue associated with that I/O or event request, for example the disk</a:t>
            </a:r>
          </a:p>
          <a:p>
            <a:endParaRPr lang="en-CA" dirty="0"/>
          </a:p>
          <a:p>
            <a:r>
              <a:rPr lang="en-CA" dirty="0"/>
              <a:t>Every resource has its own queue associated with it, not every state has one.</a:t>
            </a:r>
          </a:p>
          <a:p>
            <a:endParaRPr lang="en-CA" dirty="0"/>
          </a:p>
          <a:p>
            <a:r>
              <a:rPr lang="en-CA" b="0" i="0" dirty="0">
                <a:solidFill>
                  <a:srgbClr val="000000"/>
                </a:solidFill>
                <a:effectLst/>
                <a:latin typeface="Lato" panose="020F0502020204030203" pitchFamily="34" charset="0"/>
              </a:rPr>
              <a:t>Interrupted processes have to go to the back of the queue before resuming.</a:t>
            </a:r>
            <a:endParaRPr lang="en-CA" dirty="0"/>
          </a:p>
          <a:p>
            <a:endParaRPr lang="en-CA" dirty="0"/>
          </a:p>
          <a:p>
            <a:r>
              <a:rPr lang="en-CA" b="0" i="0" dirty="0">
                <a:solidFill>
                  <a:srgbClr val="232629"/>
                </a:solidFill>
                <a:effectLst/>
                <a:latin typeface="-apple-system"/>
              </a:rPr>
              <a:t>OS itself would be running as the kernel processes keeps on running for OS task. Thus, if the ready queue isn't empty, then obviously the processes are still in the ready state and to be executed, so the running queue also can't be empty.</a:t>
            </a:r>
          </a:p>
          <a:p>
            <a:br>
              <a:rPr lang="en-CA" b="0" dirty="0"/>
            </a:br>
            <a:r>
              <a:rPr lang="en-CA" b="0" i="0" dirty="0">
                <a:solidFill>
                  <a:srgbClr val="000000"/>
                </a:solidFill>
                <a:effectLst/>
                <a:latin typeface="Lato" panose="020F0502020204030203" pitchFamily="34" charset="0"/>
              </a:rPr>
              <a:t>Resources contain or have queues associated with them and those queues have processes in one of these states</a:t>
            </a:r>
            <a:endParaRPr lang="en-CA" b="0" dirty="0"/>
          </a:p>
        </p:txBody>
      </p:sp>
      <p:sp>
        <p:nvSpPr>
          <p:cNvPr id="4" name="Slide Number Placeholder 3"/>
          <p:cNvSpPr>
            <a:spLocks noGrp="1"/>
          </p:cNvSpPr>
          <p:nvPr>
            <p:ph type="sldNum" sz="quarter" idx="5"/>
          </p:nvPr>
        </p:nvSpPr>
        <p:spPr/>
        <p:txBody>
          <a:bodyPr/>
          <a:lstStyle/>
          <a:p>
            <a:fld id="{09206B0D-FB3D-4059-8F5A-D64AF57D5B1F}" type="slidenum">
              <a:rPr lang="en-CA" smtClean="0"/>
              <a:t>20</a:t>
            </a:fld>
            <a:endParaRPr lang="en-CA"/>
          </a:p>
        </p:txBody>
      </p:sp>
    </p:spTree>
    <p:extLst>
      <p:ext uri="{BB962C8B-B14F-4D97-AF65-F5344CB8AC3E}">
        <p14:creationId xmlns:p14="http://schemas.microsoft.com/office/powerpoint/2010/main" val="3686622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BDC1C6"/>
                </a:solidFill>
                <a:effectLst/>
                <a:latin typeface="arial" panose="020B0604020202020204" pitchFamily="34" charset="0"/>
              </a:rPr>
              <a:t>The CPU scheduler goes around the ready queue, allocating the CPU to each process for a time interval of up to 1-time quantum. To implement Round Robin scheduling, we keep the ready queue as a FIFO queue of processes. A ready queue or run queue is used in computer scheduling. Modern computers are capable of running many different programs or processes at the same time. However, the CPU is only capable of handling one process at a time. Processes that are ready for the CPU are kept in a queue for "ready" processes.</a:t>
            </a:r>
            <a:endParaRPr lang="en-CA" b="0" dirty="0"/>
          </a:p>
        </p:txBody>
      </p:sp>
      <p:sp>
        <p:nvSpPr>
          <p:cNvPr id="4" name="Slide Number Placeholder 3"/>
          <p:cNvSpPr>
            <a:spLocks noGrp="1"/>
          </p:cNvSpPr>
          <p:nvPr>
            <p:ph type="sldNum" sz="quarter" idx="5"/>
          </p:nvPr>
        </p:nvSpPr>
        <p:spPr/>
        <p:txBody>
          <a:bodyPr/>
          <a:lstStyle/>
          <a:p>
            <a:fld id="{09206B0D-FB3D-4059-8F5A-D64AF57D5B1F}" type="slidenum">
              <a:rPr lang="en-CA" smtClean="0"/>
              <a:t>21</a:t>
            </a:fld>
            <a:endParaRPr lang="en-CA"/>
          </a:p>
        </p:txBody>
      </p:sp>
    </p:spTree>
    <p:extLst>
      <p:ext uri="{BB962C8B-B14F-4D97-AF65-F5344CB8AC3E}">
        <p14:creationId xmlns:p14="http://schemas.microsoft.com/office/powerpoint/2010/main" val="2076079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queues associated to the resources on the LHS of arrow pointing to the next process to be executed, and that pointing to the next process (if any). If no process number on the RHS, then no processes are waiting in that queue.</a:t>
            </a:r>
          </a:p>
        </p:txBody>
      </p:sp>
      <p:sp>
        <p:nvSpPr>
          <p:cNvPr id="4" name="Slide Number Placeholder 3"/>
          <p:cNvSpPr>
            <a:spLocks noGrp="1"/>
          </p:cNvSpPr>
          <p:nvPr>
            <p:ph type="sldNum" sz="quarter" idx="5"/>
          </p:nvPr>
        </p:nvSpPr>
        <p:spPr/>
        <p:txBody>
          <a:bodyPr/>
          <a:lstStyle/>
          <a:p>
            <a:fld id="{09206B0D-FB3D-4059-8F5A-D64AF57D5B1F}" type="slidenum">
              <a:rPr lang="en-CA" smtClean="0"/>
              <a:t>22</a:t>
            </a:fld>
            <a:endParaRPr lang="en-CA"/>
          </a:p>
        </p:txBody>
      </p:sp>
    </p:spTree>
    <p:extLst>
      <p:ext uri="{BB962C8B-B14F-4D97-AF65-F5344CB8AC3E}">
        <p14:creationId xmlns:p14="http://schemas.microsoft.com/office/powerpoint/2010/main" val="980238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older systems (batch-processing systems), submit job (processes) as New processes, and then get admitted into Ready</a:t>
            </a:r>
          </a:p>
          <a:p>
            <a:endParaRPr lang="en-CA" dirty="0"/>
          </a:p>
          <a:p>
            <a:r>
              <a:rPr lang="en-CA" dirty="0"/>
              <a:t>The Medium scheduler selects which of the processes to go into the Ready queue of the RAM from the disk compartment</a:t>
            </a:r>
          </a:p>
          <a:p>
            <a:endParaRPr lang="en-CA" dirty="0"/>
          </a:p>
          <a:p>
            <a:pPr algn="l"/>
            <a:r>
              <a:rPr lang="en-CA" b="1" i="0" dirty="0">
                <a:solidFill>
                  <a:srgbClr val="222222"/>
                </a:solidFill>
                <a:effectLst/>
                <a:latin typeface="Source Sans Pro" panose="020B0503030403020204" pitchFamily="34" charset="0"/>
              </a:rPr>
              <a:t>Long Term Scheduler</a:t>
            </a:r>
          </a:p>
          <a:p>
            <a:pPr algn="l"/>
            <a:r>
              <a:rPr lang="en-CA" b="0" i="0" dirty="0">
                <a:solidFill>
                  <a:srgbClr val="222222"/>
                </a:solidFill>
                <a:effectLst/>
                <a:latin typeface="Source Sans Pro" panose="020B0503030403020204" pitchFamily="34" charset="0"/>
              </a:rPr>
              <a:t>Long term scheduler is also known as a </a:t>
            </a:r>
            <a:r>
              <a:rPr lang="en-CA" b="1" i="0" dirty="0">
                <a:solidFill>
                  <a:srgbClr val="222222"/>
                </a:solidFill>
                <a:effectLst/>
                <a:latin typeface="Source Sans Pro" panose="020B0503030403020204" pitchFamily="34" charset="0"/>
              </a:rPr>
              <a:t>job scheduler</a:t>
            </a:r>
            <a:r>
              <a:rPr lang="en-CA" b="0" i="0" dirty="0">
                <a:solidFill>
                  <a:srgbClr val="222222"/>
                </a:solidFill>
                <a:effectLst/>
                <a:latin typeface="Source Sans Pro" panose="020B0503030403020204" pitchFamily="34" charset="0"/>
              </a:rPr>
              <a:t>. This scheduler regulates the program and select process from the queue and loads them into memory for execution. It also regulates the degree of multi-programing.</a:t>
            </a:r>
          </a:p>
          <a:p>
            <a:pPr algn="l"/>
            <a:r>
              <a:rPr lang="en-CA" b="0" i="0" dirty="0">
                <a:solidFill>
                  <a:srgbClr val="222222"/>
                </a:solidFill>
                <a:effectLst/>
                <a:latin typeface="Source Sans Pro" panose="020B0503030403020204" pitchFamily="34" charset="0"/>
              </a:rPr>
              <a:t>However, the main goal of this type of scheduler is to offer a balanced mix of jobs, like Processor, I/O jobs., that allows managing multiprogramming.</a:t>
            </a:r>
          </a:p>
          <a:p>
            <a:pPr algn="l"/>
            <a:r>
              <a:rPr lang="en-CA" b="1" i="0" dirty="0">
                <a:solidFill>
                  <a:srgbClr val="222222"/>
                </a:solidFill>
                <a:effectLst/>
                <a:latin typeface="Source Sans Pro" panose="020B0503030403020204" pitchFamily="34" charset="0"/>
              </a:rPr>
              <a:t>Medium Term Scheduler</a:t>
            </a:r>
          </a:p>
          <a:p>
            <a:pPr algn="l"/>
            <a:r>
              <a:rPr lang="en-CA" b="0" i="0" dirty="0">
                <a:solidFill>
                  <a:srgbClr val="222222"/>
                </a:solidFill>
                <a:effectLst/>
                <a:latin typeface="Source Sans Pro" panose="020B0503030403020204" pitchFamily="34" charset="0"/>
              </a:rPr>
              <a:t>Medium-term scheduling is an important part of </a:t>
            </a:r>
            <a:r>
              <a:rPr lang="en-CA" b="1" i="0" dirty="0">
                <a:solidFill>
                  <a:srgbClr val="222222"/>
                </a:solidFill>
                <a:effectLst/>
                <a:latin typeface="Source Sans Pro" panose="020B0503030403020204" pitchFamily="34" charset="0"/>
              </a:rPr>
              <a:t>swapping</a:t>
            </a:r>
            <a:r>
              <a:rPr lang="en-CA" b="0" i="0" dirty="0">
                <a:solidFill>
                  <a:srgbClr val="222222"/>
                </a:solidFill>
                <a:effectLst/>
                <a:latin typeface="Source Sans Pro" panose="020B0503030403020204" pitchFamily="34" charset="0"/>
              </a:rPr>
              <a:t>. It enables you to handle the swapped out-processes. In this scheduler, a running process can become suspended, which makes an I/O request.</a:t>
            </a:r>
          </a:p>
          <a:p>
            <a:pPr algn="l"/>
            <a:r>
              <a:rPr lang="en-CA" b="0" i="0" dirty="0">
                <a:solidFill>
                  <a:srgbClr val="222222"/>
                </a:solidFill>
                <a:effectLst/>
                <a:latin typeface="Source Sans Pro" panose="020B0503030403020204" pitchFamily="34" charset="0"/>
              </a:rPr>
              <a:t>A running process can become suspended if it makes an I/O request. A suspended process cannot make any progress towards completion. In order to remove the process from memory and make space for other processes, the suspended process should be moved to secondary storage.</a:t>
            </a:r>
          </a:p>
          <a:p>
            <a:pPr algn="l"/>
            <a:r>
              <a:rPr lang="en-CA" b="1" i="0" dirty="0">
                <a:solidFill>
                  <a:srgbClr val="222222"/>
                </a:solidFill>
                <a:effectLst/>
                <a:latin typeface="Source Sans Pro" panose="020B0503030403020204" pitchFamily="34" charset="0"/>
              </a:rPr>
              <a:t>Short Term Scheduler</a:t>
            </a:r>
          </a:p>
          <a:p>
            <a:pPr algn="l"/>
            <a:r>
              <a:rPr lang="en-CA" b="0" i="0" dirty="0">
                <a:solidFill>
                  <a:srgbClr val="222222"/>
                </a:solidFill>
                <a:effectLst/>
                <a:latin typeface="Source Sans Pro" panose="020B0503030403020204" pitchFamily="34" charset="0"/>
              </a:rPr>
              <a:t>Short term scheduling is also known as </a:t>
            </a:r>
            <a:r>
              <a:rPr lang="en-CA" b="1" i="0" dirty="0">
                <a:solidFill>
                  <a:srgbClr val="222222"/>
                </a:solidFill>
                <a:effectLst/>
                <a:latin typeface="Source Sans Pro" panose="020B0503030403020204" pitchFamily="34" charset="0"/>
              </a:rPr>
              <a:t>CPU scheduler</a:t>
            </a:r>
            <a:r>
              <a:rPr lang="en-CA" b="0" i="0" dirty="0">
                <a:solidFill>
                  <a:srgbClr val="222222"/>
                </a:solidFill>
                <a:effectLst/>
                <a:latin typeface="Source Sans Pro" panose="020B0503030403020204" pitchFamily="34" charset="0"/>
              </a:rPr>
              <a:t>. The main goal of this scheduler is to boost the system performance according to set criteria. This helps you to select from a group of processes that are ready to execute and allocates CPU to one of them. The dispatcher gives control of the CPU to the process selected by the short term scheduler.</a:t>
            </a:r>
          </a:p>
          <a:p>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24</a:t>
            </a:fld>
            <a:endParaRPr lang="en-CA"/>
          </a:p>
        </p:txBody>
      </p:sp>
    </p:spTree>
    <p:extLst>
      <p:ext uri="{BB962C8B-B14F-4D97-AF65-F5344CB8AC3E}">
        <p14:creationId xmlns:p14="http://schemas.microsoft.com/office/powerpoint/2010/main" val="3558832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Medium scheduler is only applied when the processes are transferred to the disks</a:t>
            </a:r>
          </a:p>
        </p:txBody>
      </p:sp>
      <p:sp>
        <p:nvSpPr>
          <p:cNvPr id="4" name="Slide Number Placeholder 3"/>
          <p:cNvSpPr>
            <a:spLocks noGrp="1"/>
          </p:cNvSpPr>
          <p:nvPr>
            <p:ph type="sldNum" sz="quarter" idx="5"/>
          </p:nvPr>
        </p:nvSpPr>
        <p:spPr/>
        <p:txBody>
          <a:bodyPr/>
          <a:lstStyle/>
          <a:p>
            <a:fld id="{09206B0D-FB3D-4059-8F5A-D64AF57D5B1F}" type="slidenum">
              <a:rPr lang="en-CA" smtClean="0"/>
              <a:t>26</a:t>
            </a:fld>
            <a:endParaRPr lang="en-CA"/>
          </a:p>
        </p:txBody>
      </p:sp>
    </p:spTree>
    <p:extLst>
      <p:ext uri="{BB962C8B-B14F-4D97-AF65-F5344CB8AC3E}">
        <p14:creationId xmlns:p14="http://schemas.microsoft.com/office/powerpoint/2010/main" val="292403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having many processes that are I/O bound, and one CPU bound process. If this last process is not let in, while the others are the one being executed (since not needed with CPU), then the CPU becomes Idle, while the disk is very busy, which is not a good trait for multiprogramming (have all resources utilized).</a:t>
            </a:r>
          </a:p>
          <a:p>
            <a:endParaRPr lang="en-CA" dirty="0"/>
          </a:p>
          <a:p>
            <a:r>
              <a:rPr lang="en-CA" dirty="0"/>
              <a:t>It is better to have a mix of I/O bound and CPU bound processes rather than only one kind of one type (or a more dominant type)</a:t>
            </a:r>
          </a:p>
        </p:txBody>
      </p:sp>
      <p:sp>
        <p:nvSpPr>
          <p:cNvPr id="4" name="Slide Number Placeholder 3"/>
          <p:cNvSpPr>
            <a:spLocks noGrp="1"/>
          </p:cNvSpPr>
          <p:nvPr>
            <p:ph type="sldNum" sz="quarter" idx="5"/>
          </p:nvPr>
        </p:nvSpPr>
        <p:spPr/>
        <p:txBody>
          <a:bodyPr/>
          <a:lstStyle/>
          <a:p>
            <a:fld id="{09206B0D-FB3D-4059-8F5A-D64AF57D5B1F}" type="slidenum">
              <a:rPr lang="en-CA" smtClean="0"/>
              <a:t>27</a:t>
            </a:fld>
            <a:endParaRPr lang="en-CA"/>
          </a:p>
        </p:txBody>
      </p:sp>
    </p:spTree>
    <p:extLst>
      <p:ext uri="{BB962C8B-B14F-4D97-AF65-F5344CB8AC3E}">
        <p14:creationId xmlns:p14="http://schemas.microsoft.com/office/powerpoint/2010/main" val="409597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Text is essentially the code, comprising the instructions, hence any program is a sequence of instructions. </a:t>
            </a:r>
            <a:r>
              <a:rPr lang="en-CA" dirty="0">
                <a:solidFill>
                  <a:srgbClr val="000000"/>
                </a:solidFill>
                <a:effectLst/>
                <a:latin typeface="Arial" panose="020B0604020202020204" pitchFamily="34" charset="0"/>
              </a:rPr>
              <a:t>This includes the current activity represented by the value of Program Counter and the contents of the processor's registers.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Data is the component the program operates on, and </a:t>
            </a:r>
            <a:r>
              <a:rPr lang="en-CA" dirty="0">
                <a:solidFill>
                  <a:srgbClr val="000000"/>
                </a:solidFill>
                <a:effectLst/>
                <a:latin typeface="Arial" panose="020B0604020202020204" pitchFamily="34" charset="0"/>
              </a:rPr>
              <a:t>contains the global and static variables.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Stack is needed when parameters are passed for the program to function. It </a:t>
            </a:r>
            <a:r>
              <a:rPr lang="en-CA" dirty="0">
                <a:solidFill>
                  <a:srgbClr val="000000"/>
                </a:solidFill>
                <a:effectLst/>
                <a:latin typeface="Arial" panose="020B0604020202020204" pitchFamily="34" charset="0"/>
              </a:rPr>
              <a:t>contains the temporary data such as method/function parameters, return address and local variables.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Heap is used for dynamic memory allocations, where this </a:t>
            </a:r>
            <a:r>
              <a:rPr lang="en-CA" dirty="0">
                <a:solidFill>
                  <a:srgbClr val="000000"/>
                </a:solidFill>
                <a:effectLst/>
                <a:latin typeface="Arial" panose="020B0604020202020204" pitchFamily="34" charset="0"/>
              </a:rPr>
              <a:t>is dynamically allocated memory to a process during its run time.</a:t>
            </a:r>
          </a:p>
          <a:p>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4</a:t>
            </a:fld>
            <a:endParaRPr lang="en-CA"/>
          </a:p>
        </p:txBody>
      </p:sp>
    </p:spTree>
    <p:extLst>
      <p:ext uri="{BB962C8B-B14F-4D97-AF65-F5344CB8AC3E}">
        <p14:creationId xmlns:p14="http://schemas.microsoft.com/office/powerpoint/2010/main" val="1412752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Context Switch time is the time when the content of a process is saved into its PCB before the CPU is associated with another process and reloading the content of this new process from its PCB.</a:t>
            </a:r>
          </a:p>
          <a:p>
            <a:r>
              <a:rPr lang="en-CA" b="0" i="0" dirty="0">
                <a:solidFill>
                  <a:srgbClr val="BDC1C6"/>
                </a:solidFill>
                <a:effectLst/>
                <a:latin typeface="arial" panose="020B0604020202020204" pitchFamily="34" charset="0"/>
              </a:rPr>
              <a:t>A Context switch (time) is a time spent between two processes (i.e., bringing a waiting process into execution and sending an executing process into a waiting for state). This happens in multitasking</a:t>
            </a:r>
            <a:endParaRPr lang="en-CA" b="0" dirty="0"/>
          </a:p>
        </p:txBody>
      </p:sp>
      <p:sp>
        <p:nvSpPr>
          <p:cNvPr id="4" name="Slide Number Placeholder 3"/>
          <p:cNvSpPr>
            <a:spLocks noGrp="1"/>
          </p:cNvSpPr>
          <p:nvPr>
            <p:ph type="sldNum" sz="quarter" idx="5"/>
          </p:nvPr>
        </p:nvSpPr>
        <p:spPr/>
        <p:txBody>
          <a:bodyPr/>
          <a:lstStyle/>
          <a:p>
            <a:fld id="{09206B0D-FB3D-4059-8F5A-D64AF57D5B1F}" type="slidenum">
              <a:rPr lang="en-CA" smtClean="0"/>
              <a:t>32</a:t>
            </a:fld>
            <a:endParaRPr lang="en-CA"/>
          </a:p>
        </p:txBody>
      </p:sp>
    </p:spTree>
    <p:extLst>
      <p:ext uri="{BB962C8B-B14F-4D97-AF65-F5344CB8AC3E}">
        <p14:creationId xmlns:p14="http://schemas.microsoft.com/office/powerpoint/2010/main" val="1940980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 </a:t>
            </a:r>
            <a:r>
              <a:rPr lang="en-CA" dirty="0">
                <a:sym typeface="Wingdings" panose="05000000000000000000" pitchFamily="2" charset="2"/>
              </a:rPr>
              <a:t> P1  P11, P12</a:t>
            </a:r>
          </a:p>
          <a:p>
            <a:r>
              <a:rPr lang="en-CA" dirty="0">
                <a:sym typeface="Wingdings" panose="05000000000000000000" pitchFamily="2" charset="2"/>
              </a:rPr>
              <a:t>    P2  P21, P22</a:t>
            </a:r>
          </a:p>
          <a:p>
            <a:r>
              <a:rPr lang="en-CA" dirty="0">
                <a:sym typeface="Wingdings" panose="05000000000000000000" pitchFamily="2" charset="2"/>
              </a:rPr>
              <a:t>    P3</a:t>
            </a:r>
          </a:p>
          <a:p>
            <a:endParaRPr lang="en-CA" dirty="0">
              <a:sym typeface="Wingdings" panose="05000000000000000000" pitchFamily="2" charset="2"/>
            </a:endParaRPr>
          </a:p>
          <a:p>
            <a:r>
              <a:rPr lang="en-CA" dirty="0">
                <a:sym typeface="Wingdings" panose="05000000000000000000" pitchFamily="2" charset="2"/>
              </a:rPr>
              <a:t>Image is the actual program that is “inherited” to the child from the parent</a:t>
            </a:r>
          </a:p>
          <a:p>
            <a:endParaRPr lang="en-CA" dirty="0">
              <a:sym typeface="Wingdings" panose="05000000000000000000" pitchFamily="2" charset="2"/>
            </a:endParaRPr>
          </a:p>
          <a:p>
            <a:pPr algn="l" fontAlgn="base"/>
            <a:r>
              <a:rPr lang="en-CA" b="0" i="0" dirty="0">
                <a:solidFill>
                  <a:srgbClr val="232629"/>
                </a:solidFill>
                <a:effectLst/>
                <a:latin typeface="inherit"/>
              </a:rPr>
              <a:t>A process image is an image of a process taken when memory is allocated to it before execution. This happens because, when multitasking, the kernel needs to re-enter the process where it left off. If the process were to be changed in the middle of execution, bad things could happen so the operating system makes a read-only version of the process and uses that during execution.</a:t>
            </a:r>
          </a:p>
          <a:p>
            <a:pPr algn="l" fontAlgn="base">
              <a:buFont typeface="Arial" panose="020B0604020202020204" pitchFamily="34" charset="0"/>
              <a:buNone/>
            </a:pPr>
            <a:r>
              <a:rPr lang="en-CA" b="0" i="0" dirty="0">
                <a:solidFill>
                  <a:srgbClr val="232629"/>
                </a:solidFill>
                <a:effectLst/>
                <a:latin typeface="var(--theme-post-body-font-family)"/>
              </a:rPr>
              <a:t>So the process image is just a process's allocated space in virtual memory. Therefore, both the process and process image can contain exactly the same components (program code, program data, stack, PCB). The only difference is that the process image is read only (in other words, not editable) whereas the process can be changed at any point.</a:t>
            </a:r>
            <a:r>
              <a:rPr lang="en-CA" b="0" i="0" dirty="0">
                <a:solidFill>
                  <a:srgbClr val="232629"/>
                </a:solidFill>
                <a:effectLst/>
                <a:latin typeface="inherit"/>
              </a:rPr>
              <a:t> </a:t>
            </a:r>
            <a:r>
              <a:rPr lang="en-CA" b="0" i="0" dirty="0">
                <a:solidFill>
                  <a:srgbClr val="232629"/>
                </a:solidFill>
                <a:effectLst/>
                <a:latin typeface="var(--theme-post-body-font-family)"/>
              </a:rPr>
              <a:t>It is read only because during multi-tasking, the kernel needs to exit and re-enter the instructions in the process when it is its turn to access the CPU. If the process is changed while another process is running, when the scheduler comes back to the process in question, it will crash because the process is now different.</a:t>
            </a:r>
            <a:endParaRPr lang="en-CA" b="0" i="0" dirty="0">
              <a:solidFill>
                <a:srgbClr val="232629"/>
              </a:solidFill>
              <a:effectLst/>
              <a:latin typeface="inherit"/>
            </a:endParaRPr>
          </a:p>
          <a:p>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34</a:t>
            </a:fld>
            <a:endParaRPr lang="en-CA"/>
          </a:p>
        </p:txBody>
      </p:sp>
    </p:spTree>
    <p:extLst>
      <p:ext uri="{BB962C8B-B14F-4D97-AF65-F5344CB8AC3E}">
        <p14:creationId xmlns:p14="http://schemas.microsoft.com/office/powerpoint/2010/main" val="1194888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a process P creates the child process C, the child process will not share the image with P. The image of C will initially be a copy of P, hence it is created for C. Same image and same code of P is duplicated for C.</a:t>
            </a:r>
          </a:p>
          <a:p>
            <a:r>
              <a:rPr lang="en-CA" dirty="0"/>
              <a:t>So, instruction </a:t>
            </a:r>
            <a:r>
              <a:rPr lang="en-CA" dirty="0" err="1"/>
              <a:t>P_id</a:t>
            </a:r>
            <a:r>
              <a:rPr lang="en-CA" dirty="0"/>
              <a:t> = fork() is in both P and C. The </a:t>
            </a:r>
            <a:r>
              <a:rPr lang="en-CA" dirty="0" err="1"/>
              <a:t>P_id</a:t>
            </a:r>
            <a:r>
              <a:rPr lang="en-CA" dirty="0"/>
              <a:t> of P will contain the process ID of the child, while in C, </a:t>
            </a:r>
            <a:r>
              <a:rPr lang="en-CA" dirty="0" err="1"/>
              <a:t>P_id</a:t>
            </a:r>
            <a:r>
              <a:rPr lang="en-CA" dirty="0"/>
              <a:t> of C is 0</a:t>
            </a:r>
          </a:p>
          <a:p>
            <a:endParaRPr lang="en-CA" dirty="0"/>
          </a:p>
          <a:p>
            <a:r>
              <a:rPr lang="en-CA" dirty="0"/>
              <a:t>The parent process can run concurrently with the child process, or wait for the child process to terminate, and then run.</a:t>
            </a:r>
          </a:p>
          <a:p>
            <a:endParaRPr lang="en-CA" dirty="0"/>
          </a:p>
          <a:p>
            <a:r>
              <a:rPr lang="en-CA" dirty="0"/>
              <a:t>The child process can have its own image instead, and to do that, it has to use the exec() system call to replace the image of the child with another program (image)</a:t>
            </a:r>
          </a:p>
        </p:txBody>
      </p:sp>
      <p:sp>
        <p:nvSpPr>
          <p:cNvPr id="4" name="Slide Number Placeholder 3"/>
          <p:cNvSpPr>
            <a:spLocks noGrp="1"/>
          </p:cNvSpPr>
          <p:nvPr>
            <p:ph type="sldNum" sz="quarter" idx="5"/>
          </p:nvPr>
        </p:nvSpPr>
        <p:spPr/>
        <p:txBody>
          <a:bodyPr/>
          <a:lstStyle/>
          <a:p>
            <a:fld id="{09206B0D-FB3D-4059-8F5A-D64AF57D5B1F}" type="slidenum">
              <a:rPr lang="en-CA" smtClean="0"/>
              <a:t>35</a:t>
            </a:fld>
            <a:endParaRPr lang="en-CA"/>
          </a:p>
        </p:txBody>
      </p:sp>
    </p:spTree>
    <p:extLst>
      <p:ext uri="{BB962C8B-B14F-4D97-AF65-F5344CB8AC3E}">
        <p14:creationId xmlns:p14="http://schemas.microsoft.com/office/powerpoint/2010/main" val="3994204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Fork() creates a new child process and both the parent and child being execution of the code after the fork() line</a:t>
            </a:r>
          </a:p>
          <a:p>
            <a:endParaRPr lang="en-CA" dirty="0"/>
          </a:p>
          <a:p>
            <a:r>
              <a:rPr lang="en-CA" dirty="0"/>
              <a:t>reminder that the child is a copy of the parent and the code is the same but has a different location in memory</a:t>
            </a:r>
          </a:p>
          <a:p>
            <a:endParaRPr lang="en-CA" dirty="0"/>
          </a:p>
          <a:p>
            <a:r>
              <a:rPr lang="en-CA" dirty="0"/>
              <a:t>the child continues after the fork statement, just like the parent</a:t>
            </a:r>
          </a:p>
          <a:p>
            <a:endParaRPr lang="en-CA" dirty="0"/>
          </a:p>
          <a:p>
            <a:r>
              <a:rPr lang="en-CA" dirty="0"/>
              <a:t>same image means same source code and same values in the variables</a:t>
            </a:r>
          </a:p>
          <a:p>
            <a:endParaRPr lang="en-CA" dirty="0"/>
          </a:p>
          <a:p>
            <a:r>
              <a:rPr lang="en-CA" dirty="0"/>
              <a:t>The order of execution for the processes are not controlled by you, it is controlled by the scheduler. Thus, it is possible that the child process is printed on the screen before the parent process </a:t>
            </a:r>
          </a:p>
        </p:txBody>
      </p:sp>
      <p:sp>
        <p:nvSpPr>
          <p:cNvPr id="4" name="Slide Number Placeholder 3"/>
          <p:cNvSpPr>
            <a:spLocks noGrp="1"/>
          </p:cNvSpPr>
          <p:nvPr>
            <p:ph type="sldNum" sz="quarter" idx="5"/>
          </p:nvPr>
        </p:nvSpPr>
        <p:spPr/>
        <p:txBody>
          <a:bodyPr/>
          <a:lstStyle/>
          <a:p>
            <a:fld id="{09206B0D-FB3D-4059-8F5A-D64AF57D5B1F}" type="slidenum">
              <a:rPr lang="en-CA" smtClean="0"/>
              <a:t>36</a:t>
            </a:fld>
            <a:endParaRPr lang="en-CA"/>
          </a:p>
        </p:txBody>
      </p:sp>
    </p:spTree>
    <p:extLst>
      <p:ext uri="{BB962C8B-B14F-4D97-AF65-F5344CB8AC3E}">
        <p14:creationId xmlns:p14="http://schemas.microsoft.com/office/powerpoint/2010/main" val="3387047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Stdio</a:t>
            </a:r>
            <a:r>
              <a:rPr lang="en-CA" dirty="0"/>
              <a:t> </a:t>
            </a:r>
            <a:r>
              <a:rPr lang="en-CA" dirty="0">
                <a:sym typeface="Wingdings" panose="05000000000000000000" pitchFamily="2" charset="2"/>
              </a:rPr>
              <a:t> standard input/output  package for primary operations (read, write)</a:t>
            </a:r>
          </a:p>
          <a:p>
            <a:r>
              <a:rPr lang="en-CA" dirty="0" err="1">
                <a:sym typeface="Wingdings" panose="05000000000000000000" pitchFamily="2" charset="2"/>
              </a:rPr>
              <a:t>Unistd</a:t>
            </a:r>
            <a:r>
              <a:rPr lang="en-CA" dirty="0">
                <a:sym typeface="Wingdings" panose="05000000000000000000" pitchFamily="2" charset="2"/>
              </a:rPr>
              <a:t>  </a:t>
            </a:r>
            <a:r>
              <a:rPr lang="en-CA" dirty="0" err="1">
                <a:sym typeface="Wingdings" panose="05000000000000000000" pitchFamily="2" charset="2"/>
              </a:rPr>
              <a:t>unix</a:t>
            </a:r>
            <a:r>
              <a:rPr lang="en-CA" dirty="0">
                <a:sym typeface="Wingdings" panose="05000000000000000000" pitchFamily="2" charset="2"/>
              </a:rPr>
              <a:t> standard</a:t>
            </a:r>
          </a:p>
          <a:p>
            <a:endParaRPr lang="en-CA" dirty="0">
              <a:sym typeface="Wingdings" panose="05000000000000000000" pitchFamily="2" charset="2"/>
            </a:endParaRPr>
          </a:p>
          <a:p>
            <a:r>
              <a:rPr lang="en-CA" dirty="0" err="1">
                <a:sym typeface="Wingdings" panose="05000000000000000000" pitchFamily="2" charset="2"/>
              </a:rPr>
              <a:t>pid</a:t>
            </a:r>
            <a:r>
              <a:rPr lang="en-CA" dirty="0">
                <a:sym typeface="Wingdings" panose="05000000000000000000" pitchFamily="2" charset="2"/>
              </a:rPr>
              <a:t> = fork();  create the process for child c, where c contains int </a:t>
            </a:r>
            <a:r>
              <a:rPr lang="en-CA" dirty="0" err="1">
                <a:sym typeface="Wingdings" panose="05000000000000000000" pitchFamily="2" charset="2"/>
              </a:rPr>
              <a:t>pid</a:t>
            </a:r>
            <a:r>
              <a:rPr lang="en-CA" dirty="0">
                <a:sym typeface="Wingdings" panose="05000000000000000000" pitchFamily="2" charset="2"/>
              </a:rPr>
              <a:t> (duplicated process from parent)</a:t>
            </a:r>
          </a:p>
          <a:p>
            <a:r>
              <a:rPr lang="en-CA" dirty="0">
                <a:sym typeface="Wingdings" panose="05000000000000000000" pitchFamily="2" charset="2"/>
              </a:rPr>
              <a:t>fork()  creates a new process, and duplicates the image</a:t>
            </a:r>
          </a:p>
          <a:p>
            <a:endParaRPr lang="en-CA" dirty="0">
              <a:sym typeface="Wingdings" panose="05000000000000000000" pitchFamily="2" charset="2"/>
            </a:endParaRPr>
          </a:p>
          <a:p>
            <a:r>
              <a:rPr lang="en-CA" dirty="0">
                <a:sym typeface="Wingdings" panose="05000000000000000000" pitchFamily="2" charset="2"/>
              </a:rPr>
              <a:t>if </a:t>
            </a:r>
            <a:r>
              <a:rPr lang="en-CA" dirty="0" err="1">
                <a:sym typeface="Wingdings" panose="05000000000000000000" pitchFamily="2" charset="2"/>
              </a:rPr>
              <a:t>pid</a:t>
            </a:r>
            <a:r>
              <a:rPr lang="en-CA" dirty="0">
                <a:sym typeface="Wingdings" panose="05000000000000000000" pitchFamily="2" charset="2"/>
              </a:rPr>
              <a:t> is negative, then an error occurred where the fork was not successful (due to not enough memory space, or it was interrupted), otherwise, the fork has worked</a:t>
            </a:r>
          </a:p>
          <a:p>
            <a:r>
              <a:rPr lang="en-CA" dirty="0">
                <a:sym typeface="Wingdings" panose="05000000000000000000" pitchFamily="2" charset="2"/>
              </a:rPr>
              <a:t>If fork worked, then </a:t>
            </a:r>
            <a:r>
              <a:rPr lang="en-CA" dirty="0" err="1">
                <a:sym typeface="Wingdings" panose="05000000000000000000" pitchFamily="2" charset="2"/>
              </a:rPr>
              <a:t>pid</a:t>
            </a:r>
            <a:r>
              <a:rPr lang="en-CA" dirty="0">
                <a:sym typeface="Wingdings" panose="05000000000000000000" pitchFamily="2" charset="2"/>
              </a:rPr>
              <a:t> is either 0 or &gt; 0</a:t>
            </a:r>
          </a:p>
          <a:p>
            <a:r>
              <a:rPr lang="en-CA" dirty="0">
                <a:sym typeface="Wingdings" panose="05000000000000000000" pitchFamily="2" charset="2"/>
              </a:rPr>
              <a:t>If </a:t>
            </a:r>
            <a:r>
              <a:rPr lang="en-CA" dirty="0" err="1">
                <a:sym typeface="Wingdings" panose="05000000000000000000" pitchFamily="2" charset="2"/>
              </a:rPr>
              <a:t>pid</a:t>
            </a:r>
            <a:r>
              <a:rPr lang="en-CA" dirty="0">
                <a:sym typeface="Wingdings" panose="05000000000000000000" pitchFamily="2" charset="2"/>
              </a:rPr>
              <a:t> == 0, then we are working with the child process</a:t>
            </a:r>
          </a:p>
          <a:p>
            <a:r>
              <a:rPr lang="en-CA" dirty="0">
                <a:sym typeface="Wingdings" panose="05000000000000000000" pitchFamily="2" charset="2"/>
              </a:rPr>
              <a:t>Otherwise, parent process in action</a:t>
            </a:r>
          </a:p>
          <a:p>
            <a:endParaRPr lang="en-CA" dirty="0">
              <a:sym typeface="Wingdings" panose="05000000000000000000" pitchFamily="2" charset="2"/>
            </a:endParaRPr>
          </a:p>
          <a:p>
            <a:r>
              <a:rPr lang="en-CA" dirty="0" err="1">
                <a:sym typeface="Wingdings" panose="05000000000000000000" pitchFamily="2" charset="2"/>
              </a:rPr>
              <a:t>pid</a:t>
            </a:r>
            <a:r>
              <a:rPr lang="en-CA" dirty="0">
                <a:sym typeface="Wingdings" panose="05000000000000000000" pitchFamily="2" charset="2"/>
              </a:rPr>
              <a:t> of the child is 21 (for example). the value of the VARIABLE </a:t>
            </a:r>
            <a:r>
              <a:rPr lang="en-CA" dirty="0" err="1">
                <a:sym typeface="Wingdings" panose="05000000000000000000" pitchFamily="2" charset="2"/>
              </a:rPr>
              <a:t>pid</a:t>
            </a:r>
            <a:r>
              <a:rPr lang="en-CA" dirty="0">
                <a:sym typeface="Wingdings" panose="05000000000000000000" pitchFamily="2" charset="2"/>
              </a:rPr>
              <a:t> in the child is 0. The actual </a:t>
            </a:r>
            <a:r>
              <a:rPr lang="en-CA" dirty="0" err="1">
                <a:sym typeface="Wingdings" panose="05000000000000000000" pitchFamily="2" charset="2"/>
              </a:rPr>
              <a:t>pid</a:t>
            </a:r>
            <a:r>
              <a:rPr lang="en-CA" dirty="0">
                <a:sym typeface="Wingdings" panose="05000000000000000000" pitchFamily="2" charset="2"/>
              </a:rPr>
              <a:t> is a value, because that is was the CPU uses to id the processes. BUT the variable </a:t>
            </a:r>
            <a:r>
              <a:rPr lang="en-CA" dirty="0" err="1">
                <a:sym typeface="Wingdings" panose="05000000000000000000" pitchFamily="2" charset="2"/>
              </a:rPr>
              <a:t>pid</a:t>
            </a:r>
            <a:r>
              <a:rPr lang="en-CA" dirty="0">
                <a:sym typeface="Wingdings" panose="05000000000000000000" pitchFamily="2" charset="2"/>
              </a:rPr>
              <a:t> is 0 after it is created by the parent.</a:t>
            </a:r>
          </a:p>
          <a:p>
            <a:r>
              <a:rPr lang="en-CA" dirty="0">
                <a:sym typeface="Wingdings" panose="05000000000000000000" pitchFamily="2" charset="2"/>
              </a:rPr>
              <a:t>the only difference between P and C at the beginning of the fork process is the value of </a:t>
            </a:r>
            <a:r>
              <a:rPr lang="en-CA" dirty="0" err="1">
                <a:sym typeface="Wingdings" panose="05000000000000000000" pitchFamily="2" charset="2"/>
              </a:rPr>
              <a:t>pid</a:t>
            </a:r>
            <a:r>
              <a:rPr lang="en-CA" dirty="0">
                <a:sym typeface="Wingdings" panose="05000000000000000000" pitchFamily="2" charset="2"/>
              </a:rPr>
              <a:t>. P gets the </a:t>
            </a:r>
            <a:r>
              <a:rPr lang="en-CA" dirty="0" err="1">
                <a:sym typeface="Wingdings" panose="05000000000000000000" pitchFamily="2" charset="2"/>
              </a:rPr>
              <a:t>pid</a:t>
            </a:r>
            <a:r>
              <a:rPr lang="en-CA" dirty="0">
                <a:sym typeface="Wingdings" panose="05000000000000000000" pitchFamily="2" charset="2"/>
              </a:rPr>
              <a:t> of the C created, C gets 0 because fork didn't actually run in it but a value had to be given to the </a:t>
            </a:r>
            <a:r>
              <a:rPr lang="en-CA" dirty="0" err="1">
                <a:sym typeface="Wingdings" panose="05000000000000000000" pitchFamily="2" charset="2"/>
              </a:rPr>
              <a:t>pid</a:t>
            </a:r>
            <a:r>
              <a:rPr lang="en-CA" dirty="0">
                <a:sym typeface="Wingdings" panose="05000000000000000000" pitchFamily="2" charset="2"/>
              </a:rPr>
              <a:t> variable</a:t>
            </a:r>
          </a:p>
          <a:p>
            <a:r>
              <a:rPr lang="en-CA" dirty="0">
                <a:sym typeface="Wingdings" panose="05000000000000000000" pitchFamily="2" charset="2"/>
              </a:rPr>
              <a:t>the fork() function returns the 0 value just so a parent and child can be differentiated</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37</a:t>
            </a:fld>
            <a:endParaRPr lang="en-CA"/>
          </a:p>
        </p:txBody>
      </p:sp>
    </p:spTree>
    <p:extLst>
      <p:ext uri="{BB962C8B-B14F-4D97-AF65-F5344CB8AC3E}">
        <p14:creationId xmlns:p14="http://schemas.microsoft.com/office/powerpoint/2010/main" val="2376503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format output:</a:t>
            </a:r>
          </a:p>
          <a:p>
            <a:r>
              <a:rPr lang="en-CA" dirty="0"/>
              <a:t>%d    int (signed decimal integer) </a:t>
            </a:r>
          </a:p>
          <a:p>
            <a:r>
              <a:rPr lang="en-CA" dirty="0"/>
              <a:t>  %u    unsigned decimal integer </a:t>
            </a:r>
          </a:p>
          <a:p>
            <a:r>
              <a:rPr lang="en-CA" dirty="0"/>
              <a:t>  %f    floating point values (fixed notation) - float, double </a:t>
            </a:r>
          </a:p>
          <a:p>
            <a:r>
              <a:rPr lang="en-CA" dirty="0"/>
              <a:t>  %e    floating point values (exponential notation) </a:t>
            </a:r>
          </a:p>
          <a:p>
            <a:r>
              <a:rPr lang="en-CA" dirty="0"/>
              <a:t>  %s    string </a:t>
            </a:r>
          </a:p>
          <a:p>
            <a:r>
              <a:rPr lang="en-CA" dirty="0"/>
              <a:t>  %c    character</a:t>
            </a:r>
          </a:p>
          <a:p>
            <a:endParaRPr lang="en-CA" dirty="0"/>
          </a:p>
          <a:p>
            <a:r>
              <a:rPr lang="en-CA" dirty="0"/>
              <a:t>It is used when you are trying to print a variable, its how you add it into the string so it prints a message</a:t>
            </a:r>
          </a:p>
          <a:p>
            <a:endParaRPr lang="en-CA" dirty="0"/>
          </a:p>
          <a:p>
            <a:r>
              <a:rPr lang="en-CA" dirty="0"/>
              <a:t>Notice the wait() </a:t>
            </a:r>
            <a:r>
              <a:rPr lang="en-CA" dirty="0">
                <a:sym typeface="Wingdings" panose="05000000000000000000" pitchFamily="2" charset="2"/>
              </a:rPr>
              <a:t> this means the parent process must wait until the child process completes its commands, and then it will execute (hence 7 will always appear before 3)</a:t>
            </a:r>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38</a:t>
            </a:fld>
            <a:endParaRPr lang="en-CA"/>
          </a:p>
        </p:txBody>
      </p:sp>
    </p:spTree>
    <p:extLst>
      <p:ext uri="{BB962C8B-B14F-4D97-AF65-F5344CB8AC3E}">
        <p14:creationId xmlns:p14="http://schemas.microsoft.com/office/powerpoint/2010/main" val="2254918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difference in writing wait() after assigning b to 1, because the parent must wait still until the child process completes its commands</a:t>
            </a:r>
          </a:p>
        </p:txBody>
      </p:sp>
      <p:sp>
        <p:nvSpPr>
          <p:cNvPr id="4" name="Slide Number Placeholder 3"/>
          <p:cNvSpPr>
            <a:spLocks noGrp="1"/>
          </p:cNvSpPr>
          <p:nvPr>
            <p:ph type="sldNum" sz="quarter" idx="5"/>
          </p:nvPr>
        </p:nvSpPr>
        <p:spPr/>
        <p:txBody>
          <a:bodyPr/>
          <a:lstStyle/>
          <a:p>
            <a:fld id="{09206B0D-FB3D-4059-8F5A-D64AF57D5B1F}" type="slidenum">
              <a:rPr lang="en-CA" smtClean="0"/>
              <a:t>39</a:t>
            </a:fld>
            <a:endParaRPr lang="en-CA"/>
          </a:p>
        </p:txBody>
      </p:sp>
    </p:spTree>
    <p:extLst>
      <p:ext uri="{BB962C8B-B14F-4D97-AF65-F5344CB8AC3E}">
        <p14:creationId xmlns:p14="http://schemas.microsoft.com/office/powerpoint/2010/main" val="2759867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time, it depends on the scheduler, thus both output styles are possible, as if the processes are fighting for which process reaches a = 3 first</a:t>
            </a:r>
          </a:p>
          <a:p>
            <a:r>
              <a:rPr lang="en-CA" dirty="0"/>
              <a:t>For the case when 3 is printed first, and then wait() is reached, since no child process is happening, then it will return and exit the program</a:t>
            </a:r>
          </a:p>
          <a:p>
            <a:r>
              <a:rPr lang="en-CA" dirty="0"/>
              <a:t>Wait(NULL) means the parent must wait for any child to complete </a:t>
            </a:r>
            <a:r>
              <a:rPr lang="en-CA"/>
              <a:t>their process</a:t>
            </a:r>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40</a:t>
            </a:fld>
            <a:endParaRPr lang="en-CA"/>
          </a:p>
        </p:txBody>
      </p:sp>
    </p:spTree>
    <p:extLst>
      <p:ext uri="{BB962C8B-B14F-4D97-AF65-F5344CB8AC3E}">
        <p14:creationId xmlns:p14="http://schemas.microsoft.com/office/powerpoint/2010/main" val="3686242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the CPU changes from a process to another, the information/progress of the current process must be saved into its PCB, before changing to the other process. Before running this other process, the CPU must take the data/information from this new PCB and the start executing</a:t>
            </a:r>
          </a:p>
        </p:txBody>
      </p:sp>
      <p:sp>
        <p:nvSpPr>
          <p:cNvPr id="4" name="Slide Number Placeholder 3"/>
          <p:cNvSpPr>
            <a:spLocks noGrp="1"/>
          </p:cNvSpPr>
          <p:nvPr>
            <p:ph type="sldNum" sz="quarter" idx="5"/>
          </p:nvPr>
        </p:nvSpPr>
        <p:spPr/>
        <p:txBody>
          <a:bodyPr/>
          <a:lstStyle/>
          <a:p>
            <a:fld id="{09206B0D-FB3D-4059-8F5A-D64AF57D5B1F}" type="slidenum">
              <a:rPr lang="en-CA" smtClean="0"/>
              <a:t>46</a:t>
            </a:fld>
            <a:endParaRPr lang="en-CA"/>
          </a:p>
        </p:txBody>
      </p:sp>
    </p:spTree>
    <p:extLst>
      <p:ext uri="{BB962C8B-B14F-4D97-AF65-F5344CB8AC3E}">
        <p14:creationId xmlns:p14="http://schemas.microsoft.com/office/powerpoint/2010/main" val="2097517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Affect means no process can change the data of another process, no sharing of messages nor data</a:t>
            </a:r>
          </a:p>
        </p:txBody>
      </p:sp>
      <p:sp>
        <p:nvSpPr>
          <p:cNvPr id="4" name="Slide Number Placeholder 3"/>
          <p:cNvSpPr>
            <a:spLocks noGrp="1"/>
          </p:cNvSpPr>
          <p:nvPr>
            <p:ph type="sldNum" sz="quarter" idx="5"/>
          </p:nvPr>
        </p:nvSpPr>
        <p:spPr/>
        <p:txBody>
          <a:bodyPr/>
          <a:lstStyle/>
          <a:p>
            <a:fld id="{09206B0D-FB3D-4059-8F5A-D64AF57D5B1F}" type="slidenum">
              <a:rPr lang="en-CA" smtClean="0"/>
              <a:t>49</a:t>
            </a:fld>
            <a:endParaRPr lang="en-CA"/>
          </a:p>
        </p:txBody>
      </p:sp>
    </p:spTree>
    <p:extLst>
      <p:ext uri="{BB962C8B-B14F-4D97-AF65-F5344CB8AC3E}">
        <p14:creationId xmlns:p14="http://schemas.microsoft.com/office/powerpoint/2010/main" val="1498405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Arial" panose="020B0604020202020204" pitchFamily="34" charset="0"/>
              </a:rPr>
              <a:t>When a program is loaded into the memory and it becomes a process, it goes through different stages, and changes states based on the situation</a:t>
            </a:r>
          </a:p>
          <a:p>
            <a:endParaRPr lang="en-CA"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i="0" dirty="0">
                <a:solidFill>
                  <a:srgbClr val="000000"/>
                </a:solidFill>
                <a:effectLst/>
                <a:latin typeface="Arial" panose="020B0604020202020204" pitchFamily="34" charset="0"/>
              </a:rPr>
              <a:t>New</a:t>
            </a:r>
            <a:r>
              <a:rPr lang="en-CA" b="0" i="0" dirty="0">
                <a:solidFill>
                  <a:srgbClr val="000000"/>
                </a:solidFill>
                <a:effectLst/>
                <a:latin typeface="Arial" panose="020B0604020202020204" pitchFamily="34" charset="0"/>
              </a:rPr>
              <a:t> − When a new process is created, it enters into the new state. Then it tries to load into RAM.</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i="0" dirty="0">
                <a:solidFill>
                  <a:srgbClr val="000000"/>
                </a:solidFill>
                <a:effectLst/>
                <a:latin typeface="Arial" panose="020B0604020202020204" pitchFamily="34" charset="0"/>
              </a:rPr>
              <a:t>Execution / Running</a:t>
            </a:r>
            <a:r>
              <a:rPr lang="en-CA" b="0" i="0" dirty="0">
                <a:solidFill>
                  <a:srgbClr val="000000"/>
                </a:solidFill>
                <a:effectLst/>
                <a:latin typeface="Arial" panose="020B0604020202020204" pitchFamily="34" charset="0"/>
              </a:rPr>
              <a:t> − The processes that are running on the CPU are in running state. If the process is running in its critical section, then other processes need to wait in the ready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i="0" dirty="0">
                <a:solidFill>
                  <a:srgbClr val="000000"/>
                </a:solidFill>
                <a:effectLst/>
                <a:latin typeface="Arial" panose="020B0604020202020204" pitchFamily="34" charset="0"/>
              </a:rPr>
              <a:t>Ready</a:t>
            </a:r>
            <a:r>
              <a:rPr lang="en-CA" b="0" i="0" dirty="0">
                <a:solidFill>
                  <a:srgbClr val="000000"/>
                </a:solidFill>
                <a:effectLst/>
                <a:latin typeface="Arial" panose="020B0604020202020204" pitchFamily="34" charset="0"/>
              </a:rPr>
              <a:t> − The processes that are loaded on RAM and waiting for CPU are in ready state. Not waiting for resources, but rather waiting for the CPU.</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i="0" dirty="0">
                <a:solidFill>
                  <a:srgbClr val="000000"/>
                </a:solidFill>
                <a:effectLst/>
                <a:latin typeface="Arial" panose="020B0604020202020204" pitchFamily="34" charset="0"/>
              </a:rPr>
              <a:t>Waiting / Blocked</a:t>
            </a:r>
            <a:r>
              <a:rPr lang="en-CA" b="0" i="0" dirty="0">
                <a:solidFill>
                  <a:srgbClr val="000000"/>
                </a:solidFill>
                <a:effectLst/>
                <a:latin typeface="Arial" panose="020B0604020202020204" pitchFamily="34" charset="0"/>
              </a:rPr>
              <a:t> − All processes that are leaving the CPU and moving to the waiting state are in the blocked state. When the CPU becomes free, processes from the blocked state again move to the ready state, and from ready to Running state. For example, it is waiting for resources (I/O resources let’s say) once transferring/reading from/writing to a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i="0" dirty="0">
                <a:solidFill>
                  <a:srgbClr val="000000"/>
                </a:solidFill>
                <a:effectLst/>
                <a:latin typeface="Arial" panose="020B0604020202020204" pitchFamily="34" charset="0"/>
              </a:rPr>
              <a:t>Exit / Terminated</a:t>
            </a:r>
            <a:r>
              <a:rPr lang="en-CA" b="0" i="0" dirty="0">
                <a:solidFill>
                  <a:srgbClr val="000000"/>
                </a:solidFill>
                <a:effectLst/>
                <a:latin typeface="Arial" panose="020B0604020202020204" pitchFamily="34" charset="0"/>
              </a:rPr>
              <a:t> − A process that is terminated from CPU and RAM is in the terminate state. Once the process is done executing, it becomes terminated.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i="0" dirty="0">
              <a:solidFill>
                <a:srgbClr val="000000"/>
              </a:solidFill>
              <a:effectLst/>
              <a:latin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5</a:t>
            </a:fld>
            <a:endParaRPr lang="en-CA"/>
          </a:p>
        </p:txBody>
      </p:sp>
    </p:spTree>
    <p:extLst>
      <p:ext uri="{BB962C8B-B14F-4D97-AF65-F5344CB8AC3E}">
        <p14:creationId xmlns:p14="http://schemas.microsoft.com/office/powerpoint/2010/main" val="424943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51</a:t>
            </a:fld>
            <a:endParaRPr lang="en-CA"/>
          </a:p>
        </p:txBody>
      </p:sp>
    </p:spTree>
    <p:extLst>
      <p:ext uri="{BB962C8B-B14F-4D97-AF65-F5344CB8AC3E}">
        <p14:creationId xmlns:p14="http://schemas.microsoft.com/office/powerpoint/2010/main" val="135940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Consider processes P and Q, where P wants to communicate with Q.</a:t>
            </a:r>
          </a:p>
          <a:p>
            <a:r>
              <a:rPr lang="en-CA" b="0" dirty="0"/>
              <a:t>P can send a message to be stored in the mailbox, and then Q can receive it</a:t>
            </a:r>
          </a:p>
          <a:p>
            <a:endParaRPr lang="en-CA" b="0" dirty="0"/>
          </a:p>
          <a:p>
            <a:r>
              <a:rPr lang="en-CA" b="0" i="0" dirty="0">
                <a:solidFill>
                  <a:srgbClr val="000000"/>
                </a:solidFill>
                <a:effectLst/>
                <a:latin typeface="Lato" panose="020F0502020204030203" pitchFamily="34" charset="0"/>
              </a:rPr>
              <a:t>The process first has to create the mailbox and then it can start actually inserting messages and then the other process can actually read those messages there.</a:t>
            </a:r>
            <a:endParaRPr lang="en-CA" b="0" dirty="0"/>
          </a:p>
        </p:txBody>
      </p:sp>
      <p:sp>
        <p:nvSpPr>
          <p:cNvPr id="4" name="Slide Number Placeholder 3"/>
          <p:cNvSpPr>
            <a:spLocks noGrp="1"/>
          </p:cNvSpPr>
          <p:nvPr>
            <p:ph type="sldNum" sz="quarter" idx="5"/>
          </p:nvPr>
        </p:nvSpPr>
        <p:spPr/>
        <p:txBody>
          <a:bodyPr/>
          <a:lstStyle/>
          <a:p>
            <a:fld id="{09206B0D-FB3D-4059-8F5A-D64AF57D5B1F}" type="slidenum">
              <a:rPr lang="en-CA" smtClean="0"/>
              <a:t>54</a:t>
            </a:fld>
            <a:endParaRPr lang="en-CA"/>
          </a:p>
        </p:txBody>
      </p:sp>
    </p:spTree>
    <p:extLst>
      <p:ext uri="{BB962C8B-B14F-4D97-AF65-F5344CB8AC3E}">
        <p14:creationId xmlns:p14="http://schemas.microsoft.com/office/powerpoint/2010/main" val="588341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 </a:t>
            </a:r>
            <a:r>
              <a:rPr lang="en-CA" dirty="0">
                <a:sym typeface="Wingdings" panose="05000000000000000000" pitchFamily="2" charset="2"/>
              </a:rPr>
              <a:t> : this means process sending message</a:t>
            </a:r>
          </a:p>
          <a:p>
            <a:r>
              <a:rPr lang="en-CA" dirty="0">
                <a:sym typeface="Wingdings" panose="05000000000000000000" pitchFamily="2" charset="2"/>
              </a:rPr>
              <a:t> P : this means process is receiving the message</a:t>
            </a:r>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55</a:t>
            </a:fld>
            <a:endParaRPr lang="en-CA"/>
          </a:p>
        </p:txBody>
      </p:sp>
    </p:spTree>
    <p:extLst>
      <p:ext uri="{BB962C8B-B14F-4D97-AF65-F5344CB8AC3E}">
        <p14:creationId xmlns:p14="http://schemas.microsoft.com/office/powerpoint/2010/main" val="2953671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Synchronous means processes need to wait until the other has sent or received the message</a:t>
            </a:r>
          </a:p>
          <a:p>
            <a:endParaRPr lang="en-CA" dirty="0"/>
          </a:p>
          <a:p>
            <a:r>
              <a:rPr lang="en-CA" dirty="0"/>
              <a:t>Deadlock means that consider when 2 mailboxes are shared between 2 processes, where process P has sent to mailbox A </a:t>
            </a:r>
            <a:r>
              <a:rPr lang="en-CA" dirty="0" err="1"/>
              <a:t>a</a:t>
            </a:r>
            <a:r>
              <a:rPr lang="en-CA" dirty="0"/>
              <a:t> message, waiting on process Q to receive, while at the same time, Q has sent a message to mailbox B, waiting on Process P to receive/read that message. P and Q are waiting for each other in order to continue their execution, but they cannot -&gt; deadlock</a:t>
            </a:r>
          </a:p>
        </p:txBody>
      </p:sp>
      <p:sp>
        <p:nvSpPr>
          <p:cNvPr id="4" name="Slide Number Placeholder 3"/>
          <p:cNvSpPr>
            <a:spLocks noGrp="1"/>
          </p:cNvSpPr>
          <p:nvPr>
            <p:ph type="sldNum" sz="quarter" idx="5"/>
          </p:nvPr>
        </p:nvSpPr>
        <p:spPr/>
        <p:txBody>
          <a:bodyPr/>
          <a:lstStyle/>
          <a:p>
            <a:fld id="{09206B0D-FB3D-4059-8F5A-D64AF57D5B1F}" type="slidenum">
              <a:rPr lang="en-CA" smtClean="0"/>
              <a:t>57</a:t>
            </a:fld>
            <a:endParaRPr lang="en-CA"/>
          </a:p>
        </p:txBody>
      </p:sp>
    </p:spTree>
    <p:extLst>
      <p:ext uri="{BB962C8B-B14F-4D97-AF65-F5344CB8AC3E}">
        <p14:creationId xmlns:p14="http://schemas.microsoft.com/office/powerpoint/2010/main" val="2539597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 buffer is full, we should block the access of process P to send the message, since it is still a blocking</a:t>
            </a:r>
          </a:p>
        </p:txBody>
      </p:sp>
      <p:sp>
        <p:nvSpPr>
          <p:cNvPr id="4" name="Slide Number Placeholder 3"/>
          <p:cNvSpPr>
            <a:spLocks noGrp="1"/>
          </p:cNvSpPr>
          <p:nvPr>
            <p:ph type="sldNum" sz="quarter" idx="5"/>
          </p:nvPr>
        </p:nvSpPr>
        <p:spPr/>
        <p:txBody>
          <a:bodyPr/>
          <a:lstStyle/>
          <a:p>
            <a:fld id="{09206B0D-FB3D-4059-8F5A-D64AF57D5B1F}" type="slidenum">
              <a:rPr lang="en-CA" smtClean="0"/>
              <a:t>60</a:t>
            </a:fld>
            <a:endParaRPr lang="en-CA"/>
          </a:p>
        </p:txBody>
      </p:sp>
    </p:spTree>
    <p:extLst>
      <p:ext uri="{BB962C8B-B14F-4D97-AF65-F5344CB8AC3E}">
        <p14:creationId xmlns:p14="http://schemas.microsoft.com/office/powerpoint/2010/main" val="38565192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Pipe: When two processes are communicating through a shared memory </a:t>
            </a:r>
          </a:p>
          <a:p>
            <a:endParaRPr lang="en-CA" dirty="0"/>
          </a:p>
          <a:p>
            <a:r>
              <a:rPr lang="en-CA" dirty="0"/>
              <a:t>Every pipe has 2 ends: 0 and 1</a:t>
            </a:r>
          </a:p>
          <a:p>
            <a:r>
              <a:rPr lang="en-CA" dirty="0"/>
              <a:t>Pipe will read the process from end 0 and write to the pipe from end 1</a:t>
            </a:r>
          </a:p>
          <a:p>
            <a:endParaRPr lang="en-CA" dirty="0"/>
          </a:p>
          <a:p>
            <a:r>
              <a:rPr lang="en-CA" dirty="0"/>
              <a:t>When opening a file, the file handler of Windows creates a descriptor table, and the open command assigns a number to point to that file from the descriptor table</a:t>
            </a:r>
          </a:p>
          <a:p>
            <a:r>
              <a:rPr lang="en-CA" dirty="0"/>
              <a:t>Every process that gets created has a descriptor table created with it, lines of file descriptors</a:t>
            </a:r>
          </a:p>
          <a:p>
            <a:r>
              <a:rPr lang="en-CA" dirty="0"/>
              <a:t>Used for </a:t>
            </a:r>
            <a:r>
              <a:rPr lang="en-CA" b="0" i="0" dirty="0">
                <a:solidFill>
                  <a:srgbClr val="BDC1C6"/>
                </a:solidFill>
                <a:effectLst/>
                <a:latin typeface="arial" panose="020B0604020202020204" pitchFamily="34" charset="0"/>
              </a:rPr>
              <a:t>in order to define the characteristics of the various memory areas used during program execution, including the base address, the size, and access privileges like executability and writability.</a:t>
            </a:r>
          </a:p>
          <a:p>
            <a:endParaRPr lang="en-CA" b="0" i="0" dirty="0">
              <a:solidFill>
                <a:srgbClr val="BDC1C6"/>
              </a:solidFill>
              <a:effectLst/>
              <a:latin typeface="arial" panose="020B0604020202020204" pitchFamily="34" charset="0"/>
            </a:endParaRPr>
          </a:p>
          <a:p>
            <a:r>
              <a:rPr lang="en-CA" b="0" i="0" dirty="0">
                <a:solidFill>
                  <a:srgbClr val="BDC1C6"/>
                </a:solidFill>
                <a:effectLst/>
                <a:latin typeface="arial" panose="020B0604020202020204" pitchFamily="34" charset="0"/>
              </a:rPr>
              <a:t>Keyboard: standard input</a:t>
            </a:r>
          </a:p>
          <a:p>
            <a:r>
              <a:rPr lang="en-CA" b="0" i="0" dirty="0">
                <a:solidFill>
                  <a:srgbClr val="BDC1C6"/>
                </a:solidFill>
                <a:effectLst/>
                <a:latin typeface="arial" panose="020B0604020202020204" pitchFamily="34" charset="0"/>
              </a:rPr>
              <a:t>Monitor: standard output and error</a:t>
            </a:r>
          </a:p>
          <a:p>
            <a:endParaRPr lang="en-CA" b="0" i="0" dirty="0">
              <a:solidFill>
                <a:srgbClr val="BDC1C6"/>
              </a:solidFill>
              <a:effectLst/>
              <a:latin typeface="arial" panose="020B0604020202020204" pitchFamily="34" charset="0"/>
            </a:endParaRPr>
          </a:p>
          <a:p>
            <a:r>
              <a:rPr lang="en-CA" b="0" i="0" dirty="0">
                <a:solidFill>
                  <a:srgbClr val="BDC1C6"/>
                </a:solidFill>
                <a:effectLst/>
                <a:latin typeface="arial" panose="020B0604020202020204" pitchFamily="34" charset="0"/>
              </a:rPr>
              <a:t>The next numbers in the descriptor table, the smallest ones are assigned to the open files that the programs open</a:t>
            </a:r>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62</a:t>
            </a:fld>
            <a:endParaRPr lang="en-CA"/>
          </a:p>
        </p:txBody>
      </p:sp>
    </p:spTree>
    <p:extLst>
      <p:ext uri="{BB962C8B-B14F-4D97-AF65-F5344CB8AC3E}">
        <p14:creationId xmlns:p14="http://schemas.microsoft.com/office/powerpoint/2010/main" val="1288004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two processes want to communicate, and there is a pipe between them, the pipe is created by one of the processes:</a:t>
            </a:r>
          </a:p>
          <a:p>
            <a:r>
              <a:rPr lang="en-CA" dirty="0"/>
              <a:t>After P creates the pipe,</a:t>
            </a:r>
          </a:p>
          <a:p>
            <a:r>
              <a:rPr lang="en-CA" dirty="0"/>
              <a:t>P will read from 0, and write to 1, whereas Q also reads from the same pipe from descriptor 0 and writes to descriptor 1</a:t>
            </a:r>
          </a:p>
          <a:p>
            <a:endParaRPr lang="en-CA" dirty="0"/>
          </a:p>
          <a:p>
            <a:r>
              <a:rPr lang="en-CA" dirty="0"/>
              <a:t>Who </a:t>
            </a:r>
            <a:r>
              <a:rPr lang="en-CA" dirty="0">
                <a:sym typeface="Wingdings" panose="05000000000000000000" pitchFamily="2" charset="2"/>
              </a:rPr>
              <a:t> who will create the pipe</a:t>
            </a:r>
          </a:p>
          <a:p>
            <a:r>
              <a:rPr lang="en-CA" dirty="0">
                <a:sym typeface="Wingdings" panose="05000000000000000000" pitchFamily="2" charset="2"/>
              </a:rPr>
              <a:t>|  the pipe symbol</a:t>
            </a:r>
          </a:p>
          <a:p>
            <a:r>
              <a:rPr lang="en-CA" dirty="0">
                <a:sym typeface="Wingdings" panose="05000000000000000000" pitchFamily="2" charset="2"/>
              </a:rPr>
              <a:t>Sort  the other process receiving the message from Who</a:t>
            </a:r>
          </a:p>
          <a:p>
            <a:endParaRPr lang="en-CA" dirty="0">
              <a:sym typeface="Wingdings" panose="05000000000000000000" pitchFamily="2" charset="2"/>
            </a:endParaRPr>
          </a:p>
          <a:p>
            <a:r>
              <a:rPr lang="en-CA" dirty="0">
                <a:sym typeface="Wingdings" panose="05000000000000000000" pitchFamily="2" charset="2"/>
              </a:rPr>
              <a:t>grep  from the output of the left side, find the keyword “” and filter to the right side</a:t>
            </a:r>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63</a:t>
            </a:fld>
            <a:endParaRPr lang="en-CA"/>
          </a:p>
        </p:txBody>
      </p:sp>
    </p:spTree>
    <p:extLst>
      <p:ext uri="{BB962C8B-B14F-4D97-AF65-F5344CB8AC3E}">
        <p14:creationId xmlns:p14="http://schemas.microsoft.com/office/powerpoint/2010/main" val="29135045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File descriptor &lt;-&gt; </a:t>
            </a:r>
            <a:r>
              <a:rPr lang="en-CA" dirty="0" err="1"/>
              <a:t>fd</a:t>
            </a:r>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64</a:t>
            </a:fld>
            <a:endParaRPr lang="en-CA"/>
          </a:p>
        </p:txBody>
      </p:sp>
    </p:spTree>
    <p:extLst>
      <p:ext uri="{BB962C8B-B14F-4D97-AF65-F5344CB8AC3E}">
        <p14:creationId xmlns:p14="http://schemas.microsoft.com/office/powerpoint/2010/main" val="20416636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the ends are closed, remember that when forked, only one processes is affected, not the child ones</a:t>
            </a:r>
          </a:p>
        </p:txBody>
      </p:sp>
      <p:sp>
        <p:nvSpPr>
          <p:cNvPr id="4" name="Slide Number Placeholder 3"/>
          <p:cNvSpPr>
            <a:spLocks noGrp="1"/>
          </p:cNvSpPr>
          <p:nvPr>
            <p:ph type="sldNum" sz="quarter" idx="5"/>
          </p:nvPr>
        </p:nvSpPr>
        <p:spPr/>
        <p:txBody>
          <a:bodyPr/>
          <a:lstStyle/>
          <a:p>
            <a:fld id="{09206B0D-FB3D-4059-8F5A-D64AF57D5B1F}" type="slidenum">
              <a:rPr lang="en-CA" smtClean="0"/>
              <a:t>65</a:t>
            </a:fld>
            <a:endParaRPr lang="en-CA"/>
          </a:p>
        </p:txBody>
      </p:sp>
    </p:spTree>
    <p:extLst>
      <p:ext uri="{BB962C8B-B14F-4D97-AF65-F5344CB8AC3E}">
        <p14:creationId xmlns:p14="http://schemas.microsoft.com/office/powerpoint/2010/main" val="25880661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dup </a:t>
            </a:r>
            <a:r>
              <a:rPr lang="en-CA" dirty="0">
                <a:sym typeface="Wingdings" panose="05000000000000000000" pitchFamily="2" charset="2"/>
              </a:rPr>
              <a:t> duplicate</a:t>
            </a:r>
          </a:p>
          <a:p>
            <a:r>
              <a:rPr lang="en-CA" dirty="0">
                <a:sym typeface="Wingdings" panose="05000000000000000000" pitchFamily="2" charset="2"/>
              </a:rPr>
              <a:t>fd2 = dup(fd1)  duplicate </a:t>
            </a:r>
            <a:r>
              <a:rPr lang="en-CA">
                <a:sym typeface="Wingdings" panose="05000000000000000000" pitchFamily="2" charset="2"/>
              </a:rPr>
              <a:t>the content </a:t>
            </a:r>
            <a:r>
              <a:rPr lang="en-CA" dirty="0">
                <a:sym typeface="Wingdings" panose="05000000000000000000" pitchFamily="2" charset="2"/>
              </a:rPr>
              <a:t>of the file descriptor source into the minimum descriptor line</a:t>
            </a:r>
          </a:p>
          <a:p>
            <a:r>
              <a:rPr lang="en-CA" dirty="0">
                <a:sym typeface="Wingdings" panose="05000000000000000000" pitchFamily="2" charset="2"/>
              </a:rPr>
              <a:t>Duplicating the content for the descriptor line into another descriptor line</a:t>
            </a:r>
          </a:p>
          <a:p>
            <a:r>
              <a:rPr lang="en-CA" dirty="0">
                <a:sym typeface="Wingdings" panose="05000000000000000000" pitchFamily="2" charset="2"/>
              </a:rPr>
              <a:t>dup2 creates a copy of descriptor (source) to description (destination)</a:t>
            </a:r>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70</a:t>
            </a:fld>
            <a:endParaRPr lang="en-CA"/>
          </a:p>
        </p:txBody>
      </p:sp>
    </p:spTree>
    <p:extLst>
      <p:ext uri="{BB962C8B-B14F-4D97-AF65-F5344CB8AC3E}">
        <p14:creationId xmlns:p14="http://schemas.microsoft.com/office/powerpoint/2010/main" val="1170383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Arial" panose="020B0604020202020204" pitchFamily="34" charset="0"/>
              </a:rPr>
              <a:t>The process executes when it changes state. The state of a process is defined by the current activity of the process. It is important to know that only one process can be running on any processor at any instant. Many processes may be ready and waiting.</a:t>
            </a:r>
          </a:p>
          <a:p>
            <a:endParaRPr lang="en-CA" dirty="0"/>
          </a:p>
          <a:p>
            <a:r>
              <a:rPr lang="en-CA" dirty="0"/>
              <a:t>Transitions:</a:t>
            </a:r>
          </a:p>
          <a:p>
            <a:r>
              <a:rPr lang="en-CA" dirty="0"/>
              <a:t>Once a program is loaded into the RAM (memory), it becomes a process in its New state. Once it has finished being created and associating all the data structures and parameters that the process will need, the process goes into the Ready state, waiting for the CPU to call it.</a:t>
            </a:r>
          </a:p>
          <a:p>
            <a:endParaRPr lang="en-CA" dirty="0"/>
          </a:p>
          <a:p>
            <a:r>
              <a:rPr lang="en-CA" dirty="0"/>
              <a:t>How would the process be allowed to be called upon by the CPU? The scheduler (part of the OS) decides which process (there can be many in the Ready state) and selects one of them, and assigns the CPU to that particular process. Thus, once a process is selected, that process transitions into the Running state, where it can now be executed by the CPU.</a:t>
            </a:r>
          </a:p>
          <a:p>
            <a:endParaRPr lang="en-CA" dirty="0"/>
          </a:p>
          <a:p>
            <a:r>
              <a:rPr lang="en-CA" dirty="0"/>
              <a:t>Once in the Running state, 3 things could happen:</a:t>
            </a:r>
          </a:p>
          <a:p>
            <a:pPr marL="228600" indent="-228600">
              <a:buAutoNum type="arabicPeriod"/>
            </a:pPr>
            <a:r>
              <a:rPr lang="en-CA" dirty="0"/>
              <a:t>A process can finish executing all of its instructions, and thus the process terminates, which means the process exits the CPU into its Terminated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The process could issue an I/O request (for example, the process wants to read from/write to a file), doing a I/O operation, which may or may not be satisfied right away.  There could be several requests to the disk, and these requests are handled by the I/O controller. Thus, the process transitions into the Waiting state, for the I/O request to complete. Once the I/O operation is completed, the process goes back to the Ready state, and thus becoming ready again to be called upon by the CPU and be executed by the CPU. When the process is in waiting, it goes to ready state when the condition is satisfied instead of going to running again. In addition, It goes to ready because it needs to wait for the CPU again.</a:t>
            </a:r>
          </a:p>
          <a:p>
            <a:pPr marL="228600" indent="-228600">
              <a:buAutoNum type="arabicPeriod"/>
            </a:pPr>
            <a:r>
              <a:rPr lang="en-CA" dirty="0"/>
              <a:t>The process could be interrupted for some reason. For example, in time-sharing systems, several processes can be in the memory. While the CPU is executing one of the processes, to give a chance to the other processes (to be executed), depending on the scheduler, the process can be interrupted by the time allotted for it to be running. After the time allotted is done, the CPU must change process priority, and the original process is now in the Ready state. Like a cycle, the scheduler may select the process again, and the CPU will execute that process again. The scheduler can also decide upon the priority level of processes and decide the next process to be associated to the CPU, rather than just allow time for processes to be in execution.</a:t>
            </a:r>
          </a:p>
          <a:p>
            <a:endParaRPr lang="en-CA" dirty="0"/>
          </a:p>
          <a:p>
            <a:r>
              <a:rPr lang="en-CA" dirty="0"/>
              <a:t>Note: It is possible for an interrupt to cause a program to terminate</a:t>
            </a:r>
          </a:p>
          <a:p>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6</a:t>
            </a:fld>
            <a:endParaRPr lang="en-CA"/>
          </a:p>
        </p:txBody>
      </p:sp>
    </p:spTree>
    <p:extLst>
      <p:ext uri="{BB962C8B-B14F-4D97-AF65-F5344CB8AC3E}">
        <p14:creationId xmlns:p14="http://schemas.microsoft.com/office/powerpoint/2010/main" val="25924023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physical file on disk is created by </a:t>
            </a:r>
            <a:r>
              <a:rPr lang="en-CA" dirty="0" err="1"/>
              <a:t>mkfifo</a:t>
            </a:r>
            <a:r>
              <a:rPr lang="en-CA" dirty="0"/>
              <a:t>(), in which a name can be given to this pipe</a:t>
            </a:r>
          </a:p>
        </p:txBody>
      </p:sp>
      <p:sp>
        <p:nvSpPr>
          <p:cNvPr id="4" name="Slide Number Placeholder 3"/>
          <p:cNvSpPr>
            <a:spLocks noGrp="1"/>
          </p:cNvSpPr>
          <p:nvPr>
            <p:ph type="sldNum" sz="quarter" idx="5"/>
          </p:nvPr>
        </p:nvSpPr>
        <p:spPr/>
        <p:txBody>
          <a:bodyPr/>
          <a:lstStyle/>
          <a:p>
            <a:fld id="{09206B0D-FB3D-4059-8F5A-D64AF57D5B1F}" type="slidenum">
              <a:rPr lang="en-CA" smtClean="0"/>
              <a:t>72</a:t>
            </a:fld>
            <a:endParaRPr lang="en-CA"/>
          </a:p>
        </p:txBody>
      </p:sp>
    </p:spTree>
    <p:extLst>
      <p:ext uri="{BB962C8B-B14F-4D97-AF65-F5344CB8AC3E}">
        <p14:creationId xmlns:p14="http://schemas.microsoft.com/office/powerpoint/2010/main" val="15266484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Socket is like port, the endpoints for communication between two hosts. Processes on these different hosts communicate through these sockets. Specifying the IP address of the hosts allows for the ports or sockets to recognize each other and communicate</a:t>
            </a:r>
          </a:p>
        </p:txBody>
      </p:sp>
      <p:sp>
        <p:nvSpPr>
          <p:cNvPr id="4" name="Slide Number Placeholder 3"/>
          <p:cNvSpPr>
            <a:spLocks noGrp="1"/>
          </p:cNvSpPr>
          <p:nvPr>
            <p:ph type="sldNum" sz="quarter" idx="5"/>
          </p:nvPr>
        </p:nvSpPr>
        <p:spPr/>
        <p:txBody>
          <a:bodyPr/>
          <a:lstStyle/>
          <a:p>
            <a:fld id="{09206B0D-FB3D-4059-8F5A-D64AF57D5B1F}" type="slidenum">
              <a:rPr lang="en-CA" smtClean="0"/>
              <a:t>73</a:t>
            </a:fld>
            <a:endParaRPr lang="en-CA"/>
          </a:p>
        </p:txBody>
      </p:sp>
    </p:spTree>
    <p:extLst>
      <p:ext uri="{BB962C8B-B14F-4D97-AF65-F5344CB8AC3E}">
        <p14:creationId xmlns:p14="http://schemas.microsoft.com/office/powerpoint/2010/main" val="33204004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Example of Client-Server communication where Client issues a remote procedure call to the server for the server to do something.</a:t>
            </a:r>
          </a:p>
          <a:p>
            <a:endParaRPr lang="en-CA" dirty="0"/>
          </a:p>
          <a:p>
            <a:r>
              <a:rPr lang="en-CA" dirty="0"/>
              <a:t>At the beginning, the server is simulated with a stub, which is like calling a server (or calling a function), putting all the logic in the stub as if the server is being communicated with. Parameters can be passed as well (called </a:t>
            </a:r>
            <a:r>
              <a:rPr lang="en-CA" dirty="0" err="1"/>
              <a:t>marchalling</a:t>
            </a:r>
            <a:r>
              <a:rPr lang="en-CA" dirty="0"/>
              <a:t>)</a:t>
            </a:r>
          </a:p>
          <a:p>
            <a:r>
              <a:rPr lang="en-CA" dirty="0"/>
              <a:t>Client can send a message to the server with parameters, the server will receive the message, and then perform with those parameters</a:t>
            </a:r>
          </a:p>
          <a:p>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74</a:t>
            </a:fld>
            <a:endParaRPr lang="en-CA"/>
          </a:p>
        </p:txBody>
      </p:sp>
    </p:spTree>
    <p:extLst>
      <p:ext uri="{BB962C8B-B14F-4D97-AF65-F5344CB8AC3E}">
        <p14:creationId xmlns:p14="http://schemas.microsoft.com/office/powerpoint/2010/main" val="13716916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example of RPC is that consider being on host A and want to execute a command on host B. From host A, you can execute a command that is associating the IP address of host B, in a particular directory. Server A is issuing the command locally, where the command is sent to server B, and will be executed on server B, which then the result will be sent back to server A and be displayed on server A</a:t>
            </a:r>
          </a:p>
        </p:txBody>
      </p:sp>
      <p:sp>
        <p:nvSpPr>
          <p:cNvPr id="4" name="Slide Number Placeholder 3"/>
          <p:cNvSpPr>
            <a:spLocks noGrp="1"/>
          </p:cNvSpPr>
          <p:nvPr>
            <p:ph type="sldNum" sz="quarter" idx="5"/>
          </p:nvPr>
        </p:nvSpPr>
        <p:spPr/>
        <p:txBody>
          <a:bodyPr/>
          <a:lstStyle/>
          <a:p>
            <a:fld id="{09206B0D-FB3D-4059-8F5A-D64AF57D5B1F}" type="slidenum">
              <a:rPr lang="en-CA" smtClean="0"/>
              <a:t>75</a:t>
            </a:fld>
            <a:endParaRPr lang="en-CA"/>
          </a:p>
        </p:txBody>
      </p:sp>
    </p:spTree>
    <p:extLst>
      <p:ext uri="{BB962C8B-B14F-4D97-AF65-F5344CB8AC3E}">
        <p14:creationId xmlns:p14="http://schemas.microsoft.com/office/powerpoint/2010/main" val="23695652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Client calls a method from the server with parameters A and B through the stub, which is then sent to the server, and that method on the server will be executed.</a:t>
            </a:r>
          </a:p>
        </p:txBody>
      </p:sp>
      <p:sp>
        <p:nvSpPr>
          <p:cNvPr id="4" name="Slide Number Placeholder 3"/>
          <p:cNvSpPr>
            <a:spLocks noGrp="1"/>
          </p:cNvSpPr>
          <p:nvPr>
            <p:ph type="sldNum" sz="quarter" idx="5"/>
          </p:nvPr>
        </p:nvSpPr>
        <p:spPr/>
        <p:txBody>
          <a:bodyPr/>
          <a:lstStyle/>
          <a:p>
            <a:fld id="{09206B0D-FB3D-4059-8F5A-D64AF57D5B1F}" type="slidenum">
              <a:rPr lang="en-CA" smtClean="0"/>
              <a:t>77</a:t>
            </a:fld>
            <a:endParaRPr lang="en-CA"/>
          </a:p>
        </p:txBody>
      </p:sp>
    </p:spTree>
    <p:extLst>
      <p:ext uri="{BB962C8B-B14F-4D97-AF65-F5344CB8AC3E}">
        <p14:creationId xmlns:p14="http://schemas.microsoft.com/office/powerpoint/2010/main" val="4255313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8</a:t>
            </a:fld>
            <a:endParaRPr lang="en-CA"/>
          </a:p>
        </p:txBody>
      </p:sp>
    </p:spTree>
    <p:extLst>
      <p:ext uri="{BB962C8B-B14F-4D97-AF65-F5344CB8AC3E}">
        <p14:creationId xmlns:p14="http://schemas.microsoft.com/office/powerpoint/2010/main" val="398239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could be other states as well, aside from the aforementioned.</a:t>
            </a:r>
          </a:p>
          <a:p>
            <a:endParaRPr lang="en-CA" dirty="0"/>
          </a:p>
          <a:p>
            <a:r>
              <a:rPr lang="en-CA" dirty="0"/>
              <a:t>In general, the CPU changes processes depending on the algorithm the scheduler is running on to decide the next process. To make use of the virtual memory, some space in the RAM needs to become available, since it has limited capacity. Often, using the secondary memory, to augment the memory of the RAM, to have more processes running at a time.</a:t>
            </a:r>
          </a:p>
          <a:p>
            <a:r>
              <a:rPr lang="en-CA" dirty="0"/>
              <a:t>Another way to free up space in the RAM, some processes are swapped out of the RAM, and transferred into a disk. This is especially done for processes in the Ready or even the Waiting state, where they are not being executed at the moment, and can be swapped and then brought back later on.</a:t>
            </a:r>
          </a:p>
        </p:txBody>
      </p:sp>
      <p:sp>
        <p:nvSpPr>
          <p:cNvPr id="4" name="Slide Number Placeholder 3"/>
          <p:cNvSpPr>
            <a:spLocks noGrp="1"/>
          </p:cNvSpPr>
          <p:nvPr>
            <p:ph type="sldNum" sz="quarter" idx="5"/>
          </p:nvPr>
        </p:nvSpPr>
        <p:spPr/>
        <p:txBody>
          <a:bodyPr/>
          <a:lstStyle/>
          <a:p>
            <a:fld id="{09206B0D-FB3D-4059-8F5A-D64AF57D5B1F}" type="slidenum">
              <a:rPr lang="en-CA" smtClean="0"/>
              <a:t>9</a:t>
            </a:fld>
            <a:endParaRPr lang="en-CA"/>
          </a:p>
        </p:txBody>
      </p:sp>
    </p:spTree>
    <p:extLst>
      <p:ext uri="{BB962C8B-B14F-4D97-AF65-F5344CB8AC3E}">
        <p14:creationId xmlns:p14="http://schemas.microsoft.com/office/powerpoint/2010/main" val="452128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b="0" i="0" dirty="0">
                <a:solidFill>
                  <a:srgbClr val="000000"/>
                </a:solidFill>
                <a:effectLst/>
                <a:latin typeface="Arial" panose="020B0604020202020204" pitchFamily="34" charset="0"/>
              </a:rPr>
              <a:t>The states present in seven state models are as follows −</a:t>
            </a:r>
          </a:p>
          <a:p>
            <a:pPr algn="just">
              <a:buFont typeface="Arial" panose="020B0604020202020204" pitchFamily="34" charset="0"/>
              <a:buChar char="•"/>
            </a:pPr>
            <a:r>
              <a:rPr lang="en-CA" b="1" i="0" dirty="0">
                <a:solidFill>
                  <a:srgbClr val="000000"/>
                </a:solidFill>
                <a:effectLst/>
                <a:latin typeface="Arial" panose="020B0604020202020204" pitchFamily="34" charset="0"/>
              </a:rPr>
              <a:t>New</a:t>
            </a:r>
            <a:r>
              <a:rPr lang="en-CA" b="0" i="0" dirty="0">
                <a:solidFill>
                  <a:srgbClr val="000000"/>
                </a:solidFill>
                <a:effectLst/>
                <a:latin typeface="Arial" panose="020B0604020202020204" pitchFamily="34" charset="0"/>
              </a:rPr>
              <a:t> − Contains the processes that are newly coming for execution.</a:t>
            </a:r>
          </a:p>
          <a:p>
            <a:pPr algn="just">
              <a:buFont typeface="Arial" panose="020B0604020202020204" pitchFamily="34" charset="0"/>
              <a:buChar char="•"/>
            </a:pPr>
            <a:r>
              <a:rPr lang="en-CA" b="1" i="0" dirty="0">
                <a:solidFill>
                  <a:srgbClr val="000000"/>
                </a:solidFill>
                <a:effectLst/>
                <a:latin typeface="Arial" panose="020B0604020202020204" pitchFamily="34" charset="0"/>
              </a:rPr>
              <a:t>Ready</a:t>
            </a:r>
            <a:r>
              <a:rPr lang="en-CA" b="0" i="0" dirty="0">
                <a:solidFill>
                  <a:srgbClr val="000000"/>
                </a:solidFill>
                <a:effectLst/>
                <a:latin typeface="Arial" panose="020B0604020202020204" pitchFamily="34" charset="0"/>
              </a:rPr>
              <a:t> − Contains the processes that are present in main memory and available for execution.</a:t>
            </a:r>
          </a:p>
          <a:p>
            <a:pPr algn="just">
              <a:buFont typeface="Arial" panose="020B0604020202020204" pitchFamily="34" charset="0"/>
              <a:buChar char="•"/>
            </a:pPr>
            <a:r>
              <a:rPr lang="en-CA" b="1" i="0" dirty="0">
                <a:solidFill>
                  <a:srgbClr val="000000"/>
                </a:solidFill>
                <a:effectLst/>
                <a:latin typeface="Arial" panose="020B0604020202020204" pitchFamily="34" charset="0"/>
              </a:rPr>
              <a:t>Running</a:t>
            </a:r>
            <a:r>
              <a:rPr lang="en-CA" b="0" i="0" dirty="0">
                <a:solidFill>
                  <a:srgbClr val="000000"/>
                </a:solidFill>
                <a:effectLst/>
                <a:latin typeface="Arial" panose="020B0604020202020204" pitchFamily="34" charset="0"/>
              </a:rPr>
              <a:t> − Contains the process that is running or executing.</a:t>
            </a:r>
          </a:p>
          <a:p>
            <a:pPr algn="just">
              <a:buFont typeface="Arial" panose="020B0604020202020204" pitchFamily="34" charset="0"/>
              <a:buChar char="•"/>
            </a:pPr>
            <a:r>
              <a:rPr lang="en-CA" b="1" i="0" dirty="0">
                <a:solidFill>
                  <a:srgbClr val="000000"/>
                </a:solidFill>
                <a:effectLst/>
                <a:latin typeface="Arial" panose="020B0604020202020204" pitchFamily="34" charset="0"/>
              </a:rPr>
              <a:t>Terminated</a:t>
            </a:r>
            <a:r>
              <a:rPr lang="en-CA" b="0" i="0" dirty="0">
                <a:solidFill>
                  <a:srgbClr val="000000"/>
                </a:solidFill>
                <a:effectLst/>
                <a:latin typeface="Arial" panose="020B0604020202020204" pitchFamily="34" charset="0"/>
              </a:rPr>
              <a:t> − Contains the processes that complete its execution.</a:t>
            </a:r>
          </a:p>
          <a:p>
            <a:pPr algn="just">
              <a:buFont typeface="Arial" panose="020B0604020202020204" pitchFamily="34" charset="0"/>
              <a:buChar char="•"/>
            </a:pPr>
            <a:r>
              <a:rPr lang="en-CA" b="1" i="0" dirty="0">
                <a:solidFill>
                  <a:srgbClr val="000000"/>
                </a:solidFill>
                <a:effectLst/>
                <a:latin typeface="Arial" panose="020B0604020202020204" pitchFamily="34" charset="0"/>
              </a:rPr>
              <a:t>Waiting</a:t>
            </a:r>
            <a:r>
              <a:rPr lang="en-CA" b="0" i="0" dirty="0">
                <a:solidFill>
                  <a:srgbClr val="000000"/>
                </a:solidFill>
                <a:effectLst/>
                <a:latin typeface="Arial" panose="020B0604020202020204" pitchFamily="34" charset="0"/>
              </a:rPr>
              <a:t> − Contains the processes that are present in main memory and awaiting an event to occur. </a:t>
            </a:r>
          </a:p>
          <a:p>
            <a:pPr algn="just">
              <a:buFont typeface="Arial" panose="020B0604020202020204" pitchFamily="34" charset="0"/>
              <a:buNone/>
            </a:pPr>
            <a:r>
              <a:rPr lang="en-CA" b="0" i="0" dirty="0">
                <a:solidFill>
                  <a:srgbClr val="000000"/>
                </a:solidFill>
                <a:effectLst/>
                <a:latin typeface="Arial" panose="020B0604020202020204" pitchFamily="34" charset="0"/>
              </a:rPr>
              <a:t>From Waiting to Waiting Suspend and then back to Waiting is because perhaps the I/O or event has not been completed yet, hence the request must be completed first before being called upon by the CPU.</a:t>
            </a:r>
          </a:p>
          <a:p>
            <a:pPr algn="just">
              <a:buFont typeface="Arial" panose="020B0604020202020204" pitchFamily="34" charset="0"/>
              <a:buChar char="•"/>
            </a:pPr>
            <a:r>
              <a:rPr lang="en-CA" b="1" i="0" dirty="0">
                <a:solidFill>
                  <a:srgbClr val="000000"/>
                </a:solidFill>
                <a:effectLst/>
                <a:latin typeface="Arial" panose="020B0604020202020204" pitchFamily="34" charset="0"/>
              </a:rPr>
              <a:t>Waiting Suspend</a:t>
            </a:r>
            <a:r>
              <a:rPr lang="en-CA" b="0" i="0" dirty="0">
                <a:solidFill>
                  <a:srgbClr val="000000"/>
                </a:solidFill>
                <a:effectLst/>
                <a:latin typeface="Arial" panose="020B0604020202020204" pitchFamily="34" charset="0"/>
              </a:rPr>
              <a:t> − It contains the process present in secondary memory and awaits an event to occur.</a:t>
            </a:r>
          </a:p>
          <a:p>
            <a:pPr algn="just">
              <a:buFont typeface="Arial" panose="020B0604020202020204" pitchFamily="34" charset="0"/>
              <a:buNone/>
            </a:pPr>
            <a:r>
              <a:rPr lang="en-CA" b="0" i="0" dirty="0">
                <a:solidFill>
                  <a:srgbClr val="000000"/>
                </a:solidFill>
                <a:effectLst/>
                <a:latin typeface="Arial" panose="020B0604020202020204" pitchFamily="34" charset="0"/>
              </a:rPr>
              <a:t>Cannot go straight to the Ready state because the I/O request must be completed first before being ready for any execution. In addition, the process needs to be in the RAM to be associated to the CPU, where in suspend states, it is not in the RAM.</a:t>
            </a:r>
          </a:p>
          <a:p>
            <a:pPr algn="just">
              <a:buFont typeface="Arial" panose="020B0604020202020204" pitchFamily="34" charset="0"/>
              <a:buChar char="•"/>
            </a:pPr>
            <a:r>
              <a:rPr lang="en-CA" b="1" i="0" dirty="0">
                <a:solidFill>
                  <a:srgbClr val="000000"/>
                </a:solidFill>
                <a:effectLst/>
                <a:latin typeface="Arial" panose="020B0604020202020204" pitchFamily="34" charset="0"/>
              </a:rPr>
              <a:t>Ready Suspend</a:t>
            </a:r>
            <a:r>
              <a:rPr lang="en-CA" b="0" i="0" dirty="0">
                <a:solidFill>
                  <a:srgbClr val="000000"/>
                </a:solidFill>
                <a:effectLst/>
                <a:latin typeface="Arial" panose="020B0604020202020204" pitchFamily="34" charset="0"/>
              </a:rPr>
              <a:t> − Contains the processes that are present in secondary memory but is available for execution as soon as it is loaded into main memory.</a:t>
            </a:r>
          </a:p>
          <a:p>
            <a:pPr algn="just">
              <a:buFont typeface="Arial" panose="020B0604020202020204" pitchFamily="34" charset="0"/>
              <a:buChar char="•"/>
            </a:pPr>
            <a:endParaRPr lang="en-CA" b="0" i="0" dirty="0">
              <a:solidFill>
                <a:srgbClr val="000000"/>
              </a:solidFill>
              <a:effectLst/>
              <a:latin typeface="Arial" panose="020B0604020202020204" pitchFamily="34" charset="0"/>
            </a:endParaRPr>
          </a:p>
          <a:p>
            <a:pPr algn="just">
              <a:buFont typeface="Arial" panose="020B0604020202020204" pitchFamily="34" charset="0"/>
              <a:buNone/>
            </a:pPr>
            <a:r>
              <a:rPr lang="en-CA" b="0" i="0" dirty="0">
                <a:solidFill>
                  <a:srgbClr val="000000"/>
                </a:solidFill>
                <a:effectLst/>
                <a:latin typeface="Arial" panose="020B0604020202020204" pitchFamily="34" charset="0"/>
              </a:rPr>
              <a:t>Either of the suspend states allows for freeing up space in the RAM.</a:t>
            </a:r>
          </a:p>
        </p:txBody>
      </p:sp>
      <p:sp>
        <p:nvSpPr>
          <p:cNvPr id="4" name="Slide Number Placeholder 3"/>
          <p:cNvSpPr>
            <a:spLocks noGrp="1"/>
          </p:cNvSpPr>
          <p:nvPr>
            <p:ph type="sldNum" sz="quarter" idx="5"/>
          </p:nvPr>
        </p:nvSpPr>
        <p:spPr/>
        <p:txBody>
          <a:bodyPr/>
          <a:lstStyle/>
          <a:p>
            <a:fld id="{09206B0D-FB3D-4059-8F5A-D64AF57D5B1F}" type="slidenum">
              <a:rPr lang="en-CA" smtClean="0"/>
              <a:t>11</a:t>
            </a:fld>
            <a:endParaRPr lang="en-CA"/>
          </a:p>
        </p:txBody>
      </p:sp>
    </p:spTree>
    <p:extLst>
      <p:ext uri="{BB962C8B-B14F-4D97-AF65-F5344CB8AC3E}">
        <p14:creationId xmlns:p14="http://schemas.microsoft.com/office/powerpoint/2010/main" val="3360962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Lato" panose="020F0502020204030203" pitchFamily="34" charset="0"/>
              </a:rPr>
              <a:t>What happens when we switch the CPU from one process to another:</a:t>
            </a:r>
          </a:p>
          <a:p>
            <a:r>
              <a:rPr lang="en-CA" b="0" i="0" dirty="0">
                <a:solidFill>
                  <a:srgbClr val="000000"/>
                </a:solidFill>
                <a:effectLst/>
                <a:latin typeface="Lato" panose="020F0502020204030203" pitchFamily="34" charset="0"/>
              </a:rPr>
              <a:t>Consider the CPU executing process P1, and P2 is waiting in the RAM. Once the CPU changes to executing on P2, some work needs to be done. Direct change is avoided because P1 could be left in an unstable state. For example, in a process doing a simple addition, P1 cannot be interrupted while doing ADD operation, without saving some information. Because after changing to P2, we need to come back to P1 and continue where we left off, and save all the values of the registers.</a:t>
            </a:r>
            <a:endParaRPr lang="en-CA" b="0" dirty="0"/>
          </a:p>
        </p:txBody>
      </p:sp>
      <p:sp>
        <p:nvSpPr>
          <p:cNvPr id="4" name="Slide Number Placeholder 3"/>
          <p:cNvSpPr>
            <a:spLocks noGrp="1"/>
          </p:cNvSpPr>
          <p:nvPr>
            <p:ph type="sldNum" sz="quarter" idx="5"/>
          </p:nvPr>
        </p:nvSpPr>
        <p:spPr/>
        <p:txBody>
          <a:bodyPr/>
          <a:lstStyle/>
          <a:p>
            <a:fld id="{09206B0D-FB3D-4059-8F5A-D64AF57D5B1F}" type="slidenum">
              <a:rPr lang="en-CA" smtClean="0"/>
              <a:t>12</a:t>
            </a:fld>
            <a:endParaRPr lang="en-CA"/>
          </a:p>
        </p:txBody>
      </p:sp>
    </p:spTree>
    <p:extLst>
      <p:ext uri="{BB962C8B-B14F-4D97-AF65-F5344CB8AC3E}">
        <p14:creationId xmlns:p14="http://schemas.microsoft.com/office/powerpoint/2010/main" val="2957617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content is saved in a data structure called the PCB:</a:t>
            </a:r>
          </a:p>
          <a:p>
            <a:endParaRPr lang="en-CA" dirty="0"/>
          </a:p>
          <a:p>
            <a:pPr algn="l"/>
            <a:r>
              <a:rPr lang="en-CA" b="0" i="0" dirty="0">
                <a:solidFill>
                  <a:srgbClr val="000000"/>
                </a:solidFill>
                <a:effectLst/>
                <a:latin typeface="Times New Roman" panose="02020603050405020304" pitchFamily="18" charset="0"/>
              </a:rPr>
              <a:t>For each process there is a Process Control Block, PCB, which stores the following (types of) process-specific information. Thus, P1 </a:t>
            </a:r>
            <a:r>
              <a:rPr lang="en-CA" b="0" i="0" dirty="0">
                <a:solidFill>
                  <a:srgbClr val="000000"/>
                </a:solidFill>
                <a:effectLst/>
                <a:latin typeface="Times New Roman" panose="02020603050405020304" pitchFamily="18" charset="0"/>
                <a:sym typeface="Wingdings" panose="05000000000000000000" pitchFamily="2" charset="2"/>
              </a:rPr>
              <a:t> PCB1, P2  PCB2,…</a:t>
            </a:r>
          </a:p>
          <a:p>
            <a:pPr algn="l"/>
            <a:r>
              <a:rPr lang="en-CA" b="0" i="0" dirty="0">
                <a:solidFill>
                  <a:srgbClr val="000000"/>
                </a:solidFill>
                <a:effectLst/>
                <a:latin typeface="Times New Roman" panose="02020603050405020304" pitchFamily="18" charset="0"/>
                <a:sym typeface="Wingdings" panose="05000000000000000000" pitchFamily="2" charset="2"/>
              </a:rPr>
              <a:t>Thus, any information that needs to be saved of a process, will be saved in the PCB of that process. The following are the type of information that needs to be saved.</a:t>
            </a:r>
          </a:p>
          <a:p>
            <a:pPr algn="l"/>
            <a:r>
              <a:rPr lang="en-CA" b="0" i="0" dirty="0">
                <a:solidFill>
                  <a:srgbClr val="000000"/>
                </a:solidFill>
                <a:effectLst/>
                <a:latin typeface="Times New Roman" panose="02020603050405020304" pitchFamily="18" charset="0"/>
                <a:sym typeface="Wingdings" panose="05000000000000000000" pitchFamily="2" charset="2"/>
              </a:rPr>
              <a:t>The PCB contains a pointer that is directed to the next PCB (like linked list)</a:t>
            </a:r>
            <a:endParaRPr lang="en-CA"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CA" b="1" i="0" dirty="0">
                <a:solidFill>
                  <a:srgbClr val="000000"/>
                </a:solidFill>
                <a:effectLst/>
                <a:latin typeface="Times New Roman" panose="02020603050405020304" pitchFamily="18" charset="0"/>
              </a:rPr>
              <a:t>Process State</a:t>
            </a:r>
            <a:r>
              <a:rPr lang="en-CA" b="0" i="0" dirty="0">
                <a:solidFill>
                  <a:srgbClr val="000000"/>
                </a:solidFill>
                <a:effectLst/>
                <a:latin typeface="Times New Roman" panose="02020603050405020304" pitchFamily="18" charset="0"/>
              </a:rPr>
              <a:t> - Running, waiting, and the others aforementioned.</a:t>
            </a:r>
          </a:p>
          <a:p>
            <a:pPr algn="l">
              <a:buFont typeface="Arial" panose="020B0604020202020204" pitchFamily="34" charset="0"/>
              <a:buChar char="•"/>
            </a:pPr>
            <a:r>
              <a:rPr lang="en-CA" b="1" i="0" dirty="0">
                <a:solidFill>
                  <a:srgbClr val="000000"/>
                </a:solidFill>
                <a:effectLst/>
                <a:latin typeface="Times New Roman" panose="02020603050405020304" pitchFamily="18" charset="0"/>
              </a:rPr>
              <a:t>Process ID/number</a:t>
            </a:r>
            <a:r>
              <a:rPr lang="en-CA" b="0" i="0" dirty="0">
                <a:solidFill>
                  <a:srgbClr val="000000"/>
                </a:solidFill>
                <a:effectLst/>
                <a:latin typeface="Times New Roman" panose="02020603050405020304" pitchFamily="18" charset="0"/>
              </a:rPr>
              <a:t>, and parent process ID </a:t>
            </a:r>
            <a:r>
              <a:rPr lang="en-CA" b="0" i="0" dirty="0">
                <a:solidFill>
                  <a:srgbClr val="000000"/>
                </a:solidFill>
                <a:effectLst/>
                <a:latin typeface="Times New Roman" panose="02020603050405020304" pitchFamily="18" charset="0"/>
                <a:sym typeface="Wingdings" panose="05000000000000000000" pitchFamily="2" charset="2"/>
              </a:rPr>
              <a:t> the process identifier</a:t>
            </a:r>
            <a:endParaRPr lang="en-CA"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CA" b="1" i="0" dirty="0">
                <a:solidFill>
                  <a:srgbClr val="000000"/>
                </a:solidFill>
                <a:effectLst/>
                <a:latin typeface="Times New Roman" panose="02020603050405020304" pitchFamily="18" charset="0"/>
              </a:rPr>
              <a:t>CPU registers and Program Counter</a:t>
            </a:r>
            <a:r>
              <a:rPr lang="en-CA" b="0" i="0" dirty="0">
                <a:solidFill>
                  <a:srgbClr val="000000"/>
                </a:solidFill>
                <a:effectLst/>
                <a:latin typeface="Times New Roman" panose="02020603050405020304" pitchFamily="18" charset="0"/>
              </a:rPr>
              <a:t> - These need to be saved and restored when swapping processes in and out of the CPU. The program counter will tell us which instruction will be executed next. In addition, save the current values of the registers like the AC.</a:t>
            </a:r>
          </a:p>
          <a:p>
            <a:pPr algn="l">
              <a:buFont typeface="Arial" panose="020B0604020202020204" pitchFamily="34" charset="0"/>
              <a:buChar char="•"/>
            </a:pPr>
            <a:r>
              <a:rPr lang="en-CA" b="1" i="0" dirty="0">
                <a:solidFill>
                  <a:srgbClr val="000000"/>
                </a:solidFill>
                <a:effectLst/>
                <a:latin typeface="Times New Roman" panose="02020603050405020304" pitchFamily="18" charset="0"/>
              </a:rPr>
              <a:t>CPU-Scheduling information</a:t>
            </a:r>
            <a:r>
              <a:rPr lang="en-CA" b="0" i="0" dirty="0">
                <a:solidFill>
                  <a:srgbClr val="000000"/>
                </a:solidFill>
                <a:effectLst/>
                <a:latin typeface="Times New Roman" panose="02020603050405020304" pitchFamily="18" charset="0"/>
              </a:rPr>
              <a:t> - Such as priority information and pointers to scheduling queues.</a:t>
            </a:r>
          </a:p>
          <a:p>
            <a:pPr algn="l">
              <a:buFont typeface="Arial" panose="020B0604020202020204" pitchFamily="34" charset="0"/>
              <a:buChar char="•"/>
            </a:pPr>
            <a:r>
              <a:rPr lang="en-CA" b="1" i="0" dirty="0">
                <a:solidFill>
                  <a:srgbClr val="000000"/>
                </a:solidFill>
                <a:effectLst/>
                <a:latin typeface="Times New Roman" panose="02020603050405020304" pitchFamily="18" charset="0"/>
              </a:rPr>
              <a:t>Memory-Management information / Memory Limits</a:t>
            </a:r>
            <a:r>
              <a:rPr lang="en-CA" b="0" i="0" dirty="0">
                <a:solidFill>
                  <a:srgbClr val="000000"/>
                </a:solidFill>
                <a:effectLst/>
                <a:latin typeface="Times New Roman" panose="02020603050405020304" pitchFamily="18" charset="0"/>
              </a:rPr>
              <a:t> - E.g. page tables or segment tables. Where was the program located in memory from address to address</a:t>
            </a:r>
          </a:p>
          <a:p>
            <a:pPr algn="l">
              <a:buFont typeface="Arial" panose="020B0604020202020204" pitchFamily="34" charset="0"/>
              <a:buChar char="•"/>
            </a:pPr>
            <a:r>
              <a:rPr lang="en-CA" b="1" i="0" dirty="0">
                <a:solidFill>
                  <a:srgbClr val="000000"/>
                </a:solidFill>
                <a:effectLst/>
                <a:latin typeface="Times New Roman" panose="02020603050405020304" pitchFamily="18" charset="0"/>
              </a:rPr>
              <a:t>Accounting information</a:t>
            </a:r>
            <a:r>
              <a:rPr lang="en-CA" b="0" i="0" dirty="0">
                <a:solidFill>
                  <a:srgbClr val="000000"/>
                </a:solidFill>
                <a:effectLst/>
                <a:latin typeface="Times New Roman" panose="02020603050405020304" pitchFamily="18" charset="0"/>
              </a:rPr>
              <a:t> - user and kernel CPU time consumed, account numbers, limits, etc.</a:t>
            </a:r>
          </a:p>
          <a:p>
            <a:pPr algn="l">
              <a:buFont typeface="Arial" panose="020B0604020202020204" pitchFamily="34" charset="0"/>
              <a:buChar char="•"/>
            </a:pPr>
            <a:r>
              <a:rPr lang="en-CA" b="1" i="0" dirty="0">
                <a:solidFill>
                  <a:srgbClr val="000000"/>
                </a:solidFill>
                <a:effectLst/>
                <a:latin typeface="Times New Roman" panose="02020603050405020304" pitchFamily="18" charset="0"/>
              </a:rPr>
              <a:t>I/O Status information / List of Open files</a:t>
            </a:r>
            <a:r>
              <a:rPr lang="en-CA" b="0" i="0" dirty="0">
                <a:solidFill>
                  <a:srgbClr val="000000"/>
                </a:solidFill>
                <a:effectLst/>
                <a:latin typeface="Times New Roman" panose="02020603050405020304" pitchFamily="18" charset="0"/>
              </a:rPr>
              <a:t> - Devices allocated, open file tables, etc.</a:t>
            </a:r>
          </a:p>
          <a:p>
            <a:endParaRPr lang="en-CA" dirty="0"/>
          </a:p>
        </p:txBody>
      </p:sp>
      <p:sp>
        <p:nvSpPr>
          <p:cNvPr id="4" name="Slide Number Placeholder 3"/>
          <p:cNvSpPr>
            <a:spLocks noGrp="1"/>
          </p:cNvSpPr>
          <p:nvPr>
            <p:ph type="sldNum" sz="quarter" idx="5"/>
          </p:nvPr>
        </p:nvSpPr>
        <p:spPr/>
        <p:txBody>
          <a:bodyPr/>
          <a:lstStyle/>
          <a:p>
            <a:fld id="{09206B0D-FB3D-4059-8F5A-D64AF57D5B1F}" type="slidenum">
              <a:rPr lang="en-CA" smtClean="0"/>
              <a:t>13</a:t>
            </a:fld>
            <a:endParaRPr lang="en-CA"/>
          </a:p>
        </p:txBody>
      </p:sp>
    </p:spTree>
    <p:extLst>
      <p:ext uri="{BB962C8B-B14F-4D97-AF65-F5344CB8AC3E}">
        <p14:creationId xmlns:p14="http://schemas.microsoft.com/office/powerpoint/2010/main" val="2541158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38200" y="0"/>
            <a:ext cx="6066282" cy="973074"/>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868680" y="382524"/>
            <a:ext cx="7907274" cy="899922"/>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868680" y="723900"/>
            <a:ext cx="2814066" cy="899922"/>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727811" y="89153"/>
            <a:ext cx="7688376" cy="1257935"/>
          </a:xfrm>
          <a:prstGeom prst="rect">
            <a:avLst/>
          </a:prstGeom>
        </p:spPr>
        <p:txBody>
          <a:bodyPr wrap="square" lIns="0" tIns="0" rIns="0" bIns="0">
            <a:spAutoFit/>
          </a:bodyPr>
          <a:lstStyle>
            <a:lvl1pPr>
              <a:defRPr sz="3600" b="1" i="0">
                <a:solidFill>
                  <a:srgbClr val="003366"/>
                </a:solidFill>
                <a:latin typeface="Liberation Sans Narrow"/>
                <a:cs typeface="Liberation Sans Narrow"/>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03366"/>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1800" b="1" i="0">
                <a:solidFill>
                  <a:srgbClr val="226D24"/>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03366"/>
                </a:solidFill>
                <a:latin typeface="Liberation Sans Narrow"/>
                <a:cs typeface="Liberation Sans Narrow"/>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7" name="Holder 7"/>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03366"/>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5" name="Holder 5"/>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07719" y="36576"/>
            <a:ext cx="7786878" cy="1119377"/>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807719" y="463295"/>
            <a:ext cx="4318254" cy="111937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4" name="Holder 4"/>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549141" y="93675"/>
            <a:ext cx="1624329" cy="635000"/>
          </a:xfrm>
          <a:prstGeom prst="rect">
            <a:avLst/>
          </a:prstGeom>
        </p:spPr>
        <p:txBody>
          <a:bodyPr wrap="square" lIns="0" tIns="0" rIns="0" bIns="0">
            <a:spAutoFit/>
          </a:bodyPr>
          <a:lstStyle>
            <a:lvl1pPr>
              <a:defRPr sz="4000" b="1" i="0">
                <a:solidFill>
                  <a:srgbClr val="003366"/>
                </a:solidFill>
                <a:latin typeface="Liberation Sans Narrow"/>
                <a:cs typeface="Liberation Sans Narrow"/>
              </a:defRPr>
            </a:lvl1pPr>
          </a:lstStyle>
          <a:p>
            <a:endParaRPr/>
          </a:p>
        </p:txBody>
      </p:sp>
      <p:sp>
        <p:nvSpPr>
          <p:cNvPr id="3" name="Holder 3"/>
          <p:cNvSpPr>
            <a:spLocks noGrp="1"/>
          </p:cNvSpPr>
          <p:nvPr>
            <p:ph type="body" idx="1"/>
          </p:nvPr>
        </p:nvSpPr>
        <p:spPr>
          <a:xfrm>
            <a:off x="1468627" y="2129408"/>
            <a:ext cx="5484495" cy="2330450"/>
          </a:xfrm>
          <a:prstGeom prst="rect">
            <a:avLst/>
          </a:prstGeom>
        </p:spPr>
        <p:txBody>
          <a:bodyPr wrap="square" lIns="0" tIns="0" rIns="0" bIns="0">
            <a:spAutoFit/>
          </a:bodyPr>
          <a:lstStyle>
            <a:lvl1pPr>
              <a:defRPr sz="1800" b="1" i="0">
                <a:solidFill>
                  <a:srgbClr val="226D24"/>
                </a:solidFill>
                <a:latin typeface="Courier New"/>
                <a:cs typeface="Courier New"/>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6" name="Holder 6"/>
          <p:cNvSpPr>
            <a:spLocks noGrp="1"/>
          </p:cNvSpPr>
          <p:nvPr>
            <p:ph type="sldNum" sz="quarter" idx="7"/>
          </p:nvPr>
        </p:nvSpPr>
        <p:spPr>
          <a:xfrm>
            <a:off x="486155" y="6357136"/>
            <a:ext cx="274320" cy="224790"/>
          </a:xfrm>
          <a:prstGeom prst="rect">
            <a:avLst/>
          </a:prstGeom>
        </p:spPr>
        <p:txBody>
          <a:bodyPr wrap="square" lIns="0" tIns="0" rIns="0" bIns="0">
            <a:spAutoFit/>
          </a:bodyPr>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842773"/>
            <a:ext cx="9144000" cy="6015223"/>
            <a:chOff x="0" y="842773"/>
            <a:chExt cx="9144000" cy="6015223"/>
          </a:xfrm>
        </p:grpSpPr>
        <p:sp>
          <p:nvSpPr>
            <p:cNvPr id="3" name="object 3"/>
            <p:cNvSpPr/>
            <p:nvPr/>
          </p:nvSpPr>
          <p:spPr>
            <a:xfrm>
              <a:off x="0" y="1702053"/>
              <a:ext cx="9144000" cy="12700"/>
            </a:xfrm>
            <a:custGeom>
              <a:avLst/>
              <a:gdLst/>
              <a:ahLst/>
              <a:cxnLst/>
              <a:rect l="l" t="t" r="r" b="b"/>
              <a:pathLst>
                <a:path w="9144000" h="12700">
                  <a:moveTo>
                    <a:pt x="0" y="12700"/>
                  </a:moveTo>
                  <a:lnTo>
                    <a:pt x="9144000" y="12700"/>
                  </a:lnTo>
                  <a:lnTo>
                    <a:pt x="9144000" y="0"/>
                  </a:lnTo>
                  <a:lnTo>
                    <a:pt x="0" y="0"/>
                  </a:lnTo>
                  <a:lnTo>
                    <a:pt x="0" y="12700"/>
                  </a:lnTo>
                  <a:close/>
                </a:path>
              </a:pathLst>
            </a:custGeom>
            <a:solidFill>
              <a:srgbClr val="000000"/>
            </a:solidFill>
          </p:spPr>
          <p:txBody>
            <a:bodyPr wrap="square" lIns="0" tIns="0" rIns="0" bIns="0" rtlCol="0"/>
            <a:lstStyle/>
            <a:p>
              <a:endParaRPr/>
            </a:p>
          </p:txBody>
        </p:sp>
        <p:sp>
          <p:nvSpPr>
            <p:cNvPr id="4" name="object 4"/>
            <p:cNvSpPr/>
            <p:nvPr/>
          </p:nvSpPr>
          <p:spPr>
            <a:xfrm>
              <a:off x="0" y="842773"/>
              <a:ext cx="1014980" cy="6015223"/>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1068424" y="563626"/>
            <a:ext cx="4722775" cy="696595"/>
          </a:xfrm>
          <a:prstGeom prst="rect">
            <a:avLst/>
          </a:prstGeom>
        </p:spPr>
        <p:txBody>
          <a:bodyPr vert="horz" wrap="square" lIns="0" tIns="13335" rIns="0" bIns="0" rtlCol="0">
            <a:spAutoFit/>
          </a:bodyPr>
          <a:lstStyle/>
          <a:p>
            <a:pPr marL="12700">
              <a:lnSpc>
                <a:spcPct val="100000"/>
              </a:lnSpc>
              <a:spcBef>
                <a:spcPts val="105"/>
              </a:spcBef>
            </a:pPr>
            <a:r>
              <a:rPr sz="4400" dirty="0"/>
              <a:t>The</a:t>
            </a:r>
            <a:r>
              <a:rPr sz="4400" spc="-75" dirty="0"/>
              <a:t> </a:t>
            </a:r>
            <a:r>
              <a:rPr sz="4400" dirty="0"/>
              <a:t>process</a:t>
            </a:r>
          </a:p>
        </p:txBody>
      </p:sp>
      <p:grpSp>
        <p:nvGrpSpPr>
          <p:cNvPr id="7" name="object 7"/>
          <p:cNvGrpSpPr/>
          <p:nvPr/>
        </p:nvGrpSpPr>
        <p:grpSpPr>
          <a:xfrm>
            <a:off x="859536" y="1987295"/>
            <a:ext cx="6758305" cy="2835910"/>
            <a:chOff x="859536" y="1987295"/>
            <a:chExt cx="6758305" cy="2835910"/>
          </a:xfrm>
        </p:grpSpPr>
        <p:sp>
          <p:nvSpPr>
            <p:cNvPr id="8" name="object 8"/>
            <p:cNvSpPr/>
            <p:nvPr/>
          </p:nvSpPr>
          <p:spPr>
            <a:xfrm>
              <a:off x="859536" y="1987295"/>
              <a:ext cx="2204466" cy="78714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596896" y="1987295"/>
              <a:ext cx="585978" cy="78714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834640" y="1987295"/>
              <a:ext cx="2341626" cy="78714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709159" y="1987295"/>
              <a:ext cx="585977" cy="78714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946903" y="1987295"/>
              <a:ext cx="2474213" cy="787146"/>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859536" y="3011423"/>
              <a:ext cx="4432554" cy="78714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4824983" y="3011423"/>
              <a:ext cx="2654045" cy="787145"/>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011924" y="3011423"/>
              <a:ext cx="605790" cy="787145"/>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859536" y="4035551"/>
              <a:ext cx="1594865" cy="787145"/>
            </a:xfrm>
            <a:prstGeom prst="rect">
              <a:avLst/>
            </a:prstGeom>
            <a:blipFill>
              <a:blip r:embed="rId10" cstate="print"/>
              <a:stretch>
                <a:fillRect/>
              </a:stretch>
            </a:blipFill>
          </p:spPr>
          <p:txBody>
            <a:bodyPr wrap="square" lIns="0" tIns="0" rIns="0" bIns="0" rtlCol="0"/>
            <a:lstStyle/>
            <a:p>
              <a:endParaRPr/>
            </a:p>
          </p:txBody>
        </p:sp>
      </p:grpSp>
      <p:sp>
        <p:nvSpPr>
          <p:cNvPr id="17" name="object 17"/>
          <p:cNvSpPr txBox="1"/>
          <p:nvPr/>
        </p:nvSpPr>
        <p:spPr>
          <a:xfrm>
            <a:off x="1068425" y="2068448"/>
            <a:ext cx="6317615" cy="250063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3300"/>
                </a:solidFill>
                <a:latin typeface="Arial Black"/>
                <a:cs typeface="Arial Black"/>
              </a:rPr>
              <a:t>CSI3131 - Module 2 -</a:t>
            </a:r>
            <a:r>
              <a:rPr sz="2800" dirty="0">
                <a:solidFill>
                  <a:srgbClr val="003300"/>
                </a:solidFill>
                <a:latin typeface="Arial Black"/>
                <a:cs typeface="Arial Black"/>
              </a:rPr>
              <a:t> </a:t>
            </a:r>
            <a:r>
              <a:rPr sz="2800" spc="-10" dirty="0">
                <a:solidFill>
                  <a:srgbClr val="003300"/>
                </a:solidFill>
                <a:latin typeface="Arial Black"/>
                <a:cs typeface="Arial Black"/>
              </a:rPr>
              <a:t>Processes</a:t>
            </a:r>
            <a:endParaRPr sz="2800">
              <a:latin typeface="Arial Black"/>
              <a:cs typeface="Arial Black"/>
            </a:endParaRPr>
          </a:p>
          <a:p>
            <a:pPr marL="12700" marR="5080">
              <a:lnSpc>
                <a:spcPts val="8070"/>
              </a:lnSpc>
              <a:spcBef>
                <a:spcPts val="1050"/>
              </a:spcBef>
            </a:pPr>
            <a:r>
              <a:rPr sz="2800" spc="-5" dirty="0">
                <a:solidFill>
                  <a:srgbClr val="003300"/>
                </a:solidFill>
                <a:latin typeface="Arial Black"/>
                <a:cs typeface="Arial Black"/>
              </a:rPr>
              <a:t>Reading: </a:t>
            </a:r>
            <a:r>
              <a:rPr sz="2800" spc="-10" dirty="0">
                <a:solidFill>
                  <a:srgbClr val="003300"/>
                </a:solidFill>
                <a:latin typeface="Arial Black"/>
                <a:cs typeface="Arial Black"/>
              </a:rPr>
              <a:t>Chapter </a:t>
            </a:r>
            <a:r>
              <a:rPr sz="2800" spc="-5" dirty="0">
                <a:solidFill>
                  <a:srgbClr val="003300"/>
                </a:solidFill>
                <a:latin typeface="Arial Black"/>
                <a:cs typeface="Arial Black"/>
              </a:rPr>
              <a:t>3 </a:t>
            </a:r>
            <a:r>
              <a:rPr sz="2800" spc="-10" dirty="0">
                <a:solidFill>
                  <a:srgbClr val="003300"/>
                </a:solidFill>
                <a:latin typeface="Arial Black"/>
                <a:cs typeface="Arial Black"/>
              </a:rPr>
              <a:t>(Silberchatz)  </a:t>
            </a:r>
            <a:r>
              <a:rPr sz="2800" spc="-5" dirty="0">
                <a:solidFill>
                  <a:srgbClr val="003300"/>
                </a:solidFill>
                <a:latin typeface="Arial Black"/>
                <a:cs typeface="Arial Black"/>
              </a:rPr>
              <a:t>Goal:</a:t>
            </a:r>
            <a:endParaRPr sz="2800">
              <a:latin typeface="Arial Black"/>
              <a:cs typeface="Arial Black"/>
            </a:endParaRPr>
          </a:p>
        </p:txBody>
      </p:sp>
      <p:sp>
        <p:nvSpPr>
          <p:cNvPr id="18" name="object 18"/>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1</a:t>
            </a:fld>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7949" y="241503"/>
            <a:ext cx="4568851" cy="635000"/>
          </a:xfrm>
          <a:prstGeom prst="rect">
            <a:avLst/>
          </a:prstGeom>
        </p:spPr>
        <p:txBody>
          <a:bodyPr vert="horz" wrap="square" lIns="0" tIns="12065" rIns="0" bIns="0" rtlCol="0">
            <a:spAutoFit/>
          </a:bodyPr>
          <a:lstStyle/>
          <a:p>
            <a:pPr marL="12700">
              <a:lnSpc>
                <a:spcPct val="100000"/>
              </a:lnSpc>
              <a:spcBef>
                <a:spcPts val="95"/>
              </a:spcBef>
            </a:pPr>
            <a:r>
              <a:rPr spc="-5" dirty="0"/>
              <a:t>New</a:t>
            </a:r>
            <a:r>
              <a:rPr spc="-40" dirty="0"/>
              <a:t> </a:t>
            </a:r>
            <a:r>
              <a:rPr spc="-5" dirty="0"/>
              <a:t>transitions</a:t>
            </a:r>
          </a:p>
        </p:txBody>
      </p:sp>
      <p:sp>
        <p:nvSpPr>
          <p:cNvPr id="5" name="object 5"/>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10</a:t>
            </a:fld>
            <a:endParaRPr sz="1400">
              <a:latin typeface="Arial"/>
              <a:cs typeface="Arial"/>
            </a:endParaRPr>
          </a:p>
        </p:txBody>
      </p:sp>
      <p:sp>
        <p:nvSpPr>
          <p:cNvPr id="4" name="object 4"/>
          <p:cNvSpPr txBox="1"/>
          <p:nvPr/>
        </p:nvSpPr>
        <p:spPr>
          <a:xfrm>
            <a:off x="1108354" y="1233766"/>
            <a:ext cx="7495540" cy="4718685"/>
          </a:xfrm>
          <a:prstGeom prst="rect">
            <a:avLst/>
          </a:prstGeom>
        </p:spPr>
        <p:txBody>
          <a:bodyPr vert="horz" wrap="square" lIns="0" tIns="55244" rIns="0" bIns="0" rtlCol="0">
            <a:spAutoFit/>
          </a:bodyPr>
          <a:lstStyle/>
          <a:p>
            <a:pPr marL="354965" indent="-342900">
              <a:lnSpc>
                <a:spcPct val="100000"/>
              </a:lnSpc>
              <a:spcBef>
                <a:spcPts val="434"/>
              </a:spcBef>
              <a:buClr>
                <a:srgbClr val="006666"/>
              </a:buClr>
              <a:buFont typeface="Wingdings"/>
              <a:buChar char=""/>
              <a:tabLst>
                <a:tab pos="354965" algn="l"/>
                <a:tab pos="355600" algn="l"/>
              </a:tabLst>
            </a:pPr>
            <a:r>
              <a:rPr sz="2800" b="1" spc="-5" dirty="0">
                <a:solidFill>
                  <a:srgbClr val="003300"/>
                </a:solidFill>
                <a:latin typeface="Arial"/>
                <a:cs typeface="Arial"/>
              </a:rPr>
              <a:t>Waiting -&gt; Waiting</a:t>
            </a:r>
            <a:r>
              <a:rPr sz="2800" b="1" spc="25" dirty="0">
                <a:solidFill>
                  <a:srgbClr val="003300"/>
                </a:solidFill>
                <a:latin typeface="Arial"/>
                <a:cs typeface="Arial"/>
              </a:rPr>
              <a:t> </a:t>
            </a:r>
            <a:r>
              <a:rPr sz="2800" b="1" spc="-5" dirty="0">
                <a:solidFill>
                  <a:srgbClr val="003300"/>
                </a:solidFill>
                <a:latin typeface="Arial"/>
                <a:cs typeface="Arial"/>
              </a:rPr>
              <a:t>Suspended</a:t>
            </a:r>
            <a:endParaRPr sz="2800">
              <a:latin typeface="Arial"/>
              <a:cs typeface="Arial"/>
            </a:endParaRPr>
          </a:p>
          <a:p>
            <a:pPr marL="756285" lvl="1" indent="-287655">
              <a:lnSpc>
                <a:spcPct val="100000"/>
              </a:lnSpc>
              <a:spcBef>
                <a:spcPts val="325"/>
              </a:spcBef>
              <a:buClr>
                <a:srgbClr val="336699"/>
              </a:buClr>
              <a:buSzPct val="75000"/>
              <a:buFont typeface="Wingdings"/>
              <a:buChar char=""/>
              <a:tabLst>
                <a:tab pos="756285" algn="l"/>
                <a:tab pos="756920" algn="l"/>
              </a:tabLst>
            </a:pPr>
            <a:r>
              <a:rPr sz="2600" b="1" dirty="0">
                <a:solidFill>
                  <a:srgbClr val="003366"/>
                </a:solidFill>
                <a:latin typeface="Arial"/>
                <a:cs typeface="Arial"/>
              </a:rPr>
              <a:t>Preferred choice by the OS to </a:t>
            </a:r>
            <a:r>
              <a:rPr sz="2600" b="1" spc="-5" dirty="0">
                <a:solidFill>
                  <a:srgbClr val="003366"/>
                </a:solidFill>
                <a:latin typeface="Arial"/>
                <a:cs typeface="Arial"/>
              </a:rPr>
              <a:t>free</a:t>
            </a:r>
            <a:r>
              <a:rPr sz="2600" b="1" spc="-25" dirty="0">
                <a:solidFill>
                  <a:srgbClr val="003366"/>
                </a:solidFill>
                <a:latin typeface="Arial"/>
                <a:cs typeface="Arial"/>
              </a:rPr>
              <a:t> </a:t>
            </a:r>
            <a:r>
              <a:rPr sz="2600" b="1" dirty="0">
                <a:solidFill>
                  <a:srgbClr val="003366"/>
                </a:solidFill>
                <a:latin typeface="Arial"/>
                <a:cs typeface="Arial"/>
              </a:rPr>
              <a:t>memory</a:t>
            </a:r>
            <a:endParaRPr sz="2600">
              <a:latin typeface="Arial"/>
              <a:cs typeface="Arial"/>
            </a:endParaRPr>
          </a:p>
          <a:p>
            <a:pPr marL="354965" indent="-342900">
              <a:lnSpc>
                <a:spcPct val="100000"/>
              </a:lnSpc>
              <a:spcBef>
                <a:spcPts val="325"/>
              </a:spcBef>
              <a:buClr>
                <a:srgbClr val="006666"/>
              </a:buClr>
              <a:buFont typeface="Wingdings"/>
              <a:buChar char=""/>
              <a:tabLst>
                <a:tab pos="354965" algn="l"/>
                <a:tab pos="355600" algn="l"/>
              </a:tabLst>
            </a:pPr>
            <a:r>
              <a:rPr sz="2800" b="1" spc="-5" dirty="0">
                <a:solidFill>
                  <a:srgbClr val="003300"/>
                </a:solidFill>
                <a:latin typeface="Arial"/>
                <a:cs typeface="Arial"/>
              </a:rPr>
              <a:t>Waiting Suspended -&gt; Ready</a:t>
            </a:r>
            <a:r>
              <a:rPr sz="2800" b="1" spc="80" dirty="0">
                <a:solidFill>
                  <a:srgbClr val="003300"/>
                </a:solidFill>
                <a:latin typeface="Arial"/>
                <a:cs typeface="Arial"/>
              </a:rPr>
              <a:t> </a:t>
            </a:r>
            <a:r>
              <a:rPr sz="2800" b="1" spc="-5" dirty="0">
                <a:solidFill>
                  <a:srgbClr val="003300"/>
                </a:solidFill>
                <a:latin typeface="Arial"/>
                <a:cs typeface="Arial"/>
              </a:rPr>
              <a:t>Suspended</a:t>
            </a:r>
            <a:endParaRPr sz="2800">
              <a:latin typeface="Arial"/>
              <a:cs typeface="Arial"/>
            </a:endParaRPr>
          </a:p>
          <a:p>
            <a:pPr marL="756285" marR="411480" lvl="1" indent="-287020">
              <a:lnSpc>
                <a:spcPts val="2810"/>
              </a:lnSpc>
              <a:spcBef>
                <a:spcPts val="675"/>
              </a:spcBef>
              <a:buClr>
                <a:srgbClr val="336699"/>
              </a:buClr>
              <a:buSzPct val="75000"/>
              <a:buFont typeface="Wingdings"/>
              <a:buChar char=""/>
              <a:tabLst>
                <a:tab pos="756285" algn="l"/>
                <a:tab pos="756920" algn="l"/>
              </a:tabLst>
            </a:pPr>
            <a:r>
              <a:rPr sz="2600" b="1" dirty="0">
                <a:solidFill>
                  <a:srgbClr val="003366"/>
                </a:solidFill>
                <a:latin typeface="Arial"/>
                <a:cs typeface="Arial"/>
              </a:rPr>
              <a:t>When the expected event occurs</a:t>
            </a:r>
            <a:r>
              <a:rPr sz="2600" b="1" spc="-85" dirty="0">
                <a:solidFill>
                  <a:srgbClr val="003366"/>
                </a:solidFill>
                <a:latin typeface="Arial"/>
                <a:cs typeface="Arial"/>
              </a:rPr>
              <a:t> </a:t>
            </a:r>
            <a:r>
              <a:rPr sz="2600" b="1" dirty="0">
                <a:solidFill>
                  <a:srgbClr val="003366"/>
                </a:solidFill>
                <a:latin typeface="Arial"/>
                <a:cs typeface="Arial"/>
              </a:rPr>
              <a:t>(status  info is available to </a:t>
            </a:r>
            <a:r>
              <a:rPr sz="2600" b="1" spc="-5" dirty="0">
                <a:solidFill>
                  <a:srgbClr val="003366"/>
                </a:solidFill>
                <a:latin typeface="Arial"/>
                <a:cs typeface="Arial"/>
              </a:rPr>
              <a:t>the</a:t>
            </a:r>
            <a:r>
              <a:rPr sz="2600" b="1" spc="-20" dirty="0">
                <a:solidFill>
                  <a:srgbClr val="003366"/>
                </a:solidFill>
                <a:latin typeface="Arial"/>
                <a:cs typeface="Arial"/>
              </a:rPr>
              <a:t> </a:t>
            </a:r>
            <a:r>
              <a:rPr sz="2600" b="1" dirty="0">
                <a:solidFill>
                  <a:srgbClr val="003366"/>
                </a:solidFill>
                <a:latin typeface="Arial"/>
                <a:cs typeface="Arial"/>
              </a:rPr>
              <a:t>OS)</a:t>
            </a:r>
            <a:endParaRPr sz="2600">
              <a:latin typeface="Arial"/>
              <a:cs typeface="Arial"/>
            </a:endParaRPr>
          </a:p>
          <a:p>
            <a:pPr marL="354965" indent="-342900">
              <a:lnSpc>
                <a:spcPct val="100000"/>
              </a:lnSpc>
              <a:spcBef>
                <a:spcPts val="285"/>
              </a:spcBef>
              <a:buClr>
                <a:srgbClr val="006666"/>
              </a:buClr>
              <a:buFont typeface="Wingdings"/>
              <a:buChar char=""/>
              <a:tabLst>
                <a:tab pos="354965" algn="l"/>
                <a:tab pos="355600" algn="l"/>
              </a:tabLst>
            </a:pPr>
            <a:r>
              <a:rPr sz="2800" b="1" spc="-5" dirty="0">
                <a:solidFill>
                  <a:srgbClr val="003300"/>
                </a:solidFill>
                <a:latin typeface="Arial"/>
                <a:cs typeface="Arial"/>
              </a:rPr>
              <a:t>Ready Suspended -&gt;</a:t>
            </a:r>
            <a:r>
              <a:rPr sz="2800" b="1" spc="85" dirty="0">
                <a:solidFill>
                  <a:srgbClr val="003300"/>
                </a:solidFill>
                <a:latin typeface="Arial"/>
                <a:cs typeface="Arial"/>
              </a:rPr>
              <a:t> </a:t>
            </a:r>
            <a:r>
              <a:rPr sz="2800" b="1" spc="-5" dirty="0">
                <a:solidFill>
                  <a:srgbClr val="003300"/>
                </a:solidFill>
                <a:latin typeface="Arial"/>
                <a:cs typeface="Arial"/>
              </a:rPr>
              <a:t>Ready</a:t>
            </a:r>
            <a:endParaRPr sz="2800">
              <a:latin typeface="Arial"/>
              <a:cs typeface="Arial"/>
            </a:endParaRPr>
          </a:p>
          <a:p>
            <a:pPr marL="756285" marR="389890" lvl="1" indent="-287020">
              <a:lnSpc>
                <a:spcPts val="2810"/>
              </a:lnSpc>
              <a:spcBef>
                <a:spcPts val="675"/>
              </a:spcBef>
              <a:buClr>
                <a:srgbClr val="336699"/>
              </a:buClr>
              <a:buSzPct val="75000"/>
              <a:buFont typeface="Wingdings"/>
              <a:buChar char=""/>
              <a:tabLst>
                <a:tab pos="756285" algn="l"/>
                <a:tab pos="756920" algn="l"/>
              </a:tabLst>
            </a:pPr>
            <a:r>
              <a:rPr sz="2600" b="1" spc="5" dirty="0">
                <a:solidFill>
                  <a:srgbClr val="003366"/>
                </a:solidFill>
                <a:latin typeface="Arial"/>
                <a:cs typeface="Arial"/>
              </a:rPr>
              <a:t>when </a:t>
            </a:r>
            <a:r>
              <a:rPr sz="2600" b="1" dirty="0">
                <a:solidFill>
                  <a:srgbClr val="003366"/>
                </a:solidFill>
                <a:latin typeface="Arial"/>
                <a:cs typeface="Arial"/>
              </a:rPr>
              <a:t>there </a:t>
            </a:r>
            <a:r>
              <a:rPr sz="2600" b="1" spc="-5" dirty="0">
                <a:solidFill>
                  <a:srgbClr val="003366"/>
                </a:solidFill>
                <a:latin typeface="Arial"/>
                <a:cs typeface="Arial"/>
              </a:rPr>
              <a:t>is </a:t>
            </a:r>
            <a:r>
              <a:rPr sz="2600" b="1" dirty="0">
                <a:solidFill>
                  <a:srgbClr val="003366"/>
                </a:solidFill>
                <a:latin typeface="Arial"/>
                <a:cs typeface="Arial"/>
              </a:rPr>
              <a:t>no more process ready</a:t>
            </a:r>
            <a:r>
              <a:rPr sz="2600" b="1" spc="-55" dirty="0">
                <a:solidFill>
                  <a:srgbClr val="003366"/>
                </a:solidFill>
                <a:latin typeface="Arial"/>
                <a:cs typeface="Arial"/>
              </a:rPr>
              <a:t> </a:t>
            </a:r>
            <a:r>
              <a:rPr sz="2600" b="1" dirty="0">
                <a:solidFill>
                  <a:srgbClr val="003366"/>
                </a:solidFill>
                <a:latin typeface="Arial"/>
                <a:cs typeface="Arial"/>
              </a:rPr>
              <a:t>(in  memory)</a:t>
            </a:r>
            <a:endParaRPr sz="2600">
              <a:latin typeface="Arial"/>
              <a:cs typeface="Arial"/>
            </a:endParaRPr>
          </a:p>
          <a:p>
            <a:pPr marL="354965" indent="-342900">
              <a:lnSpc>
                <a:spcPct val="100000"/>
              </a:lnSpc>
              <a:spcBef>
                <a:spcPts val="285"/>
              </a:spcBef>
              <a:buClr>
                <a:srgbClr val="006666"/>
              </a:buClr>
              <a:buFont typeface="Wingdings"/>
              <a:buChar char=""/>
              <a:tabLst>
                <a:tab pos="354965" algn="l"/>
                <a:tab pos="355600" algn="l"/>
              </a:tabLst>
            </a:pPr>
            <a:r>
              <a:rPr sz="2800" b="1" spc="-5" dirty="0">
                <a:solidFill>
                  <a:srgbClr val="003300"/>
                </a:solidFill>
                <a:latin typeface="Arial"/>
                <a:cs typeface="Arial"/>
              </a:rPr>
              <a:t>Ready -&gt; Ready Suspended</a:t>
            </a:r>
            <a:r>
              <a:rPr sz="2800" b="1" spc="105" dirty="0">
                <a:solidFill>
                  <a:srgbClr val="003300"/>
                </a:solidFill>
                <a:latin typeface="Arial"/>
                <a:cs typeface="Arial"/>
              </a:rPr>
              <a:t> </a:t>
            </a:r>
            <a:r>
              <a:rPr sz="2800" b="1" spc="-5" dirty="0">
                <a:solidFill>
                  <a:srgbClr val="003300"/>
                </a:solidFill>
                <a:latin typeface="Arial"/>
                <a:cs typeface="Arial"/>
              </a:rPr>
              <a:t>(rare)</a:t>
            </a:r>
            <a:endParaRPr sz="2800">
              <a:latin typeface="Arial"/>
              <a:cs typeface="Arial"/>
            </a:endParaRPr>
          </a:p>
          <a:p>
            <a:pPr marL="756285" marR="227329" lvl="1" indent="-287020">
              <a:lnSpc>
                <a:spcPts val="2810"/>
              </a:lnSpc>
              <a:spcBef>
                <a:spcPts val="670"/>
              </a:spcBef>
              <a:buClr>
                <a:srgbClr val="336699"/>
              </a:buClr>
              <a:buSzPct val="75000"/>
              <a:buFont typeface="Wingdings"/>
              <a:buChar char=""/>
              <a:tabLst>
                <a:tab pos="756285" algn="l"/>
                <a:tab pos="756920" algn="l"/>
              </a:tabLst>
            </a:pPr>
            <a:r>
              <a:rPr sz="2600" b="1" dirty="0">
                <a:solidFill>
                  <a:srgbClr val="003366"/>
                </a:solidFill>
                <a:latin typeface="Arial"/>
                <a:cs typeface="Arial"/>
              </a:rPr>
              <a:t>We must free some memory but there</a:t>
            </a:r>
            <a:r>
              <a:rPr sz="2600" b="1" spc="-85" dirty="0">
                <a:solidFill>
                  <a:srgbClr val="003366"/>
                </a:solidFill>
                <a:latin typeface="Arial"/>
                <a:cs typeface="Arial"/>
              </a:rPr>
              <a:t> </a:t>
            </a:r>
            <a:r>
              <a:rPr sz="2600" b="1" dirty="0">
                <a:solidFill>
                  <a:srgbClr val="003366"/>
                </a:solidFill>
                <a:latin typeface="Arial"/>
                <a:cs typeface="Arial"/>
              </a:rPr>
              <a:t>are  no more blocked processes in</a:t>
            </a:r>
            <a:r>
              <a:rPr sz="2600" b="1" spc="-40" dirty="0">
                <a:solidFill>
                  <a:srgbClr val="003366"/>
                </a:solidFill>
                <a:latin typeface="Arial"/>
                <a:cs typeface="Arial"/>
              </a:rPr>
              <a:t> </a:t>
            </a:r>
            <a:r>
              <a:rPr sz="2600" b="1" dirty="0">
                <a:solidFill>
                  <a:srgbClr val="003366"/>
                </a:solidFill>
                <a:latin typeface="Arial"/>
                <a:cs typeface="Arial"/>
              </a:rPr>
              <a:t>memory</a:t>
            </a:r>
            <a:endParaRPr sz="26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09878" y="389966"/>
            <a:ext cx="5976722" cy="635000"/>
          </a:xfrm>
          <a:prstGeom prst="rect">
            <a:avLst/>
          </a:prstGeom>
        </p:spPr>
        <p:txBody>
          <a:bodyPr vert="horz" wrap="square" lIns="0" tIns="12065" rIns="0" bIns="0" rtlCol="0">
            <a:spAutoFit/>
          </a:bodyPr>
          <a:lstStyle/>
          <a:p>
            <a:pPr marL="12700">
              <a:lnSpc>
                <a:spcPct val="100000"/>
              </a:lnSpc>
              <a:spcBef>
                <a:spcPts val="95"/>
              </a:spcBef>
            </a:pPr>
            <a:r>
              <a:rPr spc="-5" dirty="0"/>
              <a:t>A 7-state process</a:t>
            </a:r>
            <a:r>
              <a:rPr spc="-40" dirty="0"/>
              <a:t> </a:t>
            </a:r>
            <a:r>
              <a:rPr spc="-5" dirty="0"/>
              <a:t>model</a:t>
            </a:r>
          </a:p>
        </p:txBody>
      </p:sp>
      <p:pic>
        <p:nvPicPr>
          <p:cNvPr id="37" name="Picture 2">
            <a:extLst>
              <a:ext uri="{FF2B5EF4-FFF2-40B4-BE49-F238E27FC236}">
                <a16:creationId xmlns:a16="http://schemas.microsoft.com/office/drawing/2014/main" id="{F02A76F8-424B-5B6C-DFEB-00661A272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00200"/>
            <a:ext cx="8394916" cy="495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7043522" cy="635000"/>
          </a:xfrm>
          <a:prstGeom prst="rect">
            <a:avLst/>
          </a:prstGeom>
        </p:spPr>
        <p:txBody>
          <a:bodyPr vert="horz" wrap="square" lIns="0" tIns="12065" rIns="0" bIns="0" rtlCol="0">
            <a:spAutoFit/>
          </a:bodyPr>
          <a:lstStyle/>
          <a:p>
            <a:pPr marL="12700">
              <a:lnSpc>
                <a:spcPct val="100000"/>
              </a:lnSpc>
              <a:spcBef>
                <a:spcPts val="95"/>
              </a:spcBef>
            </a:pPr>
            <a:r>
              <a:rPr spc="-5" dirty="0"/>
              <a:t>Saving process</a:t>
            </a:r>
            <a:r>
              <a:rPr dirty="0"/>
              <a:t> </a:t>
            </a:r>
            <a:r>
              <a:rPr spc="-10" dirty="0"/>
              <a:t>information</a:t>
            </a:r>
          </a:p>
        </p:txBody>
      </p:sp>
      <p:sp>
        <p:nvSpPr>
          <p:cNvPr id="5" name="object 5"/>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12</a:t>
            </a:fld>
            <a:endParaRPr sz="1400">
              <a:latin typeface="Arial"/>
              <a:cs typeface="Arial"/>
            </a:endParaRPr>
          </a:p>
        </p:txBody>
      </p:sp>
      <p:sp>
        <p:nvSpPr>
          <p:cNvPr id="4" name="object 4"/>
          <p:cNvSpPr txBox="1"/>
          <p:nvPr/>
        </p:nvSpPr>
        <p:spPr>
          <a:xfrm>
            <a:off x="1108354" y="1661286"/>
            <a:ext cx="7633970" cy="3830320"/>
          </a:xfrm>
          <a:prstGeom prst="rect">
            <a:avLst/>
          </a:prstGeom>
        </p:spPr>
        <p:txBody>
          <a:bodyPr vert="horz" wrap="square" lIns="0" tIns="12700" rIns="0" bIns="0" rtlCol="0">
            <a:spAutoFit/>
          </a:bodyPr>
          <a:lstStyle/>
          <a:p>
            <a:pPr marL="354965" marR="82550" indent="-342900">
              <a:lnSpc>
                <a:spcPct val="100000"/>
              </a:lnSpc>
              <a:spcBef>
                <a:spcPts val="100"/>
              </a:spcBef>
              <a:buClr>
                <a:srgbClr val="006666"/>
              </a:buClr>
              <a:buFont typeface="Wingdings"/>
              <a:buChar char=""/>
              <a:tabLst>
                <a:tab pos="354965" algn="l"/>
                <a:tab pos="355600" algn="l"/>
              </a:tabLst>
            </a:pPr>
            <a:r>
              <a:rPr sz="2400" b="1" dirty="0">
                <a:solidFill>
                  <a:srgbClr val="003300"/>
                </a:solidFill>
                <a:latin typeface="Arial"/>
                <a:cs typeface="Arial"/>
              </a:rPr>
              <a:t>In multiprogramming, </a:t>
            </a:r>
            <a:r>
              <a:rPr sz="2400" b="1" spc="-5" dirty="0">
                <a:solidFill>
                  <a:srgbClr val="003300"/>
                </a:solidFill>
                <a:latin typeface="Arial"/>
                <a:cs typeface="Arial"/>
              </a:rPr>
              <a:t>a process </a:t>
            </a:r>
            <a:r>
              <a:rPr sz="2400" b="1" dirty="0">
                <a:solidFill>
                  <a:srgbClr val="003300"/>
                </a:solidFill>
                <a:latin typeface="Arial"/>
                <a:cs typeface="Arial"/>
              </a:rPr>
              <a:t>is </a:t>
            </a:r>
            <a:r>
              <a:rPr sz="2400" b="1" spc="-5" dirty="0">
                <a:solidFill>
                  <a:srgbClr val="003300"/>
                </a:solidFill>
                <a:latin typeface="Arial"/>
                <a:cs typeface="Arial"/>
              </a:rPr>
              <a:t>running </a:t>
            </a:r>
            <a:r>
              <a:rPr sz="2400" b="1" dirty="0">
                <a:solidFill>
                  <a:srgbClr val="003300"/>
                </a:solidFill>
                <a:latin typeface="Arial"/>
                <a:cs typeface="Arial"/>
              </a:rPr>
              <a:t>on</a:t>
            </a:r>
            <a:r>
              <a:rPr sz="2400" b="1" spc="-105" dirty="0">
                <a:solidFill>
                  <a:srgbClr val="003300"/>
                </a:solidFill>
                <a:latin typeface="Arial"/>
                <a:cs typeface="Arial"/>
              </a:rPr>
              <a:t> </a:t>
            </a:r>
            <a:r>
              <a:rPr sz="2400" b="1" dirty="0">
                <a:solidFill>
                  <a:srgbClr val="003300"/>
                </a:solidFill>
                <a:latin typeface="Arial"/>
                <a:cs typeface="Arial"/>
              </a:rPr>
              <a:t>the  </a:t>
            </a:r>
            <a:r>
              <a:rPr sz="2400" b="1" spc="-5" dirty="0">
                <a:solidFill>
                  <a:srgbClr val="003300"/>
                </a:solidFill>
                <a:latin typeface="Arial"/>
                <a:cs typeface="Arial"/>
              </a:rPr>
              <a:t>CPU</a:t>
            </a:r>
            <a:r>
              <a:rPr sz="2400" b="1" spc="5" dirty="0">
                <a:solidFill>
                  <a:srgbClr val="003300"/>
                </a:solidFill>
                <a:latin typeface="Arial"/>
                <a:cs typeface="Arial"/>
              </a:rPr>
              <a:t> </a:t>
            </a:r>
            <a:r>
              <a:rPr sz="2400" b="1" dirty="0">
                <a:solidFill>
                  <a:srgbClr val="003300"/>
                </a:solidFill>
                <a:latin typeface="Arial"/>
                <a:cs typeface="Arial"/>
              </a:rPr>
              <a:t>intermittently</a:t>
            </a:r>
            <a:endParaRPr sz="2400" dirty="0">
              <a:latin typeface="Arial"/>
              <a:cs typeface="Arial"/>
            </a:endParaRPr>
          </a:p>
          <a:p>
            <a:pPr marL="354965" marR="5080" indent="-342900">
              <a:lnSpc>
                <a:spcPct val="1000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Whenever a process takes over </a:t>
            </a:r>
            <a:r>
              <a:rPr sz="2400" b="1" dirty="0">
                <a:solidFill>
                  <a:srgbClr val="003300"/>
                </a:solidFill>
                <a:latin typeface="Arial"/>
                <a:cs typeface="Arial"/>
              </a:rPr>
              <a:t>the </a:t>
            </a:r>
            <a:r>
              <a:rPr sz="2400" b="1" spc="-5" dirty="0">
                <a:solidFill>
                  <a:srgbClr val="003300"/>
                </a:solidFill>
                <a:latin typeface="Arial"/>
                <a:cs typeface="Arial"/>
              </a:rPr>
              <a:t>CPU  </a:t>
            </a:r>
            <a:r>
              <a:rPr sz="2400" b="1" dirty="0">
                <a:solidFill>
                  <a:srgbClr val="003300"/>
                </a:solidFill>
                <a:latin typeface="Arial"/>
                <a:cs typeface="Arial"/>
              </a:rPr>
              <a:t>(transition </a:t>
            </a:r>
            <a:r>
              <a:rPr sz="2400" b="1" spc="-5" dirty="0">
                <a:solidFill>
                  <a:srgbClr val="003300"/>
                </a:solidFill>
                <a:latin typeface="Arial"/>
                <a:cs typeface="Arial"/>
              </a:rPr>
              <a:t>ready </a:t>
            </a:r>
            <a:r>
              <a:rPr sz="2400" b="1" spc="-5" dirty="0">
                <a:solidFill>
                  <a:srgbClr val="003300"/>
                </a:solidFill>
                <a:latin typeface="Symbol"/>
                <a:cs typeface="Symbol"/>
              </a:rPr>
              <a:t></a:t>
            </a:r>
            <a:r>
              <a:rPr sz="2400" b="1" spc="-5" dirty="0">
                <a:solidFill>
                  <a:srgbClr val="003300"/>
                </a:solidFill>
                <a:latin typeface="Times New Roman"/>
                <a:cs typeface="Times New Roman"/>
              </a:rPr>
              <a:t> </a:t>
            </a:r>
            <a:r>
              <a:rPr sz="2400" b="1" dirty="0">
                <a:solidFill>
                  <a:srgbClr val="003300"/>
                </a:solidFill>
                <a:latin typeface="Arial"/>
                <a:cs typeface="Arial"/>
              </a:rPr>
              <a:t>execution) it must resume it in  the </a:t>
            </a:r>
            <a:r>
              <a:rPr sz="2400" b="1" u="sng" spc="-5" dirty="0">
                <a:solidFill>
                  <a:srgbClr val="003300"/>
                </a:solidFill>
                <a:latin typeface="Arial"/>
                <a:cs typeface="Arial"/>
              </a:rPr>
              <a:t>same </a:t>
            </a:r>
            <a:r>
              <a:rPr sz="2400" b="1" u="sng" dirty="0">
                <a:solidFill>
                  <a:srgbClr val="003300"/>
                </a:solidFill>
                <a:latin typeface="Arial"/>
                <a:cs typeface="Arial"/>
              </a:rPr>
              <a:t>situation where it left it</a:t>
            </a:r>
            <a:r>
              <a:rPr sz="2400" b="1" dirty="0">
                <a:solidFill>
                  <a:srgbClr val="003300"/>
                </a:solidFill>
                <a:latin typeface="Arial"/>
                <a:cs typeface="Arial"/>
              </a:rPr>
              <a:t> </a:t>
            </a:r>
            <a:r>
              <a:rPr sz="2400" b="1" spc="-5" dirty="0">
                <a:solidFill>
                  <a:srgbClr val="003300"/>
                </a:solidFill>
                <a:latin typeface="Arial"/>
                <a:cs typeface="Arial"/>
              </a:rPr>
              <a:t>(same content </a:t>
            </a:r>
            <a:r>
              <a:rPr sz="2400" b="1" dirty="0">
                <a:solidFill>
                  <a:srgbClr val="003300"/>
                </a:solidFill>
                <a:latin typeface="Arial"/>
                <a:cs typeface="Arial"/>
              </a:rPr>
              <a:t>of  </a:t>
            </a:r>
            <a:r>
              <a:rPr sz="2400" b="1" spc="-5" dirty="0">
                <a:solidFill>
                  <a:srgbClr val="003300"/>
                </a:solidFill>
                <a:latin typeface="Arial"/>
                <a:cs typeface="Arial"/>
              </a:rPr>
              <a:t>CPU </a:t>
            </a:r>
            <a:r>
              <a:rPr sz="2400" b="1" dirty="0">
                <a:solidFill>
                  <a:srgbClr val="003300"/>
                </a:solidFill>
                <a:latin typeface="Arial"/>
                <a:cs typeface="Arial"/>
              </a:rPr>
              <a:t>registers,</a:t>
            </a:r>
            <a:r>
              <a:rPr sz="2400" b="1" spc="5" dirty="0">
                <a:solidFill>
                  <a:srgbClr val="003300"/>
                </a:solidFill>
                <a:latin typeface="Arial"/>
                <a:cs typeface="Arial"/>
              </a:rPr>
              <a:t> </a:t>
            </a:r>
            <a:r>
              <a:rPr sz="2400" b="1" spc="-5" dirty="0">
                <a:solidFill>
                  <a:srgbClr val="003300"/>
                </a:solidFill>
                <a:latin typeface="Arial"/>
                <a:cs typeface="Arial"/>
              </a:rPr>
              <a:t>etc.)</a:t>
            </a:r>
            <a:endParaRPr sz="2400" dirty="0">
              <a:latin typeface="Arial"/>
              <a:cs typeface="Arial"/>
            </a:endParaRPr>
          </a:p>
          <a:p>
            <a:pPr marL="354965" marR="21590" indent="-342900">
              <a:lnSpc>
                <a:spcPct val="100000"/>
              </a:lnSpc>
              <a:spcBef>
                <a:spcPts val="580"/>
              </a:spcBef>
              <a:buClr>
                <a:srgbClr val="006666"/>
              </a:buClr>
              <a:buFont typeface="Wingdings"/>
              <a:buChar char=""/>
              <a:tabLst>
                <a:tab pos="354965" algn="l"/>
                <a:tab pos="355600" algn="l"/>
              </a:tabLst>
            </a:pPr>
            <a:r>
              <a:rPr sz="2400" b="1" dirty="0">
                <a:solidFill>
                  <a:srgbClr val="003300"/>
                </a:solidFill>
                <a:latin typeface="Arial"/>
                <a:cs typeface="Arial"/>
              </a:rPr>
              <a:t>So </a:t>
            </a:r>
            <a:r>
              <a:rPr sz="2400" b="1" spc="5" dirty="0">
                <a:solidFill>
                  <a:srgbClr val="003300"/>
                </a:solidFill>
                <a:latin typeface="Arial"/>
                <a:cs typeface="Arial"/>
              </a:rPr>
              <a:t>when </a:t>
            </a:r>
            <a:r>
              <a:rPr sz="2400" b="1" spc="-5" dirty="0">
                <a:solidFill>
                  <a:srgbClr val="003300"/>
                </a:solidFill>
                <a:latin typeface="Arial"/>
                <a:cs typeface="Arial"/>
              </a:rPr>
              <a:t>a process exits </a:t>
            </a:r>
            <a:r>
              <a:rPr sz="2400" b="1" dirty="0">
                <a:solidFill>
                  <a:srgbClr val="003300"/>
                </a:solidFill>
                <a:latin typeface="Arial"/>
                <a:cs typeface="Arial"/>
              </a:rPr>
              <a:t>the </a:t>
            </a:r>
            <a:r>
              <a:rPr sz="2400" b="1" spc="-5" dirty="0">
                <a:solidFill>
                  <a:srgbClr val="003300"/>
                </a:solidFill>
                <a:latin typeface="Arial"/>
                <a:cs typeface="Arial"/>
              </a:rPr>
              <a:t>execution state, </a:t>
            </a:r>
            <a:r>
              <a:rPr sz="2400" b="1" dirty="0">
                <a:solidFill>
                  <a:srgbClr val="003300"/>
                </a:solidFill>
                <a:latin typeface="Arial"/>
                <a:cs typeface="Arial"/>
              </a:rPr>
              <a:t>it is  </a:t>
            </a:r>
            <a:r>
              <a:rPr sz="2400" b="1" spc="-5" dirty="0">
                <a:solidFill>
                  <a:srgbClr val="003300"/>
                </a:solidFill>
                <a:latin typeface="Arial"/>
                <a:cs typeface="Arial"/>
              </a:rPr>
              <a:t>necessary to save </a:t>
            </a:r>
            <a:r>
              <a:rPr sz="2400" b="1" dirty="0">
                <a:solidFill>
                  <a:srgbClr val="003300"/>
                </a:solidFill>
                <a:latin typeface="Arial"/>
                <a:cs typeface="Arial"/>
              </a:rPr>
              <a:t>its </a:t>
            </a:r>
            <a:r>
              <a:rPr sz="2400" b="1" spc="-5" dirty="0">
                <a:solidFill>
                  <a:srgbClr val="003300"/>
                </a:solidFill>
                <a:latin typeface="Arial"/>
                <a:cs typeface="Arial"/>
              </a:rPr>
              <a:t>essential information, </a:t>
            </a:r>
            <a:r>
              <a:rPr sz="2400" b="1" dirty="0">
                <a:solidFill>
                  <a:srgbClr val="003300"/>
                </a:solidFill>
                <a:latin typeface="Arial"/>
                <a:cs typeface="Arial"/>
              </a:rPr>
              <a:t>which  </a:t>
            </a:r>
            <a:r>
              <a:rPr sz="2400" b="1" spc="5" dirty="0">
                <a:solidFill>
                  <a:srgbClr val="003300"/>
                </a:solidFill>
                <a:latin typeface="Arial"/>
                <a:cs typeface="Arial"/>
              </a:rPr>
              <a:t>will </a:t>
            </a:r>
            <a:r>
              <a:rPr sz="2400" b="1" spc="-5" dirty="0">
                <a:solidFill>
                  <a:srgbClr val="003300"/>
                </a:solidFill>
                <a:latin typeface="Arial"/>
                <a:cs typeface="Arial"/>
              </a:rPr>
              <a:t>have </a:t>
            </a:r>
            <a:r>
              <a:rPr sz="2400" b="1" dirty="0">
                <a:solidFill>
                  <a:srgbClr val="003300"/>
                </a:solidFill>
                <a:latin typeface="Arial"/>
                <a:cs typeface="Arial"/>
              </a:rPr>
              <a:t>to be </a:t>
            </a:r>
            <a:r>
              <a:rPr sz="2400" b="1" spc="-5" dirty="0">
                <a:solidFill>
                  <a:srgbClr val="003300"/>
                </a:solidFill>
                <a:latin typeface="Arial"/>
                <a:cs typeface="Arial"/>
              </a:rPr>
              <a:t>recovered </a:t>
            </a:r>
            <a:r>
              <a:rPr sz="2400" b="1" spc="5" dirty="0">
                <a:solidFill>
                  <a:srgbClr val="003300"/>
                </a:solidFill>
                <a:latin typeface="Arial"/>
                <a:cs typeface="Arial"/>
              </a:rPr>
              <a:t>when </a:t>
            </a:r>
            <a:r>
              <a:rPr sz="2400" b="1" dirty="0">
                <a:solidFill>
                  <a:srgbClr val="003300"/>
                </a:solidFill>
                <a:latin typeface="Arial"/>
                <a:cs typeface="Arial"/>
              </a:rPr>
              <a:t>it returns to this  state.</a:t>
            </a:r>
            <a:endParaRPr sz="24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560819" y="3317747"/>
            <a:ext cx="45720" cy="1106805"/>
          </a:xfrm>
          <a:custGeom>
            <a:avLst/>
            <a:gdLst/>
            <a:ahLst/>
            <a:cxnLst/>
            <a:rect l="l" t="t" r="r" b="b"/>
            <a:pathLst>
              <a:path w="45720" h="1106804">
                <a:moveTo>
                  <a:pt x="0" y="0"/>
                </a:moveTo>
                <a:lnTo>
                  <a:pt x="8876" y="3121"/>
                </a:lnTo>
                <a:lnTo>
                  <a:pt x="16144" y="11636"/>
                </a:lnTo>
                <a:lnTo>
                  <a:pt x="21056" y="24270"/>
                </a:lnTo>
                <a:lnTo>
                  <a:pt x="22859" y="39750"/>
                </a:lnTo>
                <a:lnTo>
                  <a:pt x="22859" y="513460"/>
                </a:lnTo>
                <a:lnTo>
                  <a:pt x="24663" y="528941"/>
                </a:lnTo>
                <a:lnTo>
                  <a:pt x="29575" y="541575"/>
                </a:lnTo>
                <a:lnTo>
                  <a:pt x="36843" y="550090"/>
                </a:lnTo>
                <a:lnTo>
                  <a:pt x="45720" y="553212"/>
                </a:lnTo>
                <a:lnTo>
                  <a:pt x="36843" y="556333"/>
                </a:lnTo>
                <a:lnTo>
                  <a:pt x="29575" y="564848"/>
                </a:lnTo>
                <a:lnTo>
                  <a:pt x="24663" y="577482"/>
                </a:lnTo>
                <a:lnTo>
                  <a:pt x="22859" y="592963"/>
                </a:lnTo>
                <a:lnTo>
                  <a:pt x="22859" y="1066672"/>
                </a:lnTo>
                <a:lnTo>
                  <a:pt x="21056" y="1082153"/>
                </a:lnTo>
                <a:lnTo>
                  <a:pt x="16144" y="1094787"/>
                </a:lnTo>
                <a:lnTo>
                  <a:pt x="8876" y="1103302"/>
                </a:lnTo>
                <a:lnTo>
                  <a:pt x="0" y="1106424"/>
                </a:lnTo>
              </a:path>
            </a:pathLst>
          </a:custGeom>
          <a:ln w="57150">
            <a:solidFill>
              <a:srgbClr val="009999"/>
            </a:solidFill>
          </a:ln>
        </p:spPr>
        <p:txBody>
          <a:bodyPr wrap="square" lIns="0" tIns="0" rIns="0" bIns="0" rtlCol="0"/>
          <a:lstStyle/>
          <a:p>
            <a:endParaRPr/>
          </a:p>
        </p:txBody>
      </p:sp>
      <p:sp>
        <p:nvSpPr>
          <p:cNvPr id="4" name="object 4"/>
          <p:cNvSpPr txBox="1"/>
          <p:nvPr/>
        </p:nvSpPr>
        <p:spPr>
          <a:xfrm>
            <a:off x="6988809" y="3760089"/>
            <a:ext cx="1678939"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Liberation Sans Narrow"/>
                <a:cs typeface="Liberation Sans Narrow"/>
              </a:rPr>
              <a:t>CPU</a:t>
            </a:r>
            <a:r>
              <a:rPr sz="2400" spc="-55"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Registers</a:t>
            </a:r>
            <a:endParaRPr sz="2400">
              <a:latin typeface="Liberation Sans Narrow"/>
              <a:cs typeface="Liberation Sans Narrow"/>
            </a:endParaRPr>
          </a:p>
        </p:txBody>
      </p:sp>
      <p:grpSp>
        <p:nvGrpSpPr>
          <p:cNvPr id="5" name="object 5"/>
          <p:cNvGrpSpPr/>
          <p:nvPr/>
        </p:nvGrpSpPr>
        <p:grpSpPr>
          <a:xfrm>
            <a:off x="3121151" y="1894839"/>
            <a:ext cx="2740660" cy="4378960"/>
            <a:chOff x="3121151" y="1894839"/>
            <a:chExt cx="2740660" cy="4378960"/>
          </a:xfrm>
        </p:grpSpPr>
        <p:sp>
          <p:nvSpPr>
            <p:cNvPr id="6" name="object 6"/>
            <p:cNvSpPr/>
            <p:nvPr/>
          </p:nvSpPr>
          <p:spPr>
            <a:xfrm>
              <a:off x="3159251" y="1932431"/>
              <a:ext cx="2663952" cy="430377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121152" y="1894839"/>
              <a:ext cx="2740660" cy="4378960"/>
            </a:xfrm>
            <a:custGeom>
              <a:avLst/>
              <a:gdLst/>
              <a:ahLst/>
              <a:cxnLst/>
              <a:rect l="l" t="t" r="r" b="b"/>
              <a:pathLst>
                <a:path w="2740660" h="4378960">
                  <a:moveTo>
                    <a:pt x="2714752" y="25400"/>
                  </a:moveTo>
                  <a:lnTo>
                    <a:pt x="2702052" y="25400"/>
                  </a:lnTo>
                  <a:lnTo>
                    <a:pt x="2702052" y="38100"/>
                  </a:lnTo>
                  <a:lnTo>
                    <a:pt x="2702052" y="4340860"/>
                  </a:lnTo>
                  <a:lnTo>
                    <a:pt x="38100" y="4340860"/>
                  </a:lnTo>
                  <a:lnTo>
                    <a:pt x="38100" y="38100"/>
                  </a:lnTo>
                  <a:lnTo>
                    <a:pt x="2702052" y="38100"/>
                  </a:lnTo>
                  <a:lnTo>
                    <a:pt x="2702052" y="25400"/>
                  </a:lnTo>
                  <a:lnTo>
                    <a:pt x="25400" y="25400"/>
                  </a:lnTo>
                  <a:lnTo>
                    <a:pt x="25400" y="38100"/>
                  </a:lnTo>
                  <a:lnTo>
                    <a:pt x="25400" y="4340860"/>
                  </a:lnTo>
                  <a:lnTo>
                    <a:pt x="25400" y="4353560"/>
                  </a:lnTo>
                  <a:lnTo>
                    <a:pt x="2714752" y="4353560"/>
                  </a:lnTo>
                  <a:lnTo>
                    <a:pt x="2714752" y="4341380"/>
                  </a:lnTo>
                  <a:lnTo>
                    <a:pt x="2714752" y="4340860"/>
                  </a:lnTo>
                  <a:lnTo>
                    <a:pt x="2714752" y="38100"/>
                  </a:lnTo>
                  <a:lnTo>
                    <a:pt x="2714752" y="37592"/>
                  </a:lnTo>
                  <a:lnTo>
                    <a:pt x="2714752" y="25400"/>
                  </a:lnTo>
                  <a:close/>
                </a:path>
                <a:path w="2740660" h="4378960">
                  <a:moveTo>
                    <a:pt x="2740152" y="0"/>
                  </a:moveTo>
                  <a:lnTo>
                    <a:pt x="2727452" y="0"/>
                  </a:lnTo>
                  <a:lnTo>
                    <a:pt x="2727452" y="12700"/>
                  </a:lnTo>
                  <a:lnTo>
                    <a:pt x="2727452" y="4366260"/>
                  </a:lnTo>
                  <a:lnTo>
                    <a:pt x="12700" y="4366260"/>
                  </a:lnTo>
                  <a:lnTo>
                    <a:pt x="12700" y="12700"/>
                  </a:lnTo>
                  <a:lnTo>
                    <a:pt x="2727452" y="12700"/>
                  </a:lnTo>
                  <a:lnTo>
                    <a:pt x="2727452" y="0"/>
                  </a:lnTo>
                  <a:lnTo>
                    <a:pt x="0" y="0"/>
                  </a:lnTo>
                  <a:lnTo>
                    <a:pt x="0" y="12700"/>
                  </a:lnTo>
                  <a:lnTo>
                    <a:pt x="0" y="4366260"/>
                  </a:lnTo>
                  <a:lnTo>
                    <a:pt x="0" y="4378960"/>
                  </a:lnTo>
                  <a:lnTo>
                    <a:pt x="2740152" y="4378960"/>
                  </a:lnTo>
                  <a:lnTo>
                    <a:pt x="2740152" y="4366780"/>
                  </a:lnTo>
                  <a:lnTo>
                    <a:pt x="2740152" y="4366260"/>
                  </a:lnTo>
                  <a:lnTo>
                    <a:pt x="2740152" y="12700"/>
                  </a:lnTo>
                  <a:lnTo>
                    <a:pt x="2740152" y="12192"/>
                  </a:lnTo>
                  <a:lnTo>
                    <a:pt x="2740152" y="0"/>
                  </a:lnTo>
                  <a:close/>
                </a:path>
              </a:pathLst>
            </a:custGeom>
            <a:solidFill>
              <a:srgbClr val="CC6600"/>
            </a:solidFill>
          </p:spPr>
          <p:txBody>
            <a:bodyPr wrap="square" lIns="0" tIns="0" rIns="0" bIns="0" rtlCol="0"/>
            <a:lstStyle/>
            <a:p>
              <a:endParaRPr/>
            </a:p>
          </p:txBody>
        </p:sp>
      </p:grpSp>
      <p:sp>
        <p:nvSpPr>
          <p:cNvPr id="8" name="object 8"/>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13</a:t>
            </a:fld>
            <a:endParaRPr sz="1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176911"/>
            <a:ext cx="7289216" cy="1061720"/>
          </a:xfrm>
          <a:prstGeom prst="rect">
            <a:avLst/>
          </a:prstGeom>
        </p:spPr>
        <p:txBody>
          <a:bodyPr vert="horz" wrap="square" lIns="0" tIns="12065" rIns="0" bIns="0" rtlCol="0">
            <a:spAutoFit/>
          </a:bodyPr>
          <a:lstStyle/>
          <a:p>
            <a:pPr marL="12700">
              <a:lnSpc>
                <a:spcPts val="4079"/>
              </a:lnSpc>
              <a:spcBef>
                <a:spcPts val="95"/>
              </a:spcBef>
            </a:pPr>
            <a:r>
              <a:rPr spc="-5" dirty="0"/>
              <a:t>Process Control Block</a:t>
            </a:r>
            <a:r>
              <a:rPr spc="-25" dirty="0"/>
              <a:t> </a:t>
            </a:r>
            <a:r>
              <a:rPr spc="-5" dirty="0"/>
              <a:t>(PCB)</a:t>
            </a:r>
          </a:p>
          <a:p>
            <a:pPr marL="12700">
              <a:lnSpc>
                <a:spcPts val="4079"/>
              </a:lnSpc>
            </a:pPr>
            <a:r>
              <a:rPr i="1" spc="-10" dirty="0">
                <a:solidFill>
                  <a:srgbClr val="FF3300"/>
                </a:solidFill>
                <a:latin typeface="Liberation Sans Narrow"/>
                <a:cs typeface="Liberation Sans Narrow"/>
              </a:rPr>
              <a:t>IMPORTANT</a:t>
            </a:r>
          </a:p>
        </p:txBody>
      </p:sp>
      <p:sp>
        <p:nvSpPr>
          <p:cNvPr id="6" name="object 6"/>
          <p:cNvSpPr txBox="1"/>
          <p:nvPr/>
        </p:nvSpPr>
        <p:spPr>
          <a:xfrm>
            <a:off x="849579" y="1462786"/>
            <a:ext cx="7549515" cy="4544695"/>
          </a:xfrm>
          <a:prstGeom prst="rect">
            <a:avLst/>
          </a:prstGeom>
        </p:spPr>
        <p:txBody>
          <a:bodyPr vert="horz" wrap="square" lIns="0" tIns="13335" rIns="0" bIns="0" rtlCol="0">
            <a:spAutoFit/>
          </a:bodyPr>
          <a:lstStyle/>
          <a:p>
            <a:pPr marL="299085" marR="170180" indent="-287020">
              <a:lnSpc>
                <a:spcPct val="100000"/>
              </a:lnSpc>
              <a:spcBef>
                <a:spcPts val="105"/>
              </a:spcBef>
              <a:buClr>
                <a:srgbClr val="336699"/>
              </a:buClr>
              <a:buSzPct val="75000"/>
              <a:buFont typeface="Wingdings"/>
              <a:buChar char=""/>
              <a:tabLst>
                <a:tab pos="299085" algn="l"/>
                <a:tab pos="299720" algn="l"/>
              </a:tabLst>
            </a:pPr>
            <a:r>
              <a:rPr sz="2600" b="1" dirty="0">
                <a:solidFill>
                  <a:srgbClr val="003366"/>
                </a:solidFill>
                <a:latin typeface="Arial"/>
                <a:cs typeface="Arial"/>
              </a:rPr>
              <a:t>pointer: the PCBs are arranged in linked</a:t>
            </a:r>
            <a:r>
              <a:rPr sz="2600" b="1" spc="-50" dirty="0">
                <a:solidFill>
                  <a:srgbClr val="003366"/>
                </a:solidFill>
                <a:latin typeface="Arial"/>
                <a:cs typeface="Arial"/>
              </a:rPr>
              <a:t> </a:t>
            </a:r>
            <a:r>
              <a:rPr sz="2600" b="1" spc="-5" dirty="0">
                <a:solidFill>
                  <a:srgbClr val="003366"/>
                </a:solidFill>
                <a:latin typeface="Arial"/>
                <a:cs typeface="Arial"/>
              </a:rPr>
              <a:t>lists  (to</a:t>
            </a:r>
            <a:r>
              <a:rPr sz="2600" b="1" spc="-20" dirty="0">
                <a:solidFill>
                  <a:srgbClr val="003366"/>
                </a:solidFill>
                <a:latin typeface="Arial"/>
                <a:cs typeface="Arial"/>
              </a:rPr>
              <a:t> </a:t>
            </a:r>
            <a:r>
              <a:rPr sz="2600" b="1" dirty="0">
                <a:solidFill>
                  <a:srgbClr val="003366"/>
                </a:solidFill>
                <a:latin typeface="Arial"/>
                <a:cs typeface="Arial"/>
              </a:rPr>
              <a:t>see)</a:t>
            </a:r>
            <a:endParaRPr sz="2600">
              <a:latin typeface="Arial"/>
              <a:cs typeface="Arial"/>
            </a:endParaRPr>
          </a:p>
          <a:p>
            <a:pPr marL="299085" indent="-287020">
              <a:lnSpc>
                <a:spcPct val="100000"/>
              </a:lnSpc>
              <a:spcBef>
                <a:spcPts val="625"/>
              </a:spcBef>
              <a:buClr>
                <a:srgbClr val="336699"/>
              </a:buClr>
              <a:buSzPct val="75000"/>
              <a:buFont typeface="Wingdings"/>
              <a:buChar char=""/>
              <a:tabLst>
                <a:tab pos="299085" algn="l"/>
                <a:tab pos="299720" algn="l"/>
              </a:tabLst>
            </a:pPr>
            <a:r>
              <a:rPr sz="2600" b="1" dirty="0">
                <a:solidFill>
                  <a:srgbClr val="003366"/>
                </a:solidFill>
                <a:latin typeface="Arial"/>
                <a:cs typeface="Arial"/>
              </a:rPr>
              <a:t>process state: ready, running, </a:t>
            </a:r>
            <a:r>
              <a:rPr sz="2600" b="1" spc="5" dirty="0">
                <a:solidFill>
                  <a:srgbClr val="003366"/>
                </a:solidFill>
                <a:latin typeface="Arial"/>
                <a:cs typeface="Arial"/>
              </a:rPr>
              <a:t>waiting</a:t>
            </a:r>
            <a:r>
              <a:rPr sz="2600" b="1" spc="-70" dirty="0">
                <a:solidFill>
                  <a:srgbClr val="003366"/>
                </a:solidFill>
                <a:latin typeface="Arial"/>
                <a:cs typeface="Arial"/>
              </a:rPr>
              <a:t> </a:t>
            </a:r>
            <a:r>
              <a:rPr sz="2600" b="1" spc="-5" dirty="0">
                <a:solidFill>
                  <a:srgbClr val="003366"/>
                </a:solidFill>
                <a:latin typeface="Arial"/>
                <a:cs typeface="Arial"/>
              </a:rPr>
              <a:t>...</a:t>
            </a:r>
            <a:endParaRPr sz="2600">
              <a:latin typeface="Arial"/>
              <a:cs typeface="Arial"/>
            </a:endParaRPr>
          </a:p>
          <a:p>
            <a:pPr marL="299085" marR="5080" indent="-287020">
              <a:lnSpc>
                <a:spcPct val="100000"/>
              </a:lnSpc>
              <a:spcBef>
                <a:spcPts val="625"/>
              </a:spcBef>
              <a:buClr>
                <a:srgbClr val="336699"/>
              </a:buClr>
              <a:buSzPct val="75000"/>
              <a:buFont typeface="Wingdings"/>
              <a:buChar char=""/>
              <a:tabLst>
                <a:tab pos="299085" algn="l"/>
                <a:tab pos="299720" algn="l"/>
              </a:tabLst>
            </a:pPr>
            <a:r>
              <a:rPr sz="2600" b="1" dirty="0">
                <a:solidFill>
                  <a:srgbClr val="003366"/>
                </a:solidFill>
                <a:latin typeface="Arial"/>
                <a:cs typeface="Arial"/>
              </a:rPr>
              <a:t>program counter: the process must resume</a:t>
            </a:r>
            <a:r>
              <a:rPr sz="2600" b="1" spc="-70" dirty="0">
                <a:solidFill>
                  <a:srgbClr val="003366"/>
                </a:solidFill>
                <a:latin typeface="Arial"/>
                <a:cs typeface="Arial"/>
              </a:rPr>
              <a:t> </a:t>
            </a:r>
            <a:r>
              <a:rPr sz="2600" b="1" dirty="0">
                <a:solidFill>
                  <a:srgbClr val="003366"/>
                </a:solidFill>
                <a:latin typeface="Arial"/>
                <a:cs typeface="Arial"/>
              </a:rPr>
              <a:t>at  the next</a:t>
            </a:r>
            <a:r>
              <a:rPr sz="2600" b="1" spc="-30" dirty="0">
                <a:solidFill>
                  <a:srgbClr val="003366"/>
                </a:solidFill>
                <a:latin typeface="Arial"/>
                <a:cs typeface="Arial"/>
              </a:rPr>
              <a:t> </a:t>
            </a:r>
            <a:r>
              <a:rPr sz="2600" b="1" dirty="0">
                <a:solidFill>
                  <a:srgbClr val="003366"/>
                </a:solidFill>
                <a:latin typeface="Arial"/>
                <a:cs typeface="Arial"/>
              </a:rPr>
              <a:t>instruction</a:t>
            </a:r>
            <a:endParaRPr sz="2600">
              <a:latin typeface="Arial"/>
              <a:cs typeface="Arial"/>
            </a:endParaRPr>
          </a:p>
          <a:p>
            <a:pPr marL="299085" indent="-287020">
              <a:lnSpc>
                <a:spcPct val="100000"/>
              </a:lnSpc>
              <a:spcBef>
                <a:spcPts val="625"/>
              </a:spcBef>
              <a:buClr>
                <a:srgbClr val="336699"/>
              </a:buClr>
              <a:buSzPct val="75000"/>
              <a:buFont typeface="Wingdings"/>
              <a:buChar char=""/>
              <a:tabLst>
                <a:tab pos="299085" algn="l"/>
                <a:tab pos="299720" algn="l"/>
              </a:tabLst>
            </a:pPr>
            <a:r>
              <a:rPr sz="2600" b="1" dirty="0">
                <a:solidFill>
                  <a:srgbClr val="003366"/>
                </a:solidFill>
                <a:latin typeface="Arial"/>
                <a:cs typeface="Arial"/>
              </a:rPr>
              <a:t>other CPU</a:t>
            </a:r>
            <a:r>
              <a:rPr sz="2600" b="1" spc="-35" dirty="0">
                <a:solidFill>
                  <a:srgbClr val="003366"/>
                </a:solidFill>
                <a:latin typeface="Arial"/>
                <a:cs typeface="Arial"/>
              </a:rPr>
              <a:t> </a:t>
            </a:r>
            <a:r>
              <a:rPr sz="2600" b="1" dirty="0">
                <a:solidFill>
                  <a:srgbClr val="003366"/>
                </a:solidFill>
                <a:latin typeface="Arial"/>
                <a:cs typeface="Arial"/>
              </a:rPr>
              <a:t>registers</a:t>
            </a:r>
            <a:endParaRPr sz="2600">
              <a:latin typeface="Arial"/>
              <a:cs typeface="Arial"/>
            </a:endParaRPr>
          </a:p>
          <a:p>
            <a:pPr marL="299085" indent="-287020">
              <a:lnSpc>
                <a:spcPct val="100000"/>
              </a:lnSpc>
              <a:spcBef>
                <a:spcPts val="625"/>
              </a:spcBef>
              <a:buClr>
                <a:srgbClr val="336699"/>
              </a:buClr>
              <a:buSzPct val="75000"/>
              <a:buFont typeface="Wingdings"/>
              <a:buChar char=""/>
              <a:tabLst>
                <a:tab pos="299085" algn="l"/>
                <a:tab pos="299720" algn="l"/>
              </a:tabLst>
            </a:pPr>
            <a:r>
              <a:rPr sz="2600" b="1" dirty="0">
                <a:solidFill>
                  <a:srgbClr val="003366"/>
                </a:solidFill>
                <a:latin typeface="Arial"/>
                <a:cs typeface="Arial"/>
              </a:rPr>
              <a:t>memory</a:t>
            </a:r>
            <a:r>
              <a:rPr sz="2600" b="1" spc="-15" dirty="0">
                <a:solidFill>
                  <a:srgbClr val="003366"/>
                </a:solidFill>
                <a:latin typeface="Arial"/>
                <a:cs typeface="Arial"/>
              </a:rPr>
              <a:t> </a:t>
            </a:r>
            <a:r>
              <a:rPr sz="2600" b="1" dirty="0">
                <a:solidFill>
                  <a:srgbClr val="003366"/>
                </a:solidFill>
                <a:latin typeface="Arial"/>
                <a:cs typeface="Arial"/>
              </a:rPr>
              <a:t>limits</a:t>
            </a:r>
            <a:endParaRPr sz="2600">
              <a:latin typeface="Arial"/>
              <a:cs typeface="Arial"/>
            </a:endParaRPr>
          </a:p>
          <a:p>
            <a:pPr marL="299085" indent="-287020">
              <a:lnSpc>
                <a:spcPct val="100000"/>
              </a:lnSpc>
              <a:spcBef>
                <a:spcPts val="620"/>
              </a:spcBef>
              <a:buClr>
                <a:srgbClr val="336699"/>
              </a:buClr>
              <a:buSzPct val="75000"/>
              <a:buFont typeface="Wingdings"/>
              <a:buChar char=""/>
              <a:tabLst>
                <a:tab pos="299085" algn="l"/>
                <a:tab pos="299720" algn="l"/>
              </a:tabLst>
            </a:pPr>
            <a:r>
              <a:rPr sz="2600" b="1" dirty="0">
                <a:solidFill>
                  <a:srgbClr val="003366"/>
                </a:solidFill>
                <a:latin typeface="Arial"/>
                <a:cs typeface="Arial"/>
              </a:rPr>
              <a:t>Memory</a:t>
            </a:r>
            <a:r>
              <a:rPr sz="2600" b="1" spc="-25" dirty="0">
                <a:solidFill>
                  <a:srgbClr val="003366"/>
                </a:solidFill>
                <a:latin typeface="Arial"/>
                <a:cs typeface="Arial"/>
              </a:rPr>
              <a:t> </a:t>
            </a:r>
            <a:r>
              <a:rPr sz="2600" b="1" dirty="0">
                <a:solidFill>
                  <a:srgbClr val="003366"/>
                </a:solidFill>
                <a:latin typeface="Arial"/>
                <a:cs typeface="Arial"/>
              </a:rPr>
              <a:t>management</a:t>
            </a:r>
            <a:endParaRPr sz="2600">
              <a:latin typeface="Arial"/>
              <a:cs typeface="Arial"/>
            </a:endParaRPr>
          </a:p>
          <a:p>
            <a:pPr marL="299085" indent="-287020">
              <a:lnSpc>
                <a:spcPct val="100000"/>
              </a:lnSpc>
              <a:spcBef>
                <a:spcPts val="630"/>
              </a:spcBef>
              <a:buClr>
                <a:srgbClr val="336699"/>
              </a:buClr>
              <a:buSzPct val="75000"/>
              <a:buFont typeface="Wingdings"/>
              <a:buChar char=""/>
              <a:tabLst>
                <a:tab pos="299085" algn="l"/>
                <a:tab pos="299720" algn="l"/>
              </a:tabLst>
            </a:pPr>
            <a:r>
              <a:rPr sz="2600" b="1" dirty="0">
                <a:solidFill>
                  <a:srgbClr val="003366"/>
                </a:solidFill>
                <a:latin typeface="Arial"/>
                <a:cs typeface="Arial"/>
              </a:rPr>
              <a:t>Opened</a:t>
            </a:r>
            <a:r>
              <a:rPr sz="2600" b="1" spc="-20" dirty="0">
                <a:solidFill>
                  <a:srgbClr val="003366"/>
                </a:solidFill>
                <a:latin typeface="Arial"/>
                <a:cs typeface="Arial"/>
              </a:rPr>
              <a:t> </a:t>
            </a:r>
            <a:r>
              <a:rPr sz="2600" b="1" spc="-5" dirty="0">
                <a:solidFill>
                  <a:srgbClr val="003366"/>
                </a:solidFill>
                <a:latin typeface="Arial"/>
                <a:cs typeface="Arial"/>
              </a:rPr>
              <a:t>files</a:t>
            </a:r>
            <a:endParaRPr sz="2600">
              <a:latin typeface="Arial"/>
              <a:cs typeface="Arial"/>
            </a:endParaRPr>
          </a:p>
          <a:p>
            <a:pPr marL="299085" indent="-287020">
              <a:lnSpc>
                <a:spcPct val="100000"/>
              </a:lnSpc>
              <a:spcBef>
                <a:spcPts val="625"/>
              </a:spcBef>
              <a:buClr>
                <a:srgbClr val="336699"/>
              </a:buClr>
              <a:buSzPct val="75000"/>
              <a:buFont typeface="Wingdings"/>
              <a:buChar char=""/>
              <a:tabLst>
                <a:tab pos="299085" algn="l"/>
                <a:tab pos="299720" algn="l"/>
              </a:tabLst>
            </a:pPr>
            <a:r>
              <a:rPr sz="2600" b="1" dirty="0">
                <a:solidFill>
                  <a:srgbClr val="003366"/>
                </a:solidFill>
                <a:latin typeface="Arial"/>
                <a:cs typeface="Arial"/>
              </a:rPr>
              <a:t>etc., see.</a:t>
            </a:r>
            <a:r>
              <a:rPr sz="2600" b="1" spc="-5" dirty="0">
                <a:solidFill>
                  <a:srgbClr val="003366"/>
                </a:solidFill>
                <a:latin typeface="Arial"/>
                <a:cs typeface="Arial"/>
              </a:rPr>
              <a:t> </a:t>
            </a:r>
            <a:r>
              <a:rPr sz="2600" b="1" dirty="0">
                <a:solidFill>
                  <a:srgbClr val="003366"/>
                </a:solidFill>
                <a:latin typeface="Arial"/>
                <a:cs typeface="Arial"/>
              </a:rPr>
              <a:t>textbook</a:t>
            </a:r>
            <a:endParaRPr sz="2600">
              <a:latin typeface="Arial"/>
              <a:cs typeface="Arial"/>
            </a:endParaRPr>
          </a:p>
        </p:txBody>
      </p:sp>
      <p:grpSp>
        <p:nvGrpSpPr>
          <p:cNvPr id="7" name="object 7"/>
          <p:cNvGrpSpPr/>
          <p:nvPr/>
        </p:nvGrpSpPr>
        <p:grpSpPr>
          <a:xfrm>
            <a:off x="5775959" y="3619500"/>
            <a:ext cx="2461260" cy="2795270"/>
            <a:chOff x="5775959" y="3619500"/>
            <a:chExt cx="2461260" cy="2795270"/>
          </a:xfrm>
        </p:grpSpPr>
        <p:sp>
          <p:nvSpPr>
            <p:cNvPr id="8" name="object 8"/>
            <p:cNvSpPr/>
            <p:nvPr/>
          </p:nvSpPr>
          <p:spPr>
            <a:xfrm>
              <a:off x="5814059" y="3657600"/>
              <a:ext cx="2385060" cy="271881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775960" y="3619499"/>
              <a:ext cx="2461260" cy="2795270"/>
            </a:xfrm>
            <a:custGeom>
              <a:avLst/>
              <a:gdLst/>
              <a:ahLst/>
              <a:cxnLst/>
              <a:rect l="l" t="t" r="r" b="b"/>
              <a:pathLst>
                <a:path w="2461259" h="2795270">
                  <a:moveTo>
                    <a:pt x="2435860" y="25400"/>
                  </a:moveTo>
                  <a:lnTo>
                    <a:pt x="25400" y="25400"/>
                  </a:lnTo>
                  <a:lnTo>
                    <a:pt x="25400" y="38100"/>
                  </a:lnTo>
                  <a:lnTo>
                    <a:pt x="25400" y="2757170"/>
                  </a:lnTo>
                  <a:lnTo>
                    <a:pt x="25400" y="2769870"/>
                  </a:lnTo>
                  <a:lnTo>
                    <a:pt x="2435860" y="2769870"/>
                  </a:lnTo>
                  <a:lnTo>
                    <a:pt x="2435860" y="2757170"/>
                  </a:lnTo>
                  <a:lnTo>
                    <a:pt x="38100" y="2757170"/>
                  </a:lnTo>
                  <a:lnTo>
                    <a:pt x="38100" y="38100"/>
                  </a:lnTo>
                  <a:lnTo>
                    <a:pt x="2423160" y="38100"/>
                  </a:lnTo>
                  <a:lnTo>
                    <a:pt x="2423160" y="2756916"/>
                  </a:lnTo>
                  <a:lnTo>
                    <a:pt x="2435860" y="2756928"/>
                  </a:lnTo>
                  <a:lnTo>
                    <a:pt x="2435860" y="38100"/>
                  </a:lnTo>
                  <a:lnTo>
                    <a:pt x="2435860" y="25400"/>
                  </a:lnTo>
                  <a:close/>
                </a:path>
                <a:path w="2461259" h="2795270">
                  <a:moveTo>
                    <a:pt x="2461260" y="0"/>
                  </a:moveTo>
                  <a:lnTo>
                    <a:pt x="0" y="0"/>
                  </a:lnTo>
                  <a:lnTo>
                    <a:pt x="0" y="12700"/>
                  </a:lnTo>
                  <a:lnTo>
                    <a:pt x="0" y="2782570"/>
                  </a:lnTo>
                  <a:lnTo>
                    <a:pt x="0" y="2795270"/>
                  </a:lnTo>
                  <a:lnTo>
                    <a:pt x="2461260" y="2795270"/>
                  </a:lnTo>
                  <a:lnTo>
                    <a:pt x="2461260" y="2782570"/>
                  </a:lnTo>
                  <a:lnTo>
                    <a:pt x="12700" y="2782570"/>
                  </a:lnTo>
                  <a:lnTo>
                    <a:pt x="12700" y="12700"/>
                  </a:lnTo>
                  <a:lnTo>
                    <a:pt x="2448560" y="12700"/>
                  </a:lnTo>
                  <a:lnTo>
                    <a:pt x="2448560" y="2782316"/>
                  </a:lnTo>
                  <a:lnTo>
                    <a:pt x="2461260" y="2782316"/>
                  </a:lnTo>
                  <a:lnTo>
                    <a:pt x="2461260" y="12700"/>
                  </a:lnTo>
                  <a:lnTo>
                    <a:pt x="2461260" y="0"/>
                  </a:lnTo>
                  <a:close/>
                </a:path>
              </a:pathLst>
            </a:custGeom>
            <a:solidFill>
              <a:srgbClr val="CC6600"/>
            </a:solidFill>
          </p:spPr>
          <p:txBody>
            <a:bodyPr wrap="square" lIns="0" tIns="0" rIns="0" bIns="0" rtlCol="0"/>
            <a:lstStyle/>
            <a:p>
              <a:endParaRPr/>
            </a:p>
          </p:txBody>
        </p:sp>
      </p:grpSp>
      <p:sp>
        <p:nvSpPr>
          <p:cNvPr id="10" name="object 10"/>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14</a:t>
            </a:fld>
            <a:endParaRPr sz="1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281432"/>
            <a:ext cx="4104004" cy="873760"/>
          </a:xfrm>
          <a:prstGeom prst="rect">
            <a:avLst/>
          </a:prstGeom>
        </p:spPr>
        <p:txBody>
          <a:bodyPr vert="horz" wrap="square" lIns="0" tIns="12700" rIns="0" bIns="0" rtlCol="0">
            <a:spAutoFit/>
          </a:bodyPr>
          <a:lstStyle/>
          <a:p>
            <a:pPr marL="12700">
              <a:lnSpc>
                <a:spcPts val="3820"/>
              </a:lnSpc>
              <a:spcBef>
                <a:spcPts val="100"/>
              </a:spcBef>
            </a:pPr>
            <a:r>
              <a:rPr sz="3600" dirty="0"/>
              <a:t>Process</a:t>
            </a:r>
            <a:r>
              <a:rPr sz="3600" spc="-10" dirty="0"/>
              <a:t> switching</a:t>
            </a:r>
            <a:endParaRPr sz="3600"/>
          </a:p>
          <a:p>
            <a:pPr marL="12700">
              <a:lnSpc>
                <a:spcPts val="2860"/>
              </a:lnSpc>
            </a:pPr>
            <a:r>
              <a:rPr sz="2800" spc="-5" dirty="0"/>
              <a:t>Also </a:t>
            </a:r>
            <a:r>
              <a:rPr sz="2800" spc="-10" dirty="0"/>
              <a:t>called context</a:t>
            </a:r>
            <a:r>
              <a:rPr sz="2800" spc="20" dirty="0"/>
              <a:t> </a:t>
            </a:r>
            <a:r>
              <a:rPr sz="2800" spc="-10" dirty="0"/>
              <a:t>switching</a:t>
            </a:r>
            <a:endParaRPr sz="2800"/>
          </a:p>
        </p:txBody>
      </p:sp>
      <p:sp>
        <p:nvSpPr>
          <p:cNvPr id="7" name="object 7"/>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15</a:t>
            </a:fld>
            <a:endParaRPr sz="1400">
              <a:latin typeface="Arial"/>
              <a:cs typeface="Arial"/>
            </a:endParaRPr>
          </a:p>
        </p:txBody>
      </p:sp>
      <p:sp>
        <p:nvSpPr>
          <p:cNvPr id="6" name="object 6"/>
          <p:cNvSpPr txBox="1"/>
          <p:nvPr/>
        </p:nvSpPr>
        <p:spPr>
          <a:xfrm>
            <a:off x="784351" y="1708530"/>
            <a:ext cx="7914640" cy="4438651"/>
          </a:xfrm>
          <a:prstGeom prst="rect">
            <a:avLst/>
          </a:prstGeom>
        </p:spPr>
        <p:txBody>
          <a:bodyPr vert="horz" wrap="square" lIns="0" tIns="5715" rIns="0" bIns="0" rtlCol="0">
            <a:spAutoFit/>
          </a:bodyPr>
          <a:lstStyle/>
          <a:p>
            <a:pPr marL="355600" marR="548005" indent="-342900">
              <a:lnSpc>
                <a:spcPct val="101499"/>
              </a:lnSpc>
              <a:spcBef>
                <a:spcPts val="45"/>
              </a:spcBef>
              <a:buClr>
                <a:srgbClr val="006666"/>
              </a:buClr>
              <a:buFont typeface="Wingdings"/>
              <a:buChar char=""/>
              <a:tabLst>
                <a:tab pos="354965" algn="l"/>
                <a:tab pos="355600" algn="l"/>
              </a:tabLst>
            </a:pPr>
            <a:r>
              <a:rPr sz="2400" b="1" spc="-5" dirty="0">
                <a:solidFill>
                  <a:srgbClr val="003300"/>
                </a:solidFill>
                <a:latin typeface="Arial"/>
                <a:cs typeface="Arial"/>
              </a:rPr>
              <a:t>When the CPU switches from executing a  process </a:t>
            </a:r>
            <a:r>
              <a:rPr sz="2400" b="1" spc="-5" dirty="0">
                <a:solidFill>
                  <a:srgbClr val="800000"/>
                </a:solidFill>
                <a:latin typeface="Arial"/>
                <a:cs typeface="Arial"/>
              </a:rPr>
              <a:t>0 </a:t>
            </a:r>
            <a:r>
              <a:rPr sz="2400" b="1" spc="-5" dirty="0">
                <a:solidFill>
                  <a:srgbClr val="003300"/>
                </a:solidFill>
                <a:latin typeface="Arial"/>
                <a:cs typeface="Arial"/>
              </a:rPr>
              <a:t>when running a proc</a:t>
            </a:r>
            <a:r>
              <a:rPr lang="en-CA" sz="2400" b="1" spc="-5" dirty="0" err="1">
                <a:solidFill>
                  <a:srgbClr val="003300"/>
                </a:solidFill>
                <a:latin typeface="Arial"/>
                <a:cs typeface="Arial"/>
              </a:rPr>
              <a:t>ess</a:t>
            </a:r>
            <a:r>
              <a:rPr sz="2400" b="1" spc="-5" dirty="0">
                <a:solidFill>
                  <a:srgbClr val="003300"/>
                </a:solidFill>
                <a:latin typeface="Arial"/>
                <a:cs typeface="Arial"/>
              </a:rPr>
              <a:t> </a:t>
            </a:r>
            <a:r>
              <a:rPr sz="2400" b="1" spc="-5" dirty="0">
                <a:solidFill>
                  <a:srgbClr val="003399"/>
                </a:solidFill>
                <a:latin typeface="Arial"/>
                <a:cs typeface="Arial"/>
              </a:rPr>
              <a:t>1</a:t>
            </a:r>
            <a:r>
              <a:rPr sz="2400" b="1" spc="-5" dirty="0">
                <a:solidFill>
                  <a:srgbClr val="003300"/>
                </a:solidFill>
                <a:latin typeface="Arial"/>
                <a:cs typeface="Arial"/>
              </a:rPr>
              <a:t>, it is  necessary</a:t>
            </a:r>
            <a:r>
              <a:rPr lang="en-CA" sz="2400" b="1" spc="-5" dirty="0">
                <a:solidFill>
                  <a:srgbClr val="003300"/>
                </a:solidFill>
                <a:latin typeface="Arial"/>
                <a:cs typeface="Arial"/>
              </a:rPr>
              <a:t> to</a:t>
            </a:r>
            <a:endParaRPr sz="2400" dirty="0">
              <a:latin typeface="Arial"/>
              <a:cs typeface="Arial"/>
            </a:endParaRPr>
          </a:p>
          <a:p>
            <a:pPr marL="756285" lvl="1" indent="-287020">
              <a:lnSpc>
                <a:spcPct val="100000"/>
              </a:lnSpc>
              <a:spcBef>
                <a:spcPts val="670"/>
              </a:spcBef>
              <a:buClr>
                <a:srgbClr val="336699"/>
              </a:buClr>
              <a:buSzPct val="75000"/>
              <a:buFont typeface="Wingdings"/>
              <a:buChar char=""/>
              <a:tabLst>
                <a:tab pos="756285" algn="l"/>
                <a:tab pos="756920" algn="l"/>
              </a:tabLst>
            </a:pPr>
            <a:r>
              <a:rPr lang="en-CA" sz="2400" b="1" spc="-5" dirty="0">
                <a:solidFill>
                  <a:srgbClr val="003366"/>
                </a:solidFill>
                <a:latin typeface="Arial"/>
                <a:cs typeface="Arial"/>
              </a:rPr>
              <a:t>update the PCB of</a:t>
            </a:r>
            <a:r>
              <a:rPr lang="en-CA" sz="2400" b="1" spc="60" dirty="0">
                <a:solidFill>
                  <a:srgbClr val="003366"/>
                </a:solidFill>
                <a:latin typeface="Arial"/>
                <a:cs typeface="Arial"/>
              </a:rPr>
              <a:t> </a:t>
            </a:r>
            <a:r>
              <a:rPr lang="en-CA" sz="2400" dirty="0">
                <a:solidFill>
                  <a:srgbClr val="800000"/>
                </a:solidFill>
                <a:latin typeface="Arial"/>
                <a:cs typeface="Arial"/>
              </a:rPr>
              <a:t>0 (Save content of P0 in PCB0)</a:t>
            </a:r>
            <a:endParaRPr lang="en-CA" sz="2400" dirty="0">
              <a:latin typeface="Arial"/>
              <a:cs typeface="Arial"/>
            </a:endParaRPr>
          </a:p>
          <a:p>
            <a:pPr marL="756285" lvl="1" indent="-287020">
              <a:lnSpc>
                <a:spcPct val="100000"/>
              </a:lnSpc>
              <a:spcBef>
                <a:spcPts val="675"/>
              </a:spcBef>
              <a:buClr>
                <a:srgbClr val="336699"/>
              </a:buClr>
              <a:buSzPct val="75000"/>
              <a:buFont typeface="Wingdings"/>
              <a:buChar char=""/>
              <a:tabLst>
                <a:tab pos="756285" algn="l"/>
                <a:tab pos="756920" algn="l"/>
              </a:tabLst>
            </a:pPr>
            <a:r>
              <a:rPr sz="2400" b="1" dirty="0">
                <a:solidFill>
                  <a:srgbClr val="003366"/>
                </a:solidFill>
                <a:latin typeface="Arial"/>
                <a:cs typeface="Arial"/>
              </a:rPr>
              <a:t>save </a:t>
            </a:r>
            <a:r>
              <a:rPr sz="2400" b="1" spc="-5" dirty="0">
                <a:solidFill>
                  <a:srgbClr val="003366"/>
                </a:solidFill>
                <a:latin typeface="Arial"/>
                <a:cs typeface="Arial"/>
              </a:rPr>
              <a:t>the </a:t>
            </a:r>
            <a:r>
              <a:rPr sz="2400" b="1" spc="-10" dirty="0">
                <a:solidFill>
                  <a:srgbClr val="003366"/>
                </a:solidFill>
                <a:latin typeface="Arial"/>
                <a:cs typeface="Arial"/>
              </a:rPr>
              <a:t>PCB </a:t>
            </a:r>
            <a:r>
              <a:rPr sz="2400" b="1" spc="-5" dirty="0">
                <a:solidFill>
                  <a:srgbClr val="003366"/>
                </a:solidFill>
                <a:latin typeface="Arial"/>
                <a:cs typeface="Arial"/>
              </a:rPr>
              <a:t>of</a:t>
            </a:r>
            <a:r>
              <a:rPr sz="2400" b="1" spc="45" dirty="0">
                <a:solidFill>
                  <a:srgbClr val="003366"/>
                </a:solidFill>
                <a:latin typeface="Arial"/>
                <a:cs typeface="Arial"/>
              </a:rPr>
              <a:t> </a:t>
            </a:r>
            <a:r>
              <a:rPr sz="2400" dirty="0">
                <a:solidFill>
                  <a:srgbClr val="800000"/>
                </a:solidFill>
                <a:latin typeface="Arial"/>
                <a:cs typeface="Arial"/>
              </a:rPr>
              <a:t>0</a:t>
            </a:r>
            <a:endParaRPr sz="2400" dirty="0">
              <a:latin typeface="Arial"/>
              <a:cs typeface="Arial"/>
            </a:endParaRPr>
          </a:p>
          <a:p>
            <a:pPr marL="756285" marR="5080" lvl="1" indent="-287020">
              <a:lnSpc>
                <a:spcPct val="100000"/>
              </a:lnSpc>
              <a:spcBef>
                <a:spcPts val="675"/>
              </a:spcBef>
              <a:buClr>
                <a:srgbClr val="336699"/>
              </a:buClr>
              <a:buSzPct val="75000"/>
              <a:buFont typeface="Wingdings"/>
              <a:buChar char=""/>
              <a:tabLst>
                <a:tab pos="756285" algn="l"/>
                <a:tab pos="756920" algn="l"/>
              </a:tabLst>
            </a:pPr>
            <a:r>
              <a:rPr sz="2400" b="1" dirty="0">
                <a:solidFill>
                  <a:srgbClr val="003366"/>
                </a:solidFill>
                <a:latin typeface="Arial"/>
                <a:cs typeface="Arial"/>
              </a:rPr>
              <a:t>take </a:t>
            </a:r>
            <a:r>
              <a:rPr sz="2400" b="1" spc="-5" dirty="0">
                <a:solidFill>
                  <a:srgbClr val="003366"/>
                </a:solidFill>
                <a:latin typeface="Arial"/>
                <a:cs typeface="Arial"/>
              </a:rPr>
              <a:t>back the PCB from </a:t>
            </a:r>
            <a:r>
              <a:rPr sz="2400" dirty="0">
                <a:solidFill>
                  <a:srgbClr val="003399"/>
                </a:solidFill>
                <a:latin typeface="Arial"/>
                <a:cs typeface="Arial"/>
              </a:rPr>
              <a:t>1</a:t>
            </a:r>
            <a:r>
              <a:rPr sz="2400" b="1" dirty="0">
                <a:solidFill>
                  <a:srgbClr val="003366"/>
                </a:solidFill>
                <a:latin typeface="Arial"/>
                <a:cs typeface="Arial"/>
              </a:rPr>
              <a:t>, </a:t>
            </a:r>
            <a:r>
              <a:rPr sz="2400" b="1" spc="-5" dirty="0">
                <a:solidFill>
                  <a:srgbClr val="003366"/>
                </a:solidFill>
                <a:latin typeface="Arial"/>
                <a:cs typeface="Arial"/>
              </a:rPr>
              <a:t>which had been  </a:t>
            </a:r>
            <a:r>
              <a:rPr sz="2400" b="1" dirty="0">
                <a:solidFill>
                  <a:srgbClr val="003366"/>
                </a:solidFill>
                <a:latin typeface="Arial"/>
                <a:cs typeface="Arial"/>
              </a:rPr>
              <a:t>saved</a:t>
            </a:r>
            <a:r>
              <a:rPr sz="2400" b="1" spc="-5" dirty="0">
                <a:solidFill>
                  <a:srgbClr val="003366"/>
                </a:solidFill>
                <a:latin typeface="Arial"/>
                <a:cs typeface="Arial"/>
              </a:rPr>
              <a:t> before</a:t>
            </a:r>
            <a:r>
              <a:rPr lang="en-CA" sz="2400" b="1" spc="-5" dirty="0">
                <a:solidFill>
                  <a:srgbClr val="003366"/>
                </a:solidFill>
                <a:latin typeface="Arial"/>
                <a:cs typeface="Arial"/>
              </a:rPr>
              <a:t> (populate the registers with this information)</a:t>
            </a:r>
            <a:endParaRPr sz="2400" dirty="0">
              <a:latin typeface="Arial"/>
              <a:cs typeface="Arial"/>
            </a:endParaRPr>
          </a:p>
          <a:p>
            <a:pPr marL="756285" marR="405765" lvl="1" indent="-287020">
              <a:lnSpc>
                <a:spcPct val="100000"/>
              </a:lnSpc>
              <a:spcBef>
                <a:spcPts val="670"/>
              </a:spcBef>
              <a:buClr>
                <a:srgbClr val="336699"/>
              </a:buClr>
              <a:buSzPct val="75000"/>
              <a:buFont typeface="Wingdings"/>
              <a:buChar char=""/>
              <a:tabLst>
                <a:tab pos="756285" algn="l"/>
                <a:tab pos="756920" algn="l"/>
              </a:tabLst>
            </a:pPr>
            <a:r>
              <a:rPr sz="2400" b="1" dirty="0">
                <a:solidFill>
                  <a:srgbClr val="003366"/>
                </a:solidFill>
                <a:latin typeface="Arial"/>
                <a:cs typeface="Arial"/>
              </a:rPr>
              <a:t>reset </a:t>
            </a:r>
            <a:r>
              <a:rPr sz="2400" b="1" spc="-5" dirty="0">
                <a:solidFill>
                  <a:srgbClr val="003366"/>
                </a:solidFill>
                <a:latin typeface="Arial"/>
                <a:cs typeface="Arial"/>
              </a:rPr>
              <a:t>CPU </a:t>
            </a:r>
            <a:r>
              <a:rPr sz="2400" b="1" dirty="0">
                <a:solidFill>
                  <a:srgbClr val="003366"/>
                </a:solidFill>
                <a:latin typeface="Arial"/>
                <a:cs typeface="Arial"/>
              </a:rPr>
              <a:t>registers, </a:t>
            </a:r>
            <a:r>
              <a:rPr sz="2400" b="1" spc="-5" dirty="0">
                <a:solidFill>
                  <a:srgbClr val="003366"/>
                </a:solidFill>
                <a:latin typeface="Arial"/>
                <a:cs typeface="Arial"/>
              </a:rPr>
              <a:t>instruction counter  </a:t>
            </a:r>
            <a:r>
              <a:rPr sz="2400" b="1" dirty="0">
                <a:solidFill>
                  <a:srgbClr val="003366"/>
                </a:solidFill>
                <a:latin typeface="Arial"/>
                <a:cs typeface="Arial"/>
              </a:rPr>
              <a:t>etc. in </a:t>
            </a:r>
            <a:r>
              <a:rPr sz="2400" b="1" spc="-5" dirty="0">
                <a:solidFill>
                  <a:srgbClr val="003366"/>
                </a:solidFill>
                <a:latin typeface="Arial"/>
                <a:cs typeface="Arial"/>
              </a:rPr>
              <a:t>the same situation which is  </a:t>
            </a:r>
            <a:r>
              <a:rPr sz="2400" b="1" dirty="0">
                <a:solidFill>
                  <a:srgbClr val="003366"/>
                </a:solidFill>
                <a:latin typeface="Arial"/>
                <a:cs typeface="Arial"/>
              </a:rPr>
              <a:t>described </a:t>
            </a:r>
            <a:r>
              <a:rPr sz="2400" b="1" spc="-5" dirty="0">
                <a:solidFill>
                  <a:srgbClr val="003366"/>
                </a:solidFill>
                <a:latin typeface="Arial"/>
                <a:cs typeface="Arial"/>
              </a:rPr>
              <a:t>in the PCB of</a:t>
            </a:r>
            <a:r>
              <a:rPr sz="2400" b="1" spc="30" dirty="0">
                <a:solidFill>
                  <a:srgbClr val="003366"/>
                </a:solidFill>
                <a:latin typeface="Arial"/>
                <a:cs typeface="Arial"/>
              </a:rPr>
              <a:t> </a:t>
            </a:r>
            <a:r>
              <a:rPr sz="2400" dirty="0">
                <a:solidFill>
                  <a:srgbClr val="003399"/>
                </a:solidFill>
                <a:latin typeface="Arial"/>
                <a:cs typeface="Arial"/>
              </a:rPr>
              <a:t>1</a:t>
            </a:r>
            <a:endParaRPr sz="24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1555" y="6340246"/>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16</a:t>
            </a:r>
            <a:endParaRPr sz="1400">
              <a:latin typeface="Arial"/>
              <a:cs typeface="Arial"/>
            </a:endParaRPr>
          </a:p>
        </p:txBody>
      </p:sp>
      <p:sp>
        <p:nvSpPr>
          <p:cNvPr id="10" name="object 10"/>
          <p:cNvSpPr txBox="1">
            <a:spLocks noGrp="1"/>
          </p:cNvSpPr>
          <p:nvPr>
            <p:ph type="title"/>
          </p:nvPr>
        </p:nvSpPr>
        <p:spPr>
          <a:xfrm>
            <a:off x="0" y="56515"/>
            <a:ext cx="9143999" cy="566822"/>
          </a:xfrm>
          <a:prstGeom prst="rect">
            <a:avLst/>
          </a:prstGeom>
        </p:spPr>
        <p:txBody>
          <a:bodyPr vert="horz" wrap="square" lIns="0" tIns="12700" rIns="0" bIns="0" rtlCol="0">
            <a:spAutoFit/>
          </a:bodyPr>
          <a:lstStyle/>
          <a:p>
            <a:pPr marL="12700">
              <a:lnSpc>
                <a:spcPct val="100000"/>
              </a:lnSpc>
              <a:spcBef>
                <a:spcPts val="100"/>
              </a:spcBef>
            </a:pPr>
            <a:r>
              <a:rPr sz="3600" dirty="0"/>
              <a:t>Processor </a:t>
            </a:r>
            <a:r>
              <a:rPr sz="3600" spc="-5" dirty="0"/>
              <a:t>switching (context</a:t>
            </a:r>
            <a:r>
              <a:rPr sz="3600" spc="-45" dirty="0"/>
              <a:t> </a:t>
            </a:r>
            <a:r>
              <a:rPr sz="3600" spc="-10" dirty="0"/>
              <a:t>switching)</a:t>
            </a:r>
            <a:endParaRPr sz="3600" dirty="0"/>
          </a:p>
        </p:txBody>
      </p:sp>
      <p:grpSp>
        <p:nvGrpSpPr>
          <p:cNvPr id="11" name="object 11"/>
          <p:cNvGrpSpPr/>
          <p:nvPr/>
        </p:nvGrpSpPr>
        <p:grpSpPr>
          <a:xfrm>
            <a:off x="1527047" y="656590"/>
            <a:ext cx="6398260" cy="5261610"/>
            <a:chOff x="1527047" y="656590"/>
            <a:chExt cx="6398260" cy="5261610"/>
          </a:xfrm>
        </p:grpSpPr>
        <p:sp>
          <p:nvSpPr>
            <p:cNvPr id="12" name="object 12"/>
            <p:cNvSpPr/>
            <p:nvPr/>
          </p:nvSpPr>
          <p:spPr>
            <a:xfrm>
              <a:off x="1565147" y="694944"/>
              <a:ext cx="6321552" cy="5184648"/>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527048" y="656589"/>
              <a:ext cx="6398260" cy="5261610"/>
            </a:xfrm>
            <a:custGeom>
              <a:avLst/>
              <a:gdLst/>
              <a:ahLst/>
              <a:cxnLst/>
              <a:rect l="l" t="t" r="r" b="b"/>
              <a:pathLst>
                <a:path w="6398259" h="5261610">
                  <a:moveTo>
                    <a:pt x="6372352" y="38354"/>
                  </a:moveTo>
                  <a:lnTo>
                    <a:pt x="6359652" y="38354"/>
                  </a:lnTo>
                  <a:lnTo>
                    <a:pt x="6359652" y="5223002"/>
                  </a:lnTo>
                  <a:lnTo>
                    <a:pt x="6372352" y="5223002"/>
                  </a:lnTo>
                  <a:lnTo>
                    <a:pt x="6372352" y="38354"/>
                  </a:lnTo>
                  <a:close/>
                </a:path>
                <a:path w="6398259" h="5261610">
                  <a:moveTo>
                    <a:pt x="6372352" y="25400"/>
                  </a:moveTo>
                  <a:lnTo>
                    <a:pt x="25400" y="25400"/>
                  </a:lnTo>
                  <a:lnTo>
                    <a:pt x="25400" y="38100"/>
                  </a:lnTo>
                  <a:lnTo>
                    <a:pt x="25400" y="5223510"/>
                  </a:lnTo>
                  <a:lnTo>
                    <a:pt x="25400" y="5236210"/>
                  </a:lnTo>
                  <a:lnTo>
                    <a:pt x="6372352" y="5236210"/>
                  </a:lnTo>
                  <a:lnTo>
                    <a:pt x="6372352" y="5223510"/>
                  </a:lnTo>
                  <a:lnTo>
                    <a:pt x="38100" y="5223510"/>
                  </a:lnTo>
                  <a:lnTo>
                    <a:pt x="38100" y="38100"/>
                  </a:lnTo>
                  <a:lnTo>
                    <a:pt x="6372352" y="38100"/>
                  </a:lnTo>
                  <a:lnTo>
                    <a:pt x="6372352" y="25400"/>
                  </a:lnTo>
                  <a:close/>
                </a:path>
                <a:path w="6398259" h="5261610">
                  <a:moveTo>
                    <a:pt x="6397752" y="12954"/>
                  </a:moveTo>
                  <a:lnTo>
                    <a:pt x="6385052" y="12954"/>
                  </a:lnTo>
                  <a:lnTo>
                    <a:pt x="6385052" y="5248402"/>
                  </a:lnTo>
                  <a:lnTo>
                    <a:pt x="6397752" y="5248414"/>
                  </a:lnTo>
                  <a:lnTo>
                    <a:pt x="6397752" y="12954"/>
                  </a:lnTo>
                  <a:close/>
                </a:path>
                <a:path w="6398259" h="5261610">
                  <a:moveTo>
                    <a:pt x="6397752" y="0"/>
                  </a:moveTo>
                  <a:lnTo>
                    <a:pt x="0" y="0"/>
                  </a:lnTo>
                  <a:lnTo>
                    <a:pt x="0" y="12700"/>
                  </a:lnTo>
                  <a:lnTo>
                    <a:pt x="0" y="5248910"/>
                  </a:lnTo>
                  <a:lnTo>
                    <a:pt x="0" y="5261610"/>
                  </a:lnTo>
                  <a:lnTo>
                    <a:pt x="6397752" y="5261610"/>
                  </a:lnTo>
                  <a:lnTo>
                    <a:pt x="6397752" y="5248910"/>
                  </a:lnTo>
                  <a:lnTo>
                    <a:pt x="12700" y="5248910"/>
                  </a:lnTo>
                  <a:lnTo>
                    <a:pt x="12700" y="12700"/>
                  </a:lnTo>
                  <a:lnTo>
                    <a:pt x="6397752" y="12700"/>
                  </a:lnTo>
                  <a:lnTo>
                    <a:pt x="6397752" y="0"/>
                  </a:lnTo>
                  <a:close/>
                </a:path>
              </a:pathLst>
            </a:custGeom>
            <a:solidFill>
              <a:srgbClr val="CC6600"/>
            </a:solidFill>
          </p:spPr>
          <p:txBody>
            <a:bodyPr wrap="square" lIns="0" tIns="0" rIns="0" bIns="0" rtlCol="0"/>
            <a:lstStyle/>
            <a:p>
              <a:endParaRPr/>
            </a:p>
          </p:txBody>
        </p:sp>
      </p:grpSp>
      <p:sp>
        <p:nvSpPr>
          <p:cNvPr id="14" name="object 14"/>
          <p:cNvSpPr txBox="1"/>
          <p:nvPr/>
        </p:nvSpPr>
        <p:spPr>
          <a:xfrm>
            <a:off x="4519676" y="5971743"/>
            <a:ext cx="446341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9999"/>
                </a:solidFill>
                <a:latin typeface="Liberation Sans Narrow"/>
                <a:cs typeface="Liberation Sans Narrow"/>
              </a:rPr>
              <a:t>It is possible that much time passes before returning  </a:t>
            </a:r>
            <a:r>
              <a:rPr sz="1800" dirty="0">
                <a:solidFill>
                  <a:srgbClr val="009999"/>
                </a:solidFill>
                <a:latin typeface="Liberation Sans Narrow"/>
                <a:cs typeface="Liberation Sans Narrow"/>
              </a:rPr>
              <a:t>to </a:t>
            </a:r>
            <a:r>
              <a:rPr sz="1800" spc="-5" dirty="0">
                <a:solidFill>
                  <a:srgbClr val="009999"/>
                </a:solidFill>
                <a:latin typeface="Liberation Sans Narrow"/>
                <a:cs typeface="Liberation Sans Narrow"/>
              </a:rPr>
              <a:t>Process 0, </a:t>
            </a:r>
            <a:r>
              <a:rPr sz="1800" spc="-10" dirty="0">
                <a:solidFill>
                  <a:srgbClr val="009999"/>
                </a:solidFill>
                <a:latin typeface="Liberation Sans Narrow"/>
                <a:cs typeface="Liberation Sans Narrow"/>
              </a:rPr>
              <a:t>and </a:t>
            </a:r>
            <a:r>
              <a:rPr sz="1800" spc="-5" dirty="0">
                <a:solidFill>
                  <a:srgbClr val="009999"/>
                </a:solidFill>
                <a:latin typeface="Liberation Sans Narrow"/>
                <a:cs typeface="Liberation Sans Narrow"/>
              </a:rPr>
              <a:t>that </a:t>
            </a:r>
            <a:r>
              <a:rPr sz="1800" spc="-10" dirty="0">
                <a:solidFill>
                  <a:srgbClr val="009999"/>
                </a:solidFill>
                <a:latin typeface="Liberation Sans Narrow"/>
                <a:cs typeface="Liberation Sans Narrow"/>
              </a:rPr>
              <a:t>many other </a:t>
            </a:r>
            <a:r>
              <a:rPr sz="1800" spc="-5" dirty="0">
                <a:solidFill>
                  <a:srgbClr val="009999"/>
                </a:solidFill>
                <a:latin typeface="Liberation Sans Narrow"/>
                <a:cs typeface="Liberation Sans Narrow"/>
              </a:rPr>
              <a:t>processes execute  during this</a:t>
            </a:r>
            <a:r>
              <a:rPr sz="1800" spc="35" dirty="0">
                <a:solidFill>
                  <a:srgbClr val="009999"/>
                </a:solidFill>
                <a:latin typeface="Liberation Sans Narrow"/>
                <a:cs typeface="Liberation Sans Narrow"/>
              </a:rPr>
              <a:t> </a:t>
            </a:r>
            <a:r>
              <a:rPr sz="1800" spc="-5" dirty="0">
                <a:solidFill>
                  <a:srgbClr val="009999"/>
                </a:solidFill>
                <a:latin typeface="Liberation Sans Narrow"/>
                <a:cs typeface="Liberation Sans Narrow"/>
              </a:rPr>
              <a:t>time</a:t>
            </a:r>
            <a:endParaRPr sz="1800">
              <a:latin typeface="Liberation Sans Narrow"/>
              <a:cs typeface="Liberation Sans Narrow"/>
            </a:endParaRPr>
          </a:p>
        </p:txBody>
      </p:sp>
      <p:sp>
        <p:nvSpPr>
          <p:cNvPr id="15" name="object 15"/>
          <p:cNvSpPr/>
          <p:nvPr/>
        </p:nvSpPr>
        <p:spPr>
          <a:xfrm>
            <a:off x="5881878" y="4813553"/>
            <a:ext cx="848360" cy="1168400"/>
          </a:xfrm>
          <a:custGeom>
            <a:avLst/>
            <a:gdLst/>
            <a:ahLst/>
            <a:cxnLst/>
            <a:rect l="l" t="t" r="r" b="b"/>
            <a:pathLst>
              <a:path w="848359" h="1168400">
                <a:moveTo>
                  <a:pt x="82249" y="81633"/>
                </a:moveTo>
                <a:lnTo>
                  <a:pt x="51276" y="103878"/>
                </a:lnTo>
                <a:lnTo>
                  <a:pt x="817118" y="1168069"/>
                </a:lnTo>
                <a:lnTo>
                  <a:pt x="847978" y="1145806"/>
                </a:lnTo>
                <a:lnTo>
                  <a:pt x="82249" y="81633"/>
                </a:lnTo>
                <a:close/>
              </a:path>
              <a:path w="848359" h="1168400">
                <a:moveTo>
                  <a:pt x="0" y="0"/>
                </a:moveTo>
                <a:lnTo>
                  <a:pt x="20320" y="126111"/>
                </a:lnTo>
                <a:lnTo>
                  <a:pt x="51276" y="103878"/>
                </a:lnTo>
                <a:lnTo>
                  <a:pt x="40132" y="88392"/>
                </a:lnTo>
                <a:lnTo>
                  <a:pt x="71120" y="66167"/>
                </a:lnTo>
                <a:lnTo>
                  <a:pt x="103784" y="66167"/>
                </a:lnTo>
                <a:lnTo>
                  <a:pt x="113157" y="59436"/>
                </a:lnTo>
                <a:lnTo>
                  <a:pt x="0" y="0"/>
                </a:lnTo>
                <a:close/>
              </a:path>
              <a:path w="848359" h="1168400">
                <a:moveTo>
                  <a:pt x="71120" y="66167"/>
                </a:moveTo>
                <a:lnTo>
                  <a:pt x="40132" y="88392"/>
                </a:lnTo>
                <a:lnTo>
                  <a:pt x="51276" y="103878"/>
                </a:lnTo>
                <a:lnTo>
                  <a:pt x="82249" y="81633"/>
                </a:lnTo>
                <a:lnTo>
                  <a:pt x="71120" y="66167"/>
                </a:lnTo>
                <a:close/>
              </a:path>
              <a:path w="848359" h="1168400">
                <a:moveTo>
                  <a:pt x="103784" y="66167"/>
                </a:moveTo>
                <a:lnTo>
                  <a:pt x="71120" y="66167"/>
                </a:lnTo>
                <a:lnTo>
                  <a:pt x="82249" y="81633"/>
                </a:lnTo>
                <a:lnTo>
                  <a:pt x="103784" y="66167"/>
                </a:lnTo>
                <a:close/>
              </a:path>
            </a:pathLst>
          </a:custGeom>
          <a:solidFill>
            <a:srgbClr val="009999"/>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1109878" y="176911"/>
            <a:ext cx="7609205" cy="1061720"/>
          </a:xfrm>
          <a:prstGeom prst="rect">
            <a:avLst/>
          </a:prstGeom>
        </p:spPr>
        <p:txBody>
          <a:bodyPr vert="horz" wrap="square" lIns="0" tIns="194945" rIns="0" bIns="0" rtlCol="0">
            <a:spAutoFit/>
          </a:bodyPr>
          <a:lstStyle/>
          <a:p>
            <a:pPr marL="12700" marR="5080">
              <a:lnSpc>
                <a:spcPct val="70000"/>
              </a:lnSpc>
              <a:spcBef>
                <a:spcPts val="1535"/>
              </a:spcBef>
            </a:pPr>
            <a:r>
              <a:rPr i="1" spc="-5" dirty="0">
                <a:latin typeface="Liberation Sans Narrow"/>
                <a:cs typeface="Liberation Sans Narrow"/>
              </a:rPr>
              <a:t>The PCB is not the only </a:t>
            </a:r>
            <a:r>
              <a:rPr i="1" spc="-10" dirty="0">
                <a:latin typeface="Liberation Sans Narrow"/>
                <a:cs typeface="Liberation Sans Narrow"/>
              </a:rPr>
              <a:t>information </a:t>
            </a:r>
            <a:r>
              <a:rPr i="1" spc="-5" dirty="0">
                <a:latin typeface="Liberation Sans Narrow"/>
                <a:cs typeface="Liberation Sans Narrow"/>
              </a:rPr>
              <a:t>to  save ... </a:t>
            </a:r>
            <a:r>
              <a:rPr sz="2800" spc="-5" dirty="0"/>
              <a:t>(the textbook is not </a:t>
            </a:r>
            <a:r>
              <a:rPr sz="2800" spc="-10" dirty="0"/>
              <a:t>clear</a:t>
            </a:r>
            <a:r>
              <a:rPr sz="2800" dirty="0"/>
              <a:t> </a:t>
            </a:r>
            <a:r>
              <a:rPr sz="2800" spc="-5" dirty="0"/>
              <a:t>here)</a:t>
            </a:r>
            <a:endParaRPr sz="2800">
              <a:latin typeface="Liberation Sans Narrow"/>
              <a:cs typeface="Liberation Sans Narrow"/>
            </a:endParaRPr>
          </a:p>
        </p:txBody>
      </p:sp>
      <p:sp>
        <p:nvSpPr>
          <p:cNvPr id="19" name="object 19"/>
          <p:cNvSpPr txBox="1"/>
          <p:nvPr/>
        </p:nvSpPr>
        <p:spPr>
          <a:xfrm>
            <a:off x="227075" y="6357136"/>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17</a:t>
            </a:fld>
            <a:endParaRPr sz="1400">
              <a:latin typeface="Arial"/>
              <a:cs typeface="Arial"/>
            </a:endParaRPr>
          </a:p>
        </p:txBody>
      </p:sp>
      <p:sp>
        <p:nvSpPr>
          <p:cNvPr id="18" name="object 18"/>
          <p:cNvSpPr txBox="1"/>
          <p:nvPr/>
        </p:nvSpPr>
        <p:spPr>
          <a:xfrm>
            <a:off x="1108354" y="1659762"/>
            <a:ext cx="7588884" cy="2756535"/>
          </a:xfrm>
          <a:prstGeom prst="rect">
            <a:avLst/>
          </a:prstGeom>
        </p:spPr>
        <p:txBody>
          <a:bodyPr vert="horz" wrap="square" lIns="0" tIns="12065" rIns="0" bIns="0" rtlCol="0">
            <a:spAutoFit/>
          </a:bodyPr>
          <a:lstStyle/>
          <a:p>
            <a:pPr marL="354965" marR="5080" indent="-342900">
              <a:lnSpc>
                <a:spcPct val="100000"/>
              </a:lnSpc>
              <a:spcBef>
                <a:spcPts val="95"/>
              </a:spcBef>
              <a:buClr>
                <a:srgbClr val="006666"/>
              </a:buClr>
              <a:buFont typeface="Wingdings"/>
              <a:buChar char=""/>
              <a:tabLst>
                <a:tab pos="354965" algn="l"/>
                <a:tab pos="355600" algn="l"/>
              </a:tabLst>
            </a:pPr>
            <a:r>
              <a:rPr sz="2800" b="1" spc="-5" dirty="0">
                <a:solidFill>
                  <a:srgbClr val="003300"/>
                </a:solidFill>
                <a:latin typeface="Arial"/>
                <a:cs typeface="Arial"/>
              </a:rPr>
              <a:t>It is </a:t>
            </a:r>
            <a:r>
              <a:rPr sz="2800" b="1" dirty="0">
                <a:solidFill>
                  <a:srgbClr val="003300"/>
                </a:solidFill>
                <a:latin typeface="Arial"/>
                <a:cs typeface="Arial"/>
              </a:rPr>
              <a:t>also </a:t>
            </a:r>
            <a:r>
              <a:rPr sz="2800" b="1" spc="-5" dirty="0">
                <a:solidFill>
                  <a:srgbClr val="003300"/>
                </a:solidFill>
                <a:latin typeface="Arial"/>
                <a:cs typeface="Arial"/>
              </a:rPr>
              <a:t>necessary to save the state of the  program</a:t>
            </a:r>
            <a:r>
              <a:rPr sz="2800" b="1" spc="5" dirty="0">
                <a:solidFill>
                  <a:srgbClr val="003300"/>
                </a:solidFill>
                <a:latin typeface="Arial"/>
                <a:cs typeface="Arial"/>
              </a:rPr>
              <a:t> </a:t>
            </a:r>
            <a:r>
              <a:rPr sz="2800" b="1" spc="-5" dirty="0">
                <a:solidFill>
                  <a:srgbClr val="003300"/>
                </a:solidFill>
                <a:latin typeface="Arial"/>
                <a:cs typeface="Arial"/>
              </a:rPr>
              <a:t>data</a:t>
            </a:r>
            <a:r>
              <a:rPr lang="en-CA" sz="2800" b="1" spc="-5" dirty="0">
                <a:solidFill>
                  <a:srgbClr val="003300"/>
                </a:solidFill>
                <a:latin typeface="Arial"/>
                <a:cs typeface="Arial"/>
              </a:rPr>
              <a:t> (Slide 14)</a:t>
            </a:r>
            <a:endParaRPr sz="2800" dirty="0">
              <a:latin typeface="Arial"/>
              <a:cs typeface="Arial"/>
            </a:endParaRPr>
          </a:p>
          <a:p>
            <a:pPr marL="354965" marR="418465" indent="-342900">
              <a:lnSpc>
                <a:spcPct val="100000"/>
              </a:lnSpc>
              <a:spcBef>
                <a:spcPts val="675"/>
              </a:spcBef>
              <a:buClr>
                <a:srgbClr val="006666"/>
              </a:buClr>
              <a:buFont typeface="Wingdings"/>
              <a:buChar char=""/>
              <a:tabLst>
                <a:tab pos="354965" algn="l"/>
                <a:tab pos="355600" algn="l"/>
              </a:tabLst>
            </a:pPr>
            <a:r>
              <a:rPr sz="2800" b="1" spc="-5" dirty="0">
                <a:solidFill>
                  <a:srgbClr val="003300"/>
                </a:solidFill>
                <a:latin typeface="Arial"/>
                <a:cs typeface="Arial"/>
              </a:rPr>
              <a:t>This is normally done by keeping the  </a:t>
            </a:r>
            <a:r>
              <a:rPr sz="2800" b="1" i="1" spc="-5" dirty="0">
                <a:solidFill>
                  <a:srgbClr val="003300"/>
                </a:solidFill>
                <a:latin typeface="Arial"/>
                <a:cs typeface="Arial"/>
              </a:rPr>
              <a:t>'program image </a:t>
            </a:r>
            <a:r>
              <a:rPr sz="2800" b="1" spc="-5" dirty="0">
                <a:solidFill>
                  <a:srgbClr val="003300"/>
                </a:solidFill>
                <a:latin typeface="Arial"/>
                <a:cs typeface="Arial"/>
              </a:rPr>
              <a:t>in primary or </a:t>
            </a:r>
            <a:r>
              <a:rPr sz="2800" b="1" dirty="0">
                <a:solidFill>
                  <a:srgbClr val="003300"/>
                </a:solidFill>
                <a:latin typeface="Arial"/>
                <a:cs typeface="Arial"/>
              </a:rPr>
              <a:t>secondary  </a:t>
            </a:r>
            <a:r>
              <a:rPr sz="2800" b="1" spc="-5" dirty="0">
                <a:solidFill>
                  <a:srgbClr val="003300"/>
                </a:solidFill>
                <a:latin typeface="Arial"/>
                <a:cs typeface="Arial"/>
              </a:rPr>
              <a:t>memory</a:t>
            </a:r>
            <a:endParaRPr sz="2800" dirty="0">
              <a:latin typeface="Arial"/>
              <a:cs typeface="Arial"/>
            </a:endParaRPr>
          </a:p>
          <a:p>
            <a:pPr marL="354965" indent="-342900">
              <a:lnSpc>
                <a:spcPct val="100000"/>
              </a:lnSpc>
              <a:spcBef>
                <a:spcPts val="675"/>
              </a:spcBef>
              <a:buClr>
                <a:srgbClr val="006666"/>
              </a:buClr>
              <a:buFont typeface="Wingdings"/>
              <a:buChar char=""/>
              <a:tabLst>
                <a:tab pos="354965" algn="l"/>
                <a:tab pos="355600" algn="l"/>
              </a:tabLst>
            </a:pPr>
            <a:r>
              <a:rPr sz="2800" b="1" spc="-10" dirty="0">
                <a:solidFill>
                  <a:srgbClr val="003300"/>
                </a:solidFill>
                <a:latin typeface="Arial"/>
                <a:cs typeface="Arial"/>
              </a:rPr>
              <a:t>The </a:t>
            </a:r>
            <a:r>
              <a:rPr sz="2800" b="1" spc="-5" dirty="0">
                <a:solidFill>
                  <a:srgbClr val="003300"/>
                </a:solidFill>
                <a:latin typeface="Arial"/>
                <a:cs typeface="Arial"/>
              </a:rPr>
              <a:t>PCB will point to this</a:t>
            </a:r>
            <a:r>
              <a:rPr sz="2800" b="1" spc="50" dirty="0">
                <a:solidFill>
                  <a:srgbClr val="003300"/>
                </a:solidFill>
                <a:latin typeface="Arial"/>
                <a:cs typeface="Arial"/>
              </a:rPr>
              <a:t> </a:t>
            </a:r>
            <a:r>
              <a:rPr sz="2800" b="1" spc="-5" dirty="0">
                <a:solidFill>
                  <a:srgbClr val="003300"/>
                </a:solidFill>
                <a:latin typeface="Arial"/>
                <a:cs typeface="Arial"/>
              </a:rPr>
              <a:t>image</a:t>
            </a:r>
            <a:endParaRPr sz="28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3397" y="2848101"/>
            <a:ext cx="8145145" cy="601345"/>
            <a:chOff x="263397" y="2848101"/>
            <a:chExt cx="8145145" cy="601345"/>
          </a:xfrm>
        </p:grpSpPr>
        <p:sp>
          <p:nvSpPr>
            <p:cNvPr id="3" name="object 3"/>
            <p:cNvSpPr/>
            <p:nvPr/>
          </p:nvSpPr>
          <p:spPr>
            <a:xfrm>
              <a:off x="269747" y="2854451"/>
              <a:ext cx="8132445" cy="588645"/>
            </a:xfrm>
            <a:custGeom>
              <a:avLst/>
              <a:gdLst/>
              <a:ahLst/>
              <a:cxnLst/>
              <a:rect l="l" t="t" r="r" b="b"/>
              <a:pathLst>
                <a:path w="8132445" h="588645">
                  <a:moveTo>
                    <a:pt x="8034020" y="0"/>
                  </a:moveTo>
                  <a:lnTo>
                    <a:pt x="98044" y="0"/>
                  </a:lnTo>
                  <a:lnTo>
                    <a:pt x="59884" y="7711"/>
                  </a:lnTo>
                  <a:lnTo>
                    <a:pt x="28719" y="28733"/>
                  </a:lnTo>
                  <a:lnTo>
                    <a:pt x="7705" y="59900"/>
                  </a:lnTo>
                  <a:lnTo>
                    <a:pt x="0" y="98044"/>
                  </a:lnTo>
                  <a:lnTo>
                    <a:pt x="0" y="490220"/>
                  </a:lnTo>
                  <a:lnTo>
                    <a:pt x="7705" y="528363"/>
                  </a:lnTo>
                  <a:lnTo>
                    <a:pt x="28719" y="559530"/>
                  </a:lnTo>
                  <a:lnTo>
                    <a:pt x="59884" y="580552"/>
                  </a:lnTo>
                  <a:lnTo>
                    <a:pt x="98044" y="588263"/>
                  </a:lnTo>
                  <a:lnTo>
                    <a:pt x="8034020" y="588263"/>
                  </a:lnTo>
                  <a:lnTo>
                    <a:pt x="8072163" y="580552"/>
                  </a:lnTo>
                  <a:lnTo>
                    <a:pt x="8103330" y="559530"/>
                  </a:lnTo>
                  <a:lnTo>
                    <a:pt x="8124352" y="528363"/>
                  </a:lnTo>
                  <a:lnTo>
                    <a:pt x="8132063" y="490220"/>
                  </a:lnTo>
                  <a:lnTo>
                    <a:pt x="8132063" y="98044"/>
                  </a:lnTo>
                  <a:lnTo>
                    <a:pt x="8124352" y="59900"/>
                  </a:lnTo>
                  <a:lnTo>
                    <a:pt x="8103330" y="28733"/>
                  </a:lnTo>
                  <a:lnTo>
                    <a:pt x="8072163" y="7711"/>
                  </a:lnTo>
                  <a:lnTo>
                    <a:pt x="8034020" y="0"/>
                  </a:lnTo>
                  <a:close/>
                </a:path>
              </a:pathLst>
            </a:custGeom>
            <a:solidFill>
              <a:srgbClr val="CCEBFF"/>
            </a:solidFill>
          </p:spPr>
          <p:txBody>
            <a:bodyPr wrap="square" lIns="0" tIns="0" rIns="0" bIns="0" rtlCol="0"/>
            <a:lstStyle/>
            <a:p>
              <a:endParaRPr/>
            </a:p>
          </p:txBody>
        </p:sp>
        <p:sp>
          <p:nvSpPr>
            <p:cNvPr id="4" name="object 4"/>
            <p:cNvSpPr/>
            <p:nvPr/>
          </p:nvSpPr>
          <p:spPr>
            <a:xfrm>
              <a:off x="269747" y="2854451"/>
              <a:ext cx="8132445" cy="588645"/>
            </a:xfrm>
            <a:custGeom>
              <a:avLst/>
              <a:gdLst/>
              <a:ahLst/>
              <a:cxnLst/>
              <a:rect l="l" t="t" r="r" b="b"/>
              <a:pathLst>
                <a:path w="8132445" h="588645">
                  <a:moveTo>
                    <a:pt x="0" y="98044"/>
                  </a:moveTo>
                  <a:lnTo>
                    <a:pt x="7705" y="59900"/>
                  </a:lnTo>
                  <a:lnTo>
                    <a:pt x="28719" y="28733"/>
                  </a:lnTo>
                  <a:lnTo>
                    <a:pt x="59884" y="7711"/>
                  </a:lnTo>
                  <a:lnTo>
                    <a:pt x="98044" y="0"/>
                  </a:lnTo>
                  <a:lnTo>
                    <a:pt x="8034020" y="0"/>
                  </a:lnTo>
                  <a:lnTo>
                    <a:pt x="8072163" y="7711"/>
                  </a:lnTo>
                  <a:lnTo>
                    <a:pt x="8103330" y="28733"/>
                  </a:lnTo>
                  <a:lnTo>
                    <a:pt x="8124352" y="59900"/>
                  </a:lnTo>
                  <a:lnTo>
                    <a:pt x="8132063" y="98044"/>
                  </a:lnTo>
                  <a:lnTo>
                    <a:pt x="8132063" y="490220"/>
                  </a:lnTo>
                  <a:lnTo>
                    <a:pt x="8124352" y="528363"/>
                  </a:lnTo>
                  <a:lnTo>
                    <a:pt x="8103330" y="559530"/>
                  </a:lnTo>
                  <a:lnTo>
                    <a:pt x="8072163" y="580552"/>
                  </a:lnTo>
                  <a:lnTo>
                    <a:pt x="8034020" y="588263"/>
                  </a:lnTo>
                  <a:lnTo>
                    <a:pt x="98044" y="588263"/>
                  </a:lnTo>
                  <a:lnTo>
                    <a:pt x="59884" y="580552"/>
                  </a:lnTo>
                  <a:lnTo>
                    <a:pt x="28719" y="559530"/>
                  </a:lnTo>
                  <a:lnTo>
                    <a:pt x="7705" y="528363"/>
                  </a:lnTo>
                  <a:lnTo>
                    <a:pt x="0" y="490220"/>
                  </a:lnTo>
                  <a:lnTo>
                    <a:pt x="0" y="98044"/>
                  </a:lnTo>
                  <a:close/>
                </a:path>
              </a:pathLst>
            </a:custGeom>
            <a:ln w="12700">
              <a:solidFill>
                <a:srgbClr val="009999"/>
              </a:solidFill>
            </a:ln>
          </p:spPr>
          <p:txBody>
            <a:bodyPr wrap="square" lIns="0" tIns="0" rIns="0" bIns="0" rtlCol="0"/>
            <a:lstStyle/>
            <a:p>
              <a:endParaRPr/>
            </a:p>
          </p:txBody>
        </p:sp>
      </p:grpSp>
      <p:sp>
        <p:nvSpPr>
          <p:cNvPr id="8" name="object 8"/>
          <p:cNvSpPr txBox="1">
            <a:spLocks noGrp="1"/>
          </p:cNvSpPr>
          <p:nvPr>
            <p:ph type="title"/>
          </p:nvPr>
        </p:nvSpPr>
        <p:spPr>
          <a:xfrm>
            <a:off x="1109878" y="-44718"/>
            <a:ext cx="7292314" cy="757555"/>
          </a:xfrm>
          <a:prstGeom prst="rect">
            <a:avLst/>
          </a:prstGeom>
        </p:spPr>
        <p:txBody>
          <a:bodyPr vert="horz" wrap="square" lIns="0" tIns="12700" rIns="0" bIns="0" rtlCol="0">
            <a:spAutoFit/>
          </a:bodyPr>
          <a:lstStyle/>
          <a:p>
            <a:pPr marL="12700">
              <a:lnSpc>
                <a:spcPct val="100000"/>
              </a:lnSpc>
              <a:spcBef>
                <a:spcPts val="100"/>
              </a:spcBef>
            </a:pPr>
            <a:r>
              <a:rPr sz="4800" spc="-5" dirty="0">
                <a:solidFill>
                  <a:srgbClr val="800000"/>
                </a:solidFill>
              </a:rPr>
              <a:t>Process </a:t>
            </a:r>
            <a:r>
              <a:rPr spc="-5" dirty="0"/>
              <a:t>and</a:t>
            </a:r>
            <a:r>
              <a:rPr spc="-220" dirty="0"/>
              <a:t> </a:t>
            </a:r>
            <a:r>
              <a:rPr spc="-5" dirty="0"/>
              <a:t>terminology</a:t>
            </a:r>
            <a:endParaRPr sz="4800" dirty="0"/>
          </a:p>
        </p:txBody>
      </p:sp>
      <p:sp>
        <p:nvSpPr>
          <p:cNvPr id="13" name="object 13"/>
          <p:cNvSpPr txBox="1"/>
          <p:nvPr/>
        </p:nvSpPr>
        <p:spPr>
          <a:xfrm>
            <a:off x="538180" y="641660"/>
            <a:ext cx="8072419"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003366"/>
                </a:solidFill>
                <a:latin typeface="Liberation Sans Narrow"/>
                <a:cs typeface="Liberation Sans Narrow"/>
              </a:rPr>
              <a:t>(also </a:t>
            </a:r>
            <a:r>
              <a:rPr sz="3600" b="1" spc="-5" dirty="0">
                <a:solidFill>
                  <a:srgbClr val="003366"/>
                </a:solidFill>
                <a:latin typeface="Liberation Sans Narrow"/>
                <a:cs typeface="Liberation Sans Narrow"/>
              </a:rPr>
              <a:t>called </a:t>
            </a:r>
            <a:r>
              <a:rPr sz="3600" b="1" spc="-10" dirty="0">
                <a:solidFill>
                  <a:srgbClr val="800000"/>
                </a:solidFill>
                <a:latin typeface="Liberation Sans Narrow"/>
                <a:cs typeface="Liberation Sans Narrow"/>
              </a:rPr>
              <a:t>job, </a:t>
            </a:r>
            <a:r>
              <a:rPr sz="3600" b="1" dirty="0">
                <a:solidFill>
                  <a:srgbClr val="800000"/>
                </a:solidFill>
                <a:latin typeface="Liberation Sans Narrow"/>
                <a:cs typeface="Liberation Sans Narrow"/>
              </a:rPr>
              <a:t>task, user</a:t>
            </a:r>
            <a:r>
              <a:rPr sz="3600" b="1" spc="-60" dirty="0">
                <a:solidFill>
                  <a:srgbClr val="800000"/>
                </a:solidFill>
                <a:latin typeface="Liberation Sans Narrow"/>
                <a:cs typeface="Liberation Sans Narrow"/>
              </a:rPr>
              <a:t> </a:t>
            </a:r>
            <a:r>
              <a:rPr sz="3600" b="1" dirty="0">
                <a:solidFill>
                  <a:srgbClr val="800000"/>
                </a:solidFill>
                <a:latin typeface="Liberation Sans Narrow"/>
                <a:cs typeface="Liberation Sans Narrow"/>
              </a:rPr>
              <a:t>program</a:t>
            </a:r>
            <a:r>
              <a:rPr sz="3600" b="1" dirty="0">
                <a:solidFill>
                  <a:srgbClr val="003366"/>
                </a:solidFill>
                <a:latin typeface="Liberation Sans Narrow"/>
                <a:cs typeface="Liberation Sans Narrow"/>
              </a:rPr>
              <a:t>)</a:t>
            </a:r>
            <a:endParaRPr sz="3600" dirty="0">
              <a:latin typeface="Liberation Sans Narrow"/>
              <a:cs typeface="Liberation Sans Narrow"/>
            </a:endParaRPr>
          </a:p>
        </p:txBody>
      </p:sp>
      <p:sp>
        <p:nvSpPr>
          <p:cNvPr id="15" name="object 15"/>
          <p:cNvSpPr txBox="1"/>
          <p:nvPr/>
        </p:nvSpPr>
        <p:spPr>
          <a:xfrm>
            <a:off x="227075" y="6357136"/>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18</a:t>
            </a:fld>
            <a:endParaRPr sz="1400">
              <a:latin typeface="Arial"/>
              <a:cs typeface="Arial"/>
            </a:endParaRPr>
          </a:p>
        </p:txBody>
      </p:sp>
      <p:sp>
        <p:nvSpPr>
          <p:cNvPr id="14" name="object 14"/>
          <p:cNvSpPr txBox="1"/>
          <p:nvPr/>
        </p:nvSpPr>
        <p:spPr>
          <a:xfrm>
            <a:off x="347878" y="1718564"/>
            <a:ext cx="7499350" cy="3945890"/>
          </a:xfrm>
          <a:prstGeom prst="rect">
            <a:avLst/>
          </a:prstGeom>
        </p:spPr>
        <p:txBody>
          <a:bodyPr vert="horz" wrap="square" lIns="0" tIns="12700" rIns="0" bIns="0" rtlCol="0">
            <a:spAutoFit/>
          </a:bodyPr>
          <a:lstStyle/>
          <a:p>
            <a:pPr marL="355600" indent="-342900">
              <a:lnSpc>
                <a:spcPct val="100000"/>
              </a:lnSpc>
              <a:spcBef>
                <a:spcPts val="100"/>
              </a:spcBef>
              <a:buClr>
                <a:srgbClr val="006666"/>
              </a:buClr>
              <a:buFont typeface="Wingdings"/>
              <a:buChar char=""/>
              <a:tabLst>
                <a:tab pos="354965" algn="l"/>
                <a:tab pos="355600" algn="l"/>
              </a:tabLst>
            </a:pPr>
            <a:r>
              <a:rPr sz="2400" b="1" spc="-5" dirty="0">
                <a:solidFill>
                  <a:srgbClr val="003300"/>
                </a:solidFill>
                <a:latin typeface="Arial"/>
                <a:cs typeface="Arial"/>
              </a:rPr>
              <a:t>Process concept: a </a:t>
            </a:r>
            <a:r>
              <a:rPr sz="2400" b="1" dirty="0">
                <a:solidFill>
                  <a:srgbClr val="003300"/>
                </a:solidFill>
                <a:latin typeface="Arial"/>
                <a:cs typeface="Arial"/>
              </a:rPr>
              <a:t>program in</a:t>
            </a:r>
            <a:r>
              <a:rPr sz="2400" b="1" spc="10" dirty="0">
                <a:solidFill>
                  <a:srgbClr val="003300"/>
                </a:solidFill>
                <a:latin typeface="Arial"/>
                <a:cs typeface="Arial"/>
              </a:rPr>
              <a:t> </a:t>
            </a:r>
            <a:r>
              <a:rPr sz="2400" b="1" spc="-5" dirty="0">
                <a:solidFill>
                  <a:srgbClr val="003300"/>
                </a:solidFill>
                <a:latin typeface="Arial"/>
                <a:cs typeface="Arial"/>
              </a:rPr>
              <a:t>execution</a:t>
            </a:r>
            <a:endParaRPr sz="2400">
              <a:latin typeface="Arial"/>
              <a:cs typeface="Arial"/>
            </a:endParaRPr>
          </a:p>
          <a:p>
            <a:pPr marL="756285" lvl="1" indent="-287020">
              <a:lnSpc>
                <a:spcPct val="100000"/>
              </a:lnSpc>
              <a:spcBef>
                <a:spcPts val="1780"/>
              </a:spcBef>
              <a:buClr>
                <a:srgbClr val="336699"/>
              </a:buClr>
              <a:buSzPct val="75000"/>
              <a:buFont typeface="Wingdings"/>
              <a:buChar char=""/>
              <a:tabLst>
                <a:tab pos="756285" algn="l"/>
                <a:tab pos="756920" algn="l"/>
              </a:tabLst>
            </a:pPr>
            <a:r>
              <a:rPr sz="2000" b="1" dirty="0">
                <a:solidFill>
                  <a:srgbClr val="003366"/>
                </a:solidFill>
                <a:latin typeface="Arial"/>
                <a:cs typeface="Arial"/>
              </a:rPr>
              <a:t>Has memory resources, peripherals,</a:t>
            </a:r>
            <a:r>
              <a:rPr sz="2000" b="1" spc="-125" dirty="0">
                <a:solidFill>
                  <a:srgbClr val="003366"/>
                </a:solidFill>
                <a:latin typeface="Arial"/>
                <a:cs typeface="Arial"/>
              </a:rPr>
              <a:t> </a:t>
            </a:r>
            <a:r>
              <a:rPr sz="2000" b="1" dirty="0">
                <a:solidFill>
                  <a:srgbClr val="003366"/>
                </a:solidFill>
                <a:latin typeface="Arial"/>
                <a:cs typeface="Arial"/>
              </a:rPr>
              <a:t>etc.</a:t>
            </a:r>
            <a:endParaRPr sz="2000">
              <a:latin typeface="Arial"/>
              <a:cs typeface="Arial"/>
            </a:endParaRPr>
          </a:p>
          <a:p>
            <a:pPr marL="355600" indent="-342900">
              <a:lnSpc>
                <a:spcPct val="100000"/>
              </a:lnSpc>
              <a:spcBef>
                <a:spcPts val="1914"/>
              </a:spcBef>
              <a:buClr>
                <a:srgbClr val="006666"/>
              </a:buClr>
              <a:buFont typeface="Wingdings"/>
              <a:buChar char=""/>
              <a:tabLst>
                <a:tab pos="354965" algn="l"/>
                <a:tab pos="355600" algn="l"/>
              </a:tabLst>
            </a:pPr>
            <a:r>
              <a:rPr sz="2400" b="1" spc="-5" dirty="0">
                <a:solidFill>
                  <a:srgbClr val="003300"/>
                </a:solidFill>
                <a:latin typeface="Arial"/>
                <a:cs typeface="Arial"/>
              </a:rPr>
              <a:t>Process</a:t>
            </a:r>
            <a:r>
              <a:rPr sz="2400" b="1" dirty="0">
                <a:solidFill>
                  <a:srgbClr val="003300"/>
                </a:solidFill>
                <a:latin typeface="Arial"/>
                <a:cs typeface="Arial"/>
              </a:rPr>
              <a:t> </a:t>
            </a:r>
            <a:r>
              <a:rPr sz="2400" b="1" spc="-5" dirty="0">
                <a:solidFill>
                  <a:srgbClr val="003300"/>
                </a:solidFill>
                <a:latin typeface="Arial"/>
                <a:cs typeface="Arial"/>
              </a:rPr>
              <a:t>scheduling</a:t>
            </a:r>
            <a:endParaRPr sz="2400">
              <a:latin typeface="Arial"/>
              <a:cs typeface="Arial"/>
            </a:endParaRPr>
          </a:p>
          <a:p>
            <a:pPr marL="355600" indent="-342900">
              <a:lnSpc>
                <a:spcPct val="100000"/>
              </a:lnSpc>
              <a:spcBef>
                <a:spcPts val="2014"/>
              </a:spcBef>
              <a:buClr>
                <a:srgbClr val="006666"/>
              </a:buClr>
              <a:buFont typeface="Wingdings"/>
              <a:buChar char=""/>
              <a:tabLst>
                <a:tab pos="354965" algn="l"/>
                <a:tab pos="355600" algn="l"/>
              </a:tabLst>
            </a:pPr>
            <a:r>
              <a:rPr sz="2400" b="1" spc="-5" dirty="0">
                <a:solidFill>
                  <a:srgbClr val="003300"/>
                </a:solidFill>
                <a:latin typeface="Arial"/>
                <a:cs typeface="Arial"/>
              </a:rPr>
              <a:t>Process</a:t>
            </a:r>
            <a:r>
              <a:rPr sz="2400" b="1" dirty="0">
                <a:solidFill>
                  <a:srgbClr val="003300"/>
                </a:solidFill>
                <a:latin typeface="Arial"/>
                <a:cs typeface="Arial"/>
              </a:rPr>
              <a:t> </a:t>
            </a:r>
            <a:r>
              <a:rPr sz="2400" b="1" spc="-5" dirty="0">
                <a:solidFill>
                  <a:srgbClr val="003300"/>
                </a:solidFill>
                <a:latin typeface="Arial"/>
                <a:cs typeface="Arial"/>
              </a:rPr>
              <a:t>operations</a:t>
            </a:r>
            <a:endParaRPr sz="2400">
              <a:latin typeface="Arial"/>
              <a:cs typeface="Arial"/>
            </a:endParaRPr>
          </a:p>
          <a:p>
            <a:pPr marL="355600" indent="-342900">
              <a:lnSpc>
                <a:spcPct val="100000"/>
              </a:lnSpc>
              <a:spcBef>
                <a:spcPts val="2020"/>
              </a:spcBef>
              <a:buClr>
                <a:srgbClr val="006666"/>
              </a:buClr>
              <a:buFont typeface="Wingdings"/>
              <a:buChar char=""/>
              <a:tabLst>
                <a:tab pos="354965" algn="l"/>
                <a:tab pos="355600" algn="l"/>
              </a:tabLst>
            </a:pPr>
            <a:r>
              <a:rPr sz="2400" b="1" spc="-5" dirty="0">
                <a:solidFill>
                  <a:srgbClr val="003300"/>
                </a:solidFill>
                <a:latin typeface="Arial"/>
                <a:cs typeface="Arial"/>
              </a:rPr>
              <a:t>Example </a:t>
            </a:r>
            <a:r>
              <a:rPr sz="2400" b="1" dirty="0">
                <a:solidFill>
                  <a:srgbClr val="003300"/>
                </a:solidFill>
                <a:latin typeface="Arial"/>
                <a:cs typeface="Arial"/>
              </a:rPr>
              <a:t>of </a:t>
            </a:r>
            <a:r>
              <a:rPr sz="2400" b="1" spc="-5" dirty="0">
                <a:solidFill>
                  <a:srgbClr val="003300"/>
                </a:solidFill>
                <a:latin typeface="Arial"/>
                <a:cs typeface="Arial"/>
              </a:rPr>
              <a:t>process </a:t>
            </a:r>
            <a:r>
              <a:rPr sz="2400" b="1" dirty="0">
                <a:solidFill>
                  <a:srgbClr val="003300"/>
                </a:solidFill>
                <a:latin typeface="Arial"/>
                <a:cs typeface="Arial"/>
              </a:rPr>
              <a:t>creation </a:t>
            </a:r>
            <a:r>
              <a:rPr sz="2400" b="1" spc="-5" dirty="0">
                <a:solidFill>
                  <a:srgbClr val="003300"/>
                </a:solidFill>
                <a:latin typeface="Arial"/>
                <a:cs typeface="Arial"/>
              </a:rPr>
              <a:t>and</a:t>
            </a:r>
            <a:r>
              <a:rPr sz="2400" b="1" dirty="0">
                <a:solidFill>
                  <a:srgbClr val="003300"/>
                </a:solidFill>
                <a:latin typeface="Arial"/>
                <a:cs typeface="Arial"/>
              </a:rPr>
              <a:t> termination</a:t>
            </a:r>
            <a:endParaRPr sz="2400">
              <a:latin typeface="Arial"/>
              <a:cs typeface="Arial"/>
            </a:endParaRPr>
          </a:p>
          <a:p>
            <a:pPr marL="355600" marR="5080" indent="-342900">
              <a:lnSpc>
                <a:spcPct val="1500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Cooperating processes </a:t>
            </a:r>
            <a:r>
              <a:rPr sz="2400" b="1" dirty="0">
                <a:solidFill>
                  <a:srgbClr val="003300"/>
                </a:solidFill>
                <a:latin typeface="Arial"/>
                <a:cs typeface="Arial"/>
              </a:rPr>
              <a:t>(communication between  </a:t>
            </a:r>
            <a:r>
              <a:rPr sz="2400" b="1" spc="-5" dirty="0">
                <a:solidFill>
                  <a:srgbClr val="003300"/>
                </a:solidFill>
                <a:latin typeface="Arial"/>
                <a:cs typeface="Arial"/>
              </a:rPr>
              <a:t>processes)</a:t>
            </a:r>
            <a:endParaRPr sz="2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278384"/>
            <a:ext cx="6967322" cy="635000"/>
          </a:xfrm>
          <a:prstGeom prst="rect">
            <a:avLst/>
          </a:prstGeom>
        </p:spPr>
        <p:txBody>
          <a:bodyPr vert="horz" wrap="square" lIns="0" tIns="12065" rIns="0" bIns="0" rtlCol="0">
            <a:spAutoFit/>
          </a:bodyPr>
          <a:lstStyle/>
          <a:p>
            <a:pPr marL="12700">
              <a:lnSpc>
                <a:spcPct val="100000"/>
              </a:lnSpc>
              <a:spcBef>
                <a:spcPts val="95"/>
              </a:spcBef>
            </a:pPr>
            <a:r>
              <a:rPr spc="-5" dirty="0"/>
              <a:t>Scheduling of</a:t>
            </a:r>
            <a:r>
              <a:rPr spc="-50" dirty="0"/>
              <a:t> </a:t>
            </a:r>
            <a:r>
              <a:rPr spc="-5" dirty="0"/>
              <a:t>processes</a:t>
            </a:r>
          </a:p>
        </p:txBody>
      </p:sp>
      <p:sp>
        <p:nvSpPr>
          <p:cNvPr id="5" name="object 5"/>
          <p:cNvSpPr txBox="1"/>
          <p:nvPr/>
        </p:nvSpPr>
        <p:spPr>
          <a:xfrm>
            <a:off x="227075" y="6357136"/>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19</a:t>
            </a:fld>
            <a:endParaRPr sz="1400">
              <a:latin typeface="Arial"/>
              <a:cs typeface="Arial"/>
            </a:endParaRPr>
          </a:p>
        </p:txBody>
      </p:sp>
      <p:sp>
        <p:nvSpPr>
          <p:cNvPr id="4" name="object 4"/>
          <p:cNvSpPr txBox="1"/>
          <p:nvPr/>
        </p:nvSpPr>
        <p:spPr>
          <a:xfrm>
            <a:off x="539902" y="1283268"/>
            <a:ext cx="7207250" cy="3496470"/>
          </a:xfrm>
          <a:prstGeom prst="rect">
            <a:avLst/>
          </a:prstGeom>
        </p:spPr>
        <p:txBody>
          <a:bodyPr vert="horz" wrap="square" lIns="0" tIns="48895" rIns="0" bIns="0" rtlCol="0">
            <a:spAutoFit/>
          </a:bodyPr>
          <a:lstStyle/>
          <a:p>
            <a:pPr marL="355600" indent="-342900">
              <a:lnSpc>
                <a:spcPct val="100000"/>
              </a:lnSpc>
              <a:spcBef>
                <a:spcPts val="385"/>
              </a:spcBef>
              <a:buClr>
                <a:srgbClr val="006666"/>
              </a:buClr>
              <a:buFont typeface="Wingdings"/>
              <a:buChar char=""/>
              <a:tabLst>
                <a:tab pos="354965" algn="l"/>
                <a:tab pos="355600" algn="l"/>
              </a:tabLst>
            </a:pPr>
            <a:r>
              <a:rPr sz="2400" b="1" dirty="0">
                <a:solidFill>
                  <a:srgbClr val="003300"/>
                </a:solidFill>
                <a:latin typeface="Arial"/>
                <a:cs typeface="Arial"/>
              </a:rPr>
              <a:t>What's</a:t>
            </a:r>
            <a:r>
              <a:rPr sz="2400" b="1" spc="-10" dirty="0">
                <a:solidFill>
                  <a:srgbClr val="003300"/>
                </a:solidFill>
                <a:latin typeface="Arial"/>
                <a:cs typeface="Arial"/>
              </a:rPr>
              <a:t> </a:t>
            </a:r>
            <a:r>
              <a:rPr sz="2400" b="1" dirty="0">
                <a:solidFill>
                  <a:srgbClr val="003300"/>
                </a:solidFill>
                <a:latin typeface="Arial"/>
                <a:cs typeface="Arial"/>
              </a:rPr>
              <a:t>this?</a:t>
            </a:r>
            <a:endParaRPr sz="2400" dirty="0">
              <a:latin typeface="Arial"/>
              <a:cs typeface="Arial"/>
            </a:endParaRPr>
          </a:p>
          <a:p>
            <a:pPr marL="756285" lvl="1" indent="-287020">
              <a:lnSpc>
                <a:spcPct val="100000"/>
              </a:lnSpc>
              <a:spcBef>
                <a:spcPts val="26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Selecting the next process to</a:t>
            </a:r>
            <a:r>
              <a:rPr sz="2200" b="1" spc="105" dirty="0">
                <a:solidFill>
                  <a:srgbClr val="003366"/>
                </a:solidFill>
                <a:latin typeface="Arial"/>
                <a:cs typeface="Arial"/>
              </a:rPr>
              <a:t> </a:t>
            </a:r>
            <a:r>
              <a:rPr sz="2200" b="1" spc="-5" dirty="0">
                <a:solidFill>
                  <a:srgbClr val="003366"/>
                </a:solidFill>
                <a:latin typeface="Arial"/>
                <a:cs typeface="Arial"/>
              </a:rPr>
              <a:t>run</a:t>
            </a:r>
            <a:r>
              <a:rPr lang="en-CA" sz="2200" b="1" spc="-5" dirty="0">
                <a:solidFill>
                  <a:srgbClr val="003366"/>
                </a:solidFill>
                <a:latin typeface="Arial"/>
                <a:cs typeface="Arial"/>
              </a:rPr>
              <a:t> on the CPU</a:t>
            </a:r>
            <a:endParaRPr sz="2200" dirty="0">
              <a:latin typeface="Arial"/>
              <a:cs typeface="Arial"/>
            </a:endParaRPr>
          </a:p>
          <a:p>
            <a:pPr marL="355600" indent="-342900">
              <a:lnSpc>
                <a:spcPct val="100000"/>
              </a:lnSpc>
              <a:spcBef>
                <a:spcPts val="295"/>
              </a:spcBef>
              <a:buClr>
                <a:srgbClr val="006666"/>
              </a:buClr>
              <a:buFont typeface="Wingdings"/>
              <a:buChar char=""/>
              <a:tabLst>
                <a:tab pos="354965" algn="l"/>
                <a:tab pos="355600" algn="l"/>
              </a:tabLst>
            </a:pPr>
            <a:r>
              <a:rPr sz="2400" b="1" spc="-10" dirty="0">
                <a:solidFill>
                  <a:srgbClr val="003300"/>
                </a:solidFill>
                <a:latin typeface="Arial"/>
                <a:cs typeface="Arial"/>
              </a:rPr>
              <a:t>Why?</a:t>
            </a:r>
            <a:endParaRPr sz="2400" dirty="0">
              <a:latin typeface="Arial"/>
              <a:cs typeface="Arial"/>
            </a:endParaRPr>
          </a:p>
          <a:p>
            <a:pPr marL="756285" lvl="1" indent="-287020">
              <a:lnSpc>
                <a:spcPct val="100000"/>
              </a:lnSpc>
              <a:spcBef>
                <a:spcPts val="26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Multiprogramming - to achieve good </a:t>
            </a:r>
            <a:r>
              <a:rPr sz="2200" b="1" spc="-10" dirty="0">
                <a:solidFill>
                  <a:srgbClr val="003366"/>
                </a:solidFill>
                <a:latin typeface="Arial"/>
                <a:cs typeface="Arial"/>
              </a:rPr>
              <a:t>system</a:t>
            </a:r>
            <a:r>
              <a:rPr sz="2200" b="1" spc="195" dirty="0">
                <a:solidFill>
                  <a:srgbClr val="003366"/>
                </a:solidFill>
                <a:latin typeface="Arial"/>
                <a:cs typeface="Arial"/>
              </a:rPr>
              <a:t> </a:t>
            </a:r>
            <a:r>
              <a:rPr sz="2200" b="1" spc="-5" dirty="0">
                <a:solidFill>
                  <a:srgbClr val="003366"/>
                </a:solidFill>
                <a:latin typeface="Arial"/>
                <a:cs typeface="Arial"/>
              </a:rPr>
              <a:t>use</a:t>
            </a:r>
            <a:endParaRPr sz="2200" dirty="0">
              <a:latin typeface="Arial"/>
              <a:cs typeface="Arial"/>
            </a:endParaRPr>
          </a:p>
          <a:p>
            <a:pPr marL="756285" lvl="1" indent="-287020">
              <a:lnSpc>
                <a:spcPct val="100000"/>
              </a:lnSpc>
              <a:spcBef>
                <a:spcPts val="26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Time sharing - To allow a good response</a:t>
            </a:r>
            <a:r>
              <a:rPr sz="2200" b="1" spc="165" dirty="0">
                <a:solidFill>
                  <a:srgbClr val="003366"/>
                </a:solidFill>
                <a:latin typeface="Arial"/>
                <a:cs typeface="Arial"/>
              </a:rPr>
              <a:t> </a:t>
            </a:r>
            <a:r>
              <a:rPr sz="2200" b="1" spc="-5" dirty="0">
                <a:solidFill>
                  <a:srgbClr val="003366"/>
                </a:solidFill>
                <a:latin typeface="Arial"/>
                <a:cs typeface="Arial"/>
              </a:rPr>
              <a:t>time</a:t>
            </a:r>
            <a:endParaRPr sz="2200" dirty="0">
              <a:latin typeface="Arial"/>
              <a:cs typeface="Arial"/>
            </a:endParaRPr>
          </a:p>
          <a:p>
            <a:pPr marL="355600" indent="-342900">
              <a:lnSpc>
                <a:spcPct val="100000"/>
              </a:lnSpc>
              <a:spcBef>
                <a:spcPts val="290"/>
              </a:spcBef>
              <a:buClr>
                <a:srgbClr val="006666"/>
              </a:buClr>
              <a:buFont typeface="Wingdings"/>
              <a:buChar char=""/>
              <a:tabLst>
                <a:tab pos="354965" algn="l"/>
                <a:tab pos="355600" algn="l"/>
              </a:tabLst>
            </a:pPr>
            <a:r>
              <a:rPr sz="2400" b="1" dirty="0">
                <a:solidFill>
                  <a:srgbClr val="003300"/>
                </a:solidFill>
                <a:latin typeface="Arial"/>
                <a:cs typeface="Arial"/>
              </a:rPr>
              <a:t>How? 'Or'</a:t>
            </a:r>
            <a:r>
              <a:rPr sz="2400" b="1" spc="-45" dirty="0">
                <a:solidFill>
                  <a:srgbClr val="003300"/>
                </a:solidFill>
                <a:latin typeface="Arial"/>
                <a:cs typeface="Arial"/>
              </a:rPr>
              <a:t> </a:t>
            </a:r>
            <a:r>
              <a:rPr sz="2400" b="1" dirty="0">
                <a:solidFill>
                  <a:srgbClr val="003300"/>
                </a:solidFill>
                <a:latin typeface="Arial"/>
                <a:cs typeface="Arial"/>
              </a:rPr>
              <a:t>What?</a:t>
            </a:r>
            <a:endParaRPr sz="2400" dirty="0">
              <a:latin typeface="Arial"/>
              <a:cs typeface="Arial"/>
            </a:endParaRPr>
          </a:p>
          <a:p>
            <a:pPr marL="756285" lvl="1" indent="-287020">
              <a:lnSpc>
                <a:spcPct val="100000"/>
              </a:lnSpc>
              <a:spcBef>
                <a:spcPts val="26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In detail in Module 4 (Chapter 5 of the</a:t>
            </a:r>
            <a:r>
              <a:rPr sz="2200" b="1" spc="175" dirty="0">
                <a:solidFill>
                  <a:srgbClr val="003366"/>
                </a:solidFill>
                <a:latin typeface="Arial"/>
                <a:cs typeface="Arial"/>
              </a:rPr>
              <a:t> </a:t>
            </a:r>
            <a:r>
              <a:rPr sz="2200" b="1" spc="-5" dirty="0">
                <a:solidFill>
                  <a:srgbClr val="003366"/>
                </a:solidFill>
                <a:latin typeface="Arial"/>
                <a:cs typeface="Arial"/>
              </a:rPr>
              <a:t>text)</a:t>
            </a:r>
            <a:endParaRPr sz="2200" dirty="0">
              <a:latin typeface="Arial"/>
              <a:cs typeface="Arial"/>
            </a:endParaRPr>
          </a:p>
          <a:p>
            <a:pPr marL="756285" lvl="1" indent="-287020">
              <a:lnSpc>
                <a:spcPct val="100000"/>
              </a:lnSpc>
              <a:spcBef>
                <a:spcPts val="27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Now introduce the fundamentals of</a:t>
            </a:r>
            <a:r>
              <a:rPr sz="2200" b="1" spc="175" dirty="0">
                <a:solidFill>
                  <a:srgbClr val="003366"/>
                </a:solidFill>
                <a:latin typeface="Arial"/>
                <a:cs typeface="Arial"/>
              </a:rPr>
              <a:t> </a:t>
            </a:r>
            <a:r>
              <a:rPr sz="2200" b="1" spc="-5" dirty="0">
                <a:solidFill>
                  <a:srgbClr val="003366"/>
                </a:solidFill>
                <a:latin typeface="Arial"/>
                <a:cs typeface="Arial"/>
              </a:rPr>
              <a:t>scheduling</a:t>
            </a:r>
            <a:endParaRPr sz="2200" dirty="0">
              <a:latin typeface="Arial"/>
              <a:cs typeface="Arial"/>
            </a:endParaRPr>
          </a:p>
          <a:p>
            <a:pPr marL="756285" lvl="1" indent="-287020">
              <a:lnSpc>
                <a:spcPct val="100000"/>
              </a:lnSpc>
              <a:spcBef>
                <a:spcPts val="26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Already introduced first: process</a:t>
            </a:r>
            <a:r>
              <a:rPr sz="2200" b="1" spc="135" dirty="0">
                <a:solidFill>
                  <a:srgbClr val="003366"/>
                </a:solidFill>
                <a:latin typeface="Arial"/>
                <a:cs typeface="Arial"/>
              </a:rPr>
              <a:t> </a:t>
            </a:r>
            <a:r>
              <a:rPr sz="2200" b="1" spc="-5" dirty="0">
                <a:solidFill>
                  <a:srgbClr val="003366"/>
                </a:solidFill>
                <a:latin typeface="Arial"/>
                <a:cs typeface="Arial"/>
              </a:rPr>
              <a:t>switching</a:t>
            </a:r>
            <a:endParaRPr sz="22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469849"/>
            <a:ext cx="8382000" cy="505908"/>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6699"/>
                </a:solidFill>
              </a:rPr>
              <a:t>Important </a:t>
            </a:r>
            <a:r>
              <a:rPr sz="3200" dirty="0">
                <a:solidFill>
                  <a:srgbClr val="336699"/>
                </a:solidFill>
              </a:rPr>
              <a:t>concepts of </a:t>
            </a:r>
            <a:r>
              <a:rPr sz="3200" spc="-5" dirty="0">
                <a:solidFill>
                  <a:srgbClr val="336699"/>
                </a:solidFill>
              </a:rPr>
              <a:t>Module </a:t>
            </a:r>
            <a:r>
              <a:rPr sz="3200" dirty="0">
                <a:solidFill>
                  <a:srgbClr val="336699"/>
                </a:solidFill>
              </a:rPr>
              <a:t>2 -</a:t>
            </a:r>
            <a:r>
              <a:rPr sz="3200" spc="-114" dirty="0">
                <a:solidFill>
                  <a:srgbClr val="336699"/>
                </a:solidFill>
              </a:rPr>
              <a:t> </a:t>
            </a:r>
            <a:r>
              <a:rPr sz="3200" dirty="0">
                <a:solidFill>
                  <a:srgbClr val="336699"/>
                </a:solidFill>
              </a:rPr>
              <a:t>Process</a:t>
            </a:r>
            <a:endParaRPr sz="3200" dirty="0"/>
          </a:p>
        </p:txBody>
      </p:sp>
      <p:sp>
        <p:nvSpPr>
          <p:cNvPr id="7" name="object 7"/>
          <p:cNvSpPr/>
          <p:nvPr/>
        </p:nvSpPr>
        <p:spPr>
          <a:xfrm>
            <a:off x="1006754" y="1744726"/>
            <a:ext cx="198119" cy="20269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463928" y="2183638"/>
            <a:ext cx="198120" cy="202691"/>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463928" y="2622804"/>
            <a:ext cx="198120" cy="202691"/>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06754" y="3061716"/>
            <a:ext cx="198119" cy="202691"/>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463928" y="3480815"/>
            <a:ext cx="179832" cy="185928"/>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463928" y="3903217"/>
            <a:ext cx="198120" cy="202692"/>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463928" y="4342129"/>
            <a:ext cx="198120" cy="202692"/>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1006754" y="4781041"/>
            <a:ext cx="198119" cy="202692"/>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1463928" y="5157165"/>
            <a:ext cx="271272" cy="280720"/>
          </a:xfrm>
          <a:prstGeom prst="rect">
            <a:avLst/>
          </a:prstGeom>
          <a:blipFill>
            <a:blip r:embed="rId4" cstate="print"/>
            <a:stretch>
              <a:fillRect/>
            </a:stretch>
          </a:blipFill>
        </p:spPr>
        <p:txBody>
          <a:bodyPr wrap="square" lIns="0" tIns="0" rIns="0" bIns="0" rtlCol="0"/>
          <a:lstStyle/>
          <a:p>
            <a:endParaRPr/>
          </a:p>
        </p:txBody>
      </p:sp>
      <p:sp>
        <p:nvSpPr>
          <p:cNvPr id="16" name="object 16"/>
          <p:cNvSpPr txBox="1"/>
          <p:nvPr/>
        </p:nvSpPr>
        <p:spPr>
          <a:xfrm>
            <a:off x="1336928" y="1517519"/>
            <a:ext cx="6346825" cy="4378960"/>
          </a:xfrm>
          <a:prstGeom prst="rect">
            <a:avLst/>
          </a:prstGeom>
        </p:spPr>
        <p:txBody>
          <a:bodyPr vert="horz" wrap="square" lIns="0" tIns="85090" rIns="0" bIns="0" rtlCol="0">
            <a:spAutoFit/>
          </a:bodyPr>
          <a:lstStyle/>
          <a:p>
            <a:pPr marL="12700">
              <a:lnSpc>
                <a:spcPct val="100000"/>
              </a:lnSpc>
              <a:spcBef>
                <a:spcPts val="670"/>
              </a:spcBef>
            </a:pPr>
            <a:r>
              <a:rPr sz="2400" b="1" dirty="0">
                <a:solidFill>
                  <a:srgbClr val="006666"/>
                </a:solidFill>
                <a:latin typeface="Arial"/>
                <a:cs typeface="Arial"/>
              </a:rPr>
              <a:t>The </a:t>
            </a:r>
            <a:r>
              <a:rPr sz="2400" b="1" spc="-5" dirty="0">
                <a:solidFill>
                  <a:srgbClr val="006666"/>
                </a:solidFill>
                <a:latin typeface="Arial"/>
                <a:cs typeface="Arial"/>
              </a:rPr>
              <a:t>process </a:t>
            </a:r>
            <a:r>
              <a:rPr sz="2400" b="1" dirty="0">
                <a:solidFill>
                  <a:srgbClr val="006666"/>
                </a:solidFill>
                <a:latin typeface="Arial"/>
                <a:cs typeface="Arial"/>
              </a:rPr>
              <a:t>- to run </a:t>
            </a:r>
            <a:r>
              <a:rPr sz="2400" b="1" spc="-5" dirty="0">
                <a:solidFill>
                  <a:srgbClr val="006666"/>
                </a:solidFill>
                <a:latin typeface="Arial"/>
                <a:cs typeface="Arial"/>
              </a:rPr>
              <a:t>a</a:t>
            </a:r>
            <a:r>
              <a:rPr sz="2400" b="1" spc="-40" dirty="0">
                <a:solidFill>
                  <a:srgbClr val="006666"/>
                </a:solidFill>
                <a:latin typeface="Arial"/>
                <a:cs typeface="Arial"/>
              </a:rPr>
              <a:t> </a:t>
            </a:r>
            <a:r>
              <a:rPr sz="2400" b="1" dirty="0">
                <a:solidFill>
                  <a:srgbClr val="006666"/>
                </a:solidFill>
                <a:latin typeface="Arial"/>
                <a:cs typeface="Arial"/>
              </a:rPr>
              <a:t>program</a:t>
            </a:r>
            <a:endParaRPr sz="2400">
              <a:latin typeface="Arial"/>
              <a:cs typeface="Arial"/>
            </a:endParaRPr>
          </a:p>
          <a:p>
            <a:pPr marL="413384">
              <a:lnSpc>
                <a:spcPct val="100000"/>
              </a:lnSpc>
              <a:spcBef>
                <a:spcPts val="580"/>
              </a:spcBef>
            </a:pPr>
            <a:r>
              <a:rPr sz="2400" b="1" dirty="0">
                <a:solidFill>
                  <a:srgbClr val="006666"/>
                </a:solidFill>
                <a:latin typeface="Arial"/>
                <a:cs typeface="Arial"/>
              </a:rPr>
              <a:t>States and </a:t>
            </a:r>
            <a:r>
              <a:rPr sz="2400" b="1" spc="-5" dirty="0">
                <a:solidFill>
                  <a:srgbClr val="006666"/>
                </a:solidFill>
                <a:latin typeface="Arial"/>
                <a:cs typeface="Arial"/>
              </a:rPr>
              <a:t>process </a:t>
            </a:r>
            <a:r>
              <a:rPr sz="2400" b="1" dirty="0">
                <a:solidFill>
                  <a:srgbClr val="006666"/>
                </a:solidFill>
                <a:latin typeface="Arial"/>
                <a:cs typeface="Arial"/>
              </a:rPr>
              <a:t>state</a:t>
            </a:r>
            <a:r>
              <a:rPr sz="2400" b="1" spc="-30" dirty="0">
                <a:solidFill>
                  <a:srgbClr val="006666"/>
                </a:solidFill>
                <a:latin typeface="Arial"/>
                <a:cs typeface="Arial"/>
              </a:rPr>
              <a:t> </a:t>
            </a:r>
            <a:r>
              <a:rPr sz="2400" b="1" dirty="0">
                <a:solidFill>
                  <a:srgbClr val="006666"/>
                </a:solidFill>
                <a:latin typeface="Arial"/>
                <a:cs typeface="Arial"/>
              </a:rPr>
              <a:t>transitions</a:t>
            </a:r>
            <a:endParaRPr sz="2400">
              <a:latin typeface="Arial"/>
              <a:cs typeface="Arial"/>
            </a:endParaRPr>
          </a:p>
          <a:p>
            <a:pPr marL="12700" marR="2657475" indent="400685">
              <a:lnSpc>
                <a:spcPct val="120000"/>
              </a:lnSpc>
            </a:pPr>
            <a:r>
              <a:rPr sz="2400" b="1" spc="-5" dirty="0">
                <a:solidFill>
                  <a:srgbClr val="006666"/>
                </a:solidFill>
                <a:latin typeface="Arial"/>
                <a:cs typeface="Arial"/>
              </a:rPr>
              <a:t>Process Control</a:t>
            </a:r>
            <a:r>
              <a:rPr sz="2400" b="1" spc="-30" dirty="0">
                <a:solidFill>
                  <a:srgbClr val="006666"/>
                </a:solidFill>
                <a:latin typeface="Arial"/>
                <a:cs typeface="Arial"/>
              </a:rPr>
              <a:t> </a:t>
            </a:r>
            <a:r>
              <a:rPr sz="2400" b="1" spc="-5" dirty="0">
                <a:solidFill>
                  <a:srgbClr val="006666"/>
                </a:solidFill>
                <a:latin typeface="Arial"/>
                <a:cs typeface="Arial"/>
              </a:rPr>
              <a:t>Block  Process </a:t>
            </a:r>
            <a:r>
              <a:rPr sz="2400" b="1" dirty="0">
                <a:solidFill>
                  <a:srgbClr val="006666"/>
                </a:solidFill>
                <a:latin typeface="Arial"/>
                <a:cs typeface="Arial"/>
              </a:rPr>
              <a:t>switching</a:t>
            </a:r>
            <a:endParaRPr sz="2400">
              <a:latin typeface="Arial"/>
              <a:cs typeface="Arial"/>
            </a:endParaRPr>
          </a:p>
          <a:p>
            <a:pPr marL="413384">
              <a:lnSpc>
                <a:spcPct val="100000"/>
              </a:lnSpc>
              <a:spcBef>
                <a:spcPts val="525"/>
              </a:spcBef>
            </a:pPr>
            <a:r>
              <a:rPr sz="2200" b="1" spc="-5" dirty="0">
                <a:solidFill>
                  <a:srgbClr val="006666"/>
                </a:solidFill>
                <a:latin typeface="Arial"/>
                <a:cs typeface="Arial"/>
              </a:rPr>
              <a:t>PCB saving,</a:t>
            </a:r>
            <a:r>
              <a:rPr sz="2200" b="1" spc="20" dirty="0">
                <a:solidFill>
                  <a:srgbClr val="006666"/>
                </a:solidFill>
                <a:latin typeface="Arial"/>
                <a:cs typeface="Arial"/>
              </a:rPr>
              <a:t> </a:t>
            </a:r>
            <a:r>
              <a:rPr sz="2200" b="1" spc="-5" dirty="0">
                <a:solidFill>
                  <a:srgbClr val="006666"/>
                </a:solidFill>
                <a:latin typeface="Arial"/>
                <a:cs typeface="Arial"/>
              </a:rPr>
              <a:t>reloading</a:t>
            </a:r>
            <a:endParaRPr sz="2200">
              <a:latin typeface="Arial"/>
              <a:cs typeface="Arial"/>
            </a:endParaRPr>
          </a:p>
          <a:p>
            <a:pPr marL="413384">
              <a:lnSpc>
                <a:spcPct val="100000"/>
              </a:lnSpc>
              <a:spcBef>
                <a:spcPts val="580"/>
              </a:spcBef>
            </a:pPr>
            <a:r>
              <a:rPr sz="2400" b="1" spc="-5" dirty="0">
                <a:solidFill>
                  <a:srgbClr val="006666"/>
                </a:solidFill>
                <a:latin typeface="Arial"/>
                <a:cs typeface="Arial"/>
              </a:rPr>
              <a:t>Process queues </a:t>
            </a:r>
            <a:r>
              <a:rPr sz="2400" b="1" dirty="0">
                <a:solidFill>
                  <a:srgbClr val="006666"/>
                </a:solidFill>
                <a:latin typeface="Arial"/>
                <a:cs typeface="Arial"/>
              </a:rPr>
              <a:t>and</a:t>
            </a:r>
            <a:r>
              <a:rPr sz="2400" b="1" spc="10" dirty="0">
                <a:solidFill>
                  <a:srgbClr val="006666"/>
                </a:solidFill>
                <a:latin typeface="Arial"/>
                <a:cs typeface="Arial"/>
              </a:rPr>
              <a:t> </a:t>
            </a:r>
            <a:r>
              <a:rPr sz="2400" b="1" spc="-10" dirty="0">
                <a:solidFill>
                  <a:srgbClr val="006666"/>
                </a:solidFill>
                <a:latin typeface="Arial"/>
                <a:cs typeface="Arial"/>
              </a:rPr>
              <a:t>PCBs</a:t>
            </a:r>
            <a:endParaRPr sz="2400">
              <a:latin typeface="Arial"/>
              <a:cs typeface="Arial"/>
            </a:endParaRPr>
          </a:p>
          <a:p>
            <a:pPr marL="12700" marR="5080" indent="400685">
              <a:lnSpc>
                <a:spcPct val="120000"/>
              </a:lnSpc>
            </a:pPr>
            <a:r>
              <a:rPr sz="2400" b="1" spc="-5" dirty="0">
                <a:solidFill>
                  <a:srgbClr val="006666"/>
                </a:solidFill>
                <a:latin typeface="Arial"/>
                <a:cs typeface="Arial"/>
              </a:rPr>
              <a:t>Short, </a:t>
            </a:r>
            <a:r>
              <a:rPr sz="2400" b="1" dirty="0">
                <a:solidFill>
                  <a:srgbClr val="006666"/>
                </a:solidFill>
                <a:latin typeface="Arial"/>
                <a:cs typeface="Arial"/>
              </a:rPr>
              <a:t>medium </a:t>
            </a:r>
            <a:r>
              <a:rPr sz="2400" b="1" spc="-5" dirty="0">
                <a:solidFill>
                  <a:srgbClr val="006666"/>
                </a:solidFill>
                <a:latin typeface="Arial"/>
                <a:cs typeface="Arial"/>
              </a:rPr>
              <a:t>and </a:t>
            </a:r>
            <a:r>
              <a:rPr sz="2400" b="1" dirty="0">
                <a:solidFill>
                  <a:srgbClr val="006666"/>
                </a:solidFill>
                <a:latin typeface="Arial"/>
                <a:cs typeface="Arial"/>
              </a:rPr>
              <a:t>long </a:t>
            </a:r>
            <a:r>
              <a:rPr sz="2400" b="1" spc="-5" dirty="0">
                <a:solidFill>
                  <a:srgbClr val="006666"/>
                </a:solidFill>
                <a:latin typeface="Arial"/>
                <a:cs typeface="Arial"/>
              </a:rPr>
              <a:t>term</a:t>
            </a:r>
            <a:r>
              <a:rPr sz="2400" b="1" spc="-55" dirty="0">
                <a:solidFill>
                  <a:srgbClr val="006666"/>
                </a:solidFill>
                <a:latin typeface="Arial"/>
                <a:cs typeface="Arial"/>
              </a:rPr>
              <a:t> </a:t>
            </a:r>
            <a:r>
              <a:rPr sz="2400" b="1" spc="-5" dirty="0">
                <a:solidFill>
                  <a:srgbClr val="006666"/>
                </a:solidFill>
                <a:latin typeface="Arial"/>
                <a:cs typeface="Arial"/>
              </a:rPr>
              <a:t>schedulers  </a:t>
            </a:r>
            <a:r>
              <a:rPr sz="2400" b="1" dirty="0">
                <a:solidFill>
                  <a:srgbClr val="006666"/>
                </a:solidFill>
                <a:latin typeface="Arial"/>
                <a:cs typeface="Arial"/>
              </a:rPr>
              <a:t>Operations </a:t>
            </a:r>
            <a:r>
              <a:rPr sz="2400" b="1" spc="5" dirty="0">
                <a:solidFill>
                  <a:srgbClr val="006666"/>
                </a:solidFill>
                <a:latin typeface="Arial"/>
                <a:cs typeface="Arial"/>
              </a:rPr>
              <a:t>with</a:t>
            </a:r>
            <a:r>
              <a:rPr sz="2400" b="1" spc="-85" dirty="0">
                <a:solidFill>
                  <a:srgbClr val="006666"/>
                </a:solidFill>
                <a:latin typeface="Arial"/>
                <a:cs typeface="Arial"/>
              </a:rPr>
              <a:t> </a:t>
            </a:r>
            <a:r>
              <a:rPr sz="2400" b="1" spc="-5" dirty="0">
                <a:solidFill>
                  <a:srgbClr val="006666"/>
                </a:solidFill>
                <a:latin typeface="Arial"/>
                <a:cs typeface="Arial"/>
              </a:rPr>
              <a:t>processes</a:t>
            </a:r>
            <a:endParaRPr sz="2400">
              <a:latin typeface="Arial"/>
              <a:cs typeface="Arial"/>
            </a:endParaRPr>
          </a:p>
          <a:p>
            <a:pPr marL="413384">
              <a:lnSpc>
                <a:spcPct val="100000"/>
              </a:lnSpc>
              <a:spcBef>
                <a:spcPts val="775"/>
              </a:spcBef>
            </a:pPr>
            <a:r>
              <a:rPr sz="2200" spc="-5" dirty="0">
                <a:solidFill>
                  <a:srgbClr val="006666"/>
                </a:solidFill>
                <a:latin typeface="Arial"/>
                <a:cs typeface="Arial"/>
              </a:rPr>
              <a:t>Creation, termination,</a:t>
            </a:r>
            <a:r>
              <a:rPr sz="2200" spc="30" dirty="0">
                <a:solidFill>
                  <a:srgbClr val="006666"/>
                </a:solidFill>
                <a:latin typeface="Arial"/>
                <a:cs typeface="Arial"/>
              </a:rPr>
              <a:t> </a:t>
            </a:r>
            <a:r>
              <a:rPr sz="2200" spc="-5" dirty="0">
                <a:solidFill>
                  <a:srgbClr val="006666"/>
                </a:solidFill>
                <a:latin typeface="Arial"/>
                <a:cs typeface="Arial"/>
              </a:rPr>
              <a:t>hierarchy</a:t>
            </a:r>
            <a:endParaRPr sz="2200">
              <a:latin typeface="Arial"/>
              <a:cs typeface="Arial"/>
            </a:endParaRPr>
          </a:p>
          <a:p>
            <a:pPr marL="12700">
              <a:lnSpc>
                <a:spcPct val="100000"/>
              </a:lnSpc>
              <a:spcBef>
                <a:spcPts val="620"/>
              </a:spcBef>
            </a:pPr>
            <a:r>
              <a:rPr sz="2400" b="1" spc="-5" dirty="0">
                <a:solidFill>
                  <a:srgbClr val="006666"/>
                </a:solidFill>
                <a:latin typeface="Arial"/>
                <a:cs typeface="Arial"/>
              </a:rPr>
              <a:t>Communication </a:t>
            </a:r>
            <a:r>
              <a:rPr sz="2400" b="1" dirty="0">
                <a:solidFill>
                  <a:srgbClr val="006666"/>
                </a:solidFill>
                <a:latin typeface="Arial"/>
                <a:cs typeface="Arial"/>
              </a:rPr>
              <a:t>between</a:t>
            </a:r>
            <a:r>
              <a:rPr sz="2400" b="1" spc="-50" dirty="0">
                <a:solidFill>
                  <a:srgbClr val="006666"/>
                </a:solidFill>
                <a:latin typeface="Arial"/>
                <a:cs typeface="Arial"/>
              </a:rPr>
              <a:t> </a:t>
            </a:r>
            <a:r>
              <a:rPr sz="2400" b="1" spc="-5" dirty="0">
                <a:solidFill>
                  <a:srgbClr val="006666"/>
                </a:solidFill>
                <a:latin typeface="Arial"/>
                <a:cs typeface="Arial"/>
              </a:rPr>
              <a:t>processes</a:t>
            </a:r>
            <a:endParaRPr sz="2400">
              <a:latin typeface="Arial"/>
              <a:cs typeface="Arial"/>
            </a:endParaRPr>
          </a:p>
        </p:txBody>
      </p:sp>
      <p:sp>
        <p:nvSpPr>
          <p:cNvPr id="17" name="object 17"/>
          <p:cNvSpPr/>
          <p:nvPr/>
        </p:nvSpPr>
        <p:spPr>
          <a:xfrm>
            <a:off x="1006754" y="5576925"/>
            <a:ext cx="295656" cy="303275"/>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2</a:t>
            </a:fld>
            <a:endParaRPr sz="1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475" y="6340246"/>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20</a:t>
            </a:r>
            <a:endParaRPr sz="1400">
              <a:latin typeface="Arial"/>
              <a:cs typeface="Arial"/>
            </a:endParaRPr>
          </a:p>
        </p:txBody>
      </p:sp>
      <p:sp>
        <p:nvSpPr>
          <p:cNvPr id="7" name="object 7"/>
          <p:cNvSpPr txBox="1">
            <a:spLocks noGrp="1"/>
          </p:cNvSpPr>
          <p:nvPr>
            <p:ph type="title"/>
          </p:nvPr>
        </p:nvSpPr>
        <p:spPr>
          <a:xfrm>
            <a:off x="1108353" y="76200"/>
            <a:ext cx="7502247" cy="635000"/>
          </a:xfrm>
          <a:prstGeom prst="rect">
            <a:avLst/>
          </a:prstGeom>
        </p:spPr>
        <p:txBody>
          <a:bodyPr vert="horz" wrap="square" lIns="0" tIns="12065" rIns="0" bIns="0" rtlCol="0">
            <a:spAutoFit/>
          </a:bodyPr>
          <a:lstStyle/>
          <a:p>
            <a:pPr marL="12700">
              <a:lnSpc>
                <a:spcPct val="100000"/>
              </a:lnSpc>
              <a:spcBef>
                <a:spcPts val="95"/>
              </a:spcBef>
            </a:pPr>
            <a:r>
              <a:rPr spc="-5" dirty="0"/>
              <a:t>Waiting Queues</a:t>
            </a:r>
            <a:r>
              <a:rPr spc="-30" dirty="0"/>
              <a:t> </a:t>
            </a:r>
            <a:r>
              <a:rPr i="1" spc="-10" dirty="0">
                <a:solidFill>
                  <a:srgbClr val="FF3300"/>
                </a:solidFill>
                <a:latin typeface="Liberation Sans Narrow"/>
                <a:cs typeface="Liberation Sans Narrow"/>
              </a:rPr>
              <a:t>IMPORTANT</a:t>
            </a:r>
          </a:p>
        </p:txBody>
      </p:sp>
      <p:sp>
        <p:nvSpPr>
          <p:cNvPr id="8" name="object 8"/>
          <p:cNvSpPr txBox="1"/>
          <p:nvPr/>
        </p:nvSpPr>
        <p:spPr>
          <a:xfrm>
            <a:off x="1108353" y="1140331"/>
            <a:ext cx="7783171" cy="5439310"/>
          </a:xfrm>
          <a:prstGeom prst="rect">
            <a:avLst/>
          </a:prstGeom>
        </p:spPr>
        <p:txBody>
          <a:bodyPr vert="horz" wrap="square" lIns="0" tIns="12065" rIns="0" bIns="0" rtlCol="0">
            <a:spAutoFit/>
          </a:bodyPr>
          <a:lstStyle/>
          <a:p>
            <a:pPr marL="354965" marR="263525" indent="-342900">
              <a:lnSpc>
                <a:spcPct val="100000"/>
              </a:lnSpc>
              <a:spcBef>
                <a:spcPts val="95"/>
              </a:spcBef>
              <a:buClr>
                <a:srgbClr val="006666"/>
              </a:buClr>
              <a:buFont typeface="Wingdings"/>
              <a:buChar char=""/>
              <a:tabLst>
                <a:tab pos="354965" algn="l"/>
                <a:tab pos="355600" algn="l"/>
              </a:tabLst>
            </a:pPr>
            <a:r>
              <a:rPr sz="2800" b="1" spc="-5" dirty="0">
                <a:solidFill>
                  <a:srgbClr val="003300"/>
                </a:solidFill>
                <a:latin typeface="Arial"/>
                <a:cs typeface="Arial"/>
              </a:rPr>
              <a:t>Computer resources are often limited  compared to the </a:t>
            </a:r>
            <a:r>
              <a:rPr sz="2800" b="1" dirty="0">
                <a:solidFill>
                  <a:srgbClr val="003300"/>
                </a:solidFill>
                <a:latin typeface="Arial"/>
                <a:cs typeface="Arial"/>
              </a:rPr>
              <a:t>processes that </a:t>
            </a:r>
            <a:r>
              <a:rPr sz="2800" b="1" spc="-5" dirty="0">
                <a:solidFill>
                  <a:srgbClr val="003300"/>
                </a:solidFill>
                <a:latin typeface="Arial"/>
                <a:cs typeface="Arial"/>
              </a:rPr>
              <a:t>require  them.</a:t>
            </a:r>
            <a:endParaRPr sz="2800" dirty="0">
              <a:latin typeface="Arial"/>
              <a:cs typeface="Arial"/>
            </a:endParaRPr>
          </a:p>
          <a:p>
            <a:pPr marL="354965" marR="878205" indent="-342900">
              <a:lnSpc>
                <a:spcPct val="100000"/>
              </a:lnSpc>
              <a:spcBef>
                <a:spcPts val="675"/>
              </a:spcBef>
              <a:buClr>
                <a:srgbClr val="006666"/>
              </a:buClr>
              <a:buFont typeface="Wingdings"/>
              <a:buChar char=""/>
              <a:tabLst>
                <a:tab pos="354965" algn="l"/>
                <a:tab pos="355600" algn="l"/>
              </a:tabLst>
            </a:pPr>
            <a:r>
              <a:rPr sz="2800" b="1" spc="-5" dirty="0">
                <a:solidFill>
                  <a:srgbClr val="003300"/>
                </a:solidFill>
                <a:latin typeface="Arial"/>
                <a:cs typeface="Arial"/>
              </a:rPr>
              <a:t>Each resource has its own queue of  pending</a:t>
            </a:r>
            <a:r>
              <a:rPr sz="2800" b="1" spc="25" dirty="0">
                <a:solidFill>
                  <a:srgbClr val="003300"/>
                </a:solidFill>
                <a:latin typeface="Arial"/>
                <a:cs typeface="Arial"/>
              </a:rPr>
              <a:t> </a:t>
            </a:r>
            <a:r>
              <a:rPr sz="2800" b="1" spc="-5" dirty="0">
                <a:solidFill>
                  <a:srgbClr val="003300"/>
                </a:solidFill>
                <a:latin typeface="Arial"/>
                <a:cs typeface="Arial"/>
              </a:rPr>
              <a:t>processes</a:t>
            </a:r>
            <a:endParaRPr sz="2800" dirty="0">
              <a:latin typeface="Arial"/>
              <a:cs typeface="Arial"/>
            </a:endParaRPr>
          </a:p>
          <a:p>
            <a:pPr marL="354965" marR="5080" indent="-342900">
              <a:lnSpc>
                <a:spcPct val="100000"/>
              </a:lnSpc>
              <a:spcBef>
                <a:spcPts val="675"/>
              </a:spcBef>
              <a:buClr>
                <a:srgbClr val="006666"/>
              </a:buClr>
              <a:buFont typeface="Wingdings"/>
              <a:buChar char=""/>
              <a:tabLst>
                <a:tab pos="354965" algn="l"/>
                <a:tab pos="355600" algn="l"/>
              </a:tabLst>
            </a:pPr>
            <a:r>
              <a:rPr sz="2800" b="1" spc="-5" dirty="0">
                <a:solidFill>
                  <a:srgbClr val="003300"/>
                </a:solidFill>
                <a:latin typeface="Arial"/>
                <a:cs typeface="Arial"/>
              </a:rPr>
              <a:t>By changing state, processes move from  </a:t>
            </a:r>
            <a:r>
              <a:rPr sz="2800" b="1" spc="-10" dirty="0">
                <a:solidFill>
                  <a:srgbClr val="003300"/>
                </a:solidFill>
                <a:latin typeface="Arial"/>
                <a:cs typeface="Arial"/>
              </a:rPr>
              <a:t>one </a:t>
            </a:r>
            <a:r>
              <a:rPr sz="2800" b="1" spc="-5" dirty="0">
                <a:solidFill>
                  <a:srgbClr val="003300"/>
                </a:solidFill>
                <a:latin typeface="Arial"/>
                <a:cs typeface="Arial"/>
              </a:rPr>
              <a:t>queue to</a:t>
            </a:r>
            <a:r>
              <a:rPr sz="2800" b="1" spc="75" dirty="0">
                <a:solidFill>
                  <a:srgbClr val="003300"/>
                </a:solidFill>
                <a:latin typeface="Arial"/>
                <a:cs typeface="Arial"/>
              </a:rPr>
              <a:t> </a:t>
            </a:r>
            <a:r>
              <a:rPr sz="2800" b="1" spc="-5" dirty="0">
                <a:solidFill>
                  <a:srgbClr val="003300"/>
                </a:solidFill>
                <a:latin typeface="Arial"/>
                <a:cs typeface="Arial"/>
              </a:rPr>
              <a:t>another</a:t>
            </a:r>
            <a:endParaRPr sz="2800" dirty="0">
              <a:latin typeface="Arial"/>
              <a:cs typeface="Arial"/>
            </a:endParaRPr>
          </a:p>
          <a:p>
            <a:pPr marL="756285" marR="88900" lvl="1" indent="-287020">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Ready Queue: </a:t>
            </a:r>
            <a:r>
              <a:rPr sz="2600" b="1" spc="5" dirty="0">
                <a:solidFill>
                  <a:srgbClr val="003366"/>
                </a:solidFill>
                <a:latin typeface="Arial"/>
                <a:cs typeface="Arial"/>
              </a:rPr>
              <a:t>processes </a:t>
            </a:r>
            <a:r>
              <a:rPr sz="2600" b="1" dirty="0">
                <a:solidFill>
                  <a:srgbClr val="003366"/>
                </a:solidFill>
                <a:latin typeface="Arial"/>
                <a:cs typeface="Arial"/>
              </a:rPr>
              <a:t>in ready state</a:t>
            </a:r>
            <a:r>
              <a:rPr sz="2600" b="1" spc="-80" dirty="0">
                <a:solidFill>
                  <a:srgbClr val="003366"/>
                </a:solidFill>
                <a:latin typeface="Arial"/>
                <a:cs typeface="Arial"/>
              </a:rPr>
              <a:t> </a:t>
            </a:r>
            <a:r>
              <a:rPr sz="2600" b="1" dirty="0">
                <a:solidFill>
                  <a:srgbClr val="003366"/>
                </a:solidFill>
                <a:latin typeface="Arial"/>
                <a:cs typeface="Arial"/>
              </a:rPr>
              <a:t>=  ready</a:t>
            </a:r>
            <a:r>
              <a:rPr lang="en-CA" sz="2600" b="1" dirty="0">
                <a:solidFill>
                  <a:srgbClr val="003366"/>
                </a:solidFill>
                <a:latin typeface="Arial"/>
                <a:cs typeface="Arial"/>
              </a:rPr>
              <a:t> </a:t>
            </a:r>
            <a:r>
              <a:rPr lang="en-CA" sz="2600" b="1">
                <a:solidFill>
                  <a:srgbClr val="003366"/>
                </a:solidFill>
                <a:latin typeface="Arial"/>
                <a:cs typeface="Arial"/>
              </a:rPr>
              <a:t>(for CPU)</a:t>
            </a:r>
            <a:endParaRPr sz="2600" dirty="0">
              <a:latin typeface="Arial"/>
              <a:cs typeface="Arial"/>
            </a:endParaRPr>
          </a:p>
          <a:p>
            <a:pPr marL="756285" lvl="1" indent="-287655">
              <a:lnSpc>
                <a:spcPct val="100000"/>
              </a:lnSpc>
              <a:spcBef>
                <a:spcPts val="625"/>
              </a:spcBef>
              <a:buClr>
                <a:srgbClr val="336699"/>
              </a:buClr>
              <a:buSzPct val="75000"/>
              <a:buFont typeface="Wingdings"/>
              <a:buChar char=""/>
              <a:tabLst>
                <a:tab pos="756285" algn="l"/>
                <a:tab pos="756920" algn="l"/>
              </a:tabLst>
            </a:pPr>
            <a:r>
              <a:rPr lang="en-CA" sz="2600" b="1" dirty="0">
                <a:solidFill>
                  <a:srgbClr val="003366"/>
                </a:solidFill>
                <a:latin typeface="Arial"/>
                <a:cs typeface="Arial"/>
              </a:rPr>
              <a:t>Waiting queue: </a:t>
            </a:r>
            <a:r>
              <a:rPr sz="2600" b="1" dirty="0">
                <a:solidFill>
                  <a:srgbClr val="003366"/>
                </a:solidFill>
                <a:latin typeface="Arial"/>
                <a:cs typeface="Arial"/>
              </a:rPr>
              <a:t>Queues associated </a:t>
            </a:r>
            <a:r>
              <a:rPr sz="2600" b="1" spc="5" dirty="0">
                <a:solidFill>
                  <a:srgbClr val="003366"/>
                </a:solidFill>
                <a:latin typeface="Arial"/>
                <a:cs typeface="Arial"/>
              </a:rPr>
              <a:t>with </a:t>
            </a:r>
            <a:r>
              <a:rPr sz="2600" b="1" dirty="0">
                <a:solidFill>
                  <a:srgbClr val="003366"/>
                </a:solidFill>
                <a:latin typeface="Arial"/>
                <a:cs typeface="Arial"/>
              </a:rPr>
              <a:t>each I / O</a:t>
            </a:r>
            <a:r>
              <a:rPr sz="2600" b="1" spc="-75" dirty="0">
                <a:solidFill>
                  <a:srgbClr val="003366"/>
                </a:solidFill>
                <a:latin typeface="Arial"/>
                <a:cs typeface="Arial"/>
              </a:rPr>
              <a:t> </a:t>
            </a:r>
            <a:r>
              <a:rPr sz="2600" b="1" dirty="0">
                <a:solidFill>
                  <a:srgbClr val="003366"/>
                </a:solidFill>
                <a:latin typeface="Arial"/>
                <a:cs typeface="Arial"/>
              </a:rPr>
              <a:t>unit</a:t>
            </a:r>
            <a:r>
              <a:rPr lang="en-CA" sz="2600" b="1" dirty="0">
                <a:solidFill>
                  <a:srgbClr val="003366"/>
                </a:solidFill>
                <a:latin typeface="Arial"/>
                <a:cs typeface="Arial"/>
              </a:rPr>
              <a:t> (Not for CPU)</a:t>
            </a:r>
            <a:endParaRPr sz="2600" dirty="0">
              <a:latin typeface="Arial"/>
              <a:cs typeface="Arial"/>
            </a:endParaRPr>
          </a:p>
          <a:p>
            <a:pPr marL="756285" lvl="1" indent="-287655">
              <a:lnSpc>
                <a:spcPct val="100000"/>
              </a:lnSpc>
              <a:spcBef>
                <a:spcPts val="625"/>
              </a:spcBef>
              <a:buClr>
                <a:srgbClr val="336699"/>
              </a:buClr>
              <a:buSzPct val="75000"/>
              <a:buFont typeface="Wingdings"/>
              <a:buChar char=""/>
              <a:tabLst>
                <a:tab pos="756285" algn="l"/>
                <a:tab pos="756920" algn="l"/>
              </a:tabLst>
            </a:pPr>
            <a:r>
              <a:rPr sz="2600" b="1" dirty="0">
                <a:solidFill>
                  <a:srgbClr val="003366"/>
                </a:solidFill>
                <a:latin typeface="Arial"/>
                <a:cs typeface="Arial"/>
              </a:rPr>
              <a:t>etc.</a:t>
            </a:r>
            <a:endParaRPr sz="26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1555" y="6340246"/>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21</a:t>
            </a:r>
            <a:endParaRPr sz="1400">
              <a:latin typeface="Arial"/>
              <a:cs typeface="Arial"/>
            </a:endParaRPr>
          </a:p>
        </p:txBody>
      </p:sp>
      <p:sp>
        <p:nvSpPr>
          <p:cNvPr id="4" name="object 4"/>
          <p:cNvSpPr txBox="1">
            <a:spLocks noGrp="1"/>
          </p:cNvSpPr>
          <p:nvPr>
            <p:ph type="title"/>
          </p:nvPr>
        </p:nvSpPr>
        <p:spPr>
          <a:xfrm>
            <a:off x="289112" y="152400"/>
            <a:ext cx="8347841" cy="443711"/>
          </a:xfrm>
          <a:prstGeom prst="rect">
            <a:avLst/>
          </a:prstGeom>
        </p:spPr>
        <p:txBody>
          <a:bodyPr vert="horz" wrap="square" lIns="0" tIns="12700" rIns="0" bIns="0" rtlCol="0">
            <a:spAutoFit/>
          </a:bodyPr>
          <a:lstStyle/>
          <a:p>
            <a:pPr marL="12700">
              <a:lnSpc>
                <a:spcPct val="100000"/>
              </a:lnSpc>
              <a:spcBef>
                <a:spcPts val="100"/>
              </a:spcBef>
            </a:pPr>
            <a:r>
              <a:rPr sz="2800" dirty="0"/>
              <a:t>Ready </a:t>
            </a:r>
            <a:r>
              <a:rPr sz="2800" spc="-5" dirty="0"/>
              <a:t>Queue </a:t>
            </a:r>
            <a:r>
              <a:rPr sz="2800" dirty="0"/>
              <a:t>And </a:t>
            </a:r>
            <a:r>
              <a:rPr sz="2800" spc="-5" dirty="0"/>
              <a:t>Various I/O </a:t>
            </a:r>
            <a:r>
              <a:rPr sz="2800" dirty="0"/>
              <a:t>Device</a:t>
            </a:r>
            <a:r>
              <a:rPr sz="2800" spc="-50" dirty="0"/>
              <a:t> </a:t>
            </a:r>
            <a:r>
              <a:rPr sz="2800" spc="-10" dirty="0"/>
              <a:t>Queues</a:t>
            </a:r>
            <a:endParaRPr sz="2800" dirty="0"/>
          </a:p>
        </p:txBody>
      </p:sp>
      <p:grpSp>
        <p:nvGrpSpPr>
          <p:cNvPr id="5" name="object 5"/>
          <p:cNvGrpSpPr/>
          <p:nvPr/>
        </p:nvGrpSpPr>
        <p:grpSpPr>
          <a:xfrm>
            <a:off x="1267967" y="1089660"/>
            <a:ext cx="6390640" cy="5514340"/>
            <a:chOff x="1267967" y="1089660"/>
            <a:chExt cx="6390640" cy="5514340"/>
          </a:xfrm>
        </p:grpSpPr>
        <p:sp>
          <p:nvSpPr>
            <p:cNvPr id="6" name="object 6"/>
            <p:cNvSpPr/>
            <p:nvPr/>
          </p:nvSpPr>
          <p:spPr>
            <a:xfrm>
              <a:off x="1306067" y="1127760"/>
              <a:ext cx="6313932" cy="54376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267968" y="1089659"/>
              <a:ext cx="6390640" cy="5514340"/>
            </a:xfrm>
            <a:custGeom>
              <a:avLst/>
              <a:gdLst/>
              <a:ahLst/>
              <a:cxnLst/>
              <a:rect l="l" t="t" r="r" b="b"/>
              <a:pathLst>
                <a:path w="6390640" h="5514340">
                  <a:moveTo>
                    <a:pt x="6364732" y="25400"/>
                  </a:moveTo>
                  <a:lnTo>
                    <a:pt x="25400" y="25400"/>
                  </a:lnTo>
                  <a:lnTo>
                    <a:pt x="25400" y="38100"/>
                  </a:lnTo>
                  <a:lnTo>
                    <a:pt x="25400" y="5476240"/>
                  </a:lnTo>
                  <a:lnTo>
                    <a:pt x="25400" y="5488940"/>
                  </a:lnTo>
                  <a:lnTo>
                    <a:pt x="6364732" y="5488940"/>
                  </a:lnTo>
                  <a:lnTo>
                    <a:pt x="6364732" y="5476240"/>
                  </a:lnTo>
                  <a:lnTo>
                    <a:pt x="38100" y="5476240"/>
                  </a:lnTo>
                  <a:lnTo>
                    <a:pt x="38100" y="38100"/>
                  </a:lnTo>
                  <a:lnTo>
                    <a:pt x="6352032" y="38100"/>
                  </a:lnTo>
                  <a:lnTo>
                    <a:pt x="6352032" y="5475732"/>
                  </a:lnTo>
                  <a:lnTo>
                    <a:pt x="6364732" y="5475732"/>
                  </a:lnTo>
                  <a:lnTo>
                    <a:pt x="6364732" y="38100"/>
                  </a:lnTo>
                  <a:lnTo>
                    <a:pt x="6364732" y="25400"/>
                  </a:lnTo>
                  <a:close/>
                </a:path>
                <a:path w="6390640" h="5514340">
                  <a:moveTo>
                    <a:pt x="6390132" y="0"/>
                  </a:moveTo>
                  <a:lnTo>
                    <a:pt x="0" y="0"/>
                  </a:lnTo>
                  <a:lnTo>
                    <a:pt x="0" y="12700"/>
                  </a:lnTo>
                  <a:lnTo>
                    <a:pt x="0" y="5501640"/>
                  </a:lnTo>
                  <a:lnTo>
                    <a:pt x="0" y="5514340"/>
                  </a:lnTo>
                  <a:lnTo>
                    <a:pt x="6390132" y="5514340"/>
                  </a:lnTo>
                  <a:lnTo>
                    <a:pt x="6390132" y="5501640"/>
                  </a:lnTo>
                  <a:lnTo>
                    <a:pt x="12700" y="5501640"/>
                  </a:lnTo>
                  <a:lnTo>
                    <a:pt x="12700" y="12700"/>
                  </a:lnTo>
                  <a:lnTo>
                    <a:pt x="6377432" y="12700"/>
                  </a:lnTo>
                  <a:lnTo>
                    <a:pt x="6377432" y="5501132"/>
                  </a:lnTo>
                  <a:lnTo>
                    <a:pt x="6390132" y="5501132"/>
                  </a:lnTo>
                  <a:lnTo>
                    <a:pt x="6390132" y="12700"/>
                  </a:lnTo>
                  <a:lnTo>
                    <a:pt x="6390132" y="0"/>
                  </a:lnTo>
                  <a:close/>
                </a:path>
              </a:pathLst>
            </a:custGeom>
            <a:solidFill>
              <a:srgbClr val="CC6600"/>
            </a:solidFill>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03" y="1291375"/>
            <a:ext cx="7034530" cy="4367221"/>
          </a:xfrm>
          <a:prstGeom prst="rect">
            <a:avLst/>
          </a:prstGeom>
        </p:spPr>
        <p:txBody>
          <a:bodyPr vert="horz" wrap="square" lIns="0" tIns="194945" rIns="0" bIns="0" rtlCol="0">
            <a:spAutoFit/>
          </a:bodyPr>
          <a:lstStyle/>
          <a:p>
            <a:pPr marL="1200785" marR="3040380">
              <a:lnSpc>
                <a:spcPts val="7240"/>
              </a:lnSpc>
              <a:spcBef>
                <a:spcPts val="475"/>
              </a:spcBef>
            </a:pPr>
            <a:r>
              <a:rPr sz="3200" spc="-5" dirty="0">
                <a:solidFill>
                  <a:srgbClr val="009999"/>
                </a:solidFill>
                <a:latin typeface="Liberation Sans Narrow"/>
                <a:cs typeface="Liberation Sans Narrow"/>
              </a:rPr>
              <a:t>ready </a:t>
            </a:r>
            <a:r>
              <a:rPr lang="en-CA" sz="3200" spc="-5" dirty="0">
                <a:solidFill>
                  <a:srgbClr val="009999"/>
                </a:solidFill>
                <a:latin typeface="Liberation Sans Narrow"/>
                <a:cs typeface="Liberation Sans Narrow"/>
                <a:sym typeface="Wingdings" panose="05000000000000000000" pitchFamily="2" charset="2"/>
              </a:rPr>
              <a:t></a:t>
            </a:r>
            <a:r>
              <a:rPr sz="3200" spc="100" dirty="0">
                <a:solidFill>
                  <a:srgbClr val="009999"/>
                </a:solidFill>
                <a:latin typeface="Times New Roman"/>
                <a:cs typeface="Times New Roman"/>
              </a:rPr>
              <a:t> </a:t>
            </a:r>
            <a:r>
              <a:rPr sz="3200" spc="-5" dirty="0">
                <a:solidFill>
                  <a:srgbClr val="009999"/>
                </a:solidFill>
                <a:latin typeface="Liberation Sans Narrow"/>
                <a:cs typeface="Liberation Sans Narrow"/>
              </a:rPr>
              <a:t>7</a:t>
            </a:r>
            <a:r>
              <a:rPr lang="en-CA" sz="3200" spc="-5" dirty="0">
                <a:solidFill>
                  <a:srgbClr val="009999"/>
                </a:solidFill>
                <a:latin typeface="Liberation Sans Narrow"/>
                <a:cs typeface="Liberation Sans Narrow"/>
              </a:rPr>
              <a:t> </a:t>
            </a:r>
            <a:r>
              <a:rPr lang="en-CA" sz="3200" spc="-5" dirty="0">
                <a:solidFill>
                  <a:srgbClr val="009999"/>
                </a:solidFill>
                <a:latin typeface="Liberation Sans Narrow"/>
                <a:cs typeface="Liberation Sans Narrow"/>
                <a:sym typeface="Wingdings" panose="05000000000000000000" pitchFamily="2" charset="2"/>
              </a:rPr>
              <a:t></a:t>
            </a:r>
            <a:r>
              <a:rPr sz="3200" spc="-2710" dirty="0">
                <a:solidFill>
                  <a:srgbClr val="009999"/>
                </a:solidFill>
                <a:latin typeface="Wingdings"/>
                <a:cs typeface="Wingdings"/>
              </a:rPr>
              <a:t></a:t>
            </a:r>
            <a:r>
              <a:rPr sz="3200" spc="-790" dirty="0">
                <a:solidFill>
                  <a:srgbClr val="009999"/>
                </a:solidFill>
                <a:latin typeface="Times New Roman"/>
                <a:cs typeface="Times New Roman"/>
              </a:rPr>
              <a:t> </a:t>
            </a:r>
            <a:r>
              <a:rPr sz="3200" spc="-5" dirty="0">
                <a:solidFill>
                  <a:srgbClr val="009999"/>
                </a:solidFill>
                <a:latin typeface="Liberation Sans Narrow"/>
                <a:cs typeface="Liberation Sans Narrow"/>
              </a:rPr>
              <a:t>2 magtape0 </a:t>
            </a:r>
            <a:r>
              <a:rPr lang="en-CA" sz="3200" spc="-5" dirty="0">
                <a:solidFill>
                  <a:srgbClr val="009999"/>
                </a:solidFill>
                <a:latin typeface="Liberation Sans Narrow"/>
                <a:cs typeface="Liberation Sans Narrow"/>
                <a:sym typeface="Wingdings" panose="05000000000000000000" pitchFamily="2" charset="2"/>
              </a:rPr>
              <a:t></a:t>
            </a:r>
            <a:endParaRPr sz="3200" dirty="0">
              <a:latin typeface="Wingdings"/>
              <a:cs typeface="Wingdings"/>
            </a:endParaRPr>
          </a:p>
          <a:p>
            <a:pPr marL="1200785">
              <a:lnSpc>
                <a:spcPct val="100000"/>
              </a:lnSpc>
              <a:spcBef>
                <a:spcPts val="1750"/>
              </a:spcBef>
            </a:pPr>
            <a:r>
              <a:rPr sz="3200" spc="-10" dirty="0">
                <a:solidFill>
                  <a:srgbClr val="009999"/>
                </a:solidFill>
                <a:latin typeface="Liberation Sans Narrow"/>
                <a:cs typeface="Liberation Sans Narrow"/>
              </a:rPr>
              <a:t>magtape1</a:t>
            </a:r>
            <a:r>
              <a:rPr sz="3200" spc="-100" dirty="0">
                <a:solidFill>
                  <a:srgbClr val="009999"/>
                </a:solidFill>
                <a:latin typeface="Liberation Sans Narrow"/>
                <a:cs typeface="Liberation Sans Narrow"/>
              </a:rPr>
              <a:t> </a:t>
            </a:r>
            <a:r>
              <a:rPr lang="en-CA" sz="3200" spc="-100" dirty="0">
                <a:solidFill>
                  <a:srgbClr val="009999"/>
                </a:solidFill>
                <a:latin typeface="Liberation Sans Narrow"/>
                <a:cs typeface="Liberation Sans Narrow"/>
                <a:sym typeface="Wingdings" panose="05000000000000000000" pitchFamily="2" charset="2"/>
              </a:rPr>
              <a:t></a:t>
            </a:r>
            <a:endParaRPr sz="3200" dirty="0">
              <a:latin typeface="Wingdings"/>
              <a:cs typeface="Wingdings"/>
            </a:endParaRPr>
          </a:p>
          <a:p>
            <a:pPr marL="1200785">
              <a:lnSpc>
                <a:spcPct val="100000"/>
              </a:lnSpc>
              <a:spcBef>
                <a:spcPts val="2405"/>
              </a:spcBef>
            </a:pPr>
            <a:r>
              <a:rPr sz="3200" spc="-5" dirty="0">
                <a:solidFill>
                  <a:srgbClr val="009999"/>
                </a:solidFill>
                <a:latin typeface="Liberation Sans Narrow"/>
                <a:cs typeface="Liberation Sans Narrow"/>
              </a:rPr>
              <a:t>disk0</a:t>
            </a:r>
            <a:r>
              <a:rPr sz="3200" spc="-145" dirty="0">
                <a:solidFill>
                  <a:srgbClr val="009999"/>
                </a:solidFill>
                <a:latin typeface="Liberation Sans Narrow"/>
                <a:cs typeface="Liberation Sans Narrow"/>
              </a:rPr>
              <a:t> </a:t>
            </a:r>
            <a:r>
              <a:rPr lang="en-CA" sz="3200" spc="-100" dirty="0">
                <a:solidFill>
                  <a:srgbClr val="009999"/>
                </a:solidFill>
                <a:latin typeface="Liberation Sans Narrow"/>
                <a:cs typeface="Liberation Sans Narrow"/>
                <a:sym typeface="Wingdings" panose="05000000000000000000" pitchFamily="2" charset="2"/>
              </a:rPr>
              <a:t></a:t>
            </a:r>
            <a:r>
              <a:rPr sz="3200" spc="-15" dirty="0">
                <a:solidFill>
                  <a:srgbClr val="009999"/>
                </a:solidFill>
                <a:latin typeface="Times New Roman"/>
                <a:cs typeface="Times New Roman"/>
              </a:rPr>
              <a:t> </a:t>
            </a:r>
            <a:r>
              <a:rPr sz="3200" spc="-5" dirty="0">
                <a:solidFill>
                  <a:srgbClr val="009999"/>
                </a:solidFill>
                <a:latin typeface="Liberation Sans Narrow"/>
                <a:cs typeface="Liberation Sans Narrow"/>
              </a:rPr>
              <a:t>3</a:t>
            </a:r>
            <a:r>
              <a:rPr lang="en-CA" sz="3200" spc="-114" dirty="0">
                <a:solidFill>
                  <a:srgbClr val="009999"/>
                </a:solidFill>
                <a:latin typeface="Liberation Sans Narrow"/>
                <a:cs typeface="Liberation Sans Narrow"/>
              </a:rPr>
              <a:t> </a:t>
            </a:r>
            <a:r>
              <a:rPr lang="en-CA" sz="3200" spc="-100" dirty="0">
                <a:solidFill>
                  <a:srgbClr val="009999"/>
                </a:solidFill>
                <a:latin typeface="Liberation Sans Narrow"/>
                <a:cs typeface="Liberation Sans Narrow"/>
                <a:sym typeface="Wingdings" panose="05000000000000000000" pitchFamily="2" charset="2"/>
              </a:rPr>
              <a:t> </a:t>
            </a:r>
            <a:r>
              <a:rPr sz="3200" spc="-5" dirty="0">
                <a:solidFill>
                  <a:srgbClr val="009999"/>
                </a:solidFill>
                <a:latin typeface="Liberation Sans Narrow"/>
                <a:cs typeface="Liberation Sans Narrow"/>
              </a:rPr>
              <a:t>14</a:t>
            </a:r>
            <a:r>
              <a:rPr sz="3200" spc="-120" dirty="0">
                <a:solidFill>
                  <a:srgbClr val="009999"/>
                </a:solidFill>
                <a:latin typeface="Liberation Sans Narrow"/>
                <a:cs typeface="Liberation Sans Narrow"/>
              </a:rPr>
              <a:t> </a:t>
            </a:r>
            <a:r>
              <a:rPr lang="en-CA" sz="3200" spc="-100" dirty="0">
                <a:solidFill>
                  <a:srgbClr val="009999"/>
                </a:solidFill>
                <a:latin typeface="Liberation Sans Narrow"/>
                <a:cs typeface="Liberation Sans Narrow"/>
                <a:sym typeface="Wingdings" panose="05000000000000000000" pitchFamily="2" charset="2"/>
              </a:rPr>
              <a:t></a:t>
            </a:r>
            <a:r>
              <a:rPr sz="3200" spc="-15" dirty="0">
                <a:solidFill>
                  <a:srgbClr val="009999"/>
                </a:solidFill>
                <a:latin typeface="Times New Roman"/>
                <a:cs typeface="Times New Roman"/>
              </a:rPr>
              <a:t> </a:t>
            </a:r>
            <a:r>
              <a:rPr sz="3200" spc="-5" dirty="0">
                <a:solidFill>
                  <a:srgbClr val="009999"/>
                </a:solidFill>
                <a:latin typeface="Liberation Sans Narrow"/>
                <a:cs typeface="Liberation Sans Narrow"/>
              </a:rPr>
              <a:t>6</a:t>
            </a:r>
            <a:endParaRPr sz="3200" dirty="0">
              <a:latin typeface="Liberation Sans Narrow"/>
              <a:cs typeface="Liberation Sans Narrow"/>
            </a:endParaRPr>
          </a:p>
          <a:p>
            <a:pPr marL="1200785">
              <a:lnSpc>
                <a:spcPct val="100000"/>
              </a:lnSpc>
              <a:spcBef>
                <a:spcPts val="2400"/>
              </a:spcBef>
            </a:pPr>
            <a:r>
              <a:rPr sz="3200" spc="-5" dirty="0">
                <a:solidFill>
                  <a:srgbClr val="009999"/>
                </a:solidFill>
                <a:latin typeface="Liberation Sans Narrow"/>
                <a:cs typeface="Liberation Sans Narrow"/>
              </a:rPr>
              <a:t>term0 </a:t>
            </a:r>
            <a:r>
              <a:rPr lang="en-CA" sz="3200" spc="-100" dirty="0">
                <a:solidFill>
                  <a:srgbClr val="009999"/>
                </a:solidFill>
                <a:latin typeface="Liberation Sans Narrow"/>
                <a:cs typeface="Liberation Sans Narrow"/>
                <a:sym typeface="Wingdings" panose="05000000000000000000" pitchFamily="2" charset="2"/>
              </a:rPr>
              <a:t></a:t>
            </a:r>
            <a:r>
              <a:rPr sz="3200" spc="-100" dirty="0">
                <a:solidFill>
                  <a:srgbClr val="009999"/>
                </a:solidFill>
                <a:latin typeface="Times New Roman"/>
                <a:cs typeface="Times New Roman"/>
              </a:rPr>
              <a:t> </a:t>
            </a:r>
            <a:r>
              <a:rPr sz="3200" spc="-5" dirty="0">
                <a:solidFill>
                  <a:srgbClr val="009999"/>
                </a:solidFill>
                <a:latin typeface="Liberation Sans Narrow"/>
                <a:cs typeface="Liberation Sans Narrow"/>
              </a:rPr>
              <a:t>5</a:t>
            </a:r>
            <a:endParaRPr sz="3200" dirty="0">
              <a:latin typeface="Liberation Sans Narrow"/>
              <a:cs typeface="Liberation Sans Narrow"/>
            </a:endParaRPr>
          </a:p>
        </p:txBody>
      </p:sp>
      <p:sp>
        <p:nvSpPr>
          <p:cNvPr id="3" name="object 3"/>
          <p:cNvSpPr txBox="1"/>
          <p:nvPr/>
        </p:nvSpPr>
        <p:spPr>
          <a:xfrm>
            <a:off x="227075" y="6357136"/>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22</a:t>
            </a:fld>
            <a:endParaRPr sz="1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41654" y="565531"/>
            <a:ext cx="7540625" cy="855344"/>
          </a:xfrm>
          <a:prstGeom prst="rect">
            <a:avLst/>
          </a:prstGeom>
        </p:spPr>
        <p:txBody>
          <a:bodyPr vert="horz" wrap="square" lIns="0" tIns="159385" rIns="0" bIns="0" rtlCol="0">
            <a:spAutoFit/>
          </a:bodyPr>
          <a:lstStyle/>
          <a:p>
            <a:pPr marL="12700" marR="5080">
              <a:lnSpc>
                <a:spcPct val="70000"/>
              </a:lnSpc>
              <a:spcBef>
                <a:spcPts val="1255"/>
              </a:spcBef>
            </a:pPr>
            <a:r>
              <a:rPr sz="3200" dirty="0"/>
              <a:t>PCBs </a:t>
            </a:r>
            <a:r>
              <a:rPr sz="3200" spc="-5" dirty="0"/>
              <a:t>are </a:t>
            </a:r>
            <a:r>
              <a:rPr sz="3200" dirty="0"/>
              <a:t>not moved </a:t>
            </a:r>
            <a:r>
              <a:rPr sz="3200" spc="-5" dirty="0"/>
              <a:t>in </a:t>
            </a:r>
            <a:r>
              <a:rPr sz="3200" dirty="0"/>
              <a:t>memory to be put </a:t>
            </a:r>
            <a:r>
              <a:rPr sz="3200" spc="-5" dirty="0"/>
              <a:t>in</a:t>
            </a:r>
            <a:r>
              <a:rPr sz="3200" spc="-130" dirty="0"/>
              <a:t> </a:t>
            </a:r>
            <a:r>
              <a:rPr sz="3200" dirty="0"/>
              <a:t>the  different</a:t>
            </a:r>
            <a:r>
              <a:rPr sz="3200" spc="-35" dirty="0"/>
              <a:t> </a:t>
            </a:r>
            <a:r>
              <a:rPr sz="3200" dirty="0"/>
              <a:t>queues:</a:t>
            </a:r>
          </a:p>
        </p:txBody>
      </p:sp>
      <p:sp>
        <p:nvSpPr>
          <p:cNvPr id="7" name="object 7"/>
          <p:cNvSpPr txBox="1"/>
          <p:nvPr/>
        </p:nvSpPr>
        <p:spPr>
          <a:xfrm>
            <a:off x="841654" y="1343405"/>
            <a:ext cx="6056731"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3366"/>
                </a:solidFill>
                <a:latin typeface="Liberation Sans Narrow"/>
                <a:cs typeface="Liberation Sans Narrow"/>
              </a:rPr>
              <a:t>it's </a:t>
            </a:r>
            <a:r>
              <a:rPr sz="3200" b="1" dirty="0">
                <a:solidFill>
                  <a:srgbClr val="003366"/>
                </a:solidFill>
                <a:latin typeface="Liberation Sans Narrow"/>
                <a:cs typeface="Liberation Sans Narrow"/>
              </a:rPr>
              <a:t>the pointers that</a:t>
            </a:r>
            <a:r>
              <a:rPr sz="3200" b="1" spc="-90" dirty="0">
                <a:solidFill>
                  <a:srgbClr val="003366"/>
                </a:solidFill>
                <a:latin typeface="Liberation Sans Narrow"/>
                <a:cs typeface="Liberation Sans Narrow"/>
              </a:rPr>
              <a:t> </a:t>
            </a:r>
            <a:r>
              <a:rPr sz="3200" b="1" spc="-5" dirty="0">
                <a:solidFill>
                  <a:srgbClr val="003366"/>
                </a:solidFill>
                <a:latin typeface="Liberation Sans Narrow"/>
                <a:cs typeface="Liberation Sans Narrow"/>
              </a:rPr>
              <a:t>change.</a:t>
            </a:r>
            <a:endParaRPr sz="3200" dirty="0">
              <a:latin typeface="Liberation Sans Narrow"/>
              <a:cs typeface="Liberation Sans Narrow"/>
            </a:endParaRPr>
          </a:p>
        </p:txBody>
      </p:sp>
      <p:sp>
        <p:nvSpPr>
          <p:cNvPr id="8" name="object 8"/>
          <p:cNvSpPr/>
          <p:nvPr/>
        </p:nvSpPr>
        <p:spPr>
          <a:xfrm>
            <a:off x="1000975" y="2705353"/>
            <a:ext cx="5523230" cy="779780"/>
          </a:xfrm>
          <a:custGeom>
            <a:avLst/>
            <a:gdLst/>
            <a:ahLst/>
            <a:cxnLst/>
            <a:rect l="l" t="t" r="r" b="b"/>
            <a:pathLst>
              <a:path w="5523230" h="779779">
                <a:moveTo>
                  <a:pt x="5141633" y="760222"/>
                </a:moveTo>
                <a:lnTo>
                  <a:pt x="5117884" y="719709"/>
                </a:lnTo>
                <a:lnTo>
                  <a:pt x="5093881" y="682625"/>
                </a:lnTo>
                <a:lnTo>
                  <a:pt x="5063655" y="645541"/>
                </a:lnTo>
                <a:lnTo>
                  <a:pt x="5024285" y="609219"/>
                </a:lnTo>
                <a:lnTo>
                  <a:pt x="4991265" y="585978"/>
                </a:lnTo>
                <a:lnTo>
                  <a:pt x="4952149" y="563499"/>
                </a:lnTo>
                <a:lnTo>
                  <a:pt x="4905667" y="542163"/>
                </a:lnTo>
                <a:lnTo>
                  <a:pt x="4865535" y="526796"/>
                </a:lnTo>
                <a:lnTo>
                  <a:pt x="4820450" y="511937"/>
                </a:lnTo>
                <a:lnTo>
                  <a:pt x="4770031" y="497967"/>
                </a:lnTo>
                <a:lnTo>
                  <a:pt x="4713770" y="484505"/>
                </a:lnTo>
                <a:lnTo>
                  <a:pt x="4651413" y="471805"/>
                </a:lnTo>
                <a:lnTo>
                  <a:pt x="4606201" y="463677"/>
                </a:lnTo>
                <a:lnTo>
                  <a:pt x="4557814" y="455930"/>
                </a:lnTo>
                <a:lnTo>
                  <a:pt x="4506125" y="448564"/>
                </a:lnTo>
                <a:lnTo>
                  <a:pt x="4451388" y="441452"/>
                </a:lnTo>
                <a:lnTo>
                  <a:pt x="4393095" y="434721"/>
                </a:lnTo>
                <a:lnTo>
                  <a:pt x="4298734" y="425450"/>
                </a:lnTo>
                <a:lnTo>
                  <a:pt x="4195610" y="416941"/>
                </a:lnTo>
                <a:lnTo>
                  <a:pt x="3943261" y="401320"/>
                </a:lnTo>
                <a:lnTo>
                  <a:pt x="3695598" y="389636"/>
                </a:lnTo>
                <a:lnTo>
                  <a:pt x="2840901" y="363474"/>
                </a:lnTo>
                <a:lnTo>
                  <a:pt x="2051469" y="352425"/>
                </a:lnTo>
                <a:lnTo>
                  <a:pt x="1795945" y="351536"/>
                </a:lnTo>
                <a:lnTo>
                  <a:pt x="1550708" y="352171"/>
                </a:lnTo>
                <a:lnTo>
                  <a:pt x="1058202" y="359791"/>
                </a:lnTo>
                <a:lnTo>
                  <a:pt x="833158" y="368046"/>
                </a:lnTo>
                <a:lnTo>
                  <a:pt x="719112" y="374523"/>
                </a:lnTo>
                <a:lnTo>
                  <a:pt x="652310" y="379476"/>
                </a:lnTo>
                <a:lnTo>
                  <a:pt x="561378" y="388874"/>
                </a:lnTo>
                <a:lnTo>
                  <a:pt x="506514" y="396494"/>
                </a:lnTo>
                <a:lnTo>
                  <a:pt x="455968" y="404876"/>
                </a:lnTo>
                <a:lnTo>
                  <a:pt x="409359" y="414274"/>
                </a:lnTo>
                <a:lnTo>
                  <a:pt x="366814" y="424307"/>
                </a:lnTo>
                <a:lnTo>
                  <a:pt x="327825" y="435356"/>
                </a:lnTo>
                <a:lnTo>
                  <a:pt x="275755" y="452882"/>
                </a:lnTo>
                <a:lnTo>
                  <a:pt x="230809" y="471932"/>
                </a:lnTo>
                <a:lnTo>
                  <a:pt x="192468" y="491871"/>
                </a:lnTo>
                <a:lnTo>
                  <a:pt x="159816" y="513080"/>
                </a:lnTo>
                <a:lnTo>
                  <a:pt x="124599" y="542163"/>
                </a:lnTo>
                <a:lnTo>
                  <a:pt x="97040" y="572135"/>
                </a:lnTo>
                <a:lnTo>
                  <a:pt x="67322" y="616458"/>
                </a:lnTo>
                <a:lnTo>
                  <a:pt x="53022" y="644398"/>
                </a:lnTo>
                <a:lnTo>
                  <a:pt x="50266" y="648703"/>
                </a:lnTo>
                <a:lnTo>
                  <a:pt x="20167" y="627126"/>
                </a:lnTo>
                <a:lnTo>
                  <a:pt x="0" y="753237"/>
                </a:lnTo>
                <a:lnTo>
                  <a:pt x="113055" y="693674"/>
                </a:lnTo>
                <a:lnTo>
                  <a:pt x="102412" y="686054"/>
                </a:lnTo>
                <a:lnTo>
                  <a:pt x="81153" y="670826"/>
                </a:lnTo>
                <a:lnTo>
                  <a:pt x="87198" y="661162"/>
                </a:lnTo>
                <a:lnTo>
                  <a:pt x="93433" y="648589"/>
                </a:lnTo>
                <a:lnTo>
                  <a:pt x="100139" y="635762"/>
                </a:lnTo>
                <a:lnTo>
                  <a:pt x="126047" y="596773"/>
                </a:lnTo>
                <a:lnTo>
                  <a:pt x="164706" y="557403"/>
                </a:lnTo>
                <a:lnTo>
                  <a:pt x="200698" y="531495"/>
                </a:lnTo>
                <a:lnTo>
                  <a:pt x="234162" y="512699"/>
                </a:lnTo>
                <a:lnTo>
                  <a:pt x="274104" y="494538"/>
                </a:lnTo>
                <a:lnTo>
                  <a:pt x="320967" y="477393"/>
                </a:lnTo>
                <a:lnTo>
                  <a:pt x="375831" y="461391"/>
                </a:lnTo>
                <a:lnTo>
                  <a:pt x="417233" y="451612"/>
                </a:lnTo>
                <a:lnTo>
                  <a:pt x="462445" y="442468"/>
                </a:lnTo>
                <a:lnTo>
                  <a:pt x="511975" y="434213"/>
                </a:lnTo>
                <a:lnTo>
                  <a:pt x="565823" y="426720"/>
                </a:lnTo>
                <a:lnTo>
                  <a:pt x="624243" y="420243"/>
                </a:lnTo>
                <a:lnTo>
                  <a:pt x="721525" y="412496"/>
                </a:lnTo>
                <a:lnTo>
                  <a:pt x="834809" y="406019"/>
                </a:lnTo>
                <a:lnTo>
                  <a:pt x="1059218" y="397891"/>
                </a:lnTo>
                <a:lnTo>
                  <a:pt x="1433614" y="391160"/>
                </a:lnTo>
                <a:lnTo>
                  <a:pt x="2066124" y="390740"/>
                </a:lnTo>
                <a:lnTo>
                  <a:pt x="2840012" y="401574"/>
                </a:lnTo>
                <a:lnTo>
                  <a:pt x="3688245" y="427482"/>
                </a:lnTo>
                <a:lnTo>
                  <a:pt x="4031907" y="444373"/>
                </a:lnTo>
                <a:lnTo>
                  <a:pt x="4228122" y="457708"/>
                </a:lnTo>
                <a:lnTo>
                  <a:pt x="4327309" y="466344"/>
                </a:lnTo>
                <a:lnTo>
                  <a:pt x="4388777" y="472694"/>
                </a:lnTo>
                <a:lnTo>
                  <a:pt x="4474121" y="482727"/>
                </a:lnTo>
                <a:lnTo>
                  <a:pt x="4551972" y="493522"/>
                </a:lnTo>
                <a:lnTo>
                  <a:pt x="4644047" y="509143"/>
                </a:lnTo>
                <a:lnTo>
                  <a:pt x="4705515" y="521716"/>
                </a:lnTo>
                <a:lnTo>
                  <a:pt x="4760252" y="534797"/>
                </a:lnTo>
                <a:lnTo>
                  <a:pt x="4809147" y="548386"/>
                </a:lnTo>
                <a:lnTo>
                  <a:pt x="4852454" y="562610"/>
                </a:lnTo>
                <a:lnTo>
                  <a:pt x="4890427" y="577088"/>
                </a:lnTo>
                <a:lnTo>
                  <a:pt x="4933988" y="597027"/>
                </a:lnTo>
                <a:lnTo>
                  <a:pt x="4970183" y="617728"/>
                </a:lnTo>
                <a:lnTo>
                  <a:pt x="5012855" y="649224"/>
                </a:lnTo>
                <a:lnTo>
                  <a:pt x="5045113" y="681863"/>
                </a:lnTo>
                <a:lnTo>
                  <a:pt x="5070259" y="715518"/>
                </a:lnTo>
                <a:lnTo>
                  <a:pt x="5108740" y="779399"/>
                </a:lnTo>
                <a:lnTo>
                  <a:pt x="5141633" y="760222"/>
                </a:lnTo>
                <a:close/>
              </a:path>
              <a:path w="5523230" h="779779">
                <a:moveTo>
                  <a:pt x="5523014" y="23749"/>
                </a:moveTo>
                <a:lnTo>
                  <a:pt x="5512600" y="19050"/>
                </a:lnTo>
                <a:lnTo>
                  <a:pt x="5220754" y="655815"/>
                </a:lnTo>
                <a:lnTo>
                  <a:pt x="5210314" y="651040"/>
                </a:lnTo>
                <a:lnTo>
                  <a:pt x="5502313" y="14224"/>
                </a:lnTo>
                <a:lnTo>
                  <a:pt x="5471071" y="0"/>
                </a:lnTo>
                <a:lnTo>
                  <a:pt x="5179212" y="636778"/>
                </a:lnTo>
                <a:lnTo>
                  <a:pt x="5153190" y="624840"/>
                </a:lnTo>
                <a:lnTo>
                  <a:pt x="5157508" y="752602"/>
                </a:lnTo>
                <a:lnTo>
                  <a:pt x="5239550" y="686562"/>
                </a:lnTo>
                <a:lnTo>
                  <a:pt x="5257076" y="672465"/>
                </a:lnTo>
                <a:lnTo>
                  <a:pt x="5231130" y="660577"/>
                </a:lnTo>
                <a:lnTo>
                  <a:pt x="5523014" y="23749"/>
                </a:lnTo>
                <a:close/>
              </a:path>
            </a:pathLst>
          </a:custGeom>
          <a:solidFill>
            <a:srgbClr val="800000"/>
          </a:solidFill>
        </p:spPr>
        <p:txBody>
          <a:bodyPr wrap="square" lIns="0" tIns="0" rIns="0" bIns="0" rtlCol="0"/>
          <a:lstStyle/>
          <a:p>
            <a:endParaRPr/>
          </a:p>
        </p:txBody>
      </p:sp>
      <p:sp>
        <p:nvSpPr>
          <p:cNvPr id="9" name="object 9"/>
          <p:cNvSpPr txBox="1"/>
          <p:nvPr/>
        </p:nvSpPr>
        <p:spPr>
          <a:xfrm>
            <a:off x="6194805" y="2265934"/>
            <a:ext cx="7035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800000"/>
                </a:solidFill>
                <a:latin typeface="Times New Roman"/>
                <a:cs typeface="Times New Roman"/>
              </a:rPr>
              <a:t>re</a:t>
            </a:r>
            <a:r>
              <a:rPr sz="2400" spc="5" dirty="0">
                <a:solidFill>
                  <a:srgbClr val="800000"/>
                </a:solidFill>
                <a:latin typeface="Times New Roman"/>
                <a:cs typeface="Times New Roman"/>
              </a:rPr>
              <a:t>a</a:t>
            </a:r>
            <a:r>
              <a:rPr sz="2400" dirty="0">
                <a:solidFill>
                  <a:srgbClr val="800000"/>
                </a:solidFill>
                <a:latin typeface="Times New Roman"/>
                <a:cs typeface="Times New Roman"/>
              </a:rPr>
              <a:t>dy</a:t>
            </a:r>
            <a:endParaRPr sz="2400">
              <a:latin typeface="Times New Roman"/>
              <a:cs typeface="Times New Roman"/>
            </a:endParaRPr>
          </a:p>
        </p:txBody>
      </p:sp>
      <p:sp>
        <p:nvSpPr>
          <p:cNvPr id="10" name="object 10"/>
          <p:cNvSpPr/>
          <p:nvPr/>
        </p:nvSpPr>
        <p:spPr>
          <a:xfrm>
            <a:off x="1964817" y="3946016"/>
            <a:ext cx="6137275" cy="862330"/>
          </a:xfrm>
          <a:custGeom>
            <a:avLst/>
            <a:gdLst/>
            <a:ahLst/>
            <a:cxnLst/>
            <a:rect l="l" t="t" r="r" b="b"/>
            <a:pathLst>
              <a:path w="6137275" h="862329">
                <a:moveTo>
                  <a:pt x="6136767" y="25527"/>
                </a:moveTo>
                <a:lnTo>
                  <a:pt x="5959729" y="99060"/>
                </a:lnTo>
                <a:lnTo>
                  <a:pt x="6003112" y="136626"/>
                </a:lnTo>
                <a:lnTo>
                  <a:pt x="5994781" y="146431"/>
                </a:lnTo>
                <a:lnTo>
                  <a:pt x="5937885" y="217170"/>
                </a:lnTo>
                <a:lnTo>
                  <a:pt x="5896991" y="267208"/>
                </a:lnTo>
                <a:lnTo>
                  <a:pt x="5853430" y="318516"/>
                </a:lnTo>
                <a:lnTo>
                  <a:pt x="5784469" y="395478"/>
                </a:lnTo>
                <a:lnTo>
                  <a:pt x="5735701" y="446024"/>
                </a:lnTo>
                <a:lnTo>
                  <a:pt x="5685282" y="494157"/>
                </a:lnTo>
                <a:lnTo>
                  <a:pt x="5633212" y="539242"/>
                </a:lnTo>
                <a:lnTo>
                  <a:pt x="5579745" y="580263"/>
                </a:lnTo>
                <a:lnTo>
                  <a:pt x="5525262" y="616458"/>
                </a:lnTo>
                <a:lnTo>
                  <a:pt x="5469890" y="646684"/>
                </a:lnTo>
                <a:lnTo>
                  <a:pt x="5413248" y="670433"/>
                </a:lnTo>
                <a:lnTo>
                  <a:pt x="5356479" y="688594"/>
                </a:lnTo>
                <a:lnTo>
                  <a:pt x="5301488" y="702183"/>
                </a:lnTo>
                <a:lnTo>
                  <a:pt x="5247386" y="711708"/>
                </a:lnTo>
                <a:lnTo>
                  <a:pt x="5193538" y="717804"/>
                </a:lnTo>
                <a:lnTo>
                  <a:pt x="5138420" y="720598"/>
                </a:lnTo>
                <a:lnTo>
                  <a:pt x="5110353" y="720979"/>
                </a:lnTo>
                <a:lnTo>
                  <a:pt x="5081524" y="720725"/>
                </a:lnTo>
                <a:lnTo>
                  <a:pt x="5052060" y="719836"/>
                </a:lnTo>
                <a:lnTo>
                  <a:pt x="5021834" y="718566"/>
                </a:lnTo>
                <a:lnTo>
                  <a:pt x="4958461" y="714375"/>
                </a:lnTo>
                <a:lnTo>
                  <a:pt x="4652378" y="688340"/>
                </a:lnTo>
                <a:lnTo>
                  <a:pt x="4628540" y="686562"/>
                </a:lnTo>
                <a:lnTo>
                  <a:pt x="4508373" y="678688"/>
                </a:lnTo>
                <a:lnTo>
                  <a:pt x="4401566" y="673608"/>
                </a:lnTo>
                <a:lnTo>
                  <a:pt x="4344543" y="671576"/>
                </a:lnTo>
                <a:lnTo>
                  <a:pt x="4222496" y="669036"/>
                </a:lnTo>
                <a:lnTo>
                  <a:pt x="4085590" y="668401"/>
                </a:lnTo>
                <a:lnTo>
                  <a:pt x="2576195" y="686562"/>
                </a:lnTo>
                <a:lnTo>
                  <a:pt x="2274951" y="684784"/>
                </a:lnTo>
                <a:lnTo>
                  <a:pt x="1989074" y="678053"/>
                </a:lnTo>
                <a:lnTo>
                  <a:pt x="1898777" y="674497"/>
                </a:lnTo>
                <a:lnTo>
                  <a:pt x="1811528" y="670179"/>
                </a:lnTo>
                <a:lnTo>
                  <a:pt x="1727581" y="665099"/>
                </a:lnTo>
                <a:lnTo>
                  <a:pt x="1647317" y="659257"/>
                </a:lnTo>
                <a:lnTo>
                  <a:pt x="1570990" y="652526"/>
                </a:lnTo>
                <a:lnTo>
                  <a:pt x="1499235" y="644906"/>
                </a:lnTo>
                <a:lnTo>
                  <a:pt x="1431925" y="636270"/>
                </a:lnTo>
                <a:lnTo>
                  <a:pt x="1369568" y="626618"/>
                </a:lnTo>
                <a:lnTo>
                  <a:pt x="1311148" y="616077"/>
                </a:lnTo>
                <a:lnTo>
                  <a:pt x="1255268" y="604647"/>
                </a:lnTo>
                <a:lnTo>
                  <a:pt x="1201928" y="592582"/>
                </a:lnTo>
                <a:lnTo>
                  <a:pt x="1151128" y="579628"/>
                </a:lnTo>
                <a:lnTo>
                  <a:pt x="1102741" y="566166"/>
                </a:lnTo>
                <a:lnTo>
                  <a:pt x="1056640" y="551815"/>
                </a:lnTo>
                <a:lnTo>
                  <a:pt x="1012698" y="536956"/>
                </a:lnTo>
                <a:lnTo>
                  <a:pt x="970915" y="521462"/>
                </a:lnTo>
                <a:lnTo>
                  <a:pt x="931037" y="505333"/>
                </a:lnTo>
                <a:lnTo>
                  <a:pt x="893191" y="488696"/>
                </a:lnTo>
                <a:lnTo>
                  <a:pt x="857123" y="471424"/>
                </a:lnTo>
                <a:lnTo>
                  <a:pt x="822960" y="453644"/>
                </a:lnTo>
                <a:lnTo>
                  <a:pt x="759333" y="416814"/>
                </a:lnTo>
                <a:lnTo>
                  <a:pt x="701802" y="377952"/>
                </a:lnTo>
                <a:lnTo>
                  <a:pt x="649605" y="337693"/>
                </a:lnTo>
                <a:lnTo>
                  <a:pt x="601853" y="295783"/>
                </a:lnTo>
                <a:lnTo>
                  <a:pt x="558038" y="252730"/>
                </a:lnTo>
                <a:lnTo>
                  <a:pt x="517398" y="208534"/>
                </a:lnTo>
                <a:lnTo>
                  <a:pt x="479298" y="163449"/>
                </a:lnTo>
                <a:lnTo>
                  <a:pt x="442976" y="117221"/>
                </a:lnTo>
                <a:lnTo>
                  <a:pt x="407924" y="70358"/>
                </a:lnTo>
                <a:lnTo>
                  <a:pt x="356362" y="0"/>
                </a:lnTo>
                <a:lnTo>
                  <a:pt x="310565" y="33566"/>
                </a:lnTo>
                <a:lnTo>
                  <a:pt x="307467" y="11811"/>
                </a:lnTo>
                <a:lnTo>
                  <a:pt x="217043" y="102235"/>
                </a:lnTo>
                <a:lnTo>
                  <a:pt x="244170" y="111264"/>
                </a:lnTo>
                <a:lnTo>
                  <a:pt x="0" y="843661"/>
                </a:lnTo>
                <a:lnTo>
                  <a:pt x="54229" y="861822"/>
                </a:lnTo>
                <a:lnTo>
                  <a:pt x="298437" y="129311"/>
                </a:lnTo>
                <a:lnTo>
                  <a:pt x="325501" y="138303"/>
                </a:lnTo>
                <a:lnTo>
                  <a:pt x="317766" y="84074"/>
                </a:lnTo>
                <a:lnTo>
                  <a:pt x="310680" y="34366"/>
                </a:lnTo>
                <a:lnTo>
                  <a:pt x="361696" y="104140"/>
                </a:lnTo>
                <a:lnTo>
                  <a:pt x="397256" y="151511"/>
                </a:lnTo>
                <a:lnTo>
                  <a:pt x="434467" y="198755"/>
                </a:lnTo>
                <a:lnTo>
                  <a:pt x="474091" y="245745"/>
                </a:lnTo>
                <a:lnTo>
                  <a:pt x="516382" y="291846"/>
                </a:lnTo>
                <a:lnTo>
                  <a:pt x="562483" y="337185"/>
                </a:lnTo>
                <a:lnTo>
                  <a:pt x="612648" y="381254"/>
                </a:lnTo>
                <a:lnTo>
                  <a:pt x="667639" y="423799"/>
                </a:lnTo>
                <a:lnTo>
                  <a:pt x="728218" y="464693"/>
                </a:lnTo>
                <a:lnTo>
                  <a:pt x="760857" y="484378"/>
                </a:lnTo>
                <a:lnTo>
                  <a:pt x="795020" y="503555"/>
                </a:lnTo>
                <a:lnTo>
                  <a:pt x="830834" y="522224"/>
                </a:lnTo>
                <a:lnTo>
                  <a:pt x="868553" y="540258"/>
                </a:lnTo>
                <a:lnTo>
                  <a:pt x="908050" y="557657"/>
                </a:lnTo>
                <a:lnTo>
                  <a:pt x="949325" y="574421"/>
                </a:lnTo>
                <a:lnTo>
                  <a:pt x="992759" y="590550"/>
                </a:lnTo>
                <a:lnTo>
                  <a:pt x="1038352" y="606044"/>
                </a:lnTo>
                <a:lnTo>
                  <a:pt x="1085850" y="620649"/>
                </a:lnTo>
                <a:lnTo>
                  <a:pt x="1136015" y="634746"/>
                </a:lnTo>
                <a:lnTo>
                  <a:pt x="1188212" y="647954"/>
                </a:lnTo>
                <a:lnTo>
                  <a:pt x="1242822" y="660400"/>
                </a:lnTo>
                <a:lnTo>
                  <a:pt x="1299845" y="672084"/>
                </a:lnTo>
                <a:lnTo>
                  <a:pt x="1359649" y="682879"/>
                </a:lnTo>
                <a:lnTo>
                  <a:pt x="1423289" y="692658"/>
                </a:lnTo>
                <a:lnTo>
                  <a:pt x="1491869" y="701548"/>
                </a:lnTo>
                <a:lnTo>
                  <a:pt x="1565021" y="709295"/>
                </a:lnTo>
                <a:lnTo>
                  <a:pt x="1642237" y="716153"/>
                </a:lnTo>
                <a:lnTo>
                  <a:pt x="1723390" y="722122"/>
                </a:lnTo>
                <a:lnTo>
                  <a:pt x="1807972" y="727329"/>
                </a:lnTo>
                <a:lnTo>
                  <a:pt x="1895983" y="731520"/>
                </a:lnTo>
                <a:lnTo>
                  <a:pt x="2080387" y="737997"/>
                </a:lnTo>
                <a:lnTo>
                  <a:pt x="2274062" y="741934"/>
                </a:lnTo>
                <a:lnTo>
                  <a:pt x="2576068" y="743712"/>
                </a:lnTo>
                <a:lnTo>
                  <a:pt x="4085844" y="725551"/>
                </a:lnTo>
                <a:lnTo>
                  <a:pt x="4221988" y="726186"/>
                </a:lnTo>
                <a:lnTo>
                  <a:pt x="4313555" y="727837"/>
                </a:lnTo>
                <a:lnTo>
                  <a:pt x="4399407" y="730758"/>
                </a:lnTo>
                <a:lnTo>
                  <a:pt x="4505452" y="735711"/>
                </a:lnTo>
                <a:lnTo>
                  <a:pt x="4648073" y="745363"/>
                </a:lnTo>
                <a:lnTo>
                  <a:pt x="4885690" y="765810"/>
                </a:lnTo>
                <a:lnTo>
                  <a:pt x="4986655" y="773684"/>
                </a:lnTo>
                <a:lnTo>
                  <a:pt x="5018405" y="775589"/>
                </a:lnTo>
                <a:lnTo>
                  <a:pt x="5049520" y="776986"/>
                </a:lnTo>
                <a:lnTo>
                  <a:pt x="5079873" y="777748"/>
                </a:lnTo>
                <a:lnTo>
                  <a:pt x="5109845" y="778129"/>
                </a:lnTo>
                <a:lnTo>
                  <a:pt x="5139182" y="777748"/>
                </a:lnTo>
                <a:lnTo>
                  <a:pt x="5197094" y="774827"/>
                </a:lnTo>
                <a:lnTo>
                  <a:pt x="5254625" y="768477"/>
                </a:lnTo>
                <a:lnTo>
                  <a:pt x="5312410" y="758190"/>
                </a:lnTo>
                <a:lnTo>
                  <a:pt x="5370957" y="743839"/>
                </a:lnTo>
                <a:lnTo>
                  <a:pt x="5428742" y="725551"/>
                </a:lnTo>
                <a:lnTo>
                  <a:pt x="5431409" y="724662"/>
                </a:lnTo>
                <a:lnTo>
                  <a:pt x="5440959" y="720979"/>
                </a:lnTo>
                <a:lnTo>
                  <a:pt x="5462397" y="712724"/>
                </a:lnTo>
                <a:lnTo>
                  <a:pt x="5493385" y="698754"/>
                </a:lnTo>
                <a:lnTo>
                  <a:pt x="5553837" y="665988"/>
                </a:lnTo>
                <a:lnTo>
                  <a:pt x="5612257" y="627253"/>
                </a:lnTo>
                <a:lnTo>
                  <a:pt x="5668772" y="583946"/>
                </a:lnTo>
                <a:lnTo>
                  <a:pt x="5723255" y="536829"/>
                </a:lnTo>
                <a:lnTo>
                  <a:pt x="5775452" y="486918"/>
                </a:lnTo>
                <a:lnTo>
                  <a:pt x="5825490" y="435229"/>
                </a:lnTo>
                <a:lnTo>
                  <a:pt x="5873369" y="382651"/>
                </a:lnTo>
                <a:lnTo>
                  <a:pt x="5918962" y="329819"/>
                </a:lnTo>
                <a:lnTo>
                  <a:pt x="5961888" y="278257"/>
                </a:lnTo>
                <a:lnTo>
                  <a:pt x="6021070" y="205105"/>
                </a:lnTo>
                <a:lnTo>
                  <a:pt x="6039485" y="182118"/>
                </a:lnTo>
                <a:lnTo>
                  <a:pt x="6046330" y="174040"/>
                </a:lnTo>
                <a:lnTo>
                  <a:pt x="6089269" y="211201"/>
                </a:lnTo>
                <a:lnTo>
                  <a:pt x="6113856" y="115062"/>
                </a:lnTo>
                <a:lnTo>
                  <a:pt x="6136767" y="25527"/>
                </a:lnTo>
                <a:close/>
              </a:path>
            </a:pathLst>
          </a:custGeom>
          <a:solidFill>
            <a:srgbClr val="0000CC"/>
          </a:solidFill>
        </p:spPr>
        <p:txBody>
          <a:bodyPr wrap="square" lIns="0" tIns="0" rIns="0" bIns="0" rtlCol="0"/>
          <a:lstStyle/>
          <a:p>
            <a:endParaRPr/>
          </a:p>
        </p:txBody>
      </p:sp>
      <p:sp>
        <p:nvSpPr>
          <p:cNvPr id="11" name="object 11"/>
          <p:cNvSpPr txBox="1"/>
          <p:nvPr/>
        </p:nvSpPr>
        <p:spPr>
          <a:xfrm>
            <a:off x="1550669" y="4852238"/>
            <a:ext cx="131254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CC"/>
                </a:solidFill>
                <a:latin typeface="Times New Roman"/>
                <a:cs typeface="Times New Roman"/>
              </a:rPr>
              <a:t>disk unit</a:t>
            </a:r>
            <a:r>
              <a:rPr sz="2400" spc="-95" dirty="0">
                <a:solidFill>
                  <a:srgbClr val="0000CC"/>
                </a:solidFill>
                <a:latin typeface="Times New Roman"/>
                <a:cs typeface="Times New Roman"/>
              </a:rPr>
              <a:t> </a:t>
            </a:r>
            <a:r>
              <a:rPr sz="2400" dirty="0">
                <a:solidFill>
                  <a:srgbClr val="0000CC"/>
                </a:solidFill>
                <a:latin typeface="Times New Roman"/>
                <a:cs typeface="Times New Roman"/>
              </a:rPr>
              <a:t>0</a:t>
            </a:r>
            <a:endParaRPr sz="2400">
              <a:latin typeface="Times New Roman"/>
              <a:cs typeface="Times New Roman"/>
            </a:endParaRPr>
          </a:p>
        </p:txBody>
      </p:sp>
      <p:sp>
        <p:nvSpPr>
          <p:cNvPr id="12" name="object 12"/>
          <p:cNvSpPr txBox="1"/>
          <p:nvPr/>
        </p:nvSpPr>
        <p:spPr>
          <a:xfrm>
            <a:off x="78739" y="3436365"/>
            <a:ext cx="46926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9999"/>
                </a:solidFill>
                <a:latin typeface="Times New Roman"/>
                <a:cs typeface="Times New Roman"/>
              </a:rPr>
              <a:t>. .</a:t>
            </a:r>
            <a:r>
              <a:rPr sz="2800" b="1" spc="-90" dirty="0">
                <a:solidFill>
                  <a:srgbClr val="009999"/>
                </a:solidFill>
                <a:latin typeface="Times New Roman"/>
                <a:cs typeface="Times New Roman"/>
              </a:rPr>
              <a:t> </a:t>
            </a:r>
            <a:r>
              <a:rPr sz="2800" b="1" spc="-5" dirty="0">
                <a:solidFill>
                  <a:srgbClr val="009999"/>
                </a:solidFill>
                <a:latin typeface="Times New Roman"/>
                <a:cs typeface="Times New Roman"/>
              </a:rPr>
              <a:t>.</a:t>
            </a:r>
            <a:endParaRPr sz="2800">
              <a:latin typeface="Times New Roman"/>
              <a:cs typeface="Times New Roman"/>
            </a:endParaRPr>
          </a:p>
        </p:txBody>
      </p:sp>
      <p:sp>
        <p:nvSpPr>
          <p:cNvPr id="13" name="object 13"/>
          <p:cNvSpPr txBox="1"/>
          <p:nvPr/>
        </p:nvSpPr>
        <p:spPr>
          <a:xfrm>
            <a:off x="6680707" y="3522090"/>
            <a:ext cx="46926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9999"/>
                </a:solidFill>
                <a:latin typeface="Times New Roman"/>
                <a:cs typeface="Times New Roman"/>
              </a:rPr>
              <a:t>. .</a:t>
            </a:r>
            <a:r>
              <a:rPr sz="2800" b="1" spc="-90" dirty="0">
                <a:solidFill>
                  <a:srgbClr val="009999"/>
                </a:solidFill>
                <a:latin typeface="Times New Roman"/>
                <a:cs typeface="Times New Roman"/>
              </a:rPr>
              <a:t> </a:t>
            </a:r>
            <a:r>
              <a:rPr sz="2800" b="1" spc="-5" dirty="0">
                <a:solidFill>
                  <a:srgbClr val="009999"/>
                </a:solidFill>
                <a:latin typeface="Times New Roman"/>
                <a:cs typeface="Times New Roman"/>
              </a:rPr>
              <a:t>.</a:t>
            </a:r>
            <a:endParaRPr sz="2800">
              <a:latin typeface="Times New Roman"/>
              <a:cs typeface="Times New Roman"/>
            </a:endParaRPr>
          </a:p>
        </p:txBody>
      </p:sp>
      <p:sp>
        <p:nvSpPr>
          <p:cNvPr id="14" name="object 14"/>
          <p:cNvSpPr/>
          <p:nvPr/>
        </p:nvSpPr>
        <p:spPr>
          <a:xfrm>
            <a:off x="5228844" y="3922903"/>
            <a:ext cx="2621280" cy="507365"/>
          </a:xfrm>
          <a:custGeom>
            <a:avLst/>
            <a:gdLst/>
            <a:ahLst/>
            <a:cxnLst/>
            <a:rect l="l" t="t" r="r" b="b"/>
            <a:pathLst>
              <a:path w="2621279" h="507364">
                <a:moveTo>
                  <a:pt x="139671" y="138566"/>
                </a:moveTo>
                <a:lnTo>
                  <a:pt x="98329" y="178086"/>
                </a:lnTo>
                <a:lnTo>
                  <a:pt x="138175" y="217678"/>
                </a:lnTo>
                <a:lnTo>
                  <a:pt x="181101" y="256794"/>
                </a:lnTo>
                <a:lnTo>
                  <a:pt x="225678" y="294259"/>
                </a:lnTo>
                <a:lnTo>
                  <a:pt x="272668" y="330073"/>
                </a:lnTo>
                <a:lnTo>
                  <a:pt x="321944" y="363474"/>
                </a:lnTo>
                <a:lnTo>
                  <a:pt x="373888" y="394208"/>
                </a:lnTo>
                <a:lnTo>
                  <a:pt x="429259" y="422148"/>
                </a:lnTo>
                <a:lnTo>
                  <a:pt x="487933" y="446532"/>
                </a:lnTo>
                <a:lnTo>
                  <a:pt x="550290" y="467487"/>
                </a:lnTo>
                <a:lnTo>
                  <a:pt x="616711" y="484251"/>
                </a:lnTo>
                <a:lnTo>
                  <a:pt x="687451" y="496697"/>
                </a:lnTo>
                <a:lnTo>
                  <a:pt x="762507" y="504317"/>
                </a:lnTo>
                <a:lnTo>
                  <a:pt x="801877" y="506222"/>
                </a:lnTo>
                <a:lnTo>
                  <a:pt x="842517" y="506984"/>
                </a:lnTo>
                <a:lnTo>
                  <a:pt x="885825" y="505968"/>
                </a:lnTo>
                <a:lnTo>
                  <a:pt x="932306" y="502666"/>
                </a:lnTo>
                <a:lnTo>
                  <a:pt x="981455" y="497713"/>
                </a:lnTo>
                <a:lnTo>
                  <a:pt x="1033398" y="490728"/>
                </a:lnTo>
                <a:lnTo>
                  <a:pt x="1087501" y="482092"/>
                </a:lnTo>
                <a:lnTo>
                  <a:pt x="1143889" y="472059"/>
                </a:lnTo>
                <a:lnTo>
                  <a:pt x="1202181" y="460375"/>
                </a:lnTo>
                <a:lnTo>
                  <a:pt x="1251338" y="449834"/>
                </a:lnTo>
                <a:lnTo>
                  <a:pt x="843533" y="449834"/>
                </a:lnTo>
                <a:lnTo>
                  <a:pt x="804798" y="449199"/>
                </a:lnTo>
                <a:lnTo>
                  <a:pt x="731138" y="444373"/>
                </a:lnTo>
                <a:lnTo>
                  <a:pt x="662431" y="434975"/>
                </a:lnTo>
                <a:lnTo>
                  <a:pt x="597915" y="421259"/>
                </a:lnTo>
                <a:lnTo>
                  <a:pt x="537717" y="403733"/>
                </a:lnTo>
                <a:lnTo>
                  <a:pt x="481075" y="382397"/>
                </a:lnTo>
                <a:lnTo>
                  <a:pt x="427735" y="357886"/>
                </a:lnTo>
                <a:lnTo>
                  <a:pt x="377443" y="330327"/>
                </a:lnTo>
                <a:lnTo>
                  <a:pt x="329691" y="300228"/>
                </a:lnTo>
                <a:lnTo>
                  <a:pt x="284225" y="267462"/>
                </a:lnTo>
                <a:lnTo>
                  <a:pt x="219582" y="214630"/>
                </a:lnTo>
                <a:lnTo>
                  <a:pt x="178434" y="177165"/>
                </a:lnTo>
                <a:lnTo>
                  <a:pt x="139671" y="138566"/>
                </a:lnTo>
                <a:close/>
              </a:path>
              <a:path w="2621279" h="507364">
                <a:moveTo>
                  <a:pt x="2606548" y="0"/>
                </a:moveTo>
                <a:lnTo>
                  <a:pt x="2549016" y="15240"/>
                </a:lnTo>
                <a:lnTo>
                  <a:pt x="2478024" y="35814"/>
                </a:lnTo>
                <a:lnTo>
                  <a:pt x="1887347" y="218948"/>
                </a:lnTo>
                <a:lnTo>
                  <a:pt x="1629282" y="294640"/>
                </a:lnTo>
                <a:lnTo>
                  <a:pt x="1499997" y="330200"/>
                </a:lnTo>
                <a:lnTo>
                  <a:pt x="1372742" y="362839"/>
                </a:lnTo>
                <a:lnTo>
                  <a:pt x="1310766" y="377825"/>
                </a:lnTo>
                <a:lnTo>
                  <a:pt x="1250060" y="391668"/>
                </a:lnTo>
                <a:lnTo>
                  <a:pt x="1190878" y="404368"/>
                </a:lnTo>
                <a:lnTo>
                  <a:pt x="1133728" y="415798"/>
                </a:lnTo>
                <a:lnTo>
                  <a:pt x="1078610" y="425704"/>
                </a:lnTo>
                <a:lnTo>
                  <a:pt x="1025778" y="434086"/>
                </a:lnTo>
                <a:lnTo>
                  <a:pt x="975740" y="440817"/>
                </a:lnTo>
                <a:lnTo>
                  <a:pt x="928369" y="445770"/>
                </a:lnTo>
                <a:lnTo>
                  <a:pt x="884301" y="448818"/>
                </a:lnTo>
                <a:lnTo>
                  <a:pt x="843533" y="449834"/>
                </a:lnTo>
                <a:lnTo>
                  <a:pt x="1251338" y="449834"/>
                </a:lnTo>
                <a:lnTo>
                  <a:pt x="1323466" y="433451"/>
                </a:lnTo>
                <a:lnTo>
                  <a:pt x="1386204" y="418338"/>
                </a:lnTo>
                <a:lnTo>
                  <a:pt x="1514094" y="385445"/>
                </a:lnTo>
                <a:lnTo>
                  <a:pt x="1644396" y="349758"/>
                </a:lnTo>
                <a:lnTo>
                  <a:pt x="1903729" y="273812"/>
                </a:lnTo>
                <a:lnTo>
                  <a:pt x="2494533" y="90424"/>
                </a:lnTo>
                <a:lnTo>
                  <a:pt x="2564764" y="70231"/>
                </a:lnTo>
                <a:lnTo>
                  <a:pt x="2621153" y="55245"/>
                </a:lnTo>
                <a:lnTo>
                  <a:pt x="2606548" y="0"/>
                </a:lnTo>
                <a:close/>
              </a:path>
              <a:path w="2621279" h="507364">
                <a:moveTo>
                  <a:pt x="0" y="34925"/>
                </a:moveTo>
                <a:lnTo>
                  <a:pt x="56514" y="218059"/>
                </a:lnTo>
                <a:lnTo>
                  <a:pt x="98329" y="178086"/>
                </a:lnTo>
                <a:lnTo>
                  <a:pt x="78612" y="158496"/>
                </a:lnTo>
                <a:lnTo>
                  <a:pt x="118871" y="117856"/>
                </a:lnTo>
                <a:lnTo>
                  <a:pt x="161336" y="117856"/>
                </a:lnTo>
                <a:lnTo>
                  <a:pt x="180466" y="99568"/>
                </a:lnTo>
                <a:lnTo>
                  <a:pt x="0" y="34925"/>
                </a:lnTo>
                <a:close/>
              </a:path>
              <a:path w="2621279" h="507364">
                <a:moveTo>
                  <a:pt x="118871" y="117856"/>
                </a:moveTo>
                <a:lnTo>
                  <a:pt x="78612" y="158496"/>
                </a:lnTo>
                <a:lnTo>
                  <a:pt x="98329" y="178086"/>
                </a:lnTo>
                <a:lnTo>
                  <a:pt x="139671" y="138566"/>
                </a:lnTo>
                <a:lnTo>
                  <a:pt x="118871" y="117856"/>
                </a:lnTo>
                <a:close/>
              </a:path>
              <a:path w="2621279" h="507364">
                <a:moveTo>
                  <a:pt x="161336" y="117856"/>
                </a:moveTo>
                <a:lnTo>
                  <a:pt x="118871" y="117856"/>
                </a:lnTo>
                <a:lnTo>
                  <a:pt x="139671" y="138566"/>
                </a:lnTo>
                <a:lnTo>
                  <a:pt x="161336" y="117856"/>
                </a:lnTo>
                <a:close/>
              </a:path>
            </a:pathLst>
          </a:custGeom>
          <a:solidFill>
            <a:srgbClr val="0000CC"/>
          </a:solidFill>
        </p:spPr>
        <p:txBody>
          <a:bodyPr wrap="square" lIns="0" tIns="0" rIns="0" bIns="0" rtlCol="0"/>
          <a:lstStyle/>
          <a:p>
            <a:endParaRPr/>
          </a:p>
        </p:txBody>
      </p:sp>
      <p:sp>
        <p:nvSpPr>
          <p:cNvPr id="15" name="object 15"/>
          <p:cNvSpPr/>
          <p:nvPr/>
        </p:nvSpPr>
        <p:spPr>
          <a:xfrm>
            <a:off x="4063365" y="2687066"/>
            <a:ext cx="370205" cy="751205"/>
          </a:xfrm>
          <a:custGeom>
            <a:avLst/>
            <a:gdLst/>
            <a:ahLst/>
            <a:cxnLst/>
            <a:rect l="l" t="t" r="r" b="b"/>
            <a:pathLst>
              <a:path w="370204" h="751204">
                <a:moveTo>
                  <a:pt x="0" y="623316"/>
                </a:moveTo>
                <a:lnTo>
                  <a:pt x="4190" y="751078"/>
                </a:lnTo>
                <a:lnTo>
                  <a:pt x="86320" y="685164"/>
                </a:lnTo>
                <a:lnTo>
                  <a:pt x="65912" y="685164"/>
                </a:lnTo>
                <a:lnTo>
                  <a:pt x="55499" y="680338"/>
                </a:lnTo>
                <a:lnTo>
                  <a:pt x="57716" y="675513"/>
                </a:lnTo>
                <a:lnTo>
                  <a:pt x="45212" y="675513"/>
                </a:lnTo>
                <a:lnTo>
                  <a:pt x="13970" y="661288"/>
                </a:lnTo>
                <a:lnTo>
                  <a:pt x="25937" y="635238"/>
                </a:lnTo>
                <a:lnTo>
                  <a:pt x="0" y="623316"/>
                </a:lnTo>
                <a:close/>
              </a:path>
              <a:path w="370204" h="751204">
                <a:moveTo>
                  <a:pt x="67455" y="654322"/>
                </a:moveTo>
                <a:lnTo>
                  <a:pt x="55499" y="680338"/>
                </a:lnTo>
                <a:lnTo>
                  <a:pt x="65912" y="685164"/>
                </a:lnTo>
                <a:lnTo>
                  <a:pt x="77878" y="659113"/>
                </a:lnTo>
                <a:lnTo>
                  <a:pt x="67455" y="654322"/>
                </a:lnTo>
                <a:close/>
              </a:path>
              <a:path w="370204" h="751204">
                <a:moveTo>
                  <a:pt x="77878" y="659113"/>
                </a:moveTo>
                <a:lnTo>
                  <a:pt x="65912" y="685164"/>
                </a:lnTo>
                <a:lnTo>
                  <a:pt x="86320" y="685164"/>
                </a:lnTo>
                <a:lnTo>
                  <a:pt x="103886" y="671068"/>
                </a:lnTo>
                <a:lnTo>
                  <a:pt x="77878" y="659113"/>
                </a:lnTo>
                <a:close/>
              </a:path>
              <a:path w="370204" h="751204">
                <a:moveTo>
                  <a:pt x="25937" y="635238"/>
                </a:moveTo>
                <a:lnTo>
                  <a:pt x="13970" y="661288"/>
                </a:lnTo>
                <a:lnTo>
                  <a:pt x="45212" y="675513"/>
                </a:lnTo>
                <a:lnTo>
                  <a:pt x="57127" y="649575"/>
                </a:lnTo>
                <a:lnTo>
                  <a:pt x="25937" y="635238"/>
                </a:lnTo>
                <a:close/>
              </a:path>
              <a:path w="370204" h="751204">
                <a:moveTo>
                  <a:pt x="57127" y="649575"/>
                </a:moveTo>
                <a:lnTo>
                  <a:pt x="45212" y="675513"/>
                </a:lnTo>
                <a:lnTo>
                  <a:pt x="57716" y="675513"/>
                </a:lnTo>
                <a:lnTo>
                  <a:pt x="67455" y="654322"/>
                </a:lnTo>
                <a:lnTo>
                  <a:pt x="57127" y="649575"/>
                </a:lnTo>
                <a:close/>
              </a:path>
              <a:path w="370204" h="751204">
                <a:moveTo>
                  <a:pt x="359410" y="19050"/>
                </a:moveTo>
                <a:lnTo>
                  <a:pt x="67455" y="654322"/>
                </a:lnTo>
                <a:lnTo>
                  <a:pt x="77878" y="659113"/>
                </a:lnTo>
                <a:lnTo>
                  <a:pt x="369697" y="23749"/>
                </a:lnTo>
                <a:lnTo>
                  <a:pt x="359410" y="19050"/>
                </a:lnTo>
                <a:close/>
              </a:path>
              <a:path w="370204" h="751204">
                <a:moveTo>
                  <a:pt x="317754" y="0"/>
                </a:moveTo>
                <a:lnTo>
                  <a:pt x="25937" y="635238"/>
                </a:lnTo>
                <a:lnTo>
                  <a:pt x="57127" y="649575"/>
                </a:lnTo>
                <a:lnTo>
                  <a:pt x="348996" y="14224"/>
                </a:lnTo>
                <a:lnTo>
                  <a:pt x="317754" y="0"/>
                </a:lnTo>
                <a:close/>
              </a:path>
            </a:pathLst>
          </a:custGeom>
          <a:solidFill>
            <a:srgbClr val="FF3300"/>
          </a:solidFill>
        </p:spPr>
        <p:txBody>
          <a:bodyPr wrap="square" lIns="0" tIns="0" rIns="0" bIns="0" rtlCol="0"/>
          <a:lstStyle/>
          <a:p>
            <a:endParaRPr/>
          </a:p>
        </p:txBody>
      </p:sp>
      <p:graphicFrame>
        <p:nvGraphicFramePr>
          <p:cNvPr id="16" name="object 16"/>
          <p:cNvGraphicFramePr>
            <a:graphicFrameLocks noGrp="1"/>
          </p:cNvGraphicFramePr>
          <p:nvPr/>
        </p:nvGraphicFramePr>
        <p:xfrm>
          <a:off x="856869" y="3450716"/>
          <a:ext cx="5542277" cy="785495"/>
        </p:xfrm>
        <a:graphic>
          <a:graphicData uri="http://schemas.openxmlformats.org/drawingml/2006/table">
            <a:tbl>
              <a:tblPr firstRow="1" bandRow="1">
                <a:tableStyleId>{2D5ABB26-0587-4C30-8999-92F81FD0307C}</a:tableStyleId>
              </a:tblPr>
              <a:tblGrid>
                <a:gridCol w="922019">
                  <a:extLst>
                    <a:ext uri="{9D8B030D-6E8A-4147-A177-3AD203B41FA5}">
                      <a16:colId xmlns:a16="http://schemas.microsoft.com/office/drawing/2014/main" val="20000"/>
                    </a:ext>
                  </a:extLst>
                </a:gridCol>
                <a:gridCol w="915669">
                  <a:extLst>
                    <a:ext uri="{9D8B030D-6E8A-4147-A177-3AD203B41FA5}">
                      <a16:colId xmlns:a16="http://schemas.microsoft.com/office/drawing/2014/main" val="20001"/>
                    </a:ext>
                  </a:extLst>
                </a:gridCol>
                <a:gridCol w="915035">
                  <a:extLst>
                    <a:ext uri="{9D8B030D-6E8A-4147-A177-3AD203B41FA5}">
                      <a16:colId xmlns:a16="http://schemas.microsoft.com/office/drawing/2014/main" val="20002"/>
                    </a:ext>
                  </a:extLst>
                </a:gridCol>
                <a:gridCol w="933450">
                  <a:extLst>
                    <a:ext uri="{9D8B030D-6E8A-4147-A177-3AD203B41FA5}">
                      <a16:colId xmlns:a16="http://schemas.microsoft.com/office/drawing/2014/main" val="20003"/>
                    </a:ext>
                  </a:extLst>
                </a:gridCol>
                <a:gridCol w="934085">
                  <a:extLst>
                    <a:ext uri="{9D8B030D-6E8A-4147-A177-3AD203B41FA5}">
                      <a16:colId xmlns:a16="http://schemas.microsoft.com/office/drawing/2014/main" val="20004"/>
                    </a:ext>
                  </a:extLst>
                </a:gridCol>
                <a:gridCol w="922019">
                  <a:extLst>
                    <a:ext uri="{9D8B030D-6E8A-4147-A177-3AD203B41FA5}">
                      <a16:colId xmlns:a16="http://schemas.microsoft.com/office/drawing/2014/main" val="20005"/>
                    </a:ext>
                  </a:extLst>
                </a:gridCol>
              </a:tblGrid>
              <a:tr h="457199">
                <a:tc>
                  <a:txBody>
                    <a:bodyPr/>
                    <a:lstStyle/>
                    <a:p>
                      <a:pPr marL="85090">
                        <a:lnSpc>
                          <a:spcPct val="100000"/>
                        </a:lnSpc>
                        <a:spcBef>
                          <a:spcPts val="220"/>
                        </a:spcBef>
                      </a:pPr>
                      <a:r>
                        <a:rPr sz="2400" spc="-5" dirty="0">
                          <a:solidFill>
                            <a:srgbClr val="009999"/>
                          </a:solidFill>
                          <a:latin typeface="Liberation Sans Narrow"/>
                          <a:cs typeface="Liberation Sans Narrow"/>
                        </a:rPr>
                        <a:t>PCB2</a:t>
                      </a:r>
                      <a:endParaRPr sz="2400">
                        <a:latin typeface="Liberation Sans Narrow"/>
                        <a:cs typeface="Liberation Sans Narrow"/>
                      </a:endParaRPr>
                    </a:p>
                  </a:txBody>
                  <a:tcPr marL="0" marR="0" marT="27940" marB="0">
                    <a:lnL w="76200">
                      <a:solidFill>
                        <a:srgbClr val="009999"/>
                      </a:solidFill>
                      <a:prstDash val="solid"/>
                    </a:lnL>
                    <a:lnR w="76200">
                      <a:solidFill>
                        <a:srgbClr val="009999"/>
                      </a:solidFill>
                      <a:prstDash val="solid"/>
                    </a:lnR>
                    <a:lnT w="76200">
                      <a:solidFill>
                        <a:srgbClr val="009999"/>
                      </a:solidFill>
                      <a:prstDash val="solid"/>
                    </a:lnT>
                    <a:lnB w="76200">
                      <a:solidFill>
                        <a:srgbClr val="009999"/>
                      </a:solidFill>
                      <a:prstDash val="solid"/>
                    </a:lnB>
                  </a:tcPr>
                </a:tc>
                <a:tc>
                  <a:txBody>
                    <a:bodyPr/>
                    <a:lstStyle/>
                    <a:p>
                      <a:pPr marL="115570">
                        <a:lnSpc>
                          <a:spcPct val="100000"/>
                        </a:lnSpc>
                        <a:spcBef>
                          <a:spcPts val="295"/>
                        </a:spcBef>
                      </a:pPr>
                      <a:r>
                        <a:rPr sz="2400" spc="-5" dirty="0">
                          <a:solidFill>
                            <a:srgbClr val="009999"/>
                          </a:solidFill>
                          <a:latin typeface="Liberation Sans Narrow"/>
                          <a:cs typeface="Liberation Sans Narrow"/>
                        </a:rPr>
                        <a:t>PCB3</a:t>
                      </a:r>
                      <a:endParaRPr sz="2400">
                        <a:latin typeface="Liberation Sans Narrow"/>
                        <a:cs typeface="Liberation Sans Narrow"/>
                      </a:endParaRPr>
                    </a:p>
                  </a:txBody>
                  <a:tcPr marL="0" marR="0" marT="37465" marB="0">
                    <a:lnL w="76200">
                      <a:solidFill>
                        <a:srgbClr val="009999"/>
                      </a:solidFill>
                      <a:prstDash val="solid"/>
                    </a:lnL>
                    <a:lnR w="76200">
                      <a:solidFill>
                        <a:srgbClr val="009999"/>
                      </a:solidFill>
                      <a:prstDash val="solid"/>
                    </a:lnR>
                    <a:lnT w="76200">
                      <a:solidFill>
                        <a:srgbClr val="009999"/>
                      </a:solidFill>
                      <a:prstDash val="solid"/>
                    </a:lnT>
                    <a:lnB w="76200">
                      <a:solidFill>
                        <a:srgbClr val="009999"/>
                      </a:solidFill>
                      <a:prstDash val="solid"/>
                    </a:lnB>
                  </a:tcPr>
                </a:tc>
                <a:tc>
                  <a:txBody>
                    <a:bodyPr/>
                    <a:lstStyle/>
                    <a:p>
                      <a:pPr marL="168910">
                        <a:lnSpc>
                          <a:spcPct val="100000"/>
                        </a:lnSpc>
                        <a:spcBef>
                          <a:spcPts val="425"/>
                        </a:spcBef>
                      </a:pPr>
                      <a:r>
                        <a:rPr sz="2400" spc="-5" dirty="0">
                          <a:solidFill>
                            <a:srgbClr val="009999"/>
                          </a:solidFill>
                          <a:latin typeface="Liberation Sans Narrow"/>
                          <a:cs typeface="Liberation Sans Narrow"/>
                        </a:rPr>
                        <a:t>PCB4</a:t>
                      </a:r>
                      <a:endParaRPr sz="2400">
                        <a:latin typeface="Liberation Sans Narrow"/>
                        <a:cs typeface="Liberation Sans Narrow"/>
                      </a:endParaRPr>
                    </a:p>
                  </a:txBody>
                  <a:tcPr marL="0" marR="0" marT="53975" marB="0">
                    <a:lnL w="76200">
                      <a:solidFill>
                        <a:srgbClr val="009999"/>
                      </a:solidFill>
                      <a:prstDash val="solid"/>
                    </a:lnL>
                    <a:lnR w="76200">
                      <a:solidFill>
                        <a:srgbClr val="009999"/>
                      </a:solidFill>
                      <a:prstDash val="solid"/>
                    </a:lnR>
                    <a:lnT w="76200">
                      <a:solidFill>
                        <a:srgbClr val="009999"/>
                      </a:solidFill>
                      <a:prstDash val="solid"/>
                    </a:lnT>
                    <a:lnB w="76200">
                      <a:solidFill>
                        <a:srgbClr val="009999"/>
                      </a:solidFill>
                      <a:prstDash val="solid"/>
                    </a:lnB>
                  </a:tcPr>
                </a:tc>
                <a:tc>
                  <a:txBody>
                    <a:bodyPr/>
                    <a:lstStyle/>
                    <a:p>
                      <a:pPr marL="213995">
                        <a:lnSpc>
                          <a:spcPct val="100000"/>
                        </a:lnSpc>
                        <a:spcBef>
                          <a:spcPts val="310"/>
                        </a:spcBef>
                      </a:pPr>
                      <a:r>
                        <a:rPr sz="2400" spc="-5" dirty="0">
                          <a:solidFill>
                            <a:srgbClr val="009999"/>
                          </a:solidFill>
                          <a:latin typeface="Liberation Sans Narrow"/>
                          <a:cs typeface="Liberation Sans Narrow"/>
                        </a:rPr>
                        <a:t>PCB5</a:t>
                      </a:r>
                      <a:endParaRPr sz="2400">
                        <a:latin typeface="Liberation Sans Narrow"/>
                        <a:cs typeface="Liberation Sans Narrow"/>
                      </a:endParaRPr>
                    </a:p>
                  </a:txBody>
                  <a:tcPr marL="0" marR="0" marT="39370" marB="0">
                    <a:lnL w="76200">
                      <a:solidFill>
                        <a:srgbClr val="009999"/>
                      </a:solidFill>
                      <a:prstDash val="solid"/>
                    </a:lnL>
                    <a:lnR w="81533">
                      <a:solidFill>
                        <a:srgbClr val="009999"/>
                      </a:solidFill>
                      <a:prstDash val="solid"/>
                    </a:lnR>
                    <a:lnT w="76200">
                      <a:solidFill>
                        <a:srgbClr val="009999"/>
                      </a:solidFill>
                      <a:prstDash val="solid"/>
                    </a:lnT>
                    <a:lnB w="76200">
                      <a:solidFill>
                        <a:srgbClr val="009999"/>
                      </a:solidFill>
                      <a:prstDash val="solid"/>
                    </a:lnB>
                  </a:tcPr>
                </a:tc>
                <a:tc>
                  <a:txBody>
                    <a:bodyPr/>
                    <a:lstStyle/>
                    <a:p>
                      <a:pPr marL="190500">
                        <a:lnSpc>
                          <a:spcPct val="100000"/>
                        </a:lnSpc>
                        <a:spcBef>
                          <a:spcPts val="150"/>
                        </a:spcBef>
                      </a:pPr>
                      <a:r>
                        <a:rPr sz="2400" spc="-5" dirty="0">
                          <a:solidFill>
                            <a:srgbClr val="009999"/>
                          </a:solidFill>
                          <a:latin typeface="Liberation Sans Narrow"/>
                          <a:cs typeface="Liberation Sans Narrow"/>
                        </a:rPr>
                        <a:t>PCB6</a:t>
                      </a:r>
                      <a:endParaRPr sz="2400">
                        <a:latin typeface="Liberation Sans Narrow"/>
                        <a:cs typeface="Liberation Sans Narrow"/>
                      </a:endParaRPr>
                    </a:p>
                  </a:txBody>
                  <a:tcPr marL="0" marR="0" marT="19050" marB="0">
                    <a:lnL w="81533">
                      <a:solidFill>
                        <a:srgbClr val="009999"/>
                      </a:solidFill>
                      <a:prstDash val="solid"/>
                    </a:lnL>
                    <a:lnR w="76200">
                      <a:solidFill>
                        <a:srgbClr val="009999"/>
                      </a:solidFill>
                      <a:prstDash val="solid"/>
                    </a:lnR>
                    <a:lnT w="76200">
                      <a:solidFill>
                        <a:srgbClr val="009999"/>
                      </a:solidFill>
                      <a:prstDash val="solid"/>
                    </a:lnT>
                    <a:lnB w="76200">
                      <a:solidFill>
                        <a:srgbClr val="009999"/>
                      </a:solidFill>
                      <a:prstDash val="solid"/>
                    </a:lnB>
                  </a:tcPr>
                </a:tc>
                <a:tc>
                  <a:txBody>
                    <a:bodyPr/>
                    <a:lstStyle/>
                    <a:p>
                      <a:pPr marL="140335">
                        <a:lnSpc>
                          <a:spcPct val="100000"/>
                        </a:lnSpc>
                        <a:spcBef>
                          <a:spcPts val="220"/>
                        </a:spcBef>
                      </a:pPr>
                      <a:r>
                        <a:rPr sz="2400" spc="-5" dirty="0">
                          <a:solidFill>
                            <a:srgbClr val="009999"/>
                          </a:solidFill>
                          <a:latin typeface="Liberation Sans Narrow"/>
                          <a:cs typeface="Liberation Sans Narrow"/>
                        </a:rPr>
                        <a:t>PCB7</a:t>
                      </a:r>
                      <a:endParaRPr sz="2400">
                        <a:latin typeface="Liberation Sans Narrow"/>
                        <a:cs typeface="Liberation Sans Narrow"/>
                      </a:endParaRPr>
                    </a:p>
                  </a:txBody>
                  <a:tcPr marL="0" marR="0" marT="27940" marB="0">
                    <a:lnL w="76200">
                      <a:solidFill>
                        <a:srgbClr val="009999"/>
                      </a:solidFill>
                      <a:prstDash val="solid"/>
                    </a:lnL>
                    <a:lnR w="76200">
                      <a:solidFill>
                        <a:srgbClr val="009999"/>
                      </a:solidFill>
                      <a:prstDash val="solid"/>
                    </a:lnR>
                    <a:lnT w="76200">
                      <a:solidFill>
                        <a:srgbClr val="009999"/>
                      </a:solidFill>
                      <a:prstDash val="solid"/>
                    </a:lnT>
                  </a:tcPr>
                </a:tc>
                <a:extLst>
                  <a:ext uri="{0D108BD9-81ED-4DB2-BD59-A6C34878D82A}">
                    <a16:rowId xmlns:a16="http://schemas.microsoft.com/office/drawing/2014/main" val="10000"/>
                  </a:ext>
                </a:extLst>
              </a:tr>
            </a:tbl>
          </a:graphicData>
        </a:graphic>
      </p:graphicFrame>
      <p:sp>
        <p:nvSpPr>
          <p:cNvPr id="19" name="object 19"/>
          <p:cNvSpPr txBox="1"/>
          <p:nvPr/>
        </p:nvSpPr>
        <p:spPr>
          <a:xfrm>
            <a:off x="227075" y="6357136"/>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23</a:t>
            </a:fld>
            <a:endParaRPr sz="1400">
              <a:latin typeface="Arial"/>
              <a:cs typeface="Arial"/>
            </a:endParaRPr>
          </a:p>
        </p:txBody>
      </p:sp>
      <p:sp>
        <p:nvSpPr>
          <p:cNvPr id="17" name="object 17"/>
          <p:cNvSpPr txBox="1"/>
          <p:nvPr/>
        </p:nvSpPr>
        <p:spPr>
          <a:xfrm>
            <a:off x="7633716" y="3491484"/>
            <a:ext cx="914400" cy="457200"/>
          </a:xfrm>
          <a:prstGeom prst="rect">
            <a:avLst/>
          </a:prstGeom>
          <a:ln w="57150">
            <a:solidFill>
              <a:srgbClr val="009999"/>
            </a:solidFill>
          </a:ln>
        </p:spPr>
        <p:txBody>
          <a:bodyPr vert="horz" wrap="square" lIns="0" tIns="26670" rIns="0" bIns="0" rtlCol="0">
            <a:spAutoFit/>
          </a:bodyPr>
          <a:lstStyle/>
          <a:p>
            <a:pPr marL="91440">
              <a:lnSpc>
                <a:spcPct val="100000"/>
              </a:lnSpc>
              <a:spcBef>
                <a:spcPts val="210"/>
              </a:spcBef>
            </a:pPr>
            <a:r>
              <a:rPr sz="2400" spc="-5" dirty="0">
                <a:solidFill>
                  <a:srgbClr val="009999"/>
                </a:solidFill>
                <a:latin typeface="Liberation Sans Narrow"/>
                <a:cs typeface="Liberation Sans Narrow"/>
              </a:rPr>
              <a:t>PCB14</a:t>
            </a:r>
            <a:endParaRPr sz="2400">
              <a:latin typeface="Liberation Sans Narrow"/>
              <a:cs typeface="Liberation Sans Narrow"/>
            </a:endParaRPr>
          </a:p>
        </p:txBody>
      </p:sp>
      <p:sp>
        <p:nvSpPr>
          <p:cNvPr id="18" name="object 18"/>
          <p:cNvSpPr txBox="1"/>
          <p:nvPr/>
        </p:nvSpPr>
        <p:spPr>
          <a:xfrm>
            <a:off x="3479672" y="2232786"/>
            <a:ext cx="143637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3300"/>
                </a:solidFill>
                <a:latin typeface="Times New Roman"/>
                <a:cs typeface="Times New Roman"/>
              </a:rPr>
              <a:t>term. </a:t>
            </a:r>
            <a:r>
              <a:rPr sz="2400" dirty="0">
                <a:solidFill>
                  <a:srgbClr val="FF3300"/>
                </a:solidFill>
                <a:latin typeface="Times New Roman"/>
                <a:cs typeface="Times New Roman"/>
              </a:rPr>
              <a:t>unit</a:t>
            </a:r>
            <a:r>
              <a:rPr sz="2400" spc="-100" dirty="0">
                <a:solidFill>
                  <a:srgbClr val="FF3300"/>
                </a:solidFill>
                <a:latin typeface="Times New Roman"/>
                <a:cs typeface="Times New Roman"/>
              </a:rPr>
              <a:t> </a:t>
            </a:r>
            <a:r>
              <a:rPr sz="2400" dirty="0">
                <a:solidFill>
                  <a:srgbClr val="FF3300"/>
                </a:solidFill>
                <a:latin typeface="Times New Roman"/>
                <a:cs typeface="Times New Roman"/>
              </a:rPr>
              <a:t>0</a:t>
            </a:r>
            <a:endParaRPr sz="24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3309722" cy="635000"/>
          </a:xfrm>
          <a:prstGeom prst="rect">
            <a:avLst/>
          </a:prstGeom>
        </p:spPr>
        <p:txBody>
          <a:bodyPr vert="horz" wrap="square" lIns="0" tIns="12065" rIns="0" bIns="0" rtlCol="0">
            <a:spAutoFit/>
          </a:bodyPr>
          <a:lstStyle/>
          <a:p>
            <a:pPr marL="12700">
              <a:lnSpc>
                <a:spcPct val="100000"/>
              </a:lnSpc>
              <a:spcBef>
                <a:spcPts val="95"/>
              </a:spcBef>
            </a:pPr>
            <a:r>
              <a:rPr spc="-5" dirty="0"/>
              <a:t>Schedulers</a:t>
            </a:r>
          </a:p>
        </p:txBody>
      </p:sp>
      <p:sp>
        <p:nvSpPr>
          <p:cNvPr id="5" name="object 5"/>
          <p:cNvSpPr txBox="1"/>
          <p:nvPr/>
        </p:nvSpPr>
        <p:spPr>
          <a:xfrm>
            <a:off x="227075" y="6357136"/>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24</a:t>
            </a:fld>
            <a:endParaRPr sz="1400">
              <a:latin typeface="Arial"/>
              <a:cs typeface="Arial"/>
            </a:endParaRPr>
          </a:p>
        </p:txBody>
      </p:sp>
      <p:sp>
        <p:nvSpPr>
          <p:cNvPr id="4" name="object 4"/>
          <p:cNvSpPr txBox="1"/>
          <p:nvPr/>
        </p:nvSpPr>
        <p:spPr>
          <a:xfrm>
            <a:off x="496925" y="1291590"/>
            <a:ext cx="8115300" cy="4315460"/>
          </a:xfrm>
          <a:prstGeom prst="rect">
            <a:avLst/>
          </a:prstGeom>
        </p:spPr>
        <p:txBody>
          <a:bodyPr vert="horz" wrap="square" lIns="0" tIns="60960" rIns="0" bIns="0" rtlCol="0">
            <a:spAutoFit/>
          </a:bodyPr>
          <a:lstStyle/>
          <a:p>
            <a:pPr marL="355600" marR="396240" indent="-342900">
              <a:lnSpc>
                <a:spcPts val="3020"/>
              </a:lnSpc>
              <a:spcBef>
                <a:spcPts val="480"/>
              </a:spcBef>
              <a:buClr>
                <a:srgbClr val="006666"/>
              </a:buClr>
              <a:buFont typeface="Wingdings"/>
              <a:buChar char=""/>
              <a:tabLst>
                <a:tab pos="354965" algn="l"/>
                <a:tab pos="355600" algn="l"/>
              </a:tabLst>
            </a:pPr>
            <a:r>
              <a:rPr sz="2800" b="1" spc="-5" dirty="0">
                <a:solidFill>
                  <a:srgbClr val="003300"/>
                </a:solidFill>
                <a:latin typeface="Arial"/>
                <a:cs typeface="Arial"/>
              </a:rPr>
              <a:t>Programs that manage the use of computer  resources</a:t>
            </a:r>
            <a:endParaRPr sz="2800" dirty="0">
              <a:latin typeface="Arial"/>
              <a:cs typeface="Arial"/>
            </a:endParaRPr>
          </a:p>
          <a:p>
            <a:pPr marL="355600" indent="-342900">
              <a:lnSpc>
                <a:spcPct val="100000"/>
              </a:lnSpc>
              <a:spcBef>
                <a:spcPts val="295"/>
              </a:spcBef>
              <a:buClr>
                <a:srgbClr val="006666"/>
              </a:buClr>
              <a:buFont typeface="Wingdings"/>
              <a:buChar char=""/>
              <a:tabLst>
                <a:tab pos="354965" algn="l"/>
                <a:tab pos="355600" algn="l"/>
              </a:tabLst>
            </a:pPr>
            <a:r>
              <a:rPr sz="2800" b="1" spc="-5" dirty="0">
                <a:solidFill>
                  <a:srgbClr val="003300"/>
                </a:solidFill>
                <a:latin typeface="Arial"/>
                <a:cs typeface="Arial"/>
              </a:rPr>
              <a:t>Three </a:t>
            </a:r>
            <a:r>
              <a:rPr sz="2800" b="1" spc="-10" dirty="0">
                <a:solidFill>
                  <a:srgbClr val="003300"/>
                </a:solidFill>
                <a:latin typeface="Arial"/>
                <a:cs typeface="Arial"/>
              </a:rPr>
              <a:t>types </a:t>
            </a:r>
            <a:r>
              <a:rPr sz="2800" b="1" spc="-5" dirty="0">
                <a:solidFill>
                  <a:srgbClr val="003300"/>
                </a:solidFill>
                <a:latin typeface="Arial"/>
                <a:cs typeface="Arial"/>
              </a:rPr>
              <a:t>of</a:t>
            </a:r>
            <a:r>
              <a:rPr sz="2800" b="1" spc="105" dirty="0">
                <a:solidFill>
                  <a:srgbClr val="003300"/>
                </a:solidFill>
                <a:latin typeface="Arial"/>
                <a:cs typeface="Arial"/>
              </a:rPr>
              <a:t> </a:t>
            </a:r>
            <a:r>
              <a:rPr sz="2800" b="1" spc="-5" dirty="0">
                <a:solidFill>
                  <a:srgbClr val="003300"/>
                </a:solidFill>
                <a:latin typeface="Arial"/>
                <a:cs typeface="Arial"/>
              </a:rPr>
              <a:t>schedulers:</a:t>
            </a:r>
            <a:endParaRPr sz="2800" dirty="0">
              <a:latin typeface="Arial"/>
              <a:cs typeface="Arial"/>
            </a:endParaRPr>
          </a:p>
          <a:p>
            <a:pPr marL="756285" marR="5080" lvl="1" indent="-287020">
              <a:lnSpc>
                <a:spcPts val="2810"/>
              </a:lnSpc>
              <a:spcBef>
                <a:spcPts val="675"/>
              </a:spcBef>
              <a:buClr>
                <a:srgbClr val="336699"/>
              </a:buClr>
              <a:buSzPct val="75000"/>
              <a:buFont typeface="Wingdings"/>
              <a:buChar char=""/>
              <a:tabLst>
                <a:tab pos="756285" algn="l"/>
                <a:tab pos="756920" algn="l"/>
              </a:tabLst>
            </a:pPr>
            <a:r>
              <a:rPr sz="2600" b="1" dirty="0">
                <a:solidFill>
                  <a:srgbClr val="003366"/>
                </a:solidFill>
                <a:latin typeface="Arial"/>
                <a:cs typeface="Arial"/>
              </a:rPr>
              <a:t>Short term</a:t>
            </a:r>
            <a:r>
              <a:rPr lang="en-CA" sz="2600" b="1" dirty="0">
                <a:solidFill>
                  <a:srgbClr val="003366"/>
                </a:solidFill>
                <a:latin typeface="Arial"/>
                <a:cs typeface="Arial"/>
              </a:rPr>
              <a:t> (most important)</a:t>
            </a:r>
            <a:r>
              <a:rPr sz="2600" b="1" dirty="0">
                <a:solidFill>
                  <a:srgbClr val="003366"/>
                </a:solidFill>
                <a:latin typeface="Arial"/>
                <a:cs typeface="Arial"/>
              </a:rPr>
              <a:t> = </a:t>
            </a:r>
            <a:r>
              <a:rPr sz="2600" b="1" dirty="0">
                <a:solidFill>
                  <a:srgbClr val="800000"/>
                </a:solidFill>
                <a:latin typeface="Arial"/>
                <a:cs typeface="Arial"/>
              </a:rPr>
              <a:t>process scheduler</a:t>
            </a:r>
            <a:r>
              <a:rPr sz="2600" b="1" dirty="0">
                <a:solidFill>
                  <a:srgbClr val="003366"/>
                </a:solidFill>
                <a:latin typeface="Arial"/>
                <a:cs typeface="Arial"/>
              </a:rPr>
              <a:t>: select </a:t>
            </a:r>
            <a:r>
              <a:rPr sz="2600" b="1" spc="5" dirty="0">
                <a:solidFill>
                  <a:srgbClr val="003366"/>
                </a:solidFill>
                <a:latin typeface="Arial"/>
                <a:cs typeface="Arial"/>
              </a:rPr>
              <a:t>which </a:t>
            </a:r>
            <a:r>
              <a:rPr sz="2600" b="1" dirty="0">
                <a:solidFill>
                  <a:srgbClr val="003366"/>
                </a:solidFill>
                <a:latin typeface="Arial"/>
                <a:cs typeface="Arial"/>
              </a:rPr>
              <a:t>process should execute the transition </a:t>
            </a:r>
            <a:r>
              <a:rPr sz="2600" b="1" dirty="0">
                <a:solidFill>
                  <a:srgbClr val="FF9966"/>
                </a:solidFill>
                <a:latin typeface="Arial"/>
                <a:cs typeface="Arial"/>
              </a:rPr>
              <a:t>ready</a:t>
            </a:r>
            <a:r>
              <a:rPr sz="2600" b="1" spc="-55" dirty="0">
                <a:solidFill>
                  <a:srgbClr val="FF9966"/>
                </a:solidFill>
                <a:latin typeface="Arial"/>
                <a:cs typeface="Arial"/>
              </a:rPr>
              <a:t> </a:t>
            </a:r>
            <a:r>
              <a:rPr sz="2600" b="1" spc="5" dirty="0">
                <a:solidFill>
                  <a:srgbClr val="FF9966"/>
                </a:solidFill>
                <a:latin typeface="Symbol"/>
                <a:cs typeface="Symbol"/>
              </a:rPr>
              <a:t></a:t>
            </a:r>
            <a:r>
              <a:rPr sz="2600" b="1" spc="5" dirty="0">
                <a:solidFill>
                  <a:srgbClr val="FF9966"/>
                </a:solidFill>
                <a:latin typeface="Times New Roman"/>
                <a:cs typeface="Times New Roman"/>
              </a:rPr>
              <a:t> </a:t>
            </a:r>
            <a:r>
              <a:rPr sz="2600" b="1" dirty="0">
                <a:solidFill>
                  <a:srgbClr val="FF9966"/>
                </a:solidFill>
                <a:latin typeface="Arial"/>
                <a:cs typeface="Arial"/>
              </a:rPr>
              <a:t>execution</a:t>
            </a:r>
            <a:endParaRPr sz="2600" dirty="0">
              <a:latin typeface="Arial"/>
              <a:cs typeface="Arial"/>
            </a:endParaRPr>
          </a:p>
          <a:p>
            <a:pPr marL="756285" marR="389255" lvl="1" indent="-287020">
              <a:lnSpc>
                <a:spcPct val="90300"/>
              </a:lnSpc>
              <a:spcBef>
                <a:spcPts val="570"/>
              </a:spcBef>
              <a:buClr>
                <a:srgbClr val="336699"/>
              </a:buClr>
              <a:buSzPct val="75000"/>
              <a:buFont typeface="Wingdings"/>
              <a:buChar char=""/>
              <a:tabLst>
                <a:tab pos="756285" algn="l"/>
                <a:tab pos="756920" algn="l"/>
              </a:tabLst>
            </a:pPr>
            <a:r>
              <a:rPr sz="2600" b="1" spc="5" dirty="0">
                <a:solidFill>
                  <a:srgbClr val="003366"/>
                </a:solidFill>
                <a:latin typeface="Arial"/>
                <a:cs typeface="Arial"/>
              </a:rPr>
              <a:t>Long </a:t>
            </a:r>
            <a:r>
              <a:rPr sz="2600" b="1" dirty="0">
                <a:solidFill>
                  <a:srgbClr val="003366"/>
                </a:solidFill>
                <a:latin typeface="Arial"/>
                <a:cs typeface="Arial"/>
              </a:rPr>
              <a:t>term = </a:t>
            </a:r>
            <a:r>
              <a:rPr sz="2600" b="1" dirty="0">
                <a:solidFill>
                  <a:srgbClr val="800000"/>
                </a:solidFill>
                <a:latin typeface="Arial"/>
                <a:cs typeface="Arial"/>
              </a:rPr>
              <a:t>job scheduler</a:t>
            </a:r>
            <a:r>
              <a:rPr sz="2600" b="1" dirty="0">
                <a:solidFill>
                  <a:srgbClr val="003366"/>
                </a:solidFill>
                <a:latin typeface="Arial"/>
                <a:cs typeface="Arial"/>
              </a:rPr>
              <a:t>: select </a:t>
            </a:r>
            <a:r>
              <a:rPr sz="2600" b="1" spc="5" dirty="0">
                <a:solidFill>
                  <a:srgbClr val="003366"/>
                </a:solidFill>
                <a:latin typeface="Arial"/>
                <a:cs typeface="Arial"/>
              </a:rPr>
              <a:t>which  </a:t>
            </a:r>
            <a:r>
              <a:rPr sz="2600" b="1" dirty="0">
                <a:solidFill>
                  <a:srgbClr val="003366"/>
                </a:solidFill>
                <a:latin typeface="Arial"/>
                <a:cs typeface="Arial"/>
              </a:rPr>
              <a:t>processes can execute the transition </a:t>
            </a:r>
            <a:r>
              <a:rPr sz="2600" b="1" dirty="0">
                <a:solidFill>
                  <a:srgbClr val="FF9966"/>
                </a:solidFill>
                <a:latin typeface="Arial"/>
                <a:cs typeface="Arial"/>
              </a:rPr>
              <a:t>new</a:t>
            </a:r>
            <a:r>
              <a:rPr sz="2600" b="1" spc="-60" dirty="0">
                <a:solidFill>
                  <a:srgbClr val="FF9966"/>
                </a:solidFill>
                <a:latin typeface="Arial"/>
                <a:cs typeface="Arial"/>
              </a:rPr>
              <a:t> </a:t>
            </a:r>
            <a:r>
              <a:rPr sz="2600" b="1" dirty="0">
                <a:solidFill>
                  <a:srgbClr val="FF9966"/>
                </a:solidFill>
                <a:latin typeface="Symbol"/>
                <a:cs typeface="Symbol"/>
              </a:rPr>
              <a:t></a:t>
            </a:r>
            <a:r>
              <a:rPr sz="2600" b="1" dirty="0">
                <a:solidFill>
                  <a:srgbClr val="FF9966"/>
                </a:solidFill>
                <a:latin typeface="Times New Roman"/>
                <a:cs typeface="Times New Roman"/>
              </a:rPr>
              <a:t> </a:t>
            </a:r>
            <a:r>
              <a:rPr sz="2600" b="1" dirty="0">
                <a:solidFill>
                  <a:srgbClr val="FF9966"/>
                </a:solidFill>
                <a:latin typeface="Arial"/>
                <a:cs typeface="Arial"/>
              </a:rPr>
              <a:t>ready </a:t>
            </a:r>
            <a:r>
              <a:rPr sz="2600" b="1" dirty="0">
                <a:solidFill>
                  <a:srgbClr val="003366"/>
                </a:solidFill>
                <a:latin typeface="Arial"/>
                <a:cs typeface="Arial"/>
              </a:rPr>
              <a:t>(event </a:t>
            </a:r>
            <a:r>
              <a:rPr sz="2600" b="1" i="1" dirty="0">
                <a:solidFill>
                  <a:srgbClr val="003366"/>
                </a:solidFill>
                <a:latin typeface="Arial"/>
                <a:cs typeface="Arial"/>
              </a:rPr>
              <a:t>admitted</a:t>
            </a:r>
            <a:r>
              <a:rPr sz="2600" b="1" dirty="0">
                <a:solidFill>
                  <a:srgbClr val="003366"/>
                </a:solidFill>
                <a:latin typeface="Arial"/>
                <a:cs typeface="Arial"/>
              </a:rPr>
              <a:t>) </a:t>
            </a:r>
            <a:r>
              <a:rPr sz="2000" b="1" dirty="0">
                <a:solidFill>
                  <a:srgbClr val="003366"/>
                </a:solidFill>
                <a:latin typeface="Arial"/>
                <a:cs typeface="Arial"/>
              </a:rPr>
              <a:t>(from </a:t>
            </a:r>
            <a:r>
              <a:rPr lang="en-CA" sz="2000" b="1" dirty="0">
                <a:solidFill>
                  <a:srgbClr val="003366"/>
                </a:solidFill>
                <a:latin typeface="Arial"/>
                <a:cs typeface="Arial"/>
              </a:rPr>
              <a:t>s</a:t>
            </a:r>
            <a:r>
              <a:rPr sz="2000" b="1" dirty="0">
                <a:solidFill>
                  <a:srgbClr val="003366"/>
                </a:solidFill>
                <a:latin typeface="Arial"/>
                <a:cs typeface="Arial"/>
              </a:rPr>
              <a:t>pool jobs to ready  queue) (for batch processing </a:t>
            </a:r>
            <a:r>
              <a:rPr sz="2000" b="1" spc="-5" dirty="0">
                <a:solidFill>
                  <a:srgbClr val="003366"/>
                </a:solidFill>
                <a:latin typeface="Arial"/>
                <a:cs typeface="Arial"/>
              </a:rPr>
              <a:t>system,</a:t>
            </a:r>
            <a:r>
              <a:rPr sz="2000" b="1" spc="-105" dirty="0">
                <a:solidFill>
                  <a:srgbClr val="003366"/>
                </a:solidFill>
                <a:latin typeface="Arial"/>
                <a:cs typeface="Arial"/>
              </a:rPr>
              <a:t> </a:t>
            </a:r>
            <a:r>
              <a:rPr sz="2000" b="1" i="1" dirty="0">
                <a:solidFill>
                  <a:srgbClr val="003366"/>
                </a:solidFill>
                <a:latin typeface="Arial"/>
                <a:cs typeface="Arial"/>
              </a:rPr>
              <a:t>batch</a:t>
            </a:r>
            <a:r>
              <a:rPr sz="2000" b="1" dirty="0">
                <a:solidFill>
                  <a:srgbClr val="003366"/>
                </a:solidFill>
                <a:latin typeface="Arial"/>
                <a:cs typeface="Arial"/>
              </a:rPr>
              <a:t>)</a:t>
            </a:r>
            <a:endParaRPr sz="2000" dirty="0">
              <a:latin typeface="Arial"/>
              <a:cs typeface="Arial"/>
            </a:endParaRPr>
          </a:p>
          <a:p>
            <a:pPr marL="756285" lvl="1" indent="-287020">
              <a:lnSpc>
                <a:spcPct val="100000"/>
              </a:lnSpc>
              <a:spcBef>
                <a:spcPts val="300"/>
              </a:spcBef>
              <a:buClr>
                <a:srgbClr val="336699"/>
              </a:buClr>
              <a:buSzPct val="75000"/>
              <a:buFont typeface="Wingdings"/>
              <a:buChar char=""/>
              <a:tabLst>
                <a:tab pos="756285" algn="l"/>
                <a:tab pos="756920" algn="l"/>
              </a:tabLst>
            </a:pPr>
            <a:r>
              <a:rPr sz="2600" b="1" dirty="0">
                <a:solidFill>
                  <a:srgbClr val="003366"/>
                </a:solidFill>
                <a:latin typeface="Arial"/>
                <a:cs typeface="Arial"/>
              </a:rPr>
              <a:t>medium term: </a:t>
            </a:r>
            <a:r>
              <a:rPr sz="2600" b="1" spc="15" dirty="0">
                <a:solidFill>
                  <a:srgbClr val="003366"/>
                </a:solidFill>
                <a:latin typeface="Arial"/>
                <a:cs typeface="Arial"/>
              </a:rPr>
              <a:t>we </a:t>
            </a:r>
            <a:r>
              <a:rPr sz="2600" b="1" dirty="0">
                <a:solidFill>
                  <a:srgbClr val="003366"/>
                </a:solidFill>
                <a:latin typeface="Arial"/>
                <a:cs typeface="Arial"/>
              </a:rPr>
              <a:t>will </a:t>
            </a:r>
            <a:r>
              <a:rPr sz="2600" b="1" spc="5" dirty="0">
                <a:solidFill>
                  <a:srgbClr val="003366"/>
                </a:solidFill>
                <a:latin typeface="Arial"/>
                <a:cs typeface="Arial"/>
              </a:rPr>
              <a:t>see </a:t>
            </a:r>
            <a:r>
              <a:rPr sz="2000" b="1" dirty="0">
                <a:solidFill>
                  <a:srgbClr val="003366"/>
                </a:solidFill>
                <a:latin typeface="Arial"/>
                <a:cs typeface="Arial"/>
              </a:rPr>
              <a:t>(timesharing</a:t>
            </a:r>
            <a:r>
              <a:rPr sz="2000" b="1" spc="-145" dirty="0">
                <a:solidFill>
                  <a:srgbClr val="003366"/>
                </a:solidFill>
                <a:latin typeface="Arial"/>
                <a:cs typeface="Arial"/>
              </a:rPr>
              <a:t> </a:t>
            </a:r>
            <a:r>
              <a:rPr sz="2000" b="1" spc="-5" dirty="0">
                <a:solidFill>
                  <a:srgbClr val="003366"/>
                </a:solidFill>
                <a:latin typeface="Arial"/>
                <a:cs typeface="Arial"/>
              </a:rPr>
              <a:t>systems)</a:t>
            </a:r>
            <a:endParaRPr sz="20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87EBEB-9FD3-8341-AC39-5A58E58B47D8}"/>
              </a:ext>
            </a:extLst>
          </p:cNvPr>
          <p:cNvPicPr>
            <a:picLocks noChangeAspect="1"/>
          </p:cNvPicPr>
          <p:nvPr/>
        </p:nvPicPr>
        <p:blipFill>
          <a:blip r:embed="rId2"/>
          <a:stretch>
            <a:fillRect/>
          </a:stretch>
        </p:blipFill>
        <p:spPr>
          <a:xfrm>
            <a:off x="914400" y="0"/>
            <a:ext cx="7510463" cy="4908413"/>
          </a:xfrm>
          <a:prstGeom prst="rect">
            <a:avLst/>
          </a:prstGeom>
        </p:spPr>
      </p:pic>
      <p:pic>
        <p:nvPicPr>
          <p:cNvPr id="1026" name="Picture 2" descr="describe the differences among short-term, medium-term and long-term  scheduling | Differbetween">
            <a:extLst>
              <a:ext uri="{FF2B5EF4-FFF2-40B4-BE49-F238E27FC236}">
                <a16:creationId xmlns:a16="http://schemas.microsoft.com/office/drawing/2014/main" id="{71F00A5F-C503-29DC-1159-A204315EF6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269"/>
          <a:stretch/>
        </p:blipFill>
        <p:spPr bwMode="auto">
          <a:xfrm>
            <a:off x="0" y="4908413"/>
            <a:ext cx="495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fference between Long-Term and Medium-Term Scheduler - GeeksforGeeks">
            <a:extLst>
              <a:ext uri="{FF2B5EF4-FFF2-40B4-BE49-F238E27FC236}">
                <a16:creationId xmlns:a16="http://schemas.microsoft.com/office/drawing/2014/main" id="{E963FE0B-F860-4307-2B3D-9B82C5907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810022"/>
            <a:ext cx="3580543" cy="2054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68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95600" y="187985"/>
            <a:ext cx="2907030" cy="635000"/>
          </a:xfrm>
          <a:prstGeom prst="rect">
            <a:avLst/>
          </a:prstGeom>
        </p:spPr>
        <p:txBody>
          <a:bodyPr vert="horz" wrap="square" lIns="0" tIns="12065" rIns="0" bIns="0" rtlCol="0">
            <a:spAutoFit/>
          </a:bodyPr>
          <a:lstStyle/>
          <a:p>
            <a:pPr marL="12700">
              <a:lnSpc>
                <a:spcPct val="100000"/>
              </a:lnSpc>
              <a:spcBef>
                <a:spcPts val="95"/>
              </a:spcBef>
            </a:pPr>
            <a:r>
              <a:rPr spc="-5" dirty="0"/>
              <a:t>Schedulers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26</a:t>
            </a:fld>
            <a:endParaRPr dirty="0"/>
          </a:p>
        </p:txBody>
      </p:sp>
      <p:sp>
        <p:nvSpPr>
          <p:cNvPr id="4" name="object 4"/>
          <p:cNvSpPr txBox="1"/>
          <p:nvPr/>
        </p:nvSpPr>
        <p:spPr>
          <a:xfrm>
            <a:off x="705104" y="822985"/>
            <a:ext cx="7514590" cy="5622925"/>
          </a:xfrm>
          <a:prstGeom prst="rect">
            <a:avLst/>
          </a:prstGeom>
        </p:spPr>
        <p:txBody>
          <a:bodyPr vert="horz" wrap="square" lIns="0" tIns="85090" rIns="0" bIns="0" rtlCol="0">
            <a:spAutoFit/>
          </a:bodyPr>
          <a:lstStyle/>
          <a:p>
            <a:pPr marL="355600" indent="-342900">
              <a:lnSpc>
                <a:spcPct val="100000"/>
              </a:lnSpc>
              <a:spcBef>
                <a:spcPts val="670"/>
              </a:spcBef>
              <a:buClr>
                <a:srgbClr val="006666"/>
              </a:buClr>
              <a:buFont typeface="Wingdings"/>
              <a:buChar char=""/>
              <a:tabLst>
                <a:tab pos="354965" algn="l"/>
                <a:tab pos="355600" algn="l"/>
              </a:tabLst>
            </a:pPr>
            <a:r>
              <a:rPr sz="2400" spc="-5" dirty="0">
                <a:solidFill>
                  <a:srgbClr val="003300"/>
                </a:solidFill>
                <a:latin typeface="Arial"/>
                <a:cs typeface="Arial"/>
              </a:rPr>
              <a:t>Long-term scheduler </a:t>
            </a:r>
            <a:r>
              <a:rPr sz="2400" b="1" dirty="0">
                <a:solidFill>
                  <a:srgbClr val="003300"/>
                </a:solidFill>
                <a:latin typeface="Arial"/>
                <a:cs typeface="Arial"/>
              </a:rPr>
              <a:t>(or job</a:t>
            </a:r>
            <a:r>
              <a:rPr sz="2400" b="1" spc="25" dirty="0">
                <a:solidFill>
                  <a:srgbClr val="003300"/>
                </a:solidFill>
                <a:latin typeface="Arial"/>
                <a:cs typeface="Arial"/>
              </a:rPr>
              <a:t> </a:t>
            </a:r>
            <a:r>
              <a:rPr sz="2400" b="1" spc="-5" dirty="0">
                <a:solidFill>
                  <a:srgbClr val="003300"/>
                </a:solidFill>
                <a:latin typeface="Arial"/>
                <a:cs typeface="Arial"/>
              </a:rPr>
              <a:t>scheduler)</a:t>
            </a:r>
            <a:endParaRPr sz="2400" dirty="0">
              <a:latin typeface="Arial"/>
              <a:cs typeface="Arial"/>
            </a:endParaRPr>
          </a:p>
          <a:p>
            <a:pPr marL="756285" marR="17145" lvl="1" indent="-287020">
              <a:lnSpc>
                <a:spcPct val="100200"/>
              </a:lnSpc>
              <a:spcBef>
                <a:spcPts val="52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selects </a:t>
            </a:r>
            <a:r>
              <a:rPr sz="2200" b="1" dirty="0">
                <a:solidFill>
                  <a:srgbClr val="003366"/>
                </a:solidFill>
                <a:latin typeface="Arial"/>
                <a:cs typeface="Arial"/>
              </a:rPr>
              <a:t>which </a:t>
            </a:r>
            <a:r>
              <a:rPr sz="2200" b="1" spc="-5" dirty="0">
                <a:solidFill>
                  <a:srgbClr val="003366"/>
                </a:solidFill>
                <a:latin typeface="Arial"/>
                <a:cs typeface="Arial"/>
              </a:rPr>
              <a:t>new processes should be brought  into the </a:t>
            </a:r>
            <a:r>
              <a:rPr sz="2200" b="1" spc="-10" dirty="0">
                <a:solidFill>
                  <a:srgbClr val="003366"/>
                </a:solidFill>
                <a:latin typeface="Arial"/>
                <a:cs typeface="Arial"/>
              </a:rPr>
              <a:t>memory; </a:t>
            </a:r>
            <a:r>
              <a:rPr sz="2600" b="1" dirty="0">
                <a:solidFill>
                  <a:srgbClr val="FF9966"/>
                </a:solidFill>
                <a:latin typeface="Arial"/>
                <a:cs typeface="Arial"/>
              </a:rPr>
              <a:t>new </a:t>
            </a:r>
            <a:r>
              <a:rPr sz="2600" b="1" dirty="0">
                <a:solidFill>
                  <a:srgbClr val="FF9966"/>
                </a:solidFill>
                <a:latin typeface="Symbol"/>
                <a:cs typeface="Symbol"/>
              </a:rPr>
              <a:t></a:t>
            </a:r>
            <a:r>
              <a:rPr sz="2600" b="1" dirty="0">
                <a:solidFill>
                  <a:srgbClr val="FF9966"/>
                </a:solidFill>
                <a:latin typeface="Times New Roman"/>
                <a:cs typeface="Times New Roman"/>
              </a:rPr>
              <a:t> </a:t>
            </a:r>
            <a:r>
              <a:rPr sz="2600" b="1" dirty="0">
                <a:solidFill>
                  <a:srgbClr val="FF9966"/>
                </a:solidFill>
                <a:latin typeface="Arial"/>
                <a:cs typeface="Arial"/>
              </a:rPr>
              <a:t>ready </a:t>
            </a:r>
            <a:r>
              <a:rPr sz="2000" b="1" dirty="0">
                <a:solidFill>
                  <a:srgbClr val="003366"/>
                </a:solidFill>
                <a:latin typeface="Arial"/>
                <a:cs typeface="Arial"/>
              </a:rPr>
              <a:t>(and into the ready  queue from a </a:t>
            </a:r>
            <a:r>
              <a:rPr sz="2000" b="1" spc="-5" dirty="0">
                <a:solidFill>
                  <a:srgbClr val="003366"/>
                </a:solidFill>
                <a:latin typeface="Arial"/>
                <a:cs typeface="Arial"/>
              </a:rPr>
              <a:t>job </a:t>
            </a:r>
            <a:r>
              <a:rPr sz="2000" b="1" dirty="0">
                <a:solidFill>
                  <a:srgbClr val="003366"/>
                </a:solidFill>
                <a:latin typeface="Arial"/>
                <a:cs typeface="Arial"/>
              </a:rPr>
              <a:t>spool queue) (used in batch</a:t>
            </a:r>
            <a:r>
              <a:rPr sz="2000" b="1" spc="-125" dirty="0">
                <a:solidFill>
                  <a:srgbClr val="003366"/>
                </a:solidFill>
                <a:latin typeface="Arial"/>
                <a:cs typeface="Arial"/>
              </a:rPr>
              <a:t> </a:t>
            </a:r>
            <a:r>
              <a:rPr sz="2000" b="1" spc="-5" dirty="0">
                <a:solidFill>
                  <a:srgbClr val="003366"/>
                </a:solidFill>
                <a:latin typeface="Arial"/>
                <a:cs typeface="Arial"/>
              </a:rPr>
              <a:t>systems)</a:t>
            </a:r>
            <a:endParaRPr sz="2000" dirty="0">
              <a:latin typeface="Arial"/>
              <a:cs typeface="Arial"/>
            </a:endParaRPr>
          </a:p>
          <a:p>
            <a:pPr marL="355600" indent="-342900">
              <a:lnSpc>
                <a:spcPct val="100000"/>
              </a:lnSpc>
              <a:spcBef>
                <a:spcPts val="575"/>
              </a:spcBef>
              <a:buClr>
                <a:srgbClr val="006666"/>
              </a:buClr>
              <a:buFont typeface="Wingdings"/>
              <a:buChar char=""/>
              <a:tabLst>
                <a:tab pos="354965" algn="l"/>
                <a:tab pos="355600" algn="l"/>
              </a:tabLst>
            </a:pPr>
            <a:r>
              <a:rPr sz="2400" spc="-5" dirty="0">
                <a:solidFill>
                  <a:srgbClr val="003300"/>
                </a:solidFill>
                <a:latin typeface="Arial"/>
                <a:cs typeface="Arial"/>
              </a:rPr>
              <a:t>Short-term scheduler </a:t>
            </a:r>
            <a:r>
              <a:rPr sz="2400" b="1" dirty="0">
                <a:solidFill>
                  <a:srgbClr val="003300"/>
                </a:solidFill>
                <a:latin typeface="Arial"/>
                <a:cs typeface="Arial"/>
              </a:rPr>
              <a:t>(or </a:t>
            </a:r>
            <a:r>
              <a:rPr sz="2400" b="1" spc="-5" dirty="0">
                <a:solidFill>
                  <a:srgbClr val="003300"/>
                </a:solidFill>
                <a:latin typeface="Arial"/>
                <a:cs typeface="Arial"/>
              </a:rPr>
              <a:t>CPU</a:t>
            </a:r>
            <a:r>
              <a:rPr sz="2400" b="1" spc="45" dirty="0">
                <a:solidFill>
                  <a:srgbClr val="003300"/>
                </a:solidFill>
                <a:latin typeface="Arial"/>
                <a:cs typeface="Arial"/>
              </a:rPr>
              <a:t> </a:t>
            </a:r>
            <a:r>
              <a:rPr sz="2400" b="1" spc="-5" dirty="0">
                <a:solidFill>
                  <a:srgbClr val="003300"/>
                </a:solidFill>
                <a:latin typeface="Arial"/>
                <a:cs typeface="Arial"/>
              </a:rPr>
              <a:t>scheduler)</a:t>
            </a:r>
            <a:endParaRPr sz="2400" dirty="0">
              <a:latin typeface="Arial"/>
              <a:cs typeface="Arial"/>
            </a:endParaRPr>
          </a:p>
          <a:p>
            <a:pPr marL="756285" lvl="1" indent="-287655">
              <a:lnSpc>
                <a:spcPts val="2640"/>
              </a:lnSpc>
              <a:spcBef>
                <a:spcPts val="52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selects </a:t>
            </a:r>
            <a:r>
              <a:rPr sz="2200" b="1" dirty="0">
                <a:solidFill>
                  <a:srgbClr val="003366"/>
                </a:solidFill>
                <a:latin typeface="Arial"/>
                <a:cs typeface="Arial"/>
              </a:rPr>
              <a:t>which </a:t>
            </a:r>
            <a:r>
              <a:rPr sz="2200" b="1" spc="-5" dirty="0">
                <a:solidFill>
                  <a:srgbClr val="003366"/>
                </a:solidFill>
                <a:latin typeface="Arial"/>
                <a:cs typeface="Arial"/>
              </a:rPr>
              <a:t>ready process should be</a:t>
            </a:r>
            <a:r>
              <a:rPr sz="2200" b="1" spc="105" dirty="0">
                <a:solidFill>
                  <a:srgbClr val="003366"/>
                </a:solidFill>
                <a:latin typeface="Arial"/>
                <a:cs typeface="Arial"/>
              </a:rPr>
              <a:t> </a:t>
            </a:r>
            <a:r>
              <a:rPr sz="2200" b="1" spc="-5" dirty="0">
                <a:solidFill>
                  <a:srgbClr val="003366"/>
                </a:solidFill>
                <a:latin typeface="Arial"/>
                <a:cs typeface="Arial"/>
              </a:rPr>
              <a:t>executed</a:t>
            </a:r>
            <a:endParaRPr sz="2200" dirty="0">
              <a:latin typeface="Arial"/>
              <a:cs typeface="Arial"/>
            </a:endParaRPr>
          </a:p>
          <a:p>
            <a:pPr marL="756285">
              <a:lnSpc>
                <a:spcPct val="100000"/>
              </a:lnSpc>
              <a:tabLst>
                <a:tab pos="2571115" algn="l"/>
              </a:tabLst>
            </a:pPr>
            <a:r>
              <a:rPr sz="2200" b="1" spc="-5" dirty="0">
                <a:solidFill>
                  <a:srgbClr val="003366"/>
                </a:solidFill>
                <a:latin typeface="Arial"/>
                <a:cs typeface="Arial"/>
              </a:rPr>
              <a:t>next;</a:t>
            </a:r>
            <a:r>
              <a:rPr sz="2200" b="1" spc="35" dirty="0">
                <a:solidFill>
                  <a:srgbClr val="003366"/>
                </a:solidFill>
                <a:latin typeface="Arial"/>
                <a:cs typeface="Arial"/>
              </a:rPr>
              <a:t> </a:t>
            </a:r>
            <a:r>
              <a:rPr sz="2600" b="1" dirty="0">
                <a:solidFill>
                  <a:srgbClr val="FF9966"/>
                </a:solidFill>
                <a:latin typeface="Arial"/>
                <a:cs typeface="Arial"/>
              </a:rPr>
              <a:t>ready	</a:t>
            </a:r>
            <a:r>
              <a:rPr sz="2600" b="1" dirty="0">
                <a:solidFill>
                  <a:srgbClr val="FF9966"/>
                </a:solidFill>
                <a:latin typeface="Symbol"/>
                <a:cs typeface="Symbol"/>
              </a:rPr>
              <a:t></a:t>
            </a:r>
            <a:r>
              <a:rPr sz="2600" b="1" spc="60" dirty="0">
                <a:solidFill>
                  <a:srgbClr val="FF9966"/>
                </a:solidFill>
                <a:latin typeface="Times New Roman"/>
                <a:cs typeface="Times New Roman"/>
              </a:rPr>
              <a:t> </a:t>
            </a:r>
            <a:r>
              <a:rPr sz="2600" b="1" dirty="0">
                <a:solidFill>
                  <a:srgbClr val="FF9966"/>
                </a:solidFill>
                <a:latin typeface="Arial"/>
                <a:cs typeface="Arial"/>
              </a:rPr>
              <a:t>running</a:t>
            </a:r>
            <a:endParaRPr sz="2600" dirty="0">
              <a:latin typeface="Arial"/>
              <a:cs typeface="Arial"/>
            </a:endParaRPr>
          </a:p>
          <a:p>
            <a:pPr>
              <a:lnSpc>
                <a:spcPct val="100000"/>
              </a:lnSpc>
              <a:spcBef>
                <a:spcPts val="15"/>
              </a:spcBef>
            </a:pPr>
            <a:endParaRPr sz="3250" dirty="0">
              <a:latin typeface="Arial"/>
              <a:cs typeface="Arial"/>
            </a:endParaRPr>
          </a:p>
          <a:p>
            <a:pPr marL="354965" marR="377190" indent="-342900">
              <a:lnSpc>
                <a:spcPct val="100000"/>
              </a:lnSpc>
              <a:buClr>
                <a:srgbClr val="006666"/>
              </a:buClr>
              <a:buFont typeface="Wingdings"/>
              <a:buChar char=""/>
              <a:tabLst>
                <a:tab pos="354965" algn="l"/>
                <a:tab pos="355600" algn="l"/>
              </a:tabLst>
            </a:pPr>
            <a:r>
              <a:rPr sz="2400" b="1" dirty="0">
                <a:solidFill>
                  <a:srgbClr val="003300"/>
                </a:solidFill>
                <a:latin typeface="Arial"/>
                <a:cs typeface="Arial"/>
              </a:rPr>
              <a:t>Which of </a:t>
            </a:r>
            <a:r>
              <a:rPr sz="2400" b="1" spc="-5" dirty="0">
                <a:solidFill>
                  <a:srgbClr val="003300"/>
                </a:solidFill>
                <a:latin typeface="Arial"/>
                <a:cs typeface="Arial"/>
              </a:rPr>
              <a:t>these schedulers </a:t>
            </a:r>
            <a:r>
              <a:rPr sz="2400" b="1" dirty="0">
                <a:solidFill>
                  <a:srgbClr val="003300"/>
                </a:solidFill>
                <a:latin typeface="Arial"/>
                <a:cs typeface="Arial"/>
              </a:rPr>
              <a:t>must </a:t>
            </a:r>
            <a:r>
              <a:rPr sz="2400" b="1" spc="-5" dirty="0">
                <a:solidFill>
                  <a:srgbClr val="003300"/>
                </a:solidFill>
                <a:latin typeface="Arial"/>
                <a:cs typeface="Arial"/>
              </a:rPr>
              <a:t>execute really  fast, and </a:t>
            </a:r>
            <a:r>
              <a:rPr sz="2400" b="1" dirty="0">
                <a:solidFill>
                  <a:srgbClr val="003300"/>
                </a:solidFill>
                <a:latin typeface="Arial"/>
                <a:cs typeface="Arial"/>
              </a:rPr>
              <a:t>which one can be slow?</a:t>
            </a:r>
            <a:r>
              <a:rPr sz="2400" b="1" spc="-125" dirty="0">
                <a:solidFill>
                  <a:srgbClr val="003300"/>
                </a:solidFill>
                <a:latin typeface="Arial"/>
                <a:cs typeface="Arial"/>
              </a:rPr>
              <a:t> </a:t>
            </a:r>
            <a:r>
              <a:rPr sz="2400" b="1" spc="-10" dirty="0">
                <a:solidFill>
                  <a:srgbClr val="003300"/>
                </a:solidFill>
                <a:latin typeface="Arial"/>
                <a:cs typeface="Arial"/>
              </a:rPr>
              <a:t>Why?</a:t>
            </a:r>
            <a:endParaRPr sz="2400" dirty="0">
              <a:latin typeface="Arial"/>
              <a:cs typeface="Arial"/>
            </a:endParaRPr>
          </a:p>
          <a:p>
            <a:pPr marL="354965" marR="225425" indent="-342900">
              <a:lnSpc>
                <a:spcPct val="100000"/>
              </a:lnSpc>
              <a:spcBef>
                <a:spcPts val="580"/>
              </a:spcBef>
              <a:buClr>
                <a:srgbClr val="006666"/>
              </a:buClr>
              <a:buFont typeface="Wingdings"/>
              <a:buChar char=""/>
              <a:tabLst>
                <a:tab pos="354965" algn="l"/>
                <a:tab pos="355600" algn="l"/>
              </a:tabLst>
            </a:pPr>
            <a:r>
              <a:rPr sz="2400" b="1" spc="-5" dirty="0">
                <a:solidFill>
                  <a:srgbClr val="003300"/>
                </a:solidFill>
                <a:latin typeface="Arial"/>
                <a:cs typeface="Arial"/>
              </a:rPr>
              <a:t>Short-term scheduler </a:t>
            </a:r>
            <a:r>
              <a:rPr sz="2400" b="1" dirty="0">
                <a:solidFill>
                  <a:srgbClr val="003300"/>
                </a:solidFill>
                <a:latin typeface="Arial"/>
                <a:cs typeface="Arial"/>
              </a:rPr>
              <a:t>is </a:t>
            </a:r>
            <a:r>
              <a:rPr sz="2400" b="1" spc="-5" dirty="0">
                <a:solidFill>
                  <a:srgbClr val="003300"/>
                </a:solidFill>
                <a:latin typeface="Arial"/>
                <a:cs typeface="Arial"/>
              </a:rPr>
              <a:t>invoked very frequently  </a:t>
            </a:r>
            <a:r>
              <a:rPr sz="2400" b="1" dirty="0">
                <a:solidFill>
                  <a:srgbClr val="003300"/>
                </a:solidFill>
                <a:latin typeface="Arial"/>
                <a:cs typeface="Arial"/>
              </a:rPr>
              <a:t>(milliseconds) </a:t>
            </a:r>
            <a:r>
              <a:rPr sz="2400" b="1" spc="-5" dirty="0">
                <a:solidFill>
                  <a:srgbClr val="003300"/>
                </a:solidFill>
                <a:latin typeface="Symbol"/>
                <a:cs typeface="Symbol"/>
              </a:rPr>
              <a:t></a:t>
            </a:r>
            <a:r>
              <a:rPr sz="2400" b="1" spc="-5" dirty="0">
                <a:solidFill>
                  <a:srgbClr val="003300"/>
                </a:solidFill>
                <a:latin typeface="Times New Roman"/>
                <a:cs typeface="Times New Roman"/>
              </a:rPr>
              <a:t> </a:t>
            </a:r>
            <a:r>
              <a:rPr sz="2400" b="1" dirty="0">
                <a:solidFill>
                  <a:srgbClr val="003300"/>
                </a:solidFill>
                <a:latin typeface="Arial"/>
                <a:cs typeface="Arial"/>
              </a:rPr>
              <a:t>(must </a:t>
            </a:r>
            <a:r>
              <a:rPr sz="2400" b="1" spc="-5" dirty="0">
                <a:solidFill>
                  <a:srgbClr val="003300"/>
                </a:solidFill>
                <a:latin typeface="Arial"/>
                <a:cs typeface="Arial"/>
              </a:rPr>
              <a:t>be</a:t>
            </a:r>
            <a:r>
              <a:rPr sz="2400" b="1" spc="40" dirty="0">
                <a:solidFill>
                  <a:srgbClr val="003300"/>
                </a:solidFill>
                <a:latin typeface="Arial"/>
                <a:cs typeface="Arial"/>
              </a:rPr>
              <a:t> </a:t>
            </a:r>
            <a:r>
              <a:rPr sz="2400" b="1" spc="-5" dirty="0">
                <a:solidFill>
                  <a:srgbClr val="003300"/>
                </a:solidFill>
                <a:latin typeface="Arial"/>
                <a:cs typeface="Arial"/>
              </a:rPr>
              <a:t>fast)</a:t>
            </a:r>
            <a:endParaRPr sz="2400" dirty="0">
              <a:latin typeface="Arial"/>
              <a:cs typeface="Arial"/>
            </a:endParaRPr>
          </a:p>
          <a:p>
            <a:pPr marL="355600" indent="-342900">
              <a:lnSpc>
                <a:spcPct val="1000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Long-term scheduler </a:t>
            </a:r>
            <a:r>
              <a:rPr sz="2400" b="1" dirty="0">
                <a:solidFill>
                  <a:srgbClr val="003300"/>
                </a:solidFill>
                <a:latin typeface="Arial"/>
                <a:cs typeface="Arial"/>
              </a:rPr>
              <a:t>is </a:t>
            </a:r>
            <a:r>
              <a:rPr sz="2400" b="1" spc="-5" dirty="0">
                <a:solidFill>
                  <a:srgbClr val="003300"/>
                </a:solidFill>
                <a:latin typeface="Arial"/>
                <a:cs typeface="Arial"/>
              </a:rPr>
              <a:t>invoked very</a:t>
            </a:r>
            <a:r>
              <a:rPr sz="2400" b="1" spc="15" dirty="0">
                <a:solidFill>
                  <a:srgbClr val="003300"/>
                </a:solidFill>
                <a:latin typeface="Arial"/>
                <a:cs typeface="Arial"/>
              </a:rPr>
              <a:t> </a:t>
            </a:r>
            <a:r>
              <a:rPr sz="2400" b="1" dirty="0">
                <a:solidFill>
                  <a:srgbClr val="003300"/>
                </a:solidFill>
                <a:latin typeface="Arial"/>
                <a:cs typeface="Arial"/>
              </a:rPr>
              <a:t>infrequently</a:t>
            </a:r>
            <a:endParaRPr sz="2400" dirty="0">
              <a:latin typeface="Arial"/>
              <a:cs typeface="Arial"/>
            </a:endParaRPr>
          </a:p>
          <a:p>
            <a:pPr marL="354965">
              <a:lnSpc>
                <a:spcPct val="100000"/>
              </a:lnSpc>
              <a:spcBef>
                <a:spcPts val="5"/>
              </a:spcBef>
            </a:pPr>
            <a:r>
              <a:rPr sz="2400" b="1" spc="-5" dirty="0">
                <a:solidFill>
                  <a:srgbClr val="003300"/>
                </a:solidFill>
                <a:latin typeface="Arial"/>
                <a:cs typeface="Arial"/>
              </a:rPr>
              <a:t>(seconds) </a:t>
            </a:r>
            <a:r>
              <a:rPr sz="2400" b="1" spc="-5" dirty="0">
                <a:solidFill>
                  <a:srgbClr val="003300"/>
                </a:solidFill>
                <a:latin typeface="Symbol"/>
                <a:cs typeface="Symbol"/>
              </a:rPr>
              <a:t></a:t>
            </a:r>
            <a:r>
              <a:rPr sz="2400" b="1" spc="-5" dirty="0">
                <a:solidFill>
                  <a:srgbClr val="003300"/>
                </a:solidFill>
                <a:latin typeface="Times New Roman"/>
                <a:cs typeface="Times New Roman"/>
              </a:rPr>
              <a:t> </a:t>
            </a:r>
            <a:r>
              <a:rPr sz="2400" b="1" spc="-5" dirty="0">
                <a:solidFill>
                  <a:srgbClr val="003300"/>
                </a:solidFill>
                <a:latin typeface="Arial"/>
                <a:cs typeface="Arial"/>
              </a:rPr>
              <a:t>(may </a:t>
            </a:r>
            <a:r>
              <a:rPr sz="2400" b="1" dirty="0">
                <a:solidFill>
                  <a:srgbClr val="003300"/>
                </a:solidFill>
                <a:latin typeface="Arial"/>
                <a:cs typeface="Arial"/>
              </a:rPr>
              <a:t>be</a:t>
            </a:r>
            <a:r>
              <a:rPr sz="2400" b="1" spc="85" dirty="0">
                <a:solidFill>
                  <a:srgbClr val="003300"/>
                </a:solidFill>
                <a:latin typeface="Arial"/>
                <a:cs typeface="Arial"/>
              </a:rPr>
              <a:t> </a:t>
            </a:r>
            <a:r>
              <a:rPr sz="2400" b="1" dirty="0">
                <a:solidFill>
                  <a:srgbClr val="003300"/>
                </a:solidFill>
                <a:latin typeface="Arial"/>
                <a:cs typeface="Arial"/>
              </a:rPr>
              <a:t>slow)</a:t>
            </a:r>
            <a:endParaRPr sz="24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33600" y="0"/>
            <a:ext cx="5181600" cy="635000"/>
          </a:xfrm>
          <a:prstGeom prst="rect">
            <a:avLst/>
          </a:prstGeom>
        </p:spPr>
        <p:txBody>
          <a:bodyPr vert="horz" wrap="square" lIns="0" tIns="12065" rIns="0" bIns="0" rtlCol="0">
            <a:spAutoFit/>
          </a:bodyPr>
          <a:lstStyle/>
          <a:p>
            <a:pPr marL="12700">
              <a:lnSpc>
                <a:spcPct val="100000"/>
              </a:lnSpc>
              <a:spcBef>
                <a:spcPts val="95"/>
              </a:spcBef>
            </a:pPr>
            <a:r>
              <a:rPr spc="-5" dirty="0"/>
              <a:t>Schedulers</a:t>
            </a:r>
            <a:r>
              <a:rPr spc="-25" dirty="0"/>
              <a:t> </a:t>
            </a:r>
            <a:r>
              <a:rPr spc="-5" dirty="0"/>
              <a:t>(Cont.)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27</a:t>
            </a:fld>
            <a:endParaRPr dirty="0"/>
          </a:p>
        </p:txBody>
      </p:sp>
      <p:sp>
        <p:nvSpPr>
          <p:cNvPr id="4" name="object 4"/>
          <p:cNvSpPr txBox="1"/>
          <p:nvPr/>
        </p:nvSpPr>
        <p:spPr>
          <a:xfrm>
            <a:off x="479551" y="763552"/>
            <a:ext cx="8664449" cy="5836854"/>
          </a:xfrm>
          <a:prstGeom prst="rect">
            <a:avLst/>
          </a:prstGeom>
        </p:spPr>
        <p:txBody>
          <a:bodyPr vert="horz" wrap="square" lIns="0" tIns="98425" rIns="0" bIns="0" rtlCol="0">
            <a:spAutoFit/>
          </a:bodyPr>
          <a:lstStyle/>
          <a:p>
            <a:pPr marL="355600" indent="-342900">
              <a:lnSpc>
                <a:spcPct val="100000"/>
              </a:lnSpc>
              <a:spcBef>
                <a:spcPts val="775"/>
              </a:spcBef>
              <a:buClr>
                <a:srgbClr val="006666"/>
              </a:buClr>
              <a:buFont typeface="Wingdings"/>
              <a:buChar char=""/>
              <a:tabLst>
                <a:tab pos="354965" algn="l"/>
                <a:tab pos="355600" algn="l"/>
              </a:tabLst>
            </a:pPr>
            <a:r>
              <a:rPr sz="2800" b="1" spc="-5" dirty="0">
                <a:solidFill>
                  <a:srgbClr val="003300"/>
                </a:solidFill>
                <a:latin typeface="Arial"/>
                <a:cs typeface="Arial"/>
              </a:rPr>
              <a:t>Processes </a:t>
            </a:r>
            <a:r>
              <a:rPr sz="2800" b="1" dirty="0">
                <a:solidFill>
                  <a:srgbClr val="003300"/>
                </a:solidFill>
                <a:latin typeface="Arial"/>
                <a:cs typeface="Arial"/>
              </a:rPr>
              <a:t>differ </a:t>
            </a:r>
            <a:r>
              <a:rPr sz="2800" b="1" spc="-5" dirty="0">
                <a:solidFill>
                  <a:srgbClr val="003300"/>
                </a:solidFill>
                <a:latin typeface="Arial"/>
                <a:cs typeface="Arial"/>
              </a:rPr>
              <a:t>in their resource</a:t>
            </a:r>
            <a:r>
              <a:rPr sz="2800" b="1" spc="75" dirty="0">
                <a:solidFill>
                  <a:srgbClr val="003300"/>
                </a:solidFill>
                <a:latin typeface="Arial"/>
                <a:cs typeface="Arial"/>
              </a:rPr>
              <a:t> </a:t>
            </a:r>
            <a:r>
              <a:rPr sz="2800" b="1" spc="-5" dirty="0">
                <a:solidFill>
                  <a:srgbClr val="003300"/>
                </a:solidFill>
                <a:latin typeface="Arial"/>
                <a:cs typeface="Arial"/>
              </a:rPr>
              <a:t>utilization:</a:t>
            </a:r>
            <a:endParaRPr sz="2800" dirty="0">
              <a:latin typeface="Arial"/>
              <a:cs typeface="Arial"/>
            </a:endParaRPr>
          </a:p>
          <a:p>
            <a:pPr marL="756285" marR="5080" lvl="1" indent="-287020">
              <a:lnSpc>
                <a:spcPct val="100000"/>
              </a:lnSpc>
              <a:spcBef>
                <a:spcPts val="635"/>
              </a:spcBef>
              <a:buClr>
                <a:srgbClr val="336699"/>
              </a:buClr>
              <a:buSzPct val="75000"/>
              <a:buFont typeface="Wingdings"/>
              <a:buChar char=""/>
              <a:tabLst>
                <a:tab pos="756285" algn="l"/>
                <a:tab pos="756920" algn="l"/>
              </a:tabLst>
            </a:pPr>
            <a:r>
              <a:rPr sz="2600" dirty="0">
                <a:solidFill>
                  <a:srgbClr val="003366"/>
                </a:solidFill>
                <a:latin typeface="Arial"/>
                <a:cs typeface="Arial"/>
              </a:rPr>
              <a:t>I/O-bound process </a:t>
            </a:r>
            <a:r>
              <a:rPr sz="2600" b="1" dirty="0">
                <a:solidFill>
                  <a:srgbClr val="003366"/>
                </a:solidFill>
                <a:latin typeface="Arial"/>
                <a:cs typeface="Arial"/>
              </a:rPr>
              <a:t>– spends more time doing </a:t>
            </a:r>
            <a:r>
              <a:rPr sz="2600" b="1" spc="-5" dirty="0">
                <a:solidFill>
                  <a:srgbClr val="003366"/>
                </a:solidFill>
                <a:latin typeface="Arial"/>
                <a:cs typeface="Arial"/>
              </a:rPr>
              <a:t>I/O</a:t>
            </a:r>
            <a:r>
              <a:rPr lang="en-CA" sz="2600" b="1" spc="-5" dirty="0">
                <a:solidFill>
                  <a:srgbClr val="003366"/>
                </a:solidFill>
                <a:latin typeface="Arial"/>
                <a:cs typeface="Arial"/>
              </a:rPr>
              <a:t> (writing/reading from disk)</a:t>
            </a:r>
            <a:r>
              <a:rPr sz="2600" b="1" spc="-5" dirty="0">
                <a:solidFill>
                  <a:srgbClr val="003366"/>
                </a:solidFill>
                <a:latin typeface="Arial"/>
                <a:cs typeface="Arial"/>
              </a:rPr>
              <a:t> </a:t>
            </a:r>
            <a:r>
              <a:rPr sz="2600" b="1" dirty="0">
                <a:solidFill>
                  <a:srgbClr val="003366"/>
                </a:solidFill>
                <a:latin typeface="Arial"/>
                <a:cs typeface="Arial"/>
              </a:rPr>
              <a:t>than computations</a:t>
            </a:r>
            <a:r>
              <a:rPr lang="en-CA" sz="2600" b="1" dirty="0">
                <a:solidFill>
                  <a:srgbClr val="003366"/>
                </a:solidFill>
                <a:latin typeface="Arial"/>
                <a:cs typeface="Arial"/>
              </a:rPr>
              <a:t> (arithmetic, logical ops)</a:t>
            </a:r>
            <a:r>
              <a:rPr sz="2600" b="1" dirty="0">
                <a:solidFill>
                  <a:srgbClr val="003366"/>
                </a:solidFill>
                <a:latin typeface="Arial"/>
                <a:cs typeface="Arial"/>
              </a:rPr>
              <a:t>, many short CPU</a:t>
            </a:r>
            <a:r>
              <a:rPr lang="en-CA" sz="2600" b="1" dirty="0">
                <a:solidFill>
                  <a:srgbClr val="003366"/>
                </a:solidFill>
                <a:latin typeface="Arial"/>
                <a:cs typeface="Arial"/>
              </a:rPr>
              <a:t> </a:t>
            </a:r>
            <a:r>
              <a:rPr sz="2600" b="1" dirty="0">
                <a:solidFill>
                  <a:srgbClr val="003366"/>
                </a:solidFill>
                <a:latin typeface="Arial"/>
                <a:cs typeface="Arial"/>
              </a:rPr>
              <a:t>bursts</a:t>
            </a:r>
            <a:endParaRPr sz="2600" dirty="0">
              <a:latin typeface="Arial"/>
              <a:cs typeface="Arial"/>
            </a:endParaRPr>
          </a:p>
          <a:p>
            <a:pPr marL="756285" marR="181610" lvl="1" indent="-287020">
              <a:lnSpc>
                <a:spcPct val="100000"/>
              </a:lnSpc>
              <a:spcBef>
                <a:spcPts val="620"/>
              </a:spcBef>
              <a:buClr>
                <a:srgbClr val="336699"/>
              </a:buClr>
              <a:buSzPct val="75000"/>
              <a:buFont typeface="Wingdings"/>
              <a:buChar char=""/>
              <a:tabLst>
                <a:tab pos="756285" algn="l"/>
                <a:tab pos="756920" algn="l"/>
              </a:tabLst>
            </a:pPr>
            <a:r>
              <a:rPr sz="2600" dirty="0">
                <a:solidFill>
                  <a:srgbClr val="003366"/>
                </a:solidFill>
                <a:latin typeface="Arial"/>
                <a:cs typeface="Arial"/>
              </a:rPr>
              <a:t>CPU-bound process </a:t>
            </a:r>
            <a:r>
              <a:rPr sz="2600" b="1" dirty="0">
                <a:solidFill>
                  <a:srgbClr val="003366"/>
                </a:solidFill>
                <a:latin typeface="Arial"/>
                <a:cs typeface="Arial"/>
              </a:rPr>
              <a:t>– spends more time</a:t>
            </a:r>
            <a:r>
              <a:rPr sz="2600" b="1" spc="-60" dirty="0">
                <a:solidFill>
                  <a:srgbClr val="003366"/>
                </a:solidFill>
                <a:latin typeface="Arial"/>
                <a:cs typeface="Arial"/>
              </a:rPr>
              <a:t> </a:t>
            </a:r>
            <a:r>
              <a:rPr sz="2600" b="1" dirty="0">
                <a:solidFill>
                  <a:srgbClr val="003366"/>
                </a:solidFill>
                <a:latin typeface="Arial"/>
                <a:cs typeface="Arial"/>
              </a:rPr>
              <a:t>doing  computations; few very long CPU</a:t>
            </a:r>
            <a:r>
              <a:rPr sz="2600" b="1" spc="-75" dirty="0">
                <a:solidFill>
                  <a:srgbClr val="003366"/>
                </a:solidFill>
                <a:latin typeface="Arial"/>
                <a:cs typeface="Arial"/>
              </a:rPr>
              <a:t> </a:t>
            </a:r>
            <a:r>
              <a:rPr sz="2600" b="1" dirty="0">
                <a:solidFill>
                  <a:srgbClr val="003366"/>
                </a:solidFill>
                <a:latin typeface="Arial"/>
                <a:cs typeface="Arial"/>
              </a:rPr>
              <a:t>bursts</a:t>
            </a:r>
            <a:endParaRPr sz="2600" dirty="0">
              <a:latin typeface="Arial"/>
              <a:cs typeface="Arial"/>
            </a:endParaRPr>
          </a:p>
          <a:p>
            <a:pPr marL="355600" marR="193040" indent="-342900">
              <a:lnSpc>
                <a:spcPct val="100000"/>
              </a:lnSpc>
              <a:spcBef>
                <a:spcPts val="670"/>
              </a:spcBef>
              <a:buClr>
                <a:srgbClr val="006666"/>
              </a:buClr>
              <a:buFont typeface="Wingdings"/>
              <a:buChar char=""/>
              <a:tabLst>
                <a:tab pos="354965" algn="l"/>
                <a:tab pos="355600" algn="l"/>
              </a:tabLst>
            </a:pPr>
            <a:r>
              <a:rPr sz="2800" b="1" spc="-10" dirty="0">
                <a:solidFill>
                  <a:srgbClr val="003300"/>
                </a:solidFill>
                <a:latin typeface="Arial"/>
                <a:cs typeface="Arial"/>
              </a:rPr>
              <a:t>The </a:t>
            </a:r>
            <a:r>
              <a:rPr sz="2800" b="1" spc="-5" dirty="0">
                <a:solidFill>
                  <a:srgbClr val="003300"/>
                </a:solidFill>
                <a:latin typeface="Arial"/>
                <a:cs typeface="Arial"/>
              </a:rPr>
              <a:t>long-term scheduler controls the </a:t>
            </a:r>
            <a:r>
              <a:rPr sz="2800" b="1" i="1" spc="-5" dirty="0">
                <a:solidFill>
                  <a:srgbClr val="003300"/>
                </a:solidFill>
                <a:latin typeface="Arial"/>
                <a:cs typeface="Arial"/>
              </a:rPr>
              <a:t>degree of</a:t>
            </a:r>
            <a:r>
              <a:rPr sz="2800" b="1" i="1" spc="-10" dirty="0">
                <a:solidFill>
                  <a:srgbClr val="003300"/>
                </a:solidFill>
                <a:latin typeface="Arial"/>
                <a:cs typeface="Arial"/>
              </a:rPr>
              <a:t> </a:t>
            </a:r>
            <a:r>
              <a:rPr sz="2800" b="1" i="1" spc="-5" dirty="0">
                <a:solidFill>
                  <a:srgbClr val="003300"/>
                </a:solidFill>
                <a:latin typeface="Arial"/>
                <a:cs typeface="Arial"/>
              </a:rPr>
              <a:t>multiprogramming</a:t>
            </a:r>
            <a:endParaRPr sz="2800" dirty="0">
              <a:latin typeface="Arial"/>
              <a:cs typeface="Arial"/>
            </a:endParaRPr>
          </a:p>
          <a:p>
            <a:pPr marL="756285" marR="823594" lvl="1" indent="-287020">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the goal is </a:t>
            </a:r>
            <a:r>
              <a:rPr sz="2600" b="1" spc="-5" dirty="0">
                <a:solidFill>
                  <a:srgbClr val="003366"/>
                </a:solidFill>
                <a:latin typeface="Arial"/>
                <a:cs typeface="Arial"/>
              </a:rPr>
              <a:t>to </a:t>
            </a:r>
            <a:r>
              <a:rPr sz="2600" b="1" dirty="0">
                <a:solidFill>
                  <a:srgbClr val="003366"/>
                </a:solidFill>
                <a:latin typeface="Arial"/>
                <a:cs typeface="Arial"/>
              </a:rPr>
              <a:t>efficiently use the computer  resources</a:t>
            </a:r>
            <a:endParaRPr sz="2600" dirty="0">
              <a:latin typeface="Arial"/>
              <a:cs typeface="Arial"/>
            </a:endParaRPr>
          </a:p>
          <a:p>
            <a:pPr marL="756285" marR="234950" lvl="1" indent="-287020">
              <a:lnSpc>
                <a:spcPct val="100000"/>
              </a:lnSpc>
              <a:spcBef>
                <a:spcPts val="625"/>
              </a:spcBef>
              <a:buClr>
                <a:srgbClr val="336699"/>
              </a:buClr>
              <a:buSzPct val="75000"/>
              <a:buFont typeface="Wingdings"/>
              <a:buChar char=""/>
              <a:tabLst>
                <a:tab pos="756285" algn="l"/>
                <a:tab pos="756920" algn="l"/>
              </a:tabLst>
            </a:pPr>
            <a:r>
              <a:rPr sz="2600" b="1" spc="-5" dirty="0">
                <a:solidFill>
                  <a:srgbClr val="003366"/>
                </a:solidFill>
                <a:latin typeface="Arial"/>
                <a:cs typeface="Arial"/>
              </a:rPr>
              <a:t>ideally, </a:t>
            </a:r>
            <a:r>
              <a:rPr sz="2600" b="1" dirty="0">
                <a:solidFill>
                  <a:srgbClr val="003366"/>
                </a:solidFill>
                <a:latin typeface="Arial"/>
                <a:cs typeface="Arial"/>
              </a:rPr>
              <a:t>chooses a mix of </a:t>
            </a:r>
            <a:r>
              <a:rPr sz="2600" b="1" spc="-5" dirty="0">
                <a:solidFill>
                  <a:srgbClr val="003366"/>
                </a:solidFill>
                <a:latin typeface="Arial"/>
                <a:cs typeface="Arial"/>
              </a:rPr>
              <a:t>I/O </a:t>
            </a:r>
            <a:r>
              <a:rPr sz="2600" b="1" dirty="0">
                <a:solidFill>
                  <a:srgbClr val="003366"/>
                </a:solidFill>
                <a:latin typeface="Arial"/>
                <a:cs typeface="Arial"/>
              </a:rPr>
              <a:t>bound and </a:t>
            </a:r>
            <a:r>
              <a:rPr sz="2600" b="1" spc="10" dirty="0">
                <a:solidFill>
                  <a:srgbClr val="003366"/>
                </a:solidFill>
                <a:latin typeface="Arial"/>
                <a:cs typeface="Arial"/>
              </a:rPr>
              <a:t>CPU-  </a:t>
            </a:r>
            <a:r>
              <a:rPr sz="2600" b="1" spc="5" dirty="0">
                <a:solidFill>
                  <a:srgbClr val="003366"/>
                </a:solidFill>
                <a:latin typeface="Arial"/>
                <a:cs typeface="Arial"/>
              </a:rPr>
              <a:t>bound</a:t>
            </a:r>
            <a:r>
              <a:rPr sz="2600" b="1" spc="-15" dirty="0">
                <a:solidFill>
                  <a:srgbClr val="003366"/>
                </a:solidFill>
                <a:latin typeface="Arial"/>
                <a:cs typeface="Arial"/>
              </a:rPr>
              <a:t> </a:t>
            </a:r>
            <a:r>
              <a:rPr sz="2600" b="1" dirty="0">
                <a:solidFill>
                  <a:srgbClr val="003366"/>
                </a:solidFill>
                <a:latin typeface="Arial"/>
                <a:cs typeface="Arial"/>
              </a:rPr>
              <a:t>processes</a:t>
            </a:r>
            <a:endParaRPr sz="2600" dirty="0">
              <a:latin typeface="Arial"/>
              <a:cs typeface="Arial"/>
            </a:endParaRPr>
          </a:p>
          <a:p>
            <a:pPr marL="1155700" lvl="2" indent="-229235">
              <a:lnSpc>
                <a:spcPct val="100000"/>
              </a:lnSpc>
              <a:spcBef>
                <a:spcPts val="590"/>
              </a:spcBef>
              <a:buClr>
                <a:srgbClr val="009999"/>
              </a:buClr>
              <a:buSzPct val="64583"/>
              <a:buFont typeface="Arial"/>
              <a:buChar char="•"/>
              <a:tabLst>
                <a:tab pos="1155700" algn="l"/>
                <a:tab pos="1156335" algn="l"/>
              </a:tabLst>
            </a:pPr>
            <a:r>
              <a:rPr sz="2400" b="1" dirty="0">
                <a:solidFill>
                  <a:srgbClr val="006666"/>
                </a:solidFill>
                <a:latin typeface="Arial"/>
                <a:cs typeface="Arial"/>
              </a:rPr>
              <a:t>but difficult to </a:t>
            </a:r>
            <a:r>
              <a:rPr sz="2400" b="1" spc="-5" dirty="0">
                <a:solidFill>
                  <a:srgbClr val="006666"/>
                </a:solidFill>
                <a:latin typeface="Arial"/>
                <a:cs typeface="Arial"/>
              </a:rPr>
              <a:t>know</a:t>
            </a:r>
            <a:r>
              <a:rPr sz="2400" b="1" spc="-80" dirty="0">
                <a:solidFill>
                  <a:srgbClr val="006666"/>
                </a:solidFill>
                <a:latin typeface="Arial"/>
                <a:cs typeface="Arial"/>
              </a:rPr>
              <a:t> </a:t>
            </a:r>
            <a:r>
              <a:rPr sz="2400" b="1" spc="-5" dirty="0">
                <a:solidFill>
                  <a:srgbClr val="006666"/>
                </a:solidFill>
                <a:latin typeface="Arial"/>
                <a:cs typeface="Arial"/>
              </a:rPr>
              <a:t>beforehand</a:t>
            </a:r>
            <a:endParaRPr sz="24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9216" y="255523"/>
            <a:ext cx="8152384" cy="635000"/>
          </a:xfrm>
          <a:prstGeom prst="rect">
            <a:avLst/>
          </a:prstGeom>
        </p:spPr>
        <p:txBody>
          <a:bodyPr vert="horz" wrap="square" lIns="0" tIns="12065" rIns="0" bIns="0" rtlCol="0">
            <a:spAutoFit/>
          </a:bodyPr>
          <a:lstStyle/>
          <a:p>
            <a:pPr marL="12700">
              <a:lnSpc>
                <a:spcPct val="100000"/>
              </a:lnSpc>
              <a:spcBef>
                <a:spcPts val="95"/>
              </a:spcBef>
            </a:pPr>
            <a:r>
              <a:rPr spc="-5" dirty="0"/>
              <a:t>Process Scheduling (Short</a:t>
            </a:r>
            <a:r>
              <a:rPr spc="-10" dirty="0"/>
              <a:t> </a:t>
            </a:r>
            <a:r>
              <a:rPr spc="-5" dirty="0"/>
              <a:t>Term)</a:t>
            </a:r>
          </a:p>
        </p:txBody>
      </p:sp>
      <p:grpSp>
        <p:nvGrpSpPr>
          <p:cNvPr id="4" name="object 4"/>
          <p:cNvGrpSpPr/>
          <p:nvPr/>
        </p:nvGrpSpPr>
        <p:grpSpPr>
          <a:xfrm>
            <a:off x="1112519" y="1388110"/>
            <a:ext cx="7305040" cy="4278630"/>
            <a:chOff x="1112519" y="1388110"/>
            <a:chExt cx="7305040" cy="4278630"/>
          </a:xfrm>
        </p:grpSpPr>
        <p:sp>
          <p:nvSpPr>
            <p:cNvPr id="5" name="object 5"/>
            <p:cNvSpPr/>
            <p:nvPr/>
          </p:nvSpPr>
          <p:spPr>
            <a:xfrm>
              <a:off x="1150619" y="1426464"/>
              <a:ext cx="7228332" cy="420166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12520" y="1388109"/>
              <a:ext cx="7305040" cy="4278630"/>
            </a:xfrm>
            <a:custGeom>
              <a:avLst/>
              <a:gdLst/>
              <a:ahLst/>
              <a:cxnLst/>
              <a:rect l="l" t="t" r="r" b="b"/>
              <a:pathLst>
                <a:path w="7305040" h="4278630">
                  <a:moveTo>
                    <a:pt x="7279132" y="38354"/>
                  </a:moveTo>
                  <a:lnTo>
                    <a:pt x="7266432" y="38354"/>
                  </a:lnTo>
                  <a:lnTo>
                    <a:pt x="7266432" y="4240022"/>
                  </a:lnTo>
                  <a:lnTo>
                    <a:pt x="7279132" y="4240034"/>
                  </a:lnTo>
                  <a:lnTo>
                    <a:pt x="7279132" y="38354"/>
                  </a:lnTo>
                  <a:close/>
                </a:path>
                <a:path w="7305040" h="4278630">
                  <a:moveTo>
                    <a:pt x="7279132" y="25400"/>
                  </a:moveTo>
                  <a:lnTo>
                    <a:pt x="25400" y="25400"/>
                  </a:lnTo>
                  <a:lnTo>
                    <a:pt x="25400" y="38100"/>
                  </a:lnTo>
                  <a:lnTo>
                    <a:pt x="25400" y="4240530"/>
                  </a:lnTo>
                  <a:lnTo>
                    <a:pt x="25400" y="4253230"/>
                  </a:lnTo>
                  <a:lnTo>
                    <a:pt x="7279132" y="4253230"/>
                  </a:lnTo>
                  <a:lnTo>
                    <a:pt x="7279132" y="4240530"/>
                  </a:lnTo>
                  <a:lnTo>
                    <a:pt x="38100" y="4240530"/>
                  </a:lnTo>
                  <a:lnTo>
                    <a:pt x="38100" y="38100"/>
                  </a:lnTo>
                  <a:lnTo>
                    <a:pt x="7279132" y="38100"/>
                  </a:lnTo>
                  <a:lnTo>
                    <a:pt x="7279132" y="25400"/>
                  </a:lnTo>
                  <a:close/>
                </a:path>
                <a:path w="7305040" h="4278630">
                  <a:moveTo>
                    <a:pt x="7304532" y="12954"/>
                  </a:moveTo>
                  <a:lnTo>
                    <a:pt x="7291832" y="12954"/>
                  </a:lnTo>
                  <a:lnTo>
                    <a:pt x="7291832" y="4265422"/>
                  </a:lnTo>
                  <a:lnTo>
                    <a:pt x="7304532" y="4265434"/>
                  </a:lnTo>
                  <a:lnTo>
                    <a:pt x="7304532" y="12954"/>
                  </a:lnTo>
                  <a:close/>
                </a:path>
                <a:path w="7305040" h="4278630">
                  <a:moveTo>
                    <a:pt x="7304532" y="0"/>
                  </a:moveTo>
                  <a:lnTo>
                    <a:pt x="0" y="0"/>
                  </a:lnTo>
                  <a:lnTo>
                    <a:pt x="0" y="12700"/>
                  </a:lnTo>
                  <a:lnTo>
                    <a:pt x="0" y="4265930"/>
                  </a:lnTo>
                  <a:lnTo>
                    <a:pt x="0" y="4278630"/>
                  </a:lnTo>
                  <a:lnTo>
                    <a:pt x="7304532" y="4278630"/>
                  </a:lnTo>
                  <a:lnTo>
                    <a:pt x="7304532" y="4265930"/>
                  </a:lnTo>
                  <a:lnTo>
                    <a:pt x="12700" y="4265930"/>
                  </a:lnTo>
                  <a:lnTo>
                    <a:pt x="12700" y="12700"/>
                  </a:lnTo>
                  <a:lnTo>
                    <a:pt x="7304532" y="12700"/>
                  </a:lnTo>
                  <a:lnTo>
                    <a:pt x="7304532"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611882" y="485343"/>
            <a:ext cx="5922518" cy="635000"/>
          </a:xfrm>
          <a:prstGeom prst="rect">
            <a:avLst/>
          </a:prstGeom>
        </p:spPr>
        <p:txBody>
          <a:bodyPr vert="horz" wrap="square" lIns="0" tIns="12065" rIns="0" bIns="0" rtlCol="0">
            <a:spAutoFit/>
          </a:bodyPr>
          <a:lstStyle/>
          <a:p>
            <a:pPr marL="12700">
              <a:lnSpc>
                <a:spcPct val="100000"/>
              </a:lnSpc>
              <a:spcBef>
                <a:spcPts val="95"/>
              </a:spcBef>
            </a:pPr>
            <a:r>
              <a:rPr spc="-5" dirty="0"/>
              <a:t>Medium-term</a:t>
            </a:r>
            <a:r>
              <a:rPr spc="-35" dirty="0"/>
              <a:t> </a:t>
            </a:r>
            <a:r>
              <a:rPr spc="-5" dirty="0"/>
              <a:t>scheduler</a:t>
            </a:r>
          </a:p>
        </p:txBody>
      </p:sp>
      <p:sp>
        <p:nvSpPr>
          <p:cNvPr id="9" name="object 9"/>
          <p:cNvSpPr txBox="1"/>
          <p:nvPr/>
        </p:nvSpPr>
        <p:spPr>
          <a:xfrm>
            <a:off x="227075" y="6357136"/>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29</a:t>
            </a:fld>
            <a:endParaRPr sz="1400">
              <a:latin typeface="Arial"/>
              <a:cs typeface="Arial"/>
            </a:endParaRPr>
          </a:p>
        </p:txBody>
      </p:sp>
      <p:sp>
        <p:nvSpPr>
          <p:cNvPr id="8" name="object 8"/>
          <p:cNvSpPr txBox="1"/>
          <p:nvPr/>
        </p:nvSpPr>
        <p:spPr>
          <a:xfrm>
            <a:off x="1108354" y="1311910"/>
            <a:ext cx="7691755" cy="4465320"/>
          </a:xfrm>
          <a:prstGeom prst="rect">
            <a:avLst/>
          </a:prstGeom>
        </p:spPr>
        <p:txBody>
          <a:bodyPr vert="horz" wrap="square" lIns="0" tIns="12065" rIns="0" bIns="0" rtlCol="0">
            <a:spAutoFit/>
          </a:bodyPr>
          <a:lstStyle/>
          <a:p>
            <a:pPr marL="354965" marR="5080" indent="-342900">
              <a:lnSpc>
                <a:spcPct val="100000"/>
              </a:lnSpc>
              <a:spcBef>
                <a:spcPts val="95"/>
              </a:spcBef>
              <a:buClr>
                <a:srgbClr val="006666"/>
              </a:buClr>
              <a:buFont typeface="Wingdings"/>
              <a:buChar char=""/>
              <a:tabLst>
                <a:tab pos="354965" algn="l"/>
                <a:tab pos="355600" algn="l"/>
              </a:tabLst>
            </a:pPr>
            <a:r>
              <a:rPr sz="2800" b="1" spc="-5" dirty="0">
                <a:solidFill>
                  <a:srgbClr val="003300"/>
                </a:solidFill>
                <a:latin typeface="Arial"/>
                <a:cs typeface="Arial"/>
              </a:rPr>
              <a:t>Lack of resources can sometimes force </a:t>
            </a:r>
            <a:r>
              <a:rPr sz="2800" b="1" dirty="0">
                <a:solidFill>
                  <a:srgbClr val="003300"/>
                </a:solidFill>
                <a:latin typeface="Arial"/>
                <a:cs typeface="Arial"/>
              </a:rPr>
              <a:t>the  </a:t>
            </a:r>
            <a:r>
              <a:rPr sz="2800" b="1" spc="-5" dirty="0">
                <a:solidFill>
                  <a:srgbClr val="003300"/>
                </a:solidFill>
                <a:latin typeface="Arial"/>
                <a:cs typeface="Arial"/>
              </a:rPr>
              <a:t>OS to </a:t>
            </a:r>
            <a:r>
              <a:rPr sz="2800" b="1" i="1" spc="-5" dirty="0">
                <a:solidFill>
                  <a:srgbClr val="003300"/>
                </a:solidFill>
                <a:latin typeface="Arial"/>
                <a:cs typeface="Arial"/>
              </a:rPr>
              <a:t>suspend</a:t>
            </a:r>
            <a:r>
              <a:rPr sz="2800" b="1" i="1" spc="25" dirty="0">
                <a:solidFill>
                  <a:srgbClr val="003300"/>
                </a:solidFill>
                <a:latin typeface="Arial"/>
                <a:cs typeface="Arial"/>
              </a:rPr>
              <a:t> </a:t>
            </a:r>
            <a:r>
              <a:rPr sz="2800" b="1" spc="-5" dirty="0">
                <a:solidFill>
                  <a:srgbClr val="003300"/>
                </a:solidFill>
                <a:latin typeface="Arial"/>
                <a:cs typeface="Arial"/>
              </a:rPr>
              <a:t>process</a:t>
            </a:r>
            <a:r>
              <a:rPr lang="en-CA" sz="2800" b="1" spc="-5" dirty="0">
                <a:solidFill>
                  <a:srgbClr val="003300"/>
                </a:solidFill>
                <a:latin typeface="Arial"/>
                <a:cs typeface="Arial"/>
              </a:rPr>
              <a:t>es</a:t>
            </a:r>
            <a:endParaRPr sz="2800" dirty="0">
              <a:latin typeface="Arial"/>
              <a:cs typeface="Arial"/>
            </a:endParaRPr>
          </a:p>
          <a:p>
            <a:pPr marL="756285" marR="38100" lvl="1" indent="-287020">
              <a:lnSpc>
                <a:spcPct val="100000"/>
              </a:lnSpc>
              <a:spcBef>
                <a:spcPts val="635"/>
              </a:spcBef>
              <a:buClr>
                <a:srgbClr val="336699"/>
              </a:buClr>
              <a:buSzPct val="75000"/>
              <a:buFont typeface="Wingdings"/>
              <a:buChar char=""/>
              <a:tabLst>
                <a:tab pos="756285" algn="l"/>
                <a:tab pos="756920" algn="l"/>
              </a:tabLst>
            </a:pPr>
            <a:r>
              <a:rPr sz="2600" b="1" dirty="0">
                <a:solidFill>
                  <a:srgbClr val="003366"/>
                </a:solidFill>
                <a:latin typeface="Arial"/>
                <a:cs typeface="Arial"/>
              </a:rPr>
              <a:t>they will be more in competition </a:t>
            </a:r>
            <a:r>
              <a:rPr sz="2600" b="1" spc="5" dirty="0">
                <a:solidFill>
                  <a:srgbClr val="003366"/>
                </a:solidFill>
                <a:latin typeface="Arial"/>
                <a:cs typeface="Arial"/>
              </a:rPr>
              <a:t>with</a:t>
            </a:r>
            <a:r>
              <a:rPr sz="2600" b="1" spc="-90" dirty="0">
                <a:solidFill>
                  <a:srgbClr val="003366"/>
                </a:solidFill>
                <a:latin typeface="Arial"/>
                <a:cs typeface="Arial"/>
              </a:rPr>
              <a:t> </a:t>
            </a:r>
            <a:r>
              <a:rPr sz="2600" b="1" dirty="0">
                <a:solidFill>
                  <a:srgbClr val="003366"/>
                </a:solidFill>
                <a:latin typeface="Arial"/>
                <a:cs typeface="Arial"/>
              </a:rPr>
              <a:t>others  for</a:t>
            </a:r>
            <a:r>
              <a:rPr sz="2600" b="1" spc="-15" dirty="0">
                <a:solidFill>
                  <a:srgbClr val="003366"/>
                </a:solidFill>
                <a:latin typeface="Arial"/>
                <a:cs typeface="Arial"/>
              </a:rPr>
              <a:t> </a:t>
            </a:r>
            <a:r>
              <a:rPr sz="2600" b="1" dirty="0">
                <a:solidFill>
                  <a:srgbClr val="003366"/>
                </a:solidFill>
                <a:latin typeface="Arial"/>
                <a:cs typeface="Arial"/>
              </a:rPr>
              <a:t>resources</a:t>
            </a:r>
            <a:endParaRPr sz="2600" dirty="0">
              <a:latin typeface="Arial"/>
              <a:cs typeface="Arial"/>
            </a:endParaRPr>
          </a:p>
          <a:p>
            <a:pPr marL="756285" marR="1357630" lvl="1" indent="-287020">
              <a:lnSpc>
                <a:spcPct val="100000"/>
              </a:lnSpc>
              <a:spcBef>
                <a:spcPts val="625"/>
              </a:spcBef>
              <a:buClr>
                <a:srgbClr val="336699"/>
              </a:buClr>
              <a:buSzPct val="75000"/>
              <a:buFont typeface="Wingdings"/>
              <a:buChar char=""/>
              <a:tabLst>
                <a:tab pos="756285" algn="l"/>
                <a:tab pos="756920" algn="l"/>
              </a:tabLst>
            </a:pPr>
            <a:r>
              <a:rPr sz="2600" b="1" dirty="0">
                <a:solidFill>
                  <a:srgbClr val="003366"/>
                </a:solidFill>
                <a:latin typeface="Arial"/>
                <a:cs typeface="Arial"/>
              </a:rPr>
              <a:t>they will be resumed later </a:t>
            </a:r>
            <a:r>
              <a:rPr sz="2600" b="1" spc="5" dirty="0">
                <a:solidFill>
                  <a:srgbClr val="003366"/>
                </a:solidFill>
                <a:latin typeface="Arial"/>
                <a:cs typeface="Arial"/>
              </a:rPr>
              <a:t>when</a:t>
            </a:r>
            <a:r>
              <a:rPr sz="2600" b="1" spc="-75" dirty="0">
                <a:solidFill>
                  <a:srgbClr val="003366"/>
                </a:solidFill>
                <a:latin typeface="Arial"/>
                <a:cs typeface="Arial"/>
              </a:rPr>
              <a:t> </a:t>
            </a:r>
            <a:r>
              <a:rPr sz="2600" b="1" dirty="0">
                <a:solidFill>
                  <a:srgbClr val="003366"/>
                </a:solidFill>
                <a:latin typeface="Arial"/>
                <a:cs typeface="Arial"/>
              </a:rPr>
              <a:t>the  resources become</a:t>
            </a:r>
            <a:r>
              <a:rPr sz="2600" b="1" spc="-30" dirty="0">
                <a:solidFill>
                  <a:srgbClr val="003366"/>
                </a:solidFill>
                <a:latin typeface="Arial"/>
                <a:cs typeface="Arial"/>
              </a:rPr>
              <a:t> </a:t>
            </a:r>
            <a:r>
              <a:rPr sz="2600" b="1" dirty="0">
                <a:solidFill>
                  <a:srgbClr val="003366"/>
                </a:solidFill>
                <a:latin typeface="Arial"/>
                <a:cs typeface="Arial"/>
              </a:rPr>
              <a:t>available</a:t>
            </a:r>
            <a:endParaRPr sz="2600" dirty="0">
              <a:latin typeface="Arial"/>
              <a:cs typeface="Arial"/>
            </a:endParaRPr>
          </a:p>
          <a:p>
            <a:pPr marL="354965" marR="112395" indent="-342900">
              <a:lnSpc>
                <a:spcPct val="100000"/>
              </a:lnSpc>
              <a:spcBef>
                <a:spcPts val="665"/>
              </a:spcBef>
              <a:buClr>
                <a:srgbClr val="006666"/>
              </a:buClr>
              <a:buFont typeface="Wingdings"/>
              <a:buChar char=""/>
              <a:tabLst>
                <a:tab pos="354965" algn="l"/>
                <a:tab pos="355600" algn="l"/>
              </a:tabLst>
            </a:pPr>
            <a:r>
              <a:rPr sz="2800" b="1" spc="-5" dirty="0">
                <a:solidFill>
                  <a:srgbClr val="003300"/>
                </a:solidFill>
                <a:latin typeface="Arial"/>
                <a:cs typeface="Arial"/>
              </a:rPr>
              <a:t>These processes are removed from main  memory and </a:t>
            </a:r>
            <a:r>
              <a:rPr sz="2800" b="1" dirty="0">
                <a:solidFill>
                  <a:srgbClr val="003300"/>
                </a:solidFill>
                <a:latin typeface="Arial"/>
                <a:cs typeface="Arial"/>
              </a:rPr>
              <a:t>placed </a:t>
            </a:r>
            <a:r>
              <a:rPr sz="2800" b="1" spc="-5" dirty="0">
                <a:solidFill>
                  <a:srgbClr val="003300"/>
                </a:solidFill>
                <a:latin typeface="Arial"/>
                <a:cs typeface="Arial"/>
              </a:rPr>
              <a:t>in secondary </a:t>
            </a:r>
            <a:r>
              <a:rPr sz="2800" b="1" spc="-10" dirty="0">
                <a:solidFill>
                  <a:srgbClr val="003300"/>
                </a:solidFill>
                <a:latin typeface="Arial"/>
                <a:cs typeface="Arial"/>
              </a:rPr>
              <a:t>memory,  </a:t>
            </a:r>
            <a:r>
              <a:rPr sz="2800" b="1" spc="-5" dirty="0">
                <a:solidFill>
                  <a:srgbClr val="003300"/>
                </a:solidFill>
                <a:latin typeface="Arial"/>
                <a:cs typeface="Arial"/>
              </a:rPr>
              <a:t>to be resumed</a:t>
            </a:r>
            <a:r>
              <a:rPr sz="2800" b="1" spc="25" dirty="0">
                <a:solidFill>
                  <a:srgbClr val="003300"/>
                </a:solidFill>
                <a:latin typeface="Arial"/>
                <a:cs typeface="Arial"/>
              </a:rPr>
              <a:t> </a:t>
            </a:r>
            <a:r>
              <a:rPr sz="2800" b="1" dirty="0">
                <a:solidFill>
                  <a:srgbClr val="003300"/>
                </a:solidFill>
                <a:latin typeface="Arial"/>
                <a:cs typeface="Arial"/>
              </a:rPr>
              <a:t>later.</a:t>
            </a:r>
            <a:endParaRPr sz="2800" dirty="0">
              <a:latin typeface="Arial"/>
              <a:cs typeface="Arial"/>
            </a:endParaRPr>
          </a:p>
          <a:p>
            <a:pPr marL="756285" lvl="1" indent="-287655">
              <a:lnSpc>
                <a:spcPct val="100000"/>
              </a:lnSpc>
              <a:spcBef>
                <a:spcPts val="635"/>
              </a:spcBef>
              <a:buClr>
                <a:srgbClr val="336699"/>
              </a:buClr>
              <a:buSzPct val="75000"/>
              <a:buFont typeface="Wingdings"/>
              <a:buChar char=""/>
              <a:tabLst>
                <a:tab pos="756285" algn="l"/>
                <a:tab pos="756920" algn="l"/>
              </a:tabLst>
            </a:pPr>
            <a:r>
              <a:rPr sz="2600" b="1" spc="5" dirty="0">
                <a:solidFill>
                  <a:srgbClr val="003366"/>
                </a:solidFill>
                <a:latin typeface="Arial"/>
                <a:cs typeface="Arial"/>
              </a:rPr>
              <a:t>`swap </a:t>
            </a:r>
            <a:r>
              <a:rPr sz="2600" b="1" dirty="0">
                <a:solidFill>
                  <a:srgbClr val="003366"/>
                </a:solidFill>
                <a:latin typeface="Arial"/>
                <a:cs typeface="Arial"/>
              </a:rPr>
              <a:t>out`,` </a:t>
            </a:r>
            <a:r>
              <a:rPr sz="2600" b="1" spc="5" dirty="0">
                <a:solidFill>
                  <a:srgbClr val="003366"/>
                </a:solidFill>
                <a:latin typeface="Arial"/>
                <a:cs typeface="Arial"/>
              </a:rPr>
              <a:t>swap </a:t>
            </a:r>
            <a:r>
              <a:rPr sz="2600" b="1" dirty="0">
                <a:solidFill>
                  <a:srgbClr val="003366"/>
                </a:solidFill>
                <a:latin typeface="Arial"/>
                <a:cs typeface="Arial"/>
              </a:rPr>
              <a:t>in`, back and</a:t>
            </a:r>
            <a:r>
              <a:rPr sz="2600" b="1" spc="-105" dirty="0">
                <a:solidFill>
                  <a:srgbClr val="003366"/>
                </a:solidFill>
                <a:latin typeface="Arial"/>
                <a:cs typeface="Arial"/>
              </a:rPr>
              <a:t> </a:t>
            </a:r>
            <a:r>
              <a:rPr sz="2600" b="1" dirty="0">
                <a:solidFill>
                  <a:srgbClr val="003366"/>
                </a:solidFill>
                <a:latin typeface="Arial"/>
                <a:cs typeface="Arial"/>
              </a:rPr>
              <a:t>forth</a:t>
            </a:r>
            <a:endParaRPr sz="26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8261" y="1738629"/>
            <a:ext cx="8143240" cy="1066165"/>
            <a:chOff x="318261" y="1738629"/>
            <a:chExt cx="8143240" cy="1066165"/>
          </a:xfrm>
        </p:grpSpPr>
        <p:sp>
          <p:nvSpPr>
            <p:cNvPr id="3" name="object 3"/>
            <p:cNvSpPr/>
            <p:nvPr/>
          </p:nvSpPr>
          <p:spPr>
            <a:xfrm>
              <a:off x="324611" y="1744979"/>
              <a:ext cx="8130540" cy="1053465"/>
            </a:xfrm>
            <a:custGeom>
              <a:avLst/>
              <a:gdLst/>
              <a:ahLst/>
              <a:cxnLst/>
              <a:rect l="l" t="t" r="r" b="b"/>
              <a:pathLst>
                <a:path w="8130540" h="1053464">
                  <a:moveTo>
                    <a:pt x="7955026" y="0"/>
                  </a:moveTo>
                  <a:lnTo>
                    <a:pt x="175514" y="0"/>
                  </a:lnTo>
                  <a:lnTo>
                    <a:pt x="128853" y="6271"/>
                  </a:lnTo>
                  <a:lnTo>
                    <a:pt x="86926" y="23970"/>
                  </a:lnTo>
                  <a:lnTo>
                    <a:pt x="51404" y="51419"/>
                  </a:lnTo>
                  <a:lnTo>
                    <a:pt x="23961" y="86943"/>
                  </a:lnTo>
                  <a:lnTo>
                    <a:pt x="6269" y="128866"/>
                  </a:lnTo>
                  <a:lnTo>
                    <a:pt x="0" y="175514"/>
                  </a:lnTo>
                  <a:lnTo>
                    <a:pt x="0" y="877570"/>
                  </a:lnTo>
                  <a:lnTo>
                    <a:pt x="6269" y="924217"/>
                  </a:lnTo>
                  <a:lnTo>
                    <a:pt x="23961" y="966140"/>
                  </a:lnTo>
                  <a:lnTo>
                    <a:pt x="51404" y="1001664"/>
                  </a:lnTo>
                  <a:lnTo>
                    <a:pt x="86926" y="1029113"/>
                  </a:lnTo>
                  <a:lnTo>
                    <a:pt x="128853" y="1046812"/>
                  </a:lnTo>
                  <a:lnTo>
                    <a:pt x="175514" y="1053084"/>
                  </a:lnTo>
                  <a:lnTo>
                    <a:pt x="7955026" y="1053084"/>
                  </a:lnTo>
                  <a:lnTo>
                    <a:pt x="8001673" y="1046812"/>
                  </a:lnTo>
                  <a:lnTo>
                    <a:pt x="8043596" y="1029113"/>
                  </a:lnTo>
                  <a:lnTo>
                    <a:pt x="8079120" y="1001664"/>
                  </a:lnTo>
                  <a:lnTo>
                    <a:pt x="8106569" y="966140"/>
                  </a:lnTo>
                  <a:lnTo>
                    <a:pt x="8124268" y="924217"/>
                  </a:lnTo>
                  <a:lnTo>
                    <a:pt x="8130540" y="877570"/>
                  </a:lnTo>
                  <a:lnTo>
                    <a:pt x="8130540" y="175514"/>
                  </a:lnTo>
                  <a:lnTo>
                    <a:pt x="8124268" y="128866"/>
                  </a:lnTo>
                  <a:lnTo>
                    <a:pt x="8106569" y="86943"/>
                  </a:lnTo>
                  <a:lnTo>
                    <a:pt x="8079120" y="51419"/>
                  </a:lnTo>
                  <a:lnTo>
                    <a:pt x="8043596" y="23970"/>
                  </a:lnTo>
                  <a:lnTo>
                    <a:pt x="8001673" y="6271"/>
                  </a:lnTo>
                  <a:lnTo>
                    <a:pt x="7955026" y="0"/>
                  </a:lnTo>
                  <a:close/>
                </a:path>
              </a:pathLst>
            </a:custGeom>
            <a:solidFill>
              <a:srgbClr val="CCEBFF"/>
            </a:solidFill>
          </p:spPr>
          <p:txBody>
            <a:bodyPr wrap="square" lIns="0" tIns="0" rIns="0" bIns="0" rtlCol="0"/>
            <a:lstStyle/>
            <a:p>
              <a:endParaRPr/>
            </a:p>
          </p:txBody>
        </p:sp>
        <p:sp>
          <p:nvSpPr>
            <p:cNvPr id="4" name="object 4"/>
            <p:cNvSpPr/>
            <p:nvPr/>
          </p:nvSpPr>
          <p:spPr>
            <a:xfrm>
              <a:off x="324611" y="1744979"/>
              <a:ext cx="8130540" cy="1053465"/>
            </a:xfrm>
            <a:custGeom>
              <a:avLst/>
              <a:gdLst/>
              <a:ahLst/>
              <a:cxnLst/>
              <a:rect l="l" t="t" r="r" b="b"/>
              <a:pathLst>
                <a:path w="8130540" h="1053464">
                  <a:moveTo>
                    <a:pt x="0" y="175514"/>
                  </a:moveTo>
                  <a:lnTo>
                    <a:pt x="6269" y="128866"/>
                  </a:lnTo>
                  <a:lnTo>
                    <a:pt x="23961" y="86943"/>
                  </a:lnTo>
                  <a:lnTo>
                    <a:pt x="51404" y="51419"/>
                  </a:lnTo>
                  <a:lnTo>
                    <a:pt x="86926" y="23970"/>
                  </a:lnTo>
                  <a:lnTo>
                    <a:pt x="128853" y="6271"/>
                  </a:lnTo>
                  <a:lnTo>
                    <a:pt x="175514" y="0"/>
                  </a:lnTo>
                  <a:lnTo>
                    <a:pt x="7955026" y="0"/>
                  </a:lnTo>
                  <a:lnTo>
                    <a:pt x="8001673" y="6271"/>
                  </a:lnTo>
                  <a:lnTo>
                    <a:pt x="8043596" y="23970"/>
                  </a:lnTo>
                  <a:lnTo>
                    <a:pt x="8079120" y="51419"/>
                  </a:lnTo>
                  <a:lnTo>
                    <a:pt x="8106569" y="86943"/>
                  </a:lnTo>
                  <a:lnTo>
                    <a:pt x="8124268" y="128866"/>
                  </a:lnTo>
                  <a:lnTo>
                    <a:pt x="8130540" y="175514"/>
                  </a:lnTo>
                  <a:lnTo>
                    <a:pt x="8130540" y="877570"/>
                  </a:lnTo>
                  <a:lnTo>
                    <a:pt x="8124268" y="924217"/>
                  </a:lnTo>
                  <a:lnTo>
                    <a:pt x="8106569" y="966140"/>
                  </a:lnTo>
                  <a:lnTo>
                    <a:pt x="8079120" y="1001664"/>
                  </a:lnTo>
                  <a:lnTo>
                    <a:pt x="8043596" y="1029113"/>
                  </a:lnTo>
                  <a:lnTo>
                    <a:pt x="8001673" y="1046812"/>
                  </a:lnTo>
                  <a:lnTo>
                    <a:pt x="7955026" y="1053084"/>
                  </a:lnTo>
                  <a:lnTo>
                    <a:pt x="175514" y="1053084"/>
                  </a:lnTo>
                  <a:lnTo>
                    <a:pt x="128853" y="1046812"/>
                  </a:lnTo>
                  <a:lnTo>
                    <a:pt x="86926" y="1029113"/>
                  </a:lnTo>
                  <a:lnTo>
                    <a:pt x="51404" y="1001664"/>
                  </a:lnTo>
                  <a:lnTo>
                    <a:pt x="23961" y="966140"/>
                  </a:lnTo>
                  <a:lnTo>
                    <a:pt x="6269" y="924217"/>
                  </a:lnTo>
                  <a:lnTo>
                    <a:pt x="0" y="877570"/>
                  </a:lnTo>
                  <a:lnTo>
                    <a:pt x="0" y="175514"/>
                  </a:lnTo>
                  <a:close/>
                </a:path>
              </a:pathLst>
            </a:custGeom>
            <a:ln w="12700">
              <a:solidFill>
                <a:srgbClr val="009999"/>
              </a:solidFill>
            </a:ln>
          </p:spPr>
          <p:txBody>
            <a:bodyPr wrap="square" lIns="0" tIns="0" rIns="0" bIns="0" rtlCol="0"/>
            <a:lstStyle/>
            <a:p>
              <a:endParaRPr/>
            </a:p>
          </p:txBody>
        </p:sp>
      </p:grpSp>
      <p:sp>
        <p:nvSpPr>
          <p:cNvPr id="11" name="object 11"/>
          <p:cNvSpPr txBox="1">
            <a:spLocks noGrp="1"/>
          </p:cNvSpPr>
          <p:nvPr>
            <p:ph type="title"/>
          </p:nvPr>
        </p:nvSpPr>
        <p:spPr>
          <a:xfrm>
            <a:off x="216103" y="117424"/>
            <a:ext cx="8699297" cy="1141338"/>
          </a:xfrm>
          <a:prstGeom prst="rect">
            <a:avLst/>
          </a:prstGeom>
        </p:spPr>
        <p:txBody>
          <a:bodyPr vert="horz" wrap="square" lIns="0" tIns="12700" rIns="0" bIns="0" rtlCol="0">
            <a:spAutoFit/>
          </a:bodyPr>
          <a:lstStyle/>
          <a:p>
            <a:pPr marL="12700">
              <a:lnSpc>
                <a:spcPts val="5120"/>
              </a:lnSpc>
              <a:spcBef>
                <a:spcPts val="100"/>
              </a:spcBef>
            </a:pPr>
            <a:r>
              <a:rPr sz="4800" spc="-5" dirty="0">
                <a:solidFill>
                  <a:srgbClr val="800000"/>
                </a:solidFill>
              </a:rPr>
              <a:t>Process </a:t>
            </a:r>
            <a:r>
              <a:rPr spc="-5" dirty="0"/>
              <a:t>and</a:t>
            </a:r>
            <a:r>
              <a:rPr spc="-195" dirty="0"/>
              <a:t> </a:t>
            </a:r>
            <a:r>
              <a:rPr spc="-5" dirty="0"/>
              <a:t>terminology</a:t>
            </a:r>
            <a:endParaRPr sz="4800" dirty="0"/>
          </a:p>
          <a:p>
            <a:pPr marL="12700">
              <a:lnSpc>
                <a:spcPts val="3679"/>
              </a:lnSpc>
            </a:pPr>
            <a:r>
              <a:rPr sz="3600" dirty="0"/>
              <a:t>(also </a:t>
            </a:r>
            <a:r>
              <a:rPr sz="3600" spc="-5" dirty="0"/>
              <a:t>called </a:t>
            </a:r>
            <a:r>
              <a:rPr sz="3600" spc="-10" dirty="0">
                <a:solidFill>
                  <a:srgbClr val="800000"/>
                </a:solidFill>
              </a:rPr>
              <a:t>job, </a:t>
            </a:r>
            <a:r>
              <a:rPr sz="3600" dirty="0">
                <a:solidFill>
                  <a:srgbClr val="800000"/>
                </a:solidFill>
              </a:rPr>
              <a:t>task, user</a:t>
            </a:r>
            <a:r>
              <a:rPr sz="3600" spc="-60" dirty="0">
                <a:solidFill>
                  <a:srgbClr val="800000"/>
                </a:solidFill>
              </a:rPr>
              <a:t> </a:t>
            </a:r>
            <a:r>
              <a:rPr sz="3600" dirty="0">
                <a:solidFill>
                  <a:srgbClr val="800000"/>
                </a:solidFill>
              </a:rPr>
              <a:t>program</a:t>
            </a:r>
            <a:r>
              <a:rPr sz="3600" dirty="0"/>
              <a:t>)</a:t>
            </a:r>
          </a:p>
        </p:txBody>
      </p:sp>
      <p:sp>
        <p:nvSpPr>
          <p:cNvPr id="13" name="object 13"/>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3</a:t>
            </a:fld>
            <a:endParaRPr sz="1400">
              <a:latin typeface="Arial"/>
              <a:cs typeface="Arial"/>
            </a:endParaRPr>
          </a:p>
        </p:txBody>
      </p:sp>
      <p:sp>
        <p:nvSpPr>
          <p:cNvPr id="12" name="object 12"/>
          <p:cNvSpPr txBox="1"/>
          <p:nvPr/>
        </p:nvSpPr>
        <p:spPr>
          <a:xfrm>
            <a:off x="347878" y="1775586"/>
            <a:ext cx="7499350" cy="3946525"/>
          </a:xfrm>
          <a:prstGeom prst="rect">
            <a:avLst/>
          </a:prstGeom>
        </p:spPr>
        <p:txBody>
          <a:bodyPr vert="horz" wrap="square" lIns="0" tIns="12700" rIns="0" bIns="0" rtlCol="0">
            <a:spAutoFit/>
          </a:bodyPr>
          <a:lstStyle/>
          <a:p>
            <a:pPr marL="355600" indent="-342900">
              <a:lnSpc>
                <a:spcPct val="100000"/>
              </a:lnSpc>
              <a:spcBef>
                <a:spcPts val="100"/>
              </a:spcBef>
              <a:buClr>
                <a:srgbClr val="006666"/>
              </a:buClr>
              <a:buFont typeface="Wingdings"/>
              <a:buChar char=""/>
              <a:tabLst>
                <a:tab pos="354965" algn="l"/>
                <a:tab pos="355600" algn="l"/>
              </a:tabLst>
            </a:pPr>
            <a:r>
              <a:rPr sz="2400" b="1" spc="-5" dirty="0">
                <a:solidFill>
                  <a:srgbClr val="003300"/>
                </a:solidFill>
                <a:latin typeface="Arial"/>
                <a:cs typeface="Arial"/>
              </a:rPr>
              <a:t>Process concept: a </a:t>
            </a:r>
            <a:r>
              <a:rPr sz="2400" b="1" dirty="0">
                <a:solidFill>
                  <a:srgbClr val="003300"/>
                </a:solidFill>
                <a:latin typeface="Arial"/>
                <a:cs typeface="Arial"/>
              </a:rPr>
              <a:t>program in</a:t>
            </a:r>
            <a:r>
              <a:rPr sz="2400" b="1" spc="10" dirty="0">
                <a:solidFill>
                  <a:srgbClr val="003300"/>
                </a:solidFill>
                <a:latin typeface="Arial"/>
                <a:cs typeface="Arial"/>
              </a:rPr>
              <a:t> </a:t>
            </a:r>
            <a:r>
              <a:rPr sz="2400" b="1" spc="-5" dirty="0">
                <a:solidFill>
                  <a:srgbClr val="003300"/>
                </a:solidFill>
                <a:latin typeface="Arial"/>
                <a:cs typeface="Arial"/>
              </a:rPr>
              <a:t>execution</a:t>
            </a:r>
            <a:endParaRPr sz="2400">
              <a:latin typeface="Arial"/>
              <a:cs typeface="Arial"/>
            </a:endParaRPr>
          </a:p>
          <a:p>
            <a:pPr marL="756285" lvl="1" indent="-287020">
              <a:lnSpc>
                <a:spcPct val="100000"/>
              </a:lnSpc>
              <a:spcBef>
                <a:spcPts val="1780"/>
              </a:spcBef>
              <a:buClr>
                <a:srgbClr val="336699"/>
              </a:buClr>
              <a:buSzPct val="75000"/>
              <a:buFont typeface="Wingdings"/>
              <a:buChar char=""/>
              <a:tabLst>
                <a:tab pos="756285" algn="l"/>
                <a:tab pos="756920" algn="l"/>
              </a:tabLst>
            </a:pPr>
            <a:r>
              <a:rPr sz="2000" b="1" dirty="0">
                <a:solidFill>
                  <a:srgbClr val="003366"/>
                </a:solidFill>
                <a:latin typeface="Arial"/>
                <a:cs typeface="Arial"/>
              </a:rPr>
              <a:t>Has memory resources, peripherals,</a:t>
            </a:r>
            <a:r>
              <a:rPr sz="2000" b="1" spc="-125" dirty="0">
                <a:solidFill>
                  <a:srgbClr val="003366"/>
                </a:solidFill>
                <a:latin typeface="Arial"/>
                <a:cs typeface="Arial"/>
              </a:rPr>
              <a:t> </a:t>
            </a:r>
            <a:r>
              <a:rPr sz="2000" b="1" dirty="0">
                <a:solidFill>
                  <a:srgbClr val="003366"/>
                </a:solidFill>
                <a:latin typeface="Arial"/>
                <a:cs typeface="Arial"/>
              </a:rPr>
              <a:t>etc.</a:t>
            </a:r>
            <a:endParaRPr sz="2000">
              <a:latin typeface="Arial"/>
              <a:cs typeface="Arial"/>
            </a:endParaRPr>
          </a:p>
          <a:p>
            <a:pPr marL="355600" indent="-342900">
              <a:lnSpc>
                <a:spcPct val="100000"/>
              </a:lnSpc>
              <a:spcBef>
                <a:spcPts val="1914"/>
              </a:spcBef>
              <a:buClr>
                <a:srgbClr val="006666"/>
              </a:buClr>
              <a:buFont typeface="Wingdings"/>
              <a:buChar char=""/>
              <a:tabLst>
                <a:tab pos="354965" algn="l"/>
                <a:tab pos="355600" algn="l"/>
              </a:tabLst>
            </a:pPr>
            <a:r>
              <a:rPr sz="2400" b="1" spc="-5" dirty="0">
                <a:solidFill>
                  <a:srgbClr val="003300"/>
                </a:solidFill>
                <a:latin typeface="Arial"/>
                <a:cs typeface="Arial"/>
              </a:rPr>
              <a:t>Process</a:t>
            </a:r>
            <a:r>
              <a:rPr sz="2400" b="1" dirty="0">
                <a:solidFill>
                  <a:srgbClr val="003300"/>
                </a:solidFill>
                <a:latin typeface="Arial"/>
                <a:cs typeface="Arial"/>
              </a:rPr>
              <a:t> </a:t>
            </a:r>
            <a:r>
              <a:rPr sz="2400" b="1" spc="-5" dirty="0">
                <a:solidFill>
                  <a:srgbClr val="003300"/>
                </a:solidFill>
                <a:latin typeface="Arial"/>
                <a:cs typeface="Arial"/>
              </a:rPr>
              <a:t>scheduling</a:t>
            </a:r>
            <a:endParaRPr sz="2400">
              <a:latin typeface="Arial"/>
              <a:cs typeface="Arial"/>
            </a:endParaRPr>
          </a:p>
          <a:p>
            <a:pPr marL="355600" indent="-342900">
              <a:lnSpc>
                <a:spcPct val="100000"/>
              </a:lnSpc>
              <a:spcBef>
                <a:spcPts val="2020"/>
              </a:spcBef>
              <a:buClr>
                <a:srgbClr val="006666"/>
              </a:buClr>
              <a:buFont typeface="Wingdings"/>
              <a:buChar char=""/>
              <a:tabLst>
                <a:tab pos="354965" algn="l"/>
                <a:tab pos="355600" algn="l"/>
              </a:tabLst>
            </a:pPr>
            <a:r>
              <a:rPr sz="2400" b="1" spc="-5" dirty="0">
                <a:solidFill>
                  <a:srgbClr val="003300"/>
                </a:solidFill>
                <a:latin typeface="Arial"/>
                <a:cs typeface="Arial"/>
              </a:rPr>
              <a:t>Process</a:t>
            </a:r>
            <a:r>
              <a:rPr sz="2400" b="1" dirty="0">
                <a:solidFill>
                  <a:srgbClr val="003300"/>
                </a:solidFill>
                <a:latin typeface="Arial"/>
                <a:cs typeface="Arial"/>
              </a:rPr>
              <a:t> operations</a:t>
            </a:r>
            <a:endParaRPr sz="2400">
              <a:latin typeface="Arial"/>
              <a:cs typeface="Arial"/>
            </a:endParaRPr>
          </a:p>
          <a:p>
            <a:pPr marL="355600" indent="-342900">
              <a:lnSpc>
                <a:spcPct val="100000"/>
              </a:lnSpc>
              <a:spcBef>
                <a:spcPts val="2014"/>
              </a:spcBef>
              <a:buClr>
                <a:srgbClr val="006666"/>
              </a:buClr>
              <a:buFont typeface="Wingdings"/>
              <a:buChar char=""/>
              <a:tabLst>
                <a:tab pos="354965" algn="l"/>
                <a:tab pos="355600" algn="l"/>
              </a:tabLst>
            </a:pPr>
            <a:r>
              <a:rPr sz="2400" b="1" spc="-5" dirty="0">
                <a:solidFill>
                  <a:srgbClr val="003300"/>
                </a:solidFill>
                <a:latin typeface="Arial"/>
                <a:cs typeface="Arial"/>
              </a:rPr>
              <a:t>Example </a:t>
            </a:r>
            <a:r>
              <a:rPr sz="2400" b="1" dirty="0">
                <a:solidFill>
                  <a:srgbClr val="003300"/>
                </a:solidFill>
                <a:latin typeface="Arial"/>
                <a:cs typeface="Arial"/>
              </a:rPr>
              <a:t>of </a:t>
            </a:r>
            <a:r>
              <a:rPr sz="2400" b="1" spc="-5" dirty="0">
                <a:solidFill>
                  <a:srgbClr val="003300"/>
                </a:solidFill>
                <a:latin typeface="Arial"/>
                <a:cs typeface="Arial"/>
              </a:rPr>
              <a:t>process </a:t>
            </a:r>
            <a:r>
              <a:rPr sz="2400" b="1" dirty="0">
                <a:solidFill>
                  <a:srgbClr val="003300"/>
                </a:solidFill>
                <a:latin typeface="Arial"/>
                <a:cs typeface="Arial"/>
              </a:rPr>
              <a:t>creation </a:t>
            </a:r>
            <a:r>
              <a:rPr sz="2400" b="1" spc="-5" dirty="0">
                <a:solidFill>
                  <a:srgbClr val="003300"/>
                </a:solidFill>
                <a:latin typeface="Arial"/>
                <a:cs typeface="Arial"/>
              </a:rPr>
              <a:t>and</a:t>
            </a:r>
            <a:r>
              <a:rPr sz="2400" b="1" dirty="0">
                <a:solidFill>
                  <a:srgbClr val="003300"/>
                </a:solidFill>
                <a:latin typeface="Arial"/>
                <a:cs typeface="Arial"/>
              </a:rPr>
              <a:t> termination</a:t>
            </a:r>
            <a:endParaRPr sz="2400">
              <a:latin typeface="Arial"/>
              <a:cs typeface="Arial"/>
            </a:endParaRPr>
          </a:p>
          <a:p>
            <a:pPr marL="355600" marR="5080" indent="-342900">
              <a:lnSpc>
                <a:spcPct val="1501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Cooperating processes </a:t>
            </a:r>
            <a:r>
              <a:rPr sz="2400" b="1" dirty="0">
                <a:solidFill>
                  <a:srgbClr val="003300"/>
                </a:solidFill>
                <a:latin typeface="Arial"/>
                <a:cs typeface="Arial"/>
              </a:rPr>
              <a:t>(communication between  </a:t>
            </a:r>
            <a:r>
              <a:rPr sz="2400" b="1" spc="-5" dirty="0">
                <a:solidFill>
                  <a:srgbClr val="003300"/>
                </a:solidFill>
                <a:latin typeface="Arial"/>
                <a:cs typeface="Arial"/>
              </a:rPr>
              <a:t>processes)</a:t>
            </a:r>
            <a:endParaRPr sz="2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467358" y="389966"/>
            <a:ext cx="7011670"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FF9966"/>
                </a:solidFill>
              </a:rPr>
              <a:t>short </a:t>
            </a:r>
            <a:r>
              <a:rPr spc="-5" dirty="0">
                <a:solidFill>
                  <a:srgbClr val="336699"/>
                </a:solidFill>
              </a:rPr>
              <a:t>and </a:t>
            </a:r>
            <a:r>
              <a:rPr spc="-5" dirty="0">
                <a:solidFill>
                  <a:srgbClr val="009999"/>
                </a:solidFill>
              </a:rPr>
              <a:t>medium term</a:t>
            </a:r>
            <a:r>
              <a:rPr spc="-35" dirty="0">
                <a:solidFill>
                  <a:srgbClr val="009999"/>
                </a:solidFill>
              </a:rPr>
              <a:t> </a:t>
            </a:r>
            <a:r>
              <a:rPr spc="-5" dirty="0">
                <a:solidFill>
                  <a:srgbClr val="336699"/>
                </a:solidFill>
              </a:rPr>
              <a:t>Schedulers</a:t>
            </a:r>
          </a:p>
        </p:txBody>
      </p:sp>
      <p:sp>
        <p:nvSpPr>
          <p:cNvPr id="9" name="object 9"/>
          <p:cNvSpPr txBox="1"/>
          <p:nvPr/>
        </p:nvSpPr>
        <p:spPr>
          <a:xfrm>
            <a:off x="1247241" y="4618188"/>
            <a:ext cx="555625" cy="349885"/>
          </a:xfrm>
          <a:prstGeom prst="rect">
            <a:avLst/>
          </a:prstGeom>
        </p:spPr>
        <p:txBody>
          <a:bodyPr vert="horz" wrap="square" lIns="0" tIns="0" rIns="0" bIns="0" rtlCol="0">
            <a:spAutoFit/>
          </a:bodyPr>
          <a:lstStyle/>
          <a:p>
            <a:pPr>
              <a:lnSpc>
                <a:spcPts val="2725"/>
              </a:lnSpc>
            </a:pPr>
            <a:r>
              <a:rPr sz="2400" spc="-5" dirty="0">
                <a:solidFill>
                  <a:srgbClr val="FF9966"/>
                </a:solidFill>
                <a:latin typeface="Liberation Sans Narrow"/>
                <a:cs typeface="Liberation Sans Narrow"/>
              </a:rPr>
              <a:t>short</a:t>
            </a:r>
            <a:endParaRPr sz="2400">
              <a:latin typeface="Liberation Sans Narrow"/>
              <a:cs typeface="Liberation Sans Narrow"/>
            </a:endParaRPr>
          </a:p>
        </p:txBody>
      </p:sp>
      <p:sp>
        <p:nvSpPr>
          <p:cNvPr id="10" name="object 10"/>
          <p:cNvSpPr/>
          <p:nvPr/>
        </p:nvSpPr>
        <p:spPr>
          <a:xfrm>
            <a:off x="877824" y="1688592"/>
            <a:ext cx="8037576" cy="3768852"/>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858774" y="1670050"/>
            <a:ext cx="8075930" cy="3806190"/>
          </a:xfrm>
          <a:prstGeom prst="rect">
            <a:avLst/>
          </a:prstGeom>
          <a:ln w="12700">
            <a:solidFill>
              <a:srgbClr val="CC6600"/>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50"/>
              </a:spcBef>
            </a:pPr>
            <a:endParaRPr sz="2150">
              <a:latin typeface="Times New Roman"/>
              <a:cs typeface="Times New Roman"/>
            </a:endParaRPr>
          </a:p>
          <a:p>
            <a:pPr marL="540385">
              <a:lnSpc>
                <a:spcPct val="100000"/>
              </a:lnSpc>
            </a:pPr>
            <a:r>
              <a:rPr sz="2400" spc="-5" dirty="0">
                <a:solidFill>
                  <a:srgbClr val="FF9966"/>
                </a:solidFill>
                <a:latin typeface="Liberation Sans Narrow"/>
                <a:cs typeface="Liberation Sans Narrow"/>
              </a:rPr>
              <a:t>short</a:t>
            </a:r>
            <a:endParaRPr sz="2400">
              <a:latin typeface="Liberation Sans Narrow"/>
              <a:cs typeface="Liberation Sans Narrow"/>
            </a:endParaRPr>
          </a:p>
        </p:txBody>
      </p:sp>
      <p:sp>
        <p:nvSpPr>
          <p:cNvPr id="13" name="object 13"/>
          <p:cNvSpPr txBox="1"/>
          <p:nvPr/>
        </p:nvSpPr>
        <p:spPr>
          <a:xfrm>
            <a:off x="227075" y="6357136"/>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30</a:t>
            </a:fld>
            <a:endParaRPr sz="1400">
              <a:latin typeface="Arial"/>
              <a:cs typeface="Arial"/>
            </a:endParaRPr>
          </a:p>
        </p:txBody>
      </p:sp>
      <p:sp>
        <p:nvSpPr>
          <p:cNvPr id="12" name="object 12"/>
          <p:cNvSpPr txBox="1"/>
          <p:nvPr/>
        </p:nvSpPr>
        <p:spPr>
          <a:xfrm>
            <a:off x="49884" y="2514600"/>
            <a:ext cx="1162304" cy="382156"/>
          </a:xfrm>
          <a:prstGeom prst="rect">
            <a:avLst/>
          </a:prstGeom>
        </p:spPr>
        <p:txBody>
          <a:bodyPr vert="horz" wrap="square" lIns="0" tIns="12700" rIns="0" bIns="0" rtlCol="0">
            <a:spAutoFit/>
          </a:bodyPr>
          <a:lstStyle/>
          <a:p>
            <a:pPr marL="12700">
              <a:lnSpc>
                <a:spcPct val="100000"/>
              </a:lnSpc>
              <a:spcBef>
                <a:spcPts val="100"/>
              </a:spcBef>
            </a:pPr>
            <a:r>
              <a:rPr lang="en-CA" sz="2400" spc="-5" dirty="0">
                <a:solidFill>
                  <a:srgbClr val="FF9966"/>
                </a:solidFill>
                <a:latin typeface="Liberation Sans Narrow"/>
                <a:cs typeface="Liberation Sans Narrow"/>
              </a:rPr>
              <a:t>M</a:t>
            </a:r>
            <a:r>
              <a:rPr sz="2400" spc="-5" dirty="0" err="1">
                <a:solidFill>
                  <a:srgbClr val="FF9966"/>
                </a:solidFill>
                <a:latin typeface="Liberation Sans Narrow"/>
                <a:cs typeface="Liberation Sans Narrow"/>
              </a:rPr>
              <a:t>edi</a:t>
            </a:r>
            <a:r>
              <a:rPr sz="2400" spc="-10" dirty="0" err="1">
                <a:solidFill>
                  <a:srgbClr val="FF9966"/>
                </a:solidFill>
                <a:latin typeface="Liberation Sans Narrow"/>
                <a:cs typeface="Liberation Sans Narrow"/>
              </a:rPr>
              <a:t>u</a:t>
            </a:r>
            <a:r>
              <a:rPr sz="2400" dirty="0" err="1">
                <a:solidFill>
                  <a:srgbClr val="FF9966"/>
                </a:solidFill>
                <a:latin typeface="Liberation Sans Narrow"/>
                <a:cs typeface="Liberation Sans Narrow"/>
              </a:rPr>
              <a:t>m</a:t>
            </a:r>
            <a:endParaRPr sz="2400" dirty="0">
              <a:latin typeface="Liberation Sans Narrow"/>
              <a:cs typeface="Liberation Sans Narro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0"/>
            <a:ext cx="8034122" cy="1212640"/>
          </a:xfrm>
          <a:prstGeom prst="rect">
            <a:avLst/>
          </a:prstGeom>
        </p:spPr>
        <p:txBody>
          <a:bodyPr vert="horz" wrap="square" lIns="0" tIns="86360" rIns="0" bIns="0" rtlCol="0">
            <a:spAutoFit/>
          </a:bodyPr>
          <a:lstStyle/>
          <a:p>
            <a:pPr marL="12700" marR="5080">
              <a:lnSpc>
                <a:spcPct val="126899"/>
              </a:lnSpc>
              <a:spcBef>
                <a:spcPts val="680"/>
              </a:spcBef>
            </a:pPr>
            <a:r>
              <a:rPr sz="3600" dirty="0"/>
              <a:t>Process States </a:t>
            </a:r>
            <a:r>
              <a:rPr sz="3600" spc="-5" dirty="0"/>
              <a:t>in </a:t>
            </a:r>
            <a:r>
              <a:rPr sz="3600" dirty="0"/>
              <a:t>UNIX SVR4</a:t>
            </a:r>
            <a:r>
              <a:rPr sz="3600" spc="-90" dirty="0"/>
              <a:t> </a:t>
            </a:r>
            <a:r>
              <a:rPr sz="2400" dirty="0"/>
              <a:t>(Stallings)  An </a:t>
            </a:r>
            <a:r>
              <a:rPr sz="2400" spc="-5" dirty="0"/>
              <a:t>example </a:t>
            </a:r>
            <a:r>
              <a:rPr sz="2400" dirty="0"/>
              <a:t>of a </a:t>
            </a:r>
            <a:r>
              <a:rPr sz="2400" spc="-5" dirty="0"/>
              <a:t>state </a:t>
            </a:r>
            <a:r>
              <a:rPr sz="2400" dirty="0"/>
              <a:t>transition diagram for a real</a:t>
            </a:r>
            <a:r>
              <a:rPr sz="2400" spc="-35" dirty="0"/>
              <a:t> </a:t>
            </a:r>
            <a:r>
              <a:rPr sz="2400" spc="-5" dirty="0"/>
              <a:t>OS</a:t>
            </a:r>
            <a:endParaRPr sz="2400" dirty="0"/>
          </a:p>
        </p:txBody>
      </p:sp>
      <p:sp>
        <p:nvSpPr>
          <p:cNvPr id="7" name="object 7"/>
          <p:cNvSpPr/>
          <p:nvPr/>
        </p:nvSpPr>
        <p:spPr>
          <a:xfrm>
            <a:off x="1662683" y="1502663"/>
            <a:ext cx="7297420" cy="5079492"/>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82041" y="5665419"/>
            <a:ext cx="228917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003399"/>
                </a:solidFill>
                <a:latin typeface="Liberation Sans Narrow"/>
                <a:cs typeface="Liberation Sans Narrow"/>
              </a:rPr>
              <a:t>Kernel, user mode </a:t>
            </a:r>
            <a:r>
              <a:rPr sz="2400" dirty="0">
                <a:solidFill>
                  <a:srgbClr val="003399"/>
                </a:solidFill>
                <a:latin typeface="Liberation Sans Narrow"/>
                <a:cs typeface="Liberation Sans Narrow"/>
              </a:rPr>
              <a:t>=  </a:t>
            </a:r>
            <a:r>
              <a:rPr sz="2400" spc="-20" dirty="0">
                <a:solidFill>
                  <a:srgbClr val="003399"/>
                </a:solidFill>
                <a:latin typeface="Liberation Sans Narrow"/>
                <a:cs typeface="Liberation Sans Narrow"/>
              </a:rPr>
              <a:t>monitor, </a:t>
            </a:r>
            <a:r>
              <a:rPr sz="2400" spc="-5" dirty="0">
                <a:solidFill>
                  <a:srgbClr val="003399"/>
                </a:solidFill>
                <a:latin typeface="Liberation Sans Narrow"/>
                <a:cs typeface="Liberation Sans Narrow"/>
              </a:rPr>
              <a:t>user</a:t>
            </a:r>
            <a:r>
              <a:rPr sz="2400" spc="5" dirty="0">
                <a:solidFill>
                  <a:srgbClr val="003399"/>
                </a:solidFill>
                <a:latin typeface="Liberation Sans Narrow"/>
                <a:cs typeface="Liberation Sans Narrow"/>
              </a:rPr>
              <a:t> </a:t>
            </a:r>
            <a:r>
              <a:rPr sz="2400" spc="-5" dirty="0">
                <a:solidFill>
                  <a:srgbClr val="003399"/>
                </a:solidFill>
                <a:latin typeface="Liberation Sans Narrow"/>
                <a:cs typeface="Liberation Sans Narrow"/>
              </a:rPr>
              <a:t>mode</a:t>
            </a:r>
            <a:endParaRPr sz="2400">
              <a:latin typeface="Liberation Sans Narrow"/>
              <a:cs typeface="Liberation Sans Narrow"/>
            </a:endParaRPr>
          </a:p>
        </p:txBody>
      </p:sp>
      <p:sp>
        <p:nvSpPr>
          <p:cNvPr id="9" name="object 9"/>
          <p:cNvSpPr txBox="1"/>
          <p:nvPr/>
        </p:nvSpPr>
        <p:spPr>
          <a:xfrm>
            <a:off x="227075" y="6357136"/>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31</a:t>
            </a:fld>
            <a:endParaRPr sz="14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348" y="64465"/>
            <a:ext cx="5407051" cy="635000"/>
          </a:xfrm>
          <a:prstGeom prst="rect">
            <a:avLst/>
          </a:prstGeom>
        </p:spPr>
        <p:txBody>
          <a:bodyPr vert="horz" wrap="square" lIns="0" tIns="12065" rIns="0" bIns="0" rtlCol="0">
            <a:spAutoFit/>
          </a:bodyPr>
          <a:lstStyle/>
          <a:p>
            <a:pPr marL="12700">
              <a:lnSpc>
                <a:spcPct val="100000"/>
              </a:lnSpc>
              <a:spcBef>
                <a:spcPts val="95"/>
              </a:spcBef>
            </a:pPr>
            <a:r>
              <a:rPr spc="-5" dirty="0"/>
              <a:t>Context</a:t>
            </a:r>
            <a:r>
              <a:rPr spc="-50" dirty="0"/>
              <a:t> </a:t>
            </a:r>
            <a:r>
              <a:rPr spc="-10" dirty="0"/>
              <a:t>Switch</a:t>
            </a:r>
          </a:p>
        </p:txBody>
      </p:sp>
      <p:sp>
        <p:nvSpPr>
          <p:cNvPr id="4" name="object 4"/>
          <p:cNvSpPr txBox="1"/>
          <p:nvPr/>
        </p:nvSpPr>
        <p:spPr>
          <a:xfrm>
            <a:off x="511555" y="741060"/>
            <a:ext cx="7790815" cy="5838825"/>
          </a:xfrm>
          <a:prstGeom prst="rect">
            <a:avLst/>
          </a:prstGeom>
        </p:spPr>
        <p:txBody>
          <a:bodyPr vert="horz" wrap="square" lIns="0" tIns="49530" rIns="0" bIns="0" rtlCol="0">
            <a:spAutoFit/>
          </a:bodyPr>
          <a:lstStyle/>
          <a:p>
            <a:pPr marL="241935">
              <a:lnSpc>
                <a:spcPct val="100000"/>
              </a:lnSpc>
              <a:spcBef>
                <a:spcPts val="390"/>
              </a:spcBef>
            </a:pPr>
            <a:r>
              <a:rPr sz="2400" dirty="0">
                <a:solidFill>
                  <a:srgbClr val="003300"/>
                </a:solidFill>
                <a:latin typeface="Arial"/>
                <a:cs typeface="Arial"/>
              </a:rPr>
              <a:t>What?</a:t>
            </a:r>
            <a:endParaRPr sz="2400">
              <a:latin typeface="Arial"/>
              <a:cs typeface="Arial"/>
            </a:endParaRPr>
          </a:p>
          <a:p>
            <a:pPr marL="986155" indent="-287020">
              <a:lnSpc>
                <a:spcPct val="100000"/>
              </a:lnSpc>
              <a:spcBef>
                <a:spcPts val="265"/>
              </a:spcBef>
              <a:buClr>
                <a:srgbClr val="336699"/>
              </a:buClr>
              <a:buSzPct val="75000"/>
              <a:buFont typeface="Wingdings"/>
              <a:buChar char=""/>
              <a:tabLst>
                <a:tab pos="986155" algn="l"/>
                <a:tab pos="986790" algn="l"/>
              </a:tabLst>
            </a:pPr>
            <a:r>
              <a:rPr sz="2200" b="1" spc="-5" dirty="0">
                <a:solidFill>
                  <a:srgbClr val="003366"/>
                </a:solidFill>
                <a:latin typeface="Arial"/>
                <a:cs typeface="Arial"/>
              </a:rPr>
              <a:t>Assigning the CPU from one process to</a:t>
            </a:r>
            <a:r>
              <a:rPr sz="2200" b="1" spc="130" dirty="0">
                <a:solidFill>
                  <a:srgbClr val="003366"/>
                </a:solidFill>
                <a:latin typeface="Arial"/>
                <a:cs typeface="Arial"/>
              </a:rPr>
              <a:t> </a:t>
            </a:r>
            <a:r>
              <a:rPr sz="2200" b="1" spc="-5" dirty="0">
                <a:solidFill>
                  <a:srgbClr val="003366"/>
                </a:solidFill>
                <a:latin typeface="Arial"/>
                <a:cs typeface="Arial"/>
              </a:rPr>
              <a:t>another</a:t>
            </a:r>
            <a:endParaRPr sz="2200">
              <a:latin typeface="Arial"/>
              <a:cs typeface="Arial"/>
            </a:endParaRPr>
          </a:p>
          <a:p>
            <a:pPr marL="241935">
              <a:lnSpc>
                <a:spcPct val="100000"/>
              </a:lnSpc>
              <a:spcBef>
                <a:spcPts val="290"/>
              </a:spcBef>
            </a:pPr>
            <a:r>
              <a:rPr sz="2400" spc="-10" dirty="0">
                <a:solidFill>
                  <a:srgbClr val="003300"/>
                </a:solidFill>
                <a:latin typeface="Arial"/>
                <a:cs typeface="Arial"/>
              </a:rPr>
              <a:t>How?</a:t>
            </a:r>
            <a:endParaRPr sz="2400">
              <a:latin typeface="Arial"/>
              <a:cs typeface="Arial"/>
            </a:endParaRPr>
          </a:p>
          <a:p>
            <a:pPr marL="986155" indent="-287020">
              <a:lnSpc>
                <a:spcPct val="100000"/>
              </a:lnSpc>
              <a:spcBef>
                <a:spcPts val="260"/>
              </a:spcBef>
              <a:buClr>
                <a:srgbClr val="336699"/>
              </a:buClr>
              <a:buSzPct val="75000"/>
              <a:buFont typeface="Wingdings"/>
              <a:buChar char=""/>
              <a:tabLst>
                <a:tab pos="986155" algn="l"/>
                <a:tab pos="986790" algn="l"/>
              </a:tabLst>
            </a:pPr>
            <a:r>
              <a:rPr sz="2200" b="1" spc="-5" dirty="0">
                <a:solidFill>
                  <a:srgbClr val="003366"/>
                </a:solidFill>
                <a:latin typeface="Arial"/>
                <a:cs typeface="Arial"/>
              </a:rPr>
              <a:t>We have already seen</a:t>
            </a:r>
            <a:r>
              <a:rPr sz="2200" b="1" spc="25" dirty="0">
                <a:solidFill>
                  <a:srgbClr val="003366"/>
                </a:solidFill>
                <a:latin typeface="Arial"/>
                <a:cs typeface="Arial"/>
              </a:rPr>
              <a:t> </a:t>
            </a:r>
            <a:r>
              <a:rPr sz="2200" b="1" spc="-5" dirty="0">
                <a:solidFill>
                  <a:srgbClr val="003366"/>
                </a:solidFill>
                <a:latin typeface="Arial"/>
                <a:cs typeface="Arial"/>
              </a:rPr>
              <a:t>that</a:t>
            </a:r>
            <a:endParaRPr sz="2200">
              <a:latin typeface="Arial"/>
              <a:cs typeface="Arial"/>
            </a:endParaRPr>
          </a:p>
          <a:p>
            <a:pPr marL="986155" indent="-287020">
              <a:lnSpc>
                <a:spcPts val="2510"/>
              </a:lnSpc>
              <a:spcBef>
                <a:spcPts val="265"/>
              </a:spcBef>
              <a:buClr>
                <a:srgbClr val="336699"/>
              </a:buClr>
              <a:buSzPct val="75000"/>
              <a:buFont typeface="Wingdings"/>
              <a:buChar char=""/>
              <a:tabLst>
                <a:tab pos="986155" algn="l"/>
                <a:tab pos="986790" algn="l"/>
              </a:tabLst>
            </a:pPr>
            <a:r>
              <a:rPr sz="2200" b="1" spc="-5" dirty="0">
                <a:solidFill>
                  <a:srgbClr val="003366"/>
                </a:solidFill>
                <a:latin typeface="Arial"/>
                <a:cs typeface="Arial"/>
              </a:rPr>
              <a:t>Save the CPU state to the PCB of the</a:t>
            </a:r>
            <a:r>
              <a:rPr sz="2200" b="1" spc="120" dirty="0">
                <a:solidFill>
                  <a:srgbClr val="003366"/>
                </a:solidFill>
                <a:latin typeface="Arial"/>
                <a:cs typeface="Arial"/>
              </a:rPr>
              <a:t> </a:t>
            </a:r>
            <a:r>
              <a:rPr sz="2200" b="1" spc="-5" dirty="0">
                <a:solidFill>
                  <a:srgbClr val="003366"/>
                </a:solidFill>
                <a:latin typeface="Arial"/>
                <a:cs typeface="Arial"/>
              </a:rPr>
              <a:t>current</a:t>
            </a:r>
            <a:endParaRPr sz="2200">
              <a:latin typeface="Arial"/>
              <a:cs typeface="Arial"/>
            </a:endParaRPr>
          </a:p>
          <a:p>
            <a:pPr marL="986155">
              <a:lnSpc>
                <a:spcPts val="2510"/>
              </a:lnSpc>
            </a:pPr>
            <a:r>
              <a:rPr sz="2200" b="1" spc="-5" dirty="0">
                <a:solidFill>
                  <a:srgbClr val="003366"/>
                </a:solidFill>
                <a:latin typeface="Arial"/>
                <a:cs typeface="Arial"/>
              </a:rPr>
              <a:t>process</a:t>
            </a:r>
            <a:endParaRPr sz="2200">
              <a:latin typeface="Arial"/>
              <a:cs typeface="Arial"/>
            </a:endParaRPr>
          </a:p>
          <a:p>
            <a:pPr marL="986155" marR="5080" indent="-287020">
              <a:lnSpc>
                <a:spcPts val="2380"/>
              </a:lnSpc>
              <a:spcBef>
                <a:spcPts val="560"/>
              </a:spcBef>
              <a:buClr>
                <a:srgbClr val="336699"/>
              </a:buClr>
              <a:buSzPct val="75000"/>
              <a:buFont typeface="Wingdings"/>
              <a:buChar char=""/>
              <a:tabLst>
                <a:tab pos="986155" algn="l"/>
                <a:tab pos="986790" algn="l"/>
              </a:tabLst>
            </a:pPr>
            <a:r>
              <a:rPr sz="2200" b="1" spc="-5" dirty="0">
                <a:solidFill>
                  <a:srgbClr val="003366"/>
                </a:solidFill>
                <a:latin typeface="Arial"/>
                <a:cs typeface="Arial"/>
              </a:rPr>
              <a:t>Load the CPU </a:t>
            </a:r>
            <a:r>
              <a:rPr sz="2200" b="1" dirty="0">
                <a:solidFill>
                  <a:srgbClr val="003366"/>
                </a:solidFill>
                <a:latin typeface="Arial"/>
                <a:cs typeface="Arial"/>
              </a:rPr>
              <a:t>with </a:t>
            </a:r>
            <a:r>
              <a:rPr sz="2200" b="1" spc="-5" dirty="0">
                <a:solidFill>
                  <a:srgbClr val="003366"/>
                </a:solidFill>
                <a:latin typeface="Arial"/>
                <a:cs typeface="Arial"/>
              </a:rPr>
              <a:t>the information from the PCB of  the new</a:t>
            </a:r>
            <a:r>
              <a:rPr sz="2200" b="1" spc="25" dirty="0">
                <a:solidFill>
                  <a:srgbClr val="003366"/>
                </a:solidFill>
                <a:latin typeface="Arial"/>
                <a:cs typeface="Arial"/>
              </a:rPr>
              <a:t> </a:t>
            </a:r>
            <a:r>
              <a:rPr sz="2200" b="1" spc="-5" dirty="0">
                <a:solidFill>
                  <a:srgbClr val="003366"/>
                </a:solidFill>
                <a:latin typeface="Arial"/>
                <a:cs typeface="Arial"/>
              </a:rPr>
              <a:t>process</a:t>
            </a:r>
            <a:endParaRPr sz="2200">
              <a:latin typeface="Arial"/>
              <a:cs typeface="Arial"/>
            </a:endParaRPr>
          </a:p>
          <a:p>
            <a:pPr marL="986155" indent="-287020">
              <a:lnSpc>
                <a:spcPts val="2510"/>
              </a:lnSpc>
              <a:spcBef>
                <a:spcPts val="225"/>
              </a:spcBef>
              <a:buClr>
                <a:srgbClr val="336699"/>
              </a:buClr>
              <a:buSzPct val="75000"/>
              <a:buFont typeface="Wingdings"/>
              <a:buChar char=""/>
              <a:tabLst>
                <a:tab pos="986155" algn="l"/>
                <a:tab pos="986790" algn="l"/>
              </a:tabLst>
            </a:pPr>
            <a:r>
              <a:rPr sz="2200" b="1" spc="-5" dirty="0">
                <a:solidFill>
                  <a:srgbClr val="003366"/>
                </a:solidFill>
                <a:latin typeface="Arial"/>
                <a:cs typeface="Arial"/>
              </a:rPr>
              <a:t>Set the program counter to the PC of the</a:t>
            </a:r>
            <a:r>
              <a:rPr sz="2200" b="1" spc="130" dirty="0">
                <a:solidFill>
                  <a:srgbClr val="003366"/>
                </a:solidFill>
                <a:latin typeface="Arial"/>
                <a:cs typeface="Arial"/>
              </a:rPr>
              <a:t> </a:t>
            </a:r>
            <a:r>
              <a:rPr sz="2200" b="1" spc="-5" dirty="0">
                <a:solidFill>
                  <a:srgbClr val="003366"/>
                </a:solidFill>
                <a:latin typeface="Arial"/>
                <a:cs typeface="Arial"/>
              </a:rPr>
              <a:t>new</a:t>
            </a:r>
            <a:endParaRPr sz="2200">
              <a:latin typeface="Arial"/>
              <a:cs typeface="Arial"/>
            </a:endParaRPr>
          </a:p>
          <a:p>
            <a:pPr marL="986155">
              <a:lnSpc>
                <a:spcPts val="2510"/>
              </a:lnSpc>
            </a:pPr>
            <a:r>
              <a:rPr sz="2200" b="1" spc="-5" dirty="0">
                <a:solidFill>
                  <a:srgbClr val="003366"/>
                </a:solidFill>
                <a:latin typeface="Arial"/>
                <a:cs typeface="Arial"/>
              </a:rPr>
              <a:t>process</a:t>
            </a:r>
            <a:endParaRPr sz="2200">
              <a:latin typeface="Arial"/>
              <a:cs typeface="Arial"/>
            </a:endParaRPr>
          </a:p>
          <a:p>
            <a:pPr marL="986155" indent="-287020">
              <a:lnSpc>
                <a:spcPct val="100000"/>
              </a:lnSpc>
              <a:spcBef>
                <a:spcPts val="260"/>
              </a:spcBef>
              <a:buClr>
                <a:srgbClr val="336699"/>
              </a:buClr>
              <a:buSzPct val="75000"/>
              <a:buFont typeface="Wingdings"/>
              <a:buChar char=""/>
              <a:tabLst>
                <a:tab pos="986155" algn="l"/>
                <a:tab pos="986790" algn="l"/>
              </a:tabLst>
            </a:pPr>
            <a:r>
              <a:rPr sz="2200" b="1" spc="-5" dirty="0">
                <a:solidFill>
                  <a:srgbClr val="003366"/>
                </a:solidFill>
                <a:latin typeface="Arial"/>
                <a:cs typeface="Arial"/>
              </a:rPr>
              <a:t>Additional </a:t>
            </a:r>
            <a:r>
              <a:rPr sz="2200" b="1" dirty="0">
                <a:solidFill>
                  <a:srgbClr val="003366"/>
                </a:solidFill>
                <a:latin typeface="Arial"/>
                <a:cs typeface="Arial"/>
              </a:rPr>
              <a:t>work </a:t>
            </a:r>
            <a:r>
              <a:rPr sz="2200" b="1" spc="-5" dirty="0">
                <a:solidFill>
                  <a:srgbClr val="003366"/>
                </a:solidFill>
                <a:latin typeface="Arial"/>
                <a:cs typeface="Arial"/>
              </a:rPr>
              <a:t>as well (accounting,</a:t>
            </a:r>
            <a:r>
              <a:rPr sz="2200" b="1" spc="75" dirty="0">
                <a:solidFill>
                  <a:srgbClr val="003366"/>
                </a:solidFill>
                <a:latin typeface="Arial"/>
                <a:cs typeface="Arial"/>
              </a:rPr>
              <a:t> </a:t>
            </a:r>
            <a:r>
              <a:rPr sz="2200" b="1" spc="-5" dirty="0">
                <a:solidFill>
                  <a:srgbClr val="003366"/>
                </a:solidFill>
                <a:latin typeface="Arial"/>
                <a:cs typeface="Arial"/>
              </a:rPr>
              <a:t>…)</a:t>
            </a:r>
            <a:endParaRPr sz="2200">
              <a:latin typeface="Arial"/>
              <a:cs typeface="Arial"/>
            </a:endParaRPr>
          </a:p>
          <a:p>
            <a:pPr marL="241935">
              <a:lnSpc>
                <a:spcPct val="100000"/>
              </a:lnSpc>
              <a:spcBef>
                <a:spcPts val="295"/>
              </a:spcBef>
            </a:pPr>
            <a:r>
              <a:rPr sz="2400" dirty="0">
                <a:solidFill>
                  <a:srgbClr val="003300"/>
                </a:solidFill>
                <a:latin typeface="Arial"/>
                <a:cs typeface="Arial"/>
              </a:rPr>
              <a:t>Comments:</a:t>
            </a:r>
            <a:endParaRPr sz="2400">
              <a:latin typeface="Arial"/>
              <a:cs typeface="Arial"/>
            </a:endParaRPr>
          </a:p>
          <a:p>
            <a:pPr marL="986155" indent="-287020">
              <a:lnSpc>
                <a:spcPts val="2510"/>
              </a:lnSpc>
              <a:spcBef>
                <a:spcPts val="260"/>
              </a:spcBef>
              <a:buClr>
                <a:srgbClr val="336699"/>
              </a:buClr>
              <a:buSzPct val="75000"/>
              <a:buFont typeface="Wingdings"/>
              <a:buChar char=""/>
              <a:tabLst>
                <a:tab pos="986155" algn="l"/>
                <a:tab pos="986790" algn="l"/>
              </a:tabLst>
            </a:pPr>
            <a:r>
              <a:rPr sz="2200" b="1" spc="-5" dirty="0">
                <a:solidFill>
                  <a:srgbClr val="003366"/>
                </a:solidFill>
                <a:latin typeface="Arial"/>
                <a:cs typeface="Arial"/>
              </a:rPr>
              <a:t>Can be quite a lot of </a:t>
            </a:r>
            <a:r>
              <a:rPr sz="2200" b="1" dirty="0">
                <a:solidFill>
                  <a:srgbClr val="003366"/>
                </a:solidFill>
                <a:latin typeface="Arial"/>
                <a:cs typeface="Arial"/>
              </a:rPr>
              <a:t>work </a:t>
            </a:r>
            <a:r>
              <a:rPr sz="2200" b="1" spc="-5" dirty="0">
                <a:solidFill>
                  <a:srgbClr val="003366"/>
                </a:solidFill>
                <a:latin typeface="Arial"/>
                <a:cs typeface="Arial"/>
              </a:rPr>
              <a:t>- pure overhead, as</a:t>
            </a:r>
            <a:r>
              <a:rPr sz="2200" b="1" spc="175" dirty="0">
                <a:solidFill>
                  <a:srgbClr val="003366"/>
                </a:solidFill>
                <a:latin typeface="Arial"/>
                <a:cs typeface="Arial"/>
              </a:rPr>
              <a:t> </a:t>
            </a:r>
            <a:r>
              <a:rPr sz="2200" b="1" spc="-5" dirty="0">
                <a:solidFill>
                  <a:srgbClr val="003366"/>
                </a:solidFill>
                <a:latin typeface="Arial"/>
                <a:cs typeface="Arial"/>
              </a:rPr>
              <a:t>no</a:t>
            </a:r>
            <a:endParaRPr sz="2200">
              <a:latin typeface="Arial"/>
              <a:cs typeface="Arial"/>
            </a:endParaRPr>
          </a:p>
          <a:p>
            <a:pPr marL="986155">
              <a:lnSpc>
                <a:spcPts val="2510"/>
              </a:lnSpc>
            </a:pPr>
            <a:r>
              <a:rPr sz="2200" b="1" spc="-5" dirty="0">
                <a:solidFill>
                  <a:srgbClr val="003366"/>
                </a:solidFill>
                <a:latin typeface="Arial"/>
                <a:cs typeface="Arial"/>
              </a:rPr>
              <a:t>process is executing at that</a:t>
            </a:r>
            <a:r>
              <a:rPr sz="2200" b="1" spc="85" dirty="0">
                <a:solidFill>
                  <a:srgbClr val="003366"/>
                </a:solidFill>
                <a:latin typeface="Arial"/>
                <a:cs typeface="Arial"/>
              </a:rPr>
              <a:t> </a:t>
            </a:r>
            <a:r>
              <a:rPr sz="2200" b="1" spc="-5" dirty="0">
                <a:solidFill>
                  <a:srgbClr val="003366"/>
                </a:solidFill>
                <a:latin typeface="Arial"/>
                <a:cs typeface="Arial"/>
              </a:rPr>
              <a:t>time</a:t>
            </a:r>
            <a:endParaRPr sz="2200">
              <a:latin typeface="Arial"/>
              <a:cs typeface="Arial"/>
            </a:endParaRPr>
          </a:p>
          <a:p>
            <a:pPr marL="986155" marR="607060" indent="-287020">
              <a:lnSpc>
                <a:spcPts val="2380"/>
              </a:lnSpc>
              <a:spcBef>
                <a:spcPts val="560"/>
              </a:spcBef>
              <a:buClr>
                <a:srgbClr val="336699"/>
              </a:buClr>
              <a:buSzPct val="75000"/>
              <a:buFont typeface="Wingdings"/>
              <a:buChar char=""/>
              <a:tabLst>
                <a:tab pos="986155" algn="l"/>
                <a:tab pos="986790" algn="l"/>
              </a:tabLst>
            </a:pPr>
            <a:r>
              <a:rPr sz="2200" b="1" spc="-5" dirty="0">
                <a:solidFill>
                  <a:srgbClr val="003366"/>
                </a:solidFill>
                <a:latin typeface="Arial"/>
                <a:cs typeface="Arial"/>
              </a:rPr>
              <a:t>Context </a:t>
            </a:r>
            <a:r>
              <a:rPr sz="2200" b="1" dirty="0">
                <a:solidFill>
                  <a:srgbClr val="003366"/>
                </a:solidFill>
                <a:latin typeface="Arial"/>
                <a:cs typeface="Arial"/>
              </a:rPr>
              <a:t>switch </a:t>
            </a:r>
            <a:r>
              <a:rPr sz="2200" b="1" spc="-5" dirty="0">
                <a:solidFill>
                  <a:srgbClr val="003366"/>
                </a:solidFill>
                <a:latin typeface="Arial"/>
                <a:cs typeface="Arial"/>
              </a:rPr>
              <a:t>time is dependent on </a:t>
            </a:r>
            <a:r>
              <a:rPr sz="2200" b="1" dirty="0">
                <a:solidFill>
                  <a:srgbClr val="003366"/>
                </a:solidFill>
                <a:latin typeface="Arial"/>
                <a:cs typeface="Arial"/>
              </a:rPr>
              <a:t>hardware  </a:t>
            </a:r>
            <a:r>
              <a:rPr sz="2200" b="1" spc="-5" dirty="0">
                <a:solidFill>
                  <a:srgbClr val="003366"/>
                </a:solidFill>
                <a:latin typeface="Arial"/>
                <a:cs typeface="Arial"/>
              </a:rPr>
              <a:t>support (and OS</a:t>
            </a:r>
            <a:r>
              <a:rPr sz="2200" b="1" spc="65" dirty="0">
                <a:solidFill>
                  <a:srgbClr val="003366"/>
                </a:solidFill>
                <a:latin typeface="Arial"/>
                <a:cs typeface="Arial"/>
              </a:rPr>
              <a:t> </a:t>
            </a:r>
            <a:r>
              <a:rPr sz="2200" b="1" spc="-5" dirty="0">
                <a:solidFill>
                  <a:srgbClr val="003366"/>
                </a:solidFill>
                <a:latin typeface="Arial"/>
                <a:cs typeface="Arial"/>
              </a:rPr>
              <a:t>smartness)</a:t>
            </a:r>
            <a:endParaRPr sz="2200">
              <a:latin typeface="Arial"/>
              <a:cs typeface="Arial"/>
            </a:endParaRPr>
          </a:p>
          <a:p>
            <a:pPr marL="12700">
              <a:lnSpc>
                <a:spcPts val="1105"/>
              </a:lnSpc>
            </a:pPr>
            <a:r>
              <a:rPr sz="1400" spc="-5" dirty="0">
                <a:solidFill>
                  <a:srgbClr val="FF9966"/>
                </a:solidFill>
                <a:latin typeface="Arial"/>
                <a:cs typeface="Arial"/>
              </a:rPr>
              <a:t>31</a:t>
            </a:r>
            <a:endParaRPr sz="14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475" y="6340246"/>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32</a:t>
            </a:r>
            <a:endParaRPr sz="1400">
              <a:latin typeface="Arial"/>
              <a:cs typeface="Arial"/>
            </a:endParaRPr>
          </a:p>
        </p:txBody>
      </p:sp>
      <p:grpSp>
        <p:nvGrpSpPr>
          <p:cNvPr id="3" name="object 3"/>
          <p:cNvGrpSpPr/>
          <p:nvPr/>
        </p:nvGrpSpPr>
        <p:grpSpPr>
          <a:xfrm>
            <a:off x="260350" y="3497326"/>
            <a:ext cx="8143240" cy="1193800"/>
            <a:chOff x="260350" y="3497326"/>
            <a:chExt cx="8143240" cy="1193800"/>
          </a:xfrm>
        </p:grpSpPr>
        <p:sp>
          <p:nvSpPr>
            <p:cNvPr id="4" name="object 4"/>
            <p:cNvSpPr/>
            <p:nvPr/>
          </p:nvSpPr>
          <p:spPr>
            <a:xfrm>
              <a:off x="266700" y="3503676"/>
              <a:ext cx="8130540" cy="1181100"/>
            </a:xfrm>
            <a:custGeom>
              <a:avLst/>
              <a:gdLst/>
              <a:ahLst/>
              <a:cxnLst/>
              <a:rect l="l" t="t" r="r" b="b"/>
              <a:pathLst>
                <a:path w="8130540" h="1181100">
                  <a:moveTo>
                    <a:pt x="7933690" y="0"/>
                  </a:moveTo>
                  <a:lnTo>
                    <a:pt x="196850" y="0"/>
                  </a:lnTo>
                  <a:lnTo>
                    <a:pt x="151715" y="5199"/>
                  </a:lnTo>
                  <a:lnTo>
                    <a:pt x="110282" y="20008"/>
                  </a:lnTo>
                  <a:lnTo>
                    <a:pt x="73732" y="43247"/>
                  </a:lnTo>
                  <a:lnTo>
                    <a:pt x="43247" y="73732"/>
                  </a:lnTo>
                  <a:lnTo>
                    <a:pt x="20008" y="110282"/>
                  </a:lnTo>
                  <a:lnTo>
                    <a:pt x="5199" y="151715"/>
                  </a:lnTo>
                  <a:lnTo>
                    <a:pt x="0" y="196850"/>
                  </a:lnTo>
                  <a:lnTo>
                    <a:pt x="0" y="984250"/>
                  </a:lnTo>
                  <a:lnTo>
                    <a:pt x="5199" y="1029384"/>
                  </a:lnTo>
                  <a:lnTo>
                    <a:pt x="20008" y="1070817"/>
                  </a:lnTo>
                  <a:lnTo>
                    <a:pt x="43247" y="1107367"/>
                  </a:lnTo>
                  <a:lnTo>
                    <a:pt x="73732" y="1137852"/>
                  </a:lnTo>
                  <a:lnTo>
                    <a:pt x="110282" y="1161091"/>
                  </a:lnTo>
                  <a:lnTo>
                    <a:pt x="151715" y="1175900"/>
                  </a:lnTo>
                  <a:lnTo>
                    <a:pt x="196850" y="1181100"/>
                  </a:lnTo>
                  <a:lnTo>
                    <a:pt x="7933690" y="1181100"/>
                  </a:lnTo>
                  <a:lnTo>
                    <a:pt x="7978824" y="1175900"/>
                  </a:lnTo>
                  <a:lnTo>
                    <a:pt x="8020257" y="1161091"/>
                  </a:lnTo>
                  <a:lnTo>
                    <a:pt x="8056807" y="1137852"/>
                  </a:lnTo>
                  <a:lnTo>
                    <a:pt x="8087292" y="1107367"/>
                  </a:lnTo>
                  <a:lnTo>
                    <a:pt x="8110531" y="1070817"/>
                  </a:lnTo>
                  <a:lnTo>
                    <a:pt x="8125340" y="1029384"/>
                  </a:lnTo>
                  <a:lnTo>
                    <a:pt x="8130540" y="984250"/>
                  </a:lnTo>
                  <a:lnTo>
                    <a:pt x="8130540" y="196850"/>
                  </a:lnTo>
                  <a:lnTo>
                    <a:pt x="8125340" y="151715"/>
                  </a:lnTo>
                  <a:lnTo>
                    <a:pt x="8110531" y="110282"/>
                  </a:lnTo>
                  <a:lnTo>
                    <a:pt x="8087292" y="73732"/>
                  </a:lnTo>
                  <a:lnTo>
                    <a:pt x="8056807" y="43247"/>
                  </a:lnTo>
                  <a:lnTo>
                    <a:pt x="8020257" y="20008"/>
                  </a:lnTo>
                  <a:lnTo>
                    <a:pt x="7978824" y="5199"/>
                  </a:lnTo>
                  <a:lnTo>
                    <a:pt x="7933690" y="0"/>
                  </a:lnTo>
                  <a:close/>
                </a:path>
              </a:pathLst>
            </a:custGeom>
            <a:solidFill>
              <a:srgbClr val="CCEBFF"/>
            </a:solidFill>
          </p:spPr>
          <p:txBody>
            <a:bodyPr wrap="square" lIns="0" tIns="0" rIns="0" bIns="0" rtlCol="0"/>
            <a:lstStyle/>
            <a:p>
              <a:endParaRPr/>
            </a:p>
          </p:txBody>
        </p:sp>
        <p:sp>
          <p:nvSpPr>
            <p:cNvPr id="5" name="object 5"/>
            <p:cNvSpPr/>
            <p:nvPr/>
          </p:nvSpPr>
          <p:spPr>
            <a:xfrm>
              <a:off x="266700" y="3503676"/>
              <a:ext cx="8130540" cy="1181100"/>
            </a:xfrm>
            <a:custGeom>
              <a:avLst/>
              <a:gdLst/>
              <a:ahLst/>
              <a:cxnLst/>
              <a:rect l="l" t="t" r="r" b="b"/>
              <a:pathLst>
                <a:path w="8130540" h="1181100">
                  <a:moveTo>
                    <a:pt x="0" y="196850"/>
                  </a:moveTo>
                  <a:lnTo>
                    <a:pt x="5199" y="151715"/>
                  </a:lnTo>
                  <a:lnTo>
                    <a:pt x="20008" y="110282"/>
                  </a:lnTo>
                  <a:lnTo>
                    <a:pt x="43247" y="73732"/>
                  </a:lnTo>
                  <a:lnTo>
                    <a:pt x="73732" y="43247"/>
                  </a:lnTo>
                  <a:lnTo>
                    <a:pt x="110282" y="20008"/>
                  </a:lnTo>
                  <a:lnTo>
                    <a:pt x="151715" y="5199"/>
                  </a:lnTo>
                  <a:lnTo>
                    <a:pt x="196850" y="0"/>
                  </a:lnTo>
                  <a:lnTo>
                    <a:pt x="7933690" y="0"/>
                  </a:lnTo>
                  <a:lnTo>
                    <a:pt x="7978824" y="5199"/>
                  </a:lnTo>
                  <a:lnTo>
                    <a:pt x="8020257" y="20008"/>
                  </a:lnTo>
                  <a:lnTo>
                    <a:pt x="8056807" y="43247"/>
                  </a:lnTo>
                  <a:lnTo>
                    <a:pt x="8087292" y="73732"/>
                  </a:lnTo>
                  <a:lnTo>
                    <a:pt x="8110531" y="110282"/>
                  </a:lnTo>
                  <a:lnTo>
                    <a:pt x="8125340" y="151715"/>
                  </a:lnTo>
                  <a:lnTo>
                    <a:pt x="8130540" y="196850"/>
                  </a:lnTo>
                  <a:lnTo>
                    <a:pt x="8130540" y="984250"/>
                  </a:lnTo>
                  <a:lnTo>
                    <a:pt x="8125340" y="1029384"/>
                  </a:lnTo>
                  <a:lnTo>
                    <a:pt x="8110531" y="1070817"/>
                  </a:lnTo>
                  <a:lnTo>
                    <a:pt x="8087292" y="1107367"/>
                  </a:lnTo>
                  <a:lnTo>
                    <a:pt x="8056807" y="1137852"/>
                  </a:lnTo>
                  <a:lnTo>
                    <a:pt x="8020257" y="1161091"/>
                  </a:lnTo>
                  <a:lnTo>
                    <a:pt x="7978824" y="1175900"/>
                  </a:lnTo>
                  <a:lnTo>
                    <a:pt x="7933690" y="1181100"/>
                  </a:lnTo>
                  <a:lnTo>
                    <a:pt x="196850" y="1181100"/>
                  </a:lnTo>
                  <a:lnTo>
                    <a:pt x="151715" y="1175900"/>
                  </a:lnTo>
                  <a:lnTo>
                    <a:pt x="110282" y="1161091"/>
                  </a:lnTo>
                  <a:lnTo>
                    <a:pt x="73732" y="1137852"/>
                  </a:lnTo>
                  <a:lnTo>
                    <a:pt x="43247" y="1107367"/>
                  </a:lnTo>
                  <a:lnTo>
                    <a:pt x="20008" y="1070817"/>
                  </a:lnTo>
                  <a:lnTo>
                    <a:pt x="5199" y="1029384"/>
                  </a:lnTo>
                  <a:lnTo>
                    <a:pt x="0" y="984250"/>
                  </a:lnTo>
                  <a:lnTo>
                    <a:pt x="0" y="196850"/>
                  </a:lnTo>
                  <a:close/>
                </a:path>
              </a:pathLst>
            </a:custGeom>
            <a:ln w="12700">
              <a:solidFill>
                <a:srgbClr val="009999"/>
              </a:solidFill>
            </a:ln>
          </p:spPr>
          <p:txBody>
            <a:bodyPr wrap="square" lIns="0" tIns="0" rIns="0" bIns="0" rtlCol="0"/>
            <a:lstStyle/>
            <a:p>
              <a:endParaRPr/>
            </a:p>
          </p:txBody>
        </p:sp>
      </p:grpSp>
      <p:sp>
        <p:nvSpPr>
          <p:cNvPr id="12" name="object 12"/>
          <p:cNvSpPr txBox="1">
            <a:spLocks noGrp="1"/>
          </p:cNvSpPr>
          <p:nvPr>
            <p:ph type="title"/>
          </p:nvPr>
        </p:nvSpPr>
        <p:spPr>
          <a:xfrm>
            <a:off x="1109878" y="117424"/>
            <a:ext cx="7881722" cy="1143635"/>
          </a:xfrm>
          <a:prstGeom prst="rect">
            <a:avLst/>
          </a:prstGeom>
        </p:spPr>
        <p:txBody>
          <a:bodyPr vert="horz" wrap="square" lIns="0" tIns="12700" rIns="0" bIns="0" rtlCol="0">
            <a:spAutoFit/>
          </a:bodyPr>
          <a:lstStyle/>
          <a:p>
            <a:pPr marL="12700">
              <a:lnSpc>
                <a:spcPts val="5120"/>
              </a:lnSpc>
              <a:spcBef>
                <a:spcPts val="100"/>
              </a:spcBef>
            </a:pPr>
            <a:r>
              <a:rPr sz="4800" spc="-5" dirty="0">
                <a:solidFill>
                  <a:srgbClr val="800000"/>
                </a:solidFill>
              </a:rPr>
              <a:t>Process </a:t>
            </a:r>
            <a:r>
              <a:rPr spc="-5" dirty="0"/>
              <a:t>and</a:t>
            </a:r>
            <a:r>
              <a:rPr spc="-195" dirty="0"/>
              <a:t> </a:t>
            </a:r>
            <a:r>
              <a:rPr spc="-5" dirty="0"/>
              <a:t>terminology</a:t>
            </a:r>
            <a:endParaRPr sz="4800" dirty="0"/>
          </a:p>
          <a:p>
            <a:pPr marL="12700">
              <a:lnSpc>
                <a:spcPts val="3679"/>
              </a:lnSpc>
            </a:pPr>
            <a:r>
              <a:rPr sz="3600" dirty="0"/>
              <a:t>(also </a:t>
            </a:r>
            <a:r>
              <a:rPr sz="3600" spc="-5" dirty="0"/>
              <a:t>called </a:t>
            </a:r>
            <a:r>
              <a:rPr sz="3600" spc="-10" dirty="0">
                <a:solidFill>
                  <a:srgbClr val="800000"/>
                </a:solidFill>
              </a:rPr>
              <a:t>job, </a:t>
            </a:r>
            <a:r>
              <a:rPr sz="3600" dirty="0">
                <a:solidFill>
                  <a:srgbClr val="800000"/>
                </a:solidFill>
              </a:rPr>
              <a:t>task, user</a:t>
            </a:r>
            <a:r>
              <a:rPr sz="3600" spc="-60" dirty="0">
                <a:solidFill>
                  <a:srgbClr val="800000"/>
                </a:solidFill>
              </a:rPr>
              <a:t> </a:t>
            </a:r>
            <a:r>
              <a:rPr sz="3600" dirty="0">
                <a:solidFill>
                  <a:srgbClr val="800000"/>
                </a:solidFill>
              </a:rPr>
              <a:t>program</a:t>
            </a:r>
            <a:r>
              <a:rPr sz="3600" dirty="0"/>
              <a:t>)</a:t>
            </a:r>
          </a:p>
        </p:txBody>
      </p:sp>
      <p:sp>
        <p:nvSpPr>
          <p:cNvPr id="13" name="object 13"/>
          <p:cNvSpPr txBox="1"/>
          <p:nvPr/>
        </p:nvSpPr>
        <p:spPr>
          <a:xfrm>
            <a:off x="347878" y="1775586"/>
            <a:ext cx="7500620" cy="3946525"/>
          </a:xfrm>
          <a:prstGeom prst="rect">
            <a:avLst/>
          </a:prstGeom>
        </p:spPr>
        <p:txBody>
          <a:bodyPr vert="horz" wrap="square" lIns="0" tIns="12700" rIns="0" bIns="0" rtlCol="0">
            <a:spAutoFit/>
          </a:bodyPr>
          <a:lstStyle/>
          <a:p>
            <a:pPr marL="355600" indent="-342900">
              <a:lnSpc>
                <a:spcPct val="100000"/>
              </a:lnSpc>
              <a:spcBef>
                <a:spcPts val="100"/>
              </a:spcBef>
              <a:buClr>
                <a:srgbClr val="006666"/>
              </a:buClr>
              <a:buFont typeface="Wingdings"/>
              <a:buChar char=""/>
              <a:tabLst>
                <a:tab pos="354965" algn="l"/>
                <a:tab pos="355600" algn="l"/>
              </a:tabLst>
            </a:pPr>
            <a:r>
              <a:rPr sz="2400" b="1" spc="-5" dirty="0">
                <a:solidFill>
                  <a:srgbClr val="003300"/>
                </a:solidFill>
                <a:latin typeface="Arial"/>
                <a:cs typeface="Arial"/>
              </a:rPr>
              <a:t>Process concept: a </a:t>
            </a:r>
            <a:r>
              <a:rPr sz="2400" b="1" dirty="0">
                <a:solidFill>
                  <a:srgbClr val="003300"/>
                </a:solidFill>
                <a:latin typeface="Arial"/>
                <a:cs typeface="Arial"/>
              </a:rPr>
              <a:t>program in</a:t>
            </a:r>
            <a:r>
              <a:rPr sz="2400" b="1" spc="20" dirty="0">
                <a:solidFill>
                  <a:srgbClr val="003300"/>
                </a:solidFill>
                <a:latin typeface="Arial"/>
                <a:cs typeface="Arial"/>
              </a:rPr>
              <a:t> </a:t>
            </a:r>
            <a:r>
              <a:rPr sz="2400" b="1" spc="-5" dirty="0">
                <a:solidFill>
                  <a:srgbClr val="003300"/>
                </a:solidFill>
                <a:latin typeface="Arial"/>
                <a:cs typeface="Arial"/>
              </a:rPr>
              <a:t>execution</a:t>
            </a:r>
            <a:endParaRPr sz="2400">
              <a:latin typeface="Arial"/>
              <a:cs typeface="Arial"/>
            </a:endParaRPr>
          </a:p>
          <a:p>
            <a:pPr marL="756285" lvl="1" indent="-287020">
              <a:lnSpc>
                <a:spcPct val="100000"/>
              </a:lnSpc>
              <a:spcBef>
                <a:spcPts val="1780"/>
              </a:spcBef>
              <a:buClr>
                <a:srgbClr val="336699"/>
              </a:buClr>
              <a:buSzPct val="75000"/>
              <a:buFont typeface="Wingdings"/>
              <a:buChar char=""/>
              <a:tabLst>
                <a:tab pos="756285" algn="l"/>
                <a:tab pos="756920" algn="l"/>
              </a:tabLst>
            </a:pPr>
            <a:r>
              <a:rPr sz="2000" b="1" dirty="0">
                <a:solidFill>
                  <a:srgbClr val="003366"/>
                </a:solidFill>
                <a:latin typeface="Arial"/>
                <a:cs typeface="Arial"/>
              </a:rPr>
              <a:t>Has memory resources, peripherals,</a:t>
            </a:r>
            <a:r>
              <a:rPr sz="2000" b="1" spc="-114" dirty="0">
                <a:solidFill>
                  <a:srgbClr val="003366"/>
                </a:solidFill>
                <a:latin typeface="Arial"/>
                <a:cs typeface="Arial"/>
              </a:rPr>
              <a:t> </a:t>
            </a:r>
            <a:r>
              <a:rPr sz="2000" b="1" dirty="0">
                <a:solidFill>
                  <a:srgbClr val="003366"/>
                </a:solidFill>
                <a:latin typeface="Arial"/>
                <a:cs typeface="Arial"/>
              </a:rPr>
              <a:t>etc.</a:t>
            </a:r>
            <a:endParaRPr sz="2000">
              <a:latin typeface="Arial"/>
              <a:cs typeface="Arial"/>
            </a:endParaRPr>
          </a:p>
          <a:p>
            <a:pPr marL="355600" indent="-342900">
              <a:lnSpc>
                <a:spcPct val="100000"/>
              </a:lnSpc>
              <a:spcBef>
                <a:spcPts val="1914"/>
              </a:spcBef>
              <a:buClr>
                <a:srgbClr val="006666"/>
              </a:buClr>
              <a:buFont typeface="Wingdings"/>
              <a:buChar char=""/>
              <a:tabLst>
                <a:tab pos="354965" algn="l"/>
                <a:tab pos="355600" algn="l"/>
              </a:tabLst>
            </a:pPr>
            <a:r>
              <a:rPr sz="2400" b="1" spc="-5" dirty="0">
                <a:solidFill>
                  <a:srgbClr val="003300"/>
                </a:solidFill>
                <a:latin typeface="Arial"/>
                <a:cs typeface="Arial"/>
              </a:rPr>
              <a:t>Process</a:t>
            </a:r>
            <a:r>
              <a:rPr sz="2400" b="1" dirty="0">
                <a:solidFill>
                  <a:srgbClr val="003300"/>
                </a:solidFill>
                <a:latin typeface="Arial"/>
                <a:cs typeface="Arial"/>
              </a:rPr>
              <a:t> </a:t>
            </a:r>
            <a:r>
              <a:rPr sz="2400" b="1" spc="-5" dirty="0">
                <a:solidFill>
                  <a:srgbClr val="003300"/>
                </a:solidFill>
                <a:latin typeface="Arial"/>
                <a:cs typeface="Arial"/>
              </a:rPr>
              <a:t>scheduling</a:t>
            </a:r>
            <a:endParaRPr sz="2400">
              <a:latin typeface="Arial"/>
              <a:cs typeface="Arial"/>
            </a:endParaRPr>
          </a:p>
          <a:p>
            <a:pPr marL="355600" indent="-342900">
              <a:lnSpc>
                <a:spcPct val="100000"/>
              </a:lnSpc>
              <a:spcBef>
                <a:spcPts val="2020"/>
              </a:spcBef>
              <a:buClr>
                <a:srgbClr val="006666"/>
              </a:buClr>
              <a:buFont typeface="Wingdings"/>
              <a:buChar char=""/>
              <a:tabLst>
                <a:tab pos="354965" algn="l"/>
                <a:tab pos="355600" algn="l"/>
              </a:tabLst>
            </a:pPr>
            <a:r>
              <a:rPr sz="2400" b="1" spc="-5" dirty="0">
                <a:solidFill>
                  <a:srgbClr val="003300"/>
                </a:solidFill>
                <a:latin typeface="Arial"/>
                <a:cs typeface="Arial"/>
              </a:rPr>
              <a:t>Process</a:t>
            </a:r>
            <a:r>
              <a:rPr sz="2400" b="1" spc="5" dirty="0">
                <a:solidFill>
                  <a:srgbClr val="003300"/>
                </a:solidFill>
                <a:latin typeface="Arial"/>
                <a:cs typeface="Arial"/>
              </a:rPr>
              <a:t> </a:t>
            </a:r>
            <a:r>
              <a:rPr sz="2400" b="1" dirty="0">
                <a:solidFill>
                  <a:srgbClr val="003300"/>
                </a:solidFill>
                <a:latin typeface="Arial"/>
                <a:cs typeface="Arial"/>
              </a:rPr>
              <a:t>operations</a:t>
            </a:r>
            <a:endParaRPr sz="2400">
              <a:latin typeface="Arial"/>
              <a:cs typeface="Arial"/>
            </a:endParaRPr>
          </a:p>
          <a:p>
            <a:pPr marL="355600" indent="-342900">
              <a:lnSpc>
                <a:spcPct val="100000"/>
              </a:lnSpc>
              <a:spcBef>
                <a:spcPts val="2014"/>
              </a:spcBef>
              <a:buClr>
                <a:srgbClr val="006666"/>
              </a:buClr>
              <a:buFont typeface="Wingdings"/>
              <a:buChar char=""/>
              <a:tabLst>
                <a:tab pos="354965" algn="l"/>
                <a:tab pos="355600" algn="l"/>
              </a:tabLst>
            </a:pPr>
            <a:r>
              <a:rPr sz="2400" b="1" spc="-5" dirty="0">
                <a:solidFill>
                  <a:srgbClr val="003300"/>
                </a:solidFill>
                <a:latin typeface="Arial"/>
                <a:cs typeface="Arial"/>
              </a:rPr>
              <a:t>Example </a:t>
            </a:r>
            <a:r>
              <a:rPr sz="2400" b="1" dirty="0">
                <a:solidFill>
                  <a:srgbClr val="003300"/>
                </a:solidFill>
                <a:latin typeface="Arial"/>
                <a:cs typeface="Arial"/>
              </a:rPr>
              <a:t>of </a:t>
            </a:r>
            <a:r>
              <a:rPr sz="2400" b="1" spc="-5" dirty="0">
                <a:solidFill>
                  <a:srgbClr val="003300"/>
                </a:solidFill>
                <a:latin typeface="Arial"/>
                <a:cs typeface="Arial"/>
              </a:rPr>
              <a:t>process </a:t>
            </a:r>
            <a:r>
              <a:rPr sz="2400" b="1" dirty="0">
                <a:solidFill>
                  <a:srgbClr val="003300"/>
                </a:solidFill>
                <a:latin typeface="Arial"/>
                <a:cs typeface="Arial"/>
              </a:rPr>
              <a:t>creation </a:t>
            </a:r>
            <a:r>
              <a:rPr sz="2400" b="1" spc="-5" dirty="0">
                <a:solidFill>
                  <a:srgbClr val="003300"/>
                </a:solidFill>
                <a:latin typeface="Arial"/>
                <a:cs typeface="Arial"/>
              </a:rPr>
              <a:t>and</a:t>
            </a:r>
            <a:r>
              <a:rPr sz="2400" b="1" dirty="0">
                <a:solidFill>
                  <a:srgbClr val="003300"/>
                </a:solidFill>
                <a:latin typeface="Arial"/>
                <a:cs typeface="Arial"/>
              </a:rPr>
              <a:t> termination</a:t>
            </a:r>
            <a:endParaRPr sz="2400">
              <a:latin typeface="Arial"/>
              <a:cs typeface="Arial"/>
            </a:endParaRPr>
          </a:p>
          <a:p>
            <a:pPr marL="355600" marR="5080" indent="-342900">
              <a:lnSpc>
                <a:spcPct val="1501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Cooperating processes </a:t>
            </a:r>
            <a:r>
              <a:rPr sz="2400" b="1" dirty="0">
                <a:solidFill>
                  <a:srgbClr val="003300"/>
                </a:solidFill>
                <a:latin typeface="Arial"/>
                <a:cs typeface="Arial"/>
              </a:rPr>
              <a:t>(communication between  </a:t>
            </a:r>
            <a:r>
              <a:rPr sz="2400" b="1" spc="-5" dirty="0">
                <a:solidFill>
                  <a:srgbClr val="003300"/>
                </a:solidFill>
                <a:latin typeface="Arial"/>
                <a:cs typeface="Arial"/>
              </a:rPr>
              <a:t>processes)</a:t>
            </a:r>
            <a:endParaRPr sz="24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16276" y="147015"/>
            <a:ext cx="5403724" cy="635000"/>
          </a:xfrm>
          <a:prstGeom prst="rect">
            <a:avLst/>
          </a:prstGeom>
        </p:spPr>
        <p:txBody>
          <a:bodyPr vert="horz" wrap="square" lIns="0" tIns="12065" rIns="0" bIns="0" rtlCol="0">
            <a:spAutoFit/>
          </a:bodyPr>
          <a:lstStyle/>
          <a:p>
            <a:pPr marL="12700">
              <a:lnSpc>
                <a:spcPct val="100000"/>
              </a:lnSpc>
              <a:spcBef>
                <a:spcPts val="95"/>
              </a:spcBef>
            </a:pPr>
            <a:r>
              <a:rPr spc="-5" dirty="0"/>
              <a:t>Process</a:t>
            </a:r>
            <a:r>
              <a:rPr spc="-35" dirty="0"/>
              <a:t> </a:t>
            </a:r>
            <a:r>
              <a:rPr spc="-5" dirty="0"/>
              <a:t>Creation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34</a:t>
            </a:fld>
            <a:endParaRPr dirty="0"/>
          </a:p>
        </p:txBody>
      </p:sp>
      <p:sp>
        <p:nvSpPr>
          <p:cNvPr id="4" name="object 4"/>
          <p:cNvSpPr txBox="1"/>
          <p:nvPr/>
        </p:nvSpPr>
        <p:spPr>
          <a:xfrm>
            <a:off x="228600" y="920608"/>
            <a:ext cx="8915399" cy="5175776"/>
          </a:xfrm>
          <a:prstGeom prst="rect">
            <a:avLst/>
          </a:prstGeom>
        </p:spPr>
        <p:txBody>
          <a:bodyPr vert="horz" wrap="square" lIns="0" tIns="45720" rIns="0" bIns="0" rtlCol="0">
            <a:spAutoFit/>
          </a:bodyPr>
          <a:lstStyle/>
          <a:p>
            <a:pPr marL="12700">
              <a:lnSpc>
                <a:spcPct val="100000"/>
              </a:lnSpc>
              <a:spcBef>
                <a:spcPts val="360"/>
              </a:spcBef>
            </a:pPr>
            <a:r>
              <a:rPr sz="2000" spc="-5" dirty="0">
                <a:solidFill>
                  <a:srgbClr val="003300"/>
                </a:solidFill>
                <a:latin typeface="Arial"/>
                <a:cs typeface="Arial"/>
              </a:rPr>
              <a:t>So, where do all </a:t>
            </a:r>
            <a:r>
              <a:rPr sz="2000" dirty="0">
                <a:solidFill>
                  <a:srgbClr val="003300"/>
                </a:solidFill>
                <a:latin typeface="Arial"/>
                <a:cs typeface="Arial"/>
              </a:rPr>
              <a:t>processes </a:t>
            </a:r>
            <a:r>
              <a:rPr sz="2000" spc="-5" dirty="0">
                <a:solidFill>
                  <a:srgbClr val="003300"/>
                </a:solidFill>
                <a:latin typeface="Arial"/>
                <a:cs typeface="Arial"/>
              </a:rPr>
              <a:t>come</a:t>
            </a:r>
            <a:r>
              <a:rPr sz="2000" spc="20" dirty="0">
                <a:solidFill>
                  <a:srgbClr val="003300"/>
                </a:solidFill>
                <a:latin typeface="Arial"/>
                <a:cs typeface="Arial"/>
              </a:rPr>
              <a:t> </a:t>
            </a:r>
            <a:r>
              <a:rPr sz="2000" spc="-5" dirty="0">
                <a:solidFill>
                  <a:srgbClr val="003300"/>
                </a:solidFill>
                <a:latin typeface="Arial"/>
                <a:cs typeface="Arial"/>
              </a:rPr>
              <a:t>from?</a:t>
            </a:r>
            <a:endParaRPr sz="2000" dirty="0">
              <a:latin typeface="Arial"/>
              <a:cs typeface="Arial"/>
            </a:endParaRPr>
          </a:p>
          <a:p>
            <a:pPr marL="756285" indent="-287020">
              <a:lnSpc>
                <a:spcPts val="2510"/>
              </a:lnSpc>
              <a:spcBef>
                <a:spcPts val="265"/>
              </a:spcBef>
              <a:buClr>
                <a:srgbClr val="336699"/>
              </a:buClr>
              <a:buSzPct val="75000"/>
              <a:buFont typeface="Wingdings"/>
              <a:buChar char=""/>
              <a:tabLst>
                <a:tab pos="756285" algn="l"/>
                <a:tab pos="756920" algn="l"/>
              </a:tabLst>
            </a:pPr>
            <a:r>
              <a:rPr sz="2000" b="1" spc="-5" dirty="0">
                <a:solidFill>
                  <a:srgbClr val="003366"/>
                </a:solidFill>
                <a:latin typeface="Arial"/>
                <a:cs typeface="Arial"/>
              </a:rPr>
              <a:t>Parent process create children processes, </a:t>
            </a:r>
            <a:r>
              <a:rPr sz="2000" b="1" dirty="0">
                <a:solidFill>
                  <a:srgbClr val="003366"/>
                </a:solidFill>
                <a:latin typeface="Arial"/>
                <a:cs typeface="Arial"/>
              </a:rPr>
              <a:t>which, </a:t>
            </a:r>
            <a:r>
              <a:rPr sz="2000" b="1" spc="-5" dirty="0">
                <a:solidFill>
                  <a:srgbClr val="003366"/>
                </a:solidFill>
                <a:latin typeface="Arial"/>
                <a:cs typeface="Arial"/>
              </a:rPr>
              <a:t>in</a:t>
            </a:r>
            <a:r>
              <a:rPr sz="2000" b="1" spc="165" dirty="0">
                <a:solidFill>
                  <a:srgbClr val="003366"/>
                </a:solidFill>
                <a:latin typeface="Arial"/>
                <a:cs typeface="Arial"/>
              </a:rPr>
              <a:t> </a:t>
            </a:r>
            <a:r>
              <a:rPr sz="2000" b="1" spc="-5" dirty="0">
                <a:solidFill>
                  <a:srgbClr val="003366"/>
                </a:solidFill>
                <a:latin typeface="Arial"/>
                <a:cs typeface="Arial"/>
              </a:rPr>
              <a:t>turn</a:t>
            </a:r>
            <a:endParaRPr sz="2000" dirty="0">
              <a:latin typeface="Arial"/>
              <a:cs typeface="Arial"/>
            </a:endParaRPr>
          </a:p>
          <a:p>
            <a:pPr marL="756285">
              <a:lnSpc>
                <a:spcPts val="2510"/>
              </a:lnSpc>
            </a:pPr>
            <a:r>
              <a:rPr sz="2000" b="1" spc="-5" dirty="0">
                <a:solidFill>
                  <a:srgbClr val="003366"/>
                </a:solidFill>
                <a:latin typeface="Arial"/>
                <a:cs typeface="Arial"/>
              </a:rPr>
              <a:t>create other processes, forming a tree of</a:t>
            </a:r>
            <a:r>
              <a:rPr sz="2000" b="1" spc="120" dirty="0">
                <a:solidFill>
                  <a:srgbClr val="003366"/>
                </a:solidFill>
                <a:latin typeface="Arial"/>
                <a:cs typeface="Arial"/>
              </a:rPr>
              <a:t> </a:t>
            </a:r>
            <a:r>
              <a:rPr sz="2000" b="1" spc="-5" dirty="0">
                <a:solidFill>
                  <a:srgbClr val="003366"/>
                </a:solidFill>
                <a:latin typeface="Arial"/>
                <a:cs typeface="Arial"/>
              </a:rPr>
              <a:t>processes</a:t>
            </a:r>
            <a:endParaRPr sz="2000" dirty="0">
              <a:latin typeface="Arial"/>
              <a:cs typeface="Arial"/>
            </a:endParaRPr>
          </a:p>
          <a:p>
            <a:pPr marL="756285" marR="657225" indent="-287020">
              <a:lnSpc>
                <a:spcPts val="2380"/>
              </a:lnSpc>
              <a:spcBef>
                <a:spcPts val="560"/>
              </a:spcBef>
              <a:buClr>
                <a:srgbClr val="336699"/>
              </a:buClr>
              <a:buSzPct val="75000"/>
              <a:buFont typeface="Wingdings"/>
              <a:buChar char=""/>
              <a:tabLst>
                <a:tab pos="756285" algn="l"/>
                <a:tab pos="756920" algn="l"/>
              </a:tabLst>
            </a:pPr>
            <a:r>
              <a:rPr sz="2000" b="1" spc="-5" dirty="0">
                <a:solidFill>
                  <a:srgbClr val="003366"/>
                </a:solidFill>
                <a:latin typeface="Arial"/>
                <a:cs typeface="Arial"/>
              </a:rPr>
              <a:t>Usually, several properties can be specified at child creation</a:t>
            </a:r>
            <a:r>
              <a:rPr sz="2000" b="1" spc="20" dirty="0">
                <a:solidFill>
                  <a:srgbClr val="003366"/>
                </a:solidFill>
                <a:latin typeface="Arial"/>
                <a:cs typeface="Arial"/>
              </a:rPr>
              <a:t> </a:t>
            </a:r>
            <a:r>
              <a:rPr sz="2000" b="1" spc="-5" dirty="0">
                <a:solidFill>
                  <a:srgbClr val="003366"/>
                </a:solidFill>
                <a:latin typeface="Arial"/>
                <a:cs typeface="Arial"/>
              </a:rPr>
              <a:t>time:</a:t>
            </a:r>
            <a:endParaRPr sz="2000" dirty="0">
              <a:latin typeface="Arial"/>
              <a:cs typeface="Arial"/>
            </a:endParaRPr>
          </a:p>
          <a:p>
            <a:pPr marL="1155700" lvl="1" indent="-229235">
              <a:lnSpc>
                <a:spcPct val="100000"/>
              </a:lnSpc>
              <a:spcBef>
                <a:spcPts val="225"/>
              </a:spcBef>
              <a:buClr>
                <a:srgbClr val="009999"/>
              </a:buClr>
              <a:buSzPct val="63636"/>
              <a:buFont typeface="Arial"/>
              <a:buChar char="•"/>
              <a:tabLst>
                <a:tab pos="1155065" algn="l"/>
                <a:tab pos="1156335" algn="l"/>
              </a:tabLst>
            </a:pPr>
            <a:r>
              <a:rPr sz="2000" b="1" spc="-5" dirty="0">
                <a:solidFill>
                  <a:srgbClr val="006666"/>
                </a:solidFill>
                <a:latin typeface="Arial"/>
                <a:cs typeface="Arial"/>
              </a:rPr>
              <a:t>How do the parent and child share</a:t>
            </a:r>
            <a:r>
              <a:rPr sz="2000" b="1" spc="120" dirty="0">
                <a:solidFill>
                  <a:srgbClr val="006666"/>
                </a:solidFill>
                <a:latin typeface="Arial"/>
                <a:cs typeface="Arial"/>
              </a:rPr>
              <a:t> </a:t>
            </a:r>
            <a:r>
              <a:rPr sz="2000" b="1" spc="-5" dirty="0">
                <a:solidFill>
                  <a:srgbClr val="006666"/>
                </a:solidFill>
                <a:latin typeface="Arial"/>
                <a:cs typeface="Arial"/>
              </a:rPr>
              <a:t>resources?</a:t>
            </a:r>
            <a:r>
              <a:rPr lang="en-CA" sz="2000" b="1" spc="-5" dirty="0">
                <a:solidFill>
                  <a:srgbClr val="006666"/>
                </a:solidFill>
                <a:latin typeface="Arial"/>
                <a:cs typeface="Arial"/>
              </a:rPr>
              <a:t> They can …</a:t>
            </a:r>
            <a:endParaRPr sz="2000" dirty="0">
              <a:latin typeface="Arial"/>
              <a:cs typeface="Arial"/>
            </a:endParaRPr>
          </a:p>
          <a:p>
            <a:pPr marL="1612900" lvl="2" indent="-229235">
              <a:lnSpc>
                <a:spcPct val="100000"/>
              </a:lnSpc>
              <a:spcBef>
                <a:spcPts val="265"/>
              </a:spcBef>
              <a:buChar char="•"/>
              <a:tabLst>
                <a:tab pos="1612900" algn="l"/>
                <a:tab pos="1613535" algn="l"/>
              </a:tabLst>
            </a:pPr>
            <a:r>
              <a:rPr sz="2000" spc="-5" dirty="0">
                <a:solidFill>
                  <a:srgbClr val="336699"/>
                </a:solidFill>
                <a:latin typeface="Arial"/>
                <a:cs typeface="Arial"/>
              </a:rPr>
              <a:t>Share all</a:t>
            </a:r>
            <a:r>
              <a:rPr sz="2000" spc="10" dirty="0">
                <a:solidFill>
                  <a:srgbClr val="336699"/>
                </a:solidFill>
                <a:latin typeface="Arial"/>
                <a:cs typeface="Arial"/>
              </a:rPr>
              <a:t> </a:t>
            </a:r>
            <a:r>
              <a:rPr sz="2000" spc="-5" dirty="0">
                <a:solidFill>
                  <a:srgbClr val="336699"/>
                </a:solidFill>
                <a:latin typeface="Arial"/>
                <a:cs typeface="Arial"/>
              </a:rPr>
              <a:t>resources</a:t>
            </a:r>
            <a:endParaRPr sz="2000" dirty="0">
              <a:latin typeface="Arial"/>
              <a:cs typeface="Arial"/>
            </a:endParaRPr>
          </a:p>
          <a:p>
            <a:pPr marL="1612900" lvl="2" indent="-229235">
              <a:lnSpc>
                <a:spcPct val="100000"/>
              </a:lnSpc>
              <a:spcBef>
                <a:spcPts val="265"/>
              </a:spcBef>
              <a:buChar char="•"/>
              <a:tabLst>
                <a:tab pos="1612900" algn="l"/>
                <a:tab pos="1613535" algn="l"/>
              </a:tabLst>
            </a:pPr>
            <a:r>
              <a:rPr sz="2000" spc="-5" dirty="0">
                <a:solidFill>
                  <a:srgbClr val="336699"/>
                </a:solidFill>
                <a:latin typeface="Arial"/>
                <a:cs typeface="Arial"/>
              </a:rPr>
              <a:t>Share subset of parent’s</a:t>
            </a:r>
            <a:r>
              <a:rPr sz="2000" spc="30" dirty="0">
                <a:solidFill>
                  <a:srgbClr val="336699"/>
                </a:solidFill>
                <a:latin typeface="Arial"/>
                <a:cs typeface="Arial"/>
              </a:rPr>
              <a:t> </a:t>
            </a:r>
            <a:r>
              <a:rPr sz="2000" spc="-5" dirty="0">
                <a:solidFill>
                  <a:srgbClr val="336699"/>
                </a:solidFill>
                <a:latin typeface="Arial"/>
                <a:cs typeface="Arial"/>
              </a:rPr>
              <a:t>resources</a:t>
            </a:r>
            <a:endParaRPr sz="2000" dirty="0">
              <a:latin typeface="Arial"/>
              <a:cs typeface="Arial"/>
            </a:endParaRPr>
          </a:p>
          <a:p>
            <a:pPr marL="1612900" lvl="2" indent="-229235">
              <a:lnSpc>
                <a:spcPct val="100000"/>
              </a:lnSpc>
              <a:spcBef>
                <a:spcPts val="265"/>
              </a:spcBef>
              <a:buChar char="•"/>
              <a:tabLst>
                <a:tab pos="1612900" algn="l"/>
                <a:tab pos="1613535" algn="l"/>
              </a:tabLst>
            </a:pPr>
            <a:r>
              <a:rPr sz="2000" spc="-5" dirty="0">
                <a:solidFill>
                  <a:srgbClr val="336699"/>
                </a:solidFill>
                <a:latin typeface="Arial"/>
                <a:cs typeface="Arial"/>
              </a:rPr>
              <a:t>No</a:t>
            </a:r>
            <a:r>
              <a:rPr sz="2000" spc="-10" dirty="0">
                <a:solidFill>
                  <a:srgbClr val="336699"/>
                </a:solidFill>
                <a:latin typeface="Arial"/>
                <a:cs typeface="Arial"/>
              </a:rPr>
              <a:t> </a:t>
            </a:r>
            <a:r>
              <a:rPr sz="2000" spc="-5" dirty="0">
                <a:solidFill>
                  <a:srgbClr val="336699"/>
                </a:solidFill>
                <a:latin typeface="Arial"/>
                <a:cs typeface="Arial"/>
              </a:rPr>
              <a:t>sharing</a:t>
            </a:r>
            <a:endParaRPr sz="2000" dirty="0">
              <a:latin typeface="Arial"/>
              <a:cs typeface="Arial"/>
            </a:endParaRPr>
          </a:p>
          <a:p>
            <a:pPr marL="1155700" lvl="1" indent="-229235">
              <a:lnSpc>
                <a:spcPct val="100000"/>
              </a:lnSpc>
              <a:spcBef>
                <a:spcPts val="260"/>
              </a:spcBef>
              <a:buClr>
                <a:srgbClr val="009999"/>
              </a:buClr>
              <a:buSzPct val="63636"/>
              <a:buFont typeface="Arial"/>
              <a:buChar char="•"/>
              <a:tabLst>
                <a:tab pos="1155065" algn="l"/>
                <a:tab pos="1156335" algn="l"/>
              </a:tabLst>
            </a:pPr>
            <a:r>
              <a:rPr sz="2000" b="1" spc="-5" dirty="0">
                <a:solidFill>
                  <a:srgbClr val="006666"/>
                </a:solidFill>
                <a:latin typeface="Arial"/>
                <a:cs typeface="Arial"/>
              </a:rPr>
              <a:t>Does the parent run concurrently </a:t>
            </a:r>
            <a:r>
              <a:rPr sz="2000" b="1" dirty="0">
                <a:solidFill>
                  <a:srgbClr val="006666"/>
                </a:solidFill>
                <a:latin typeface="Arial"/>
                <a:cs typeface="Arial"/>
              </a:rPr>
              <a:t>with </a:t>
            </a:r>
            <a:r>
              <a:rPr sz="2000" b="1" spc="-5" dirty="0">
                <a:solidFill>
                  <a:srgbClr val="006666"/>
                </a:solidFill>
                <a:latin typeface="Arial"/>
                <a:cs typeface="Arial"/>
              </a:rPr>
              <a:t>the</a:t>
            </a:r>
            <a:r>
              <a:rPr sz="2000" b="1" spc="135" dirty="0">
                <a:solidFill>
                  <a:srgbClr val="006666"/>
                </a:solidFill>
                <a:latin typeface="Arial"/>
                <a:cs typeface="Arial"/>
              </a:rPr>
              <a:t> </a:t>
            </a:r>
            <a:r>
              <a:rPr sz="2000" b="1" spc="-5" dirty="0">
                <a:solidFill>
                  <a:srgbClr val="006666"/>
                </a:solidFill>
                <a:latin typeface="Arial"/>
                <a:cs typeface="Arial"/>
              </a:rPr>
              <a:t>child?</a:t>
            </a:r>
            <a:r>
              <a:rPr lang="en-CA" sz="2000" b="1" spc="-5" dirty="0">
                <a:solidFill>
                  <a:srgbClr val="006666"/>
                </a:solidFill>
                <a:latin typeface="Arial"/>
                <a:cs typeface="Arial"/>
              </a:rPr>
              <a:t> They can …</a:t>
            </a:r>
            <a:endParaRPr sz="2000" dirty="0">
              <a:latin typeface="Arial"/>
              <a:cs typeface="Arial"/>
            </a:endParaRPr>
          </a:p>
          <a:p>
            <a:pPr marL="1612900" lvl="2" indent="-229235">
              <a:lnSpc>
                <a:spcPct val="100000"/>
              </a:lnSpc>
              <a:spcBef>
                <a:spcPts val="270"/>
              </a:spcBef>
              <a:buChar char="•"/>
              <a:tabLst>
                <a:tab pos="1612900" algn="l"/>
                <a:tab pos="1613535" algn="l"/>
              </a:tabLst>
            </a:pPr>
            <a:r>
              <a:rPr sz="2000" spc="-5" dirty="0">
                <a:solidFill>
                  <a:srgbClr val="336699"/>
                </a:solidFill>
                <a:latin typeface="Arial"/>
                <a:cs typeface="Arial"/>
              </a:rPr>
              <a:t>Yes, execute concurrently</a:t>
            </a:r>
            <a:endParaRPr sz="2000" dirty="0">
              <a:latin typeface="Arial"/>
              <a:cs typeface="Arial"/>
            </a:endParaRPr>
          </a:p>
          <a:p>
            <a:pPr marL="1612900" lvl="2" indent="-229235">
              <a:lnSpc>
                <a:spcPct val="100000"/>
              </a:lnSpc>
              <a:spcBef>
                <a:spcPts val="260"/>
              </a:spcBef>
              <a:buChar char="•"/>
              <a:tabLst>
                <a:tab pos="1612900" algn="l"/>
                <a:tab pos="1613535" algn="l"/>
              </a:tabLst>
            </a:pPr>
            <a:r>
              <a:rPr sz="2000" spc="-5" dirty="0">
                <a:solidFill>
                  <a:srgbClr val="336699"/>
                </a:solidFill>
                <a:latin typeface="Arial"/>
                <a:cs typeface="Arial"/>
              </a:rPr>
              <a:t>No, parent waits until the child</a:t>
            </a:r>
            <a:r>
              <a:rPr sz="2000" spc="30" dirty="0">
                <a:solidFill>
                  <a:srgbClr val="336699"/>
                </a:solidFill>
                <a:latin typeface="Arial"/>
                <a:cs typeface="Arial"/>
              </a:rPr>
              <a:t> </a:t>
            </a:r>
            <a:r>
              <a:rPr sz="2000" spc="-5" dirty="0">
                <a:solidFill>
                  <a:srgbClr val="336699"/>
                </a:solidFill>
                <a:latin typeface="Arial"/>
                <a:cs typeface="Arial"/>
              </a:rPr>
              <a:t>terminates</a:t>
            </a:r>
            <a:endParaRPr sz="2000" dirty="0">
              <a:latin typeface="Arial"/>
              <a:cs typeface="Arial"/>
            </a:endParaRPr>
          </a:p>
          <a:p>
            <a:pPr marL="1155700" lvl="1" indent="-229235">
              <a:lnSpc>
                <a:spcPct val="100000"/>
              </a:lnSpc>
              <a:spcBef>
                <a:spcPts val="265"/>
              </a:spcBef>
              <a:buClr>
                <a:srgbClr val="009999"/>
              </a:buClr>
              <a:buSzPct val="63636"/>
              <a:buFont typeface="Arial"/>
              <a:buChar char="•"/>
              <a:tabLst>
                <a:tab pos="1155065" algn="l"/>
                <a:tab pos="1156335" algn="l"/>
              </a:tabLst>
            </a:pPr>
            <a:r>
              <a:rPr sz="2000" b="1" spc="-5" dirty="0">
                <a:solidFill>
                  <a:srgbClr val="006666"/>
                </a:solidFill>
                <a:latin typeface="Arial"/>
                <a:cs typeface="Arial"/>
              </a:rPr>
              <a:t>Address</a:t>
            </a:r>
            <a:r>
              <a:rPr sz="2000" b="1" spc="5" dirty="0">
                <a:solidFill>
                  <a:srgbClr val="006666"/>
                </a:solidFill>
                <a:latin typeface="Arial"/>
                <a:cs typeface="Arial"/>
              </a:rPr>
              <a:t> </a:t>
            </a:r>
            <a:r>
              <a:rPr sz="2000" b="1" spc="-5" dirty="0">
                <a:solidFill>
                  <a:srgbClr val="006666"/>
                </a:solidFill>
                <a:latin typeface="Arial"/>
                <a:cs typeface="Arial"/>
              </a:rPr>
              <a:t>space</a:t>
            </a:r>
            <a:endParaRPr sz="2000" dirty="0">
              <a:latin typeface="Arial"/>
              <a:cs typeface="Arial"/>
            </a:endParaRPr>
          </a:p>
          <a:p>
            <a:pPr marL="1612900" lvl="2" indent="-229235">
              <a:lnSpc>
                <a:spcPct val="100000"/>
              </a:lnSpc>
              <a:spcBef>
                <a:spcPts val="265"/>
              </a:spcBef>
              <a:buChar char="•"/>
              <a:tabLst>
                <a:tab pos="1612900" algn="l"/>
                <a:tab pos="1613535" algn="l"/>
              </a:tabLst>
            </a:pPr>
            <a:r>
              <a:rPr sz="2000" spc="-5" dirty="0">
                <a:solidFill>
                  <a:srgbClr val="336699"/>
                </a:solidFill>
                <a:latin typeface="Arial"/>
                <a:cs typeface="Arial"/>
              </a:rPr>
              <a:t>Child </a:t>
            </a:r>
            <a:r>
              <a:rPr sz="2000" dirty="0">
                <a:solidFill>
                  <a:srgbClr val="336699"/>
                </a:solidFill>
                <a:latin typeface="Arial"/>
                <a:cs typeface="Arial"/>
              </a:rPr>
              <a:t>duplicate </a:t>
            </a:r>
            <a:r>
              <a:rPr sz="2000" spc="-5" dirty="0">
                <a:solidFill>
                  <a:srgbClr val="336699"/>
                </a:solidFill>
                <a:latin typeface="Arial"/>
                <a:cs typeface="Arial"/>
              </a:rPr>
              <a:t>of</a:t>
            </a:r>
            <a:r>
              <a:rPr sz="2000" spc="-10" dirty="0">
                <a:solidFill>
                  <a:srgbClr val="336699"/>
                </a:solidFill>
                <a:latin typeface="Arial"/>
                <a:cs typeface="Arial"/>
              </a:rPr>
              <a:t> </a:t>
            </a:r>
            <a:r>
              <a:rPr sz="2000" spc="-5" dirty="0">
                <a:solidFill>
                  <a:srgbClr val="336699"/>
                </a:solidFill>
                <a:latin typeface="Arial"/>
                <a:cs typeface="Arial"/>
              </a:rPr>
              <a:t>parent</a:t>
            </a:r>
            <a:endParaRPr sz="2000" dirty="0">
              <a:latin typeface="Arial"/>
              <a:cs typeface="Arial"/>
            </a:endParaRPr>
          </a:p>
          <a:p>
            <a:pPr marL="1612900" lvl="2" indent="-229235">
              <a:lnSpc>
                <a:spcPct val="100000"/>
              </a:lnSpc>
              <a:spcBef>
                <a:spcPts val="265"/>
              </a:spcBef>
              <a:buChar char="•"/>
              <a:tabLst>
                <a:tab pos="1612900" algn="l"/>
                <a:tab pos="1613535" algn="l"/>
              </a:tabLst>
            </a:pPr>
            <a:r>
              <a:rPr sz="2000" spc="-5" dirty="0">
                <a:solidFill>
                  <a:srgbClr val="336699"/>
                </a:solidFill>
                <a:latin typeface="Arial"/>
                <a:cs typeface="Arial"/>
              </a:rPr>
              <a:t>Child has a program loaded into</a:t>
            </a:r>
            <a:r>
              <a:rPr sz="2000" spc="35" dirty="0">
                <a:solidFill>
                  <a:srgbClr val="336699"/>
                </a:solidFill>
                <a:latin typeface="Arial"/>
                <a:cs typeface="Arial"/>
              </a:rPr>
              <a:t> </a:t>
            </a:r>
            <a:r>
              <a:rPr sz="2000" spc="-5" dirty="0">
                <a:solidFill>
                  <a:srgbClr val="336699"/>
                </a:solidFill>
                <a:latin typeface="Arial"/>
                <a:cs typeface="Arial"/>
              </a:rPr>
              <a:t>it</a:t>
            </a:r>
            <a:endParaRPr sz="2000" dirty="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75560" y="64465"/>
            <a:ext cx="6349239" cy="635000"/>
          </a:xfrm>
          <a:prstGeom prst="rect">
            <a:avLst/>
          </a:prstGeom>
        </p:spPr>
        <p:txBody>
          <a:bodyPr vert="horz" wrap="square" lIns="0" tIns="12065" rIns="0" bIns="0" rtlCol="0">
            <a:spAutoFit/>
          </a:bodyPr>
          <a:lstStyle/>
          <a:p>
            <a:pPr marL="12700">
              <a:lnSpc>
                <a:spcPct val="100000"/>
              </a:lnSpc>
              <a:spcBef>
                <a:spcPts val="95"/>
              </a:spcBef>
            </a:pPr>
            <a:r>
              <a:rPr spc="-5" dirty="0"/>
              <a:t>Process Creation</a:t>
            </a:r>
            <a:r>
              <a:rPr dirty="0"/>
              <a:t> </a:t>
            </a:r>
            <a:r>
              <a:rPr spc="-5" dirty="0"/>
              <a:t>(Cont.)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35</a:t>
            </a:fld>
            <a:endParaRPr dirty="0"/>
          </a:p>
        </p:txBody>
      </p:sp>
      <p:sp>
        <p:nvSpPr>
          <p:cNvPr id="4" name="object 4"/>
          <p:cNvSpPr txBox="1"/>
          <p:nvPr/>
        </p:nvSpPr>
        <p:spPr>
          <a:xfrm>
            <a:off x="688949" y="1049807"/>
            <a:ext cx="7875270" cy="4184015"/>
          </a:xfrm>
          <a:prstGeom prst="rect">
            <a:avLst/>
          </a:prstGeom>
        </p:spPr>
        <p:txBody>
          <a:bodyPr vert="horz" wrap="square" lIns="0" tIns="79375" rIns="0" bIns="0" rtlCol="0">
            <a:spAutoFit/>
          </a:bodyPr>
          <a:lstStyle/>
          <a:p>
            <a:pPr marL="12700">
              <a:lnSpc>
                <a:spcPct val="100000"/>
              </a:lnSpc>
              <a:spcBef>
                <a:spcPts val="625"/>
              </a:spcBef>
            </a:pPr>
            <a:r>
              <a:rPr sz="2200" b="1" spc="-5" dirty="0">
                <a:solidFill>
                  <a:srgbClr val="003300"/>
                </a:solidFill>
                <a:latin typeface="Arial"/>
                <a:cs typeface="Arial"/>
              </a:rPr>
              <a:t>UNIX</a:t>
            </a:r>
            <a:r>
              <a:rPr sz="2200" b="1" spc="10" dirty="0">
                <a:solidFill>
                  <a:srgbClr val="003300"/>
                </a:solidFill>
                <a:latin typeface="Arial"/>
                <a:cs typeface="Arial"/>
              </a:rPr>
              <a:t> </a:t>
            </a:r>
            <a:r>
              <a:rPr sz="2200" b="1" spc="-5" dirty="0">
                <a:solidFill>
                  <a:srgbClr val="003300"/>
                </a:solidFill>
                <a:latin typeface="Arial"/>
                <a:cs typeface="Arial"/>
              </a:rPr>
              <a:t>example:</a:t>
            </a:r>
            <a:endParaRPr sz="2200" dirty="0">
              <a:latin typeface="Arial"/>
              <a:cs typeface="Arial"/>
            </a:endParaRPr>
          </a:p>
          <a:p>
            <a:pPr marL="756285" marR="908685" indent="-287020">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fork() </a:t>
            </a:r>
            <a:r>
              <a:rPr sz="2200" b="1" spc="-10" dirty="0">
                <a:solidFill>
                  <a:srgbClr val="003366"/>
                </a:solidFill>
                <a:latin typeface="Arial"/>
                <a:cs typeface="Arial"/>
              </a:rPr>
              <a:t>system </a:t>
            </a:r>
            <a:r>
              <a:rPr sz="2200" b="1" spc="-5" dirty="0">
                <a:solidFill>
                  <a:srgbClr val="003366"/>
                </a:solidFill>
                <a:latin typeface="Arial"/>
                <a:cs typeface="Arial"/>
              </a:rPr>
              <a:t>call creates new process </a:t>
            </a:r>
            <a:r>
              <a:rPr sz="2200" b="1" dirty="0">
                <a:solidFill>
                  <a:srgbClr val="003366"/>
                </a:solidFill>
                <a:latin typeface="Arial"/>
                <a:cs typeface="Arial"/>
              </a:rPr>
              <a:t>with </a:t>
            </a:r>
            <a:r>
              <a:rPr sz="2200" b="1" spc="-5" dirty="0">
                <a:solidFill>
                  <a:srgbClr val="003366"/>
                </a:solidFill>
                <a:latin typeface="Arial"/>
                <a:cs typeface="Arial"/>
              </a:rPr>
              <a:t>the  duplicate address space of the</a:t>
            </a:r>
            <a:r>
              <a:rPr sz="2200" b="1" spc="85" dirty="0">
                <a:solidFill>
                  <a:srgbClr val="003366"/>
                </a:solidFill>
                <a:latin typeface="Arial"/>
                <a:cs typeface="Arial"/>
              </a:rPr>
              <a:t> </a:t>
            </a:r>
            <a:r>
              <a:rPr sz="2200" b="1" spc="-5" dirty="0">
                <a:solidFill>
                  <a:srgbClr val="003366"/>
                </a:solidFill>
                <a:latin typeface="Arial"/>
                <a:cs typeface="Arial"/>
              </a:rPr>
              <a:t>parent</a:t>
            </a:r>
            <a:endParaRPr sz="2200" dirty="0">
              <a:latin typeface="Arial"/>
              <a:cs typeface="Arial"/>
            </a:endParaRPr>
          </a:p>
          <a:p>
            <a:pPr marL="1155700" lvl="1" indent="-229235">
              <a:lnSpc>
                <a:spcPct val="100000"/>
              </a:lnSpc>
              <a:spcBef>
                <a:spcPts val="530"/>
              </a:spcBef>
              <a:buClr>
                <a:srgbClr val="009999"/>
              </a:buClr>
              <a:buSzPct val="63636"/>
              <a:buFont typeface="Arial"/>
              <a:buChar char="•"/>
              <a:tabLst>
                <a:tab pos="1155700" algn="l"/>
                <a:tab pos="1156335" algn="l"/>
              </a:tabLst>
            </a:pPr>
            <a:r>
              <a:rPr sz="2200" b="1" spc="-5" dirty="0">
                <a:solidFill>
                  <a:srgbClr val="006666"/>
                </a:solidFill>
                <a:latin typeface="Arial"/>
                <a:cs typeface="Arial"/>
              </a:rPr>
              <a:t>no shared memory</a:t>
            </a:r>
            <a:r>
              <a:rPr lang="en-CA" sz="2200" b="1" spc="-5" dirty="0">
                <a:solidFill>
                  <a:srgbClr val="006666"/>
                </a:solidFill>
                <a:latin typeface="Arial"/>
                <a:cs typeface="Arial"/>
              </a:rPr>
              <a:t> (or image)</a:t>
            </a:r>
            <a:r>
              <a:rPr sz="2200" b="1" spc="-5" dirty="0">
                <a:solidFill>
                  <a:srgbClr val="006666"/>
                </a:solidFill>
                <a:latin typeface="Arial"/>
                <a:cs typeface="Arial"/>
              </a:rPr>
              <a:t>, but a</a:t>
            </a:r>
            <a:r>
              <a:rPr sz="2200" b="1" spc="60" dirty="0">
                <a:solidFill>
                  <a:srgbClr val="006666"/>
                </a:solidFill>
                <a:latin typeface="Arial"/>
                <a:cs typeface="Arial"/>
              </a:rPr>
              <a:t> </a:t>
            </a:r>
            <a:r>
              <a:rPr sz="2200" b="1" spc="-5" dirty="0">
                <a:solidFill>
                  <a:srgbClr val="006666"/>
                </a:solidFill>
                <a:latin typeface="Arial"/>
                <a:cs typeface="Arial"/>
              </a:rPr>
              <a:t>copy</a:t>
            </a:r>
            <a:endParaRPr sz="2200" dirty="0">
              <a:latin typeface="Arial"/>
              <a:cs typeface="Arial"/>
            </a:endParaRPr>
          </a:p>
          <a:p>
            <a:pPr marL="1155700" lvl="1" indent="-229235">
              <a:lnSpc>
                <a:spcPct val="100000"/>
              </a:lnSpc>
              <a:spcBef>
                <a:spcPts val="530"/>
              </a:spcBef>
              <a:buClr>
                <a:srgbClr val="009999"/>
              </a:buClr>
              <a:buSzPct val="63636"/>
              <a:buFont typeface="Arial"/>
              <a:buChar char="•"/>
              <a:tabLst>
                <a:tab pos="1155700" algn="l"/>
                <a:tab pos="1156335" algn="l"/>
              </a:tabLst>
            </a:pPr>
            <a:r>
              <a:rPr sz="2200" b="1" spc="-5" dirty="0">
                <a:solidFill>
                  <a:srgbClr val="006666"/>
                </a:solidFill>
                <a:latin typeface="Arial"/>
                <a:cs typeface="Arial"/>
              </a:rPr>
              <a:t>copy-on-write used to avoid excessive</a:t>
            </a:r>
            <a:r>
              <a:rPr sz="2200" b="1" spc="114" dirty="0">
                <a:solidFill>
                  <a:srgbClr val="006666"/>
                </a:solidFill>
                <a:latin typeface="Arial"/>
                <a:cs typeface="Arial"/>
              </a:rPr>
              <a:t> </a:t>
            </a:r>
            <a:r>
              <a:rPr sz="2200" b="1" spc="-5" dirty="0">
                <a:solidFill>
                  <a:srgbClr val="006666"/>
                </a:solidFill>
                <a:latin typeface="Arial"/>
                <a:cs typeface="Arial"/>
              </a:rPr>
              <a:t>cost</a:t>
            </a:r>
            <a:endParaRPr sz="2200" dirty="0">
              <a:latin typeface="Arial"/>
              <a:cs typeface="Arial"/>
            </a:endParaRPr>
          </a:p>
          <a:p>
            <a:pPr marL="1155700" marR="5080" lvl="1" indent="-228600">
              <a:lnSpc>
                <a:spcPct val="100000"/>
              </a:lnSpc>
              <a:spcBef>
                <a:spcPts val="525"/>
              </a:spcBef>
              <a:buClr>
                <a:srgbClr val="009999"/>
              </a:buClr>
              <a:buSzPct val="63636"/>
              <a:buFont typeface="Arial"/>
              <a:buChar char="•"/>
              <a:tabLst>
                <a:tab pos="1155700" algn="l"/>
                <a:tab pos="1156335" algn="l"/>
              </a:tabLst>
            </a:pPr>
            <a:r>
              <a:rPr sz="2200" b="1" spc="-5" dirty="0">
                <a:solidFill>
                  <a:srgbClr val="006666"/>
                </a:solidFill>
                <a:latin typeface="Arial"/>
                <a:cs typeface="Arial"/>
              </a:rPr>
              <a:t>returns child’s pid to the parent, </a:t>
            </a:r>
            <a:r>
              <a:rPr lang="en-CA" sz="2200" b="1" spc="-5" dirty="0">
                <a:solidFill>
                  <a:srgbClr val="006666"/>
                </a:solidFill>
                <a:latin typeface="Arial"/>
                <a:cs typeface="Arial"/>
              </a:rPr>
              <a:t>returns </a:t>
            </a:r>
            <a:r>
              <a:rPr sz="2200" b="1" spc="-5" dirty="0">
                <a:solidFill>
                  <a:srgbClr val="006666"/>
                </a:solidFill>
                <a:latin typeface="Arial"/>
                <a:cs typeface="Arial"/>
              </a:rPr>
              <a:t>0 to the new child  process</a:t>
            </a:r>
            <a:endParaRPr sz="2200" dirty="0">
              <a:latin typeface="Arial"/>
              <a:cs typeface="Arial"/>
            </a:endParaRPr>
          </a:p>
          <a:p>
            <a:pPr marL="1155700" marR="550545" lvl="1" indent="-228600">
              <a:lnSpc>
                <a:spcPct val="100000"/>
              </a:lnSpc>
              <a:spcBef>
                <a:spcPts val="530"/>
              </a:spcBef>
              <a:buClr>
                <a:srgbClr val="009999"/>
              </a:buClr>
              <a:buSzPct val="63636"/>
              <a:buFont typeface="Arial"/>
              <a:buChar char="•"/>
              <a:tabLst>
                <a:tab pos="1155700" algn="l"/>
                <a:tab pos="1156335" algn="l"/>
              </a:tabLst>
            </a:pPr>
            <a:r>
              <a:rPr sz="2200" b="1" spc="-5" dirty="0">
                <a:solidFill>
                  <a:srgbClr val="006666"/>
                </a:solidFill>
                <a:latin typeface="Arial"/>
                <a:cs typeface="Arial"/>
              </a:rPr>
              <a:t>the parent may call </a:t>
            </a:r>
            <a:r>
              <a:rPr sz="2200" spc="-5" dirty="0">
                <a:solidFill>
                  <a:srgbClr val="006666"/>
                </a:solidFill>
                <a:latin typeface="Arial"/>
                <a:cs typeface="Arial"/>
              </a:rPr>
              <a:t>wait() </a:t>
            </a:r>
            <a:r>
              <a:rPr sz="2200" b="1" spc="-5" dirty="0">
                <a:solidFill>
                  <a:srgbClr val="006666"/>
                </a:solidFill>
                <a:latin typeface="Arial"/>
                <a:cs typeface="Arial"/>
              </a:rPr>
              <a:t>to </a:t>
            </a:r>
            <a:r>
              <a:rPr sz="2200" b="1" dirty="0">
                <a:solidFill>
                  <a:srgbClr val="006666"/>
                </a:solidFill>
                <a:latin typeface="Arial"/>
                <a:cs typeface="Arial"/>
              </a:rPr>
              <a:t>wait </a:t>
            </a:r>
            <a:r>
              <a:rPr sz="2200" b="1" spc="-5" dirty="0">
                <a:solidFill>
                  <a:srgbClr val="006666"/>
                </a:solidFill>
                <a:latin typeface="Arial"/>
                <a:cs typeface="Arial"/>
              </a:rPr>
              <a:t>until the child  terminates</a:t>
            </a:r>
            <a:endParaRPr sz="2200" dirty="0">
              <a:latin typeface="Arial"/>
              <a:cs typeface="Arial"/>
            </a:endParaRPr>
          </a:p>
          <a:p>
            <a:pPr marL="756285" marR="189230" indent="-287020">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exec(…) </a:t>
            </a:r>
            <a:r>
              <a:rPr sz="2200" b="1" spc="-10" dirty="0">
                <a:solidFill>
                  <a:srgbClr val="003366"/>
                </a:solidFill>
                <a:latin typeface="Arial"/>
                <a:cs typeface="Arial"/>
              </a:rPr>
              <a:t>system </a:t>
            </a:r>
            <a:r>
              <a:rPr sz="2200" b="1" spc="-5" dirty="0">
                <a:solidFill>
                  <a:srgbClr val="003366"/>
                </a:solidFill>
                <a:latin typeface="Arial"/>
                <a:cs typeface="Arial"/>
              </a:rPr>
              <a:t>call used after a </a:t>
            </a:r>
            <a:r>
              <a:rPr sz="2200" spc="-5" dirty="0">
                <a:solidFill>
                  <a:srgbClr val="003366"/>
                </a:solidFill>
                <a:latin typeface="Arial"/>
                <a:cs typeface="Arial"/>
              </a:rPr>
              <a:t>fork() </a:t>
            </a:r>
            <a:r>
              <a:rPr sz="2200" b="1" spc="-5" dirty="0">
                <a:solidFill>
                  <a:srgbClr val="003366"/>
                </a:solidFill>
                <a:latin typeface="Arial"/>
                <a:cs typeface="Arial"/>
              </a:rPr>
              <a:t>to replace the  process’ memory space </a:t>
            </a:r>
            <a:r>
              <a:rPr sz="2200" b="1" dirty="0">
                <a:solidFill>
                  <a:srgbClr val="003366"/>
                </a:solidFill>
                <a:latin typeface="Arial"/>
                <a:cs typeface="Arial"/>
              </a:rPr>
              <a:t>with </a:t>
            </a:r>
            <a:r>
              <a:rPr sz="2200" b="1" spc="-5" dirty="0">
                <a:solidFill>
                  <a:srgbClr val="003366"/>
                </a:solidFill>
                <a:latin typeface="Arial"/>
                <a:cs typeface="Arial"/>
              </a:rPr>
              <a:t>a new</a:t>
            </a:r>
            <a:r>
              <a:rPr sz="2200" b="1" spc="60" dirty="0">
                <a:solidFill>
                  <a:srgbClr val="003366"/>
                </a:solidFill>
                <a:latin typeface="Arial"/>
                <a:cs typeface="Arial"/>
              </a:rPr>
              <a:t> </a:t>
            </a:r>
            <a:r>
              <a:rPr sz="2200" b="1" spc="-5" dirty="0">
                <a:solidFill>
                  <a:srgbClr val="003366"/>
                </a:solidFill>
                <a:latin typeface="Arial"/>
                <a:cs typeface="Arial"/>
              </a:rPr>
              <a:t>program</a:t>
            </a:r>
            <a:endParaRPr sz="2200" dirty="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0375" y="389966"/>
            <a:ext cx="6613525" cy="635000"/>
          </a:xfrm>
          <a:prstGeom prst="rect">
            <a:avLst/>
          </a:prstGeom>
        </p:spPr>
        <p:txBody>
          <a:bodyPr vert="horz" wrap="square" lIns="0" tIns="12065" rIns="0" bIns="0" rtlCol="0">
            <a:spAutoFit/>
          </a:bodyPr>
          <a:lstStyle/>
          <a:p>
            <a:pPr marL="12700">
              <a:lnSpc>
                <a:spcPct val="100000"/>
              </a:lnSpc>
              <a:spcBef>
                <a:spcPts val="95"/>
              </a:spcBef>
            </a:pPr>
            <a:r>
              <a:rPr spc="-5" dirty="0"/>
              <a:t>UNIX: fork(), exec(), exit() &amp;</a:t>
            </a:r>
            <a:r>
              <a:rPr spc="-50" dirty="0"/>
              <a:t> </a:t>
            </a:r>
            <a:r>
              <a:rPr spc="-10" dirty="0"/>
              <a:t>wait()</a:t>
            </a:r>
          </a:p>
        </p:txBody>
      </p:sp>
      <p:grpSp>
        <p:nvGrpSpPr>
          <p:cNvPr id="4" name="object 4"/>
          <p:cNvGrpSpPr/>
          <p:nvPr/>
        </p:nvGrpSpPr>
        <p:grpSpPr>
          <a:xfrm>
            <a:off x="484631" y="2057400"/>
            <a:ext cx="8054340" cy="2100580"/>
            <a:chOff x="484631" y="2057400"/>
            <a:chExt cx="8054340" cy="2100580"/>
          </a:xfrm>
        </p:grpSpPr>
        <p:sp>
          <p:nvSpPr>
            <p:cNvPr id="5" name="object 5"/>
            <p:cNvSpPr/>
            <p:nvPr/>
          </p:nvSpPr>
          <p:spPr>
            <a:xfrm>
              <a:off x="522731" y="2095500"/>
              <a:ext cx="7978140" cy="202387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84632" y="2057399"/>
              <a:ext cx="8054340" cy="2100580"/>
            </a:xfrm>
            <a:custGeom>
              <a:avLst/>
              <a:gdLst/>
              <a:ahLst/>
              <a:cxnLst/>
              <a:rect l="l" t="t" r="r" b="b"/>
              <a:pathLst>
                <a:path w="8054340" h="2100579">
                  <a:moveTo>
                    <a:pt x="8028940" y="25400"/>
                  </a:moveTo>
                  <a:lnTo>
                    <a:pt x="25400" y="25400"/>
                  </a:lnTo>
                  <a:lnTo>
                    <a:pt x="25400" y="38100"/>
                  </a:lnTo>
                  <a:lnTo>
                    <a:pt x="25400" y="2062480"/>
                  </a:lnTo>
                  <a:lnTo>
                    <a:pt x="25400" y="2075180"/>
                  </a:lnTo>
                  <a:lnTo>
                    <a:pt x="8028940" y="2075180"/>
                  </a:lnTo>
                  <a:lnTo>
                    <a:pt x="8028940" y="2062480"/>
                  </a:lnTo>
                  <a:lnTo>
                    <a:pt x="38100" y="2062480"/>
                  </a:lnTo>
                  <a:lnTo>
                    <a:pt x="38100" y="38100"/>
                  </a:lnTo>
                  <a:lnTo>
                    <a:pt x="8016240" y="38100"/>
                  </a:lnTo>
                  <a:lnTo>
                    <a:pt x="8016240" y="2061972"/>
                  </a:lnTo>
                  <a:lnTo>
                    <a:pt x="8028940" y="2061972"/>
                  </a:lnTo>
                  <a:lnTo>
                    <a:pt x="8028940" y="38100"/>
                  </a:lnTo>
                  <a:lnTo>
                    <a:pt x="8028940" y="25400"/>
                  </a:lnTo>
                  <a:close/>
                </a:path>
                <a:path w="8054340" h="2100579">
                  <a:moveTo>
                    <a:pt x="8054340" y="0"/>
                  </a:moveTo>
                  <a:lnTo>
                    <a:pt x="0" y="0"/>
                  </a:lnTo>
                  <a:lnTo>
                    <a:pt x="0" y="12700"/>
                  </a:lnTo>
                  <a:lnTo>
                    <a:pt x="0" y="2087880"/>
                  </a:lnTo>
                  <a:lnTo>
                    <a:pt x="0" y="2100580"/>
                  </a:lnTo>
                  <a:lnTo>
                    <a:pt x="8054340" y="2100580"/>
                  </a:lnTo>
                  <a:lnTo>
                    <a:pt x="8054340" y="2087880"/>
                  </a:lnTo>
                  <a:lnTo>
                    <a:pt x="12700" y="2087880"/>
                  </a:lnTo>
                  <a:lnTo>
                    <a:pt x="12700" y="12700"/>
                  </a:lnTo>
                  <a:lnTo>
                    <a:pt x="8041640" y="12700"/>
                  </a:lnTo>
                  <a:lnTo>
                    <a:pt x="8041640" y="2087372"/>
                  </a:lnTo>
                  <a:lnTo>
                    <a:pt x="8054340" y="2087372"/>
                  </a:lnTo>
                  <a:lnTo>
                    <a:pt x="8054340" y="12700"/>
                  </a:lnTo>
                  <a:lnTo>
                    <a:pt x="8054340"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1555" y="6340246"/>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36</a:t>
            </a:r>
            <a:endParaRPr sz="1400">
              <a:latin typeface="Arial"/>
              <a:cs typeface="Arial"/>
            </a:endParaRPr>
          </a:p>
        </p:txBody>
      </p:sp>
      <p:sp>
        <p:nvSpPr>
          <p:cNvPr id="4" name="object 4"/>
          <p:cNvSpPr txBox="1">
            <a:spLocks noGrp="1"/>
          </p:cNvSpPr>
          <p:nvPr>
            <p:ph type="title"/>
          </p:nvPr>
        </p:nvSpPr>
        <p:spPr>
          <a:xfrm>
            <a:off x="228600" y="159326"/>
            <a:ext cx="9012225" cy="566181"/>
          </a:xfrm>
          <a:prstGeom prst="rect">
            <a:avLst/>
          </a:prstGeom>
        </p:spPr>
        <p:txBody>
          <a:bodyPr vert="horz" wrap="square" lIns="0" tIns="12065" rIns="0" bIns="0" rtlCol="0">
            <a:spAutoFit/>
          </a:bodyPr>
          <a:lstStyle/>
          <a:p>
            <a:pPr marL="12700">
              <a:lnSpc>
                <a:spcPct val="100000"/>
              </a:lnSpc>
              <a:spcBef>
                <a:spcPts val="95"/>
              </a:spcBef>
            </a:pPr>
            <a:r>
              <a:rPr sz="3600" spc="-5" dirty="0"/>
              <a:t>C Program Forking Separate</a:t>
            </a:r>
            <a:r>
              <a:rPr sz="3600" spc="5" dirty="0"/>
              <a:t> </a:t>
            </a:r>
            <a:r>
              <a:rPr sz="3600" spc="-5" dirty="0"/>
              <a:t>Process</a:t>
            </a:r>
          </a:p>
        </p:txBody>
      </p:sp>
      <p:sp>
        <p:nvSpPr>
          <p:cNvPr id="5" name="object 5"/>
          <p:cNvSpPr txBox="1"/>
          <p:nvPr/>
        </p:nvSpPr>
        <p:spPr>
          <a:xfrm>
            <a:off x="1033678" y="897382"/>
            <a:ext cx="4665345" cy="1343025"/>
          </a:xfrm>
          <a:prstGeom prst="rect">
            <a:avLst/>
          </a:prstGeom>
        </p:spPr>
        <p:txBody>
          <a:bodyPr vert="horz" wrap="square" lIns="0" tIns="12700" rIns="0" bIns="0" rtlCol="0">
            <a:spAutoFit/>
          </a:bodyPr>
          <a:lstStyle/>
          <a:p>
            <a:pPr marL="12700" marR="2049145">
              <a:lnSpc>
                <a:spcPct val="120000"/>
              </a:lnSpc>
              <a:spcBef>
                <a:spcPts val="100"/>
              </a:spcBef>
            </a:pPr>
            <a:r>
              <a:rPr sz="1800" b="1" spc="-10" dirty="0">
                <a:solidFill>
                  <a:srgbClr val="006666"/>
                </a:solidFill>
                <a:latin typeface="Courier New"/>
                <a:cs typeface="Courier New"/>
              </a:rPr>
              <a:t>#include &lt;stdio.h&gt;  #include</a:t>
            </a:r>
            <a:r>
              <a:rPr sz="1800" b="1" spc="-80" dirty="0">
                <a:solidFill>
                  <a:srgbClr val="006666"/>
                </a:solidFill>
                <a:latin typeface="Courier New"/>
                <a:cs typeface="Courier New"/>
              </a:rPr>
              <a:t> </a:t>
            </a:r>
            <a:r>
              <a:rPr sz="1800" b="1" spc="-10" dirty="0">
                <a:solidFill>
                  <a:srgbClr val="006666"/>
                </a:solidFill>
                <a:latin typeface="Courier New"/>
                <a:cs typeface="Courier New"/>
              </a:rPr>
              <a:t>&lt;unistd.h&gt;</a:t>
            </a:r>
            <a:endParaRPr sz="1800">
              <a:latin typeface="Courier New"/>
              <a:cs typeface="Courier New"/>
            </a:endParaRPr>
          </a:p>
          <a:p>
            <a:pPr marL="286385" marR="5080" indent="-274320">
              <a:lnSpc>
                <a:spcPct val="120000"/>
              </a:lnSpc>
            </a:pPr>
            <a:r>
              <a:rPr sz="1800" b="1" spc="-5" dirty="0">
                <a:solidFill>
                  <a:srgbClr val="006666"/>
                </a:solidFill>
                <a:latin typeface="Courier New"/>
                <a:cs typeface="Courier New"/>
              </a:rPr>
              <a:t>int </a:t>
            </a:r>
            <a:r>
              <a:rPr sz="1800" b="1" spc="-10" dirty="0">
                <a:solidFill>
                  <a:srgbClr val="006666"/>
                </a:solidFill>
                <a:latin typeface="Courier New"/>
                <a:cs typeface="Courier New"/>
              </a:rPr>
              <a:t>main(int argc, char *argv[]) </a:t>
            </a:r>
            <a:r>
              <a:rPr sz="1800" b="1" dirty="0">
                <a:solidFill>
                  <a:srgbClr val="006666"/>
                </a:solidFill>
                <a:latin typeface="Courier New"/>
                <a:cs typeface="Courier New"/>
              </a:rPr>
              <a:t>{  </a:t>
            </a:r>
            <a:r>
              <a:rPr sz="1800" b="1" spc="-10" dirty="0">
                <a:solidFill>
                  <a:srgbClr val="006666"/>
                </a:solidFill>
                <a:latin typeface="Courier New"/>
                <a:cs typeface="Courier New"/>
              </a:rPr>
              <a:t>int</a:t>
            </a:r>
            <a:r>
              <a:rPr sz="1800" b="1" spc="-20" dirty="0">
                <a:solidFill>
                  <a:srgbClr val="006666"/>
                </a:solidFill>
                <a:latin typeface="Courier New"/>
                <a:cs typeface="Courier New"/>
              </a:rPr>
              <a:t> </a:t>
            </a:r>
            <a:r>
              <a:rPr sz="1800" b="1" spc="-10" dirty="0">
                <a:solidFill>
                  <a:srgbClr val="006666"/>
                </a:solidFill>
                <a:latin typeface="Courier New"/>
                <a:cs typeface="Courier New"/>
              </a:rPr>
              <a:t>pid;</a:t>
            </a:r>
            <a:endParaRPr sz="1800">
              <a:latin typeface="Courier New"/>
              <a:cs typeface="Courier New"/>
            </a:endParaRPr>
          </a:p>
        </p:txBody>
      </p:sp>
      <p:sp>
        <p:nvSpPr>
          <p:cNvPr id="6" name="object 6"/>
          <p:cNvSpPr txBox="1"/>
          <p:nvPr/>
        </p:nvSpPr>
        <p:spPr>
          <a:xfrm>
            <a:off x="1376552" y="2214499"/>
            <a:ext cx="1938020" cy="683895"/>
          </a:xfrm>
          <a:prstGeom prst="rect">
            <a:avLst/>
          </a:prstGeom>
        </p:spPr>
        <p:txBody>
          <a:bodyPr vert="horz" wrap="square" lIns="0" tIns="12700" rIns="0" bIns="0" rtlCol="0">
            <a:spAutoFit/>
          </a:bodyPr>
          <a:lstStyle/>
          <a:p>
            <a:pPr marL="12700" marR="5080">
              <a:lnSpc>
                <a:spcPct val="120000"/>
              </a:lnSpc>
              <a:spcBef>
                <a:spcPts val="100"/>
              </a:spcBef>
            </a:pPr>
            <a:r>
              <a:rPr sz="1800" b="1" spc="-5" dirty="0">
                <a:solidFill>
                  <a:srgbClr val="006666"/>
                </a:solidFill>
                <a:latin typeface="Courier New"/>
                <a:cs typeface="Courier New"/>
              </a:rPr>
              <a:t>pid </a:t>
            </a:r>
            <a:r>
              <a:rPr sz="1800" b="1" dirty="0">
                <a:solidFill>
                  <a:srgbClr val="006666"/>
                </a:solidFill>
                <a:latin typeface="Courier New"/>
                <a:cs typeface="Courier New"/>
              </a:rPr>
              <a:t>= </a:t>
            </a:r>
            <a:r>
              <a:rPr sz="1800" b="1" spc="-10" dirty="0">
                <a:solidFill>
                  <a:srgbClr val="006666"/>
                </a:solidFill>
                <a:latin typeface="Courier New"/>
                <a:cs typeface="Courier New"/>
              </a:rPr>
              <a:t>fork();  </a:t>
            </a:r>
            <a:r>
              <a:rPr sz="1800" b="1" spc="-5" dirty="0">
                <a:solidFill>
                  <a:srgbClr val="006666"/>
                </a:solidFill>
                <a:latin typeface="Courier New"/>
                <a:cs typeface="Courier New"/>
              </a:rPr>
              <a:t>if </a:t>
            </a:r>
            <a:r>
              <a:rPr sz="1800" b="1" spc="-10" dirty="0">
                <a:solidFill>
                  <a:srgbClr val="006666"/>
                </a:solidFill>
                <a:latin typeface="Courier New"/>
                <a:cs typeface="Courier New"/>
              </a:rPr>
              <a:t>(pid </a:t>
            </a:r>
            <a:r>
              <a:rPr sz="1800" b="1" dirty="0">
                <a:solidFill>
                  <a:srgbClr val="006666"/>
                </a:solidFill>
                <a:latin typeface="Courier New"/>
                <a:cs typeface="Courier New"/>
              </a:rPr>
              <a:t>&lt; </a:t>
            </a:r>
            <a:r>
              <a:rPr sz="1800" b="1" spc="-10" dirty="0">
                <a:solidFill>
                  <a:srgbClr val="006666"/>
                </a:solidFill>
                <a:latin typeface="Courier New"/>
                <a:cs typeface="Courier New"/>
              </a:rPr>
              <a:t>0)</a:t>
            </a:r>
            <a:r>
              <a:rPr sz="1800" b="1" spc="-110" dirty="0">
                <a:solidFill>
                  <a:srgbClr val="006666"/>
                </a:solidFill>
                <a:latin typeface="Courier New"/>
                <a:cs typeface="Courier New"/>
              </a:rPr>
              <a:t> </a:t>
            </a:r>
            <a:r>
              <a:rPr sz="1800" b="1" dirty="0">
                <a:solidFill>
                  <a:srgbClr val="006666"/>
                </a:solidFill>
                <a:latin typeface="Courier New"/>
                <a:cs typeface="Courier New"/>
              </a:rPr>
              <a:t>{</a:t>
            </a:r>
            <a:endParaRPr sz="1800" dirty="0">
              <a:latin typeface="Courier New"/>
              <a:cs typeface="Courier New"/>
            </a:endParaRPr>
          </a:p>
        </p:txBody>
      </p:sp>
      <p:sp>
        <p:nvSpPr>
          <p:cNvPr id="7" name="object 7"/>
          <p:cNvSpPr txBox="1"/>
          <p:nvPr/>
        </p:nvSpPr>
        <p:spPr>
          <a:xfrm>
            <a:off x="3697027" y="2214499"/>
            <a:ext cx="3574415" cy="683895"/>
          </a:xfrm>
          <a:prstGeom prst="rect">
            <a:avLst/>
          </a:prstGeom>
        </p:spPr>
        <p:txBody>
          <a:bodyPr vert="horz" wrap="square" lIns="0" tIns="67310" rIns="0" bIns="0" rtlCol="0">
            <a:spAutoFit/>
          </a:bodyPr>
          <a:lstStyle/>
          <a:p>
            <a:pPr marL="12700">
              <a:lnSpc>
                <a:spcPct val="100000"/>
              </a:lnSpc>
              <a:spcBef>
                <a:spcPts val="530"/>
              </a:spcBef>
            </a:pPr>
            <a:r>
              <a:rPr sz="1800" b="1" spc="-5" dirty="0">
                <a:solidFill>
                  <a:srgbClr val="006666"/>
                </a:solidFill>
                <a:latin typeface="Courier New"/>
                <a:cs typeface="Courier New"/>
              </a:rPr>
              <a:t>/* </a:t>
            </a:r>
            <a:r>
              <a:rPr sz="1800" b="1" spc="-10" dirty="0">
                <a:solidFill>
                  <a:srgbClr val="006666"/>
                </a:solidFill>
                <a:latin typeface="Courier New"/>
                <a:cs typeface="Courier New"/>
              </a:rPr>
              <a:t>fork another process</a:t>
            </a:r>
            <a:r>
              <a:rPr sz="1800" b="1" spc="-100" dirty="0">
                <a:solidFill>
                  <a:srgbClr val="006666"/>
                </a:solidFill>
                <a:latin typeface="Courier New"/>
                <a:cs typeface="Courier New"/>
              </a:rPr>
              <a:t> </a:t>
            </a:r>
            <a:r>
              <a:rPr sz="1800" b="1" spc="-5" dirty="0">
                <a:solidFill>
                  <a:srgbClr val="006666"/>
                </a:solidFill>
                <a:latin typeface="Courier New"/>
                <a:cs typeface="Courier New"/>
              </a:rPr>
              <a:t>*/</a:t>
            </a:r>
            <a:endParaRPr sz="1800">
              <a:latin typeface="Courier New"/>
              <a:cs typeface="Courier New"/>
            </a:endParaRPr>
          </a:p>
          <a:p>
            <a:pPr marL="285115">
              <a:lnSpc>
                <a:spcPct val="100000"/>
              </a:lnSpc>
              <a:spcBef>
                <a:spcPts val="430"/>
              </a:spcBef>
            </a:pPr>
            <a:r>
              <a:rPr sz="1800" b="1" spc="-5" dirty="0">
                <a:solidFill>
                  <a:srgbClr val="006666"/>
                </a:solidFill>
                <a:latin typeface="Courier New"/>
                <a:cs typeface="Courier New"/>
              </a:rPr>
              <a:t>/* </a:t>
            </a:r>
            <a:r>
              <a:rPr sz="1800" b="1" spc="-10" dirty="0">
                <a:solidFill>
                  <a:srgbClr val="006666"/>
                </a:solidFill>
                <a:latin typeface="Courier New"/>
                <a:cs typeface="Courier New"/>
              </a:rPr>
              <a:t>error occurred</a:t>
            </a:r>
            <a:r>
              <a:rPr sz="1800" b="1" spc="-70" dirty="0">
                <a:solidFill>
                  <a:srgbClr val="006666"/>
                </a:solidFill>
                <a:latin typeface="Courier New"/>
                <a:cs typeface="Courier New"/>
              </a:rPr>
              <a:t> </a:t>
            </a:r>
            <a:r>
              <a:rPr sz="1800" b="1" spc="-10" dirty="0">
                <a:solidFill>
                  <a:srgbClr val="006666"/>
                </a:solidFill>
                <a:latin typeface="Courier New"/>
                <a:cs typeface="Courier New"/>
              </a:rPr>
              <a:t>*/</a:t>
            </a:r>
            <a:endParaRPr sz="1800">
              <a:latin typeface="Courier New"/>
              <a:cs typeface="Courier New"/>
            </a:endParaRPr>
          </a:p>
        </p:txBody>
      </p:sp>
      <p:graphicFrame>
        <p:nvGraphicFramePr>
          <p:cNvPr id="8" name="object 8"/>
          <p:cNvGraphicFramePr>
            <a:graphicFrameLocks noGrp="1"/>
          </p:cNvGraphicFramePr>
          <p:nvPr/>
        </p:nvGraphicFramePr>
        <p:xfrm>
          <a:off x="1357502" y="2978463"/>
          <a:ext cx="6205855" cy="1576293"/>
        </p:xfrm>
        <a:graphic>
          <a:graphicData uri="http://schemas.openxmlformats.org/drawingml/2006/table">
            <a:tbl>
              <a:tblPr firstRow="1" bandRow="1">
                <a:tableStyleId>{2D5ABB26-0587-4C30-8999-92F81FD0307C}</a:tableStyleId>
              </a:tblPr>
              <a:tblGrid>
                <a:gridCol w="237490">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5285740">
                  <a:extLst>
                    <a:ext uri="{9D8B030D-6E8A-4147-A177-3AD203B41FA5}">
                      <a16:colId xmlns:a16="http://schemas.microsoft.com/office/drawing/2014/main" val="20002"/>
                    </a:ext>
                  </a:extLst>
                </a:gridCol>
              </a:tblGrid>
              <a:tr h="294498">
                <a:tc rowSpan="2" gridSpan="2">
                  <a:txBody>
                    <a:bodyPr/>
                    <a:lstStyle/>
                    <a:p>
                      <a:pPr>
                        <a:lnSpc>
                          <a:spcPct val="100000"/>
                        </a:lnSpc>
                      </a:pPr>
                      <a:endParaRPr sz="1900">
                        <a:latin typeface="Times New Roman"/>
                        <a:cs typeface="Times New Roman"/>
                      </a:endParaRPr>
                    </a:p>
                  </a:txBody>
                  <a:tcPr marL="0" marR="0" marT="0" marB="0"/>
                </a:tc>
                <a:tc rowSpan="2" hMerge="1">
                  <a:txBody>
                    <a:bodyPr/>
                    <a:lstStyle/>
                    <a:p>
                      <a:endParaRPr/>
                    </a:p>
                  </a:txBody>
                  <a:tcPr marL="0" marR="0" marT="0" marB="0"/>
                </a:tc>
                <a:tc>
                  <a:txBody>
                    <a:bodyPr/>
                    <a:lstStyle/>
                    <a:p>
                      <a:pPr marL="68580">
                        <a:lnSpc>
                          <a:spcPts val="1860"/>
                        </a:lnSpc>
                      </a:pPr>
                      <a:r>
                        <a:rPr sz="1800" b="1" spc="-10" dirty="0">
                          <a:solidFill>
                            <a:srgbClr val="006666"/>
                          </a:solidFill>
                          <a:latin typeface="Courier New"/>
                          <a:cs typeface="Courier New"/>
                        </a:rPr>
                        <a:t>fprintf(stderr, "Fork</a:t>
                      </a:r>
                      <a:r>
                        <a:rPr sz="1800" b="1" spc="-20" dirty="0">
                          <a:solidFill>
                            <a:srgbClr val="006666"/>
                          </a:solidFill>
                          <a:latin typeface="Courier New"/>
                          <a:cs typeface="Courier New"/>
                        </a:rPr>
                        <a:t> </a:t>
                      </a:r>
                      <a:r>
                        <a:rPr sz="1800" b="1" spc="-10" dirty="0">
                          <a:solidFill>
                            <a:srgbClr val="006666"/>
                          </a:solidFill>
                          <a:latin typeface="Courier New"/>
                          <a:cs typeface="Courier New"/>
                        </a:rPr>
                        <a:t>Failed");</a:t>
                      </a:r>
                      <a:endParaRPr sz="1800">
                        <a:latin typeface="Courier New"/>
                        <a:cs typeface="Courier New"/>
                      </a:endParaRPr>
                    </a:p>
                  </a:txBody>
                  <a:tcPr marL="0" marR="0" marT="0" marB="0"/>
                </a:tc>
                <a:extLst>
                  <a:ext uri="{0D108BD9-81ED-4DB2-BD59-A6C34878D82A}">
                    <a16:rowId xmlns:a16="http://schemas.microsoft.com/office/drawing/2014/main" val="10000"/>
                  </a:ext>
                </a:extLst>
              </a:tr>
              <a:tr h="329265">
                <a:tc gridSpan="2" vMerge="1">
                  <a:txBody>
                    <a:bodyPr/>
                    <a:lstStyle/>
                    <a:p>
                      <a:endParaRPr/>
                    </a:p>
                  </a:txBody>
                  <a:tcPr marL="0" marR="0" marT="0" marB="0"/>
                </a:tc>
                <a:tc hMerge="1" vMerge="1">
                  <a:txBody>
                    <a:bodyPr/>
                    <a:lstStyle/>
                    <a:p>
                      <a:endParaRPr/>
                    </a:p>
                  </a:txBody>
                  <a:tcPr marL="0" marR="0" marT="0" marB="0"/>
                </a:tc>
                <a:tc>
                  <a:txBody>
                    <a:bodyPr/>
                    <a:lstStyle/>
                    <a:p>
                      <a:pPr marL="68580">
                        <a:lnSpc>
                          <a:spcPts val="2135"/>
                        </a:lnSpc>
                      </a:pPr>
                      <a:r>
                        <a:rPr sz="1800" b="1" spc="-10" dirty="0">
                          <a:solidFill>
                            <a:srgbClr val="006666"/>
                          </a:solidFill>
                          <a:latin typeface="Courier New"/>
                          <a:cs typeface="Courier New"/>
                        </a:rPr>
                        <a:t>exit(-1);</a:t>
                      </a:r>
                      <a:endParaRPr sz="1800">
                        <a:latin typeface="Courier New"/>
                        <a:cs typeface="Courier New"/>
                      </a:endParaRPr>
                    </a:p>
                  </a:txBody>
                  <a:tcPr marL="0" marR="0" marT="0" marB="0"/>
                </a:tc>
                <a:extLst>
                  <a:ext uri="{0D108BD9-81ED-4DB2-BD59-A6C34878D82A}">
                    <a16:rowId xmlns:a16="http://schemas.microsoft.com/office/drawing/2014/main" val="10001"/>
                  </a:ext>
                </a:extLst>
              </a:tr>
              <a:tr h="329183">
                <a:tc>
                  <a:txBody>
                    <a:bodyPr/>
                    <a:lstStyle/>
                    <a:p>
                      <a:pPr marL="31750">
                        <a:lnSpc>
                          <a:spcPts val="2135"/>
                        </a:lnSpc>
                      </a:pPr>
                      <a:r>
                        <a:rPr sz="1800" b="1" dirty="0">
                          <a:solidFill>
                            <a:srgbClr val="006666"/>
                          </a:solidFill>
                          <a:latin typeface="Courier New"/>
                          <a:cs typeface="Courier New"/>
                        </a:rPr>
                        <a:t>}</a:t>
                      </a:r>
                      <a:endParaRPr sz="1800">
                        <a:latin typeface="Courier New"/>
                        <a:cs typeface="Courier New"/>
                      </a:endParaRPr>
                    </a:p>
                  </a:txBody>
                  <a:tcPr marL="0" marR="0" marT="0" marB="0"/>
                </a:tc>
                <a:tc>
                  <a:txBody>
                    <a:bodyPr/>
                    <a:lstStyle/>
                    <a:p>
                      <a:pPr algn="ctr">
                        <a:lnSpc>
                          <a:spcPts val="2135"/>
                        </a:lnSpc>
                      </a:pPr>
                      <a:r>
                        <a:rPr sz="1800" b="1" spc="-10" dirty="0">
                          <a:solidFill>
                            <a:srgbClr val="006666"/>
                          </a:solidFill>
                          <a:latin typeface="Courier New"/>
                          <a:cs typeface="Courier New"/>
                        </a:rPr>
                        <a:t>else</a:t>
                      </a:r>
                      <a:endParaRPr sz="1800">
                        <a:latin typeface="Courier New"/>
                        <a:cs typeface="Courier New"/>
                      </a:endParaRPr>
                    </a:p>
                  </a:txBody>
                  <a:tcPr marL="0" marR="0" marT="0" marB="0"/>
                </a:tc>
                <a:tc>
                  <a:txBody>
                    <a:bodyPr/>
                    <a:lstStyle/>
                    <a:p>
                      <a:pPr marL="67945">
                        <a:lnSpc>
                          <a:spcPts val="2135"/>
                        </a:lnSpc>
                      </a:pPr>
                      <a:r>
                        <a:rPr sz="1800" b="1" spc="-10" dirty="0">
                          <a:solidFill>
                            <a:srgbClr val="006666"/>
                          </a:solidFill>
                          <a:latin typeface="Courier New"/>
                          <a:cs typeface="Courier New"/>
                        </a:rPr>
                        <a:t>if (pid == 0) </a:t>
                      </a:r>
                      <a:r>
                        <a:rPr sz="1800" b="1" dirty="0">
                          <a:solidFill>
                            <a:srgbClr val="006666"/>
                          </a:solidFill>
                          <a:latin typeface="Courier New"/>
                          <a:cs typeface="Courier New"/>
                        </a:rPr>
                        <a:t>{ </a:t>
                      </a:r>
                      <a:r>
                        <a:rPr sz="1800" b="1" spc="-5" dirty="0">
                          <a:solidFill>
                            <a:srgbClr val="006666"/>
                          </a:solidFill>
                          <a:latin typeface="Courier New"/>
                          <a:cs typeface="Courier New"/>
                        </a:rPr>
                        <a:t>/* </a:t>
                      </a:r>
                      <a:r>
                        <a:rPr sz="1800" b="1" spc="-10" dirty="0">
                          <a:solidFill>
                            <a:srgbClr val="006666"/>
                          </a:solidFill>
                          <a:latin typeface="Courier New"/>
                          <a:cs typeface="Courier New"/>
                        </a:rPr>
                        <a:t>child process</a:t>
                      </a:r>
                      <a:r>
                        <a:rPr sz="1800" b="1" spc="-75" dirty="0">
                          <a:solidFill>
                            <a:srgbClr val="006666"/>
                          </a:solidFill>
                          <a:latin typeface="Courier New"/>
                          <a:cs typeface="Courier New"/>
                        </a:rPr>
                        <a:t> </a:t>
                      </a:r>
                      <a:r>
                        <a:rPr sz="1800" b="1" spc="-10" dirty="0">
                          <a:solidFill>
                            <a:srgbClr val="006666"/>
                          </a:solidFill>
                          <a:latin typeface="Courier New"/>
                          <a:cs typeface="Courier New"/>
                        </a:rPr>
                        <a:t>*/</a:t>
                      </a:r>
                      <a:endParaRPr sz="1800">
                        <a:latin typeface="Courier New"/>
                        <a:cs typeface="Courier New"/>
                      </a:endParaRPr>
                    </a:p>
                  </a:txBody>
                  <a:tcPr marL="0" marR="0" marT="0" marB="0"/>
                </a:tc>
                <a:extLst>
                  <a:ext uri="{0D108BD9-81ED-4DB2-BD59-A6C34878D82A}">
                    <a16:rowId xmlns:a16="http://schemas.microsoft.com/office/drawing/2014/main" val="10002"/>
                  </a:ext>
                </a:extLst>
              </a:tr>
              <a:tr h="329057">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68580">
                        <a:lnSpc>
                          <a:spcPts val="2135"/>
                        </a:lnSpc>
                      </a:pPr>
                      <a:r>
                        <a:rPr sz="1800" b="1" spc="-10" dirty="0">
                          <a:solidFill>
                            <a:srgbClr val="006666"/>
                          </a:solidFill>
                          <a:latin typeface="Courier New"/>
                          <a:cs typeface="Courier New"/>
                        </a:rPr>
                        <a:t>execlp("/bin/ls","ls",</a:t>
                      </a:r>
                      <a:r>
                        <a:rPr sz="1800" b="1" spc="-25" dirty="0">
                          <a:solidFill>
                            <a:srgbClr val="006666"/>
                          </a:solidFill>
                          <a:latin typeface="Courier New"/>
                          <a:cs typeface="Courier New"/>
                        </a:rPr>
                        <a:t> </a:t>
                      </a:r>
                      <a:r>
                        <a:rPr sz="1800" b="1" spc="-10" dirty="0">
                          <a:solidFill>
                            <a:srgbClr val="006666"/>
                          </a:solidFill>
                          <a:latin typeface="Courier New"/>
                          <a:cs typeface="Courier New"/>
                        </a:rPr>
                        <a:t>NULL);</a:t>
                      </a:r>
                      <a:endParaRPr sz="1800">
                        <a:latin typeface="Courier New"/>
                        <a:cs typeface="Courier New"/>
                      </a:endParaRPr>
                    </a:p>
                  </a:txBody>
                  <a:tcPr marL="0" marR="0" marT="0" marB="0"/>
                </a:tc>
                <a:extLst>
                  <a:ext uri="{0D108BD9-81ED-4DB2-BD59-A6C34878D82A}">
                    <a16:rowId xmlns:a16="http://schemas.microsoft.com/office/drawing/2014/main" val="10003"/>
                  </a:ext>
                </a:extLst>
              </a:tr>
              <a:tr h="294290">
                <a:tc>
                  <a:txBody>
                    <a:bodyPr/>
                    <a:lstStyle/>
                    <a:p>
                      <a:pPr marL="31750">
                        <a:lnSpc>
                          <a:spcPts val="2135"/>
                        </a:lnSpc>
                      </a:pPr>
                      <a:r>
                        <a:rPr sz="1800" b="1" dirty="0">
                          <a:solidFill>
                            <a:srgbClr val="006666"/>
                          </a:solidFill>
                          <a:latin typeface="Courier New"/>
                          <a:cs typeface="Courier New"/>
                        </a:rPr>
                        <a:t>}</a:t>
                      </a:r>
                      <a:endParaRPr sz="1800">
                        <a:latin typeface="Courier New"/>
                        <a:cs typeface="Courier New"/>
                      </a:endParaRPr>
                    </a:p>
                  </a:txBody>
                  <a:tcPr marL="0" marR="0" marT="0" marB="0"/>
                </a:tc>
                <a:tc>
                  <a:txBody>
                    <a:bodyPr/>
                    <a:lstStyle/>
                    <a:p>
                      <a:pPr algn="ctr">
                        <a:lnSpc>
                          <a:spcPts val="2135"/>
                        </a:lnSpc>
                      </a:pPr>
                      <a:r>
                        <a:rPr sz="1800" b="1" spc="-10" dirty="0">
                          <a:solidFill>
                            <a:srgbClr val="006666"/>
                          </a:solidFill>
                          <a:latin typeface="Courier New"/>
                          <a:cs typeface="Courier New"/>
                        </a:rPr>
                        <a:t>else</a:t>
                      </a:r>
                      <a:endParaRPr sz="1800">
                        <a:latin typeface="Courier New"/>
                        <a:cs typeface="Courier New"/>
                      </a:endParaRPr>
                    </a:p>
                  </a:txBody>
                  <a:tcPr marL="0" marR="0" marT="0" marB="0"/>
                </a:tc>
                <a:tc>
                  <a:txBody>
                    <a:bodyPr/>
                    <a:lstStyle/>
                    <a:p>
                      <a:pPr marL="68580">
                        <a:lnSpc>
                          <a:spcPts val="2135"/>
                        </a:lnSpc>
                      </a:pPr>
                      <a:r>
                        <a:rPr sz="1800" b="1" dirty="0">
                          <a:solidFill>
                            <a:srgbClr val="006666"/>
                          </a:solidFill>
                          <a:latin typeface="Courier New"/>
                          <a:cs typeface="Courier New"/>
                        </a:rPr>
                        <a:t>{ </a:t>
                      </a:r>
                      <a:r>
                        <a:rPr sz="1800" b="1" spc="-10" dirty="0">
                          <a:solidFill>
                            <a:srgbClr val="006666"/>
                          </a:solidFill>
                          <a:latin typeface="Courier New"/>
                          <a:cs typeface="Courier New"/>
                        </a:rPr>
                        <a:t>/* parent process, will wait </a:t>
                      </a:r>
                      <a:r>
                        <a:rPr sz="1800" b="1" spc="-5" dirty="0">
                          <a:solidFill>
                            <a:srgbClr val="006666"/>
                          </a:solidFill>
                          <a:latin typeface="Courier New"/>
                          <a:cs typeface="Courier New"/>
                        </a:rPr>
                        <a:t>for</a:t>
                      </a:r>
                      <a:r>
                        <a:rPr sz="1800" b="1" spc="-95" dirty="0">
                          <a:solidFill>
                            <a:srgbClr val="006666"/>
                          </a:solidFill>
                          <a:latin typeface="Courier New"/>
                          <a:cs typeface="Courier New"/>
                        </a:rPr>
                        <a:t> </a:t>
                      </a:r>
                      <a:r>
                        <a:rPr sz="1800" b="1" spc="-10" dirty="0">
                          <a:solidFill>
                            <a:srgbClr val="006666"/>
                          </a:solidFill>
                          <a:latin typeface="Courier New"/>
                          <a:cs typeface="Courier New"/>
                        </a:rPr>
                        <a:t>the</a:t>
                      </a:r>
                      <a:endParaRPr sz="1800">
                        <a:latin typeface="Courier New"/>
                        <a:cs typeface="Courier New"/>
                      </a:endParaRPr>
                    </a:p>
                  </a:txBody>
                  <a:tcPr marL="0" marR="0" marT="0" marB="0"/>
                </a:tc>
                <a:extLst>
                  <a:ext uri="{0D108BD9-81ED-4DB2-BD59-A6C34878D82A}">
                    <a16:rowId xmlns:a16="http://schemas.microsoft.com/office/drawing/2014/main" val="10004"/>
                  </a:ext>
                </a:extLst>
              </a:tr>
            </a:tbl>
          </a:graphicData>
        </a:graphic>
      </p:graphicFrame>
      <p:sp>
        <p:nvSpPr>
          <p:cNvPr id="9" name="object 9"/>
          <p:cNvSpPr txBox="1"/>
          <p:nvPr/>
        </p:nvSpPr>
        <p:spPr>
          <a:xfrm>
            <a:off x="1376552" y="4519421"/>
            <a:ext cx="4460240" cy="1671955"/>
          </a:xfrm>
          <a:prstGeom prst="rect">
            <a:avLst/>
          </a:prstGeom>
        </p:spPr>
        <p:txBody>
          <a:bodyPr vert="horz" wrap="square" lIns="0" tIns="12700" rIns="0" bIns="0" rtlCol="0">
            <a:spAutoFit/>
          </a:bodyPr>
          <a:lstStyle/>
          <a:p>
            <a:pPr marL="969644" marR="5080" indent="748030">
              <a:lnSpc>
                <a:spcPct val="120000"/>
              </a:lnSpc>
              <a:spcBef>
                <a:spcPts val="100"/>
              </a:spcBef>
            </a:pPr>
            <a:r>
              <a:rPr sz="1800" b="1" spc="-10" dirty="0">
                <a:solidFill>
                  <a:srgbClr val="006666"/>
                </a:solidFill>
                <a:latin typeface="Courier New"/>
                <a:cs typeface="Courier New"/>
              </a:rPr>
              <a:t>child to complete</a:t>
            </a:r>
            <a:r>
              <a:rPr sz="1800" b="1" spc="-100" dirty="0">
                <a:solidFill>
                  <a:srgbClr val="006666"/>
                </a:solidFill>
                <a:latin typeface="Courier New"/>
                <a:cs typeface="Courier New"/>
              </a:rPr>
              <a:t> </a:t>
            </a:r>
            <a:r>
              <a:rPr sz="1800" b="1" spc="-5" dirty="0">
                <a:solidFill>
                  <a:srgbClr val="006666"/>
                </a:solidFill>
                <a:latin typeface="Courier New"/>
                <a:cs typeface="Courier New"/>
              </a:rPr>
              <a:t>*/  </a:t>
            </a:r>
            <a:r>
              <a:rPr sz="1800" b="1" spc="-10" dirty="0">
                <a:solidFill>
                  <a:srgbClr val="006666"/>
                </a:solidFill>
                <a:latin typeface="Courier New"/>
                <a:cs typeface="Courier New"/>
              </a:rPr>
              <a:t>wait(NULL);</a:t>
            </a:r>
            <a:endParaRPr sz="1800">
              <a:latin typeface="Courier New"/>
              <a:cs typeface="Courier New"/>
            </a:endParaRPr>
          </a:p>
          <a:p>
            <a:pPr marL="969644" marR="70485">
              <a:lnSpc>
                <a:spcPct val="120000"/>
              </a:lnSpc>
            </a:pPr>
            <a:r>
              <a:rPr sz="1800" b="1" spc="-10" dirty="0">
                <a:solidFill>
                  <a:srgbClr val="006666"/>
                </a:solidFill>
                <a:latin typeface="Courier New"/>
                <a:cs typeface="Courier New"/>
              </a:rPr>
              <a:t>printf("Child Complete");  exit(0);</a:t>
            </a:r>
            <a:endParaRPr sz="1800">
              <a:latin typeface="Courier New"/>
              <a:cs typeface="Courier New"/>
            </a:endParaRPr>
          </a:p>
          <a:p>
            <a:pPr marL="12700">
              <a:lnSpc>
                <a:spcPct val="100000"/>
              </a:lnSpc>
              <a:spcBef>
                <a:spcPts val="434"/>
              </a:spcBef>
            </a:pPr>
            <a:r>
              <a:rPr sz="1800" b="1" dirty="0">
                <a:solidFill>
                  <a:srgbClr val="006666"/>
                </a:solidFill>
                <a:latin typeface="Courier New"/>
                <a:cs typeface="Courier New"/>
              </a:rPr>
              <a:t>}</a:t>
            </a:r>
            <a:endParaRPr sz="1800">
              <a:latin typeface="Courier New"/>
              <a:cs typeface="Courier New"/>
            </a:endParaRPr>
          </a:p>
        </p:txBody>
      </p:sp>
      <p:sp>
        <p:nvSpPr>
          <p:cNvPr id="10" name="object 10"/>
          <p:cNvSpPr txBox="1"/>
          <p:nvPr/>
        </p:nvSpPr>
        <p:spPr>
          <a:xfrm>
            <a:off x="1033678" y="6220459"/>
            <a:ext cx="16319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6666"/>
                </a:solidFill>
                <a:latin typeface="Courier New"/>
                <a:cs typeface="Courier New"/>
              </a:rPr>
              <a:t>}</a:t>
            </a:r>
            <a:endParaRPr sz="1800">
              <a:latin typeface="Courier New"/>
              <a:cs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5698" y="255523"/>
            <a:ext cx="4133901" cy="635000"/>
          </a:xfrm>
          <a:prstGeom prst="rect">
            <a:avLst/>
          </a:prstGeom>
        </p:spPr>
        <p:txBody>
          <a:bodyPr vert="horz" wrap="square" lIns="0" tIns="12065" rIns="0" bIns="0" rtlCol="0">
            <a:spAutoFit/>
          </a:bodyPr>
          <a:lstStyle/>
          <a:p>
            <a:pPr marL="12700">
              <a:lnSpc>
                <a:spcPct val="100000"/>
              </a:lnSpc>
              <a:spcBef>
                <a:spcPts val="95"/>
              </a:spcBef>
            </a:pPr>
            <a:r>
              <a:rPr spc="-5" dirty="0"/>
              <a:t>Fork</a:t>
            </a:r>
            <a:r>
              <a:rPr spc="-70" dirty="0"/>
              <a:t> </a:t>
            </a:r>
            <a:r>
              <a:rPr spc="-5" dirty="0"/>
              <a:t>example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38</a:t>
            </a:fld>
            <a:endParaRPr dirty="0"/>
          </a:p>
        </p:txBody>
      </p:sp>
      <p:sp>
        <p:nvSpPr>
          <p:cNvPr id="4" name="object 4"/>
          <p:cNvSpPr txBox="1"/>
          <p:nvPr/>
        </p:nvSpPr>
        <p:spPr>
          <a:xfrm>
            <a:off x="1903857" y="1101597"/>
            <a:ext cx="5894705" cy="3668395"/>
          </a:xfrm>
          <a:prstGeom prst="rect">
            <a:avLst/>
          </a:prstGeom>
        </p:spPr>
        <p:txBody>
          <a:bodyPr vert="horz" wrap="square" lIns="0" tIns="78105" rIns="0" bIns="0" rtlCol="0">
            <a:spAutoFit/>
          </a:bodyPr>
          <a:lstStyle/>
          <a:p>
            <a:pPr marL="24765">
              <a:lnSpc>
                <a:spcPct val="100000"/>
              </a:lnSpc>
              <a:spcBef>
                <a:spcPts val="615"/>
              </a:spcBef>
            </a:pPr>
            <a:r>
              <a:rPr sz="1800" b="1" spc="-5" dirty="0">
                <a:solidFill>
                  <a:srgbClr val="226D24"/>
                </a:solidFill>
                <a:latin typeface="Courier New"/>
                <a:cs typeface="Courier New"/>
              </a:rPr>
              <a:t>int pid, </a:t>
            </a:r>
            <a:r>
              <a:rPr sz="1800" b="1" dirty="0">
                <a:solidFill>
                  <a:srgbClr val="226D24"/>
                </a:solidFill>
                <a:latin typeface="Courier New"/>
                <a:cs typeface="Courier New"/>
              </a:rPr>
              <a:t>a = </a:t>
            </a:r>
            <a:r>
              <a:rPr sz="1800" b="1" spc="-5" dirty="0">
                <a:solidFill>
                  <a:srgbClr val="226D24"/>
                </a:solidFill>
                <a:latin typeface="Courier New"/>
                <a:cs typeface="Courier New"/>
              </a:rPr>
              <a:t>2,</a:t>
            </a:r>
            <a:r>
              <a:rPr sz="1800" b="1" spc="-85" dirty="0">
                <a:solidFill>
                  <a:srgbClr val="226D24"/>
                </a:solidFill>
                <a:latin typeface="Courier New"/>
                <a:cs typeface="Courier New"/>
              </a:rPr>
              <a:t> </a:t>
            </a:r>
            <a:r>
              <a:rPr sz="1800" b="1" spc="-5" dirty="0">
                <a:solidFill>
                  <a:srgbClr val="226D24"/>
                </a:solidFill>
                <a:latin typeface="Courier New"/>
                <a:cs typeface="Courier New"/>
              </a:rPr>
              <a:t>b</a:t>
            </a:r>
            <a:r>
              <a:rPr lang="en-CA" sz="1800" b="1" spc="-5" dirty="0">
                <a:solidFill>
                  <a:srgbClr val="226D24"/>
                </a:solidFill>
                <a:latin typeface="Courier New"/>
                <a:cs typeface="Courier New"/>
              </a:rPr>
              <a:t> </a:t>
            </a:r>
            <a:r>
              <a:rPr sz="1800" b="1" spc="-5" dirty="0">
                <a:solidFill>
                  <a:srgbClr val="226D24"/>
                </a:solidFill>
                <a:latin typeface="Courier New"/>
                <a:cs typeface="Courier New"/>
              </a:rPr>
              <a:t>=</a:t>
            </a:r>
            <a:r>
              <a:rPr lang="en-CA" sz="1800" b="1" spc="-5" dirty="0">
                <a:solidFill>
                  <a:srgbClr val="226D24"/>
                </a:solidFill>
                <a:latin typeface="Courier New"/>
                <a:cs typeface="Courier New"/>
              </a:rPr>
              <a:t> </a:t>
            </a:r>
            <a:r>
              <a:rPr sz="1800" b="1" spc="-5" dirty="0">
                <a:solidFill>
                  <a:srgbClr val="226D24"/>
                </a:solidFill>
                <a:latin typeface="Courier New"/>
                <a:cs typeface="Courier New"/>
              </a:rPr>
              <a:t>4;</a:t>
            </a:r>
            <a:endParaRPr sz="1800" dirty="0">
              <a:latin typeface="Courier New"/>
              <a:cs typeface="Courier New"/>
            </a:endParaRPr>
          </a:p>
          <a:p>
            <a:pPr marL="12700" marR="5080">
              <a:lnSpc>
                <a:spcPct val="120000"/>
              </a:lnSpc>
              <a:spcBef>
                <a:spcPts val="85"/>
              </a:spcBef>
              <a:tabLst>
                <a:tab pos="1923414" algn="l"/>
                <a:tab pos="2332990" algn="l"/>
              </a:tabLst>
            </a:pPr>
            <a:r>
              <a:rPr sz="1800" b="1" spc="-5" dirty="0">
                <a:solidFill>
                  <a:srgbClr val="226D24"/>
                </a:solidFill>
                <a:latin typeface="Courier New"/>
                <a:cs typeface="Courier New"/>
              </a:rPr>
              <a:t>pid</a:t>
            </a:r>
            <a:r>
              <a:rPr sz="1800" b="1" spc="-10" dirty="0">
                <a:solidFill>
                  <a:srgbClr val="226D24"/>
                </a:solidFill>
                <a:latin typeface="Courier New"/>
                <a:cs typeface="Courier New"/>
              </a:rPr>
              <a:t> </a:t>
            </a:r>
            <a:r>
              <a:rPr sz="1800" b="1" dirty="0">
                <a:solidFill>
                  <a:srgbClr val="226D24"/>
                </a:solidFill>
                <a:latin typeface="Courier New"/>
                <a:cs typeface="Courier New"/>
              </a:rPr>
              <a:t>=</a:t>
            </a:r>
            <a:r>
              <a:rPr sz="1800" b="1" spc="-10" dirty="0">
                <a:solidFill>
                  <a:srgbClr val="226D24"/>
                </a:solidFill>
                <a:latin typeface="Courier New"/>
                <a:cs typeface="Courier New"/>
              </a:rPr>
              <a:t> fork();		</a:t>
            </a:r>
            <a:r>
              <a:rPr sz="1800" b="1" spc="-5" dirty="0">
                <a:solidFill>
                  <a:srgbClr val="226D24"/>
                </a:solidFill>
                <a:latin typeface="Courier New"/>
                <a:cs typeface="Courier New"/>
              </a:rPr>
              <a:t>/* </a:t>
            </a:r>
            <a:r>
              <a:rPr sz="1800" b="1" spc="-10" dirty="0">
                <a:solidFill>
                  <a:srgbClr val="226D24"/>
                </a:solidFill>
                <a:latin typeface="Courier New"/>
                <a:cs typeface="Courier New"/>
              </a:rPr>
              <a:t>fork another process</a:t>
            </a:r>
            <a:r>
              <a:rPr sz="1800" b="1" spc="-100" dirty="0">
                <a:solidFill>
                  <a:srgbClr val="226D24"/>
                </a:solidFill>
                <a:latin typeface="Courier New"/>
                <a:cs typeface="Courier New"/>
              </a:rPr>
              <a:t> </a:t>
            </a:r>
            <a:r>
              <a:rPr sz="1800" b="1" spc="-5" dirty="0">
                <a:solidFill>
                  <a:srgbClr val="226D24"/>
                </a:solidFill>
                <a:latin typeface="Courier New"/>
                <a:cs typeface="Courier New"/>
              </a:rPr>
              <a:t>*/  if </a:t>
            </a:r>
            <a:r>
              <a:rPr sz="1800" b="1" spc="-10" dirty="0">
                <a:solidFill>
                  <a:srgbClr val="226D24"/>
                </a:solidFill>
                <a:latin typeface="Courier New"/>
                <a:cs typeface="Courier New"/>
              </a:rPr>
              <a:t>(pid</a:t>
            </a:r>
            <a:r>
              <a:rPr sz="1800" b="1" spc="-15" dirty="0">
                <a:solidFill>
                  <a:srgbClr val="226D24"/>
                </a:solidFill>
                <a:latin typeface="Courier New"/>
                <a:cs typeface="Courier New"/>
              </a:rPr>
              <a:t> </a:t>
            </a:r>
            <a:r>
              <a:rPr sz="1800" b="1" dirty="0">
                <a:solidFill>
                  <a:srgbClr val="226D24"/>
                </a:solidFill>
                <a:latin typeface="Courier New"/>
                <a:cs typeface="Courier New"/>
              </a:rPr>
              <a:t>&lt;</a:t>
            </a:r>
            <a:r>
              <a:rPr sz="1800" b="1" spc="-5" dirty="0">
                <a:solidFill>
                  <a:srgbClr val="226D24"/>
                </a:solidFill>
                <a:latin typeface="Courier New"/>
                <a:cs typeface="Courier New"/>
              </a:rPr>
              <a:t> </a:t>
            </a:r>
            <a:r>
              <a:rPr sz="1800" b="1" spc="-10" dirty="0">
                <a:solidFill>
                  <a:srgbClr val="226D24"/>
                </a:solidFill>
                <a:latin typeface="Courier New"/>
                <a:cs typeface="Courier New"/>
              </a:rPr>
              <a:t>0)	exit(-1); /* fork failed </a:t>
            </a:r>
            <a:r>
              <a:rPr sz="1800" b="1" spc="-5" dirty="0">
                <a:solidFill>
                  <a:srgbClr val="226D24"/>
                </a:solidFill>
                <a:latin typeface="Courier New"/>
                <a:cs typeface="Courier New"/>
              </a:rPr>
              <a:t>*/  </a:t>
            </a:r>
            <a:r>
              <a:rPr sz="1800" b="1" spc="-10" dirty="0">
                <a:solidFill>
                  <a:srgbClr val="226D24"/>
                </a:solidFill>
                <a:latin typeface="Courier New"/>
                <a:cs typeface="Courier New"/>
              </a:rPr>
              <a:t>else </a:t>
            </a:r>
            <a:r>
              <a:rPr sz="1800" b="1" spc="-5" dirty="0">
                <a:solidFill>
                  <a:srgbClr val="226D24"/>
                </a:solidFill>
                <a:latin typeface="Courier New"/>
                <a:cs typeface="Courier New"/>
              </a:rPr>
              <a:t>if </a:t>
            </a:r>
            <a:r>
              <a:rPr sz="1800" b="1" spc="-10" dirty="0">
                <a:solidFill>
                  <a:srgbClr val="226D24"/>
                </a:solidFill>
                <a:latin typeface="Courier New"/>
                <a:cs typeface="Courier New"/>
              </a:rPr>
              <a:t>(pid == </a:t>
            </a:r>
            <a:r>
              <a:rPr sz="1800" b="1" spc="-5" dirty="0">
                <a:solidFill>
                  <a:srgbClr val="226D24"/>
                </a:solidFill>
                <a:latin typeface="Courier New"/>
                <a:cs typeface="Courier New"/>
              </a:rPr>
              <a:t>0) </a:t>
            </a:r>
            <a:r>
              <a:rPr sz="1800" b="1" dirty="0">
                <a:solidFill>
                  <a:srgbClr val="226D24"/>
                </a:solidFill>
                <a:latin typeface="Courier New"/>
                <a:cs typeface="Courier New"/>
              </a:rPr>
              <a:t>{ </a:t>
            </a:r>
            <a:r>
              <a:rPr sz="1800" b="1" spc="-10" dirty="0">
                <a:solidFill>
                  <a:srgbClr val="226D24"/>
                </a:solidFill>
                <a:latin typeface="Courier New"/>
                <a:cs typeface="Courier New"/>
              </a:rPr>
              <a:t>/* child process</a:t>
            </a:r>
            <a:r>
              <a:rPr sz="1800" b="1" spc="-70" dirty="0">
                <a:solidFill>
                  <a:srgbClr val="226D24"/>
                </a:solidFill>
                <a:latin typeface="Courier New"/>
                <a:cs typeface="Courier New"/>
              </a:rPr>
              <a:t> </a:t>
            </a:r>
            <a:r>
              <a:rPr sz="1800" b="1" spc="-5" dirty="0">
                <a:solidFill>
                  <a:srgbClr val="226D24"/>
                </a:solidFill>
                <a:latin typeface="Courier New"/>
                <a:cs typeface="Courier New"/>
              </a:rPr>
              <a:t>*/</a:t>
            </a:r>
            <a:endParaRPr sz="1800" dirty="0">
              <a:latin typeface="Courier New"/>
              <a:cs typeface="Courier New"/>
            </a:endParaRPr>
          </a:p>
          <a:p>
            <a:pPr marL="584200">
              <a:lnSpc>
                <a:spcPct val="100000"/>
              </a:lnSpc>
              <a:spcBef>
                <a:spcPts val="434"/>
              </a:spcBef>
            </a:pPr>
            <a:r>
              <a:rPr sz="1800" b="1" dirty="0">
                <a:solidFill>
                  <a:srgbClr val="226D24"/>
                </a:solidFill>
                <a:latin typeface="Courier New"/>
                <a:cs typeface="Courier New"/>
              </a:rPr>
              <a:t>a = </a:t>
            </a:r>
            <a:r>
              <a:rPr sz="1800" b="1" spc="-10" dirty="0">
                <a:solidFill>
                  <a:srgbClr val="226D24"/>
                </a:solidFill>
                <a:latin typeface="Courier New"/>
                <a:cs typeface="Courier New"/>
              </a:rPr>
              <a:t>3; printf(“%d\n”,</a:t>
            </a:r>
            <a:r>
              <a:rPr sz="1800" b="1" spc="-60" dirty="0">
                <a:solidFill>
                  <a:srgbClr val="226D24"/>
                </a:solidFill>
                <a:latin typeface="Courier New"/>
                <a:cs typeface="Courier New"/>
              </a:rPr>
              <a:t> </a:t>
            </a:r>
            <a:r>
              <a:rPr sz="1800" b="1" spc="-10" dirty="0">
                <a:solidFill>
                  <a:srgbClr val="226D24"/>
                </a:solidFill>
                <a:latin typeface="Courier New"/>
                <a:cs typeface="Courier New"/>
              </a:rPr>
              <a:t>a+b);</a:t>
            </a:r>
            <a:endParaRPr sz="1800" dirty="0">
              <a:latin typeface="Courier New"/>
              <a:cs typeface="Courier New"/>
            </a:endParaRPr>
          </a:p>
          <a:p>
            <a:pPr marL="12700">
              <a:lnSpc>
                <a:spcPct val="100000"/>
              </a:lnSpc>
              <a:spcBef>
                <a:spcPts val="430"/>
              </a:spcBef>
            </a:pPr>
            <a:r>
              <a:rPr sz="1800" b="1" dirty="0">
                <a:solidFill>
                  <a:srgbClr val="226D24"/>
                </a:solidFill>
                <a:latin typeface="Courier New"/>
                <a:cs typeface="Courier New"/>
              </a:rPr>
              <a:t>} </a:t>
            </a:r>
            <a:r>
              <a:rPr sz="1800" b="1" spc="-10" dirty="0">
                <a:solidFill>
                  <a:srgbClr val="226D24"/>
                </a:solidFill>
                <a:latin typeface="Courier New"/>
                <a:cs typeface="Courier New"/>
              </a:rPr>
              <a:t>else</a:t>
            </a:r>
            <a:r>
              <a:rPr sz="1800" b="1" spc="-20" dirty="0">
                <a:solidFill>
                  <a:srgbClr val="226D24"/>
                </a:solidFill>
                <a:latin typeface="Courier New"/>
                <a:cs typeface="Courier New"/>
              </a:rPr>
              <a:t> </a:t>
            </a:r>
            <a:r>
              <a:rPr sz="1800" b="1" dirty="0">
                <a:solidFill>
                  <a:srgbClr val="226D24"/>
                </a:solidFill>
                <a:latin typeface="Courier New"/>
                <a:cs typeface="Courier New"/>
              </a:rPr>
              <a:t>{</a:t>
            </a:r>
            <a:endParaRPr sz="1800" dirty="0">
              <a:latin typeface="Courier New"/>
              <a:cs typeface="Courier New"/>
            </a:endParaRPr>
          </a:p>
          <a:p>
            <a:pPr marL="584200">
              <a:lnSpc>
                <a:spcPct val="100000"/>
              </a:lnSpc>
              <a:spcBef>
                <a:spcPts val="434"/>
              </a:spcBef>
            </a:pPr>
            <a:r>
              <a:rPr sz="1800" b="1" spc="-10" dirty="0">
                <a:solidFill>
                  <a:srgbClr val="226D24"/>
                </a:solidFill>
                <a:latin typeface="Courier New"/>
                <a:cs typeface="Courier New"/>
              </a:rPr>
              <a:t>wait();</a:t>
            </a:r>
            <a:endParaRPr sz="1800" dirty="0">
              <a:latin typeface="Courier New"/>
              <a:cs typeface="Courier New"/>
            </a:endParaRPr>
          </a:p>
          <a:p>
            <a:pPr marL="584200">
              <a:lnSpc>
                <a:spcPct val="100000"/>
              </a:lnSpc>
              <a:spcBef>
                <a:spcPts val="430"/>
              </a:spcBef>
            </a:pPr>
            <a:r>
              <a:rPr sz="1800" b="1" dirty="0">
                <a:solidFill>
                  <a:srgbClr val="226D24"/>
                </a:solidFill>
                <a:latin typeface="Courier New"/>
                <a:cs typeface="Courier New"/>
              </a:rPr>
              <a:t>b =</a:t>
            </a:r>
            <a:r>
              <a:rPr sz="1800" b="1" spc="-30" dirty="0">
                <a:solidFill>
                  <a:srgbClr val="226D24"/>
                </a:solidFill>
                <a:latin typeface="Courier New"/>
                <a:cs typeface="Courier New"/>
              </a:rPr>
              <a:t> </a:t>
            </a:r>
            <a:r>
              <a:rPr sz="1800" b="1" spc="-10" dirty="0">
                <a:solidFill>
                  <a:srgbClr val="226D24"/>
                </a:solidFill>
                <a:latin typeface="Courier New"/>
                <a:cs typeface="Courier New"/>
              </a:rPr>
              <a:t>1;</a:t>
            </a:r>
            <a:endParaRPr sz="1800" dirty="0">
              <a:latin typeface="Courier New"/>
              <a:cs typeface="Courier New"/>
            </a:endParaRPr>
          </a:p>
          <a:p>
            <a:pPr marL="584200" marR="2571115">
              <a:lnSpc>
                <a:spcPct val="120000"/>
              </a:lnSpc>
            </a:pPr>
            <a:r>
              <a:rPr sz="1800" b="1" spc="-10" dirty="0">
                <a:solidFill>
                  <a:srgbClr val="226D24"/>
                </a:solidFill>
                <a:latin typeface="Courier New"/>
                <a:cs typeface="Courier New"/>
              </a:rPr>
              <a:t>printf(“%d\n”, a+b);  exit(0);</a:t>
            </a:r>
            <a:endParaRPr sz="1800" dirty="0">
              <a:latin typeface="Courier New"/>
              <a:cs typeface="Courier New"/>
            </a:endParaRPr>
          </a:p>
          <a:p>
            <a:pPr marL="12700">
              <a:lnSpc>
                <a:spcPct val="100000"/>
              </a:lnSpc>
              <a:spcBef>
                <a:spcPts val="434"/>
              </a:spcBef>
            </a:pPr>
            <a:r>
              <a:rPr sz="1800" b="1" dirty="0">
                <a:solidFill>
                  <a:srgbClr val="226D24"/>
                </a:solidFill>
                <a:latin typeface="Courier New"/>
                <a:cs typeface="Courier New"/>
              </a:rPr>
              <a:t>}</a:t>
            </a:r>
            <a:endParaRPr sz="1800" dirty="0">
              <a:latin typeface="Courier New"/>
              <a:cs typeface="Courier New"/>
            </a:endParaRPr>
          </a:p>
        </p:txBody>
      </p:sp>
      <p:sp>
        <p:nvSpPr>
          <p:cNvPr id="5" name="object 5"/>
          <p:cNvSpPr txBox="1"/>
          <p:nvPr/>
        </p:nvSpPr>
        <p:spPr>
          <a:xfrm>
            <a:off x="1560702" y="5092098"/>
            <a:ext cx="5894070" cy="1483740"/>
          </a:xfrm>
          <a:prstGeom prst="rect">
            <a:avLst/>
          </a:prstGeom>
        </p:spPr>
        <p:txBody>
          <a:bodyPr vert="horz" wrap="square" lIns="0" tIns="97790" rIns="0" bIns="0" rtlCol="0">
            <a:spAutoFit/>
          </a:bodyPr>
          <a:lstStyle/>
          <a:p>
            <a:pPr marL="12700">
              <a:lnSpc>
                <a:spcPct val="100000"/>
              </a:lnSpc>
              <a:spcBef>
                <a:spcPts val="770"/>
              </a:spcBef>
            </a:pPr>
            <a:r>
              <a:rPr sz="2800" b="1" spc="-5" dirty="0">
                <a:solidFill>
                  <a:srgbClr val="003300"/>
                </a:solidFill>
                <a:latin typeface="Arial"/>
                <a:cs typeface="Arial"/>
              </a:rPr>
              <a:t>What would be the output</a:t>
            </a:r>
            <a:r>
              <a:rPr sz="2800" b="1" spc="60" dirty="0">
                <a:solidFill>
                  <a:srgbClr val="003300"/>
                </a:solidFill>
                <a:latin typeface="Arial"/>
                <a:cs typeface="Arial"/>
              </a:rPr>
              <a:t> </a:t>
            </a:r>
            <a:r>
              <a:rPr sz="2800" b="1" spc="-5" dirty="0">
                <a:solidFill>
                  <a:srgbClr val="003300"/>
                </a:solidFill>
                <a:latin typeface="Arial"/>
                <a:cs typeface="Arial"/>
              </a:rPr>
              <a:t>printed?</a:t>
            </a:r>
            <a:endParaRPr sz="2800" dirty="0">
              <a:latin typeface="Arial"/>
              <a:cs typeface="Arial"/>
            </a:endParaRPr>
          </a:p>
          <a:p>
            <a:pPr marL="469900">
              <a:lnSpc>
                <a:spcPct val="100000"/>
              </a:lnSpc>
              <a:spcBef>
                <a:spcPts val="630"/>
              </a:spcBef>
            </a:pPr>
            <a:r>
              <a:rPr sz="2600" b="1" dirty="0">
                <a:solidFill>
                  <a:srgbClr val="003366"/>
                </a:solidFill>
                <a:latin typeface="Arial"/>
                <a:cs typeface="Arial"/>
              </a:rPr>
              <a:t>7</a:t>
            </a:r>
            <a:endParaRPr lang="en-CA" sz="2600" b="1" dirty="0">
              <a:solidFill>
                <a:srgbClr val="003366"/>
              </a:solidFill>
              <a:latin typeface="Arial"/>
              <a:cs typeface="Arial"/>
            </a:endParaRPr>
          </a:p>
          <a:p>
            <a:pPr marL="469900">
              <a:lnSpc>
                <a:spcPct val="100000"/>
              </a:lnSpc>
              <a:spcBef>
                <a:spcPts val="630"/>
              </a:spcBef>
            </a:pPr>
            <a:r>
              <a:rPr lang="en-CA" sz="2600" b="1" dirty="0">
                <a:solidFill>
                  <a:srgbClr val="003366"/>
                </a:solidFill>
                <a:latin typeface="Arial"/>
                <a:cs typeface="Arial"/>
              </a:rPr>
              <a:t>3</a:t>
            </a:r>
            <a:endParaRPr sz="26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5698" y="255523"/>
            <a:ext cx="5429301" cy="635000"/>
          </a:xfrm>
          <a:prstGeom prst="rect">
            <a:avLst/>
          </a:prstGeom>
        </p:spPr>
        <p:txBody>
          <a:bodyPr vert="horz" wrap="square" lIns="0" tIns="12065" rIns="0" bIns="0" rtlCol="0">
            <a:spAutoFit/>
          </a:bodyPr>
          <a:lstStyle/>
          <a:p>
            <a:pPr marL="12700">
              <a:lnSpc>
                <a:spcPct val="100000"/>
              </a:lnSpc>
              <a:spcBef>
                <a:spcPts val="95"/>
              </a:spcBef>
            </a:pPr>
            <a:r>
              <a:rPr spc="-5" dirty="0"/>
              <a:t>Fork</a:t>
            </a:r>
            <a:r>
              <a:rPr spc="-70" dirty="0"/>
              <a:t> </a:t>
            </a:r>
            <a:r>
              <a:rPr spc="-5" dirty="0"/>
              <a:t>example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39</a:t>
            </a:fld>
            <a:endParaRPr dirty="0"/>
          </a:p>
        </p:txBody>
      </p:sp>
      <p:sp>
        <p:nvSpPr>
          <p:cNvPr id="4" name="object 4"/>
          <p:cNvSpPr txBox="1"/>
          <p:nvPr/>
        </p:nvSpPr>
        <p:spPr>
          <a:xfrm>
            <a:off x="1617980" y="982863"/>
            <a:ext cx="5973445" cy="3338829"/>
          </a:xfrm>
          <a:prstGeom prst="rect">
            <a:avLst/>
          </a:prstGeom>
        </p:spPr>
        <p:txBody>
          <a:bodyPr vert="horz" wrap="square" lIns="0" tIns="77470" rIns="0" bIns="0" rtlCol="0">
            <a:spAutoFit/>
          </a:bodyPr>
          <a:lstStyle/>
          <a:p>
            <a:pPr marL="12700">
              <a:lnSpc>
                <a:spcPct val="100000"/>
              </a:lnSpc>
              <a:spcBef>
                <a:spcPts val="610"/>
              </a:spcBef>
            </a:pPr>
            <a:r>
              <a:rPr sz="1800" b="1" spc="-5" dirty="0">
                <a:solidFill>
                  <a:srgbClr val="226D24"/>
                </a:solidFill>
                <a:latin typeface="Courier New"/>
                <a:cs typeface="Courier New"/>
              </a:rPr>
              <a:t>int pid, </a:t>
            </a:r>
            <a:r>
              <a:rPr sz="1800" b="1" dirty="0">
                <a:solidFill>
                  <a:srgbClr val="226D24"/>
                </a:solidFill>
                <a:latin typeface="Courier New"/>
                <a:cs typeface="Courier New"/>
              </a:rPr>
              <a:t>a = </a:t>
            </a:r>
            <a:r>
              <a:rPr sz="1800" b="1" spc="-5" dirty="0">
                <a:solidFill>
                  <a:srgbClr val="226D24"/>
                </a:solidFill>
                <a:latin typeface="Courier New"/>
                <a:cs typeface="Courier New"/>
              </a:rPr>
              <a:t>2,</a:t>
            </a:r>
            <a:r>
              <a:rPr sz="1800" b="1" spc="-100" dirty="0">
                <a:solidFill>
                  <a:srgbClr val="226D24"/>
                </a:solidFill>
                <a:latin typeface="Courier New"/>
                <a:cs typeface="Courier New"/>
              </a:rPr>
              <a:t> </a:t>
            </a:r>
            <a:r>
              <a:rPr sz="1800" b="1" spc="-5" dirty="0">
                <a:solidFill>
                  <a:srgbClr val="226D24"/>
                </a:solidFill>
                <a:latin typeface="Courier New"/>
                <a:cs typeface="Courier New"/>
              </a:rPr>
              <a:t>b=4;</a:t>
            </a:r>
            <a:endParaRPr sz="1800">
              <a:latin typeface="Courier New"/>
              <a:cs typeface="Courier New"/>
            </a:endParaRPr>
          </a:p>
          <a:p>
            <a:pPr marL="88900" marR="5080">
              <a:lnSpc>
                <a:spcPct val="120000"/>
              </a:lnSpc>
              <a:spcBef>
                <a:spcPts val="85"/>
              </a:spcBef>
              <a:tabLst>
                <a:tab pos="1998980" algn="l"/>
                <a:tab pos="2409825" algn="l"/>
              </a:tabLst>
            </a:pPr>
            <a:r>
              <a:rPr sz="1800" b="1" spc="-5" dirty="0">
                <a:solidFill>
                  <a:srgbClr val="226D24"/>
                </a:solidFill>
                <a:latin typeface="Courier New"/>
                <a:cs typeface="Courier New"/>
              </a:rPr>
              <a:t>pid</a:t>
            </a:r>
            <a:r>
              <a:rPr sz="1800" b="1" spc="-15" dirty="0">
                <a:solidFill>
                  <a:srgbClr val="226D24"/>
                </a:solidFill>
                <a:latin typeface="Courier New"/>
                <a:cs typeface="Courier New"/>
              </a:rPr>
              <a:t> </a:t>
            </a:r>
            <a:r>
              <a:rPr sz="1800" b="1" dirty="0">
                <a:solidFill>
                  <a:srgbClr val="226D24"/>
                </a:solidFill>
                <a:latin typeface="Courier New"/>
                <a:cs typeface="Courier New"/>
              </a:rPr>
              <a:t>=</a:t>
            </a:r>
            <a:r>
              <a:rPr sz="1800" b="1" spc="-5" dirty="0">
                <a:solidFill>
                  <a:srgbClr val="226D24"/>
                </a:solidFill>
                <a:latin typeface="Courier New"/>
                <a:cs typeface="Courier New"/>
              </a:rPr>
              <a:t> </a:t>
            </a:r>
            <a:r>
              <a:rPr sz="1800" b="1" spc="-10" dirty="0">
                <a:solidFill>
                  <a:srgbClr val="226D24"/>
                </a:solidFill>
                <a:latin typeface="Courier New"/>
                <a:cs typeface="Courier New"/>
              </a:rPr>
              <a:t>fork();		</a:t>
            </a:r>
            <a:r>
              <a:rPr sz="1800" b="1" spc="-5" dirty="0">
                <a:solidFill>
                  <a:srgbClr val="226D24"/>
                </a:solidFill>
                <a:latin typeface="Courier New"/>
                <a:cs typeface="Courier New"/>
              </a:rPr>
              <a:t>/* </a:t>
            </a:r>
            <a:r>
              <a:rPr sz="1800" b="1" spc="-10" dirty="0">
                <a:solidFill>
                  <a:srgbClr val="226D24"/>
                </a:solidFill>
                <a:latin typeface="Courier New"/>
                <a:cs typeface="Courier New"/>
              </a:rPr>
              <a:t>fork another process </a:t>
            </a:r>
            <a:r>
              <a:rPr sz="1800" b="1" spc="-5" dirty="0">
                <a:solidFill>
                  <a:srgbClr val="226D24"/>
                </a:solidFill>
                <a:latin typeface="Courier New"/>
                <a:cs typeface="Courier New"/>
              </a:rPr>
              <a:t>*/  if </a:t>
            </a:r>
            <a:r>
              <a:rPr sz="1800" b="1" spc="-10" dirty="0">
                <a:solidFill>
                  <a:srgbClr val="226D24"/>
                </a:solidFill>
                <a:latin typeface="Courier New"/>
                <a:cs typeface="Courier New"/>
              </a:rPr>
              <a:t>(pid</a:t>
            </a:r>
            <a:r>
              <a:rPr sz="1800" b="1" spc="-15" dirty="0">
                <a:solidFill>
                  <a:srgbClr val="226D24"/>
                </a:solidFill>
                <a:latin typeface="Courier New"/>
                <a:cs typeface="Courier New"/>
              </a:rPr>
              <a:t> </a:t>
            </a:r>
            <a:r>
              <a:rPr sz="1800" b="1" dirty="0">
                <a:solidFill>
                  <a:srgbClr val="226D24"/>
                </a:solidFill>
                <a:latin typeface="Courier New"/>
                <a:cs typeface="Courier New"/>
              </a:rPr>
              <a:t>&lt;</a:t>
            </a:r>
            <a:r>
              <a:rPr sz="1800" b="1" spc="-10" dirty="0">
                <a:solidFill>
                  <a:srgbClr val="226D24"/>
                </a:solidFill>
                <a:latin typeface="Courier New"/>
                <a:cs typeface="Courier New"/>
              </a:rPr>
              <a:t> 0)	exit(-1); /* fork failed </a:t>
            </a:r>
            <a:r>
              <a:rPr sz="1800" b="1" spc="-5" dirty="0">
                <a:solidFill>
                  <a:srgbClr val="226D24"/>
                </a:solidFill>
                <a:latin typeface="Courier New"/>
                <a:cs typeface="Courier New"/>
              </a:rPr>
              <a:t>*/  </a:t>
            </a:r>
            <a:r>
              <a:rPr sz="1800" b="1" spc="-10" dirty="0">
                <a:solidFill>
                  <a:srgbClr val="226D24"/>
                </a:solidFill>
                <a:latin typeface="Courier New"/>
                <a:cs typeface="Courier New"/>
              </a:rPr>
              <a:t>else </a:t>
            </a:r>
            <a:r>
              <a:rPr sz="1800" b="1" spc="-5" dirty="0">
                <a:solidFill>
                  <a:srgbClr val="226D24"/>
                </a:solidFill>
                <a:latin typeface="Courier New"/>
                <a:cs typeface="Courier New"/>
              </a:rPr>
              <a:t>if </a:t>
            </a:r>
            <a:r>
              <a:rPr sz="1800" b="1" spc="-10" dirty="0">
                <a:solidFill>
                  <a:srgbClr val="226D24"/>
                </a:solidFill>
                <a:latin typeface="Courier New"/>
                <a:cs typeface="Courier New"/>
              </a:rPr>
              <a:t>(pid == </a:t>
            </a:r>
            <a:r>
              <a:rPr sz="1800" b="1" spc="-5" dirty="0">
                <a:solidFill>
                  <a:srgbClr val="226D24"/>
                </a:solidFill>
                <a:latin typeface="Courier New"/>
                <a:cs typeface="Courier New"/>
              </a:rPr>
              <a:t>0) </a:t>
            </a:r>
            <a:r>
              <a:rPr sz="1800" b="1" dirty="0">
                <a:solidFill>
                  <a:srgbClr val="226D24"/>
                </a:solidFill>
                <a:latin typeface="Courier New"/>
                <a:cs typeface="Courier New"/>
              </a:rPr>
              <a:t>{ </a:t>
            </a:r>
            <a:r>
              <a:rPr sz="1800" b="1" spc="-10" dirty="0">
                <a:solidFill>
                  <a:srgbClr val="226D24"/>
                </a:solidFill>
                <a:latin typeface="Courier New"/>
                <a:cs typeface="Courier New"/>
              </a:rPr>
              <a:t>/* child process</a:t>
            </a:r>
            <a:r>
              <a:rPr sz="1800" b="1" spc="-85" dirty="0">
                <a:solidFill>
                  <a:srgbClr val="226D24"/>
                </a:solidFill>
                <a:latin typeface="Courier New"/>
                <a:cs typeface="Courier New"/>
              </a:rPr>
              <a:t> </a:t>
            </a:r>
            <a:r>
              <a:rPr sz="1800" b="1" spc="-5" dirty="0">
                <a:solidFill>
                  <a:srgbClr val="226D24"/>
                </a:solidFill>
                <a:latin typeface="Courier New"/>
                <a:cs typeface="Courier New"/>
              </a:rPr>
              <a:t>*/</a:t>
            </a:r>
            <a:endParaRPr sz="1800">
              <a:latin typeface="Courier New"/>
              <a:cs typeface="Courier New"/>
            </a:endParaRPr>
          </a:p>
          <a:p>
            <a:pPr marL="660400">
              <a:lnSpc>
                <a:spcPct val="100000"/>
              </a:lnSpc>
              <a:spcBef>
                <a:spcPts val="430"/>
              </a:spcBef>
            </a:pPr>
            <a:r>
              <a:rPr sz="1800" b="1" dirty="0">
                <a:solidFill>
                  <a:srgbClr val="226D24"/>
                </a:solidFill>
                <a:latin typeface="Courier New"/>
                <a:cs typeface="Courier New"/>
              </a:rPr>
              <a:t>a = </a:t>
            </a:r>
            <a:r>
              <a:rPr sz="1800" b="1" spc="-10" dirty="0">
                <a:solidFill>
                  <a:srgbClr val="226D24"/>
                </a:solidFill>
                <a:latin typeface="Courier New"/>
                <a:cs typeface="Courier New"/>
              </a:rPr>
              <a:t>3; printf(“%d\n”,</a:t>
            </a:r>
            <a:r>
              <a:rPr sz="1800" b="1" spc="-60" dirty="0">
                <a:solidFill>
                  <a:srgbClr val="226D24"/>
                </a:solidFill>
                <a:latin typeface="Courier New"/>
                <a:cs typeface="Courier New"/>
              </a:rPr>
              <a:t> </a:t>
            </a:r>
            <a:r>
              <a:rPr sz="1800" b="1" spc="-10" dirty="0">
                <a:solidFill>
                  <a:srgbClr val="226D24"/>
                </a:solidFill>
                <a:latin typeface="Courier New"/>
                <a:cs typeface="Courier New"/>
              </a:rPr>
              <a:t>a+b);</a:t>
            </a:r>
            <a:endParaRPr sz="1800">
              <a:latin typeface="Courier New"/>
              <a:cs typeface="Courier New"/>
            </a:endParaRPr>
          </a:p>
          <a:p>
            <a:pPr marL="88900">
              <a:lnSpc>
                <a:spcPct val="100000"/>
              </a:lnSpc>
              <a:spcBef>
                <a:spcPts val="434"/>
              </a:spcBef>
            </a:pPr>
            <a:r>
              <a:rPr sz="1800" b="1" dirty="0">
                <a:solidFill>
                  <a:srgbClr val="226D24"/>
                </a:solidFill>
                <a:latin typeface="Courier New"/>
                <a:cs typeface="Courier New"/>
              </a:rPr>
              <a:t>} </a:t>
            </a:r>
            <a:r>
              <a:rPr sz="1800" b="1" spc="-10" dirty="0">
                <a:solidFill>
                  <a:srgbClr val="226D24"/>
                </a:solidFill>
                <a:latin typeface="Courier New"/>
                <a:cs typeface="Courier New"/>
              </a:rPr>
              <a:t>else</a:t>
            </a:r>
            <a:r>
              <a:rPr sz="1800" b="1" spc="-20" dirty="0">
                <a:solidFill>
                  <a:srgbClr val="226D24"/>
                </a:solidFill>
                <a:latin typeface="Courier New"/>
                <a:cs typeface="Courier New"/>
              </a:rPr>
              <a:t> </a:t>
            </a:r>
            <a:r>
              <a:rPr sz="1800" b="1" dirty="0">
                <a:solidFill>
                  <a:srgbClr val="226D24"/>
                </a:solidFill>
                <a:latin typeface="Courier New"/>
                <a:cs typeface="Courier New"/>
              </a:rPr>
              <a:t>{</a:t>
            </a:r>
            <a:endParaRPr sz="1800">
              <a:latin typeface="Courier New"/>
              <a:cs typeface="Courier New"/>
            </a:endParaRPr>
          </a:p>
          <a:p>
            <a:pPr marL="660400">
              <a:lnSpc>
                <a:spcPct val="100000"/>
              </a:lnSpc>
              <a:spcBef>
                <a:spcPts val="430"/>
              </a:spcBef>
            </a:pPr>
            <a:r>
              <a:rPr sz="1800" b="1" dirty="0">
                <a:solidFill>
                  <a:srgbClr val="226D24"/>
                </a:solidFill>
                <a:latin typeface="Courier New"/>
                <a:cs typeface="Courier New"/>
              </a:rPr>
              <a:t>b =</a:t>
            </a:r>
            <a:r>
              <a:rPr sz="1800" b="1" spc="-30" dirty="0">
                <a:solidFill>
                  <a:srgbClr val="226D24"/>
                </a:solidFill>
                <a:latin typeface="Courier New"/>
                <a:cs typeface="Courier New"/>
              </a:rPr>
              <a:t> </a:t>
            </a:r>
            <a:r>
              <a:rPr sz="1800" b="1" spc="-10" dirty="0">
                <a:solidFill>
                  <a:srgbClr val="226D24"/>
                </a:solidFill>
                <a:latin typeface="Courier New"/>
                <a:cs typeface="Courier New"/>
              </a:rPr>
              <a:t>1;</a:t>
            </a:r>
            <a:endParaRPr sz="1800">
              <a:latin typeface="Courier New"/>
              <a:cs typeface="Courier New"/>
            </a:endParaRPr>
          </a:p>
          <a:p>
            <a:pPr marL="660400">
              <a:lnSpc>
                <a:spcPct val="100000"/>
              </a:lnSpc>
              <a:spcBef>
                <a:spcPts val="434"/>
              </a:spcBef>
            </a:pPr>
            <a:r>
              <a:rPr sz="1800" b="1" spc="-10" dirty="0">
                <a:solidFill>
                  <a:srgbClr val="226D24"/>
                </a:solidFill>
                <a:latin typeface="Courier New"/>
                <a:cs typeface="Courier New"/>
              </a:rPr>
              <a:t>wait();</a:t>
            </a:r>
            <a:endParaRPr sz="1800">
              <a:latin typeface="Courier New"/>
              <a:cs typeface="Courier New"/>
            </a:endParaRPr>
          </a:p>
          <a:p>
            <a:pPr marL="660400">
              <a:lnSpc>
                <a:spcPct val="100000"/>
              </a:lnSpc>
              <a:spcBef>
                <a:spcPts val="434"/>
              </a:spcBef>
            </a:pPr>
            <a:r>
              <a:rPr sz="1800" b="1" spc="-10" dirty="0">
                <a:solidFill>
                  <a:srgbClr val="226D24"/>
                </a:solidFill>
                <a:latin typeface="Courier New"/>
                <a:cs typeface="Courier New"/>
              </a:rPr>
              <a:t>printf(“%d\n”,</a:t>
            </a:r>
            <a:r>
              <a:rPr sz="1800" b="1" spc="-20" dirty="0">
                <a:solidFill>
                  <a:srgbClr val="226D24"/>
                </a:solidFill>
                <a:latin typeface="Courier New"/>
                <a:cs typeface="Courier New"/>
              </a:rPr>
              <a:t> </a:t>
            </a:r>
            <a:r>
              <a:rPr sz="1800" b="1" spc="-10" dirty="0">
                <a:solidFill>
                  <a:srgbClr val="226D24"/>
                </a:solidFill>
                <a:latin typeface="Courier New"/>
                <a:cs typeface="Courier New"/>
              </a:rPr>
              <a:t>a+b);</a:t>
            </a:r>
            <a:endParaRPr sz="1800">
              <a:latin typeface="Courier New"/>
              <a:cs typeface="Courier New"/>
            </a:endParaRPr>
          </a:p>
          <a:p>
            <a:pPr marL="88900">
              <a:lnSpc>
                <a:spcPct val="100000"/>
              </a:lnSpc>
              <a:spcBef>
                <a:spcPts val="430"/>
              </a:spcBef>
            </a:pPr>
            <a:r>
              <a:rPr sz="1800" b="1" dirty="0">
                <a:solidFill>
                  <a:srgbClr val="226D24"/>
                </a:solidFill>
                <a:latin typeface="Courier New"/>
                <a:cs typeface="Courier New"/>
              </a:rPr>
              <a:t>}</a:t>
            </a:r>
            <a:endParaRPr sz="1800">
              <a:latin typeface="Courier New"/>
              <a:cs typeface="Courier New"/>
            </a:endParaRPr>
          </a:p>
        </p:txBody>
      </p:sp>
      <p:sp>
        <p:nvSpPr>
          <p:cNvPr id="5" name="object 5"/>
          <p:cNvSpPr txBox="1"/>
          <p:nvPr/>
        </p:nvSpPr>
        <p:spPr>
          <a:xfrm>
            <a:off x="1351280" y="4643607"/>
            <a:ext cx="5893435" cy="1489710"/>
          </a:xfrm>
          <a:prstGeom prst="rect">
            <a:avLst/>
          </a:prstGeom>
        </p:spPr>
        <p:txBody>
          <a:bodyPr vert="horz" wrap="square" lIns="0" tIns="97790" rIns="0" bIns="0" rtlCol="0">
            <a:spAutoFit/>
          </a:bodyPr>
          <a:lstStyle/>
          <a:p>
            <a:pPr marL="12700">
              <a:lnSpc>
                <a:spcPct val="100000"/>
              </a:lnSpc>
              <a:spcBef>
                <a:spcPts val="770"/>
              </a:spcBef>
            </a:pPr>
            <a:r>
              <a:rPr sz="2800" b="1" spc="-5" dirty="0">
                <a:solidFill>
                  <a:srgbClr val="003300"/>
                </a:solidFill>
                <a:latin typeface="Arial"/>
                <a:cs typeface="Arial"/>
              </a:rPr>
              <a:t>What would be the output</a:t>
            </a:r>
            <a:r>
              <a:rPr sz="2800" b="1" spc="55" dirty="0">
                <a:solidFill>
                  <a:srgbClr val="003300"/>
                </a:solidFill>
                <a:latin typeface="Arial"/>
                <a:cs typeface="Arial"/>
              </a:rPr>
              <a:t> </a:t>
            </a:r>
            <a:r>
              <a:rPr sz="2800" b="1" spc="-5" dirty="0">
                <a:solidFill>
                  <a:srgbClr val="003300"/>
                </a:solidFill>
                <a:latin typeface="Arial"/>
                <a:cs typeface="Arial"/>
              </a:rPr>
              <a:t>printed?</a:t>
            </a:r>
            <a:endParaRPr sz="2800">
              <a:latin typeface="Arial"/>
              <a:cs typeface="Arial"/>
            </a:endParaRPr>
          </a:p>
          <a:p>
            <a:pPr marL="469900">
              <a:lnSpc>
                <a:spcPct val="100000"/>
              </a:lnSpc>
              <a:spcBef>
                <a:spcPts val="630"/>
              </a:spcBef>
            </a:pPr>
            <a:r>
              <a:rPr sz="2600" b="1" dirty="0">
                <a:solidFill>
                  <a:srgbClr val="003366"/>
                </a:solidFill>
                <a:latin typeface="Arial"/>
                <a:cs typeface="Arial"/>
              </a:rPr>
              <a:t>7</a:t>
            </a:r>
            <a:endParaRPr sz="2600">
              <a:latin typeface="Arial"/>
              <a:cs typeface="Arial"/>
            </a:endParaRPr>
          </a:p>
          <a:p>
            <a:pPr marL="469900">
              <a:lnSpc>
                <a:spcPct val="100000"/>
              </a:lnSpc>
              <a:spcBef>
                <a:spcPts val="625"/>
              </a:spcBef>
            </a:pPr>
            <a:r>
              <a:rPr sz="2600" b="1" dirty="0">
                <a:solidFill>
                  <a:srgbClr val="003366"/>
                </a:solidFill>
                <a:latin typeface="Arial"/>
                <a:cs typeface="Arial"/>
              </a:rPr>
              <a:t>3</a:t>
            </a:r>
            <a:endParaRPr sz="26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5976722" cy="635000"/>
          </a:xfrm>
          <a:prstGeom prst="rect">
            <a:avLst/>
          </a:prstGeom>
        </p:spPr>
        <p:txBody>
          <a:bodyPr vert="horz" wrap="square" lIns="0" tIns="12065" rIns="0" bIns="0" rtlCol="0">
            <a:spAutoFit/>
          </a:bodyPr>
          <a:lstStyle/>
          <a:p>
            <a:pPr marL="12700">
              <a:lnSpc>
                <a:spcPct val="100000"/>
              </a:lnSpc>
              <a:spcBef>
                <a:spcPts val="95"/>
              </a:spcBef>
            </a:pPr>
            <a:r>
              <a:rPr spc="-5" dirty="0"/>
              <a:t>Process runs a</a:t>
            </a:r>
            <a:r>
              <a:rPr spc="-15" dirty="0"/>
              <a:t> </a:t>
            </a:r>
            <a:r>
              <a:rPr spc="-5" dirty="0"/>
              <a:t>program</a:t>
            </a:r>
          </a:p>
        </p:txBody>
      </p:sp>
      <p:sp>
        <p:nvSpPr>
          <p:cNvPr id="4" name="object 4"/>
          <p:cNvSpPr txBox="1"/>
          <p:nvPr/>
        </p:nvSpPr>
        <p:spPr>
          <a:xfrm>
            <a:off x="1108354" y="1659762"/>
            <a:ext cx="2684145" cy="2414905"/>
          </a:xfrm>
          <a:prstGeom prst="rect">
            <a:avLst/>
          </a:prstGeom>
        </p:spPr>
        <p:txBody>
          <a:bodyPr vert="horz" wrap="square" lIns="0" tIns="12065" rIns="0" bIns="0" rtlCol="0">
            <a:spAutoFit/>
          </a:bodyPr>
          <a:lstStyle/>
          <a:p>
            <a:pPr marL="354965" marR="5080" indent="-342900">
              <a:lnSpc>
                <a:spcPct val="100000"/>
              </a:lnSpc>
              <a:spcBef>
                <a:spcPts val="95"/>
              </a:spcBef>
              <a:buClr>
                <a:srgbClr val="006666"/>
              </a:buClr>
              <a:buFont typeface="Wingdings"/>
              <a:buChar char=""/>
              <a:tabLst>
                <a:tab pos="354965" algn="l"/>
                <a:tab pos="355600" algn="l"/>
              </a:tabLst>
            </a:pPr>
            <a:r>
              <a:rPr sz="2800" b="1" spc="-5" dirty="0">
                <a:solidFill>
                  <a:srgbClr val="003300"/>
                </a:solidFill>
                <a:latin typeface="Arial"/>
                <a:cs typeface="Arial"/>
              </a:rPr>
              <a:t>Text - code to  run</a:t>
            </a:r>
            <a:endParaRPr sz="2800">
              <a:latin typeface="Arial"/>
              <a:cs typeface="Arial"/>
            </a:endParaRPr>
          </a:p>
          <a:p>
            <a:pPr marL="354965" indent="-342900">
              <a:lnSpc>
                <a:spcPct val="100000"/>
              </a:lnSpc>
              <a:spcBef>
                <a:spcPts val="675"/>
              </a:spcBef>
              <a:buClr>
                <a:srgbClr val="006666"/>
              </a:buClr>
              <a:buFont typeface="Wingdings"/>
              <a:buChar char=""/>
              <a:tabLst>
                <a:tab pos="354965" algn="l"/>
                <a:tab pos="355600" algn="l"/>
              </a:tabLst>
            </a:pPr>
            <a:r>
              <a:rPr sz="2800" b="1" spc="-5" dirty="0">
                <a:solidFill>
                  <a:srgbClr val="003300"/>
                </a:solidFill>
                <a:latin typeface="Arial"/>
                <a:cs typeface="Arial"/>
              </a:rPr>
              <a:t>Data</a:t>
            </a:r>
            <a:endParaRPr sz="2800">
              <a:latin typeface="Arial"/>
              <a:cs typeface="Arial"/>
            </a:endParaRPr>
          </a:p>
          <a:p>
            <a:pPr marL="354965" indent="-342900">
              <a:lnSpc>
                <a:spcPct val="100000"/>
              </a:lnSpc>
              <a:spcBef>
                <a:spcPts val="670"/>
              </a:spcBef>
              <a:buClr>
                <a:srgbClr val="006666"/>
              </a:buClr>
              <a:buFont typeface="Wingdings"/>
              <a:buChar char=""/>
              <a:tabLst>
                <a:tab pos="354965" algn="l"/>
                <a:tab pos="355600" algn="l"/>
              </a:tabLst>
            </a:pPr>
            <a:r>
              <a:rPr sz="2800" b="1" spc="-5" dirty="0">
                <a:solidFill>
                  <a:srgbClr val="003300"/>
                </a:solidFill>
                <a:latin typeface="Arial"/>
                <a:cs typeface="Arial"/>
              </a:rPr>
              <a:t>Heap</a:t>
            </a:r>
            <a:endParaRPr sz="2800">
              <a:latin typeface="Arial"/>
              <a:cs typeface="Arial"/>
            </a:endParaRPr>
          </a:p>
          <a:p>
            <a:pPr marL="354965" indent="-342900">
              <a:lnSpc>
                <a:spcPct val="100000"/>
              </a:lnSpc>
              <a:spcBef>
                <a:spcPts val="675"/>
              </a:spcBef>
              <a:buClr>
                <a:srgbClr val="006666"/>
              </a:buClr>
              <a:buFont typeface="Wingdings"/>
              <a:buChar char=""/>
              <a:tabLst>
                <a:tab pos="354965" algn="l"/>
                <a:tab pos="355600" algn="l"/>
              </a:tabLst>
            </a:pPr>
            <a:r>
              <a:rPr sz="2800" b="1" spc="-5" dirty="0">
                <a:solidFill>
                  <a:srgbClr val="003300"/>
                </a:solidFill>
                <a:latin typeface="Arial"/>
                <a:cs typeface="Arial"/>
              </a:rPr>
              <a:t>Stack</a:t>
            </a:r>
            <a:endParaRPr sz="2800">
              <a:latin typeface="Arial"/>
              <a:cs typeface="Arial"/>
            </a:endParaRPr>
          </a:p>
        </p:txBody>
      </p:sp>
      <p:grpSp>
        <p:nvGrpSpPr>
          <p:cNvPr id="5" name="object 5"/>
          <p:cNvGrpSpPr/>
          <p:nvPr/>
        </p:nvGrpSpPr>
        <p:grpSpPr>
          <a:xfrm>
            <a:off x="5367528" y="1492250"/>
            <a:ext cx="2947670" cy="4669790"/>
            <a:chOff x="5367528" y="1492250"/>
            <a:chExt cx="2947670" cy="4669790"/>
          </a:xfrm>
        </p:grpSpPr>
        <p:sp>
          <p:nvSpPr>
            <p:cNvPr id="6" name="object 6"/>
            <p:cNvSpPr/>
            <p:nvPr/>
          </p:nvSpPr>
          <p:spPr>
            <a:xfrm>
              <a:off x="5411750" y="1585216"/>
              <a:ext cx="2865094" cy="450759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367528" y="1492249"/>
              <a:ext cx="2947670" cy="4669790"/>
            </a:xfrm>
            <a:custGeom>
              <a:avLst/>
              <a:gdLst/>
              <a:ahLst/>
              <a:cxnLst/>
              <a:rect l="l" t="t" r="r" b="b"/>
              <a:pathLst>
                <a:path w="2947670" h="4669790">
                  <a:moveTo>
                    <a:pt x="2922016" y="25400"/>
                  </a:moveTo>
                  <a:lnTo>
                    <a:pt x="25400" y="25400"/>
                  </a:lnTo>
                  <a:lnTo>
                    <a:pt x="25400" y="38100"/>
                  </a:lnTo>
                  <a:lnTo>
                    <a:pt x="25400" y="4631690"/>
                  </a:lnTo>
                  <a:lnTo>
                    <a:pt x="25400" y="4644390"/>
                  </a:lnTo>
                  <a:lnTo>
                    <a:pt x="2922016" y="4644390"/>
                  </a:lnTo>
                  <a:lnTo>
                    <a:pt x="2922016" y="4631690"/>
                  </a:lnTo>
                  <a:lnTo>
                    <a:pt x="38100" y="4631690"/>
                  </a:lnTo>
                  <a:lnTo>
                    <a:pt x="38100" y="38100"/>
                  </a:lnTo>
                  <a:lnTo>
                    <a:pt x="2909316" y="38100"/>
                  </a:lnTo>
                  <a:lnTo>
                    <a:pt x="2909316" y="4631182"/>
                  </a:lnTo>
                  <a:lnTo>
                    <a:pt x="2922016" y="4631182"/>
                  </a:lnTo>
                  <a:lnTo>
                    <a:pt x="2922016" y="38100"/>
                  </a:lnTo>
                  <a:lnTo>
                    <a:pt x="2922016" y="37846"/>
                  </a:lnTo>
                  <a:lnTo>
                    <a:pt x="2922016" y="25400"/>
                  </a:lnTo>
                  <a:close/>
                </a:path>
                <a:path w="2947670" h="4669790">
                  <a:moveTo>
                    <a:pt x="2947416" y="0"/>
                  </a:moveTo>
                  <a:lnTo>
                    <a:pt x="0" y="0"/>
                  </a:lnTo>
                  <a:lnTo>
                    <a:pt x="0" y="12700"/>
                  </a:lnTo>
                  <a:lnTo>
                    <a:pt x="0" y="4657090"/>
                  </a:lnTo>
                  <a:lnTo>
                    <a:pt x="0" y="4669790"/>
                  </a:lnTo>
                  <a:lnTo>
                    <a:pt x="2947416" y="4669790"/>
                  </a:lnTo>
                  <a:lnTo>
                    <a:pt x="2947416" y="4657090"/>
                  </a:lnTo>
                  <a:lnTo>
                    <a:pt x="12700" y="4657090"/>
                  </a:lnTo>
                  <a:lnTo>
                    <a:pt x="12700" y="12700"/>
                  </a:lnTo>
                  <a:lnTo>
                    <a:pt x="2934716" y="12700"/>
                  </a:lnTo>
                  <a:lnTo>
                    <a:pt x="2934716" y="4656582"/>
                  </a:lnTo>
                  <a:lnTo>
                    <a:pt x="2947416" y="4656582"/>
                  </a:lnTo>
                  <a:lnTo>
                    <a:pt x="2947416" y="12700"/>
                  </a:lnTo>
                  <a:lnTo>
                    <a:pt x="2947416" y="12446"/>
                  </a:lnTo>
                  <a:lnTo>
                    <a:pt x="2947416" y="0"/>
                  </a:lnTo>
                  <a:close/>
                </a:path>
              </a:pathLst>
            </a:custGeom>
            <a:solidFill>
              <a:srgbClr val="CC6600"/>
            </a:solidFill>
          </p:spPr>
          <p:txBody>
            <a:bodyPr wrap="square" lIns="0" tIns="0" rIns="0" bIns="0" rtlCol="0"/>
            <a:lstStyle/>
            <a:p>
              <a:endParaRPr/>
            </a:p>
          </p:txBody>
        </p:sp>
      </p:grpSp>
      <p:sp>
        <p:nvSpPr>
          <p:cNvPr id="8" name="object 8"/>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4</a:t>
            </a:fld>
            <a:endParaRPr sz="14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0024" y="255523"/>
            <a:ext cx="4043376" cy="635000"/>
          </a:xfrm>
          <a:prstGeom prst="rect">
            <a:avLst/>
          </a:prstGeom>
        </p:spPr>
        <p:txBody>
          <a:bodyPr vert="horz" wrap="square" lIns="0" tIns="12065" rIns="0" bIns="0" rtlCol="0">
            <a:spAutoFit/>
          </a:bodyPr>
          <a:lstStyle/>
          <a:p>
            <a:pPr marL="12700">
              <a:lnSpc>
                <a:spcPct val="100000"/>
              </a:lnSpc>
              <a:spcBef>
                <a:spcPts val="95"/>
              </a:spcBef>
            </a:pPr>
            <a:r>
              <a:rPr spc="-5" dirty="0"/>
              <a:t>Fork</a:t>
            </a:r>
            <a:r>
              <a:rPr spc="-75" dirty="0"/>
              <a:t> </a:t>
            </a:r>
            <a:r>
              <a:rPr spc="-5" dirty="0"/>
              <a:t>example</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40</a:t>
            </a:fld>
            <a:endParaRPr dirty="0"/>
          </a:p>
        </p:txBody>
      </p:sp>
      <p:sp>
        <p:nvSpPr>
          <p:cNvPr id="4" name="object 4"/>
          <p:cNvSpPr txBox="1"/>
          <p:nvPr/>
        </p:nvSpPr>
        <p:spPr>
          <a:xfrm>
            <a:off x="1480819" y="911478"/>
            <a:ext cx="27590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26D24"/>
                </a:solidFill>
                <a:latin typeface="Courier New"/>
                <a:cs typeface="Courier New"/>
              </a:rPr>
              <a:t>int pid, </a:t>
            </a:r>
            <a:r>
              <a:rPr sz="1800" b="1" dirty="0">
                <a:solidFill>
                  <a:srgbClr val="226D24"/>
                </a:solidFill>
                <a:latin typeface="Courier New"/>
                <a:cs typeface="Courier New"/>
              </a:rPr>
              <a:t>a = </a:t>
            </a:r>
            <a:r>
              <a:rPr sz="1800" b="1" spc="-5" dirty="0">
                <a:solidFill>
                  <a:srgbClr val="226D24"/>
                </a:solidFill>
                <a:latin typeface="Courier New"/>
                <a:cs typeface="Courier New"/>
              </a:rPr>
              <a:t>2,</a:t>
            </a:r>
            <a:r>
              <a:rPr sz="1800" b="1" spc="-160" dirty="0">
                <a:solidFill>
                  <a:srgbClr val="226D24"/>
                </a:solidFill>
                <a:latin typeface="Courier New"/>
                <a:cs typeface="Courier New"/>
              </a:rPr>
              <a:t> </a:t>
            </a:r>
            <a:r>
              <a:rPr sz="1800" b="1" spc="-5" dirty="0">
                <a:solidFill>
                  <a:srgbClr val="226D24"/>
                </a:solidFill>
                <a:latin typeface="Courier New"/>
                <a:cs typeface="Courier New"/>
              </a:rPr>
              <a:t>b=4;</a:t>
            </a:r>
            <a:endParaRPr sz="1800">
              <a:latin typeface="Courier New"/>
              <a:cs typeface="Courier New"/>
            </a:endParaRPr>
          </a:p>
        </p:txBody>
      </p:sp>
      <p:sp>
        <p:nvSpPr>
          <p:cNvPr id="5" name="object 5"/>
          <p:cNvSpPr txBox="1"/>
          <p:nvPr/>
        </p:nvSpPr>
        <p:spPr>
          <a:xfrm>
            <a:off x="1468627" y="1251026"/>
            <a:ext cx="1801495" cy="90424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26D24"/>
                </a:solidFill>
                <a:latin typeface="Courier New"/>
                <a:cs typeface="Courier New"/>
              </a:rPr>
              <a:t>pid </a:t>
            </a:r>
            <a:r>
              <a:rPr sz="1800" b="1" dirty="0">
                <a:solidFill>
                  <a:srgbClr val="226D24"/>
                </a:solidFill>
                <a:latin typeface="Courier New"/>
                <a:cs typeface="Courier New"/>
              </a:rPr>
              <a:t>=</a:t>
            </a:r>
            <a:r>
              <a:rPr sz="1800" b="1" spc="-105" dirty="0">
                <a:solidFill>
                  <a:srgbClr val="226D24"/>
                </a:solidFill>
                <a:latin typeface="Courier New"/>
                <a:cs typeface="Courier New"/>
              </a:rPr>
              <a:t> </a:t>
            </a:r>
            <a:r>
              <a:rPr sz="1800" b="1" spc="-10" dirty="0">
                <a:solidFill>
                  <a:srgbClr val="226D24"/>
                </a:solidFill>
                <a:latin typeface="Courier New"/>
                <a:cs typeface="Courier New"/>
              </a:rPr>
              <a:t>fork();</a:t>
            </a:r>
            <a:endParaRPr sz="1800">
              <a:latin typeface="Courier New"/>
              <a:cs typeface="Courier New"/>
            </a:endParaRPr>
          </a:p>
          <a:p>
            <a:pPr marL="12700">
              <a:lnSpc>
                <a:spcPct val="100000"/>
              </a:lnSpc>
              <a:spcBef>
                <a:spcPts val="5"/>
              </a:spcBef>
            </a:pPr>
            <a:r>
              <a:rPr sz="1800" b="1" spc="-5" dirty="0">
                <a:solidFill>
                  <a:srgbClr val="226D24"/>
                </a:solidFill>
                <a:latin typeface="Courier New"/>
                <a:cs typeface="Courier New"/>
              </a:rPr>
              <a:t>*/</a:t>
            </a:r>
            <a:endParaRPr sz="1800">
              <a:latin typeface="Courier New"/>
              <a:cs typeface="Courier New"/>
            </a:endParaRPr>
          </a:p>
          <a:p>
            <a:pPr marL="12700">
              <a:lnSpc>
                <a:spcPct val="100000"/>
              </a:lnSpc>
              <a:spcBef>
                <a:spcPts val="430"/>
              </a:spcBef>
            </a:pPr>
            <a:r>
              <a:rPr sz="1800" b="1" spc="-5" dirty="0">
                <a:solidFill>
                  <a:srgbClr val="226D24"/>
                </a:solidFill>
                <a:latin typeface="Courier New"/>
                <a:cs typeface="Courier New"/>
              </a:rPr>
              <a:t>if </a:t>
            </a:r>
            <a:r>
              <a:rPr sz="1800" b="1" spc="-10" dirty="0">
                <a:solidFill>
                  <a:srgbClr val="226D24"/>
                </a:solidFill>
                <a:latin typeface="Courier New"/>
                <a:cs typeface="Courier New"/>
              </a:rPr>
              <a:t>(pid </a:t>
            </a:r>
            <a:r>
              <a:rPr sz="1800" b="1" dirty="0">
                <a:solidFill>
                  <a:srgbClr val="226D24"/>
                </a:solidFill>
                <a:latin typeface="Courier New"/>
                <a:cs typeface="Courier New"/>
              </a:rPr>
              <a:t>&lt;</a:t>
            </a:r>
            <a:r>
              <a:rPr sz="1800" b="1" spc="-85" dirty="0">
                <a:solidFill>
                  <a:srgbClr val="226D24"/>
                </a:solidFill>
                <a:latin typeface="Courier New"/>
                <a:cs typeface="Courier New"/>
              </a:rPr>
              <a:t> </a:t>
            </a:r>
            <a:r>
              <a:rPr sz="1800" b="1" spc="-10" dirty="0">
                <a:solidFill>
                  <a:srgbClr val="226D24"/>
                </a:solidFill>
                <a:latin typeface="Courier New"/>
                <a:cs typeface="Courier New"/>
              </a:rPr>
              <a:t>0)</a:t>
            </a:r>
            <a:endParaRPr sz="1800">
              <a:latin typeface="Courier New"/>
              <a:cs typeface="Courier New"/>
            </a:endParaRPr>
          </a:p>
        </p:txBody>
      </p:sp>
      <p:sp>
        <p:nvSpPr>
          <p:cNvPr id="6" name="object 6"/>
          <p:cNvSpPr txBox="1"/>
          <p:nvPr/>
        </p:nvSpPr>
        <p:spPr>
          <a:xfrm>
            <a:off x="3790135" y="1251026"/>
            <a:ext cx="31654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26D24"/>
                </a:solidFill>
                <a:latin typeface="Courier New"/>
                <a:cs typeface="Courier New"/>
              </a:rPr>
              <a:t>/* </a:t>
            </a:r>
            <a:r>
              <a:rPr sz="1800" b="1" spc="-10" dirty="0">
                <a:solidFill>
                  <a:srgbClr val="226D24"/>
                </a:solidFill>
                <a:latin typeface="Courier New"/>
                <a:cs typeface="Courier New"/>
              </a:rPr>
              <a:t>fork another</a:t>
            </a:r>
            <a:r>
              <a:rPr sz="1800" b="1" spc="-90" dirty="0">
                <a:solidFill>
                  <a:srgbClr val="226D24"/>
                </a:solidFill>
                <a:latin typeface="Courier New"/>
                <a:cs typeface="Courier New"/>
              </a:rPr>
              <a:t> </a:t>
            </a:r>
            <a:r>
              <a:rPr sz="1800" b="1" spc="-10" dirty="0">
                <a:solidFill>
                  <a:srgbClr val="226D24"/>
                </a:solidFill>
                <a:latin typeface="Courier New"/>
                <a:cs typeface="Courier New"/>
              </a:rPr>
              <a:t>process</a:t>
            </a:r>
            <a:endParaRPr sz="1800">
              <a:latin typeface="Courier New"/>
              <a:cs typeface="Courier New"/>
            </a:endParaRPr>
          </a:p>
        </p:txBody>
      </p:sp>
      <p:sp>
        <p:nvSpPr>
          <p:cNvPr id="7" name="object 7"/>
          <p:cNvSpPr txBox="1"/>
          <p:nvPr/>
        </p:nvSpPr>
        <p:spPr>
          <a:xfrm>
            <a:off x="3379132" y="1855089"/>
            <a:ext cx="371284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226D24"/>
                </a:solidFill>
                <a:latin typeface="Courier New"/>
                <a:cs typeface="Courier New"/>
              </a:rPr>
              <a:t>exit(-1); /* fork failed</a:t>
            </a:r>
            <a:r>
              <a:rPr sz="1800" b="1" spc="-65" dirty="0">
                <a:solidFill>
                  <a:srgbClr val="226D24"/>
                </a:solidFill>
                <a:latin typeface="Courier New"/>
                <a:cs typeface="Courier New"/>
              </a:rPr>
              <a:t> </a:t>
            </a:r>
            <a:r>
              <a:rPr sz="1800" b="1" spc="-5" dirty="0">
                <a:solidFill>
                  <a:srgbClr val="226D24"/>
                </a:solidFill>
                <a:latin typeface="Courier New"/>
                <a:cs typeface="Courier New"/>
              </a:rPr>
              <a:t>*/</a:t>
            </a:r>
            <a:endParaRPr sz="1800">
              <a:latin typeface="Courier New"/>
              <a:cs typeface="Courier New"/>
            </a:endParaRPr>
          </a:p>
        </p:txBody>
      </p:sp>
      <p:sp>
        <p:nvSpPr>
          <p:cNvPr id="8" name="object 8"/>
          <p:cNvSpPr txBox="1">
            <a:spLocks noGrp="1"/>
          </p:cNvSpPr>
          <p:nvPr>
            <p:ph type="body" idx="1"/>
          </p:nvPr>
        </p:nvSpPr>
        <p:spPr>
          <a:prstGeom prst="rect">
            <a:avLst/>
          </a:prstGeom>
        </p:spPr>
        <p:txBody>
          <a:bodyPr vert="horz" wrap="square" lIns="0" tIns="67310" rIns="0" bIns="0" rtlCol="0">
            <a:spAutoFit/>
          </a:bodyPr>
          <a:lstStyle/>
          <a:p>
            <a:pPr marL="12700">
              <a:lnSpc>
                <a:spcPct val="100000"/>
              </a:lnSpc>
              <a:spcBef>
                <a:spcPts val="530"/>
              </a:spcBef>
            </a:pPr>
            <a:r>
              <a:rPr spc="-10" dirty="0"/>
              <a:t>else </a:t>
            </a:r>
            <a:r>
              <a:rPr spc="-5" dirty="0"/>
              <a:t>if </a:t>
            </a:r>
            <a:r>
              <a:rPr spc="-10" dirty="0"/>
              <a:t>(pid == </a:t>
            </a:r>
            <a:r>
              <a:rPr spc="-5" dirty="0"/>
              <a:t>0) </a:t>
            </a:r>
            <a:r>
              <a:rPr dirty="0"/>
              <a:t>{ </a:t>
            </a:r>
            <a:r>
              <a:rPr spc="-10" dirty="0"/>
              <a:t>/* child process</a:t>
            </a:r>
            <a:r>
              <a:rPr spc="-95" dirty="0"/>
              <a:t> </a:t>
            </a:r>
            <a:r>
              <a:rPr spc="-5" dirty="0"/>
              <a:t>*/</a:t>
            </a:r>
          </a:p>
          <a:p>
            <a:pPr marL="584200">
              <a:lnSpc>
                <a:spcPct val="100000"/>
              </a:lnSpc>
              <a:spcBef>
                <a:spcPts val="434"/>
              </a:spcBef>
            </a:pPr>
            <a:r>
              <a:rPr dirty="0"/>
              <a:t>a = </a:t>
            </a:r>
            <a:r>
              <a:rPr spc="-10" dirty="0"/>
              <a:t>3; printf(“%d\n”,</a:t>
            </a:r>
            <a:r>
              <a:rPr spc="-65" dirty="0"/>
              <a:t> </a:t>
            </a:r>
            <a:r>
              <a:rPr spc="-10" dirty="0"/>
              <a:t>a+b);</a:t>
            </a:r>
          </a:p>
          <a:p>
            <a:pPr marL="12700">
              <a:lnSpc>
                <a:spcPct val="100000"/>
              </a:lnSpc>
              <a:spcBef>
                <a:spcPts val="430"/>
              </a:spcBef>
            </a:pPr>
            <a:r>
              <a:rPr dirty="0"/>
              <a:t>} </a:t>
            </a:r>
            <a:r>
              <a:rPr spc="-10" dirty="0"/>
              <a:t>else </a:t>
            </a:r>
            <a:r>
              <a:rPr dirty="0"/>
              <a:t>{</a:t>
            </a:r>
          </a:p>
          <a:p>
            <a:pPr marL="584200">
              <a:lnSpc>
                <a:spcPct val="100000"/>
              </a:lnSpc>
              <a:spcBef>
                <a:spcPts val="434"/>
              </a:spcBef>
            </a:pPr>
            <a:r>
              <a:rPr dirty="0"/>
              <a:t>b =</a:t>
            </a:r>
            <a:r>
              <a:rPr spc="-30" dirty="0"/>
              <a:t> </a:t>
            </a:r>
            <a:r>
              <a:rPr spc="-10" dirty="0"/>
              <a:t>1;</a:t>
            </a:r>
          </a:p>
          <a:p>
            <a:pPr marL="584200">
              <a:lnSpc>
                <a:spcPct val="100000"/>
              </a:lnSpc>
              <a:spcBef>
                <a:spcPts val="430"/>
              </a:spcBef>
            </a:pPr>
            <a:r>
              <a:rPr spc="-10" dirty="0"/>
              <a:t>printf(“%d\n”,</a:t>
            </a:r>
            <a:r>
              <a:rPr spc="-20" dirty="0"/>
              <a:t> </a:t>
            </a:r>
            <a:r>
              <a:rPr spc="-10" dirty="0"/>
              <a:t>a+b);</a:t>
            </a:r>
          </a:p>
          <a:p>
            <a:pPr marL="584200">
              <a:lnSpc>
                <a:spcPct val="100000"/>
              </a:lnSpc>
              <a:spcBef>
                <a:spcPts val="434"/>
              </a:spcBef>
            </a:pPr>
            <a:r>
              <a:rPr spc="-10" dirty="0"/>
              <a:t>wait();</a:t>
            </a:r>
          </a:p>
          <a:p>
            <a:pPr marL="12700">
              <a:lnSpc>
                <a:spcPct val="100000"/>
              </a:lnSpc>
              <a:spcBef>
                <a:spcPts val="430"/>
              </a:spcBef>
            </a:pPr>
            <a:r>
              <a:rPr dirty="0"/>
              <a:t>}</a:t>
            </a:r>
          </a:p>
        </p:txBody>
      </p:sp>
      <p:sp>
        <p:nvSpPr>
          <p:cNvPr id="9" name="object 9"/>
          <p:cNvSpPr txBox="1"/>
          <p:nvPr/>
        </p:nvSpPr>
        <p:spPr>
          <a:xfrm>
            <a:off x="1125727" y="4867147"/>
            <a:ext cx="589343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3300"/>
                </a:solidFill>
                <a:latin typeface="Arial"/>
                <a:cs typeface="Arial"/>
              </a:rPr>
              <a:t>What would be the output</a:t>
            </a:r>
            <a:r>
              <a:rPr sz="2800" b="1" spc="55" dirty="0">
                <a:solidFill>
                  <a:srgbClr val="003300"/>
                </a:solidFill>
                <a:latin typeface="Arial"/>
                <a:cs typeface="Arial"/>
              </a:rPr>
              <a:t> </a:t>
            </a:r>
            <a:r>
              <a:rPr sz="2800" b="1" spc="-5" dirty="0">
                <a:solidFill>
                  <a:srgbClr val="003300"/>
                </a:solidFill>
                <a:latin typeface="Arial"/>
                <a:cs typeface="Arial"/>
              </a:rPr>
              <a:t>printed?</a:t>
            </a:r>
            <a:endParaRPr sz="2800">
              <a:latin typeface="Arial"/>
              <a:cs typeface="Arial"/>
            </a:endParaRPr>
          </a:p>
        </p:txBody>
      </p:sp>
      <p:graphicFrame>
        <p:nvGraphicFramePr>
          <p:cNvPr id="10" name="object 10"/>
          <p:cNvGraphicFramePr>
            <a:graphicFrameLocks noGrp="1"/>
          </p:cNvGraphicFramePr>
          <p:nvPr/>
        </p:nvGraphicFramePr>
        <p:xfrm>
          <a:off x="1563877" y="5416867"/>
          <a:ext cx="3448685" cy="845531"/>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1674495">
                  <a:extLst>
                    <a:ext uri="{9D8B030D-6E8A-4147-A177-3AD203B41FA5}">
                      <a16:colId xmlns:a16="http://schemas.microsoft.com/office/drawing/2014/main" val="20001"/>
                    </a:ext>
                  </a:extLst>
                </a:gridCol>
                <a:gridCol w="964565">
                  <a:extLst>
                    <a:ext uri="{9D8B030D-6E8A-4147-A177-3AD203B41FA5}">
                      <a16:colId xmlns:a16="http://schemas.microsoft.com/office/drawing/2014/main" val="20002"/>
                    </a:ext>
                  </a:extLst>
                </a:gridCol>
              </a:tblGrid>
              <a:tr h="422936">
                <a:tc>
                  <a:txBody>
                    <a:bodyPr/>
                    <a:lstStyle/>
                    <a:p>
                      <a:pPr marL="31750">
                        <a:lnSpc>
                          <a:spcPts val="2880"/>
                        </a:lnSpc>
                      </a:pPr>
                      <a:r>
                        <a:rPr sz="2600" b="1" dirty="0">
                          <a:solidFill>
                            <a:srgbClr val="003366"/>
                          </a:solidFill>
                          <a:latin typeface="Arial"/>
                          <a:cs typeface="Arial"/>
                        </a:rPr>
                        <a:t>7</a:t>
                      </a:r>
                      <a:endParaRPr sz="2600">
                        <a:latin typeface="Arial"/>
                        <a:cs typeface="Arial"/>
                      </a:endParaRPr>
                    </a:p>
                  </a:txBody>
                  <a:tcPr marL="0" marR="0" marT="0" marB="0"/>
                </a:tc>
                <a:tc>
                  <a:txBody>
                    <a:bodyPr/>
                    <a:lstStyle/>
                    <a:p>
                      <a:pPr marR="146685" algn="ctr">
                        <a:lnSpc>
                          <a:spcPts val="2880"/>
                        </a:lnSpc>
                      </a:pPr>
                      <a:r>
                        <a:rPr sz="2600" b="1" dirty="0">
                          <a:solidFill>
                            <a:srgbClr val="003366"/>
                          </a:solidFill>
                          <a:latin typeface="Arial"/>
                          <a:cs typeface="Arial"/>
                        </a:rPr>
                        <a:t>or</a:t>
                      </a:r>
                      <a:endParaRPr sz="2600">
                        <a:latin typeface="Arial"/>
                        <a:cs typeface="Arial"/>
                      </a:endParaRPr>
                    </a:p>
                  </a:txBody>
                  <a:tcPr marL="0" marR="0" marT="0" marB="0"/>
                </a:tc>
                <a:tc>
                  <a:txBody>
                    <a:bodyPr/>
                    <a:lstStyle/>
                    <a:p>
                      <a:pPr marR="24130" algn="r">
                        <a:lnSpc>
                          <a:spcPts val="2880"/>
                        </a:lnSpc>
                      </a:pPr>
                      <a:r>
                        <a:rPr sz="2600" b="1" dirty="0">
                          <a:solidFill>
                            <a:srgbClr val="003366"/>
                          </a:solidFill>
                          <a:latin typeface="Arial"/>
                          <a:cs typeface="Arial"/>
                        </a:rPr>
                        <a:t>3</a:t>
                      </a:r>
                      <a:endParaRPr sz="2600">
                        <a:latin typeface="Arial"/>
                        <a:cs typeface="Arial"/>
                      </a:endParaRPr>
                    </a:p>
                  </a:txBody>
                  <a:tcPr marL="0" marR="0" marT="0" marB="0"/>
                </a:tc>
                <a:extLst>
                  <a:ext uri="{0D108BD9-81ED-4DB2-BD59-A6C34878D82A}">
                    <a16:rowId xmlns:a16="http://schemas.microsoft.com/office/drawing/2014/main" val="10000"/>
                  </a:ext>
                </a:extLst>
              </a:tr>
              <a:tr h="422595">
                <a:tc>
                  <a:txBody>
                    <a:bodyPr/>
                    <a:lstStyle/>
                    <a:p>
                      <a:pPr marL="31750">
                        <a:lnSpc>
                          <a:spcPts val="3050"/>
                        </a:lnSpc>
                        <a:spcBef>
                          <a:spcPts val="175"/>
                        </a:spcBef>
                      </a:pPr>
                      <a:r>
                        <a:rPr sz="2600" b="1" dirty="0">
                          <a:solidFill>
                            <a:srgbClr val="003366"/>
                          </a:solidFill>
                          <a:latin typeface="Arial"/>
                          <a:cs typeface="Arial"/>
                        </a:rPr>
                        <a:t>3</a:t>
                      </a:r>
                      <a:endParaRPr sz="2600">
                        <a:latin typeface="Arial"/>
                        <a:cs typeface="Arial"/>
                      </a:endParaRPr>
                    </a:p>
                  </a:txBody>
                  <a:tcPr marL="0" marR="0" marT="22225" marB="0"/>
                </a:tc>
                <a:tc>
                  <a:txBody>
                    <a:bodyPr/>
                    <a:lstStyle/>
                    <a:p>
                      <a:pPr>
                        <a:lnSpc>
                          <a:spcPct val="100000"/>
                        </a:lnSpc>
                      </a:pPr>
                      <a:endParaRPr sz="2000">
                        <a:latin typeface="Times New Roman"/>
                        <a:cs typeface="Times New Roman"/>
                      </a:endParaRPr>
                    </a:p>
                  </a:txBody>
                  <a:tcPr marL="0" marR="0" marT="0" marB="0"/>
                </a:tc>
                <a:tc>
                  <a:txBody>
                    <a:bodyPr/>
                    <a:lstStyle/>
                    <a:p>
                      <a:pPr marR="24130" algn="r">
                        <a:lnSpc>
                          <a:spcPts val="3050"/>
                        </a:lnSpc>
                        <a:spcBef>
                          <a:spcPts val="175"/>
                        </a:spcBef>
                      </a:pPr>
                      <a:r>
                        <a:rPr sz="2600" b="1" dirty="0">
                          <a:solidFill>
                            <a:srgbClr val="003366"/>
                          </a:solidFill>
                          <a:latin typeface="Arial"/>
                          <a:cs typeface="Arial"/>
                        </a:rPr>
                        <a:t>7</a:t>
                      </a:r>
                      <a:endParaRPr sz="2600">
                        <a:latin typeface="Arial"/>
                        <a:cs typeface="Arial"/>
                      </a:endParaRPr>
                    </a:p>
                  </a:txBody>
                  <a:tcPr marL="0" marR="0" marT="22225" marB="0"/>
                </a:tc>
                <a:extLst>
                  <a:ext uri="{0D108BD9-81ED-4DB2-BD59-A6C34878D82A}">
                    <a16:rowId xmlns:a16="http://schemas.microsoft.com/office/drawing/2014/main" val="10001"/>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98475" y="217423"/>
            <a:ext cx="5164125" cy="635000"/>
          </a:xfrm>
          <a:prstGeom prst="rect">
            <a:avLst/>
          </a:prstGeom>
        </p:spPr>
        <p:txBody>
          <a:bodyPr vert="horz" wrap="square" lIns="0" tIns="12065" rIns="0" bIns="0" rtlCol="0">
            <a:spAutoFit/>
          </a:bodyPr>
          <a:lstStyle/>
          <a:p>
            <a:pPr marL="12700">
              <a:lnSpc>
                <a:spcPct val="100000"/>
              </a:lnSpc>
              <a:spcBef>
                <a:spcPts val="95"/>
              </a:spcBef>
            </a:pPr>
            <a:r>
              <a:rPr spc="-5" dirty="0"/>
              <a:t>Understanding</a:t>
            </a:r>
            <a:r>
              <a:rPr spc="-55" dirty="0"/>
              <a:t> </a:t>
            </a:r>
            <a:r>
              <a:rPr spc="-5" dirty="0"/>
              <a:t>fork()</a:t>
            </a:r>
          </a:p>
        </p:txBody>
      </p:sp>
      <p:sp>
        <p:nvSpPr>
          <p:cNvPr id="4" name="object 4"/>
          <p:cNvSpPr txBox="1"/>
          <p:nvPr/>
        </p:nvSpPr>
        <p:spPr>
          <a:xfrm>
            <a:off x="498449" y="1081532"/>
            <a:ext cx="3911600" cy="330835"/>
          </a:xfrm>
          <a:prstGeom prst="rect">
            <a:avLst/>
          </a:prstGeom>
        </p:spPr>
        <p:txBody>
          <a:bodyPr vert="horz" wrap="square" lIns="0" tIns="13335" rIns="0" bIns="0" rtlCol="0">
            <a:spAutoFit/>
          </a:bodyPr>
          <a:lstStyle/>
          <a:p>
            <a:pPr marL="12700">
              <a:lnSpc>
                <a:spcPct val="100000"/>
              </a:lnSpc>
              <a:spcBef>
                <a:spcPts val="105"/>
              </a:spcBef>
              <a:tabLst>
                <a:tab pos="2755900" algn="l"/>
              </a:tabLst>
            </a:pPr>
            <a:r>
              <a:rPr sz="2000" b="1" dirty="0">
                <a:solidFill>
                  <a:srgbClr val="003300"/>
                </a:solidFill>
                <a:latin typeface="Arial"/>
                <a:cs typeface="Arial"/>
              </a:rPr>
              <a:t>Before</a:t>
            </a:r>
            <a:r>
              <a:rPr sz="2000" b="1" spc="-25" dirty="0">
                <a:solidFill>
                  <a:srgbClr val="003300"/>
                </a:solidFill>
                <a:latin typeface="Arial"/>
                <a:cs typeface="Arial"/>
              </a:rPr>
              <a:t> </a:t>
            </a:r>
            <a:r>
              <a:rPr sz="2000" b="1" dirty="0">
                <a:solidFill>
                  <a:srgbClr val="003300"/>
                </a:solidFill>
                <a:latin typeface="Arial"/>
                <a:cs typeface="Arial"/>
              </a:rPr>
              <a:t>fork	After</a:t>
            </a:r>
            <a:r>
              <a:rPr sz="2000" b="1" spc="-105" dirty="0">
                <a:solidFill>
                  <a:srgbClr val="003300"/>
                </a:solidFill>
                <a:latin typeface="Arial"/>
                <a:cs typeface="Arial"/>
              </a:rPr>
              <a:t> </a:t>
            </a:r>
            <a:r>
              <a:rPr sz="2000" b="1" dirty="0">
                <a:solidFill>
                  <a:srgbClr val="003300"/>
                </a:solidFill>
                <a:latin typeface="Arial"/>
                <a:cs typeface="Arial"/>
              </a:rPr>
              <a:t>fork</a:t>
            </a:r>
            <a:endParaRPr sz="2000">
              <a:latin typeface="Arial"/>
              <a:cs typeface="Arial"/>
            </a:endParaRPr>
          </a:p>
        </p:txBody>
      </p:sp>
      <p:sp>
        <p:nvSpPr>
          <p:cNvPr id="5" name="object 5"/>
          <p:cNvSpPr/>
          <p:nvPr/>
        </p:nvSpPr>
        <p:spPr>
          <a:xfrm>
            <a:off x="348995" y="2354579"/>
            <a:ext cx="1061085" cy="2974975"/>
          </a:xfrm>
          <a:custGeom>
            <a:avLst/>
            <a:gdLst/>
            <a:ahLst/>
            <a:cxnLst/>
            <a:rect l="l" t="t" r="r" b="b"/>
            <a:pathLst>
              <a:path w="1061085" h="2974975">
                <a:moveTo>
                  <a:pt x="0" y="176784"/>
                </a:moveTo>
                <a:lnTo>
                  <a:pt x="6314" y="129778"/>
                </a:lnTo>
                <a:lnTo>
                  <a:pt x="24135" y="87545"/>
                </a:lnTo>
                <a:lnTo>
                  <a:pt x="51777" y="51768"/>
                </a:lnTo>
                <a:lnTo>
                  <a:pt x="87556" y="24129"/>
                </a:lnTo>
                <a:lnTo>
                  <a:pt x="129786" y="6312"/>
                </a:lnTo>
                <a:lnTo>
                  <a:pt x="176783" y="0"/>
                </a:lnTo>
                <a:lnTo>
                  <a:pt x="883919" y="0"/>
                </a:lnTo>
                <a:lnTo>
                  <a:pt x="930925" y="6312"/>
                </a:lnTo>
                <a:lnTo>
                  <a:pt x="973158" y="24129"/>
                </a:lnTo>
                <a:lnTo>
                  <a:pt x="1008935" y="51768"/>
                </a:lnTo>
                <a:lnTo>
                  <a:pt x="1036573" y="87545"/>
                </a:lnTo>
                <a:lnTo>
                  <a:pt x="1054391" y="129778"/>
                </a:lnTo>
                <a:lnTo>
                  <a:pt x="1060704" y="176784"/>
                </a:lnTo>
                <a:lnTo>
                  <a:pt x="1060704" y="2798064"/>
                </a:lnTo>
                <a:lnTo>
                  <a:pt x="1054391" y="2845069"/>
                </a:lnTo>
                <a:lnTo>
                  <a:pt x="1036573" y="2887302"/>
                </a:lnTo>
                <a:lnTo>
                  <a:pt x="1008935" y="2923079"/>
                </a:lnTo>
                <a:lnTo>
                  <a:pt x="973158" y="2950718"/>
                </a:lnTo>
                <a:lnTo>
                  <a:pt x="930925" y="2968535"/>
                </a:lnTo>
                <a:lnTo>
                  <a:pt x="883919" y="2974848"/>
                </a:lnTo>
                <a:lnTo>
                  <a:pt x="176783" y="2974848"/>
                </a:lnTo>
                <a:lnTo>
                  <a:pt x="129786" y="2968535"/>
                </a:lnTo>
                <a:lnTo>
                  <a:pt x="87556" y="2950718"/>
                </a:lnTo>
                <a:lnTo>
                  <a:pt x="51777" y="2923079"/>
                </a:lnTo>
                <a:lnTo>
                  <a:pt x="24135" y="2887302"/>
                </a:lnTo>
                <a:lnTo>
                  <a:pt x="6314" y="2845069"/>
                </a:lnTo>
                <a:lnTo>
                  <a:pt x="0" y="2798064"/>
                </a:lnTo>
                <a:lnTo>
                  <a:pt x="0" y="176784"/>
                </a:lnTo>
                <a:close/>
              </a:path>
              <a:path w="1061085" h="2974975">
                <a:moveTo>
                  <a:pt x="0" y="725424"/>
                </a:moveTo>
                <a:lnTo>
                  <a:pt x="1031747" y="725424"/>
                </a:lnTo>
              </a:path>
              <a:path w="1061085" h="2974975">
                <a:moveTo>
                  <a:pt x="0" y="1493520"/>
                </a:moveTo>
                <a:lnTo>
                  <a:pt x="1046988" y="1493520"/>
                </a:lnTo>
              </a:path>
              <a:path w="1061085" h="2974975">
                <a:moveTo>
                  <a:pt x="16764" y="2205228"/>
                </a:moveTo>
                <a:lnTo>
                  <a:pt x="1060704" y="2205228"/>
                </a:lnTo>
              </a:path>
            </a:pathLst>
          </a:custGeom>
          <a:ln w="9525">
            <a:solidFill>
              <a:srgbClr val="009999"/>
            </a:solidFill>
          </a:ln>
        </p:spPr>
        <p:txBody>
          <a:bodyPr wrap="square" lIns="0" tIns="0" rIns="0" bIns="0" rtlCol="0"/>
          <a:lstStyle/>
          <a:p>
            <a:endParaRPr/>
          </a:p>
        </p:txBody>
      </p:sp>
      <p:sp>
        <p:nvSpPr>
          <p:cNvPr id="6" name="object 6"/>
          <p:cNvSpPr txBox="1"/>
          <p:nvPr/>
        </p:nvSpPr>
        <p:spPr>
          <a:xfrm>
            <a:off x="453339" y="3145663"/>
            <a:ext cx="407670" cy="57404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9999"/>
                </a:solidFill>
                <a:latin typeface="Arial"/>
                <a:cs typeface="Arial"/>
              </a:rPr>
              <a:t>a:</a:t>
            </a:r>
            <a:r>
              <a:rPr sz="1800" spc="-95" dirty="0">
                <a:solidFill>
                  <a:srgbClr val="009999"/>
                </a:solidFill>
                <a:latin typeface="Arial"/>
                <a:cs typeface="Arial"/>
              </a:rPr>
              <a:t> </a:t>
            </a:r>
            <a:r>
              <a:rPr sz="1800" spc="-5" dirty="0">
                <a:solidFill>
                  <a:srgbClr val="009999"/>
                </a:solidFill>
                <a:latin typeface="Arial"/>
                <a:cs typeface="Arial"/>
              </a:rPr>
              <a:t>2</a:t>
            </a:r>
            <a:endParaRPr sz="1800">
              <a:latin typeface="Arial"/>
              <a:cs typeface="Arial"/>
            </a:endParaRPr>
          </a:p>
          <a:p>
            <a:pPr marL="12700">
              <a:lnSpc>
                <a:spcPct val="100000"/>
              </a:lnSpc>
            </a:pPr>
            <a:r>
              <a:rPr sz="1800" dirty="0">
                <a:solidFill>
                  <a:srgbClr val="009999"/>
                </a:solidFill>
                <a:latin typeface="Arial"/>
                <a:cs typeface="Arial"/>
              </a:rPr>
              <a:t>b:</a:t>
            </a:r>
            <a:r>
              <a:rPr sz="1800" spc="-95" dirty="0">
                <a:solidFill>
                  <a:srgbClr val="009999"/>
                </a:solidFill>
                <a:latin typeface="Arial"/>
                <a:cs typeface="Arial"/>
              </a:rPr>
              <a:t> </a:t>
            </a:r>
            <a:r>
              <a:rPr sz="1800" spc="-5" dirty="0">
                <a:solidFill>
                  <a:srgbClr val="009999"/>
                </a:solidFill>
                <a:latin typeface="Arial"/>
                <a:cs typeface="Arial"/>
              </a:rPr>
              <a:t>4</a:t>
            </a:r>
            <a:endParaRPr sz="1800">
              <a:latin typeface="Arial"/>
              <a:cs typeface="Arial"/>
            </a:endParaRPr>
          </a:p>
        </p:txBody>
      </p:sp>
      <p:grpSp>
        <p:nvGrpSpPr>
          <p:cNvPr id="7" name="object 7"/>
          <p:cNvGrpSpPr/>
          <p:nvPr/>
        </p:nvGrpSpPr>
        <p:grpSpPr>
          <a:xfrm>
            <a:off x="1219200" y="2412936"/>
            <a:ext cx="1167130" cy="2491740"/>
            <a:chOff x="1219200" y="2412936"/>
            <a:chExt cx="1167130" cy="2491740"/>
          </a:xfrm>
        </p:grpSpPr>
        <p:sp>
          <p:nvSpPr>
            <p:cNvPr id="8" name="object 8"/>
            <p:cNvSpPr/>
            <p:nvPr/>
          </p:nvSpPr>
          <p:spPr>
            <a:xfrm>
              <a:off x="1741551" y="2412999"/>
              <a:ext cx="644525" cy="1857375"/>
            </a:xfrm>
            <a:custGeom>
              <a:avLst/>
              <a:gdLst/>
              <a:ahLst/>
              <a:cxnLst/>
              <a:rect l="l" t="t" r="r" b="b"/>
              <a:pathLst>
                <a:path w="644525" h="1857375">
                  <a:moveTo>
                    <a:pt x="322199" y="0"/>
                  </a:moveTo>
                  <a:lnTo>
                    <a:pt x="322199" y="1857375"/>
                  </a:lnTo>
                </a:path>
                <a:path w="644525" h="1857375">
                  <a:moveTo>
                    <a:pt x="0" y="471424"/>
                  </a:moveTo>
                  <a:lnTo>
                    <a:pt x="644398" y="471424"/>
                  </a:lnTo>
                </a:path>
                <a:path w="644525" h="1857375">
                  <a:moveTo>
                    <a:pt x="0" y="928624"/>
                  </a:moveTo>
                  <a:lnTo>
                    <a:pt x="644398" y="928624"/>
                  </a:lnTo>
                </a:path>
                <a:path w="644525" h="1857375">
                  <a:moveTo>
                    <a:pt x="0" y="1385824"/>
                  </a:moveTo>
                  <a:lnTo>
                    <a:pt x="644398" y="1385824"/>
                  </a:lnTo>
                </a:path>
              </a:pathLst>
            </a:custGeom>
            <a:ln w="12700">
              <a:solidFill>
                <a:srgbClr val="009999"/>
              </a:solidFill>
            </a:ln>
          </p:spPr>
          <p:txBody>
            <a:bodyPr wrap="square" lIns="0" tIns="0" rIns="0" bIns="0" rtlCol="0"/>
            <a:lstStyle/>
            <a:p>
              <a:endParaRPr/>
            </a:p>
          </p:txBody>
        </p:sp>
        <p:sp>
          <p:nvSpPr>
            <p:cNvPr id="9" name="object 9"/>
            <p:cNvSpPr/>
            <p:nvPr/>
          </p:nvSpPr>
          <p:spPr>
            <a:xfrm>
              <a:off x="1741551" y="2412999"/>
              <a:ext cx="644525" cy="1857375"/>
            </a:xfrm>
            <a:custGeom>
              <a:avLst/>
              <a:gdLst/>
              <a:ahLst/>
              <a:cxnLst/>
              <a:rect l="l" t="t" r="r" b="b"/>
              <a:pathLst>
                <a:path w="644525" h="1857375">
                  <a:moveTo>
                    <a:pt x="14224" y="0"/>
                  </a:moveTo>
                  <a:lnTo>
                    <a:pt x="14224" y="1857375"/>
                  </a:lnTo>
                </a:path>
                <a:path w="644525" h="1857375">
                  <a:moveTo>
                    <a:pt x="630174" y="0"/>
                  </a:moveTo>
                  <a:lnTo>
                    <a:pt x="630174" y="1857375"/>
                  </a:lnTo>
                </a:path>
                <a:path w="644525" h="1857375">
                  <a:moveTo>
                    <a:pt x="0" y="14224"/>
                  </a:moveTo>
                  <a:lnTo>
                    <a:pt x="644398" y="14224"/>
                  </a:lnTo>
                </a:path>
                <a:path w="644525" h="1857375">
                  <a:moveTo>
                    <a:pt x="0" y="1843024"/>
                  </a:moveTo>
                  <a:lnTo>
                    <a:pt x="644398" y="1843024"/>
                  </a:lnTo>
                </a:path>
              </a:pathLst>
            </a:custGeom>
            <a:ln w="28575">
              <a:solidFill>
                <a:srgbClr val="009999"/>
              </a:solidFill>
            </a:ln>
          </p:spPr>
          <p:txBody>
            <a:bodyPr wrap="square" lIns="0" tIns="0" rIns="0" bIns="0" rtlCol="0"/>
            <a:lstStyle/>
            <a:p>
              <a:endParaRPr/>
            </a:p>
          </p:txBody>
        </p:sp>
        <p:sp>
          <p:nvSpPr>
            <p:cNvPr id="10" name="object 10"/>
            <p:cNvSpPr/>
            <p:nvPr/>
          </p:nvSpPr>
          <p:spPr>
            <a:xfrm>
              <a:off x="1219200" y="2525902"/>
              <a:ext cx="698500" cy="2378710"/>
            </a:xfrm>
            <a:custGeom>
              <a:avLst/>
              <a:gdLst/>
              <a:ahLst/>
              <a:cxnLst/>
              <a:rect l="l" t="t" r="r" b="b"/>
              <a:pathLst>
                <a:path w="698500" h="2378710">
                  <a:moveTo>
                    <a:pt x="625729" y="569087"/>
                  </a:moveTo>
                  <a:lnTo>
                    <a:pt x="620903" y="557403"/>
                  </a:lnTo>
                  <a:lnTo>
                    <a:pt x="67767" y="790003"/>
                  </a:lnTo>
                  <a:lnTo>
                    <a:pt x="55499" y="760730"/>
                  </a:lnTo>
                  <a:lnTo>
                    <a:pt x="0" y="825373"/>
                  </a:lnTo>
                  <a:lnTo>
                    <a:pt x="84963" y="830961"/>
                  </a:lnTo>
                  <a:lnTo>
                    <a:pt x="74726" y="806577"/>
                  </a:lnTo>
                  <a:lnTo>
                    <a:pt x="72656" y="801662"/>
                  </a:lnTo>
                  <a:lnTo>
                    <a:pt x="625729" y="569087"/>
                  </a:lnTo>
                  <a:close/>
                </a:path>
                <a:path w="698500" h="2378710">
                  <a:moveTo>
                    <a:pt x="654050" y="984885"/>
                  </a:moveTo>
                  <a:lnTo>
                    <a:pt x="644398" y="976757"/>
                  </a:lnTo>
                  <a:lnTo>
                    <a:pt x="112534" y="1614690"/>
                  </a:lnTo>
                  <a:lnTo>
                    <a:pt x="88138" y="1594358"/>
                  </a:lnTo>
                  <a:lnTo>
                    <a:pt x="68580" y="1677289"/>
                  </a:lnTo>
                  <a:lnTo>
                    <a:pt x="146685" y="1643126"/>
                  </a:lnTo>
                  <a:lnTo>
                    <a:pt x="134023" y="1632585"/>
                  </a:lnTo>
                  <a:lnTo>
                    <a:pt x="122301" y="1622831"/>
                  </a:lnTo>
                  <a:lnTo>
                    <a:pt x="654050" y="984885"/>
                  </a:lnTo>
                  <a:close/>
                </a:path>
                <a:path w="698500" h="2378710">
                  <a:moveTo>
                    <a:pt x="675894" y="1446022"/>
                  </a:moveTo>
                  <a:lnTo>
                    <a:pt x="665226" y="1439164"/>
                  </a:lnTo>
                  <a:lnTo>
                    <a:pt x="110172" y="2310638"/>
                  </a:lnTo>
                  <a:lnTo>
                    <a:pt x="83439" y="2293620"/>
                  </a:lnTo>
                  <a:lnTo>
                    <a:pt x="74676" y="2378329"/>
                  </a:lnTo>
                  <a:lnTo>
                    <a:pt x="147701" y="2334514"/>
                  </a:lnTo>
                  <a:lnTo>
                    <a:pt x="137718" y="2328164"/>
                  </a:lnTo>
                  <a:lnTo>
                    <a:pt x="120954" y="2317508"/>
                  </a:lnTo>
                  <a:lnTo>
                    <a:pt x="675894" y="1446022"/>
                  </a:lnTo>
                  <a:close/>
                </a:path>
                <a:path w="698500" h="2378710">
                  <a:moveTo>
                    <a:pt x="698500" y="82931"/>
                  </a:moveTo>
                  <a:lnTo>
                    <a:pt x="106972" y="31597"/>
                  </a:lnTo>
                  <a:lnTo>
                    <a:pt x="107073" y="30480"/>
                  </a:lnTo>
                  <a:lnTo>
                    <a:pt x="109728" y="0"/>
                  </a:lnTo>
                  <a:lnTo>
                    <a:pt x="30480" y="31369"/>
                  </a:lnTo>
                  <a:lnTo>
                    <a:pt x="103124" y="75946"/>
                  </a:lnTo>
                  <a:lnTo>
                    <a:pt x="105867" y="44284"/>
                  </a:lnTo>
                  <a:lnTo>
                    <a:pt x="697484" y="95631"/>
                  </a:lnTo>
                  <a:lnTo>
                    <a:pt x="698500" y="82931"/>
                  </a:lnTo>
                  <a:close/>
                </a:path>
              </a:pathLst>
            </a:custGeom>
            <a:solidFill>
              <a:srgbClr val="009999"/>
            </a:solidFill>
          </p:spPr>
          <p:txBody>
            <a:bodyPr wrap="square" lIns="0" tIns="0" rIns="0" bIns="0" rtlCol="0"/>
            <a:lstStyle/>
            <a:p>
              <a:endParaRPr/>
            </a:p>
          </p:txBody>
        </p:sp>
      </p:grpSp>
      <p:sp>
        <p:nvSpPr>
          <p:cNvPr id="11" name="object 11"/>
          <p:cNvSpPr/>
          <p:nvPr/>
        </p:nvSpPr>
        <p:spPr>
          <a:xfrm>
            <a:off x="2683764" y="2293620"/>
            <a:ext cx="1061085" cy="2974975"/>
          </a:xfrm>
          <a:custGeom>
            <a:avLst/>
            <a:gdLst/>
            <a:ahLst/>
            <a:cxnLst/>
            <a:rect l="l" t="t" r="r" b="b"/>
            <a:pathLst>
              <a:path w="1061085" h="2974975">
                <a:moveTo>
                  <a:pt x="0" y="176783"/>
                </a:moveTo>
                <a:lnTo>
                  <a:pt x="6312" y="129778"/>
                </a:lnTo>
                <a:lnTo>
                  <a:pt x="24130" y="87545"/>
                </a:lnTo>
                <a:lnTo>
                  <a:pt x="51768" y="51768"/>
                </a:lnTo>
                <a:lnTo>
                  <a:pt x="87545" y="24129"/>
                </a:lnTo>
                <a:lnTo>
                  <a:pt x="129778" y="6312"/>
                </a:lnTo>
                <a:lnTo>
                  <a:pt x="176784" y="0"/>
                </a:lnTo>
                <a:lnTo>
                  <a:pt x="883920" y="0"/>
                </a:lnTo>
                <a:lnTo>
                  <a:pt x="930925" y="6312"/>
                </a:lnTo>
                <a:lnTo>
                  <a:pt x="973158" y="24129"/>
                </a:lnTo>
                <a:lnTo>
                  <a:pt x="1008935" y="51768"/>
                </a:lnTo>
                <a:lnTo>
                  <a:pt x="1036574" y="87545"/>
                </a:lnTo>
                <a:lnTo>
                  <a:pt x="1054391" y="129778"/>
                </a:lnTo>
                <a:lnTo>
                  <a:pt x="1060703" y="176783"/>
                </a:lnTo>
                <a:lnTo>
                  <a:pt x="1060703" y="2798063"/>
                </a:lnTo>
                <a:lnTo>
                  <a:pt x="1054391" y="2845069"/>
                </a:lnTo>
                <a:lnTo>
                  <a:pt x="1036574" y="2887302"/>
                </a:lnTo>
                <a:lnTo>
                  <a:pt x="1008935" y="2923079"/>
                </a:lnTo>
                <a:lnTo>
                  <a:pt x="973158" y="2950717"/>
                </a:lnTo>
                <a:lnTo>
                  <a:pt x="930925" y="2968535"/>
                </a:lnTo>
                <a:lnTo>
                  <a:pt x="883920" y="2974847"/>
                </a:lnTo>
                <a:lnTo>
                  <a:pt x="176784" y="2974847"/>
                </a:lnTo>
                <a:lnTo>
                  <a:pt x="129778" y="2968535"/>
                </a:lnTo>
                <a:lnTo>
                  <a:pt x="87545" y="2950717"/>
                </a:lnTo>
                <a:lnTo>
                  <a:pt x="51768" y="2923079"/>
                </a:lnTo>
                <a:lnTo>
                  <a:pt x="24130" y="2887302"/>
                </a:lnTo>
                <a:lnTo>
                  <a:pt x="6312" y="2845069"/>
                </a:lnTo>
                <a:lnTo>
                  <a:pt x="0" y="2798063"/>
                </a:lnTo>
                <a:lnTo>
                  <a:pt x="0" y="176783"/>
                </a:lnTo>
                <a:close/>
              </a:path>
              <a:path w="1061085" h="2974975">
                <a:moveTo>
                  <a:pt x="0" y="725424"/>
                </a:moveTo>
                <a:lnTo>
                  <a:pt x="1033272" y="725424"/>
                </a:lnTo>
              </a:path>
              <a:path w="1061085" h="2974975">
                <a:moveTo>
                  <a:pt x="0" y="1493519"/>
                </a:moveTo>
                <a:lnTo>
                  <a:pt x="1046988" y="1493519"/>
                </a:lnTo>
              </a:path>
              <a:path w="1061085" h="2974975">
                <a:moveTo>
                  <a:pt x="16763" y="2205228"/>
                </a:moveTo>
                <a:lnTo>
                  <a:pt x="1060703" y="2205228"/>
                </a:lnTo>
              </a:path>
            </a:pathLst>
          </a:custGeom>
          <a:ln w="9525">
            <a:solidFill>
              <a:srgbClr val="009999"/>
            </a:solidFill>
          </a:ln>
        </p:spPr>
        <p:txBody>
          <a:bodyPr wrap="square" lIns="0" tIns="0" rIns="0" bIns="0" rtlCol="0"/>
          <a:lstStyle/>
          <a:p>
            <a:endParaRPr/>
          </a:p>
        </p:txBody>
      </p:sp>
      <p:sp>
        <p:nvSpPr>
          <p:cNvPr id="12" name="object 12"/>
          <p:cNvSpPr txBox="1"/>
          <p:nvPr/>
        </p:nvSpPr>
        <p:spPr>
          <a:xfrm>
            <a:off x="3981450" y="1785950"/>
            <a:ext cx="1459230" cy="57467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9999"/>
                </a:solidFill>
                <a:latin typeface="Times New Roman"/>
                <a:cs typeface="Times New Roman"/>
              </a:rPr>
              <a:t>Parent</a:t>
            </a:r>
            <a:r>
              <a:rPr sz="1800" b="1" spc="-65" dirty="0">
                <a:solidFill>
                  <a:srgbClr val="009999"/>
                </a:solidFill>
                <a:latin typeface="Times New Roman"/>
                <a:cs typeface="Times New Roman"/>
              </a:rPr>
              <a:t> </a:t>
            </a:r>
            <a:r>
              <a:rPr sz="1800" b="1" spc="-10" dirty="0">
                <a:solidFill>
                  <a:srgbClr val="009999"/>
                </a:solidFill>
                <a:latin typeface="Times New Roman"/>
                <a:cs typeface="Times New Roman"/>
              </a:rPr>
              <a:t>process</a:t>
            </a:r>
            <a:endParaRPr sz="1800">
              <a:latin typeface="Times New Roman"/>
              <a:cs typeface="Times New Roman"/>
            </a:endParaRPr>
          </a:p>
          <a:p>
            <a:pPr marL="12700">
              <a:lnSpc>
                <a:spcPct val="100000"/>
              </a:lnSpc>
              <a:spcBef>
                <a:spcPts val="5"/>
              </a:spcBef>
            </a:pPr>
            <a:r>
              <a:rPr sz="1800" b="1" spc="-5" dirty="0">
                <a:solidFill>
                  <a:srgbClr val="009999"/>
                </a:solidFill>
                <a:latin typeface="Times New Roman"/>
                <a:cs typeface="Times New Roman"/>
              </a:rPr>
              <a:t>page</a:t>
            </a:r>
            <a:r>
              <a:rPr sz="1800" b="1" spc="-20" dirty="0">
                <a:solidFill>
                  <a:srgbClr val="009999"/>
                </a:solidFill>
                <a:latin typeface="Times New Roman"/>
                <a:cs typeface="Times New Roman"/>
              </a:rPr>
              <a:t> </a:t>
            </a:r>
            <a:r>
              <a:rPr sz="1800" b="1" spc="-5" dirty="0">
                <a:solidFill>
                  <a:srgbClr val="009999"/>
                </a:solidFill>
                <a:latin typeface="Times New Roman"/>
                <a:cs typeface="Times New Roman"/>
              </a:rPr>
              <a:t>table</a:t>
            </a:r>
            <a:endParaRPr sz="1800">
              <a:latin typeface="Times New Roman"/>
              <a:cs typeface="Times New Roman"/>
            </a:endParaRPr>
          </a:p>
        </p:txBody>
      </p:sp>
      <p:sp>
        <p:nvSpPr>
          <p:cNvPr id="13" name="object 13"/>
          <p:cNvSpPr txBox="1"/>
          <p:nvPr/>
        </p:nvSpPr>
        <p:spPr>
          <a:xfrm>
            <a:off x="2789047" y="3085338"/>
            <a:ext cx="407034" cy="57404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9999"/>
                </a:solidFill>
                <a:latin typeface="Arial"/>
                <a:cs typeface="Arial"/>
              </a:rPr>
              <a:t>a:</a:t>
            </a:r>
            <a:r>
              <a:rPr sz="1800" spc="-100" dirty="0">
                <a:solidFill>
                  <a:srgbClr val="009999"/>
                </a:solidFill>
                <a:latin typeface="Arial"/>
                <a:cs typeface="Arial"/>
              </a:rPr>
              <a:t> </a:t>
            </a:r>
            <a:r>
              <a:rPr sz="1800" spc="-5" dirty="0">
                <a:solidFill>
                  <a:srgbClr val="009999"/>
                </a:solidFill>
                <a:latin typeface="Arial"/>
                <a:cs typeface="Arial"/>
              </a:rPr>
              <a:t>2</a:t>
            </a:r>
            <a:endParaRPr sz="1800">
              <a:latin typeface="Arial"/>
              <a:cs typeface="Arial"/>
            </a:endParaRPr>
          </a:p>
          <a:p>
            <a:pPr marL="12700">
              <a:lnSpc>
                <a:spcPct val="100000"/>
              </a:lnSpc>
            </a:pPr>
            <a:r>
              <a:rPr sz="1800" dirty="0">
                <a:solidFill>
                  <a:srgbClr val="009999"/>
                </a:solidFill>
                <a:latin typeface="Arial"/>
                <a:cs typeface="Arial"/>
              </a:rPr>
              <a:t>b:</a:t>
            </a:r>
            <a:r>
              <a:rPr sz="1800" spc="-100" dirty="0">
                <a:solidFill>
                  <a:srgbClr val="009999"/>
                </a:solidFill>
                <a:latin typeface="Arial"/>
                <a:cs typeface="Arial"/>
              </a:rPr>
              <a:t> </a:t>
            </a:r>
            <a:r>
              <a:rPr sz="1800" spc="-5" dirty="0">
                <a:solidFill>
                  <a:srgbClr val="009999"/>
                </a:solidFill>
                <a:latin typeface="Arial"/>
                <a:cs typeface="Arial"/>
              </a:rPr>
              <a:t>4</a:t>
            </a:r>
            <a:endParaRPr sz="1800">
              <a:latin typeface="Arial"/>
              <a:cs typeface="Arial"/>
            </a:endParaRPr>
          </a:p>
        </p:txBody>
      </p:sp>
      <p:grpSp>
        <p:nvGrpSpPr>
          <p:cNvPr id="14" name="object 14"/>
          <p:cNvGrpSpPr/>
          <p:nvPr/>
        </p:nvGrpSpPr>
        <p:grpSpPr>
          <a:xfrm>
            <a:off x="4062412" y="2338387"/>
            <a:ext cx="673100" cy="1885950"/>
            <a:chOff x="4062412" y="2338387"/>
            <a:chExt cx="673100" cy="1885950"/>
          </a:xfrm>
        </p:grpSpPr>
        <p:sp>
          <p:nvSpPr>
            <p:cNvPr id="15" name="object 15"/>
            <p:cNvSpPr/>
            <p:nvPr/>
          </p:nvSpPr>
          <p:spPr>
            <a:xfrm>
              <a:off x="4076700" y="2352675"/>
              <a:ext cx="644525" cy="1857375"/>
            </a:xfrm>
            <a:custGeom>
              <a:avLst/>
              <a:gdLst/>
              <a:ahLst/>
              <a:cxnLst/>
              <a:rect l="l" t="t" r="r" b="b"/>
              <a:pathLst>
                <a:path w="644525" h="1857375">
                  <a:moveTo>
                    <a:pt x="322325" y="0"/>
                  </a:moveTo>
                  <a:lnTo>
                    <a:pt x="322325" y="1857375"/>
                  </a:lnTo>
                </a:path>
                <a:path w="644525" h="1857375">
                  <a:moveTo>
                    <a:pt x="0" y="471550"/>
                  </a:moveTo>
                  <a:lnTo>
                    <a:pt x="644525" y="471550"/>
                  </a:lnTo>
                </a:path>
                <a:path w="644525" h="1857375">
                  <a:moveTo>
                    <a:pt x="0" y="928751"/>
                  </a:moveTo>
                  <a:lnTo>
                    <a:pt x="644525" y="928751"/>
                  </a:lnTo>
                </a:path>
                <a:path w="644525" h="1857375">
                  <a:moveTo>
                    <a:pt x="0" y="1385951"/>
                  </a:moveTo>
                  <a:lnTo>
                    <a:pt x="644525" y="1385951"/>
                  </a:lnTo>
                </a:path>
              </a:pathLst>
            </a:custGeom>
            <a:ln w="12700">
              <a:solidFill>
                <a:srgbClr val="009999"/>
              </a:solidFill>
            </a:ln>
          </p:spPr>
          <p:txBody>
            <a:bodyPr wrap="square" lIns="0" tIns="0" rIns="0" bIns="0" rtlCol="0"/>
            <a:lstStyle/>
            <a:p>
              <a:endParaRPr/>
            </a:p>
          </p:txBody>
        </p:sp>
        <p:sp>
          <p:nvSpPr>
            <p:cNvPr id="16" name="object 16"/>
            <p:cNvSpPr/>
            <p:nvPr/>
          </p:nvSpPr>
          <p:spPr>
            <a:xfrm>
              <a:off x="4076700" y="2352675"/>
              <a:ext cx="644525" cy="1857375"/>
            </a:xfrm>
            <a:custGeom>
              <a:avLst/>
              <a:gdLst/>
              <a:ahLst/>
              <a:cxnLst/>
              <a:rect l="l" t="t" r="r" b="b"/>
              <a:pathLst>
                <a:path w="644525" h="1857375">
                  <a:moveTo>
                    <a:pt x="14350" y="0"/>
                  </a:moveTo>
                  <a:lnTo>
                    <a:pt x="14350" y="1857375"/>
                  </a:lnTo>
                </a:path>
                <a:path w="644525" h="1857375">
                  <a:moveTo>
                    <a:pt x="630301" y="0"/>
                  </a:moveTo>
                  <a:lnTo>
                    <a:pt x="630301" y="1857375"/>
                  </a:lnTo>
                </a:path>
                <a:path w="644525" h="1857375">
                  <a:moveTo>
                    <a:pt x="0" y="14350"/>
                  </a:moveTo>
                  <a:lnTo>
                    <a:pt x="644525" y="14350"/>
                  </a:lnTo>
                </a:path>
                <a:path w="644525" h="1857375">
                  <a:moveTo>
                    <a:pt x="0" y="1843024"/>
                  </a:moveTo>
                  <a:lnTo>
                    <a:pt x="644525" y="1843024"/>
                  </a:lnTo>
                </a:path>
              </a:pathLst>
            </a:custGeom>
            <a:ln w="28575">
              <a:solidFill>
                <a:srgbClr val="009999"/>
              </a:solidFill>
            </a:ln>
          </p:spPr>
          <p:txBody>
            <a:bodyPr wrap="square" lIns="0" tIns="0" rIns="0" bIns="0" rtlCol="0"/>
            <a:lstStyle/>
            <a:p>
              <a:endParaRPr/>
            </a:p>
          </p:txBody>
        </p:sp>
      </p:grpSp>
      <p:sp>
        <p:nvSpPr>
          <p:cNvPr id="17" name="object 17"/>
          <p:cNvSpPr txBox="1"/>
          <p:nvPr/>
        </p:nvSpPr>
        <p:spPr>
          <a:xfrm>
            <a:off x="4405376" y="2393060"/>
            <a:ext cx="287655" cy="391160"/>
          </a:xfrm>
          <a:prstGeom prst="rect">
            <a:avLst/>
          </a:prstGeom>
        </p:spPr>
        <p:txBody>
          <a:bodyPr vert="horz" wrap="square" lIns="0" tIns="12700" rIns="0" bIns="0" rtlCol="0">
            <a:spAutoFit/>
          </a:bodyPr>
          <a:lstStyle/>
          <a:p>
            <a:pPr marL="85725">
              <a:lnSpc>
                <a:spcPct val="100000"/>
              </a:lnSpc>
              <a:spcBef>
                <a:spcPts val="100"/>
              </a:spcBef>
            </a:pPr>
            <a:r>
              <a:rPr sz="2400" b="1" spc="-5" dirty="0">
                <a:solidFill>
                  <a:srgbClr val="003300"/>
                </a:solidFill>
                <a:latin typeface="Arial"/>
                <a:cs typeface="Arial"/>
              </a:rPr>
              <a:t>*</a:t>
            </a:r>
            <a:endParaRPr sz="2400">
              <a:latin typeface="Arial"/>
              <a:cs typeface="Arial"/>
            </a:endParaRPr>
          </a:p>
        </p:txBody>
      </p:sp>
      <p:sp>
        <p:nvSpPr>
          <p:cNvPr id="18" name="object 18"/>
          <p:cNvSpPr txBox="1"/>
          <p:nvPr/>
        </p:nvSpPr>
        <p:spPr>
          <a:xfrm>
            <a:off x="4405376" y="2850260"/>
            <a:ext cx="287655" cy="391160"/>
          </a:xfrm>
          <a:prstGeom prst="rect">
            <a:avLst/>
          </a:prstGeom>
        </p:spPr>
        <p:txBody>
          <a:bodyPr vert="horz" wrap="square" lIns="0" tIns="12700" rIns="0" bIns="0" rtlCol="0">
            <a:spAutoFit/>
          </a:bodyPr>
          <a:lstStyle/>
          <a:p>
            <a:pPr marL="85725">
              <a:lnSpc>
                <a:spcPct val="100000"/>
              </a:lnSpc>
              <a:spcBef>
                <a:spcPts val="100"/>
              </a:spcBef>
            </a:pPr>
            <a:r>
              <a:rPr sz="2400" b="1" spc="-5" dirty="0">
                <a:solidFill>
                  <a:srgbClr val="003300"/>
                </a:solidFill>
                <a:latin typeface="Arial"/>
                <a:cs typeface="Arial"/>
              </a:rPr>
              <a:t>*</a:t>
            </a:r>
            <a:endParaRPr sz="2400">
              <a:latin typeface="Arial"/>
              <a:cs typeface="Arial"/>
            </a:endParaRPr>
          </a:p>
        </p:txBody>
      </p:sp>
      <p:sp>
        <p:nvSpPr>
          <p:cNvPr id="19" name="object 19"/>
          <p:cNvSpPr txBox="1"/>
          <p:nvPr/>
        </p:nvSpPr>
        <p:spPr>
          <a:xfrm>
            <a:off x="4405376" y="3307460"/>
            <a:ext cx="287655" cy="391160"/>
          </a:xfrm>
          <a:prstGeom prst="rect">
            <a:avLst/>
          </a:prstGeom>
        </p:spPr>
        <p:txBody>
          <a:bodyPr vert="horz" wrap="square" lIns="0" tIns="12700" rIns="0" bIns="0" rtlCol="0">
            <a:spAutoFit/>
          </a:bodyPr>
          <a:lstStyle/>
          <a:p>
            <a:pPr marL="85725">
              <a:lnSpc>
                <a:spcPct val="100000"/>
              </a:lnSpc>
              <a:spcBef>
                <a:spcPts val="100"/>
              </a:spcBef>
            </a:pPr>
            <a:r>
              <a:rPr sz="2400" b="1" spc="-5" dirty="0">
                <a:solidFill>
                  <a:srgbClr val="003300"/>
                </a:solidFill>
                <a:latin typeface="Arial"/>
                <a:cs typeface="Arial"/>
              </a:rPr>
              <a:t>*</a:t>
            </a:r>
            <a:endParaRPr sz="2400">
              <a:latin typeface="Arial"/>
              <a:cs typeface="Arial"/>
            </a:endParaRPr>
          </a:p>
        </p:txBody>
      </p:sp>
      <p:sp>
        <p:nvSpPr>
          <p:cNvPr id="20" name="object 20"/>
          <p:cNvSpPr txBox="1"/>
          <p:nvPr/>
        </p:nvSpPr>
        <p:spPr>
          <a:xfrm>
            <a:off x="4405376" y="3764356"/>
            <a:ext cx="287655" cy="391795"/>
          </a:xfrm>
          <a:prstGeom prst="rect">
            <a:avLst/>
          </a:prstGeom>
        </p:spPr>
        <p:txBody>
          <a:bodyPr vert="horz" wrap="square" lIns="0" tIns="12700" rIns="0" bIns="0" rtlCol="0">
            <a:spAutoFit/>
          </a:bodyPr>
          <a:lstStyle/>
          <a:p>
            <a:pPr marL="85725">
              <a:lnSpc>
                <a:spcPct val="100000"/>
              </a:lnSpc>
              <a:spcBef>
                <a:spcPts val="100"/>
              </a:spcBef>
            </a:pPr>
            <a:r>
              <a:rPr sz="2400" b="1" dirty="0">
                <a:solidFill>
                  <a:srgbClr val="003300"/>
                </a:solidFill>
                <a:latin typeface="Arial"/>
                <a:cs typeface="Arial"/>
              </a:rPr>
              <a:t>*</a:t>
            </a:r>
            <a:endParaRPr sz="2400">
              <a:latin typeface="Arial"/>
              <a:cs typeface="Arial"/>
            </a:endParaRPr>
          </a:p>
        </p:txBody>
      </p:sp>
      <p:grpSp>
        <p:nvGrpSpPr>
          <p:cNvPr id="21" name="object 21"/>
          <p:cNvGrpSpPr/>
          <p:nvPr/>
        </p:nvGrpSpPr>
        <p:grpSpPr>
          <a:xfrm>
            <a:off x="4071937" y="4684712"/>
            <a:ext cx="673100" cy="1885950"/>
            <a:chOff x="4071937" y="4684712"/>
            <a:chExt cx="673100" cy="1885950"/>
          </a:xfrm>
        </p:grpSpPr>
        <p:sp>
          <p:nvSpPr>
            <p:cNvPr id="22" name="object 22"/>
            <p:cNvSpPr/>
            <p:nvPr/>
          </p:nvSpPr>
          <p:spPr>
            <a:xfrm>
              <a:off x="4086225" y="4699000"/>
              <a:ext cx="644525" cy="1857375"/>
            </a:xfrm>
            <a:custGeom>
              <a:avLst/>
              <a:gdLst/>
              <a:ahLst/>
              <a:cxnLst/>
              <a:rect l="l" t="t" r="r" b="b"/>
              <a:pathLst>
                <a:path w="644525" h="1857375">
                  <a:moveTo>
                    <a:pt x="322325" y="0"/>
                  </a:moveTo>
                  <a:lnTo>
                    <a:pt x="322325" y="1857375"/>
                  </a:lnTo>
                </a:path>
                <a:path w="644525" h="1857375">
                  <a:moveTo>
                    <a:pt x="0" y="471550"/>
                  </a:moveTo>
                  <a:lnTo>
                    <a:pt x="644525" y="471550"/>
                  </a:lnTo>
                </a:path>
                <a:path w="644525" h="1857375">
                  <a:moveTo>
                    <a:pt x="0" y="928687"/>
                  </a:moveTo>
                  <a:lnTo>
                    <a:pt x="644525" y="928687"/>
                  </a:lnTo>
                </a:path>
                <a:path w="644525" h="1857375">
                  <a:moveTo>
                    <a:pt x="0" y="1385887"/>
                  </a:moveTo>
                  <a:lnTo>
                    <a:pt x="644525" y="1385887"/>
                  </a:lnTo>
                </a:path>
              </a:pathLst>
            </a:custGeom>
            <a:ln w="12700">
              <a:solidFill>
                <a:srgbClr val="009999"/>
              </a:solidFill>
            </a:ln>
          </p:spPr>
          <p:txBody>
            <a:bodyPr wrap="square" lIns="0" tIns="0" rIns="0" bIns="0" rtlCol="0"/>
            <a:lstStyle/>
            <a:p>
              <a:endParaRPr/>
            </a:p>
          </p:txBody>
        </p:sp>
        <p:sp>
          <p:nvSpPr>
            <p:cNvPr id="23" name="object 23"/>
            <p:cNvSpPr/>
            <p:nvPr/>
          </p:nvSpPr>
          <p:spPr>
            <a:xfrm>
              <a:off x="4086225" y="4699000"/>
              <a:ext cx="644525" cy="1857375"/>
            </a:xfrm>
            <a:custGeom>
              <a:avLst/>
              <a:gdLst/>
              <a:ahLst/>
              <a:cxnLst/>
              <a:rect l="l" t="t" r="r" b="b"/>
              <a:pathLst>
                <a:path w="644525" h="1857375">
                  <a:moveTo>
                    <a:pt x="14350" y="0"/>
                  </a:moveTo>
                  <a:lnTo>
                    <a:pt x="14350" y="1857375"/>
                  </a:lnTo>
                </a:path>
                <a:path w="644525" h="1857375">
                  <a:moveTo>
                    <a:pt x="630301" y="0"/>
                  </a:moveTo>
                  <a:lnTo>
                    <a:pt x="630301" y="1857375"/>
                  </a:lnTo>
                </a:path>
                <a:path w="644525" h="1857375">
                  <a:moveTo>
                    <a:pt x="0" y="14350"/>
                  </a:moveTo>
                  <a:lnTo>
                    <a:pt x="644525" y="14350"/>
                  </a:lnTo>
                </a:path>
                <a:path w="644525" h="1857375">
                  <a:moveTo>
                    <a:pt x="0" y="1843087"/>
                  </a:moveTo>
                  <a:lnTo>
                    <a:pt x="644525" y="1843087"/>
                  </a:lnTo>
                </a:path>
              </a:pathLst>
            </a:custGeom>
            <a:ln w="28575">
              <a:solidFill>
                <a:srgbClr val="009999"/>
              </a:solidFill>
            </a:ln>
          </p:spPr>
          <p:txBody>
            <a:bodyPr wrap="square" lIns="0" tIns="0" rIns="0" bIns="0" rtlCol="0"/>
            <a:lstStyle/>
            <a:p>
              <a:endParaRPr/>
            </a:p>
          </p:txBody>
        </p:sp>
      </p:grpSp>
      <p:sp>
        <p:nvSpPr>
          <p:cNvPr id="24" name="object 24"/>
          <p:cNvSpPr txBox="1"/>
          <p:nvPr/>
        </p:nvSpPr>
        <p:spPr>
          <a:xfrm>
            <a:off x="4414901" y="4739767"/>
            <a:ext cx="287655" cy="391160"/>
          </a:xfrm>
          <a:prstGeom prst="rect">
            <a:avLst/>
          </a:prstGeom>
        </p:spPr>
        <p:txBody>
          <a:bodyPr vert="horz" wrap="square" lIns="0" tIns="12700" rIns="0" bIns="0" rtlCol="0">
            <a:spAutoFit/>
          </a:bodyPr>
          <a:lstStyle/>
          <a:p>
            <a:pPr marL="85725">
              <a:lnSpc>
                <a:spcPct val="100000"/>
              </a:lnSpc>
              <a:spcBef>
                <a:spcPts val="100"/>
              </a:spcBef>
            </a:pPr>
            <a:r>
              <a:rPr sz="2400" b="1" spc="-5" dirty="0">
                <a:solidFill>
                  <a:srgbClr val="003300"/>
                </a:solidFill>
                <a:latin typeface="Arial"/>
                <a:cs typeface="Arial"/>
              </a:rPr>
              <a:t>*</a:t>
            </a:r>
            <a:endParaRPr sz="2400">
              <a:latin typeface="Arial"/>
              <a:cs typeface="Arial"/>
            </a:endParaRPr>
          </a:p>
        </p:txBody>
      </p:sp>
      <p:sp>
        <p:nvSpPr>
          <p:cNvPr id="25" name="object 25"/>
          <p:cNvSpPr txBox="1"/>
          <p:nvPr/>
        </p:nvSpPr>
        <p:spPr>
          <a:xfrm>
            <a:off x="4414901" y="5196662"/>
            <a:ext cx="287655" cy="391795"/>
          </a:xfrm>
          <a:prstGeom prst="rect">
            <a:avLst/>
          </a:prstGeom>
        </p:spPr>
        <p:txBody>
          <a:bodyPr vert="horz" wrap="square" lIns="0" tIns="12700" rIns="0" bIns="0" rtlCol="0">
            <a:spAutoFit/>
          </a:bodyPr>
          <a:lstStyle/>
          <a:p>
            <a:pPr marL="85725">
              <a:lnSpc>
                <a:spcPct val="100000"/>
              </a:lnSpc>
              <a:spcBef>
                <a:spcPts val="100"/>
              </a:spcBef>
            </a:pPr>
            <a:r>
              <a:rPr sz="2400" b="1" dirty="0">
                <a:solidFill>
                  <a:srgbClr val="003300"/>
                </a:solidFill>
                <a:latin typeface="Arial"/>
                <a:cs typeface="Arial"/>
              </a:rPr>
              <a:t>*</a:t>
            </a:r>
            <a:endParaRPr sz="2400">
              <a:latin typeface="Arial"/>
              <a:cs typeface="Arial"/>
            </a:endParaRPr>
          </a:p>
        </p:txBody>
      </p:sp>
      <p:sp>
        <p:nvSpPr>
          <p:cNvPr id="26" name="object 26"/>
          <p:cNvSpPr txBox="1"/>
          <p:nvPr/>
        </p:nvSpPr>
        <p:spPr>
          <a:xfrm>
            <a:off x="4414901" y="5654446"/>
            <a:ext cx="287655" cy="391160"/>
          </a:xfrm>
          <a:prstGeom prst="rect">
            <a:avLst/>
          </a:prstGeom>
        </p:spPr>
        <p:txBody>
          <a:bodyPr vert="horz" wrap="square" lIns="0" tIns="12700" rIns="0" bIns="0" rtlCol="0">
            <a:spAutoFit/>
          </a:bodyPr>
          <a:lstStyle/>
          <a:p>
            <a:pPr marL="85725">
              <a:lnSpc>
                <a:spcPct val="100000"/>
              </a:lnSpc>
              <a:spcBef>
                <a:spcPts val="100"/>
              </a:spcBef>
            </a:pPr>
            <a:r>
              <a:rPr sz="2400" b="1" spc="-5" dirty="0">
                <a:solidFill>
                  <a:srgbClr val="003300"/>
                </a:solidFill>
                <a:latin typeface="Arial"/>
                <a:cs typeface="Arial"/>
              </a:rPr>
              <a:t>*</a:t>
            </a:r>
            <a:endParaRPr sz="2400">
              <a:latin typeface="Arial"/>
              <a:cs typeface="Arial"/>
            </a:endParaRPr>
          </a:p>
        </p:txBody>
      </p:sp>
      <p:sp>
        <p:nvSpPr>
          <p:cNvPr id="27" name="object 27"/>
          <p:cNvSpPr txBox="1"/>
          <p:nvPr/>
        </p:nvSpPr>
        <p:spPr>
          <a:xfrm>
            <a:off x="4414901" y="6111646"/>
            <a:ext cx="287655" cy="391160"/>
          </a:xfrm>
          <a:prstGeom prst="rect">
            <a:avLst/>
          </a:prstGeom>
        </p:spPr>
        <p:txBody>
          <a:bodyPr vert="horz" wrap="square" lIns="0" tIns="12700" rIns="0" bIns="0" rtlCol="0">
            <a:spAutoFit/>
          </a:bodyPr>
          <a:lstStyle/>
          <a:p>
            <a:pPr marL="85725">
              <a:lnSpc>
                <a:spcPct val="100000"/>
              </a:lnSpc>
              <a:spcBef>
                <a:spcPts val="100"/>
              </a:spcBef>
            </a:pPr>
            <a:r>
              <a:rPr sz="2400" b="1" spc="-5" dirty="0">
                <a:solidFill>
                  <a:srgbClr val="003300"/>
                </a:solidFill>
                <a:latin typeface="Arial"/>
                <a:cs typeface="Arial"/>
              </a:rPr>
              <a:t>*</a:t>
            </a:r>
            <a:endParaRPr sz="2400">
              <a:latin typeface="Arial"/>
              <a:cs typeface="Arial"/>
            </a:endParaRPr>
          </a:p>
        </p:txBody>
      </p:sp>
      <p:sp>
        <p:nvSpPr>
          <p:cNvPr id="28" name="object 28"/>
          <p:cNvSpPr/>
          <p:nvPr/>
        </p:nvSpPr>
        <p:spPr>
          <a:xfrm>
            <a:off x="3502152" y="2537967"/>
            <a:ext cx="757555" cy="3783329"/>
          </a:xfrm>
          <a:custGeom>
            <a:avLst/>
            <a:gdLst/>
            <a:ahLst/>
            <a:cxnLst/>
            <a:rect l="l" t="t" r="r" b="b"/>
            <a:pathLst>
              <a:path w="757554" h="3783329">
                <a:moveTo>
                  <a:pt x="741934" y="3777919"/>
                </a:moveTo>
                <a:lnTo>
                  <a:pt x="105689" y="2367597"/>
                </a:lnTo>
                <a:lnTo>
                  <a:pt x="131508" y="2355977"/>
                </a:lnTo>
                <a:lnTo>
                  <a:pt x="134620" y="2354580"/>
                </a:lnTo>
                <a:lnTo>
                  <a:pt x="68580" y="2300732"/>
                </a:lnTo>
                <a:lnTo>
                  <a:pt x="65151" y="2385822"/>
                </a:lnTo>
                <a:lnTo>
                  <a:pt x="94132" y="2372791"/>
                </a:lnTo>
                <a:lnTo>
                  <a:pt x="730250" y="3783139"/>
                </a:lnTo>
                <a:lnTo>
                  <a:pt x="741934" y="3777919"/>
                </a:lnTo>
                <a:close/>
              </a:path>
              <a:path w="757554" h="3783329">
                <a:moveTo>
                  <a:pt x="751586" y="22606"/>
                </a:moveTo>
                <a:lnTo>
                  <a:pt x="751078" y="9906"/>
                </a:lnTo>
                <a:lnTo>
                  <a:pt x="95796" y="31711"/>
                </a:lnTo>
                <a:lnTo>
                  <a:pt x="94742" y="0"/>
                </a:lnTo>
                <a:lnTo>
                  <a:pt x="19812" y="40640"/>
                </a:lnTo>
                <a:lnTo>
                  <a:pt x="97282" y="76200"/>
                </a:lnTo>
                <a:lnTo>
                  <a:pt x="96227" y="44831"/>
                </a:lnTo>
                <a:lnTo>
                  <a:pt x="96215" y="44411"/>
                </a:lnTo>
                <a:lnTo>
                  <a:pt x="751586" y="22606"/>
                </a:lnTo>
                <a:close/>
              </a:path>
              <a:path w="757554" h="3783329">
                <a:moveTo>
                  <a:pt x="757301" y="3290544"/>
                </a:moveTo>
                <a:lnTo>
                  <a:pt x="248716" y="1992249"/>
                </a:lnTo>
                <a:lnTo>
                  <a:pt x="346024" y="1866480"/>
                </a:lnTo>
                <a:lnTo>
                  <a:pt x="711835" y="2891155"/>
                </a:lnTo>
                <a:lnTo>
                  <a:pt x="723773" y="2886837"/>
                </a:lnTo>
                <a:lnTo>
                  <a:pt x="355257" y="1854555"/>
                </a:lnTo>
                <a:lnTo>
                  <a:pt x="501421" y="1665643"/>
                </a:lnTo>
                <a:lnTo>
                  <a:pt x="740664" y="2456434"/>
                </a:lnTo>
                <a:lnTo>
                  <a:pt x="752856" y="2452878"/>
                </a:lnTo>
                <a:lnTo>
                  <a:pt x="510971" y="1653298"/>
                </a:lnTo>
                <a:lnTo>
                  <a:pt x="727456" y="1373505"/>
                </a:lnTo>
                <a:lnTo>
                  <a:pt x="717296" y="1365631"/>
                </a:lnTo>
                <a:lnTo>
                  <a:pt x="506425" y="1638274"/>
                </a:lnTo>
                <a:lnTo>
                  <a:pt x="496874" y="1606715"/>
                </a:lnTo>
                <a:lnTo>
                  <a:pt x="496874" y="1650606"/>
                </a:lnTo>
                <a:lnTo>
                  <a:pt x="350164" y="1840293"/>
                </a:lnTo>
                <a:lnTo>
                  <a:pt x="192405" y="1398358"/>
                </a:lnTo>
                <a:lnTo>
                  <a:pt x="371335" y="1235646"/>
                </a:lnTo>
                <a:lnTo>
                  <a:pt x="496874" y="1650606"/>
                </a:lnTo>
                <a:lnTo>
                  <a:pt x="496874" y="1606715"/>
                </a:lnTo>
                <a:lnTo>
                  <a:pt x="381762" y="1226172"/>
                </a:lnTo>
                <a:lnTo>
                  <a:pt x="726694" y="912495"/>
                </a:lnTo>
                <a:lnTo>
                  <a:pt x="718058" y="903097"/>
                </a:lnTo>
                <a:lnTo>
                  <a:pt x="377659" y="1212646"/>
                </a:lnTo>
                <a:lnTo>
                  <a:pt x="231990" y="731075"/>
                </a:lnTo>
                <a:lnTo>
                  <a:pt x="679831" y="477393"/>
                </a:lnTo>
                <a:lnTo>
                  <a:pt x="673481" y="466344"/>
                </a:lnTo>
                <a:lnTo>
                  <a:pt x="228206" y="718566"/>
                </a:lnTo>
                <a:lnTo>
                  <a:pt x="81508" y="233616"/>
                </a:lnTo>
                <a:lnTo>
                  <a:pt x="111887" y="224409"/>
                </a:lnTo>
                <a:lnTo>
                  <a:pt x="109118" y="221488"/>
                </a:lnTo>
                <a:lnTo>
                  <a:pt x="53340" y="162560"/>
                </a:lnTo>
                <a:lnTo>
                  <a:pt x="38989" y="246507"/>
                </a:lnTo>
                <a:lnTo>
                  <a:pt x="69329" y="237312"/>
                </a:lnTo>
                <a:lnTo>
                  <a:pt x="216852" y="724992"/>
                </a:lnTo>
                <a:lnTo>
                  <a:pt x="96685" y="793064"/>
                </a:lnTo>
                <a:lnTo>
                  <a:pt x="81026" y="765429"/>
                </a:lnTo>
                <a:lnTo>
                  <a:pt x="33528" y="836168"/>
                </a:lnTo>
                <a:lnTo>
                  <a:pt x="118618" y="831723"/>
                </a:lnTo>
                <a:lnTo>
                  <a:pt x="106514" y="810387"/>
                </a:lnTo>
                <a:lnTo>
                  <a:pt x="102971" y="804151"/>
                </a:lnTo>
                <a:lnTo>
                  <a:pt x="220637" y="737501"/>
                </a:lnTo>
                <a:lnTo>
                  <a:pt x="367245" y="1222121"/>
                </a:lnTo>
                <a:lnTo>
                  <a:pt x="187756" y="1385341"/>
                </a:lnTo>
                <a:lnTo>
                  <a:pt x="59004" y="1024661"/>
                </a:lnTo>
                <a:lnTo>
                  <a:pt x="88900" y="1013968"/>
                </a:lnTo>
                <a:lnTo>
                  <a:pt x="87566" y="1012698"/>
                </a:lnTo>
                <a:lnTo>
                  <a:pt x="27432" y="955040"/>
                </a:lnTo>
                <a:lnTo>
                  <a:pt x="17145" y="1039622"/>
                </a:lnTo>
                <a:lnTo>
                  <a:pt x="47040" y="1028941"/>
                </a:lnTo>
                <a:lnTo>
                  <a:pt x="177571" y="1394599"/>
                </a:lnTo>
                <a:lnTo>
                  <a:pt x="52133" y="1508671"/>
                </a:lnTo>
                <a:lnTo>
                  <a:pt x="30734" y="1485138"/>
                </a:lnTo>
                <a:lnTo>
                  <a:pt x="0" y="1564640"/>
                </a:lnTo>
                <a:lnTo>
                  <a:pt x="82042" y="1541526"/>
                </a:lnTo>
                <a:lnTo>
                  <a:pt x="68516" y="1526667"/>
                </a:lnTo>
                <a:lnTo>
                  <a:pt x="60718" y="1518107"/>
                </a:lnTo>
                <a:lnTo>
                  <a:pt x="182219" y="1407617"/>
                </a:lnTo>
                <a:lnTo>
                  <a:pt x="340931" y="1852218"/>
                </a:lnTo>
                <a:lnTo>
                  <a:pt x="243306" y="1978444"/>
                </a:lnTo>
                <a:lnTo>
                  <a:pt x="137337" y="1707908"/>
                </a:lnTo>
                <a:lnTo>
                  <a:pt x="166878" y="1696339"/>
                </a:lnTo>
                <a:lnTo>
                  <a:pt x="166585" y="1696085"/>
                </a:lnTo>
                <a:lnTo>
                  <a:pt x="103632" y="1639316"/>
                </a:lnTo>
                <a:lnTo>
                  <a:pt x="95885" y="1724152"/>
                </a:lnTo>
                <a:lnTo>
                  <a:pt x="125501" y="1712556"/>
                </a:lnTo>
                <a:lnTo>
                  <a:pt x="234226" y="1990178"/>
                </a:lnTo>
                <a:lnTo>
                  <a:pt x="87274" y="2180183"/>
                </a:lnTo>
                <a:lnTo>
                  <a:pt x="62230" y="2160778"/>
                </a:lnTo>
                <a:lnTo>
                  <a:pt x="45720" y="2244344"/>
                </a:lnTo>
                <a:lnTo>
                  <a:pt x="122428" y="2207387"/>
                </a:lnTo>
                <a:lnTo>
                  <a:pt x="110286" y="2197989"/>
                </a:lnTo>
                <a:lnTo>
                  <a:pt x="97307" y="2187943"/>
                </a:lnTo>
                <a:lnTo>
                  <a:pt x="239636" y="2003983"/>
                </a:lnTo>
                <a:lnTo>
                  <a:pt x="745363" y="3295167"/>
                </a:lnTo>
                <a:lnTo>
                  <a:pt x="757301" y="3290544"/>
                </a:lnTo>
                <a:close/>
              </a:path>
            </a:pathLst>
          </a:custGeom>
          <a:solidFill>
            <a:srgbClr val="009999"/>
          </a:solidFill>
        </p:spPr>
        <p:txBody>
          <a:bodyPr wrap="square" lIns="0" tIns="0" rIns="0" bIns="0" rtlCol="0"/>
          <a:lstStyle/>
          <a:p>
            <a:endParaRPr/>
          </a:p>
        </p:txBody>
      </p:sp>
      <p:sp>
        <p:nvSpPr>
          <p:cNvPr id="29" name="object 29"/>
          <p:cNvSpPr txBox="1"/>
          <p:nvPr/>
        </p:nvSpPr>
        <p:spPr>
          <a:xfrm>
            <a:off x="1433322" y="1843532"/>
            <a:ext cx="1459230" cy="574040"/>
          </a:xfrm>
          <a:prstGeom prst="rect">
            <a:avLst/>
          </a:prstGeom>
        </p:spPr>
        <p:txBody>
          <a:bodyPr vert="horz" wrap="square" lIns="0" tIns="12700" rIns="0" bIns="0" rtlCol="0">
            <a:spAutoFit/>
          </a:bodyPr>
          <a:lstStyle/>
          <a:p>
            <a:pPr marL="12700" marR="5080">
              <a:lnSpc>
                <a:spcPct val="100000"/>
              </a:lnSpc>
              <a:spcBef>
                <a:spcPts val="100"/>
              </a:spcBef>
            </a:pPr>
            <a:r>
              <a:rPr sz="1800" b="1" spc="-5" dirty="0">
                <a:solidFill>
                  <a:srgbClr val="009999"/>
                </a:solidFill>
                <a:latin typeface="Times New Roman"/>
                <a:cs typeface="Times New Roman"/>
              </a:rPr>
              <a:t>Parent</a:t>
            </a:r>
            <a:r>
              <a:rPr sz="1800" b="1" spc="-75" dirty="0">
                <a:solidFill>
                  <a:srgbClr val="009999"/>
                </a:solidFill>
                <a:latin typeface="Times New Roman"/>
                <a:cs typeface="Times New Roman"/>
              </a:rPr>
              <a:t> </a:t>
            </a:r>
            <a:r>
              <a:rPr sz="1800" b="1" spc="-10" dirty="0">
                <a:solidFill>
                  <a:srgbClr val="009999"/>
                </a:solidFill>
                <a:latin typeface="Times New Roman"/>
                <a:cs typeface="Times New Roman"/>
              </a:rPr>
              <a:t>process  </a:t>
            </a:r>
            <a:r>
              <a:rPr sz="1800" b="1" spc="-5" dirty="0">
                <a:solidFill>
                  <a:srgbClr val="009999"/>
                </a:solidFill>
                <a:latin typeface="Times New Roman"/>
                <a:cs typeface="Times New Roman"/>
              </a:rPr>
              <a:t>page</a:t>
            </a:r>
            <a:r>
              <a:rPr sz="1800" b="1" spc="-20" dirty="0">
                <a:solidFill>
                  <a:srgbClr val="009999"/>
                </a:solidFill>
                <a:latin typeface="Times New Roman"/>
                <a:cs typeface="Times New Roman"/>
              </a:rPr>
              <a:t> </a:t>
            </a:r>
            <a:r>
              <a:rPr sz="1800" b="1" spc="-5" dirty="0">
                <a:solidFill>
                  <a:srgbClr val="009999"/>
                </a:solidFill>
                <a:latin typeface="Times New Roman"/>
                <a:cs typeface="Times New Roman"/>
              </a:rPr>
              <a:t>table</a:t>
            </a:r>
            <a:endParaRPr sz="1800">
              <a:latin typeface="Times New Roman"/>
              <a:cs typeface="Times New Roman"/>
            </a:endParaRPr>
          </a:p>
        </p:txBody>
      </p:sp>
      <p:sp>
        <p:nvSpPr>
          <p:cNvPr id="30" name="object 30"/>
          <p:cNvSpPr/>
          <p:nvPr/>
        </p:nvSpPr>
        <p:spPr>
          <a:xfrm>
            <a:off x="5896355" y="2293620"/>
            <a:ext cx="1061085" cy="2974975"/>
          </a:xfrm>
          <a:custGeom>
            <a:avLst/>
            <a:gdLst/>
            <a:ahLst/>
            <a:cxnLst/>
            <a:rect l="l" t="t" r="r" b="b"/>
            <a:pathLst>
              <a:path w="1061084" h="2974975">
                <a:moveTo>
                  <a:pt x="0" y="176783"/>
                </a:moveTo>
                <a:lnTo>
                  <a:pt x="6312" y="129778"/>
                </a:lnTo>
                <a:lnTo>
                  <a:pt x="24129" y="87545"/>
                </a:lnTo>
                <a:lnTo>
                  <a:pt x="51768" y="51768"/>
                </a:lnTo>
                <a:lnTo>
                  <a:pt x="87545" y="24129"/>
                </a:lnTo>
                <a:lnTo>
                  <a:pt x="129778" y="6312"/>
                </a:lnTo>
                <a:lnTo>
                  <a:pt x="176784" y="0"/>
                </a:lnTo>
                <a:lnTo>
                  <a:pt x="883920" y="0"/>
                </a:lnTo>
                <a:lnTo>
                  <a:pt x="930925" y="6312"/>
                </a:lnTo>
                <a:lnTo>
                  <a:pt x="973158" y="24129"/>
                </a:lnTo>
                <a:lnTo>
                  <a:pt x="1008935" y="51768"/>
                </a:lnTo>
                <a:lnTo>
                  <a:pt x="1036574" y="87545"/>
                </a:lnTo>
                <a:lnTo>
                  <a:pt x="1054391" y="129778"/>
                </a:lnTo>
                <a:lnTo>
                  <a:pt x="1060703" y="176783"/>
                </a:lnTo>
                <a:lnTo>
                  <a:pt x="1060703" y="2798063"/>
                </a:lnTo>
                <a:lnTo>
                  <a:pt x="1054391" y="2845069"/>
                </a:lnTo>
                <a:lnTo>
                  <a:pt x="1036574" y="2887302"/>
                </a:lnTo>
                <a:lnTo>
                  <a:pt x="1008935" y="2923079"/>
                </a:lnTo>
                <a:lnTo>
                  <a:pt x="973158" y="2950717"/>
                </a:lnTo>
                <a:lnTo>
                  <a:pt x="930925" y="2968535"/>
                </a:lnTo>
                <a:lnTo>
                  <a:pt x="883920" y="2974847"/>
                </a:lnTo>
                <a:lnTo>
                  <a:pt x="176784" y="2974847"/>
                </a:lnTo>
                <a:lnTo>
                  <a:pt x="129778" y="2968535"/>
                </a:lnTo>
                <a:lnTo>
                  <a:pt x="87545" y="2950717"/>
                </a:lnTo>
                <a:lnTo>
                  <a:pt x="51768" y="2923079"/>
                </a:lnTo>
                <a:lnTo>
                  <a:pt x="24129" y="2887302"/>
                </a:lnTo>
                <a:lnTo>
                  <a:pt x="6312" y="2845069"/>
                </a:lnTo>
                <a:lnTo>
                  <a:pt x="0" y="2798063"/>
                </a:lnTo>
                <a:lnTo>
                  <a:pt x="0" y="176783"/>
                </a:lnTo>
                <a:close/>
              </a:path>
              <a:path w="1061084" h="2974975">
                <a:moveTo>
                  <a:pt x="0" y="725424"/>
                </a:moveTo>
                <a:lnTo>
                  <a:pt x="1031748" y="725424"/>
                </a:lnTo>
              </a:path>
              <a:path w="1061084" h="2974975">
                <a:moveTo>
                  <a:pt x="0" y="1493519"/>
                </a:moveTo>
                <a:lnTo>
                  <a:pt x="1045464" y="1493519"/>
                </a:lnTo>
              </a:path>
              <a:path w="1061084" h="2974975">
                <a:moveTo>
                  <a:pt x="15240" y="2205228"/>
                </a:moveTo>
                <a:lnTo>
                  <a:pt x="1060703" y="2205228"/>
                </a:lnTo>
              </a:path>
            </a:pathLst>
          </a:custGeom>
          <a:ln w="9525">
            <a:solidFill>
              <a:srgbClr val="009999"/>
            </a:solidFill>
          </a:ln>
        </p:spPr>
        <p:txBody>
          <a:bodyPr wrap="square" lIns="0" tIns="0" rIns="0" bIns="0" rtlCol="0"/>
          <a:lstStyle/>
          <a:p>
            <a:endParaRPr/>
          </a:p>
        </p:txBody>
      </p:sp>
      <p:sp>
        <p:nvSpPr>
          <p:cNvPr id="31" name="object 31"/>
          <p:cNvSpPr txBox="1"/>
          <p:nvPr/>
        </p:nvSpPr>
        <p:spPr>
          <a:xfrm>
            <a:off x="6001003" y="3085338"/>
            <a:ext cx="407034" cy="57404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9999"/>
                </a:solidFill>
                <a:latin typeface="Arial"/>
                <a:cs typeface="Arial"/>
              </a:rPr>
              <a:t>a:</a:t>
            </a:r>
            <a:r>
              <a:rPr sz="1800" spc="-100" dirty="0">
                <a:solidFill>
                  <a:srgbClr val="009999"/>
                </a:solidFill>
                <a:latin typeface="Arial"/>
                <a:cs typeface="Arial"/>
              </a:rPr>
              <a:t> </a:t>
            </a:r>
            <a:r>
              <a:rPr sz="1800" spc="-5" dirty="0">
                <a:solidFill>
                  <a:srgbClr val="009999"/>
                </a:solidFill>
                <a:latin typeface="Arial"/>
                <a:cs typeface="Arial"/>
              </a:rPr>
              <a:t>2</a:t>
            </a:r>
            <a:endParaRPr sz="1800">
              <a:latin typeface="Arial"/>
              <a:cs typeface="Arial"/>
            </a:endParaRPr>
          </a:p>
          <a:p>
            <a:pPr marL="12700">
              <a:lnSpc>
                <a:spcPct val="100000"/>
              </a:lnSpc>
            </a:pPr>
            <a:r>
              <a:rPr sz="1800" dirty="0">
                <a:solidFill>
                  <a:srgbClr val="009999"/>
                </a:solidFill>
                <a:latin typeface="Arial"/>
                <a:cs typeface="Arial"/>
              </a:rPr>
              <a:t>b:</a:t>
            </a:r>
            <a:r>
              <a:rPr sz="1800" spc="-100" dirty="0">
                <a:solidFill>
                  <a:srgbClr val="009999"/>
                </a:solidFill>
                <a:latin typeface="Arial"/>
                <a:cs typeface="Arial"/>
              </a:rPr>
              <a:t> </a:t>
            </a:r>
            <a:r>
              <a:rPr sz="1800" spc="-5" dirty="0">
                <a:solidFill>
                  <a:srgbClr val="009999"/>
                </a:solidFill>
                <a:latin typeface="Arial"/>
                <a:cs typeface="Arial"/>
              </a:rPr>
              <a:t>4</a:t>
            </a:r>
            <a:endParaRPr sz="1800">
              <a:latin typeface="Arial"/>
              <a:cs typeface="Arial"/>
            </a:endParaRPr>
          </a:p>
        </p:txBody>
      </p:sp>
      <p:grpSp>
        <p:nvGrpSpPr>
          <p:cNvPr id="32" name="object 32"/>
          <p:cNvGrpSpPr/>
          <p:nvPr/>
        </p:nvGrpSpPr>
        <p:grpSpPr>
          <a:xfrm>
            <a:off x="7273988" y="2338387"/>
            <a:ext cx="673100" cy="1885950"/>
            <a:chOff x="7273988" y="2338387"/>
            <a:chExt cx="673100" cy="1885950"/>
          </a:xfrm>
        </p:grpSpPr>
        <p:sp>
          <p:nvSpPr>
            <p:cNvPr id="33" name="object 33"/>
            <p:cNvSpPr/>
            <p:nvPr/>
          </p:nvSpPr>
          <p:spPr>
            <a:xfrm>
              <a:off x="7288276" y="2352675"/>
              <a:ext cx="644525" cy="1857375"/>
            </a:xfrm>
            <a:custGeom>
              <a:avLst/>
              <a:gdLst/>
              <a:ahLst/>
              <a:cxnLst/>
              <a:rect l="l" t="t" r="r" b="b"/>
              <a:pathLst>
                <a:path w="644525" h="1857375">
                  <a:moveTo>
                    <a:pt x="322199" y="0"/>
                  </a:moveTo>
                  <a:lnTo>
                    <a:pt x="322199" y="1857375"/>
                  </a:lnTo>
                </a:path>
                <a:path w="644525" h="1857375">
                  <a:moveTo>
                    <a:pt x="0" y="471550"/>
                  </a:moveTo>
                  <a:lnTo>
                    <a:pt x="644398" y="471550"/>
                  </a:lnTo>
                </a:path>
                <a:path w="644525" h="1857375">
                  <a:moveTo>
                    <a:pt x="0" y="928751"/>
                  </a:moveTo>
                  <a:lnTo>
                    <a:pt x="644398" y="928751"/>
                  </a:lnTo>
                </a:path>
                <a:path w="644525" h="1857375">
                  <a:moveTo>
                    <a:pt x="0" y="1385951"/>
                  </a:moveTo>
                  <a:lnTo>
                    <a:pt x="644398" y="1385951"/>
                  </a:lnTo>
                </a:path>
              </a:pathLst>
            </a:custGeom>
            <a:ln w="12700">
              <a:solidFill>
                <a:srgbClr val="009999"/>
              </a:solidFill>
            </a:ln>
          </p:spPr>
          <p:txBody>
            <a:bodyPr wrap="square" lIns="0" tIns="0" rIns="0" bIns="0" rtlCol="0"/>
            <a:lstStyle/>
            <a:p>
              <a:endParaRPr/>
            </a:p>
          </p:txBody>
        </p:sp>
        <p:sp>
          <p:nvSpPr>
            <p:cNvPr id="34" name="object 34"/>
            <p:cNvSpPr/>
            <p:nvPr/>
          </p:nvSpPr>
          <p:spPr>
            <a:xfrm>
              <a:off x="7288276" y="2352675"/>
              <a:ext cx="644525" cy="1857375"/>
            </a:xfrm>
            <a:custGeom>
              <a:avLst/>
              <a:gdLst/>
              <a:ahLst/>
              <a:cxnLst/>
              <a:rect l="l" t="t" r="r" b="b"/>
              <a:pathLst>
                <a:path w="644525" h="1857375">
                  <a:moveTo>
                    <a:pt x="14224" y="0"/>
                  </a:moveTo>
                  <a:lnTo>
                    <a:pt x="14224" y="1857375"/>
                  </a:lnTo>
                </a:path>
                <a:path w="644525" h="1857375">
                  <a:moveTo>
                    <a:pt x="630174" y="0"/>
                  </a:moveTo>
                  <a:lnTo>
                    <a:pt x="630174" y="1857375"/>
                  </a:lnTo>
                </a:path>
                <a:path w="644525" h="1857375">
                  <a:moveTo>
                    <a:pt x="0" y="14350"/>
                  </a:moveTo>
                  <a:lnTo>
                    <a:pt x="644398" y="14350"/>
                  </a:lnTo>
                </a:path>
                <a:path w="644525" h="1857375">
                  <a:moveTo>
                    <a:pt x="0" y="1843024"/>
                  </a:moveTo>
                  <a:lnTo>
                    <a:pt x="644398" y="1843024"/>
                  </a:lnTo>
                </a:path>
              </a:pathLst>
            </a:custGeom>
            <a:ln w="28575">
              <a:solidFill>
                <a:srgbClr val="009999"/>
              </a:solidFill>
            </a:ln>
          </p:spPr>
          <p:txBody>
            <a:bodyPr wrap="square" lIns="0" tIns="0" rIns="0" bIns="0" rtlCol="0"/>
            <a:lstStyle/>
            <a:p>
              <a:endParaRPr/>
            </a:p>
          </p:txBody>
        </p:sp>
      </p:grpSp>
      <p:sp>
        <p:nvSpPr>
          <p:cNvPr id="35" name="object 35"/>
          <p:cNvSpPr txBox="1"/>
          <p:nvPr/>
        </p:nvSpPr>
        <p:spPr>
          <a:xfrm>
            <a:off x="7616825" y="2393060"/>
            <a:ext cx="287655" cy="391160"/>
          </a:xfrm>
          <a:prstGeom prst="rect">
            <a:avLst/>
          </a:prstGeom>
        </p:spPr>
        <p:txBody>
          <a:bodyPr vert="horz" wrap="square" lIns="0" tIns="12700" rIns="0" bIns="0" rtlCol="0">
            <a:spAutoFit/>
          </a:bodyPr>
          <a:lstStyle/>
          <a:p>
            <a:pPr marL="85725">
              <a:lnSpc>
                <a:spcPct val="100000"/>
              </a:lnSpc>
              <a:spcBef>
                <a:spcPts val="100"/>
              </a:spcBef>
            </a:pPr>
            <a:r>
              <a:rPr sz="2400" b="1" spc="-5" dirty="0">
                <a:solidFill>
                  <a:srgbClr val="003300"/>
                </a:solidFill>
                <a:latin typeface="Arial"/>
                <a:cs typeface="Arial"/>
              </a:rPr>
              <a:t>*</a:t>
            </a:r>
            <a:endParaRPr sz="2400">
              <a:latin typeface="Arial"/>
              <a:cs typeface="Arial"/>
            </a:endParaRPr>
          </a:p>
        </p:txBody>
      </p:sp>
      <p:sp>
        <p:nvSpPr>
          <p:cNvPr id="36" name="object 36"/>
          <p:cNvSpPr txBox="1"/>
          <p:nvPr/>
        </p:nvSpPr>
        <p:spPr>
          <a:xfrm>
            <a:off x="7616825" y="3307460"/>
            <a:ext cx="287655" cy="391160"/>
          </a:xfrm>
          <a:prstGeom prst="rect">
            <a:avLst/>
          </a:prstGeom>
        </p:spPr>
        <p:txBody>
          <a:bodyPr vert="horz" wrap="square" lIns="0" tIns="12700" rIns="0" bIns="0" rtlCol="0">
            <a:spAutoFit/>
          </a:bodyPr>
          <a:lstStyle/>
          <a:p>
            <a:pPr marL="85725">
              <a:lnSpc>
                <a:spcPct val="100000"/>
              </a:lnSpc>
              <a:spcBef>
                <a:spcPts val="100"/>
              </a:spcBef>
            </a:pPr>
            <a:r>
              <a:rPr sz="2400" b="1" spc="-5" dirty="0">
                <a:solidFill>
                  <a:srgbClr val="003300"/>
                </a:solidFill>
                <a:latin typeface="Arial"/>
                <a:cs typeface="Arial"/>
              </a:rPr>
              <a:t>*</a:t>
            </a:r>
            <a:endParaRPr sz="2400">
              <a:latin typeface="Arial"/>
              <a:cs typeface="Arial"/>
            </a:endParaRPr>
          </a:p>
        </p:txBody>
      </p:sp>
      <p:sp>
        <p:nvSpPr>
          <p:cNvPr id="37" name="object 37"/>
          <p:cNvSpPr txBox="1"/>
          <p:nvPr/>
        </p:nvSpPr>
        <p:spPr>
          <a:xfrm>
            <a:off x="7616825" y="3764356"/>
            <a:ext cx="287655" cy="391795"/>
          </a:xfrm>
          <a:prstGeom prst="rect">
            <a:avLst/>
          </a:prstGeom>
        </p:spPr>
        <p:txBody>
          <a:bodyPr vert="horz" wrap="square" lIns="0" tIns="12700" rIns="0" bIns="0" rtlCol="0">
            <a:spAutoFit/>
          </a:bodyPr>
          <a:lstStyle/>
          <a:p>
            <a:pPr marL="85725">
              <a:lnSpc>
                <a:spcPct val="100000"/>
              </a:lnSpc>
              <a:spcBef>
                <a:spcPts val="100"/>
              </a:spcBef>
            </a:pPr>
            <a:r>
              <a:rPr sz="2400" b="1" dirty="0">
                <a:solidFill>
                  <a:srgbClr val="003300"/>
                </a:solidFill>
                <a:latin typeface="Arial"/>
                <a:cs typeface="Arial"/>
              </a:rPr>
              <a:t>*</a:t>
            </a:r>
            <a:endParaRPr sz="2400">
              <a:latin typeface="Arial"/>
              <a:cs typeface="Arial"/>
            </a:endParaRPr>
          </a:p>
        </p:txBody>
      </p:sp>
      <p:grpSp>
        <p:nvGrpSpPr>
          <p:cNvPr id="38" name="object 38"/>
          <p:cNvGrpSpPr/>
          <p:nvPr/>
        </p:nvGrpSpPr>
        <p:grpSpPr>
          <a:xfrm>
            <a:off x="7283513" y="4741862"/>
            <a:ext cx="673100" cy="1885950"/>
            <a:chOff x="7283513" y="4741862"/>
            <a:chExt cx="673100" cy="1885950"/>
          </a:xfrm>
        </p:grpSpPr>
        <p:sp>
          <p:nvSpPr>
            <p:cNvPr id="39" name="object 39"/>
            <p:cNvSpPr/>
            <p:nvPr/>
          </p:nvSpPr>
          <p:spPr>
            <a:xfrm>
              <a:off x="7297801" y="4756150"/>
              <a:ext cx="644525" cy="1857375"/>
            </a:xfrm>
            <a:custGeom>
              <a:avLst/>
              <a:gdLst/>
              <a:ahLst/>
              <a:cxnLst/>
              <a:rect l="l" t="t" r="r" b="b"/>
              <a:pathLst>
                <a:path w="644525" h="1857375">
                  <a:moveTo>
                    <a:pt x="322199" y="0"/>
                  </a:moveTo>
                  <a:lnTo>
                    <a:pt x="322199" y="1857375"/>
                  </a:lnTo>
                </a:path>
                <a:path w="644525" h="1857375">
                  <a:moveTo>
                    <a:pt x="0" y="471550"/>
                  </a:moveTo>
                  <a:lnTo>
                    <a:pt x="644398" y="471550"/>
                  </a:lnTo>
                </a:path>
                <a:path w="644525" h="1857375">
                  <a:moveTo>
                    <a:pt x="0" y="928687"/>
                  </a:moveTo>
                  <a:lnTo>
                    <a:pt x="644398" y="928687"/>
                  </a:lnTo>
                </a:path>
                <a:path w="644525" h="1857375">
                  <a:moveTo>
                    <a:pt x="0" y="1385887"/>
                  </a:moveTo>
                  <a:lnTo>
                    <a:pt x="644398" y="1385887"/>
                  </a:lnTo>
                </a:path>
              </a:pathLst>
            </a:custGeom>
            <a:ln w="12700">
              <a:solidFill>
                <a:srgbClr val="009999"/>
              </a:solidFill>
            </a:ln>
          </p:spPr>
          <p:txBody>
            <a:bodyPr wrap="square" lIns="0" tIns="0" rIns="0" bIns="0" rtlCol="0"/>
            <a:lstStyle/>
            <a:p>
              <a:endParaRPr/>
            </a:p>
          </p:txBody>
        </p:sp>
        <p:sp>
          <p:nvSpPr>
            <p:cNvPr id="40" name="object 40"/>
            <p:cNvSpPr/>
            <p:nvPr/>
          </p:nvSpPr>
          <p:spPr>
            <a:xfrm>
              <a:off x="7297801" y="4756150"/>
              <a:ext cx="644525" cy="1857375"/>
            </a:xfrm>
            <a:custGeom>
              <a:avLst/>
              <a:gdLst/>
              <a:ahLst/>
              <a:cxnLst/>
              <a:rect l="l" t="t" r="r" b="b"/>
              <a:pathLst>
                <a:path w="644525" h="1857375">
                  <a:moveTo>
                    <a:pt x="14224" y="0"/>
                  </a:moveTo>
                  <a:lnTo>
                    <a:pt x="14224" y="1857375"/>
                  </a:lnTo>
                </a:path>
                <a:path w="644525" h="1857375">
                  <a:moveTo>
                    <a:pt x="630174" y="0"/>
                  </a:moveTo>
                  <a:lnTo>
                    <a:pt x="630174" y="1857375"/>
                  </a:lnTo>
                </a:path>
                <a:path w="644525" h="1857375">
                  <a:moveTo>
                    <a:pt x="0" y="14350"/>
                  </a:moveTo>
                  <a:lnTo>
                    <a:pt x="644398" y="14350"/>
                  </a:lnTo>
                </a:path>
                <a:path w="644525" h="1857375">
                  <a:moveTo>
                    <a:pt x="0" y="1843087"/>
                  </a:moveTo>
                  <a:lnTo>
                    <a:pt x="644398" y="1843087"/>
                  </a:lnTo>
                </a:path>
              </a:pathLst>
            </a:custGeom>
            <a:ln w="28575">
              <a:solidFill>
                <a:srgbClr val="009999"/>
              </a:solidFill>
            </a:ln>
          </p:spPr>
          <p:txBody>
            <a:bodyPr wrap="square" lIns="0" tIns="0" rIns="0" bIns="0" rtlCol="0"/>
            <a:lstStyle/>
            <a:p>
              <a:endParaRPr/>
            </a:p>
          </p:txBody>
        </p:sp>
      </p:grpSp>
      <p:sp>
        <p:nvSpPr>
          <p:cNvPr id="41" name="object 41"/>
          <p:cNvSpPr txBox="1"/>
          <p:nvPr/>
        </p:nvSpPr>
        <p:spPr>
          <a:xfrm>
            <a:off x="7626350" y="4797044"/>
            <a:ext cx="287655" cy="391160"/>
          </a:xfrm>
          <a:prstGeom prst="rect">
            <a:avLst/>
          </a:prstGeom>
        </p:spPr>
        <p:txBody>
          <a:bodyPr vert="horz" wrap="square" lIns="0" tIns="12700" rIns="0" bIns="0" rtlCol="0">
            <a:spAutoFit/>
          </a:bodyPr>
          <a:lstStyle/>
          <a:p>
            <a:pPr marL="85725">
              <a:lnSpc>
                <a:spcPct val="100000"/>
              </a:lnSpc>
              <a:spcBef>
                <a:spcPts val="100"/>
              </a:spcBef>
            </a:pPr>
            <a:r>
              <a:rPr sz="2400" b="1" spc="-5" dirty="0">
                <a:solidFill>
                  <a:srgbClr val="003300"/>
                </a:solidFill>
                <a:latin typeface="Arial"/>
                <a:cs typeface="Arial"/>
              </a:rPr>
              <a:t>*</a:t>
            </a:r>
            <a:endParaRPr sz="2400">
              <a:latin typeface="Arial"/>
              <a:cs typeface="Arial"/>
            </a:endParaRPr>
          </a:p>
        </p:txBody>
      </p:sp>
      <p:sp>
        <p:nvSpPr>
          <p:cNvPr id="42" name="object 42"/>
          <p:cNvSpPr txBox="1"/>
          <p:nvPr/>
        </p:nvSpPr>
        <p:spPr>
          <a:xfrm>
            <a:off x="7626350" y="5711444"/>
            <a:ext cx="287655" cy="391160"/>
          </a:xfrm>
          <a:prstGeom prst="rect">
            <a:avLst/>
          </a:prstGeom>
        </p:spPr>
        <p:txBody>
          <a:bodyPr vert="horz" wrap="square" lIns="0" tIns="12700" rIns="0" bIns="0" rtlCol="0">
            <a:spAutoFit/>
          </a:bodyPr>
          <a:lstStyle/>
          <a:p>
            <a:pPr marL="85725">
              <a:lnSpc>
                <a:spcPct val="100000"/>
              </a:lnSpc>
              <a:spcBef>
                <a:spcPts val="100"/>
              </a:spcBef>
            </a:pPr>
            <a:r>
              <a:rPr sz="2400" b="1" spc="-5" dirty="0">
                <a:solidFill>
                  <a:srgbClr val="003300"/>
                </a:solidFill>
                <a:latin typeface="Arial"/>
                <a:cs typeface="Arial"/>
              </a:rPr>
              <a:t>*</a:t>
            </a:r>
            <a:endParaRPr sz="2400">
              <a:latin typeface="Arial"/>
              <a:cs typeface="Arial"/>
            </a:endParaRPr>
          </a:p>
        </p:txBody>
      </p:sp>
      <p:sp>
        <p:nvSpPr>
          <p:cNvPr id="43" name="object 43"/>
          <p:cNvSpPr txBox="1"/>
          <p:nvPr/>
        </p:nvSpPr>
        <p:spPr>
          <a:xfrm>
            <a:off x="7626350" y="6168948"/>
            <a:ext cx="287655" cy="391160"/>
          </a:xfrm>
          <a:prstGeom prst="rect">
            <a:avLst/>
          </a:prstGeom>
        </p:spPr>
        <p:txBody>
          <a:bodyPr vert="horz" wrap="square" lIns="0" tIns="12700" rIns="0" bIns="0" rtlCol="0">
            <a:spAutoFit/>
          </a:bodyPr>
          <a:lstStyle/>
          <a:p>
            <a:pPr marL="85725">
              <a:lnSpc>
                <a:spcPct val="100000"/>
              </a:lnSpc>
              <a:spcBef>
                <a:spcPts val="100"/>
              </a:spcBef>
            </a:pPr>
            <a:r>
              <a:rPr sz="2400" b="1" spc="-5" dirty="0">
                <a:solidFill>
                  <a:srgbClr val="003300"/>
                </a:solidFill>
                <a:latin typeface="Arial"/>
                <a:cs typeface="Arial"/>
              </a:rPr>
              <a:t>*</a:t>
            </a:r>
            <a:endParaRPr sz="2400">
              <a:latin typeface="Arial"/>
              <a:cs typeface="Arial"/>
            </a:endParaRPr>
          </a:p>
        </p:txBody>
      </p:sp>
      <p:grpSp>
        <p:nvGrpSpPr>
          <p:cNvPr id="44" name="object 44"/>
          <p:cNvGrpSpPr/>
          <p:nvPr/>
        </p:nvGrpSpPr>
        <p:grpSpPr>
          <a:xfrm>
            <a:off x="5905309" y="2547873"/>
            <a:ext cx="1565275" cy="3886835"/>
            <a:chOff x="5905309" y="2547873"/>
            <a:chExt cx="1565275" cy="3886835"/>
          </a:xfrm>
        </p:grpSpPr>
        <p:sp>
          <p:nvSpPr>
            <p:cNvPr id="45" name="object 45"/>
            <p:cNvSpPr/>
            <p:nvPr/>
          </p:nvSpPr>
          <p:spPr>
            <a:xfrm>
              <a:off x="6676644" y="2547873"/>
              <a:ext cx="793750" cy="3872865"/>
            </a:xfrm>
            <a:custGeom>
              <a:avLst/>
              <a:gdLst/>
              <a:ahLst/>
              <a:cxnLst/>
              <a:rect l="l" t="t" r="r" b="b"/>
              <a:pathLst>
                <a:path w="793750" h="3872865">
                  <a:moveTo>
                    <a:pt x="779907" y="3866870"/>
                  </a:moveTo>
                  <a:lnTo>
                    <a:pt x="103441" y="2499614"/>
                  </a:lnTo>
                  <a:lnTo>
                    <a:pt x="126555" y="2488184"/>
                  </a:lnTo>
                  <a:lnTo>
                    <a:pt x="131953" y="2485517"/>
                  </a:lnTo>
                  <a:lnTo>
                    <a:pt x="64008" y="2434082"/>
                  </a:lnTo>
                  <a:lnTo>
                    <a:pt x="63627" y="2519299"/>
                  </a:lnTo>
                  <a:lnTo>
                    <a:pt x="92138" y="2505202"/>
                  </a:lnTo>
                  <a:lnTo>
                    <a:pt x="768477" y="3872509"/>
                  </a:lnTo>
                  <a:lnTo>
                    <a:pt x="779907" y="3866870"/>
                  </a:lnTo>
                  <a:close/>
                </a:path>
                <a:path w="793750" h="3872865">
                  <a:moveTo>
                    <a:pt x="788416" y="12700"/>
                  </a:moveTo>
                  <a:lnTo>
                    <a:pt x="787400" y="0"/>
                  </a:lnTo>
                  <a:lnTo>
                    <a:pt x="133311" y="57442"/>
                  </a:lnTo>
                  <a:lnTo>
                    <a:pt x="130556" y="25781"/>
                  </a:lnTo>
                  <a:lnTo>
                    <a:pt x="57912" y="70358"/>
                  </a:lnTo>
                  <a:lnTo>
                    <a:pt x="137160" y="101600"/>
                  </a:lnTo>
                  <a:lnTo>
                    <a:pt x="134493" y="71120"/>
                  </a:lnTo>
                  <a:lnTo>
                    <a:pt x="134404" y="70015"/>
                  </a:lnTo>
                  <a:lnTo>
                    <a:pt x="788416" y="12700"/>
                  </a:lnTo>
                  <a:close/>
                </a:path>
                <a:path w="793750" h="3872865">
                  <a:moveTo>
                    <a:pt x="793750" y="3320097"/>
                  </a:moveTo>
                  <a:lnTo>
                    <a:pt x="245567" y="2026932"/>
                  </a:lnTo>
                  <a:lnTo>
                    <a:pt x="493128" y="1707451"/>
                  </a:lnTo>
                  <a:lnTo>
                    <a:pt x="716280" y="2508885"/>
                  </a:lnTo>
                  <a:lnTo>
                    <a:pt x="728472" y="2505583"/>
                  </a:lnTo>
                  <a:lnTo>
                    <a:pt x="502793" y="1694992"/>
                  </a:lnTo>
                  <a:lnTo>
                    <a:pt x="744220" y="1383411"/>
                  </a:lnTo>
                  <a:lnTo>
                    <a:pt x="734060" y="1375537"/>
                  </a:lnTo>
                  <a:lnTo>
                    <a:pt x="498513" y="1679613"/>
                  </a:lnTo>
                  <a:lnTo>
                    <a:pt x="389077" y="1286535"/>
                  </a:lnTo>
                  <a:lnTo>
                    <a:pt x="722503" y="922020"/>
                  </a:lnTo>
                  <a:lnTo>
                    <a:pt x="713105" y="913384"/>
                  </a:lnTo>
                  <a:lnTo>
                    <a:pt x="385051" y="1272095"/>
                  </a:lnTo>
                  <a:lnTo>
                    <a:pt x="220345" y="680504"/>
                  </a:lnTo>
                  <a:lnTo>
                    <a:pt x="776478" y="467995"/>
                  </a:lnTo>
                  <a:lnTo>
                    <a:pt x="771906" y="456057"/>
                  </a:lnTo>
                  <a:lnTo>
                    <a:pt x="216941" y="668248"/>
                  </a:lnTo>
                  <a:lnTo>
                    <a:pt x="76822" y="164947"/>
                  </a:lnTo>
                  <a:lnTo>
                    <a:pt x="107442" y="156464"/>
                  </a:lnTo>
                  <a:lnTo>
                    <a:pt x="103987" y="152654"/>
                  </a:lnTo>
                  <a:lnTo>
                    <a:pt x="50292" y="93218"/>
                  </a:lnTo>
                  <a:lnTo>
                    <a:pt x="34036" y="176784"/>
                  </a:lnTo>
                  <a:lnTo>
                    <a:pt x="64617" y="168325"/>
                  </a:lnTo>
                  <a:lnTo>
                    <a:pt x="205066" y="672782"/>
                  </a:lnTo>
                  <a:lnTo>
                    <a:pt x="157289" y="691045"/>
                  </a:lnTo>
                  <a:lnTo>
                    <a:pt x="145923" y="661416"/>
                  </a:lnTo>
                  <a:lnTo>
                    <a:pt x="88392" y="724154"/>
                  </a:lnTo>
                  <a:lnTo>
                    <a:pt x="173228" y="732536"/>
                  </a:lnTo>
                  <a:lnTo>
                    <a:pt x="163563" y="707390"/>
                  </a:lnTo>
                  <a:lnTo>
                    <a:pt x="161823" y="702868"/>
                  </a:lnTo>
                  <a:lnTo>
                    <a:pt x="208470" y="685050"/>
                  </a:lnTo>
                  <a:lnTo>
                    <a:pt x="374992" y="1283106"/>
                  </a:lnTo>
                  <a:lnTo>
                    <a:pt x="144272" y="1535391"/>
                  </a:lnTo>
                  <a:lnTo>
                    <a:pt x="120904" y="1513967"/>
                  </a:lnTo>
                  <a:lnTo>
                    <a:pt x="97536" y="1595882"/>
                  </a:lnTo>
                  <a:lnTo>
                    <a:pt x="177038" y="1565402"/>
                  </a:lnTo>
                  <a:lnTo>
                    <a:pt x="163868" y="1553337"/>
                  </a:lnTo>
                  <a:lnTo>
                    <a:pt x="153619" y="1543951"/>
                  </a:lnTo>
                  <a:lnTo>
                    <a:pt x="379006" y="1297546"/>
                  </a:lnTo>
                  <a:lnTo>
                    <a:pt x="488861" y="1692084"/>
                  </a:lnTo>
                  <a:lnTo>
                    <a:pt x="239877" y="2013508"/>
                  </a:lnTo>
                  <a:lnTo>
                    <a:pt x="114782" y="1718386"/>
                  </a:lnTo>
                  <a:lnTo>
                    <a:pt x="142214" y="1706753"/>
                  </a:lnTo>
                  <a:lnTo>
                    <a:pt x="144018" y="1705991"/>
                  </a:lnTo>
                  <a:lnTo>
                    <a:pt x="79248" y="1650746"/>
                  </a:lnTo>
                  <a:lnTo>
                    <a:pt x="73914" y="1735709"/>
                  </a:lnTo>
                  <a:lnTo>
                    <a:pt x="103098" y="1723339"/>
                  </a:lnTo>
                  <a:lnTo>
                    <a:pt x="230962" y="2025002"/>
                  </a:lnTo>
                  <a:lnTo>
                    <a:pt x="41668" y="2269375"/>
                  </a:lnTo>
                  <a:lnTo>
                    <a:pt x="16510" y="2249932"/>
                  </a:lnTo>
                  <a:lnTo>
                    <a:pt x="0" y="2333498"/>
                  </a:lnTo>
                  <a:lnTo>
                    <a:pt x="76835" y="2296541"/>
                  </a:lnTo>
                  <a:lnTo>
                    <a:pt x="64668" y="2287143"/>
                  </a:lnTo>
                  <a:lnTo>
                    <a:pt x="51701" y="2277135"/>
                  </a:lnTo>
                  <a:lnTo>
                    <a:pt x="236664" y="2038438"/>
                  </a:lnTo>
                  <a:lnTo>
                    <a:pt x="782066" y="3325050"/>
                  </a:lnTo>
                  <a:lnTo>
                    <a:pt x="793750" y="3320097"/>
                  </a:lnTo>
                  <a:close/>
                </a:path>
              </a:pathLst>
            </a:custGeom>
            <a:solidFill>
              <a:srgbClr val="009999"/>
            </a:solidFill>
          </p:spPr>
          <p:txBody>
            <a:bodyPr wrap="square" lIns="0" tIns="0" rIns="0" bIns="0" rtlCol="0"/>
            <a:lstStyle/>
            <a:p>
              <a:endParaRPr/>
            </a:p>
          </p:txBody>
        </p:sp>
        <p:sp>
          <p:nvSpPr>
            <p:cNvPr id="46" name="object 46"/>
            <p:cNvSpPr/>
            <p:nvPr/>
          </p:nvSpPr>
          <p:spPr>
            <a:xfrm>
              <a:off x="5910071" y="5675375"/>
              <a:ext cx="1073150" cy="754380"/>
            </a:xfrm>
            <a:custGeom>
              <a:avLst/>
              <a:gdLst/>
              <a:ahLst/>
              <a:cxnLst/>
              <a:rect l="l" t="t" r="r" b="b"/>
              <a:pathLst>
                <a:path w="1073150" h="754379">
                  <a:moveTo>
                    <a:pt x="0" y="754380"/>
                  </a:moveTo>
                  <a:lnTo>
                    <a:pt x="1072896" y="754380"/>
                  </a:lnTo>
                  <a:lnTo>
                    <a:pt x="1072896" y="0"/>
                  </a:lnTo>
                  <a:lnTo>
                    <a:pt x="0" y="0"/>
                  </a:lnTo>
                  <a:lnTo>
                    <a:pt x="0" y="754380"/>
                  </a:lnTo>
                  <a:close/>
                </a:path>
              </a:pathLst>
            </a:custGeom>
            <a:ln w="9525">
              <a:solidFill>
                <a:srgbClr val="009999"/>
              </a:solidFill>
            </a:ln>
          </p:spPr>
          <p:txBody>
            <a:bodyPr wrap="square" lIns="0" tIns="0" rIns="0" bIns="0" rtlCol="0"/>
            <a:lstStyle/>
            <a:p>
              <a:endParaRPr/>
            </a:p>
          </p:txBody>
        </p:sp>
      </p:grpSp>
      <p:sp>
        <p:nvSpPr>
          <p:cNvPr id="47" name="object 47"/>
          <p:cNvSpPr txBox="1"/>
          <p:nvPr/>
        </p:nvSpPr>
        <p:spPr>
          <a:xfrm>
            <a:off x="5982080" y="5738571"/>
            <a:ext cx="407034" cy="57404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9999"/>
                </a:solidFill>
                <a:latin typeface="Arial"/>
                <a:cs typeface="Arial"/>
              </a:rPr>
              <a:t>a:</a:t>
            </a:r>
            <a:r>
              <a:rPr sz="1800" spc="-100" dirty="0">
                <a:solidFill>
                  <a:srgbClr val="009999"/>
                </a:solidFill>
                <a:latin typeface="Arial"/>
                <a:cs typeface="Arial"/>
              </a:rPr>
              <a:t> </a:t>
            </a:r>
            <a:r>
              <a:rPr sz="1800" spc="-5" dirty="0">
                <a:solidFill>
                  <a:srgbClr val="009999"/>
                </a:solidFill>
                <a:latin typeface="Arial"/>
                <a:cs typeface="Arial"/>
              </a:rPr>
              <a:t>3</a:t>
            </a:r>
            <a:endParaRPr sz="1800">
              <a:latin typeface="Arial"/>
              <a:cs typeface="Arial"/>
            </a:endParaRPr>
          </a:p>
          <a:p>
            <a:pPr marL="12700">
              <a:lnSpc>
                <a:spcPct val="100000"/>
              </a:lnSpc>
            </a:pPr>
            <a:r>
              <a:rPr sz="1800" dirty="0">
                <a:solidFill>
                  <a:srgbClr val="009999"/>
                </a:solidFill>
                <a:latin typeface="Arial"/>
                <a:cs typeface="Arial"/>
              </a:rPr>
              <a:t>b:</a:t>
            </a:r>
            <a:r>
              <a:rPr sz="1800" spc="-100" dirty="0">
                <a:solidFill>
                  <a:srgbClr val="009999"/>
                </a:solidFill>
                <a:latin typeface="Arial"/>
                <a:cs typeface="Arial"/>
              </a:rPr>
              <a:t> </a:t>
            </a:r>
            <a:r>
              <a:rPr sz="1800" spc="-5" dirty="0">
                <a:solidFill>
                  <a:srgbClr val="009999"/>
                </a:solidFill>
                <a:latin typeface="Arial"/>
                <a:cs typeface="Arial"/>
              </a:rPr>
              <a:t>4</a:t>
            </a:r>
            <a:endParaRPr sz="1800">
              <a:latin typeface="Arial"/>
              <a:cs typeface="Arial"/>
            </a:endParaRPr>
          </a:p>
        </p:txBody>
      </p:sp>
      <p:sp>
        <p:nvSpPr>
          <p:cNvPr id="48" name="object 48"/>
          <p:cNvSpPr/>
          <p:nvPr/>
        </p:nvSpPr>
        <p:spPr>
          <a:xfrm>
            <a:off x="6841235" y="5406644"/>
            <a:ext cx="598170" cy="457834"/>
          </a:xfrm>
          <a:custGeom>
            <a:avLst/>
            <a:gdLst/>
            <a:ahLst/>
            <a:cxnLst/>
            <a:rect l="l" t="t" r="r" b="b"/>
            <a:pathLst>
              <a:path w="598170" h="457835">
                <a:moveTo>
                  <a:pt x="37592" y="381228"/>
                </a:moveTo>
                <a:lnTo>
                  <a:pt x="0" y="457707"/>
                </a:lnTo>
                <a:lnTo>
                  <a:pt x="83693" y="441845"/>
                </a:lnTo>
                <a:lnTo>
                  <a:pt x="70335" y="424281"/>
                </a:lnTo>
                <a:lnTo>
                  <a:pt x="54356" y="424281"/>
                </a:lnTo>
                <a:lnTo>
                  <a:pt x="46609" y="414185"/>
                </a:lnTo>
                <a:lnTo>
                  <a:pt x="56771" y="406446"/>
                </a:lnTo>
                <a:lnTo>
                  <a:pt x="37592" y="381228"/>
                </a:lnTo>
                <a:close/>
              </a:path>
              <a:path w="598170" h="457835">
                <a:moveTo>
                  <a:pt x="56771" y="406446"/>
                </a:moveTo>
                <a:lnTo>
                  <a:pt x="46609" y="414185"/>
                </a:lnTo>
                <a:lnTo>
                  <a:pt x="54356" y="424281"/>
                </a:lnTo>
                <a:lnTo>
                  <a:pt x="64474" y="416576"/>
                </a:lnTo>
                <a:lnTo>
                  <a:pt x="56771" y="406446"/>
                </a:lnTo>
                <a:close/>
              </a:path>
              <a:path w="598170" h="457835">
                <a:moveTo>
                  <a:pt x="64474" y="416576"/>
                </a:moveTo>
                <a:lnTo>
                  <a:pt x="54356" y="424281"/>
                </a:lnTo>
                <a:lnTo>
                  <a:pt x="70335" y="424281"/>
                </a:lnTo>
                <a:lnTo>
                  <a:pt x="64474" y="416576"/>
                </a:lnTo>
                <a:close/>
              </a:path>
              <a:path w="598170" h="457835">
                <a:moveTo>
                  <a:pt x="590550" y="0"/>
                </a:moveTo>
                <a:lnTo>
                  <a:pt x="56771" y="406446"/>
                </a:lnTo>
                <a:lnTo>
                  <a:pt x="64474" y="416576"/>
                </a:lnTo>
                <a:lnTo>
                  <a:pt x="598170" y="10159"/>
                </a:lnTo>
                <a:lnTo>
                  <a:pt x="590550" y="0"/>
                </a:lnTo>
                <a:close/>
              </a:path>
            </a:pathLst>
          </a:custGeom>
          <a:solidFill>
            <a:srgbClr val="009999"/>
          </a:solidFill>
        </p:spPr>
        <p:txBody>
          <a:bodyPr wrap="square" lIns="0" tIns="0" rIns="0" bIns="0" rtlCol="0"/>
          <a:lstStyle/>
          <a:p>
            <a:endParaRPr/>
          </a:p>
        </p:txBody>
      </p:sp>
      <p:sp>
        <p:nvSpPr>
          <p:cNvPr id="49" name="object 49"/>
          <p:cNvSpPr txBox="1"/>
          <p:nvPr/>
        </p:nvSpPr>
        <p:spPr>
          <a:xfrm>
            <a:off x="5985764" y="1051661"/>
            <a:ext cx="2616200" cy="1339215"/>
          </a:xfrm>
          <a:prstGeom prst="rect">
            <a:avLst/>
          </a:prstGeom>
        </p:spPr>
        <p:txBody>
          <a:bodyPr vert="horz" wrap="square" lIns="0" tIns="12700" rIns="0" bIns="0" rtlCol="0">
            <a:spAutoFit/>
          </a:bodyPr>
          <a:lstStyle/>
          <a:p>
            <a:pPr marL="12700" marR="180340">
              <a:lnSpc>
                <a:spcPct val="110000"/>
              </a:lnSpc>
              <a:spcBef>
                <a:spcPts val="100"/>
              </a:spcBef>
            </a:pPr>
            <a:r>
              <a:rPr sz="2000" b="1" dirty="0">
                <a:solidFill>
                  <a:srgbClr val="003300"/>
                </a:solidFill>
                <a:latin typeface="Arial"/>
                <a:cs typeface="Arial"/>
              </a:rPr>
              <a:t>After child</a:t>
            </a:r>
            <a:r>
              <a:rPr sz="2000" b="1" spc="-100" dirty="0">
                <a:solidFill>
                  <a:srgbClr val="003300"/>
                </a:solidFill>
                <a:latin typeface="Arial"/>
                <a:cs typeface="Arial"/>
              </a:rPr>
              <a:t> </a:t>
            </a:r>
            <a:r>
              <a:rPr sz="2000" b="1" dirty="0">
                <a:solidFill>
                  <a:srgbClr val="003300"/>
                </a:solidFill>
                <a:latin typeface="Arial"/>
                <a:cs typeface="Arial"/>
              </a:rPr>
              <a:t>executes  a=3</a:t>
            </a:r>
            <a:endParaRPr sz="2000">
              <a:latin typeface="Arial"/>
              <a:cs typeface="Arial"/>
            </a:endParaRPr>
          </a:p>
          <a:p>
            <a:pPr marL="1169035">
              <a:lnSpc>
                <a:spcPct val="100000"/>
              </a:lnSpc>
              <a:spcBef>
                <a:spcPts val="740"/>
              </a:spcBef>
            </a:pPr>
            <a:r>
              <a:rPr sz="1800" b="1" spc="-5" dirty="0">
                <a:solidFill>
                  <a:srgbClr val="009999"/>
                </a:solidFill>
                <a:latin typeface="Times New Roman"/>
                <a:cs typeface="Times New Roman"/>
              </a:rPr>
              <a:t>Parent</a:t>
            </a:r>
            <a:r>
              <a:rPr sz="1800" b="1" spc="-65" dirty="0">
                <a:solidFill>
                  <a:srgbClr val="009999"/>
                </a:solidFill>
                <a:latin typeface="Times New Roman"/>
                <a:cs typeface="Times New Roman"/>
              </a:rPr>
              <a:t> </a:t>
            </a:r>
            <a:r>
              <a:rPr sz="1800" b="1" spc="-10" dirty="0">
                <a:solidFill>
                  <a:srgbClr val="009999"/>
                </a:solidFill>
                <a:latin typeface="Times New Roman"/>
                <a:cs typeface="Times New Roman"/>
              </a:rPr>
              <a:t>process</a:t>
            </a:r>
            <a:endParaRPr sz="1800">
              <a:latin typeface="Times New Roman"/>
              <a:cs typeface="Times New Roman"/>
            </a:endParaRPr>
          </a:p>
          <a:p>
            <a:pPr marL="1169035">
              <a:lnSpc>
                <a:spcPct val="100000"/>
              </a:lnSpc>
              <a:spcBef>
                <a:spcPts val="5"/>
              </a:spcBef>
            </a:pPr>
            <a:r>
              <a:rPr sz="1800" b="1" spc="-5" dirty="0">
                <a:solidFill>
                  <a:srgbClr val="009999"/>
                </a:solidFill>
                <a:latin typeface="Times New Roman"/>
                <a:cs typeface="Times New Roman"/>
              </a:rPr>
              <a:t>page</a:t>
            </a:r>
            <a:r>
              <a:rPr sz="1800" b="1" spc="-20" dirty="0">
                <a:solidFill>
                  <a:srgbClr val="009999"/>
                </a:solidFill>
                <a:latin typeface="Times New Roman"/>
                <a:cs typeface="Times New Roman"/>
              </a:rPr>
              <a:t> </a:t>
            </a:r>
            <a:r>
              <a:rPr sz="1800" b="1" spc="-5" dirty="0">
                <a:solidFill>
                  <a:srgbClr val="009999"/>
                </a:solidFill>
                <a:latin typeface="Times New Roman"/>
                <a:cs typeface="Times New Roman"/>
              </a:rPr>
              <a:t>table</a:t>
            </a:r>
            <a:endParaRPr sz="1800">
              <a:latin typeface="Times New Roman"/>
              <a:cs typeface="Times New Roman"/>
            </a:endParaRPr>
          </a:p>
        </p:txBody>
      </p:sp>
      <p:sp>
        <p:nvSpPr>
          <p:cNvPr id="52" name="object 5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41</a:t>
            </a:fld>
            <a:endParaRPr dirty="0"/>
          </a:p>
        </p:txBody>
      </p:sp>
      <p:sp>
        <p:nvSpPr>
          <p:cNvPr id="50" name="object 50"/>
          <p:cNvSpPr txBox="1"/>
          <p:nvPr/>
        </p:nvSpPr>
        <p:spPr>
          <a:xfrm>
            <a:off x="7283957" y="4174058"/>
            <a:ext cx="1349375" cy="57467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9999"/>
                </a:solidFill>
                <a:latin typeface="Times New Roman"/>
                <a:cs typeface="Times New Roman"/>
              </a:rPr>
              <a:t>Child</a:t>
            </a:r>
            <a:r>
              <a:rPr sz="1800" b="1" spc="-70" dirty="0">
                <a:solidFill>
                  <a:srgbClr val="009999"/>
                </a:solidFill>
                <a:latin typeface="Times New Roman"/>
                <a:cs typeface="Times New Roman"/>
              </a:rPr>
              <a:t> </a:t>
            </a:r>
            <a:r>
              <a:rPr sz="1800" b="1" spc="-5" dirty="0">
                <a:solidFill>
                  <a:srgbClr val="009999"/>
                </a:solidFill>
                <a:latin typeface="Times New Roman"/>
                <a:cs typeface="Times New Roman"/>
              </a:rPr>
              <a:t>process</a:t>
            </a:r>
            <a:endParaRPr sz="1800">
              <a:latin typeface="Times New Roman"/>
              <a:cs typeface="Times New Roman"/>
            </a:endParaRPr>
          </a:p>
          <a:p>
            <a:pPr marL="12700">
              <a:lnSpc>
                <a:spcPct val="100000"/>
              </a:lnSpc>
              <a:spcBef>
                <a:spcPts val="5"/>
              </a:spcBef>
            </a:pPr>
            <a:r>
              <a:rPr sz="1800" b="1" spc="-5" dirty="0">
                <a:solidFill>
                  <a:srgbClr val="009999"/>
                </a:solidFill>
                <a:latin typeface="Times New Roman"/>
                <a:cs typeface="Times New Roman"/>
              </a:rPr>
              <a:t>page</a:t>
            </a:r>
            <a:r>
              <a:rPr sz="1800" b="1" spc="-20" dirty="0">
                <a:solidFill>
                  <a:srgbClr val="009999"/>
                </a:solidFill>
                <a:latin typeface="Times New Roman"/>
                <a:cs typeface="Times New Roman"/>
              </a:rPr>
              <a:t> </a:t>
            </a:r>
            <a:r>
              <a:rPr sz="1800" b="1" spc="-5" dirty="0">
                <a:solidFill>
                  <a:srgbClr val="009999"/>
                </a:solidFill>
                <a:latin typeface="Times New Roman"/>
                <a:cs typeface="Times New Roman"/>
              </a:rPr>
              <a:t>table</a:t>
            </a:r>
            <a:endParaRPr sz="1800">
              <a:latin typeface="Times New Roman"/>
              <a:cs typeface="Times New Roman"/>
            </a:endParaRPr>
          </a:p>
        </p:txBody>
      </p:sp>
      <p:sp>
        <p:nvSpPr>
          <p:cNvPr id="51" name="object 51"/>
          <p:cNvSpPr txBox="1"/>
          <p:nvPr/>
        </p:nvSpPr>
        <p:spPr>
          <a:xfrm>
            <a:off x="4083177" y="4164838"/>
            <a:ext cx="1348740" cy="57467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9999"/>
                </a:solidFill>
                <a:latin typeface="Times New Roman"/>
                <a:cs typeface="Times New Roman"/>
              </a:rPr>
              <a:t>Child</a:t>
            </a:r>
            <a:r>
              <a:rPr sz="1800" b="1" spc="-65" dirty="0">
                <a:solidFill>
                  <a:srgbClr val="009999"/>
                </a:solidFill>
                <a:latin typeface="Times New Roman"/>
                <a:cs typeface="Times New Roman"/>
              </a:rPr>
              <a:t> </a:t>
            </a:r>
            <a:r>
              <a:rPr sz="1800" b="1" spc="-5" dirty="0">
                <a:solidFill>
                  <a:srgbClr val="009999"/>
                </a:solidFill>
                <a:latin typeface="Times New Roman"/>
                <a:cs typeface="Times New Roman"/>
              </a:rPr>
              <a:t>process</a:t>
            </a:r>
            <a:endParaRPr sz="1800">
              <a:latin typeface="Times New Roman"/>
              <a:cs typeface="Times New Roman"/>
            </a:endParaRPr>
          </a:p>
          <a:p>
            <a:pPr marL="12700">
              <a:lnSpc>
                <a:spcPct val="100000"/>
              </a:lnSpc>
            </a:pPr>
            <a:r>
              <a:rPr sz="1800" b="1" spc="-5" dirty="0">
                <a:solidFill>
                  <a:srgbClr val="009999"/>
                </a:solidFill>
                <a:latin typeface="Times New Roman"/>
                <a:cs typeface="Times New Roman"/>
              </a:rPr>
              <a:t>page</a:t>
            </a:r>
            <a:r>
              <a:rPr sz="1800" b="1" spc="-15" dirty="0">
                <a:solidFill>
                  <a:srgbClr val="009999"/>
                </a:solidFill>
                <a:latin typeface="Times New Roman"/>
                <a:cs typeface="Times New Roman"/>
              </a:rPr>
              <a:t> </a:t>
            </a:r>
            <a:r>
              <a:rPr sz="1800" b="1" spc="-5" dirty="0">
                <a:solidFill>
                  <a:srgbClr val="009999"/>
                </a:solidFill>
                <a:latin typeface="Times New Roman"/>
                <a:cs typeface="Times New Roman"/>
              </a:rPr>
              <a:t>table</a:t>
            </a:r>
            <a:endParaRPr sz="18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94510" y="147015"/>
            <a:ext cx="6206490" cy="627736"/>
          </a:xfrm>
          <a:prstGeom prst="rect">
            <a:avLst/>
          </a:prstGeom>
        </p:spPr>
        <p:txBody>
          <a:bodyPr vert="horz" wrap="square" lIns="0" tIns="12065" rIns="0" bIns="0" rtlCol="0">
            <a:spAutoFit/>
          </a:bodyPr>
          <a:lstStyle/>
          <a:p>
            <a:pPr marL="12700">
              <a:lnSpc>
                <a:spcPct val="100000"/>
              </a:lnSpc>
              <a:spcBef>
                <a:spcPts val="95"/>
              </a:spcBef>
            </a:pPr>
            <a:r>
              <a:rPr spc="-5" dirty="0"/>
              <a:t>Process Creation</a:t>
            </a:r>
            <a:r>
              <a:rPr dirty="0"/>
              <a:t> </a:t>
            </a:r>
            <a:r>
              <a:rPr spc="-5" dirty="0"/>
              <a:t>(Cont.)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42</a:t>
            </a:fld>
            <a:endParaRPr dirty="0"/>
          </a:p>
        </p:txBody>
      </p:sp>
      <p:sp>
        <p:nvSpPr>
          <p:cNvPr id="4" name="object 4"/>
          <p:cNvSpPr txBox="1"/>
          <p:nvPr/>
        </p:nvSpPr>
        <p:spPr>
          <a:xfrm>
            <a:off x="801725" y="1197381"/>
            <a:ext cx="7515225" cy="3915410"/>
          </a:xfrm>
          <a:prstGeom prst="rect">
            <a:avLst/>
          </a:prstGeom>
        </p:spPr>
        <p:txBody>
          <a:bodyPr vert="horz" wrap="square" lIns="0" tIns="79375" rIns="0" bIns="0" rtlCol="0">
            <a:spAutoFit/>
          </a:bodyPr>
          <a:lstStyle/>
          <a:p>
            <a:pPr marL="12700">
              <a:lnSpc>
                <a:spcPct val="100000"/>
              </a:lnSpc>
              <a:spcBef>
                <a:spcPts val="625"/>
              </a:spcBef>
            </a:pPr>
            <a:r>
              <a:rPr sz="2200" b="1" dirty="0">
                <a:solidFill>
                  <a:srgbClr val="003300"/>
                </a:solidFill>
                <a:latin typeface="Arial"/>
                <a:cs typeface="Arial"/>
              </a:rPr>
              <a:t>Windows:</a:t>
            </a:r>
            <a:endParaRPr sz="2200">
              <a:latin typeface="Arial"/>
              <a:cs typeface="Arial"/>
            </a:endParaRPr>
          </a:p>
          <a:p>
            <a:pPr marL="756285" indent="-287020">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CreateProcess(…)</a:t>
            </a:r>
            <a:endParaRPr sz="2200">
              <a:latin typeface="Arial"/>
              <a:cs typeface="Arial"/>
            </a:endParaRPr>
          </a:p>
          <a:p>
            <a:pPr marL="756285"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Similar to fork() immediately </a:t>
            </a:r>
            <a:r>
              <a:rPr sz="2200" b="1" dirty="0">
                <a:solidFill>
                  <a:srgbClr val="003366"/>
                </a:solidFill>
                <a:latin typeface="Arial"/>
                <a:cs typeface="Arial"/>
              </a:rPr>
              <a:t>followed </a:t>
            </a:r>
            <a:r>
              <a:rPr sz="2200" b="1" spc="-5" dirty="0">
                <a:solidFill>
                  <a:srgbClr val="003366"/>
                </a:solidFill>
                <a:latin typeface="Arial"/>
                <a:cs typeface="Arial"/>
              </a:rPr>
              <a:t>by</a:t>
            </a:r>
            <a:r>
              <a:rPr sz="2200" b="1" spc="75" dirty="0">
                <a:solidFill>
                  <a:srgbClr val="003366"/>
                </a:solidFill>
                <a:latin typeface="Arial"/>
                <a:cs typeface="Arial"/>
              </a:rPr>
              <a:t> </a:t>
            </a:r>
            <a:r>
              <a:rPr sz="2200" b="1" spc="-5" dirty="0">
                <a:solidFill>
                  <a:srgbClr val="003366"/>
                </a:solidFill>
                <a:latin typeface="Arial"/>
                <a:cs typeface="Arial"/>
              </a:rPr>
              <a:t>exec()</a:t>
            </a:r>
            <a:endParaRPr sz="2200">
              <a:latin typeface="Arial"/>
              <a:cs typeface="Arial"/>
            </a:endParaRPr>
          </a:p>
          <a:p>
            <a:pPr>
              <a:lnSpc>
                <a:spcPct val="100000"/>
              </a:lnSpc>
              <a:spcBef>
                <a:spcPts val="15"/>
              </a:spcBef>
              <a:buClr>
                <a:srgbClr val="336699"/>
              </a:buClr>
              <a:buFont typeface="Wingdings"/>
              <a:buChar char=""/>
            </a:pPr>
            <a:endParaRPr sz="3200">
              <a:latin typeface="Arial"/>
              <a:cs typeface="Arial"/>
            </a:endParaRPr>
          </a:p>
          <a:p>
            <a:pPr marL="12700">
              <a:lnSpc>
                <a:spcPct val="100000"/>
              </a:lnSpc>
            </a:pPr>
            <a:r>
              <a:rPr sz="2200" b="1" spc="-5" dirty="0">
                <a:solidFill>
                  <a:srgbClr val="003300"/>
                </a:solidFill>
                <a:latin typeface="Arial"/>
                <a:cs typeface="Arial"/>
              </a:rPr>
              <a:t>Discussion</a:t>
            </a:r>
            <a:endParaRPr sz="2200">
              <a:latin typeface="Arial"/>
              <a:cs typeface="Arial"/>
            </a:endParaRPr>
          </a:p>
          <a:p>
            <a:pPr marL="756285" marR="5080"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fork() very convenient for passing data/parameters  from the parent to the</a:t>
            </a:r>
            <a:r>
              <a:rPr sz="2200" b="1" spc="70" dirty="0">
                <a:solidFill>
                  <a:srgbClr val="003366"/>
                </a:solidFill>
                <a:latin typeface="Arial"/>
                <a:cs typeface="Arial"/>
              </a:rPr>
              <a:t> </a:t>
            </a:r>
            <a:r>
              <a:rPr sz="2200" b="1" spc="-5" dirty="0">
                <a:solidFill>
                  <a:srgbClr val="003366"/>
                </a:solidFill>
                <a:latin typeface="Arial"/>
                <a:cs typeface="Arial"/>
              </a:rPr>
              <a:t>child</a:t>
            </a:r>
            <a:endParaRPr sz="2200">
              <a:latin typeface="Arial"/>
              <a:cs typeface="Arial"/>
            </a:endParaRPr>
          </a:p>
          <a:p>
            <a:pPr marL="756285"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all code can be conveniently at one</a:t>
            </a:r>
            <a:r>
              <a:rPr sz="2200" b="1" spc="114" dirty="0">
                <a:solidFill>
                  <a:srgbClr val="003366"/>
                </a:solidFill>
                <a:latin typeface="Arial"/>
                <a:cs typeface="Arial"/>
              </a:rPr>
              <a:t> </a:t>
            </a:r>
            <a:r>
              <a:rPr sz="2200" b="1" spc="-5" dirty="0">
                <a:solidFill>
                  <a:srgbClr val="003366"/>
                </a:solidFill>
                <a:latin typeface="Arial"/>
                <a:cs typeface="Arial"/>
              </a:rPr>
              <a:t>place</a:t>
            </a:r>
            <a:endParaRPr sz="2200">
              <a:latin typeface="Arial"/>
              <a:cs typeface="Arial"/>
            </a:endParaRPr>
          </a:p>
          <a:p>
            <a:pPr marL="756285" marR="318770" indent="-287020">
              <a:lnSpc>
                <a:spcPct val="100000"/>
              </a:lnSpc>
              <a:spcBef>
                <a:spcPts val="530"/>
              </a:spcBef>
              <a:buClr>
                <a:srgbClr val="336699"/>
              </a:buClr>
              <a:buSzPct val="75000"/>
              <a:buFont typeface="Wingdings"/>
              <a:buChar char=""/>
              <a:tabLst>
                <a:tab pos="756285" algn="l"/>
                <a:tab pos="756920" algn="l"/>
                <a:tab pos="5901055" algn="l"/>
              </a:tabLst>
            </a:pPr>
            <a:r>
              <a:rPr sz="2200" b="1" spc="-5" dirty="0">
                <a:solidFill>
                  <a:srgbClr val="003366"/>
                </a:solidFill>
                <a:latin typeface="Arial"/>
                <a:cs typeface="Arial"/>
              </a:rPr>
              <a:t>direct process creation</a:t>
            </a:r>
            <a:r>
              <a:rPr sz="2200" b="1" spc="135" dirty="0">
                <a:solidFill>
                  <a:srgbClr val="003366"/>
                </a:solidFill>
                <a:latin typeface="Arial"/>
                <a:cs typeface="Arial"/>
              </a:rPr>
              <a:t> </a:t>
            </a:r>
            <a:r>
              <a:rPr sz="2200" b="1" spc="-5" dirty="0">
                <a:solidFill>
                  <a:srgbClr val="003366"/>
                </a:solidFill>
                <a:latin typeface="Arial"/>
                <a:cs typeface="Arial"/>
              </a:rPr>
              <a:t>more</a:t>
            </a:r>
            <a:r>
              <a:rPr sz="2200" b="1" spc="25" dirty="0">
                <a:solidFill>
                  <a:srgbClr val="003366"/>
                </a:solidFill>
                <a:latin typeface="Arial"/>
                <a:cs typeface="Arial"/>
              </a:rPr>
              <a:t> </a:t>
            </a:r>
            <a:r>
              <a:rPr sz="2200" b="1" spc="-5" dirty="0">
                <a:solidFill>
                  <a:srgbClr val="003366"/>
                </a:solidFill>
                <a:latin typeface="Arial"/>
                <a:cs typeface="Arial"/>
              </a:rPr>
              <a:t>efficient	</a:t>
            </a:r>
            <a:r>
              <a:rPr sz="2200" b="1" dirty="0">
                <a:solidFill>
                  <a:srgbClr val="003366"/>
                </a:solidFill>
                <a:latin typeface="Arial"/>
                <a:cs typeface="Arial"/>
              </a:rPr>
              <a:t>when</a:t>
            </a:r>
            <a:r>
              <a:rPr sz="2200" b="1" spc="-85" dirty="0">
                <a:solidFill>
                  <a:srgbClr val="003366"/>
                </a:solidFill>
                <a:latin typeface="Arial"/>
                <a:cs typeface="Arial"/>
              </a:rPr>
              <a:t> </a:t>
            </a:r>
            <a:r>
              <a:rPr sz="2200" b="1" spc="-10" dirty="0">
                <a:solidFill>
                  <a:srgbClr val="003366"/>
                </a:solidFill>
                <a:latin typeface="Arial"/>
                <a:cs typeface="Arial"/>
              </a:rPr>
              <a:t>you  </a:t>
            </a:r>
            <a:r>
              <a:rPr sz="2200" b="1" spc="-5" dirty="0">
                <a:solidFill>
                  <a:srgbClr val="003366"/>
                </a:solidFill>
                <a:latin typeface="Arial"/>
                <a:cs typeface="Arial"/>
              </a:rPr>
              <a:t>really just </a:t>
            </a:r>
            <a:r>
              <a:rPr sz="2200" b="1" dirty="0">
                <a:solidFill>
                  <a:srgbClr val="003366"/>
                </a:solidFill>
                <a:latin typeface="Arial"/>
                <a:cs typeface="Arial"/>
              </a:rPr>
              <a:t>want </a:t>
            </a:r>
            <a:r>
              <a:rPr sz="2200" b="1" spc="-5" dirty="0">
                <a:solidFill>
                  <a:srgbClr val="003366"/>
                </a:solidFill>
                <a:latin typeface="Arial"/>
                <a:cs typeface="Arial"/>
              </a:rPr>
              <a:t>to launch a new</a:t>
            </a:r>
            <a:r>
              <a:rPr sz="2200" b="1" spc="65" dirty="0">
                <a:solidFill>
                  <a:srgbClr val="003366"/>
                </a:solidFill>
                <a:latin typeface="Arial"/>
                <a:cs typeface="Arial"/>
              </a:rPr>
              <a:t> </a:t>
            </a:r>
            <a:r>
              <a:rPr sz="2200" b="1" spc="-5" dirty="0">
                <a:solidFill>
                  <a:srgbClr val="003366"/>
                </a:solidFill>
                <a:latin typeface="Arial"/>
                <a:cs typeface="Arial"/>
              </a:rPr>
              <a:t>program</a:t>
            </a:r>
            <a:endParaRPr sz="22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5995" y="294639"/>
            <a:ext cx="7790688" cy="574040"/>
          </a:xfrm>
          <a:prstGeom prst="rect">
            <a:avLst/>
          </a:prstGeom>
        </p:spPr>
        <p:txBody>
          <a:bodyPr vert="horz" wrap="square" lIns="0" tIns="12700" rIns="0" bIns="0" rtlCol="0">
            <a:spAutoFit/>
          </a:bodyPr>
          <a:lstStyle/>
          <a:p>
            <a:pPr marL="12700">
              <a:lnSpc>
                <a:spcPct val="100000"/>
              </a:lnSpc>
              <a:spcBef>
                <a:spcPts val="100"/>
              </a:spcBef>
            </a:pPr>
            <a:r>
              <a:rPr sz="3600" dirty="0"/>
              <a:t>Example of a process tree</a:t>
            </a:r>
            <a:r>
              <a:rPr sz="3600" spc="-120" dirty="0"/>
              <a:t> </a:t>
            </a:r>
            <a:r>
              <a:rPr sz="3600" dirty="0"/>
              <a:t>(Solaris)</a:t>
            </a:r>
          </a:p>
        </p:txBody>
      </p:sp>
      <p:grpSp>
        <p:nvGrpSpPr>
          <p:cNvPr id="4" name="object 4"/>
          <p:cNvGrpSpPr/>
          <p:nvPr/>
        </p:nvGrpSpPr>
        <p:grpSpPr>
          <a:xfrm>
            <a:off x="1638300" y="1145539"/>
            <a:ext cx="5715000" cy="5052060"/>
            <a:chOff x="1638300" y="1145539"/>
            <a:chExt cx="5715000" cy="5052060"/>
          </a:xfrm>
        </p:grpSpPr>
        <p:sp>
          <p:nvSpPr>
            <p:cNvPr id="5" name="object 5"/>
            <p:cNvSpPr/>
            <p:nvPr/>
          </p:nvSpPr>
          <p:spPr>
            <a:xfrm>
              <a:off x="1676400" y="1184147"/>
              <a:ext cx="5638800" cy="497586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638300" y="1145539"/>
              <a:ext cx="5715000" cy="5052060"/>
            </a:xfrm>
            <a:custGeom>
              <a:avLst/>
              <a:gdLst/>
              <a:ahLst/>
              <a:cxnLst/>
              <a:rect l="l" t="t" r="r" b="b"/>
              <a:pathLst>
                <a:path w="5715000" h="5052060">
                  <a:moveTo>
                    <a:pt x="5689600" y="25400"/>
                  </a:moveTo>
                  <a:lnTo>
                    <a:pt x="25400" y="25400"/>
                  </a:lnTo>
                  <a:lnTo>
                    <a:pt x="25400" y="38100"/>
                  </a:lnTo>
                  <a:lnTo>
                    <a:pt x="25400" y="5013960"/>
                  </a:lnTo>
                  <a:lnTo>
                    <a:pt x="25400" y="5026660"/>
                  </a:lnTo>
                  <a:lnTo>
                    <a:pt x="5689600" y="5026660"/>
                  </a:lnTo>
                  <a:lnTo>
                    <a:pt x="5689600" y="5014480"/>
                  </a:lnTo>
                  <a:lnTo>
                    <a:pt x="5689600" y="5013960"/>
                  </a:lnTo>
                  <a:lnTo>
                    <a:pt x="5689600" y="38608"/>
                  </a:lnTo>
                  <a:lnTo>
                    <a:pt x="5676900" y="38608"/>
                  </a:lnTo>
                  <a:lnTo>
                    <a:pt x="5676900" y="5013960"/>
                  </a:lnTo>
                  <a:lnTo>
                    <a:pt x="38100" y="5013960"/>
                  </a:lnTo>
                  <a:lnTo>
                    <a:pt x="38100" y="38100"/>
                  </a:lnTo>
                  <a:lnTo>
                    <a:pt x="5689600" y="38100"/>
                  </a:lnTo>
                  <a:lnTo>
                    <a:pt x="5689600" y="25400"/>
                  </a:lnTo>
                  <a:close/>
                </a:path>
                <a:path w="5715000" h="5052060">
                  <a:moveTo>
                    <a:pt x="5715000" y="0"/>
                  </a:moveTo>
                  <a:lnTo>
                    <a:pt x="0" y="0"/>
                  </a:lnTo>
                  <a:lnTo>
                    <a:pt x="0" y="12700"/>
                  </a:lnTo>
                  <a:lnTo>
                    <a:pt x="0" y="5039360"/>
                  </a:lnTo>
                  <a:lnTo>
                    <a:pt x="0" y="5052060"/>
                  </a:lnTo>
                  <a:lnTo>
                    <a:pt x="5715000" y="5052060"/>
                  </a:lnTo>
                  <a:lnTo>
                    <a:pt x="5715000" y="5039880"/>
                  </a:lnTo>
                  <a:lnTo>
                    <a:pt x="5715000" y="5039360"/>
                  </a:lnTo>
                  <a:lnTo>
                    <a:pt x="5715000" y="13208"/>
                  </a:lnTo>
                  <a:lnTo>
                    <a:pt x="5702300" y="13208"/>
                  </a:lnTo>
                  <a:lnTo>
                    <a:pt x="5702300" y="5039360"/>
                  </a:lnTo>
                  <a:lnTo>
                    <a:pt x="12700" y="5039360"/>
                  </a:lnTo>
                  <a:lnTo>
                    <a:pt x="12700" y="12700"/>
                  </a:lnTo>
                  <a:lnTo>
                    <a:pt x="5715000" y="12700"/>
                  </a:lnTo>
                  <a:lnTo>
                    <a:pt x="5715000" y="0"/>
                  </a:lnTo>
                  <a:close/>
                </a:path>
              </a:pathLst>
            </a:custGeom>
            <a:solidFill>
              <a:srgbClr val="CC6600"/>
            </a:solidFill>
          </p:spPr>
          <p:txBody>
            <a:bodyPr wrap="square" lIns="0" tIns="0" rIns="0" bIns="0" rtlCol="0"/>
            <a:lstStyle/>
            <a:p>
              <a:endParaRPr/>
            </a:p>
          </p:txBody>
        </p:sp>
      </p:grpSp>
      <p:sp>
        <p:nvSpPr>
          <p:cNvPr id="7" name="object 7"/>
          <p:cNvSpPr txBox="1"/>
          <p:nvPr/>
        </p:nvSpPr>
        <p:spPr>
          <a:xfrm>
            <a:off x="252475" y="6357136"/>
            <a:ext cx="22352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42</a:t>
            </a:r>
            <a:endParaRPr sz="1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10816" y="147015"/>
            <a:ext cx="5256784" cy="635000"/>
          </a:xfrm>
          <a:prstGeom prst="rect">
            <a:avLst/>
          </a:prstGeom>
        </p:spPr>
        <p:txBody>
          <a:bodyPr vert="horz" wrap="square" lIns="0" tIns="12065" rIns="0" bIns="0" rtlCol="0">
            <a:spAutoFit/>
          </a:bodyPr>
          <a:lstStyle/>
          <a:p>
            <a:pPr marL="12700">
              <a:lnSpc>
                <a:spcPct val="100000"/>
              </a:lnSpc>
              <a:spcBef>
                <a:spcPts val="95"/>
              </a:spcBef>
            </a:pPr>
            <a:r>
              <a:rPr spc="-5" dirty="0"/>
              <a:t>Process</a:t>
            </a:r>
            <a:r>
              <a:rPr spc="-20" dirty="0"/>
              <a:t> </a:t>
            </a:r>
            <a:r>
              <a:rPr spc="-5" dirty="0"/>
              <a:t>Termination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44</a:t>
            </a:fld>
            <a:endParaRPr dirty="0"/>
          </a:p>
        </p:txBody>
      </p:sp>
      <p:sp>
        <p:nvSpPr>
          <p:cNvPr id="4" name="object 4"/>
          <p:cNvSpPr txBox="1"/>
          <p:nvPr/>
        </p:nvSpPr>
        <p:spPr>
          <a:xfrm>
            <a:off x="663651" y="1123594"/>
            <a:ext cx="7811770" cy="4318000"/>
          </a:xfrm>
          <a:prstGeom prst="rect">
            <a:avLst/>
          </a:prstGeom>
        </p:spPr>
        <p:txBody>
          <a:bodyPr vert="horz" wrap="square" lIns="0" tIns="79375" rIns="0" bIns="0" rtlCol="0">
            <a:spAutoFit/>
          </a:bodyPr>
          <a:lstStyle/>
          <a:p>
            <a:pPr marL="12700">
              <a:lnSpc>
                <a:spcPct val="100000"/>
              </a:lnSpc>
              <a:spcBef>
                <a:spcPts val="625"/>
              </a:spcBef>
            </a:pPr>
            <a:r>
              <a:rPr sz="2200" spc="-5" dirty="0">
                <a:solidFill>
                  <a:srgbClr val="003300"/>
                </a:solidFill>
                <a:latin typeface="Arial"/>
                <a:cs typeface="Arial"/>
              </a:rPr>
              <a:t>How do processes</a:t>
            </a:r>
            <a:r>
              <a:rPr sz="2200" spc="5" dirty="0">
                <a:solidFill>
                  <a:srgbClr val="003300"/>
                </a:solidFill>
                <a:latin typeface="Arial"/>
                <a:cs typeface="Arial"/>
              </a:rPr>
              <a:t> </a:t>
            </a:r>
            <a:r>
              <a:rPr sz="2200" spc="-5" dirty="0">
                <a:solidFill>
                  <a:srgbClr val="003300"/>
                </a:solidFill>
                <a:latin typeface="Arial"/>
                <a:cs typeface="Arial"/>
              </a:rPr>
              <a:t>terminate?</a:t>
            </a:r>
            <a:endParaRPr sz="2200">
              <a:latin typeface="Arial"/>
              <a:cs typeface="Arial"/>
            </a:endParaRPr>
          </a:p>
          <a:p>
            <a:pPr marL="355600" marR="5080" indent="-342900">
              <a:lnSpc>
                <a:spcPct val="100000"/>
              </a:lnSpc>
              <a:spcBef>
                <a:spcPts val="530"/>
              </a:spcBef>
              <a:buClr>
                <a:srgbClr val="006666"/>
              </a:buClr>
              <a:buFont typeface="Wingdings"/>
              <a:buChar char=""/>
              <a:tabLst>
                <a:tab pos="354965" algn="l"/>
                <a:tab pos="355600" algn="l"/>
              </a:tabLst>
            </a:pPr>
            <a:r>
              <a:rPr sz="2200" b="1" spc="-5" dirty="0">
                <a:solidFill>
                  <a:srgbClr val="003300"/>
                </a:solidFill>
                <a:latin typeface="Arial"/>
                <a:cs typeface="Arial"/>
              </a:rPr>
              <a:t>Process executes last statement and asks the operating  </a:t>
            </a:r>
            <a:r>
              <a:rPr sz="2200" b="1" spc="-10" dirty="0">
                <a:solidFill>
                  <a:srgbClr val="003300"/>
                </a:solidFill>
                <a:latin typeface="Arial"/>
                <a:cs typeface="Arial"/>
              </a:rPr>
              <a:t>system </a:t>
            </a:r>
            <a:r>
              <a:rPr sz="2200" b="1" spc="-5" dirty="0">
                <a:solidFill>
                  <a:srgbClr val="003300"/>
                </a:solidFill>
                <a:latin typeface="Arial"/>
                <a:cs typeface="Arial"/>
              </a:rPr>
              <a:t>to delete it (by making </a:t>
            </a:r>
            <a:r>
              <a:rPr sz="2200" spc="-5" dirty="0">
                <a:solidFill>
                  <a:srgbClr val="003300"/>
                </a:solidFill>
                <a:latin typeface="Arial"/>
                <a:cs typeface="Arial"/>
              </a:rPr>
              <a:t>exit() </a:t>
            </a:r>
            <a:r>
              <a:rPr sz="2200" b="1" spc="-10" dirty="0">
                <a:solidFill>
                  <a:srgbClr val="003300"/>
                </a:solidFill>
                <a:latin typeface="Arial"/>
                <a:cs typeface="Arial"/>
              </a:rPr>
              <a:t>system</a:t>
            </a:r>
            <a:r>
              <a:rPr sz="2200" b="1" spc="215" dirty="0">
                <a:solidFill>
                  <a:srgbClr val="003300"/>
                </a:solidFill>
                <a:latin typeface="Arial"/>
                <a:cs typeface="Arial"/>
              </a:rPr>
              <a:t> </a:t>
            </a:r>
            <a:r>
              <a:rPr sz="2200" b="1" spc="-5" dirty="0">
                <a:solidFill>
                  <a:srgbClr val="003300"/>
                </a:solidFill>
                <a:latin typeface="Arial"/>
                <a:cs typeface="Arial"/>
              </a:rPr>
              <a:t>call)</a:t>
            </a:r>
            <a:endParaRPr sz="2200">
              <a:latin typeface="Arial"/>
              <a:cs typeface="Arial"/>
            </a:endParaRPr>
          </a:p>
          <a:p>
            <a:pPr marL="355600" indent="-342900">
              <a:lnSpc>
                <a:spcPct val="100000"/>
              </a:lnSpc>
              <a:spcBef>
                <a:spcPts val="530"/>
              </a:spcBef>
              <a:buClr>
                <a:srgbClr val="006666"/>
              </a:buClr>
              <a:buFont typeface="Wingdings"/>
              <a:buChar char=""/>
              <a:tabLst>
                <a:tab pos="354965" algn="l"/>
                <a:tab pos="355600" algn="l"/>
              </a:tabLst>
            </a:pPr>
            <a:r>
              <a:rPr sz="2200" b="1" spc="-5" dirty="0">
                <a:solidFill>
                  <a:srgbClr val="003300"/>
                </a:solidFill>
                <a:latin typeface="Arial"/>
                <a:cs typeface="Arial"/>
              </a:rPr>
              <a:t>Abnormal</a:t>
            </a:r>
            <a:r>
              <a:rPr sz="2200" b="1" spc="5" dirty="0">
                <a:solidFill>
                  <a:srgbClr val="003300"/>
                </a:solidFill>
                <a:latin typeface="Arial"/>
                <a:cs typeface="Arial"/>
              </a:rPr>
              <a:t> </a:t>
            </a:r>
            <a:r>
              <a:rPr sz="2200" b="1" spc="-5" dirty="0">
                <a:solidFill>
                  <a:srgbClr val="003300"/>
                </a:solidFill>
                <a:latin typeface="Arial"/>
                <a:cs typeface="Arial"/>
              </a:rPr>
              <a:t>termination</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Division by zero, memory access violation,</a:t>
            </a:r>
            <a:r>
              <a:rPr sz="2200" b="1" spc="70" dirty="0">
                <a:solidFill>
                  <a:srgbClr val="003366"/>
                </a:solidFill>
                <a:latin typeface="Arial"/>
                <a:cs typeface="Arial"/>
              </a:rPr>
              <a:t> </a:t>
            </a:r>
            <a:r>
              <a:rPr sz="2200" b="1" spc="-5" dirty="0">
                <a:solidFill>
                  <a:srgbClr val="003366"/>
                </a:solidFill>
                <a:latin typeface="Arial"/>
                <a:cs typeface="Arial"/>
              </a:rPr>
              <a:t>…</a:t>
            </a:r>
            <a:endParaRPr sz="2200">
              <a:latin typeface="Arial"/>
              <a:cs typeface="Arial"/>
            </a:endParaRPr>
          </a:p>
          <a:p>
            <a:pPr marL="355600" indent="-342900">
              <a:lnSpc>
                <a:spcPct val="100000"/>
              </a:lnSpc>
              <a:spcBef>
                <a:spcPts val="525"/>
              </a:spcBef>
              <a:buClr>
                <a:srgbClr val="006666"/>
              </a:buClr>
              <a:buFont typeface="Wingdings"/>
              <a:buChar char=""/>
              <a:tabLst>
                <a:tab pos="354965" algn="l"/>
                <a:tab pos="355600" algn="l"/>
              </a:tabLst>
            </a:pPr>
            <a:r>
              <a:rPr sz="2200" b="1" spc="-5" dirty="0">
                <a:solidFill>
                  <a:srgbClr val="003300"/>
                </a:solidFill>
                <a:latin typeface="Arial"/>
                <a:cs typeface="Arial"/>
              </a:rPr>
              <a:t>Another process asks the OS to terminate</a:t>
            </a:r>
            <a:r>
              <a:rPr sz="2200" b="1" spc="120" dirty="0">
                <a:solidFill>
                  <a:srgbClr val="003300"/>
                </a:solidFill>
                <a:latin typeface="Arial"/>
                <a:cs typeface="Arial"/>
              </a:rPr>
              <a:t> </a:t>
            </a:r>
            <a:r>
              <a:rPr sz="2200" b="1" spc="-5" dirty="0">
                <a:solidFill>
                  <a:srgbClr val="003300"/>
                </a:solidFill>
                <a:latin typeface="Arial"/>
                <a:cs typeface="Arial"/>
              </a:rPr>
              <a:t>it</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Usually only a parent might terminate its</a:t>
            </a:r>
            <a:r>
              <a:rPr sz="2200" b="1" spc="160" dirty="0">
                <a:solidFill>
                  <a:srgbClr val="003366"/>
                </a:solidFill>
                <a:latin typeface="Arial"/>
                <a:cs typeface="Arial"/>
              </a:rPr>
              <a:t> </a:t>
            </a:r>
            <a:r>
              <a:rPr sz="2200" b="1" spc="-5" dirty="0">
                <a:solidFill>
                  <a:srgbClr val="003366"/>
                </a:solidFill>
                <a:latin typeface="Arial"/>
                <a:cs typeface="Arial"/>
              </a:rPr>
              <a:t>children</a:t>
            </a:r>
            <a:endParaRPr sz="2200">
              <a:latin typeface="Arial"/>
              <a:cs typeface="Arial"/>
            </a:endParaRPr>
          </a:p>
          <a:p>
            <a:pPr marL="1155700" marR="990600" lvl="2" indent="-228600">
              <a:lnSpc>
                <a:spcPct val="100000"/>
              </a:lnSpc>
              <a:spcBef>
                <a:spcPts val="530"/>
              </a:spcBef>
              <a:buClr>
                <a:srgbClr val="009999"/>
              </a:buClr>
              <a:buSzPct val="63636"/>
              <a:buFont typeface="Arial"/>
              <a:buChar char="•"/>
              <a:tabLst>
                <a:tab pos="1155700" algn="l"/>
                <a:tab pos="1156335" algn="l"/>
              </a:tabLst>
            </a:pPr>
            <a:r>
              <a:rPr sz="2200" b="1" spc="-5" dirty="0">
                <a:solidFill>
                  <a:srgbClr val="006666"/>
                </a:solidFill>
                <a:latin typeface="Arial"/>
                <a:cs typeface="Arial"/>
              </a:rPr>
              <a:t>To prevent user’s terminating each other’s  processes</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dirty="0">
                <a:solidFill>
                  <a:srgbClr val="003366"/>
                </a:solidFill>
                <a:latin typeface="Arial"/>
                <a:cs typeface="Arial"/>
              </a:rPr>
              <a:t>Windows:</a:t>
            </a:r>
            <a:r>
              <a:rPr sz="2200" b="1" spc="15" dirty="0">
                <a:solidFill>
                  <a:srgbClr val="003366"/>
                </a:solidFill>
                <a:latin typeface="Arial"/>
                <a:cs typeface="Arial"/>
              </a:rPr>
              <a:t> </a:t>
            </a:r>
            <a:r>
              <a:rPr sz="2200" b="1" spc="-5" dirty="0">
                <a:solidFill>
                  <a:srgbClr val="003366"/>
                </a:solidFill>
                <a:latin typeface="Arial"/>
                <a:cs typeface="Arial"/>
              </a:rPr>
              <a:t>TerminateProcess(…)</a:t>
            </a:r>
            <a:endParaRPr sz="22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UNIX: kill(processID,</a:t>
            </a:r>
            <a:r>
              <a:rPr sz="2200" b="1" spc="35" dirty="0">
                <a:solidFill>
                  <a:srgbClr val="003366"/>
                </a:solidFill>
                <a:latin typeface="Arial"/>
                <a:cs typeface="Arial"/>
              </a:rPr>
              <a:t> </a:t>
            </a:r>
            <a:r>
              <a:rPr sz="2200" b="1" spc="-5" dirty="0">
                <a:solidFill>
                  <a:srgbClr val="003366"/>
                </a:solidFill>
                <a:latin typeface="Arial"/>
                <a:cs typeface="Arial"/>
              </a:rPr>
              <a:t>signal)</a:t>
            </a:r>
            <a:endParaRPr sz="22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09545" y="147015"/>
            <a:ext cx="5562855" cy="635000"/>
          </a:xfrm>
          <a:prstGeom prst="rect">
            <a:avLst/>
          </a:prstGeom>
        </p:spPr>
        <p:txBody>
          <a:bodyPr vert="horz" wrap="square" lIns="0" tIns="12065" rIns="0" bIns="0" rtlCol="0">
            <a:spAutoFit/>
          </a:bodyPr>
          <a:lstStyle/>
          <a:p>
            <a:pPr marL="12700">
              <a:lnSpc>
                <a:spcPct val="100000"/>
              </a:lnSpc>
              <a:spcBef>
                <a:spcPts val="95"/>
              </a:spcBef>
            </a:pPr>
            <a:r>
              <a:rPr spc="-5" dirty="0"/>
              <a:t>Process</a:t>
            </a:r>
            <a:r>
              <a:rPr spc="-20" dirty="0"/>
              <a:t> </a:t>
            </a:r>
            <a:r>
              <a:rPr spc="-5" dirty="0"/>
              <a:t>Termination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45</a:t>
            </a:fld>
            <a:endParaRPr dirty="0"/>
          </a:p>
        </p:txBody>
      </p:sp>
      <p:sp>
        <p:nvSpPr>
          <p:cNvPr id="4" name="object 4"/>
          <p:cNvSpPr txBox="1"/>
          <p:nvPr/>
        </p:nvSpPr>
        <p:spPr>
          <a:xfrm>
            <a:off x="584403" y="920645"/>
            <a:ext cx="7705090" cy="5055235"/>
          </a:xfrm>
          <a:prstGeom prst="rect">
            <a:avLst/>
          </a:prstGeom>
        </p:spPr>
        <p:txBody>
          <a:bodyPr vert="horz" wrap="square" lIns="0" tIns="79375" rIns="0" bIns="0" rtlCol="0">
            <a:spAutoFit/>
          </a:bodyPr>
          <a:lstStyle/>
          <a:p>
            <a:pPr marL="12700">
              <a:lnSpc>
                <a:spcPct val="100000"/>
              </a:lnSpc>
              <a:spcBef>
                <a:spcPts val="625"/>
              </a:spcBef>
            </a:pPr>
            <a:r>
              <a:rPr sz="2200" spc="-5" dirty="0">
                <a:solidFill>
                  <a:srgbClr val="003300"/>
                </a:solidFill>
                <a:latin typeface="Arial"/>
                <a:cs typeface="Arial"/>
              </a:rPr>
              <a:t>What should the OS</a:t>
            </a:r>
            <a:r>
              <a:rPr sz="2200" spc="15" dirty="0">
                <a:solidFill>
                  <a:srgbClr val="003300"/>
                </a:solidFill>
                <a:latin typeface="Arial"/>
                <a:cs typeface="Arial"/>
              </a:rPr>
              <a:t> </a:t>
            </a:r>
            <a:r>
              <a:rPr sz="2200" spc="-5" dirty="0">
                <a:solidFill>
                  <a:srgbClr val="003300"/>
                </a:solidFill>
                <a:latin typeface="Arial"/>
                <a:cs typeface="Arial"/>
              </a:rPr>
              <a:t>do?</a:t>
            </a:r>
            <a:endParaRPr sz="2200" dirty="0">
              <a:latin typeface="Arial"/>
              <a:cs typeface="Arial"/>
            </a:endParaRPr>
          </a:p>
          <a:p>
            <a:pPr marL="355600" indent="-342900">
              <a:lnSpc>
                <a:spcPct val="100000"/>
              </a:lnSpc>
              <a:spcBef>
                <a:spcPts val="525"/>
              </a:spcBef>
              <a:buClr>
                <a:srgbClr val="006666"/>
              </a:buClr>
              <a:buFont typeface="Wingdings"/>
              <a:buChar char=""/>
              <a:tabLst>
                <a:tab pos="354965" algn="l"/>
                <a:tab pos="355600" algn="l"/>
              </a:tabLst>
            </a:pPr>
            <a:r>
              <a:rPr sz="2200" b="1" spc="-5" dirty="0">
                <a:solidFill>
                  <a:srgbClr val="003300"/>
                </a:solidFill>
                <a:latin typeface="Arial"/>
                <a:cs typeface="Arial"/>
              </a:rPr>
              <a:t>Release resources held by the</a:t>
            </a:r>
            <a:r>
              <a:rPr sz="2200" b="1" spc="85" dirty="0">
                <a:solidFill>
                  <a:srgbClr val="003300"/>
                </a:solidFill>
                <a:latin typeface="Arial"/>
                <a:cs typeface="Arial"/>
              </a:rPr>
              <a:t> </a:t>
            </a:r>
            <a:r>
              <a:rPr sz="2200" b="1" spc="-5" dirty="0">
                <a:solidFill>
                  <a:srgbClr val="003300"/>
                </a:solidFill>
                <a:latin typeface="Arial"/>
                <a:cs typeface="Arial"/>
              </a:rPr>
              <a:t>process</a:t>
            </a:r>
            <a:endParaRPr sz="2200" dirty="0">
              <a:latin typeface="Arial"/>
              <a:cs typeface="Arial"/>
            </a:endParaRPr>
          </a:p>
          <a:p>
            <a:pPr marL="756285" marR="5080" lvl="1" indent="-287020">
              <a:lnSpc>
                <a:spcPct val="100000"/>
              </a:lnSpc>
              <a:spcBef>
                <a:spcPts val="53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When a process has terminated, but not all of its  resources has been released, it is in state </a:t>
            </a:r>
            <a:r>
              <a:rPr sz="2200" spc="-5" dirty="0">
                <a:solidFill>
                  <a:srgbClr val="003366"/>
                </a:solidFill>
                <a:latin typeface="Arial"/>
                <a:cs typeface="Arial"/>
              </a:rPr>
              <a:t>terminated  </a:t>
            </a:r>
            <a:r>
              <a:rPr sz="2200" b="1" spc="-5" dirty="0">
                <a:solidFill>
                  <a:srgbClr val="003366"/>
                </a:solidFill>
                <a:latin typeface="Arial"/>
                <a:cs typeface="Arial"/>
              </a:rPr>
              <a:t>(</a:t>
            </a:r>
            <a:r>
              <a:rPr sz="2200" spc="-5" dirty="0">
                <a:solidFill>
                  <a:srgbClr val="003366"/>
                </a:solidFill>
                <a:latin typeface="Arial"/>
                <a:cs typeface="Arial"/>
              </a:rPr>
              <a:t>zombie</a:t>
            </a:r>
            <a:r>
              <a:rPr sz="2200" b="1" spc="-5" dirty="0">
                <a:solidFill>
                  <a:srgbClr val="003366"/>
                </a:solidFill>
                <a:latin typeface="Arial"/>
                <a:cs typeface="Arial"/>
              </a:rPr>
              <a:t>)</a:t>
            </a:r>
            <a:r>
              <a:rPr lang="en-CA" sz="2200" b="1" spc="-5" dirty="0">
                <a:solidFill>
                  <a:srgbClr val="003366"/>
                </a:solidFill>
                <a:latin typeface="Arial"/>
                <a:cs typeface="Arial"/>
              </a:rPr>
              <a:t> </a:t>
            </a:r>
            <a:r>
              <a:rPr lang="en-CA" sz="2200" b="1" spc="-5" dirty="0">
                <a:solidFill>
                  <a:srgbClr val="003366"/>
                </a:solidFill>
                <a:latin typeface="Arial"/>
                <a:cs typeface="Arial"/>
                <a:sym typeface="Wingdings" panose="05000000000000000000" pitchFamily="2" charset="2"/>
              </a:rPr>
              <a:t> can create memory leaks</a:t>
            </a:r>
            <a:endParaRPr sz="2200" dirty="0">
              <a:latin typeface="Arial"/>
              <a:cs typeface="Arial"/>
            </a:endParaRPr>
          </a:p>
          <a:p>
            <a:pPr marL="355600" indent="-342900">
              <a:lnSpc>
                <a:spcPct val="100000"/>
              </a:lnSpc>
              <a:spcBef>
                <a:spcPts val="530"/>
              </a:spcBef>
              <a:buClr>
                <a:srgbClr val="006666"/>
              </a:buClr>
              <a:buFont typeface="Wingdings"/>
              <a:buChar char=""/>
              <a:tabLst>
                <a:tab pos="354965" algn="l"/>
                <a:tab pos="355600" algn="l"/>
              </a:tabLst>
            </a:pPr>
            <a:r>
              <a:rPr sz="2200" b="1" spc="-5" dirty="0">
                <a:solidFill>
                  <a:srgbClr val="003300"/>
                </a:solidFill>
                <a:latin typeface="Arial"/>
                <a:cs typeface="Arial"/>
              </a:rPr>
              <a:t>Process’ exit state might be sent to its</a:t>
            </a:r>
            <a:r>
              <a:rPr sz="2200" b="1" spc="110" dirty="0">
                <a:solidFill>
                  <a:srgbClr val="003300"/>
                </a:solidFill>
                <a:latin typeface="Arial"/>
                <a:cs typeface="Arial"/>
              </a:rPr>
              <a:t> </a:t>
            </a:r>
            <a:r>
              <a:rPr sz="2200" b="1" spc="-5" dirty="0">
                <a:solidFill>
                  <a:srgbClr val="003300"/>
                </a:solidFill>
                <a:latin typeface="Arial"/>
                <a:cs typeface="Arial"/>
              </a:rPr>
              <a:t>parent</a:t>
            </a:r>
            <a:endParaRPr sz="2200" dirty="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The parent indicates interest by executing</a:t>
            </a:r>
            <a:r>
              <a:rPr sz="2200" b="1" spc="180" dirty="0">
                <a:solidFill>
                  <a:srgbClr val="003366"/>
                </a:solidFill>
                <a:latin typeface="Arial"/>
                <a:cs typeface="Arial"/>
              </a:rPr>
              <a:t> </a:t>
            </a:r>
            <a:r>
              <a:rPr sz="2200" spc="-5" dirty="0">
                <a:solidFill>
                  <a:srgbClr val="003366"/>
                </a:solidFill>
                <a:latin typeface="Arial"/>
                <a:cs typeface="Arial"/>
              </a:rPr>
              <a:t>wait()</a:t>
            </a:r>
            <a:endParaRPr sz="2200" dirty="0">
              <a:latin typeface="Arial"/>
              <a:cs typeface="Arial"/>
            </a:endParaRPr>
          </a:p>
          <a:p>
            <a:pPr marL="756285">
              <a:lnSpc>
                <a:spcPct val="100000"/>
              </a:lnSpc>
            </a:pPr>
            <a:r>
              <a:rPr sz="2200" b="1" spc="-10" dirty="0">
                <a:solidFill>
                  <a:srgbClr val="003366"/>
                </a:solidFill>
                <a:latin typeface="Arial"/>
                <a:cs typeface="Arial"/>
              </a:rPr>
              <a:t>system</a:t>
            </a:r>
            <a:r>
              <a:rPr sz="2200" b="1" spc="20" dirty="0">
                <a:solidFill>
                  <a:srgbClr val="003366"/>
                </a:solidFill>
                <a:latin typeface="Arial"/>
                <a:cs typeface="Arial"/>
              </a:rPr>
              <a:t> </a:t>
            </a:r>
            <a:r>
              <a:rPr sz="2200" b="1" spc="-5" dirty="0">
                <a:solidFill>
                  <a:srgbClr val="003366"/>
                </a:solidFill>
                <a:latin typeface="Arial"/>
                <a:cs typeface="Arial"/>
              </a:rPr>
              <a:t>call</a:t>
            </a:r>
            <a:endParaRPr sz="2200" dirty="0">
              <a:latin typeface="Arial"/>
              <a:cs typeface="Arial"/>
            </a:endParaRPr>
          </a:p>
          <a:p>
            <a:pPr>
              <a:lnSpc>
                <a:spcPct val="100000"/>
              </a:lnSpc>
              <a:spcBef>
                <a:spcPts val="20"/>
              </a:spcBef>
            </a:pPr>
            <a:endParaRPr sz="3200" dirty="0">
              <a:latin typeface="Arial"/>
              <a:cs typeface="Arial"/>
            </a:endParaRPr>
          </a:p>
          <a:p>
            <a:pPr marL="12700">
              <a:lnSpc>
                <a:spcPct val="100000"/>
              </a:lnSpc>
            </a:pPr>
            <a:r>
              <a:rPr sz="2200" spc="-5" dirty="0">
                <a:solidFill>
                  <a:srgbClr val="003300"/>
                </a:solidFill>
                <a:latin typeface="Arial"/>
                <a:cs typeface="Arial"/>
              </a:rPr>
              <a:t>What to do when a </a:t>
            </a:r>
            <a:r>
              <a:rPr sz="2200" dirty="0">
                <a:solidFill>
                  <a:srgbClr val="003300"/>
                </a:solidFill>
                <a:latin typeface="Arial"/>
                <a:cs typeface="Arial"/>
              </a:rPr>
              <a:t>process </a:t>
            </a:r>
            <a:r>
              <a:rPr sz="2200" spc="-5" dirty="0">
                <a:solidFill>
                  <a:srgbClr val="003300"/>
                </a:solidFill>
                <a:latin typeface="Arial"/>
                <a:cs typeface="Arial"/>
              </a:rPr>
              <a:t>having children is</a:t>
            </a:r>
            <a:r>
              <a:rPr sz="2200" spc="50" dirty="0">
                <a:solidFill>
                  <a:srgbClr val="003300"/>
                </a:solidFill>
                <a:latin typeface="Arial"/>
                <a:cs typeface="Arial"/>
              </a:rPr>
              <a:t> </a:t>
            </a:r>
            <a:r>
              <a:rPr sz="2200" spc="-5" dirty="0">
                <a:solidFill>
                  <a:srgbClr val="003300"/>
                </a:solidFill>
                <a:latin typeface="Arial"/>
                <a:cs typeface="Arial"/>
              </a:rPr>
              <a:t>exiting?</a:t>
            </a:r>
            <a:endParaRPr sz="2200" dirty="0">
              <a:latin typeface="Arial"/>
              <a:cs typeface="Arial"/>
            </a:endParaRPr>
          </a:p>
          <a:p>
            <a:pPr marL="355600" indent="-342900">
              <a:lnSpc>
                <a:spcPct val="100000"/>
              </a:lnSpc>
              <a:spcBef>
                <a:spcPts val="530"/>
              </a:spcBef>
              <a:buClr>
                <a:srgbClr val="006666"/>
              </a:buClr>
              <a:buFont typeface="Wingdings"/>
              <a:buChar char=""/>
              <a:tabLst>
                <a:tab pos="354965" algn="l"/>
                <a:tab pos="355600" algn="l"/>
              </a:tabLst>
            </a:pPr>
            <a:r>
              <a:rPr sz="2200" b="1" spc="-5" dirty="0">
                <a:solidFill>
                  <a:srgbClr val="003300"/>
                </a:solidFill>
                <a:latin typeface="Arial"/>
                <a:cs typeface="Arial"/>
              </a:rPr>
              <a:t>Some OSs (VMS) do not allow children to</a:t>
            </a:r>
            <a:r>
              <a:rPr sz="2200" b="1" spc="140" dirty="0">
                <a:solidFill>
                  <a:srgbClr val="003300"/>
                </a:solidFill>
                <a:latin typeface="Arial"/>
                <a:cs typeface="Arial"/>
              </a:rPr>
              <a:t> </a:t>
            </a:r>
            <a:r>
              <a:rPr sz="2200" b="1" spc="-5" dirty="0">
                <a:solidFill>
                  <a:srgbClr val="003300"/>
                </a:solidFill>
                <a:latin typeface="Arial"/>
                <a:cs typeface="Arial"/>
              </a:rPr>
              <a:t>continue</a:t>
            </a:r>
            <a:endParaRPr sz="2200" dirty="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All children terminated - </a:t>
            </a:r>
            <a:r>
              <a:rPr sz="2200" b="1" i="1" spc="-5" dirty="0">
                <a:solidFill>
                  <a:srgbClr val="003366"/>
                </a:solidFill>
                <a:latin typeface="Arial"/>
                <a:cs typeface="Arial"/>
              </a:rPr>
              <a:t>cascading</a:t>
            </a:r>
            <a:r>
              <a:rPr sz="2200" b="1" i="1" spc="125" dirty="0">
                <a:solidFill>
                  <a:srgbClr val="003366"/>
                </a:solidFill>
                <a:latin typeface="Arial"/>
                <a:cs typeface="Arial"/>
              </a:rPr>
              <a:t> </a:t>
            </a:r>
            <a:r>
              <a:rPr sz="2200" b="1" i="1" spc="-5" dirty="0">
                <a:solidFill>
                  <a:srgbClr val="003366"/>
                </a:solidFill>
                <a:latin typeface="Arial"/>
                <a:cs typeface="Arial"/>
              </a:rPr>
              <a:t>termination</a:t>
            </a:r>
            <a:endParaRPr sz="2200" dirty="0">
              <a:latin typeface="Arial"/>
              <a:cs typeface="Arial"/>
            </a:endParaRPr>
          </a:p>
          <a:p>
            <a:pPr marL="355600" indent="-342900">
              <a:lnSpc>
                <a:spcPct val="100000"/>
              </a:lnSpc>
              <a:spcBef>
                <a:spcPts val="530"/>
              </a:spcBef>
              <a:buClr>
                <a:srgbClr val="006666"/>
              </a:buClr>
              <a:buFont typeface="Wingdings"/>
              <a:buChar char=""/>
              <a:tabLst>
                <a:tab pos="354965" algn="l"/>
                <a:tab pos="355600" algn="l"/>
              </a:tabLst>
            </a:pPr>
            <a:r>
              <a:rPr sz="2200" b="1" spc="-5" dirty="0">
                <a:solidFill>
                  <a:srgbClr val="003300"/>
                </a:solidFill>
                <a:latin typeface="Arial"/>
                <a:cs typeface="Arial"/>
              </a:rPr>
              <a:t>Other find a parent process for the orphan</a:t>
            </a:r>
            <a:r>
              <a:rPr sz="2200" b="1" spc="185" dirty="0">
                <a:solidFill>
                  <a:srgbClr val="003300"/>
                </a:solidFill>
                <a:latin typeface="Arial"/>
                <a:cs typeface="Arial"/>
              </a:rPr>
              <a:t> </a:t>
            </a:r>
            <a:r>
              <a:rPr sz="2200" b="1" spc="-5" dirty="0">
                <a:solidFill>
                  <a:srgbClr val="003300"/>
                </a:solidFill>
                <a:latin typeface="Arial"/>
                <a:cs typeface="Arial"/>
              </a:rPr>
              <a:t>processes</a:t>
            </a:r>
            <a:endParaRPr sz="2200" dirty="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1555" y="6340246"/>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45</a:t>
            </a:r>
            <a:endParaRPr sz="1400">
              <a:latin typeface="Arial"/>
              <a:cs typeface="Arial"/>
            </a:endParaRPr>
          </a:p>
        </p:txBody>
      </p:sp>
      <p:sp>
        <p:nvSpPr>
          <p:cNvPr id="4" name="object 4"/>
          <p:cNvSpPr txBox="1">
            <a:spLocks noGrp="1"/>
          </p:cNvSpPr>
          <p:nvPr>
            <p:ph type="title"/>
          </p:nvPr>
        </p:nvSpPr>
        <p:spPr>
          <a:xfrm>
            <a:off x="2392426" y="168021"/>
            <a:ext cx="4846574" cy="635000"/>
          </a:xfrm>
          <a:prstGeom prst="rect">
            <a:avLst/>
          </a:prstGeom>
        </p:spPr>
        <p:txBody>
          <a:bodyPr vert="horz" wrap="square" lIns="0" tIns="12065" rIns="0" bIns="0" rtlCol="0">
            <a:spAutoFit/>
          </a:bodyPr>
          <a:lstStyle/>
          <a:p>
            <a:pPr marL="12700">
              <a:lnSpc>
                <a:spcPct val="100000"/>
              </a:lnSpc>
              <a:spcBef>
                <a:spcPts val="95"/>
              </a:spcBef>
            </a:pPr>
            <a:r>
              <a:rPr spc="-5" dirty="0"/>
              <a:t>Time for</a:t>
            </a:r>
            <a:r>
              <a:rPr spc="-50" dirty="0"/>
              <a:t> </a:t>
            </a:r>
            <a:r>
              <a:rPr spc="-5" dirty="0"/>
              <a:t>questions</a:t>
            </a:r>
          </a:p>
        </p:txBody>
      </p:sp>
      <p:sp>
        <p:nvSpPr>
          <p:cNvPr id="5" name="object 5"/>
          <p:cNvSpPr txBox="1"/>
          <p:nvPr/>
        </p:nvSpPr>
        <p:spPr>
          <a:xfrm>
            <a:off x="813003" y="1094003"/>
            <a:ext cx="8330997" cy="5735544"/>
          </a:xfrm>
          <a:prstGeom prst="rect">
            <a:avLst/>
          </a:prstGeom>
        </p:spPr>
        <p:txBody>
          <a:bodyPr vert="horz" wrap="square" lIns="0" tIns="79375" rIns="0" bIns="0" rtlCol="0">
            <a:spAutoFit/>
          </a:bodyPr>
          <a:lstStyle/>
          <a:p>
            <a:pPr marL="12700">
              <a:lnSpc>
                <a:spcPct val="100000"/>
              </a:lnSpc>
              <a:spcBef>
                <a:spcPts val="625"/>
              </a:spcBef>
            </a:pPr>
            <a:r>
              <a:rPr sz="2200" spc="-5" dirty="0">
                <a:solidFill>
                  <a:srgbClr val="003300"/>
                </a:solidFill>
                <a:latin typeface="Arial"/>
                <a:cs typeface="Arial"/>
              </a:rPr>
              <a:t>Process states</a:t>
            </a:r>
            <a:endParaRPr sz="2200" dirty="0">
              <a:latin typeface="Arial"/>
              <a:cs typeface="Arial"/>
            </a:endParaRPr>
          </a:p>
          <a:p>
            <a:pPr marL="756285" indent="-287020">
              <a:lnSpc>
                <a:spcPct val="100000"/>
              </a:lnSpc>
              <a:spcBef>
                <a:spcPts val="530"/>
              </a:spcBef>
              <a:buClr>
                <a:srgbClr val="336699"/>
              </a:buClr>
              <a:buSzPct val="75000"/>
              <a:buFont typeface="Wingdings"/>
              <a:buChar char=""/>
              <a:tabLst>
                <a:tab pos="756285" algn="l"/>
                <a:tab pos="756920" algn="l"/>
                <a:tab pos="4329430" algn="l"/>
              </a:tabLst>
            </a:pPr>
            <a:r>
              <a:rPr sz="2200" b="1" spc="-5" dirty="0">
                <a:solidFill>
                  <a:srgbClr val="003366"/>
                </a:solidFill>
                <a:latin typeface="Arial"/>
                <a:cs typeface="Arial"/>
              </a:rPr>
              <a:t>Can a process</a:t>
            </a:r>
            <a:r>
              <a:rPr sz="2200" b="1" spc="65" dirty="0">
                <a:solidFill>
                  <a:srgbClr val="003366"/>
                </a:solidFill>
                <a:latin typeface="Arial"/>
                <a:cs typeface="Arial"/>
              </a:rPr>
              <a:t> </a:t>
            </a:r>
            <a:r>
              <a:rPr sz="2200" b="1" spc="-5" dirty="0">
                <a:solidFill>
                  <a:srgbClr val="003366"/>
                </a:solidFill>
                <a:latin typeface="Arial"/>
                <a:cs typeface="Arial"/>
              </a:rPr>
              <a:t>move</a:t>
            </a:r>
            <a:r>
              <a:rPr sz="2200" b="1" spc="5" dirty="0">
                <a:solidFill>
                  <a:srgbClr val="003366"/>
                </a:solidFill>
                <a:latin typeface="Arial"/>
                <a:cs typeface="Arial"/>
              </a:rPr>
              <a:t> </a:t>
            </a:r>
            <a:r>
              <a:rPr sz="2200" b="1" spc="-5" dirty="0">
                <a:solidFill>
                  <a:srgbClr val="003366"/>
                </a:solidFill>
                <a:latin typeface="Arial"/>
                <a:cs typeface="Arial"/>
              </a:rPr>
              <a:t>from	</a:t>
            </a:r>
            <a:r>
              <a:rPr sz="2200" b="1" dirty="0">
                <a:solidFill>
                  <a:srgbClr val="003366"/>
                </a:solidFill>
                <a:latin typeface="Arial"/>
                <a:cs typeface="Arial"/>
              </a:rPr>
              <a:t>waiting </a:t>
            </a:r>
            <a:r>
              <a:rPr sz="2200" b="1" spc="-5" dirty="0">
                <a:solidFill>
                  <a:srgbClr val="003366"/>
                </a:solidFill>
                <a:latin typeface="Arial"/>
                <a:cs typeface="Arial"/>
              </a:rPr>
              <a:t>state to</a:t>
            </a:r>
            <a:r>
              <a:rPr sz="2200" b="1" spc="10" dirty="0">
                <a:solidFill>
                  <a:srgbClr val="003366"/>
                </a:solidFill>
                <a:latin typeface="Arial"/>
                <a:cs typeface="Arial"/>
              </a:rPr>
              <a:t> </a:t>
            </a:r>
            <a:r>
              <a:rPr sz="2200" b="1" spc="-5" dirty="0">
                <a:solidFill>
                  <a:srgbClr val="003366"/>
                </a:solidFill>
                <a:latin typeface="Arial"/>
                <a:cs typeface="Arial"/>
              </a:rPr>
              <a:t>running</a:t>
            </a:r>
            <a:endParaRPr sz="2200" dirty="0">
              <a:latin typeface="Arial"/>
              <a:cs typeface="Arial"/>
            </a:endParaRPr>
          </a:p>
          <a:p>
            <a:pPr marL="756285">
              <a:lnSpc>
                <a:spcPct val="100000"/>
              </a:lnSpc>
            </a:pPr>
            <a:r>
              <a:rPr sz="2200" b="1" spc="-5" dirty="0">
                <a:solidFill>
                  <a:srgbClr val="003366"/>
                </a:solidFill>
                <a:latin typeface="Arial"/>
                <a:cs typeface="Arial"/>
              </a:rPr>
              <a:t>state?</a:t>
            </a:r>
            <a:r>
              <a:rPr lang="en-CA" sz="2200" b="1" spc="-5" dirty="0">
                <a:solidFill>
                  <a:srgbClr val="003366"/>
                </a:solidFill>
                <a:latin typeface="Arial"/>
                <a:cs typeface="Arial"/>
              </a:rPr>
              <a:t> No, from waiting must first ready then running</a:t>
            </a:r>
            <a:endParaRPr sz="2200" dirty="0">
              <a:latin typeface="Arial"/>
              <a:cs typeface="Arial"/>
            </a:endParaRPr>
          </a:p>
          <a:p>
            <a:pPr marL="756285"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From ready state to </a:t>
            </a:r>
            <a:r>
              <a:rPr sz="2200" b="1" dirty="0">
                <a:solidFill>
                  <a:srgbClr val="003366"/>
                </a:solidFill>
                <a:latin typeface="Arial"/>
                <a:cs typeface="Arial"/>
              </a:rPr>
              <a:t>waiting</a:t>
            </a:r>
            <a:r>
              <a:rPr sz="2200" b="1" spc="60" dirty="0">
                <a:solidFill>
                  <a:srgbClr val="003366"/>
                </a:solidFill>
                <a:latin typeface="Arial"/>
                <a:cs typeface="Arial"/>
              </a:rPr>
              <a:t> </a:t>
            </a:r>
            <a:r>
              <a:rPr sz="2200" b="1" spc="-5" dirty="0">
                <a:solidFill>
                  <a:srgbClr val="003366"/>
                </a:solidFill>
                <a:latin typeface="Arial"/>
                <a:cs typeface="Arial"/>
              </a:rPr>
              <a:t>state?</a:t>
            </a:r>
            <a:r>
              <a:rPr lang="en-CA" sz="2200" b="1" spc="-5" dirty="0">
                <a:solidFill>
                  <a:srgbClr val="003366"/>
                </a:solidFill>
                <a:latin typeface="Arial"/>
                <a:cs typeface="Arial"/>
              </a:rPr>
              <a:t> no, only running to waiting</a:t>
            </a:r>
            <a:endParaRPr sz="2200" dirty="0">
              <a:latin typeface="Arial"/>
              <a:cs typeface="Arial"/>
            </a:endParaRPr>
          </a:p>
          <a:p>
            <a:pPr marL="12700">
              <a:lnSpc>
                <a:spcPct val="100000"/>
              </a:lnSpc>
              <a:spcBef>
                <a:spcPts val="530"/>
              </a:spcBef>
            </a:pPr>
            <a:r>
              <a:rPr sz="2200" spc="-10" dirty="0">
                <a:solidFill>
                  <a:srgbClr val="003300"/>
                </a:solidFill>
                <a:latin typeface="Arial"/>
                <a:cs typeface="Arial"/>
              </a:rPr>
              <a:t>PCB</a:t>
            </a:r>
            <a:endParaRPr sz="2200" dirty="0">
              <a:latin typeface="Arial"/>
              <a:cs typeface="Arial"/>
            </a:endParaRPr>
          </a:p>
          <a:p>
            <a:pPr marL="756285" indent="-287020">
              <a:lnSpc>
                <a:spcPct val="100000"/>
              </a:lnSpc>
              <a:spcBef>
                <a:spcPts val="525"/>
              </a:spcBef>
              <a:buClr>
                <a:srgbClr val="336699"/>
              </a:buClr>
              <a:buSzPct val="75000"/>
              <a:buFont typeface="Wingdings"/>
              <a:buChar char=""/>
              <a:tabLst>
                <a:tab pos="756285" algn="l"/>
                <a:tab pos="756920" algn="l"/>
              </a:tabLst>
            </a:pPr>
            <a:r>
              <a:rPr sz="2200" b="1" spc="-10" dirty="0">
                <a:solidFill>
                  <a:srgbClr val="003366"/>
                </a:solidFill>
                <a:latin typeface="Arial"/>
                <a:cs typeface="Arial"/>
              </a:rPr>
              <a:t>Does </a:t>
            </a:r>
            <a:r>
              <a:rPr sz="2200" b="1" spc="-5" dirty="0">
                <a:solidFill>
                  <a:srgbClr val="003366"/>
                </a:solidFill>
                <a:latin typeface="Arial"/>
                <a:cs typeface="Arial"/>
              </a:rPr>
              <a:t>PCB contain program’s active (running)</a:t>
            </a:r>
            <a:r>
              <a:rPr sz="2200" b="1" spc="140" dirty="0">
                <a:solidFill>
                  <a:srgbClr val="003366"/>
                </a:solidFill>
                <a:latin typeface="Arial"/>
                <a:cs typeface="Arial"/>
              </a:rPr>
              <a:t> </a:t>
            </a:r>
            <a:r>
              <a:rPr sz="2200" b="1" spc="-5" dirty="0">
                <a:solidFill>
                  <a:srgbClr val="003366"/>
                </a:solidFill>
                <a:latin typeface="Arial"/>
                <a:cs typeface="Arial"/>
              </a:rPr>
              <a:t>time?</a:t>
            </a:r>
            <a:r>
              <a:rPr lang="en-CA" sz="2200" b="1" spc="-5" dirty="0">
                <a:solidFill>
                  <a:srgbClr val="003366"/>
                </a:solidFill>
                <a:latin typeface="Arial"/>
                <a:cs typeface="Arial"/>
              </a:rPr>
              <a:t> No</a:t>
            </a:r>
            <a:endParaRPr sz="2200" dirty="0">
              <a:latin typeface="Arial"/>
              <a:cs typeface="Arial"/>
            </a:endParaRPr>
          </a:p>
          <a:p>
            <a:pPr marL="756285"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How is the PCB used in context</a:t>
            </a:r>
            <a:r>
              <a:rPr sz="2200" b="1" spc="105" dirty="0">
                <a:solidFill>
                  <a:srgbClr val="003366"/>
                </a:solidFill>
                <a:latin typeface="Arial"/>
                <a:cs typeface="Arial"/>
              </a:rPr>
              <a:t> </a:t>
            </a:r>
            <a:r>
              <a:rPr sz="2200" b="1" spc="-5" dirty="0">
                <a:solidFill>
                  <a:srgbClr val="003366"/>
                </a:solidFill>
                <a:latin typeface="Arial"/>
                <a:cs typeface="Arial"/>
              </a:rPr>
              <a:t>switches?</a:t>
            </a:r>
            <a:endParaRPr sz="2200" dirty="0">
              <a:latin typeface="Arial"/>
              <a:cs typeface="Arial"/>
            </a:endParaRPr>
          </a:p>
          <a:p>
            <a:pPr marL="12700">
              <a:lnSpc>
                <a:spcPct val="100000"/>
              </a:lnSpc>
              <a:spcBef>
                <a:spcPts val="530"/>
              </a:spcBef>
            </a:pPr>
            <a:r>
              <a:rPr sz="2200" spc="-5" dirty="0">
                <a:solidFill>
                  <a:srgbClr val="003300"/>
                </a:solidFill>
                <a:latin typeface="Arial"/>
                <a:cs typeface="Arial"/>
              </a:rPr>
              <a:t>CPU</a:t>
            </a:r>
            <a:r>
              <a:rPr sz="2200" spc="-10" dirty="0">
                <a:solidFill>
                  <a:srgbClr val="003300"/>
                </a:solidFill>
                <a:latin typeface="Arial"/>
                <a:cs typeface="Arial"/>
              </a:rPr>
              <a:t> </a:t>
            </a:r>
            <a:r>
              <a:rPr sz="2200" spc="-5" dirty="0">
                <a:solidFill>
                  <a:srgbClr val="003300"/>
                </a:solidFill>
                <a:latin typeface="Arial"/>
                <a:cs typeface="Arial"/>
              </a:rPr>
              <a:t>scheduling</a:t>
            </a:r>
            <a:endParaRPr sz="2200" dirty="0">
              <a:latin typeface="Arial"/>
              <a:cs typeface="Arial"/>
            </a:endParaRPr>
          </a:p>
          <a:p>
            <a:pPr marL="756285" marR="22225"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What is the difference </a:t>
            </a:r>
            <a:r>
              <a:rPr sz="2200" b="1" dirty="0">
                <a:solidFill>
                  <a:srgbClr val="003366"/>
                </a:solidFill>
                <a:latin typeface="Arial"/>
                <a:cs typeface="Arial"/>
              </a:rPr>
              <a:t>between </a:t>
            </a:r>
            <a:r>
              <a:rPr sz="2200" b="1" spc="-5" dirty="0">
                <a:solidFill>
                  <a:srgbClr val="003366"/>
                </a:solidFill>
                <a:latin typeface="Arial"/>
                <a:cs typeface="Arial"/>
              </a:rPr>
              <a:t>long term and medium  term scheduler?</a:t>
            </a:r>
            <a:endParaRPr sz="2200" dirty="0">
              <a:latin typeface="Arial"/>
              <a:cs typeface="Arial"/>
            </a:endParaRPr>
          </a:p>
          <a:p>
            <a:pPr marL="756285" marR="5080"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A process (in Unix) has executed </a:t>
            </a:r>
            <a:r>
              <a:rPr sz="2200" b="1" dirty="0">
                <a:solidFill>
                  <a:srgbClr val="003366"/>
                </a:solidFill>
                <a:latin typeface="Arial"/>
                <a:cs typeface="Arial"/>
              </a:rPr>
              <a:t>wait() </a:t>
            </a:r>
            <a:r>
              <a:rPr sz="2200" b="1" spc="-10" dirty="0">
                <a:solidFill>
                  <a:srgbClr val="003366"/>
                </a:solidFill>
                <a:latin typeface="Arial"/>
                <a:cs typeface="Arial"/>
              </a:rPr>
              <a:t>system </a:t>
            </a:r>
            <a:r>
              <a:rPr sz="2200" b="1" spc="-5" dirty="0">
                <a:solidFill>
                  <a:srgbClr val="003366"/>
                </a:solidFill>
                <a:latin typeface="Arial"/>
                <a:cs typeface="Arial"/>
              </a:rPr>
              <a:t>call. In  </a:t>
            </a:r>
            <a:r>
              <a:rPr sz="2200" b="1" dirty="0">
                <a:solidFill>
                  <a:srgbClr val="003366"/>
                </a:solidFill>
                <a:latin typeface="Arial"/>
                <a:cs typeface="Arial"/>
              </a:rPr>
              <a:t>which </a:t>
            </a:r>
            <a:r>
              <a:rPr sz="2200" b="1" spc="-5" dirty="0">
                <a:solidFill>
                  <a:srgbClr val="003366"/>
                </a:solidFill>
                <a:latin typeface="Arial"/>
                <a:cs typeface="Arial"/>
              </a:rPr>
              <a:t>queue it is</a:t>
            </a:r>
            <a:r>
              <a:rPr sz="2200" b="1" spc="30" dirty="0">
                <a:solidFill>
                  <a:srgbClr val="003366"/>
                </a:solidFill>
                <a:latin typeface="Arial"/>
                <a:cs typeface="Arial"/>
              </a:rPr>
              <a:t> </a:t>
            </a:r>
            <a:r>
              <a:rPr sz="2200" b="1" spc="-5" dirty="0">
                <a:solidFill>
                  <a:srgbClr val="003366"/>
                </a:solidFill>
                <a:latin typeface="Arial"/>
                <a:cs typeface="Arial"/>
              </a:rPr>
              <a:t>located?</a:t>
            </a:r>
            <a:endParaRPr sz="2200" dirty="0">
              <a:latin typeface="Arial"/>
              <a:cs typeface="Arial"/>
            </a:endParaRPr>
          </a:p>
          <a:p>
            <a:pPr marL="756285"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What happens if there is </a:t>
            </a:r>
            <a:r>
              <a:rPr sz="2200" b="1" dirty="0">
                <a:solidFill>
                  <a:srgbClr val="003366"/>
                </a:solidFill>
                <a:latin typeface="Arial"/>
                <a:cs typeface="Arial"/>
              </a:rPr>
              <a:t>no </a:t>
            </a:r>
            <a:r>
              <a:rPr sz="2200" b="1" spc="-5" dirty="0">
                <a:solidFill>
                  <a:srgbClr val="003366"/>
                </a:solidFill>
                <a:latin typeface="Arial"/>
                <a:cs typeface="Arial"/>
              </a:rPr>
              <a:t>process in the</a:t>
            </a:r>
            <a:r>
              <a:rPr sz="2200" b="1" spc="140" dirty="0">
                <a:solidFill>
                  <a:srgbClr val="003366"/>
                </a:solidFill>
                <a:latin typeface="Arial"/>
                <a:cs typeface="Arial"/>
              </a:rPr>
              <a:t> </a:t>
            </a:r>
            <a:r>
              <a:rPr sz="2200" b="1" spc="-5" dirty="0">
                <a:solidFill>
                  <a:srgbClr val="003366"/>
                </a:solidFill>
                <a:latin typeface="Arial"/>
                <a:cs typeface="Arial"/>
              </a:rPr>
              <a:t>ready</a:t>
            </a:r>
            <a:endParaRPr sz="2200" dirty="0">
              <a:latin typeface="Arial"/>
              <a:cs typeface="Arial"/>
            </a:endParaRPr>
          </a:p>
          <a:p>
            <a:pPr marL="756285">
              <a:lnSpc>
                <a:spcPct val="100000"/>
              </a:lnSpc>
            </a:pPr>
            <a:r>
              <a:rPr sz="2200" b="1" spc="-5" dirty="0">
                <a:solidFill>
                  <a:srgbClr val="003366"/>
                </a:solidFill>
                <a:latin typeface="Arial"/>
                <a:cs typeface="Arial"/>
              </a:rPr>
              <a:t>queue?</a:t>
            </a:r>
            <a:r>
              <a:rPr lang="en-CA" sz="2200" b="1" spc="-5" dirty="0">
                <a:solidFill>
                  <a:srgbClr val="003366"/>
                </a:solidFill>
                <a:latin typeface="Arial"/>
                <a:cs typeface="Arial"/>
              </a:rPr>
              <a:t> CPU goes into IDLE</a:t>
            </a:r>
            <a:endParaRPr sz="2200" dirty="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1555" y="6340246"/>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46</a:t>
            </a:r>
            <a:endParaRPr sz="1400">
              <a:latin typeface="Arial"/>
              <a:cs typeface="Arial"/>
            </a:endParaRPr>
          </a:p>
        </p:txBody>
      </p:sp>
      <p:sp>
        <p:nvSpPr>
          <p:cNvPr id="4" name="object 4"/>
          <p:cNvSpPr txBox="1">
            <a:spLocks noGrp="1"/>
          </p:cNvSpPr>
          <p:nvPr>
            <p:ph type="title"/>
          </p:nvPr>
        </p:nvSpPr>
        <p:spPr>
          <a:xfrm>
            <a:off x="2351276" y="147015"/>
            <a:ext cx="4430523" cy="635000"/>
          </a:xfrm>
          <a:prstGeom prst="rect">
            <a:avLst/>
          </a:prstGeom>
        </p:spPr>
        <p:txBody>
          <a:bodyPr vert="horz" wrap="square" lIns="0" tIns="12065" rIns="0" bIns="0" rtlCol="0">
            <a:spAutoFit/>
          </a:bodyPr>
          <a:lstStyle/>
          <a:p>
            <a:pPr marL="12700">
              <a:lnSpc>
                <a:spcPct val="100000"/>
              </a:lnSpc>
              <a:spcBef>
                <a:spcPts val="95"/>
              </a:spcBef>
            </a:pPr>
            <a:r>
              <a:rPr spc="-5" dirty="0"/>
              <a:t>Other</a:t>
            </a:r>
            <a:r>
              <a:rPr spc="-55" dirty="0"/>
              <a:t> </a:t>
            </a:r>
            <a:r>
              <a:rPr spc="-5" dirty="0"/>
              <a:t>questions!</a:t>
            </a:r>
          </a:p>
        </p:txBody>
      </p:sp>
      <p:sp>
        <p:nvSpPr>
          <p:cNvPr id="5" name="object 5"/>
          <p:cNvSpPr txBox="1"/>
          <p:nvPr/>
        </p:nvSpPr>
        <p:spPr>
          <a:xfrm>
            <a:off x="252475" y="1094003"/>
            <a:ext cx="8582660" cy="4720590"/>
          </a:xfrm>
          <a:prstGeom prst="rect">
            <a:avLst/>
          </a:prstGeom>
        </p:spPr>
        <p:txBody>
          <a:bodyPr vert="horz" wrap="square" lIns="0" tIns="79375" rIns="0" bIns="0" rtlCol="0">
            <a:spAutoFit/>
          </a:bodyPr>
          <a:lstStyle/>
          <a:p>
            <a:pPr marL="12700">
              <a:lnSpc>
                <a:spcPct val="100000"/>
              </a:lnSpc>
              <a:spcBef>
                <a:spcPts val="625"/>
              </a:spcBef>
            </a:pPr>
            <a:r>
              <a:rPr sz="2200" spc="-5" dirty="0">
                <a:solidFill>
                  <a:srgbClr val="003300"/>
                </a:solidFill>
                <a:latin typeface="Arial"/>
                <a:cs typeface="Arial"/>
              </a:rPr>
              <a:t>Process creation</a:t>
            </a:r>
            <a:endParaRPr sz="2200">
              <a:latin typeface="Arial"/>
              <a:cs typeface="Arial"/>
            </a:endParaRPr>
          </a:p>
          <a:p>
            <a:pPr marL="756285"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Understand fork(), exec(),</a:t>
            </a:r>
            <a:r>
              <a:rPr sz="2200" b="1" spc="80" dirty="0">
                <a:solidFill>
                  <a:srgbClr val="003366"/>
                </a:solidFill>
                <a:latin typeface="Arial"/>
                <a:cs typeface="Arial"/>
              </a:rPr>
              <a:t> </a:t>
            </a:r>
            <a:r>
              <a:rPr sz="2200" b="1" dirty="0">
                <a:solidFill>
                  <a:srgbClr val="003366"/>
                </a:solidFill>
                <a:latin typeface="Arial"/>
                <a:cs typeface="Arial"/>
              </a:rPr>
              <a:t>wait()</a:t>
            </a:r>
            <a:endParaRPr sz="2200">
              <a:latin typeface="Arial"/>
              <a:cs typeface="Arial"/>
            </a:endParaRPr>
          </a:p>
          <a:p>
            <a:pPr marL="756285"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Test if </a:t>
            </a:r>
            <a:r>
              <a:rPr sz="2200" b="1" spc="-10" dirty="0">
                <a:solidFill>
                  <a:srgbClr val="003366"/>
                </a:solidFill>
                <a:latin typeface="Arial"/>
                <a:cs typeface="Arial"/>
              </a:rPr>
              <a:t>you </a:t>
            </a:r>
            <a:r>
              <a:rPr sz="2200" b="1" spc="-5" dirty="0">
                <a:solidFill>
                  <a:srgbClr val="003366"/>
                </a:solidFill>
                <a:latin typeface="Arial"/>
                <a:cs typeface="Arial"/>
              </a:rPr>
              <a:t>really understand</a:t>
            </a:r>
            <a:r>
              <a:rPr sz="2200" b="1" spc="120" dirty="0">
                <a:solidFill>
                  <a:srgbClr val="003366"/>
                </a:solidFill>
                <a:latin typeface="Arial"/>
                <a:cs typeface="Arial"/>
              </a:rPr>
              <a:t> </a:t>
            </a:r>
            <a:r>
              <a:rPr sz="2200" b="1" spc="-5" dirty="0">
                <a:solidFill>
                  <a:srgbClr val="003366"/>
                </a:solidFill>
                <a:latin typeface="Arial"/>
                <a:cs typeface="Arial"/>
              </a:rPr>
              <a:t>them</a:t>
            </a:r>
            <a:endParaRPr sz="2200">
              <a:latin typeface="Arial"/>
              <a:cs typeface="Arial"/>
            </a:endParaRPr>
          </a:p>
          <a:p>
            <a:pPr marL="1155700" marR="875665" lvl="1" indent="-229235">
              <a:lnSpc>
                <a:spcPct val="100000"/>
              </a:lnSpc>
              <a:spcBef>
                <a:spcPts val="530"/>
              </a:spcBef>
              <a:buClr>
                <a:srgbClr val="009999"/>
              </a:buClr>
              <a:buSzPct val="63636"/>
              <a:buFont typeface="Arial"/>
              <a:buChar char="•"/>
              <a:tabLst>
                <a:tab pos="1155700" algn="l"/>
                <a:tab pos="1156335" algn="l"/>
              </a:tabLst>
            </a:pPr>
            <a:r>
              <a:rPr sz="2200" b="1" spc="-5" dirty="0">
                <a:solidFill>
                  <a:srgbClr val="006666"/>
                </a:solidFill>
                <a:latin typeface="Arial"/>
                <a:cs typeface="Arial"/>
              </a:rPr>
              <a:t>So, how many processes are created in this code  fragment?</a:t>
            </a:r>
            <a:endParaRPr sz="2200">
              <a:latin typeface="Arial"/>
              <a:cs typeface="Arial"/>
            </a:endParaRPr>
          </a:p>
          <a:p>
            <a:pPr marL="2070100" marR="3704590" indent="-228600">
              <a:lnSpc>
                <a:spcPts val="3170"/>
              </a:lnSpc>
            </a:pPr>
            <a:r>
              <a:rPr sz="2200" b="1" spc="-5" dirty="0">
                <a:solidFill>
                  <a:srgbClr val="006666"/>
                </a:solidFill>
                <a:latin typeface="Courier New"/>
                <a:cs typeface="Courier New"/>
              </a:rPr>
              <a:t>for(i=0; </a:t>
            </a:r>
            <a:r>
              <a:rPr sz="2200" b="1" dirty="0">
                <a:solidFill>
                  <a:srgbClr val="006666"/>
                </a:solidFill>
                <a:latin typeface="Courier New"/>
                <a:cs typeface="Courier New"/>
              </a:rPr>
              <a:t>i&lt;3; i++)  </a:t>
            </a:r>
            <a:r>
              <a:rPr sz="2200" b="1" spc="-5" dirty="0">
                <a:solidFill>
                  <a:srgbClr val="006666"/>
                </a:solidFill>
                <a:latin typeface="Courier New"/>
                <a:cs typeface="Courier New"/>
              </a:rPr>
              <a:t>fork();</a:t>
            </a:r>
            <a:endParaRPr sz="2200">
              <a:latin typeface="Courier New"/>
              <a:cs typeface="Courier New"/>
            </a:endParaRPr>
          </a:p>
          <a:p>
            <a:pPr marL="2070100" marR="5080" indent="-228600">
              <a:lnSpc>
                <a:spcPct val="100000"/>
              </a:lnSpc>
              <a:spcBef>
                <a:spcPts val="334"/>
              </a:spcBef>
            </a:pPr>
            <a:r>
              <a:rPr sz="2200" b="1" spc="-5" dirty="0">
                <a:solidFill>
                  <a:srgbClr val="FF0000"/>
                </a:solidFill>
                <a:latin typeface="Courier New"/>
                <a:cs typeface="Courier New"/>
              </a:rPr>
              <a:t>8 </a:t>
            </a:r>
            <a:r>
              <a:rPr sz="2200" b="1" dirty="0">
                <a:solidFill>
                  <a:srgbClr val="FF0000"/>
                </a:solidFill>
                <a:latin typeface="Courier New"/>
                <a:cs typeface="Courier New"/>
              </a:rPr>
              <a:t>processes </a:t>
            </a:r>
            <a:r>
              <a:rPr sz="2200" b="1" spc="-5" dirty="0">
                <a:solidFill>
                  <a:srgbClr val="FF0000"/>
                </a:solidFill>
                <a:latin typeface="Courier New"/>
                <a:cs typeface="Courier New"/>
              </a:rPr>
              <a:t>exist </a:t>
            </a:r>
            <a:r>
              <a:rPr sz="2200" b="1" spc="-10" dirty="0">
                <a:solidFill>
                  <a:srgbClr val="FF0000"/>
                </a:solidFill>
                <a:latin typeface="Courier New"/>
                <a:cs typeface="Courier New"/>
              </a:rPr>
              <a:t>the </a:t>
            </a:r>
            <a:r>
              <a:rPr sz="2200" b="1" dirty="0">
                <a:solidFill>
                  <a:srgbClr val="FF0000"/>
                </a:solidFill>
                <a:latin typeface="Courier New"/>
                <a:cs typeface="Courier New"/>
              </a:rPr>
              <a:t>end (including the  </a:t>
            </a:r>
            <a:r>
              <a:rPr sz="2200" b="1" spc="-5" dirty="0">
                <a:solidFill>
                  <a:srgbClr val="FF0000"/>
                </a:solidFill>
                <a:latin typeface="Courier New"/>
                <a:cs typeface="Courier New"/>
              </a:rPr>
              <a:t>very </a:t>
            </a:r>
            <a:r>
              <a:rPr sz="2200" b="1" dirty="0">
                <a:solidFill>
                  <a:srgbClr val="FF0000"/>
                </a:solidFill>
                <a:latin typeface="Courier New"/>
                <a:cs typeface="Courier New"/>
              </a:rPr>
              <a:t>first parent</a:t>
            </a:r>
            <a:r>
              <a:rPr sz="2200" b="1" spc="10" dirty="0">
                <a:solidFill>
                  <a:srgbClr val="FF0000"/>
                </a:solidFill>
                <a:latin typeface="Courier New"/>
                <a:cs typeface="Courier New"/>
              </a:rPr>
              <a:t> </a:t>
            </a:r>
            <a:r>
              <a:rPr sz="2200" b="1" spc="-5" dirty="0">
                <a:solidFill>
                  <a:srgbClr val="FF0000"/>
                </a:solidFill>
                <a:latin typeface="Courier New"/>
                <a:cs typeface="Courier New"/>
              </a:rPr>
              <a:t>process)</a:t>
            </a:r>
            <a:endParaRPr sz="2200">
              <a:latin typeface="Courier New"/>
              <a:cs typeface="Courier New"/>
            </a:endParaRPr>
          </a:p>
          <a:p>
            <a:pPr marL="12700">
              <a:lnSpc>
                <a:spcPct val="100000"/>
              </a:lnSpc>
              <a:spcBef>
                <a:spcPts val="720"/>
              </a:spcBef>
            </a:pPr>
            <a:r>
              <a:rPr sz="2200" spc="-5" dirty="0">
                <a:solidFill>
                  <a:srgbClr val="003300"/>
                </a:solidFill>
                <a:latin typeface="Arial"/>
                <a:cs typeface="Arial"/>
              </a:rPr>
              <a:t>Process</a:t>
            </a:r>
            <a:r>
              <a:rPr sz="2200" spc="-10" dirty="0">
                <a:solidFill>
                  <a:srgbClr val="003300"/>
                </a:solidFill>
                <a:latin typeface="Arial"/>
                <a:cs typeface="Arial"/>
              </a:rPr>
              <a:t> </a:t>
            </a:r>
            <a:r>
              <a:rPr sz="2200" spc="-5" dirty="0">
                <a:solidFill>
                  <a:srgbClr val="003300"/>
                </a:solidFill>
                <a:latin typeface="Arial"/>
                <a:cs typeface="Arial"/>
              </a:rPr>
              <a:t>termination</a:t>
            </a:r>
            <a:endParaRPr sz="2200">
              <a:latin typeface="Arial"/>
              <a:cs typeface="Arial"/>
            </a:endParaRPr>
          </a:p>
          <a:p>
            <a:pPr marL="756285" indent="-287020">
              <a:lnSpc>
                <a:spcPct val="100000"/>
              </a:lnSpc>
              <a:spcBef>
                <a:spcPts val="530"/>
              </a:spcBef>
              <a:buClr>
                <a:srgbClr val="336699"/>
              </a:buClr>
              <a:buSzPct val="75000"/>
              <a:buFont typeface="Wingdings"/>
              <a:buChar char=""/>
              <a:tabLst>
                <a:tab pos="756285" algn="l"/>
                <a:tab pos="756920" algn="l"/>
              </a:tabLst>
            </a:pPr>
            <a:r>
              <a:rPr sz="2200" b="1" dirty="0">
                <a:solidFill>
                  <a:srgbClr val="003366"/>
                </a:solidFill>
                <a:latin typeface="Arial"/>
                <a:cs typeface="Arial"/>
              </a:rPr>
              <a:t>How/when.</a:t>
            </a:r>
            <a:endParaRPr sz="2200">
              <a:latin typeface="Arial"/>
              <a:cs typeface="Arial"/>
            </a:endParaRPr>
          </a:p>
          <a:p>
            <a:pPr marL="756285"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What should the OS</a:t>
            </a:r>
            <a:r>
              <a:rPr sz="2200" b="1" spc="70" dirty="0">
                <a:solidFill>
                  <a:srgbClr val="003366"/>
                </a:solidFill>
                <a:latin typeface="Arial"/>
                <a:cs typeface="Arial"/>
              </a:rPr>
              <a:t> </a:t>
            </a:r>
            <a:r>
              <a:rPr sz="2200" b="1" spc="-5" dirty="0">
                <a:solidFill>
                  <a:srgbClr val="003366"/>
                </a:solidFill>
                <a:latin typeface="Arial"/>
                <a:cs typeface="Arial"/>
              </a:rPr>
              <a:t>do?</a:t>
            </a:r>
            <a:endParaRPr sz="2200">
              <a:latin typeface="Arial"/>
              <a:cs typeface="Arial"/>
            </a:endParaRPr>
          </a:p>
        </p:txBody>
      </p:sp>
      <p:pic>
        <p:nvPicPr>
          <p:cNvPr id="9" name="Picture 8">
            <a:extLst>
              <a:ext uri="{FF2B5EF4-FFF2-40B4-BE49-F238E27FC236}">
                <a16:creationId xmlns:a16="http://schemas.microsoft.com/office/drawing/2014/main" id="{73ADA429-9E01-AC49-7835-86C6F8255E71}"/>
              </a:ext>
            </a:extLst>
          </p:cNvPr>
          <p:cNvPicPr>
            <a:picLocks noChangeAspect="1"/>
          </p:cNvPicPr>
          <p:nvPr/>
        </p:nvPicPr>
        <p:blipFill>
          <a:blip r:embed="rId2"/>
          <a:stretch>
            <a:fillRect/>
          </a:stretch>
        </p:blipFill>
        <p:spPr>
          <a:xfrm>
            <a:off x="6781799" y="4234678"/>
            <a:ext cx="2238374" cy="234496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475" y="6340246"/>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47</a:t>
            </a:r>
            <a:endParaRPr sz="1400">
              <a:latin typeface="Arial"/>
              <a:cs typeface="Arial"/>
            </a:endParaRPr>
          </a:p>
        </p:txBody>
      </p:sp>
      <p:grpSp>
        <p:nvGrpSpPr>
          <p:cNvPr id="3" name="object 3"/>
          <p:cNvGrpSpPr/>
          <p:nvPr/>
        </p:nvGrpSpPr>
        <p:grpSpPr>
          <a:xfrm>
            <a:off x="190245" y="4748529"/>
            <a:ext cx="8145145" cy="1136015"/>
            <a:chOff x="190245" y="4748529"/>
            <a:chExt cx="8145145" cy="1136015"/>
          </a:xfrm>
        </p:grpSpPr>
        <p:sp>
          <p:nvSpPr>
            <p:cNvPr id="4" name="object 4"/>
            <p:cNvSpPr/>
            <p:nvPr/>
          </p:nvSpPr>
          <p:spPr>
            <a:xfrm>
              <a:off x="196595" y="4754879"/>
              <a:ext cx="8132445" cy="1123315"/>
            </a:xfrm>
            <a:custGeom>
              <a:avLst/>
              <a:gdLst/>
              <a:ahLst/>
              <a:cxnLst/>
              <a:rect l="l" t="t" r="r" b="b"/>
              <a:pathLst>
                <a:path w="8132445" h="1123314">
                  <a:moveTo>
                    <a:pt x="7944865" y="0"/>
                  </a:moveTo>
                  <a:lnTo>
                    <a:pt x="187210" y="0"/>
                  </a:lnTo>
                  <a:lnTo>
                    <a:pt x="137443" y="6687"/>
                  </a:lnTo>
                  <a:lnTo>
                    <a:pt x="92723" y="25559"/>
                  </a:lnTo>
                  <a:lnTo>
                    <a:pt x="54833" y="54832"/>
                  </a:lnTo>
                  <a:lnTo>
                    <a:pt x="25560" y="92719"/>
                  </a:lnTo>
                  <a:lnTo>
                    <a:pt x="6687" y="137436"/>
                  </a:lnTo>
                  <a:lnTo>
                    <a:pt x="0" y="187198"/>
                  </a:lnTo>
                  <a:lnTo>
                    <a:pt x="0" y="935977"/>
                  </a:lnTo>
                  <a:lnTo>
                    <a:pt x="6687" y="985744"/>
                  </a:lnTo>
                  <a:lnTo>
                    <a:pt x="25560" y="1030464"/>
                  </a:lnTo>
                  <a:lnTo>
                    <a:pt x="54833" y="1068354"/>
                  </a:lnTo>
                  <a:lnTo>
                    <a:pt x="92723" y="1097627"/>
                  </a:lnTo>
                  <a:lnTo>
                    <a:pt x="137443" y="1116500"/>
                  </a:lnTo>
                  <a:lnTo>
                    <a:pt x="187210" y="1123188"/>
                  </a:lnTo>
                  <a:lnTo>
                    <a:pt x="7944865" y="1123188"/>
                  </a:lnTo>
                  <a:lnTo>
                    <a:pt x="7994627" y="1116500"/>
                  </a:lnTo>
                  <a:lnTo>
                    <a:pt x="8039344" y="1097627"/>
                  </a:lnTo>
                  <a:lnTo>
                    <a:pt x="8077231" y="1068354"/>
                  </a:lnTo>
                  <a:lnTo>
                    <a:pt x="8106504" y="1030464"/>
                  </a:lnTo>
                  <a:lnTo>
                    <a:pt x="8125376" y="985744"/>
                  </a:lnTo>
                  <a:lnTo>
                    <a:pt x="8132063" y="935977"/>
                  </a:lnTo>
                  <a:lnTo>
                    <a:pt x="8132063" y="187198"/>
                  </a:lnTo>
                  <a:lnTo>
                    <a:pt x="8125376" y="137436"/>
                  </a:lnTo>
                  <a:lnTo>
                    <a:pt x="8106504" y="92719"/>
                  </a:lnTo>
                  <a:lnTo>
                    <a:pt x="8077231" y="54832"/>
                  </a:lnTo>
                  <a:lnTo>
                    <a:pt x="8039344" y="25559"/>
                  </a:lnTo>
                  <a:lnTo>
                    <a:pt x="7994627" y="6687"/>
                  </a:lnTo>
                  <a:lnTo>
                    <a:pt x="7944865" y="0"/>
                  </a:lnTo>
                  <a:close/>
                </a:path>
              </a:pathLst>
            </a:custGeom>
            <a:solidFill>
              <a:srgbClr val="CCEBFF"/>
            </a:solidFill>
          </p:spPr>
          <p:txBody>
            <a:bodyPr wrap="square" lIns="0" tIns="0" rIns="0" bIns="0" rtlCol="0"/>
            <a:lstStyle/>
            <a:p>
              <a:endParaRPr/>
            </a:p>
          </p:txBody>
        </p:sp>
        <p:sp>
          <p:nvSpPr>
            <p:cNvPr id="5" name="object 5"/>
            <p:cNvSpPr/>
            <p:nvPr/>
          </p:nvSpPr>
          <p:spPr>
            <a:xfrm>
              <a:off x="196595" y="4754879"/>
              <a:ext cx="8132445" cy="1123315"/>
            </a:xfrm>
            <a:custGeom>
              <a:avLst/>
              <a:gdLst/>
              <a:ahLst/>
              <a:cxnLst/>
              <a:rect l="l" t="t" r="r" b="b"/>
              <a:pathLst>
                <a:path w="8132445" h="1123314">
                  <a:moveTo>
                    <a:pt x="0" y="187198"/>
                  </a:moveTo>
                  <a:lnTo>
                    <a:pt x="6687" y="137436"/>
                  </a:lnTo>
                  <a:lnTo>
                    <a:pt x="25560" y="92719"/>
                  </a:lnTo>
                  <a:lnTo>
                    <a:pt x="54833" y="54832"/>
                  </a:lnTo>
                  <a:lnTo>
                    <a:pt x="92723" y="25559"/>
                  </a:lnTo>
                  <a:lnTo>
                    <a:pt x="137443" y="6687"/>
                  </a:lnTo>
                  <a:lnTo>
                    <a:pt x="187210" y="0"/>
                  </a:lnTo>
                  <a:lnTo>
                    <a:pt x="7944865" y="0"/>
                  </a:lnTo>
                  <a:lnTo>
                    <a:pt x="7994627" y="6687"/>
                  </a:lnTo>
                  <a:lnTo>
                    <a:pt x="8039344" y="25559"/>
                  </a:lnTo>
                  <a:lnTo>
                    <a:pt x="8077231" y="54832"/>
                  </a:lnTo>
                  <a:lnTo>
                    <a:pt x="8106504" y="92719"/>
                  </a:lnTo>
                  <a:lnTo>
                    <a:pt x="8125376" y="137436"/>
                  </a:lnTo>
                  <a:lnTo>
                    <a:pt x="8132063" y="187198"/>
                  </a:lnTo>
                  <a:lnTo>
                    <a:pt x="8132063" y="935977"/>
                  </a:lnTo>
                  <a:lnTo>
                    <a:pt x="8125376" y="985744"/>
                  </a:lnTo>
                  <a:lnTo>
                    <a:pt x="8106504" y="1030464"/>
                  </a:lnTo>
                  <a:lnTo>
                    <a:pt x="8077231" y="1068354"/>
                  </a:lnTo>
                  <a:lnTo>
                    <a:pt x="8039344" y="1097627"/>
                  </a:lnTo>
                  <a:lnTo>
                    <a:pt x="7994627" y="1116500"/>
                  </a:lnTo>
                  <a:lnTo>
                    <a:pt x="7944865" y="1123188"/>
                  </a:lnTo>
                  <a:lnTo>
                    <a:pt x="187210" y="1123188"/>
                  </a:lnTo>
                  <a:lnTo>
                    <a:pt x="137443" y="1116500"/>
                  </a:lnTo>
                  <a:lnTo>
                    <a:pt x="92723" y="1097627"/>
                  </a:lnTo>
                  <a:lnTo>
                    <a:pt x="54833" y="1068354"/>
                  </a:lnTo>
                  <a:lnTo>
                    <a:pt x="25560" y="1030464"/>
                  </a:lnTo>
                  <a:lnTo>
                    <a:pt x="6687" y="985744"/>
                  </a:lnTo>
                  <a:lnTo>
                    <a:pt x="0" y="935977"/>
                  </a:lnTo>
                  <a:lnTo>
                    <a:pt x="0" y="187198"/>
                  </a:lnTo>
                  <a:close/>
                </a:path>
              </a:pathLst>
            </a:custGeom>
            <a:ln w="12700">
              <a:solidFill>
                <a:srgbClr val="009999"/>
              </a:solidFill>
            </a:ln>
          </p:spPr>
          <p:txBody>
            <a:bodyPr wrap="square" lIns="0" tIns="0" rIns="0" bIns="0" rtlCol="0"/>
            <a:lstStyle/>
            <a:p>
              <a:endParaRPr/>
            </a:p>
          </p:txBody>
        </p:sp>
      </p:grpSp>
      <p:sp>
        <p:nvSpPr>
          <p:cNvPr id="12" name="object 12"/>
          <p:cNvSpPr txBox="1">
            <a:spLocks noGrp="1"/>
          </p:cNvSpPr>
          <p:nvPr>
            <p:ph type="title"/>
          </p:nvPr>
        </p:nvSpPr>
        <p:spPr>
          <a:xfrm>
            <a:off x="1109878" y="117424"/>
            <a:ext cx="7499350" cy="1615827"/>
          </a:xfrm>
          <a:prstGeom prst="rect">
            <a:avLst/>
          </a:prstGeom>
        </p:spPr>
        <p:txBody>
          <a:bodyPr vert="horz" wrap="square" lIns="0" tIns="12700" rIns="0" bIns="0" rtlCol="0">
            <a:spAutoFit/>
          </a:bodyPr>
          <a:lstStyle/>
          <a:p>
            <a:pPr marL="12700">
              <a:lnSpc>
                <a:spcPts val="5120"/>
              </a:lnSpc>
              <a:spcBef>
                <a:spcPts val="100"/>
              </a:spcBef>
            </a:pPr>
            <a:r>
              <a:rPr sz="4800" spc="-5" dirty="0">
                <a:solidFill>
                  <a:srgbClr val="800000"/>
                </a:solidFill>
              </a:rPr>
              <a:t>Process </a:t>
            </a:r>
            <a:r>
              <a:rPr spc="-5" dirty="0"/>
              <a:t>and</a:t>
            </a:r>
            <a:r>
              <a:rPr lang="en-CA" spc="-195" dirty="0"/>
              <a:t> </a:t>
            </a:r>
            <a:r>
              <a:rPr spc="-5" dirty="0"/>
              <a:t>terminology</a:t>
            </a:r>
            <a:endParaRPr sz="4800" dirty="0"/>
          </a:p>
          <a:p>
            <a:pPr marL="12700">
              <a:lnSpc>
                <a:spcPts val="3679"/>
              </a:lnSpc>
            </a:pPr>
            <a:r>
              <a:rPr sz="3600" dirty="0"/>
              <a:t>(also </a:t>
            </a:r>
            <a:r>
              <a:rPr sz="3600" spc="-5" dirty="0"/>
              <a:t>called </a:t>
            </a:r>
            <a:r>
              <a:rPr sz="3600" spc="-10" dirty="0">
                <a:solidFill>
                  <a:srgbClr val="800000"/>
                </a:solidFill>
              </a:rPr>
              <a:t>job, </a:t>
            </a:r>
            <a:r>
              <a:rPr sz="3600" dirty="0">
                <a:solidFill>
                  <a:srgbClr val="800000"/>
                </a:solidFill>
              </a:rPr>
              <a:t>task, user</a:t>
            </a:r>
            <a:r>
              <a:rPr sz="3600" spc="-60" dirty="0">
                <a:solidFill>
                  <a:srgbClr val="800000"/>
                </a:solidFill>
              </a:rPr>
              <a:t> </a:t>
            </a:r>
            <a:r>
              <a:rPr sz="3600" dirty="0">
                <a:solidFill>
                  <a:srgbClr val="800000"/>
                </a:solidFill>
              </a:rPr>
              <a:t>program</a:t>
            </a:r>
            <a:r>
              <a:rPr sz="3600" dirty="0"/>
              <a:t>)</a:t>
            </a:r>
          </a:p>
        </p:txBody>
      </p:sp>
      <p:sp>
        <p:nvSpPr>
          <p:cNvPr id="13" name="object 13"/>
          <p:cNvSpPr txBox="1"/>
          <p:nvPr/>
        </p:nvSpPr>
        <p:spPr>
          <a:xfrm>
            <a:off x="347878" y="1775586"/>
            <a:ext cx="7499350" cy="3946525"/>
          </a:xfrm>
          <a:prstGeom prst="rect">
            <a:avLst/>
          </a:prstGeom>
        </p:spPr>
        <p:txBody>
          <a:bodyPr vert="horz" wrap="square" lIns="0" tIns="12700" rIns="0" bIns="0" rtlCol="0">
            <a:spAutoFit/>
          </a:bodyPr>
          <a:lstStyle/>
          <a:p>
            <a:pPr marL="355600" indent="-342900">
              <a:lnSpc>
                <a:spcPct val="100000"/>
              </a:lnSpc>
              <a:spcBef>
                <a:spcPts val="100"/>
              </a:spcBef>
              <a:buClr>
                <a:srgbClr val="006666"/>
              </a:buClr>
              <a:buFont typeface="Wingdings"/>
              <a:buChar char=""/>
              <a:tabLst>
                <a:tab pos="354965" algn="l"/>
                <a:tab pos="355600" algn="l"/>
              </a:tabLst>
            </a:pPr>
            <a:r>
              <a:rPr sz="2400" b="1" spc="-5" dirty="0">
                <a:solidFill>
                  <a:srgbClr val="003300"/>
                </a:solidFill>
                <a:latin typeface="Arial"/>
                <a:cs typeface="Arial"/>
              </a:rPr>
              <a:t>Process concept: a </a:t>
            </a:r>
            <a:r>
              <a:rPr sz="2400" b="1" dirty="0">
                <a:solidFill>
                  <a:srgbClr val="003300"/>
                </a:solidFill>
                <a:latin typeface="Arial"/>
                <a:cs typeface="Arial"/>
              </a:rPr>
              <a:t>program in</a:t>
            </a:r>
            <a:r>
              <a:rPr sz="2400" b="1" spc="10" dirty="0">
                <a:solidFill>
                  <a:srgbClr val="003300"/>
                </a:solidFill>
                <a:latin typeface="Arial"/>
                <a:cs typeface="Arial"/>
              </a:rPr>
              <a:t> </a:t>
            </a:r>
            <a:r>
              <a:rPr sz="2400" b="1" spc="-5" dirty="0">
                <a:solidFill>
                  <a:srgbClr val="003300"/>
                </a:solidFill>
                <a:latin typeface="Arial"/>
                <a:cs typeface="Arial"/>
              </a:rPr>
              <a:t>execution</a:t>
            </a:r>
            <a:endParaRPr sz="2400">
              <a:latin typeface="Arial"/>
              <a:cs typeface="Arial"/>
            </a:endParaRPr>
          </a:p>
          <a:p>
            <a:pPr marL="756285" lvl="1" indent="-287020">
              <a:lnSpc>
                <a:spcPct val="100000"/>
              </a:lnSpc>
              <a:spcBef>
                <a:spcPts val="1780"/>
              </a:spcBef>
              <a:buClr>
                <a:srgbClr val="336699"/>
              </a:buClr>
              <a:buSzPct val="75000"/>
              <a:buFont typeface="Wingdings"/>
              <a:buChar char=""/>
              <a:tabLst>
                <a:tab pos="756285" algn="l"/>
                <a:tab pos="756920" algn="l"/>
              </a:tabLst>
            </a:pPr>
            <a:r>
              <a:rPr sz="2000" b="1" dirty="0">
                <a:solidFill>
                  <a:srgbClr val="003366"/>
                </a:solidFill>
                <a:latin typeface="Arial"/>
                <a:cs typeface="Arial"/>
              </a:rPr>
              <a:t>Has memory resources, peripherals,</a:t>
            </a:r>
            <a:r>
              <a:rPr sz="2000" b="1" spc="-125" dirty="0">
                <a:solidFill>
                  <a:srgbClr val="003366"/>
                </a:solidFill>
                <a:latin typeface="Arial"/>
                <a:cs typeface="Arial"/>
              </a:rPr>
              <a:t> </a:t>
            </a:r>
            <a:r>
              <a:rPr sz="2000" b="1" dirty="0">
                <a:solidFill>
                  <a:srgbClr val="003366"/>
                </a:solidFill>
                <a:latin typeface="Arial"/>
                <a:cs typeface="Arial"/>
              </a:rPr>
              <a:t>etc.</a:t>
            </a:r>
            <a:endParaRPr sz="2000">
              <a:latin typeface="Arial"/>
              <a:cs typeface="Arial"/>
            </a:endParaRPr>
          </a:p>
          <a:p>
            <a:pPr marL="355600" indent="-342900">
              <a:lnSpc>
                <a:spcPct val="100000"/>
              </a:lnSpc>
              <a:spcBef>
                <a:spcPts val="1914"/>
              </a:spcBef>
              <a:buClr>
                <a:srgbClr val="006666"/>
              </a:buClr>
              <a:buFont typeface="Wingdings"/>
              <a:buChar char=""/>
              <a:tabLst>
                <a:tab pos="354965" algn="l"/>
                <a:tab pos="355600" algn="l"/>
              </a:tabLst>
            </a:pPr>
            <a:r>
              <a:rPr sz="2400" b="1" spc="-5" dirty="0">
                <a:solidFill>
                  <a:srgbClr val="003300"/>
                </a:solidFill>
                <a:latin typeface="Arial"/>
                <a:cs typeface="Arial"/>
              </a:rPr>
              <a:t>Process</a:t>
            </a:r>
            <a:r>
              <a:rPr sz="2400" b="1" dirty="0">
                <a:solidFill>
                  <a:srgbClr val="003300"/>
                </a:solidFill>
                <a:latin typeface="Arial"/>
                <a:cs typeface="Arial"/>
              </a:rPr>
              <a:t> </a:t>
            </a:r>
            <a:r>
              <a:rPr sz="2400" b="1" spc="-5" dirty="0">
                <a:solidFill>
                  <a:srgbClr val="003300"/>
                </a:solidFill>
                <a:latin typeface="Arial"/>
                <a:cs typeface="Arial"/>
              </a:rPr>
              <a:t>scheduling</a:t>
            </a:r>
            <a:endParaRPr sz="2400">
              <a:latin typeface="Arial"/>
              <a:cs typeface="Arial"/>
            </a:endParaRPr>
          </a:p>
          <a:p>
            <a:pPr marL="355600" indent="-342900">
              <a:lnSpc>
                <a:spcPct val="100000"/>
              </a:lnSpc>
              <a:spcBef>
                <a:spcPts val="2020"/>
              </a:spcBef>
              <a:buClr>
                <a:srgbClr val="006666"/>
              </a:buClr>
              <a:buFont typeface="Wingdings"/>
              <a:buChar char=""/>
              <a:tabLst>
                <a:tab pos="354965" algn="l"/>
                <a:tab pos="355600" algn="l"/>
              </a:tabLst>
            </a:pPr>
            <a:r>
              <a:rPr sz="2400" b="1" spc="-5" dirty="0">
                <a:solidFill>
                  <a:srgbClr val="003300"/>
                </a:solidFill>
                <a:latin typeface="Arial"/>
                <a:cs typeface="Arial"/>
              </a:rPr>
              <a:t>Process</a:t>
            </a:r>
            <a:r>
              <a:rPr sz="2400" b="1" dirty="0">
                <a:solidFill>
                  <a:srgbClr val="003300"/>
                </a:solidFill>
                <a:latin typeface="Arial"/>
                <a:cs typeface="Arial"/>
              </a:rPr>
              <a:t> operations</a:t>
            </a:r>
            <a:endParaRPr sz="2400">
              <a:latin typeface="Arial"/>
              <a:cs typeface="Arial"/>
            </a:endParaRPr>
          </a:p>
          <a:p>
            <a:pPr marL="355600" indent="-342900">
              <a:lnSpc>
                <a:spcPct val="100000"/>
              </a:lnSpc>
              <a:spcBef>
                <a:spcPts val="2014"/>
              </a:spcBef>
              <a:buClr>
                <a:srgbClr val="006666"/>
              </a:buClr>
              <a:buFont typeface="Wingdings"/>
              <a:buChar char=""/>
              <a:tabLst>
                <a:tab pos="354965" algn="l"/>
                <a:tab pos="355600" algn="l"/>
              </a:tabLst>
            </a:pPr>
            <a:r>
              <a:rPr sz="2400" b="1" spc="-5" dirty="0">
                <a:solidFill>
                  <a:srgbClr val="003300"/>
                </a:solidFill>
                <a:latin typeface="Arial"/>
                <a:cs typeface="Arial"/>
              </a:rPr>
              <a:t>Example </a:t>
            </a:r>
            <a:r>
              <a:rPr sz="2400" b="1" dirty="0">
                <a:solidFill>
                  <a:srgbClr val="003300"/>
                </a:solidFill>
                <a:latin typeface="Arial"/>
                <a:cs typeface="Arial"/>
              </a:rPr>
              <a:t>of </a:t>
            </a:r>
            <a:r>
              <a:rPr sz="2400" b="1" spc="-5" dirty="0">
                <a:solidFill>
                  <a:srgbClr val="003300"/>
                </a:solidFill>
                <a:latin typeface="Arial"/>
                <a:cs typeface="Arial"/>
              </a:rPr>
              <a:t>process </a:t>
            </a:r>
            <a:r>
              <a:rPr sz="2400" b="1" dirty="0">
                <a:solidFill>
                  <a:srgbClr val="003300"/>
                </a:solidFill>
                <a:latin typeface="Arial"/>
                <a:cs typeface="Arial"/>
              </a:rPr>
              <a:t>creation </a:t>
            </a:r>
            <a:r>
              <a:rPr sz="2400" b="1" spc="-5" dirty="0">
                <a:solidFill>
                  <a:srgbClr val="003300"/>
                </a:solidFill>
                <a:latin typeface="Arial"/>
                <a:cs typeface="Arial"/>
              </a:rPr>
              <a:t>and</a:t>
            </a:r>
            <a:r>
              <a:rPr sz="2400" b="1" dirty="0">
                <a:solidFill>
                  <a:srgbClr val="003300"/>
                </a:solidFill>
                <a:latin typeface="Arial"/>
                <a:cs typeface="Arial"/>
              </a:rPr>
              <a:t> termination</a:t>
            </a:r>
            <a:endParaRPr sz="2400">
              <a:latin typeface="Arial"/>
              <a:cs typeface="Arial"/>
            </a:endParaRPr>
          </a:p>
          <a:p>
            <a:pPr marL="355600" marR="5080" indent="-342900">
              <a:lnSpc>
                <a:spcPct val="1501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Cooperating processes </a:t>
            </a:r>
            <a:r>
              <a:rPr sz="2400" b="1" dirty="0">
                <a:solidFill>
                  <a:srgbClr val="003300"/>
                </a:solidFill>
                <a:latin typeface="Arial"/>
                <a:cs typeface="Arial"/>
              </a:rPr>
              <a:t>(communication between  </a:t>
            </a:r>
            <a:r>
              <a:rPr sz="2400" b="1" spc="-5" dirty="0">
                <a:solidFill>
                  <a:srgbClr val="003300"/>
                </a:solidFill>
                <a:latin typeface="Arial"/>
                <a:cs typeface="Arial"/>
              </a:rPr>
              <a:t>processes)</a:t>
            </a:r>
            <a:endParaRPr sz="24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52370" y="147015"/>
            <a:ext cx="6048630" cy="627736"/>
          </a:xfrm>
          <a:prstGeom prst="rect">
            <a:avLst/>
          </a:prstGeom>
        </p:spPr>
        <p:txBody>
          <a:bodyPr vert="horz" wrap="square" lIns="0" tIns="12065" rIns="0" bIns="0" rtlCol="0">
            <a:spAutoFit/>
          </a:bodyPr>
          <a:lstStyle/>
          <a:p>
            <a:pPr marL="12700">
              <a:lnSpc>
                <a:spcPct val="100000"/>
              </a:lnSpc>
              <a:spcBef>
                <a:spcPts val="95"/>
              </a:spcBef>
            </a:pPr>
            <a:r>
              <a:rPr spc="-5" dirty="0"/>
              <a:t>Cooperating</a:t>
            </a:r>
            <a:r>
              <a:rPr spc="-40" dirty="0"/>
              <a:t> </a:t>
            </a:r>
            <a:r>
              <a:rPr spc="-5" dirty="0"/>
              <a:t>Processes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49</a:t>
            </a:fld>
            <a:endParaRPr dirty="0"/>
          </a:p>
        </p:txBody>
      </p:sp>
      <p:sp>
        <p:nvSpPr>
          <p:cNvPr id="4" name="object 4"/>
          <p:cNvSpPr txBox="1"/>
          <p:nvPr/>
        </p:nvSpPr>
        <p:spPr>
          <a:xfrm>
            <a:off x="425602" y="1323848"/>
            <a:ext cx="8132445" cy="4652645"/>
          </a:xfrm>
          <a:prstGeom prst="rect">
            <a:avLst/>
          </a:prstGeom>
        </p:spPr>
        <p:txBody>
          <a:bodyPr vert="horz" wrap="square" lIns="0" tIns="12065" rIns="0" bIns="0" rtlCol="0">
            <a:spAutoFit/>
          </a:bodyPr>
          <a:lstStyle/>
          <a:p>
            <a:pPr marL="355600" indent="-342900">
              <a:lnSpc>
                <a:spcPct val="100000"/>
              </a:lnSpc>
              <a:spcBef>
                <a:spcPts val="95"/>
              </a:spcBef>
              <a:buClr>
                <a:srgbClr val="006666"/>
              </a:buClr>
              <a:buFont typeface="Wingdings"/>
              <a:buChar char=""/>
              <a:tabLst>
                <a:tab pos="354965" algn="l"/>
                <a:tab pos="355600" algn="l"/>
              </a:tabLst>
            </a:pPr>
            <a:r>
              <a:rPr sz="2200" b="1" i="1" spc="-5" dirty="0">
                <a:solidFill>
                  <a:srgbClr val="003300"/>
                </a:solidFill>
                <a:latin typeface="Arial"/>
                <a:cs typeface="Arial"/>
              </a:rPr>
              <a:t>Independent </a:t>
            </a:r>
            <a:r>
              <a:rPr sz="2200" b="1" spc="-5" dirty="0">
                <a:solidFill>
                  <a:srgbClr val="003300"/>
                </a:solidFill>
                <a:latin typeface="Arial"/>
                <a:cs typeface="Arial"/>
              </a:rPr>
              <a:t>processes cannot affect or be affected by</a:t>
            </a:r>
            <a:r>
              <a:rPr sz="2200" b="1" spc="250" dirty="0">
                <a:solidFill>
                  <a:srgbClr val="003300"/>
                </a:solidFill>
                <a:latin typeface="Arial"/>
                <a:cs typeface="Arial"/>
              </a:rPr>
              <a:t> </a:t>
            </a:r>
            <a:r>
              <a:rPr sz="2200" b="1" spc="-5" dirty="0">
                <a:solidFill>
                  <a:srgbClr val="003300"/>
                </a:solidFill>
                <a:latin typeface="Arial"/>
                <a:cs typeface="Arial"/>
              </a:rPr>
              <a:t>the</a:t>
            </a:r>
            <a:endParaRPr sz="2200">
              <a:latin typeface="Arial"/>
              <a:cs typeface="Arial"/>
            </a:endParaRPr>
          </a:p>
          <a:p>
            <a:pPr marL="355600">
              <a:lnSpc>
                <a:spcPct val="100000"/>
              </a:lnSpc>
            </a:pPr>
            <a:r>
              <a:rPr sz="2200" b="1" spc="-5" dirty="0">
                <a:solidFill>
                  <a:srgbClr val="003300"/>
                </a:solidFill>
                <a:latin typeface="Arial"/>
                <a:cs typeface="Arial"/>
              </a:rPr>
              <a:t>execution of other</a:t>
            </a:r>
            <a:r>
              <a:rPr sz="2200" b="1" spc="65" dirty="0">
                <a:solidFill>
                  <a:srgbClr val="003300"/>
                </a:solidFill>
                <a:latin typeface="Arial"/>
                <a:cs typeface="Arial"/>
              </a:rPr>
              <a:t> </a:t>
            </a:r>
            <a:r>
              <a:rPr sz="2200" b="1" spc="-5" dirty="0">
                <a:solidFill>
                  <a:srgbClr val="003300"/>
                </a:solidFill>
                <a:latin typeface="Arial"/>
                <a:cs typeface="Arial"/>
              </a:rPr>
              <a:t>processes</a:t>
            </a:r>
            <a:endParaRPr sz="2200">
              <a:latin typeface="Arial"/>
              <a:cs typeface="Arial"/>
            </a:endParaRPr>
          </a:p>
          <a:p>
            <a:pPr marL="355600" marR="458470" indent="-342900">
              <a:lnSpc>
                <a:spcPct val="100000"/>
              </a:lnSpc>
              <a:spcBef>
                <a:spcPts val="530"/>
              </a:spcBef>
              <a:buClr>
                <a:srgbClr val="006666"/>
              </a:buClr>
              <a:buFont typeface="Wingdings"/>
              <a:buChar char=""/>
              <a:tabLst>
                <a:tab pos="354965" algn="l"/>
                <a:tab pos="355600" algn="l"/>
              </a:tabLst>
            </a:pPr>
            <a:r>
              <a:rPr sz="2200" b="1" i="1" spc="-5" dirty="0">
                <a:solidFill>
                  <a:srgbClr val="003300"/>
                </a:solidFill>
                <a:latin typeface="Arial"/>
                <a:cs typeface="Arial"/>
              </a:rPr>
              <a:t>Cooperating </a:t>
            </a:r>
            <a:r>
              <a:rPr sz="2200" b="1" spc="-5" dirty="0">
                <a:solidFill>
                  <a:srgbClr val="003300"/>
                </a:solidFill>
                <a:latin typeface="Arial"/>
                <a:cs typeface="Arial"/>
              </a:rPr>
              <a:t>processes can affect or be affected by the  execution of other</a:t>
            </a:r>
            <a:r>
              <a:rPr sz="2200" b="1" spc="60" dirty="0">
                <a:solidFill>
                  <a:srgbClr val="003300"/>
                </a:solidFill>
                <a:latin typeface="Arial"/>
                <a:cs typeface="Arial"/>
              </a:rPr>
              <a:t> </a:t>
            </a:r>
            <a:r>
              <a:rPr sz="2200" b="1" spc="-5" dirty="0">
                <a:solidFill>
                  <a:srgbClr val="003300"/>
                </a:solidFill>
                <a:latin typeface="Arial"/>
                <a:cs typeface="Arial"/>
              </a:rPr>
              <a:t>processes</a:t>
            </a:r>
            <a:endParaRPr sz="2200">
              <a:latin typeface="Arial"/>
              <a:cs typeface="Arial"/>
            </a:endParaRPr>
          </a:p>
          <a:p>
            <a:pPr marL="355600" indent="-342900">
              <a:lnSpc>
                <a:spcPct val="100000"/>
              </a:lnSpc>
              <a:spcBef>
                <a:spcPts val="525"/>
              </a:spcBef>
              <a:buClr>
                <a:srgbClr val="006666"/>
              </a:buClr>
              <a:buFont typeface="Wingdings"/>
              <a:buChar char=""/>
              <a:tabLst>
                <a:tab pos="354965" algn="l"/>
                <a:tab pos="355600" algn="l"/>
              </a:tabLst>
            </a:pPr>
            <a:r>
              <a:rPr sz="2200" b="1" spc="-5" dirty="0">
                <a:solidFill>
                  <a:srgbClr val="003300"/>
                </a:solidFill>
                <a:latin typeface="Arial"/>
                <a:cs typeface="Arial"/>
              </a:rPr>
              <a:t>Advantages of process</a:t>
            </a:r>
            <a:r>
              <a:rPr sz="2200" b="1" spc="70" dirty="0">
                <a:solidFill>
                  <a:srgbClr val="003300"/>
                </a:solidFill>
                <a:latin typeface="Arial"/>
                <a:cs typeface="Arial"/>
              </a:rPr>
              <a:t> </a:t>
            </a:r>
            <a:r>
              <a:rPr sz="2200" b="1" spc="-5" dirty="0">
                <a:solidFill>
                  <a:srgbClr val="003300"/>
                </a:solidFill>
                <a:latin typeface="Arial"/>
                <a:cs typeface="Arial"/>
              </a:rPr>
              <a:t>cooperation</a:t>
            </a:r>
            <a:endParaRPr sz="2200">
              <a:latin typeface="Arial"/>
              <a:cs typeface="Arial"/>
            </a:endParaRPr>
          </a:p>
          <a:p>
            <a:pPr marL="756285" lvl="1" indent="-287020">
              <a:lnSpc>
                <a:spcPct val="100000"/>
              </a:lnSpc>
              <a:spcBef>
                <a:spcPts val="53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Information</a:t>
            </a:r>
            <a:r>
              <a:rPr sz="2200" b="1" spc="20" dirty="0">
                <a:solidFill>
                  <a:srgbClr val="003366"/>
                </a:solidFill>
                <a:latin typeface="Arial"/>
                <a:cs typeface="Arial"/>
              </a:rPr>
              <a:t> </a:t>
            </a:r>
            <a:r>
              <a:rPr sz="2200" b="1" spc="-5" dirty="0">
                <a:solidFill>
                  <a:srgbClr val="003366"/>
                </a:solidFill>
                <a:latin typeface="Arial"/>
                <a:cs typeface="Arial"/>
              </a:rPr>
              <a:t>sharing</a:t>
            </a:r>
            <a:endParaRPr sz="22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Computation </a:t>
            </a:r>
            <a:r>
              <a:rPr sz="2200" b="1" dirty="0">
                <a:solidFill>
                  <a:srgbClr val="003366"/>
                </a:solidFill>
                <a:latin typeface="Arial"/>
                <a:cs typeface="Arial"/>
              </a:rPr>
              <a:t>speed-up </a:t>
            </a:r>
            <a:r>
              <a:rPr sz="2200" b="1" spc="-5" dirty="0">
                <a:solidFill>
                  <a:srgbClr val="003366"/>
                </a:solidFill>
                <a:latin typeface="Arial"/>
                <a:cs typeface="Arial"/>
              </a:rPr>
              <a:t>(parallel</a:t>
            </a:r>
            <a:r>
              <a:rPr sz="2200" b="1" spc="90" dirty="0">
                <a:solidFill>
                  <a:srgbClr val="003366"/>
                </a:solidFill>
                <a:latin typeface="Arial"/>
                <a:cs typeface="Arial"/>
              </a:rPr>
              <a:t> </a:t>
            </a:r>
            <a:r>
              <a:rPr sz="2200" b="1" spc="-5" dirty="0">
                <a:solidFill>
                  <a:srgbClr val="003366"/>
                </a:solidFill>
                <a:latin typeface="Arial"/>
                <a:cs typeface="Arial"/>
              </a:rPr>
              <a:t>processing)</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Modularity</a:t>
            </a:r>
            <a:endParaRPr sz="22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Nature of the problem may request</a:t>
            </a:r>
            <a:r>
              <a:rPr sz="2200" b="1" spc="85" dirty="0">
                <a:solidFill>
                  <a:srgbClr val="003366"/>
                </a:solidFill>
                <a:latin typeface="Arial"/>
                <a:cs typeface="Arial"/>
              </a:rPr>
              <a:t> </a:t>
            </a:r>
            <a:r>
              <a:rPr sz="2200" b="1" spc="-5" dirty="0">
                <a:solidFill>
                  <a:srgbClr val="003366"/>
                </a:solidFill>
                <a:latin typeface="Arial"/>
                <a:cs typeface="Arial"/>
              </a:rPr>
              <a:t>it</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Convenience</a:t>
            </a:r>
            <a:endParaRPr sz="2200">
              <a:latin typeface="Arial"/>
              <a:cs typeface="Arial"/>
            </a:endParaRPr>
          </a:p>
          <a:p>
            <a:pPr>
              <a:lnSpc>
                <a:spcPct val="100000"/>
              </a:lnSpc>
              <a:spcBef>
                <a:spcPts val="20"/>
              </a:spcBef>
            </a:pPr>
            <a:endParaRPr sz="3200">
              <a:latin typeface="Arial"/>
              <a:cs typeface="Arial"/>
            </a:endParaRPr>
          </a:p>
          <a:p>
            <a:pPr marL="12700">
              <a:lnSpc>
                <a:spcPct val="100000"/>
              </a:lnSpc>
            </a:pPr>
            <a:r>
              <a:rPr sz="2200" spc="-5" dirty="0">
                <a:solidFill>
                  <a:srgbClr val="336699"/>
                </a:solidFill>
                <a:latin typeface="Arial"/>
                <a:cs typeface="Arial"/>
              </a:rPr>
              <a:t>So, we really want </a:t>
            </a:r>
            <a:r>
              <a:rPr sz="2200" spc="-5" dirty="0">
                <a:solidFill>
                  <a:srgbClr val="FF9966"/>
                </a:solidFill>
                <a:latin typeface="Arial"/>
                <a:cs typeface="Arial"/>
              </a:rPr>
              <a:t>I</a:t>
            </a:r>
            <a:r>
              <a:rPr sz="2200" spc="-5" dirty="0">
                <a:solidFill>
                  <a:srgbClr val="336699"/>
                </a:solidFill>
                <a:latin typeface="Arial"/>
                <a:cs typeface="Arial"/>
              </a:rPr>
              <a:t>nter-</a:t>
            </a:r>
            <a:r>
              <a:rPr sz="2200" spc="-5" dirty="0">
                <a:solidFill>
                  <a:srgbClr val="FF9966"/>
                </a:solidFill>
                <a:latin typeface="Arial"/>
                <a:cs typeface="Arial"/>
              </a:rPr>
              <a:t>P</a:t>
            </a:r>
            <a:r>
              <a:rPr sz="2200" spc="-5" dirty="0">
                <a:solidFill>
                  <a:srgbClr val="336699"/>
                </a:solidFill>
                <a:latin typeface="Arial"/>
                <a:cs typeface="Arial"/>
              </a:rPr>
              <a:t>rocess </a:t>
            </a:r>
            <a:r>
              <a:rPr sz="2200" spc="-5" dirty="0">
                <a:solidFill>
                  <a:srgbClr val="FF9966"/>
                </a:solidFill>
                <a:latin typeface="Arial"/>
                <a:cs typeface="Arial"/>
              </a:rPr>
              <a:t>C</a:t>
            </a:r>
            <a:r>
              <a:rPr sz="2200" spc="-5" dirty="0">
                <a:solidFill>
                  <a:srgbClr val="336699"/>
                </a:solidFill>
                <a:latin typeface="Arial"/>
                <a:cs typeface="Arial"/>
              </a:rPr>
              <a:t>ommunication</a:t>
            </a:r>
            <a:r>
              <a:rPr sz="2200" spc="95" dirty="0">
                <a:solidFill>
                  <a:srgbClr val="336699"/>
                </a:solidFill>
                <a:latin typeface="Arial"/>
                <a:cs typeface="Arial"/>
              </a:rPr>
              <a:t> </a:t>
            </a:r>
            <a:r>
              <a:rPr sz="2200" spc="-5" dirty="0">
                <a:solidFill>
                  <a:srgbClr val="336699"/>
                </a:solidFill>
                <a:latin typeface="Arial"/>
                <a:cs typeface="Arial"/>
              </a:rPr>
              <a:t>(IPC)</a:t>
            </a:r>
            <a:endParaRPr sz="22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4400" y="390271"/>
            <a:ext cx="7239000" cy="627736"/>
          </a:xfrm>
          <a:prstGeom prst="rect">
            <a:avLst/>
          </a:prstGeom>
        </p:spPr>
        <p:txBody>
          <a:bodyPr vert="horz" wrap="square" lIns="0" tIns="12065" rIns="0" bIns="0" rtlCol="0">
            <a:spAutoFit/>
          </a:bodyPr>
          <a:lstStyle/>
          <a:p>
            <a:pPr marL="12700">
              <a:lnSpc>
                <a:spcPct val="100000"/>
              </a:lnSpc>
              <a:spcBef>
                <a:spcPts val="95"/>
              </a:spcBef>
            </a:pPr>
            <a:r>
              <a:rPr spc="-5" dirty="0"/>
              <a:t>process state</a:t>
            </a:r>
            <a:r>
              <a:rPr lang="en-CA" spc="-5" dirty="0"/>
              <a:t> is</a:t>
            </a:r>
            <a:r>
              <a:rPr spc="-50" dirty="0"/>
              <a:t> </a:t>
            </a:r>
            <a:r>
              <a:rPr i="1" spc="-5" dirty="0">
                <a:solidFill>
                  <a:srgbClr val="FF3300"/>
                </a:solidFill>
                <a:latin typeface="Liberation Sans Narrow"/>
                <a:cs typeface="Liberation Sans Narrow"/>
              </a:rPr>
              <a:t>IMPORTANT</a:t>
            </a:r>
          </a:p>
        </p:txBody>
      </p:sp>
      <p:sp>
        <p:nvSpPr>
          <p:cNvPr id="7" name="object 7"/>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5</a:t>
            </a:fld>
            <a:endParaRPr sz="1400">
              <a:latin typeface="Arial"/>
              <a:cs typeface="Arial"/>
            </a:endParaRPr>
          </a:p>
        </p:txBody>
      </p:sp>
      <p:sp>
        <p:nvSpPr>
          <p:cNvPr id="6" name="object 6"/>
          <p:cNvSpPr txBox="1"/>
          <p:nvPr/>
        </p:nvSpPr>
        <p:spPr>
          <a:xfrm>
            <a:off x="1108354" y="1574257"/>
            <a:ext cx="7717790" cy="3745865"/>
          </a:xfrm>
          <a:prstGeom prst="rect">
            <a:avLst/>
          </a:prstGeom>
        </p:spPr>
        <p:txBody>
          <a:bodyPr vert="horz" wrap="square" lIns="0" tIns="54610" rIns="0" bIns="0" rtlCol="0">
            <a:spAutoFit/>
          </a:bodyPr>
          <a:lstStyle/>
          <a:p>
            <a:pPr marL="354965" indent="-342900">
              <a:lnSpc>
                <a:spcPct val="100000"/>
              </a:lnSpc>
              <a:spcBef>
                <a:spcPts val="430"/>
              </a:spcBef>
              <a:buClr>
                <a:srgbClr val="006666"/>
              </a:buClr>
              <a:buFont typeface="Wingdings"/>
              <a:buChar char=""/>
              <a:tabLst>
                <a:tab pos="354965" algn="l"/>
                <a:tab pos="355600" algn="l"/>
              </a:tabLst>
            </a:pPr>
            <a:r>
              <a:rPr sz="2800" b="1" spc="-5" dirty="0">
                <a:solidFill>
                  <a:srgbClr val="003300"/>
                </a:solidFill>
                <a:latin typeface="Arial"/>
                <a:cs typeface="Arial"/>
              </a:rPr>
              <a:t>As a process </a:t>
            </a:r>
            <a:r>
              <a:rPr sz="2800" b="1" dirty="0">
                <a:solidFill>
                  <a:srgbClr val="003300"/>
                </a:solidFill>
                <a:latin typeface="Arial"/>
                <a:cs typeface="Arial"/>
              </a:rPr>
              <a:t>executes, </a:t>
            </a:r>
            <a:r>
              <a:rPr sz="2800" b="1" spc="-5" dirty="0">
                <a:solidFill>
                  <a:srgbClr val="003300"/>
                </a:solidFill>
                <a:latin typeface="Arial"/>
                <a:cs typeface="Arial"/>
              </a:rPr>
              <a:t>it changes</a:t>
            </a:r>
            <a:r>
              <a:rPr sz="2800" b="1" spc="110" dirty="0">
                <a:solidFill>
                  <a:srgbClr val="003300"/>
                </a:solidFill>
                <a:latin typeface="Arial"/>
                <a:cs typeface="Arial"/>
              </a:rPr>
              <a:t> </a:t>
            </a:r>
            <a:r>
              <a:rPr sz="2800" b="1" spc="-5" dirty="0">
                <a:solidFill>
                  <a:srgbClr val="003300"/>
                </a:solidFill>
                <a:latin typeface="Arial"/>
                <a:cs typeface="Arial"/>
              </a:rPr>
              <a:t>state</a:t>
            </a:r>
            <a:endParaRPr sz="2800" dirty="0">
              <a:latin typeface="Arial"/>
              <a:cs typeface="Arial"/>
            </a:endParaRPr>
          </a:p>
          <a:p>
            <a:pPr marL="756285" lvl="1" indent="-287655">
              <a:lnSpc>
                <a:spcPct val="100000"/>
              </a:lnSpc>
              <a:spcBef>
                <a:spcPts val="320"/>
              </a:spcBef>
              <a:buClr>
                <a:srgbClr val="336699"/>
              </a:buClr>
              <a:buSzPct val="75000"/>
              <a:buFont typeface="Wingdings"/>
              <a:buChar char=""/>
              <a:tabLst>
                <a:tab pos="756285" algn="l"/>
                <a:tab pos="756920" algn="l"/>
              </a:tabLst>
            </a:pPr>
            <a:r>
              <a:rPr sz="2600" b="1" spc="10" dirty="0">
                <a:solidFill>
                  <a:srgbClr val="003366"/>
                </a:solidFill>
                <a:latin typeface="Arial"/>
                <a:cs typeface="Arial"/>
              </a:rPr>
              <a:t>new: </a:t>
            </a:r>
            <a:r>
              <a:rPr sz="2600" b="1" dirty="0">
                <a:solidFill>
                  <a:srgbClr val="003366"/>
                </a:solidFill>
                <a:latin typeface="Arial"/>
                <a:cs typeface="Arial"/>
              </a:rPr>
              <a:t>the process has just </a:t>
            </a:r>
            <a:r>
              <a:rPr sz="2600" b="1" spc="5" dirty="0">
                <a:solidFill>
                  <a:srgbClr val="003366"/>
                </a:solidFill>
                <a:latin typeface="Arial"/>
                <a:cs typeface="Arial"/>
              </a:rPr>
              <a:t>been</a:t>
            </a:r>
            <a:r>
              <a:rPr sz="2600" b="1" spc="-105" dirty="0">
                <a:solidFill>
                  <a:srgbClr val="003366"/>
                </a:solidFill>
                <a:latin typeface="Arial"/>
                <a:cs typeface="Arial"/>
              </a:rPr>
              <a:t> </a:t>
            </a:r>
            <a:r>
              <a:rPr sz="2600" b="1" dirty="0">
                <a:solidFill>
                  <a:srgbClr val="003366"/>
                </a:solidFill>
                <a:latin typeface="Arial"/>
                <a:cs typeface="Arial"/>
              </a:rPr>
              <a:t>created</a:t>
            </a:r>
            <a:endParaRPr sz="2600" dirty="0">
              <a:latin typeface="Arial"/>
              <a:cs typeface="Arial"/>
            </a:endParaRPr>
          </a:p>
          <a:p>
            <a:pPr marL="756285" marR="448309" lvl="1" indent="-287020">
              <a:lnSpc>
                <a:spcPts val="2810"/>
              </a:lnSpc>
              <a:spcBef>
                <a:spcPts val="670"/>
              </a:spcBef>
              <a:buClr>
                <a:srgbClr val="336699"/>
              </a:buClr>
              <a:buSzPct val="75000"/>
              <a:buFont typeface="Wingdings"/>
              <a:buChar char=""/>
              <a:tabLst>
                <a:tab pos="756285" algn="l"/>
                <a:tab pos="756920" algn="l"/>
              </a:tabLst>
            </a:pPr>
            <a:r>
              <a:rPr sz="2600" b="1" dirty="0">
                <a:solidFill>
                  <a:srgbClr val="003366"/>
                </a:solidFill>
                <a:latin typeface="Arial"/>
                <a:cs typeface="Arial"/>
              </a:rPr>
              <a:t>Ex</a:t>
            </a:r>
            <a:r>
              <a:rPr lang="en-CA" sz="2600" b="1" dirty="0">
                <a:solidFill>
                  <a:srgbClr val="003366"/>
                </a:solidFill>
                <a:latin typeface="Arial"/>
                <a:cs typeface="Arial"/>
              </a:rPr>
              <a:t>e</a:t>
            </a:r>
            <a:r>
              <a:rPr sz="2600" b="1" dirty="0" err="1">
                <a:solidFill>
                  <a:srgbClr val="003366"/>
                </a:solidFill>
                <a:latin typeface="Arial"/>
                <a:cs typeface="Arial"/>
              </a:rPr>
              <a:t>cution</a:t>
            </a:r>
            <a:r>
              <a:rPr sz="2600" b="1" dirty="0">
                <a:solidFill>
                  <a:srgbClr val="003366"/>
                </a:solidFill>
                <a:latin typeface="Arial"/>
                <a:cs typeface="Arial"/>
              </a:rPr>
              <a:t> - running: the process </a:t>
            </a:r>
            <a:r>
              <a:rPr sz="2600" b="1" spc="-5" dirty="0">
                <a:solidFill>
                  <a:srgbClr val="003366"/>
                </a:solidFill>
                <a:latin typeface="Arial"/>
                <a:cs typeface="Arial"/>
              </a:rPr>
              <a:t>is </a:t>
            </a:r>
            <a:r>
              <a:rPr sz="2600" b="1" dirty="0">
                <a:solidFill>
                  <a:srgbClr val="003366"/>
                </a:solidFill>
                <a:latin typeface="Arial"/>
                <a:cs typeface="Arial"/>
              </a:rPr>
              <a:t>being  executed by the</a:t>
            </a:r>
            <a:r>
              <a:rPr sz="2600" b="1" spc="-25" dirty="0">
                <a:solidFill>
                  <a:srgbClr val="003366"/>
                </a:solidFill>
                <a:latin typeface="Arial"/>
                <a:cs typeface="Arial"/>
              </a:rPr>
              <a:t> </a:t>
            </a:r>
            <a:r>
              <a:rPr sz="2600" b="1" dirty="0">
                <a:solidFill>
                  <a:srgbClr val="003366"/>
                </a:solidFill>
                <a:latin typeface="Arial"/>
                <a:cs typeface="Arial"/>
              </a:rPr>
              <a:t>CPU</a:t>
            </a:r>
            <a:endParaRPr sz="2600" dirty="0">
              <a:latin typeface="Arial"/>
              <a:cs typeface="Arial"/>
            </a:endParaRPr>
          </a:p>
          <a:p>
            <a:pPr marL="756285" marR="189230" lvl="1" indent="-287020">
              <a:lnSpc>
                <a:spcPts val="2810"/>
              </a:lnSpc>
              <a:spcBef>
                <a:spcPts val="620"/>
              </a:spcBef>
              <a:buClr>
                <a:srgbClr val="336699"/>
              </a:buClr>
              <a:buSzPct val="75000"/>
              <a:buFont typeface="Wingdings"/>
              <a:buChar char=""/>
              <a:tabLst>
                <a:tab pos="756285" algn="l"/>
                <a:tab pos="756920" algn="l"/>
              </a:tabLst>
            </a:pPr>
            <a:r>
              <a:rPr sz="2600" b="1" spc="5" dirty="0">
                <a:solidFill>
                  <a:srgbClr val="003366"/>
                </a:solidFill>
                <a:latin typeface="Arial"/>
                <a:cs typeface="Arial"/>
              </a:rPr>
              <a:t>waiting: </a:t>
            </a:r>
            <a:r>
              <a:rPr sz="2600" b="1" dirty="0">
                <a:solidFill>
                  <a:srgbClr val="003366"/>
                </a:solidFill>
                <a:latin typeface="Arial"/>
                <a:cs typeface="Arial"/>
              </a:rPr>
              <a:t>the process </a:t>
            </a:r>
            <a:r>
              <a:rPr sz="2600" b="1" spc="-5" dirty="0">
                <a:solidFill>
                  <a:srgbClr val="003366"/>
                </a:solidFill>
                <a:latin typeface="Arial"/>
                <a:cs typeface="Arial"/>
              </a:rPr>
              <a:t>is </a:t>
            </a:r>
            <a:r>
              <a:rPr sz="2600" b="1" spc="5" dirty="0">
                <a:solidFill>
                  <a:srgbClr val="003366"/>
                </a:solidFill>
                <a:latin typeface="Arial"/>
                <a:cs typeface="Arial"/>
              </a:rPr>
              <a:t>waiting </a:t>
            </a:r>
            <a:r>
              <a:rPr sz="2600" b="1" dirty="0">
                <a:solidFill>
                  <a:srgbClr val="003366"/>
                </a:solidFill>
                <a:latin typeface="Arial"/>
                <a:cs typeface="Arial"/>
              </a:rPr>
              <a:t>for an</a:t>
            </a:r>
            <a:r>
              <a:rPr sz="2600" b="1" spc="-135" dirty="0">
                <a:solidFill>
                  <a:srgbClr val="003366"/>
                </a:solidFill>
                <a:latin typeface="Arial"/>
                <a:cs typeface="Arial"/>
              </a:rPr>
              <a:t> </a:t>
            </a:r>
            <a:r>
              <a:rPr sz="2600" b="1" dirty="0">
                <a:solidFill>
                  <a:srgbClr val="003366"/>
                </a:solidFill>
                <a:latin typeface="Arial"/>
                <a:cs typeface="Arial"/>
              </a:rPr>
              <a:t>event  (e.g. the end of an I / </a:t>
            </a:r>
            <a:r>
              <a:rPr sz="2600" b="1" spc="5" dirty="0">
                <a:solidFill>
                  <a:srgbClr val="003366"/>
                </a:solidFill>
                <a:latin typeface="Arial"/>
                <a:cs typeface="Arial"/>
              </a:rPr>
              <a:t>O</a:t>
            </a:r>
            <a:r>
              <a:rPr sz="2600" b="1" spc="-55" dirty="0">
                <a:solidFill>
                  <a:srgbClr val="003366"/>
                </a:solidFill>
                <a:latin typeface="Arial"/>
                <a:cs typeface="Arial"/>
              </a:rPr>
              <a:t> </a:t>
            </a:r>
            <a:r>
              <a:rPr sz="2600" b="1" dirty="0">
                <a:solidFill>
                  <a:srgbClr val="003366"/>
                </a:solidFill>
                <a:latin typeface="Arial"/>
                <a:cs typeface="Arial"/>
              </a:rPr>
              <a:t>operation)</a:t>
            </a:r>
            <a:endParaRPr sz="2600" dirty="0">
              <a:latin typeface="Arial"/>
              <a:cs typeface="Arial"/>
            </a:endParaRPr>
          </a:p>
          <a:p>
            <a:pPr marL="756285" marR="5080" lvl="1" indent="-287020">
              <a:lnSpc>
                <a:spcPts val="2810"/>
              </a:lnSpc>
              <a:spcBef>
                <a:spcPts val="620"/>
              </a:spcBef>
              <a:buClr>
                <a:srgbClr val="336699"/>
              </a:buClr>
              <a:buSzPct val="75000"/>
              <a:buFont typeface="Wingdings"/>
              <a:buChar char=""/>
              <a:tabLst>
                <a:tab pos="756285" algn="l"/>
                <a:tab pos="756920" algn="l"/>
              </a:tabLst>
            </a:pPr>
            <a:r>
              <a:rPr sz="2600" b="1" dirty="0">
                <a:solidFill>
                  <a:srgbClr val="003366"/>
                </a:solidFill>
                <a:latin typeface="Arial"/>
                <a:cs typeface="Arial"/>
              </a:rPr>
              <a:t>ready: the process </a:t>
            </a:r>
            <a:r>
              <a:rPr sz="2600" b="1" spc="-5" dirty="0">
                <a:solidFill>
                  <a:srgbClr val="003366"/>
                </a:solidFill>
                <a:latin typeface="Arial"/>
                <a:cs typeface="Arial"/>
              </a:rPr>
              <a:t>is </a:t>
            </a:r>
            <a:r>
              <a:rPr sz="2600" b="1" spc="5" dirty="0">
                <a:solidFill>
                  <a:srgbClr val="003366"/>
                </a:solidFill>
                <a:latin typeface="Arial"/>
                <a:cs typeface="Arial"/>
              </a:rPr>
              <a:t>waiting </a:t>
            </a:r>
            <a:r>
              <a:rPr sz="2600" b="1" dirty="0">
                <a:solidFill>
                  <a:srgbClr val="003366"/>
                </a:solidFill>
                <a:latin typeface="Arial"/>
                <a:cs typeface="Arial"/>
              </a:rPr>
              <a:t>to be</a:t>
            </a:r>
            <a:r>
              <a:rPr sz="2600" b="1" spc="-55" dirty="0">
                <a:solidFill>
                  <a:srgbClr val="003366"/>
                </a:solidFill>
                <a:latin typeface="Arial"/>
                <a:cs typeface="Arial"/>
              </a:rPr>
              <a:t> </a:t>
            </a:r>
            <a:r>
              <a:rPr sz="2600" b="1" dirty="0">
                <a:solidFill>
                  <a:srgbClr val="003366"/>
                </a:solidFill>
                <a:latin typeface="Arial"/>
                <a:cs typeface="Arial"/>
              </a:rPr>
              <a:t>executed  by the</a:t>
            </a:r>
            <a:r>
              <a:rPr sz="2600" b="1" spc="-15" dirty="0">
                <a:solidFill>
                  <a:srgbClr val="003366"/>
                </a:solidFill>
                <a:latin typeface="Arial"/>
                <a:cs typeface="Arial"/>
              </a:rPr>
              <a:t> </a:t>
            </a:r>
            <a:r>
              <a:rPr sz="2600" b="1" dirty="0">
                <a:solidFill>
                  <a:srgbClr val="003366"/>
                </a:solidFill>
                <a:latin typeface="Arial"/>
                <a:cs typeface="Arial"/>
              </a:rPr>
              <a:t>CPU</a:t>
            </a:r>
            <a:endParaRPr sz="2600" dirty="0">
              <a:latin typeface="Arial"/>
              <a:cs typeface="Arial"/>
            </a:endParaRPr>
          </a:p>
          <a:p>
            <a:pPr marL="756285" lvl="1" indent="-287655">
              <a:lnSpc>
                <a:spcPct val="100000"/>
              </a:lnSpc>
              <a:spcBef>
                <a:spcPts val="270"/>
              </a:spcBef>
              <a:buClr>
                <a:srgbClr val="336699"/>
              </a:buClr>
              <a:buSzPct val="75000"/>
              <a:buFont typeface="Wingdings"/>
              <a:buChar char=""/>
              <a:tabLst>
                <a:tab pos="756285" algn="l"/>
                <a:tab pos="756920" algn="l"/>
              </a:tabLst>
            </a:pPr>
            <a:r>
              <a:rPr sz="2600" b="1" dirty="0">
                <a:solidFill>
                  <a:srgbClr val="003366"/>
                </a:solidFill>
                <a:latin typeface="Arial"/>
                <a:cs typeface="Arial"/>
              </a:rPr>
              <a:t>terminated: end of</a:t>
            </a:r>
            <a:r>
              <a:rPr sz="2600" b="1" spc="-45" dirty="0">
                <a:solidFill>
                  <a:srgbClr val="003366"/>
                </a:solidFill>
                <a:latin typeface="Arial"/>
                <a:cs typeface="Arial"/>
              </a:rPr>
              <a:t> </a:t>
            </a:r>
            <a:r>
              <a:rPr sz="2600" b="1" dirty="0">
                <a:solidFill>
                  <a:srgbClr val="003366"/>
                </a:solidFill>
                <a:latin typeface="Arial"/>
                <a:cs typeface="Arial"/>
              </a:rPr>
              <a:t>execution</a:t>
            </a:r>
            <a:endParaRPr sz="2600" dirty="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3658" y="162560"/>
            <a:ext cx="6870700" cy="635000"/>
          </a:xfrm>
          <a:prstGeom prst="rect">
            <a:avLst/>
          </a:prstGeom>
        </p:spPr>
        <p:txBody>
          <a:bodyPr vert="horz" wrap="square" lIns="0" tIns="12065" rIns="0" bIns="0" rtlCol="0">
            <a:spAutoFit/>
          </a:bodyPr>
          <a:lstStyle/>
          <a:p>
            <a:pPr marL="12700">
              <a:lnSpc>
                <a:spcPct val="100000"/>
              </a:lnSpc>
              <a:spcBef>
                <a:spcPts val="95"/>
              </a:spcBef>
            </a:pPr>
            <a:r>
              <a:rPr spc="-10" dirty="0" err="1"/>
              <a:t>Interprocess</a:t>
            </a:r>
            <a:r>
              <a:rPr lang="en-CA" spc="-10" dirty="0"/>
              <a:t> </a:t>
            </a:r>
            <a:r>
              <a:rPr spc="-5" dirty="0"/>
              <a:t>Communication</a:t>
            </a:r>
            <a:r>
              <a:rPr dirty="0"/>
              <a:t> </a:t>
            </a:r>
            <a:r>
              <a:rPr spc="-5" dirty="0"/>
              <a:t>(IPC)</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50</a:t>
            </a:fld>
            <a:endParaRPr dirty="0"/>
          </a:p>
        </p:txBody>
      </p:sp>
      <p:sp>
        <p:nvSpPr>
          <p:cNvPr id="6" name="object 6"/>
          <p:cNvSpPr txBox="1"/>
          <p:nvPr/>
        </p:nvSpPr>
        <p:spPr>
          <a:xfrm>
            <a:off x="519176" y="1560067"/>
            <a:ext cx="7098665" cy="3914775"/>
          </a:xfrm>
          <a:prstGeom prst="rect">
            <a:avLst/>
          </a:prstGeom>
        </p:spPr>
        <p:txBody>
          <a:bodyPr vert="horz" wrap="square" lIns="0" tIns="12065" rIns="0" bIns="0" rtlCol="0">
            <a:spAutoFit/>
          </a:bodyPr>
          <a:lstStyle/>
          <a:p>
            <a:pPr marL="354965" marR="5080" indent="-342900">
              <a:lnSpc>
                <a:spcPct val="100000"/>
              </a:lnSpc>
              <a:spcBef>
                <a:spcPts val="95"/>
              </a:spcBef>
              <a:buClr>
                <a:srgbClr val="006666"/>
              </a:buClr>
              <a:buFont typeface="Wingdings"/>
              <a:buChar char=""/>
              <a:tabLst>
                <a:tab pos="354965" algn="l"/>
                <a:tab pos="355600" algn="l"/>
              </a:tabLst>
            </a:pPr>
            <a:r>
              <a:rPr sz="2200" b="1" spc="-5" dirty="0">
                <a:solidFill>
                  <a:srgbClr val="003300"/>
                </a:solidFill>
                <a:latin typeface="Arial"/>
                <a:cs typeface="Arial"/>
              </a:rPr>
              <a:t>Mechanisms for processes to communicate and to  synchronize their</a:t>
            </a:r>
            <a:r>
              <a:rPr sz="2200" b="1" spc="50" dirty="0">
                <a:solidFill>
                  <a:srgbClr val="003300"/>
                </a:solidFill>
                <a:latin typeface="Arial"/>
                <a:cs typeface="Arial"/>
              </a:rPr>
              <a:t> </a:t>
            </a:r>
            <a:r>
              <a:rPr sz="2200" b="1" spc="-5" dirty="0">
                <a:solidFill>
                  <a:srgbClr val="003300"/>
                </a:solidFill>
                <a:latin typeface="Arial"/>
                <a:cs typeface="Arial"/>
              </a:rPr>
              <a:t>actions</a:t>
            </a:r>
            <a:endParaRPr sz="2200">
              <a:latin typeface="Arial"/>
              <a:cs typeface="Arial"/>
            </a:endParaRPr>
          </a:p>
          <a:p>
            <a:pPr marL="355600" indent="-342900">
              <a:lnSpc>
                <a:spcPct val="100000"/>
              </a:lnSpc>
              <a:spcBef>
                <a:spcPts val="530"/>
              </a:spcBef>
              <a:buClr>
                <a:srgbClr val="006666"/>
              </a:buClr>
              <a:buFont typeface="Wingdings"/>
              <a:buChar char=""/>
              <a:tabLst>
                <a:tab pos="354965" algn="l"/>
                <a:tab pos="355600" algn="l"/>
              </a:tabLst>
            </a:pPr>
            <a:r>
              <a:rPr sz="2200" b="1" spc="-5" dirty="0">
                <a:solidFill>
                  <a:srgbClr val="003300"/>
                </a:solidFill>
                <a:latin typeface="Arial"/>
                <a:cs typeface="Arial"/>
              </a:rPr>
              <a:t>So, how can processes</a:t>
            </a:r>
            <a:r>
              <a:rPr sz="2200" b="1" spc="45" dirty="0">
                <a:solidFill>
                  <a:srgbClr val="003300"/>
                </a:solidFill>
                <a:latin typeface="Arial"/>
                <a:cs typeface="Arial"/>
              </a:rPr>
              <a:t> </a:t>
            </a:r>
            <a:r>
              <a:rPr sz="2200" b="1" spc="-5" dirty="0">
                <a:solidFill>
                  <a:srgbClr val="003300"/>
                </a:solidFill>
                <a:latin typeface="Arial"/>
                <a:cs typeface="Arial"/>
              </a:rPr>
              <a:t>communicate?</a:t>
            </a:r>
            <a:endParaRPr sz="2200">
              <a:latin typeface="Arial"/>
              <a:cs typeface="Arial"/>
            </a:endParaRPr>
          </a:p>
          <a:p>
            <a:pPr marL="286385" marR="2647315" lvl="1" indent="-286385" algn="r">
              <a:lnSpc>
                <a:spcPct val="100000"/>
              </a:lnSpc>
              <a:spcBef>
                <a:spcPts val="525"/>
              </a:spcBef>
              <a:buClr>
                <a:srgbClr val="336699"/>
              </a:buClr>
              <a:buSzPct val="75000"/>
              <a:buFont typeface="Wingdings"/>
              <a:buChar char=""/>
              <a:tabLst>
                <a:tab pos="286385" algn="l"/>
                <a:tab pos="287020" algn="l"/>
              </a:tabLst>
            </a:pPr>
            <a:r>
              <a:rPr sz="2200" b="1" spc="-5" dirty="0">
                <a:solidFill>
                  <a:srgbClr val="003366"/>
                </a:solidFill>
                <a:latin typeface="Arial"/>
                <a:cs typeface="Arial"/>
              </a:rPr>
              <a:t>Fundamental models of</a:t>
            </a:r>
            <a:r>
              <a:rPr sz="2200" b="1" spc="55" dirty="0">
                <a:solidFill>
                  <a:srgbClr val="003366"/>
                </a:solidFill>
                <a:latin typeface="Arial"/>
                <a:cs typeface="Arial"/>
              </a:rPr>
              <a:t> </a:t>
            </a:r>
            <a:r>
              <a:rPr sz="2200" b="1" spc="-5" dirty="0">
                <a:solidFill>
                  <a:srgbClr val="003366"/>
                </a:solidFill>
                <a:latin typeface="Arial"/>
                <a:cs typeface="Arial"/>
              </a:rPr>
              <a:t>IPC</a:t>
            </a:r>
            <a:endParaRPr sz="2200">
              <a:latin typeface="Arial"/>
              <a:cs typeface="Arial"/>
            </a:endParaRPr>
          </a:p>
          <a:p>
            <a:pPr marL="227965" marR="2640330" lvl="2" indent="-227965" algn="r">
              <a:lnSpc>
                <a:spcPct val="100000"/>
              </a:lnSpc>
              <a:spcBef>
                <a:spcPts val="530"/>
              </a:spcBef>
              <a:buClr>
                <a:srgbClr val="009999"/>
              </a:buClr>
              <a:buSzPct val="63636"/>
              <a:buFont typeface="Arial"/>
              <a:buChar char="•"/>
              <a:tabLst>
                <a:tab pos="227965" algn="l"/>
                <a:tab pos="228600" algn="l"/>
              </a:tabLst>
            </a:pPr>
            <a:r>
              <a:rPr sz="2200" b="1" spc="-5" dirty="0">
                <a:solidFill>
                  <a:srgbClr val="006666"/>
                </a:solidFill>
                <a:latin typeface="Arial"/>
                <a:cs typeface="Arial"/>
              </a:rPr>
              <a:t>Through shared</a:t>
            </a:r>
            <a:r>
              <a:rPr sz="2200" b="1" dirty="0">
                <a:solidFill>
                  <a:srgbClr val="006666"/>
                </a:solidFill>
                <a:latin typeface="Arial"/>
                <a:cs typeface="Arial"/>
              </a:rPr>
              <a:t> </a:t>
            </a:r>
            <a:r>
              <a:rPr sz="2200" b="1" spc="-5" dirty="0">
                <a:solidFill>
                  <a:srgbClr val="006666"/>
                </a:solidFill>
                <a:latin typeface="Arial"/>
                <a:cs typeface="Arial"/>
              </a:rPr>
              <a:t>memory</a:t>
            </a:r>
            <a:endParaRPr sz="2200">
              <a:latin typeface="Arial"/>
              <a:cs typeface="Arial"/>
            </a:endParaRPr>
          </a:p>
          <a:p>
            <a:pPr marL="1155700" lvl="2" indent="-229235">
              <a:lnSpc>
                <a:spcPct val="100000"/>
              </a:lnSpc>
              <a:spcBef>
                <a:spcPts val="530"/>
              </a:spcBef>
              <a:buClr>
                <a:srgbClr val="009999"/>
              </a:buClr>
              <a:buSzPct val="63636"/>
              <a:buFont typeface="Arial"/>
              <a:buChar char="•"/>
              <a:tabLst>
                <a:tab pos="1155700" algn="l"/>
                <a:tab pos="1156335" algn="l"/>
              </a:tabLst>
            </a:pPr>
            <a:r>
              <a:rPr sz="2200" b="1" spc="-5" dirty="0">
                <a:solidFill>
                  <a:srgbClr val="006666"/>
                </a:solidFill>
                <a:latin typeface="Arial"/>
                <a:cs typeface="Arial"/>
              </a:rPr>
              <a:t>Using message</a:t>
            </a:r>
            <a:r>
              <a:rPr sz="2200" b="1" spc="-10" dirty="0">
                <a:solidFill>
                  <a:srgbClr val="006666"/>
                </a:solidFill>
                <a:latin typeface="Arial"/>
                <a:cs typeface="Arial"/>
              </a:rPr>
              <a:t> </a:t>
            </a:r>
            <a:r>
              <a:rPr sz="2200" b="1" spc="-5" dirty="0">
                <a:solidFill>
                  <a:srgbClr val="006666"/>
                </a:solidFill>
                <a:latin typeface="Arial"/>
                <a:cs typeface="Arial"/>
              </a:rPr>
              <a:t>passing</a:t>
            </a:r>
            <a:endParaRPr sz="2200">
              <a:latin typeface="Arial"/>
              <a:cs typeface="Arial"/>
            </a:endParaRPr>
          </a:p>
          <a:p>
            <a:pPr marL="756285" lvl="1" indent="-287655">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Examples of IPC</a:t>
            </a:r>
            <a:r>
              <a:rPr sz="2200" b="1" spc="-10" dirty="0">
                <a:solidFill>
                  <a:srgbClr val="003366"/>
                </a:solidFill>
                <a:latin typeface="Arial"/>
                <a:cs typeface="Arial"/>
              </a:rPr>
              <a:t> </a:t>
            </a:r>
            <a:r>
              <a:rPr sz="2200" b="1" spc="-5" dirty="0">
                <a:solidFill>
                  <a:srgbClr val="003366"/>
                </a:solidFill>
                <a:latin typeface="Arial"/>
                <a:cs typeface="Arial"/>
              </a:rPr>
              <a:t>mechanisms</a:t>
            </a:r>
            <a:endParaRPr sz="2200">
              <a:latin typeface="Arial"/>
              <a:cs typeface="Arial"/>
            </a:endParaRPr>
          </a:p>
          <a:p>
            <a:pPr marL="1155700" lvl="2" indent="-229235">
              <a:lnSpc>
                <a:spcPct val="100000"/>
              </a:lnSpc>
              <a:spcBef>
                <a:spcPts val="535"/>
              </a:spcBef>
              <a:buClr>
                <a:srgbClr val="009999"/>
              </a:buClr>
              <a:buSzPct val="63636"/>
              <a:buFont typeface="Arial"/>
              <a:buChar char="•"/>
              <a:tabLst>
                <a:tab pos="1155700" algn="l"/>
                <a:tab pos="1156335" algn="l"/>
              </a:tabLst>
            </a:pPr>
            <a:r>
              <a:rPr sz="2200" b="1" spc="-5" dirty="0">
                <a:solidFill>
                  <a:srgbClr val="006666"/>
                </a:solidFill>
                <a:latin typeface="Arial"/>
                <a:cs typeface="Arial"/>
              </a:rPr>
              <a:t>signals</a:t>
            </a:r>
            <a:endParaRPr sz="2200">
              <a:latin typeface="Arial"/>
              <a:cs typeface="Arial"/>
            </a:endParaRPr>
          </a:p>
          <a:p>
            <a:pPr marL="1155700" lvl="2" indent="-229235">
              <a:lnSpc>
                <a:spcPct val="100000"/>
              </a:lnSpc>
              <a:spcBef>
                <a:spcPts val="525"/>
              </a:spcBef>
              <a:buClr>
                <a:srgbClr val="009999"/>
              </a:buClr>
              <a:buSzPct val="63636"/>
              <a:buFont typeface="Arial"/>
              <a:buChar char="•"/>
              <a:tabLst>
                <a:tab pos="1155700" algn="l"/>
                <a:tab pos="1156335" algn="l"/>
              </a:tabLst>
            </a:pPr>
            <a:r>
              <a:rPr sz="2200" b="1" spc="-5" dirty="0">
                <a:solidFill>
                  <a:srgbClr val="006666"/>
                </a:solidFill>
                <a:latin typeface="Arial"/>
                <a:cs typeface="Arial"/>
              </a:rPr>
              <a:t>pipes &amp;</a:t>
            </a:r>
            <a:r>
              <a:rPr sz="2200" b="1" spc="15" dirty="0">
                <a:solidFill>
                  <a:srgbClr val="006666"/>
                </a:solidFill>
                <a:latin typeface="Arial"/>
                <a:cs typeface="Arial"/>
              </a:rPr>
              <a:t> </a:t>
            </a:r>
            <a:r>
              <a:rPr sz="2200" b="1" spc="-5" dirty="0">
                <a:solidFill>
                  <a:srgbClr val="006666"/>
                </a:solidFill>
                <a:latin typeface="Arial"/>
                <a:cs typeface="Arial"/>
              </a:rPr>
              <a:t>sockets</a:t>
            </a:r>
            <a:endParaRPr sz="2200">
              <a:latin typeface="Arial"/>
              <a:cs typeface="Arial"/>
            </a:endParaRPr>
          </a:p>
          <a:p>
            <a:pPr marL="1155700" lvl="2" indent="-229235">
              <a:lnSpc>
                <a:spcPct val="100000"/>
              </a:lnSpc>
              <a:spcBef>
                <a:spcPts val="530"/>
              </a:spcBef>
              <a:buClr>
                <a:srgbClr val="009999"/>
              </a:buClr>
              <a:buSzPct val="63636"/>
              <a:buFont typeface="Arial"/>
              <a:buChar char="•"/>
              <a:tabLst>
                <a:tab pos="1155700" algn="l"/>
                <a:tab pos="1156335" algn="l"/>
              </a:tabLst>
            </a:pPr>
            <a:r>
              <a:rPr sz="2200" b="1" spc="-5" dirty="0">
                <a:solidFill>
                  <a:srgbClr val="006666"/>
                </a:solidFill>
                <a:latin typeface="Arial"/>
                <a:cs typeface="Arial"/>
              </a:rPr>
              <a:t>semaphores</a:t>
            </a:r>
            <a:r>
              <a:rPr sz="2200" b="1" spc="5" dirty="0">
                <a:solidFill>
                  <a:srgbClr val="006666"/>
                </a:solidFill>
                <a:latin typeface="Arial"/>
                <a:cs typeface="Arial"/>
              </a:rPr>
              <a:t> </a:t>
            </a:r>
            <a:r>
              <a:rPr sz="2200" b="1" spc="-5" dirty="0">
                <a:solidFill>
                  <a:srgbClr val="006666"/>
                </a:solidFill>
                <a:latin typeface="Arial"/>
                <a:cs typeface="Arial"/>
              </a:rPr>
              <a:t>…</a:t>
            </a:r>
            <a:endParaRPr sz="22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76400" y="89290"/>
            <a:ext cx="5410200" cy="635000"/>
          </a:xfrm>
          <a:prstGeom prst="rect">
            <a:avLst/>
          </a:prstGeom>
        </p:spPr>
        <p:txBody>
          <a:bodyPr vert="horz" wrap="square" lIns="0" tIns="12065" rIns="0" bIns="0" rtlCol="0">
            <a:spAutoFit/>
          </a:bodyPr>
          <a:lstStyle/>
          <a:p>
            <a:pPr marL="12700">
              <a:lnSpc>
                <a:spcPct val="100000"/>
              </a:lnSpc>
              <a:spcBef>
                <a:spcPts val="95"/>
              </a:spcBef>
            </a:pPr>
            <a:r>
              <a:rPr spc="-5" dirty="0"/>
              <a:t>Shared</a:t>
            </a:r>
            <a:r>
              <a:rPr spc="-45" dirty="0"/>
              <a:t> </a:t>
            </a:r>
            <a:r>
              <a:rPr spc="-10" dirty="0"/>
              <a:t>Memory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51</a:t>
            </a:fld>
            <a:endParaRPr dirty="0"/>
          </a:p>
        </p:txBody>
      </p:sp>
      <p:sp>
        <p:nvSpPr>
          <p:cNvPr id="4" name="object 4"/>
          <p:cNvSpPr txBox="1"/>
          <p:nvPr/>
        </p:nvSpPr>
        <p:spPr>
          <a:xfrm>
            <a:off x="487476" y="1034694"/>
            <a:ext cx="8061325" cy="4519295"/>
          </a:xfrm>
          <a:prstGeom prst="rect">
            <a:avLst/>
          </a:prstGeom>
        </p:spPr>
        <p:txBody>
          <a:bodyPr vert="horz" wrap="square" lIns="0" tIns="80010" rIns="0" bIns="0" rtlCol="0">
            <a:spAutoFit/>
          </a:bodyPr>
          <a:lstStyle/>
          <a:p>
            <a:pPr marL="355600" indent="-342900">
              <a:lnSpc>
                <a:spcPct val="100000"/>
              </a:lnSpc>
              <a:spcBef>
                <a:spcPts val="630"/>
              </a:spcBef>
              <a:buClr>
                <a:srgbClr val="006666"/>
              </a:buClr>
              <a:buFont typeface="Wingdings"/>
              <a:buChar char=""/>
              <a:tabLst>
                <a:tab pos="354965" algn="l"/>
                <a:tab pos="355600" algn="l"/>
              </a:tabLst>
            </a:pPr>
            <a:r>
              <a:rPr sz="2200" b="1" spc="-5" dirty="0">
                <a:solidFill>
                  <a:srgbClr val="003300"/>
                </a:solidFill>
                <a:latin typeface="Arial"/>
                <a:cs typeface="Arial"/>
              </a:rPr>
              <a:t>By default, address spaces of processes are</a:t>
            </a:r>
            <a:r>
              <a:rPr sz="2200" b="1" spc="130" dirty="0">
                <a:solidFill>
                  <a:srgbClr val="003300"/>
                </a:solidFill>
                <a:latin typeface="Arial"/>
                <a:cs typeface="Arial"/>
              </a:rPr>
              <a:t> </a:t>
            </a:r>
            <a:r>
              <a:rPr sz="2200" b="1" spc="-5" dirty="0">
                <a:solidFill>
                  <a:srgbClr val="003300"/>
                </a:solidFill>
                <a:latin typeface="Arial"/>
                <a:cs typeface="Arial"/>
              </a:rPr>
              <a:t>disjoint</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To protect from </a:t>
            </a:r>
            <a:r>
              <a:rPr sz="2200" b="1" dirty="0">
                <a:solidFill>
                  <a:srgbClr val="003366"/>
                </a:solidFill>
                <a:latin typeface="Arial"/>
                <a:cs typeface="Arial"/>
              </a:rPr>
              <a:t>unwanted</a:t>
            </a:r>
            <a:r>
              <a:rPr sz="2200" b="1" spc="60" dirty="0">
                <a:solidFill>
                  <a:srgbClr val="003366"/>
                </a:solidFill>
                <a:latin typeface="Arial"/>
                <a:cs typeface="Arial"/>
              </a:rPr>
              <a:t> </a:t>
            </a:r>
            <a:r>
              <a:rPr sz="2200" b="1" spc="-5" dirty="0">
                <a:solidFill>
                  <a:srgbClr val="003366"/>
                </a:solidFill>
                <a:latin typeface="Arial"/>
                <a:cs typeface="Arial"/>
              </a:rPr>
              <a:t>interference</a:t>
            </a:r>
            <a:endParaRPr sz="2200">
              <a:latin typeface="Arial"/>
              <a:cs typeface="Arial"/>
            </a:endParaRPr>
          </a:p>
          <a:p>
            <a:pPr marL="355600" marR="328295" indent="-342900">
              <a:lnSpc>
                <a:spcPct val="100000"/>
              </a:lnSpc>
              <a:spcBef>
                <a:spcPts val="525"/>
              </a:spcBef>
              <a:buClr>
                <a:srgbClr val="006666"/>
              </a:buClr>
              <a:buFont typeface="Wingdings"/>
              <a:buChar char=""/>
              <a:tabLst>
                <a:tab pos="354965" algn="l"/>
                <a:tab pos="355600" algn="l"/>
              </a:tabLst>
            </a:pPr>
            <a:r>
              <a:rPr sz="2200" b="1" spc="-5" dirty="0">
                <a:solidFill>
                  <a:srgbClr val="003300"/>
                </a:solidFill>
                <a:latin typeface="Arial"/>
                <a:cs typeface="Arial"/>
              </a:rPr>
              <a:t>The OS has to allow one process to access (a precisely  specified) part of the address space of another</a:t>
            </a:r>
            <a:r>
              <a:rPr sz="2200" b="1" spc="204" dirty="0">
                <a:solidFill>
                  <a:srgbClr val="003300"/>
                </a:solidFill>
                <a:latin typeface="Arial"/>
                <a:cs typeface="Arial"/>
              </a:rPr>
              <a:t> </a:t>
            </a:r>
            <a:r>
              <a:rPr sz="2200" b="1" spc="-5" dirty="0">
                <a:solidFill>
                  <a:srgbClr val="003300"/>
                </a:solidFill>
                <a:latin typeface="Arial"/>
                <a:cs typeface="Arial"/>
              </a:rPr>
              <a:t>process</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One process makes a system call to create a</a:t>
            </a:r>
            <a:r>
              <a:rPr sz="2200" b="1" spc="135" dirty="0">
                <a:solidFill>
                  <a:srgbClr val="003366"/>
                </a:solidFill>
                <a:latin typeface="Arial"/>
                <a:cs typeface="Arial"/>
              </a:rPr>
              <a:t> </a:t>
            </a:r>
            <a:r>
              <a:rPr sz="2200" b="1" spc="-5" dirty="0">
                <a:solidFill>
                  <a:srgbClr val="003366"/>
                </a:solidFill>
                <a:latin typeface="Arial"/>
                <a:cs typeface="Arial"/>
              </a:rPr>
              <a:t>shared</a:t>
            </a:r>
            <a:endParaRPr sz="2200">
              <a:latin typeface="Arial"/>
              <a:cs typeface="Arial"/>
            </a:endParaRPr>
          </a:p>
          <a:p>
            <a:pPr marL="756285">
              <a:lnSpc>
                <a:spcPct val="100000"/>
              </a:lnSpc>
            </a:pPr>
            <a:r>
              <a:rPr sz="2200" b="1" spc="-5" dirty="0">
                <a:solidFill>
                  <a:srgbClr val="003366"/>
                </a:solidFill>
                <a:latin typeface="Arial"/>
                <a:cs typeface="Arial"/>
              </a:rPr>
              <a:t>memory</a:t>
            </a:r>
            <a:r>
              <a:rPr sz="2200" b="1" dirty="0">
                <a:solidFill>
                  <a:srgbClr val="003366"/>
                </a:solidFill>
                <a:latin typeface="Arial"/>
                <a:cs typeface="Arial"/>
              </a:rPr>
              <a:t> </a:t>
            </a:r>
            <a:r>
              <a:rPr sz="2200" b="1" spc="-5" dirty="0">
                <a:solidFill>
                  <a:srgbClr val="003366"/>
                </a:solidFill>
                <a:latin typeface="Arial"/>
                <a:cs typeface="Arial"/>
              </a:rPr>
              <a:t>region</a:t>
            </a:r>
            <a:endParaRPr sz="2200">
              <a:latin typeface="Arial"/>
              <a:cs typeface="Arial"/>
            </a:endParaRPr>
          </a:p>
          <a:p>
            <a:pPr marL="756285" marR="30416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Other process makes </a:t>
            </a:r>
            <a:r>
              <a:rPr sz="2200" b="1" spc="-10" dirty="0">
                <a:solidFill>
                  <a:srgbClr val="003366"/>
                </a:solidFill>
                <a:latin typeface="Arial"/>
                <a:cs typeface="Arial"/>
              </a:rPr>
              <a:t>system </a:t>
            </a:r>
            <a:r>
              <a:rPr sz="2200" b="1" spc="-5" dirty="0">
                <a:solidFill>
                  <a:srgbClr val="003366"/>
                </a:solidFill>
                <a:latin typeface="Arial"/>
                <a:cs typeface="Arial"/>
              </a:rPr>
              <a:t>call to map this shared  memory region into its address</a:t>
            </a:r>
            <a:r>
              <a:rPr sz="2200" b="1" spc="65" dirty="0">
                <a:solidFill>
                  <a:srgbClr val="003366"/>
                </a:solidFill>
                <a:latin typeface="Arial"/>
                <a:cs typeface="Arial"/>
              </a:rPr>
              <a:t> </a:t>
            </a:r>
            <a:r>
              <a:rPr sz="2200" b="1" spc="-5" dirty="0">
                <a:solidFill>
                  <a:srgbClr val="003366"/>
                </a:solidFill>
                <a:latin typeface="Arial"/>
                <a:cs typeface="Arial"/>
              </a:rPr>
              <a:t>space</a:t>
            </a:r>
            <a:endParaRPr sz="2200">
              <a:latin typeface="Arial"/>
              <a:cs typeface="Arial"/>
            </a:endParaRPr>
          </a:p>
          <a:p>
            <a:pPr marL="355600" marR="5080" indent="-342900">
              <a:lnSpc>
                <a:spcPct val="100000"/>
              </a:lnSpc>
              <a:spcBef>
                <a:spcPts val="530"/>
              </a:spcBef>
              <a:buClr>
                <a:srgbClr val="006666"/>
              </a:buClr>
              <a:buFont typeface="Wingdings"/>
              <a:buChar char=""/>
              <a:tabLst>
                <a:tab pos="354965" algn="l"/>
                <a:tab pos="355600" algn="l"/>
              </a:tabLst>
            </a:pPr>
            <a:r>
              <a:rPr sz="2200" b="1" spc="-5" dirty="0">
                <a:solidFill>
                  <a:srgbClr val="003300"/>
                </a:solidFill>
                <a:latin typeface="Arial"/>
                <a:cs typeface="Arial"/>
              </a:rPr>
              <a:t>Special precaution is needed in accessing the data in the  shared </a:t>
            </a:r>
            <a:r>
              <a:rPr sz="2200" b="1" spc="-10" dirty="0">
                <a:solidFill>
                  <a:srgbClr val="003300"/>
                </a:solidFill>
                <a:latin typeface="Arial"/>
                <a:cs typeface="Arial"/>
              </a:rPr>
              <a:t>memory, </a:t>
            </a:r>
            <a:r>
              <a:rPr sz="2200" b="1" spc="-5" dirty="0">
                <a:solidFill>
                  <a:srgbClr val="003300"/>
                </a:solidFill>
                <a:latin typeface="Arial"/>
                <a:cs typeface="Arial"/>
              </a:rPr>
              <a:t>it is </a:t>
            </a:r>
            <a:r>
              <a:rPr sz="2200" b="1" dirty="0">
                <a:solidFill>
                  <a:srgbClr val="003300"/>
                </a:solidFill>
                <a:latin typeface="Arial"/>
                <a:cs typeface="Arial"/>
              </a:rPr>
              <a:t>way </a:t>
            </a:r>
            <a:r>
              <a:rPr sz="2200" b="1" spc="-5" dirty="0">
                <a:solidFill>
                  <a:srgbClr val="003300"/>
                </a:solidFill>
                <a:latin typeface="Arial"/>
                <a:cs typeface="Arial"/>
              </a:rPr>
              <a:t>too easy to get into inconsistent  state</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We </a:t>
            </a:r>
            <a:r>
              <a:rPr sz="2200" b="1" dirty="0">
                <a:solidFill>
                  <a:srgbClr val="003366"/>
                </a:solidFill>
                <a:latin typeface="Arial"/>
                <a:cs typeface="Arial"/>
              </a:rPr>
              <a:t>will </a:t>
            </a:r>
            <a:r>
              <a:rPr sz="2200" b="1" spc="-5" dirty="0">
                <a:solidFill>
                  <a:srgbClr val="003366"/>
                </a:solidFill>
                <a:latin typeface="Arial"/>
                <a:cs typeface="Arial"/>
              </a:rPr>
              <a:t>talk about this extensively in Chapter</a:t>
            </a:r>
            <a:r>
              <a:rPr sz="2200" b="1" spc="120" dirty="0">
                <a:solidFill>
                  <a:srgbClr val="003366"/>
                </a:solidFill>
                <a:latin typeface="Arial"/>
                <a:cs typeface="Arial"/>
              </a:rPr>
              <a:t> </a:t>
            </a:r>
            <a:r>
              <a:rPr sz="2200" b="1" spc="-5" dirty="0">
                <a:solidFill>
                  <a:srgbClr val="003366"/>
                </a:solidFill>
                <a:latin typeface="Arial"/>
                <a:cs typeface="Arial"/>
              </a:rPr>
              <a:t>6</a:t>
            </a:r>
            <a:endParaRPr sz="22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69311" y="147015"/>
            <a:ext cx="4641089" cy="635000"/>
          </a:xfrm>
          <a:prstGeom prst="rect">
            <a:avLst/>
          </a:prstGeom>
        </p:spPr>
        <p:txBody>
          <a:bodyPr vert="horz" wrap="square" lIns="0" tIns="12065" rIns="0" bIns="0" rtlCol="0">
            <a:spAutoFit/>
          </a:bodyPr>
          <a:lstStyle/>
          <a:p>
            <a:pPr marL="12700">
              <a:lnSpc>
                <a:spcPct val="100000"/>
              </a:lnSpc>
              <a:spcBef>
                <a:spcPts val="95"/>
              </a:spcBef>
            </a:pPr>
            <a:r>
              <a:rPr spc="-10" dirty="0"/>
              <a:t>Message</a:t>
            </a:r>
            <a:r>
              <a:rPr spc="-40" dirty="0"/>
              <a:t> </a:t>
            </a:r>
            <a:r>
              <a:rPr spc="-5" dirty="0"/>
              <a:t>Passing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52</a:t>
            </a:fld>
            <a:endParaRPr dirty="0"/>
          </a:p>
        </p:txBody>
      </p:sp>
      <p:sp>
        <p:nvSpPr>
          <p:cNvPr id="4" name="object 4"/>
          <p:cNvSpPr txBox="1"/>
          <p:nvPr/>
        </p:nvSpPr>
        <p:spPr>
          <a:xfrm>
            <a:off x="441451" y="1315363"/>
            <a:ext cx="8253095" cy="4318000"/>
          </a:xfrm>
          <a:prstGeom prst="rect">
            <a:avLst/>
          </a:prstGeom>
        </p:spPr>
        <p:txBody>
          <a:bodyPr vert="horz" wrap="square" lIns="0" tIns="79375" rIns="0" bIns="0" rtlCol="0">
            <a:spAutoFit/>
          </a:bodyPr>
          <a:lstStyle/>
          <a:p>
            <a:pPr marL="355600" indent="-342900">
              <a:lnSpc>
                <a:spcPct val="100000"/>
              </a:lnSpc>
              <a:spcBef>
                <a:spcPts val="625"/>
              </a:spcBef>
              <a:buClr>
                <a:srgbClr val="006666"/>
              </a:buClr>
              <a:buFont typeface="Wingdings"/>
              <a:buChar char=""/>
              <a:tabLst>
                <a:tab pos="354965" algn="l"/>
                <a:tab pos="355600" algn="l"/>
              </a:tabLst>
            </a:pPr>
            <a:r>
              <a:rPr sz="2200" b="1" dirty="0">
                <a:solidFill>
                  <a:srgbClr val="003300"/>
                </a:solidFill>
                <a:latin typeface="Arial"/>
                <a:cs typeface="Arial"/>
              </a:rPr>
              <a:t>Two </a:t>
            </a:r>
            <a:r>
              <a:rPr sz="2200" b="1" spc="-5" dirty="0">
                <a:solidFill>
                  <a:srgbClr val="003300"/>
                </a:solidFill>
                <a:latin typeface="Arial"/>
                <a:cs typeface="Arial"/>
              </a:rPr>
              <a:t>basic</a:t>
            </a:r>
            <a:r>
              <a:rPr sz="2200" b="1" dirty="0">
                <a:solidFill>
                  <a:srgbClr val="003300"/>
                </a:solidFill>
                <a:latin typeface="Arial"/>
                <a:cs typeface="Arial"/>
              </a:rPr>
              <a:t> </a:t>
            </a:r>
            <a:r>
              <a:rPr sz="2200" b="1" spc="-5" dirty="0">
                <a:solidFill>
                  <a:srgbClr val="003300"/>
                </a:solidFill>
                <a:latin typeface="Arial"/>
                <a:cs typeface="Arial"/>
              </a:rPr>
              <a:t>operations:</a:t>
            </a:r>
            <a:endParaRPr sz="2200" dirty="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send</a:t>
            </a:r>
            <a:r>
              <a:rPr sz="2200" b="1" spc="-5" dirty="0">
                <a:solidFill>
                  <a:srgbClr val="003366"/>
                </a:solidFill>
                <a:latin typeface="Arial"/>
                <a:cs typeface="Arial"/>
              </a:rPr>
              <a:t>(destination</a:t>
            </a:r>
            <a:r>
              <a:rPr lang="en-CA" sz="2200" b="1" spc="-5" dirty="0">
                <a:solidFill>
                  <a:srgbClr val="003366"/>
                </a:solidFill>
                <a:latin typeface="Arial"/>
                <a:cs typeface="Arial"/>
              </a:rPr>
              <a:t> (process)</a:t>
            </a:r>
            <a:r>
              <a:rPr sz="2200" b="1" spc="-5" dirty="0">
                <a:solidFill>
                  <a:srgbClr val="003366"/>
                </a:solidFill>
                <a:latin typeface="Arial"/>
                <a:cs typeface="Arial"/>
              </a:rPr>
              <a:t>,</a:t>
            </a:r>
            <a:r>
              <a:rPr sz="2200" b="1" spc="45" dirty="0">
                <a:solidFill>
                  <a:srgbClr val="003366"/>
                </a:solidFill>
                <a:latin typeface="Arial"/>
                <a:cs typeface="Arial"/>
              </a:rPr>
              <a:t> </a:t>
            </a:r>
            <a:r>
              <a:rPr sz="2200" b="1" spc="-5" dirty="0">
                <a:solidFill>
                  <a:srgbClr val="003366"/>
                </a:solidFill>
                <a:latin typeface="Arial"/>
                <a:cs typeface="Arial"/>
              </a:rPr>
              <a:t>message)</a:t>
            </a:r>
            <a:endParaRPr sz="2200" dirty="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spc="-5" dirty="0">
                <a:solidFill>
                  <a:srgbClr val="003366"/>
                </a:solidFill>
                <a:latin typeface="Arial"/>
                <a:cs typeface="Arial"/>
              </a:rPr>
              <a:t>receive</a:t>
            </a:r>
            <a:r>
              <a:rPr sz="2200" b="1" spc="-5" dirty="0">
                <a:solidFill>
                  <a:srgbClr val="003366"/>
                </a:solidFill>
                <a:latin typeface="Arial"/>
                <a:cs typeface="Arial"/>
              </a:rPr>
              <a:t>(source</a:t>
            </a:r>
            <a:r>
              <a:rPr lang="en-CA" sz="2200" b="1" spc="-5" dirty="0">
                <a:solidFill>
                  <a:srgbClr val="003366"/>
                </a:solidFill>
                <a:latin typeface="Arial"/>
                <a:cs typeface="Arial"/>
              </a:rPr>
              <a:t> (process)</a:t>
            </a:r>
            <a:r>
              <a:rPr sz="2200" b="1" spc="-5" dirty="0">
                <a:solidFill>
                  <a:srgbClr val="003366"/>
                </a:solidFill>
                <a:latin typeface="Arial"/>
                <a:cs typeface="Arial"/>
              </a:rPr>
              <a:t>,</a:t>
            </a:r>
            <a:r>
              <a:rPr sz="2200" b="1" spc="25" dirty="0">
                <a:solidFill>
                  <a:srgbClr val="003366"/>
                </a:solidFill>
                <a:latin typeface="Arial"/>
                <a:cs typeface="Arial"/>
              </a:rPr>
              <a:t> </a:t>
            </a:r>
            <a:r>
              <a:rPr sz="2200" b="1" spc="-5" dirty="0">
                <a:solidFill>
                  <a:srgbClr val="003366"/>
                </a:solidFill>
                <a:latin typeface="Arial"/>
                <a:cs typeface="Arial"/>
              </a:rPr>
              <a:t>message)</a:t>
            </a:r>
            <a:endParaRPr sz="2200" dirty="0">
              <a:latin typeface="Arial"/>
              <a:cs typeface="Arial"/>
            </a:endParaRPr>
          </a:p>
          <a:p>
            <a:pPr marL="355600" indent="-342900">
              <a:lnSpc>
                <a:spcPct val="100000"/>
              </a:lnSpc>
              <a:spcBef>
                <a:spcPts val="530"/>
              </a:spcBef>
              <a:buClr>
                <a:srgbClr val="006666"/>
              </a:buClr>
              <a:buFont typeface="Wingdings"/>
              <a:buChar char=""/>
              <a:tabLst>
                <a:tab pos="354965" algn="l"/>
                <a:tab pos="355600" algn="l"/>
              </a:tabLst>
            </a:pPr>
            <a:r>
              <a:rPr sz="2200" b="1" spc="-5" dirty="0">
                <a:solidFill>
                  <a:srgbClr val="003300"/>
                </a:solidFill>
                <a:latin typeface="Arial"/>
                <a:cs typeface="Arial"/>
              </a:rPr>
              <a:t>If processes </a:t>
            </a:r>
            <a:r>
              <a:rPr sz="2200" b="1" dirty="0">
                <a:solidFill>
                  <a:srgbClr val="003300"/>
                </a:solidFill>
                <a:latin typeface="Arial"/>
                <a:cs typeface="Arial"/>
              </a:rPr>
              <a:t>wish </a:t>
            </a:r>
            <a:r>
              <a:rPr sz="2200" b="1" spc="-5" dirty="0">
                <a:solidFill>
                  <a:srgbClr val="003300"/>
                </a:solidFill>
                <a:latin typeface="Arial"/>
                <a:cs typeface="Arial"/>
              </a:rPr>
              <a:t>to communicate, they need to establish</a:t>
            </a:r>
            <a:r>
              <a:rPr sz="2200" b="1" spc="200" dirty="0">
                <a:solidFill>
                  <a:srgbClr val="003300"/>
                </a:solidFill>
                <a:latin typeface="Arial"/>
                <a:cs typeface="Arial"/>
              </a:rPr>
              <a:t> </a:t>
            </a:r>
            <a:r>
              <a:rPr sz="2200" b="1" spc="-5" dirty="0">
                <a:solidFill>
                  <a:srgbClr val="003300"/>
                </a:solidFill>
                <a:latin typeface="Arial"/>
                <a:cs typeface="Arial"/>
              </a:rPr>
              <a:t>a</a:t>
            </a:r>
            <a:endParaRPr sz="2200" dirty="0">
              <a:latin typeface="Arial"/>
              <a:cs typeface="Arial"/>
            </a:endParaRPr>
          </a:p>
          <a:p>
            <a:pPr marL="355600">
              <a:lnSpc>
                <a:spcPct val="100000"/>
              </a:lnSpc>
            </a:pPr>
            <a:r>
              <a:rPr sz="2200" b="1" i="1" spc="-5" dirty="0">
                <a:solidFill>
                  <a:srgbClr val="003300"/>
                </a:solidFill>
                <a:latin typeface="Arial"/>
                <a:cs typeface="Arial"/>
              </a:rPr>
              <a:t>communication link </a:t>
            </a:r>
            <a:r>
              <a:rPr sz="2200" b="1" dirty="0">
                <a:solidFill>
                  <a:srgbClr val="003300"/>
                </a:solidFill>
                <a:latin typeface="Arial"/>
                <a:cs typeface="Arial"/>
              </a:rPr>
              <a:t>between</a:t>
            </a:r>
            <a:r>
              <a:rPr sz="2200" b="1" spc="75" dirty="0">
                <a:solidFill>
                  <a:srgbClr val="003300"/>
                </a:solidFill>
                <a:latin typeface="Arial"/>
                <a:cs typeface="Arial"/>
              </a:rPr>
              <a:t> </a:t>
            </a:r>
            <a:r>
              <a:rPr sz="2200" b="1" spc="-5" dirty="0">
                <a:solidFill>
                  <a:srgbClr val="003300"/>
                </a:solidFill>
                <a:latin typeface="Arial"/>
                <a:cs typeface="Arial"/>
              </a:rPr>
              <a:t>them</a:t>
            </a:r>
            <a:endParaRPr sz="2200" dirty="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figure out </a:t>
            </a:r>
            <a:r>
              <a:rPr sz="2200" b="1" dirty="0">
                <a:solidFill>
                  <a:srgbClr val="003366"/>
                </a:solidFill>
                <a:latin typeface="Arial"/>
                <a:cs typeface="Arial"/>
              </a:rPr>
              <a:t>what </a:t>
            </a:r>
            <a:r>
              <a:rPr sz="2200" b="1" spc="-5" dirty="0">
                <a:solidFill>
                  <a:srgbClr val="003366"/>
                </a:solidFill>
                <a:latin typeface="Arial"/>
                <a:cs typeface="Arial"/>
              </a:rPr>
              <a:t>destination and source to</a:t>
            </a:r>
            <a:r>
              <a:rPr sz="2200" b="1" spc="125" dirty="0">
                <a:solidFill>
                  <a:srgbClr val="003366"/>
                </a:solidFill>
                <a:latin typeface="Arial"/>
                <a:cs typeface="Arial"/>
              </a:rPr>
              <a:t> </a:t>
            </a:r>
            <a:r>
              <a:rPr sz="2200" b="1" spc="-5" dirty="0">
                <a:solidFill>
                  <a:srgbClr val="003366"/>
                </a:solidFill>
                <a:latin typeface="Arial"/>
                <a:cs typeface="Arial"/>
              </a:rPr>
              <a:t>use</a:t>
            </a:r>
            <a:endParaRPr sz="2200" dirty="0">
              <a:latin typeface="Arial"/>
              <a:cs typeface="Arial"/>
            </a:endParaRPr>
          </a:p>
          <a:p>
            <a:pPr marL="355600" indent="-342900">
              <a:lnSpc>
                <a:spcPct val="100000"/>
              </a:lnSpc>
              <a:spcBef>
                <a:spcPts val="530"/>
              </a:spcBef>
              <a:buClr>
                <a:srgbClr val="006666"/>
              </a:buClr>
              <a:buFont typeface="Wingdings"/>
              <a:buChar char=""/>
              <a:tabLst>
                <a:tab pos="354965" algn="l"/>
                <a:tab pos="355600" algn="l"/>
              </a:tabLst>
            </a:pPr>
            <a:r>
              <a:rPr sz="2200" b="1" spc="-5" dirty="0">
                <a:solidFill>
                  <a:srgbClr val="003300"/>
                </a:solidFill>
                <a:latin typeface="Arial"/>
                <a:cs typeface="Arial"/>
              </a:rPr>
              <a:t>There are many variants of how send() and</a:t>
            </a:r>
            <a:r>
              <a:rPr sz="2200" b="1" spc="155" dirty="0">
                <a:solidFill>
                  <a:srgbClr val="003300"/>
                </a:solidFill>
                <a:latin typeface="Arial"/>
                <a:cs typeface="Arial"/>
              </a:rPr>
              <a:t> </a:t>
            </a:r>
            <a:r>
              <a:rPr sz="2200" b="1" spc="-5" dirty="0">
                <a:solidFill>
                  <a:srgbClr val="003300"/>
                </a:solidFill>
                <a:latin typeface="Arial"/>
                <a:cs typeface="Arial"/>
              </a:rPr>
              <a:t>receive()</a:t>
            </a:r>
            <a:endParaRPr sz="2200" dirty="0">
              <a:latin typeface="Arial"/>
              <a:cs typeface="Arial"/>
            </a:endParaRPr>
          </a:p>
          <a:p>
            <a:pPr marL="355600">
              <a:lnSpc>
                <a:spcPct val="100000"/>
              </a:lnSpc>
            </a:pPr>
            <a:r>
              <a:rPr sz="2200" b="1" spc="-5" dirty="0">
                <a:solidFill>
                  <a:srgbClr val="003300"/>
                </a:solidFill>
                <a:latin typeface="Arial"/>
                <a:cs typeface="Arial"/>
              </a:rPr>
              <a:t>behave</a:t>
            </a:r>
            <a:endParaRPr sz="2200" dirty="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Direct or indirect</a:t>
            </a:r>
            <a:r>
              <a:rPr sz="2200" b="1" spc="35" dirty="0">
                <a:solidFill>
                  <a:srgbClr val="003366"/>
                </a:solidFill>
                <a:latin typeface="Arial"/>
                <a:cs typeface="Arial"/>
              </a:rPr>
              <a:t> </a:t>
            </a:r>
            <a:r>
              <a:rPr sz="2200" b="1" spc="-5" dirty="0">
                <a:solidFill>
                  <a:srgbClr val="003366"/>
                </a:solidFill>
                <a:latin typeface="Arial"/>
                <a:cs typeface="Arial"/>
              </a:rPr>
              <a:t>communication</a:t>
            </a:r>
            <a:endParaRPr sz="2200" dirty="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Synchronous or asynchronous</a:t>
            </a:r>
            <a:r>
              <a:rPr sz="2200" b="1" spc="120" dirty="0">
                <a:solidFill>
                  <a:srgbClr val="003366"/>
                </a:solidFill>
                <a:latin typeface="Arial"/>
                <a:cs typeface="Arial"/>
              </a:rPr>
              <a:t> </a:t>
            </a:r>
            <a:r>
              <a:rPr sz="2200" b="1" spc="-5" dirty="0">
                <a:solidFill>
                  <a:srgbClr val="003366"/>
                </a:solidFill>
                <a:latin typeface="Arial"/>
                <a:cs typeface="Arial"/>
              </a:rPr>
              <a:t>communication</a:t>
            </a:r>
            <a:endParaRPr sz="2200" dirty="0">
              <a:latin typeface="Arial"/>
              <a:cs typeface="Arial"/>
            </a:endParaRPr>
          </a:p>
          <a:p>
            <a:pPr marL="756285" lvl="1" indent="-287020">
              <a:lnSpc>
                <a:spcPct val="100000"/>
              </a:lnSpc>
              <a:spcBef>
                <a:spcPts val="53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Automatic or explicit</a:t>
            </a:r>
            <a:r>
              <a:rPr sz="2200" b="1" spc="55" dirty="0">
                <a:solidFill>
                  <a:srgbClr val="003366"/>
                </a:solidFill>
                <a:latin typeface="Arial"/>
                <a:cs typeface="Arial"/>
              </a:rPr>
              <a:t> </a:t>
            </a:r>
            <a:r>
              <a:rPr sz="2200" b="1" spc="-5" dirty="0">
                <a:solidFill>
                  <a:srgbClr val="003366"/>
                </a:solidFill>
                <a:latin typeface="Arial"/>
                <a:cs typeface="Arial"/>
              </a:rPr>
              <a:t>buffering</a:t>
            </a:r>
            <a:endParaRPr sz="2200" dirty="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08784" y="64465"/>
            <a:ext cx="5530215" cy="635000"/>
          </a:xfrm>
          <a:prstGeom prst="rect">
            <a:avLst/>
          </a:prstGeom>
        </p:spPr>
        <p:txBody>
          <a:bodyPr vert="horz" wrap="square" lIns="0" tIns="12065" rIns="0" bIns="0" rtlCol="0">
            <a:spAutoFit/>
          </a:bodyPr>
          <a:lstStyle/>
          <a:p>
            <a:pPr marL="12700">
              <a:lnSpc>
                <a:spcPct val="100000"/>
              </a:lnSpc>
              <a:spcBef>
                <a:spcPts val="95"/>
              </a:spcBef>
            </a:pPr>
            <a:r>
              <a:rPr spc="-5" dirty="0"/>
              <a:t>Direct</a:t>
            </a:r>
            <a:r>
              <a:rPr spc="-20" dirty="0"/>
              <a:t> </a:t>
            </a:r>
            <a:r>
              <a:rPr spc="-5" dirty="0"/>
              <a:t>Communication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53</a:t>
            </a:fld>
            <a:endParaRPr dirty="0"/>
          </a:p>
        </p:txBody>
      </p:sp>
      <p:sp>
        <p:nvSpPr>
          <p:cNvPr id="4" name="object 4"/>
          <p:cNvSpPr txBox="1"/>
          <p:nvPr/>
        </p:nvSpPr>
        <p:spPr>
          <a:xfrm>
            <a:off x="566724" y="899941"/>
            <a:ext cx="8030209" cy="5790688"/>
          </a:xfrm>
          <a:prstGeom prst="rect">
            <a:avLst/>
          </a:prstGeom>
        </p:spPr>
        <p:txBody>
          <a:bodyPr vert="horz" wrap="square" lIns="0" tIns="98425" rIns="0" bIns="0" rtlCol="0">
            <a:spAutoFit/>
          </a:bodyPr>
          <a:lstStyle/>
          <a:p>
            <a:pPr marL="355600" indent="-343535">
              <a:lnSpc>
                <a:spcPct val="100000"/>
              </a:lnSpc>
              <a:spcBef>
                <a:spcPts val="775"/>
              </a:spcBef>
              <a:buClr>
                <a:srgbClr val="006666"/>
              </a:buClr>
              <a:buFont typeface="Wingdings"/>
              <a:buChar char=""/>
              <a:tabLst>
                <a:tab pos="355600" algn="l"/>
                <a:tab pos="356235" algn="l"/>
              </a:tabLst>
            </a:pPr>
            <a:r>
              <a:rPr sz="2800" b="1" spc="-5" dirty="0">
                <a:solidFill>
                  <a:srgbClr val="003300"/>
                </a:solidFill>
                <a:latin typeface="Arial"/>
                <a:cs typeface="Arial"/>
              </a:rPr>
              <a:t>Processes must name </a:t>
            </a:r>
            <a:r>
              <a:rPr sz="2800" b="1" dirty="0">
                <a:solidFill>
                  <a:srgbClr val="003300"/>
                </a:solidFill>
                <a:latin typeface="Arial"/>
                <a:cs typeface="Arial"/>
              </a:rPr>
              <a:t>each </a:t>
            </a:r>
            <a:r>
              <a:rPr sz="2800" b="1" spc="-5" dirty="0">
                <a:solidFill>
                  <a:srgbClr val="003300"/>
                </a:solidFill>
                <a:latin typeface="Arial"/>
                <a:cs typeface="Arial"/>
              </a:rPr>
              <a:t>other</a:t>
            </a:r>
            <a:r>
              <a:rPr sz="2800" b="1" spc="65" dirty="0">
                <a:solidFill>
                  <a:srgbClr val="003300"/>
                </a:solidFill>
                <a:latin typeface="Arial"/>
                <a:cs typeface="Arial"/>
              </a:rPr>
              <a:t> </a:t>
            </a:r>
            <a:r>
              <a:rPr sz="2800" b="1" spc="-5" dirty="0">
                <a:solidFill>
                  <a:srgbClr val="003300"/>
                </a:solidFill>
                <a:latin typeface="Arial"/>
                <a:cs typeface="Arial"/>
              </a:rPr>
              <a:t>explicitly</a:t>
            </a:r>
            <a:r>
              <a:rPr lang="en-CA" sz="2800" b="1" spc="-5" dirty="0">
                <a:solidFill>
                  <a:srgbClr val="003300"/>
                </a:solidFill>
                <a:latin typeface="Arial"/>
                <a:cs typeface="Arial"/>
              </a:rPr>
              <a:t> (send/receive a specific message)</a:t>
            </a:r>
            <a:r>
              <a:rPr sz="2800" b="1" spc="-5" dirty="0">
                <a:solidFill>
                  <a:srgbClr val="003300"/>
                </a:solidFill>
                <a:latin typeface="Arial"/>
                <a:cs typeface="Arial"/>
              </a:rPr>
              <a:t>:</a:t>
            </a:r>
            <a:endParaRPr sz="2800" dirty="0">
              <a:latin typeface="Arial"/>
              <a:cs typeface="Arial"/>
            </a:endParaRPr>
          </a:p>
          <a:p>
            <a:pPr marL="756285" marR="1087755" lvl="1" indent="-287020">
              <a:lnSpc>
                <a:spcPct val="100000"/>
              </a:lnSpc>
              <a:spcBef>
                <a:spcPts val="635"/>
              </a:spcBef>
              <a:buClr>
                <a:srgbClr val="336699"/>
              </a:buClr>
              <a:buSzPct val="75000"/>
              <a:buFont typeface="Wingdings"/>
              <a:buChar char=""/>
              <a:tabLst>
                <a:tab pos="756285" algn="l"/>
                <a:tab pos="756920" algn="l"/>
              </a:tabLst>
            </a:pPr>
            <a:r>
              <a:rPr sz="2600" dirty="0">
                <a:solidFill>
                  <a:srgbClr val="003366"/>
                </a:solidFill>
                <a:latin typeface="Arial"/>
                <a:cs typeface="Arial"/>
              </a:rPr>
              <a:t>send </a:t>
            </a:r>
            <a:r>
              <a:rPr sz="2600" b="1" dirty="0">
                <a:solidFill>
                  <a:srgbClr val="003366"/>
                </a:solidFill>
                <a:latin typeface="Arial"/>
                <a:cs typeface="Arial"/>
              </a:rPr>
              <a:t>(</a:t>
            </a:r>
            <a:r>
              <a:rPr sz="2600" b="1" i="1" dirty="0">
                <a:solidFill>
                  <a:srgbClr val="003366"/>
                </a:solidFill>
                <a:latin typeface="Arial"/>
                <a:cs typeface="Arial"/>
              </a:rPr>
              <a:t>P, </a:t>
            </a:r>
            <a:r>
              <a:rPr sz="2600" b="1" i="1" spc="5" dirty="0">
                <a:solidFill>
                  <a:srgbClr val="003366"/>
                </a:solidFill>
                <a:latin typeface="Arial"/>
                <a:cs typeface="Arial"/>
              </a:rPr>
              <a:t>message</a:t>
            </a:r>
            <a:r>
              <a:rPr sz="2600" b="1" spc="5" dirty="0">
                <a:solidFill>
                  <a:srgbClr val="003366"/>
                </a:solidFill>
                <a:latin typeface="Arial"/>
                <a:cs typeface="Arial"/>
              </a:rPr>
              <a:t>) </a:t>
            </a:r>
            <a:r>
              <a:rPr sz="2600" b="1" dirty="0">
                <a:solidFill>
                  <a:srgbClr val="003366"/>
                </a:solidFill>
                <a:latin typeface="Arial"/>
                <a:cs typeface="Arial"/>
              </a:rPr>
              <a:t>– send a message</a:t>
            </a:r>
            <a:r>
              <a:rPr sz="2600" b="1" spc="-90" dirty="0">
                <a:solidFill>
                  <a:srgbClr val="003366"/>
                </a:solidFill>
                <a:latin typeface="Arial"/>
                <a:cs typeface="Arial"/>
              </a:rPr>
              <a:t> </a:t>
            </a:r>
            <a:r>
              <a:rPr sz="2600" b="1" dirty="0">
                <a:solidFill>
                  <a:srgbClr val="003366"/>
                </a:solidFill>
                <a:latin typeface="Arial"/>
                <a:cs typeface="Arial"/>
              </a:rPr>
              <a:t>to  process</a:t>
            </a:r>
            <a:r>
              <a:rPr sz="2600" b="1" spc="-20" dirty="0">
                <a:solidFill>
                  <a:srgbClr val="003366"/>
                </a:solidFill>
                <a:latin typeface="Arial"/>
                <a:cs typeface="Arial"/>
              </a:rPr>
              <a:t> </a:t>
            </a:r>
            <a:r>
              <a:rPr sz="2600" b="1" dirty="0">
                <a:solidFill>
                  <a:srgbClr val="003366"/>
                </a:solidFill>
                <a:latin typeface="Arial"/>
                <a:cs typeface="Arial"/>
              </a:rPr>
              <a:t>P</a:t>
            </a:r>
            <a:endParaRPr sz="2600" dirty="0">
              <a:latin typeface="Arial"/>
              <a:cs typeface="Arial"/>
            </a:endParaRPr>
          </a:p>
          <a:p>
            <a:pPr marL="756285" marR="5080" lvl="1" indent="-287020">
              <a:lnSpc>
                <a:spcPct val="100000"/>
              </a:lnSpc>
              <a:spcBef>
                <a:spcPts val="625"/>
              </a:spcBef>
              <a:buClr>
                <a:srgbClr val="336699"/>
              </a:buClr>
              <a:buSzPct val="75000"/>
              <a:buFont typeface="Wingdings"/>
              <a:buChar char=""/>
              <a:tabLst>
                <a:tab pos="756285" algn="l"/>
                <a:tab pos="756920" algn="l"/>
              </a:tabLst>
            </a:pPr>
            <a:r>
              <a:rPr sz="2600" dirty="0">
                <a:solidFill>
                  <a:srgbClr val="003366"/>
                </a:solidFill>
                <a:latin typeface="Arial"/>
                <a:cs typeface="Arial"/>
              </a:rPr>
              <a:t>receive</a:t>
            </a:r>
            <a:r>
              <a:rPr sz="2600" b="1" dirty="0">
                <a:solidFill>
                  <a:srgbClr val="003366"/>
                </a:solidFill>
                <a:latin typeface="Arial"/>
                <a:cs typeface="Arial"/>
              </a:rPr>
              <a:t>(</a:t>
            </a:r>
            <a:r>
              <a:rPr sz="2600" b="1" i="1" dirty="0">
                <a:solidFill>
                  <a:srgbClr val="003366"/>
                </a:solidFill>
                <a:latin typeface="Arial"/>
                <a:cs typeface="Arial"/>
              </a:rPr>
              <a:t>Q, message</a:t>
            </a:r>
            <a:r>
              <a:rPr sz="2600" b="1" dirty="0">
                <a:solidFill>
                  <a:srgbClr val="003366"/>
                </a:solidFill>
                <a:latin typeface="Arial"/>
                <a:cs typeface="Arial"/>
              </a:rPr>
              <a:t>) – receive a message </a:t>
            </a:r>
            <a:r>
              <a:rPr sz="2600" b="1" spc="-5" dirty="0">
                <a:solidFill>
                  <a:srgbClr val="003366"/>
                </a:solidFill>
                <a:latin typeface="Arial"/>
                <a:cs typeface="Arial"/>
              </a:rPr>
              <a:t>from  </a:t>
            </a:r>
            <a:r>
              <a:rPr sz="2600" b="1" dirty="0">
                <a:solidFill>
                  <a:srgbClr val="003366"/>
                </a:solidFill>
                <a:latin typeface="Arial"/>
                <a:cs typeface="Arial"/>
              </a:rPr>
              <a:t>process</a:t>
            </a:r>
            <a:r>
              <a:rPr sz="2600" b="1" spc="-20" dirty="0">
                <a:solidFill>
                  <a:srgbClr val="003366"/>
                </a:solidFill>
                <a:latin typeface="Arial"/>
                <a:cs typeface="Arial"/>
              </a:rPr>
              <a:t> </a:t>
            </a:r>
            <a:r>
              <a:rPr sz="2600" b="1" spc="5" dirty="0">
                <a:solidFill>
                  <a:srgbClr val="003366"/>
                </a:solidFill>
                <a:latin typeface="Arial"/>
                <a:cs typeface="Arial"/>
              </a:rPr>
              <a:t>Q</a:t>
            </a:r>
            <a:endParaRPr sz="2600" dirty="0">
              <a:latin typeface="Arial"/>
              <a:cs typeface="Arial"/>
            </a:endParaRPr>
          </a:p>
          <a:p>
            <a:pPr marL="355600" indent="-343535">
              <a:lnSpc>
                <a:spcPct val="100000"/>
              </a:lnSpc>
              <a:spcBef>
                <a:spcPts val="665"/>
              </a:spcBef>
              <a:buClr>
                <a:srgbClr val="006666"/>
              </a:buClr>
              <a:buFont typeface="Wingdings"/>
              <a:buChar char=""/>
              <a:tabLst>
                <a:tab pos="355600" algn="l"/>
                <a:tab pos="356235" algn="l"/>
              </a:tabLst>
            </a:pPr>
            <a:r>
              <a:rPr sz="2800" b="1" spc="-5" dirty="0">
                <a:solidFill>
                  <a:srgbClr val="003300"/>
                </a:solidFill>
                <a:latin typeface="Arial"/>
                <a:cs typeface="Arial"/>
              </a:rPr>
              <a:t>Properties of the communication</a:t>
            </a:r>
            <a:r>
              <a:rPr sz="2800" b="1" spc="65" dirty="0">
                <a:solidFill>
                  <a:srgbClr val="003300"/>
                </a:solidFill>
                <a:latin typeface="Arial"/>
                <a:cs typeface="Arial"/>
              </a:rPr>
              <a:t> </a:t>
            </a:r>
            <a:r>
              <a:rPr sz="2800" b="1" spc="-5" dirty="0">
                <a:solidFill>
                  <a:srgbClr val="003300"/>
                </a:solidFill>
                <a:latin typeface="Arial"/>
                <a:cs typeface="Arial"/>
              </a:rPr>
              <a:t>link</a:t>
            </a:r>
            <a:endParaRPr sz="2800" dirty="0">
              <a:latin typeface="Arial"/>
              <a:cs typeface="Arial"/>
            </a:endParaRPr>
          </a:p>
          <a:p>
            <a:pPr marL="756285" marR="392430" lvl="1" indent="-287020">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Links are established automatically,</a:t>
            </a:r>
            <a:r>
              <a:rPr sz="2600" b="1" spc="-60" dirty="0">
                <a:solidFill>
                  <a:srgbClr val="003366"/>
                </a:solidFill>
                <a:latin typeface="Arial"/>
                <a:cs typeface="Arial"/>
              </a:rPr>
              <a:t> </a:t>
            </a:r>
            <a:r>
              <a:rPr sz="2600" b="1" dirty="0">
                <a:solidFill>
                  <a:srgbClr val="003366"/>
                </a:solidFill>
                <a:latin typeface="Arial"/>
                <a:cs typeface="Arial"/>
              </a:rPr>
              <a:t>exactly  one </a:t>
            </a:r>
            <a:r>
              <a:rPr sz="2600" b="1" spc="-5" dirty="0">
                <a:solidFill>
                  <a:srgbClr val="003366"/>
                </a:solidFill>
                <a:latin typeface="Arial"/>
                <a:cs typeface="Arial"/>
              </a:rPr>
              <a:t>link </a:t>
            </a:r>
            <a:r>
              <a:rPr sz="2600" b="1" dirty="0">
                <a:solidFill>
                  <a:srgbClr val="003366"/>
                </a:solidFill>
                <a:latin typeface="Arial"/>
                <a:cs typeface="Arial"/>
              </a:rPr>
              <a:t>for each pair of communicating  processes</a:t>
            </a:r>
            <a:endParaRPr sz="2600" dirty="0">
              <a:latin typeface="Arial"/>
              <a:cs typeface="Arial"/>
            </a:endParaRPr>
          </a:p>
          <a:p>
            <a:pPr marL="756285" marR="227965" lvl="1" indent="-287020">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The </a:t>
            </a:r>
            <a:r>
              <a:rPr sz="2600" b="1" spc="-5" dirty="0">
                <a:solidFill>
                  <a:srgbClr val="003366"/>
                </a:solidFill>
                <a:latin typeface="Arial"/>
                <a:cs typeface="Arial"/>
              </a:rPr>
              <a:t>link </a:t>
            </a:r>
            <a:r>
              <a:rPr sz="2600" b="1" dirty="0">
                <a:solidFill>
                  <a:srgbClr val="003366"/>
                </a:solidFill>
                <a:latin typeface="Arial"/>
                <a:cs typeface="Arial"/>
              </a:rPr>
              <a:t>may be unidirectional</a:t>
            </a:r>
            <a:r>
              <a:rPr lang="en-CA" sz="2600" b="1" dirty="0">
                <a:solidFill>
                  <a:srgbClr val="003366"/>
                </a:solidFill>
                <a:latin typeface="Arial"/>
                <a:cs typeface="Arial"/>
              </a:rPr>
              <a:t> (one process sends)</a:t>
            </a:r>
            <a:r>
              <a:rPr sz="2600" b="1" dirty="0">
                <a:solidFill>
                  <a:srgbClr val="003366"/>
                </a:solidFill>
                <a:latin typeface="Arial"/>
                <a:cs typeface="Arial"/>
              </a:rPr>
              <a:t>, but is usually bi-directional</a:t>
            </a:r>
            <a:r>
              <a:rPr lang="en-CA" sz="2600" b="1" dirty="0">
                <a:solidFill>
                  <a:srgbClr val="003366"/>
                </a:solidFill>
                <a:latin typeface="Arial"/>
                <a:cs typeface="Arial"/>
              </a:rPr>
              <a:t> (both processes send) but one at a time</a:t>
            </a:r>
            <a:endParaRPr sz="2600" dirty="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45716" y="64465"/>
            <a:ext cx="6379084" cy="635000"/>
          </a:xfrm>
          <a:prstGeom prst="rect">
            <a:avLst/>
          </a:prstGeom>
        </p:spPr>
        <p:txBody>
          <a:bodyPr vert="horz" wrap="square" lIns="0" tIns="12065" rIns="0" bIns="0" rtlCol="0">
            <a:spAutoFit/>
          </a:bodyPr>
          <a:lstStyle/>
          <a:p>
            <a:pPr marL="12700">
              <a:lnSpc>
                <a:spcPct val="100000"/>
              </a:lnSpc>
              <a:spcBef>
                <a:spcPts val="95"/>
              </a:spcBef>
            </a:pPr>
            <a:r>
              <a:rPr spc="-5" dirty="0"/>
              <a:t>Indirect</a:t>
            </a:r>
            <a:r>
              <a:rPr spc="-45" dirty="0"/>
              <a:t> </a:t>
            </a:r>
            <a:r>
              <a:rPr spc="-5" dirty="0"/>
              <a:t>Communication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54</a:t>
            </a:fld>
            <a:endParaRPr dirty="0"/>
          </a:p>
        </p:txBody>
      </p:sp>
      <p:sp>
        <p:nvSpPr>
          <p:cNvPr id="4" name="object 4"/>
          <p:cNvSpPr txBox="1"/>
          <p:nvPr/>
        </p:nvSpPr>
        <p:spPr>
          <a:xfrm>
            <a:off x="550875" y="987933"/>
            <a:ext cx="7748270" cy="5226050"/>
          </a:xfrm>
          <a:prstGeom prst="rect">
            <a:avLst/>
          </a:prstGeom>
        </p:spPr>
        <p:txBody>
          <a:bodyPr vert="horz" wrap="square" lIns="0" tIns="12700" rIns="0" bIns="0" rtlCol="0">
            <a:spAutoFit/>
          </a:bodyPr>
          <a:lstStyle/>
          <a:p>
            <a:pPr marL="355600" marR="5080" indent="-342900">
              <a:lnSpc>
                <a:spcPct val="100000"/>
              </a:lnSpc>
              <a:spcBef>
                <a:spcPts val="100"/>
              </a:spcBef>
              <a:buClr>
                <a:srgbClr val="006666"/>
              </a:buClr>
              <a:buFont typeface="Wingdings"/>
              <a:buChar char=""/>
              <a:tabLst>
                <a:tab pos="354965" algn="l"/>
                <a:tab pos="355600" algn="l"/>
              </a:tabLst>
            </a:pPr>
            <a:r>
              <a:rPr sz="2400" b="1" spc="-5" dirty="0">
                <a:solidFill>
                  <a:srgbClr val="003300"/>
                </a:solidFill>
                <a:latin typeface="Arial"/>
                <a:cs typeface="Arial"/>
              </a:rPr>
              <a:t>Messages are </a:t>
            </a:r>
            <a:r>
              <a:rPr sz="2400" b="1" dirty="0">
                <a:solidFill>
                  <a:srgbClr val="003300"/>
                </a:solidFill>
                <a:latin typeface="Arial"/>
                <a:cs typeface="Arial"/>
              </a:rPr>
              <a:t>sent and </a:t>
            </a:r>
            <a:r>
              <a:rPr sz="2400" b="1" spc="-5" dirty="0">
                <a:solidFill>
                  <a:srgbClr val="003300"/>
                </a:solidFill>
                <a:latin typeface="Arial"/>
                <a:cs typeface="Arial"/>
              </a:rPr>
              <a:t>received </a:t>
            </a:r>
            <a:r>
              <a:rPr sz="2400" b="1" dirty="0">
                <a:solidFill>
                  <a:srgbClr val="003300"/>
                </a:solidFill>
                <a:latin typeface="Arial"/>
                <a:cs typeface="Arial"/>
              </a:rPr>
              <a:t>to/from mailboxes  (also referred to as</a:t>
            </a:r>
            <a:r>
              <a:rPr sz="2400" b="1" spc="-15" dirty="0">
                <a:solidFill>
                  <a:srgbClr val="003300"/>
                </a:solidFill>
                <a:latin typeface="Arial"/>
                <a:cs typeface="Arial"/>
              </a:rPr>
              <a:t> </a:t>
            </a:r>
            <a:r>
              <a:rPr sz="2400" b="1" dirty="0">
                <a:solidFill>
                  <a:srgbClr val="003300"/>
                </a:solidFill>
                <a:latin typeface="Arial"/>
                <a:cs typeface="Arial"/>
              </a:rPr>
              <a:t>ports)</a:t>
            </a:r>
            <a:endParaRPr sz="24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Each mailbox has unique</a:t>
            </a:r>
            <a:r>
              <a:rPr sz="2200" b="1" spc="55" dirty="0">
                <a:solidFill>
                  <a:srgbClr val="003366"/>
                </a:solidFill>
                <a:latin typeface="Arial"/>
                <a:cs typeface="Arial"/>
              </a:rPr>
              <a:t> </a:t>
            </a:r>
            <a:r>
              <a:rPr sz="2200" b="1" spc="-5" dirty="0">
                <a:solidFill>
                  <a:srgbClr val="003366"/>
                </a:solidFill>
                <a:latin typeface="Arial"/>
                <a:cs typeface="Arial"/>
              </a:rPr>
              <a:t>id</a:t>
            </a:r>
            <a:endParaRPr sz="2200">
              <a:latin typeface="Arial"/>
              <a:cs typeface="Arial"/>
            </a:endParaRPr>
          </a:p>
          <a:p>
            <a:pPr marL="756285" marR="533400"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Processes can communicate only if they share a  mailbox</a:t>
            </a:r>
            <a:endParaRPr sz="2200">
              <a:latin typeface="Arial"/>
              <a:cs typeface="Arial"/>
            </a:endParaRPr>
          </a:p>
          <a:p>
            <a:pPr marL="355600" indent="-342900">
              <a:lnSpc>
                <a:spcPct val="100000"/>
              </a:lnSpc>
              <a:spcBef>
                <a:spcPts val="580"/>
              </a:spcBef>
              <a:buClr>
                <a:srgbClr val="006666"/>
              </a:buClr>
              <a:buFont typeface="Wingdings"/>
              <a:buChar char=""/>
              <a:tabLst>
                <a:tab pos="354965" algn="l"/>
                <a:tab pos="355600" algn="l"/>
              </a:tabLst>
            </a:pPr>
            <a:r>
              <a:rPr sz="2400" b="1" spc="-5" dirty="0">
                <a:solidFill>
                  <a:srgbClr val="003300"/>
                </a:solidFill>
                <a:latin typeface="Arial"/>
                <a:cs typeface="Arial"/>
              </a:rPr>
              <a:t>Basic</a:t>
            </a:r>
            <a:r>
              <a:rPr sz="2400" b="1" spc="15" dirty="0">
                <a:solidFill>
                  <a:srgbClr val="003300"/>
                </a:solidFill>
                <a:latin typeface="Arial"/>
                <a:cs typeface="Arial"/>
              </a:rPr>
              <a:t> </a:t>
            </a:r>
            <a:r>
              <a:rPr sz="2400" b="1" dirty="0">
                <a:solidFill>
                  <a:srgbClr val="003300"/>
                </a:solidFill>
                <a:latin typeface="Arial"/>
                <a:cs typeface="Arial"/>
              </a:rPr>
              <a:t>primitives:</a:t>
            </a:r>
            <a:endParaRPr sz="2400">
              <a:latin typeface="Arial"/>
              <a:cs typeface="Arial"/>
            </a:endParaRPr>
          </a:p>
          <a:p>
            <a:pPr marL="355600" marR="219075">
              <a:lnSpc>
                <a:spcPct val="110000"/>
              </a:lnSpc>
              <a:spcBef>
                <a:spcPts val="290"/>
              </a:spcBef>
            </a:pPr>
            <a:r>
              <a:rPr sz="2400" spc="-5" dirty="0">
                <a:solidFill>
                  <a:srgbClr val="003300"/>
                </a:solidFill>
                <a:latin typeface="Arial"/>
                <a:cs typeface="Arial"/>
              </a:rPr>
              <a:t>send</a:t>
            </a:r>
            <a:r>
              <a:rPr sz="2400" b="1" spc="-5" dirty="0">
                <a:solidFill>
                  <a:srgbClr val="003300"/>
                </a:solidFill>
                <a:latin typeface="Arial"/>
                <a:cs typeface="Arial"/>
              </a:rPr>
              <a:t>(</a:t>
            </a:r>
            <a:r>
              <a:rPr sz="2400" b="1" i="1" spc="-5" dirty="0">
                <a:solidFill>
                  <a:srgbClr val="003300"/>
                </a:solidFill>
                <a:latin typeface="Arial"/>
                <a:cs typeface="Arial"/>
              </a:rPr>
              <a:t>A, message</a:t>
            </a:r>
            <a:r>
              <a:rPr sz="2400" b="1" spc="-5" dirty="0">
                <a:solidFill>
                  <a:srgbClr val="003300"/>
                </a:solidFill>
                <a:latin typeface="Arial"/>
                <a:cs typeface="Arial"/>
              </a:rPr>
              <a:t>) </a:t>
            </a:r>
            <a:r>
              <a:rPr sz="2400" b="1" dirty="0">
                <a:solidFill>
                  <a:srgbClr val="003300"/>
                </a:solidFill>
                <a:latin typeface="Arial"/>
                <a:cs typeface="Arial"/>
              </a:rPr>
              <a:t>– </a:t>
            </a:r>
            <a:r>
              <a:rPr sz="2400" b="1" spc="-5" dirty="0">
                <a:solidFill>
                  <a:srgbClr val="003300"/>
                </a:solidFill>
                <a:latin typeface="Arial"/>
                <a:cs typeface="Arial"/>
              </a:rPr>
              <a:t>send a message </a:t>
            </a:r>
            <a:r>
              <a:rPr sz="2400" b="1" dirty="0">
                <a:solidFill>
                  <a:srgbClr val="003300"/>
                </a:solidFill>
                <a:latin typeface="Arial"/>
                <a:cs typeface="Arial"/>
              </a:rPr>
              <a:t>to mailbox </a:t>
            </a:r>
            <a:r>
              <a:rPr sz="2400" b="1" spc="-5" dirty="0">
                <a:solidFill>
                  <a:srgbClr val="003300"/>
                </a:solidFill>
                <a:latin typeface="Arial"/>
                <a:cs typeface="Arial"/>
              </a:rPr>
              <a:t>A  </a:t>
            </a:r>
            <a:r>
              <a:rPr sz="2400" spc="-5" dirty="0">
                <a:solidFill>
                  <a:srgbClr val="003300"/>
                </a:solidFill>
                <a:latin typeface="Arial"/>
                <a:cs typeface="Arial"/>
              </a:rPr>
              <a:t>receive</a:t>
            </a:r>
            <a:r>
              <a:rPr sz="2400" b="1" spc="-5" dirty="0">
                <a:solidFill>
                  <a:srgbClr val="003300"/>
                </a:solidFill>
                <a:latin typeface="Arial"/>
                <a:cs typeface="Arial"/>
              </a:rPr>
              <a:t>(</a:t>
            </a:r>
            <a:r>
              <a:rPr sz="2400" b="1" i="1" spc="-5" dirty="0">
                <a:solidFill>
                  <a:srgbClr val="003300"/>
                </a:solidFill>
                <a:latin typeface="Arial"/>
                <a:cs typeface="Arial"/>
              </a:rPr>
              <a:t>A, message</a:t>
            </a:r>
            <a:r>
              <a:rPr sz="2400" b="1" spc="-5" dirty="0">
                <a:solidFill>
                  <a:srgbClr val="003300"/>
                </a:solidFill>
                <a:latin typeface="Arial"/>
                <a:cs typeface="Arial"/>
              </a:rPr>
              <a:t>) </a:t>
            </a:r>
            <a:r>
              <a:rPr sz="2400" b="1" dirty="0">
                <a:solidFill>
                  <a:srgbClr val="003300"/>
                </a:solidFill>
                <a:latin typeface="Arial"/>
                <a:cs typeface="Arial"/>
              </a:rPr>
              <a:t>– </a:t>
            </a:r>
            <a:r>
              <a:rPr sz="2400" b="1" spc="-5" dirty="0">
                <a:solidFill>
                  <a:srgbClr val="003300"/>
                </a:solidFill>
                <a:latin typeface="Arial"/>
                <a:cs typeface="Arial"/>
              </a:rPr>
              <a:t>receive a message from  </a:t>
            </a:r>
            <a:r>
              <a:rPr sz="2400" b="1" dirty="0">
                <a:solidFill>
                  <a:srgbClr val="003300"/>
                </a:solidFill>
                <a:latin typeface="Arial"/>
                <a:cs typeface="Arial"/>
              </a:rPr>
              <a:t>mailbox</a:t>
            </a:r>
            <a:r>
              <a:rPr sz="2400" b="1" spc="-20" dirty="0">
                <a:solidFill>
                  <a:srgbClr val="003300"/>
                </a:solidFill>
                <a:latin typeface="Arial"/>
                <a:cs typeface="Arial"/>
              </a:rPr>
              <a:t> </a:t>
            </a:r>
            <a:r>
              <a:rPr sz="2400" b="1" dirty="0">
                <a:solidFill>
                  <a:srgbClr val="003300"/>
                </a:solidFill>
                <a:latin typeface="Arial"/>
                <a:cs typeface="Arial"/>
              </a:rPr>
              <a:t>A</a:t>
            </a:r>
            <a:endParaRPr sz="2400">
              <a:latin typeface="Arial"/>
              <a:cs typeface="Arial"/>
            </a:endParaRPr>
          </a:p>
          <a:p>
            <a:pPr marL="355600" indent="-342900">
              <a:lnSpc>
                <a:spcPct val="100000"/>
              </a:lnSpc>
              <a:spcBef>
                <a:spcPts val="575"/>
              </a:spcBef>
              <a:buClr>
                <a:srgbClr val="006666"/>
              </a:buClr>
              <a:buFont typeface="Wingdings"/>
              <a:buChar char=""/>
              <a:tabLst>
                <a:tab pos="354965" algn="l"/>
                <a:tab pos="355600" algn="l"/>
              </a:tabLst>
            </a:pPr>
            <a:r>
              <a:rPr sz="2400" b="1" dirty="0">
                <a:solidFill>
                  <a:srgbClr val="003300"/>
                </a:solidFill>
                <a:latin typeface="Arial"/>
                <a:cs typeface="Arial"/>
              </a:rPr>
              <a:t>Operations</a:t>
            </a:r>
            <a:endParaRPr sz="24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create a new</a:t>
            </a:r>
            <a:r>
              <a:rPr sz="2200" b="1" spc="15" dirty="0">
                <a:solidFill>
                  <a:srgbClr val="003366"/>
                </a:solidFill>
                <a:latin typeface="Arial"/>
                <a:cs typeface="Arial"/>
              </a:rPr>
              <a:t> </a:t>
            </a:r>
            <a:r>
              <a:rPr sz="2200" b="1" spc="-5" dirty="0">
                <a:solidFill>
                  <a:srgbClr val="003366"/>
                </a:solidFill>
                <a:latin typeface="Arial"/>
                <a:cs typeface="Arial"/>
              </a:rPr>
              <a:t>mailbox</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send and receive messages through</a:t>
            </a:r>
            <a:r>
              <a:rPr sz="2200" b="1" spc="105" dirty="0">
                <a:solidFill>
                  <a:srgbClr val="003366"/>
                </a:solidFill>
                <a:latin typeface="Arial"/>
                <a:cs typeface="Arial"/>
              </a:rPr>
              <a:t> </a:t>
            </a:r>
            <a:r>
              <a:rPr sz="2200" b="1" spc="-5" dirty="0">
                <a:solidFill>
                  <a:srgbClr val="003366"/>
                </a:solidFill>
                <a:latin typeface="Arial"/>
                <a:cs typeface="Arial"/>
              </a:rPr>
              <a:t>mailbox</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destroy a</a:t>
            </a:r>
            <a:r>
              <a:rPr sz="2200" b="1" spc="20" dirty="0">
                <a:solidFill>
                  <a:srgbClr val="003366"/>
                </a:solidFill>
                <a:latin typeface="Arial"/>
                <a:cs typeface="Arial"/>
              </a:rPr>
              <a:t> </a:t>
            </a:r>
            <a:r>
              <a:rPr sz="2200" b="1" spc="-5" dirty="0">
                <a:solidFill>
                  <a:srgbClr val="003366"/>
                </a:solidFill>
                <a:latin typeface="Arial"/>
                <a:cs typeface="Arial"/>
              </a:rPr>
              <a:t>mailbox</a:t>
            </a:r>
            <a:endParaRPr sz="22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45716" y="64465"/>
            <a:ext cx="6455284" cy="627736"/>
          </a:xfrm>
          <a:prstGeom prst="rect">
            <a:avLst/>
          </a:prstGeom>
        </p:spPr>
        <p:txBody>
          <a:bodyPr vert="horz" wrap="square" lIns="0" tIns="12065" rIns="0" bIns="0" rtlCol="0">
            <a:spAutoFit/>
          </a:bodyPr>
          <a:lstStyle/>
          <a:p>
            <a:pPr marL="12700">
              <a:lnSpc>
                <a:spcPct val="100000"/>
              </a:lnSpc>
              <a:spcBef>
                <a:spcPts val="95"/>
              </a:spcBef>
            </a:pPr>
            <a:r>
              <a:rPr spc="-5" dirty="0"/>
              <a:t>Indirect</a:t>
            </a:r>
            <a:r>
              <a:rPr spc="-45" dirty="0"/>
              <a:t> </a:t>
            </a:r>
            <a:r>
              <a:rPr spc="-5" dirty="0"/>
              <a:t>Communication</a:t>
            </a:r>
          </a:p>
        </p:txBody>
      </p:sp>
      <p:sp>
        <p:nvSpPr>
          <p:cNvPr id="4" name="object 4"/>
          <p:cNvSpPr/>
          <p:nvPr/>
        </p:nvSpPr>
        <p:spPr>
          <a:xfrm>
            <a:off x="2456948" y="1074339"/>
            <a:ext cx="3800335" cy="533822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55</a:t>
            </a:fld>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96567" y="147015"/>
            <a:ext cx="6156833" cy="627736"/>
          </a:xfrm>
          <a:prstGeom prst="rect">
            <a:avLst/>
          </a:prstGeom>
        </p:spPr>
        <p:txBody>
          <a:bodyPr vert="horz" wrap="square" lIns="0" tIns="12065" rIns="0" bIns="0" rtlCol="0">
            <a:spAutoFit/>
          </a:bodyPr>
          <a:lstStyle/>
          <a:p>
            <a:pPr marL="12700">
              <a:lnSpc>
                <a:spcPct val="100000"/>
              </a:lnSpc>
              <a:spcBef>
                <a:spcPts val="95"/>
              </a:spcBef>
            </a:pPr>
            <a:r>
              <a:rPr spc="-5" dirty="0"/>
              <a:t>Indirect</a:t>
            </a:r>
            <a:r>
              <a:rPr spc="-55" dirty="0"/>
              <a:t> </a:t>
            </a:r>
            <a:r>
              <a:rPr spc="-5" dirty="0"/>
              <a:t>Communication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56</a:t>
            </a:fld>
            <a:endParaRPr dirty="0"/>
          </a:p>
        </p:txBody>
      </p:sp>
      <p:sp>
        <p:nvSpPr>
          <p:cNvPr id="4" name="object 4"/>
          <p:cNvSpPr txBox="1"/>
          <p:nvPr/>
        </p:nvSpPr>
        <p:spPr>
          <a:xfrm>
            <a:off x="343001" y="1344828"/>
            <a:ext cx="8398510" cy="3915410"/>
          </a:xfrm>
          <a:prstGeom prst="rect">
            <a:avLst/>
          </a:prstGeom>
        </p:spPr>
        <p:txBody>
          <a:bodyPr vert="horz" wrap="square" lIns="0" tIns="79375" rIns="0" bIns="0" rtlCol="0">
            <a:spAutoFit/>
          </a:bodyPr>
          <a:lstStyle/>
          <a:p>
            <a:pPr marL="393700" indent="-342900">
              <a:lnSpc>
                <a:spcPct val="100000"/>
              </a:lnSpc>
              <a:spcBef>
                <a:spcPts val="625"/>
              </a:spcBef>
              <a:buClr>
                <a:srgbClr val="006666"/>
              </a:buClr>
              <a:buFont typeface="Wingdings"/>
              <a:buChar char=""/>
              <a:tabLst>
                <a:tab pos="393065" algn="l"/>
                <a:tab pos="393700" algn="l"/>
              </a:tabLst>
            </a:pPr>
            <a:r>
              <a:rPr sz="2200" b="1" spc="-5" dirty="0">
                <a:solidFill>
                  <a:srgbClr val="003300"/>
                </a:solidFill>
                <a:latin typeface="Arial"/>
                <a:cs typeface="Arial"/>
              </a:rPr>
              <a:t>Mailbox</a:t>
            </a:r>
            <a:r>
              <a:rPr sz="2200" b="1" spc="25" dirty="0">
                <a:solidFill>
                  <a:srgbClr val="003300"/>
                </a:solidFill>
                <a:latin typeface="Arial"/>
                <a:cs typeface="Arial"/>
              </a:rPr>
              <a:t> </a:t>
            </a:r>
            <a:r>
              <a:rPr sz="2200" b="1" spc="-5" dirty="0">
                <a:solidFill>
                  <a:srgbClr val="003300"/>
                </a:solidFill>
                <a:latin typeface="Arial"/>
                <a:cs typeface="Arial"/>
              </a:rPr>
              <a:t>sharing</a:t>
            </a:r>
            <a:endParaRPr sz="2200" dirty="0">
              <a:latin typeface="Arial"/>
              <a:cs typeface="Arial"/>
            </a:endParaRPr>
          </a:p>
          <a:p>
            <a:pPr marL="794385" lvl="1" indent="-287020">
              <a:lnSpc>
                <a:spcPct val="100000"/>
              </a:lnSpc>
              <a:spcBef>
                <a:spcPts val="530"/>
              </a:spcBef>
              <a:buClr>
                <a:srgbClr val="336699"/>
              </a:buClr>
              <a:buSzPct val="75000"/>
              <a:buFont typeface="Wingdings"/>
              <a:buChar char=""/>
              <a:tabLst>
                <a:tab pos="794385" algn="l"/>
                <a:tab pos="795020" algn="l"/>
              </a:tabLst>
            </a:pPr>
            <a:r>
              <a:rPr sz="2200" b="1" i="1" spc="-5" dirty="0">
                <a:solidFill>
                  <a:srgbClr val="003366"/>
                </a:solidFill>
                <a:latin typeface="Arial"/>
                <a:cs typeface="Arial"/>
              </a:rPr>
              <a:t>P</a:t>
            </a:r>
            <a:r>
              <a:rPr sz="2175" b="1" i="1" spc="-7" baseline="-21072" dirty="0">
                <a:solidFill>
                  <a:srgbClr val="003366"/>
                </a:solidFill>
                <a:latin typeface="Arial"/>
                <a:cs typeface="Arial"/>
              </a:rPr>
              <a:t>1</a:t>
            </a:r>
            <a:r>
              <a:rPr sz="2200" b="1" i="1" spc="-5" dirty="0">
                <a:solidFill>
                  <a:srgbClr val="003366"/>
                </a:solidFill>
                <a:latin typeface="Arial"/>
                <a:cs typeface="Arial"/>
              </a:rPr>
              <a:t>, P</a:t>
            </a:r>
            <a:r>
              <a:rPr sz="2175" b="1" i="1" spc="-7" baseline="-21072" dirty="0">
                <a:solidFill>
                  <a:srgbClr val="003366"/>
                </a:solidFill>
                <a:latin typeface="Arial"/>
                <a:cs typeface="Arial"/>
              </a:rPr>
              <a:t>2</a:t>
            </a:r>
            <a:r>
              <a:rPr sz="2200" b="1" i="1" spc="-5" dirty="0">
                <a:solidFill>
                  <a:srgbClr val="003366"/>
                </a:solidFill>
                <a:latin typeface="Arial"/>
                <a:cs typeface="Arial"/>
              </a:rPr>
              <a:t>, </a:t>
            </a:r>
            <a:r>
              <a:rPr sz="2200" b="1" spc="-5" dirty="0">
                <a:solidFill>
                  <a:srgbClr val="003366"/>
                </a:solidFill>
                <a:latin typeface="Arial"/>
                <a:cs typeface="Arial"/>
              </a:rPr>
              <a:t>and </a:t>
            </a:r>
            <a:r>
              <a:rPr sz="2200" b="1" i="1" dirty="0">
                <a:solidFill>
                  <a:srgbClr val="003366"/>
                </a:solidFill>
                <a:latin typeface="Arial"/>
                <a:cs typeface="Arial"/>
              </a:rPr>
              <a:t>P</a:t>
            </a:r>
            <a:r>
              <a:rPr sz="2175" b="1" i="1" baseline="-21072" dirty="0">
                <a:solidFill>
                  <a:srgbClr val="003366"/>
                </a:solidFill>
                <a:latin typeface="Arial"/>
                <a:cs typeface="Arial"/>
              </a:rPr>
              <a:t>3 </a:t>
            </a:r>
            <a:r>
              <a:rPr sz="2200" b="1" spc="-5" dirty="0">
                <a:solidFill>
                  <a:srgbClr val="003366"/>
                </a:solidFill>
                <a:latin typeface="Arial"/>
                <a:cs typeface="Arial"/>
              </a:rPr>
              <a:t>share mailbox</a:t>
            </a:r>
            <a:r>
              <a:rPr sz="2200" b="1" spc="-155" dirty="0">
                <a:solidFill>
                  <a:srgbClr val="003366"/>
                </a:solidFill>
                <a:latin typeface="Arial"/>
                <a:cs typeface="Arial"/>
              </a:rPr>
              <a:t> </a:t>
            </a:r>
            <a:r>
              <a:rPr sz="2200" b="1" spc="-5" dirty="0">
                <a:solidFill>
                  <a:srgbClr val="003366"/>
                </a:solidFill>
                <a:latin typeface="Arial"/>
                <a:cs typeface="Arial"/>
              </a:rPr>
              <a:t>A</a:t>
            </a:r>
            <a:endParaRPr sz="2200" dirty="0">
              <a:latin typeface="Arial"/>
              <a:cs typeface="Arial"/>
            </a:endParaRPr>
          </a:p>
          <a:p>
            <a:pPr marL="794385" lvl="1" indent="-287020">
              <a:lnSpc>
                <a:spcPct val="100000"/>
              </a:lnSpc>
              <a:spcBef>
                <a:spcPts val="530"/>
              </a:spcBef>
              <a:buClr>
                <a:srgbClr val="336699"/>
              </a:buClr>
              <a:buSzPct val="75000"/>
              <a:buFont typeface="Wingdings"/>
              <a:buChar char=""/>
              <a:tabLst>
                <a:tab pos="794385" algn="l"/>
                <a:tab pos="795020" algn="l"/>
              </a:tabLst>
            </a:pPr>
            <a:r>
              <a:rPr sz="2200" b="1" i="1" spc="-5" dirty="0">
                <a:solidFill>
                  <a:srgbClr val="003366"/>
                </a:solidFill>
                <a:latin typeface="Arial"/>
                <a:cs typeface="Arial"/>
              </a:rPr>
              <a:t>P</a:t>
            </a:r>
            <a:r>
              <a:rPr sz="2175" b="1" i="1" spc="-7" baseline="-21072" dirty="0">
                <a:solidFill>
                  <a:srgbClr val="003366"/>
                </a:solidFill>
                <a:latin typeface="Arial"/>
                <a:cs typeface="Arial"/>
              </a:rPr>
              <a:t>1</a:t>
            </a:r>
            <a:r>
              <a:rPr sz="2200" b="1" spc="-5" dirty="0">
                <a:solidFill>
                  <a:srgbClr val="003366"/>
                </a:solidFill>
                <a:latin typeface="Arial"/>
                <a:cs typeface="Arial"/>
              </a:rPr>
              <a:t>, sends; </a:t>
            </a:r>
            <a:r>
              <a:rPr sz="2200" b="1" i="1" dirty="0">
                <a:solidFill>
                  <a:srgbClr val="003366"/>
                </a:solidFill>
                <a:latin typeface="Arial"/>
                <a:cs typeface="Arial"/>
              </a:rPr>
              <a:t>P</a:t>
            </a:r>
            <a:r>
              <a:rPr sz="2175" b="1" i="1" baseline="-21072" dirty="0">
                <a:solidFill>
                  <a:srgbClr val="003366"/>
                </a:solidFill>
                <a:latin typeface="Arial"/>
                <a:cs typeface="Arial"/>
              </a:rPr>
              <a:t>2 </a:t>
            </a:r>
            <a:r>
              <a:rPr sz="2200" b="1" spc="-5" dirty="0">
                <a:solidFill>
                  <a:srgbClr val="003366"/>
                </a:solidFill>
                <a:latin typeface="Arial"/>
                <a:cs typeface="Arial"/>
              </a:rPr>
              <a:t>and </a:t>
            </a:r>
            <a:r>
              <a:rPr sz="2200" b="1" i="1" dirty="0">
                <a:solidFill>
                  <a:srgbClr val="003366"/>
                </a:solidFill>
                <a:latin typeface="Arial"/>
                <a:cs typeface="Arial"/>
              </a:rPr>
              <a:t>P</a:t>
            </a:r>
            <a:r>
              <a:rPr sz="2175" b="1" i="1" baseline="-21072" dirty="0">
                <a:solidFill>
                  <a:srgbClr val="003366"/>
                </a:solidFill>
                <a:latin typeface="Arial"/>
                <a:cs typeface="Arial"/>
              </a:rPr>
              <a:t>3</a:t>
            </a:r>
            <a:r>
              <a:rPr sz="2175" b="1" i="1" spc="82" baseline="-21072" dirty="0">
                <a:solidFill>
                  <a:srgbClr val="003366"/>
                </a:solidFill>
                <a:latin typeface="Arial"/>
                <a:cs typeface="Arial"/>
              </a:rPr>
              <a:t> </a:t>
            </a:r>
            <a:r>
              <a:rPr sz="2200" b="1" spc="-5" dirty="0">
                <a:solidFill>
                  <a:srgbClr val="003366"/>
                </a:solidFill>
                <a:latin typeface="Arial"/>
                <a:cs typeface="Arial"/>
              </a:rPr>
              <a:t>receive</a:t>
            </a:r>
            <a:endParaRPr sz="2200" dirty="0">
              <a:latin typeface="Arial"/>
              <a:cs typeface="Arial"/>
            </a:endParaRPr>
          </a:p>
          <a:p>
            <a:pPr marL="794385" lvl="1" indent="-287020">
              <a:lnSpc>
                <a:spcPct val="100000"/>
              </a:lnSpc>
              <a:spcBef>
                <a:spcPts val="525"/>
              </a:spcBef>
              <a:buClr>
                <a:srgbClr val="336699"/>
              </a:buClr>
              <a:buSzPct val="75000"/>
              <a:buFont typeface="Wingdings"/>
              <a:buChar char=""/>
              <a:tabLst>
                <a:tab pos="794385" algn="l"/>
                <a:tab pos="795020" algn="l"/>
              </a:tabLst>
            </a:pPr>
            <a:r>
              <a:rPr sz="2200" b="1" spc="-5" dirty="0">
                <a:solidFill>
                  <a:srgbClr val="003366"/>
                </a:solidFill>
                <a:latin typeface="Arial"/>
                <a:cs typeface="Arial"/>
              </a:rPr>
              <a:t>Who gets the</a:t>
            </a:r>
            <a:r>
              <a:rPr sz="2200" b="1" spc="40" dirty="0">
                <a:solidFill>
                  <a:srgbClr val="003366"/>
                </a:solidFill>
                <a:latin typeface="Arial"/>
                <a:cs typeface="Arial"/>
              </a:rPr>
              <a:t> </a:t>
            </a:r>
            <a:r>
              <a:rPr sz="2200" b="1" spc="-5" dirty="0">
                <a:solidFill>
                  <a:srgbClr val="003366"/>
                </a:solidFill>
                <a:latin typeface="Arial"/>
                <a:cs typeface="Arial"/>
              </a:rPr>
              <a:t>message?</a:t>
            </a:r>
            <a:endParaRPr sz="2200" dirty="0">
              <a:latin typeface="Arial"/>
              <a:cs typeface="Arial"/>
            </a:endParaRPr>
          </a:p>
          <a:p>
            <a:pPr marL="393700" indent="-342900">
              <a:lnSpc>
                <a:spcPct val="100000"/>
              </a:lnSpc>
              <a:spcBef>
                <a:spcPts val="530"/>
              </a:spcBef>
              <a:buClr>
                <a:srgbClr val="006666"/>
              </a:buClr>
              <a:buFont typeface="Wingdings"/>
              <a:buChar char=""/>
              <a:tabLst>
                <a:tab pos="393065" algn="l"/>
                <a:tab pos="393700" algn="l"/>
              </a:tabLst>
            </a:pPr>
            <a:r>
              <a:rPr sz="2200" b="1" spc="-5" dirty="0">
                <a:solidFill>
                  <a:srgbClr val="003300"/>
                </a:solidFill>
                <a:latin typeface="Arial"/>
                <a:cs typeface="Arial"/>
              </a:rPr>
              <a:t>Solutions</a:t>
            </a:r>
            <a:endParaRPr sz="2200" dirty="0">
              <a:latin typeface="Arial"/>
              <a:cs typeface="Arial"/>
            </a:endParaRPr>
          </a:p>
          <a:p>
            <a:pPr marL="794385" lvl="1" indent="-287020">
              <a:lnSpc>
                <a:spcPct val="100000"/>
              </a:lnSpc>
              <a:spcBef>
                <a:spcPts val="530"/>
              </a:spcBef>
              <a:buClr>
                <a:srgbClr val="336699"/>
              </a:buClr>
              <a:buSzPct val="75000"/>
              <a:buFont typeface="Wingdings"/>
              <a:buChar char=""/>
              <a:tabLst>
                <a:tab pos="794385" algn="l"/>
                <a:tab pos="795020" algn="l"/>
              </a:tabLst>
            </a:pPr>
            <a:r>
              <a:rPr sz="2200" b="1" spc="-5" dirty="0">
                <a:solidFill>
                  <a:srgbClr val="003366"/>
                </a:solidFill>
                <a:latin typeface="Arial"/>
                <a:cs typeface="Arial"/>
              </a:rPr>
              <a:t>Allow a link to be associated </a:t>
            </a:r>
            <a:r>
              <a:rPr sz="2200" b="1" dirty="0">
                <a:solidFill>
                  <a:srgbClr val="003366"/>
                </a:solidFill>
                <a:latin typeface="Arial"/>
                <a:cs typeface="Arial"/>
              </a:rPr>
              <a:t>with at </a:t>
            </a:r>
            <a:r>
              <a:rPr sz="2200" b="1" spc="-5" dirty="0">
                <a:solidFill>
                  <a:srgbClr val="003366"/>
                </a:solidFill>
                <a:latin typeface="Arial"/>
                <a:cs typeface="Arial"/>
              </a:rPr>
              <a:t>most </a:t>
            </a:r>
            <a:r>
              <a:rPr sz="2200" b="1" dirty="0">
                <a:solidFill>
                  <a:srgbClr val="003366"/>
                </a:solidFill>
                <a:latin typeface="Arial"/>
                <a:cs typeface="Arial"/>
              </a:rPr>
              <a:t>two</a:t>
            </a:r>
            <a:r>
              <a:rPr sz="2200" b="1" spc="130" dirty="0">
                <a:solidFill>
                  <a:srgbClr val="003366"/>
                </a:solidFill>
                <a:latin typeface="Arial"/>
                <a:cs typeface="Arial"/>
              </a:rPr>
              <a:t> </a:t>
            </a:r>
            <a:r>
              <a:rPr sz="2200" b="1" spc="-5" dirty="0">
                <a:solidFill>
                  <a:srgbClr val="003366"/>
                </a:solidFill>
                <a:latin typeface="Arial"/>
                <a:cs typeface="Arial"/>
              </a:rPr>
              <a:t>processes</a:t>
            </a:r>
            <a:endParaRPr sz="2200" dirty="0">
              <a:latin typeface="Arial"/>
              <a:cs typeface="Arial"/>
            </a:endParaRPr>
          </a:p>
          <a:p>
            <a:pPr marL="794385" lvl="1" indent="-287020">
              <a:lnSpc>
                <a:spcPct val="100000"/>
              </a:lnSpc>
              <a:spcBef>
                <a:spcPts val="530"/>
              </a:spcBef>
              <a:buClr>
                <a:srgbClr val="336699"/>
              </a:buClr>
              <a:buSzPct val="75000"/>
              <a:buFont typeface="Wingdings"/>
              <a:buChar char=""/>
              <a:tabLst>
                <a:tab pos="794385" algn="l"/>
                <a:tab pos="795020" algn="l"/>
              </a:tabLst>
            </a:pPr>
            <a:r>
              <a:rPr sz="2200" b="1" spc="-5" dirty="0">
                <a:solidFill>
                  <a:srgbClr val="003366"/>
                </a:solidFill>
                <a:latin typeface="Arial"/>
                <a:cs typeface="Arial"/>
              </a:rPr>
              <a:t>Allow only one process at a time to execute a</a:t>
            </a:r>
            <a:r>
              <a:rPr sz="2200" b="1" spc="180" dirty="0">
                <a:solidFill>
                  <a:srgbClr val="003366"/>
                </a:solidFill>
                <a:latin typeface="Arial"/>
                <a:cs typeface="Arial"/>
              </a:rPr>
              <a:t> </a:t>
            </a:r>
            <a:r>
              <a:rPr sz="2200" b="1" spc="-5" dirty="0">
                <a:solidFill>
                  <a:srgbClr val="003366"/>
                </a:solidFill>
                <a:latin typeface="Arial"/>
                <a:cs typeface="Arial"/>
              </a:rPr>
              <a:t>receive</a:t>
            </a:r>
            <a:endParaRPr sz="2200" dirty="0">
              <a:latin typeface="Arial"/>
              <a:cs typeface="Arial"/>
            </a:endParaRPr>
          </a:p>
          <a:p>
            <a:pPr marL="794385">
              <a:lnSpc>
                <a:spcPct val="100000"/>
              </a:lnSpc>
            </a:pPr>
            <a:r>
              <a:rPr sz="2200" b="1" spc="-5" dirty="0">
                <a:solidFill>
                  <a:srgbClr val="003366"/>
                </a:solidFill>
                <a:latin typeface="Arial"/>
                <a:cs typeface="Arial"/>
              </a:rPr>
              <a:t>operation</a:t>
            </a:r>
            <a:endParaRPr sz="2200" dirty="0">
              <a:latin typeface="Arial"/>
              <a:cs typeface="Arial"/>
            </a:endParaRPr>
          </a:p>
          <a:p>
            <a:pPr marL="794385" marR="1007110" lvl="1" indent="-287020">
              <a:lnSpc>
                <a:spcPct val="100000"/>
              </a:lnSpc>
              <a:spcBef>
                <a:spcPts val="530"/>
              </a:spcBef>
              <a:buClr>
                <a:srgbClr val="336699"/>
              </a:buClr>
              <a:buSzPct val="75000"/>
              <a:buFont typeface="Wingdings"/>
              <a:buChar char=""/>
              <a:tabLst>
                <a:tab pos="794385" algn="l"/>
                <a:tab pos="795020" algn="l"/>
              </a:tabLst>
            </a:pPr>
            <a:r>
              <a:rPr sz="2200" b="1" spc="-5" dirty="0">
                <a:solidFill>
                  <a:srgbClr val="003366"/>
                </a:solidFill>
                <a:latin typeface="Arial"/>
                <a:cs typeface="Arial"/>
              </a:rPr>
              <a:t>Allow the </a:t>
            </a:r>
            <a:r>
              <a:rPr sz="2200" b="1" spc="-10" dirty="0">
                <a:solidFill>
                  <a:srgbClr val="003366"/>
                </a:solidFill>
                <a:latin typeface="Arial"/>
                <a:cs typeface="Arial"/>
              </a:rPr>
              <a:t>system </a:t>
            </a:r>
            <a:r>
              <a:rPr sz="2200" b="1" spc="-5" dirty="0">
                <a:solidFill>
                  <a:srgbClr val="003366"/>
                </a:solidFill>
                <a:latin typeface="Arial"/>
                <a:cs typeface="Arial"/>
              </a:rPr>
              <a:t>to select arbitrarily the receiver.  Sender is notified </a:t>
            </a:r>
            <a:r>
              <a:rPr sz="2200" b="1" dirty="0">
                <a:solidFill>
                  <a:srgbClr val="003366"/>
                </a:solidFill>
                <a:latin typeface="Arial"/>
                <a:cs typeface="Arial"/>
              </a:rPr>
              <a:t>who </a:t>
            </a:r>
            <a:r>
              <a:rPr sz="2200" b="1" spc="-5" dirty="0">
                <a:solidFill>
                  <a:srgbClr val="003366"/>
                </a:solidFill>
                <a:latin typeface="Arial"/>
                <a:cs typeface="Arial"/>
              </a:rPr>
              <a:t>the receiver</a:t>
            </a:r>
            <a:r>
              <a:rPr sz="2200" b="1" spc="70" dirty="0">
                <a:solidFill>
                  <a:srgbClr val="003366"/>
                </a:solidFill>
                <a:latin typeface="Arial"/>
                <a:cs typeface="Arial"/>
              </a:rPr>
              <a:t> </a:t>
            </a:r>
            <a:r>
              <a:rPr sz="2200" b="1" dirty="0">
                <a:solidFill>
                  <a:srgbClr val="003366"/>
                </a:solidFill>
                <a:latin typeface="Arial"/>
                <a:cs typeface="Arial"/>
              </a:rPr>
              <a:t>was.</a:t>
            </a:r>
            <a:endParaRPr sz="2200" dirty="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56182" y="64465"/>
            <a:ext cx="6744818" cy="635000"/>
          </a:xfrm>
          <a:prstGeom prst="rect">
            <a:avLst/>
          </a:prstGeom>
        </p:spPr>
        <p:txBody>
          <a:bodyPr vert="horz" wrap="square" lIns="0" tIns="12065" rIns="0" bIns="0" rtlCol="0">
            <a:spAutoFit/>
          </a:bodyPr>
          <a:lstStyle/>
          <a:p>
            <a:pPr marL="12700">
              <a:lnSpc>
                <a:spcPct val="100000"/>
              </a:lnSpc>
              <a:spcBef>
                <a:spcPts val="95"/>
              </a:spcBef>
            </a:pPr>
            <a:r>
              <a:rPr spc="-5" dirty="0"/>
              <a:t>Blocking </a:t>
            </a:r>
            <a:r>
              <a:rPr spc="-10" dirty="0"/>
              <a:t>Message</a:t>
            </a:r>
            <a:r>
              <a:rPr dirty="0"/>
              <a:t> </a:t>
            </a:r>
            <a:r>
              <a:rPr spc="-5" dirty="0"/>
              <a:t>Passing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57</a:t>
            </a:fld>
            <a:endParaRPr dirty="0"/>
          </a:p>
        </p:txBody>
      </p:sp>
      <p:sp>
        <p:nvSpPr>
          <p:cNvPr id="4" name="object 4"/>
          <p:cNvSpPr txBox="1"/>
          <p:nvPr/>
        </p:nvSpPr>
        <p:spPr>
          <a:xfrm>
            <a:off x="659079" y="1230883"/>
            <a:ext cx="8094980" cy="3427095"/>
          </a:xfrm>
          <a:prstGeom prst="rect">
            <a:avLst/>
          </a:prstGeom>
        </p:spPr>
        <p:txBody>
          <a:bodyPr vert="horz" wrap="square" lIns="0" tIns="85725" rIns="0" bIns="0" rtlCol="0">
            <a:spAutoFit/>
          </a:bodyPr>
          <a:lstStyle/>
          <a:p>
            <a:pPr marL="12700">
              <a:lnSpc>
                <a:spcPct val="100000"/>
              </a:lnSpc>
              <a:spcBef>
                <a:spcPts val="675"/>
              </a:spcBef>
            </a:pPr>
            <a:r>
              <a:rPr sz="2400" b="1" dirty="0">
                <a:solidFill>
                  <a:srgbClr val="003300"/>
                </a:solidFill>
                <a:latin typeface="Arial"/>
                <a:cs typeface="Arial"/>
              </a:rPr>
              <a:t>Also called </a:t>
            </a:r>
            <a:r>
              <a:rPr sz="2400" spc="-5" dirty="0">
                <a:solidFill>
                  <a:srgbClr val="003300"/>
                </a:solidFill>
                <a:latin typeface="Arial"/>
                <a:cs typeface="Arial"/>
              </a:rPr>
              <a:t>synchronous </a:t>
            </a:r>
            <a:r>
              <a:rPr sz="2400" b="1" spc="-5" dirty="0">
                <a:solidFill>
                  <a:srgbClr val="003300"/>
                </a:solidFill>
                <a:latin typeface="Arial"/>
                <a:cs typeface="Arial"/>
              </a:rPr>
              <a:t>message</a:t>
            </a:r>
            <a:r>
              <a:rPr sz="2400" b="1" spc="20" dirty="0">
                <a:solidFill>
                  <a:srgbClr val="003300"/>
                </a:solidFill>
                <a:latin typeface="Arial"/>
                <a:cs typeface="Arial"/>
              </a:rPr>
              <a:t> </a:t>
            </a:r>
            <a:r>
              <a:rPr sz="2400" b="1" dirty="0">
                <a:solidFill>
                  <a:srgbClr val="003300"/>
                </a:solidFill>
                <a:latin typeface="Arial"/>
                <a:cs typeface="Arial"/>
              </a:rPr>
              <a:t>passing</a:t>
            </a:r>
            <a:r>
              <a:rPr lang="en-CA" sz="2400" b="1" dirty="0">
                <a:solidFill>
                  <a:srgbClr val="003300"/>
                </a:solidFill>
                <a:latin typeface="Arial"/>
                <a:cs typeface="Arial"/>
              </a:rPr>
              <a:t> (like pipes)</a:t>
            </a:r>
            <a:endParaRPr sz="2400" dirty="0">
              <a:latin typeface="Arial"/>
              <a:cs typeface="Arial"/>
            </a:endParaRPr>
          </a:p>
          <a:p>
            <a:pPr marL="477520" indent="-464820">
              <a:lnSpc>
                <a:spcPct val="100000"/>
              </a:lnSpc>
              <a:spcBef>
                <a:spcPts val="575"/>
              </a:spcBef>
              <a:buClr>
                <a:srgbClr val="006666"/>
              </a:buClr>
              <a:buFont typeface="Wingdings"/>
              <a:buChar char=""/>
              <a:tabLst>
                <a:tab pos="476884" algn="l"/>
                <a:tab pos="477520" algn="l"/>
              </a:tabLst>
            </a:pPr>
            <a:r>
              <a:rPr sz="2400" b="1" spc="-5" dirty="0">
                <a:solidFill>
                  <a:srgbClr val="003300"/>
                </a:solidFill>
                <a:latin typeface="Arial"/>
                <a:cs typeface="Arial"/>
              </a:rPr>
              <a:t>sender </a:t>
            </a:r>
            <a:r>
              <a:rPr sz="2400" b="1" spc="5" dirty="0">
                <a:solidFill>
                  <a:srgbClr val="003300"/>
                </a:solidFill>
                <a:latin typeface="Arial"/>
                <a:cs typeface="Arial"/>
              </a:rPr>
              <a:t>waits </a:t>
            </a:r>
            <a:r>
              <a:rPr sz="2400" b="1" dirty="0">
                <a:solidFill>
                  <a:srgbClr val="003300"/>
                </a:solidFill>
                <a:latin typeface="Arial"/>
                <a:cs typeface="Arial"/>
              </a:rPr>
              <a:t>until the </a:t>
            </a:r>
            <a:r>
              <a:rPr sz="2400" b="1" spc="-5" dirty="0">
                <a:solidFill>
                  <a:srgbClr val="003300"/>
                </a:solidFill>
                <a:latin typeface="Arial"/>
                <a:cs typeface="Arial"/>
              </a:rPr>
              <a:t>receiver receives </a:t>
            </a:r>
            <a:r>
              <a:rPr sz="2400" b="1" dirty="0">
                <a:solidFill>
                  <a:srgbClr val="003300"/>
                </a:solidFill>
                <a:latin typeface="Arial"/>
                <a:cs typeface="Arial"/>
              </a:rPr>
              <a:t>the</a:t>
            </a:r>
            <a:r>
              <a:rPr sz="2400" b="1" spc="-10" dirty="0">
                <a:solidFill>
                  <a:srgbClr val="003300"/>
                </a:solidFill>
                <a:latin typeface="Arial"/>
                <a:cs typeface="Arial"/>
              </a:rPr>
              <a:t> </a:t>
            </a:r>
            <a:r>
              <a:rPr sz="2400" b="1" spc="-5" dirty="0">
                <a:solidFill>
                  <a:srgbClr val="003300"/>
                </a:solidFill>
                <a:latin typeface="Arial"/>
                <a:cs typeface="Arial"/>
              </a:rPr>
              <a:t>message</a:t>
            </a:r>
            <a:endParaRPr sz="2400" dirty="0">
              <a:latin typeface="Arial"/>
              <a:cs typeface="Arial"/>
            </a:endParaRPr>
          </a:p>
          <a:p>
            <a:pPr marL="477520" indent="-464820">
              <a:lnSpc>
                <a:spcPct val="100000"/>
              </a:lnSpc>
              <a:spcBef>
                <a:spcPts val="580"/>
              </a:spcBef>
              <a:buClr>
                <a:srgbClr val="006666"/>
              </a:buClr>
              <a:buFont typeface="Wingdings"/>
              <a:buChar char=""/>
              <a:tabLst>
                <a:tab pos="476884" algn="l"/>
                <a:tab pos="477520" algn="l"/>
              </a:tabLst>
            </a:pPr>
            <a:r>
              <a:rPr sz="2400" b="1" spc="-5" dirty="0">
                <a:solidFill>
                  <a:srgbClr val="003300"/>
                </a:solidFill>
                <a:latin typeface="Arial"/>
                <a:cs typeface="Arial"/>
              </a:rPr>
              <a:t>receiver </a:t>
            </a:r>
            <a:r>
              <a:rPr sz="2400" b="1" spc="5" dirty="0">
                <a:solidFill>
                  <a:srgbClr val="003300"/>
                </a:solidFill>
                <a:latin typeface="Arial"/>
                <a:cs typeface="Arial"/>
              </a:rPr>
              <a:t>waits </a:t>
            </a:r>
            <a:r>
              <a:rPr sz="2400" b="1" dirty="0">
                <a:solidFill>
                  <a:srgbClr val="003300"/>
                </a:solidFill>
                <a:latin typeface="Arial"/>
                <a:cs typeface="Arial"/>
              </a:rPr>
              <a:t>until the </a:t>
            </a:r>
            <a:r>
              <a:rPr sz="2400" b="1" spc="-5" dirty="0">
                <a:solidFill>
                  <a:srgbClr val="003300"/>
                </a:solidFill>
                <a:latin typeface="Arial"/>
                <a:cs typeface="Arial"/>
              </a:rPr>
              <a:t>sender </a:t>
            </a:r>
            <a:r>
              <a:rPr sz="2400" b="1" dirty="0">
                <a:solidFill>
                  <a:srgbClr val="003300"/>
                </a:solidFill>
                <a:latin typeface="Arial"/>
                <a:cs typeface="Arial"/>
              </a:rPr>
              <a:t>sends the</a:t>
            </a:r>
            <a:r>
              <a:rPr sz="2400" b="1" spc="-80" dirty="0">
                <a:solidFill>
                  <a:srgbClr val="003300"/>
                </a:solidFill>
                <a:latin typeface="Arial"/>
                <a:cs typeface="Arial"/>
              </a:rPr>
              <a:t> </a:t>
            </a:r>
            <a:r>
              <a:rPr sz="2400" b="1" spc="-5" dirty="0">
                <a:solidFill>
                  <a:srgbClr val="003300"/>
                </a:solidFill>
                <a:latin typeface="Arial"/>
                <a:cs typeface="Arial"/>
              </a:rPr>
              <a:t>message</a:t>
            </a:r>
            <a:endParaRPr sz="2400" dirty="0">
              <a:latin typeface="Arial"/>
              <a:cs typeface="Arial"/>
            </a:endParaRPr>
          </a:p>
          <a:p>
            <a:pPr marL="477520" indent="-464820">
              <a:lnSpc>
                <a:spcPct val="100000"/>
              </a:lnSpc>
              <a:spcBef>
                <a:spcPts val="575"/>
              </a:spcBef>
              <a:buClr>
                <a:srgbClr val="006666"/>
              </a:buClr>
              <a:buFont typeface="Wingdings"/>
              <a:buChar char=""/>
              <a:tabLst>
                <a:tab pos="476884" algn="l"/>
                <a:tab pos="477520" algn="l"/>
              </a:tabLst>
            </a:pPr>
            <a:r>
              <a:rPr sz="2400" spc="-5" dirty="0">
                <a:solidFill>
                  <a:srgbClr val="003300"/>
                </a:solidFill>
                <a:latin typeface="Arial"/>
                <a:cs typeface="Arial"/>
              </a:rPr>
              <a:t>advantages:</a:t>
            </a:r>
            <a:endParaRPr sz="2400" dirty="0">
              <a:latin typeface="Arial"/>
              <a:cs typeface="Arial"/>
            </a:endParaRPr>
          </a:p>
          <a:p>
            <a:pPr marL="890269" lvl="1" indent="-421005">
              <a:lnSpc>
                <a:spcPct val="100000"/>
              </a:lnSpc>
              <a:spcBef>
                <a:spcPts val="525"/>
              </a:spcBef>
              <a:buClr>
                <a:srgbClr val="336699"/>
              </a:buClr>
              <a:buSzPct val="75000"/>
              <a:buFont typeface="Wingdings"/>
              <a:buChar char=""/>
              <a:tabLst>
                <a:tab pos="890269" algn="l"/>
                <a:tab pos="890905" algn="l"/>
              </a:tabLst>
            </a:pPr>
            <a:r>
              <a:rPr sz="2200" b="1" spc="-5" dirty="0">
                <a:solidFill>
                  <a:srgbClr val="003366"/>
                </a:solidFill>
                <a:latin typeface="Arial"/>
                <a:cs typeface="Arial"/>
              </a:rPr>
              <a:t>inherently synchronizes the sender </a:t>
            </a:r>
            <a:r>
              <a:rPr sz="2200" b="1" dirty="0">
                <a:solidFill>
                  <a:srgbClr val="003366"/>
                </a:solidFill>
                <a:latin typeface="Arial"/>
                <a:cs typeface="Arial"/>
              </a:rPr>
              <a:t>with </a:t>
            </a:r>
            <a:r>
              <a:rPr sz="2200" b="1" spc="-5" dirty="0">
                <a:solidFill>
                  <a:srgbClr val="003366"/>
                </a:solidFill>
                <a:latin typeface="Arial"/>
                <a:cs typeface="Arial"/>
              </a:rPr>
              <a:t>the</a:t>
            </a:r>
            <a:r>
              <a:rPr sz="2200" b="1" spc="150" dirty="0">
                <a:solidFill>
                  <a:srgbClr val="003366"/>
                </a:solidFill>
                <a:latin typeface="Arial"/>
                <a:cs typeface="Arial"/>
              </a:rPr>
              <a:t> </a:t>
            </a:r>
            <a:r>
              <a:rPr sz="2200" b="1" spc="-5" dirty="0">
                <a:solidFill>
                  <a:srgbClr val="003366"/>
                </a:solidFill>
                <a:latin typeface="Arial"/>
                <a:cs typeface="Arial"/>
              </a:rPr>
              <a:t>receiver</a:t>
            </a:r>
            <a:endParaRPr sz="2200" dirty="0">
              <a:latin typeface="Arial"/>
              <a:cs typeface="Arial"/>
            </a:endParaRPr>
          </a:p>
          <a:p>
            <a:pPr marL="890269" lvl="1" indent="-421005">
              <a:lnSpc>
                <a:spcPct val="100000"/>
              </a:lnSpc>
              <a:spcBef>
                <a:spcPts val="525"/>
              </a:spcBef>
              <a:buClr>
                <a:srgbClr val="336699"/>
              </a:buClr>
              <a:buSzPct val="75000"/>
              <a:buFont typeface="Wingdings"/>
              <a:buChar char=""/>
              <a:tabLst>
                <a:tab pos="890269" algn="l"/>
                <a:tab pos="890905" algn="l"/>
              </a:tabLst>
            </a:pPr>
            <a:r>
              <a:rPr sz="2200" b="1" spc="-5" dirty="0">
                <a:solidFill>
                  <a:srgbClr val="003366"/>
                </a:solidFill>
                <a:latin typeface="Arial"/>
                <a:cs typeface="Arial"/>
              </a:rPr>
              <a:t>single copying</a:t>
            </a:r>
            <a:r>
              <a:rPr sz="2200" b="1" spc="75" dirty="0">
                <a:solidFill>
                  <a:srgbClr val="003366"/>
                </a:solidFill>
                <a:latin typeface="Arial"/>
                <a:cs typeface="Arial"/>
              </a:rPr>
              <a:t> </a:t>
            </a:r>
            <a:r>
              <a:rPr sz="2200" b="1" spc="-5" dirty="0">
                <a:solidFill>
                  <a:srgbClr val="003366"/>
                </a:solidFill>
                <a:latin typeface="Arial"/>
                <a:cs typeface="Arial"/>
              </a:rPr>
              <a:t>sufficient</a:t>
            </a:r>
            <a:endParaRPr sz="2200" dirty="0">
              <a:latin typeface="Arial"/>
              <a:cs typeface="Arial"/>
            </a:endParaRPr>
          </a:p>
          <a:p>
            <a:pPr marL="477520" indent="-464820">
              <a:lnSpc>
                <a:spcPct val="100000"/>
              </a:lnSpc>
              <a:spcBef>
                <a:spcPts val="585"/>
              </a:spcBef>
              <a:buClr>
                <a:srgbClr val="006666"/>
              </a:buClr>
              <a:buFont typeface="Wingdings"/>
              <a:buChar char=""/>
              <a:tabLst>
                <a:tab pos="476884" algn="l"/>
                <a:tab pos="477520" algn="l"/>
              </a:tabLst>
            </a:pPr>
            <a:r>
              <a:rPr sz="2400" spc="-5" dirty="0">
                <a:solidFill>
                  <a:srgbClr val="003300"/>
                </a:solidFill>
                <a:latin typeface="Arial"/>
                <a:cs typeface="Arial"/>
              </a:rPr>
              <a:t>disadvantages:</a:t>
            </a:r>
            <a:endParaRPr sz="2400" dirty="0">
              <a:latin typeface="Arial"/>
              <a:cs typeface="Arial"/>
            </a:endParaRPr>
          </a:p>
          <a:p>
            <a:pPr marL="812800" lvl="1" indent="-343535">
              <a:lnSpc>
                <a:spcPct val="100000"/>
              </a:lnSpc>
              <a:spcBef>
                <a:spcPts val="525"/>
              </a:spcBef>
              <a:buClr>
                <a:srgbClr val="336699"/>
              </a:buClr>
              <a:buSzPct val="75000"/>
              <a:buFont typeface="Wingdings"/>
              <a:buChar char=""/>
              <a:tabLst>
                <a:tab pos="812165" algn="l"/>
                <a:tab pos="813435" algn="l"/>
              </a:tabLst>
            </a:pPr>
            <a:r>
              <a:rPr sz="2200" b="1" spc="-5" dirty="0">
                <a:solidFill>
                  <a:srgbClr val="003366"/>
                </a:solidFill>
                <a:latin typeface="Arial"/>
                <a:cs typeface="Arial"/>
              </a:rPr>
              <a:t>possible deadlock</a:t>
            </a:r>
            <a:r>
              <a:rPr sz="2200" b="1" spc="50" dirty="0">
                <a:solidFill>
                  <a:srgbClr val="003366"/>
                </a:solidFill>
                <a:latin typeface="Arial"/>
                <a:cs typeface="Arial"/>
              </a:rPr>
              <a:t> </a:t>
            </a:r>
            <a:r>
              <a:rPr sz="2200" b="1" spc="-5" dirty="0">
                <a:solidFill>
                  <a:srgbClr val="003366"/>
                </a:solidFill>
                <a:latin typeface="Arial"/>
                <a:cs typeface="Arial"/>
              </a:rPr>
              <a:t>problem</a:t>
            </a:r>
            <a:endParaRPr sz="2200" dirty="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05078" y="64465"/>
            <a:ext cx="7729322" cy="635000"/>
          </a:xfrm>
          <a:prstGeom prst="rect">
            <a:avLst/>
          </a:prstGeom>
        </p:spPr>
        <p:txBody>
          <a:bodyPr vert="horz" wrap="square" lIns="0" tIns="12065" rIns="0" bIns="0" rtlCol="0">
            <a:spAutoFit/>
          </a:bodyPr>
          <a:lstStyle/>
          <a:p>
            <a:pPr marL="12700">
              <a:lnSpc>
                <a:spcPct val="100000"/>
              </a:lnSpc>
              <a:spcBef>
                <a:spcPts val="95"/>
              </a:spcBef>
            </a:pPr>
            <a:r>
              <a:rPr spc="-5" dirty="0"/>
              <a:t>Synchronous </a:t>
            </a:r>
            <a:r>
              <a:rPr spc="-10" dirty="0"/>
              <a:t>Message</a:t>
            </a:r>
            <a:r>
              <a:rPr spc="5" dirty="0"/>
              <a:t> </a:t>
            </a:r>
            <a:r>
              <a:rPr spc="-5" dirty="0"/>
              <a:t>Passing</a:t>
            </a:r>
          </a:p>
        </p:txBody>
      </p:sp>
      <p:sp>
        <p:nvSpPr>
          <p:cNvPr id="4" name="object 4"/>
          <p:cNvSpPr/>
          <p:nvPr/>
        </p:nvSpPr>
        <p:spPr>
          <a:xfrm>
            <a:off x="1829561" y="1648205"/>
            <a:ext cx="3962400" cy="1996439"/>
          </a:xfrm>
          <a:custGeom>
            <a:avLst/>
            <a:gdLst/>
            <a:ahLst/>
            <a:cxnLst/>
            <a:rect l="l" t="t" r="r" b="b"/>
            <a:pathLst>
              <a:path w="3962400" h="1996439">
                <a:moveTo>
                  <a:pt x="0" y="190500"/>
                </a:moveTo>
                <a:lnTo>
                  <a:pt x="5034" y="146837"/>
                </a:lnTo>
                <a:lnTo>
                  <a:pt x="19372" y="106746"/>
                </a:lnTo>
                <a:lnTo>
                  <a:pt x="41867" y="71374"/>
                </a:lnTo>
                <a:lnTo>
                  <a:pt x="71374" y="41867"/>
                </a:lnTo>
                <a:lnTo>
                  <a:pt x="106746" y="19372"/>
                </a:lnTo>
                <a:lnTo>
                  <a:pt x="146837" y="5034"/>
                </a:lnTo>
                <a:lnTo>
                  <a:pt x="190500" y="0"/>
                </a:lnTo>
                <a:lnTo>
                  <a:pt x="952500" y="0"/>
                </a:lnTo>
                <a:lnTo>
                  <a:pt x="996162" y="5034"/>
                </a:lnTo>
                <a:lnTo>
                  <a:pt x="1036253" y="19372"/>
                </a:lnTo>
                <a:lnTo>
                  <a:pt x="1071625" y="41867"/>
                </a:lnTo>
                <a:lnTo>
                  <a:pt x="1101132" y="71374"/>
                </a:lnTo>
                <a:lnTo>
                  <a:pt x="1123627" y="106746"/>
                </a:lnTo>
                <a:lnTo>
                  <a:pt x="1137965" y="146837"/>
                </a:lnTo>
                <a:lnTo>
                  <a:pt x="1143000" y="190500"/>
                </a:lnTo>
                <a:lnTo>
                  <a:pt x="1143000" y="1790700"/>
                </a:lnTo>
                <a:lnTo>
                  <a:pt x="1137965" y="1834362"/>
                </a:lnTo>
                <a:lnTo>
                  <a:pt x="1123627" y="1874453"/>
                </a:lnTo>
                <a:lnTo>
                  <a:pt x="1101132" y="1909825"/>
                </a:lnTo>
                <a:lnTo>
                  <a:pt x="1071625" y="1939332"/>
                </a:lnTo>
                <a:lnTo>
                  <a:pt x="1036253" y="1961827"/>
                </a:lnTo>
                <a:lnTo>
                  <a:pt x="996162" y="1976165"/>
                </a:lnTo>
                <a:lnTo>
                  <a:pt x="952500" y="1981200"/>
                </a:lnTo>
                <a:lnTo>
                  <a:pt x="190500" y="1981200"/>
                </a:lnTo>
                <a:lnTo>
                  <a:pt x="146837" y="1976165"/>
                </a:lnTo>
                <a:lnTo>
                  <a:pt x="106746" y="1961827"/>
                </a:lnTo>
                <a:lnTo>
                  <a:pt x="71374" y="1939332"/>
                </a:lnTo>
                <a:lnTo>
                  <a:pt x="41867" y="1909825"/>
                </a:lnTo>
                <a:lnTo>
                  <a:pt x="19372" y="1874453"/>
                </a:lnTo>
                <a:lnTo>
                  <a:pt x="5034" y="1834362"/>
                </a:lnTo>
                <a:lnTo>
                  <a:pt x="0" y="1790700"/>
                </a:lnTo>
                <a:lnTo>
                  <a:pt x="0" y="190500"/>
                </a:lnTo>
                <a:close/>
              </a:path>
              <a:path w="3962400" h="1996439">
                <a:moveTo>
                  <a:pt x="2819400" y="219456"/>
                </a:moveTo>
                <a:lnTo>
                  <a:pt x="2824434" y="175793"/>
                </a:lnTo>
                <a:lnTo>
                  <a:pt x="2838772" y="135702"/>
                </a:lnTo>
                <a:lnTo>
                  <a:pt x="2861267" y="100330"/>
                </a:lnTo>
                <a:lnTo>
                  <a:pt x="2890774" y="70823"/>
                </a:lnTo>
                <a:lnTo>
                  <a:pt x="2926146" y="48328"/>
                </a:lnTo>
                <a:lnTo>
                  <a:pt x="2966237" y="33990"/>
                </a:lnTo>
                <a:lnTo>
                  <a:pt x="3009900" y="28956"/>
                </a:lnTo>
                <a:lnTo>
                  <a:pt x="3771900" y="28956"/>
                </a:lnTo>
                <a:lnTo>
                  <a:pt x="3815562" y="33990"/>
                </a:lnTo>
                <a:lnTo>
                  <a:pt x="3855653" y="48328"/>
                </a:lnTo>
                <a:lnTo>
                  <a:pt x="3891025" y="70823"/>
                </a:lnTo>
                <a:lnTo>
                  <a:pt x="3920532" y="100330"/>
                </a:lnTo>
                <a:lnTo>
                  <a:pt x="3943027" y="135702"/>
                </a:lnTo>
                <a:lnTo>
                  <a:pt x="3957365" y="175793"/>
                </a:lnTo>
                <a:lnTo>
                  <a:pt x="3962400" y="219456"/>
                </a:lnTo>
                <a:lnTo>
                  <a:pt x="3962400" y="1805940"/>
                </a:lnTo>
                <a:lnTo>
                  <a:pt x="3957365" y="1849602"/>
                </a:lnTo>
                <a:lnTo>
                  <a:pt x="3943027" y="1889693"/>
                </a:lnTo>
                <a:lnTo>
                  <a:pt x="3920532" y="1925065"/>
                </a:lnTo>
                <a:lnTo>
                  <a:pt x="3891025" y="1954572"/>
                </a:lnTo>
                <a:lnTo>
                  <a:pt x="3855653" y="1977067"/>
                </a:lnTo>
                <a:lnTo>
                  <a:pt x="3815562" y="1991405"/>
                </a:lnTo>
                <a:lnTo>
                  <a:pt x="3771900" y="1996440"/>
                </a:lnTo>
                <a:lnTo>
                  <a:pt x="3009900" y="1996440"/>
                </a:lnTo>
                <a:lnTo>
                  <a:pt x="2966237" y="1991405"/>
                </a:lnTo>
                <a:lnTo>
                  <a:pt x="2926146" y="1977067"/>
                </a:lnTo>
                <a:lnTo>
                  <a:pt x="2890774" y="1954572"/>
                </a:lnTo>
                <a:lnTo>
                  <a:pt x="2861267" y="1925065"/>
                </a:lnTo>
                <a:lnTo>
                  <a:pt x="2838772" y="1889693"/>
                </a:lnTo>
                <a:lnTo>
                  <a:pt x="2824434" y="1849602"/>
                </a:lnTo>
                <a:lnTo>
                  <a:pt x="2819400" y="1805940"/>
                </a:lnTo>
                <a:lnTo>
                  <a:pt x="2819400" y="219456"/>
                </a:lnTo>
                <a:close/>
              </a:path>
            </a:pathLst>
          </a:custGeom>
          <a:ln w="28575">
            <a:solidFill>
              <a:srgbClr val="009999"/>
            </a:solidFill>
          </a:ln>
        </p:spPr>
        <p:txBody>
          <a:bodyPr wrap="square" lIns="0" tIns="0" rIns="0" bIns="0" rtlCol="0"/>
          <a:lstStyle/>
          <a:p>
            <a:endParaRPr/>
          </a:p>
        </p:txBody>
      </p:sp>
      <p:sp>
        <p:nvSpPr>
          <p:cNvPr id="5" name="object 5"/>
          <p:cNvSpPr txBox="1"/>
          <p:nvPr/>
        </p:nvSpPr>
        <p:spPr>
          <a:xfrm>
            <a:off x="4880228" y="2782061"/>
            <a:ext cx="609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recv()</a:t>
            </a:r>
            <a:endParaRPr sz="1800">
              <a:latin typeface="Arial"/>
              <a:cs typeface="Arial"/>
            </a:endParaRPr>
          </a:p>
        </p:txBody>
      </p:sp>
      <p:grpSp>
        <p:nvGrpSpPr>
          <p:cNvPr id="6" name="object 6"/>
          <p:cNvGrpSpPr/>
          <p:nvPr/>
        </p:nvGrpSpPr>
        <p:grpSpPr>
          <a:xfrm>
            <a:off x="2743961" y="2320035"/>
            <a:ext cx="2057400" cy="772160"/>
            <a:chOff x="2743961" y="2320035"/>
            <a:chExt cx="2057400" cy="772160"/>
          </a:xfrm>
        </p:grpSpPr>
        <p:sp>
          <p:nvSpPr>
            <p:cNvPr id="7" name="object 7"/>
            <p:cNvSpPr/>
            <p:nvPr/>
          </p:nvSpPr>
          <p:spPr>
            <a:xfrm>
              <a:off x="2820161" y="2320035"/>
              <a:ext cx="1981200" cy="85725"/>
            </a:xfrm>
            <a:custGeom>
              <a:avLst/>
              <a:gdLst/>
              <a:ahLst/>
              <a:cxnLst/>
              <a:rect l="l" t="t" r="r" b="b"/>
              <a:pathLst>
                <a:path w="1981200" h="85725">
                  <a:moveTo>
                    <a:pt x="1895475" y="0"/>
                  </a:moveTo>
                  <a:lnTo>
                    <a:pt x="1895475" y="85725"/>
                  </a:lnTo>
                  <a:lnTo>
                    <a:pt x="1952709" y="57150"/>
                  </a:lnTo>
                  <a:lnTo>
                    <a:pt x="1909826" y="57150"/>
                  </a:lnTo>
                  <a:lnTo>
                    <a:pt x="1909826" y="28575"/>
                  </a:lnTo>
                  <a:lnTo>
                    <a:pt x="1952540" y="28575"/>
                  </a:lnTo>
                  <a:lnTo>
                    <a:pt x="1895475" y="0"/>
                  </a:lnTo>
                  <a:close/>
                </a:path>
                <a:path w="1981200" h="85725">
                  <a:moveTo>
                    <a:pt x="1895475" y="28575"/>
                  </a:moveTo>
                  <a:lnTo>
                    <a:pt x="0" y="28575"/>
                  </a:lnTo>
                  <a:lnTo>
                    <a:pt x="0" y="57150"/>
                  </a:lnTo>
                  <a:lnTo>
                    <a:pt x="1895475" y="57150"/>
                  </a:lnTo>
                  <a:lnTo>
                    <a:pt x="1895475" y="28575"/>
                  </a:lnTo>
                  <a:close/>
                </a:path>
                <a:path w="1981200" h="85725">
                  <a:moveTo>
                    <a:pt x="1952540" y="28575"/>
                  </a:moveTo>
                  <a:lnTo>
                    <a:pt x="1909826" y="28575"/>
                  </a:lnTo>
                  <a:lnTo>
                    <a:pt x="1909826" y="57150"/>
                  </a:lnTo>
                  <a:lnTo>
                    <a:pt x="1952709" y="57150"/>
                  </a:lnTo>
                  <a:lnTo>
                    <a:pt x="1981200" y="42925"/>
                  </a:lnTo>
                  <a:lnTo>
                    <a:pt x="1952540" y="28575"/>
                  </a:lnTo>
                  <a:close/>
                </a:path>
              </a:pathLst>
            </a:custGeom>
            <a:solidFill>
              <a:srgbClr val="0099FF"/>
            </a:solidFill>
          </p:spPr>
          <p:txBody>
            <a:bodyPr wrap="square" lIns="0" tIns="0" rIns="0" bIns="0" rtlCol="0"/>
            <a:lstStyle/>
            <a:p>
              <a:endParaRPr/>
            </a:p>
          </p:txBody>
        </p:sp>
        <p:sp>
          <p:nvSpPr>
            <p:cNvPr id="8" name="object 8"/>
            <p:cNvSpPr/>
            <p:nvPr/>
          </p:nvSpPr>
          <p:spPr>
            <a:xfrm>
              <a:off x="2743961" y="2929635"/>
              <a:ext cx="2057400" cy="85725"/>
            </a:xfrm>
            <a:custGeom>
              <a:avLst/>
              <a:gdLst/>
              <a:ahLst/>
              <a:cxnLst/>
              <a:rect l="l" t="t" r="r" b="b"/>
              <a:pathLst>
                <a:path w="2057400" h="85725">
                  <a:moveTo>
                    <a:pt x="85725" y="0"/>
                  </a:moveTo>
                  <a:lnTo>
                    <a:pt x="0" y="42925"/>
                  </a:lnTo>
                  <a:lnTo>
                    <a:pt x="85725" y="85725"/>
                  </a:lnTo>
                  <a:lnTo>
                    <a:pt x="85725" y="57150"/>
                  </a:lnTo>
                  <a:lnTo>
                    <a:pt x="71374" y="57150"/>
                  </a:lnTo>
                  <a:lnTo>
                    <a:pt x="71374" y="28575"/>
                  </a:lnTo>
                  <a:lnTo>
                    <a:pt x="85725" y="28575"/>
                  </a:lnTo>
                  <a:lnTo>
                    <a:pt x="85725" y="0"/>
                  </a:lnTo>
                  <a:close/>
                </a:path>
                <a:path w="2057400" h="85725">
                  <a:moveTo>
                    <a:pt x="85725" y="28575"/>
                  </a:moveTo>
                  <a:lnTo>
                    <a:pt x="71374" y="28575"/>
                  </a:lnTo>
                  <a:lnTo>
                    <a:pt x="71374" y="57150"/>
                  </a:lnTo>
                  <a:lnTo>
                    <a:pt x="85725" y="57150"/>
                  </a:lnTo>
                  <a:lnTo>
                    <a:pt x="85725" y="28575"/>
                  </a:lnTo>
                  <a:close/>
                </a:path>
                <a:path w="2057400" h="85725">
                  <a:moveTo>
                    <a:pt x="2057400" y="28575"/>
                  </a:moveTo>
                  <a:lnTo>
                    <a:pt x="85725" y="28575"/>
                  </a:lnTo>
                  <a:lnTo>
                    <a:pt x="85725" y="57150"/>
                  </a:lnTo>
                  <a:lnTo>
                    <a:pt x="2057400" y="57150"/>
                  </a:lnTo>
                  <a:lnTo>
                    <a:pt x="2057400" y="28575"/>
                  </a:lnTo>
                  <a:close/>
                </a:path>
              </a:pathLst>
            </a:custGeom>
            <a:solidFill>
              <a:srgbClr val="009900"/>
            </a:solidFill>
          </p:spPr>
          <p:txBody>
            <a:bodyPr wrap="square" lIns="0" tIns="0" rIns="0" bIns="0" rtlCol="0"/>
            <a:lstStyle/>
            <a:p>
              <a:endParaRPr/>
            </a:p>
          </p:txBody>
        </p:sp>
        <p:sp>
          <p:nvSpPr>
            <p:cNvPr id="9" name="object 9"/>
            <p:cNvSpPr/>
            <p:nvPr/>
          </p:nvSpPr>
          <p:spPr>
            <a:xfrm>
              <a:off x="2820161" y="3005962"/>
              <a:ext cx="1981200" cy="85725"/>
            </a:xfrm>
            <a:custGeom>
              <a:avLst/>
              <a:gdLst/>
              <a:ahLst/>
              <a:cxnLst/>
              <a:rect l="l" t="t" r="r" b="b"/>
              <a:pathLst>
                <a:path w="1981200" h="85725">
                  <a:moveTo>
                    <a:pt x="1895475" y="57149"/>
                  </a:moveTo>
                  <a:lnTo>
                    <a:pt x="1895475" y="85725"/>
                  </a:lnTo>
                  <a:lnTo>
                    <a:pt x="1952540" y="57150"/>
                  </a:lnTo>
                  <a:lnTo>
                    <a:pt x="1895475" y="57149"/>
                  </a:lnTo>
                  <a:close/>
                </a:path>
                <a:path w="1981200" h="85725">
                  <a:moveTo>
                    <a:pt x="1895475" y="28574"/>
                  </a:moveTo>
                  <a:lnTo>
                    <a:pt x="1895475" y="57149"/>
                  </a:lnTo>
                  <a:lnTo>
                    <a:pt x="1909826" y="57150"/>
                  </a:lnTo>
                  <a:lnTo>
                    <a:pt x="1909826" y="28575"/>
                  </a:lnTo>
                  <a:lnTo>
                    <a:pt x="1895475" y="28574"/>
                  </a:lnTo>
                  <a:close/>
                </a:path>
                <a:path w="1981200" h="85725">
                  <a:moveTo>
                    <a:pt x="1895475" y="0"/>
                  </a:moveTo>
                  <a:lnTo>
                    <a:pt x="1895475" y="28574"/>
                  </a:lnTo>
                  <a:lnTo>
                    <a:pt x="1909826" y="28575"/>
                  </a:lnTo>
                  <a:lnTo>
                    <a:pt x="1909826" y="57150"/>
                  </a:lnTo>
                  <a:lnTo>
                    <a:pt x="1952542" y="57149"/>
                  </a:lnTo>
                  <a:lnTo>
                    <a:pt x="1981200" y="42799"/>
                  </a:lnTo>
                  <a:lnTo>
                    <a:pt x="1895475" y="0"/>
                  </a:lnTo>
                  <a:close/>
                </a:path>
                <a:path w="1981200" h="85725">
                  <a:moveTo>
                    <a:pt x="0" y="28448"/>
                  </a:moveTo>
                  <a:lnTo>
                    <a:pt x="0" y="57023"/>
                  </a:lnTo>
                  <a:lnTo>
                    <a:pt x="1895475" y="57149"/>
                  </a:lnTo>
                  <a:lnTo>
                    <a:pt x="1895475" y="28574"/>
                  </a:lnTo>
                  <a:lnTo>
                    <a:pt x="0" y="28448"/>
                  </a:lnTo>
                  <a:close/>
                </a:path>
              </a:pathLst>
            </a:custGeom>
            <a:solidFill>
              <a:srgbClr val="FF0000"/>
            </a:solidFill>
          </p:spPr>
          <p:txBody>
            <a:bodyPr wrap="square" lIns="0" tIns="0" rIns="0" bIns="0" rtlCol="0"/>
            <a:lstStyle/>
            <a:p>
              <a:endParaRPr/>
            </a:p>
          </p:txBody>
        </p:sp>
      </p:grpSp>
      <p:sp>
        <p:nvSpPr>
          <p:cNvPr id="10" name="object 10"/>
          <p:cNvSpPr txBox="1"/>
          <p:nvPr/>
        </p:nvSpPr>
        <p:spPr>
          <a:xfrm>
            <a:off x="3279775" y="2584830"/>
            <a:ext cx="761492" cy="739241"/>
          </a:xfrm>
          <a:prstGeom prst="rect">
            <a:avLst/>
          </a:prstGeom>
        </p:spPr>
        <p:txBody>
          <a:bodyPr vert="horz" wrap="square" lIns="0" tIns="12700" rIns="0" bIns="0" rtlCol="0">
            <a:spAutoFit/>
          </a:bodyPr>
          <a:lstStyle/>
          <a:p>
            <a:pPr marL="12700" marR="5080" indent="71120">
              <a:lnSpc>
                <a:spcPct val="138900"/>
              </a:lnSpc>
              <a:spcBef>
                <a:spcPts val="100"/>
              </a:spcBef>
            </a:pPr>
            <a:r>
              <a:rPr lang="en-CA" sz="1800" spc="-5" dirty="0">
                <a:solidFill>
                  <a:srgbClr val="009900"/>
                </a:solidFill>
                <a:latin typeface="Arial"/>
                <a:cs typeface="Arial"/>
              </a:rPr>
              <a:t>b</a:t>
            </a:r>
            <a:r>
              <a:rPr sz="1800" spc="-5" dirty="0">
                <a:solidFill>
                  <a:srgbClr val="009900"/>
                </a:solidFill>
                <a:latin typeface="Arial"/>
                <a:cs typeface="Arial"/>
              </a:rPr>
              <a:t>ack  </a:t>
            </a:r>
            <a:r>
              <a:rPr sz="1800" spc="-5" dirty="0">
                <a:solidFill>
                  <a:srgbClr val="FF0000"/>
                </a:solidFill>
                <a:latin typeface="Arial"/>
                <a:cs typeface="Arial"/>
              </a:rPr>
              <a:t>d</a:t>
            </a:r>
            <a:r>
              <a:rPr sz="1800" spc="-15" dirty="0">
                <a:solidFill>
                  <a:srgbClr val="FF0000"/>
                </a:solidFill>
                <a:latin typeface="Arial"/>
                <a:cs typeface="Arial"/>
              </a:rPr>
              <a:t>a</a:t>
            </a:r>
            <a:r>
              <a:rPr sz="1800" dirty="0">
                <a:solidFill>
                  <a:srgbClr val="FF0000"/>
                </a:solidFill>
                <a:latin typeface="Arial"/>
                <a:cs typeface="Arial"/>
              </a:rPr>
              <a:t>ta</a:t>
            </a:r>
            <a:endParaRPr sz="1800" dirty="0">
              <a:latin typeface="Arial"/>
              <a:cs typeface="Arial"/>
            </a:endParaRPr>
          </a:p>
        </p:txBody>
      </p:sp>
      <p:sp>
        <p:nvSpPr>
          <p:cNvPr id="11" name="object 11"/>
          <p:cNvSpPr txBox="1"/>
          <p:nvPr/>
        </p:nvSpPr>
        <p:spPr>
          <a:xfrm>
            <a:off x="1907794" y="1165047"/>
            <a:ext cx="3931285" cy="136906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send() </a:t>
            </a:r>
            <a:r>
              <a:rPr sz="1800" spc="-5" dirty="0">
                <a:solidFill>
                  <a:srgbClr val="009999"/>
                </a:solidFill>
                <a:latin typeface="Arial"/>
                <a:cs typeface="Arial"/>
              </a:rPr>
              <a:t>before corresponding</a:t>
            </a:r>
            <a:r>
              <a:rPr sz="1800" spc="5" dirty="0">
                <a:solidFill>
                  <a:srgbClr val="009999"/>
                </a:solidFill>
                <a:latin typeface="Arial"/>
                <a:cs typeface="Arial"/>
              </a:rPr>
              <a:t> </a:t>
            </a:r>
            <a:r>
              <a:rPr sz="1800" b="1" spc="-10" dirty="0">
                <a:latin typeface="Arial"/>
                <a:cs typeface="Arial"/>
              </a:rPr>
              <a:t>receive()</a:t>
            </a:r>
            <a:endParaRPr sz="1800">
              <a:latin typeface="Arial"/>
              <a:cs typeface="Arial"/>
            </a:endParaRPr>
          </a:p>
          <a:p>
            <a:pPr>
              <a:lnSpc>
                <a:spcPct val="100000"/>
              </a:lnSpc>
            </a:pPr>
            <a:endParaRPr sz="2000">
              <a:latin typeface="Arial"/>
              <a:cs typeface="Arial"/>
            </a:endParaRPr>
          </a:p>
          <a:p>
            <a:pPr>
              <a:lnSpc>
                <a:spcPct val="100000"/>
              </a:lnSpc>
              <a:spcBef>
                <a:spcPts val="25"/>
              </a:spcBef>
            </a:pPr>
            <a:endParaRPr sz="1850">
              <a:latin typeface="Arial"/>
              <a:cs typeface="Arial"/>
            </a:endParaRPr>
          </a:p>
          <a:p>
            <a:pPr marL="1303020">
              <a:lnSpc>
                <a:spcPts val="1980"/>
              </a:lnSpc>
              <a:spcBef>
                <a:spcPts val="5"/>
              </a:spcBef>
            </a:pPr>
            <a:r>
              <a:rPr sz="1800" spc="-5" dirty="0">
                <a:solidFill>
                  <a:srgbClr val="0099FF"/>
                </a:solidFill>
                <a:latin typeface="Arial"/>
                <a:cs typeface="Arial"/>
              </a:rPr>
              <a:t>request</a:t>
            </a:r>
            <a:endParaRPr sz="1800">
              <a:latin typeface="Arial"/>
              <a:cs typeface="Arial"/>
            </a:endParaRPr>
          </a:p>
          <a:p>
            <a:pPr marL="165100">
              <a:lnSpc>
                <a:spcPts val="1980"/>
              </a:lnSpc>
            </a:pPr>
            <a:r>
              <a:rPr sz="1800" spc="-5" dirty="0">
                <a:solidFill>
                  <a:srgbClr val="009999"/>
                </a:solidFill>
                <a:latin typeface="Arial"/>
                <a:cs typeface="Arial"/>
              </a:rPr>
              <a:t>send()</a:t>
            </a:r>
            <a:endParaRPr sz="1800">
              <a:latin typeface="Arial"/>
              <a:cs typeface="Arial"/>
            </a:endParaRPr>
          </a:p>
        </p:txBody>
      </p:sp>
      <p:grpSp>
        <p:nvGrpSpPr>
          <p:cNvPr id="12" name="object 12"/>
          <p:cNvGrpSpPr/>
          <p:nvPr/>
        </p:nvGrpSpPr>
        <p:grpSpPr>
          <a:xfrm>
            <a:off x="1443037" y="1829561"/>
            <a:ext cx="3758565" cy="1676400"/>
            <a:chOff x="1443037" y="1829561"/>
            <a:chExt cx="3758565" cy="1676400"/>
          </a:xfrm>
        </p:grpSpPr>
        <p:sp>
          <p:nvSpPr>
            <p:cNvPr id="13" name="object 13"/>
            <p:cNvSpPr/>
            <p:nvPr/>
          </p:nvSpPr>
          <p:spPr>
            <a:xfrm>
              <a:off x="2362961" y="1829561"/>
              <a:ext cx="2819400" cy="1676400"/>
            </a:xfrm>
            <a:custGeom>
              <a:avLst/>
              <a:gdLst/>
              <a:ahLst/>
              <a:cxnLst/>
              <a:rect l="l" t="t" r="r" b="b"/>
              <a:pathLst>
                <a:path w="2819400" h="1676400">
                  <a:moveTo>
                    <a:pt x="0" y="0"/>
                  </a:moveTo>
                  <a:lnTo>
                    <a:pt x="0" y="381000"/>
                  </a:lnTo>
                </a:path>
                <a:path w="2819400" h="1676400">
                  <a:moveTo>
                    <a:pt x="0" y="1219200"/>
                  </a:moveTo>
                  <a:lnTo>
                    <a:pt x="0" y="1600200"/>
                  </a:lnTo>
                </a:path>
                <a:path w="2819400" h="1676400">
                  <a:moveTo>
                    <a:pt x="2819400" y="609600"/>
                  </a:moveTo>
                  <a:lnTo>
                    <a:pt x="2819400" y="990600"/>
                  </a:lnTo>
                </a:path>
                <a:path w="2819400" h="1676400">
                  <a:moveTo>
                    <a:pt x="2819400" y="1295400"/>
                  </a:moveTo>
                  <a:lnTo>
                    <a:pt x="2819400" y="1676400"/>
                  </a:lnTo>
                </a:path>
              </a:pathLst>
            </a:custGeom>
            <a:ln w="38100">
              <a:solidFill>
                <a:srgbClr val="009999"/>
              </a:solidFill>
              <a:prstDash val="dash"/>
            </a:ln>
          </p:spPr>
          <p:txBody>
            <a:bodyPr wrap="square" lIns="0" tIns="0" rIns="0" bIns="0" rtlCol="0"/>
            <a:lstStyle/>
            <a:p>
              <a:endParaRPr/>
            </a:p>
          </p:txBody>
        </p:sp>
        <p:sp>
          <p:nvSpPr>
            <p:cNvPr id="14" name="object 14"/>
            <p:cNvSpPr/>
            <p:nvPr/>
          </p:nvSpPr>
          <p:spPr>
            <a:xfrm>
              <a:off x="1447800" y="2438399"/>
              <a:ext cx="457200" cy="609600"/>
            </a:xfrm>
            <a:custGeom>
              <a:avLst/>
              <a:gdLst/>
              <a:ahLst/>
              <a:cxnLst/>
              <a:rect l="l" t="t" r="r" b="b"/>
              <a:pathLst>
                <a:path w="457200" h="609600">
                  <a:moveTo>
                    <a:pt x="457200" y="609600"/>
                  </a:moveTo>
                  <a:lnTo>
                    <a:pt x="384950" y="607011"/>
                  </a:lnTo>
                  <a:lnTo>
                    <a:pt x="322197" y="599801"/>
                  </a:lnTo>
                  <a:lnTo>
                    <a:pt x="272710" y="588806"/>
                  </a:lnTo>
                  <a:lnTo>
                    <a:pt x="228600" y="558800"/>
                  </a:lnTo>
                  <a:lnTo>
                    <a:pt x="228600" y="355600"/>
                  </a:lnTo>
                  <a:lnTo>
                    <a:pt x="216944" y="339539"/>
                  </a:lnTo>
                  <a:lnTo>
                    <a:pt x="184489" y="325593"/>
                  </a:lnTo>
                  <a:lnTo>
                    <a:pt x="135002" y="314598"/>
                  </a:lnTo>
                  <a:lnTo>
                    <a:pt x="72249" y="307388"/>
                  </a:lnTo>
                  <a:lnTo>
                    <a:pt x="0" y="304800"/>
                  </a:lnTo>
                  <a:lnTo>
                    <a:pt x="72249" y="302211"/>
                  </a:lnTo>
                  <a:lnTo>
                    <a:pt x="135002" y="295001"/>
                  </a:lnTo>
                  <a:lnTo>
                    <a:pt x="184489" y="284006"/>
                  </a:lnTo>
                  <a:lnTo>
                    <a:pt x="216944" y="270060"/>
                  </a:lnTo>
                  <a:lnTo>
                    <a:pt x="228600" y="254000"/>
                  </a:lnTo>
                  <a:lnTo>
                    <a:pt x="228600" y="50800"/>
                  </a:lnTo>
                  <a:lnTo>
                    <a:pt x="240255" y="34739"/>
                  </a:lnTo>
                  <a:lnTo>
                    <a:pt x="272710" y="20793"/>
                  </a:lnTo>
                  <a:lnTo>
                    <a:pt x="322197" y="9798"/>
                  </a:lnTo>
                  <a:lnTo>
                    <a:pt x="384950" y="2588"/>
                  </a:lnTo>
                  <a:lnTo>
                    <a:pt x="457200" y="0"/>
                  </a:lnTo>
                </a:path>
              </a:pathLst>
            </a:custGeom>
            <a:ln w="9525">
              <a:solidFill>
                <a:srgbClr val="009999"/>
              </a:solidFill>
            </a:ln>
          </p:spPr>
          <p:txBody>
            <a:bodyPr wrap="square" lIns="0" tIns="0" rIns="0" bIns="0" rtlCol="0"/>
            <a:lstStyle/>
            <a:p>
              <a:endParaRPr/>
            </a:p>
          </p:txBody>
        </p:sp>
      </p:grpSp>
      <p:sp>
        <p:nvSpPr>
          <p:cNvPr id="15" name="object 15"/>
          <p:cNvSpPr txBox="1"/>
          <p:nvPr/>
        </p:nvSpPr>
        <p:spPr>
          <a:xfrm>
            <a:off x="383540" y="2510409"/>
            <a:ext cx="114046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9999"/>
                </a:solidFill>
                <a:latin typeface="Arial"/>
                <a:cs typeface="Arial"/>
              </a:rPr>
              <a:t>sender  sus</a:t>
            </a:r>
            <a:r>
              <a:rPr sz="1800" spc="-15" dirty="0">
                <a:solidFill>
                  <a:srgbClr val="009999"/>
                </a:solidFill>
                <a:latin typeface="Arial"/>
                <a:cs typeface="Arial"/>
              </a:rPr>
              <a:t>p</a:t>
            </a:r>
            <a:r>
              <a:rPr sz="1800" spc="-5" dirty="0">
                <a:solidFill>
                  <a:srgbClr val="009999"/>
                </a:solidFill>
                <a:latin typeface="Arial"/>
                <a:cs typeface="Arial"/>
              </a:rPr>
              <a:t>e</a:t>
            </a:r>
            <a:r>
              <a:rPr sz="1800" spc="-15" dirty="0">
                <a:solidFill>
                  <a:srgbClr val="009999"/>
                </a:solidFill>
                <a:latin typeface="Arial"/>
                <a:cs typeface="Arial"/>
              </a:rPr>
              <a:t>n</a:t>
            </a:r>
            <a:r>
              <a:rPr sz="1800" spc="-5" dirty="0">
                <a:solidFill>
                  <a:srgbClr val="009999"/>
                </a:solidFill>
                <a:latin typeface="Arial"/>
                <a:cs typeface="Arial"/>
              </a:rPr>
              <a:t>d</a:t>
            </a:r>
            <a:r>
              <a:rPr sz="1800" spc="-15" dirty="0">
                <a:solidFill>
                  <a:srgbClr val="009999"/>
                </a:solidFill>
                <a:latin typeface="Arial"/>
                <a:cs typeface="Arial"/>
              </a:rPr>
              <a:t>e</a:t>
            </a:r>
            <a:r>
              <a:rPr sz="1800" spc="-5" dirty="0">
                <a:solidFill>
                  <a:srgbClr val="009999"/>
                </a:solidFill>
                <a:latin typeface="Arial"/>
                <a:cs typeface="Arial"/>
              </a:rPr>
              <a:t>d</a:t>
            </a:r>
            <a:endParaRPr sz="1800">
              <a:latin typeface="Arial"/>
              <a:cs typeface="Arial"/>
            </a:endParaRPr>
          </a:p>
        </p:txBody>
      </p:sp>
      <p:sp>
        <p:nvSpPr>
          <p:cNvPr id="16" name="object 16"/>
          <p:cNvSpPr txBox="1"/>
          <p:nvPr/>
        </p:nvSpPr>
        <p:spPr>
          <a:xfrm>
            <a:off x="6299708" y="5089016"/>
            <a:ext cx="1140460" cy="574675"/>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9999"/>
                </a:solidFill>
                <a:latin typeface="Arial"/>
                <a:cs typeface="Arial"/>
              </a:rPr>
              <a:t>receiver  sus</a:t>
            </a:r>
            <a:r>
              <a:rPr sz="1800" spc="-15" dirty="0">
                <a:solidFill>
                  <a:srgbClr val="009999"/>
                </a:solidFill>
                <a:latin typeface="Arial"/>
                <a:cs typeface="Arial"/>
              </a:rPr>
              <a:t>p</a:t>
            </a:r>
            <a:r>
              <a:rPr sz="1800" spc="-5" dirty="0">
                <a:solidFill>
                  <a:srgbClr val="009999"/>
                </a:solidFill>
                <a:latin typeface="Arial"/>
                <a:cs typeface="Arial"/>
              </a:rPr>
              <a:t>e</a:t>
            </a:r>
            <a:r>
              <a:rPr sz="1800" spc="-15" dirty="0">
                <a:solidFill>
                  <a:srgbClr val="009999"/>
                </a:solidFill>
                <a:latin typeface="Arial"/>
                <a:cs typeface="Arial"/>
              </a:rPr>
              <a:t>n</a:t>
            </a:r>
            <a:r>
              <a:rPr sz="1800" spc="-5" dirty="0">
                <a:solidFill>
                  <a:srgbClr val="009999"/>
                </a:solidFill>
                <a:latin typeface="Arial"/>
                <a:cs typeface="Arial"/>
              </a:rPr>
              <a:t>d</a:t>
            </a:r>
            <a:r>
              <a:rPr sz="1800" spc="-15" dirty="0">
                <a:solidFill>
                  <a:srgbClr val="009999"/>
                </a:solidFill>
                <a:latin typeface="Arial"/>
                <a:cs typeface="Arial"/>
              </a:rPr>
              <a:t>e</a:t>
            </a:r>
            <a:r>
              <a:rPr sz="1800" spc="-5" dirty="0">
                <a:solidFill>
                  <a:srgbClr val="009999"/>
                </a:solidFill>
                <a:latin typeface="Arial"/>
                <a:cs typeface="Arial"/>
              </a:rPr>
              <a:t>d</a:t>
            </a:r>
            <a:endParaRPr sz="1800">
              <a:latin typeface="Arial"/>
              <a:cs typeface="Arial"/>
            </a:endParaRPr>
          </a:p>
        </p:txBody>
      </p:sp>
      <p:sp>
        <p:nvSpPr>
          <p:cNvPr id="17" name="object 17"/>
          <p:cNvSpPr txBox="1"/>
          <p:nvPr/>
        </p:nvSpPr>
        <p:spPr>
          <a:xfrm>
            <a:off x="1879219" y="3885692"/>
            <a:ext cx="393827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receive() </a:t>
            </a:r>
            <a:r>
              <a:rPr sz="1800" spc="-5" dirty="0">
                <a:solidFill>
                  <a:srgbClr val="009999"/>
                </a:solidFill>
                <a:latin typeface="Arial"/>
                <a:cs typeface="Arial"/>
              </a:rPr>
              <a:t>before corresponding</a:t>
            </a:r>
            <a:r>
              <a:rPr sz="1800" spc="100" dirty="0">
                <a:solidFill>
                  <a:srgbClr val="009999"/>
                </a:solidFill>
                <a:latin typeface="Arial"/>
                <a:cs typeface="Arial"/>
              </a:rPr>
              <a:t> </a:t>
            </a:r>
            <a:r>
              <a:rPr sz="1800" b="1" spc="-5" dirty="0">
                <a:latin typeface="Arial"/>
                <a:cs typeface="Arial"/>
              </a:rPr>
              <a:t>send()</a:t>
            </a:r>
            <a:endParaRPr sz="1800">
              <a:latin typeface="Arial"/>
              <a:cs typeface="Arial"/>
            </a:endParaRPr>
          </a:p>
        </p:txBody>
      </p:sp>
      <p:sp>
        <p:nvSpPr>
          <p:cNvPr id="18" name="object 18"/>
          <p:cNvSpPr txBox="1"/>
          <p:nvPr/>
        </p:nvSpPr>
        <p:spPr>
          <a:xfrm>
            <a:off x="2060194" y="5459069"/>
            <a:ext cx="67246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se</a:t>
            </a:r>
            <a:r>
              <a:rPr sz="1800" spc="-15" dirty="0">
                <a:solidFill>
                  <a:srgbClr val="009999"/>
                </a:solidFill>
                <a:latin typeface="Arial"/>
                <a:cs typeface="Arial"/>
              </a:rPr>
              <a:t>n</a:t>
            </a:r>
            <a:r>
              <a:rPr sz="1800" spc="-5" dirty="0">
                <a:solidFill>
                  <a:srgbClr val="009999"/>
                </a:solidFill>
                <a:latin typeface="Arial"/>
                <a:cs typeface="Arial"/>
              </a:rPr>
              <a:t>d()</a:t>
            </a:r>
            <a:endParaRPr sz="1800">
              <a:latin typeface="Arial"/>
              <a:cs typeface="Arial"/>
            </a:endParaRPr>
          </a:p>
        </p:txBody>
      </p:sp>
      <p:sp>
        <p:nvSpPr>
          <p:cNvPr id="19" name="object 19"/>
          <p:cNvSpPr txBox="1"/>
          <p:nvPr/>
        </p:nvSpPr>
        <p:spPr>
          <a:xfrm>
            <a:off x="4902453" y="4915916"/>
            <a:ext cx="609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recv()</a:t>
            </a:r>
            <a:endParaRPr sz="1800">
              <a:latin typeface="Arial"/>
              <a:cs typeface="Arial"/>
            </a:endParaRPr>
          </a:p>
        </p:txBody>
      </p:sp>
      <p:grpSp>
        <p:nvGrpSpPr>
          <p:cNvPr id="20" name="object 20"/>
          <p:cNvGrpSpPr/>
          <p:nvPr/>
        </p:nvGrpSpPr>
        <p:grpSpPr>
          <a:xfrm>
            <a:off x="1839658" y="4415218"/>
            <a:ext cx="4337685" cy="2045335"/>
            <a:chOff x="1839658" y="4415218"/>
            <a:chExt cx="4337685" cy="2045335"/>
          </a:xfrm>
        </p:grpSpPr>
        <p:sp>
          <p:nvSpPr>
            <p:cNvPr id="21" name="object 21"/>
            <p:cNvSpPr/>
            <p:nvPr/>
          </p:nvSpPr>
          <p:spPr>
            <a:xfrm>
              <a:off x="2896361" y="5605843"/>
              <a:ext cx="1981200" cy="85725"/>
            </a:xfrm>
            <a:custGeom>
              <a:avLst/>
              <a:gdLst/>
              <a:ahLst/>
              <a:cxnLst/>
              <a:rect l="l" t="t" r="r" b="b"/>
              <a:pathLst>
                <a:path w="1981200" h="85725">
                  <a:moveTo>
                    <a:pt x="1895475" y="0"/>
                  </a:moveTo>
                  <a:lnTo>
                    <a:pt x="1895475" y="85725"/>
                  </a:lnTo>
                  <a:lnTo>
                    <a:pt x="1952625" y="57150"/>
                  </a:lnTo>
                  <a:lnTo>
                    <a:pt x="1909826" y="57150"/>
                  </a:lnTo>
                  <a:lnTo>
                    <a:pt x="1909826" y="28575"/>
                  </a:lnTo>
                  <a:lnTo>
                    <a:pt x="1952625" y="28575"/>
                  </a:lnTo>
                  <a:lnTo>
                    <a:pt x="1895475" y="0"/>
                  </a:lnTo>
                  <a:close/>
                </a:path>
                <a:path w="1981200" h="85725">
                  <a:moveTo>
                    <a:pt x="1895475" y="28575"/>
                  </a:moveTo>
                  <a:lnTo>
                    <a:pt x="0" y="28575"/>
                  </a:lnTo>
                  <a:lnTo>
                    <a:pt x="0" y="57150"/>
                  </a:lnTo>
                  <a:lnTo>
                    <a:pt x="1895475" y="57150"/>
                  </a:lnTo>
                  <a:lnTo>
                    <a:pt x="1895475" y="28575"/>
                  </a:lnTo>
                  <a:close/>
                </a:path>
                <a:path w="1981200" h="85725">
                  <a:moveTo>
                    <a:pt x="1952625" y="28575"/>
                  </a:moveTo>
                  <a:lnTo>
                    <a:pt x="1909826" y="28575"/>
                  </a:lnTo>
                  <a:lnTo>
                    <a:pt x="1909826" y="57150"/>
                  </a:lnTo>
                  <a:lnTo>
                    <a:pt x="1952625" y="57150"/>
                  </a:lnTo>
                  <a:lnTo>
                    <a:pt x="1981200" y="42862"/>
                  </a:lnTo>
                  <a:lnTo>
                    <a:pt x="1952625" y="28575"/>
                  </a:lnTo>
                  <a:close/>
                </a:path>
              </a:pathLst>
            </a:custGeom>
            <a:solidFill>
              <a:srgbClr val="0099FF"/>
            </a:solidFill>
          </p:spPr>
          <p:txBody>
            <a:bodyPr wrap="square" lIns="0" tIns="0" rIns="0" bIns="0" rtlCol="0"/>
            <a:lstStyle/>
            <a:p>
              <a:endParaRPr/>
            </a:p>
          </p:txBody>
        </p:sp>
        <p:sp>
          <p:nvSpPr>
            <p:cNvPr id="22" name="object 22"/>
            <p:cNvSpPr/>
            <p:nvPr/>
          </p:nvSpPr>
          <p:spPr>
            <a:xfrm>
              <a:off x="2820161" y="5682043"/>
              <a:ext cx="2057400" cy="85725"/>
            </a:xfrm>
            <a:custGeom>
              <a:avLst/>
              <a:gdLst/>
              <a:ahLst/>
              <a:cxnLst/>
              <a:rect l="l" t="t" r="r" b="b"/>
              <a:pathLst>
                <a:path w="2057400" h="85725">
                  <a:moveTo>
                    <a:pt x="85725" y="0"/>
                  </a:moveTo>
                  <a:lnTo>
                    <a:pt x="0" y="42862"/>
                  </a:lnTo>
                  <a:lnTo>
                    <a:pt x="85725" y="85725"/>
                  </a:lnTo>
                  <a:lnTo>
                    <a:pt x="85725" y="57150"/>
                  </a:lnTo>
                  <a:lnTo>
                    <a:pt x="71374" y="57150"/>
                  </a:lnTo>
                  <a:lnTo>
                    <a:pt x="71374" y="28575"/>
                  </a:lnTo>
                  <a:lnTo>
                    <a:pt x="85725" y="28575"/>
                  </a:lnTo>
                  <a:lnTo>
                    <a:pt x="85725" y="0"/>
                  </a:lnTo>
                  <a:close/>
                </a:path>
                <a:path w="2057400" h="85725">
                  <a:moveTo>
                    <a:pt x="85725" y="28575"/>
                  </a:moveTo>
                  <a:lnTo>
                    <a:pt x="71374" y="28575"/>
                  </a:lnTo>
                  <a:lnTo>
                    <a:pt x="71374" y="57150"/>
                  </a:lnTo>
                  <a:lnTo>
                    <a:pt x="85725" y="57150"/>
                  </a:lnTo>
                  <a:lnTo>
                    <a:pt x="85725" y="28575"/>
                  </a:lnTo>
                  <a:close/>
                </a:path>
                <a:path w="2057400" h="85725">
                  <a:moveTo>
                    <a:pt x="2057400" y="28575"/>
                  </a:moveTo>
                  <a:lnTo>
                    <a:pt x="85725" y="28575"/>
                  </a:lnTo>
                  <a:lnTo>
                    <a:pt x="85725" y="57150"/>
                  </a:lnTo>
                  <a:lnTo>
                    <a:pt x="2057400" y="57150"/>
                  </a:lnTo>
                  <a:lnTo>
                    <a:pt x="2057400" y="28575"/>
                  </a:lnTo>
                  <a:close/>
                </a:path>
              </a:pathLst>
            </a:custGeom>
            <a:solidFill>
              <a:srgbClr val="009900"/>
            </a:solidFill>
          </p:spPr>
          <p:txBody>
            <a:bodyPr wrap="square" lIns="0" tIns="0" rIns="0" bIns="0" rtlCol="0"/>
            <a:lstStyle/>
            <a:p>
              <a:endParaRPr/>
            </a:p>
          </p:txBody>
        </p:sp>
        <p:sp>
          <p:nvSpPr>
            <p:cNvPr id="23" name="object 23"/>
            <p:cNvSpPr/>
            <p:nvPr/>
          </p:nvSpPr>
          <p:spPr>
            <a:xfrm>
              <a:off x="2896361" y="5758243"/>
              <a:ext cx="1981200" cy="85725"/>
            </a:xfrm>
            <a:custGeom>
              <a:avLst/>
              <a:gdLst/>
              <a:ahLst/>
              <a:cxnLst/>
              <a:rect l="l" t="t" r="r" b="b"/>
              <a:pathLst>
                <a:path w="1981200" h="85725">
                  <a:moveTo>
                    <a:pt x="1895475" y="0"/>
                  </a:moveTo>
                  <a:lnTo>
                    <a:pt x="1895475" y="85725"/>
                  </a:lnTo>
                  <a:lnTo>
                    <a:pt x="1952625" y="57150"/>
                  </a:lnTo>
                  <a:lnTo>
                    <a:pt x="1909826" y="57150"/>
                  </a:lnTo>
                  <a:lnTo>
                    <a:pt x="1909826" y="28575"/>
                  </a:lnTo>
                  <a:lnTo>
                    <a:pt x="1952625" y="28575"/>
                  </a:lnTo>
                  <a:lnTo>
                    <a:pt x="1895475" y="0"/>
                  </a:lnTo>
                  <a:close/>
                </a:path>
                <a:path w="1981200" h="85725">
                  <a:moveTo>
                    <a:pt x="1895475" y="28575"/>
                  </a:moveTo>
                  <a:lnTo>
                    <a:pt x="0" y="28575"/>
                  </a:lnTo>
                  <a:lnTo>
                    <a:pt x="0" y="57150"/>
                  </a:lnTo>
                  <a:lnTo>
                    <a:pt x="1895475" y="57150"/>
                  </a:lnTo>
                  <a:lnTo>
                    <a:pt x="1895475" y="28575"/>
                  </a:lnTo>
                  <a:close/>
                </a:path>
                <a:path w="1981200" h="85725">
                  <a:moveTo>
                    <a:pt x="1952625" y="28575"/>
                  </a:moveTo>
                  <a:lnTo>
                    <a:pt x="1909826" y="28575"/>
                  </a:lnTo>
                  <a:lnTo>
                    <a:pt x="1909826" y="57150"/>
                  </a:lnTo>
                  <a:lnTo>
                    <a:pt x="1952625" y="57150"/>
                  </a:lnTo>
                  <a:lnTo>
                    <a:pt x="1981200" y="42862"/>
                  </a:lnTo>
                  <a:lnTo>
                    <a:pt x="1952625" y="28575"/>
                  </a:lnTo>
                  <a:close/>
                </a:path>
              </a:pathLst>
            </a:custGeom>
            <a:solidFill>
              <a:srgbClr val="FF0000"/>
            </a:solidFill>
          </p:spPr>
          <p:txBody>
            <a:bodyPr wrap="square" lIns="0" tIns="0" rIns="0" bIns="0" rtlCol="0"/>
            <a:lstStyle/>
            <a:p>
              <a:endParaRPr/>
            </a:p>
          </p:txBody>
        </p:sp>
        <p:sp>
          <p:nvSpPr>
            <p:cNvPr id="24" name="object 24"/>
            <p:cNvSpPr/>
            <p:nvPr/>
          </p:nvSpPr>
          <p:spPr>
            <a:xfrm>
              <a:off x="2362961" y="5039105"/>
              <a:ext cx="0" cy="1143000"/>
            </a:xfrm>
            <a:custGeom>
              <a:avLst/>
              <a:gdLst/>
              <a:ahLst/>
              <a:cxnLst/>
              <a:rect l="l" t="t" r="r" b="b"/>
              <a:pathLst>
                <a:path h="1143000">
                  <a:moveTo>
                    <a:pt x="0" y="0"/>
                  </a:moveTo>
                  <a:lnTo>
                    <a:pt x="0" y="381000"/>
                  </a:lnTo>
                </a:path>
                <a:path h="1143000">
                  <a:moveTo>
                    <a:pt x="0" y="762000"/>
                  </a:moveTo>
                  <a:lnTo>
                    <a:pt x="0" y="1143000"/>
                  </a:lnTo>
                </a:path>
              </a:pathLst>
            </a:custGeom>
            <a:ln w="38100">
              <a:solidFill>
                <a:srgbClr val="009999"/>
              </a:solidFill>
              <a:prstDash val="dash"/>
            </a:ln>
          </p:spPr>
          <p:txBody>
            <a:bodyPr wrap="square" lIns="0" tIns="0" rIns="0" bIns="0" rtlCol="0"/>
            <a:lstStyle/>
            <a:p>
              <a:endParaRPr/>
            </a:p>
          </p:txBody>
        </p:sp>
        <p:sp>
          <p:nvSpPr>
            <p:cNvPr id="25" name="object 25"/>
            <p:cNvSpPr/>
            <p:nvPr/>
          </p:nvSpPr>
          <p:spPr>
            <a:xfrm>
              <a:off x="1853945" y="4429505"/>
              <a:ext cx="1143000" cy="1981200"/>
            </a:xfrm>
            <a:custGeom>
              <a:avLst/>
              <a:gdLst/>
              <a:ahLst/>
              <a:cxnLst/>
              <a:rect l="l" t="t" r="r" b="b"/>
              <a:pathLst>
                <a:path w="1143000" h="1981200">
                  <a:moveTo>
                    <a:pt x="0" y="190500"/>
                  </a:moveTo>
                  <a:lnTo>
                    <a:pt x="5034" y="146837"/>
                  </a:lnTo>
                  <a:lnTo>
                    <a:pt x="19372" y="106746"/>
                  </a:lnTo>
                  <a:lnTo>
                    <a:pt x="41867" y="71374"/>
                  </a:lnTo>
                  <a:lnTo>
                    <a:pt x="71374" y="41867"/>
                  </a:lnTo>
                  <a:lnTo>
                    <a:pt x="106746" y="19372"/>
                  </a:lnTo>
                  <a:lnTo>
                    <a:pt x="146837" y="5034"/>
                  </a:lnTo>
                  <a:lnTo>
                    <a:pt x="190500" y="0"/>
                  </a:lnTo>
                  <a:lnTo>
                    <a:pt x="952500" y="0"/>
                  </a:lnTo>
                  <a:lnTo>
                    <a:pt x="996162" y="5034"/>
                  </a:lnTo>
                  <a:lnTo>
                    <a:pt x="1036253" y="19372"/>
                  </a:lnTo>
                  <a:lnTo>
                    <a:pt x="1071625" y="41867"/>
                  </a:lnTo>
                  <a:lnTo>
                    <a:pt x="1101132" y="71374"/>
                  </a:lnTo>
                  <a:lnTo>
                    <a:pt x="1123627" y="106746"/>
                  </a:lnTo>
                  <a:lnTo>
                    <a:pt x="1137965" y="146837"/>
                  </a:lnTo>
                  <a:lnTo>
                    <a:pt x="1143000" y="190500"/>
                  </a:lnTo>
                  <a:lnTo>
                    <a:pt x="1143000" y="1790700"/>
                  </a:lnTo>
                  <a:lnTo>
                    <a:pt x="1137965" y="1834378"/>
                  </a:lnTo>
                  <a:lnTo>
                    <a:pt x="1123627" y="1874475"/>
                  </a:lnTo>
                  <a:lnTo>
                    <a:pt x="1101132" y="1909846"/>
                  </a:lnTo>
                  <a:lnTo>
                    <a:pt x="1071625" y="1939348"/>
                  </a:lnTo>
                  <a:lnTo>
                    <a:pt x="1036253" y="1961836"/>
                  </a:lnTo>
                  <a:lnTo>
                    <a:pt x="996162" y="1976168"/>
                  </a:lnTo>
                  <a:lnTo>
                    <a:pt x="952500" y="1981200"/>
                  </a:lnTo>
                  <a:lnTo>
                    <a:pt x="190500" y="1981200"/>
                  </a:lnTo>
                  <a:lnTo>
                    <a:pt x="146837" y="1976168"/>
                  </a:lnTo>
                  <a:lnTo>
                    <a:pt x="106746" y="1961836"/>
                  </a:lnTo>
                  <a:lnTo>
                    <a:pt x="71374" y="1939348"/>
                  </a:lnTo>
                  <a:lnTo>
                    <a:pt x="41867" y="1909846"/>
                  </a:lnTo>
                  <a:lnTo>
                    <a:pt x="19372" y="1874475"/>
                  </a:lnTo>
                  <a:lnTo>
                    <a:pt x="5034" y="1834378"/>
                  </a:lnTo>
                  <a:lnTo>
                    <a:pt x="0" y="1790700"/>
                  </a:lnTo>
                  <a:lnTo>
                    <a:pt x="0" y="190500"/>
                  </a:lnTo>
                  <a:close/>
                </a:path>
              </a:pathLst>
            </a:custGeom>
            <a:ln w="28575">
              <a:solidFill>
                <a:srgbClr val="009999"/>
              </a:solidFill>
            </a:ln>
          </p:spPr>
          <p:txBody>
            <a:bodyPr wrap="square" lIns="0" tIns="0" rIns="0" bIns="0" rtlCol="0"/>
            <a:lstStyle/>
            <a:p>
              <a:endParaRPr/>
            </a:p>
          </p:txBody>
        </p:sp>
        <p:sp>
          <p:nvSpPr>
            <p:cNvPr id="26" name="object 26"/>
            <p:cNvSpPr/>
            <p:nvPr/>
          </p:nvSpPr>
          <p:spPr>
            <a:xfrm>
              <a:off x="5258561" y="4572761"/>
              <a:ext cx="0" cy="1658620"/>
            </a:xfrm>
            <a:custGeom>
              <a:avLst/>
              <a:gdLst/>
              <a:ahLst/>
              <a:cxnLst/>
              <a:rect l="l" t="t" r="r" b="b"/>
              <a:pathLst>
                <a:path h="1658620">
                  <a:moveTo>
                    <a:pt x="0" y="0"/>
                  </a:moveTo>
                  <a:lnTo>
                    <a:pt x="0" y="381000"/>
                  </a:lnTo>
                </a:path>
                <a:path h="1658620">
                  <a:moveTo>
                    <a:pt x="0" y="1277112"/>
                  </a:moveTo>
                  <a:lnTo>
                    <a:pt x="0" y="1658112"/>
                  </a:lnTo>
                </a:path>
              </a:pathLst>
            </a:custGeom>
            <a:ln w="38100">
              <a:solidFill>
                <a:srgbClr val="009999"/>
              </a:solidFill>
              <a:prstDash val="dash"/>
            </a:ln>
          </p:spPr>
          <p:txBody>
            <a:bodyPr wrap="square" lIns="0" tIns="0" rIns="0" bIns="0" rtlCol="0"/>
            <a:lstStyle/>
            <a:p>
              <a:endParaRPr/>
            </a:p>
          </p:txBody>
        </p:sp>
        <p:sp>
          <p:nvSpPr>
            <p:cNvPr id="27" name="object 27"/>
            <p:cNvSpPr/>
            <p:nvPr/>
          </p:nvSpPr>
          <p:spPr>
            <a:xfrm>
              <a:off x="5625083" y="5105400"/>
              <a:ext cx="547370" cy="635635"/>
            </a:xfrm>
            <a:custGeom>
              <a:avLst/>
              <a:gdLst/>
              <a:ahLst/>
              <a:cxnLst/>
              <a:rect l="l" t="t" r="r" b="b"/>
              <a:pathLst>
                <a:path w="547370" h="635635">
                  <a:moveTo>
                    <a:pt x="0" y="0"/>
                  </a:moveTo>
                  <a:lnTo>
                    <a:pt x="72739" y="1885"/>
                  </a:lnTo>
                  <a:lnTo>
                    <a:pt x="138091" y="7206"/>
                  </a:lnTo>
                  <a:lnTo>
                    <a:pt x="193452" y="15462"/>
                  </a:lnTo>
                  <a:lnTo>
                    <a:pt x="236219" y="26152"/>
                  </a:lnTo>
                  <a:lnTo>
                    <a:pt x="273557" y="52831"/>
                  </a:lnTo>
                  <a:lnTo>
                    <a:pt x="273557" y="264922"/>
                  </a:lnTo>
                  <a:lnTo>
                    <a:pt x="283326" y="278977"/>
                  </a:lnTo>
                  <a:lnTo>
                    <a:pt x="353663" y="302291"/>
                  </a:lnTo>
                  <a:lnTo>
                    <a:pt x="409024" y="310547"/>
                  </a:lnTo>
                  <a:lnTo>
                    <a:pt x="474376" y="315868"/>
                  </a:lnTo>
                  <a:lnTo>
                    <a:pt x="547115" y="317753"/>
                  </a:lnTo>
                  <a:lnTo>
                    <a:pt x="474376" y="319639"/>
                  </a:lnTo>
                  <a:lnTo>
                    <a:pt x="409024" y="324960"/>
                  </a:lnTo>
                  <a:lnTo>
                    <a:pt x="353663" y="333216"/>
                  </a:lnTo>
                  <a:lnTo>
                    <a:pt x="310895" y="343906"/>
                  </a:lnTo>
                  <a:lnTo>
                    <a:pt x="273557" y="370586"/>
                  </a:lnTo>
                  <a:lnTo>
                    <a:pt x="273557" y="582650"/>
                  </a:lnTo>
                  <a:lnTo>
                    <a:pt x="263789" y="596699"/>
                  </a:lnTo>
                  <a:lnTo>
                    <a:pt x="236219" y="609325"/>
                  </a:lnTo>
                  <a:lnTo>
                    <a:pt x="193452" y="620023"/>
                  </a:lnTo>
                  <a:lnTo>
                    <a:pt x="138091" y="628289"/>
                  </a:lnTo>
                  <a:lnTo>
                    <a:pt x="72739" y="633619"/>
                  </a:lnTo>
                  <a:lnTo>
                    <a:pt x="0" y="635508"/>
                  </a:lnTo>
                </a:path>
              </a:pathLst>
            </a:custGeom>
            <a:ln w="9525">
              <a:solidFill>
                <a:srgbClr val="009999"/>
              </a:solidFill>
            </a:ln>
          </p:spPr>
          <p:txBody>
            <a:bodyPr wrap="square" lIns="0" tIns="0" rIns="0" bIns="0" rtlCol="0"/>
            <a:lstStyle/>
            <a:p>
              <a:endParaRPr/>
            </a:p>
          </p:txBody>
        </p:sp>
        <p:sp>
          <p:nvSpPr>
            <p:cNvPr id="28" name="object 28"/>
            <p:cNvSpPr/>
            <p:nvPr/>
          </p:nvSpPr>
          <p:spPr>
            <a:xfrm>
              <a:off x="4720589" y="4464557"/>
              <a:ext cx="1143000" cy="1981200"/>
            </a:xfrm>
            <a:custGeom>
              <a:avLst/>
              <a:gdLst/>
              <a:ahLst/>
              <a:cxnLst/>
              <a:rect l="l" t="t" r="r" b="b"/>
              <a:pathLst>
                <a:path w="1143000" h="1981200">
                  <a:moveTo>
                    <a:pt x="0" y="190500"/>
                  </a:moveTo>
                  <a:lnTo>
                    <a:pt x="5034" y="146837"/>
                  </a:lnTo>
                  <a:lnTo>
                    <a:pt x="19372" y="106746"/>
                  </a:lnTo>
                  <a:lnTo>
                    <a:pt x="41867" y="71374"/>
                  </a:lnTo>
                  <a:lnTo>
                    <a:pt x="71374" y="41867"/>
                  </a:lnTo>
                  <a:lnTo>
                    <a:pt x="106746" y="19372"/>
                  </a:lnTo>
                  <a:lnTo>
                    <a:pt x="146837" y="5034"/>
                  </a:lnTo>
                  <a:lnTo>
                    <a:pt x="190500" y="0"/>
                  </a:lnTo>
                  <a:lnTo>
                    <a:pt x="952500" y="0"/>
                  </a:lnTo>
                  <a:lnTo>
                    <a:pt x="996162" y="5034"/>
                  </a:lnTo>
                  <a:lnTo>
                    <a:pt x="1036253" y="19372"/>
                  </a:lnTo>
                  <a:lnTo>
                    <a:pt x="1071625" y="41867"/>
                  </a:lnTo>
                  <a:lnTo>
                    <a:pt x="1101132" y="71374"/>
                  </a:lnTo>
                  <a:lnTo>
                    <a:pt x="1123627" y="106746"/>
                  </a:lnTo>
                  <a:lnTo>
                    <a:pt x="1137965" y="146837"/>
                  </a:lnTo>
                  <a:lnTo>
                    <a:pt x="1143000" y="190500"/>
                  </a:lnTo>
                  <a:lnTo>
                    <a:pt x="1143000" y="1790700"/>
                  </a:lnTo>
                  <a:lnTo>
                    <a:pt x="1137965" y="1834378"/>
                  </a:lnTo>
                  <a:lnTo>
                    <a:pt x="1123627" y="1874475"/>
                  </a:lnTo>
                  <a:lnTo>
                    <a:pt x="1101132" y="1909846"/>
                  </a:lnTo>
                  <a:lnTo>
                    <a:pt x="1071625" y="1939348"/>
                  </a:lnTo>
                  <a:lnTo>
                    <a:pt x="1036253" y="1961836"/>
                  </a:lnTo>
                  <a:lnTo>
                    <a:pt x="996162" y="1976168"/>
                  </a:lnTo>
                  <a:lnTo>
                    <a:pt x="952500" y="1981200"/>
                  </a:lnTo>
                  <a:lnTo>
                    <a:pt x="190500" y="1981200"/>
                  </a:lnTo>
                  <a:lnTo>
                    <a:pt x="146837" y="1976168"/>
                  </a:lnTo>
                  <a:lnTo>
                    <a:pt x="106746" y="1961836"/>
                  </a:lnTo>
                  <a:lnTo>
                    <a:pt x="71374" y="1939348"/>
                  </a:lnTo>
                  <a:lnTo>
                    <a:pt x="41867" y="1909846"/>
                  </a:lnTo>
                  <a:lnTo>
                    <a:pt x="19372" y="1874475"/>
                  </a:lnTo>
                  <a:lnTo>
                    <a:pt x="5034" y="1834378"/>
                  </a:lnTo>
                  <a:lnTo>
                    <a:pt x="0" y="1790700"/>
                  </a:lnTo>
                  <a:lnTo>
                    <a:pt x="0" y="190500"/>
                  </a:lnTo>
                  <a:close/>
                </a:path>
              </a:pathLst>
            </a:custGeom>
            <a:ln w="28575">
              <a:solidFill>
                <a:srgbClr val="009999"/>
              </a:solidFill>
            </a:ln>
          </p:spPr>
          <p:txBody>
            <a:bodyPr wrap="square" lIns="0" tIns="0" rIns="0" bIns="0" rtlCol="0"/>
            <a:lstStyle/>
            <a:p>
              <a:endParaRPr/>
            </a:p>
          </p:txBody>
        </p:sp>
      </p:gr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58</a:t>
            </a:fld>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83741" y="64465"/>
            <a:ext cx="7887107" cy="627736"/>
          </a:xfrm>
          <a:prstGeom prst="rect">
            <a:avLst/>
          </a:prstGeom>
        </p:spPr>
        <p:txBody>
          <a:bodyPr vert="horz" wrap="square" lIns="0" tIns="12065" rIns="0" bIns="0" rtlCol="0">
            <a:spAutoFit/>
          </a:bodyPr>
          <a:lstStyle/>
          <a:p>
            <a:pPr marL="12700">
              <a:lnSpc>
                <a:spcPct val="100000"/>
              </a:lnSpc>
              <a:spcBef>
                <a:spcPts val="95"/>
              </a:spcBef>
            </a:pPr>
            <a:r>
              <a:rPr spc="-5" dirty="0"/>
              <a:t>Non-Blocking </a:t>
            </a:r>
            <a:r>
              <a:rPr spc="-10" dirty="0"/>
              <a:t>Message</a:t>
            </a:r>
            <a:r>
              <a:rPr spc="-15" dirty="0"/>
              <a:t> </a:t>
            </a:r>
            <a:r>
              <a:rPr spc="-5" dirty="0"/>
              <a:t>Passing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59</a:t>
            </a:fld>
            <a:endParaRPr dirty="0"/>
          </a:p>
        </p:txBody>
      </p:sp>
      <p:sp>
        <p:nvSpPr>
          <p:cNvPr id="7" name="object 7"/>
          <p:cNvSpPr txBox="1"/>
          <p:nvPr/>
        </p:nvSpPr>
        <p:spPr>
          <a:xfrm>
            <a:off x="391869" y="1214061"/>
            <a:ext cx="8670849" cy="5635517"/>
          </a:xfrm>
          <a:prstGeom prst="rect">
            <a:avLst/>
          </a:prstGeom>
        </p:spPr>
        <p:txBody>
          <a:bodyPr vert="horz" wrap="square" lIns="0" tIns="13335" rIns="0" bIns="0" rtlCol="0">
            <a:spAutoFit/>
          </a:bodyPr>
          <a:lstStyle/>
          <a:p>
            <a:pPr marL="393700" marR="611505" indent="-381000">
              <a:lnSpc>
                <a:spcPct val="100000"/>
              </a:lnSpc>
              <a:spcBef>
                <a:spcPts val="105"/>
              </a:spcBef>
            </a:pPr>
            <a:r>
              <a:rPr sz="3200" b="1" dirty="0">
                <a:solidFill>
                  <a:srgbClr val="003300"/>
                </a:solidFill>
                <a:latin typeface="Arial"/>
                <a:cs typeface="Arial"/>
              </a:rPr>
              <a:t>Also </a:t>
            </a:r>
            <a:r>
              <a:rPr sz="3200" b="1" spc="-5" dirty="0">
                <a:solidFill>
                  <a:srgbClr val="003300"/>
                </a:solidFill>
                <a:latin typeface="Arial"/>
                <a:cs typeface="Arial"/>
              </a:rPr>
              <a:t>called </a:t>
            </a:r>
            <a:r>
              <a:rPr sz="3200" dirty="0">
                <a:solidFill>
                  <a:srgbClr val="003300"/>
                </a:solidFill>
                <a:latin typeface="Arial"/>
                <a:cs typeface="Arial"/>
              </a:rPr>
              <a:t>asynchronous</a:t>
            </a:r>
            <a:r>
              <a:rPr sz="3200" spc="-114" dirty="0">
                <a:solidFill>
                  <a:srgbClr val="003300"/>
                </a:solidFill>
                <a:latin typeface="Arial"/>
                <a:cs typeface="Arial"/>
              </a:rPr>
              <a:t> </a:t>
            </a:r>
            <a:r>
              <a:rPr sz="3200" b="1" spc="-5" dirty="0">
                <a:solidFill>
                  <a:srgbClr val="003300"/>
                </a:solidFill>
                <a:latin typeface="Arial"/>
                <a:cs typeface="Arial"/>
              </a:rPr>
              <a:t>message  </a:t>
            </a:r>
            <a:r>
              <a:rPr sz="3200" b="1" dirty="0">
                <a:solidFill>
                  <a:srgbClr val="003300"/>
                </a:solidFill>
                <a:latin typeface="Arial"/>
                <a:cs typeface="Arial"/>
              </a:rPr>
              <a:t>passing</a:t>
            </a:r>
            <a:endParaRPr sz="3200" dirty="0">
              <a:latin typeface="Arial"/>
              <a:cs typeface="Arial"/>
            </a:endParaRPr>
          </a:p>
          <a:p>
            <a:pPr marL="393700" marR="9525" indent="-381000">
              <a:lnSpc>
                <a:spcPct val="100000"/>
              </a:lnSpc>
              <a:spcBef>
                <a:spcPts val="770"/>
              </a:spcBef>
              <a:buClr>
                <a:srgbClr val="006666"/>
              </a:buClr>
              <a:buFont typeface="Wingdings"/>
              <a:buChar char=""/>
              <a:tabLst>
                <a:tab pos="393065" algn="l"/>
                <a:tab pos="393700" algn="l"/>
                <a:tab pos="4116070" algn="l"/>
              </a:tabLst>
            </a:pPr>
            <a:r>
              <a:rPr sz="3200" spc="-5" dirty="0">
                <a:solidFill>
                  <a:srgbClr val="003300"/>
                </a:solidFill>
                <a:latin typeface="Arial"/>
                <a:cs typeface="Arial"/>
              </a:rPr>
              <a:t>Non-blocking</a:t>
            </a:r>
            <a:r>
              <a:rPr sz="3200" spc="-15" dirty="0">
                <a:solidFill>
                  <a:srgbClr val="003300"/>
                </a:solidFill>
                <a:latin typeface="Arial"/>
                <a:cs typeface="Arial"/>
              </a:rPr>
              <a:t> </a:t>
            </a:r>
            <a:r>
              <a:rPr sz="3200" spc="-5" dirty="0">
                <a:solidFill>
                  <a:srgbClr val="003300"/>
                </a:solidFill>
                <a:latin typeface="Arial"/>
                <a:cs typeface="Arial"/>
              </a:rPr>
              <a:t>send</a:t>
            </a:r>
            <a:r>
              <a:rPr sz="3200" b="1" spc="-5" dirty="0">
                <a:solidFill>
                  <a:srgbClr val="003300"/>
                </a:solidFill>
                <a:latin typeface="Arial"/>
                <a:cs typeface="Arial"/>
              </a:rPr>
              <a:t>:	</a:t>
            </a:r>
            <a:r>
              <a:rPr sz="3200" b="1" dirty="0">
                <a:solidFill>
                  <a:srgbClr val="003300"/>
                </a:solidFill>
                <a:latin typeface="Arial"/>
                <a:cs typeface="Arial"/>
              </a:rPr>
              <a:t>the sender  continues before the </a:t>
            </a:r>
            <a:r>
              <a:rPr sz="3200" b="1" spc="-5" dirty="0">
                <a:solidFill>
                  <a:srgbClr val="003300"/>
                </a:solidFill>
                <a:latin typeface="Arial"/>
                <a:cs typeface="Arial"/>
              </a:rPr>
              <a:t>delivery </a:t>
            </a:r>
            <a:r>
              <a:rPr sz="3200" b="1" dirty="0">
                <a:solidFill>
                  <a:srgbClr val="003300"/>
                </a:solidFill>
                <a:latin typeface="Arial"/>
                <a:cs typeface="Arial"/>
              </a:rPr>
              <a:t>of</a:t>
            </a:r>
            <a:r>
              <a:rPr sz="3200" b="1" spc="-165" dirty="0">
                <a:solidFill>
                  <a:srgbClr val="003300"/>
                </a:solidFill>
                <a:latin typeface="Arial"/>
                <a:cs typeface="Arial"/>
              </a:rPr>
              <a:t> </a:t>
            </a:r>
            <a:r>
              <a:rPr sz="3200" b="1" dirty="0">
                <a:solidFill>
                  <a:srgbClr val="003300"/>
                </a:solidFill>
                <a:latin typeface="Arial"/>
                <a:cs typeface="Arial"/>
              </a:rPr>
              <a:t>the  </a:t>
            </a:r>
            <a:r>
              <a:rPr sz="3200" b="1" spc="-5" dirty="0">
                <a:solidFill>
                  <a:srgbClr val="003300"/>
                </a:solidFill>
                <a:latin typeface="Arial"/>
                <a:cs typeface="Arial"/>
              </a:rPr>
              <a:t>message</a:t>
            </a:r>
            <a:r>
              <a:rPr lang="en-CA" sz="3200" b="1" spc="-5" dirty="0">
                <a:solidFill>
                  <a:srgbClr val="003300"/>
                </a:solidFill>
                <a:latin typeface="Arial"/>
                <a:cs typeface="Arial"/>
              </a:rPr>
              <a:t> (the sender will not wait for the receiver, and the process does not get blocked)</a:t>
            </a:r>
            <a:endParaRPr sz="3200" dirty="0">
              <a:latin typeface="Arial"/>
              <a:cs typeface="Arial"/>
            </a:endParaRPr>
          </a:p>
          <a:p>
            <a:pPr marL="393700" marR="5080" indent="-381000" algn="just">
              <a:lnSpc>
                <a:spcPct val="100000"/>
              </a:lnSpc>
              <a:spcBef>
                <a:spcPts val="770"/>
              </a:spcBef>
              <a:buClr>
                <a:srgbClr val="006666"/>
              </a:buClr>
              <a:buFont typeface="Wingdings"/>
              <a:buChar char=""/>
              <a:tabLst>
                <a:tab pos="393700" algn="l"/>
              </a:tabLst>
            </a:pPr>
            <a:r>
              <a:rPr sz="3200" spc="-5" dirty="0">
                <a:solidFill>
                  <a:srgbClr val="003300"/>
                </a:solidFill>
                <a:latin typeface="Arial"/>
                <a:cs typeface="Arial"/>
              </a:rPr>
              <a:t>Non-blocking </a:t>
            </a:r>
            <a:r>
              <a:rPr sz="3200" dirty="0">
                <a:solidFill>
                  <a:srgbClr val="003300"/>
                </a:solidFill>
                <a:latin typeface="Arial"/>
                <a:cs typeface="Arial"/>
              </a:rPr>
              <a:t>receive: </a:t>
            </a:r>
            <a:r>
              <a:rPr sz="3200" b="1" dirty="0">
                <a:solidFill>
                  <a:srgbClr val="003300"/>
                </a:solidFill>
                <a:latin typeface="Arial"/>
                <a:cs typeface="Arial"/>
              </a:rPr>
              <a:t>check whether  there is a </a:t>
            </a:r>
            <a:r>
              <a:rPr sz="3200" b="1" spc="-5" dirty="0">
                <a:solidFill>
                  <a:srgbClr val="003300"/>
                </a:solidFill>
                <a:latin typeface="Arial"/>
                <a:cs typeface="Arial"/>
              </a:rPr>
              <a:t>message available,</a:t>
            </a:r>
            <a:r>
              <a:rPr sz="3200" b="1" spc="-105" dirty="0">
                <a:solidFill>
                  <a:srgbClr val="003300"/>
                </a:solidFill>
                <a:latin typeface="Arial"/>
                <a:cs typeface="Arial"/>
              </a:rPr>
              <a:t> </a:t>
            </a:r>
            <a:r>
              <a:rPr sz="3200" b="1" dirty="0">
                <a:solidFill>
                  <a:srgbClr val="003300"/>
                </a:solidFill>
                <a:latin typeface="Arial"/>
                <a:cs typeface="Arial"/>
              </a:rPr>
              <a:t>return  </a:t>
            </a:r>
            <a:r>
              <a:rPr sz="3200" b="1" spc="-5" dirty="0">
                <a:solidFill>
                  <a:srgbClr val="003300"/>
                </a:solidFill>
                <a:latin typeface="Arial"/>
                <a:cs typeface="Arial"/>
              </a:rPr>
              <a:t>immediately</a:t>
            </a:r>
            <a:r>
              <a:rPr lang="en-CA" sz="3200" b="1" spc="-5" dirty="0">
                <a:solidFill>
                  <a:srgbClr val="003300"/>
                </a:solidFill>
                <a:latin typeface="Arial"/>
                <a:cs typeface="Arial"/>
              </a:rPr>
              <a:t> (even if empty, Q receives the message from the mailbox, not waiting until non-empty)</a:t>
            </a:r>
            <a:endParaRPr sz="32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200" y="389966"/>
            <a:ext cx="9144000" cy="566181"/>
          </a:xfrm>
          <a:prstGeom prst="rect">
            <a:avLst/>
          </a:prstGeom>
        </p:spPr>
        <p:txBody>
          <a:bodyPr vert="horz" wrap="square" lIns="0" tIns="12065" rIns="0" bIns="0" rtlCol="0">
            <a:spAutoFit/>
          </a:bodyPr>
          <a:lstStyle/>
          <a:p>
            <a:pPr marL="12700">
              <a:lnSpc>
                <a:spcPct val="100000"/>
              </a:lnSpc>
              <a:spcBef>
                <a:spcPts val="95"/>
              </a:spcBef>
            </a:pPr>
            <a:r>
              <a:rPr sz="3600" spc="-5" dirty="0"/>
              <a:t>State transition diagram of a</a:t>
            </a:r>
            <a:r>
              <a:rPr sz="3600" spc="20" dirty="0"/>
              <a:t> </a:t>
            </a:r>
            <a:r>
              <a:rPr sz="3600" spc="-5" dirty="0"/>
              <a:t>process</a:t>
            </a:r>
          </a:p>
        </p:txBody>
      </p:sp>
      <p:grpSp>
        <p:nvGrpSpPr>
          <p:cNvPr id="4" name="object 4"/>
          <p:cNvGrpSpPr/>
          <p:nvPr/>
        </p:nvGrpSpPr>
        <p:grpSpPr>
          <a:xfrm>
            <a:off x="699516" y="1701800"/>
            <a:ext cx="7752715" cy="3954779"/>
            <a:chOff x="699516" y="1701800"/>
            <a:chExt cx="7752715" cy="3954779"/>
          </a:xfrm>
        </p:grpSpPr>
        <p:sp>
          <p:nvSpPr>
            <p:cNvPr id="5" name="object 5"/>
            <p:cNvSpPr/>
            <p:nvPr/>
          </p:nvSpPr>
          <p:spPr>
            <a:xfrm>
              <a:off x="737616" y="1740408"/>
              <a:ext cx="7676388" cy="387857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99516" y="1701799"/>
              <a:ext cx="7752715" cy="3954779"/>
            </a:xfrm>
            <a:custGeom>
              <a:avLst/>
              <a:gdLst/>
              <a:ahLst/>
              <a:cxnLst/>
              <a:rect l="l" t="t" r="r" b="b"/>
              <a:pathLst>
                <a:path w="7752715" h="3954779">
                  <a:moveTo>
                    <a:pt x="7727188" y="25400"/>
                  </a:moveTo>
                  <a:lnTo>
                    <a:pt x="25400" y="25400"/>
                  </a:lnTo>
                  <a:lnTo>
                    <a:pt x="25400" y="38100"/>
                  </a:lnTo>
                  <a:lnTo>
                    <a:pt x="25400" y="3916680"/>
                  </a:lnTo>
                  <a:lnTo>
                    <a:pt x="25400" y="3929380"/>
                  </a:lnTo>
                  <a:lnTo>
                    <a:pt x="7727188" y="3929380"/>
                  </a:lnTo>
                  <a:lnTo>
                    <a:pt x="7727188" y="3917188"/>
                  </a:lnTo>
                  <a:lnTo>
                    <a:pt x="7727188" y="3916680"/>
                  </a:lnTo>
                  <a:lnTo>
                    <a:pt x="7727188" y="38608"/>
                  </a:lnTo>
                  <a:lnTo>
                    <a:pt x="7714488" y="38608"/>
                  </a:lnTo>
                  <a:lnTo>
                    <a:pt x="7714488" y="3916680"/>
                  </a:lnTo>
                  <a:lnTo>
                    <a:pt x="38100" y="3916680"/>
                  </a:lnTo>
                  <a:lnTo>
                    <a:pt x="38100" y="38100"/>
                  </a:lnTo>
                  <a:lnTo>
                    <a:pt x="7727188" y="38100"/>
                  </a:lnTo>
                  <a:lnTo>
                    <a:pt x="7727188" y="25400"/>
                  </a:lnTo>
                  <a:close/>
                </a:path>
                <a:path w="7752715" h="3954779">
                  <a:moveTo>
                    <a:pt x="7752588" y="0"/>
                  </a:moveTo>
                  <a:lnTo>
                    <a:pt x="0" y="0"/>
                  </a:lnTo>
                  <a:lnTo>
                    <a:pt x="0" y="12700"/>
                  </a:lnTo>
                  <a:lnTo>
                    <a:pt x="0" y="3942080"/>
                  </a:lnTo>
                  <a:lnTo>
                    <a:pt x="0" y="3954780"/>
                  </a:lnTo>
                  <a:lnTo>
                    <a:pt x="7752588" y="3954780"/>
                  </a:lnTo>
                  <a:lnTo>
                    <a:pt x="7752588" y="3942588"/>
                  </a:lnTo>
                  <a:lnTo>
                    <a:pt x="7752588" y="3942080"/>
                  </a:lnTo>
                  <a:lnTo>
                    <a:pt x="7752588" y="13208"/>
                  </a:lnTo>
                  <a:lnTo>
                    <a:pt x="7739888" y="13208"/>
                  </a:lnTo>
                  <a:lnTo>
                    <a:pt x="7739888" y="3942080"/>
                  </a:lnTo>
                  <a:lnTo>
                    <a:pt x="12700" y="3942080"/>
                  </a:lnTo>
                  <a:lnTo>
                    <a:pt x="12700" y="12700"/>
                  </a:lnTo>
                  <a:lnTo>
                    <a:pt x="7752588" y="12700"/>
                  </a:lnTo>
                  <a:lnTo>
                    <a:pt x="7752588" y="0"/>
                  </a:lnTo>
                  <a:close/>
                </a:path>
              </a:pathLst>
            </a:custGeom>
            <a:solidFill>
              <a:srgbClr val="CC6600"/>
            </a:solidFill>
          </p:spPr>
          <p:txBody>
            <a:bodyPr wrap="square" lIns="0" tIns="0" rIns="0" bIns="0" rtlCol="0"/>
            <a:lstStyle/>
            <a:p>
              <a:endParaRPr/>
            </a:p>
          </p:txBody>
        </p:sp>
      </p:grpSp>
      <p:sp>
        <p:nvSpPr>
          <p:cNvPr id="7" name="object 7"/>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6</a:t>
            </a:fld>
            <a:endParaRPr sz="1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62200" y="295460"/>
            <a:ext cx="2971800" cy="635000"/>
          </a:xfrm>
          <a:prstGeom prst="rect">
            <a:avLst/>
          </a:prstGeom>
        </p:spPr>
        <p:txBody>
          <a:bodyPr vert="horz" wrap="square" lIns="0" tIns="12065" rIns="0" bIns="0" rtlCol="0">
            <a:spAutoFit/>
          </a:bodyPr>
          <a:lstStyle/>
          <a:p>
            <a:pPr marL="12700">
              <a:lnSpc>
                <a:spcPct val="100000"/>
              </a:lnSpc>
              <a:spcBef>
                <a:spcPts val="95"/>
              </a:spcBef>
            </a:pPr>
            <a:r>
              <a:rPr spc="-5" dirty="0"/>
              <a:t>Buffering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60</a:t>
            </a:fld>
            <a:endParaRPr dirty="0"/>
          </a:p>
        </p:txBody>
      </p:sp>
      <p:sp>
        <p:nvSpPr>
          <p:cNvPr id="4" name="object 4"/>
          <p:cNvSpPr txBox="1"/>
          <p:nvPr/>
        </p:nvSpPr>
        <p:spPr>
          <a:xfrm>
            <a:off x="473151" y="1174445"/>
            <a:ext cx="8261984" cy="4892040"/>
          </a:xfrm>
          <a:prstGeom prst="rect">
            <a:avLst/>
          </a:prstGeom>
        </p:spPr>
        <p:txBody>
          <a:bodyPr vert="horz" wrap="square" lIns="0" tIns="12065" rIns="0" bIns="0" rtlCol="0">
            <a:spAutoFit/>
          </a:bodyPr>
          <a:lstStyle/>
          <a:p>
            <a:pPr marL="355600" marR="5080" indent="-342900">
              <a:lnSpc>
                <a:spcPct val="100000"/>
              </a:lnSpc>
              <a:spcBef>
                <a:spcPts val="95"/>
              </a:spcBef>
              <a:buClr>
                <a:srgbClr val="006666"/>
              </a:buClr>
              <a:buFont typeface="Wingdings"/>
              <a:buChar char=""/>
              <a:tabLst>
                <a:tab pos="354965" algn="l"/>
                <a:tab pos="355600" algn="l"/>
              </a:tabLst>
            </a:pPr>
            <a:r>
              <a:rPr sz="2800" b="1" spc="-5" dirty="0">
                <a:solidFill>
                  <a:srgbClr val="003300"/>
                </a:solidFill>
                <a:latin typeface="Arial"/>
                <a:cs typeface="Arial"/>
              </a:rPr>
              <a:t>With blocking direct communication, no  buffering is needed – the message </a:t>
            </a:r>
            <a:r>
              <a:rPr sz="2800" b="1" spc="-10" dirty="0">
                <a:solidFill>
                  <a:srgbClr val="003300"/>
                </a:solidFill>
                <a:latin typeface="Arial"/>
                <a:cs typeface="Arial"/>
              </a:rPr>
              <a:t>stays </a:t>
            </a:r>
            <a:r>
              <a:rPr sz="2800" b="1" spc="-5" dirty="0">
                <a:solidFill>
                  <a:srgbClr val="003300"/>
                </a:solidFill>
                <a:latin typeface="Arial"/>
                <a:cs typeface="Arial"/>
              </a:rPr>
              <a:t>in the  sender’s buffer until it is </a:t>
            </a:r>
            <a:r>
              <a:rPr sz="2800" b="1" spc="-10" dirty="0">
                <a:solidFill>
                  <a:srgbClr val="003300"/>
                </a:solidFill>
                <a:latin typeface="Arial"/>
                <a:cs typeface="Arial"/>
              </a:rPr>
              <a:t>copied </a:t>
            </a:r>
            <a:r>
              <a:rPr sz="2800" b="1" spc="-5" dirty="0">
                <a:solidFill>
                  <a:srgbClr val="003300"/>
                </a:solidFill>
                <a:latin typeface="Arial"/>
                <a:cs typeface="Arial"/>
              </a:rPr>
              <a:t>into the  receiver’s</a:t>
            </a:r>
            <a:r>
              <a:rPr sz="2800" b="1" spc="-10" dirty="0">
                <a:solidFill>
                  <a:srgbClr val="003300"/>
                </a:solidFill>
                <a:latin typeface="Arial"/>
                <a:cs typeface="Arial"/>
              </a:rPr>
              <a:t> </a:t>
            </a:r>
            <a:r>
              <a:rPr sz="2800" b="1" spc="-5" dirty="0">
                <a:solidFill>
                  <a:srgbClr val="003300"/>
                </a:solidFill>
                <a:latin typeface="Arial"/>
                <a:cs typeface="Arial"/>
              </a:rPr>
              <a:t>buffer</a:t>
            </a:r>
            <a:endParaRPr sz="2800">
              <a:latin typeface="Arial"/>
              <a:cs typeface="Arial"/>
            </a:endParaRPr>
          </a:p>
          <a:p>
            <a:pPr marL="355600" marR="72390" indent="-342900">
              <a:lnSpc>
                <a:spcPct val="100000"/>
              </a:lnSpc>
              <a:spcBef>
                <a:spcPts val="680"/>
              </a:spcBef>
              <a:buClr>
                <a:srgbClr val="006666"/>
              </a:buClr>
              <a:buFont typeface="Wingdings"/>
              <a:buChar char=""/>
              <a:tabLst>
                <a:tab pos="354965" algn="l"/>
                <a:tab pos="355600" algn="l"/>
              </a:tabLst>
            </a:pPr>
            <a:r>
              <a:rPr sz="2800" b="1" spc="-5" dirty="0">
                <a:solidFill>
                  <a:srgbClr val="003300"/>
                </a:solidFill>
                <a:latin typeface="Arial"/>
                <a:cs typeface="Arial"/>
              </a:rPr>
              <a:t>With non-blocking communication, the sender  might reuse the</a:t>
            </a:r>
            <a:r>
              <a:rPr sz="2800" b="1" spc="30" dirty="0">
                <a:solidFill>
                  <a:srgbClr val="003300"/>
                </a:solidFill>
                <a:latin typeface="Arial"/>
                <a:cs typeface="Arial"/>
              </a:rPr>
              <a:t> </a:t>
            </a:r>
            <a:r>
              <a:rPr sz="2800" b="1" spc="-5" dirty="0">
                <a:solidFill>
                  <a:srgbClr val="003300"/>
                </a:solidFill>
                <a:latin typeface="Arial"/>
                <a:cs typeface="Arial"/>
              </a:rPr>
              <a:t>buffer,</a:t>
            </a:r>
            <a:endParaRPr sz="2800">
              <a:latin typeface="Arial"/>
              <a:cs typeface="Arial"/>
            </a:endParaRPr>
          </a:p>
          <a:p>
            <a:pPr marL="812800" marR="469265" lvl="1" indent="-343535">
              <a:lnSpc>
                <a:spcPct val="100000"/>
              </a:lnSpc>
              <a:spcBef>
                <a:spcPts val="630"/>
              </a:spcBef>
              <a:buClr>
                <a:srgbClr val="336699"/>
              </a:buClr>
              <a:buSzPct val="75000"/>
              <a:buFont typeface="Wingdings"/>
              <a:buChar char=""/>
              <a:tabLst>
                <a:tab pos="812165" algn="l"/>
                <a:tab pos="813435" algn="l"/>
              </a:tabLst>
            </a:pPr>
            <a:r>
              <a:rPr sz="2600" b="1" dirty="0">
                <a:solidFill>
                  <a:srgbClr val="003366"/>
                </a:solidFill>
                <a:latin typeface="Arial"/>
                <a:cs typeface="Arial"/>
              </a:rPr>
              <a:t>therefore the </a:t>
            </a:r>
            <a:r>
              <a:rPr sz="2600" b="1" spc="5" dirty="0">
                <a:solidFill>
                  <a:srgbClr val="003366"/>
                </a:solidFill>
                <a:latin typeface="Arial"/>
                <a:cs typeface="Arial"/>
              </a:rPr>
              <a:t>message </a:t>
            </a:r>
            <a:r>
              <a:rPr sz="2600" b="1" spc="-5" dirty="0">
                <a:solidFill>
                  <a:srgbClr val="003366"/>
                </a:solidFill>
                <a:latin typeface="Arial"/>
                <a:cs typeface="Arial"/>
              </a:rPr>
              <a:t>is </a:t>
            </a:r>
            <a:r>
              <a:rPr sz="2600" b="1" spc="5" dirty="0">
                <a:solidFill>
                  <a:srgbClr val="003366"/>
                </a:solidFill>
                <a:latin typeface="Arial"/>
                <a:cs typeface="Arial"/>
              </a:rPr>
              <a:t>copied </a:t>
            </a:r>
            <a:r>
              <a:rPr sz="2600" b="1" dirty="0">
                <a:solidFill>
                  <a:srgbClr val="003366"/>
                </a:solidFill>
                <a:latin typeface="Arial"/>
                <a:cs typeface="Arial"/>
              </a:rPr>
              <a:t>to a</a:t>
            </a:r>
            <a:r>
              <a:rPr sz="2600" b="1" spc="-60" dirty="0">
                <a:solidFill>
                  <a:srgbClr val="003366"/>
                </a:solidFill>
                <a:latin typeface="Arial"/>
                <a:cs typeface="Arial"/>
              </a:rPr>
              <a:t> </a:t>
            </a:r>
            <a:r>
              <a:rPr sz="2600" b="1" dirty="0">
                <a:solidFill>
                  <a:srgbClr val="003366"/>
                </a:solidFill>
                <a:latin typeface="Arial"/>
                <a:cs typeface="Arial"/>
              </a:rPr>
              <a:t>system  buffer,</a:t>
            </a:r>
            <a:endParaRPr sz="2600">
              <a:latin typeface="Arial"/>
              <a:cs typeface="Arial"/>
            </a:endParaRPr>
          </a:p>
          <a:p>
            <a:pPr marL="812800" lvl="1" indent="-343535">
              <a:lnSpc>
                <a:spcPct val="100000"/>
              </a:lnSpc>
              <a:spcBef>
                <a:spcPts val="630"/>
              </a:spcBef>
              <a:buClr>
                <a:srgbClr val="336699"/>
              </a:buClr>
              <a:buSzPct val="75000"/>
              <a:buFont typeface="Wingdings"/>
              <a:buChar char=""/>
              <a:tabLst>
                <a:tab pos="812165" algn="l"/>
                <a:tab pos="813435" algn="l"/>
              </a:tabLst>
            </a:pPr>
            <a:r>
              <a:rPr sz="2600" b="1" dirty="0">
                <a:solidFill>
                  <a:srgbClr val="003366"/>
                </a:solidFill>
                <a:latin typeface="Arial"/>
                <a:cs typeface="Arial"/>
              </a:rPr>
              <a:t>and </a:t>
            </a:r>
            <a:r>
              <a:rPr sz="2600" b="1" spc="-5" dirty="0">
                <a:solidFill>
                  <a:srgbClr val="003366"/>
                </a:solidFill>
                <a:latin typeface="Arial"/>
                <a:cs typeface="Arial"/>
              </a:rPr>
              <a:t>from </a:t>
            </a:r>
            <a:r>
              <a:rPr sz="2600" b="1" dirty="0">
                <a:solidFill>
                  <a:srgbClr val="003366"/>
                </a:solidFill>
                <a:latin typeface="Arial"/>
                <a:cs typeface="Arial"/>
              </a:rPr>
              <a:t>there to the </a:t>
            </a:r>
            <a:r>
              <a:rPr sz="2600" b="1" spc="-5" dirty="0">
                <a:solidFill>
                  <a:srgbClr val="003366"/>
                </a:solidFill>
                <a:latin typeface="Arial"/>
                <a:cs typeface="Arial"/>
              </a:rPr>
              <a:t>receiver’s</a:t>
            </a:r>
            <a:r>
              <a:rPr sz="2600" b="1" spc="10" dirty="0">
                <a:solidFill>
                  <a:srgbClr val="003366"/>
                </a:solidFill>
                <a:latin typeface="Arial"/>
                <a:cs typeface="Arial"/>
              </a:rPr>
              <a:t> </a:t>
            </a:r>
            <a:r>
              <a:rPr sz="2600" b="1" dirty="0">
                <a:solidFill>
                  <a:srgbClr val="003366"/>
                </a:solidFill>
                <a:latin typeface="Arial"/>
                <a:cs typeface="Arial"/>
              </a:rPr>
              <a:t>buffer</a:t>
            </a:r>
            <a:endParaRPr sz="2600">
              <a:latin typeface="Arial"/>
              <a:cs typeface="Arial"/>
            </a:endParaRPr>
          </a:p>
          <a:p>
            <a:pPr marL="812800" marR="412115" lvl="1" indent="-343535">
              <a:lnSpc>
                <a:spcPct val="100000"/>
              </a:lnSpc>
              <a:spcBef>
                <a:spcPts val="620"/>
              </a:spcBef>
              <a:buClr>
                <a:srgbClr val="336699"/>
              </a:buClr>
              <a:buSzPct val="75000"/>
              <a:buFont typeface="Wingdings"/>
              <a:buChar char=""/>
              <a:tabLst>
                <a:tab pos="812165" algn="l"/>
                <a:tab pos="813435" algn="l"/>
              </a:tabLst>
            </a:pPr>
            <a:r>
              <a:rPr sz="2600" b="1" dirty="0">
                <a:solidFill>
                  <a:srgbClr val="003366"/>
                </a:solidFill>
                <a:latin typeface="Arial"/>
                <a:cs typeface="Arial"/>
              </a:rPr>
              <a:t>If the system buffer </a:t>
            </a:r>
            <a:r>
              <a:rPr sz="2600" b="1" spc="5" dirty="0">
                <a:solidFill>
                  <a:srgbClr val="003366"/>
                </a:solidFill>
                <a:latin typeface="Arial"/>
                <a:cs typeface="Arial"/>
              </a:rPr>
              <a:t>becomes </a:t>
            </a:r>
            <a:r>
              <a:rPr sz="2600" b="1" dirty="0">
                <a:solidFill>
                  <a:srgbClr val="003366"/>
                </a:solidFill>
                <a:latin typeface="Arial"/>
                <a:cs typeface="Arial"/>
              </a:rPr>
              <a:t>full, the sender  </a:t>
            </a:r>
            <a:r>
              <a:rPr sz="2600" b="1" spc="5" dirty="0">
                <a:solidFill>
                  <a:srgbClr val="003366"/>
                </a:solidFill>
                <a:latin typeface="Arial"/>
                <a:cs typeface="Arial"/>
              </a:rPr>
              <a:t>would </a:t>
            </a:r>
            <a:r>
              <a:rPr sz="2600" b="1" dirty="0">
                <a:solidFill>
                  <a:srgbClr val="003366"/>
                </a:solidFill>
                <a:latin typeface="Arial"/>
                <a:cs typeface="Arial"/>
              </a:rPr>
              <a:t>still be</a:t>
            </a:r>
            <a:r>
              <a:rPr sz="2600" b="1" spc="-35" dirty="0">
                <a:solidFill>
                  <a:srgbClr val="003366"/>
                </a:solidFill>
                <a:latin typeface="Arial"/>
                <a:cs typeface="Arial"/>
              </a:rPr>
              <a:t> </a:t>
            </a:r>
            <a:r>
              <a:rPr sz="2600" b="1" spc="5" dirty="0">
                <a:solidFill>
                  <a:srgbClr val="003366"/>
                </a:solidFill>
                <a:latin typeface="Arial"/>
                <a:cs typeface="Arial"/>
              </a:rPr>
              <a:t>suspended</a:t>
            </a:r>
            <a:endParaRPr sz="26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11250" y="304800"/>
            <a:ext cx="7253859" cy="635000"/>
          </a:xfrm>
          <a:prstGeom prst="rect">
            <a:avLst/>
          </a:prstGeom>
        </p:spPr>
        <p:txBody>
          <a:bodyPr vert="horz" wrap="square" lIns="0" tIns="12065" rIns="0" bIns="0" rtlCol="0">
            <a:spAutoFit/>
          </a:bodyPr>
          <a:lstStyle/>
          <a:p>
            <a:pPr marL="12700">
              <a:lnSpc>
                <a:spcPct val="100000"/>
              </a:lnSpc>
              <a:spcBef>
                <a:spcPts val="95"/>
              </a:spcBef>
            </a:pPr>
            <a:r>
              <a:rPr spc="-5" dirty="0"/>
              <a:t>Examples of IPC</a:t>
            </a:r>
            <a:r>
              <a:rPr spc="-15" dirty="0"/>
              <a:t> </a:t>
            </a:r>
            <a:r>
              <a:rPr spc="-10" dirty="0"/>
              <a:t>Mechanisms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61</a:t>
            </a:fld>
            <a:endParaRPr dirty="0"/>
          </a:p>
        </p:txBody>
      </p:sp>
      <p:sp>
        <p:nvSpPr>
          <p:cNvPr id="4" name="object 4"/>
          <p:cNvSpPr txBox="1"/>
          <p:nvPr/>
        </p:nvSpPr>
        <p:spPr>
          <a:xfrm>
            <a:off x="659079" y="1354415"/>
            <a:ext cx="7606030" cy="3411854"/>
          </a:xfrm>
          <a:prstGeom prst="rect">
            <a:avLst/>
          </a:prstGeom>
        </p:spPr>
        <p:txBody>
          <a:bodyPr vert="horz" wrap="square" lIns="0" tIns="48895" rIns="0" bIns="0" rtlCol="0">
            <a:spAutoFit/>
          </a:bodyPr>
          <a:lstStyle/>
          <a:p>
            <a:pPr marL="355600" indent="-342900">
              <a:lnSpc>
                <a:spcPct val="100000"/>
              </a:lnSpc>
              <a:spcBef>
                <a:spcPts val="385"/>
              </a:spcBef>
              <a:buClr>
                <a:srgbClr val="006666"/>
              </a:buClr>
              <a:buFont typeface="Wingdings"/>
              <a:buChar char=""/>
              <a:tabLst>
                <a:tab pos="354965" algn="l"/>
                <a:tab pos="355600" algn="l"/>
              </a:tabLst>
            </a:pPr>
            <a:r>
              <a:rPr sz="2400" b="1" dirty="0">
                <a:solidFill>
                  <a:srgbClr val="003300"/>
                </a:solidFill>
                <a:latin typeface="Arial"/>
                <a:cs typeface="Arial"/>
              </a:rPr>
              <a:t>Pipes</a:t>
            </a:r>
            <a:endParaRPr sz="2400" dirty="0">
              <a:latin typeface="Arial"/>
              <a:cs typeface="Arial"/>
            </a:endParaRPr>
          </a:p>
          <a:p>
            <a:pPr marL="355600" indent="-342900">
              <a:lnSpc>
                <a:spcPct val="100000"/>
              </a:lnSpc>
              <a:spcBef>
                <a:spcPts val="285"/>
              </a:spcBef>
              <a:buClr>
                <a:srgbClr val="006666"/>
              </a:buClr>
              <a:buFont typeface="Wingdings"/>
              <a:buChar char=""/>
              <a:tabLst>
                <a:tab pos="354965" algn="l"/>
                <a:tab pos="355600" algn="l"/>
              </a:tabLst>
            </a:pPr>
            <a:r>
              <a:rPr sz="2400" b="1" spc="-5" dirty="0">
                <a:solidFill>
                  <a:srgbClr val="003300"/>
                </a:solidFill>
                <a:latin typeface="Arial"/>
                <a:cs typeface="Arial"/>
              </a:rPr>
              <a:t>Sockets</a:t>
            </a:r>
            <a:endParaRPr sz="2400" dirty="0">
              <a:latin typeface="Arial"/>
              <a:cs typeface="Arial"/>
            </a:endParaRPr>
          </a:p>
          <a:p>
            <a:pPr marL="355600" indent="-342900">
              <a:lnSpc>
                <a:spcPct val="100000"/>
              </a:lnSpc>
              <a:spcBef>
                <a:spcPts val="290"/>
              </a:spcBef>
              <a:buClr>
                <a:srgbClr val="006666"/>
              </a:buClr>
              <a:buFont typeface="Wingdings"/>
              <a:buChar char=""/>
              <a:tabLst>
                <a:tab pos="354965" algn="l"/>
                <a:tab pos="355600" algn="l"/>
              </a:tabLst>
            </a:pPr>
            <a:r>
              <a:rPr sz="2400" b="1" spc="-5" dirty="0">
                <a:solidFill>
                  <a:srgbClr val="003300"/>
                </a:solidFill>
                <a:latin typeface="Arial"/>
                <a:cs typeface="Arial"/>
              </a:rPr>
              <a:t>Remote Procedure</a:t>
            </a:r>
            <a:r>
              <a:rPr sz="2400" b="1" spc="15" dirty="0">
                <a:solidFill>
                  <a:srgbClr val="003300"/>
                </a:solidFill>
                <a:latin typeface="Arial"/>
                <a:cs typeface="Arial"/>
              </a:rPr>
              <a:t> </a:t>
            </a:r>
            <a:r>
              <a:rPr sz="2400" b="1" spc="-5" dirty="0">
                <a:solidFill>
                  <a:srgbClr val="003300"/>
                </a:solidFill>
                <a:latin typeface="Arial"/>
                <a:cs typeface="Arial"/>
              </a:rPr>
              <a:t>Calls</a:t>
            </a:r>
            <a:endParaRPr sz="2400" dirty="0">
              <a:latin typeface="Arial"/>
              <a:cs typeface="Arial"/>
            </a:endParaRPr>
          </a:p>
          <a:p>
            <a:pPr marL="355600" indent="-342900">
              <a:lnSpc>
                <a:spcPct val="100000"/>
              </a:lnSpc>
              <a:spcBef>
                <a:spcPts val="290"/>
              </a:spcBef>
              <a:buClr>
                <a:srgbClr val="006666"/>
              </a:buClr>
              <a:buFont typeface="Wingdings"/>
              <a:buChar char=""/>
              <a:tabLst>
                <a:tab pos="354965" algn="l"/>
                <a:tab pos="355600" algn="l"/>
              </a:tabLst>
            </a:pPr>
            <a:r>
              <a:rPr sz="2400" b="1" spc="-5" dirty="0">
                <a:solidFill>
                  <a:srgbClr val="003300"/>
                </a:solidFill>
                <a:latin typeface="Arial"/>
                <a:cs typeface="Arial"/>
              </a:rPr>
              <a:t>Remote </a:t>
            </a:r>
            <a:r>
              <a:rPr sz="2400" b="1" dirty="0">
                <a:solidFill>
                  <a:srgbClr val="003300"/>
                </a:solidFill>
                <a:latin typeface="Arial"/>
                <a:cs typeface="Arial"/>
              </a:rPr>
              <a:t>Method </a:t>
            </a:r>
            <a:r>
              <a:rPr sz="2400" b="1" spc="-5" dirty="0">
                <a:solidFill>
                  <a:srgbClr val="003300"/>
                </a:solidFill>
                <a:latin typeface="Arial"/>
                <a:cs typeface="Arial"/>
              </a:rPr>
              <a:t>Invocation</a:t>
            </a:r>
            <a:r>
              <a:rPr sz="2400" b="1" spc="-40" dirty="0">
                <a:solidFill>
                  <a:srgbClr val="003300"/>
                </a:solidFill>
                <a:latin typeface="Arial"/>
                <a:cs typeface="Arial"/>
              </a:rPr>
              <a:t> </a:t>
            </a:r>
            <a:r>
              <a:rPr sz="2400" b="1" spc="-5" dirty="0">
                <a:solidFill>
                  <a:srgbClr val="003300"/>
                </a:solidFill>
                <a:latin typeface="Arial"/>
                <a:cs typeface="Arial"/>
              </a:rPr>
              <a:t>(Java)</a:t>
            </a:r>
            <a:endParaRPr sz="2400" dirty="0">
              <a:latin typeface="Arial"/>
              <a:cs typeface="Arial"/>
            </a:endParaRPr>
          </a:p>
          <a:p>
            <a:pPr>
              <a:lnSpc>
                <a:spcPct val="100000"/>
              </a:lnSpc>
              <a:spcBef>
                <a:spcPts val="5"/>
              </a:spcBef>
              <a:buClr>
                <a:srgbClr val="006666"/>
              </a:buClr>
              <a:buFont typeface="Wingdings"/>
              <a:buChar char=""/>
            </a:pPr>
            <a:endParaRPr sz="3000" dirty="0">
              <a:latin typeface="Arial"/>
              <a:cs typeface="Arial"/>
            </a:endParaRPr>
          </a:p>
          <a:p>
            <a:pPr marL="355600" indent="-342900">
              <a:lnSpc>
                <a:spcPct val="100000"/>
              </a:lnSpc>
              <a:buClr>
                <a:srgbClr val="006666"/>
              </a:buClr>
              <a:buFont typeface="Wingdings"/>
              <a:buChar char=""/>
              <a:tabLst>
                <a:tab pos="354965" algn="l"/>
                <a:tab pos="355600" algn="l"/>
              </a:tabLst>
            </a:pPr>
            <a:r>
              <a:rPr sz="2400" b="1" spc="-5" dirty="0">
                <a:solidFill>
                  <a:srgbClr val="003300"/>
                </a:solidFill>
                <a:latin typeface="Arial"/>
                <a:cs typeface="Arial"/>
              </a:rPr>
              <a:t>Higher-level</a:t>
            </a:r>
            <a:r>
              <a:rPr sz="2400" b="1" spc="-15" dirty="0">
                <a:solidFill>
                  <a:srgbClr val="003300"/>
                </a:solidFill>
                <a:latin typeface="Arial"/>
                <a:cs typeface="Arial"/>
              </a:rPr>
              <a:t> </a:t>
            </a:r>
            <a:r>
              <a:rPr sz="2400" b="1" spc="-5" dirty="0">
                <a:solidFill>
                  <a:srgbClr val="003300"/>
                </a:solidFill>
                <a:latin typeface="Arial"/>
                <a:cs typeface="Arial"/>
              </a:rPr>
              <a:t>concepts</a:t>
            </a:r>
            <a:endParaRPr sz="2400" dirty="0">
              <a:latin typeface="Arial"/>
              <a:cs typeface="Arial"/>
            </a:endParaRPr>
          </a:p>
          <a:p>
            <a:pPr marL="756285" marR="5080" lvl="1" indent="-287020">
              <a:lnSpc>
                <a:spcPts val="2380"/>
              </a:lnSpc>
              <a:spcBef>
                <a:spcPts val="56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Implemented either using shared memory (between  processes on the same computer) or message  passing (between different</a:t>
            </a:r>
            <a:r>
              <a:rPr sz="2200" b="1" spc="65" dirty="0">
                <a:solidFill>
                  <a:srgbClr val="003366"/>
                </a:solidFill>
                <a:latin typeface="Arial"/>
                <a:cs typeface="Arial"/>
              </a:rPr>
              <a:t> </a:t>
            </a:r>
            <a:r>
              <a:rPr sz="2200" b="1" spc="-5" dirty="0">
                <a:solidFill>
                  <a:srgbClr val="003366"/>
                </a:solidFill>
                <a:latin typeface="Arial"/>
                <a:cs typeface="Arial"/>
              </a:rPr>
              <a:t>computers)</a:t>
            </a:r>
            <a:endParaRPr sz="2200" dirty="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077592" y="64465"/>
            <a:ext cx="4628008" cy="635000"/>
          </a:xfrm>
          <a:prstGeom prst="rect">
            <a:avLst/>
          </a:prstGeom>
        </p:spPr>
        <p:txBody>
          <a:bodyPr vert="horz" wrap="square" lIns="0" tIns="12065" rIns="0" bIns="0" rtlCol="0">
            <a:spAutoFit/>
          </a:bodyPr>
          <a:lstStyle/>
          <a:p>
            <a:pPr marL="12700">
              <a:lnSpc>
                <a:spcPct val="100000"/>
              </a:lnSpc>
              <a:spcBef>
                <a:spcPts val="95"/>
              </a:spcBef>
            </a:pPr>
            <a:r>
              <a:rPr spc="-5" dirty="0"/>
              <a:t>Pipes – a few</a:t>
            </a:r>
            <a:r>
              <a:rPr spc="-30" dirty="0"/>
              <a:t> </a:t>
            </a:r>
            <a:r>
              <a:rPr spc="-5" dirty="0"/>
              <a:t>facts</a:t>
            </a:r>
          </a:p>
        </p:txBody>
      </p:sp>
      <p:sp>
        <p:nvSpPr>
          <p:cNvPr id="7" name="object 7"/>
          <p:cNvSpPr txBox="1"/>
          <p:nvPr/>
        </p:nvSpPr>
        <p:spPr>
          <a:xfrm>
            <a:off x="4722114" y="1229613"/>
            <a:ext cx="3788410" cy="5157822"/>
          </a:xfrm>
          <a:prstGeom prst="rect">
            <a:avLst/>
          </a:prstGeom>
        </p:spPr>
        <p:txBody>
          <a:bodyPr vert="horz" wrap="square" lIns="0" tIns="60960" rIns="0" bIns="0" rtlCol="0">
            <a:spAutoFit/>
          </a:bodyPr>
          <a:lstStyle/>
          <a:p>
            <a:pPr marL="355600" marR="299085" indent="-342900">
              <a:lnSpc>
                <a:spcPts val="3020"/>
              </a:lnSpc>
              <a:spcBef>
                <a:spcPts val="480"/>
              </a:spcBef>
              <a:buClr>
                <a:srgbClr val="006666"/>
              </a:buClr>
              <a:buFont typeface="Wingdings"/>
              <a:buChar char=""/>
              <a:tabLst>
                <a:tab pos="354965" algn="l"/>
                <a:tab pos="355600" algn="l"/>
              </a:tabLst>
            </a:pPr>
            <a:r>
              <a:rPr sz="2800" b="1" spc="-5" dirty="0">
                <a:solidFill>
                  <a:srgbClr val="003300"/>
                </a:solidFill>
                <a:latin typeface="Arial"/>
                <a:cs typeface="Arial"/>
              </a:rPr>
              <a:t>Each UNIX/Linux  process is created  with 3 open</a:t>
            </a:r>
            <a:r>
              <a:rPr sz="2800" b="1" spc="-15" dirty="0">
                <a:solidFill>
                  <a:srgbClr val="003300"/>
                </a:solidFill>
                <a:latin typeface="Arial"/>
                <a:cs typeface="Arial"/>
              </a:rPr>
              <a:t> </a:t>
            </a:r>
            <a:r>
              <a:rPr sz="2800" b="1" dirty="0">
                <a:solidFill>
                  <a:srgbClr val="003300"/>
                </a:solidFill>
                <a:latin typeface="Arial"/>
                <a:cs typeface="Arial"/>
              </a:rPr>
              <a:t>files:</a:t>
            </a:r>
            <a:endParaRPr sz="2800" dirty="0">
              <a:latin typeface="Arial"/>
              <a:cs typeface="Arial"/>
            </a:endParaRPr>
          </a:p>
          <a:p>
            <a:pPr marL="756285" lvl="1" indent="-287020">
              <a:lnSpc>
                <a:spcPct val="100000"/>
              </a:lnSpc>
              <a:spcBef>
                <a:spcPts val="285"/>
              </a:spcBef>
              <a:buClr>
                <a:srgbClr val="336699"/>
              </a:buClr>
              <a:buSzPct val="75000"/>
              <a:buFont typeface="Wingdings"/>
              <a:buChar char=""/>
              <a:tabLst>
                <a:tab pos="756285" algn="l"/>
                <a:tab pos="756920" algn="l"/>
              </a:tabLst>
            </a:pPr>
            <a:r>
              <a:rPr sz="2600" b="1" dirty="0">
                <a:solidFill>
                  <a:srgbClr val="003366"/>
                </a:solidFill>
                <a:latin typeface="Arial"/>
                <a:cs typeface="Arial"/>
              </a:rPr>
              <a:t>0: standard</a:t>
            </a:r>
            <a:r>
              <a:rPr sz="2600" b="1" spc="-45" dirty="0">
                <a:solidFill>
                  <a:srgbClr val="003366"/>
                </a:solidFill>
                <a:latin typeface="Arial"/>
                <a:cs typeface="Arial"/>
              </a:rPr>
              <a:t> </a:t>
            </a:r>
            <a:r>
              <a:rPr sz="2600" b="1" dirty="0">
                <a:solidFill>
                  <a:srgbClr val="003366"/>
                </a:solidFill>
                <a:latin typeface="Arial"/>
                <a:cs typeface="Arial"/>
              </a:rPr>
              <a:t>input</a:t>
            </a:r>
            <a:endParaRPr sz="2600" dirty="0">
              <a:latin typeface="Arial"/>
              <a:cs typeface="Arial"/>
            </a:endParaRPr>
          </a:p>
          <a:p>
            <a:pPr marL="756285" lvl="1" indent="-287020">
              <a:lnSpc>
                <a:spcPct val="100000"/>
              </a:lnSpc>
              <a:spcBef>
                <a:spcPts val="315"/>
              </a:spcBef>
              <a:buClr>
                <a:srgbClr val="336699"/>
              </a:buClr>
              <a:buSzPct val="75000"/>
              <a:buFont typeface="Wingdings"/>
              <a:buChar char=""/>
              <a:tabLst>
                <a:tab pos="756285" algn="l"/>
                <a:tab pos="756920" algn="l"/>
              </a:tabLst>
            </a:pPr>
            <a:r>
              <a:rPr sz="2600" b="1" dirty="0">
                <a:solidFill>
                  <a:srgbClr val="003366"/>
                </a:solidFill>
                <a:latin typeface="Arial"/>
                <a:cs typeface="Arial"/>
              </a:rPr>
              <a:t>1: standard</a:t>
            </a:r>
            <a:r>
              <a:rPr sz="2600" b="1" spc="-55" dirty="0">
                <a:solidFill>
                  <a:srgbClr val="003366"/>
                </a:solidFill>
                <a:latin typeface="Arial"/>
                <a:cs typeface="Arial"/>
              </a:rPr>
              <a:t> </a:t>
            </a:r>
            <a:r>
              <a:rPr sz="2600" b="1" dirty="0">
                <a:solidFill>
                  <a:srgbClr val="003366"/>
                </a:solidFill>
                <a:latin typeface="Arial"/>
                <a:cs typeface="Arial"/>
              </a:rPr>
              <a:t>output</a:t>
            </a:r>
            <a:endParaRPr sz="2600" dirty="0">
              <a:latin typeface="Arial"/>
              <a:cs typeface="Arial"/>
            </a:endParaRPr>
          </a:p>
          <a:p>
            <a:pPr marL="756285" lvl="1" indent="-287020">
              <a:lnSpc>
                <a:spcPct val="100000"/>
              </a:lnSpc>
              <a:spcBef>
                <a:spcPts val="310"/>
              </a:spcBef>
              <a:buClr>
                <a:srgbClr val="336699"/>
              </a:buClr>
              <a:buSzPct val="75000"/>
              <a:buFont typeface="Wingdings"/>
              <a:buChar char=""/>
              <a:tabLst>
                <a:tab pos="756285" algn="l"/>
                <a:tab pos="756920" algn="l"/>
              </a:tabLst>
            </a:pPr>
            <a:r>
              <a:rPr sz="2600" b="1" dirty="0">
                <a:solidFill>
                  <a:srgbClr val="003366"/>
                </a:solidFill>
                <a:latin typeface="Arial"/>
                <a:cs typeface="Arial"/>
              </a:rPr>
              <a:t>2: standard</a:t>
            </a:r>
            <a:r>
              <a:rPr sz="2600" b="1" spc="-50" dirty="0">
                <a:solidFill>
                  <a:srgbClr val="003366"/>
                </a:solidFill>
                <a:latin typeface="Arial"/>
                <a:cs typeface="Arial"/>
              </a:rPr>
              <a:t> </a:t>
            </a:r>
            <a:r>
              <a:rPr sz="2600" b="1" dirty="0">
                <a:solidFill>
                  <a:srgbClr val="003366"/>
                </a:solidFill>
                <a:latin typeface="Arial"/>
                <a:cs typeface="Arial"/>
              </a:rPr>
              <a:t>error</a:t>
            </a:r>
            <a:endParaRPr sz="2600" dirty="0">
              <a:latin typeface="Arial"/>
              <a:cs typeface="Arial"/>
            </a:endParaRPr>
          </a:p>
          <a:p>
            <a:pPr marL="355600" marR="199390" indent="-342900">
              <a:lnSpc>
                <a:spcPts val="3020"/>
              </a:lnSpc>
              <a:spcBef>
                <a:spcPts val="715"/>
              </a:spcBef>
              <a:buClr>
                <a:srgbClr val="006666"/>
              </a:buClr>
              <a:buFont typeface="Wingdings"/>
              <a:buChar char=""/>
              <a:tabLst>
                <a:tab pos="354965" algn="l"/>
                <a:tab pos="355600" algn="l"/>
              </a:tabLst>
            </a:pPr>
            <a:r>
              <a:rPr sz="2800" b="1" spc="-5" dirty="0">
                <a:solidFill>
                  <a:srgbClr val="003300"/>
                </a:solidFill>
                <a:latin typeface="Arial"/>
                <a:cs typeface="Arial"/>
              </a:rPr>
              <a:t>Often attached to a  terminal</a:t>
            </a:r>
            <a:endParaRPr lang="en-CA" sz="2800" b="1" spc="-5" dirty="0">
              <a:solidFill>
                <a:srgbClr val="003300"/>
              </a:solidFill>
              <a:latin typeface="Arial"/>
              <a:cs typeface="Arial"/>
            </a:endParaRPr>
          </a:p>
          <a:p>
            <a:pPr marL="355600" marR="199390" indent="-342900">
              <a:lnSpc>
                <a:spcPts val="3020"/>
              </a:lnSpc>
              <a:spcBef>
                <a:spcPts val="715"/>
              </a:spcBef>
              <a:buClr>
                <a:srgbClr val="006666"/>
              </a:buClr>
              <a:buFont typeface="Wingdings"/>
              <a:buChar char=""/>
              <a:tabLst>
                <a:tab pos="354965" algn="l"/>
                <a:tab pos="355600" algn="l"/>
              </a:tabLst>
            </a:pPr>
            <a:r>
              <a:rPr lang="en-CA" sz="2800" b="1" spc="-5" dirty="0">
                <a:solidFill>
                  <a:srgbClr val="003300"/>
                </a:solidFill>
                <a:latin typeface="Arial"/>
                <a:cs typeface="Arial"/>
              </a:rPr>
              <a:t>Synchronous message passing</a:t>
            </a:r>
            <a:endParaRPr sz="2800" dirty="0">
              <a:latin typeface="Arial"/>
              <a:cs typeface="Arial"/>
            </a:endParaRPr>
          </a:p>
          <a:p>
            <a:pPr marL="355600" indent="-342900">
              <a:lnSpc>
                <a:spcPct val="100000"/>
              </a:lnSpc>
              <a:spcBef>
                <a:spcPts val="295"/>
              </a:spcBef>
              <a:buClr>
                <a:srgbClr val="006666"/>
              </a:buClr>
              <a:buFont typeface="Wingdings"/>
              <a:buChar char=""/>
              <a:tabLst>
                <a:tab pos="354965" algn="l"/>
                <a:tab pos="355600" algn="l"/>
              </a:tabLst>
            </a:pPr>
            <a:r>
              <a:rPr sz="2800" b="1" spc="-5" dirty="0">
                <a:solidFill>
                  <a:srgbClr val="003300"/>
                </a:solidFill>
                <a:latin typeface="Arial"/>
                <a:cs typeface="Arial"/>
              </a:rPr>
              <a:t>Can </a:t>
            </a:r>
            <a:r>
              <a:rPr sz="2800" b="1" dirty="0">
                <a:solidFill>
                  <a:srgbClr val="003300"/>
                </a:solidFill>
                <a:latin typeface="Arial"/>
                <a:cs typeface="Arial"/>
              </a:rPr>
              <a:t>redirect to </a:t>
            </a:r>
            <a:r>
              <a:rPr sz="2800" b="1" spc="-5" dirty="0">
                <a:solidFill>
                  <a:srgbClr val="003300"/>
                </a:solidFill>
                <a:latin typeface="Arial"/>
                <a:cs typeface="Arial"/>
              </a:rPr>
              <a:t>a</a:t>
            </a:r>
            <a:r>
              <a:rPr sz="2800" b="1" spc="-60" dirty="0">
                <a:solidFill>
                  <a:srgbClr val="003300"/>
                </a:solidFill>
                <a:latin typeface="Arial"/>
                <a:cs typeface="Arial"/>
              </a:rPr>
              <a:t> </a:t>
            </a:r>
            <a:r>
              <a:rPr sz="2800" b="1" spc="-5" dirty="0">
                <a:solidFill>
                  <a:srgbClr val="003300"/>
                </a:solidFill>
                <a:latin typeface="Arial"/>
                <a:cs typeface="Arial"/>
              </a:rPr>
              <a:t>file</a:t>
            </a:r>
            <a:endParaRPr sz="2800" dirty="0">
              <a:latin typeface="Arial"/>
              <a:cs typeface="Arial"/>
            </a:endParaRPr>
          </a:p>
          <a:p>
            <a:pPr marL="756285" lvl="1" indent="-287020">
              <a:lnSpc>
                <a:spcPct val="100000"/>
              </a:lnSpc>
              <a:spcBef>
                <a:spcPts val="325"/>
              </a:spcBef>
              <a:buClr>
                <a:srgbClr val="336699"/>
              </a:buClr>
              <a:buSzPct val="75000"/>
              <a:buFont typeface="Wingdings"/>
              <a:buChar char=""/>
              <a:tabLst>
                <a:tab pos="756285" algn="l"/>
                <a:tab pos="756920" algn="l"/>
              </a:tabLst>
            </a:pPr>
            <a:r>
              <a:rPr sz="2600" b="1" dirty="0">
                <a:solidFill>
                  <a:srgbClr val="003366"/>
                </a:solidFill>
                <a:latin typeface="Arial"/>
                <a:cs typeface="Arial"/>
              </a:rPr>
              <a:t>c</a:t>
            </a:r>
            <a:r>
              <a:rPr lang="en-CA" sz="2600" b="1" dirty="0" err="1">
                <a:solidFill>
                  <a:srgbClr val="003366"/>
                </a:solidFill>
                <a:latin typeface="Arial"/>
                <a:cs typeface="Arial"/>
              </a:rPr>
              <a:t>omman</a:t>
            </a:r>
            <a:r>
              <a:rPr sz="2600" b="1" dirty="0">
                <a:solidFill>
                  <a:srgbClr val="003366"/>
                </a:solidFill>
                <a:latin typeface="Arial"/>
                <a:cs typeface="Arial"/>
              </a:rPr>
              <a:t>d</a:t>
            </a:r>
            <a:r>
              <a:rPr sz="2600" b="1" spc="-10" dirty="0">
                <a:solidFill>
                  <a:srgbClr val="003366"/>
                </a:solidFill>
                <a:latin typeface="Arial"/>
                <a:cs typeface="Arial"/>
              </a:rPr>
              <a:t> </a:t>
            </a:r>
            <a:r>
              <a:rPr sz="2600" b="1" dirty="0">
                <a:solidFill>
                  <a:srgbClr val="003366"/>
                </a:solidFill>
                <a:latin typeface="Arial"/>
                <a:cs typeface="Arial"/>
              </a:rPr>
              <a:t>&gt;</a:t>
            </a:r>
            <a:r>
              <a:rPr lang="en-CA" sz="2600" b="1" dirty="0">
                <a:solidFill>
                  <a:srgbClr val="003366"/>
                </a:solidFill>
                <a:latin typeface="Arial"/>
                <a:cs typeface="Arial"/>
              </a:rPr>
              <a:t> </a:t>
            </a:r>
            <a:r>
              <a:rPr sz="2600" b="1" dirty="0">
                <a:solidFill>
                  <a:srgbClr val="003366"/>
                </a:solidFill>
                <a:latin typeface="Arial"/>
                <a:cs typeface="Arial"/>
              </a:rPr>
              <a:t>file</a:t>
            </a:r>
            <a:endParaRPr sz="2600" dirty="0">
              <a:latin typeface="Arial"/>
              <a:cs typeface="Arial"/>
            </a:endParaRPr>
          </a:p>
        </p:txBody>
      </p:sp>
      <p:grpSp>
        <p:nvGrpSpPr>
          <p:cNvPr id="8" name="object 8"/>
          <p:cNvGrpSpPr/>
          <p:nvPr/>
        </p:nvGrpSpPr>
        <p:grpSpPr>
          <a:xfrm>
            <a:off x="553726" y="876849"/>
            <a:ext cx="3534410" cy="3854450"/>
            <a:chOff x="553726" y="876849"/>
            <a:chExt cx="3534410" cy="3854450"/>
          </a:xfrm>
        </p:grpSpPr>
        <p:sp>
          <p:nvSpPr>
            <p:cNvPr id="9" name="object 9"/>
            <p:cNvSpPr/>
            <p:nvPr/>
          </p:nvSpPr>
          <p:spPr>
            <a:xfrm>
              <a:off x="1638555" y="3264898"/>
              <a:ext cx="67310" cy="458470"/>
            </a:xfrm>
            <a:custGeom>
              <a:avLst/>
              <a:gdLst/>
              <a:ahLst/>
              <a:cxnLst/>
              <a:rect l="l" t="t" r="r" b="b"/>
              <a:pathLst>
                <a:path w="67310" h="458470">
                  <a:moveTo>
                    <a:pt x="67167" y="0"/>
                  </a:moveTo>
                  <a:lnTo>
                    <a:pt x="0" y="0"/>
                  </a:lnTo>
                  <a:lnTo>
                    <a:pt x="0" y="458232"/>
                  </a:lnTo>
                  <a:lnTo>
                    <a:pt x="67167" y="458232"/>
                  </a:lnTo>
                  <a:lnTo>
                    <a:pt x="67167" y="0"/>
                  </a:lnTo>
                  <a:close/>
                </a:path>
              </a:pathLst>
            </a:custGeom>
            <a:solidFill>
              <a:srgbClr val="E8EDF7"/>
            </a:solidFill>
          </p:spPr>
          <p:txBody>
            <a:bodyPr wrap="square" lIns="0" tIns="0" rIns="0" bIns="0" rtlCol="0"/>
            <a:lstStyle/>
            <a:p>
              <a:endParaRPr/>
            </a:p>
          </p:txBody>
        </p:sp>
        <p:sp>
          <p:nvSpPr>
            <p:cNvPr id="10" name="object 10"/>
            <p:cNvSpPr/>
            <p:nvPr/>
          </p:nvSpPr>
          <p:spPr>
            <a:xfrm>
              <a:off x="1638555" y="3264898"/>
              <a:ext cx="67310" cy="458470"/>
            </a:xfrm>
            <a:custGeom>
              <a:avLst/>
              <a:gdLst/>
              <a:ahLst/>
              <a:cxnLst/>
              <a:rect l="l" t="t" r="r" b="b"/>
              <a:pathLst>
                <a:path w="67310" h="458470">
                  <a:moveTo>
                    <a:pt x="0" y="458232"/>
                  </a:moveTo>
                  <a:lnTo>
                    <a:pt x="67167" y="458232"/>
                  </a:lnTo>
                  <a:lnTo>
                    <a:pt x="67167" y="0"/>
                  </a:lnTo>
                  <a:lnTo>
                    <a:pt x="0" y="0"/>
                  </a:lnTo>
                  <a:lnTo>
                    <a:pt x="0" y="458232"/>
                  </a:lnTo>
                  <a:close/>
                </a:path>
              </a:pathLst>
            </a:custGeom>
            <a:ln w="3175">
              <a:solidFill>
                <a:srgbClr val="000000"/>
              </a:solidFill>
            </a:ln>
          </p:spPr>
          <p:txBody>
            <a:bodyPr wrap="square" lIns="0" tIns="0" rIns="0" bIns="0" rtlCol="0"/>
            <a:lstStyle/>
            <a:p>
              <a:endParaRPr/>
            </a:p>
          </p:txBody>
        </p:sp>
        <p:sp>
          <p:nvSpPr>
            <p:cNvPr id="11" name="object 11"/>
            <p:cNvSpPr/>
            <p:nvPr/>
          </p:nvSpPr>
          <p:spPr>
            <a:xfrm>
              <a:off x="1738322" y="3247760"/>
              <a:ext cx="187960" cy="475615"/>
            </a:xfrm>
            <a:custGeom>
              <a:avLst/>
              <a:gdLst/>
              <a:ahLst/>
              <a:cxnLst/>
              <a:rect l="l" t="t" r="r" b="b"/>
              <a:pathLst>
                <a:path w="187960" h="475614">
                  <a:moveTo>
                    <a:pt x="122618" y="0"/>
                  </a:moveTo>
                  <a:lnTo>
                    <a:pt x="0" y="458004"/>
                  </a:lnTo>
                  <a:lnTo>
                    <a:pt x="64881" y="475370"/>
                  </a:lnTo>
                  <a:lnTo>
                    <a:pt x="187474" y="17366"/>
                  </a:lnTo>
                  <a:lnTo>
                    <a:pt x="122618" y="0"/>
                  </a:lnTo>
                  <a:close/>
                </a:path>
              </a:pathLst>
            </a:custGeom>
            <a:solidFill>
              <a:srgbClr val="E8EDF7"/>
            </a:solidFill>
          </p:spPr>
          <p:txBody>
            <a:bodyPr wrap="square" lIns="0" tIns="0" rIns="0" bIns="0" rtlCol="0"/>
            <a:lstStyle/>
            <a:p>
              <a:endParaRPr/>
            </a:p>
          </p:txBody>
        </p:sp>
        <p:sp>
          <p:nvSpPr>
            <p:cNvPr id="12" name="object 12"/>
            <p:cNvSpPr/>
            <p:nvPr/>
          </p:nvSpPr>
          <p:spPr>
            <a:xfrm>
              <a:off x="1738322" y="3247760"/>
              <a:ext cx="187960" cy="475615"/>
            </a:xfrm>
            <a:custGeom>
              <a:avLst/>
              <a:gdLst/>
              <a:ahLst/>
              <a:cxnLst/>
              <a:rect l="l" t="t" r="r" b="b"/>
              <a:pathLst>
                <a:path w="187960" h="475614">
                  <a:moveTo>
                    <a:pt x="122618" y="0"/>
                  </a:moveTo>
                  <a:lnTo>
                    <a:pt x="0" y="458004"/>
                  </a:lnTo>
                  <a:lnTo>
                    <a:pt x="64881" y="475370"/>
                  </a:lnTo>
                  <a:lnTo>
                    <a:pt x="187474" y="17366"/>
                  </a:lnTo>
                  <a:lnTo>
                    <a:pt x="122618"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1423111" y="3269817"/>
              <a:ext cx="187960" cy="475615"/>
            </a:xfrm>
            <a:custGeom>
              <a:avLst/>
              <a:gdLst/>
              <a:ahLst/>
              <a:cxnLst/>
              <a:rect l="l" t="t" r="r" b="b"/>
              <a:pathLst>
                <a:path w="187959" h="475614">
                  <a:moveTo>
                    <a:pt x="64881" y="0"/>
                  </a:moveTo>
                  <a:lnTo>
                    <a:pt x="0" y="17366"/>
                  </a:lnTo>
                  <a:lnTo>
                    <a:pt x="122618" y="475370"/>
                  </a:lnTo>
                  <a:lnTo>
                    <a:pt x="187500" y="458004"/>
                  </a:lnTo>
                  <a:lnTo>
                    <a:pt x="64881" y="0"/>
                  </a:lnTo>
                  <a:close/>
                </a:path>
              </a:pathLst>
            </a:custGeom>
            <a:solidFill>
              <a:srgbClr val="E8EDF7"/>
            </a:solidFill>
          </p:spPr>
          <p:txBody>
            <a:bodyPr wrap="square" lIns="0" tIns="0" rIns="0" bIns="0" rtlCol="0"/>
            <a:lstStyle/>
            <a:p>
              <a:endParaRPr/>
            </a:p>
          </p:txBody>
        </p:sp>
        <p:sp>
          <p:nvSpPr>
            <p:cNvPr id="14" name="object 14"/>
            <p:cNvSpPr/>
            <p:nvPr/>
          </p:nvSpPr>
          <p:spPr>
            <a:xfrm>
              <a:off x="1423111" y="3269817"/>
              <a:ext cx="187960" cy="475615"/>
            </a:xfrm>
            <a:custGeom>
              <a:avLst/>
              <a:gdLst/>
              <a:ahLst/>
              <a:cxnLst/>
              <a:rect l="l" t="t" r="r" b="b"/>
              <a:pathLst>
                <a:path w="187959" h="475614">
                  <a:moveTo>
                    <a:pt x="0" y="17366"/>
                  </a:moveTo>
                  <a:lnTo>
                    <a:pt x="122618" y="475370"/>
                  </a:lnTo>
                  <a:lnTo>
                    <a:pt x="187500" y="458004"/>
                  </a:lnTo>
                  <a:lnTo>
                    <a:pt x="64881" y="0"/>
                  </a:lnTo>
                  <a:lnTo>
                    <a:pt x="0" y="17366"/>
                  </a:lnTo>
                  <a:close/>
                </a:path>
              </a:pathLst>
            </a:custGeom>
            <a:ln w="3175">
              <a:solidFill>
                <a:srgbClr val="000000"/>
              </a:solidFill>
            </a:ln>
          </p:spPr>
          <p:txBody>
            <a:bodyPr wrap="square" lIns="0" tIns="0" rIns="0" bIns="0" rtlCol="0"/>
            <a:lstStyle/>
            <a:p>
              <a:endParaRPr/>
            </a:p>
          </p:txBody>
        </p:sp>
        <p:sp>
          <p:nvSpPr>
            <p:cNvPr id="15" name="object 15"/>
            <p:cNvSpPr/>
            <p:nvPr/>
          </p:nvSpPr>
          <p:spPr>
            <a:xfrm>
              <a:off x="1925797" y="3929378"/>
              <a:ext cx="274955" cy="800100"/>
            </a:xfrm>
            <a:custGeom>
              <a:avLst/>
              <a:gdLst/>
              <a:ahLst/>
              <a:cxnLst/>
              <a:rect l="l" t="t" r="r" b="b"/>
              <a:pathLst>
                <a:path w="274955" h="800100">
                  <a:moveTo>
                    <a:pt x="64856" y="0"/>
                  </a:moveTo>
                  <a:lnTo>
                    <a:pt x="0" y="17366"/>
                  </a:lnTo>
                  <a:lnTo>
                    <a:pt x="209515" y="799890"/>
                  </a:lnTo>
                  <a:lnTo>
                    <a:pt x="274372" y="782523"/>
                  </a:lnTo>
                  <a:lnTo>
                    <a:pt x="64856" y="0"/>
                  </a:lnTo>
                  <a:close/>
                </a:path>
              </a:pathLst>
            </a:custGeom>
            <a:solidFill>
              <a:srgbClr val="E8EDF7"/>
            </a:solidFill>
          </p:spPr>
          <p:txBody>
            <a:bodyPr wrap="square" lIns="0" tIns="0" rIns="0" bIns="0" rtlCol="0"/>
            <a:lstStyle/>
            <a:p>
              <a:endParaRPr/>
            </a:p>
          </p:txBody>
        </p:sp>
        <p:sp>
          <p:nvSpPr>
            <p:cNvPr id="16" name="object 16"/>
            <p:cNvSpPr/>
            <p:nvPr/>
          </p:nvSpPr>
          <p:spPr>
            <a:xfrm>
              <a:off x="1925797" y="3929378"/>
              <a:ext cx="274955" cy="800100"/>
            </a:xfrm>
            <a:custGeom>
              <a:avLst/>
              <a:gdLst/>
              <a:ahLst/>
              <a:cxnLst/>
              <a:rect l="l" t="t" r="r" b="b"/>
              <a:pathLst>
                <a:path w="274955" h="800100">
                  <a:moveTo>
                    <a:pt x="0" y="17366"/>
                  </a:moveTo>
                  <a:lnTo>
                    <a:pt x="209515" y="799890"/>
                  </a:lnTo>
                  <a:lnTo>
                    <a:pt x="274372" y="782523"/>
                  </a:lnTo>
                  <a:lnTo>
                    <a:pt x="64856" y="0"/>
                  </a:lnTo>
                  <a:lnTo>
                    <a:pt x="0" y="17366"/>
                  </a:lnTo>
                  <a:close/>
                </a:path>
              </a:pathLst>
            </a:custGeom>
            <a:ln w="3175">
              <a:solidFill>
                <a:srgbClr val="000000"/>
              </a:solidFill>
            </a:ln>
          </p:spPr>
          <p:txBody>
            <a:bodyPr wrap="square" lIns="0" tIns="0" rIns="0" bIns="0" rtlCol="0"/>
            <a:lstStyle/>
            <a:p>
              <a:endParaRPr/>
            </a:p>
          </p:txBody>
        </p:sp>
        <p:sp>
          <p:nvSpPr>
            <p:cNvPr id="17" name="object 17"/>
            <p:cNvSpPr/>
            <p:nvPr/>
          </p:nvSpPr>
          <p:spPr>
            <a:xfrm>
              <a:off x="561346" y="884469"/>
              <a:ext cx="3519170" cy="3126740"/>
            </a:xfrm>
            <a:custGeom>
              <a:avLst/>
              <a:gdLst/>
              <a:ahLst/>
              <a:cxnLst/>
              <a:rect l="l" t="t" r="r" b="b"/>
              <a:pathLst>
                <a:path w="3519170" h="3126740">
                  <a:moveTo>
                    <a:pt x="0" y="3126166"/>
                  </a:moveTo>
                  <a:lnTo>
                    <a:pt x="3518956" y="3126166"/>
                  </a:lnTo>
                  <a:lnTo>
                    <a:pt x="3518956" y="0"/>
                  </a:lnTo>
                  <a:lnTo>
                    <a:pt x="0" y="0"/>
                  </a:lnTo>
                  <a:lnTo>
                    <a:pt x="0" y="3126166"/>
                  </a:lnTo>
                  <a:close/>
                </a:path>
              </a:pathLst>
            </a:custGeom>
            <a:ln w="15206">
              <a:solidFill>
                <a:srgbClr val="000000"/>
              </a:solidFill>
            </a:ln>
          </p:spPr>
          <p:txBody>
            <a:bodyPr wrap="square" lIns="0" tIns="0" rIns="0" bIns="0" rtlCol="0"/>
            <a:lstStyle/>
            <a:p>
              <a:endParaRPr/>
            </a:p>
          </p:txBody>
        </p:sp>
        <p:sp>
          <p:nvSpPr>
            <p:cNvPr id="18" name="object 18"/>
            <p:cNvSpPr/>
            <p:nvPr/>
          </p:nvSpPr>
          <p:spPr>
            <a:xfrm>
              <a:off x="1237284" y="2387282"/>
              <a:ext cx="1436370" cy="434340"/>
            </a:xfrm>
            <a:custGeom>
              <a:avLst/>
              <a:gdLst/>
              <a:ahLst/>
              <a:cxnLst/>
              <a:rect l="l" t="t" r="r" b="b"/>
              <a:pathLst>
                <a:path w="1436370" h="434339">
                  <a:moveTo>
                    <a:pt x="1436344" y="114084"/>
                  </a:moveTo>
                  <a:lnTo>
                    <a:pt x="114007" y="114084"/>
                  </a:lnTo>
                  <a:lnTo>
                    <a:pt x="114007" y="0"/>
                  </a:lnTo>
                  <a:lnTo>
                    <a:pt x="0" y="0"/>
                  </a:lnTo>
                  <a:lnTo>
                    <a:pt x="0" y="114084"/>
                  </a:lnTo>
                  <a:lnTo>
                    <a:pt x="0" y="434047"/>
                  </a:lnTo>
                  <a:lnTo>
                    <a:pt x="1436344" y="434047"/>
                  </a:lnTo>
                  <a:lnTo>
                    <a:pt x="1436344" y="114084"/>
                  </a:lnTo>
                  <a:close/>
                </a:path>
              </a:pathLst>
            </a:custGeom>
            <a:solidFill>
              <a:srgbClr val="4879C0"/>
            </a:solidFill>
          </p:spPr>
          <p:txBody>
            <a:bodyPr wrap="square" lIns="0" tIns="0" rIns="0" bIns="0" rtlCol="0"/>
            <a:lstStyle/>
            <a:p>
              <a:endParaRPr/>
            </a:p>
          </p:txBody>
        </p:sp>
        <p:sp>
          <p:nvSpPr>
            <p:cNvPr id="19" name="object 19"/>
            <p:cNvSpPr/>
            <p:nvPr/>
          </p:nvSpPr>
          <p:spPr>
            <a:xfrm>
              <a:off x="1237295" y="2387275"/>
              <a:ext cx="1436370" cy="434340"/>
            </a:xfrm>
            <a:custGeom>
              <a:avLst/>
              <a:gdLst/>
              <a:ahLst/>
              <a:cxnLst/>
              <a:rect l="l" t="t" r="r" b="b"/>
              <a:pathLst>
                <a:path w="1436370" h="434339">
                  <a:moveTo>
                    <a:pt x="0" y="434045"/>
                  </a:moveTo>
                  <a:lnTo>
                    <a:pt x="1436337" y="434045"/>
                  </a:lnTo>
                  <a:lnTo>
                    <a:pt x="1436337" y="0"/>
                  </a:lnTo>
                  <a:lnTo>
                    <a:pt x="0" y="0"/>
                  </a:lnTo>
                  <a:lnTo>
                    <a:pt x="0" y="434045"/>
                  </a:lnTo>
                  <a:close/>
                </a:path>
              </a:pathLst>
            </a:custGeom>
            <a:ln w="3175">
              <a:solidFill>
                <a:srgbClr val="4879C0"/>
              </a:solidFill>
            </a:ln>
          </p:spPr>
          <p:txBody>
            <a:bodyPr wrap="square" lIns="0" tIns="0" rIns="0" bIns="0" rtlCol="0"/>
            <a:lstStyle/>
            <a:p>
              <a:endParaRPr/>
            </a:p>
          </p:txBody>
        </p:sp>
        <p:sp>
          <p:nvSpPr>
            <p:cNvPr id="20" name="object 20"/>
            <p:cNvSpPr/>
            <p:nvPr/>
          </p:nvSpPr>
          <p:spPr>
            <a:xfrm>
              <a:off x="1351300" y="2501364"/>
              <a:ext cx="1436370" cy="434340"/>
            </a:xfrm>
            <a:custGeom>
              <a:avLst/>
              <a:gdLst/>
              <a:ahLst/>
              <a:cxnLst/>
              <a:rect l="l" t="t" r="r" b="b"/>
              <a:pathLst>
                <a:path w="1436370" h="434339">
                  <a:moveTo>
                    <a:pt x="1436337" y="0"/>
                  </a:moveTo>
                  <a:lnTo>
                    <a:pt x="0" y="0"/>
                  </a:lnTo>
                  <a:lnTo>
                    <a:pt x="0" y="434045"/>
                  </a:lnTo>
                  <a:lnTo>
                    <a:pt x="1436337" y="434045"/>
                  </a:lnTo>
                  <a:lnTo>
                    <a:pt x="1436337" y="0"/>
                  </a:lnTo>
                  <a:close/>
                </a:path>
              </a:pathLst>
            </a:custGeom>
            <a:solidFill>
              <a:srgbClr val="E8EDF7"/>
            </a:solidFill>
          </p:spPr>
          <p:txBody>
            <a:bodyPr wrap="square" lIns="0" tIns="0" rIns="0" bIns="0" rtlCol="0"/>
            <a:lstStyle/>
            <a:p>
              <a:endParaRPr/>
            </a:p>
          </p:txBody>
        </p:sp>
        <p:sp>
          <p:nvSpPr>
            <p:cNvPr id="21" name="object 21"/>
            <p:cNvSpPr/>
            <p:nvPr/>
          </p:nvSpPr>
          <p:spPr>
            <a:xfrm>
              <a:off x="1351300" y="2501364"/>
              <a:ext cx="1436370" cy="434340"/>
            </a:xfrm>
            <a:custGeom>
              <a:avLst/>
              <a:gdLst/>
              <a:ahLst/>
              <a:cxnLst/>
              <a:rect l="l" t="t" r="r" b="b"/>
              <a:pathLst>
                <a:path w="1436370" h="434339">
                  <a:moveTo>
                    <a:pt x="0" y="434045"/>
                  </a:moveTo>
                  <a:lnTo>
                    <a:pt x="1436337" y="434045"/>
                  </a:lnTo>
                  <a:lnTo>
                    <a:pt x="1436337" y="0"/>
                  </a:lnTo>
                  <a:lnTo>
                    <a:pt x="0" y="0"/>
                  </a:lnTo>
                  <a:lnTo>
                    <a:pt x="0" y="434045"/>
                  </a:lnTo>
                  <a:close/>
                </a:path>
              </a:pathLst>
            </a:custGeom>
            <a:ln w="3175">
              <a:solidFill>
                <a:srgbClr val="000000"/>
              </a:solidFill>
            </a:ln>
          </p:spPr>
          <p:txBody>
            <a:bodyPr wrap="square" lIns="0" tIns="0" rIns="0" bIns="0" rtlCol="0"/>
            <a:lstStyle/>
            <a:p>
              <a:endParaRPr/>
            </a:p>
          </p:txBody>
        </p:sp>
      </p:grpSp>
      <p:sp>
        <p:nvSpPr>
          <p:cNvPr id="22" name="object 22"/>
          <p:cNvSpPr txBox="1"/>
          <p:nvPr/>
        </p:nvSpPr>
        <p:spPr>
          <a:xfrm>
            <a:off x="1352821" y="2599201"/>
            <a:ext cx="650875" cy="208279"/>
          </a:xfrm>
          <a:prstGeom prst="rect">
            <a:avLst/>
          </a:prstGeom>
        </p:spPr>
        <p:txBody>
          <a:bodyPr vert="horz" wrap="square" lIns="0" tIns="12065" rIns="0" bIns="0" rtlCol="0">
            <a:spAutoFit/>
          </a:bodyPr>
          <a:lstStyle/>
          <a:p>
            <a:pPr marL="48895">
              <a:lnSpc>
                <a:spcPct val="100000"/>
              </a:lnSpc>
              <a:spcBef>
                <a:spcPts val="95"/>
              </a:spcBef>
              <a:tabLst>
                <a:tab pos="513715" algn="l"/>
              </a:tabLst>
            </a:pPr>
            <a:r>
              <a:rPr sz="1200" spc="-5" dirty="0">
                <a:latin typeface="Arial"/>
                <a:cs typeface="Arial"/>
              </a:rPr>
              <a:t>0  </a:t>
            </a:r>
            <a:r>
              <a:rPr sz="1200" spc="5" dirty="0">
                <a:latin typeface="Arial"/>
                <a:cs typeface="Arial"/>
              </a:rPr>
              <a:t> </a:t>
            </a:r>
            <a:r>
              <a:rPr sz="1200" spc="-5" dirty="0">
                <a:latin typeface="Arial"/>
                <a:cs typeface="Arial"/>
              </a:rPr>
              <a:t>1	2</a:t>
            </a:r>
            <a:endParaRPr sz="1200">
              <a:latin typeface="Arial"/>
              <a:cs typeface="Arial"/>
            </a:endParaRPr>
          </a:p>
        </p:txBody>
      </p:sp>
      <p:grpSp>
        <p:nvGrpSpPr>
          <p:cNvPr id="23" name="object 23"/>
          <p:cNvGrpSpPr/>
          <p:nvPr/>
        </p:nvGrpSpPr>
        <p:grpSpPr>
          <a:xfrm>
            <a:off x="1235708" y="1307685"/>
            <a:ext cx="1551940" cy="1193800"/>
            <a:chOff x="1235708" y="1307685"/>
            <a:chExt cx="1551940" cy="1193800"/>
          </a:xfrm>
        </p:grpSpPr>
        <p:sp>
          <p:nvSpPr>
            <p:cNvPr id="24" name="object 24"/>
            <p:cNvSpPr/>
            <p:nvPr/>
          </p:nvSpPr>
          <p:spPr>
            <a:xfrm>
              <a:off x="1237284" y="1309280"/>
              <a:ext cx="1436370" cy="1078230"/>
            </a:xfrm>
            <a:custGeom>
              <a:avLst/>
              <a:gdLst/>
              <a:ahLst/>
              <a:cxnLst/>
              <a:rect l="l" t="t" r="r" b="b"/>
              <a:pathLst>
                <a:path w="1436370" h="1078230">
                  <a:moveTo>
                    <a:pt x="1436344" y="0"/>
                  </a:moveTo>
                  <a:lnTo>
                    <a:pt x="0" y="0"/>
                  </a:lnTo>
                  <a:lnTo>
                    <a:pt x="0" y="114084"/>
                  </a:lnTo>
                  <a:lnTo>
                    <a:pt x="0" y="1078001"/>
                  </a:lnTo>
                  <a:lnTo>
                    <a:pt x="1436344" y="1078001"/>
                  </a:lnTo>
                  <a:lnTo>
                    <a:pt x="1436344" y="114084"/>
                  </a:lnTo>
                  <a:lnTo>
                    <a:pt x="1436344" y="0"/>
                  </a:lnTo>
                  <a:close/>
                </a:path>
              </a:pathLst>
            </a:custGeom>
            <a:solidFill>
              <a:srgbClr val="4879C0"/>
            </a:solidFill>
          </p:spPr>
          <p:txBody>
            <a:bodyPr wrap="square" lIns="0" tIns="0" rIns="0" bIns="0" rtlCol="0"/>
            <a:lstStyle/>
            <a:p>
              <a:endParaRPr/>
            </a:p>
          </p:txBody>
        </p:sp>
        <p:sp>
          <p:nvSpPr>
            <p:cNvPr id="25" name="object 25"/>
            <p:cNvSpPr/>
            <p:nvPr/>
          </p:nvSpPr>
          <p:spPr>
            <a:xfrm>
              <a:off x="1237295" y="1309273"/>
              <a:ext cx="1436370" cy="1078230"/>
            </a:xfrm>
            <a:custGeom>
              <a:avLst/>
              <a:gdLst/>
              <a:ahLst/>
              <a:cxnLst/>
              <a:rect l="l" t="t" r="r" b="b"/>
              <a:pathLst>
                <a:path w="1436370" h="1078230">
                  <a:moveTo>
                    <a:pt x="0" y="1078002"/>
                  </a:moveTo>
                  <a:lnTo>
                    <a:pt x="1436337" y="1078001"/>
                  </a:lnTo>
                  <a:lnTo>
                    <a:pt x="1436337" y="0"/>
                  </a:lnTo>
                  <a:lnTo>
                    <a:pt x="0" y="0"/>
                  </a:lnTo>
                  <a:lnTo>
                    <a:pt x="0" y="1078002"/>
                  </a:lnTo>
                  <a:close/>
                </a:path>
              </a:pathLst>
            </a:custGeom>
            <a:ln w="3175">
              <a:solidFill>
                <a:srgbClr val="4879C0"/>
              </a:solidFill>
            </a:ln>
          </p:spPr>
          <p:txBody>
            <a:bodyPr wrap="square" lIns="0" tIns="0" rIns="0" bIns="0" rtlCol="0"/>
            <a:lstStyle/>
            <a:p>
              <a:endParaRPr/>
            </a:p>
          </p:txBody>
        </p:sp>
        <p:sp>
          <p:nvSpPr>
            <p:cNvPr id="26" name="object 26"/>
            <p:cNvSpPr/>
            <p:nvPr/>
          </p:nvSpPr>
          <p:spPr>
            <a:xfrm>
              <a:off x="1351300" y="1423362"/>
              <a:ext cx="1436370" cy="1078230"/>
            </a:xfrm>
            <a:custGeom>
              <a:avLst/>
              <a:gdLst/>
              <a:ahLst/>
              <a:cxnLst/>
              <a:rect l="l" t="t" r="r" b="b"/>
              <a:pathLst>
                <a:path w="1436370" h="1078230">
                  <a:moveTo>
                    <a:pt x="1436337" y="0"/>
                  </a:moveTo>
                  <a:lnTo>
                    <a:pt x="0" y="0"/>
                  </a:lnTo>
                  <a:lnTo>
                    <a:pt x="0" y="1078002"/>
                  </a:lnTo>
                  <a:lnTo>
                    <a:pt x="1436337" y="1078001"/>
                  </a:lnTo>
                  <a:lnTo>
                    <a:pt x="1436337" y="0"/>
                  </a:lnTo>
                  <a:close/>
                </a:path>
              </a:pathLst>
            </a:custGeom>
            <a:solidFill>
              <a:srgbClr val="E8EDF7"/>
            </a:solidFill>
          </p:spPr>
          <p:txBody>
            <a:bodyPr wrap="square" lIns="0" tIns="0" rIns="0" bIns="0" rtlCol="0"/>
            <a:lstStyle/>
            <a:p>
              <a:endParaRPr/>
            </a:p>
          </p:txBody>
        </p:sp>
      </p:grpSp>
      <p:sp>
        <p:nvSpPr>
          <p:cNvPr id="27" name="object 27"/>
          <p:cNvSpPr txBox="1"/>
          <p:nvPr/>
        </p:nvSpPr>
        <p:spPr>
          <a:xfrm>
            <a:off x="1351300" y="1423362"/>
            <a:ext cx="1436370" cy="1078230"/>
          </a:xfrm>
          <a:prstGeom prst="rect">
            <a:avLst/>
          </a:prstGeom>
          <a:ln w="3175">
            <a:solidFill>
              <a:srgbClr val="000000"/>
            </a:solidFill>
          </a:ln>
        </p:spPr>
        <p:txBody>
          <a:bodyPr vert="horz" wrap="square" lIns="0" tIns="34925" rIns="0" bIns="0" rtlCol="0">
            <a:spAutoFit/>
          </a:bodyPr>
          <a:lstStyle/>
          <a:p>
            <a:pPr marL="50165">
              <a:lnSpc>
                <a:spcPct val="100000"/>
              </a:lnSpc>
              <a:spcBef>
                <a:spcPts val="275"/>
              </a:spcBef>
            </a:pPr>
            <a:r>
              <a:rPr sz="1200" spc="-5" dirty="0">
                <a:latin typeface="Arial"/>
                <a:cs typeface="Arial"/>
              </a:rPr>
              <a:t>Process</a:t>
            </a:r>
            <a:endParaRPr sz="1200">
              <a:latin typeface="Arial"/>
              <a:cs typeface="Arial"/>
            </a:endParaRPr>
          </a:p>
        </p:txBody>
      </p:sp>
      <p:grpSp>
        <p:nvGrpSpPr>
          <p:cNvPr id="28" name="object 28"/>
          <p:cNvGrpSpPr/>
          <p:nvPr/>
        </p:nvGrpSpPr>
        <p:grpSpPr>
          <a:xfrm>
            <a:off x="561346" y="2321737"/>
            <a:ext cx="3519170" cy="3750310"/>
            <a:chOff x="561346" y="2321737"/>
            <a:chExt cx="3519170" cy="3750310"/>
          </a:xfrm>
        </p:grpSpPr>
        <p:sp>
          <p:nvSpPr>
            <p:cNvPr id="29" name="object 29"/>
            <p:cNvSpPr/>
            <p:nvPr/>
          </p:nvSpPr>
          <p:spPr>
            <a:xfrm>
              <a:off x="1459022" y="2415037"/>
              <a:ext cx="57785" cy="230504"/>
            </a:xfrm>
            <a:custGeom>
              <a:avLst/>
              <a:gdLst/>
              <a:ahLst/>
              <a:cxnLst/>
              <a:rect l="l" t="t" r="r" b="b"/>
              <a:pathLst>
                <a:path w="57784" h="230505">
                  <a:moveTo>
                    <a:pt x="0" y="230079"/>
                  </a:moveTo>
                  <a:lnTo>
                    <a:pt x="57471" y="0"/>
                  </a:lnTo>
                </a:path>
              </a:pathLst>
            </a:custGeom>
            <a:ln w="3175">
              <a:solidFill>
                <a:srgbClr val="000000"/>
              </a:solidFill>
            </a:ln>
          </p:spPr>
          <p:txBody>
            <a:bodyPr wrap="square" lIns="0" tIns="0" rIns="0" bIns="0" rtlCol="0"/>
            <a:lstStyle/>
            <a:p>
              <a:endParaRPr/>
            </a:p>
          </p:txBody>
        </p:sp>
        <p:sp>
          <p:nvSpPr>
            <p:cNvPr id="30" name="object 30"/>
            <p:cNvSpPr/>
            <p:nvPr/>
          </p:nvSpPr>
          <p:spPr>
            <a:xfrm>
              <a:off x="1480455" y="2321737"/>
              <a:ext cx="67945" cy="110489"/>
            </a:xfrm>
            <a:custGeom>
              <a:avLst/>
              <a:gdLst/>
              <a:ahLst/>
              <a:cxnLst/>
              <a:rect l="l" t="t" r="r" b="b"/>
              <a:pathLst>
                <a:path w="67944" h="110489">
                  <a:moveTo>
                    <a:pt x="59358" y="0"/>
                  </a:moveTo>
                  <a:lnTo>
                    <a:pt x="0" y="93299"/>
                  </a:lnTo>
                  <a:lnTo>
                    <a:pt x="67833" y="110286"/>
                  </a:lnTo>
                  <a:lnTo>
                    <a:pt x="59358" y="0"/>
                  </a:lnTo>
                  <a:close/>
                </a:path>
              </a:pathLst>
            </a:custGeom>
            <a:solidFill>
              <a:srgbClr val="000000"/>
            </a:solidFill>
          </p:spPr>
          <p:txBody>
            <a:bodyPr wrap="square" lIns="0" tIns="0" rIns="0" bIns="0" rtlCol="0"/>
            <a:lstStyle/>
            <a:p>
              <a:endParaRPr/>
            </a:p>
          </p:txBody>
        </p:sp>
        <p:sp>
          <p:nvSpPr>
            <p:cNvPr id="31" name="object 31"/>
            <p:cNvSpPr/>
            <p:nvPr/>
          </p:nvSpPr>
          <p:spPr>
            <a:xfrm>
              <a:off x="1699510" y="2357612"/>
              <a:ext cx="83185" cy="165735"/>
            </a:xfrm>
            <a:custGeom>
              <a:avLst/>
              <a:gdLst/>
              <a:ahLst/>
              <a:cxnLst/>
              <a:rect l="l" t="t" r="r" b="b"/>
              <a:pathLst>
                <a:path w="83185" h="165735">
                  <a:moveTo>
                    <a:pt x="82679" y="0"/>
                  </a:moveTo>
                  <a:lnTo>
                    <a:pt x="0" y="165555"/>
                  </a:lnTo>
                </a:path>
              </a:pathLst>
            </a:custGeom>
            <a:ln w="3175">
              <a:solidFill>
                <a:srgbClr val="000000"/>
              </a:solidFill>
            </a:ln>
          </p:spPr>
          <p:txBody>
            <a:bodyPr wrap="square" lIns="0" tIns="0" rIns="0" bIns="0" rtlCol="0"/>
            <a:lstStyle/>
            <a:p>
              <a:endParaRPr/>
            </a:p>
          </p:txBody>
        </p:sp>
        <p:sp>
          <p:nvSpPr>
            <p:cNvPr id="32" name="object 32"/>
            <p:cNvSpPr/>
            <p:nvPr/>
          </p:nvSpPr>
          <p:spPr>
            <a:xfrm>
              <a:off x="1656517" y="2499589"/>
              <a:ext cx="78740" cy="109855"/>
            </a:xfrm>
            <a:custGeom>
              <a:avLst/>
              <a:gdLst/>
              <a:ahLst/>
              <a:cxnLst/>
              <a:rect l="l" t="t" r="r" b="b"/>
              <a:pathLst>
                <a:path w="78739" h="109855">
                  <a:moveTo>
                    <a:pt x="15631" y="0"/>
                  </a:moveTo>
                  <a:lnTo>
                    <a:pt x="0" y="109525"/>
                  </a:lnTo>
                  <a:lnTo>
                    <a:pt x="78169" y="31311"/>
                  </a:lnTo>
                  <a:lnTo>
                    <a:pt x="15631" y="0"/>
                  </a:lnTo>
                  <a:close/>
                </a:path>
              </a:pathLst>
            </a:custGeom>
            <a:solidFill>
              <a:srgbClr val="000000"/>
            </a:solidFill>
          </p:spPr>
          <p:txBody>
            <a:bodyPr wrap="square" lIns="0" tIns="0" rIns="0" bIns="0" rtlCol="0"/>
            <a:lstStyle/>
            <a:p>
              <a:endParaRPr/>
            </a:p>
          </p:txBody>
        </p:sp>
        <p:sp>
          <p:nvSpPr>
            <p:cNvPr id="33" name="object 33"/>
            <p:cNvSpPr/>
            <p:nvPr/>
          </p:nvSpPr>
          <p:spPr>
            <a:xfrm>
              <a:off x="1938211" y="2357612"/>
              <a:ext cx="59690" cy="178435"/>
            </a:xfrm>
            <a:custGeom>
              <a:avLst/>
              <a:gdLst/>
              <a:ahLst/>
              <a:cxnLst/>
              <a:rect l="l" t="t" r="r" b="b"/>
              <a:pathLst>
                <a:path w="59689" h="178435">
                  <a:moveTo>
                    <a:pt x="59409" y="0"/>
                  </a:moveTo>
                  <a:lnTo>
                    <a:pt x="0" y="178232"/>
                  </a:lnTo>
                </a:path>
              </a:pathLst>
            </a:custGeom>
            <a:ln w="3175">
              <a:solidFill>
                <a:srgbClr val="000000"/>
              </a:solidFill>
            </a:ln>
          </p:spPr>
          <p:txBody>
            <a:bodyPr wrap="square" lIns="0" tIns="0" rIns="0" bIns="0" rtlCol="0"/>
            <a:lstStyle/>
            <a:p>
              <a:endParaRPr/>
            </a:p>
          </p:txBody>
        </p:sp>
        <p:sp>
          <p:nvSpPr>
            <p:cNvPr id="34" name="object 34"/>
            <p:cNvSpPr/>
            <p:nvPr/>
          </p:nvSpPr>
          <p:spPr>
            <a:xfrm>
              <a:off x="1907810" y="2516449"/>
              <a:ext cx="66675" cy="111125"/>
            </a:xfrm>
            <a:custGeom>
              <a:avLst/>
              <a:gdLst/>
              <a:ahLst/>
              <a:cxnLst/>
              <a:rect l="l" t="t" r="r" b="b"/>
              <a:pathLst>
                <a:path w="66675" h="111125">
                  <a:moveTo>
                    <a:pt x="0" y="0"/>
                  </a:moveTo>
                  <a:lnTo>
                    <a:pt x="0" y="110666"/>
                  </a:lnTo>
                  <a:lnTo>
                    <a:pt x="66376" y="22183"/>
                  </a:lnTo>
                  <a:lnTo>
                    <a:pt x="0" y="0"/>
                  </a:lnTo>
                  <a:close/>
                </a:path>
              </a:pathLst>
            </a:custGeom>
            <a:solidFill>
              <a:srgbClr val="000000"/>
            </a:solidFill>
          </p:spPr>
          <p:txBody>
            <a:bodyPr wrap="square" lIns="0" tIns="0" rIns="0" bIns="0" rtlCol="0"/>
            <a:lstStyle/>
            <a:p>
              <a:endParaRPr/>
            </a:p>
          </p:txBody>
        </p:sp>
        <p:sp>
          <p:nvSpPr>
            <p:cNvPr id="35" name="object 35"/>
            <p:cNvSpPr/>
            <p:nvPr/>
          </p:nvSpPr>
          <p:spPr>
            <a:xfrm>
              <a:off x="561346" y="3288071"/>
              <a:ext cx="3519170" cy="0"/>
            </a:xfrm>
            <a:custGeom>
              <a:avLst/>
              <a:gdLst/>
              <a:ahLst/>
              <a:cxnLst/>
              <a:rect l="l" t="t" r="r" b="b"/>
              <a:pathLst>
                <a:path w="3519170">
                  <a:moveTo>
                    <a:pt x="0" y="0"/>
                  </a:moveTo>
                  <a:lnTo>
                    <a:pt x="1077208" y="0"/>
                  </a:lnTo>
                </a:path>
                <a:path w="3519170">
                  <a:moveTo>
                    <a:pt x="1144376" y="0"/>
                  </a:moveTo>
                  <a:lnTo>
                    <a:pt x="1292627" y="0"/>
                  </a:lnTo>
                </a:path>
                <a:path w="3519170">
                  <a:moveTo>
                    <a:pt x="1359795" y="0"/>
                  </a:moveTo>
                  <a:lnTo>
                    <a:pt x="3518892" y="0"/>
                  </a:lnTo>
                </a:path>
              </a:pathLst>
            </a:custGeom>
            <a:ln w="7606">
              <a:solidFill>
                <a:srgbClr val="000000"/>
              </a:solidFill>
            </a:ln>
          </p:spPr>
          <p:txBody>
            <a:bodyPr wrap="square" lIns="0" tIns="0" rIns="0" bIns="0" rtlCol="0"/>
            <a:lstStyle/>
            <a:p>
              <a:endParaRPr/>
            </a:p>
          </p:txBody>
        </p:sp>
        <p:sp>
          <p:nvSpPr>
            <p:cNvPr id="36" name="object 36"/>
            <p:cNvSpPr/>
            <p:nvPr/>
          </p:nvSpPr>
          <p:spPr>
            <a:xfrm>
              <a:off x="561346" y="3295677"/>
              <a:ext cx="3519170" cy="0"/>
            </a:xfrm>
            <a:custGeom>
              <a:avLst/>
              <a:gdLst/>
              <a:ahLst/>
              <a:cxnLst/>
              <a:rect l="l" t="t" r="r" b="b"/>
              <a:pathLst>
                <a:path w="3519170">
                  <a:moveTo>
                    <a:pt x="0" y="0"/>
                  </a:moveTo>
                  <a:lnTo>
                    <a:pt x="3518892" y="0"/>
                  </a:lnTo>
                </a:path>
              </a:pathLst>
            </a:custGeom>
            <a:ln w="7606">
              <a:solidFill>
                <a:srgbClr val="000000"/>
              </a:solidFill>
            </a:ln>
          </p:spPr>
          <p:txBody>
            <a:bodyPr wrap="square" lIns="0" tIns="0" rIns="0" bIns="0" rtlCol="0"/>
            <a:lstStyle/>
            <a:p>
              <a:endParaRPr/>
            </a:p>
          </p:txBody>
        </p:sp>
        <p:sp>
          <p:nvSpPr>
            <p:cNvPr id="37" name="object 37"/>
            <p:cNvSpPr/>
            <p:nvPr/>
          </p:nvSpPr>
          <p:spPr>
            <a:xfrm>
              <a:off x="1279490" y="3651305"/>
              <a:ext cx="862330" cy="359410"/>
            </a:xfrm>
            <a:custGeom>
              <a:avLst/>
              <a:gdLst/>
              <a:ahLst/>
              <a:cxnLst/>
              <a:rect l="l" t="t" r="r" b="b"/>
              <a:pathLst>
                <a:path w="862330" h="359410">
                  <a:moveTo>
                    <a:pt x="861764" y="0"/>
                  </a:moveTo>
                  <a:lnTo>
                    <a:pt x="0" y="0"/>
                  </a:lnTo>
                  <a:lnTo>
                    <a:pt x="0" y="359329"/>
                  </a:lnTo>
                  <a:lnTo>
                    <a:pt x="861764" y="359329"/>
                  </a:lnTo>
                  <a:lnTo>
                    <a:pt x="861764" y="0"/>
                  </a:lnTo>
                  <a:close/>
                </a:path>
              </a:pathLst>
            </a:custGeom>
            <a:solidFill>
              <a:srgbClr val="E8EDF7"/>
            </a:solidFill>
          </p:spPr>
          <p:txBody>
            <a:bodyPr wrap="square" lIns="0" tIns="0" rIns="0" bIns="0" rtlCol="0"/>
            <a:lstStyle/>
            <a:p>
              <a:endParaRPr/>
            </a:p>
          </p:txBody>
        </p:sp>
        <p:sp>
          <p:nvSpPr>
            <p:cNvPr id="38" name="object 38"/>
            <p:cNvSpPr/>
            <p:nvPr/>
          </p:nvSpPr>
          <p:spPr>
            <a:xfrm>
              <a:off x="1279490" y="3651305"/>
              <a:ext cx="862330" cy="359410"/>
            </a:xfrm>
            <a:custGeom>
              <a:avLst/>
              <a:gdLst/>
              <a:ahLst/>
              <a:cxnLst/>
              <a:rect l="l" t="t" r="r" b="b"/>
              <a:pathLst>
                <a:path w="862330" h="359410">
                  <a:moveTo>
                    <a:pt x="0" y="359329"/>
                  </a:moveTo>
                  <a:lnTo>
                    <a:pt x="861764" y="359329"/>
                  </a:lnTo>
                  <a:lnTo>
                    <a:pt x="861764" y="0"/>
                  </a:lnTo>
                  <a:lnTo>
                    <a:pt x="0" y="0"/>
                  </a:lnTo>
                  <a:lnTo>
                    <a:pt x="0" y="359329"/>
                  </a:lnTo>
                  <a:close/>
                </a:path>
              </a:pathLst>
            </a:custGeom>
            <a:ln w="3175">
              <a:solidFill>
                <a:srgbClr val="000000"/>
              </a:solidFill>
            </a:ln>
          </p:spPr>
          <p:txBody>
            <a:bodyPr wrap="square" lIns="0" tIns="0" rIns="0" bIns="0" rtlCol="0"/>
            <a:lstStyle/>
            <a:p>
              <a:endParaRPr/>
            </a:p>
          </p:txBody>
        </p:sp>
        <p:sp>
          <p:nvSpPr>
            <p:cNvPr id="39" name="object 39"/>
            <p:cNvSpPr/>
            <p:nvPr/>
          </p:nvSpPr>
          <p:spPr>
            <a:xfrm>
              <a:off x="1594715" y="4700981"/>
              <a:ext cx="1237615" cy="908050"/>
            </a:xfrm>
            <a:custGeom>
              <a:avLst/>
              <a:gdLst/>
              <a:ahLst/>
              <a:cxnLst/>
              <a:rect l="l" t="t" r="r" b="b"/>
              <a:pathLst>
                <a:path w="1237614" h="908050">
                  <a:moveTo>
                    <a:pt x="1237216" y="0"/>
                  </a:moveTo>
                  <a:lnTo>
                    <a:pt x="0" y="0"/>
                  </a:lnTo>
                  <a:lnTo>
                    <a:pt x="0" y="907535"/>
                  </a:lnTo>
                  <a:lnTo>
                    <a:pt x="1237216" y="907535"/>
                  </a:lnTo>
                  <a:lnTo>
                    <a:pt x="1237216" y="0"/>
                  </a:lnTo>
                  <a:close/>
                </a:path>
              </a:pathLst>
            </a:custGeom>
            <a:solidFill>
              <a:srgbClr val="C0C0C0"/>
            </a:solidFill>
          </p:spPr>
          <p:txBody>
            <a:bodyPr wrap="square" lIns="0" tIns="0" rIns="0" bIns="0" rtlCol="0"/>
            <a:lstStyle/>
            <a:p>
              <a:endParaRPr/>
            </a:p>
          </p:txBody>
        </p:sp>
        <p:sp>
          <p:nvSpPr>
            <p:cNvPr id="40" name="object 40"/>
            <p:cNvSpPr/>
            <p:nvPr/>
          </p:nvSpPr>
          <p:spPr>
            <a:xfrm>
              <a:off x="1594715" y="4700981"/>
              <a:ext cx="1237615" cy="908050"/>
            </a:xfrm>
            <a:custGeom>
              <a:avLst/>
              <a:gdLst/>
              <a:ahLst/>
              <a:cxnLst/>
              <a:rect l="l" t="t" r="r" b="b"/>
              <a:pathLst>
                <a:path w="1237614" h="908050">
                  <a:moveTo>
                    <a:pt x="0" y="907535"/>
                  </a:moveTo>
                  <a:lnTo>
                    <a:pt x="1237216" y="907535"/>
                  </a:lnTo>
                  <a:lnTo>
                    <a:pt x="1237216" y="0"/>
                  </a:lnTo>
                  <a:lnTo>
                    <a:pt x="0" y="0"/>
                  </a:lnTo>
                  <a:lnTo>
                    <a:pt x="0" y="907535"/>
                  </a:lnTo>
                  <a:close/>
                </a:path>
              </a:pathLst>
            </a:custGeom>
            <a:ln w="9598">
              <a:solidFill>
                <a:srgbClr val="000000"/>
              </a:solidFill>
            </a:ln>
          </p:spPr>
          <p:txBody>
            <a:bodyPr wrap="square" lIns="0" tIns="0" rIns="0" bIns="0" rtlCol="0"/>
            <a:lstStyle/>
            <a:p>
              <a:endParaRPr/>
            </a:p>
          </p:txBody>
        </p:sp>
        <p:sp>
          <p:nvSpPr>
            <p:cNvPr id="41" name="object 41"/>
            <p:cNvSpPr/>
            <p:nvPr/>
          </p:nvSpPr>
          <p:spPr>
            <a:xfrm>
              <a:off x="1311202" y="5656179"/>
              <a:ext cx="1795145" cy="306070"/>
            </a:xfrm>
            <a:custGeom>
              <a:avLst/>
              <a:gdLst/>
              <a:ahLst/>
              <a:cxnLst/>
              <a:rect l="l" t="t" r="r" b="b"/>
              <a:pathLst>
                <a:path w="1795145" h="306070">
                  <a:moveTo>
                    <a:pt x="1520692" y="0"/>
                  </a:moveTo>
                  <a:lnTo>
                    <a:pt x="273905" y="0"/>
                  </a:lnTo>
                  <a:lnTo>
                    <a:pt x="0" y="305811"/>
                  </a:lnTo>
                  <a:lnTo>
                    <a:pt x="1794572" y="305811"/>
                  </a:lnTo>
                  <a:lnTo>
                    <a:pt x="1520692" y="0"/>
                  </a:lnTo>
                  <a:close/>
                </a:path>
              </a:pathLst>
            </a:custGeom>
            <a:solidFill>
              <a:srgbClr val="C0C0C0"/>
            </a:solidFill>
          </p:spPr>
          <p:txBody>
            <a:bodyPr wrap="square" lIns="0" tIns="0" rIns="0" bIns="0" rtlCol="0"/>
            <a:lstStyle/>
            <a:p>
              <a:endParaRPr/>
            </a:p>
          </p:txBody>
        </p:sp>
        <p:sp>
          <p:nvSpPr>
            <p:cNvPr id="42" name="object 42"/>
            <p:cNvSpPr/>
            <p:nvPr/>
          </p:nvSpPr>
          <p:spPr>
            <a:xfrm>
              <a:off x="1311202" y="5656179"/>
              <a:ext cx="1795145" cy="306070"/>
            </a:xfrm>
            <a:custGeom>
              <a:avLst/>
              <a:gdLst/>
              <a:ahLst/>
              <a:cxnLst/>
              <a:rect l="l" t="t" r="r" b="b"/>
              <a:pathLst>
                <a:path w="1795145" h="306070">
                  <a:moveTo>
                    <a:pt x="273905" y="0"/>
                  </a:moveTo>
                  <a:lnTo>
                    <a:pt x="0" y="305811"/>
                  </a:lnTo>
                  <a:lnTo>
                    <a:pt x="1794572" y="305811"/>
                  </a:lnTo>
                  <a:lnTo>
                    <a:pt x="1520692" y="0"/>
                  </a:lnTo>
                  <a:lnTo>
                    <a:pt x="273905" y="0"/>
                  </a:lnTo>
                  <a:close/>
                </a:path>
              </a:pathLst>
            </a:custGeom>
            <a:ln w="9595">
              <a:solidFill>
                <a:srgbClr val="000000"/>
              </a:solidFill>
            </a:ln>
          </p:spPr>
          <p:txBody>
            <a:bodyPr wrap="square" lIns="0" tIns="0" rIns="0" bIns="0" rtlCol="0"/>
            <a:lstStyle/>
            <a:p>
              <a:endParaRPr/>
            </a:p>
          </p:txBody>
        </p:sp>
        <p:sp>
          <p:nvSpPr>
            <p:cNvPr id="43" name="object 43"/>
            <p:cNvSpPr/>
            <p:nvPr/>
          </p:nvSpPr>
          <p:spPr>
            <a:xfrm>
              <a:off x="1311202" y="5961995"/>
              <a:ext cx="1795145" cy="105410"/>
            </a:xfrm>
            <a:custGeom>
              <a:avLst/>
              <a:gdLst/>
              <a:ahLst/>
              <a:cxnLst/>
              <a:rect l="l" t="t" r="r" b="b"/>
              <a:pathLst>
                <a:path w="1795145" h="105410">
                  <a:moveTo>
                    <a:pt x="1794633" y="0"/>
                  </a:moveTo>
                  <a:lnTo>
                    <a:pt x="0" y="0"/>
                  </a:lnTo>
                  <a:lnTo>
                    <a:pt x="0" y="104929"/>
                  </a:lnTo>
                  <a:lnTo>
                    <a:pt x="1794633" y="104929"/>
                  </a:lnTo>
                  <a:lnTo>
                    <a:pt x="1794633" y="0"/>
                  </a:lnTo>
                  <a:close/>
                </a:path>
              </a:pathLst>
            </a:custGeom>
            <a:solidFill>
              <a:srgbClr val="C0C0C0"/>
            </a:solidFill>
          </p:spPr>
          <p:txBody>
            <a:bodyPr wrap="square" lIns="0" tIns="0" rIns="0" bIns="0" rtlCol="0"/>
            <a:lstStyle/>
            <a:p>
              <a:endParaRPr/>
            </a:p>
          </p:txBody>
        </p:sp>
        <p:sp>
          <p:nvSpPr>
            <p:cNvPr id="44" name="object 44"/>
            <p:cNvSpPr/>
            <p:nvPr/>
          </p:nvSpPr>
          <p:spPr>
            <a:xfrm>
              <a:off x="1311202" y="4796620"/>
              <a:ext cx="1795145" cy="1270635"/>
            </a:xfrm>
            <a:custGeom>
              <a:avLst/>
              <a:gdLst/>
              <a:ahLst/>
              <a:cxnLst/>
              <a:rect l="l" t="t" r="r" b="b"/>
              <a:pathLst>
                <a:path w="1795145" h="1270635">
                  <a:moveTo>
                    <a:pt x="0" y="1270303"/>
                  </a:moveTo>
                  <a:lnTo>
                    <a:pt x="1794633" y="1270303"/>
                  </a:lnTo>
                  <a:lnTo>
                    <a:pt x="1794633" y="1165374"/>
                  </a:lnTo>
                  <a:lnTo>
                    <a:pt x="0" y="1165374"/>
                  </a:lnTo>
                  <a:lnTo>
                    <a:pt x="0" y="1270303"/>
                  </a:lnTo>
                  <a:close/>
                </a:path>
                <a:path w="1795145" h="1270635">
                  <a:moveTo>
                    <a:pt x="349509" y="706961"/>
                  </a:moveTo>
                  <a:lnTo>
                    <a:pt x="1454735" y="706960"/>
                  </a:lnTo>
                  <a:lnTo>
                    <a:pt x="1454735" y="0"/>
                  </a:lnTo>
                  <a:lnTo>
                    <a:pt x="349509" y="0"/>
                  </a:lnTo>
                  <a:lnTo>
                    <a:pt x="349509" y="706961"/>
                  </a:lnTo>
                  <a:close/>
                </a:path>
              </a:pathLst>
            </a:custGeom>
            <a:ln w="9600">
              <a:solidFill>
                <a:srgbClr val="000000"/>
              </a:solidFill>
            </a:ln>
          </p:spPr>
          <p:txBody>
            <a:bodyPr wrap="square" lIns="0" tIns="0" rIns="0" bIns="0" rtlCol="0"/>
            <a:lstStyle/>
            <a:p>
              <a:endParaRPr/>
            </a:p>
          </p:txBody>
        </p:sp>
        <p:sp>
          <p:nvSpPr>
            <p:cNvPr id="45" name="object 45"/>
            <p:cNvSpPr/>
            <p:nvPr/>
          </p:nvSpPr>
          <p:spPr>
            <a:xfrm>
              <a:off x="1556914" y="5684973"/>
              <a:ext cx="1313180" cy="38100"/>
            </a:xfrm>
            <a:custGeom>
              <a:avLst/>
              <a:gdLst/>
              <a:ahLst/>
              <a:cxnLst/>
              <a:rect l="l" t="t" r="r" b="b"/>
              <a:pathLst>
                <a:path w="1313180" h="38100">
                  <a:moveTo>
                    <a:pt x="1274980" y="0"/>
                  </a:moveTo>
                  <a:lnTo>
                    <a:pt x="28193" y="0"/>
                  </a:lnTo>
                  <a:lnTo>
                    <a:pt x="0" y="38064"/>
                  </a:lnTo>
                  <a:lnTo>
                    <a:pt x="1312757" y="38064"/>
                  </a:lnTo>
                  <a:lnTo>
                    <a:pt x="1274980" y="0"/>
                  </a:lnTo>
                  <a:close/>
                </a:path>
              </a:pathLst>
            </a:custGeom>
            <a:solidFill>
              <a:srgbClr val="C0C0C0"/>
            </a:solidFill>
          </p:spPr>
          <p:txBody>
            <a:bodyPr wrap="square" lIns="0" tIns="0" rIns="0" bIns="0" rtlCol="0"/>
            <a:lstStyle/>
            <a:p>
              <a:endParaRPr/>
            </a:p>
          </p:txBody>
        </p:sp>
        <p:sp>
          <p:nvSpPr>
            <p:cNvPr id="46" name="object 46"/>
            <p:cNvSpPr/>
            <p:nvPr/>
          </p:nvSpPr>
          <p:spPr>
            <a:xfrm>
              <a:off x="1556914" y="5684973"/>
              <a:ext cx="1313180" cy="38100"/>
            </a:xfrm>
            <a:custGeom>
              <a:avLst/>
              <a:gdLst/>
              <a:ahLst/>
              <a:cxnLst/>
              <a:rect l="l" t="t" r="r" b="b"/>
              <a:pathLst>
                <a:path w="1313180" h="38100">
                  <a:moveTo>
                    <a:pt x="28193" y="0"/>
                  </a:moveTo>
                  <a:lnTo>
                    <a:pt x="0" y="38064"/>
                  </a:lnTo>
                  <a:lnTo>
                    <a:pt x="1312757" y="38064"/>
                  </a:lnTo>
                  <a:lnTo>
                    <a:pt x="1274980" y="0"/>
                  </a:lnTo>
                  <a:lnTo>
                    <a:pt x="28193" y="0"/>
                  </a:lnTo>
                  <a:close/>
                </a:path>
              </a:pathLst>
            </a:custGeom>
            <a:ln w="9595">
              <a:solidFill>
                <a:srgbClr val="000000"/>
              </a:solidFill>
            </a:ln>
          </p:spPr>
          <p:txBody>
            <a:bodyPr wrap="square" lIns="0" tIns="0" rIns="0" bIns="0" rtlCol="0"/>
            <a:lstStyle/>
            <a:p>
              <a:endParaRPr/>
            </a:p>
          </p:txBody>
        </p:sp>
        <p:sp>
          <p:nvSpPr>
            <p:cNvPr id="47" name="object 47"/>
            <p:cNvSpPr/>
            <p:nvPr/>
          </p:nvSpPr>
          <p:spPr>
            <a:xfrm>
              <a:off x="1802310" y="5857068"/>
              <a:ext cx="822325" cy="38100"/>
            </a:xfrm>
            <a:custGeom>
              <a:avLst/>
              <a:gdLst/>
              <a:ahLst/>
              <a:cxnLst/>
              <a:rect l="l" t="t" r="r" b="b"/>
              <a:pathLst>
                <a:path w="822325" h="38100">
                  <a:moveTo>
                    <a:pt x="793482" y="0"/>
                  </a:moveTo>
                  <a:lnTo>
                    <a:pt x="28508" y="0"/>
                  </a:lnTo>
                  <a:lnTo>
                    <a:pt x="0" y="38064"/>
                  </a:lnTo>
                  <a:lnTo>
                    <a:pt x="822066" y="38064"/>
                  </a:lnTo>
                  <a:lnTo>
                    <a:pt x="793482" y="0"/>
                  </a:lnTo>
                  <a:close/>
                </a:path>
              </a:pathLst>
            </a:custGeom>
            <a:solidFill>
              <a:srgbClr val="C0C0C0"/>
            </a:solidFill>
          </p:spPr>
          <p:txBody>
            <a:bodyPr wrap="square" lIns="0" tIns="0" rIns="0" bIns="0" rtlCol="0"/>
            <a:lstStyle/>
            <a:p>
              <a:endParaRPr/>
            </a:p>
          </p:txBody>
        </p:sp>
        <p:sp>
          <p:nvSpPr>
            <p:cNvPr id="48" name="object 48"/>
            <p:cNvSpPr/>
            <p:nvPr/>
          </p:nvSpPr>
          <p:spPr>
            <a:xfrm>
              <a:off x="1802310" y="5857068"/>
              <a:ext cx="822325" cy="38100"/>
            </a:xfrm>
            <a:custGeom>
              <a:avLst/>
              <a:gdLst/>
              <a:ahLst/>
              <a:cxnLst/>
              <a:rect l="l" t="t" r="r" b="b"/>
              <a:pathLst>
                <a:path w="822325" h="38100">
                  <a:moveTo>
                    <a:pt x="28508" y="0"/>
                  </a:moveTo>
                  <a:lnTo>
                    <a:pt x="0" y="38064"/>
                  </a:lnTo>
                  <a:lnTo>
                    <a:pt x="822066" y="38064"/>
                  </a:lnTo>
                  <a:lnTo>
                    <a:pt x="793482" y="0"/>
                  </a:lnTo>
                  <a:lnTo>
                    <a:pt x="28508" y="0"/>
                  </a:lnTo>
                  <a:close/>
                </a:path>
              </a:pathLst>
            </a:custGeom>
            <a:ln w="9595">
              <a:solidFill>
                <a:srgbClr val="000000"/>
              </a:solidFill>
            </a:ln>
          </p:spPr>
          <p:txBody>
            <a:bodyPr wrap="square" lIns="0" tIns="0" rIns="0" bIns="0" rtlCol="0"/>
            <a:lstStyle/>
            <a:p>
              <a:endParaRPr/>
            </a:p>
          </p:txBody>
        </p:sp>
        <p:sp>
          <p:nvSpPr>
            <p:cNvPr id="49" name="object 49"/>
            <p:cNvSpPr/>
            <p:nvPr/>
          </p:nvSpPr>
          <p:spPr>
            <a:xfrm>
              <a:off x="1509504" y="5742233"/>
              <a:ext cx="1407795" cy="38735"/>
            </a:xfrm>
            <a:custGeom>
              <a:avLst/>
              <a:gdLst/>
              <a:ahLst/>
              <a:cxnLst/>
              <a:rect l="l" t="t" r="r" b="b"/>
              <a:pathLst>
                <a:path w="1407795" h="38735">
                  <a:moveTo>
                    <a:pt x="1369862" y="0"/>
                  </a:moveTo>
                  <a:lnTo>
                    <a:pt x="37801" y="0"/>
                  </a:lnTo>
                  <a:lnTo>
                    <a:pt x="0" y="38379"/>
                  </a:lnTo>
                  <a:lnTo>
                    <a:pt x="1407639" y="38378"/>
                  </a:lnTo>
                  <a:lnTo>
                    <a:pt x="1369862" y="0"/>
                  </a:lnTo>
                  <a:close/>
                </a:path>
              </a:pathLst>
            </a:custGeom>
            <a:solidFill>
              <a:srgbClr val="C0C0C0"/>
            </a:solidFill>
          </p:spPr>
          <p:txBody>
            <a:bodyPr wrap="square" lIns="0" tIns="0" rIns="0" bIns="0" rtlCol="0"/>
            <a:lstStyle/>
            <a:p>
              <a:endParaRPr/>
            </a:p>
          </p:txBody>
        </p:sp>
        <p:sp>
          <p:nvSpPr>
            <p:cNvPr id="50" name="object 50"/>
            <p:cNvSpPr/>
            <p:nvPr/>
          </p:nvSpPr>
          <p:spPr>
            <a:xfrm>
              <a:off x="1509504" y="5742233"/>
              <a:ext cx="1407795" cy="38735"/>
            </a:xfrm>
            <a:custGeom>
              <a:avLst/>
              <a:gdLst/>
              <a:ahLst/>
              <a:cxnLst/>
              <a:rect l="l" t="t" r="r" b="b"/>
              <a:pathLst>
                <a:path w="1407795" h="38735">
                  <a:moveTo>
                    <a:pt x="37801" y="0"/>
                  </a:moveTo>
                  <a:lnTo>
                    <a:pt x="0" y="38379"/>
                  </a:lnTo>
                  <a:lnTo>
                    <a:pt x="1407639" y="38378"/>
                  </a:lnTo>
                  <a:lnTo>
                    <a:pt x="1369862" y="0"/>
                  </a:lnTo>
                  <a:lnTo>
                    <a:pt x="37801" y="0"/>
                  </a:lnTo>
                  <a:close/>
                </a:path>
              </a:pathLst>
            </a:custGeom>
            <a:ln w="9595">
              <a:solidFill>
                <a:srgbClr val="000000"/>
              </a:solidFill>
            </a:ln>
          </p:spPr>
          <p:txBody>
            <a:bodyPr wrap="square" lIns="0" tIns="0" rIns="0" bIns="0" rtlCol="0"/>
            <a:lstStyle/>
            <a:p>
              <a:endParaRPr/>
            </a:p>
          </p:txBody>
        </p:sp>
        <p:sp>
          <p:nvSpPr>
            <p:cNvPr id="51" name="object 51"/>
            <p:cNvSpPr/>
            <p:nvPr/>
          </p:nvSpPr>
          <p:spPr>
            <a:xfrm>
              <a:off x="1462410" y="5799493"/>
              <a:ext cx="1502410" cy="38735"/>
            </a:xfrm>
            <a:custGeom>
              <a:avLst/>
              <a:gdLst/>
              <a:ahLst/>
              <a:cxnLst/>
              <a:rect l="l" t="t" r="r" b="b"/>
              <a:pathLst>
                <a:path w="1502410" h="38735">
                  <a:moveTo>
                    <a:pt x="1464052" y="0"/>
                  </a:moveTo>
                  <a:lnTo>
                    <a:pt x="37801" y="0"/>
                  </a:lnTo>
                  <a:lnTo>
                    <a:pt x="0" y="38379"/>
                  </a:lnTo>
                  <a:lnTo>
                    <a:pt x="1501828" y="38378"/>
                  </a:lnTo>
                  <a:lnTo>
                    <a:pt x="1464052" y="0"/>
                  </a:lnTo>
                  <a:close/>
                </a:path>
              </a:pathLst>
            </a:custGeom>
            <a:solidFill>
              <a:srgbClr val="C0C0C0"/>
            </a:solidFill>
          </p:spPr>
          <p:txBody>
            <a:bodyPr wrap="square" lIns="0" tIns="0" rIns="0" bIns="0" rtlCol="0"/>
            <a:lstStyle/>
            <a:p>
              <a:endParaRPr/>
            </a:p>
          </p:txBody>
        </p:sp>
        <p:sp>
          <p:nvSpPr>
            <p:cNvPr id="52" name="object 52"/>
            <p:cNvSpPr/>
            <p:nvPr/>
          </p:nvSpPr>
          <p:spPr>
            <a:xfrm>
              <a:off x="1462410" y="5799493"/>
              <a:ext cx="1502410" cy="38735"/>
            </a:xfrm>
            <a:custGeom>
              <a:avLst/>
              <a:gdLst/>
              <a:ahLst/>
              <a:cxnLst/>
              <a:rect l="l" t="t" r="r" b="b"/>
              <a:pathLst>
                <a:path w="1502410" h="38735">
                  <a:moveTo>
                    <a:pt x="37801" y="0"/>
                  </a:moveTo>
                  <a:lnTo>
                    <a:pt x="0" y="38379"/>
                  </a:lnTo>
                  <a:lnTo>
                    <a:pt x="1501828" y="38378"/>
                  </a:lnTo>
                  <a:lnTo>
                    <a:pt x="1464052" y="0"/>
                  </a:lnTo>
                  <a:lnTo>
                    <a:pt x="37801" y="0"/>
                  </a:lnTo>
                  <a:close/>
                </a:path>
              </a:pathLst>
            </a:custGeom>
            <a:ln w="9595">
              <a:solidFill>
                <a:srgbClr val="000000"/>
              </a:solidFill>
            </a:ln>
          </p:spPr>
          <p:txBody>
            <a:bodyPr wrap="square" lIns="0" tIns="0" rIns="0" bIns="0" rtlCol="0"/>
            <a:lstStyle/>
            <a:p>
              <a:endParaRPr/>
            </a:p>
          </p:txBody>
        </p:sp>
        <p:sp>
          <p:nvSpPr>
            <p:cNvPr id="53" name="object 53"/>
            <p:cNvSpPr/>
            <p:nvPr/>
          </p:nvSpPr>
          <p:spPr>
            <a:xfrm>
              <a:off x="1423111" y="2932544"/>
              <a:ext cx="67310" cy="359410"/>
            </a:xfrm>
            <a:custGeom>
              <a:avLst/>
              <a:gdLst/>
              <a:ahLst/>
              <a:cxnLst/>
              <a:rect l="l" t="t" r="r" b="b"/>
              <a:pathLst>
                <a:path w="67309" h="359410">
                  <a:moveTo>
                    <a:pt x="67167" y="0"/>
                  </a:moveTo>
                  <a:lnTo>
                    <a:pt x="0" y="0"/>
                  </a:lnTo>
                  <a:lnTo>
                    <a:pt x="0" y="359329"/>
                  </a:lnTo>
                  <a:lnTo>
                    <a:pt x="67167" y="359329"/>
                  </a:lnTo>
                  <a:lnTo>
                    <a:pt x="67167" y="0"/>
                  </a:lnTo>
                  <a:close/>
                </a:path>
              </a:pathLst>
            </a:custGeom>
            <a:solidFill>
              <a:srgbClr val="E8EDF7"/>
            </a:solidFill>
          </p:spPr>
          <p:txBody>
            <a:bodyPr wrap="square" lIns="0" tIns="0" rIns="0" bIns="0" rtlCol="0"/>
            <a:lstStyle/>
            <a:p>
              <a:endParaRPr/>
            </a:p>
          </p:txBody>
        </p:sp>
        <p:sp>
          <p:nvSpPr>
            <p:cNvPr id="54" name="object 54"/>
            <p:cNvSpPr/>
            <p:nvPr/>
          </p:nvSpPr>
          <p:spPr>
            <a:xfrm>
              <a:off x="1423111" y="2932544"/>
              <a:ext cx="67310" cy="359410"/>
            </a:xfrm>
            <a:custGeom>
              <a:avLst/>
              <a:gdLst/>
              <a:ahLst/>
              <a:cxnLst/>
              <a:rect l="l" t="t" r="r" b="b"/>
              <a:pathLst>
                <a:path w="67309" h="359410">
                  <a:moveTo>
                    <a:pt x="0" y="359329"/>
                  </a:moveTo>
                  <a:lnTo>
                    <a:pt x="67167" y="359329"/>
                  </a:lnTo>
                  <a:lnTo>
                    <a:pt x="67167" y="0"/>
                  </a:lnTo>
                  <a:lnTo>
                    <a:pt x="0" y="0"/>
                  </a:lnTo>
                  <a:lnTo>
                    <a:pt x="0" y="359329"/>
                  </a:lnTo>
                  <a:close/>
                </a:path>
              </a:pathLst>
            </a:custGeom>
            <a:ln w="3175">
              <a:solidFill>
                <a:srgbClr val="000000"/>
              </a:solidFill>
            </a:ln>
          </p:spPr>
          <p:txBody>
            <a:bodyPr wrap="square" lIns="0" tIns="0" rIns="0" bIns="0" rtlCol="0"/>
            <a:lstStyle/>
            <a:p>
              <a:endParaRPr/>
            </a:p>
          </p:txBody>
        </p:sp>
        <p:sp>
          <p:nvSpPr>
            <p:cNvPr id="55" name="object 55"/>
            <p:cNvSpPr/>
            <p:nvPr/>
          </p:nvSpPr>
          <p:spPr>
            <a:xfrm>
              <a:off x="1638555" y="2932544"/>
              <a:ext cx="67310" cy="359410"/>
            </a:xfrm>
            <a:custGeom>
              <a:avLst/>
              <a:gdLst/>
              <a:ahLst/>
              <a:cxnLst/>
              <a:rect l="l" t="t" r="r" b="b"/>
              <a:pathLst>
                <a:path w="67310" h="359410">
                  <a:moveTo>
                    <a:pt x="67167" y="0"/>
                  </a:moveTo>
                  <a:lnTo>
                    <a:pt x="0" y="0"/>
                  </a:lnTo>
                  <a:lnTo>
                    <a:pt x="0" y="359329"/>
                  </a:lnTo>
                  <a:lnTo>
                    <a:pt x="67167" y="359329"/>
                  </a:lnTo>
                  <a:lnTo>
                    <a:pt x="67167" y="0"/>
                  </a:lnTo>
                  <a:close/>
                </a:path>
              </a:pathLst>
            </a:custGeom>
            <a:solidFill>
              <a:srgbClr val="E8EDF7"/>
            </a:solidFill>
          </p:spPr>
          <p:txBody>
            <a:bodyPr wrap="square" lIns="0" tIns="0" rIns="0" bIns="0" rtlCol="0"/>
            <a:lstStyle/>
            <a:p>
              <a:endParaRPr/>
            </a:p>
          </p:txBody>
        </p:sp>
        <p:sp>
          <p:nvSpPr>
            <p:cNvPr id="56" name="object 56"/>
            <p:cNvSpPr/>
            <p:nvPr/>
          </p:nvSpPr>
          <p:spPr>
            <a:xfrm>
              <a:off x="1638555" y="2932544"/>
              <a:ext cx="67310" cy="359410"/>
            </a:xfrm>
            <a:custGeom>
              <a:avLst/>
              <a:gdLst/>
              <a:ahLst/>
              <a:cxnLst/>
              <a:rect l="l" t="t" r="r" b="b"/>
              <a:pathLst>
                <a:path w="67310" h="359410">
                  <a:moveTo>
                    <a:pt x="0" y="359329"/>
                  </a:moveTo>
                  <a:lnTo>
                    <a:pt x="67167" y="359329"/>
                  </a:lnTo>
                  <a:lnTo>
                    <a:pt x="67167" y="0"/>
                  </a:lnTo>
                  <a:lnTo>
                    <a:pt x="0" y="0"/>
                  </a:lnTo>
                  <a:lnTo>
                    <a:pt x="0" y="359329"/>
                  </a:lnTo>
                  <a:close/>
                </a:path>
              </a:pathLst>
            </a:custGeom>
            <a:ln w="3175">
              <a:solidFill>
                <a:srgbClr val="000000"/>
              </a:solidFill>
            </a:ln>
          </p:spPr>
          <p:txBody>
            <a:bodyPr wrap="square" lIns="0" tIns="0" rIns="0" bIns="0" rtlCol="0"/>
            <a:lstStyle/>
            <a:p>
              <a:endParaRPr/>
            </a:p>
          </p:txBody>
        </p:sp>
        <p:sp>
          <p:nvSpPr>
            <p:cNvPr id="57" name="object 57"/>
            <p:cNvSpPr/>
            <p:nvPr/>
          </p:nvSpPr>
          <p:spPr>
            <a:xfrm>
              <a:off x="1853974" y="2932544"/>
              <a:ext cx="67310" cy="359410"/>
            </a:xfrm>
            <a:custGeom>
              <a:avLst/>
              <a:gdLst/>
              <a:ahLst/>
              <a:cxnLst/>
              <a:rect l="l" t="t" r="r" b="b"/>
              <a:pathLst>
                <a:path w="67310" h="359410">
                  <a:moveTo>
                    <a:pt x="67167" y="0"/>
                  </a:moveTo>
                  <a:lnTo>
                    <a:pt x="0" y="0"/>
                  </a:lnTo>
                  <a:lnTo>
                    <a:pt x="0" y="359329"/>
                  </a:lnTo>
                  <a:lnTo>
                    <a:pt x="67167" y="359329"/>
                  </a:lnTo>
                  <a:lnTo>
                    <a:pt x="67167" y="0"/>
                  </a:lnTo>
                  <a:close/>
                </a:path>
              </a:pathLst>
            </a:custGeom>
            <a:solidFill>
              <a:srgbClr val="E8EDF7"/>
            </a:solidFill>
          </p:spPr>
          <p:txBody>
            <a:bodyPr wrap="square" lIns="0" tIns="0" rIns="0" bIns="0" rtlCol="0"/>
            <a:lstStyle/>
            <a:p>
              <a:endParaRPr/>
            </a:p>
          </p:txBody>
        </p:sp>
        <p:sp>
          <p:nvSpPr>
            <p:cNvPr id="58" name="object 58"/>
            <p:cNvSpPr/>
            <p:nvPr/>
          </p:nvSpPr>
          <p:spPr>
            <a:xfrm>
              <a:off x="1566744" y="2501364"/>
              <a:ext cx="646430" cy="790575"/>
            </a:xfrm>
            <a:custGeom>
              <a:avLst/>
              <a:gdLst/>
              <a:ahLst/>
              <a:cxnLst/>
              <a:rect l="l" t="t" r="r" b="b"/>
              <a:pathLst>
                <a:path w="646430" h="790575">
                  <a:moveTo>
                    <a:pt x="287229" y="790510"/>
                  </a:moveTo>
                  <a:lnTo>
                    <a:pt x="354397" y="790510"/>
                  </a:lnTo>
                  <a:lnTo>
                    <a:pt x="354397" y="431180"/>
                  </a:lnTo>
                  <a:lnTo>
                    <a:pt x="287229" y="431180"/>
                  </a:lnTo>
                  <a:lnTo>
                    <a:pt x="287229" y="790510"/>
                  </a:lnTo>
                  <a:close/>
                </a:path>
                <a:path w="646430" h="790575">
                  <a:moveTo>
                    <a:pt x="0" y="0"/>
                  </a:moveTo>
                  <a:lnTo>
                    <a:pt x="0" y="434045"/>
                  </a:lnTo>
                </a:path>
                <a:path w="646430" h="790575">
                  <a:moveTo>
                    <a:pt x="215444" y="0"/>
                  </a:moveTo>
                  <a:lnTo>
                    <a:pt x="215444" y="434045"/>
                  </a:lnTo>
                </a:path>
                <a:path w="646430" h="790575">
                  <a:moveTo>
                    <a:pt x="438096" y="0"/>
                  </a:moveTo>
                  <a:lnTo>
                    <a:pt x="438096" y="434045"/>
                  </a:lnTo>
                </a:path>
                <a:path w="646430" h="790575">
                  <a:moveTo>
                    <a:pt x="646345" y="0"/>
                  </a:moveTo>
                  <a:lnTo>
                    <a:pt x="646345" y="434045"/>
                  </a:lnTo>
                </a:path>
              </a:pathLst>
            </a:custGeom>
            <a:ln w="3175">
              <a:solidFill>
                <a:srgbClr val="000000"/>
              </a:solidFill>
            </a:ln>
          </p:spPr>
          <p:txBody>
            <a:bodyPr wrap="square" lIns="0" tIns="0" rIns="0" bIns="0" rtlCol="0"/>
            <a:lstStyle/>
            <a:p>
              <a:endParaRPr/>
            </a:p>
          </p:txBody>
        </p:sp>
      </p:grpSp>
      <p:sp>
        <p:nvSpPr>
          <p:cNvPr id="59" name="object 59"/>
          <p:cNvSpPr txBox="1"/>
          <p:nvPr/>
        </p:nvSpPr>
        <p:spPr>
          <a:xfrm>
            <a:off x="3458879" y="3358780"/>
            <a:ext cx="464820" cy="208279"/>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Kernel</a:t>
            </a:r>
            <a:endParaRPr sz="1200">
              <a:latin typeface="Arial"/>
              <a:cs typeface="Arial"/>
            </a:endParaRPr>
          </a:p>
        </p:txBody>
      </p:sp>
      <p:sp>
        <p:nvSpPr>
          <p:cNvPr id="61" name="object 6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62</a:t>
            </a:fld>
            <a:endParaRPr dirty="0"/>
          </a:p>
        </p:txBody>
      </p:sp>
      <p:sp>
        <p:nvSpPr>
          <p:cNvPr id="60" name="object 60"/>
          <p:cNvSpPr txBox="1"/>
          <p:nvPr/>
        </p:nvSpPr>
        <p:spPr>
          <a:xfrm>
            <a:off x="2428559" y="2501364"/>
            <a:ext cx="359410" cy="434340"/>
          </a:xfrm>
          <a:prstGeom prst="rect">
            <a:avLst/>
          </a:prstGeom>
          <a:ln w="3175">
            <a:solidFill>
              <a:srgbClr val="000000"/>
            </a:solidFill>
          </a:ln>
        </p:spPr>
        <p:txBody>
          <a:bodyPr vert="horz" wrap="square" lIns="0" tIns="79375" rIns="0" bIns="0" rtlCol="0">
            <a:spAutoFit/>
          </a:bodyPr>
          <a:lstStyle/>
          <a:p>
            <a:pPr marL="84455">
              <a:lnSpc>
                <a:spcPct val="100000"/>
              </a:lnSpc>
              <a:spcBef>
                <a:spcPts val="625"/>
              </a:spcBef>
            </a:pPr>
            <a:r>
              <a:rPr sz="1200" b="1" spc="-5" dirty="0">
                <a:latin typeface="Times New Roman"/>
                <a:cs typeface="Times New Roman"/>
              </a:rPr>
              <a:t>. .</a:t>
            </a:r>
            <a:r>
              <a:rPr sz="1200" b="1" spc="-50" dirty="0">
                <a:latin typeface="Times New Roman"/>
                <a:cs typeface="Times New Roman"/>
              </a:rPr>
              <a:t> </a:t>
            </a:r>
            <a:r>
              <a:rPr sz="1200" b="1" spc="-5" dirty="0">
                <a:latin typeface="Times New Roman"/>
                <a:cs typeface="Times New Roman"/>
              </a:rPr>
              <a:t>.</a:t>
            </a:r>
            <a:endParaRPr sz="120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770633" y="147015"/>
            <a:ext cx="5849367" cy="635000"/>
          </a:xfrm>
          <a:prstGeom prst="rect">
            <a:avLst/>
          </a:prstGeom>
        </p:spPr>
        <p:txBody>
          <a:bodyPr vert="horz" wrap="square" lIns="0" tIns="12065" rIns="0" bIns="0" rtlCol="0">
            <a:spAutoFit/>
          </a:bodyPr>
          <a:lstStyle/>
          <a:p>
            <a:pPr marL="12700">
              <a:lnSpc>
                <a:spcPct val="100000"/>
              </a:lnSpc>
              <a:spcBef>
                <a:spcPts val="95"/>
              </a:spcBef>
            </a:pPr>
            <a:r>
              <a:rPr spc="-5" dirty="0"/>
              <a:t>Pipes -</a:t>
            </a:r>
            <a:r>
              <a:rPr spc="-25" dirty="0"/>
              <a:t> </a:t>
            </a:r>
            <a:r>
              <a:rPr spc="-5" dirty="0"/>
              <a:t>communication</a:t>
            </a:r>
          </a:p>
        </p:txBody>
      </p:sp>
      <p:sp>
        <p:nvSpPr>
          <p:cNvPr id="7" name="object 7"/>
          <p:cNvSpPr txBox="1"/>
          <p:nvPr/>
        </p:nvSpPr>
        <p:spPr>
          <a:xfrm>
            <a:off x="5493765" y="1588134"/>
            <a:ext cx="3193035" cy="1677382"/>
          </a:xfrm>
          <a:prstGeom prst="rect">
            <a:avLst/>
          </a:prstGeom>
        </p:spPr>
        <p:txBody>
          <a:bodyPr vert="horz" wrap="square" lIns="0" tIns="12700" rIns="0" bIns="0" rtlCol="0">
            <a:spAutoFit/>
          </a:bodyPr>
          <a:lstStyle/>
          <a:p>
            <a:pPr marL="355600" indent="-342900">
              <a:lnSpc>
                <a:spcPts val="2880"/>
              </a:lnSpc>
              <a:spcBef>
                <a:spcPts val="100"/>
              </a:spcBef>
              <a:buClr>
                <a:srgbClr val="006666"/>
              </a:buClr>
              <a:buFont typeface="Wingdings"/>
              <a:buChar char=""/>
              <a:tabLst>
                <a:tab pos="354965" algn="l"/>
                <a:tab pos="355600" algn="l"/>
              </a:tabLst>
            </a:pPr>
            <a:r>
              <a:rPr sz="2400" b="1" dirty="0">
                <a:solidFill>
                  <a:srgbClr val="003300"/>
                </a:solidFill>
                <a:latin typeface="Arial"/>
                <a:cs typeface="Arial"/>
              </a:rPr>
              <a:t>What is</a:t>
            </a:r>
            <a:r>
              <a:rPr sz="2400" b="1" spc="-25" dirty="0">
                <a:solidFill>
                  <a:srgbClr val="003300"/>
                </a:solidFill>
                <a:latin typeface="Arial"/>
                <a:cs typeface="Arial"/>
              </a:rPr>
              <a:t> </a:t>
            </a:r>
            <a:r>
              <a:rPr sz="2400" b="1" dirty="0">
                <a:solidFill>
                  <a:srgbClr val="003300"/>
                </a:solidFill>
                <a:latin typeface="Arial"/>
                <a:cs typeface="Arial"/>
              </a:rPr>
              <a:t>it?</a:t>
            </a:r>
            <a:endParaRPr sz="2400" dirty="0">
              <a:latin typeface="Arial"/>
              <a:cs typeface="Arial"/>
            </a:endParaRPr>
          </a:p>
          <a:p>
            <a:pPr marL="756285" lvl="1" indent="-287020">
              <a:lnSpc>
                <a:spcPts val="2375"/>
              </a:lnSpc>
              <a:buClr>
                <a:srgbClr val="336699"/>
              </a:buClr>
              <a:buSzPct val="75000"/>
              <a:buFont typeface="Wingdings"/>
              <a:buChar char=""/>
              <a:tabLst>
                <a:tab pos="756285" algn="l"/>
                <a:tab pos="756920" algn="l"/>
              </a:tabLst>
            </a:pPr>
            <a:r>
              <a:rPr sz="2200" b="1" spc="-5" dirty="0">
                <a:solidFill>
                  <a:srgbClr val="003366"/>
                </a:solidFill>
                <a:latin typeface="Arial"/>
                <a:cs typeface="Arial"/>
              </a:rPr>
              <a:t>A</a:t>
            </a:r>
            <a:r>
              <a:rPr sz="2200" b="1" spc="-120" dirty="0">
                <a:solidFill>
                  <a:srgbClr val="003366"/>
                </a:solidFill>
                <a:latin typeface="Arial"/>
                <a:cs typeface="Arial"/>
              </a:rPr>
              <a:t> </a:t>
            </a:r>
            <a:r>
              <a:rPr sz="2200" b="1" spc="-5" dirty="0">
                <a:solidFill>
                  <a:srgbClr val="003366"/>
                </a:solidFill>
                <a:latin typeface="Arial"/>
                <a:cs typeface="Arial"/>
              </a:rPr>
              <a:t>unidirectional</a:t>
            </a:r>
            <a:endParaRPr sz="2200" dirty="0">
              <a:latin typeface="Arial"/>
              <a:cs typeface="Arial"/>
            </a:endParaRPr>
          </a:p>
          <a:p>
            <a:pPr marL="756285">
              <a:lnSpc>
                <a:spcPts val="2375"/>
              </a:lnSpc>
            </a:pPr>
            <a:r>
              <a:rPr sz="2200" b="1" spc="-5" dirty="0">
                <a:solidFill>
                  <a:srgbClr val="003366"/>
                </a:solidFill>
                <a:latin typeface="Arial"/>
                <a:cs typeface="Arial"/>
              </a:rPr>
              <a:t>channel</a:t>
            </a:r>
            <a:endParaRPr sz="2200" dirty="0">
              <a:latin typeface="Arial"/>
              <a:cs typeface="Arial"/>
            </a:endParaRPr>
          </a:p>
          <a:p>
            <a:pPr marL="756285" lvl="1" indent="-287020">
              <a:lnSpc>
                <a:spcPct val="100000"/>
              </a:lnSpc>
              <a:buClr>
                <a:srgbClr val="336699"/>
              </a:buClr>
              <a:buSzPct val="75000"/>
              <a:buFont typeface="Wingdings"/>
              <a:buChar char=""/>
              <a:tabLst>
                <a:tab pos="756285" algn="l"/>
                <a:tab pos="756920" algn="l"/>
              </a:tabLst>
            </a:pPr>
            <a:r>
              <a:rPr sz="2200" b="1" spc="-5" dirty="0">
                <a:solidFill>
                  <a:srgbClr val="003366"/>
                </a:solidFill>
                <a:latin typeface="Arial"/>
                <a:cs typeface="Arial"/>
              </a:rPr>
              <a:t>One </a:t>
            </a:r>
            <a:r>
              <a:rPr sz="2200" b="1" dirty="0">
                <a:solidFill>
                  <a:srgbClr val="003366"/>
                </a:solidFill>
                <a:latin typeface="Arial"/>
                <a:cs typeface="Arial"/>
              </a:rPr>
              <a:t>write</a:t>
            </a:r>
            <a:r>
              <a:rPr sz="2200" b="1" spc="-75" dirty="0">
                <a:solidFill>
                  <a:srgbClr val="003366"/>
                </a:solidFill>
                <a:latin typeface="Arial"/>
                <a:cs typeface="Arial"/>
              </a:rPr>
              <a:t> </a:t>
            </a:r>
            <a:r>
              <a:rPr sz="2200" b="1" spc="-5" dirty="0">
                <a:solidFill>
                  <a:srgbClr val="003366"/>
                </a:solidFill>
                <a:latin typeface="Arial"/>
                <a:cs typeface="Arial"/>
              </a:rPr>
              <a:t>end</a:t>
            </a:r>
            <a:r>
              <a:rPr lang="en-CA" sz="2200" b="1" spc="-5" dirty="0">
                <a:solidFill>
                  <a:srgbClr val="003366"/>
                </a:solidFill>
                <a:latin typeface="Arial"/>
                <a:cs typeface="Arial"/>
              </a:rPr>
              <a:t> (1)</a:t>
            </a:r>
            <a:endParaRPr sz="2200" dirty="0">
              <a:latin typeface="Arial"/>
              <a:cs typeface="Arial"/>
            </a:endParaRPr>
          </a:p>
          <a:p>
            <a:pPr marL="756285" lvl="1" indent="-287020">
              <a:lnSpc>
                <a:spcPct val="100000"/>
              </a:lnSpc>
              <a:buClr>
                <a:srgbClr val="336699"/>
              </a:buClr>
              <a:buSzPct val="75000"/>
              <a:buFont typeface="Wingdings"/>
              <a:buChar char=""/>
              <a:tabLst>
                <a:tab pos="756285" algn="l"/>
                <a:tab pos="756920" algn="l"/>
              </a:tabLst>
            </a:pPr>
            <a:r>
              <a:rPr sz="2200" b="1" spc="-5" dirty="0">
                <a:solidFill>
                  <a:srgbClr val="003366"/>
                </a:solidFill>
                <a:latin typeface="Arial"/>
                <a:cs typeface="Arial"/>
              </a:rPr>
              <a:t>One read</a:t>
            </a:r>
            <a:r>
              <a:rPr sz="2200" b="1" spc="-45" dirty="0">
                <a:solidFill>
                  <a:srgbClr val="003366"/>
                </a:solidFill>
                <a:latin typeface="Arial"/>
                <a:cs typeface="Arial"/>
              </a:rPr>
              <a:t> </a:t>
            </a:r>
            <a:r>
              <a:rPr sz="2200" b="1" spc="-5" dirty="0">
                <a:solidFill>
                  <a:srgbClr val="003366"/>
                </a:solidFill>
                <a:latin typeface="Arial"/>
                <a:cs typeface="Arial"/>
              </a:rPr>
              <a:t>end</a:t>
            </a:r>
            <a:r>
              <a:rPr lang="en-CA" sz="2200" b="1" spc="-5" dirty="0">
                <a:solidFill>
                  <a:srgbClr val="003366"/>
                </a:solidFill>
                <a:latin typeface="Arial"/>
                <a:cs typeface="Arial"/>
              </a:rPr>
              <a:t> (0)</a:t>
            </a:r>
            <a:endParaRPr sz="2200" dirty="0">
              <a:latin typeface="Arial"/>
              <a:cs typeface="Arial"/>
            </a:endParaRPr>
          </a:p>
        </p:txBody>
      </p:sp>
      <p:sp>
        <p:nvSpPr>
          <p:cNvPr id="8" name="object 8"/>
          <p:cNvSpPr txBox="1"/>
          <p:nvPr/>
        </p:nvSpPr>
        <p:spPr>
          <a:xfrm>
            <a:off x="1130604" y="4847970"/>
            <a:ext cx="7361555" cy="1598295"/>
          </a:xfrm>
          <a:prstGeom prst="rect">
            <a:avLst/>
          </a:prstGeom>
        </p:spPr>
        <p:txBody>
          <a:bodyPr vert="horz" wrap="square" lIns="0" tIns="12700" rIns="0" bIns="0" rtlCol="0">
            <a:spAutoFit/>
          </a:bodyPr>
          <a:lstStyle/>
          <a:p>
            <a:pPr marL="354965" indent="-342900">
              <a:lnSpc>
                <a:spcPts val="2880"/>
              </a:lnSpc>
              <a:spcBef>
                <a:spcPts val="100"/>
              </a:spcBef>
              <a:buClr>
                <a:srgbClr val="006666"/>
              </a:buClr>
              <a:buFont typeface="Wingdings"/>
              <a:buChar char=""/>
              <a:tabLst>
                <a:tab pos="354965" algn="l"/>
                <a:tab pos="355600" algn="l"/>
              </a:tabLst>
            </a:pPr>
            <a:r>
              <a:rPr sz="2400" b="1" spc="-10" dirty="0">
                <a:solidFill>
                  <a:srgbClr val="003300"/>
                </a:solidFill>
                <a:latin typeface="Arial"/>
                <a:cs typeface="Arial"/>
              </a:rPr>
              <a:t>Why?</a:t>
            </a:r>
            <a:endParaRPr sz="2400">
              <a:latin typeface="Arial"/>
              <a:cs typeface="Arial"/>
            </a:endParaRPr>
          </a:p>
          <a:p>
            <a:pPr marL="756285" marR="5080" lvl="1" indent="-287020">
              <a:lnSpc>
                <a:spcPct val="8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The UNIX/Linux pipes </a:t>
            </a:r>
            <a:r>
              <a:rPr sz="2200" b="1" dirty="0">
                <a:solidFill>
                  <a:srgbClr val="003366"/>
                </a:solidFill>
                <a:latin typeface="Arial"/>
                <a:cs typeface="Arial"/>
              </a:rPr>
              <a:t>allows </a:t>
            </a:r>
            <a:r>
              <a:rPr sz="2200" b="1" spc="-5" dirty="0">
                <a:solidFill>
                  <a:srgbClr val="003366"/>
                </a:solidFill>
                <a:latin typeface="Arial"/>
                <a:cs typeface="Arial"/>
              </a:rPr>
              <a:t>linking of processes  to obtain complex functions from simple  commands</a:t>
            </a:r>
            <a:endParaRPr sz="2200">
              <a:latin typeface="Arial"/>
              <a:cs typeface="Arial"/>
            </a:endParaRPr>
          </a:p>
          <a:p>
            <a:pPr marL="756285" lvl="1" indent="-287655">
              <a:lnSpc>
                <a:spcPct val="100000"/>
              </a:lnSpc>
              <a:buClr>
                <a:srgbClr val="336699"/>
              </a:buClr>
              <a:buSzPct val="75000"/>
              <a:buFont typeface="Wingdings"/>
              <a:buChar char=""/>
              <a:tabLst>
                <a:tab pos="756285" algn="l"/>
                <a:tab pos="756920" algn="l"/>
              </a:tabLst>
            </a:pPr>
            <a:r>
              <a:rPr sz="2200" b="1" dirty="0">
                <a:solidFill>
                  <a:srgbClr val="003366"/>
                </a:solidFill>
                <a:latin typeface="Arial"/>
                <a:cs typeface="Arial"/>
              </a:rPr>
              <a:t>who </a:t>
            </a:r>
            <a:r>
              <a:rPr sz="2200" b="1" spc="-5" dirty="0">
                <a:solidFill>
                  <a:srgbClr val="003366"/>
                </a:solidFill>
                <a:latin typeface="Arial"/>
                <a:cs typeface="Arial"/>
              </a:rPr>
              <a:t>|</a:t>
            </a:r>
            <a:r>
              <a:rPr sz="2200" b="1" spc="-15" dirty="0">
                <a:solidFill>
                  <a:srgbClr val="003366"/>
                </a:solidFill>
                <a:latin typeface="Arial"/>
                <a:cs typeface="Arial"/>
              </a:rPr>
              <a:t> </a:t>
            </a:r>
            <a:r>
              <a:rPr sz="2200" b="1" spc="-5" dirty="0">
                <a:solidFill>
                  <a:srgbClr val="003366"/>
                </a:solidFill>
                <a:latin typeface="Arial"/>
                <a:cs typeface="Arial"/>
              </a:rPr>
              <a:t>sort</a:t>
            </a:r>
            <a:endParaRPr sz="2200">
              <a:latin typeface="Arial"/>
              <a:cs typeface="Arial"/>
            </a:endParaRPr>
          </a:p>
        </p:txBody>
      </p:sp>
      <p:grpSp>
        <p:nvGrpSpPr>
          <p:cNvPr id="9" name="object 9"/>
          <p:cNvGrpSpPr/>
          <p:nvPr/>
        </p:nvGrpSpPr>
        <p:grpSpPr>
          <a:xfrm>
            <a:off x="529350" y="1207648"/>
            <a:ext cx="4756785" cy="3138170"/>
            <a:chOff x="529350" y="1207648"/>
            <a:chExt cx="4756785" cy="3138170"/>
          </a:xfrm>
        </p:grpSpPr>
        <p:sp>
          <p:nvSpPr>
            <p:cNvPr id="10" name="object 10"/>
            <p:cNvSpPr/>
            <p:nvPr/>
          </p:nvSpPr>
          <p:spPr>
            <a:xfrm>
              <a:off x="1650456" y="3262645"/>
              <a:ext cx="1831975" cy="680720"/>
            </a:xfrm>
            <a:custGeom>
              <a:avLst/>
              <a:gdLst/>
              <a:ahLst/>
              <a:cxnLst/>
              <a:rect l="l" t="t" r="r" b="b"/>
              <a:pathLst>
                <a:path w="1831975" h="680720">
                  <a:moveTo>
                    <a:pt x="1831916" y="0"/>
                  </a:moveTo>
                  <a:lnTo>
                    <a:pt x="1831916" y="679163"/>
                  </a:lnTo>
                </a:path>
                <a:path w="1831975" h="680720">
                  <a:moveTo>
                    <a:pt x="0" y="1418"/>
                  </a:moveTo>
                  <a:lnTo>
                    <a:pt x="0" y="680581"/>
                  </a:lnTo>
                </a:path>
              </a:pathLst>
            </a:custGeom>
            <a:ln w="107720">
              <a:solidFill>
                <a:srgbClr val="7B9CCD"/>
              </a:solidFill>
            </a:ln>
          </p:spPr>
          <p:txBody>
            <a:bodyPr wrap="square" lIns="0" tIns="0" rIns="0" bIns="0" rtlCol="0"/>
            <a:lstStyle/>
            <a:p>
              <a:endParaRPr/>
            </a:p>
          </p:txBody>
        </p:sp>
        <p:sp>
          <p:nvSpPr>
            <p:cNvPr id="11" name="object 11"/>
            <p:cNvSpPr/>
            <p:nvPr/>
          </p:nvSpPr>
          <p:spPr>
            <a:xfrm>
              <a:off x="536970" y="1215268"/>
              <a:ext cx="4741545" cy="3122930"/>
            </a:xfrm>
            <a:custGeom>
              <a:avLst/>
              <a:gdLst/>
              <a:ahLst/>
              <a:cxnLst/>
              <a:rect l="l" t="t" r="r" b="b"/>
              <a:pathLst>
                <a:path w="4741545" h="3122929">
                  <a:moveTo>
                    <a:pt x="0" y="3122802"/>
                  </a:moveTo>
                  <a:lnTo>
                    <a:pt x="4741255" y="3122802"/>
                  </a:lnTo>
                  <a:lnTo>
                    <a:pt x="4741255" y="0"/>
                  </a:lnTo>
                  <a:lnTo>
                    <a:pt x="0" y="0"/>
                  </a:lnTo>
                  <a:lnTo>
                    <a:pt x="0" y="3122802"/>
                  </a:lnTo>
                  <a:close/>
                </a:path>
              </a:pathLst>
            </a:custGeom>
            <a:ln w="15198">
              <a:solidFill>
                <a:srgbClr val="000000"/>
              </a:solidFill>
            </a:ln>
          </p:spPr>
          <p:txBody>
            <a:bodyPr wrap="square" lIns="0" tIns="0" rIns="0" bIns="0" rtlCol="0"/>
            <a:lstStyle/>
            <a:p>
              <a:endParaRPr/>
            </a:p>
          </p:txBody>
        </p:sp>
        <p:sp>
          <p:nvSpPr>
            <p:cNvPr id="12" name="object 12"/>
            <p:cNvSpPr/>
            <p:nvPr/>
          </p:nvSpPr>
          <p:spPr>
            <a:xfrm>
              <a:off x="1213129" y="2716529"/>
              <a:ext cx="1437005" cy="433705"/>
            </a:xfrm>
            <a:custGeom>
              <a:avLst/>
              <a:gdLst/>
              <a:ahLst/>
              <a:cxnLst/>
              <a:rect l="l" t="t" r="r" b="b"/>
              <a:pathLst>
                <a:path w="1437005" h="433705">
                  <a:moveTo>
                    <a:pt x="1436814" y="113957"/>
                  </a:moveTo>
                  <a:lnTo>
                    <a:pt x="114046" y="113957"/>
                  </a:lnTo>
                  <a:lnTo>
                    <a:pt x="114046" y="0"/>
                  </a:lnTo>
                  <a:lnTo>
                    <a:pt x="0" y="0"/>
                  </a:lnTo>
                  <a:lnTo>
                    <a:pt x="0" y="113957"/>
                  </a:lnTo>
                  <a:lnTo>
                    <a:pt x="0" y="433578"/>
                  </a:lnTo>
                  <a:lnTo>
                    <a:pt x="1436814" y="433578"/>
                  </a:lnTo>
                  <a:lnTo>
                    <a:pt x="1436814" y="113957"/>
                  </a:lnTo>
                  <a:close/>
                </a:path>
              </a:pathLst>
            </a:custGeom>
            <a:solidFill>
              <a:srgbClr val="4879C0"/>
            </a:solidFill>
          </p:spPr>
          <p:txBody>
            <a:bodyPr wrap="square" lIns="0" tIns="0" rIns="0" bIns="0" rtlCol="0"/>
            <a:lstStyle/>
            <a:p>
              <a:endParaRPr/>
            </a:p>
          </p:txBody>
        </p:sp>
        <p:sp>
          <p:nvSpPr>
            <p:cNvPr id="13" name="object 13"/>
            <p:cNvSpPr/>
            <p:nvPr/>
          </p:nvSpPr>
          <p:spPr>
            <a:xfrm>
              <a:off x="1213141" y="2716518"/>
              <a:ext cx="1437005" cy="433705"/>
            </a:xfrm>
            <a:custGeom>
              <a:avLst/>
              <a:gdLst/>
              <a:ahLst/>
              <a:cxnLst/>
              <a:rect l="l" t="t" r="r" b="b"/>
              <a:pathLst>
                <a:path w="1437005" h="433705">
                  <a:moveTo>
                    <a:pt x="0" y="433578"/>
                  </a:moveTo>
                  <a:lnTo>
                    <a:pt x="1436809" y="433578"/>
                  </a:lnTo>
                  <a:lnTo>
                    <a:pt x="1436809" y="0"/>
                  </a:lnTo>
                  <a:lnTo>
                    <a:pt x="0" y="0"/>
                  </a:lnTo>
                  <a:lnTo>
                    <a:pt x="0" y="433578"/>
                  </a:lnTo>
                  <a:close/>
                </a:path>
              </a:pathLst>
            </a:custGeom>
            <a:ln w="3175">
              <a:solidFill>
                <a:srgbClr val="4879C0"/>
              </a:solidFill>
            </a:ln>
          </p:spPr>
          <p:txBody>
            <a:bodyPr wrap="square" lIns="0" tIns="0" rIns="0" bIns="0" rtlCol="0"/>
            <a:lstStyle/>
            <a:p>
              <a:endParaRPr/>
            </a:p>
          </p:txBody>
        </p:sp>
        <p:sp>
          <p:nvSpPr>
            <p:cNvPr id="14" name="object 14"/>
            <p:cNvSpPr/>
            <p:nvPr/>
          </p:nvSpPr>
          <p:spPr>
            <a:xfrm>
              <a:off x="1327183" y="2830484"/>
              <a:ext cx="1437005" cy="433705"/>
            </a:xfrm>
            <a:custGeom>
              <a:avLst/>
              <a:gdLst/>
              <a:ahLst/>
              <a:cxnLst/>
              <a:rect l="l" t="t" r="r" b="b"/>
              <a:pathLst>
                <a:path w="1437005" h="433704">
                  <a:moveTo>
                    <a:pt x="1436809" y="0"/>
                  </a:moveTo>
                  <a:lnTo>
                    <a:pt x="0" y="0"/>
                  </a:lnTo>
                  <a:lnTo>
                    <a:pt x="0" y="433578"/>
                  </a:lnTo>
                  <a:lnTo>
                    <a:pt x="1436809" y="433578"/>
                  </a:lnTo>
                  <a:lnTo>
                    <a:pt x="1436809" y="0"/>
                  </a:lnTo>
                  <a:close/>
                </a:path>
              </a:pathLst>
            </a:custGeom>
            <a:solidFill>
              <a:srgbClr val="E8EDF7"/>
            </a:solidFill>
          </p:spPr>
          <p:txBody>
            <a:bodyPr wrap="square" lIns="0" tIns="0" rIns="0" bIns="0" rtlCol="0"/>
            <a:lstStyle/>
            <a:p>
              <a:endParaRPr/>
            </a:p>
          </p:txBody>
        </p:sp>
        <p:sp>
          <p:nvSpPr>
            <p:cNvPr id="15" name="object 15"/>
            <p:cNvSpPr/>
            <p:nvPr/>
          </p:nvSpPr>
          <p:spPr>
            <a:xfrm>
              <a:off x="1327183" y="2830484"/>
              <a:ext cx="1437005" cy="433705"/>
            </a:xfrm>
            <a:custGeom>
              <a:avLst/>
              <a:gdLst/>
              <a:ahLst/>
              <a:cxnLst/>
              <a:rect l="l" t="t" r="r" b="b"/>
              <a:pathLst>
                <a:path w="1437005" h="433704">
                  <a:moveTo>
                    <a:pt x="0" y="433578"/>
                  </a:moveTo>
                  <a:lnTo>
                    <a:pt x="1436809" y="433578"/>
                  </a:lnTo>
                  <a:lnTo>
                    <a:pt x="1436809" y="0"/>
                  </a:lnTo>
                  <a:lnTo>
                    <a:pt x="0" y="0"/>
                  </a:lnTo>
                  <a:lnTo>
                    <a:pt x="0" y="433578"/>
                  </a:lnTo>
                  <a:close/>
                </a:path>
              </a:pathLst>
            </a:custGeom>
            <a:ln w="3175">
              <a:solidFill>
                <a:srgbClr val="000000"/>
              </a:solidFill>
            </a:ln>
          </p:spPr>
          <p:txBody>
            <a:bodyPr wrap="square" lIns="0" tIns="0" rIns="0" bIns="0" rtlCol="0"/>
            <a:lstStyle/>
            <a:p>
              <a:endParaRPr/>
            </a:p>
          </p:txBody>
        </p:sp>
      </p:grpSp>
      <p:sp>
        <p:nvSpPr>
          <p:cNvPr id="16" name="object 16"/>
          <p:cNvSpPr txBox="1"/>
          <p:nvPr/>
        </p:nvSpPr>
        <p:spPr>
          <a:xfrm>
            <a:off x="1327183" y="2830497"/>
            <a:ext cx="215900" cy="433705"/>
          </a:xfrm>
          <a:prstGeom prst="rect">
            <a:avLst/>
          </a:prstGeom>
          <a:ln w="3175">
            <a:solidFill>
              <a:srgbClr val="000000"/>
            </a:solidFill>
          </a:ln>
        </p:spPr>
        <p:txBody>
          <a:bodyPr vert="horz" wrap="square" lIns="0" tIns="109855" rIns="0" bIns="0" rtlCol="0">
            <a:spAutoFit/>
          </a:bodyPr>
          <a:lstStyle/>
          <a:p>
            <a:pPr marL="50165">
              <a:lnSpc>
                <a:spcPct val="100000"/>
              </a:lnSpc>
              <a:spcBef>
                <a:spcPts val="865"/>
              </a:spcBef>
            </a:pPr>
            <a:r>
              <a:rPr sz="1200" spc="-5" dirty="0">
                <a:latin typeface="Arial"/>
                <a:cs typeface="Arial"/>
              </a:rPr>
              <a:t>0</a:t>
            </a:r>
            <a:endParaRPr sz="1200">
              <a:latin typeface="Arial"/>
              <a:cs typeface="Arial"/>
            </a:endParaRPr>
          </a:p>
        </p:txBody>
      </p:sp>
      <p:sp>
        <p:nvSpPr>
          <p:cNvPr id="17" name="object 17"/>
          <p:cNvSpPr txBox="1"/>
          <p:nvPr/>
        </p:nvSpPr>
        <p:spPr>
          <a:xfrm>
            <a:off x="1542698" y="2830497"/>
            <a:ext cx="215900" cy="433705"/>
          </a:xfrm>
          <a:prstGeom prst="rect">
            <a:avLst/>
          </a:prstGeom>
          <a:ln w="3175">
            <a:solidFill>
              <a:srgbClr val="000000"/>
            </a:solidFill>
          </a:ln>
        </p:spPr>
        <p:txBody>
          <a:bodyPr vert="horz" wrap="square" lIns="0" tIns="109855" rIns="0" bIns="0" rtlCol="0">
            <a:spAutoFit/>
          </a:bodyPr>
          <a:lstStyle/>
          <a:p>
            <a:pPr marL="46355">
              <a:lnSpc>
                <a:spcPct val="100000"/>
              </a:lnSpc>
              <a:spcBef>
                <a:spcPts val="865"/>
              </a:spcBef>
            </a:pPr>
            <a:r>
              <a:rPr sz="1200" spc="-5" dirty="0">
                <a:latin typeface="Arial"/>
                <a:cs typeface="Arial"/>
              </a:rPr>
              <a:t>1</a:t>
            </a:r>
            <a:endParaRPr sz="1200">
              <a:latin typeface="Arial"/>
              <a:cs typeface="Arial"/>
            </a:endParaRPr>
          </a:p>
        </p:txBody>
      </p:sp>
      <p:sp>
        <p:nvSpPr>
          <p:cNvPr id="18" name="object 18"/>
          <p:cNvSpPr txBox="1"/>
          <p:nvPr/>
        </p:nvSpPr>
        <p:spPr>
          <a:xfrm>
            <a:off x="1758213" y="2830497"/>
            <a:ext cx="222885" cy="433705"/>
          </a:xfrm>
          <a:prstGeom prst="rect">
            <a:avLst/>
          </a:prstGeom>
          <a:ln w="3175">
            <a:solidFill>
              <a:srgbClr val="000000"/>
            </a:solidFill>
          </a:ln>
        </p:spPr>
        <p:txBody>
          <a:bodyPr vert="horz" wrap="square" lIns="0" tIns="109855" rIns="0" bIns="0" rtlCol="0">
            <a:spAutoFit/>
          </a:bodyPr>
          <a:lstStyle/>
          <a:p>
            <a:pPr marL="84455">
              <a:lnSpc>
                <a:spcPct val="100000"/>
              </a:lnSpc>
              <a:spcBef>
                <a:spcPts val="865"/>
              </a:spcBef>
            </a:pPr>
            <a:r>
              <a:rPr sz="1200" spc="-5" dirty="0">
                <a:latin typeface="Arial"/>
                <a:cs typeface="Arial"/>
              </a:rPr>
              <a:t>2</a:t>
            </a:r>
            <a:endParaRPr sz="1200">
              <a:latin typeface="Arial"/>
              <a:cs typeface="Arial"/>
            </a:endParaRPr>
          </a:p>
        </p:txBody>
      </p:sp>
      <p:grpSp>
        <p:nvGrpSpPr>
          <p:cNvPr id="19" name="object 19"/>
          <p:cNvGrpSpPr/>
          <p:nvPr/>
        </p:nvGrpSpPr>
        <p:grpSpPr>
          <a:xfrm>
            <a:off x="1211553" y="1638114"/>
            <a:ext cx="1552575" cy="1192530"/>
            <a:chOff x="1211553" y="1638114"/>
            <a:chExt cx="1552575" cy="1192530"/>
          </a:xfrm>
        </p:grpSpPr>
        <p:sp>
          <p:nvSpPr>
            <p:cNvPr id="20" name="object 20"/>
            <p:cNvSpPr/>
            <p:nvPr/>
          </p:nvSpPr>
          <p:spPr>
            <a:xfrm>
              <a:off x="1213129" y="1639709"/>
              <a:ext cx="1437005" cy="1076960"/>
            </a:xfrm>
            <a:custGeom>
              <a:avLst/>
              <a:gdLst/>
              <a:ahLst/>
              <a:cxnLst/>
              <a:rect l="l" t="t" r="r" b="b"/>
              <a:pathLst>
                <a:path w="1437005" h="1076960">
                  <a:moveTo>
                    <a:pt x="1436814" y="0"/>
                  </a:moveTo>
                  <a:lnTo>
                    <a:pt x="0" y="0"/>
                  </a:lnTo>
                  <a:lnTo>
                    <a:pt x="0" y="113969"/>
                  </a:lnTo>
                  <a:lnTo>
                    <a:pt x="0" y="1076845"/>
                  </a:lnTo>
                  <a:lnTo>
                    <a:pt x="1436814" y="1076845"/>
                  </a:lnTo>
                  <a:lnTo>
                    <a:pt x="1436814" y="113969"/>
                  </a:lnTo>
                  <a:lnTo>
                    <a:pt x="1436814" y="0"/>
                  </a:lnTo>
                  <a:close/>
                </a:path>
              </a:pathLst>
            </a:custGeom>
            <a:solidFill>
              <a:srgbClr val="4879C0"/>
            </a:solidFill>
          </p:spPr>
          <p:txBody>
            <a:bodyPr wrap="square" lIns="0" tIns="0" rIns="0" bIns="0" rtlCol="0"/>
            <a:lstStyle/>
            <a:p>
              <a:endParaRPr/>
            </a:p>
          </p:txBody>
        </p:sp>
        <p:sp>
          <p:nvSpPr>
            <p:cNvPr id="21" name="object 21"/>
            <p:cNvSpPr/>
            <p:nvPr/>
          </p:nvSpPr>
          <p:spPr>
            <a:xfrm>
              <a:off x="1213141" y="1639701"/>
              <a:ext cx="1437005" cy="1076960"/>
            </a:xfrm>
            <a:custGeom>
              <a:avLst/>
              <a:gdLst/>
              <a:ahLst/>
              <a:cxnLst/>
              <a:rect l="l" t="t" r="r" b="b"/>
              <a:pathLst>
                <a:path w="1437005" h="1076960">
                  <a:moveTo>
                    <a:pt x="0" y="1076842"/>
                  </a:moveTo>
                  <a:lnTo>
                    <a:pt x="1436809" y="1076842"/>
                  </a:lnTo>
                  <a:lnTo>
                    <a:pt x="1436809" y="0"/>
                  </a:lnTo>
                  <a:lnTo>
                    <a:pt x="0" y="0"/>
                  </a:lnTo>
                  <a:lnTo>
                    <a:pt x="0" y="1076842"/>
                  </a:lnTo>
                  <a:close/>
                </a:path>
              </a:pathLst>
            </a:custGeom>
            <a:ln w="3175">
              <a:solidFill>
                <a:srgbClr val="4879C0"/>
              </a:solidFill>
            </a:ln>
          </p:spPr>
          <p:txBody>
            <a:bodyPr wrap="square" lIns="0" tIns="0" rIns="0" bIns="0" rtlCol="0"/>
            <a:lstStyle/>
            <a:p>
              <a:endParaRPr/>
            </a:p>
          </p:txBody>
        </p:sp>
        <p:sp>
          <p:nvSpPr>
            <p:cNvPr id="22" name="object 22"/>
            <p:cNvSpPr/>
            <p:nvPr/>
          </p:nvSpPr>
          <p:spPr>
            <a:xfrm>
              <a:off x="1327183" y="1753668"/>
              <a:ext cx="1437005" cy="1076960"/>
            </a:xfrm>
            <a:custGeom>
              <a:avLst/>
              <a:gdLst/>
              <a:ahLst/>
              <a:cxnLst/>
              <a:rect l="l" t="t" r="r" b="b"/>
              <a:pathLst>
                <a:path w="1437005" h="1076960">
                  <a:moveTo>
                    <a:pt x="1436809" y="0"/>
                  </a:moveTo>
                  <a:lnTo>
                    <a:pt x="0" y="0"/>
                  </a:lnTo>
                  <a:lnTo>
                    <a:pt x="0" y="1076842"/>
                  </a:lnTo>
                  <a:lnTo>
                    <a:pt x="1436809" y="1076842"/>
                  </a:lnTo>
                  <a:lnTo>
                    <a:pt x="1436809" y="0"/>
                  </a:lnTo>
                  <a:close/>
                </a:path>
              </a:pathLst>
            </a:custGeom>
            <a:solidFill>
              <a:srgbClr val="E8EDF7"/>
            </a:solidFill>
          </p:spPr>
          <p:txBody>
            <a:bodyPr wrap="square" lIns="0" tIns="0" rIns="0" bIns="0" rtlCol="0"/>
            <a:lstStyle/>
            <a:p>
              <a:endParaRPr/>
            </a:p>
          </p:txBody>
        </p:sp>
      </p:grpSp>
      <p:sp>
        <p:nvSpPr>
          <p:cNvPr id="23" name="object 23"/>
          <p:cNvSpPr txBox="1"/>
          <p:nvPr/>
        </p:nvSpPr>
        <p:spPr>
          <a:xfrm>
            <a:off x="1327183" y="1753668"/>
            <a:ext cx="1437005" cy="1076960"/>
          </a:xfrm>
          <a:prstGeom prst="rect">
            <a:avLst/>
          </a:prstGeom>
          <a:ln w="3175">
            <a:solidFill>
              <a:srgbClr val="000000"/>
            </a:solidFill>
          </a:ln>
        </p:spPr>
        <p:txBody>
          <a:bodyPr vert="horz" wrap="square" lIns="0" tIns="34925" rIns="0" bIns="0" rtlCol="0">
            <a:spAutoFit/>
          </a:bodyPr>
          <a:lstStyle/>
          <a:p>
            <a:pPr marL="50165">
              <a:lnSpc>
                <a:spcPct val="100000"/>
              </a:lnSpc>
              <a:spcBef>
                <a:spcPts val="275"/>
              </a:spcBef>
            </a:pPr>
            <a:r>
              <a:rPr sz="1200" spc="-5" dirty="0">
                <a:latin typeface="Arial"/>
                <a:cs typeface="Arial"/>
              </a:rPr>
              <a:t>Process</a:t>
            </a:r>
            <a:endParaRPr sz="1200">
              <a:latin typeface="Arial"/>
              <a:cs typeface="Arial"/>
            </a:endParaRPr>
          </a:p>
        </p:txBody>
      </p:sp>
      <p:grpSp>
        <p:nvGrpSpPr>
          <p:cNvPr id="24" name="object 24"/>
          <p:cNvGrpSpPr/>
          <p:nvPr/>
        </p:nvGrpSpPr>
        <p:grpSpPr>
          <a:xfrm>
            <a:off x="529350" y="2650949"/>
            <a:ext cx="4756785" cy="977265"/>
            <a:chOff x="529350" y="2650949"/>
            <a:chExt cx="4756785" cy="977265"/>
          </a:xfrm>
        </p:grpSpPr>
        <p:sp>
          <p:nvSpPr>
            <p:cNvPr id="25" name="object 25"/>
            <p:cNvSpPr/>
            <p:nvPr/>
          </p:nvSpPr>
          <p:spPr>
            <a:xfrm>
              <a:off x="1434941" y="2744275"/>
              <a:ext cx="57785" cy="229870"/>
            </a:xfrm>
            <a:custGeom>
              <a:avLst/>
              <a:gdLst/>
              <a:ahLst/>
              <a:cxnLst/>
              <a:rect l="l" t="t" r="r" b="b"/>
              <a:pathLst>
                <a:path w="57784" h="229869">
                  <a:moveTo>
                    <a:pt x="0" y="229831"/>
                  </a:moveTo>
                  <a:lnTo>
                    <a:pt x="57490" y="0"/>
                  </a:lnTo>
                </a:path>
              </a:pathLst>
            </a:custGeom>
            <a:ln w="3175">
              <a:solidFill>
                <a:srgbClr val="000000"/>
              </a:solidFill>
            </a:ln>
          </p:spPr>
          <p:txBody>
            <a:bodyPr wrap="square" lIns="0" tIns="0" rIns="0" bIns="0" rtlCol="0"/>
            <a:lstStyle/>
            <a:p>
              <a:endParaRPr/>
            </a:p>
          </p:txBody>
        </p:sp>
        <p:sp>
          <p:nvSpPr>
            <p:cNvPr id="26" name="object 26"/>
            <p:cNvSpPr/>
            <p:nvPr/>
          </p:nvSpPr>
          <p:spPr>
            <a:xfrm>
              <a:off x="1456381" y="2650949"/>
              <a:ext cx="67945" cy="110489"/>
            </a:xfrm>
            <a:custGeom>
              <a:avLst/>
              <a:gdLst/>
              <a:ahLst/>
              <a:cxnLst/>
              <a:rect l="l" t="t" r="r" b="b"/>
              <a:pathLst>
                <a:path w="67944" h="110489">
                  <a:moveTo>
                    <a:pt x="59378" y="0"/>
                  </a:moveTo>
                  <a:lnTo>
                    <a:pt x="0" y="93325"/>
                  </a:lnTo>
                  <a:lnTo>
                    <a:pt x="67855" y="110294"/>
                  </a:lnTo>
                  <a:lnTo>
                    <a:pt x="59378" y="0"/>
                  </a:lnTo>
                  <a:close/>
                </a:path>
              </a:pathLst>
            </a:custGeom>
            <a:solidFill>
              <a:srgbClr val="000000"/>
            </a:solidFill>
          </p:spPr>
          <p:txBody>
            <a:bodyPr wrap="square" lIns="0" tIns="0" rIns="0" bIns="0" rtlCol="0"/>
            <a:lstStyle/>
            <a:p>
              <a:endParaRPr/>
            </a:p>
          </p:txBody>
        </p:sp>
        <p:sp>
          <p:nvSpPr>
            <p:cNvPr id="27" name="object 27"/>
            <p:cNvSpPr/>
            <p:nvPr/>
          </p:nvSpPr>
          <p:spPr>
            <a:xfrm>
              <a:off x="1675507" y="2686912"/>
              <a:ext cx="83185" cy="165735"/>
            </a:xfrm>
            <a:custGeom>
              <a:avLst/>
              <a:gdLst/>
              <a:ahLst/>
              <a:cxnLst/>
              <a:rect l="l" t="t" r="r" b="b"/>
              <a:pathLst>
                <a:path w="83185" h="165735">
                  <a:moveTo>
                    <a:pt x="82706" y="0"/>
                  </a:moveTo>
                  <a:lnTo>
                    <a:pt x="0" y="165251"/>
                  </a:lnTo>
                </a:path>
              </a:pathLst>
            </a:custGeom>
            <a:ln w="3175">
              <a:solidFill>
                <a:srgbClr val="000000"/>
              </a:solidFill>
            </a:ln>
          </p:spPr>
          <p:txBody>
            <a:bodyPr wrap="square" lIns="0" tIns="0" rIns="0" bIns="0" rtlCol="0"/>
            <a:lstStyle/>
            <a:p>
              <a:endParaRPr/>
            </a:p>
          </p:txBody>
        </p:sp>
        <p:sp>
          <p:nvSpPr>
            <p:cNvPr id="28" name="object 28"/>
            <p:cNvSpPr/>
            <p:nvPr/>
          </p:nvSpPr>
          <p:spPr>
            <a:xfrm>
              <a:off x="1632500" y="2828737"/>
              <a:ext cx="78740" cy="109855"/>
            </a:xfrm>
            <a:custGeom>
              <a:avLst/>
              <a:gdLst/>
              <a:ahLst/>
              <a:cxnLst/>
              <a:rect l="l" t="t" r="r" b="b"/>
              <a:pathLst>
                <a:path w="78739" h="109855">
                  <a:moveTo>
                    <a:pt x="15636" y="0"/>
                  </a:moveTo>
                  <a:lnTo>
                    <a:pt x="0" y="109407"/>
                  </a:lnTo>
                  <a:lnTo>
                    <a:pt x="78195" y="31277"/>
                  </a:lnTo>
                  <a:lnTo>
                    <a:pt x="15636" y="0"/>
                  </a:lnTo>
                  <a:close/>
                </a:path>
              </a:pathLst>
            </a:custGeom>
            <a:solidFill>
              <a:srgbClr val="000000"/>
            </a:solidFill>
          </p:spPr>
          <p:txBody>
            <a:bodyPr wrap="square" lIns="0" tIns="0" rIns="0" bIns="0" rtlCol="0"/>
            <a:lstStyle/>
            <a:p>
              <a:endParaRPr/>
            </a:p>
          </p:txBody>
        </p:sp>
        <p:sp>
          <p:nvSpPr>
            <p:cNvPr id="29" name="object 29"/>
            <p:cNvSpPr/>
            <p:nvPr/>
          </p:nvSpPr>
          <p:spPr>
            <a:xfrm>
              <a:off x="1914287" y="2686912"/>
              <a:ext cx="59690" cy="178435"/>
            </a:xfrm>
            <a:custGeom>
              <a:avLst/>
              <a:gdLst/>
              <a:ahLst/>
              <a:cxnLst/>
              <a:rect l="l" t="t" r="r" b="b"/>
              <a:pathLst>
                <a:path w="59689" h="178435">
                  <a:moveTo>
                    <a:pt x="59428" y="0"/>
                  </a:moveTo>
                  <a:lnTo>
                    <a:pt x="0" y="178040"/>
                  </a:lnTo>
                </a:path>
              </a:pathLst>
            </a:custGeom>
            <a:ln w="3175">
              <a:solidFill>
                <a:srgbClr val="000000"/>
              </a:solidFill>
            </a:ln>
          </p:spPr>
          <p:txBody>
            <a:bodyPr wrap="square" lIns="0" tIns="0" rIns="0" bIns="0" rtlCol="0"/>
            <a:lstStyle/>
            <a:p>
              <a:endParaRPr/>
            </a:p>
          </p:txBody>
        </p:sp>
        <p:sp>
          <p:nvSpPr>
            <p:cNvPr id="30" name="object 30"/>
            <p:cNvSpPr/>
            <p:nvPr/>
          </p:nvSpPr>
          <p:spPr>
            <a:xfrm>
              <a:off x="1883875" y="2845578"/>
              <a:ext cx="66675" cy="111125"/>
            </a:xfrm>
            <a:custGeom>
              <a:avLst/>
              <a:gdLst/>
              <a:ahLst/>
              <a:cxnLst/>
              <a:rect l="l" t="t" r="r" b="b"/>
              <a:pathLst>
                <a:path w="66675" h="111125">
                  <a:moveTo>
                    <a:pt x="0" y="0"/>
                  </a:moveTo>
                  <a:lnTo>
                    <a:pt x="0" y="110547"/>
                  </a:lnTo>
                  <a:lnTo>
                    <a:pt x="66398" y="22160"/>
                  </a:lnTo>
                  <a:lnTo>
                    <a:pt x="0" y="0"/>
                  </a:lnTo>
                  <a:close/>
                </a:path>
              </a:pathLst>
            </a:custGeom>
            <a:solidFill>
              <a:srgbClr val="000000"/>
            </a:solidFill>
          </p:spPr>
          <p:txBody>
            <a:bodyPr wrap="square" lIns="0" tIns="0" rIns="0" bIns="0" rtlCol="0"/>
            <a:lstStyle/>
            <a:p>
              <a:endParaRPr/>
            </a:p>
          </p:txBody>
        </p:sp>
        <p:sp>
          <p:nvSpPr>
            <p:cNvPr id="31" name="object 31"/>
            <p:cNvSpPr/>
            <p:nvPr/>
          </p:nvSpPr>
          <p:spPr>
            <a:xfrm>
              <a:off x="536970" y="3602226"/>
              <a:ext cx="4741545" cy="18415"/>
            </a:xfrm>
            <a:custGeom>
              <a:avLst/>
              <a:gdLst/>
              <a:ahLst/>
              <a:cxnLst/>
              <a:rect l="l" t="t" r="r" b="b"/>
              <a:pathLst>
                <a:path w="4741545" h="18414">
                  <a:moveTo>
                    <a:pt x="0" y="17943"/>
                  </a:moveTo>
                  <a:lnTo>
                    <a:pt x="4741319" y="0"/>
                  </a:lnTo>
                </a:path>
              </a:pathLst>
            </a:custGeom>
            <a:ln w="15195">
              <a:solidFill>
                <a:srgbClr val="000000"/>
              </a:solidFill>
            </a:ln>
          </p:spPr>
          <p:txBody>
            <a:bodyPr wrap="square" lIns="0" tIns="0" rIns="0" bIns="0" rtlCol="0"/>
            <a:lstStyle/>
            <a:p>
              <a:endParaRPr/>
            </a:p>
          </p:txBody>
        </p:sp>
        <p:sp>
          <p:nvSpPr>
            <p:cNvPr id="32" name="object 32"/>
            <p:cNvSpPr/>
            <p:nvPr/>
          </p:nvSpPr>
          <p:spPr>
            <a:xfrm>
              <a:off x="1980938" y="2830510"/>
              <a:ext cx="208915" cy="433705"/>
            </a:xfrm>
            <a:custGeom>
              <a:avLst/>
              <a:gdLst/>
              <a:ahLst/>
              <a:cxnLst/>
              <a:rect l="l" t="t" r="r" b="b"/>
              <a:pathLst>
                <a:path w="208914" h="433704">
                  <a:moveTo>
                    <a:pt x="0" y="0"/>
                  </a:moveTo>
                  <a:lnTo>
                    <a:pt x="0" y="433553"/>
                  </a:lnTo>
                </a:path>
                <a:path w="208914" h="433704">
                  <a:moveTo>
                    <a:pt x="208317" y="0"/>
                  </a:moveTo>
                  <a:lnTo>
                    <a:pt x="208317" y="433553"/>
                  </a:lnTo>
                </a:path>
              </a:pathLst>
            </a:custGeom>
            <a:ln w="3175">
              <a:solidFill>
                <a:srgbClr val="000000"/>
              </a:solidFill>
            </a:ln>
          </p:spPr>
          <p:txBody>
            <a:bodyPr wrap="square" lIns="0" tIns="0" rIns="0" bIns="0" rtlCol="0"/>
            <a:lstStyle/>
            <a:p>
              <a:endParaRPr/>
            </a:p>
          </p:txBody>
        </p:sp>
        <p:sp>
          <p:nvSpPr>
            <p:cNvPr id="33" name="object 33"/>
            <p:cNvSpPr/>
            <p:nvPr/>
          </p:nvSpPr>
          <p:spPr>
            <a:xfrm>
              <a:off x="3242500" y="2715107"/>
              <a:ext cx="1437005" cy="433705"/>
            </a:xfrm>
            <a:custGeom>
              <a:avLst/>
              <a:gdLst/>
              <a:ahLst/>
              <a:cxnLst/>
              <a:rect l="l" t="t" r="r" b="b"/>
              <a:pathLst>
                <a:path w="1437004" h="433705">
                  <a:moveTo>
                    <a:pt x="1436801" y="113969"/>
                  </a:moveTo>
                  <a:lnTo>
                    <a:pt x="114033" y="113969"/>
                  </a:lnTo>
                  <a:lnTo>
                    <a:pt x="114033" y="0"/>
                  </a:lnTo>
                  <a:lnTo>
                    <a:pt x="0" y="0"/>
                  </a:lnTo>
                  <a:lnTo>
                    <a:pt x="0" y="113969"/>
                  </a:lnTo>
                  <a:lnTo>
                    <a:pt x="0" y="433578"/>
                  </a:lnTo>
                  <a:lnTo>
                    <a:pt x="1436801" y="433578"/>
                  </a:lnTo>
                  <a:lnTo>
                    <a:pt x="1436801" y="113969"/>
                  </a:lnTo>
                  <a:close/>
                </a:path>
              </a:pathLst>
            </a:custGeom>
            <a:solidFill>
              <a:srgbClr val="4879C0"/>
            </a:solidFill>
          </p:spPr>
          <p:txBody>
            <a:bodyPr wrap="square" lIns="0" tIns="0" rIns="0" bIns="0" rtlCol="0"/>
            <a:lstStyle/>
            <a:p>
              <a:endParaRPr/>
            </a:p>
          </p:txBody>
        </p:sp>
        <p:sp>
          <p:nvSpPr>
            <p:cNvPr id="34" name="object 34"/>
            <p:cNvSpPr/>
            <p:nvPr/>
          </p:nvSpPr>
          <p:spPr>
            <a:xfrm>
              <a:off x="3242502" y="2715100"/>
              <a:ext cx="1437005" cy="433705"/>
            </a:xfrm>
            <a:custGeom>
              <a:avLst/>
              <a:gdLst/>
              <a:ahLst/>
              <a:cxnLst/>
              <a:rect l="l" t="t" r="r" b="b"/>
              <a:pathLst>
                <a:path w="1437004" h="433705">
                  <a:moveTo>
                    <a:pt x="0" y="433578"/>
                  </a:moveTo>
                  <a:lnTo>
                    <a:pt x="1436809" y="433578"/>
                  </a:lnTo>
                  <a:lnTo>
                    <a:pt x="1436809" y="0"/>
                  </a:lnTo>
                  <a:lnTo>
                    <a:pt x="0" y="0"/>
                  </a:lnTo>
                  <a:lnTo>
                    <a:pt x="0" y="433578"/>
                  </a:lnTo>
                  <a:close/>
                </a:path>
              </a:pathLst>
            </a:custGeom>
            <a:ln w="3175">
              <a:solidFill>
                <a:srgbClr val="4879C0"/>
              </a:solidFill>
            </a:ln>
          </p:spPr>
          <p:txBody>
            <a:bodyPr wrap="square" lIns="0" tIns="0" rIns="0" bIns="0" rtlCol="0"/>
            <a:lstStyle/>
            <a:p>
              <a:endParaRPr/>
            </a:p>
          </p:txBody>
        </p:sp>
        <p:sp>
          <p:nvSpPr>
            <p:cNvPr id="35" name="object 35"/>
            <p:cNvSpPr/>
            <p:nvPr/>
          </p:nvSpPr>
          <p:spPr>
            <a:xfrm>
              <a:off x="3356545" y="2829066"/>
              <a:ext cx="1437005" cy="433705"/>
            </a:xfrm>
            <a:custGeom>
              <a:avLst/>
              <a:gdLst/>
              <a:ahLst/>
              <a:cxnLst/>
              <a:rect l="l" t="t" r="r" b="b"/>
              <a:pathLst>
                <a:path w="1437004" h="433704">
                  <a:moveTo>
                    <a:pt x="1436809" y="0"/>
                  </a:moveTo>
                  <a:lnTo>
                    <a:pt x="0" y="0"/>
                  </a:lnTo>
                  <a:lnTo>
                    <a:pt x="0" y="433578"/>
                  </a:lnTo>
                  <a:lnTo>
                    <a:pt x="1436809" y="433578"/>
                  </a:lnTo>
                  <a:lnTo>
                    <a:pt x="1436809" y="0"/>
                  </a:lnTo>
                  <a:close/>
                </a:path>
              </a:pathLst>
            </a:custGeom>
            <a:solidFill>
              <a:srgbClr val="E8EDF7"/>
            </a:solidFill>
          </p:spPr>
          <p:txBody>
            <a:bodyPr wrap="square" lIns="0" tIns="0" rIns="0" bIns="0" rtlCol="0"/>
            <a:lstStyle/>
            <a:p>
              <a:endParaRPr/>
            </a:p>
          </p:txBody>
        </p:sp>
        <p:sp>
          <p:nvSpPr>
            <p:cNvPr id="36" name="object 36"/>
            <p:cNvSpPr/>
            <p:nvPr/>
          </p:nvSpPr>
          <p:spPr>
            <a:xfrm>
              <a:off x="3356545" y="2829066"/>
              <a:ext cx="1437005" cy="433705"/>
            </a:xfrm>
            <a:custGeom>
              <a:avLst/>
              <a:gdLst/>
              <a:ahLst/>
              <a:cxnLst/>
              <a:rect l="l" t="t" r="r" b="b"/>
              <a:pathLst>
                <a:path w="1437004" h="433704">
                  <a:moveTo>
                    <a:pt x="0" y="433578"/>
                  </a:moveTo>
                  <a:lnTo>
                    <a:pt x="1436809" y="433578"/>
                  </a:lnTo>
                  <a:lnTo>
                    <a:pt x="1436809" y="0"/>
                  </a:lnTo>
                  <a:lnTo>
                    <a:pt x="0" y="0"/>
                  </a:lnTo>
                  <a:lnTo>
                    <a:pt x="0" y="433578"/>
                  </a:lnTo>
                  <a:close/>
                </a:path>
              </a:pathLst>
            </a:custGeom>
            <a:ln w="3175">
              <a:solidFill>
                <a:srgbClr val="000000"/>
              </a:solidFill>
            </a:ln>
          </p:spPr>
          <p:txBody>
            <a:bodyPr wrap="square" lIns="0" tIns="0" rIns="0" bIns="0" rtlCol="0"/>
            <a:lstStyle/>
            <a:p>
              <a:endParaRPr/>
            </a:p>
          </p:txBody>
        </p:sp>
      </p:grpSp>
      <p:sp>
        <p:nvSpPr>
          <p:cNvPr id="37" name="object 37"/>
          <p:cNvSpPr txBox="1"/>
          <p:nvPr/>
        </p:nvSpPr>
        <p:spPr>
          <a:xfrm>
            <a:off x="4372917" y="3949796"/>
            <a:ext cx="452755" cy="208279"/>
          </a:xfrm>
          <a:prstGeom prst="rect">
            <a:avLst/>
          </a:prstGeom>
        </p:spPr>
        <p:txBody>
          <a:bodyPr vert="horz" wrap="square" lIns="0" tIns="12065" rIns="0" bIns="0" rtlCol="0">
            <a:spAutoFit/>
          </a:bodyPr>
          <a:lstStyle/>
          <a:p>
            <a:pPr>
              <a:lnSpc>
                <a:spcPct val="100000"/>
              </a:lnSpc>
              <a:spcBef>
                <a:spcPts val="95"/>
              </a:spcBef>
            </a:pPr>
            <a:r>
              <a:rPr sz="1200" spc="-5" dirty="0">
                <a:latin typeface="Arial"/>
                <a:cs typeface="Arial"/>
              </a:rPr>
              <a:t>Kernel</a:t>
            </a:r>
            <a:endParaRPr sz="1200">
              <a:latin typeface="Arial"/>
              <a:cs typeface="Arial"/>
            </a:endParaRPr>
          </a:p>
        </p:txBody>
      </p:sp>
      <p:sp>
        <p:nvSpPr>
          <p:cNvPr id="38" name="object 38"/>
          <p:cNvSpPr txBox="1"/>
          <p:nvPr/>
        </p:nvSpPr>
        <p:spPr>
          <a:xfrm>
            <a:off x="2404797" y="2830497"/>
            <a:ext cx="359410" cy="433705"/>
          </a:xfrm>
          <a:prstGeom prst="rect">
            <a:avLst/>
          </a:prstGeom>
          <a:ln w="3175">
            <a:solidFill>
              <a:srgbClr val="000000"/>
            </a:solidFill>
          </a:ln>
        </p:spPr>
        <p:txBody>
          <a:bodyPr vert="horz" wrap="square" lIns="0" tIns="78740" rIns="0" bIns="0" rtlCol="0">
            <a:spAutoFit/>
          </a:bodyPr>
          <a:lstStyle/>
          <a:p>
            <a:pPr marL="84455">
              <a:lnSpc>
                <a:spcPct val="100000"/>
              </a:lnSpc>
              <a:spcBef>
                <a:spcPts val="620"/>
              </a:spcBef>
            </a:pPr>
            <a:r>
              <a:rPr sz="1200" b="1" spc="-5" dirty="0">
                <a:latin typeface="Times New Roman"/>
                <a:cs typeface="Times New Roman"/>
              </a:rPr>
              <a:t>. .</a:t>
            </a:r>
            <a:r>
              <a:rPr sz="1200" b="1" spc="-50" dirty="0">
                <a:latin typeface="Times New Roman"/>
                <a:cs typeface="Times New Roman"/>
              </a:rPr>
              <a:t> </a:t>
            </a:r>
            <a:r>
              <a:rPr sz="1200" b="1" spc="-5" dirty="0">
                <a:latin typeface="Times New Roman"/>
                <a:cs typeface="Times New Roman"/>
              </a:rPr>
              <a:t>.</a:t>
            </a:r>
            <a:endParaRPr sz="1200">
              <a:latin typeface="Times New Roman"/>
              <a:cs typeface="Times New Roman"/>
            </a:endParaRPr>
          </a:p>
        </p:txBody>
      </p:sp>
      <p:sp>
        <p:nvSpPr>
          <p:cNvPr id="39" name="object 39"/>
          <p:cNvSpPr txBox="1"/>
          <p:nvPr/>
        </p:nvSpPr>
        <p:spPr>
          <a:xfrm>
            <a:off x="3356545" y="2829091"/>
            <a:ext cx="215900" cy="433705"/>
          </a:xfrm>
          <a:prstGeom prst="rect">
            <a:avLst/>
          </a:prstGeom>
          <a:ln w="3175">
            <a:solidFill>
              <a:srgbClr val="000000"/>
            </a:solidFill>
          </a:ln>
        </p:spPr>
        <p:txBody>
          <a:bodyPr vert="horz" wrap="square" lIns="0" tIns="109855" rIns="0" bIns="0" rtlCol="0">
            <a:spAutoFit/>
          </a:bodyPr>
          <a:lstStyle/>
          <a:p>
            <a:pPr marL="50165">
              <a:lnSpc>
                <a:spcPct val="100000"/>
              </a:lnSpc>
              <a:spcBef>
                <a:spcPts val="865"/>
              </a:spcBef>
            </a:pPr>
            <a:r>
              <a:rPr sz="1200" spc="-5" dirty="0">
                <a:latin typeface="Arial"/>
                <a:cs typeface="Arial"/>
              </a:rPr>
              <a:t>0</a:t>
            </a:r>
            <a:endParaRPr sz="1200">
              <a:latin typeface="Arial"/>
              <a:cs typeface="Arial"/>
            </a:endParaRPr>
          </a:p>
        </p:txBody>
      </p:sp>
      <p:sp>
        <p:nvSpPr>
          <p:cNvPr id="40" name="object 40"/>
          <p:cNvSpPr txBox="1"/>
          <p:nvPr/>
        </p:nvSpPr>
        <p:spPr>
          <a:xfrm>
            <a:off x="3572085" y="2829091"/>
            <a:ext cx="215900" cy="433705"/>
          </a:xfrm>
          <a:prstGeom prst="rect">
            <a:avLst/>
          </a:prstGeom>
          <a:ln w="3175">
            <a:solidFill>
              <a:srgbClr val="000000"/>
            </a:solidFill>
          </a:ln>
        </p:spPr>
        <p:txBody>
          <a:bodyPr vert="horz" wrap="square" lIns="0" tIns="109855" rIns="0" bIns="0" rtlCol="0">
            <a:spAutoFit/>
          </a:bodyPr>
          <a:lstStyle/>
          <a:p>
            <a:pPr marL="46355">
              <a:lnSpc>
                <a:spcPct val="100000"/>
              </a:lnSpc>
              <a:spcBef>
                <a:spcPts val="865"/>
              </a:spcBef>
            </a:pPr>
            <a:r>
              <a:rPr sz="1200" spc="-5" dirty="0">
                <a:latin typeface="Arial"/>
                <a:cs typeface="Arial"/>
              </a:rPr>
              <a:t>1</a:t>
            </a:r>
            <a:endParaRPr sz="1200">
              <a:latin typeface="Arial"/>
              <a:cs typeface="Arial"/>
            </a:endParaRPr>
          </a:p>
        </p:txBody>
      </p:sp>
      <p:sp>
        <p:nvSpPr>
          <p:cNvPr id="41" name="object 41"/>
          <p:cNvSpPr txBox="1"/>
          <p:nvPr/>
        </p:nvSpPr>
        <p:spPr>
          <a:xfrm>
            <a:off x="3787626" y="2829091"/>
            <a:ext cx="222885" cy="433705"/>
          </a:xfrm>
          <a:prstGeom prst="rect">
            <a:avLst/>
          </a:prstGeom>
          <a:ln w="3175">
            <a:solidFill>
              <a:srgbClr val="000000"/>
            </a:solidFill>
          </a:ln>
        </p:spPr>
        <p:txBody>
          <a:bodyPr vert="horz" wrap="square" lIns="0" tIns="109855" rIns="0" bIns="0" rtlCol="0">
            <a:spAutoFit/>
          </a:bodyPr>
          <a:lstStyle/>
          <a:p>
            <a:pPr marL="84455">
              <a:lnSpc>
                <a:spcPct val="100000"/>
              </a:lnSpc>
              <a:spcBef>
                <a:spcPts val="865"/>
              </a:spcBef>
            </a:pPr>
            <a:r>
              <a:rPr sz="1200" spc="-5" dirty="0">
                <a:latin typeface="Arial"/>
                <a:cs typeface="Arial"/>
              </a:rPr>
              <a:t>2</a:t>
            </a:r>
            <a:endParaRPr sz="1200">
              <a:latin typeface="Arial"/>
              <a:cs typeface="Arial"/>
            </a:endParaRPr>
          </a:p>
        </p:txBody>
      </p:sp>
      <p:grpSp>
        <p:nvGrpSpPr>
          <p:cNvPr id="42" name="object 42"/>
          <p:cNvGrpSpPr/>
          <p:nvPr/>
        </p:nvGrpSpPr>
        <p:grpSpPr>
          <a:xfrm>
            <a:off x="3240915" y="1636721"/>
            <a:ext cx="1552575" cy="1192530"/>
            <a:chOff x="3240915" y="1636721"/>
            <a:chExt cx="1552575" cy="1192530"/>
          </a:xfrm>
        </p:grpSpPr>
        <p:sp>
          <p:nvSpPr>
            <p:cNvPr id="43" name="object 43"/>
            <p:cNvSpPr/>
            <p:nvPr/>
          </p:nvSpPr>
          <p:spPr>
            <a:xfrm>
              <a:off x="3242500" y="1638312"/>
              <a:ext cx="1437005" cy="1076960"/>
            </a:xfrm>
            <a:custGeom>
              <a:avLst/>
              <a:gdLst/>
              <a:ahLst/>
              <a:cxnLst/>
              <a:rect l="l" t="t" r="r" b="b"/>
              <a:pathLst>
                <a:path w="1437004" h="1076960">
                  <a:moveTo>
                    <a:pt x="1436801" y="0"/>
                  </a:moveTo>
                  <a:lnTo>
                    <a:pt x="0" y="0"/>
                  </a:lnTo>
                  <a:lnTo>
                    <a:pt x="0" y="113969"/>
                  </a:lnTo>
                  <a:lnTo>
                    <a:pt x="0" y="1076845"/>
                  </a:lnTo>
                  <a:lnTo>
                    <a:pt x="1436801" y="1076845"/>
                  </a:lnTo>
                  <a:lnTo>
                    <a:pt x="1436801" y="113969"/>
                  </a:lnTo>
                  <a:lnTo>
                    <a:pt x="1436801" y="0"/>
                  </a:lnTo>
                  <a:close/>
                </a:path>
              </a:pathLst>
            </a:custGeom>
            <a:solidFill>
              <a:srgbClr val="4879C0"/>
            </a:solidFill>
          </p:spPr>
          <p:txBody>
            <a:bodyPr wrap="square" lIns="0" tIns="0" rIns="0" bIns="0" rtlCol="0"/>
            <a:lstStyle/>
            <a:p>
              <a:endParaRPr/>
            </a:p>
          </p:txBody>
        </p:sp>
        <p:sp>
          <p:nvSpPr>
            <p:cNvPr id="44" name="object 44"/>
            <p:cNvSpPr/>
            <p:nvPr/>
          </p:nvSpPr>
          <p:spPr>
            <a:xfrm>
              <a:off x="3242503" y="1638308"/>
              <a:ext cx="1437005" cy="1076960"/>
            </a:xfrm>
            <a:custGeom>
              <a:avLst/>
              <a:gdLst/>
              <a:ahLst/>
              <a:cxnLst/>
              <a:rect l="l" t="t" r="r" b="b"/>
              <a:pathLst>
                <a:path w="1437004" h="1076960">
                  <a:moveTo>
                    <a:pt x="0" y="1076842"/>
                  </a:moveTo>
                  <a:lnTo>
                    <a:pt x="1436809" y="1076842"/>
                  </a:lnTo>
                  <a:lnTo>
                    <a:pt x="1436809" y="0"/>
                  </a:lnTo>
                  <a:lnTo>
                    <a:pt x="0" y="0"/>
                  </a:lnTo>
                  <a:lnTo>
                    <a:pt x="0" y="1076842"/>
                  </a:lnTo>
                  <a:close/>
                </a:path>
              </a:pathLst>
            </a:custGeom>
            <a:ln w="3175">
              <a:solidFill>
                <a:srgbClr val="4879C0"/>
              </a:solidFill>
            </a:ln>
          </p:spPr>
          <p:txBody>
            <a:bodyPr wrap="square" lIns="0" tIns="0" rIns="0" bIns="0" rtlCol="0"/>
            <a:lstStyle/>
            <a:p>
              <a:endParaRPr/>
            </a:p>
          </p:txBody>
        </p:sp>
        <p:sp>
          <p:nvSpPr>
            <p:cNvPr id="45" name="object 45"/>
            <p:cNvSpPr/>
            <p:nvPr/>
          </p:nvSpPr>
          <p:spPr>
            <a:xfrm>
              <a:off x="3356545" y="1752275"/>
              <a:ext cx="1437005" cy="1076960"/>
            </a:xfrm>
            <a:custGeom>
              <a:avLst/>
              <a:gdLst/>
              <a:ahLst/>
              <a:cxnLst/>
              <a:rect l="l" t="t" r="r" b="b"/>
              <a:pathLst>
                <a:path w="1437004" h="1076960">
                  <a:moveTo>
                    <a:pt x="1436809" y="0"/>
                  </a:moveTo>
                  <a:lnTo>
                    <a:pt x="0" y="0"/>
                  </a:lnTo>
                  <a:lnTo>
                    <a:pt x="0" y="1076842"/>
                  </a:lnTo>
                  <a:lnTo>
                    <a:pt x="1436809" y="1076842"/>
                  </a:lnTo>
                  <a:lnTo>
                    <a:pt x="1436809" y="0"/>
                  </a:lnTo>
                  <a:close/>
                </a:path>
              </a:pathLst>
            </a:custGeom>
            <a:solidFill>
              <a:srgbClr val="E8EDF7"/>
            </a:solidFill>
          </p:spPr>
          <p:txBody>
            <a:bodyPr wrap="square" lIns="0" tIns="0" rIns="0" bIns="0" rtlCol="0"/>
            <a:lstStyle/>
            <a:p>
              <a:endParaRPr/>
            </a:p>
          </p:txBody>
        </p:sp>
      </p:grpSp>
      <p:sp>
        <p:nvSpPr>
          <p:cNvPr id="46" name="object 46"/>
          <p:cNvSpPr txBox="1"/>
          <p:nvPr/>
        </p:nvSpPr>
        <p:spPr>
          <a:xfrm>
            <a:off x="3356545" y="1752275"/>
            <a:ext cx="1437005" cy="1076960"/>
          </a:xfrm>
          <a:prstGeom prst="rect">
            <a:avLst/>
          </a:prstGeom>
          <a:ln w="3175">
            <a:solidFill>
              <a:srgbClr val="000000"/>
            </a:solidFill>
          </a:ln>
        </p:spPr>
        <p:txBody>
          <a:bodyPr vert="horz" wrap="square" lIns="0" tIns="34925" rIns="0" bIns="0" rtlCol="0">
            <a:spAutoFit/>
          </a:bodyPr>
          <a:lstStyle/>
          <a:p>
            <a:pPr marL="50165">
              <a:lnSpc>
                <a:spcPct val="100000"/>
              </a:lnSpc>
              <a:spcBef>
                <a:spcPts val="275"/>
              </a:spcBef>
            </a:pPr>
            <a:r>
              <a:rPr sz="1200" spc="-5" dirty="0">
                <a:latin typeface="Arial"/>
                <a:cs typeface="Arial"/>
              </a:rPr>
              <a:t>Process</a:t>
            </a:r>
            <a:endParaRPr sz="1200">
              <a:latin typeface="Arial"/>
              <a:cs typeface="Arial"/>
            </a:endParaRPr>
          </a:p>
        </p:txBody>
      </p:sp>
      <p:grpSp>
        <p:nvGrpSpPr>
          <p:cNvPr id="47" name="object 47"/>
          <p:cNvGrpSpPr/>
          <p:nvPr/>
        </p:nvGrpSpPr>
        <p:grpSpPr>
          <a:xfrm>
            <a:off x="1596614" y="2649557"/>
            <a:ext cx="2623820" cy="1348105"/>
            <a:chOff x="1596614" y="2649557"/>
            <a:chExt cx="2623820" cy="1348105"/>
          </a:xfrm>
        </p:grpSpPr>
        <p:sp>
          <p:nvSpPr>
            <p:cNvPr id="48" name="object 48"/>
            <p:cNvSpPr/>
            <p:nvPr/>
          </p:nvSpPr>
          <p:spPr>
            <a:xfrm>
              <a:off x="3464379" y="2742882"/>
              <a:ext cx="57785" cy="229870"/>
            </a:xfrm>
            <a:custGeom>
              <a:avLst/>
              <a:gdLst/>
              <a:ahLst/>
              <a:cxnLst/>
              <a:rect l="l" t="t" r="r" b="b"/>
              <a:pathLst>
                <a:path w="57785" h="229869">
                  <a:moveTo>
                    <a:pt x="0" y="229705"/>
                  </a:moveTo>
                  <a:lnTo>
                    <a:pt x="57528" y="0"/>
                  </a:lnTo>
                </a:path>
              </a:pathLst>
            </a:custGeom>
            <a:ln w="3175">
              <a:solidFill>
                <a:srgbClr val="000000"/>
              </a:solidFill>
            </a:ln>
          </p:spPr>
          <p:txBody>
            <a:bodyPr wrap="square" lIns="0" tIns="0" rIns="0" bIns="0" rtlCol="0"/>
            <a:lstStyle/>
            <a:p>
              <a:endParaRPr/>
            </a:p>
          </p:txBody>
        </p:sp>
        <p:sp>
          <p:nvSpPr>
            <p:cNvPr id="49" name="object 49"/>
            <p:cNvSpPr/>
            <p:nvPr/>
          </p:nvSpPr>
          <p:spPr>
            <a:xfrm>
              <a:off x="3485793" y="2649557"/>
              <a:ext cx="67945" cy="110489"/>
            </a:xfrm>
            <a:custGeom>
              <a:avLst/>
              <a:gdLst/>
              <a:ahLst/>
              <a:cxnLst/>
              <a:rect l="l" t="t" r="r" b="b"/>
              <a:pathLst>
                <a:path w="67945" h="110489">
                  <a:moveTo>
                    <a:pt x="59428" y="0"/>
                  </a:moveTo>
                  <a:lnTo>
                    <a:pt x="0" y="93325"/>
                  </a:lnTo>
                  <a:lnTo>
                    <a:pt x="67918" y="110167"/>
                  </a:lnTo>
                  <a:lnTo>
                    <a:pt x="59428" y="0"/>
                  </a:lnTo>
                  <a:close/>
                </a:path>
              </a:pathLst>
            </a:custGeom>
            <a:solidFill>
              <a:srgbClr val="000000"/>
            </a:solidFill>
          </p:spPr>
          <p:txBody>
            <a:bodyPr wrap="square" lIns="0" tIns="0" rIns="0" bIns="0" rtlCol="0"/>
            <a:lstStyle/>
            <a:p>
              <a:endParaRPr/>
            </a:p>
          </p:txBody>
        </p:sp>
        <p:sp>
          <p:nvSpPr>
            <p:cNvPr id="50" name="object 50"/>
            <p:cNvSpPr/>
            <p:nvPr/>
          </p:nvSpPr>
          <p:spPr>
            <a:xfrm>
              <a:off x="3704882" y="2685519"/>
              <a:ext cx="83185" cy="165735"/>
            </a:xfrm>
            <a:custGeom>
              <a:avLst/>
              <a:gdLst/>
              <a:ahLst/>
              <a:cxnLst/>
              <a:rect l="l" t="t" r="r" b="b"/>
              <a:pathLst>
                <a:path w="83185" h="165735">
                  <a:moveTo>
                    <a:pt x="82744" y="0"/>
                  </a:moveTo>
                  <a:lnTo>
                    <a:pt x="0" y="165251"/>
                  </a:lnTo>
                </a:path>
              </a:pathLst>
            </a:custGeom>
            <a:ln w="3175">
              <a:solidFill>
                <a:srgbClr val="000000"/>
              </a:solidFill>
            </a:ln>
          </p:spPr>
          <p:txBody>
            <a:bodyPr wrap="square" lIns="0" tIns="0" rIns="0" bIns="0" rtlCol="0"/>
            <a:lstStyle/>
            <a:p>
              <a:endParaRPr/>
            </a:p>
          </p:txBody>
        </p:sp>
        <p:sp>
          <p:nvSpPr>
            <p:cNvPr id="51" name="object 51"/>
            <p:cNvSpPr/>
            <p:nvPr/>
          </p:nvSpPr>
          <p:spPr>
            <a:xfrm>
              <a:off x="3661926" y="2827344"/>
              <a:ext cx="78740" cy="109855"/>
            </a:xfrm>
            <a:custGeom>
              <a:avLst/>
              <a:gdLst/>
              <a:ahLst/>
              <a:cxnLst/>
              <a:rect l="l" t="t" r="r" b="b"/>
              <a:pathLst>
                <a:path w="78739" h="109855">
                  <a:moveTo>
                    <a:pt x="15585" y="0"/>
                  </a:moveTo>
                  <a:lnTo>
                    <a:pt x="0" y="109407"/>
                  </a:lnTo>
                  <a:lnTo>
                    <a:pt x="78182" y="31277"/>
                  </a:lnTo>
                  <a:lnTo>
                    <a:pt x="15585" y="0"/>
                  </a:lnTo>
                  <a:close/>
                </a:path>
              </a:pathLst>
            </a:custGeom>
            <a:solidFill>
              <a:srgbClr val="000000"/>
            </a:solidFill>
          </p:spPr>
          <p:txBody>
            <a:bodyPr wrap="square" lIns="0" tIns="0" rIns="0" bIns="0" rtlCol="0"/>
            <a:lstStyle/>
            <a:p>
              <a:endParaRPr/>
            </a:p>
          </p:txBody>
        </p:sp>
        <p:sp>
          <p:nvSpPr>
            <p:cNvPr id="52" name="object 52"/>
            <p:cNvSpPr/>
            <p:nvPr/>
          </p:nvSpPr>
          <p:spPr>
            <a:xfrm>
              <a:off x="3943737" y="2685519"/>
              <a:ext cx="59690" cy="178435"/>
            </a:xfrm>
            <a:custGeom>
              <a:avLst/>
              <a:gdLst/>
              <a:ahLst/>
              <a:cxnLst/>
              <a:rect l="l" t="t" r="r" b="b"/>
              <a:pathLst>
                <a:path w="59689" h="178435">
                  <a:moveTo>
                    <a:pt x="59428" y="0"/>
                  </a:moveTo>
                  <a:lnTo>
                    <a:pt x="0" y="178040"/>
                  </a:lnTo>
                </a:path>
              </a:pathLst>
            </a:custGeom>
            <a:ln w="3175">
              <a:solidFill>
                <a:srgbClr val="000000"/>
              </a:solidFill>
            </a:ln>
          </p:spPr>
          <p:txBody>
            <a:bodyPr wrap="square" lIns="0" tIns="0" rIns="0" bIns="0" rtlCol="0"/>
            <a:lstStyle/>
            <a:p>
              <a:endParaRPr/>
            </a:p>
          </p:txBody>
        </p:sp>
        <p:sp>
          <p:nvSpPr>
            <p:cNvPr id="53" name="object 53"/>
            <p:cNvSpPr/>
            <p:nvPr/>
          </p:nvSpPr>
          <p:spPr>
            <a:xfrm>
              <a:off x="3913326" y="2844186"/>
              <a:ext cx="66675" cy="111125"/>
            </a:xfrm>
            <a:custGeom>
              <a:avLst/>
              <a:gdLst/>
              <a:ahLst/>
              <a:cxnLst/>
              <a:rect l="l" t="t" r="r" b="b"/>
              <a:pathLst>
                <a:path w="66675" h="111125">
                  <a:moveTo>
                    <a:pt x="0" y="0"/>
                  </a:moveTo>
                  <a:lnTo>
                    <a:pt x="0" y="110547"/>
                  </a:lnTo>
                  <a:lnTo>
                    <a:pt x="66398" y="22033"/>
                  </a:lnTo>
                  <a:lnTo>
                    <a:pt x="0" y="0"/>
                  </a:lnTo>
                  <a:close/>
                </a:path>
              </a:pathLst>
            </a:custGeom>
            <a:solidFill>
              <a:srgbClr val="000000"/>
            </a:solidFill>
          </p:spPr>
          <p:txBody>
            <a:bodyPr wrap="square" lIns="0" tIns="0" rIns="0" bIns="0" rtlCol="0"/>
            <a:lstStyle/>
            <a:p>
              <a:endParaRPr/>
            </a:p>
          </p:txBody>
        </p:sp>
        <p:sp>
          <p:nvSpPr>
            <p:cNvPr id="54" name="object 54"/>
            <p:cNvSpPr/>
            <p:nvPr/>
          </p:nvSpPr>
          <p:spPr>
            <a:xfrm>
              <a:off x="4010389" y="2829117"/>
              <a:ext cx="208915" cy="433705"/>
            </a:xfrm>
            <a:custGeom>
              <a:avLst/>
              <a:gdLst/>
              <a:ahLst/>
              <a:cxnLst/>
              <a:rect l="l" t="t" r="r" b="b"/>
              <a:pathLst>
                <a:path w="208914" h="433704">
                  <a:moveTo>
                    <a:pt x="0" y="0"/>
                  </a:moveTo>
                  <a:lnTo>
                    <a:pt x="0" y="433527"/>
                  </a:lnTo>
                </a:path>
                <a:path w="208914" h="433704">
                  <a:moveTo>
                    <a:pt x="208317" y="0"/>
                  </a:moveTo>
                  <a:lnTo>
                    <a:pt x="208317" y="433527"/>
                  </a:lnTo>
                </a:path>
              </a:pathLst>
            </a:custGeom>
            <a:ln w="3175">
              <a:solidFill>
                <a:srgbClr val="000000"/>
              </a:solidFill>
            </a:ln>
          </p:spPr>
          <p:txBody>
            <a:bodyPr wrap="square" lIns="0" tIns="0" rIns="0" bIns="0" rtlCol="0"/>
            <a:lstStyle/>
            <a:p>
              <a:endParaRPr/>
            </a:p>
          </p:txBody>
        </p:sp>
        <p:sp>
          <p:nvSpPr>
            <p:cNvPr id="55" name="object 55"/>
            <p:cNvSpPr/>
            <p:nvPr/>
          </p:nvSpPr>
          <p:spPr>
            <a:xfrm>
              <a:off x="1650456" y="3941808"/>
              <a:ext cx="1831975" cy="1905"/>
            </a:xfrm>
            <a:custGeom>
              <a:avLst/>
              <a:gdLst/>
              <a:ahLst/>
              <a:cxnLst/>
              <a:rect l="l" t="t" r="r" b="b"/>
              <a:pathLst>
                <a:path w="1831975" h="1904">
                  <a:moveTo>
                    <a:pt x="0" y="1418"/>
                  </a:moveTo>
                  <a:lnTo>
                    <a:pt x="1831916" y="0"/>
                  </a:lnTo>
                </a:path>
              </a:pathLst>
            </a:custGeom>
            <a:ln w="107684">
              <a:solidFill>
                <a:srgbClr val="7B9CCD"/>
              </a:solidFill>
            </a:ln>
          </p:spPr>
          <p:txBody>
            <a:bodyPr wrap="square" lIns="0" tIns="0" rIns="0" bIns="0" rtlCol="0"/>
            <a:lstStyle/>
            <a:p>
              <a:endParaRPr/>
            </a:p>
          </p:txBody>
        </p:sp>
      </p:grpSp>
      <p:sp>
        <p:nvSpPr>
          <p:cNvPr id="56" name="object 56"/>
          <p:cNvSpPr txBox="1"/>
          <p:nvPr/>
        </p:nvSpPr>
        <p:spPr>
          <a:xfrm>
            <a:off x="4434120" y="2829091"/>
            <a:ext cx="359410" cy="433705"/>
          </a:xfrm>
          <a:prstGeom prst="rect">
            <a:avLst/>
          </a:prstGeom>
          <a:ln w="3175">
            <a:solidFill>
              <a:srgbClr val="000000"/>
            </a:solidFill>
          </a:ln>
        </p:spPr>
        <p:txBody>
          <a:bodyPr vert="horz" wrap="square" lIns="0" tIns="78740" rIns="0" bIns="0" rtlCol="0">
            <a:spAutoFit/>
          </a:bodyPr>
          <a:lstStyle/>
          <a:p>
            <a:pPr marL="84455">
              <a:lnSpc>
                <a:spcPct val="100000"/>
              </a:lnSpc>
              <a:spcBef>
                <a:spcPts val="620"/>
              </a:spcBef>
            </a:pPr>
            <a:r>
              <a:rPr sz="1200" b="1" spc="-5" dirty="0">
                <a:latin typeface="Times New Roman"/>
                <a:cs typeface="Times New Roman"/>
              </a:rPr>
              <a:t>. .</a:t>
            </a:r>
            <a:r>
              <a:rPr sz="1200" b="1" spc="-50" dirty="0">
                <a:latin typeface="Times New Roman"/>
                <a:cs typeface="Times New Roman"/>
              </a:rPr>
              <a:t> </a:t>
            </a:r>
            <a:r>
              <a:rPr sz="1200" b="1" spc="-5" dirty="0">
                <a:latin typeface="Times New Roman"/>
                <a:cs typeface="Times New Roman"/>
              </a:rPr>
              <a:t>.</a:t>
            </a:r>
            <a:endParaRPr sz="1200">
              <a:latin typeface="Times New Roman"/>
              <a:cs typeface="Times New Roman"/>
            </a:endParaRPr>
          </a:p>
        </p:txBody>
      </p:sp>
      <p:sp>
        <p:nvSpPr>
          <p:cNvPr id="57" name="object 5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63</a:t>
            </a:fld>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748533" y="53721"/>
            <a:ext cx="3305968" cy="635000"/>
          </a:xfrm>
          <a:prstGeom prst="rect">
            <a:avLst/>
          </a:prstGeom>
        </p:spPr>
        <p:txBody>
          <a:bodyPr vert="horz" wrap="square" lIns="0" tIns="12065" rIns="0" bIns="0" rtlCol="0">
            <a:spAutoFit/>
          </a:bodyPr>
          <a:lstStyle/>
          <a:p>
            <a:pPr marL="12700">
              <a:lnSpc>
                <a:spcPct val="100000"/>
              </a:lnSpc>
              <a:spcBef>
                <a:spcPts val="95"/>
              </a:spcBef>
            </a:pPr>
            <a:r>
              <a:rPr spc="-5" dirty="0"/>
              <a:t>Pipes –</a:t>
            </a:r>
            <a:r>
              <a:rPr spc="-65" dirty="0"/>
              <a:t> </a:t>
            </a:r>
            <a:r>
              <a:rPr spc="-5" dirty="0"/>
              <a:t>how?</a:t>
            </a:r>
          </a:p>
        </p:txBody>
      </p:sp>
      <p:sp>
        <p:nvSpPr>
          <p:cNvPr id="7" name="object 7"/>
          <p:cNvSpPr txBox="1"/>
          <p:nvPr/>
        </p:nvSpPr>
        <p:spPr>
          <a:xfrm>
            <a:off x="879753" y="967705"/>
            <a:ext cx="7620569" cy="1801775"/>
          </a:xfrm>
          <a:prstGeom prst="rect">
            <a:avLst/>
          </a:prstGeom>
        </p:spPr>
        <p:txBody>
          <a:bodyPr vert="horz" wrap="square" lIns="0" tIns="54610" rIns="0" bIns="0" rtlCol="0">
            <a:spAutoFit/>
          </a:bodyPr>
          <a:lstStyle/>
          <a:p>
            <a:pPr marL="355600" indent="-342900">
              <a:lnSpc>
                <a:spcPct val="100000"/>
              </a:lnSpc>
              <a:spcBef>
                <a:spcPts val="430"/>
              </a:spcBef>
              <a:buClr>
                <a:srgbClr val="006666"/>
              </a:buClr>
              <a:buFont typeface="Wingdings"/>
              <a:buChar char=""/>
              <a:tabLst>
                <a:tab pos="354965" algn="l"/>
                <a:tab pos="355600" algn="l"/>
              </a:tabLst>
            </a:pPr>
            <a:r>
              <a:rPr sz="2800" b="1" spc="-10" dirty="0">
                <a:solidFill>
                  <a:srgbClr val="003300"/>
                </a:solidFill>
                <a:latin typeface="Arial"/>
                <a:cs typeface="Arial"/>
              </a:rPr>
              <a:t>System </a:t>
            </a:r>
            <a:r>
              <a:rPr sz="2800" b="1" spc="-5" dirty="0">
                <a:solidFill>
                  <a:srgbClr val="003300"/>
                </a:solidFill>
                <a:latin typeface="Arial"/>
                <a:cs typeface="Arial"/>
              </a:rPr>
              <a:t>call: pipe(int</a:t>
            </a:r>
            <a:r>
              <a:rPr sz="2800" b="1" spc="65" dirty="0">
                <a:solidFill>
                  <a:srgbClr val="003300"/>
                </a:solidFill>
                <a:latin typeface="Arial"/>
                <a:cs typeface="Arial"/>
              </a:rPr>
              <a:t> </a:t>
            </a:r>
            <a:r>
              <a:rPr sz="2800" b="1" spc="-5" dirty="0">
                <a:solidFill>
                  <a:srgbClr val="003300"/>
                </a:solidFill>
                <a:latin typeface="Arial"/>
                <a:cs typeface="Arial"/>
              </a:rPr>
              <a:t>fd[2])</a:t>
            </a:r>
            <a:endParaRPr sz="2800" dirty="0">
              <a:latin typeface="Arial"/>
              <a:cs typeface="Arial"/>
            </a:endParaRPr>
          </a:p>
          <a:p>
            <a:pPr marL="756285" lvl="1" indent="-287655">
              <a:lnSpc>
                <a:spcPct val="100000"/>
              </a:lnSpc>
              <a:spcBef>
                <a:spcPts val="320"/>
              </a:spcBef>
              <a:buClr>
                <a:srgbClr val="336699"/>
              </a:buClr>
              <a:buSzPct val="75000"/>
              <a:buFont typeface="Wingdings"/>
              <a:buChar char=""/>
              <a:tabLst>
                <a:tab pos="756285" algn="l"/>
                <a:tab pos="756920" algn="l"/>
              </a:tabLst>
            </a:pPr>
            <a:r>
              <a:rPr sz="2600" b="1" dirty="0">
                <a:solidFill>
                  <a:srgbClr val="003366"/>
                </a:solidFill>
                <a:latin typeface="Arial"/>
                <a:cs typeface="Arial"/>
              </a:rPr>
              <a:t>Create a pipe </a:t>
            </a:r>
            <a:r>
              <a:rPr sz="2600" b="1" spc="5" dirty="0">
                <a:solidFill>
                  <a:srgbClr val="003366"/>
                </a:solidFill>
                <a:latin typeface="Arial"/>
                <a:cs typeface="Arial"/>
              </a:rPr>
              <a:t>with two </a:t>
            </a:r>
            <a:r>
              <a:rPr sz="2600" b="1" spc="-5" dirty="0">
                <a:solidFill>
                  <a:srgbClr val="003366"/>
                </a:solidFill>
                <a:latin typeface="Arial"/>
                <a:cs typeface="Arial"/>
              </a:rPr>
              <a:t>file</a:t>
            </a:r>
            <a:r>
              <a:rPr sz="2600" b="1" spc="-85" dirty="0">
                <a:solidFill>
                  <a:srgbClr val="003366"/>
                </a:solidFill>
                <a:latin typeface="Arial"/>
                <a:cs typeface="Arial"/>
              </a:rPr>
              <a:t> </a:t>
            </a:r>
            <a:r>
              <a:rPr sz="2600" b="1" dirty="0">
                <a:solidFill>
                  <a:srgbClr val="003366"/>
                </a:solidFill>
                <a:latin typeface="Arial"/>
                <a:cs typeface="Arial"/>
              </a:rPr>
              <a:t>descriptors:</a:t>
            </a:r>
            <a:endParaRPr sz="2600" dirty="0">
              <a:latin typeface="Arial"/>
              <a:cs typeface="Arial"/>
            </a:endParaRPr>
          </a:p>
          <a:p>
            <a:pPr marL="756285" lvl="1" indent="-287655">
              <a:lnSpc>
                <a:spcPct val="100000"/>
              </a:lnSpc>
              <a:spcBef>
                <a:spcPts val="315"/>
              </a:spcBef>
              <a:buClr>
                <a:srgbClr val="336699"/>
              </a:buClr>
              <a:buSzPct val="75000"/>
              <a:buFont typeface="Wingdings"/>
              <a:buChar char=""/>
              <a:tabLst>
                <a:tab pos="756285" algn="l"/>
                <a:tab pos="756920" algn="l"/>
              </a:tabLst>
            </a:pPr>
            <a:r>
              <a:rPr sz="2600" b="1" dirty="0">
                <a:solidFill>
                  <a:srgbClr val="003366"/>
                </a:solidFill>
                <a:latin typeface="Arial"/>
                <a:cs typeface="Arial"/>
              </a:rPr>
              <a:t>fd[0] – reference</a:t>
            </a:r>
            <a:r>
              <a:rPr lang="en-CA" sz="2600" b="1" dirty="0">
                <a:solidFill>
                  <a:srgbClr val="003366"/>
                </a:solidFill>
                <a:latin typeface="Arial"/>
                <a:cs typeface="Arial"/>
              </a:rPr>
              <a:t>/point</a:t>
            </a:r>
            <a:r>
              <a:rPr sz="2600" b="1" dirty="0">
                <a:solidFill>
                  <a:srgbClr val="003366"/>
                </a:solidFill>
                <a:latin typeface="Arial"/>
                <a:cs typeface="Arial"/>
              </a:rPr>
              <a:t> to the read</a:t>
            </a:r>
            <a:r>
              <a:rPr sz="2600" b="1" spc="-40" dirty="0">
                <a:solidFill>
                  <a:srgbClr val="003366"/>
                </a:solidFill>
                <a:latin typeface="Arial"/>
                <a:cs typeface="Arial"/>
              </a:rPr>
              <a:t> </a:t>
            </a:r>
            <a:r>
              <a:rPr sz="2600" b="1" dirty="0">
                <a:solidFill>
                  <a:srgbClr val="003366"/>
                </a:solidFill>
                <a:latin typeface="Arial"/>
                <a:cs typeface="Arial"/>
              </a:rPr>
              <a:t>end</a:t>
            </a:r>
            <a:endParaRPr sz="2600" dirty="0">
              <a:latin typeface="Arial"/>
              <a:cs typeface="Arial"/>
            </a:endParaRPr>
          </a:p>
          <a:p>
            <a:pPr marL="756285" lvl="1" indent="-287655">
              <a:lnSpc>
                <a:spcPct val="100000"/>
              </a:lnSpc>
              <a:spcBef>
                <a:spcPts val="315"/>
              </a:spcBef>
              <a:buClr>
                <a:srgbClr val="336699"/>
              </a:buClr>
              <a:buSzPct val="75000"/>
              <a:buFont typeface="Wingdings"/>
              <a:buChar char=""/>
              <a:tabLst>
                <a:tab pos="756285" algn="l"/>
                <a:tab pos="756920" algn="l"/>
              </a:tabLst>
            </a:pPr>
            <a:r>
              <a:rPr sz="2600" b="1" dirty="0">
                <a:solidFill>
                  <a:srgbClr val="003366"/>
                </a:solidFill>
                <a:latin typeface="Arial"/>
                <a:cs typeface="Arial"/>
              </a:rPr>
              <a:t>fd[1] </a:t>
            </a:r>
            <a:r>
              <a:rPr lang="en-CA" sz="2600" b="1" dirty="0">
                <a:solidFill>
                  <a:srgbClr val="003366"/>
                </a:solidFill>
                <a:latin typeface="Arial"/>
                <a:cs typeface="Arial"/>
              </a:rPr>
              <a:t>–</a:t>
            </a:r>
            <a:r>
              <a:rPr sz="2600" b="1" dirty="0">
                <a:solidFill>
                  <a:srgbClr val="003366"/>
                </a:solidFill>
                <a:latin typeface="Arial"/>
                <a:cs typeface="Arial"/>
              </a:rPr>
              <a:t> reference</a:t>
            </a:r>
            <a:r>
              <a:rPr lang="en-CA" sz="2600" b="1" dirty="0">
                <a:solidFill>
                  <a:srgbClr val="003366"/>
                </a:solidFill>
                <a:latin typeface="Arial"/>
                <a:cs typeface="Arial"/>
              </a:rPr>
              <a:t>/point</a:t>
            </a:r>
            <a:r>
              <a:rPr sz="2600" b="1" dirty="0">
                <a:solidFill>
                  <a:srgbClr val="003366"/>
                </a:solidFill>
                <a:latin typeface="Arial"/>
                <a:cs typeface="Arial"/>
              </a:rPr>
              <a:t> to the write</a:t>
            </a:r>
            <a:r>
              <a:rPr sz="2600" b="1" spc="-60" dirty="0">
                <a:solidFill>
                  <a:srgbClr val="003366"/>
                </a:solidFill>
                <a:latin typeface="Arial"/>
                <a:cs typeface="Arial"/>
              </a:rPr>
              <a:t> </a:t>
            </a:r>
            <a:r>
              <a:rPr sz="2600" b="1" dirty="0">
                <a:solidFill>
                  <a:srgbClr val="003366"/>
                </a:solidFill>
                <a:latin typeface="Arial"/>
                <a:cs typeface="Arial"/>
              </a:rPr>
              <a:t>end.</a:t>
            </a:r>
            <a:endParaRPr sz="2600" dirty="0">
              <a:latin typeface="Arial"/>
              <a:cs typeface="Arial"/>
            </a:endParaRPr>
          </a:p>
        </p:txBody>
      </p:sp>
      <p:sp>
        <p:nvSpPr>
          <p:cNvPr id="8" name="object 8"/>
          <p:cNvSpPr txBox="1"/>
          <p:nvPr/>
        </p:nvSpPr>
        <p:spPr>
          <a:xfrm>
            <a:off x="6459982" y="3510788"/>
            <a:ext cx="2373630" cy="2494915"/>
          </a:xfrm>
          <a:prstGeom prst="rect">
            <a:avLst/>
          </a:prstGeom>
        </p:spPr>
        <p:txBody>
          <a:bodyPr vert="horz" wrap="square" lIns="0" tIns="12700" rIns="0" bIns="0" rtlCol="0">
            <a:spAutoFit/>
          </a:bodyPr>
          <a:lstStyle/>
          <a:p>
            <a:pPr marL="240665" marR="47625" indent="-228600">
              <a:lnSpc>
                <a:spcPct val="100000"/>
              </a:lnSpc>
              <a:spcBef>
                <a:spcPts val="100"/>
              </a:spcBef>
            </a:pPr>
            <a:r>
              <a:rPr sz="1800" dirty="0">
                <a:solidFill>
                  <a:srgbClr val="009999"/>
                </a:solidFill>
                <a:latin typeface="Times New Roman"/>
                <a:cs typeface="Times New Roman"/>
              </a:rPr>
              <a:t>/* Array for storing 2</a:t>
            </a:r>
            <a:r>
              <a:rPr sz="1800" spc="-200" dirty="0">
                <a:solidFill>
                  <a:srgbClr val="009999"/>
                </a:solidFill>
                <a:latin typeface="Times New Roman"/>
                <a:cs typeface="Times New Roman"/>
              </a:rPr>
              <a:t> </a:t>
            </a:r>
            <a:r>
              <a:rPr sz="1800" dirty="0">
                <a:solidFill>
                  <a:srgbClr val="009999"/>
                </a:solidFill>
                <a:latin typeface="Times New Roman"/>
                <a:cs typeface="Times New Roman"/>
              </a:rPr>
              <a:t>file  descriptors</a:t>
            </a:r>
            <a:r>
              <a:rPr sz="1800" spc="-20" dirty="0">
                <a:solidFill>
                  <a:srgbClr val="009999"/>
                </a:solidFill>
                <a:latin typeface="Times New Roman"/>
                <a:cs typeface="Times New Roman"/>
              </a:rPr>
              <a:t> </a:t>
            </a:r>
            <a:r>
              <a:rPr sz="1800" dirty="0">
                <a:solidFill>
                  <a:srgbClr val="009999"/>
                </a:solidFill>
                <a:latin typeface="Times New Roman"/>
                <a:cs typeface="Times New Roman"/>
              </a:rPr>
              <a:t>*/</a:t>
            </a:r>
            <a:endParaRPr sz="1800">
              <a:latin typeface="Times New Roman"/>
              <a:cs typeface="Times New Roman"/>
            </a:endParaRPr>
          </a:p>
          <a:p>
            <a:pPr marL="12700">
              <a:lnSpc>
                <a:spcPct val="100000"/>
              </a:lnSpc>
            </a:pPr>
            <a:r>
              <a:rPr sz="1800" dirty="0">
                <a:solidFill>
                  <a:srgbClr val="009999"/>
                </a:solidFill>
                <a:latin typeface="Times New Roman"/>
                <a:cs typeface="Times New Roman"/>
              </a:rPr>
              <a:t>int</a:t>
            </a:r>
            <a:r>
              <a:rPr sz="1800" spc="-5" dirty="0">
                <a:solidFill>
                  <a:srgbClr val="009999"/>
                </a:solidFill>
                <a:latin typeface="Times New Roman"/>
                <a:cs typeface="Times New Roman"/>
              </a:rPr>
              <a:t> fd[2];</a:t>
            </a:r>
            <a:endParaRPr sz="1800">
              <a:latin typeface="Times New Roman"/>
              <a:cs typeface="Times New Roman"/>
            </a:endParaRPr>
          </a:p>
          <a:p>
            <a:pPr marL="12700" marR="288925">
              <a:lnSpc>
                <a:spcPct val="100000"/>
              </a:lnSpc>
            </a:pPr>
            <a:r>
              <a:rPr sz="1800" dirty="0">
                <a:solidFill>
                  <a:srgbClr val="009999"/>
                </a:solidFill>
                <a:latin typeface="Times New Roman"/>
                <a:cs typeface="Times New Roman"/>
              </a:rPr>
              <a:t>/* creation of a pipe</a:t>
            </a:r>
            <a:r>
              <a:rPr sz="1800" spc="-105" dirty="0">
                <a:solidFill>
                  <a:srgbClr val="009999"/>
                </a:solidFill>
                <a:latin typeface="Times New Roman"/>
                <a:cs typeface="Times New Roman"/>
              </a:rPr>
              <a:t> </a:t>
            </a:r>
            <a:r>
              <a:rPr sz="1800" dirty="0">
                <a:solidFill>
                  <a:srgbClr val="009999"/>
                </a:solidFill>
                <a:latin typeface="Times New Roman"/>
                <a:cs typeface="Times New Roman"/>
              </a:rPr>
              <a:t>*/  int ret =</a:t>
            </a:r>
            <a:r>
              <a:rPr sz="1800" spc="-25" dirty="0">
                <a:solidFill>
                  <a:srgbClr val="009999"/>
                </a:solidFill>
                <a:latin typeface="Times New Roman"/>
                <a:cs typeface="Times New Roman"/>
              </a:rPr>
              <a:t> </a:t>
            </a:r>
            <a:r>
              <a:rPr sz="1800" dirty="0">
                <a:solidFill>
                  <a:srgbClr val="009999"/>
                </a:solidFill>
                <a:latin typeface="Times New Roman"/>
                <a:cs typeface="Times New Roman"/>
              </a:rPr>
              <a:t>pipe(fd);</a:t>
            </a:r>
            <a:endParaRPr sz="1800">
              <a:latin typeface="Times New Roman"/>
              <a:cs typeface="Times New Roman"/>
            </a:endParaRPr>
          </a:p>
          <a:p>
            <a:pPr marL="240665" marR="5080" indent="-228600">
              <a:lnSpc>
                <a:spcPct val="100000"/>
              </a:lnSpc>
            </a:pPr>
            <a:r>
              <a:rPr sz="1800" dirty="0">
                <a:solidFill>
                  <a:srgbClr val="009999"/>
                </a:solidFill>
                <a:latin typeface="Times New Roman"/>
                <a:cs typeface="Times New Roman"/>
              </a:rPr>
              <a:t>if (ret == -1) { /* error */  perror("pipe");</a:t>
            </a:r>
            <a:endParaRPr sz="1800">
              <a:latin typeface="Times New Roman"/>
              <a:cs typeface="Times New Roman"/>
            </a:endParaRPr>
          </a:p>
          <a:p>
            <a:pPr marL="240665">
              <a:lnSpc>
                <a:spcPct val="100000"/>
              </a:lnSpc>
            </a:pPr>
            <a:r>
              <a:rPr sz="1800" dirty="0">
                <a:solidFill>
                  <a:srgbClr val="009999"/>
                </a:solidFill>
                <a:latin typeface="Times New Roman"/>
                <a:cs typeface="Times New Roman"/>
              </a:rPr>
              <a:t>exit(1);</a:t>
            </a:r>
            <a:endParaRPr sz="1800">
              <a:latin typeface="Times New Roman"/>
              <a:cs typeface="Times New Roman"/>
            </a:endParaRPr>
          </a:p>
          <a:p>
            <a:pPr marL="12700">
              <a:lnSpc>
                <a:spcPct val="100000"/>
              </a:lnSpc>
            </a:pPr>
            <a:r>
              <a:rPr sz="1800" dirty="0">
                <a:solidFill>
                  <a:srgbClr val="009999"/>
                </a:solidFill>
                <a:latin typeface="Times New Roman"/>
                <a:cs typeface="Times New Roman"/>
              </a:rPr>
              <a:t>}</a:t>
            </a:r>
            <a:endParaRPr sz="1800">
              <a:latin typeface="Times New Roman"/>
              <a:cs typeface="Times New Roman"/>
            </a:endParaRPr>
          </a:p>
        </p:txBody>
      </p:sp>
      <p:grpSp>
        <p:nvGrpSpPr>
          <p:cNvPr id="9" name="object 9"/>
          <p:cNvGrpSpPr/>
          <p:nvPr/>
        </p:nvGrpSpPr>
        <p:grpSpPr>
          <a:xfrm>
            <a:off x="3544117" y="3220359"/>
            <a:ext cx="1708785" cy="2828290"/>
            <a:chOff x="3544117" y="3220359"/>
            <a:chExt cx="1708785" cy="2828290"/>
          </a:xfrm>
        </p:grpSpPr>
        <p:sp>
          <p:nvSpPr>
            <p:cNvPr id="10" name="object 10"/>
            <p:cNvSpPr/>
            <p:nvPr/>
          </p:nvSpPr>
          <p:spPr>
            <a:xfrm>
              <a:off x="4572988" y="4846116"/>
              <a:ext cx="211454" cy="735965"/>
            </a:xfrm>
            <a:custGeom>
              <a:avLst/>
              <a:gdLst/>
              <a:ahLst/>
              <a:cxnLst/>
              <a:rect l="l" t="t" r="r" b="b"/>
              <a:pathLst>
                <a:path w="211454" h="735964">
                  <a:moveTo>
                    <a:pt x="210952" y="0"/>
                  </a:moveTo>
                  <a:lnTo>
                    <a:pt x="210952" y="735694"/>
                  </a:lnTo>
                </a:path>
                <a:path w="211454" h="735964">
                  <a:moveTo>
                    <a:pt x="0" y="0"/>
                  </a:moveTo>
                  <a:lnTo>
                    <a:pt x="0" y="735694"/>
                  </a:lnTo>
                </a:path>
              </a:pathLst>
            </a:custGeom>
            <a:ln w="107807">
              <a:solidFill>
                <a:srgbClr val="7B9CCD"/>
              </a:solidFill>
            </a:ln>
          </p:spPr>
          <p:txBody>
            <a:bodyPr wrap="square" lIns="0" tIns="0" rIns="0" bIns="0" rtlCol="0"/>
            <a:lstStyle/>
            <a:p>
              <a:endParaRPr/>
            </a:p>
          </p:txBody>
        </p:sp>
        <p:sp>
          <p:nvSpPr>
            <p:cNvPr id="11" name="object 11"/>
            <p:cNvSpPr/>
            <p:nvPr/>
          </p:nvSpPr>
          <p:spPr>
            <a:xfrm>
              <a:off x="3598092" y="4846116"/>
              <a:ext cx="718820" cy="1148715"/>
            </a:xfrm>
            <a:custGeom>
              <a:avLst/>
              <a:gdLst/>
              <a:ahLst/>
              <a:cxnLst/>
              <a:rect l="l" t="t" r="r" b="b"/>
              <a:pathLst>
                <a:path w="718820" h="1148714">
                  <a:moveTo>
                    <a:pt x="718685" y="0"/>
                  </a:moveTo>
                  <a:lnTo>
                    <a:pt x="646803" y="1112529"/>
                  </a:lnTo>
                </a:path>
                <a:path w="718820" h="1148714">
                  <a:moveTo>
                    <a:pt x="539045" y="0"/>
                  </a:moveTo>
                  <a:lnTo>
                    <a:pt x="215516" y="1112529"/>
                  </a:lnTo>
                </a:path>
                <a:path w="718820" h="1148714">
                  <a:moveTo>
                    <a:pt x="323401" y="0"/>
                  </a:moveTo>
                  <a:lnTo>
                    <a:pt x="0" y="1148424"/>
                  </a:lnTo>
                </a:path>
              </a:pathLst>
            </a:custGeom>
            <a:ln w="107738">
              <a:solidFill>
                <a:srgbClr val="7B9CCD"/>
              </a:solidFill>
            </a:ln>
          </p:spPr>
          <p:txBody>
            <a:bodyPr wrap="square" lIns="0" tIns="0" rIns="0" bIns="0" rtlCol="0"/>
            <a:lstStyle/>
            <a:p>
              <a:endParaRPr/>
            </a:p>
          </p:txBody>
        </p:sp>
        <p:sp>
          <p:nvSpPr>
            <p:cNvPr id="12" name="object 12"/>
            <p:cNvSpPr/>
            <p:nvPr/>
          </p:nvSpPr>
          <p:spPr>
            <a:xfrm>
              <a:off x="3699510" y="4298657"/>
              <a:ext cx="1437640" cy="433705"/>
            </a:xfrm>
            <a:custGeom>
              <a:avLst/>
              <a:gdLst/>
              <a:ahLst/>
              <a:cxnLst/>
              <a:rect l="l" t="t" r="r" b="b"/>
              <a:pathLst>
                <a:path w="1437639" h="433704">
                  <a:moveTo>
                    <a:pt x="1437487" y="113944"/>
                  </a:moveTo>
                  <a:lnTo>
                    <a:pt x="114096" y="113944"/>
                  </a:lnTo>
                  <a:lnTo>
                    <a:pt x="114096" y="0"/>
                  </a:lnTo>
                  <a:lnTo>
                    <a:pt x="0" y="0"/>
                  </a:lnTo>
                  <a:lnTo>
                    <a:pt x="0" y="113944"/>
                  </a:lnTo>
                  <a:lnTo>
                    <a:pt x="0" y="433514"/>
                  </a:lnTo>
                  <a:lnTo>
                    <a:pt x="1437487" y="433514"/>
                  </a:lnTo>
                  <a:lnTo>
                    <a:pt x="1437487" y="113944"/>
                  </a:lnTo>
                  <a:close/>
                </a:path>
              </a:pathLst>
            </a:custGeom>
            <a:solidFill>
              <a:srgbClr val="4879C0"/>
            </a:solidFill>
          </p:spPr>
          <p:txBody>
            <a:bodyPr wrap="square" lIns="0" tIns="0" rIns="0" bIns="0" rtlCol="0"/>
            <a:lstStyle/>
            <a:p>
              <a:endParaRPr/>
            </a:p>
          </p:txBody>
        </p:sp>
        <p:sp>
          <p:nvSpPr>
            <p:cNvPr id="13" name="object 13"/>
            <p:cNvSpPr/>
            <p:nvPr/>
          </p:nvSpPr>
          <p:spPr>
            <a:xfrm>
              <a:off x="3699511" y="4298645"/>
              <a:ext cx="1437640" cy="433705"/>
            </a:xfrm>
            <a:custGeom>
              <a:avLst/>
              <a:gdLst/>
              <a:ahLst/>
              <a:cxnLst/>
              <a:rect l="l" t="t" r="r" b="b"/>
              <a:pathLst>
                <a:path w="1437639" h="433704">
                  <a:moveTo>
                    <a:pt x="0" y="433520"/>
                  </a:moveTo>
                  <a:lnTo>
                    <a:pt x="1437496" y="433520"/>
                  </a:lnTo>
                  <a:lnTo>
                    <a:pt x="1437496" y="0"/>
                  </a:lnTo>
                  <a:lnTo>
                    <a:pt x="0" y="0"/>
                  </a:lnTo>
                  <a:lnTo>
                    <a:pt x="0" y="433520"/>
                  </a:lnTo>
                  <a:close/>
                </a:path>
              </a:pathLst>
            </a:custGeom>
            <a:ln w="3175">
              <a:solidFill>
                <a:srgbClr val="4879C0"/>
              </a:solidFill>
            </a:ln>
          </p:spPr>
          <p:txBody>
            <a:bodyPr wrap="square" lIns="0" tIns="0" rIns="0" bIns="0" rtlCol="0"/>
            <a:lstStyle/>
            <a:p>
              <a:endParaRPr/>
            </a:p>
          </p:txBody>
        </p:sp>
        <p:sp>
          <p:nvSpPr>
            <p:cNvPr id="14" name="object 14"/>
            <p:cNvSpPr/>
            <p:nvPr/>
          </p:nvSpPr>
          <p:spPr>
            <a:xfrm>
              <a:off x="3813608" y="4412596"/>
              <a:ext cx="1437640" cy="433705"/>
            </a:xfrm>
            <a:custGeom>
              <a:avLst/>
              <a:gdLst/>
              <a:ahLst/>
              <a:cxnLst/>
              <a:rect l="l" t="t" r="r" b="b"/>
              <a:pathLst>
                <a:path w="1437639" h="433704">
                  <a:moveTo>
                    <a:pt x="1437496" y="0"/>
                  </a:moveTo>
                  <a:lnTo>
                    <a:pt x="0" y="0"/>
                  </a:lnTo>
                  <a:lnTo>
                    <a:pt x="0" y="433520"/>
                  </a:lnTo>
                  <a:lnTo>
                    <a:pt x="1437496" y="433520"/>
                  </a:lnTo>
                  <a:lnTo>
                    <a:pt x="1437496" y="0"/>
                  </a:lnTo>
                  <a:close/>
                </a:path>
              </a:pathLst>
            </a:custGeom>
            <a:solidFill>
              <a:srgbClr val="E8EDF7"/>
            </a:solidFill>
          </p:spPr>
          <p:txBody>
            <a:bodyPr wrap="square" lIns="0" tIns="0" rIns="0" bIns="0" rtlCol="0"/>
            <a:lstStyle/>
            <a:p>
              <a:endParaRPr/>
            </a:p>
          </p:txBody>
        </p:sp>
        <p:sp>
          <p:nvSpPr>
            <p:cNvPr id="15" name="object 15"/>
            <p:cNvSpPr/>
            <p:nvPr/>
          </p:nvSpPr>
          <p:spPr>
            <a:xfrm>
              <a:off x="3813608" y="4412596"/>
              <a:ext cx="1437640" cy="433705"/>
            </a:xfrm>
            <a:custGeom>
              <a:avLst/>
              <a:gdLst/>
              <a:ahLst/>
              <a:cxnLst/>
              <a:rect l="l" t="t" r="r" b="b"/>
              <a:pathLst>
                <a:path w="1437639" h="433704">
                  <a:moveTo>
                    <a:pt x="0" y="433520"/>
                  </a:moveTo>
                  <a:lnTo>
                    <a:pt x="1437496" y="433520"/>
                  </a:lnTo>
                  <a:lnTo>
                    <a:pt x="1437496" y="0"/>
                  </a:lnTo>
                  <a:lnTo>
                    <a:pt x="0" y="0"/>
                  </a:lnTo>
                  <a:lnTo>
                    <a:pt x="0" y="433520"/>
                  </a:lnTo>
                  <a:close/>
                </a:path>
              </a:pathLst>
            </a:custGeom>
            <a:ln w="3175">
              <a:solidFill>
                <a:srgbClr val="000000"/>
              </a:solidFill>
            </a:ln>
          </p:spPr>
          <p:txBody>
            <a:bodyPr wrap="square" lIns="0" tIns="0" rIns="0" bIns="0" rtlCol="0"/>
            <a:lstStyle/>
            <a:p>
              <a:endParaRPr/>
            </a:p>
          </p:txBody>
        </p:sp>
        <p:sp>
          <p:nvSpPr>
            <p:cNvPr id="16" name="object 16"/>
            <p:cNvSpPr/>
            <p:nvPr/>
          </p:nvSpPr>
          <p:spPr>
            <a:xfrm>
              <a:off x="3699510" y="3221951"/>
              <a:ext cx="1437640" cy="1076960"/>
            </a:xfrm>
            <a:custGeom>
              <a:avLst/>
              <a:gdLst/>
              <a:ahLst/>
              <a:cxnLst/>
              <a:rect l="l" t="t" r="r" b="b"/>
              <a:pathLst>
                <a:path w="1437639" h="1076960">
                  <a:moveTo>
                    <a:pt x="1437487" y="0"/>
                  </a:moveTo>
                  <a:lnTo>
                    <a:pt x="0" y="0"/>
                  </a:lnTo>
                  <a:lnTo>
                    <a:pt x="0" y="113957"/>
                  </a:lnTo>
                  <a:lnTo>
                    <a:pt x="0" y="1076706"/>
                  </a:lnTo>
                  <a:lnTo>
                    <a:pt x="1437487" y="1076706"/>
                  </a:lnTo>
                  <a:lnTo>
                    <a:pt x="1437487" y="113957"/>
                  </a:lnTo>
                  <a:lnTo>
                    <a:pt x="1437487" y="0"/>
                  </a:lnTo>
                  <a:close/>
                </a:path>
              </a:pathLst>
            </a:custGeom>
            <a:solidFill>
              <a:srgbClr val="4879C0"/>
            </a:solidFill>
          </p:spPr>
          <p:txBody>
            <a:bodyPr wrap="square" lIns="0" tIns="0" rIns="0" bIns="0" rtlCol="0"/>
            <a:lstStyle/>
            <a:p>
              <a:endParaRPr/>
            </a:p>
          </p:txBody>
        </p:sp>
        <p:sp>
          <p:nvSpPr>
            <p:cNvPr id="17" name="object 17"/>
            <p:cNvSpPr/>
            <p:nvPr/>
          </p:nvSpPr>
          <p:spPr>
            <a:xfrm>
              <a:off x="3699511" y="3221946"/>
              <a:ext cx="1437640" cy="1076960"/>
            </a:xfrm>
            <a:custGeom>
              <a:avLst/>
              <a:gdLst/>
              <a:ahLst/>
              <a:cxnLst/>
              <a:rect l="l" t="t" r="r" b="b"/>
              <a:pathLst>
                <a:path w="1437639" h="1076960">
                  <a:moveTo>
                    <a:pt x="0" y="1076698"/>
                  </a:moveTo>
                  <a:lnTo>
                    <a:pt x="1437496" y="1076698"/>
                  </a:lnTo>
                  <a:lnTo>
                    <a:pt x="1437496" y="0"/>
                  </a:lnTo>
                  <a:lnTo>
                    <a:pt x="0" y="0"/>
                  </a:lnTo>
                  <a:lnTo>
                    <a:pt x="0" y="1076698"/>
                  </a:lnTo>
                  <a:close/>
                </a:path>
              </a:pathLst>
            </a:custGeom>
            <a:ln w="3175">
              <a:solidFill>
                <a:srgbClr val="4879C0"/>
              </a:solidFill>
            </a:ln>
          </p:spPr>
          <p:txBody>
            <a:bodyPr wrap="square" lIns="0" tIns="0" rIns="0" bIns="0" rtlCol="0"/>
            <a:lstStyle/>
            <a:p>
              <a:endParaRPr/>
            </a:p>
          </p:txBody>
        </p:sp>
        <p:sp>
          <p:nvSpPr>
            <p:cNvPr id="18" name="object 18"/>
            <p:cNvSpPr/>
            <p:nvPr/>
          </p:nvSpPr>
          <p:spPr>
            <a:xfrm>
              <a:off x="3813608" y="3335897"/>
              <a:ext cx="1437640" cy="1076960"/>
            </a:xfrm>
            <a:custGeom>
              <a:avLst/>
              <a:gdLst/>
              <a:ahLst/>
              <a:cxnLst/>
              <a:rect l="l" t="t" r="r" b="b"/>
              <a:pathLst>
                <a:path w="1437639" h="1076960">
                  <a:moveTo>
                    <a:pt x="1437496" y="0"/>
                  </a:moveTo>
                  <a:lnTo>
                    <a:pt x="0" y="0"/>
                  </a:lnTo>
                  <a:lnTo>
                    <a:pt x="0" y="1076698"/>
                  </a:lnTo>
                  <a:lnTo>
                    <a:pt x="1437496" y="1076698"/>
                  </a:lnTo>
                  <a:lnTo>
                    <a:pt x="1437496" y="0"/>
                  </a:lnTo>
                  <a:close/>
                </a:path>
              </a:pathLst>
            </a:custGeom>
            <a:solidFill>
              <a:srgbClr val="E8EDF7"/>
            </a:solidFill>
          </p:spPr>
          <p:txBody>
            <a:bodyPr wrap="square" lIns="0" tIns="0" rIns="0" bIns="0" rtlCol="0"/>
            <a:lstStyle/>
            <a:p>
              <a:endParaRPr/>
            </a:p>
          </p:txBody>
        </p:sp>
        <p:sp>
          <p:nvSpPr>
            <p:cNvPr id="19" name="object 19"/>
            <p:cNvSpPr/>
            <p:nvPr/>
          </p:nvSpPr>
          <p:spPr>
            <a:xfrm>
              <a:off x="3813608" y="3335897"/>
              <a:ext cx="1437640" cy="1220470"/>
            </a:xfrm>
            <a:custGeom>
              <a:avLst/>
              <a:gdLst/>
              <a:ahLst/>
              <a:cxnLst/>
              <a:rect l="l" t="t" r="r" b="b"/>
              <a:pathLst>
                <a:path w="1437639" h="1220470">
                  <a:moveTo>
                    <a:pt x="0" y="1076698"/>
                  </a:moveTo>
                  <a:lnTo>
                    <a:pt x="1437496" y="1076698"/>
                  </a:lnTo>
                  <a:lnTo>
                    <a:pt x="1437496" y="0"/>
                  </a:lnTo>
                  <a:lnTo>
                    <a:pt x="0" y="0"/>
                  </a:lnTo>
                  <a:lnTo>
                    <a:pt x="0" y="1076698"/>
                  </a:lnTo>
                  <a:close/>
                </a:path>
                <a:path w="1437639" h="1220470">
                  <a:moveTo>
                    <a:pt x="107885" y="1220150"/>
                  </a:moveTo>
                  <a:lnTo>
                    <a:pt x="165314" y="990475"/>
                  </a:lnTo>
                </a:path>
              </a:pathLst>
            </a:custGeom>
            <a:ln w="3175">
              <a:solidFill>
                <a:srgbClr val="000000"/>
              </a:solidFill>
            </a:ln>
          </p:spPr>
          <p:txBody>
            <a:bodyPr wrap="square" lIns="0" tIns="0" rIns="0" bIns="0" rtlCol="0"/>
            <a:lstStyle/>
            <a:p>
              <a:endParaRPr/>
            </a:p>
          </p:txBody>
        </p:sp>
        <p:sp>
          <p:nvSpPr>
            <p:cNvPr id="20" name="object 20"/>
            <p:cNvSpPr/>
            <p:nvPr/>
          </p:nvSpPr>
          <p:spPr>
            <a:xfrm>
              <a:off x="3942918" y="4233060"/>
              <a:ext cx="67945" cy="110489"/>
            </a:xfrm>
            <a:custGeom>
              <a:avLst/>
              <a:gdLst/>
              <a:ahLst/>
              <a:cxnLst/>
              <a:rect l="l" t="t" r="r" b="b"/>
              <a:pathLst>
                <a:path w="67945" h="110489">
                  <a:moveTo>
                    <a:pt x="59457" y="0"/>
                  </a:moveTo>
                  <a:lnTo>
                    <a:pt x="0" y="93313"/>
                  </a:lnTo>
                  <a:lnTo>
                    <a:pt x="67951" y="110152"/>
                  </a:lnTo>
                  <a:lnTo>
                    <a:pt x="59457" y="0"/>
                  </a:lnTo>
                  <a:close/>
                </a:path>
              </a:pathLst>
            </a:custGeom>
            <a:solidFill>
              <a:srgbClr val="000000"/>
            </a:solidFill>
          </p:spPr>
          <p:txBody>
            <a:bodyPr wrap="square" lIns="0" tIns="0" rIns="0" bIns="0" rtlCol="0"/>
            <a:lstStyle/>
            <a:p>
              <a:endParaRPr/>
            </a:p>
          </p:txBody>
        </p:sp>
        <p:sp>
          <p:nvSpPr>
            <p:cNvPr id="21" name="object 21"/>
            <p:cNvSpPr/>
            <p:nvPr/>
          </p:nvSpPr>
          <p:spPr>
            <a:xfrm>
              <a:off x="4162112" y="4269018"/>
              <a:ext cx="83185" cy="165735"/>
            </a:xfrm>
            <a:custGeom>
              <a:avLst/>
              <a:gdLst/>
              <a:ahLst/>
              <a:cxnLst/>
              <a:rect l="l" t="t" r="r" b="b"/>
              <a:pathLst>
                <a:path w="83185" h="165735">
                  <a:moveTo>
                    <a:pt x="82783" y="0"/>
                  </a:moveTo>
                  <a:lnTo>
                    <a:pt x="0" y="165229"/>
                  </a:lnTo>
                </a:path>
              </a:pathLst>
            </a:custGeom>
            <a:ln w="3175">
              <a:solidFill>
                <a:srgbClr val="000000"/>
              </a:solidFill>
            </a:ln>
          </p:spPr>
          <p:txBody>
            <a:bodyPr wrap="square" lIns="0" tIns="0" rIns="0" bIns="0" rtlCol="0"/>
            <a:lstStyle/>
            <a:p>
              <a:endParaRPr/>
            </a:p>
          </p:txBody>
        </p:sp>
        <p:sp>
          <p:nvSpPr>
            <p:cNvPr id="22" name="object 22"/>
            <p:cNvSpPr/>
            <p:nvPr/>
          </p:nvSpPr>
          <p:spPr>
            <a:xfrm>
              <a:off x="4119135" y="4410823"/>
              <a:ext cx="78740" cy="109855"/>
            </a:xfrm>
            <a:custGeom>
              <a:avLst/>
              <a:gdLst/>
              <a:ahLst/>
              <a:cxnLst/>
              <a:rect l="l" t="t" r="r" b="b"/>
              <a:pathLst>
                <a:path w="78739" h="109854">
                  <a:moveTo>
                    <a:pt x="15593" y="0"/>
                  </a:moveTo>
                  <a:lnTo>
                    <a:pt x="0" y="109393"/>
                  </a:lnTo>
                  <a:lnTo>
                    <a:pt x="78219" y="31273"/>
                  </a:lnTo>
                  <a:lnTo>
                    <a:pt x="15593" y="0"/>
                  </a:lnTo>
                  <a:close/>
                </a:path>
              </a:pathLst>
            </a:custGeom>
            <a:solidFill>
              <a:srgbClr val="000000"/>
            </a:solidFill>
          </p:spPr>
          <p:txBody>
            <a:bodyPr wrap="square" lIns="0" tIns="0" rIns="0" bIns="0" rtlCol="0"/>
            <a:lstStyle/>
            <a:p>
              <a:endParaRPr/>
            </a:p>
          </p:txBody>
        </p:sp>
        <p:sp>
          <p:nvSpPr>
            <p:cNvPr id="23" name="object 23"/>
            <p:cNvSpPr/>
            <p:nvPr/>
          </p:nvSpPr>
          <p:spPr>
            <a:xfrm>
              <a:off x="4401082" y="4269018"/>
              <a:ext cx="59690" cy="178435"/>
            </a:xfrm>
            <a:custGeom>
              <a:avLst/>
              <a:gdLst/>
              <a:ahLst/>
              <a:cxnLst/>
              <a:rect l="l" t="t" r="r" b="b"/>
              <a:pathLst>
                <a:path w="59689" h="178435">
                  <a:moveTo>
                    <a:pt x="59457" y="0"/>
                  </a:moveTo>
                  <a:lnTo>
                    <a:pt x="0" y="178016"/>
                  </a:lnTo>
                </a:path>
              </a:pathLst>
            </a:custGeom>
            <a:ln w="3175">
              <a:solidFill>
                <a:srgbClr val="000000"/>
              </a:solidFill>
            </a:ln>
          </p:spPr>
          <p:txBody>
            <a:bodyPr wrap="square" lIns="0" tIns="0" rIns="0" bIns="0" rtlCol="0"/>
            <a:lstStyle/>
            <a:p>
              <a:endParaRPr/>
            </a:p>
          </p:txBody>
        </p:sp>
        <p:sp>
          <p:nvSpPr>
            <p:cNvPr id="24" name="object 24"/>
            <p:cNvSpPr/>
            <p:nvPr/>
          </p:nvSpPr>
          <p:spPr>
            <a:xfrm>
              <a:off x="4370656" y="4427663"/>
              <a:ext cx="66675" cy="111125"/>
            </a:xfrm>
            <a:custGeom>
              <a:avLst/>
              <a:gdLst/>
              <a:ahLst/>
              <a:cxnLst/>
              <a:rect l="l" t="t" r="r" b="b"/>
              <a:pathLst>
                <a:path w="66675" h="111125">
                  <a:moveTo>
                    <a:pt x="0" y="0"/>
                  </a:moveTo>
                  <a:lnTo>
                    <a:pt x="0" y="110532"/>
                  </a:lnTo>
                  <a:lnTo>
                    <a:pt x="66429" y="22030"/>
                  </a:lnTo>
                  <a:lnTo>
                    <a:pt x="0" y="0"/>
                  </a:lnTo>
                  <a:close/>
                </a:path>
              </a:pathLst>
            </a:custGeom>
            <a:solidFill>
              <a:srgbClr val="000000"/>
            </a:solidFill>
          </p:spPr>
          <p:txBody>
            <a:bodyPr wrap="square" lIns="0" tIns="0" rIns="0" bIns="0" rtlCol="0"/>
            <a:lstStyle/>
            <a:p>
              <a:endParaRPr/>
            </a:p>
          </p:txBody>
        </p:sp>
        <p:sp>
          <p:nvSpPr>
            <p:cNvPr id="25" name="object 25"/>
            <p:cNvSpPr/>
            <p:nvPr/>
          </p:nvSpPr>
          <p:spPr>
            <a:xfrm>
              <a:off x="4029252" y="4412596"/>
              <a:ext cx="862965" cy="433705"/>
            </a:xfrm>
            <a:custGeom>
              <a:avLst/>
              <a:gdLst/>
              <a:ahLst/>
              <a:cxnLst/>
              <a:rect l="l" t="t" r="r" b="b"/>
              <a:pathLst>
                <a:path w="862964" h="433704">
                  <a:moveTo>
                    <a:pt x="0" y="0"/>
                  </a:moveTo>
                  <a:lnTo>
                    <a:pt x="0" y="433520"/>
                  </a:lnTo>
                </a:path>
                <a:path w="862964" h="433704">
                  <a:moveTo>
                    <a:pt x="215643" y="0"/>
                  </a:moveTo>
                  <a:lnTo>
                    <a:pt x="215643" y="433520"/>
                  </a:lnTo>
                </a:path>
                <a:path w="862964" h="433704">
                  <a:moveTo>
                    <a:pt x="438386" y="0"/>
                  </a:moveTo>
                  <a:lnTo>
                    <a:pt x="438386" y="433520"/>
                  </a:lnTo>
                </a:path>
                <a:path w="862964" h="433704">
                  <a:moveTo>
                    <a:pt x="646930" y="0"/>
                  </a:moveTo>
                  <a:lnTo>
                    <a:pt x="646930" y="433520"/>
                  </a:lnTo>
                </a:path>
                <a:path w="862964" h="433704">
                  <a:moveTo>
                    <a:pt x="862447" y="0"/>
                  </a:moveTo>
                  <a:lnTo>
                    <a:pt x="862447" y="433520"/>
                  </a:lnTo>
                </a:path>
              </a:pathLst>
            </a:custGeom>
            <a:ln w="3175">
              <a:solidFill>
                <a:srgbClr val="000000"/>
              </a:solidFill>
            </a:ln>
          </p:spPr>
          <p:txBody>
            <a:bodyPr wrap="square" lIns="0" tIns="0" rIns="0" bIns="0" rtlCol="0"/>
            <a:lstStyle/>
            <a:p>
              <a:endParaRPr/>
            </a:p>
          </p:txBody>
        </p:sp>
      </p:grpSp>
      <p:grpSp>
        <p:nvGrpSpPr>
          <p:cNvPr id="26" name="object 26"/>
          <p:cNvGrpSpPr/>
          <p:nvPr/>
        </p:nvGrpSpPr>
        <p:grpSpPr>
          <a:xfrm>
            <a:off x="812923" y="3220359"/>
            <a:ext cx="1708785" cy="2828290"/>
            <a:chOff x="812923" y="3220359"/>
            <a:chExt cx="1708785" cy="2828290"/>
          </a:xfrm>
        </p:grpSpPr>
        <p:sp>
          <p:nvSpPr>
            <p:cNvPr id="27" name="object 27"/>
            <p:cNvSpPr/>
            <p:nvPr/>
          </p:nvSpPr>
          <p:spPr>
            <a:xfrm>
              <a:off x="866898" y="4846116"/>
              <a:ext cx="718820" cy="1148715"/>
            </a:xfrm>
            <a:custGeom>
              <a:avLst/>
              <a:gdLst/>
              <a:ahLst/>
              <a:cxnLst/>
              <a:rect l="l" t="t" r="r" b="b"/>
              <a:pathLst>
                <a:path w="718819" h="1148714">
                  <a:moveTo>
                    <a:pt x="718723" y="0"/>
                  </a:moveTo>
                  <a:lnTo>
                    <a:pt x="646841" y="1112529"/>
                  </a:lnTo>
                </a:path>
                <a:path w="718819" h="1148714">
                  <a:moveTo>
                    <a:pt x="539045" y="0"/>
                  </a:moveTo>
                  <a:lnTo>
                    <a:pt x="215618" y="1112529"/>
                  </a:lnTo>
                </a:path>
                <a:path w="718819" h="1148714">
                  <a:moveTo>
                    <a:pt x="323427" y="0"/>
                  </a:moveTo>
                  <a:lnTo>
                    <a:pt x="0" y="1148424"/>
                  </a:lnTo>
                </a:path>
              </a:pathLst>
            </a:custGeom>
            <a:ln w="107738">
              <a:solidFill>
                <a:srgbClr val="7B9CCD"/>
              </a:solidFill>
            </a:ln>
          </p:spPr>
          <p:txBody>
            <a:bodyPr wrap="square" lIns="0" tIns="0" rIns="0" bIns="0" rtlCol="0"/>
            <a:lstStyle/>
            <a:p>
              <a:endParaRPr/>
            </a:p>
          </p:txBody>
        </p:sp>
        <p:sp>
          <p:nvSpPr>
            <p:cNvPr id="28" name="object 28"/>
            <p:cNvSpPr/>
            <p:nvPr/>
          </p:nvSpPr>
          <p:spPr>
            <a:xfrm>
              <a:off x="968413" y="4298657"/>
              <a:ext cx="1437640" cy="433705"/>
            </a:xfrm>
            <a:custGeom>
              <a:avLst/>
              <a:gdLst/>
              <a:ahLst/>
              <a:cxnLst/>
              <a:rect l="l" t="t" r="r" b="b"/>
              <a:pathLst>
                <a:path w="1437639" h="433704">
                  <a:moveTo>
                    <a:pt x="1437500" y="113944"/>
                  </a:moveTo>
                  <a:lnTo>
                    <a:pt x="114096" y="113944"/>
                  </a:lnTo>
                  <a:lnTo>
                    <a:pt x="114096" y="0"/>
                  </a:lnTo>
                  <a:lnTo>
                    <a:pt x="0" y="0"/>
                  </a:lnTo>
                  <a:lnTo>
                    <a:pt x="0" y="113944"/>
                  </a:lnTo>
                  <a:lnTo>
                    <a:pt x="0" y="433514"/>
                  </a:lnTo>
                  <a:lnTo>
                    <a:pt x="1437500" y="433514"/>
                  </a:lnTo>
                  <a:lnTo>
                    <a:pt x="1437500" y="113944"/>
                  </a:lnTo>
                  <a:close/>
                </a:path>
              </a:pathLst>
            </a:custGeom>
            <a:solidFill>
              <a:srgbClr val="4879C0"/>
            </a:solidFill>
          </p:spPr>
          <p:txBody>
            <a:bodyPr wrap="square" lIns="0" tIns="0" rIns="0" bIns="0" rtlCol="0"/>
            <a:lstStyle/>
            <a:p>
              <a:endParaRPr/>
            </a:p>
          </p:txBody>
        </p:sp>
        <p:sp>
          <p:nvSpPr>
            <p:cNvPr id="29" name="object 29"/>
            <p:cNvSpPr/>
            <p:nvPr/>
          </p:nvSpPr>
          <p:spPr>
            <a:xfrm>
              <a:off x="968419" y="4298645"/>
              <a:ext cx="1437640" cy="433705"/>
            </a:xfrm>
            <a:custGeom>
              <a:avLst/>
              <a:gdLst/>
              <a:ahLst/>
              <a:cxnLst/>
              <a:rect l="l" t="t" r="r" b="b"/>
              <a:pathLst>
                <a:path w="1437639" h="433704">
                  <a:moveTo>
                    <a:pt x="0" y="433520"/>
                  </a:moveTo>
                  <a:lnTo>
                    <a:pt x="1437496" y="433520"/>
                  </a:lnTo>
                  <a:lnTo>
                    <a:pt x="1437496" y="0"/>
                  </a:lnTo>
                  <a:lnTo>
                    <a:pt x="0" y="0"/>
                  </a:lnTo>
                  <a:lnTo>
                    <a:pt x="0" y="433520"/>
                  </a:lnTo>
                  <a:close/>
                </a:path>
              </a:pathLst>
            </a:custGeom>
            <a:ln w="3175">
              <a:solidFill>
                <a:srgbClr val="4879C0"/>
              </a:solidFill>
            </a:ln>
          </p:spPr>
          <p:txBody>
            <a:bodyPr wrap="square" lIns="0" tIns="0" rIns="0" bIns="0" rtlCol="0"/>
            <a:lstStyle/>
            <a:p>
              <a:endParaRPr/>
            </a:p>
          </p:txBody>
        </p:sp>
        <p:sp>
          <p:nvSpPr>
            <p:cNvPr id="30" name="object 30"/>
            <p:cNvSpPr/>
            <p:nvPr/>
          </p:nvSpPr>
          <p:spPr>
            <a:xfrm>
              <a:off x="1082517" y="4412596"/>
              <a:ext cx="1437640" cy="433705"/>
            </a:xfrm>
            <a:custGeom>
              <a:avLst/>
              <a:gdLst/>
              <a:ahLst/>
              <a:cxnLst/>
              <a:rect l="l" t="t" r="r" b="b"/>
              <a:pathLst>
                <a:path w="1437639" h="433704">
                  <a:moveTo>
                    <a:pt x="1437496" y="0"/>
                  </a:moveTo>
                  <a:lnTo>
                    <a:pt x="0" y="0"/>
                  </a:lnTo>
                  <a:lnTo>
                    <a:pt x="0" y="433520"/>
                  </a:lnTo>
                  <a:lnTo>
                    <a:pt x="1437496" y="433520"/>
                  </a:lnTo>
                  <a:lnTo>
                    <a:pt x="1437496" y="0"/>
                  </a:lnTo>
                  <a:close/>
                </a:path>
              </a:pathLst>
            </a:custGeom>
            <a:solidFill>
              <a:srgbClr val="E8EDF7"/>
            </a:solidFill>
          </p:spPr>
          <p:txBody>
            <a:bodyPr wrap="square" lIns="0" tIns="0" rIns="0" bIns="0" rtlCol="0"/>
            <a:lstStyle/>
            <a:p>
              <a:endParaRPr/>
            </a:p>
          </p:txBody>
        </p:sp>
        <p:sp>
          <p:nvSpPr>
            <p:cNvPr id="31" name="object 31"/>
            <p:cNvSpPr/>
            <p:nvPr/>
          </p:nvSpPr>
          <p:spPr>
            <a:xfrm>
              <a:off x="1082517" y="4412596"/>
              <a:ext cx="1437640" cy="433705"/>
            </a:xfrm>
            <a:custGeom>
              <a:avLst/>
              <a:gdLst/>
              <a:ahLst/>
              <a:cxnLst/>
              <a:rect l="l" t="t" r="r" b="b"/>
              <a:pathLst>
                <a:path w="1437639" h="433704">
                  <a:moveTo>
                    <a:pt x="0" y="433520"/>
                  </a:moveTo>
                  <a:lnTo>
                    <a:pt x="1437496" y="433520"/>
                  </a:lnTo>
                  <a:lnTo>
                    <a:pt x="1437496" y="0"/>
                  </a:lnTo>
                  <a:lnTo>
                    <a:pt x="0" y="0"/>
                  </a:lnTo>
                  <a:lnTo>
                    <a:pt x="0" y="433520"/>
                  </a:lnTo>
                  <a:close/>
                </a:path>
              </a:pathLst>
            </a:custGeom>
            <a:ln w="3175">
              <a:solidFill>
                <a:srgbClr val="000000"/>
              </a:solidFill>
            </a:ln>
          </p:spPr>
          <p:txBody>
            <a:bodyPr wrap="square" lIns="0" tIns="0" rIns="0" bIns="0" rtlCol="0"/>
            <a:lstStyle/>
            <a:p>
              <a:endParaRPr/>
            </a:p>
          </p:txBody>
        </p:sp>
        <p:sp>
          <p:nvSpPr>
            <p:cNvPr id="32" name="object 32"/>
            <p:cNvSpPr/>
            <p:nvPr/>
          </p:nvSpPr>
          <p:spPr>
            <a:xfrm>
              <a:off x="968413" y="3221951"/>
              <a:ext cx="1437640" cy="1076960"/>
            </a:xfrm>
            <a:custGeom>
              <a:avLst/>
              <a:gdLst/>
              <a:ahLst/>
              <a:cxnLst/>
              <a:rect l="l" t="t" r="r" b="b"/>
              <a:pathLst>
                <a:path w="1437639" h="1076960">
                  <a:moveTo>
                    <a:pt x="1437500" y="0"/>
                  </a:moveTo>
                  <a:lnTo>
                    <a:pt x="0" y="0"/>
                  </a:lnTo>
                  <a:lnTo>
                    <a:pt x="0" y="113957"/>
                  </a:lnTo>
                  <a:lnTo>
                    <a:pt x="0" y="1076706"/>
                  </a:lnTo>
                  <a:lnTo>
                    <a:pt x="1437500" y="1076706"/>
                  </a:lnTo>
                  <a:lnTo>
                    <a:pt x="1437500" y="113957"/>
                  </a:lnTo>
                  <a:lnTo>
                    <a:pt x="1437500" y="0"/>
                  </a:lnTo>
                  <a:close/>
                </a:path>
              </a:pathLst>
            </a:custGeom>
            <a:solidFill>
              <a:srgbClr val="4879C0"/>
            </a:solidFill>
          </p:spPr>
          <p:txBody>
            <a:bodyPr wrap="square" lIns="0" tIns="0" rIns="0" bIns="0" rtlCol="0"/>
            <a:lstStyle/>
            <a:p>
              <a:endParaRPr/>
            </a:p>
          </p:txBody>
        </p:sp>
        <p:sp>
          <p:nvSpPr>
            <p:cNvPr id="33" name="object 33"/>
            <p:cNvSpPr/>
            <p:nvPr/>
          </p:nvSpPr>
          <p:spPr>
            <a:xfrm>
              <a:off x="968419" y="3221946"/>
              <a:ext cx="1437640" cy="1076960"/>
            </a:xfrm>
            <a:custGeom>
              <a:avLst/>
              <a:gdLst/>
              <a:ahLst/>
              <a:cxnLst/>
              <a:rect l="l" t="t" r="r" b="b"/>
              <a:pathLst>
                <a:path w="1437639" h="1076960">
                  <a:moveTo>
                    <a:pt x="0" y="1076698"/>
                  </a:moveTo>
                  <a:lnTo>
                    <a:pt x="1437496" y="1076698"/>
                  </a:lnTo>
                  <a:lnTo>
                    <a:pt x="1437496" y="0"/>
                  </a:lnTo>
                  <a:lnTo>
                    <a:pt x="0" y="0"/>
                  </a:lnTo>
                  <a:lnTo>
                    <a:pt x="0" y="1076698"/>
                  </a:lnTo>
                  <a:close/>
                </a:path>
              </a:pathLst>
            </a:custGeom>
            <a:ln w="3175">
              <a:solidFill>
                <a:srgbClr val="4879C0"/>
              </a:solidFill>
            </a:ln>
          </p:spPr>
          <p:txBody>
            <a:bodyPr wrap="square" lIns="0" tIns="0" rIns="0" bIns="0" rtlCol="0"/>
            <a:lstStyle/>
            <a:p>
              <a:endParaRPr/>
            </a:p>
          </p:txBody>
        </p:sp>
        <p:sp>
          <p:nvSpPr>
            <p:cNvPr id="34" name="object 34"/>
            <p:cNvSpPr/>
            <p:nvPr/>
          </p:nvSpPr>
          <p:spPr>
            <a:xfrm>
              <a:off x="1082517" y="3335897"/>
              <a:ext cx="1437640" cy="1076960"/>
            </a:xfrm>
            <a:custGeom>
              <a:avLst/>
              <a:gdLst/>
              <a:ahLst/>
              <a:cxnLst/>
              <a:rect l="l" t="t" r="r" b="b"/>
              <a:pathLst>
                <a:path w="1437639" h="1076960">
                  <a:moveTo>
                    <a:pt x="1437496" y="0"/>
                  </a:moveTo>
                  <a:lnTo>
                    <a:pt x="0" y="0"/>
                  </a:lnTo>
                  <a:lnTo>
                    <a:pt x="0" y="1076698"/>
                  </a:lnTo>
                  <a:lnTo>
                    <a:pt x="1437496" y="1076698"/>
                  </a:lnTo>
                  <a:lnTo>
                    <a:pt x="1437496" y="0"/>
                  </a:lnTo>
                  <a:close/>
                </a:path>
              </a:pathLst>
            </a:custGeom>
            <a:solidFill>
              <a:srgbClr val="E8EDF7"/>
            </a:solidFill>
          </p:spPr>
          <p:txBody>
            <a:bodyPr wrap="square" lIns="0" tIns="0" rIns="0" bIns="0" rtlCol="0"/>
            <a:lstStyle/>
            <a:p>
              <a:endParaRPr/>
            </a:p>
          </p:txBody>
        </p:sp>
        <p:sp>
          <p:nvSpPr>
            <p:cNvPr id="35" name="object 35"/>
            <p:cNvSpPr/>
            <p:nvPr/>
          </p:nvSpPr>
          <p:spPr>
            <a:xfrm>
              <a:off x="1082517" y="3335897"/>
              <a:ext cx="1437640" cy="1220470"/>
            </a:xfrm>
            <a:custGeom>
              <a:avLst/>
              <a:gdLst/>
              <a:ahLst/>
              <a:cxnLst/>
              <a:rect l="l" t="t" r="r" b="b"/>
              <a:pathLst>
                <a:path w="1437639" h="1220470">
                  <a:moveTo>
                    <a:pt x="0" y="1076698"/>
                  </a:moveTo>
                  <a:lnTo>
                    <a:pt x="1437496" y="1076698"/>
                  </a:lnTo>
                  <a:lnTo>
                    <a:pt x="1437496" y="0"/>
                  </a:lnTo>
                  <a:lnTo>
                    <a:pt x="0" y="0"/>
                  </a:lnTo>
                  <a:lnTo>
                    <a:pt x="0" y="1076698"/>
                  </a:lnTo>
                  <a:close/>
                </a:path>
                <a:path w="1437639" h="1220470">
                  <a:moveTo>
                    <a:pt x="107809" y="1220150"/>
                  </a:moveTo>
                  <a:lnTo>
                    <a:pt x="165326" y="990475"/>
                  </a:lnTo>
                </a:path>
              </a:pathLst>
            </a:custGeom>
            <a:ln w="3175">
              <a:solidFill>
                <a:srgbClr val="000000"/>
              </a:solidFill>
            </a:ln>
          </p:spPr>
          <p:txBody>
            <a:bodyPr wrap="square" lIns="0" tIns="0" rIns="0" bIns="0" rtlCol="0"/>
            <a:lstStyle/>
            <a:p>
              <a:endParaRPr/>
            </a:p>
          </p:txBody>
        </p:sp>
        <p:sp>
          <p:nvSpPr>
            <p:cNvPr id="36" name="object 36"/>
            <p:cNvSpPr/>
            <p:nvPr/>
          </p:nvSpPr>
          <p:spPr>
            <a:xfrm>
              <a:off x="1211776" y="4233060"/>
              <a:ext cx="67945" cy="110489"/>
            </a:xfrm>
            <a:custGeom>
              <a:avLst/>
              <a:gdLst/>
              <a:ahLst/>
              <a:cxnLst/>
              <a:rect l="l" t="t" r="r" b="b"/>
              <a:pathLst>
                <a:path w="67944" h="110489">
                  <a:moveTo>
                    <a:pt x="59406" y="0"/>
                  </a:moveTo>
                  <a:lnTo>
                    <a:pt x="0" y="93313"/>
                  </a:lnTo>
                  <a:lnTo>
                    <a:pt x="67887" y="110152"/>
                  </a:lnTo>
                  <a:lnTo>
                    <a:pt x="59406" y="0"/>
                  </a:lnTo>
                  <a:close/>
                </a:path>
              </a:pathLst>
            </a:custGeom>
            <a:solidFill>
              <a:srgbClr val="000000"/>
            </a:solidFill>
          </p:spPr>
          <p:txBody>
            <a:bodyPr wrap="square" lIns="0" tIns="0" rIns="0" bIns="0" rtlCol="0"/>
            <a:lstStyle/>
            <a:p>
              <a:endParaRPr/>
            </a:p>
          </p:txBody>
        </p:sp>
        <p:sp>
          <p:nvSpPr>
            <p:cNvPr id="37" name="object 37"/>
            <p:cNvSpPr/>
            <p:nvPr/>
          </p:nvSpPr>
          <p:spPr>
            <a:xfrm>
              <a:off x="1431007" y="4269018"/>
              <a:ext cx="83185" cy="165735"/>
            </a:xfrm>
            <a:custGeom>
              <a:avLst/>
              <a:gdLst/>
              <a:ahLst/>
              <a:cxnLst/>
              <a:rect l="l" t="t" r="r" b="b"/>
              <a:pathLst>
                <a:path w="83184" h="165735">
                  <a:moveTo>
                    <a:pt x="82733" y="0"/>
                  </a:moveTo>
                  <a:lnTo>
                    <a:pt x="0" y="165229"/>
                  </a:lnTo>
                </a:path>
              </a:pathLst>
            </a:custGeom>
            <a:ln w="3175">
              <a:solidFill>
                <a:srgbClr val="000000"/>
              </a:solidFill>
            </a:ln>
          </p:spPr>
          <p:txBody>
            <a:bodyPr wrap="square" lIns="0" tIns="0" rIns="0" bIns="0" rtlCol="0"/>
            <a:lstStyle/>
            <a:p>
              <a:endParaRPr/>
            </a:p>
          </p:txBody>
        </p:sp>
        <p:sp>
          <p:nvSpPr>
            <p:cNvPr id="38" name="object 38"/>
            <p:cNvSpPr/>
            <p:nvPr/>
          </p:nvSpPr>
          <p:spPr>
            <a:xfrm>
              <a:off x="1387967" y="4410823"/>
              <a:ext cx="78740" cy="109855"/>
            </a:xfrm>
            <a:custGeom>
              <a:avLst/>
              <a:gdLst/>
              <a:ahLst/>
              <a:cxnLst/>
              <a:rect l="l" t="t" r="r" b="b"/>
              <a:pathLst>
                <a:path w="78740" h="109854">
                  <a:moveTo>
                    <a:pt x="15656" y="0"/>
                  </a:moveTo>
                  <a:lnTo>
                    <a:pt x="0" y="109393"/>
                  </a:lnTo>
                  <a:lnTo>
                    <a:pt x="78245" y="31273"/>
                  </a:lnTo>
                  <a:lnTo>
                    <a:pt x="15656" y="0"/>
                  </a:lnTo>
                  <a:close/>
                </a:path>
              </a:pathLst>
            </a:custGeom>
            <a:solidFill>
              <a:srgbClr val="000000"/>
            </a:solidFill>
          </p:spPr>
          <p:txBody>
            <a:bodyPr wrap="square" lIns="0" tIns="0" rIns="0" bIns="0" rtlCol="0"/>
            <a:lstStyle/>
            <a:p>
              <a:endParaRPr/>
            </a:p>
          </p:txBody>
        </p:sp>
        <p:sp>
          <p:nvSpPr>
            <p:cNvPr id="39" name="object 39"/>
            <p:cNvSpPr/>
            <p:nvPr/>
          </p:nvSpPr>
          <p:spPr>
            <a:xfrm>
              <a:off x="1669952" y="4269018"/>
              <a:ext cx="59690" cy="178435"/>
            </a:xfrm>
            <a:custGeom>
              <a:avLst/>
              <a:gdLst/>
              <a:ahLst/>
              <a:cxnLst/>
              <a:rect l="l" t="t" r="r" b="b"/>
              <a:pathLst>
                <a:path w="59689" h="178435">
                  <a:moveTo>
                    <a:pt x="59406" y="0"/>
                  </a:moveTo>
                  <a:lnTo>
                    <a:pt x="0" y="178016"/>
                  </a:lnTo>
                </a:path>
              </a:pathLst>
            </a:custGeom>
            <a:ln w="3175">
              <a:solidFill>
                <a:srgbClr val="000000"/>
              </a:solidFill>
            </a:ln>
          </p:spPr>
          <p:txBody>
            <a:bodyPr wrap="square" lIns="0" tIns="0" rIns="0" bIns="0" rtlCol="0"/>
            <a:lstStyle/>
            <a:p>
              <a:endParaRPr/>
            </a:p>
          </p:txBody>
        </p:sp>
        <p:sp>
          <p:nvSpPr>
            <p:cNvPr id="40" name="object 40"/>
            <p:cNvSpPr/>
            <p:nvPr/>
          </p:nvSpPr>
          <p:spPr>
            <a:xfrm>
              <a:off x="1639526" y="4427663"/>
              <a:ext cx="66675" cy="111125"/>
            </a:xfrm>
            <a:custGeom>
              <a:avLst/>
              <a:gdLst/>
              <a:ahLst/>
              <a:cxnLst/>
              <a:rect l="l" t="t" r="r" b="b"/>
              <a:pathLst>
                <a:path w="66675" h="111125">
                  <a:moveTo>
                    <a:pt x="0" y="0"/>
                  </a:moveTo>
                  <a:lnTo>
                    <a:pt x="0" y="110532"/>
                  </a:lnTo>
                  <a:lnTo>
                    <a:pt x="66379" y="22030"/>
                  </a:lnTo>
                  <a:lnTo>
                    <a:pt x="0" y="0"/>
                  </a:lnTo>
                  <a:close/>
                </a:path>
              </a:pathLst>
            </a:custGeom>
            <a:solidFill>
              <a:srgbClr val="000000"/>
            </a:solidFill>
          </p:spPr>
          <p:txBody>
            <a:bodyPr wrap="square" lIns="0" tIns="0" rIns="0" bIns="0" rtlCol="0"/>
            <a:lstStyle/>
            <a:p>
              <a:endParaRPr/>
            </a:p>
          </p:txBody>
        </p:sp>
        <p:sp>
          <p:nvSpPr>
            <p:cNvPr id="41" name="object 41"/>
            <p:cNvSpPr/>
            <p:nvPr/>
          </p:nvSpPr>
          <p:spPr>
            <a:xfrm>
              <a:off x="1298135" y="4412596"/>
              <a:ext cx="862965" cy="433705"/>
            </a:xfrm>
            <a:custGeom>
              <a:avLst/>
              <a:gdLst/>
              <a:ahLst/>
              <a:cxnLst/>
              <a:rect l="l" t="t" r="r" b="b"/>
              <a:pathLst>
                <a:path w="862964" h="433704">
                  <a:moveTo>
                    <a:pt x="0" y="0"/>
                  </a:moveTo>
                  <a:lnTo>
                    <a:pt x="0" y="433520"/>
                  </a:lnTo>
                </a:path>
                <a:path w="862964" h="433704">
                  <a:moveTo>
                    <a:pt x="215605" y="0"/>
                  </a:moveTo>
                  <a:lnTo>
                    <a:pt x="215605" y="433520"/>
                  </a:lnTo>
                </a:path>
                <a:path w="862964" h="433704">
                  <a:moveTo>
                    <a:pt x="438411" y="0"/>
                  </a:moveTo>
                  <a:lnTo>
                    <a:pt x="438411" y="433520"/>
                  </a:lnTo>
                </a:path>
                <a:path w="862964" h="433704">
                  <a:moveTo>
                    <a:pt x="646816" y="0"/>
                  </a:moveTo>
                  <a:lnTo>
                    <a:pt x="646816" y="433520"/>
                  </a:lnTo>
                </a:path>
                <a:path w="862964" h="433704">
                  <a:moveTo>
                    <a:pt x="862460" y="0"/>
                  </a:moveTo>
                  <a:lnTo>
                    <a:pt x="862460" y="433520"/>
                  </a:lnTo>
                </a:path>
              </a:pathLst>
            </a:custGeom>
            <a:ln w="3175">
              <a:solidFill>
                <a:srgbClr val="000000"/>
              </a:solidFill>
            </a:ln>
          </p:spPr>
          <p:txBody>
            <a:bodyPr wrap="square" lIns="0" tIns="0" rIns="0" bIns="0" rtlCol="0"/>
            <a:lstStyle/>
            <a:p>
              <a:endParaRPr/>
            </a:p>
          </p:txBody>
        </p:sp>
      </p:grpSp>
      <p:sp>
        <p:nvSpPr>
          <p:cNvPr id="42" name="object 42"/>
          <p:cNvSpPr/>
          <p:nvPr/>
        </p:nvSpPr>
        <p:spPr>
          <a:xfrm>
            <a:off x="723150" y="5958649"/>
            <a:ext cx="1024255" cy="215900"/>
          </a:xfrm>
          <a:custGeom>
            <a:avLst/>
            <a:gdLst/>
            <a:ahLst/>
            <a:cxnLst/>
            <a:rect l="l" t="t" r="r" b="b"/>
            <a:pathLst>
              <a:path w="1024255" h="215900">
                <a:moveTo>
                  <a:pt x="467156" y="0"/>
                </a:moveTo>
                <a:lnTo>
                  <a:pt x="0" y="0"/>
                </a:lnTo>
                <a:lnTo>
                  <a:pt x="0" y="215341"/>
                </a:lnTo>
                <a:lnTo>
                  <a:pt x="467156" y="215341"/>
                </a:lnTo>
                <a:lnTo>
                  <a:pt x="467156" y="0"/>
                </a:lnTo>
                <a:close/>
              </a:path>
              <a:path w="1024255" h="215900">
                <a:moveTo>
                  <a:pt x="1024166" y="0"/>
                </a:moveTo>
                <a:lnTo>
                  <a:pt x="556996" y="0"/>
                </a:lnTo>
                <a:lnTo>
                  <a:pt x="556996" y="215341"/>
                </a:lnTo>
                <a:lnTo>
                  <a:pt x="1024166" y="215341"/>
                </a:lnTo>
                <a:lnTo>
                  <a:pt x="1024166" y="0"/>
                </a:lnTo>
                <a:close/>
              </a:path>
            </a:pathLst>
          </a:custGeom>
          <a:solidFill>
            <a:srgbClr val="E8EDF7"/>
          </a:solidFill>
        </p:spPr>
        <p:txBody>
          <a:bodyPr wrap="square" lIns="0" tIns="0" rIns="0" bIns="0" rtlCol="0"/>
          <a:lstStyle/>
          <a:p>
            <a:endParaRPr/>
          </a:p>
        </p:txBody>
      </p:sp>
      <p:graphicFrame>
        <p:nvGraphicFramePr>
          <p:cNvPr id="43" name="object 43"/>
          <p:cNvGraphicFramePr>
            <a:graphicFrameLocks noGrp="1"/>
          </p:cNvGraphicFramePr>
          <p:nvPr/>
        </p:nvGraphicFramePr>
        <p:xfrm>
          <a:off x="643677" y="3043999"/>
          <a:ext cx="2444748" cy="3122385"/>
        </p:xfrm>
        <a:graphic>
          <a:graphicData uri="http://schemas.openxmlformats.org/drawingml/2006/table">
            <a:tbl>
              <a:tblPr firstRow="1" bandRow="1">
                <a:tableStyleId>{2D5ABB26-0587-4C30-8999-92F81FD0307C}</a:tableStyleId>
              </a:tblPr>
              <a:tblGrid>
                <a:gridCol w="71755">
                  <a:extLst>
                    <a:ext uri="{9D8B030D-6E8A-4147-A177-3AD203B41FA5}">
                      <a16:colId xmlns:a16="http://schemas.microsoft.com/office/drawing/2014/main" val="20000"/>
                    </a:ext>
                  </a:extLst>
                </a:gridCol>
                <a:gridCol w="467359">
                  <a:extLst>
                    <a:ext uri="{9D8B030D-6E8A-4147-A177-3AD203B41FA5}">
                      <a16:colId xmlns:a16="http://schemas.microsoft.com/office/drawing/2014/main" val="20001"/>
                    </a:ext>
                  </a:extLst>
                </a:gridCol>
                <a:gridCol w="90170">
                  <a:extLst>
                    <a:ext uri="{9D8B030D-6E8A-4147-A177-3AD203B41FA5}">
                      <a16:colId xmlns:a16="http://schemas.microsoft.com/office/drawing/2014/main" val="20002"/>
                    </a:ext>
                  </a:extLst>
                </a:gridCol>
                <a:gridCol w="467359">
                  <a:extLst>
                    <a:ext uri="{9D8B030D-6E8A-4147-A177-3AD203B41FA5}">
                      <a16:colId xmlns:a16="http://schemas.microsoft.com/office/drawing/2014/main" val="20003"/>
                    </a:ext>
                  </a:extLst>
                </a:gridCol>
                <a:gridCol w="1348105">
                  <a:extLst>
                    <a:ext uri="{9D8B030D-6E8A-4147-A177-3AD203B41FA5}">
                      <a16:colId xmlns:a16="http://schemas.microsoft.com/office/drawing/2014/main" val="20004"/>
                    </a:ext>
                  </a:extLst>
                </a:gridCol>
              </a:tblGrid>
              <a:tr h="2404583">
                <a:tc gridSpan="5">
                  <a:txBody>
                    <a:bodyPr/>
                    <a:lstStyle/>
                    <a:p>
                      <a:pPr>
                        <a:lnSpc>
                          <a:spcPct val="100000"/>
                        </a:lnSpc>
                      </a:pPr>
                      <a:endParaRPr sz="1300">
                        <a:latin typeface="Times New Roman"/>
                        <a:cs typeface="Times New Roman"/>
                      </a:endParaRPr>
                    </a:p>
                    <a:p>
                      <a:pPr marL="481330">
                        <a:lnSpc>
                          <a:spcPct val="100000"/>
                        </a:lnSpc>
                        <a:spcBef>
                          <a:spcPts val="1020"/>
                        </a:spcBef>
                      </a:pPr>
                      <a:r>
                        <a:rPr sz="1200" spc="-5" dirty="0">
                          <a:latin typeface="Arial"/>
                          <a:cs typeface="Arial"/>
                        </a:rPr>
                        <a:t>Process</a:t>
                      </a:r>
                      <a:endParaRPr sz="12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35"/>
                        </a:spcBef>
                      </a:pPr>
                      <a:endParaRPr sz="1400">
                        <a:latin typeface="Times New Roman"/>
                        <a:cs typeface="Times New Roman"/>
                      </a:endParaRPr>
                    </a:p>
                    <a:p>
                      <a:pPr marL="481330">
                        <a:lnSpc>
                          <a:spcPct val="100000"/>
                        </a:lnSpc>
                        <a:tabLst>
                          <a:tab pos="946785" algn="l"/>
                          <a:tab pos="1593215" algn="l"/>
                        </a:tabLst>
                      </a:pPr>
                      <a:r>
                        <a:rPr sz="1200" spc="-5" dirty="0">
                          <a:latin typeface="Arial"/>
                          <a:cs typeface="Arial"/>
                        </a:rPr>
                        <a:t>0  </a:t>
                      </a:r>
                      <a:r>
                        <a:rPr sz="1200" spc="5" dirty="0">
                          <a:latin typeface="Arial"/>
                          <a:cs typeface="Arial"/>
                        </a:rPr>
                        <a:t> </a:t>
                      </a:r>
                      <a:r>
                        <a:rPr sz="1200" spc="-5" dirty="0">
                          <a:latin typeface="Arial"/>
                          <a:cs typeface="Arial"/>
                        </a:rPr>
                        <a:t>1	2  </a:t>
                      </a:r>
                      <a:r>
                        <a:rPr sz="1200" spc="10" dirty="0">
                          <a:latin typeface="Arial"/>
                          <a:cs typeface="Arial"/>
                        </a:rPr>
                        <a:t> </a:t>
                      </a:r>
                      <a:r>
                        <a:rPr sz="1200" spc="-5" dirty="0">
                          <a:latin typeface="Arial"/>
                          <a:cs typeface="Arial"/>
                        </a:rPr>
                        <a:t>3  </a:t>
                      </a:r>
                      <a:r>
                        <a:rPr sz="1200" spc="10" dirty="0">
                          <a:latin typeface="Arial"/>
                          <a:cs typeface="Arial"/>
                        </a:rPr>
                        <a:t> </a:t>
                      </a:r>
                      <a:r>
                        <a:rPr sz="1200" spc="-5" dirty="0">
                          <a:latin typeface="Arial"/>
                          <a:cs typeface="Arial"/>
                        </a:rPr>
                        <a:t>4	</a:t>
                      </a:r>
                      <a:r>
                        <a:rPr sz="1800" b="1" spc="-7" baseline="11574" dirty="0">
                          <a:latin typeface="Times New Roman"/>
                          <a:cs typeface="Times New Roman"/>
                        </a:rPr>
                        <a:t>. .</a:t>
                      </a:r>
                      <a:r>
                        <a:rPr sz="1800" b="1" spc="-22" baseline="11574" dirty="0">
                          <a:latin typeface="Times New Roman"/>
                          <a:cs typeface="Times New Roman"/>
                        </a:rPr>
                        <a:t> </a:t>
                      </a:r>
                      <a:r>
                        <a:rPr sz="1800" b="1" spc="-7" baseline="11574" dirty="0">
                          <a:latin typeface="Times New Roman"/>
                          <a:cs typeface="Times New Roman"/>
                        </a:rPr>
                        <a:t>.</a:t>
                      </a:r>
                      <a:endParaRPr sz="1800" baseline="11574">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02460">
                <a:tc gridSpan="5">
                  <a:txBody>
                    <a:bodyPr/>
                    <a:lstStyle/>
                    <a:p>
                      <a:pPr marR="44450" algn="r">
                        <a:lnSpc>
                          <a:spcPct val="100000"/>
                        </a:lnSpc>
                        <a:spcBef>
                          <a:spcPts val="240"/>
                        </a:spcBef>
                      </a:pPr>
                      <a:r>
                        <a:rPr sz="1200" dirty="0">
                          <a:latin typeface="Arial"/>
                          <a:cs typeface="Arial"/>
                        </a:rPr>
                        <a:t>Kernel</a:t>
                      </a:r>
                      <a:endParaRPr sz="1200">
                        <a:latin typeface="Arial"/>
                        <a:cs typeface="Arial"/>
                      </a:endParaRPr>
                    </a:p>
                  </a:txBody>
                  <a:tcPr marL="0" marR="0" marT="30480" marB="0">
                    <a:lnL w="19050">
                      <a:solidFill>
                        <a:srgbClr val="000000"/>
                      </a:solidFill>
                      <a:prstDash val="solid"/>
                    </a:lnL>
                    <a:lnR w="19050">
                      <a:solidFill>
                        <a:srgbClr val="000000"/>
                      </a:solidFill>
                      <a:prstDash val="solid"/>
                    </a:lnR>
                    <a:lnT w="19050">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15342">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3175">
                      <a:solidFill>
                        <a:srgbClr val="000000"/>
                      </a:solidFill>
                      <a:prstDash val="solid"/>
                    </a:lnR>
                    <a:lnB w="19050">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19050">
                      <a:solidFill>
                        <a:srgbClr val="000000"/>
                      </a:solidFill>
                      <a:prstDash val="solid"/>
                    </a:lnB>
                    <a:solidFill>
                      <a:srgbClr val="E8EDF7"/>
                    </a:solidFill>
                  </a:tcPr>
                </a:tc>
                <a:tc>
                  <a:txBody>
                    <a:bodyPr/>
                    <a:lstStyle/>
                    <a:p>
                      <a:pPr>
                        <a:lnSpc>
                          <a:spcPct val="100000"/>
                        </a:lnSpc>
                      </a:pPr>
                      <a:endParaRPr sz="1300">
                        <a:latin typeface="Times New Roman"/>
                        <a:cs typeface="Times New Roman"/>
                      </a:endParaRPr>
                    </a:p>
                  </a:txBody>
                  <a:tcPr marL="0" marR="0" marT="0" marB="0">
                    <a:lnL w="3175">
                      <a:solidFill>
                        <a:srgbClr val="000000"/>
                      </a:solidFill>
                      <a:prstDash val="solid"/>
                    </a:lnL>
                    <a:lnR w="3175">
                      <a:solidFill>
                        <a:srgbClr val="000000"/>
                      </a:solidFill>
                      <a:prstDash val="solid"/>
                    </a:lnR>
                    <a:lnB w="19050">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19050">
                      <a:solidFill>
                        <a:srgbClr val="000000"/>
                      </a:solidFill>
                      <a:prstDash val="solid"/>
                    </a:lnB>
                    <a:solidFill>
                      <a:srgbClr val="E8EDF7"/>
                    </a:solidFill>
                  </a:tcPr>
                </a:tc>
                <a:tc>
                  <a:txBody>
                    <a:bodyPr/>
                    <a:lstStyle/>
                    <a:p>
                      <a:pPr>
                        <a:lnSpc>
                          <a:spcPct val="100000"/>
                        </a:lnSpc>
                      </a:pPr>
                      <a:endParaRPr sz="1300">
                        <a:latin typeface="Times New Roman"/>
                        <a:cs typeface="Times New Roman"/>
                      </a:endParaRPr>
                    </a:p>
                  </a:txBody>
                  <a:tcPr marL="0" marR="0" marT="0" marB="0">
                    <a:lnL w="3175">
                      <a:solidFill>
                        <a:srgbClr val="000000"/>
                      </a:solidFill>
                      <a:prstDash val="solid"/>
                    </a:lnL>
                    <a:lnR w="19050">
                      <a:solidFill>
                        <a:srgbClr val="000000"/>
                      </a:solidFill>
                      <a:prstDash val="solid"/>
                    </a:lnR>
                    <a:lnB w="19050">
                      <a:solidFill>
                        <a:srgbClr val="000000"/>
                      </a:solidFill>
                      <a:prstDash val="solid"/>
                    </a:lnB>
                  </a:tcPr>
                </a:tc>
                <a:extLst>
                  <a:ext uri="{0D108BD9-81ED-4DB2-BD59-A6C34878D82A}">
                    <a16:rowId xmlns:a16="http://schemas.microsoft.com/office/drawing/2014/main" val="10002"/>
                  </a:ext>
                </a:extLst>
              </a:tr>
            </a:tbl>
          </a:graphicData>
        </a:graphic>
      </p:graphicFrame>
      <p:sp>
        <p:nvSpPr>
          <p:cNvPr id="44" name="object 44"/>
          <p:cNvSpPr txBox="1"/>
          <p:nvPr/>
        </p:nvSpPr>
        <p:spPr>
          <a:xfrm>
            <a:off x="1623809" y="6204877"/>
            <a:ext cx="558165" cy="208279"/>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(be</a:t>
            </a:r>
            <a:r>
              <a:rPr sz="1200" spc="-10" dirty="0">
                <a:latin typeface="Arial"/>
                <a:cs typeface="Arial"/>
              </a:rPr>
              <a:t>f</a:t>
            </a:r>
            <a:r>
              <a:rPr sz="1200" spc="-5" dirty="0">
                <a:latin typeface="Arial"/>
                <a:cs typeface="Arial"/>
              </a:rPr>
              <a:t>ore)</a:t>
            </a:r>
            <a:endParaRPr sz="1200">
              <a:latin typeface="Arial"/>
              <a:cs typeface="Arial"/>
            </a:endParaRPr>
          </a:p>
        </p:txBody>
      </p:sp>
      <p:sp>
        <p:nvSpPr>
          <p:cNvPr id="45" name="object 45"/>
          <p:cNvSpPr/>
          <p:nvPr/>
        </p:nvSpPr>
        <p:spPr>
          <a:xfrm>
            <a:off x="3454324" y="5958649"/>
            <a:ext cx="1024255" cy="215900"/>
          </a:xfrm>
          <a:custGeom>
            <a:avLst/>
            <a:gdLst/>
            <a:ahLst/>
            <a:cxnLst/>
            <a:rect l="l" t="t" r="r" b="b"/>
            <a:pathLst>
              <a:path w="1024254" h="215900">
                <a:moveTo>
                  <a:pt x="467169" y="0"/>
                </a:moveTo>
                <a:lnTo>
                  <a:pt x="0" y="0"/>
                </a:lnTo>
                <a:lnTo>
                  <a:pt x="0" y="215341"/>
                </a:lnTo>
                <a:lnTo>
                  <a:pt x="467169" y="215341"/>
                </a:lnTo>
                <a:lnTo>
                  <a:pt x="467169" y="0"/>
                </a:lnTo>
                <a:close/>
              </a:path>
              <a:path w="1024254" h="215900">
                <a:moveTo>
                  <a:pt x="1024089" y="0"/>
                </a:moveTo>
                <a:lnTo>
                  <a:pt x="556920" y="0"/>
                </a:lnTo>
                <a:lnTo>
                  <a:pt x="556920" y="215341"/>
                </a:lnTo>
                <a:lnTo>
                  <a:pt x="1024089" y="215341"/>
                </a:lnTo>
                <a:lnTo>
                  <a:pt x="1024089" y="0"/>
                </a:lnTo>
                <a:close/>
              </a:path>
            </a:pathLst>
          </a:custGeom>
          <a:solidFill>
            <a:srgbClr val="E8EDF7"/>
          </a:solidFill>
        </p:spPr>
        <p:txBody>
          <a:bodyPr wrap="square" lIns="0" tIns="0" rIns="0" bIns="0" rtlCol="0"/>
          <a:lstStyle/>
          <a:p>
            <a:endParaRPr/>
          </a:p>
        </p:txBody>
      </p:sp>
      <p:graphicFrame>
        <p:nvGraphicFramePr>
          <p:cNvPr id="46" name="object 46"/>
          <p:cNvGraphicFramePr>
            <a:graphicFrameLocks noGrp="1"/>
          </p:cNvGraphicFramePr>
          <p:nvPr/>
        </p:nvGraphicFramePr>
        <p:xfrm>
          <a:off x="3374845" y="3043999"/>
          <a:ext cx="2442208" cy="3122385"/>
        </p:xfrm>
        <a:graphic>
          <a:graphicData uri="http://schemas.openxmlformats.org/drawingml/2006/table">
            <a:tbl>
              <a:tblPr firstRow="1" bandRow="1">
                <a:tableStyleId>{2D5ABB26-0587-4C30-8999-92F81FD0307C}</a:tableStyleId>
              </a:tblPr>
              <a:tblGrid>
                <a:gridCol w="7175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89534">
                  <a:extLst>
                    <a:ext uri="{9D8B030D-6E8A-4147-A177-3AD203B41FA5}">
                      <a16:colId xmlns:a16="http://schemas.microsoft.com/office/drawing/2014/main" val="20002"/>
                    </a:ext>
                  </a:extLst>
                </a:gridCol>
                <a:gridCol w="466724">
                  <a:extLst>
                    <a:ext uri="{9D8B030D-6E8A-4147-A177-3AD203B41FA5}">
                      <a16:colId xmlns:a16="http://schemas.microsoft.com/office/drawing/2014/main" val="20003"/>
                    </a:ext>
                  </a:extLst>
                </a:gridCol>
                <a:gridCol w="1347470">
                  <a:extLst>
                    <a:ext uri="{9D8B030D-6E8A-4147-A177-3AD203B41FA5}">
                      <a16:colId xmlns:a16="http://schemas.microsoft.com/office/drawing/2014/main" val="20004"/>
                    </a:ext>
                  </a:extLst>
                </a:gridCol>
              </a:tblGrid>
              <a:tr h="2404583">
                <a:tc gridSpan="5">
                  <a:txBody>
                    <a:bodyPr/>
                    <a:lstStyle/>
                    <a:p>
                      <a:pPr>
                        <a:lnSpc>
                          <a:spcPct val="100000"/>
                        </a:lnSpc>
                      </a:pPr>
                      <a:endParaRPr sz="1300">
                        <a:latin typeface="Times New Roman"/>
                        <a:cs typeface="Times New Roman"/>
                      </a:endParaRPr>
                    </a:p>
                    <a:p>
                      <a:pPr marL="481330">
                        <a:lnSpc>
                          <a:spcPct val="100000"/>
                        </a:lnSpc>
                        <a:spcBef>
                          <a:spcPts val="1020"/>
                        </a:spcBef>
                      </a:pPr>
                      <a:r>
                        <a:rPr sz="1200" spc="-5" dirty="0">
                          <a:latin typeface="Arial"/>
                          <a:cs typeface="Arial"/>
                        </a:rPr>
                        <a:t>Process</a:t>
                      </a:r>
                      <a:endParaRPr sz="12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35"/>
                        </a:spcBef>
                      </a:pPr>
                      <a:endParaRPr sz="1400">
                        <a:latin typeface="Times New Roman"/>
                        <a:cs typeface="Times New Roman"/>
                      </a:endParaRPr>
                    </a:p>
                    <a:p>
                      <a:pPr marL="481330">
                        <a:lnSpc>
                          <a:spcPct val="100000"/>
                        </a:lnSpc>
                        <a:tabLst>
                          <a:tab pos="946785" algn="l"/>
                          <a:tab pos="1593850" algn="l"/>
                        </a:tabLst>
                      </a:pPr>
                      <a:r>
                        <a:rPr sz="1200" spc="-5" dirty="0">
                          <a:latin typeface="Arial"/>
                          <a:cs typeface="Arial"/>
                        </a:rPr>
                        <a:t>0  </a:t>
                      </a:r>
                      <a:r>
                        <a:rPr sz="1200" spc="5" dirty="0">
                          <a:latin typeface="Arial"/>
                          <a:cs typeface="Arial"/>
                        </a:rPr>
                        <a:t> </a:t>
                      </a:r>
                      <a:r>
                        <a:rPr sz="1200" spc="-5" dirty="0">
                          <a:latin typeface="Arial"/>
                          <a:cs typeface="Arial"/>
                        </a:rPr>
                        <a:t>1	2  </a:t>
                      </a:r>
                      <a:r>
                        <a:rPr sz="1200" spc="10" dirty="0">
                          <a:latin typeface="Arial"/>
                          <a:cs typeface="Arial"/>
                        </a:rPr>
                        <a:t> </a:t>
                      </a:r>
                      <a:r>
                        <a:rPr sz="1200" spc="-5" dirty="0">
                          <a:latin typeface="Arial"/>
                          <a:cs typeface="Arial"/>
                        </a:rPr>
                        <a:t>3  </a:t>
                      </a:r>
                      <a:r>
                        <a:rPr sz="1200" spc="10" dirty="0">
                          <a:latin typeface="Arial"/>
                          <a:cs typeface="Arial"/>
                        </a:rPr>
                        <a:t> </a:t>
                      </a:r>
                      <a:r>
                        <a:rPr sz="1200" spc="-5" dirty="0">
                          <a:latin typeface="Arial"/>
                          <a:cs typeface="Arial"/>
                        </a:rPr>
                        <a:t>4	</a:t>
                      </a:r>
                      <a:r>
                        <a:rPr sz="1800" b="1" spc="-7" baseline="11574" dirty="0">
                          <a:latin typeface="Times New Roman"/>
                          <a:cs typeface="Times New Roman"/>
                        </a:rPr>
                        <a:t>. .</a:t>
                      </a:r>
                      <a:r>
                        <a:rPr sz="1800" b="1" spc="-22" baseline="11574" dirty="0">
                          <a:latin typeface="Times New Roman"/>
                          <a:cs typeface="Times New Roman"/>
                        </a:rPr>
                        <a:t> </a:t>
                      </a:r>
                      <a:r>
                        <a:rPr sz="1800" b="1" spc="-7" baseline="11574" dirty="0">
                          <a:latin typeface="Times New Roman"/>
                          <a:cs typeface="Times New Roman"/>
                        </a:rPr>
                        <a:t>.</a:t>
                      </a:r>
                      <a:endParaRPr sz="1800" baseline="11574">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02460">
                <a:tc gridSpan="5">
                  <a:txBody>
                    <a:bodyPr/>
                    <a:lstStyle/>
                    <a:p>
                      <a:pPr marR="44450" algn="r">
                        <a:lnSpc>
                          <a:spcPct val="100000"/>
                        </a:lnSpc>
                        <a:spcBef>
                          <a:spcPts val="240"/>
                        </a:spcBef>
                      </a:pPr>
                      <a:r>
                        <a:rPr sz="1200" dirty="0">
                          <a:latin typeface="Arial"/>
                          <a:cs typeface="Arial"/>
                        </a:rPr>
                        <a:t>Kernel</a:t>
                      </a:r>
                      <a:endParaRPr sz="1200">
                        <a:latin typeface="Arial"/>
                        <a:cs typeface="Arial"/>
                      </a:endParaRPr>
                    </a:p>
                  </a:txBody>
                  <a:tcPr marL="0" marR="0" marT="30480" marB="0">
                    <a:lnL w="19050">
                      <a:solidFill>
                        <a:srgbClr val="000000"/>
                      </a:solidFill>
                      <a:prstDash val="solid"/>
                    </a:lnL>
                    <a:lnR w="19050">
                      <a:solidFill>
                        <a:srgbClr val="000000"/>
                      </a:solidFill>
                      <a:prstDash val="solid"/>
                    </a:lnR>
                    <a:lnT w="19050">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15342">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3175">
                      <a:solidFill>
                        <a:srgbClr val="000000"/>
                      </a:solidFill>
                      <a:prstDash val="solid"/>
                    </a:lnR>
                    <a:lnB w="19050">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19050">
                      <a:solidFill>
                        <a:srgbClr val="000000"/>
                      </a:solidFill>
                      <a:prstDash val="solid"/>
                    </a:lnB>
                    <a:solidFill>
                      <a:srgbClr val="E8EDF7"/>
                    </a:solidFill>
                  </a:tcPr>
                </a:tc>
                <a:tc>
                  <a:txBody>
                    <a:bodyPr/>
                    <a:lstStyle/>
                    <a:p>
                      <a:pPr>
                        <a:lnSpc>
                          <a:spcPct val="100000"/>
                        </a:lnSpc>
                      </a:pPr>
                      <a:endParaRPr sz="1300">
                        <a:latin typeface="Times New Roman"/>
                        <a:cs typeface="Times New Roman"/>
                      </a:endParaRPr>
                    </a:p>
                  </a:txBody>
                  <a:tcPr marL="0" marR="0" marT="0" marB="0">
                    <a:lnL w="3175">
                      <a:solidFill>
                        <a:srgbClr val="000000"/>
                      </a:solidFill>
                      <a:prstDash val="solid"/>
                    </a:lnL>
                    <a:lnR w="3175">
                      <a:solidFill>
                        <a:srgbClr val="000000"/>
                      </a:solidFill>
                      <a:prstDash val="solid"/>
                    </a:lnR>
                    <a:lnB w="19050">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19050">
                      <a:solidFill>
                        <a:srgbClr val="000000"/>
                      </a:solidFill>
                      <a:prstDash val="solid"/>
                    </a:lnB>
                    <a:solidFill>
                      <a:srgbClr val="E8EDF7"/>
                    </a:solidFill>
                  </a:tcPr>
                </a:tc>
                <a:tc>
                  <a:txBody>
                    <a:bodyPr/>
                    <a:lstStyle/>
                    <a:p>
                      <a:pPr>
                        <a:lnSpc>
                          <a:spcPct val="100000"/>
                        </a:lnSpc>
                      </a:pPr>
                      <a:endParaRPr sz="1300">
                        <a:latin typeface="Times New Roman"/>
                        <a:cs typeface="Times New Roman"/>
                      </a:endParaRPr>
                    </a:p>
                  </a:txBody>
                  <a:tcPr marL="0" marR="0" marT="0" marB="0">
                    <a:lnL w="3175">
                      <a:solidFill>
                        <a:srgbClr val="000000"/>
                      </a:solidFill>
                      <a:prstDash val="solid"/>
                    </a:lnL>
                    <a:lnR w="19050">
                      <a:solidFill>
                        <a:srgbClr val="000000"/>
                      </a:solidFill>
                      <a:prstDash val="solid"/>
                    </a:lnR>
                    <a:lnB w="19050">
                      <a:solidFill>
                        <a:srgbClr val="000000"/>
                      </a:solidFill>
                      <a:prstDash val="solid"/>
                    </a:lnB>
                  </a:tcPr>
                </a:tc>
                <a:extLst>
                  <a:ext uri="{0D108BD9-81ED-4DB2-BD59-A6C34878D82A}">
                    <a16:rowId xmlns:a16="http://schemas.microsoft.com/office/drawing/2014/main" val="10002"/>
                  </a:ext>
                </a:extLst>
              </a:tr>
            </a:tbl>
          </a:graphicData>
        </a:graphic>
      </p:graphicFrame>
      <p:sp>
        <p:nvSpPr>
          <p:cNvPr id="47" name="object 47"/>
          <p:cNvSpPr txBox="1"/>
          <p:nvPr/>
        </p:nvSpPr>
        <p:spPr>
          <a:xfrm>
            <a:off x="4439524" y="6204877"/>
            <a:ext cx="431800" cy="208279"/>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(a</a:t>
            </a:r>
            <a:r>
              <a:rPr sz="1200" spc="-10" dirty="0">
                <a:latin typeface="Arial"/>
                <a:cs typeface="Arial"/>
              </a:rPr>
              <a:t>ft</a:t>
            </a:r>
            <a:r>
              <a:rPr sz="1200" spc="-5" dirty="0">
                <a:latin typeface="Arial"/>
                <a:cs typeface="Arial"/>
              </a:rPr>
              <a:t>er)</a:t>
            </a:r>
            <a:endParaRPr sz="1200">
              <a:latin typeface="Arial"/>
              <a:cs typeface="Arial"/>
            </a:endParaRPr>
          </a:p>
        </p:txBody>
      </p:sp>
      <p:grpSp>
        <p:nvGrpSpPr>
          <p:cNvPr id="48" name="object 48"/>
          <p:cNvGrpSpPr/>
          <p:nvPr/>
        </p:nvGrpSpPr>
        <p:grpSpPr>
          <a:xfrm>
            <a:off x="4519153" y="5581811"/>
            <a:ext cx="1165225" cy="701675"/>
            <a:chOff x="4519153" y="5581811"/>
            <a:chExt cx="1165225" cy="701675"/>
          </a:xfrm>
        </p:grpSpPr>
        <p:sp>
          <p:nvSpPr>
            <p:cNvPr id="49" name="object 49"/>
            <p:cNvSpPr/>
            <p:nvPr/>
          </p:nvSpPr>
          <p:spPr>
            <a:xfrm>
              <a:off x="4572988" y="5635646"/>
              <a:ext cx="211454" cy="1270"/>
            </a:xfrm>
            <a:custGeom>
              <a:avLst/>
              <a:gdLst/>
              <a:ahLst/>
              <a:cxnLst/>
              <a:rect l="l" t="t" r="r" b="b"/>
              <a:pathLst>
                <a:path w="211454" h="1270">
                  <a:moveTo>
                    <a:pt x="-53834" y="614"/>
                  </a:moveTo>
                  <a:lnTo>
                    <a:pt x="264787" y="614"/>
                  </a:lnTo>
                </a:path>
              </a:pathLst>
            </a:custGeom>
            <a:ln w="108897">
              <a:solidFill>
                <a:srgbClr val="FF0000"/>
              </a:solidFill>
            </a:ln>
          </p:spPr>
          <p:txBody>
            <a:bodyPr wrap="square" lIns="0" tIns="0" rIns="0" bIns="0" rtlCol="0"/>
            <a:lstStyle/>
            <a:p>
              <a:endParaRPr/>
            </a:p>
          </p:txBody>
        </p:sp>
        <p:sp>
          <p:nvSpPr>
            <p:cNvPr id="50" name="object 50"/>
            <p:cNvSpPr/>
            <p:nvPr/>
          </p:nvSpPr>
          <p:spPr>
            <a:xfrm>
              <a:off x="4831355" y="5791328"/>
              <a:ext cx="851535" cy="490855"/>
            </a:xfrm>
            <a:custGeom>
              <a:avLst/>
              <a:gdLst/>
              <a:ahLst/>
              <a:cxnLst/>
              <a:rect l="l" t="t" r="r" b="b"/>
              <a:pathLst>
                <a:path w="851535" h="490854">
                  <a:moveTo>
                    <a:pt x="851037" y="490331"/>
                  </a:moveTo>
                  <a:lnTo>
                    <a:pt x="0" y="0"/>
                  </a:lnTo>
                </a:path>
              </a:pathLst>
            </a:custGeom>
            <a:ln w="3175">
              <a:solidFill>
                <a:srgbClr val="000000"/>
              </a:solidFill>
            </a:ln>
          </p:spPr>
          <p:txBody>
            <a:bodyPr wrap="square" lIns="0" tIns="0" rIns="0" bIns="0" rtlCol="0"/>
            <a:lstStyle/>
            <a:p>
              <a:endParaRPr/>
            </a:p>
          </p:txBody>
        </p:sp>
      </p:grpSp>
      <p:sp>
        <p:nvSpPr>
          <p:cNvPr id="51" name="object 51"/>
          <p:cNvSpPr txBox="1"/>
          <p:nvPr/>
        </p:nvSpPr>
        <p:spPr>
          <a:xfrm>
            <a:off x="5741446" y="6204877"/>
            <a:ext cx="313055" cy="208279"/>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pipe</a:t>
            </a:r>
            <a:endParaRPr sz="1200">
              <a:latin typeface="Arial"/>
              <a:cs typeface="Arial"/>
            </a:endParaRPr>
          </a:p>
        </p:txBody>
      </p:sp>
      <p:sp>
        <p:nvSpPr>
          <p:cNvPr id="52" name="object 52"/>
          <p:cNvSpPr/>
          <p:nvPr/>
        </p:nvSpPr>
        <p:spPr>
          <a:xfrm>
            <a:off x="4747937" y="5743304"/>
            <a:ext cx="108585" cy="83185"/>
          </a:xfrm>
          <a:custGeom>
            <a:avLst/>
            <a:gdLst/>
            <a:ahLst/>
            <a:cxnLst/>
            <a:rect l="l" t="t" r="r" b="b"/>
            <a:pathLst>
              <a:path w="108585" h="83185">
                <a:moveTo>
                  <a:pt x="0" y="0"/>
                </a:moveTo>
                <a:lnTo>
                  <a:pt x="73529" y="82665"/>
                </a:lnTo>
                <a:lnTo>
                  <a:pt x="108519" y="22131"/>
                </a:lnTo>
                <a:lnTo>
                  <a:pt x="0" y="0"/>
                </a:lnTo>
                <a:close/>
              </a:path>
            </a:pathLst>
          </a:custGeom>
          <a:solidFill>
            <a:srgbClr val="000000"/>
          </a:solidFill>
        </p:spPr>
        <p:txBody>
          <a:bodyPr wrap="square" lIns="0" tIns="0" rIns="0" bIns="0" rtlCol="0"/>
          <a:lstStyle/>
          <a:p>
            <a:endParaRPr/>
          </a:p>
        </p:txBody>
      </p:sp>
      <p:sp>
        <p:nvSpPr>
          <p:cNvPr id="53" name="object 5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64</a:t>
            </a:fld>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63036" y="16668"/>
            <a:ext cx="3023364" cy="635000"/>
          </a:xfrm>
          <a:prstGeom prst="rect">
            <a:avLst/>
          </a:prstGeom>
        </p:spPr>
        <p:txBody>
          <a:bodyPr vert="horz" wrap="square" lIns="0" tIns="12065" rIns="0" bIns="0" rtlCol="0">
            <a:spAutoFit/>
          </a:bodyPr>
          <a:lstStyle/>
          <a:p>
            <a:pPr marL="12700">
              <a:lnSpc>
                <a:spcPct val="100000"/>
              </a:lnSpc>
              <a:spcBef>
                <a:spcPts val="95"/>
              </a:spcBef>
            </a:pPr>
            <a:r>
              <a:rPr spc="-5" dirty="0"/>
              <a:t>Unix</a:t>
            </a:r>
            <a:r>
              <a:rPr spc="-65" dirty="0"/>
              <a:t> </a:t>
            </a:r>
            <a:r>
              <a:rPr spc="-5" dirty="0"/>
              <a:t>Pipes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65</a:t>
            </a:fld>
            <a:endParaRPr dirty="0"/>
          </a:p>
        </p:txBody>
      </p:sp>
      <p:sp>
        <p:nvSpPr>
          <p:cNvPr id="4" name="object 4"/>
          <p:cNvSpPr txBox="1"/>
          <p:nvPr/>
        </p:nvSpPr>
        <p:spPr>
          <a:xfrm>
            <a:off x="441451" y="708406"/>
            <a:ext cx="8309609" cy="5195570"/>
          </a:xfrm>
          <a:prstGeom prst="rect">
            <a:avLst/>
          </a:prstGeom>
        </p:spPr>
        <p:txBody>
          <a:bodyPr vert="horz" wrap="square" lIns="0" tIns="85725" rIns="0" bIns="0" rtlCol="0">
            <a:spAutoFit/>
          </a:bodyPr>
          <a:lstStyle/>
          <a:p>
            <a:pPr marL="12700">
              <a:lnSpc>
                <a:spcPct val="100000"/>
              </a:lnSpc>
              <a:spcBef>
                <a:spcPts val="675"/>
              </a:spcBef>
            </a:pPr>
            <a:r>
              <a:rPr sz="2400" b="1" dirty="0">
                <a:solidFill>
                  <a:srgbClr val="003300"/>
                </a:solidFill>
                <a:latin typeface="Arial"/>
                <a:cs typeface="Arial"/>
              </a:rPr>
              <a:t>So, </a:t>
            </a:r>
            <a:r>
              <a:rPr sz="2400" b="1" spc="5" dirty="0">
                <a:solidFill>
                  <a:srgbClr val="003300"/>
                </a:solidFill>
                <a:latin typeface="Arial"/>
                <a:cs typeface="Arial"/>
              </a:rPr>
              <a:t>what </a:t>
            </a:r>
            <a:r>
              <a:rPr sz="2400" b="1" dirty="0">
                <a:solidFill>
                  <a:srgbClr val="003300"/>
                </a:solidFill>
                <a:latin typeface="Arial"/>
                <a:cs typeface="Arial"/>
              </a:rPr>
              <a:t>did </a:t>
            </a:r>
            <a:r>
              <a:rPr sz="2400" b="1" spc="10" dirty="0">
                <a:solidFill>
                  <a:srgbClr val="003300"/>
                </a:solidFill>
                <a:latin typeface="Arial"/>
                <a:cs typeface="Arial"/>
              </a:rPr>
              <a:t>we</a:t>
            </a:r>
            <a:r>
              <a:rPr sz="2400" b="1" spc="-125" dirty="0">
                <a:solidFill>
                  <a:srgbClr val="003300"/>
                </a:solidFill>
                <a:latin typeface="Arial"/>
                <a:cs typeface="Arial"/>
              </a:rPr>
              <a:t> </a:t>
            </a:r>
            <a:r>
              <a:rPr sz="2400" b="1" dirty="0">
                <a:solidFill>
                  <a:srgbClr val="003300"/>
                </a:solidFill>
                <a:latin typeface="Arial"/>
                <a:cs typeface="Arial"/>
              </a:rPr>
              <a:t>get?</a:t>
            </a:r>
            <a:endParaRPr sz="2400">
              <a:latin typeface="Arial"/>
              <a:cs typeface="Arial"/>
            </a:endParaRPr>
          </a:p>
          <a:p>
            <a:pPr marL="355600" indent="-342900">
              <a:lnSpc>
                <a:spcPct val="1000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fd[0] </a:t>
            </a:r>
            <a:r>
              <a:rPr sz="2400" b="1" dirty="0">
                <a:solidFill>
                  <a:srgbClr val="003300"/>
                </a:solidFill>
                <a:latin typeface="Arial"/>
                <a:cs typeface="Arial"/>
              </a:rPr>
              <a:t>is </a:t>
            </a:r>
            <a:r>
              <a:rPr sz="2400" b="1" spc="-5" dirty="0">
                <a:solidFill>
                  <a:srgbClr val="003300"/>
                </a:solidFill>
                <a:latin typeface="Arial"/>
                <a:cs typeface="Arial"/>
              </a:rPr>
              <a:t>a </a:t>
            </a:r>
            <a:r>
              <a:rPr sz="2400" b="1" dirty="0">
                <a:solidFill>
                  <a:srgbClr val="003300"/>
                </a:solidFill>
                <a:latin typeface="Arial"/>
                <a:cs typeface="Arial"/>
              </a:rPr>
              <a:t>file </a:t>
            </a:r>
            <a:r>
              <a:rPr sz="2400" b="1" spc="-5" dirty="0">
                <a:solidFill>
                  <a:srgbClr val="003300"/>
                </a:solidFill>
                <a:latin typeface="Arial"/>
                <a:cs typeface="Arial"/>
              </a:rPr>
              <a:t>descriptor </a:t>
            </a:r>
            <a:r>
              <a:rPr sz="2400" b="1" dirty="0">
                <a:solidFill>
                  <a:srgbClr val="003300"/>
                </a:solidFill>
                <a:latin typeface="Arial"/>
                <a:cs typeface="Arial"/>
              </a:rPr>
              <a:t>for the </a:t>
            </a:r>
            <a:r>
              <a:rPr sz="2400" b="1" spc="-5" dirty="0">
                <a:solidFill>
                  <a:srgbClr val="003300"/>
                </a:solidFill>
                <a:latin typeface="Arial"/>
                <a:cs typeface="Arial"/>
              </a:rPr>
              <a:t>read </a:t>
            </a:r>
            <a:r>
              <a:rPr sz="2400" b="1" dirty="0">
                <a:solidFill>
                  <a:srgbClr val="003300"/>
                </a:solidFill>
                <a:latin typeface="Arial"/>
                <a:cs typeface="Arial"/>
              </a:rPr>
              <a:t>end of the</a:t>
            </a:r>
            <a:r>
              <a:rPr sz="2400" b="1" spc="-70" dirty="0">
                <a:solidFill>
                  <a:srgbClr val="003300"/>
                </a:solidFill>
                <a:latin typeface="Arial"/>
                <a:cs typeface="Arial"/>
              </a:rPr>
              <a:t> </a:t>
            </a:r>
            <a:r>
              <a:rPr sz="2400" b="1" dirty="0">
                <a:solidFill>
                  <a:srgbClr val="003300"/>
                </a:solidFill>
                <a:latin typeface="Arial"/>
                <a:cs typeface="Arial"/>
              </a:rPr>
              <a:t>pipe</a:t>
            </a:r>
            <a:endParaRPr sz="2400">
              <a:latin typeface="Arial"/>
              <a:cs typeface="Arial"/>
            </a:endParaRPr>
          </a:p>
          <a:p>
            <a:pPr marL="756285" marR="146050" lvl="1" indent="-287020">
              <a:lnSpc>
                <a:spcPct val="100000"/>
              </a:lnSpc>
              <a:spcBef>
                <a:spcPts val="515"/>
              </a:spcBef>
              <a:buClr>
                <a:srgbClr val="336699"/>
              </a:buClr>
              <a:buSzPct val="75000"/>
              <a:buFont typeface="Wingdings"/>
              <a:buChar char=""/>
              <a:tabLst>
                <a:tab pos="756285" algn="l"/>
                <a:tab pos="756920" algn="l"/>
              </a:tabLst>
            </a:pPr>
            <a:r>
              <a:rPr sz="2200" b="1" spc="-5" dirty="0">
                <a:solidFill>
                  <a:srgbClr val="003366"/>
                </a:solidFill>
                <a:latin typeface="Times New Roman"/>
                <a:cs typeface="Times New Roman"/>
              </a:rPr>
              <a:t>read(pipes[0], </a:t>
            </a:r>
            <a:r>
              <a:rPr sz="2200" b="1" dirty="0">
                <a:solidFill>
                  <a:srgbClr val="003366"/>
                </a:solidFill>
                <a:latin typeface="Times New Roman"/>
                <a:cs typeface="Times New Roman"/>
              </a:rPr>
              <a:t>dataBuf, </a:t>
            </a:r>
            <a:r>
              <a:rPr sz="2200" b="1" spc="-5" dirty="0">
                <a:solidFill>
                  <a:srgbClr val="003366"/>
                </a:solidFill>
                <a:latin typeface="Times New Roman"/>
                <a:cs typeface="Times New Roman"/>
              </a:rPr>
              <a:t>count) </a:t>
            </a:r>
            <a:r>
              <a:rPr sz="2200" b="1" dirty="0">
                <a:solidFill>
                  <a:srgbClr val="003366"/>
                </a:solidFill>
                <a:latin typeface="Arial"/>
                <a:cs typeface="Arial"/>
              </a:rPr>
              <a:t>would </a:t>
            </a:r>
            <a:r>
              <a:rPr sz="2200" b="1" spc="-5" dirty="0">
                <a:solidFill>
                  <a:srgbClr val="003366"/>
                </a:solidFill>
                <a:latin typeface="Arial"/>
                <a:cs typeface="Arial"/>
              </a:rPr>
              <a:t>read </a:t>
            </a:r>
            <a:r>
              <a:rPr sz="2200" b="1" spc="-5" dirty="0">
                <a:solidFill>
                  <a:srgbClr val="003366"/>
                </a:solidFill>
                <a:latin typeface="Times New Roman"/>
                <a:cs typeface="Times New Roman"/>
              </a:rPr>
              <a:t>count </a:t>
            </a:r>
            <a:r>
              <a:rPr sz="2200" b="1" spc="-10" dirty="0">
                <a:solidFill>
                  <a:srgbClr val="003366"/>
                </a:solidFill>
                <a:latin typeface="Arial"/>
                <a:cs typeface="Arial"/>
              </a:rPr>
              <a:t>bytes </a:t>
            </a:r>
            <a:r>
              <a:rPr sz="2200" b="1" spc="-5" dirty="0">
                <a:solidFill>
                  <a:srgbClr val="003366"/>
                </a:solidFill>
                <a:latin typeface="Arial"/>
                <a:cs typeface="Arial"/>
              </a:rPr>
              <a:t>from  the pipe into the </a:t>
            </a:r>
            <a:r>
              <a:rPr sz="2200" b="1" dirty="0">
                <a:solidFill>
                  <a:srgbClr val="003366"/>
                </a:solidFill>
                <a:latin typeface="Times New Roman"/>
                <a:cs typeface="Times New Roman"/>
              </a:rPr>
              <a:t>dataBuf </a:t>
            </a:r>
            <a:r>
              <a:rPr sz="2200" b="1" spc="-5" dirty="0">
                <a:solidFill>
                  <a:srgbClr val="003366"/>
                </a:solidFill>
                <a:latin typeface="Arial"/>
                <a:cs typeface="Arial"/>
              </a:rPr>
              <a:t>character</a:t>
            </a:r>
            <a:r>
              <a:rPr sz="2200" b="1" spc="160" dirty="0">
                <a:solidFill>
                  <a:srgbClr val="003366"/>
                </a:solidFill>
                <a:latin typeface="Arial"/>
                <a:cs typeface="Arial"/>
              </a:rPr>
              <a:t> </a:t>
            </a:r>
            <a:r>
              <a:rPr sz="2200" b="1" spc="-5" dirty="0">
                <a:solidFill>
                  <a:srgbClr val="003366"/>
                </a:solidFill>
                <a:latin typeface="Arial"/>
                <a:cs typeface="Arial"/>
              </a:rPr>
              <a:t>array</a:t>
            </a:r>
            <a:endParaRPr sz="2200">
              <a:latin typeface="Arial"/>
              <a:cs typeface="Arial"/>
            </a:endParaRPr>
          </a:p>
          <a:p>
            <a:pPr marL="355600" indent="-342900">
              <a:lnSpc>
                <a:spcPct val="100000"/>
              </a:lnSpc>
              <a:spcBef>
                <a:spcPts val="590"/>
              </a:spcBef>
              <a:buClr>
                <a:srgbClr val="006666"/>
              </a:buClr>
              <a:buFont typeface="Wingdings"/>
              <a:buChar char=""/>
              <a:tabLst>
                <a:tab pos="354965" algn="l"/>
                <a:tab pos="355600" algn="l"/>
              </a:tabLst>
            </a:pPr>
            <a:r>
              <a:rPr sz="2400" b="1" spc="-5" dirty="0">
                <a:solidFill>
                  <a:srgbClr val="003300"/>
                </a:solidFill>
                <a:latin typeface="Arial"/>
                <a:cs typeface="Arial"/>
              </a:rPr>
              <a:t>fd[1] </a:t>
            </a:r>
            <a:r>
              <a:rPr sz="2400" b="1" dirty="0">
                <a:solidFill>
                  <a:srgbClr val="003300"/>
                </a:solidFill>
                <a:latin typeface="Arial"/>
                <a:cs typeface="Arial"/>
              </a:rPr>
              <a:t>is </a:t>
            </a:r>
            <a:r>
              <a:rPr sz="2400" b="1" spc="-5" dirty="0">
                <a:solidFill>
                  <a:srgbClr val="003300"/>
                </a:solidFill>
                <a:latin typeface="Arial"/>
                <a:cs typeface="Arial"/>
              </a:rPr>
              <a:t>a </a:t>
            </a:r>
            <a:r>
              <a:rPr sz="2400" b="1" dirty="0">
                <a:solidFill>
                  <a:srgbClr val="003300"/>
                </a:solidFill>
                <a:latin typeface="Arial"/>
                <a:cs typeface="Arial"/>
              </a:rPr>
              <a:t>file </a:t>
            </a:r>
            <a:r>
              <a:rPr sz="2400" b="1" spc="-5" dirty="0">
                <a:solidFill>
                  <a:srgbClr val="003300"/>
                </a:solidFill>
                <a:latin typeface="Arial"/>
                <a:cs typeface="Arial"/>
              </a:rPr>
              <a:t>descriptor </a:t>
            </a:r>
            <a:r>
              <a:rPr sz="2400" b="1" dirty="0">
                <a:solidFill>
                  <a:srgbClr val="003300"/>
                </a:solidFill>
                <a:latin typeface="Arial"/>
                <a:cs typeface="Arial"/>
              </a:rPr>
              <a:t>for the </a:t>
            </a:r>
            <a:r>
              <a:rPr sz="2400" b="1" spc="5" dirty="0">
                <a:solidFill>
                  <a:srgbClr val="003300"/>
                </a:solidFill>
                <a:latin typeface="Arial"/>
                <a:cs typeface="Arial"/>
              </a:rPr>
              <a:t>write </a:t>
            </a:r>
            <a:r>
              <a:rPr sz="2400" b="1" dirty="0">
                <a:solidFill>
                  <a:srgbClr val="003300"/>
                </a:solidFill>
                <a:latin typeface="Arial"/>
                <a:cs typeface="Arial"/>
              </a:rPr>
              <a:t>end of the</a:t>
            </a:r>
            <a:r>
              <a:rPr sz="2400" b="1" spc="-135" dirty="0">
                <a:solidFill>
                  <a:srgbClr val="003300"/>
                </a:solidFill>
                <a:latin typeface="Arial"/>
                <a:cs typeface="Arial"/>
              </a:rPr>
              <a:t> </a:t>
            </a:r>
            <a:r>
              <a:rPr sz="2400" b="1" dirty="0">
                <a:solidFill>
                  <a:srgbClr val="003300"/>
                </a:solidFill>
                <a:latin typeface="Arial"/>
                <a:cs typeface="Arial"/>
              </a:rPr>
              <a:t>pipe</a:t>
            </a:r>
            <a:endParaRPr sz="2400">
              <a:latin typeface="Arial"/>
              <a:cs typeface="Arial"/>
            </a:endParaRPr>
          </a:p>
          <a:p>
            <a:pPr marL="756285" lvl="1" indent="-287020">
              <a:lnSpc>
                <a:spcPct val="100000"/>
              </a:lnSpc>
              <a:spcBef>
                <a:spcPts val="515"/>
              </a:spcBef>
              <a:buClr>
                <a:srgbClr val="336699"/>
              </a:buClr>
              <a:buSzPct val="75000"/>
              <a:buFont typeface="Wingdings"/>
              <a:buChar char=""/>
              <a:tabLst>
                <a:tab pos="756285" algn="l"/>
                <a:tab pos="756920" algn="l"/>
              </a:tabLst>
            </a:pPr>
            <a:r>
              <a:rPr sz="2200" b="1" spc="-5" dirty="0">
                <a:solidFill>
                  <a:srgbClr val="003366"/>
                </a:solidFill>
                <a:latin typeface="Times New Roman"/>
                <a:cs typeface="Times New Roman"/>
              </a:rPr>
              <a:t>write(pipes[1], dataBuf, count) </a:t>
            </a:r>
            <a:r>
              <a:rPr sz="2200" b="1" dirty="0">
                <a:solidFill>
                  <a:srgbClr val="003366"/>
                </a:solidFill>
                <a:latin typeface="Arial"/>
                <a:cs typeface="Arial"/>
              </a:rPr>
              <a:t>would write </a:t>
            </a:r>
            <a:r>
              <a:rPr sz="2200" b="1" spc="-5" dirty="0">
                <a:solidFill>
                  <a:srgbClr val="003366"/>
                </a:solidFill>
                <a:latin typeface="Times New Roman"/>
                <a:cs typeface="Times New Roman"/>
              </a:rPr>
              <a:t>count </a:t>
            </a:r>
            <a:r>
              <a:rPr sz="2200" b="1" spc="-10" dirty="0">
                <a:solidFill>
                  <a:srgbClr val="003366"/>
                </a:solidFill>
                <a:latin typeface="Arial"/>
                <a:cs typeface="Arial"/>
              </a:rPr>
              <a:t>bytes</a:t>
            </a:r>
            <a:r>
              <a:rPr sz="2200" b="1" spc="325" dirty="0">
                <a:solidFill>
                  <a:srgbClr val="003366"/>
                </a:solidFill>
                <a:latin typeface="Arial"/>
                <a:cs typeface="Arial"/>
              </a:rPr>
              <a:t> </a:t>
            </a:r>
            <a:r>
              <a:rPr sz="2200" b="1" spc="-5" dirty="0">
                <a:solidFill>
                  <a:srgbClr val="003366"/>
                </a:solidFill>
                <a:latin typeface="Arial"/>
                <a:cs typeface="Arial"/>
              </a:rPr>
              <a:t>from</a:t>
            </a:r>
            <a:endParaRPr sz="2200">
              <a:latin typeface="Arial"/>
              <a:cs typeface="Arial"/>
            </a:endParaRPr>
          </a:p>
          <a:p>
            <a:pPr marL="756285">
              <a:lnSpc>
                <a:spcPct val="100000"/>
              </a:lnSpc>
            </a:pPr>
            <a:r>
              <a:rPr sz="2200" b="1" spc="-5" dirty="0">
                <a:solidFill>
                  <a:srgbClr val="003366"/>
                </a:solidFill>
                <a:latin typeface="Arial"/>
                <a:cs typeface="Arial"/>
              </a:rPr>
              <a:t>the </a:t>
            </a:r>
            <a:r>
              <a:rPr sz="2200" b="1" spc="-5" dirty="0">
                <a:solidFill>
                  <a:srgbClr val="003366"/>
                </a:solidFill>
                <a:latin typeface="Times New Roman"/>
                <a:cs typeface="Times New Roman"/>
              </a:rPr>
              <a:t>dataBuf </a:t>
            </a:r>
            <a:r>
              <a:rPr sz="2200" b="1" spc="-5" dirty="0">
                <a:solidFill>
                  <a:srgbClr val="003366"/>
                </a:solidFill>
                <a:latin typeface="Arial"/>
                <a:cs typeface="Arial"/>
              </a:rPr>
              <a:t>character array into the</a:t>
            </a:r>
            <a:r>
              <a:rPr sz="2200" b="1" spc="160" dirty="0">
                <a:solidFill>
                  <a:srgbClr val="003366"/>
                </a:solidFill>
                <a:latin typeface="Arial"/>
                <a:cs typeface="Arial"/>
              </a:rPr>
              <a:t> </a:t>
            </a:r>
            <a:r>
              <a:rPr sz="2200" b="1" spc="-5" dirty="0">
                <a:solidFill>
                  <a:srgbClr val="003366"/>
                </a:solidFill>
                <a:latin typeface="Arial"/>
                <a:cs typeface="Arial"/>
              </a:rPr>
              <a:t>pipe</a:t>
            </a:r>
            <a:endParaRPr sz="2200">
              <a:latin typeface="Arial"/>
              <a:cs typeface="Arial"/>
            </a:endParaRPr>
          </a:p>
          <a:p>
            <a:pPr>
              <a:lnSpc>
                <a:spcPct val="100000"/>
              </a:lnSpc>
              <a:spcBef>
                <a:spcPts val="25"/>
              </a:spcBef>
            </a:pPr>
            <a:endParaRPr sz="3250">
              <a:latin typeface="Arial"/>
              <a:cs typeface="Arial"/>
            </a:endParaRPr>
          </a:p>
          <a:p>
            <a:pPr marL="355600" marR="364490" indent="-342900">
              <a:lnSpc>
                <a:spcPct val="100000"/>
              </a:lnSpc>
              <a:buClr>
                <a:srgbClr val="006666"/>
              </a:buClr>
              <a:buFont typeface="Wingdings"/>
              <a:buChar char=""/>
              <a:tabLst>
                <a:tab pos="354965" algn="l"/>
                <a:tab pos="355600" algn="l"/>
              </a:tabLst>
            </a:pPr>
            <a:r>
              <a:rPr sz="2400" b="1" dirty="0">
                <a:solidFill>
                  <a:srgbClr val="003300"/>
                </a:solidFill>
                <a:latin typeface="Arial"/>
                <a:cs typeface="Arial"/>
              </a:rPr>
              <a:t>Nice, </a:t>
            </a:r>
            <a:r>
              <a:rPr sz="2400" b="1" spc="-5" dirty="0">
                <a:solidFill>
                  <a:srgbClr val="003300"/>
                </a:solidFill>
                <a:latin typeface="Arial"/>
                <a:cs typeface="Arial"/>
              </a:rPr>
              <a:t>but </a:t>
            </a:r>
            <a:r>
              <a:rPr sz="2400" b="1" spc="10" dirty="0">
                <a:solidFill>
                  <a:srgbClr val="003300"/>
                </a:solidFill>
                <a:latin typeface="Arial"/>
                <a:cs typeface="Arial"/>
              </a:rPr>
              <a:t>we </a:t>
            </a:r>
            <a:r>
              <a:rPr sz="2400" b="1" spc="5" dirty="0">
                <a:solidFill>
                  <a:srgbClr val="003300"/>
                </a:solidFill>
                <a:latin typeface="Arial"/>
                <a:cs typeface="Arial"/>
              </a:rPr>
              <a:t>want </a:t>
            </a:r>
            <a:r>
              <a:rPr sz="2400" b="1" dirty="0">
                <a:solidFill>
                  <a:srgbClr val="003300"/>
                </a:solidFill>
                <a:latin typeface="Arial"/>
                <a:cs typeface="Arial"/>
              </a:rPr>
              <a:t>to </a:t>
            </a:r>
            <a:r>
              <a:rPr sz="2400" b="1" spc="-5" dirty="0">
                <a:solidFill>
                  <a:srgbClr val="003300"/>
                </a:solidFill>
                <a:latin typeface="Arial"/>
                <a:cs typeface="Arial"/>
              </a:rPr>
              <a:t>communicate </a:t>
            </a:r>
            <a:r>
              <a:rPr sz="2400" b="1" dirty="0">
                <a:solidFill>
                  <a:srgbClr val="003300"/>
                </a:solidFill>
                <a:latin typeface="Arial"/>
                <a:cs typeface="Arial"/>
              </a:rPr>
              <a:t>between</a:t>
            </a:r>
            <a:r>
              <a:rPr sz="2400" b="1" spc="-140" dirty="0">
                <a:solidFill>
                  <a:srgbClr val="003300"/>
                </a:solidFill>
                <a:latin typeface="Arial"/>
                <a:cs typeface="Arial"/>
              </a:rPr>
              <a:t> </a:t>
            </a:r>
            <a:r>
              <a:rPr sz="2400" b="1" dirty="0">
                <a:solidFill>
                  <a:srgbClr val="003300"/>
                </a:solidFill>
                <a:latin typeface="Arial"/>
                <a:cs typeface="Arial"/>
              </a:rPr>
              <a:t>different  </a:t>
            </a:r>
            <a:r>
              <a:rPr sz="2400" b="1" spc="-5" dirty="0">
                <a:solidFill>
                  <a:srgbClr val="003300"/>
                </a:solidFill>
                <a:latin typeface="Arial"/>
                <a:cs typeface="Arial"/>
              </a:rPr>
              <a:t>processes, and pipe() </a:t>
            </a:r>
            <a:r>
              <a:rPr sz="2400" b="1" dirty="0">
                <a:solidFill>
                  <a:srgbClr val="003300"/>
                </a:solidFill>
                <a:latin typeface="Arial"/>
                <a:cs typeface="Arial"/>
              </a:rPr>
              <a:t>gives both </a:t>
            </a:r>
            <a:r>
              <a:rPr sz="2400" b="1" spc="-5" dirty="0">
                <a:solidFill>
                  <a:srgbClr val="003300"/>
                </a:solidFill>
                <a:latin typeface="Arial"/>
                <a:cs typeface="Arial"/>
              </a:rPr>
              <a:t>endpoints </a:t>
            </a:r>
            <a:r>
              <a:rPr sz="2400" b="1" dirty="0">
                <a:solidFill>
                  <a:srgbClr val="003300"/>
                </a:solidFill>
                <a:latin typeface="Arial"/>
                <a:cs typeface="Arial"/>
              </a:rPr>
              <a:t>to the  </a:t>
            </a:r>
            <a:r>
              <a:rPr sz="2400" b="1" spc="-5" dirty="0">
                <a:solidFill>
                  <a:srgbClr val="003300"/>
                </a:solidFill>
                <a:latin typeface="Arial"/>
                <a:cs typeface="Arial"/>
              </a:rPr>
              <a:t>process </a:t>
            </a:r>
            <a:r>
              <a:rPr sz="2400" b="1" dirty="0">
                <a:solidFill>
                  <a:srgbClr val="003300"/>
                </a:solidFill>
                <a:latin typeface="Arial"/>
                <a:cs typeface="Arial"/>
              </a:rPr>
              <a:t>calling</a:t>
            </a:r>
            <a:r>
              <a:rPr sz="2400" b="1" spc="-30" dirty="0">
                <a:solidFill>
                  <a:srgbClr val="003300"/>
                </a:solidFill>
                <a:latin typeface="Arial"/>
                <a:cs typeface="Arial"/>
              </a:rPr>
              <a:t> </a:t>
            </a:r>
            <a:r>
              <a:rPr sz="2400" b="1" dirty="0">
                <a:solidFill>
                  <a:srgbClr val="003300"/>
                </a:solidFill>
                <a:latin typeface="Arial"/>
                <a:cs typeface="Arial"/>
              </a:rPr>
              <a:t>pipe()</a:t>
            </a:r>
            <a:endParaRPr sz="24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Too bad, </a:t>
            </a:r>
            <a:r>
              <a:rPr sz="2200" b="1" dirty="0">
                <a:solidFill>
                  <a:srgbClr val="003366"/>
                </a:solidFill>
                <a:latin typeface="Arial"/>
                <a:cs typeface="Arial"/>
              </a:rPr>
              <a:t>we </a:t>
            </a:r>
            <a:r>
              <a:rPr sz="2200" b="1" spc="-5" dirty="0">
                <a:solidFill>
                  <a:srgbClr val="003366"/>
                </a:solidFill>
                <a:latin typeface="Arial"/>
                <a:cs typeface="Arial"/>
              </a:rPr>
              <a:t>are </a:t>
            </a:r>
            <a:r>
              <a:rPr sz="2200" b="1" dirty="0">
                <a:solidFill>
                  <a:srgbClr val="003366"/>
                </a:solidFill>
                <a:latin typeface="Arial"/>
                <a:cs typeface="Arial"/>
              </a:rPr>
              <a:t>allowed </a:t>
            </a:r>
            <a:r>
              <a:rPr sz="2200" b="1" spc="-5" dirty="0">
                <a:solidFill>
                  <a:srgbClr val="003366"/>
                </a:solidFill>
                <a:latin typeface="Arial"/>
                <a:cs typeface="Arial"/>
              </a:rPr>
              <a:t>to talk only </a:t>
            </a:r>
            <a:r>
              <a:rPr sz="2200" b="1" dirty="0">
                <a:solidFill>
                  <a:srgbClr val="003366"/>
                </a:solidFill>
                <a:latin typeface="Arial"/>
                <a:cs typeface="Arial"/>
              </a:rPr>
              <a:t>with </a:t>
            </a:r>
            <a:r>
              <a:rPr sz="2200" b="1" spc="-5" dirty="0">
                <a:solidFill>
                  <a:srgbClr val="003366"/>
                </a:solidFill>
                <a:latin typeface="Arial"/>
                <a:cs typeface="Arial"/>
              </a:rPr>
              <a:t>ourselves</a:t>
            </a:r>
            <a:r>
              <a:rPr sz="2200" b="1" spc="120" dirty="0">
                <a:solidFill>
                  <a:srgbClr val="003366"/>
                </a:solidFill>
                <a:latin typeface="Arial"/>
                <a:cs typeface="Arial"/>
              </a:rPr>
              <a:t> </a:t>
            </a:r>
            <a:r>
              <a:rPr sz="2200" b="1" spc="10" dirty="0">
                <a:solidFill>
                  <a:srgbClr val="003366"/>
                </a:solidFill>
                <a:latin typeface="Arial"/>
                <a:cs typeface="Arial"/>
              </a:rPr>
              <a:t>:-(</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Wait! Can </a:t>
            </a:r>
            <a:r>
              <a:rPr sz="2200" b="1" dirty="0">
                <a:solidFill>
                  <a:srgbClr val="003366"/>
                </a:solidFill>
                <a:latin typeface="Arial"/>
                <a:cs typeface="Arial"/>
              </a:rPr>
              <a:t>we </a:t>
            </a:r>
            <a:r>
              <a:rPr sz="2200" b="1" spc="-5" dirty="0">
                <a:solidFill>
                  <a:srgbClr val="003366"/>
                </a:solidFill>
                <a:latin typeface="Arial"/>
                <a:cs typeface="Arial"/>
              </a:rPr>
              <a:t>talk at least </a:t>
            </a:r>
            <a:r>
              <a:rPr sz="2200" b="1" dirty="0">
                <a:solidFill>
                  <a:srgbClr val="003366"/>
                </a:solidFill>
                <a:latin typeface="Arial"/>
                <a:cs typeface="Arial"/>
              </a:rPr>
              <a:t>within </a:t>
            </a:r>
            <a:r>
              <a:rPr sz="2200" b="1" spc="-5" dirty="0">
                <a:solidFill>
                  <a:srgbClr val="003366"/>
                </a:solidFill>
                <a:latin typeface="Arial"/>
                <a:cs typeface="Arial"/>
              </a:rPr>
              <a:t>the</a:t>
            </a:r>
            <a:r>
              <a:rPr sz="2200" b="1" spc="75" dirty="0">
                <a:solidFill>
                  <a:srgbClr val="003366"/>
                </a:solidFill>
                <a:latin typeface="Arial"/>
                <a:cs typeface="Arial"/>
              </a:rPr>
              <a:t> </a:t>
            </a:r>
            <a:r>
              <a:rPr sz="2200" b="1" spc="-5" dirty="0">
                <a:solidFill>
                  <a:srgbClr val="003366"/>
                </a:solidFill>
                <a:latin typeface="Arial"/>
                <a:cs typeface="Arial"/>
              </a:rPr>
              <a:t>family?</a:t>
            </a:r>
            <a:endParaRPr sz="2200">
              <a:latin typeface="Arial"/>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65882" y="28448"/>
            <a:ext cx="2849118" cy="635000"/>
          </a:xfrm>
          <a:prstGeom prst="rect">
            <a:avLst/>
          </a:prstGeom>
        </p:spPr>
        <p:txBody>
          <a:bodyPr vert="horz" wrap="square" lIns="0" tIns="12065" rIns="0" bIns="0" rtlCol="0">
            <a:spAutoFit/>
          </a:bodyPr>
          <a:lstStyle/>
          <a:p>
            <a:pPr marL="12700">
              <a:lnSpc>
                <a:spcPct val="100000"/>
              </a:lnSpc>
              <a:spcBef>
                <a:spcPts val="95"/>
              </a:spcBef>
            </a:pPr>
            <a:r>
              <a:rPr spc="-5" dirty="0"/>
              <a:t>Unix</a:t>
            </a:r>
            <a:r>
              <a:rPr spc="-65" dirty="0"/>
              <a:t> </a:t>
            </a:r>
            <a:r>
              <a:rPr spc="-5" dirty="0"/>
              <a:t>Pipes</a:t>
            </a:r>
          </a:p>
        </p:txBody>
      </p:sp>
      <p:sp>
        <p:nvSpPr>
          <p:cNvPr id="4" name="object 4"/>
          <p:cNvSpPr txBox="1"/>
          <p:nvPr/>
        </p:nvSpPr>
        <p:spPr>
          <a:xfrm>
            <a:off x="549351" y="676782"/>
            <a:ext cx="7779384" cy="2952115"/>
          </a:xfrm>
          <a:prstGeom prst="rect">
            <a:avLst/>
          </a:prstGeom>
        </p:spPr>
        <p:txBody>
          <a:bodyPr vert="horz" wrap="square" lIns="0" tIns="85725" rIns="0" bIns="0" rtlCol="0">
            <a:spAutoFit/>
          </a:bodyPr>
          <a:lstStyle/>
          <a:p>
            <a:pPr marL="12700">
              <a:lnSpc>
                <a:spcPct val="100000"/>
              </a:lnSpc>
              <a:spcBef>
                <a:spcPts val="675"/>
              </a:spcBef>
            </a:pPr>
            <a:r>
              <a:rPr sz="2400" b="1" spc="-5" dirty="0">
                <a:solidFill>
                  <a:srgbClr val="003300"/>
                </a:solidFill>
                <a:latin typeface="Arial"/>
                <a:cs typeface="Arial"/>
              </a:rPr>
              <a:t>Note:</a:t>
            </a:r>
            <a:endParaRPr sz="2400">
              <a:latin typeface="Arial"/>
              <a:cs typeface="Arial"/>
            </a:endParaRPr>
          </a:p>
          <a:p>
            <a:pPr marL="355600" marR="5080" indent="-342900">
              <a:lnSpc>
                <a:spcPct val="100000"/>
              </a:lnSpc>
              <a:spcBef>
                <a:spcPts val="575"/>
              </a:spcBef>
              <a:buClr>
                <a:srgbClr val="006666"/>
              </a:buClr>
              <a:buFont typeface="Wingdings"/>
              <a:buChar char=""/>
              <a:tabLst>
                <a:tab pos="354965" algn="l"/>
                <a:tab pos="355600" algn="l"/>
              </a:tabLst>
            </a:pPr>
            <a:r>
              <a:rPr sz="2400" b="1" dirty="0">
                <a:solidFill>
                  <a:srgbClr val="003300"/>
                </a:solidFill>
                <a:latin typeface="Arial"/>
                <a:cs typeface="Arial"/>
              </a:rPr>
              <a:t>When </a:t>
            </a:r>
            <a:r>
              <a:rPr sz="2400" b="1" spc="-5" dirty="0">
                <a:solidFill>
                  <a:srgbClr val="003300"/>
                </a:solidFill>
                <a:latin typeface="Arial"/>
                <a:cs typeface="Arial"/>
              </a:rPr>
              <a:t>parent calls </a:t>
            </a:r>
            <a:r>
              <a:rPr sz="2400" b="1" dirty="0">
                <a:solidFill>
                  <a:srgbClr val="003300"/>
                </a:solidFill>
                <a:latin typeface="Arial"/>
                <a:cs typeface="Arial"/>
              </a:rPr>
              <a:t>fork(), the </a:t>
            </a:r>
            <a:r>
              <a:rPr sz="2400" b="1" spc="-5" dirty="0">
                <a:solidFill>
                  <a:srgbClr val="003300"/>
                </a:solidFill>
                <a:latin typeface="Arial"/>
                <a:cs typeface="Arial"/>
              </a:rPr>
              <a:t>child </a:t>
            </a:r>
            <a:r>
              <a:rPr sz="2400" b="1" dirty="0">
                <a:solidFill>
                  <a:srgbClr val="003300"/>
                </a:solidFill>
                <a:latin typeface="Arial"/>
                <a:cs typeface="Arial"/>
              </a:rPr>
              <a:t>gets the</a:t>
            </a:r>
            <a:r>
              <a:rPr sz="2400" b="1" spc="-95" dirty="0">
                <a:solidFill>
                  <a:srgbClr val="003300"/>
                </a:solidFill>
                <a:latin typeface="Arial"/>
                <a:cs typeface="Arial"/>
              </a:rPr>
              <a:t> </a:t>
            </a:r>
            <a:r>
              <a:rPr sz="2400" b="1" spc="-5" dirty="0">
                <a:solidFill>
                  <a:srgbClr val="003300"/>
                </a:solidFill>
                <a:latin typeface="Arial"/>
                <a:cs typeface="Arial"/>
              </a:rPr>
              <a:t>parent’s  open </a:t>
            </a:r>
            <a:r>
              <a:rPr sz="2400" b="1" dirty="0">
                <a:solidFill>
                  <a:srgbClr val="003300"/>
                </a:solidFill>
                <a:latin typeface="Arial"/>
                <a:cs typeface="Arial"/>
              </a:rPr>
              <a:t>file</a:t>
            </a:r>
            <a:r>
              <a:rPr sz="2400" b="1" spc="-35" dirty="0">
                <a:solidFill>
                  <a:srgbClr val="003300"/>
                </a:solidFill>
                <a:latin typeface="Arial"/>
                <a:cs typeface="Arial"/>
              </a:rPr>
              <a:t> </a:t>
            </a:r>
            <a:r>
              <a:rPr sz="2400" b="1" spc="-5" dirty="0">
                <a:solidFill>
                  <a:srgbClr val="003300"/>
                </a:solidFill>
                <a:latin typeface="Arial"/>
                <a:cs typeface="Arial"/>
              </a:rPr>
              <a:t>descriptors.</a:t>
            </a:r>
            <a:endParaRPr sz="2400">
              <a:latin typeface="Arial"/>
              <a:cs typeface="Arial"/>
            </a:endParaRPr>
          </a:p>
          <a:p>
            <a:pPr marL="355600" indent="-342900">
              <a:lnSpc>
                <a:spcPct val="100000"/>
              </a:lnSpc>
              <a:spcBef>
                <a:spcPts val="580"/>
              </a:spcBef>
              <a:buClr>
                <a:srgbClr val="006666"/>
              </a:buClr>
              <a:buFont typeface="Wingdings"/>
              <a:buChar char=""/>
              <a:tabLst>
                <a:tab pos="354965" algn="l"/>
                <a:tab pos="355600" algn="l"/>
              </a:tabLst>
            </a:pPr>
            <a:r>
              <a:rPr sz="2400" b="1" dirty="0">
                <a:solidFill>
                  <a:srgbClr val="003300"/>
                </a:solidFill>
                <a:latin typeface="Arial"/>
                <a:cs typeface="Arial"/>
              </a:rPr>
              <a:t>That includes the pipe</a:t>
            </a:r>
            <a:r>
              <a:rPr sz="2400" b="1" spc="-55" dirty="0">
                <a:solidFill>
                  <a:srgbClr val="003300"/>
                </a:solidFill>
                <a:latin typeface="Arial"/>
                <a:cs typeface="Arial"/>
              </a:rPr>
              <a:t> </a:t>
            </a:r>
            <a:r>
              <a:rPr sz="2400" b="1" spc="-5" dirty="0">
                <a:solidFill>
                  <a:srgbClr val="003300"/>
                </a:solidFill>
                <a:latin typeface="Arial"/>
                <a:cs typeface="Arial"/>
              </a:rPr>
              <a:t>endpoints!</a:t>
            </a:r>
            <a:endParaRPr sz="2400">
              <a:latin typeface="Arial"/>
              <a:cs typeface="Arial"/>
            </a:endParaRPr>
          </a:p>
          <a:p>
            <a:pPr marL="355600" marR="71755" indent="-342900">
              <a:lnSpc>
                <a:spcPct val="100000"/>
              </a:lnSpc>
              <a:spcBef>
                <a:spcPts val="575"/>
              </a:spcBef>
              <a:buClr>
                <a:srgbClr val="006666"/>
              </a:buClr>
              <a:buFont typeface="Wingdings"/>
              <a:buChar char=""/>
              <a:tabLst>
                <a:tab pos="354965" algn="l"/>
                <a:tab pos="355600" algn="l"/>
              </a:tabLst>
            </a:pPr>
            <a:r>
              <a:rPr sz="2400" b="1" dirty="0">
                <a:solidFill>
                  <a:srgbClr val="003300"/>
                </a:solidFill>
                <a:latin typeface="Arial"/>
                <a:cs typeface="Arial"/>
              </a:rPr>
              <a:t>If the child calls </a:t>
            </a:r>
            <a:r>
              <a:rPr sz="2400" b="1" spc="-5" dirty="0">
                <a:solidFill>
                  <a:srgbClr val="003300"/>
                </a:solidFill>
                <a:latin typeface="Arial"/>
                <a:cs typeface="Arial"/>
              </a:rPr>
              <a:t>exec() </a:t>
            </a:r>
            <a:r>
              <a:rPr sz="2400" b="1" dirty="0">
                <a:solidFill>
                  <a:srgbClr val="003300"/>
                </a:solidFill>
                <a:latin typeface="Arial"/>
                <a:cs typeface="Arial"/>
              </a:rPr>
              <a:t>to run </a:t>
            </a:r>
            <a:r>
              <a:rPr sz="2400" b="1" spc="-5" dirty="0">
                <a:solidFill>
                  <a:srgbClr val="003300"/>
                </a:solidFill>
                <a:latin typeface="Arial"/>
                <a:cs typeface="Arial"/>
              </a:rPr>
              <a:t>another </a:t>
            </a:r>
            <a:r>
              <a:rPr sz="2400" b="1" dirty="0">
                <a:solidFill>
                  <a:srgbClr val="003300"/>
                </a:solidFill>
                <a:latin typeface="Arial"/>
                <a:cs typeface="Arial"/>
              </a:rPr>
              <a:t>program,</a:t>
            </a:r>
            <a:r>
              <a:rPr sz="2400" b="1" spc="-100" dirty="0">
                <a:solidFill>
                  <a:srgbClr val="003300"/>
                </a:solidFill>
                <a:latin typeface="Arial"/>
                <a:cs typeface="Arial"/>
              </a:rPr>
              <a:t> </a:t>
            </a:r>
            <a:r>
              <a:rPr sz="2400" b="1" dirty="0">
                <a:solidFill>
                  <a:srgbClr val="003300"/>
                </a:solidFill>
                <a:latin typeface="Arial"/>
                <a:cs typeface="Arial"/>
              </a:rPr>
              <a:t>the  new open files </a:t>
            </a:r>
            <a:r>
              <a:rPr sz="2400" b="1" spc="-5" dirty="0">
                <a:solidFill>
                  <a:srgbClr val="003300"/>
                </a:solidFill>
                <a:latin typeface="Arial"/>
                <a:cs typeface="Arial"/>
              </a:rPr>
              <a:t>are</a:t>
            </a:r>
            <a:r>
              <a:rPr sz="2400" b="1" spc="-35" dirty="0">
                <a:solidFill>
                  <a:srgbClr val="003300"/>
                </a:solidFill>
                <a:latin typeface="Arial"/>
                <a:cs typeface="Arial"/>
              </a:rPr>
              <a:t> </a:t>
            </a:r>
            <a:r>
              <a:rPr sz="2400" b="1" spc="-5" dirty="0">
                <a:solidFill>
                  <a:srgbClr val="003300"/>
                </a:solidFill>
                <a:latin typeface="Arial"/>
                <a:cs typeface="Arial"/>
              </a:rPr>
              <a:t>preserved.</a:t>
            </a:r>
            <a:endParaRPr sz="2400">
              <a:latin typeface="Arial"/>
              <a:cs typeface="Arial"/>
            </a:endParaRPr>
          </a:p>
          <a:p>
            <a:pPr marL="12700">
              <a:lnSpc>
                <a:spcPct val="100000"/>
              </a:lnSpc>
              <a:spcBef>
                <a:spcPts val="580"/>
              </a:spcBef>
            </a:pPr>
            <a:r>
              <a:rPr sz="2400" b="1" dirty="0">
                <a:solidFill>
                  <a:srgbClr val="003300"/>
                </a:solidFill>
                <a:latin typeface="Arial"/>
                <a:cs typeface="Arial"/>
              </a:rPr>
              <a:t>So, how do </a:t>
            </a:r>
            <a:r>
              <a:rPr sz="2400" b="1" spc="10" dirty="0">
                <a:solidFill>
                  <a:srgbClr val="003300"/>
                </a:solidFill>
                <a:latin typeface="Arial"/>
                <a:cs typeface="Arial"/>
              </a:rPr>
              <a:t>we </a:t>
            </a:r>
            <a:r>
              <a:rPr sz="2400" b="1" spc="-5" dirty="0">
                <a:solidFill>
                  <a:srgbClr val="003300"/>
                </a:solidFill>
                <a:latin typeface="Arial"/>
                <a:cs typeface="Arial"/>
              </a:rPr>
              <a:t>make </a:t>
            </a:r>
            <a:r>
              <a:rPr sz="2400" b="1" dirty="0">
                <a:solidFill>
                  <a:srgbClr val="003300"/>
                </a:solidFill>
                <a:latin typeface="Arial"/>
                <a:cs typeface="Arial"/>
              </a:rPr>
              <a:t>the parent talk to its</a:t>
            </a:r>
            <a:r>
              <a:rPr sz="2400" b="1" spc="-150" dirty="0">
                <a:solidFill>
                  <a:srgbClr val="003300"/>
                </a:solidFill>
                <a:latin typeface="Arial"/>
                <a:cs typeface="Arial"/>
              </a:rPr>
              <a:t> </a:t>
            </a:r>
            <a:r>
              <a:rPr sz="2400" b="1" dirty="0">
                <a:solidFill>
                  <a:srgbClr val="003300"/>
                </a:solidFill>
                <a:latin typeface="Arial"/>
                <a:cs typeface="Arial"/>
              </a:rPr>
              <a:t>child:</a:t>
            </a:r>
            <a:endParaRPr sz="2400">
              <a:latin typeface="Arial"/>
              <a:cs typeface="Arial"/>
            </a:endParaRPr>
          </a:p>
        </p:txBody>
      </p:sp>
      <p:sp>
        <p:nvSpPr>
          <p:cNvPr id="5" name="object 5"/>
          <p:cNvSpPr txBox="1"/>
          <p:nvPr/>
        </p:nvSpPr>
        <p:spPr>
          <a:xfrm>
            <a:off x="486155" y="6213754"/>
            <a:ext cx="274320" cy="391160"/>
          </a:xfrm>
          <a:prstGeom prst="rect">
            <a:avLst/>
          </a:prstGeom>
        </p:spPr>
        <p:txBody>
          <a:bodyPr vert="horz" wrap="square" lIns="0" tIns="12700" rIns="0" bIns="0" rtlCol="0">
            <a:spAutoFit/>
          </a:bodyPr>
          <a:lstStyle/>
          <a:p>
            <a:pPr marL="38100">
              <a:lnSpc>
                <a:spcPct val="100000"/>
              </a:lnSpc>
              <a:spcBef>
                <a:spcPts val="100"/>
              </a:spcBef>
            </a:pPr>
            <a:r>
              <a:rPr sz="1400" spc="-370" dirty="0">
                <a:solidFill>
                  <a:srgbClr val="FF9966"/>
                </a:solidFill>
                <a:latin typeface="Arial"/>
                <a:cs typeface="Arial"/>
              </a:rPr>
              <a:t>6</a:t>
            </a:r>
            <a:r>
              <a:rPr sz="3600" spc="-555" baseline="9259" dirty="0">
                <a:solidFill>
                  <a:srgbClr val="006666"/>
                </a:solidFill>
                <a:latin typeface="Wingdings"/>
                <a:cs typeface="Wingdings"/>
              </a:rPr>
              <a:t></a:t>
            </a:r>
            <a:r>
              <a:rPr sz="1400" spc="-370" dirty="0">
                <a:solidFill>
                  <a:srgbClr val="FF9966"/>
                </a:solidFill>
                <a:latin typeface="Arial"/>
                <a:cs typeface="Arial"/>
              </a:rPr>
              <a:t>5</a:t>
            </a:r>
            <a:endParaRPr sz="1400">
              <a:latin typeface="Arial"/>
              <a:cs typeface="Arial"/>
            </a:endParaRPr>
          </a:p>
        </p:txBody>
      </p:sp>
      <p:sp>
        <p:nvSpPr>
          <p:cNvPr id="6" name="object 6"/>
          <p:cNvSpPr txBox="1"/>
          <p:nvPr/>
        </p:nvSpPr>
        <p:spPr>
          <a:xfrm>
            <a:off x="549351" y="3603497"/>
            <a:ext cx="8184515" cy="2952115"/>
          </a:xfrm>
          <a:prstGeom prst="rect">
            <a:avLst/>
          </a:prstGeom>
        </p:spPr>
        <p:txBody>
          <a:bodyPr vert="horz" wrap="square" lIns="0" tIns="85725" rIns="0" bIns="0" rtlCol="0">
            <a:spAutoFit/>
          </a:bodyPr>
          <a:lstStyle/>
          <a:p>
            <a:pPr marL="355600" indent="-342900">
              <a:lnSpc>
                <a:spcPct val="100000"/>
              </a:lnSpc>
              <a:spcBef>
                <a:spcPts val="675"/>
              </a:spcBef>
              <a:buClr>
                <a:srgbClr val="006666"/>
              </a:buClr>
              <a:buFont typeface="Wingdings"/>
              <a:buChar char=""/>
              <a:tabLst>
                <a:tab pos="354965" algn="l"/>
                <a:tab pos="355600" algn="l"/>
              </a:tabLst>
            </a:pPr>
            <a:r>
              <a:rPr sz="2400" b="1" dirty="0">
                <a:solidFill>
                  <a:srgbClr val="003300"/>
                </a:solidFill>
                <a:latin typeface="Arial"/>
                <a:cs typeface="Arial"/>
              </a:rPr>
              <a:t>The </a:t>
            </a:r>
            <a:r>
              <a:rPr sz="2400" b="1" spc="-5" dirty="0">
                <a:solidFill>
                  <a:srgbClr val="003300"/>
                </a:solidFill>
                <a:latin typeface="Arial"/>
                <a:cs typeface="Arial"/>
              </a:rPr>
              <a:t>parent creates</a:t>
            </a:r>
            <a:r>
              <a:rPr sz="2400" b="1" dirty="0">
                <a:solidFill>
                  <a:srgbClr val="003300"/>
                </a:solidFill>
                <a:latin typeface="Arial"/>
                <a:cs typeface="Arial"/>
              </a:rPr>
              <a:t> pipe</a:t>
            </a:r>
            <a:endParaRPr sz="2400">
              <a:latin typeface="Arial"/>
              <a:cs typeface="Arial"/>
            </a:endParaRPr>
          </a:p>
          <a:p>
            <a:pPr marL="355600" indent="-342900">
              <a:lnSpc>
                <a:spcPct val="1000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Calls </a:t>
            </a:r>
            <a:r>
              <a:rPr sz="2400" b="1" dirty="0">
                <a:solidFill>
                  <a:srgbClr val="003300"/>
                </a:solidFill>
                <a:latin typeface="Arial"/>
                <a:cs typeface="Arial"/>
              </a:rPr>
              <a:t>fork() to </a:t>
            </a:r>
            <a:r>
              <a:rPr sz="2400" b="1" spc="-5" dirty="0">
                <a:solidFill>
                  <a:srgbClr val="003300"/>
                </a:solidFill>
                <a:latin typeface="Arial"/>
                <a:cs typeface="Arial"/>
              </a:rPr>
              <a:t>create</a:t>
            </a:r>
            <a:r>
              <a:rPr sz="2400" b="1" spc="-10" dirty="0">
                <a:solidFill>
                  <a:srgbClr val="003300"/>
                </a:solidFill>
                <a:latin typeface="Arial"/>
                <a:cs typeface="Arial"/>
              </a:rPr>
              <a:t> </a:t>
            </a:r>
            <a:r>
              <a:rPr sz="2400" b="1" dirty="0">
                <a:solidFill>
                  <a:srgbClr val="003300"/>
                </a:solidFill>
                <a:latin typeface="Arial"/>
                <a:cs typeface="Arial"/>
              </a:rPr>
              <a:t>child</a:t>
            </a:r>
            <a:endParaRPr sz="2400">
              <a:latin typeface="Arial"/>
              <a:cs typeface="Arial"/>
            </a:endParaRPr>
          </a:p>
          <a:p>
            <a:pPr marL="355600" indent="-342900">
              <a:lnSpc>
                <a:spcPct val="1000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The parent closes </a:t>
            </a:r>
            <a:r>
              <a:rPr sz="2400" b="1" dirty="0">
                <a:solidFill>
                  <a:srgbClr val="003300"/>
                </a:solidFill>
                <a:latin typeface="Arial"/>
                <a:cs typeface="Arial"/>
              </a:rPr>
              <a:t>the read </a:t>
            </a:r>
            <a:r>
              <a:rPr sz="2400" b="1" spc="-5" dirty="0">
                <a:solidFill>
                  <a:srgbClr val="003300"/>
                </a:solidFill>
                <a:latin typeface="Arial"/>
                <a:cs typeface="Arial"/>
              </a:rPr>
              <a:t>end </a:t>
            </a:r>
            <a:r>
              <a:rPr sz="2400" b="1" dirty="0">
                <a:solidFill>
                  <a:srgbClr val="003300"/>
                </a:solidFill>
                <a:latin typeface="Arial"/>
                <a:cs typeface="Arial"/>
              </a:rPr>
              <a:t>of the pipe </a:t>
            </a:r>
            <a:r>
              <a:rPr sz="2400" b="1" spc="-5" dirty="0">
                <a:solidFill>
                  <a:srgbClr val="003300"/>
                </a:solidFill>
                <a:latin typeface="Arial"/>
                <a:cs typeface="Arial"/>
              </a:rPr>
              <a:t>and</a:t>
            </a:r>
            <a:r>
              <a:rPr sz="2400" b="1" spc="-50" dirty="0">
                <a:solidFill>
                  <a:srgbClr val="003300"/>
                </a:solidFill>
                <a:latin typeface="Arial"/>
                <a:cs typeface="Arial"/>
              </a:rPr>
              <a:t> </a:t>
            </a:r>
            <a:r>
              <a:rPr sz="2400" b="1" dirty="0">
                <a:solidFill>
                  <a:srgbClr val="003300"/>
                </a:solidFill>
                <a:latin typeface="Arial"/>
                <a:cs typeface="Arial"/>
              </a:rPr>
              <a:t>writes</a:t>
            </a:r>
            <a:endParaRPr sz="2400">
              <a:latin typeface="Arial"/>
              <a:cs typeface="Arial"/>
            </a:endParaRPr>
          </a:p>
          <a:p>
            <a:pPr marL="355600">
              <a:lnSpc>
                <a:spcPct val="100000"/>
              </a:lnSpc>
              <a:spcBef>
                <a:spcPts val="5"/>
              </a:spcBef>
            </a:pPr>
            <a:r>
              <a:rPr sz="2400" b="1" dirty="0">
                <a:solidFill>
                  <a:srgbClr val="003300"/>
                </a:solidFill>
                <a:latin typeface="Arial"/>
                <a:cs typeface="Arial"/>
              </a:rPr>
              <a:t>to the </a:t>
            </a:r>
            <a:r>
              <a:rPr sz="2400" b="1" spc="5" dirty="0">
                <a:solidFill>
                  <a:srgbClr val="003300"/>
                </a:solidFill>
                <a:latin typeface="Arial"/>
                <a:cs typeface="Arial"/>
              </a:rPr>
              <a:t>write</a:t>
            </a:r>
            <a:r>
              <a:rPr sz="2400" b="1" spc="-55" dirty="0">
                <a:solidFill>
                  <a:srgbClr val="003300"/>
                </a:solidFill>
                <a:latin typeface="Arial"/>
                <a:cs typeface="Arial"/>
              </a:rPr>
              <a:t> </a:t>
            </a:r>
            <a:r>
              <a:rPr sz="2400" b="1" dirty="0">
                <a:solidFill>
                  <a:srgbClr val="003300"/>
                </a:solidFill>
                <a:latin typeface="Arial"/>
                <a:cs typeface="Arial"/>
              </a:rPr>
              <a:t>end</a:t>
            </a:r>
            <a:endParaRPr sz="2400">
              <a:latin typeface="Arial"/>
              <a:cs typeface="Arial"/>
            </a:endParaRPr>
          </a:p>
          <a:p>
            <a:pPr marL="355600" marR="346075" indent="-342900">
              <a:lnSpc>
                <a:spcPct val="100000"/>
              </a:lnSpc>
              <a:spcBef>
                <a:spcPts val="575"/>
              </a:spcBef>
              <a:buClr>
                <a:srgbClr val="006666"/>
              </a:buClr>
              <a:buFont typeface="Wingdings"/>
              <a:buChar char=""/>
              <a:tabLst>
                <a:tab pos="354965" algn="l"/>
                <a:tab pos="355600" algn="l"/>
              </a:tabLst>
            </a:pPr>
            <a:r>
              <a:rPr sz="2400" b="1" dirty="0">
                <a:solidFill>
                  <a:srgbClr val="003300"/>
                </a:solidFill>
                <a:latin typeface="Arial"/>
                <a:cs typeface="Arial"/>
              </a:rPr>
              <a:t>The child closes the </a:t>
            </a:r>
            <a:r>
              <a:rPr sz="2400" b="1" spc="5" dirty="0">
                <a:solidFill>
                  <a:srgbClr val="003300"/>
                </a:solidFill>
                <a:latin typeface="Arial"/>
                <a:cs typeface="Arial"/>
              </a:rPr>
              <a:t>write </a:t>
            </a:r>
            <a:r>
              <a:rPr sz="2400" b="1" dirty="0">
                <a:solidFill>
                  <a:srgbClr val="003300"/>
                </a:solidFill>
                <a:latin typeface="Arial"/>
                <a:cs typeface="Arial"/>
              </a:rPr>
              <a:t>end of the pipe and</a:t>
            </a:r>
            <a:r>
              <a:rPr sz="2400" b="1" spc="-220" dirty="0">
                <a:solidFill>
                  <a:srgbClr val="003300"/>
                </a:solidFill>
                <a:latin typeface="Arial"/>
                <a:cs typeface="Arial"/>
              </a:rPr>
              <a:t> </a:t>
            </a:r>
            <a:r>
              <a:rPr sz="2400" b="1" spc="-5" dirty="0">
                <a:solidFill>
                  <a:srgbClr val="003300"/>
                </a:solidFill>
                <a:latin typeface="Arial"/>
                <a:cs typeface="Arial"/>
              </a:rPr>
              <a:t>reads  from </a:t>
            </a:r>
            <a:r>
              <a:rPr sz="2400" b="1" dirty="0">
                <a:solidFill>
                  <a:srgbClr val="003300"/>
                </a:solidFill>
                <a:latin typeface="Arial"/>
                <a:cs typeface="Arial"/>
              </a:rPr>
              <a:t>the </a:t>
            </a:r>
            <a:r>
              <a:rPr sz="2400" b="1" spc="-5" dirty="0">
                <a:solidFill>
                  <a:srgbClr val="003300"/>
                </a:solidFill>
                <a:latin typeface="Arial"/>
                <a:cs typeface="Arial"/>
              </a:rPr>
              <a:t>read</a:t>
            </a:r>
            <a:r>
              <a:rPr sz="2400" b="1" spc="-20" dirty="0">
                <a:solidFill>
                  <a:srgbClr val="003300"/>
                </a:solidFill>
                <a:latin typeface="Arial"/>
                <a:cs typeface="Arial"/>
              </a:rPr>
              <a:t> </a:t>
            </a:r>
            <a:r>
              <a:rPr sz="2400" b="1" dirty="0">
                <a:solidFill>
                  <a:srgbClr val="003300"/>
                </a:solidFill>
                <a:latin typeface="Arial"/>
                <a:cs typeface="Arial"/>
              </a:rPr>
              <a:t>end</a:t>
            </a:r>
            <a:endParaRPr sz="2400">
              <a:latin typeface="Arial"/>
              <a:cs typeface="Arial"/>
            </a:endParaRPr>
          </a:p>
          <a:p>
            <a:pPr marL="355600">
              <a:lnSpc>
                <a:spcPct val="100000"/>
              </a:lnSpc>
              <a:spcBef>
                <a:spcPts val="580"/>
              </a:spcBef>
            </a:pPr>
            <a:r>
              <a:rPr sz="2400" b="1" spc="-5" dirty="0">
                <a:solidFill>
                  <a:srgbClr val="003300"/>
                </a:solidFill>
                <a:latin typeface="Arial"/>
                <a:cs typeface="Arial"/>
              </a:rPr>
              <a:t>Can </a:t>
            </a:r>
            <a:r>
              <a:rPr sz="2400" b="1" spc="10" dirty="0">
                <a:solidFill>
                  <a:srgbClr val="003300"/>
                </a:solidFill>
                <a:latin typeface="Arial"/>
                <a:cs typeface="Arial"/>
              </a:rPr>
              <a:t>we </a:t>
            </a:r>
            <a:r>
              <a:rPr sz="2400" b="1" spc="-5" dirty="0">
                <a:solidFill>
                  <a:srgbClr val="003300"/>
                </a:solidFill>
                <a:latin typeface="Arial"/>
                <a:cs typeface="Arial"/>
              </a:rPr>
              <a:t>have </a:t>
            </a:r>
            <a:r>
              <a:rPr sz="2400" b="1" dirty="0">
                <a:solidFill>
                  <a:srgbClr val="003300"/>
                </a:solidFill>
                <a:latin typeface="Arial"/>
                <a:cs typeface="Arial"/>
              </a:rPr>
              <a:t>the communication in the opposite</a:t>
            </a:r>
            <a:r>
              <a:rPr sz="2400" b="1" spc="-160" dirty="0">
                <a:solidFill>
                  <a:srgbClr val="003300"/>
                </a:solidFill>
                <a:latin typeface="Arial"/>
                <a:cs typeface="Arial"/>
              </a:rPr>
              <a:t> </a:t>
            </a:r>
            <a:r>
              <a:rPr sz="2400" b="1" spc="-5" dirty="0">
                <a:solidFill>
                  <a:srgbClr val="003300"/>
                </a:solidFill>
                <a:latin typeface="Arial"/>
                <a:cs typeface="Arial"/>
              </a:rPr>
              <a:t>way?</a:t>
            </a:r>
            <a:endParaRPr sz="24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65882" y="0"/>
            <a:ext cx="3763518" cy="635000"/>
          </a:xfrm>
          <a:prstGeom prst="rect">
            <a:avLst/>
          </a:prstGeom>
        </p:spPr>
        <p:txBody>
          <a:bodyPr vert="horz" wrap="square" lIns="0" tIns="12065" rIns="0" bIns="0" rtlCol="0">
            <a:spAutoFit/>
          </a:bodyPr>
          <a:lstStyle/>
          <a:p>
            <a:pPr marL="12700">
              <a:lnSpc>
                <a:spcPct val="100000"/>
              </a:lnSpc>
              <a:spcBef>
                <a:spcPts val="95"/>
              </a:spcBef>
            </a:pPr>
            <a:r>
              <a:rPr spc="-5" dirty="0"/>
              <a:t>Unix</a:t>
            </a:r>
            <a:r>
              <a:rPr spc="-55" dirty="0"/>
              <a:t> </a:t>
            </a:r>
            <a:r>
              <a:rPr spc="-5" dirty="0"/>
              <a:t>Pipes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67</a:t>
            </a:fld>
            <a:endParaRPr dirty="0"/>
          </a:p>
        </p:txBody>
      </p:sp>
      <p:sp>
        <p:nvSpPr>
          <p:cNvPr id="4" name="object 4"/>
          <p:cNvSpPr txBox="1"/>
          <p:nvPr/>
        </p:nvSpPr>
        <p:spPr>
          <a:xfrm>
            <a:off x="688949" y="774953"/>
            <a:ext cx="5213985" cy="5513705"/>
          </a:xfrm>
          <a:prstGeom prst="rect">
            <a:avLst/>
          </a:prstGeom>
        </p:spPr>
        <p:txBody>
          <a:bodyPr vert="horz" wrap="square" lIns="0" tIns="13335" rIns="0" bIns="0" rtlCol="0">
            <a:spAutoFit/>
          </a:bodyPr>
          <a:lstStyle/>
          <a:p>
            <a:pPr marL="12700" marR="2139315">
              <a:lnSpc>
                <a:spcPct val="100000"/>
              </a:lnSpc>
              <a:spcBef>
                <a:spcPts val="105"/>
              </a:spcBef>
            </a:pPr>
            <a:r>
              <a:rPr sz="2000" b="1" spc="-5" dirty="0">
                <a:solidFill>
                  <a:srgbClr val="003300"/>
                </a:solidFill>
                <a:latin typeface="Courier New"/>
                <a:cs typeface="Courier New"/>
              </a:rPr>
              <a:t>int fd[2], pid, ret;  ret </a:t>
            </a:r>
            <a:r>
              <a:rPr sz="2000" b="1" dirty="0">
                <a:solidFill>
                  <a:srgbClr val="003300"/>
                </a:solidFill>
                <a:latin typeface="Courier New"/>
                <a:cs typeface="Courier New"/>
              </a:rPr>
              <a:t>=</a:t>
            </a:r>
            <a:r>
              <a:rPr sz="2000" b="1" spc="-15" dirty="0">
                <a:solidFill>
                  <a:srgbClr val="003300"/>
                </a:solidFill>
                <a:latin typeface="Courier New"/>
                <a:cs typeface="Courier New"/>
              </a:rPr>
              <a:t> </a:t>
            </a:r>
            <a:r>
              <a:rPr sz="2000" b="1" spc="-5" dirty="0">
                <a:solidFill>
                  <a:srgbClr val="003300"/>
                </a:solidFill>
                <a:latin typeface="Courier New"/>
                <a:cs typeface="Courier New"/>
              </a:rPr>
              <a:t>pipe(fd);</a:t>
            </a:r>
            <a:endParaRPr sz="2000">
              <a:latin typeface="Courier New"/>
              <a:cs typeface="Courier New"/>
            </a:endParaRPr>
          </a:p>
          <a:p>
            <a:pPr marL="12700" marR="5080">
              <a:lnSpc>
                <a:spcPct val="100000"/>
              </a:lnSpc>
            </a:pPr>
            <a:r>
              <a:rPr sz="2000" b="1" spc="-5" dirty="0">
                <a:solidFill>
                  <a:srgbClr val="003300"/>
                </a:solidFill>
                <a:latin typeface="Courier New"/>
                <a:cs typeface="Courier New"/>
              </a:rPr>
              <a:t>if (ret == -1) return PIPE_FAILED;  pid </a:t>
            </a:r>
            <a:r>
              <a:rPr sz="2000" b="1" dirty="0">
                <a:solidFill>
                  <a:srgbClr val="003300"/>
                </a:solidFill>
                <a:latin typeface="Courier New"/>
                <a:cs typeface="Courier New"/>
              </a:rPr>
              <a:t>=</a:t>
            </a:r>
            <a:r>
              <a:rPr sz="2000" b="1" spc="-5" dirty="0">
                <a:solidFill>
                  <a:srgbClr val="003300"/>
                </a:solidFill>
                <a:latin typeface="Courier New"/>
                <a:cs typeface="Courier New"/>
              </a:rPr>
              <a:t> fork();</a:t>
            </a:r>
            <a:endParaRPr sz="2000">
              <a:latin typeface="Courier New"/>
              <a:cs typeface="Courier New"/>
            </a:endParaRPr>
          </a:p>
          <a:p>
            <a:pPr marL="12700" marR="5080">
              <a:lnSpc>
                <a:spcPct val="100000"/>
              </a:lnSpc>
            </a:pPr>
            <a:r>
              <a:rPr sz="2000" b="1" spc="-5" dirty="0">
                <a:solidFill>
                  <a:srgbClr val="003300"/>
                </a:solidFill>
                <a:latin typeface="Courier New"/>
                <a:cs typeface="Courier New"/>
              </a:rPr>
              <a:t>if (pid == -1) return FORK_FAILED;  if (pid == 0) </a:t>
            </a:r>
            <a:r>
              <a:rPr sz="2000" b="1" dirty="0">
                <a:solidFill>
                  <a:srgbClr val="003300"/>
                </a:solidFill>
                <a:latin typeface="Courier New"/>
                <a:cs typeface="Courier New"/>
              </a:rPr>
              <a:t>{ </a:t>
            </a:r>
            <a:r>
              <a:rPr sz="2000" b="1" spc="-5" dirty="0">
                <a:solidFill>
                  <a:srgbClr val="003300"/>
                </a:solidFill>
                <a:latin typeface="Courier New"/>
                <a:cs typeface="Courier New"/>
              </a:rPr>
              <a:t>/* child</a:t>
            </a:r>
            <a:r>
              <a:rPr sz="2000" b="1" spc="10" dirty="0">
                <a:solidFill>
                  <a:srgbClr val="003300"/>
                </a:solidFill>
                <a:latin typeface="Courier New"/>
                <a:cs typeface="Courier New"/>
              </a:rPr>
              <a:t> </a:t>
            </a:r>
            <a:r>
              <a:rPr sz="2000" b="1" spc="-5" dirty="0">
                <a:solidFill>
                  <a:srgbClr val="003300"/>
                </a:solidFill>
                <a:latin typeface="Courier New"/>
                <a:cs typeface="Courier New"/>
              </a:rPr>
              <a:t>*/</a:t>
            </a:r>
            <a:endParaRPr sz="2000">
              <a:latin typeface="Courier New"/>
              <a:cs typeface="Courier New"/>
            </a:endParaRPr>
          </a:p>
          <a:p>
            <a:pPr marL="355600">
              <a:lnSpc>
                <a:spcPct val="100000"/>
              </a:lnSpc>
            </a:pPr>
            <a:r>
              <a:rPr sz="2000" b="1" spc="-5" dirty="0">
                <a:solidFill>
                  <a:srgbClr val="003300"/>
                </a:solidFill>
                <a:latin typeface="Courier New"/>
                <a:cs typeface="Courier New"/>
              </a:rPr>
              <a:t>close(fd[1]);</a:t>
            </a:r>
            <a:endParaRPr sz="2000">
              <a:latin typeface="Courier New"/>
              <a:cs typeface="Courier New"/>
            </a:endParaRPr>
          </a:p>
          <a:p>
            <a:pPr marL="355600">
              <a:lnSpc>
                <a:spcPct val="100000"/>
              </a:lnSpc>
            </a:pPr>
            <a:r>
              <a:rPr sz="2000" b="1" spc="-5" dirty="0">
                <a:solidFill>
                  <a:srgbClr val="003300"/>
                </a:solidFill>
                <a:latin typeface="Courier New"/>
                <a:cs typeface="Courier New"/>
              </a:rPr>
              <a:t>while(…)</a:t>
            </a:r>
            <a:r>
              <a:rPr sz="2000" b="1" spc="-10" dirty="0">
                <a:solidFill>
                  <a:srgbClr val="003300"/>
                </a:solidFill>
                <a:latin typeface="Courier New"/>
                <a:cs typeface="Courier New"/>
              </a:rPr>
              <a:t> </a:t>
            </a:r>
            <a:r>
              <a:rPr sz="2000" b="1" dirty="0">
                <a:solidFill>
                  <a:srgbClr val="003300"/>
                </a:solidFill>
                <a:latin typeface="Courier New"/>
                <a:cs typeface="Courier New"/>
              </a:rPr>
              <a:t>{</a:t>
            </a:r>
            <a:endParaRPr sz="2000">
              <a:latin typeface="Courier New"/>
              <a:cs typeface="Courier New"/>
            </a:endParaRPr>
          </a:p>
          <a:p>
            <a:pPr marL="927100">
              <a:lnSpc>
                <a:spcPct val="100000"/>
              </a:lnSpc>
            </a:pPr>
            <a:r>
              <a:rPr sz="2000" b="1" spc="-5" dirty="0">
                <a:solidFill>
                  <a:srgbClr val="003300"/>
                </a:solidFill>
                <a:latin typeface="Courier New"/>
                <a:cs typeface="Courier New"/>
              </a:rPr>
              <a:t>read(fd[0],</a:t>
            </a:r>
            <a:r>
              <a:rPr sz="2000" b="1" spc="-10" dirty="0">
                <a:solidFill>
                  <a:srgbClr val="003300"/>
                </a:solidFill>
                <a:latin typeface="Courier New"/>
                <a:cs typeface="Courier New"/>
              </a:rPr>
              <a:t> </a:t>
            </a:r>
            <a:r>
              <a:rPr sz="2000" b="1" spc="-5" dirty="0">
                <a:solidFill>
                  <a:srgbClr val="003300"/>
                </a:solidFill>
                <a:latin typeface="Courier New"/>
                <a:cs typeface="Courier New"/>
              </a:rPr>
              <a:t>…);</a:t>
            </a:r>
            <a:endParaRPr sz="2000">
              <a:latin typeface="Courier New"/>
              <a:cs typeface="Courier New"/>
            </a:endParaRPr>
          </a:p>
          <a:p>
            <a:pPr marL="927100">
              <a:lnSpc>
                <a:spcPct val="100000"/>
              </a:lnSpc>
            </a:pPr>
            <a:r>
              <a:rPr sz="2000" b="1" dirty="0">
                <a:solidFill>
                  <a:srgbClr val="003300"/>
                </a:solidFill>
                <a:latin typeface="Courier New"/>
                <a:cs typeface="Courier New"/>
              </a:rPr>
              <a:t>…</a:t>
            </a:r>
            <a:endParaRPr sz="2000">
              <a:latin typeface="Courier New"/>
              <a:cs typeface="Courier New"/>
            </a:endParaRPr>
          </a:p>
          <a:p>
            <a:pPr marL="355600">
              <a:lnSpc>
                <a:spcPct val="100000"/>
              </a:lnSpc>
            </a:pPr>
            <a:r>
              <a:rPr sz="2000" b="1" dirty="0">
                <a:solidFill>
                  <a:srgbClr val="003300"/>
                </a:solidFill>
                <a:latin typeface="Courier New"/>
                <a:cs typeface="Courier New"/>
              </a:rPr>
              <a:t>}</a:t>
            </a:r>
            <a:endParaRPr sz="2000">
              <a:latin typeface="Courier New"/>
              <a:cs typeface="Courier New"/>
            </a:endParaRPr>
          </a:p>
          <a:p>
            <a:pPr marL="355600" marR="1986914" indent="-343535">
              <a:lnSpc>
                <a:spcPct val="100000"/>
              </a:lnSpc>
            </a:pPr>
            <a:r>
              <a:rPr sz="2000" b="1" dirty="0">
                <a:solidFill>
                  <a:srgbClr val="003300"/>
                </a:solidFill>
                <a:latin typeface="Courier New"/>
                <a:cs typeface="Courier New"/>
              </a:rPr>
              <a:t>} else { /* </a:t>
            </a:r>
            <a:r>
              <a:rPr sz="2000" b="1" spc="-5" dirty="0">
                <a:solidFill>
                  <a:srgbClr val="003300"/>
                </a:solidFill>
                <a:latin typeface="Courier New"/>
                <a:cs typeface="Courier New"/>
              </a:rPr>
              <a:t>parent</a:t>
            </a:r>
            <a:r>
              <a:rPr sz="2000" b="1" spc="-55" dirty="0">
                <a:solidFill>
                  <a:srgbClr val="003300"/>
                </a:solidFill>
                <a:latin typeface="Courier New"/>
                <a:cs typeface="Courier New"/>
              </a:rPr>
              <a:t> </a:t>
            </a:r>
            <a:r>
              <a:rPr sz="2000" b="1" spc="-5" dirty="0">
                <a:solidFill>
                  <a:srgbClr val="003300"/>
                </a:solidFill>
                <a:latin typeface="Courier New"/>
                <a:cs typeface="Courier New"/>
              </a:rPr>
              <a:t>*/  close(fd[0]);  while(…)</a:t>
            </a:r>
            <a:r>
              <a:rPr sz="2000" b="1" spc="-15" dirty="0">
                <a:solidFill>
                  <a:srgbClr val="003300"/>
                </a:solidFill>
                <a:latin typeface="Courier New"/>
                <a:cs typeface="Courier New"/>
              </a:rPr>
              <a:t> </a:t>
            </a:r>
            <a:r>
              <a:rPr sz="2000" b="1" dirty="0">
                <a:solidFill>
                  <a:srgbClr val="003300"/>
                </a:solidFill>
                <a:latin typeface="Courier New"/>
                <a:cs typeface="Courier New"/>
              </a:rPr>
              <a:t>{</a:t>
            </a:r>
            <a:endParaRPr sz="2000">
              <a:latin typeface="Courier New"/>
              <a:cs typeface="Courier New"/>
            </a:endParaRPr>
          </a:p>
          <a:p>
            <a:pPr marL="927100">
              <a:lnSpc>
                <a:spcPct val="100000"/>
              </a:lnSpc>
              <a:spcBef>
                <a:spcPts val="5"/>
              </a:spcBef>
            </a:pPr>
            <a:r>
              <a:rPr sz="2000" b="1" spc="-5" dirty="0">
                <a:solidFill>
                  <a:srgbClr val="003300"/>
                </a:solidFill>
                <a:latin typeface="Courier New"/>
                <a:cs typeface="Courier New"/>
              </a:rPr>
              <a:t>write(fd[1],</a:t>
            </a:r>
            <a:r>
              <a:rPr sz="2000" b="1" spc="-10" dirty="0">
                <a:solidFill>
                  <a:srgbClr val="003300"/>
                </a:solidFill>
                <a:latin typeface="Courier New"/>
                <a:cs typeface="Courier New"/>
              </a:rPr>
              <a:t> </a:t>
            </a:r>
            <a:r>
              <a:rPr sz="2000" b="1" spc="-5" dirty="0">
                <a:solidFill>
                  <a:srgbClr val="003300"/>
                </a:solidFill>
                <a:latin typeface="Courier New"/>
                <a:cs typeface="Courier New"/>
              </a:rPr>
              <a:t>…);</a:t>
            </a:r>
            <a:endParaRPr sz="2000">
              <a:latin typeface="Courier New"/>
              <a:cs typeface="Courier New"/>
            </a:endParaRPr>
          </a:p>
          <a:p>
            <a:pPr marL="927100">
              <a:lnSpc>
                <a:spcPct val="100000"/>
              </a:lnSpc>
            </a:pPr>
            <a:r>
              <a:rPr sz="2000" b="1" dirty="0">
                <a:solidFill>
                  <a:srgbClr val="003300"/>
                </a:solidFill>
                <a:latin typeface="Courier New"/>
                <a:cs typeface="Courier New"/>
              </a:rPr>
              <a:t>…</a:t>
            </a:r>
            <a:endParaRPr sz="2000">
              <a:latin typeface="Courier New"/>
              <a:cs typeface="Courier New"/>
            </a:endParaRPr>
          </a:p>
          <a:p>
            <a:pPr marL="355600">
              <a:lnSpc>
                <a:spcPct val="100000"/>
              </a:lnSpc>
            </a:pPr>
            <a:r>
              <a:rPr sz="2000" b="1" dirty="0">
                <a:solidFill>
                  <a:srgbClr val="003300"/>
                </a:solidFill>
                <a:latin typeface="Courier New"/>
                <a:cs typeface="Courier New"/>
              </a:rPr>
              <a:t>}</a:t>
            </a:r>
            <a:endParaRPr sz="2000">
              <a:latin typeface="Courier New"/>
              <a:cs typeface="Courier New"/>
            </a:endParaRPr>
          </a:p>
          <a:p>
            <a:pPr marL="12700">
              <a:lnSpc>
                <a:spcPct val="100000"/>
              </a:lnSpc>
            </a:pPr>
            <a:r>
              <a:rPr sz="2000" b="1" dirty="0">
                <a:solidFill>
                  <a:srgbClr val="003300"/>
                </a:solidFill>
                <a:latin typeface="Courier New"/>
                <a:cs typeface="Courier New"/>
              </a:rPr>
              <a:t>}</a:t>
            </a:r>
            <a:endParaRPr sz="2000">
              <a:latin typeface="Courier New"/>
              <a:cs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7206" y="198849"/>
            <a:ext cx="8474558" cy="635000"/>
          </a:xfrm>
          <a:prstGeom prst="rect">
            <a:avLst/>
          </a:prstGeom>
        </p:spPr>
        <p:txBody>
          <a:bodyPr vert="horz" wrap="square" lIns="0" tIns="12065" rIns="0" bIns="0" rtlCol="0">
            <a:spAutoFit/>
          </a:bodyPr>
          <a:lstStyle/>
          <a:p>
            <a:pPr marL="12700">
              <a:lnSpc>
                <a:spcPct val="100000"/>
              </a:lnSpc>
              <a:spcBef>
                <a:spcPts val="95"/>
              </a:spcBef>
            </a:pPr>
            <a:r>
              <a:rPr spc="-5" dirty="0"/>
              <a:t>After Spawning New Child</a:t>
            </a:r>
            <a:r>
              <a:rPr dirty="0"/>
              <a:t> </a:t>
            </a:r>
            <a:r>
              <a:rPr spc="-5" dirty="0"/>
              <a:t>Process</a:t>
            </a:r>
          </a:p>
        </p:txBody>
      </p:sp>
      <p:grpSp>
        <p:nvGrpSpPr>
          <p:cNvPr id="4" name="object 4"/>
          <p:cNvGrpSpPr/>
          <p:nvPr/>
        </p:nvGrpSpPr>
        <p:grpSpPr>
          <a:xfrm>
            <a:off x="1114271" y="1378486"/>
            <a:ext cx="6283960" cy="4568825"/>
            <a:chOff x="1114271" y="1378486"/>
            <a:chExt cx="6283960" cy="4568825"/>
          </a:xfrm>
        </p:grpSpPr>
        <p:sp>
          <p:nvSpPr>
            <p:cNvPr id="5" name="object 5"/>
            <p:cNvSpPr/>
            <p:nvPr/>
          </p:nvSpPr>
          <p:spPr>
            <a:xfrm>
              <a:off x="1281034" y="3897568"/>
              <a:ext cx="5382260" cy="1717039"/>
            </a:xfrm>
            <a:custGeom>
              <a:avLst/>
              <a:gdLst/>
              <a:ahLst/>
              <a:cxnLst/>
              <a:rect l="l" t="t" r="r" b="b"/>
              <a:pathLst>
                <a:path w="5382259" h="1717039">
                  <a:moveTo>
                    <a:pt x="5382182" y="22521"/>
                  </a:moveTo>
                  <a:lnTo>
                    <a:pt x="4836221" y="1549904"/>
                  </a:lnTo>
                </a:path>
                <a:path w="5382259" h="1717039">
                  <a:moveTo>
                    <a:pt x="5003108" y="0"/>
                  </a:moveTo>
                  <a:lnTo>
                    <a:pt x="3224226" y="1549904"/>
                  </a:lnTo>
                </a:path>
                <a:path w="5382259" h="1717039">
                  <a:moveTo>
                    <a:pt x="4725029" y="0"/>
                  </a:moveTo>
                  <a:lnTo>
                    <a:pt x="1056190" y="1716447"/>
                  </a:lnTo>
                </a:path>
                <a:path w="5382259" h="1717039">
                  <a:moveTo>
                    <a:pt x="1500920" y="661687"/>
                  </a:moveTo>
                  <a:lnTo>
                    <a:pt x="0" y="1716447"/>
                  </a:lnTo>
                </a:path>
                <a:path w="5382259" h="1717039">
                  <a:moveTo>
                    <a:pt x="4367134" y="30747"/>
                  </a:moveTo>
                  <a:lnTo>
                    <a:pt x="389134" y="1716447"/>
                  </a:lnTo>
                </a:path>
                <a:path w="5382259" h="1717039">
                  <a:moveTo>
                    <a:pt x="4058071" y="0"/>
                  </a:moveTo>
                  <a:lnTo>
                    <a:pt x="1500920" y="661687"/>
                  </a:lnTo>
                </a:path>
              </a:pathLst>
            </a:custGeom>
            <a:ln w="166654">
              <a:solidFill>
                <a:srgbClr val="CC99FF"/>
              </a:solidFill>
            </a:ln>
          </p:spPr>
          <p:txBody>
            <a:bodyPr wrap="square" lIns="0" tIns="0" rIns="0" bIns="0" rtlCol="0"/>
            <a:lstStyle/>
            <a:p>
              <a:endParaRPr/>
            </a:p>
          </p:txBody>
        </p:sp>
        <p:sp>
          <p:nvSpPr>
            <p:cNvPr id="6" name="object 6"/>
            <p:cNvSpPr/>
            <p:nvPr/>
          </p:nvSpPr>
          <p:spPr>
            <a:xfrm>
              <a:off x="1336630" y="3780064"/>
              <a:ext cx="4780915" cy="1889760"/>
            </a:xfrm>
            <a:custGeom>
              <a:avLst/>
              <a:gdLst/>
              <a:ahLst/>
              <a:cxnLst/>
              <a:rect l="l" t="t" r="r" b="b"/>
              <a:pathLst>
                <a:path w="4780915" h="1889760">
                  <a:moveTo>
                    <a:pt x="1834517" y="1958"/>
                  </a:moveTo>
                  <a:lnTo>
                    <a:pt x="4780625" y="1667408"/>
                  </a:lnTo>
                </a:path>
                <a:path w="4780915" h="1889760">
                  <a:moveTo>
                    <a:pt x="1508196" y="0"/>
                  </a:moveTo>
                  <a:lnTo>
                    <a:pt x="3168630" y="1667408"/>
                  </a:lnTo>
                </a:path>
                <a:path w="4780915" h="1889760">
                  <a:moveTo>
                    <a:pt x="1111786" y="113000"/>
                  </a:moveTo>
                  <a:lnTo>
                    <a:pt x="1000594" y="1833951"/>
                  </a:lnTo>
                </a:path>
                <a:path w="4780915" h="1889760">
                  <a:moveTo>
                    <a:pt x="833844" y="113000"/>
                  </a:moveTo>
                  <a:lnTo>
                    <a:pt x="333537" y="1833951"/>
                  </a:lnTo>
                </a:path>
                <a:path w="4780915" h="1889760">
                  <a:moveTo>
                    <a:pt x="500306" y="113000"/>
                  </a:moveTo>
                  <a:lnTo>
                    <a:pt x="0" y="1889472"/>
                  </a:lnTo>
                </a:path>
              </a:pathLst>
            </a:custGeom>
            <a:ln w="166654">
              <a:solidFill>
                <a:srgbClr val="7B9CCD"/>
              </a:solidFill>
            </a:ln>
          </p:spPr>
          <p:txBody>
            <a:bodyPr wrap="square" lIns="0" tIns="0" rIns="0" bIns="0" rtlCol="0"/>
            <a:lstStyle/>
            <a:p>
              <a:endParaRPr/>
            </a:p>
          </p:txBody>
        </p:sp>
        <p:sp>
          <p:nvSpPr>
            <p:cNvPr id="7" name="object 7"/>
            <p:cNvSpPr/>
            <p:nvPr/>
          </p:nvSpPr>
          <p:spPr>
            <a:xfrm>
              <a:off x="1493659" y="3046259"/>
              <a:ext cx="2223770" cy="670560"/>
            </a:xfrm>
            <a:custGeom>
              <a:avLst/>
              <a:gdLst/>
              <a:ahLst/>
              <a:cxnLst/>
              <a:rect l="l" t="t" r="r" b="b"/>
              <a:pathLst>
                <a:path w="2223770" h="670560">
                  <a:moveTo>
                    <a:pt x="2223655" y="176250"/>
                  </a:moveTo>
                  <a:lnTo>
                    <a:pt x="176504" y="176250"/>
                  </a:lnTo>
                  <a:lnTo>
                    <a:pt x="176504" y="0"/>
                  </a:lnTo>
                  <a:lnTo>
                    <a:pt x="0" y="0"/>
                  </a:lnTo>
                  <a:lnTo>
                    <a:pt x="0" y="176250"/>
                  </a:lnTo>
                  <a:lnTo>
                    <a:pt x="0" y="670560"/>
                  </a:lnTo>
                  <a:lnTo>
                    <a:pt x="2223655" y="670560"/>
                  </a:lnTo>
                  <a:lnTo>
                    <a:pt x="2223655" y="176250"/>
                  </a:lnTo>
                  <a:close/>
                </a:path>
              </a:pathLst>
            </a:custGeom>
            <a:solidFill>
              <a:srgbClr val="4879C0"/>
            </a:solidFill>
          </p:spPr>
          <p:txBody>
            <a:bodyPr wrap="square" lIns="0" tIns="0" rIns="0" bIns="0" rtlCol="0"/>
            <a:lstStyle/>
            <a:p>
              <a:endParaRPr/>
            </a:p>
          </p:txBody>
        </p:sp>
        <p:sp>
          <p:nvSpPr>
            <p:cNvPr id="8" name="object 8"/>
            <p:cNvSpPr/>
            <p:nvPr/>
          </p:nvSpPr>
          <p:spPr>
            <a:xfrm>
              <a:off x="1493672" y="3046248"/>
              <a:ext cx="2223770" cy="670560"/>
            </a:xfrm>
            <a:custGeom>
              <a:avLst/>
              <a:gdLst/>
              <a:ahLst/>
              <a:cxnLst/>
              <a:rect l="l" t="t" r="r" b="b"/>
              <a:pathLst>
                <a:path w="2223770" h="670560">
                  <a:moveTo>
                    <a:pt x="0" y="670559"/>
                  </a:moveTo>
                  <a:lnTo>
                    <a:pt x="2223651" y="670559"/>
                  </a:lnTo>
                  <a:lnTo>
                    <a:pt x="2223651" y="0"/>
                  </a:lnTo>
                  <a:lnTo>
                    <a:pt x="0" y="0"/>
                  </a:lnTo>
                  <a:lnTo>
                    <a:pt x="0" y="670559"/>
                  </a:lnTo>
                  <a:close/>
                </a:path>
              </a:pathLst>
            </a:custGeom>
            <a:ln w="4700">
              <a:solidFill>
                <a:srgbClr val="4879C0"/>
              </a:solidFill>
            </a:ln>
          </p:spPr>
          <p:txBody>
            <a:bodyPr wrap="square" lIns="0" tIns="0" rIns="0" bIns="0" rtlCol="0"/>
            <a:lstStyle/>
            <a:p>
              <a:endParaRPr/>
            </a:p>
          </p:txBody>
        </p:sp>
        <p:sp>
          <p:nvSpPr>
            <p:cNvPr id="9" name="object 9"/>
            <p:cNvSpPr/>
            <p:nvPr/>
          </p:nvSpPr>
          <p:spPr>
            <a:xfrm>
              <a:off x="1670168" y="3222505"/>
              <a:ext cx="2223770" cy="670560"/>
            </a:xfrm>
            <a:custGeom>
              <a:avLst/>
              <a:gdLst/>
              <a:ahLst/>
              <a:cxnLst/>
              <a:rect l="l" t="t" r="r" b="b"/>
              <a:pathLst>
                <a:path w="2223770" h="670560">
                  <a:moveTo>
                    <a:pt x="2223651" y="0"/>
                  </a:moveTo>
                  <a:lnTo>
                    <a:pt x="0" y="0"/>
                  </a:lnTo>
                  <a:lnTo>
                    <a:pt x="0" y="670559"/>
                  </a:lnTo>
                  <a:lnTo>
                    <a:pt x="2223651" y="670559"/>
                  </a:lnTo>
                  <a:lnTo>
                    <a:pt x="2223651" y="0"/>
                  </a:lnTo>
                  <a:close/>
                </a:path>
              </a:pathLst>
            </a:custGeom>
            <a:solidFill>
              <a:srgbClr val="E8EDF7"/>
            </a:solidFill>
          </p:spPr>
          <p:txBody>
            <a:bodyPr wrap="square" lIns="0" tIns="0" rIns="0" bIns="0" rtlCol="0"/>
            <a:lstStyle/>
            <a:p>
              <a:endParaRPr/>
            </a:p>
          </p:txBody>
        </p:sp>
        <p:sp>
          <p:nvSpPr>
            <p:cNvPr id="10" name="object 10"/>
            <p:cNvSpPr/>
            <p:nvPr/>
          </p:nvSpPr>
          <p:spPr>
            <a:xfrm>
              <a:off x="1670168" y="3222505"/>
              <a:ext cx="2223770" cy="670560"/>
            </a:xfrm>
            <a:custGeom>
              <a:avLst/>
              <a:gdLst/>
              <a:ahLst/>
              <a:cxnLst/>
              <a:rect l="l" t="t" r="r" b="b"/>
              <a:pathLst>
                <a:path w="2223770" h="670560">
                  <a:moveTo>
                    <a:pt x="0" y="670559"/>
                  </a:moveTo>
                  <a:lnTo>
                    <a:pt x="2223651" y="670559"/>
                  </a:lnTo>
                  <a:lnTo>
                    <a:pt x="2223651" y="0"/>
                  </a:lnTo>
                  <a:lnTo>
                    <a:pt x="0" y="0"/>
                  </a:lnTo>
                  <a:lnTo>
                    <a:pt x="0" y="670559"/>
                  </a:lnTo>
                  <a:close/>
                </a:path>
              </a:pathLst>
            </a:custGeom>
            <a:ln w="4700">
              <a:solidFill>
                <a:srgbClr val="000000"/>
              </a:solidFill>
            </a:ln>
          </p:spPr>
          <p:txBody>
            <a:bodyPr wrap="square" lIns="0" tIns="0" rIns="0" bIns="0" rtlCol="0"/>
            <a:lstStyle/>
            <a:p>
              <a:endParaRPr/>
            </a:p>
          </p:txBody>
        </p:sp>
        <p:sp>
          <p:nvSpPr>
            <p:cNvPr id="11" name="object 11"/>
            <p:cNvSpPr/>
            <p:nvPr/>
          </p:nvSpPr>
          <p:spPr>
            <a:xfrm>
              <a:off x="1493659" y="1380845"/>
              <a:ext cx="2223770" cy="1665605"/>
            </a:xfrm>
            <a:custGeom>
              <a:avLst/>
              <a:gdLst/>
              <a:ahLst/>
              <a:cxnLst/>
              <a:rect l="l" t="t" r="r" b="b"/>
              <a:pathLst>
                <a:path w="2223770" h="1665605">
                  <a:moveTo>
                    <a:pt x="2223655" y="0"/>
                  </a:moveTo>
                  <a:lnTo>
                    <a:pt x="0" y="0"/>
                  </a:lnTo>
                  <a:lnTo>
                    <a:pt x="0" y="176250"/>
                  </a:lnTo>
                  <a:lnTo>
                    <a:pt x="0" y="1665414"/>
                  </a:lnTo>
                  <a:lnTo>
                    <a:pt x="2223655" y="1665414"/>
                  </a:lnTo>
                  <a:lnTo>
                    <a:pt x="2223655" y="176250"/>
                  </a:lnTo>
                  <a:lnTo>
                    <a:pt x="2223655" y="0"/>
                  </a:lnTo>
                  <a:close/>
                </a:path>
              </a:pathLst>
            </a:custGeom>
            <a:solidFill>
              <a:srgbClr val="4879C0"/>
            </a:solidFill>
          </p:spPr>
          <p:txBody>
            <a:bodyPr wrap="square" lIns="0" tIns="0" rIns="0" bIns="0" rtlCol="0"/>
            <a:lstStyle/>
            <a:p>
              <a:endParaRPr/>
            </a:p>
          </p:txBody>
        </p:sp>
        <p:sp>
          <p:nvSpPr>
            <p:cNvPr id="12" name="object 12"/>
            <p:cNvSpPr/>
            <p:nvPr/>
          </p:nvSpPr>
          <p:spPr>
            <a:xfrm>
              <a:off x="1493672" y="1380837"/>
              <a:ext cx="2223770" cy="1665605"/>
            </a:xfrm>
            <a:custGeom>
              <a:avLst/>
              <a:gdLst/>
              <a:ahLst/>
              <a:cxnLst/>
              <a:rect l="l" t="t" r="r" b="b"/>
              <a:pathLst>
                <a:path w="2223770" h="1665605">
                  <a:moveTo>
                    <a:pt x="0" y="1665411"/>
                  </a:moveTo>
                  <a:lnTo>
                    <a:pt x="2223651" y="1665411"/>
                  </a:lnTo>
                  <a:lnTo>
                    <a:pt x="2223651" y="0"/>
                  </a:lnTo>
                  <a:lnTo>
                    <a:pt x="0" y="0"/>
                  </a:lnTo>
                  <a:lnTo>
                    <a:pt x="0" y="1665411"/>
                  </a:lnTo>
                  <a:close/>
                </a:path>
              </a:pathLst>
            </a:custGeom>
            <a:ln w="4702">
              <a:solidFill>
                <a:srgbClr val="4879C0"/>
              </a:solidFill>
            </a:ln>
          </p:spPr>
          <p:txBody>
            <a:bodyPr wrap="square" lIns="0" tIns="0" rIns="0" bIns="0" rtlCol="0"/>
            <a:lstStyle/>
            <a:p>
              <a:endParaRPr/>
            </a:p>
          </p:txBody>
        </p:sp>
        <p:sp>
          <p:nvSpPr>
            <p:cNvPr id="13" name="object 13"/>
            <p:cNvSpPr/>
            <p:nvPr/>
          </p:nvSpPr>
          <p:spPr>
            <a:xfrm>
              <a:off x="1670168" y="1557094"/>
              <a:ext cx="2223770" cy="1665605"/>
            </a:xfrm>
            <a:custGeom>
              <a:avLst/>
              <a:gdLst/>
              <a:ahLst/>
              <a:cxnLst/>
              <a:rect l="l" t="t" r="r" b="b"/>
              <a:pathLst>
                <a:path w="2223770" h="1665605">
                  <a:moveTo>
                    <a:pt x="2223651" y="0"/>
                  </a:moveTo>
                  <a:lnTo>
                    <a:pt x="0" y="0"/>
                  </a:lnTo>
                  <a:lnTo>
                    <a:pt x="0" y="1665411"/>
                  </a:lnTo>
                  <a:lnTo>
                    <a:pt x="2223651" y="1665411"/>
                  </a:lnTo>
                  <a:lnTo>
                    <a:pt x="2223651" y="0"/>
                  </a:lnTo>
                  <a:close/>
                </a:path>
              </a:pathLst>
            </a:custGeom>
            <a:solidFill>
              <a:srgbClr val="E8EDF7"/>
            </a:solidFill>
          </p:spPr>
          <p:txBody>
            <a:bodyPr wrap="square" lIns="0" tIns="0" rIns="0" bIns="0" rtlCol="0"/>
            <a:lstStyle/>
            <a:p>
              <a:endParaRPr/>
            </a:p>
          </p:txBody>
        </p:sp>
        <p:sp>
          <p:nvSpPr>
            <p:cNvPr id="14" name="object 14"/>
            <p:cNvSpPr/>
            <p:nvPr/>
          </p:nvSpPr>
          <p:spPr>
            <a:xfrm>
              <a:off x="1670168" y="1557094"/>
              <a:ext cx="2223770" cy="1887855"/>
            </a:xfrm>
            <a:custGeom>
              <a:avLst/>
              <a:gdLst/>
              <a:ahLst/>
              <a:cxnLst/>
              <a:rect l="l" t="t" r="r" b="b"/>
              <a:pathLst>
                <a:path w="2223770" h="1887854">
                  <a:moveTo>
                    <a:pt x="0" y="1665411"/>
                  </a:moveTo>
                  <a:lnTo>
                    <a:pt x="2223651" y="1665411"/>
                  </a:lnTo>
                  <a:lnTo>
                    <a:pt x="2223651" y="0"/>
                  </a:lnTo>
                  <a:lnTo>
                    <a:pt x="0" y="0"/>
                  </a:lnTo>
                  <a:lnTo>
                    <a:pt x="0" y="1665411"/>
                  </a:lnTo>
                  <a:close/>
                </a:path>
                <a:path w="2223770" h="1887854">
                  <a:moveTo>
                    <a:pt x="166769" y="1887494"/>
                  </a:moveTo>
                  <a:lnTo>
                    <a:pt x="255742" y="1532043"/>
                  </a:lnTo>
                </a:path>
              </a:pathLst>
            </a:custGeom>
            <a:ln w="4703">
              <a:solidFill>
                <a:srgbClr val="000000"/>
              </a:solidFill>
            </a:ln>
          </p:spPr>
          <p:txBody>
            <a:bodyPr wrap="square" lIns="0" tIns="0" rIns="0" bIns="0" rtlCol="0"/>
            <a:lstStyle/>
            <a:p>
              <a:endParaRPr/>
            </a:p>
          </p:txBody>
        </p:sp>
        <p:sp>
          <p:nvSpPr>
            <p:cNvPr id="15" name="object 15"/>
            <p:cNvSpPr/>
            <p:nvPr/>
          </p:nvSpPr>
          <p:spPr>
            <a:xfrm>
              <a:off x="1870118" y="2944998"/>
              <a:ext cx="105410" cy="170815"/>
            </a:xfrm>
            <a:custGeom>
              <a:avLst/>
              <a:gdLst/>
              <a:ahLst/>
              <a:cxnLst/>
              <a:rect l="l" t="t" r="r" b="b"/>
              <a:pathLst>
                <a:path w="105410" h="170814">
                  <a:moveTo>
                    <a:pt x="91895" y="0"/>
                  </a:moveTo>
                  <a:lnTo>
                    <a:pt x="0" y="144138"/>
                  </a:lnTo>
                  <a:lnTo>
                    <a:pt x="105015" y="170381"/>
                  </a:lnTo>
                  <a:lnTo>
                    <a:pt x="91895" y="0"/>
                  </a:lnTo>
                  <a:close/>
                </a:path>
              </a:pathLst>
            </a:custGeom>
            <a:solidFill>
              <a:srgbClr val="000000"/>
            </a:solidFill>
          </p:spPr>
          <p:txBody>
            <a:bodyPr wrap="square" lIns="0" tIns="0" rIns="0" bIns="0" rtlCol="0"/>
            <a:lstStyle/>
            <a:p>
              <a:endParaRPr/>
            </a:p>
          </p:txBody>
        </p:sp>
        <p:sp>
          <p:nvSpPr>
            <p:cNvPr id="16" name="object 16"/>
            <p:cNvSpPr/>
            <p:nvPr/>
          </p:nvSpPr>
          <p:spPr>
            <a:xfrm>
              <a:off x="2209245" y="3000421"/>
              <a:ext cx="128270" cy="255904"/>
            </a:xfrm>
            <a:custGeom>
              <a:avLst/>
              <a:gdLst/>
              <a:ahLst/>
              <a:cxnLst/>
              <a:rect l="l" t="t" r="r" b="b"/>
              <a:pathLst>
                <a:path w="128269" h="255904">
                  <a:moveTo>
                    <a:pt x="127979" y="0"/>
                  </a:moveTo>
                  <a:lnTo>
                    <a:pt x="0" y="255768"/>
                  </a:lnTo>
                </a:path>
              </a:pathLst>
            </a:custGeom>
            <a:ln w="4705">
              <a:solidFill>
                <a:srgbClr val="000000"/>
              </a:solidFill>
            </a:ln>
          </p:spPr>
          <p:txBody>
            <a:bodyPr wrap="square" lIns="0" tIns="0" rIns="0" bIns="0" rtlCol="0"/>
            <a:lstStyle/>
            <a:p>
              <a:endParaRPr/>
            </a:p>
          </p:txBody>
        </p:sp>
        <p:sp>
          <p:nvSpPr>
            <p:cNvPr id="17" name="object 17"/>
            <p:cNvSpPr/>
            <p:nvPr/>
          </p:nvSpPr>
          <p:spPr>
            <a:xfrm>
              <a:off x="2142667" y="3219763"/>
              <a:ext cx="121285" cy="169545"/>
            </a:xfrm>
            <a:custGeom>
              <a:avLst/>
              <a:gdLst/>
              <a:ahLst/>
              <a:cxnLst/>
              <a:rect l="l" t="t" r="r" b="b"/>
              <a:pathLst>
                <a:path w="121285" h="169545">
                  <a:moveTo>
                    <a:pt x="24219" y="0"/>
                  </a:moveTo>
                  <a:lnTo>
                    <a:pt x="0" y="169402"/>
                  </a:lnTo>
                  <a:lnTo>
                    <a:pt x="121036" y="48372"/>
                  </a:lnTo>
                  <a:lnTo>
                    <a:pt x="24219" y="0"/>
                  </a:lnTo>
                  <a:close/>
                </a:path>
              </a:pathLst>
            </a:custGeom>
            <a:solidFill>
              <a:srgbClr val="000000"/>
            </a:solidFill>
          </p:spPr>
          <p:txBody>
            <a:bodyPr wrap="square" lIns="0" tIns="0" rIns="0" bIns="0" rtlCol="0"/>
            <a:lstStyle/>
            <a:p>
              <a:endParaRPr/>
            </a:p>
          </p:txBody>
        </p:sp>
        <p:sp>
          <p:nvSpPr>
            <p:cNvPr id="18" name="object 18"/>
            <p:cNvSpPr/>
            <p:nvPr/>
          </p:nvSpPr>
          <p:spPr>
            <a:xfrm>
              <a:off x="2578866" y="3000421"/>
              <a:ext cx="92075" cy="275590"/>
            </a:xfrm>
            <a:custGeom>
              <a:avLst/>
              <a:gdLst/>
              <a:ahLst/>
              <a:cxnLst/>
              <a:rect l="l" t="t" r="r" b="b"/>
              <a:pathLst>
                <a:path w="92075" h="275589">
                  <a:moveTo>
                    <a:pt x="91895" y="0"/>
                  </a:moveTo>
                  <a:lnTo>
                    <a:pt x="0" y="275352"/>
                  </a:lnTo>
                </a:path>
              </a:pathLst>
            </a:custGeom>
            <a:ln w="4705">
              <a:solidFill>
                <a:srgbClr val="000000"/>
              </a:solidFill>
            </a:ln>
          </p:spPr>
          <p:txBody>
            <a:bodyPr wrap="square" lIns="0" tIns="0" rIns="0" bIns="0" rtlCol="0"/>
            <a:lstStyle/>
            <a:p>
              <a:endParaRPr/>
            </a:p>
          </p:txBody>
        </p:sp>
        <p:sp>
          <p:nvSpPr>
            <p:cNvPr id="19" name="object 19"/>
            <p:cNvSpPr/>
            <p:nvPr/>
          </p:nvSpPr>
          <p:spPr>
            <a:xfrm>
              <a:off x="2531801" y="3245810"/>
              <a:ext cx="102870" cy="171450"/>
            </a:xfrm>
            <a:custGeom>
              <a:avLst/>
              <a:gdLst/>
              <a:ahLst/>
              <a:cxnLst/>
              <a:rect l="l" t="t" r="r" b="b"/>
              <a:pathLst>
                <a:path w="102869" h="171450">
                  <a:moveTo>
                    <a:pt x="0" y="0"/>
                  </a:moveTo>
                  <a:lnTo>
                    <a:pt x="0" y="170969"/>
                  </a:lnTo>
                  <a:lnTo>
                    <a:pt x="102681" y="34272"/>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2003706" y="3222505"/>
              <a:ext cx="1334135" cy="670560"/>
            </a:xfrm>
            <a:custGeom>
              <a:avLst/>
              <a:gdLst/>
              <a:ahLst/>
              <a:cxnLst/>
              <a:rect l="l" t="t" r="r" b="b"/>
              <a:pathLst>
                <a:path w="1334135" h="670560">
                  <a:moveTo>
                    <a:pt x="0" y="0"/>
                  </a:moveTo>
                  <a:lnTo>
                    <a:pt x="0" y="670559"/>
                  </a:lnTo>
                </a:path>
                <a:path w="1334135" h="670560">
                  <a:moveTo>
                    <a:pt x="333518" y="0"/>
                  </a:moveTo>
                  <a:lnTo>
                    <a:pt x="333518" y="670559"/>
                  </a:lnTo>
                </a:path>
                <a:path w="1334135" h="670560">
                  <a:moveTo>
                    <a:pt x="678175" y="0"/>
                  </a:moveTo>
                  <a:lnTo>
                    <a:pt x="678175" y="670559"/>
                  </a:lnTo>
                </a:path>
                <a:path w="1334135" h="670560">
                  <a:moveTo>
                    <a:pt x="1000554" y="0"/>
                  </a:moveTo>
                  <a:lnTo>
                    <a:pt x="1000555" y="670559"/>
                  </a:lnTo>
                </a:path>
                <a:path w="1334135" h="670560">
                  <a:moveTo>
                    <a:pt x="1334132" y="0"/>
                  </a:moveTo>
                  <a:lnTo>
                    <a:pt x="1334132" y="670559"/>
                  </a:lnTo>
                </a:path>
              </a:pathLst>
            </a:custGeom>
            <a:ln w="4703">
              <a:solidFill>
                <a:srgbClr val="000000"/>
              </a:solidFill>
            </a:ln>
          </p:spPr>
          <p:txBody>
            <a:bodyPr wrap="square" lIns="0" tIns="0" rIns="0" bIns="0" rtlCol="0"/>
            <a:lstStyle/>
            <a:p>
              <a:endParaRPr/>
            </a:p>
          </p:txBody>
        </p:sp>
        <p:sp>
          <p:nvSpPr>
            <p:cNvPr id="21" name="object 21"/>
            <p:cNvSpPr/>
            <p:nvPr/>
          </p:nvSpPr>
          <p:spPr>
            <a:xfrm>
              <a:off x="1114259" y="5614022"/>
              <a:ext cx="1584325" cy="333375"/>
            </a:xfrm>
            <a:custGeom>
              <a:avLst/>
              <a:gdLst/>
              <a:ahLst/>
              <a:cxnLst/>
              <a:rect l="l" t="t" r="r" b="b"/>
              <a:pathLst>
                <a:path w="1584325" h="333375">
                  <a:moveTo>
                    <a:pt x="722655" y="0"/>
                  </a:moveTo>
                  <a:lnTo>
                    <a:pt x="0" y="0"/>
                  </a:lnTo>
                  <a:lnTo>
                    <a:pt x="0" y="333095"/>
                  </a:lnTo>
                  <a:lnTo>
                    <a:pt x="722655" y="333095"/>
                  </a:lnTo>
                  <a:lnTo>
                    <a:pt x="722655" y="0"/>
                  </a:lnTo>
                  <a:close/>
                </a:path>
                <a:path w="1584325" h="333375">
                  <a:moveTo>
                    <a:pt x="1584286" y="0"/>
                  </a:moveTo>
                  <a:lnTo>
                    <a:pt x="861631" y="0"/>
                  </a:lnTo>
                  <a:lnTo>
                    <a:pt x="861631" y="333095"/>
                  </a:lnTo>
                  <a:lnTo>
                    <a:pt x="1584286" y="333095"/>
                  </a:lnTo>
                  <a:lnTo>
                    <a:pt x="1584286" y="0"/>
                  </a:lnTo>
                  <a:close/>
                </a:path>
              </a:pathLst>
            </a:custGeom>
            <a:solidFill>
              <a:srgbClr val="E8EDF7"/>
            </a:solidFill>
          </p:spPr>
          <p:txBody>
            <a:bodyPr wrap="square" lIns="0" tIns="0" rIns="0" bIns="0" rtlCol="0"/>
            <a:lstStyle/>
            <a:p>
              <a:endParaRPr/>
            </a:p>
          </p:txBody>
        </p:sp>
        <p:sp>
          <p:nvSpPr>
            <p:cNvPr id="22" name="object 22"/>
            <p:cNvSpPr/>
            <p:nvPr/>
          </p:nvSpPr>
          <p:spPr>
            <a:xfrm>
              <a:off x="4505260" y="5364202"/>
              <a:ext cx="1612265" cy="167005"/>
            </a:xfrm>
            <a:custGeom>
              <a:avLst/>
              <a:gdLst/>
              <a:ahLst/>
              <a:cxnLst/>
              <a:rect l="l" t="t" r="r" b="b"/>
              <a:pathLst>
                <a:path w="1612264" h="167004">
                  <a:moveTo>
                    <a:pt x="0" y="166541"/>
                  </a:moveTo>
                  <a:lnTo>
                    <a:pt x="1611995" y="166541"/>
                  </a:lnTo>
                  <a:lnTo>
                    <a:pt x="1611995" y="0"/>
                  </a:lnTo>
                  <a:lnTo>
                    <a:pt x="0" y="0"/>
                  </a:lnTo>
                  <a:lnTo>
                    <a:pt x="0" y="166541"/>
                  </a:lnTo>
                  <a:close/>
                </a:path>
              </a:pathLst>
            </a:custGeom>
            <a:solidFill>
              <a:srgbClr val="FF0000"/>
            </a:solidFill>
          </p:spPr>
          <p:txBody>
            <a:bodyPr wrap="square" lIns="0" tIns="0" rIns="0" bIns="0" rtlCol="0"/>
            <a:lstStyle/>
            <a:p>
              <a:endParaRPr/>
            </a:p>
          </p:txBody>
        </p:sp>
        <p:sp>
          <p:nvSpPr>
            <p:cNvPr id="23" name="object 23"/>
            <p:cNvSpPr/>
            <p:nvPr/>
          </p:nvSpPr>
          <p:spPr>
            <a:xfrm>
              <a:off x="5483047" y="5485309"/>
              <a:ext cx="912494" cy="240029"/>
            </a:xfrm>
            <a:custGeom>
              <a:avLst/>
              <a:gdLst/>
              <a:ahLst/>
              <a:cxnLst/>
              <a:rect l="l" t="t" r="r" b="b"/>
              <a:pathLst>
                <a:path w="912495" h="240029">
                  <a:moveTo>
                    <a:pt x="912287" y="239748"/>
                  </a:moveTo>
                  <a:lnTo>
                    <a:pt x="0" y="0"/>
                  </a:lnTo>
                </a:path>
              </a:pathLst>
            </a:custGeom>
            <a:ln w="4700">
              <a:solidFill>
                <a:srgbClr val="000000"/>
              </a:solidFill>
            </a:ln>
          </p:spPr>
          <p:txBody>
            <a:bodyPr wrap="square" lIns="0" tIns="0" rIns="0" bIns="0" rtlCol="0"/>
            <a:lstStyle/>
            <a:p>
              <a:endParaRPr/>
            </a:p>
          </p:txBody>
        </p:sp>
        <p:sp>
          <p:nvSpPr>
            <p:cNvPr id="24" name="object 24"/>
            <p:cNvSpPr/>
            <p:nvPr/>
          </p:nvSpPr>
          <p:spPr>
            <a:xfrm>
              <a:off x="5339105" y="5436466"/>
              <a:ext cx="170815" cy="104775"/>
            </a:xfrm>
            <a:custGeom>
              <a:avLst/>
              <a:gdLst/>
              <a:ahLst/>
              <a:cxnLst/>
              <a:rect l="l" t="t" r="r" b="b"/>
              <a:pathLst>
                <a:path w="170814" h="104775">
                  <a:moveTo>
                    <a:pt x="170808" y="0"/>
                  </a:moveTo>
                  <a:lnTo>
                    <a:pt x="0" y="11006"/>
                  </a:lnTo>
                  <a:lnTo>
                    <a:pt x="143157" y="104559"/>
                  </a:lnTo>
                  <a:lnTo>
                    <a:pt x="170808" y="0"/>
                  </a:lnTo>
                  <a:close/>
                </a:path>
              </a:pathLst>
            </a:custGeom>
            <a:solidFill>
              <a:srgbClr val="000000"/>
            </a:solidFill>
          </p:spPr>
          <p:txBody>
            <a:bodyPr wrap="square" lIns="0" tIns="0" rIns="0" bIns="0" rtlCol="0"/>
            <a:lstStyle/>
            <a:p>
              <a:endParaRPr/>
            </a:p>
          </p:txBody>
        </p:sp>
        <p:sp>
          <p:nvSpPr>
            <p:cNvPr id="25" name="object 25"/>
            <p:cNvSpPr/>
            <p:nvPr/>
          </p:nvSpPr>
          <p:spPr>
            <a:xfrm>
              <a:off x="4995710" y="3050755"/>
              <a:ext cx="2223770" cy="670560"/>
            </a:xfrm>
            <a:custGeom>
              <a:avLst/>
              <a:gdLst/>
              <a:ahLst/>
              <a:cxnLst/>
              <a:rect l="l" t="t" r="r" b="b"/>
              <a:pathLst>
                <a:path w="2223770" h="670560">
                  <a:moveTo>
                    <a:pt x="2223655" y="176263"/>
                  </a:moveTo>
                  <a:lnTo>
                    <a:pt x="176504" y="176263"/>
                  </a:lnTo>
                  <a:lnTo>
                    <a:pt x="176504" y="0"/>
                  </a:lnTo>
                  <a:lnTo>
                    <a:pt x="0" y="0"/>
                  </a:lnTo>
                  <a:lnTo>
                    <a:pt x="0" y="176263"/>
                  </a:lnTo>
                  <a:lnTo>
                    <a:pt x="0" y="670560"/>
                  </a:lnTo>
                  <a:lnTo>
                    <a:pt x="2223655" y="670560"/>
                  </a:lnTo>
                  <a:lnTo>
                    <a:pt x="2223655" y="176263"/>
                  </a:lnTo>
                  <a:close/>
                </a:path>
              </a:pathLst>
            </a:custGeom>
            <a:solidFill>
              <a:srgbClr val="4879C0"/>
            </a:solidFill>
          </p:spPr>
          <p:txBody>
            <a:bodyPr wrap="square" lIns="0" tIns="0" rIns="0" bIns="0" rtlCol="0"/>
            <a:lstStyle/>
            <a:p>
              <a:endParaRPr/>
            </a:p>
          </p:txBody>
        </p:sp>
        <p:sp>
          <p:nvSpPr>
            <p:cNvPr id="26" name="object 26"/>
            <p:cNvSpPr/>
            <p:nvPr/>
          </p:nvSpPr>
          <p:spPr>
            <a:xfrm>
              <a:off x="4995722" y="3050752"/>
              <a:ext cx="2223770" cy="670560"/>
            </a:xfrm>
            <a:custGeom>
              <a:avLst/>
              <a:gdLst/>
              <a:ahLst/>
              <a:cxnLst/>
              <a:rect l="l" t="t" r="r" b="b"/>
              <a:pathLst>
                <a:path w="2223770" h="670560">
                  <a:moveTo>
                    <a:pt x="0" y="670559"/>
                  </a:moveTo>
                  <a:lnTo>
                    <a:pt x="2223651" y="670559"/>
                  </a:lnTo>
                  <a:lnTo>
                    <a:pt x="2223651" y="0"/>
                  </a:lnTo>
                  <a:lnTo>
                    <a:pt x="0" y="0"/>
                  </a:lnTo>
                  <a:lnTo>
                    <a:pt x="0" y="670559"/>
                  </a:lnTo>
                  <a:close/>
                </a:path>
              </a:pathLst>
            </a:custGeom>
            <a:ln w="4700">
              <a:solidFill>
                <a:srgbClr val="4879C0"/>
              </a:solidFill>
            </a:ln>
          </p:spPr>
          <p:txBody>
            <a:bodyPr wrap="square" lIns="0" tIns="0" rIns="0" bIns="0" rtlCol="0"/>
            <a:lstStyle/>
            <a:p>
              <a:endParaRPr/>
            </a:p>
          </p:txBody>
        </p:sp>
        <p:sp>
          <p:nvSpPr>
            <p:cNvPr id="27" name="object 27"/>
            <p:cNvSpPr/>
            <p:nvPr/>
          </p:nvSpPr>
          <p:spPr>
            <a:xfrm>
              <a:off x="5172218" y="3227009"/>
              <a:ext cx="2223770" cy="670560"/>
            </a:xfrm>
            <a:custGeom>
              <a:avLst/>
              <a:gdLst/>
              <a:ahLst/>
              <a:cxnLst/>
              <a:rect l="l" t="t" r="r" b="b"/>
              <a:pathLst>
                <a:path w="2223770" h="670560">
                  <a:moveTo>
                    <a:pt x="2223651" y="0"/>
                  </a:moveTo>
                  <a:lnTo>
                    <a:pt x="0" y="0"/>
                  </a:lnTo>
                  <a:lnTo>
                    <a:pt x="0" y="670559"/>
                  </a:lnTo>
                  <a:lnTo>
                    <a:pt x="2223651" y="670559"/>
                  </a:lnTo>
                  <a:lnTo>
                    <a:pt x="2223651" y="0"/>
                  </a:lnTo>
                  <a:close/>
                </a:path>
              </a:pathLst>
            </a:custGeom>
            <a:solidFill>
              <a:srgbClr val="E8EDF7"/>
            </a:solidFill>
          </p:spPr>
          <p:txBody>
            <a:bodyPr wrap="square" lIns="0" tIns="0" rIns="0" bIns="0" rtlCol="0"/>
            <a:lstStyle/>
            <a:p>
              <a:endParaRPr/>
            </a:p>
          </p:txBody>
        </p:sp>
        <p:sp>
          <p:nvSpPr>
            <p:cNvPr id="28" name="object 28"/>
            <p:cNvSpPr/>
            <p:nvPr/>
          </p:nvSpPr>
          <p:spPr>
            <a:xfrm>
              <a:off x="5172218" y="3227009"/>
              <a:ext cx="2223770" cy="670560"/>
            </a:xfrm>
            <a:custGeom>
              <a:avLst/>
              <a:gdLst/>
              <a:ahLst/>
              <a:cxnLst/>
              <a:rect l="l" t="t" r="r" b="b"/>
              <a:pathLst>
                <a:path w="2223770" h="670560">
                  <a:moveTo>
                    <a:pt x="0" y="670559"/>
                  </a:moveTo>
                  <a:lnTo>
                    <a:pt x="2223651" y="670559"/>
                  </a:lnTo>
                  <a:lnTo>
                    <a:pt x="2223651" y="0"/>
                  </a:lnTo>
                  <a:lnTo>
                    <a:pt x="0" y="0"/>
                  </a:lnTo>
                  <a:lnTo>
                    <a:pt x="0" y="670559"/>
                  </a:lnTo>
                  <a:close/>
                </a:path>
              </a:pathLst>
            </a:custGeom>
            <a:ln w="4700">
              <a:solidFill>
                <a:srgbClr val="000000"/>
              </a:solidFill>
            </a:ln>
          </p:spPr>
          <p:txBody>
            <a:bodyPr wrap="square" lIns="0" tIns="0" rIns="0" bIns="0" rtlCol="0"/>
            <a:lstStyle/>
            <a:p>
              <a:endParaRPr/>
            </a:p>
          </p:txBody>
        </p:sp>
        <p:sp>
          <p:nvSpPr>
            <p:cNvPr id="29" name="object 29"/>
            <p:cNvSpPr/>
            <p:nvPr/>
          </p:nvSpPr>
          <p:spPr>
            <a:xfrm>
              <a:off x="4995710" y="1385353"/>
              <a:ext cx="2223770" cy="1665605"/>
            </a:xfrm>
            <a:custGeom>
              <a:avLst/>
              <a:gdLst/>
              <a:ahLst/>
              <a:cxnLst/>
              <a:rect l="l" t="t" r="r" b="b"/>
              <a:pathLst>
                <a:path w="2223770" h="1665605">
                  <a:moveTo>
                    <a:pt x="2223655" y="0"/>
                  </a:moveTo>
                  <a:lnTo>
                    <a:pt x="0" y="0"/>
                  </a:lnTo>
                  <a:lnTo>
                    <a:pt x="0" y="176250"/>
                  </a:lnTo>
                  <a:lnTo>
                    <a:pt x="0" y="1665401"/>
                  </a:lnTo>
                  <a:lnTo>
                    <a:pt x="2223655" y="1665401"/>
                  </a:lnTo>
                  <a:lnTo>
                    <a:pt x="2223655" y="176250"/>
                  </a:lnTo>
                  <a:lnTo>
                    <a:pt x="2223655" y="0"/>
                  </a:lnTo>
                  <a:close/>
                </a:path>
              </a:pathLst>
            </a:custGeom>
            <a:solidFill>
              <a:srgbClr val="4879C0"/>
            </a:solidFill>
          </p:spPr>
          <p:txBody>
            <a:bodyPr wrap="square" lIns="0" tIns="0" rIns="0" bIns="0" rtlCol="0"/>
            <a:lstStyle/>
            <a:p>
              <a:endParaRPr/>
            </a:p>
          </p:txBody>
        </p:sp>
        <p:sp>
          <p:nvSpPr>
            <p:cNvPr id="30" name="object 30"/>
            <p:cNvSpPr/>
            <p:nvPr/>
          </p:nvSpPr>
          <p:spPr>
            <a:xfrm>
              <a:off x="4995722" y="1385341"/>
              <a:ext cx="2223770" cy="1665605"/>
            </a:xfrm>
            <a:custGeom>
              <a:avLst/>
              <a:gdLst/>
              <a:ahLst/>
              <a:cxnLst/>
              <a:rect l="l" t="t" r="r" b="b"/>
              <a:pathLst>
                <a:path w="2223770" h="1665605">
                  <a:moveTo>
                    <a:pt x="0" y="1665411"/>
                  </a:moveTo>
                  <a:lnTo>
                    <a:pt x="2223651" y="1665411"/>
                  </a:lnTo>
                  <a:lnTo>
                    <a:pt x="2223651" y="0"/>
                  </a:lnTo>
                  <a:lnTo>
                    <a:pt x="0" y="0"/>
                  </a:lnTo>
                  <a:lnTo>
                    <a:pt x="0" y="1665411"/>
                  </a:lnTo>
                  <a:close/>
                </a:path>
              </a:pathLst>
            </a:custGeom>
            <a:ln w="4702">
              <a:solidFill>
                <a:srgbClr val="4879C0"/>
              </a:solidFill>
            </a:ln>
          </p:spPr>
          <p:txBody>
            <a:bodyPr wrap="square" lIns="0" tIns="0" rIns="0" bIns="0" rtlCol="0"/>
            <a:lstStyle/>
            <a:p>
              <a:endParaRPr/>
            </a:p>
          </p:txBody>
        </p:sp>
        <p:sp>
          <p:nvSpPr>
            <p:cNvPr id="31" name="object 31"/>
            <p:cNvSpPr/>
            <p:nvPr/>
          </p:nvSpPr>
          <p:spPr>
            <a:xfrm>
              <a:off x="5172218" y="1561598"/>
              <a:ext cx="2223770" cy="1665605"/>
            </a:xfrm>
            <a:custGeom>
              <a:avLst/>
              <a:gdLst/>
              <a:ahLst/>
              <a:cxnLst/>
              <a:rect l="l" t="t" r="r" b="b"/>
              <a:pathLst>
                <a:path w="2223770" h="1665605">
                  <a:moveTo>
                    <a:pt x="2223651" y="0"/>
                  </a:moveTo>
                  <a:lnTo>
                    <a:pt x="0" y="0"/>
                  </a:lnTo>
                  <a:lnTo>
                    <a:pt x="0" y="1665411"/>
                  </a:lnTo>
                  <a:lnTo>
                    <a:pt x="2223651" y="1665411"/>
                  </a:lnTo>
                  <a:lnTo>
                    <a:pt x="2223651" y="0"/>
                  </a:lnTo>
                  <a:close/>
                </a:path>
              </a:pathLst>
            </a:custGeom>
            <a:solidFill>
              <a:srgbClr val="E8EDF7"/>
            </a:solidFill>
          </p:spPr>
          <p:txBody>
            <a:bodyPr wrap="square" lIns="0" tIns="0" rIns="0" bIns="0" rtlCol="0"/>
            <a:lstStyle/>
            <a:p>
              <a:endParaRPr/>
            </a:p>
          </p:txBody>
        </p:sp>
        <p:sp>
          <p:nvSpPr>
            <p:cNvPr id="32" name="object 32"/>
            <p:cNvSpPr/>
            <p:nvPr/>
          </p:nvSpPr>
          <p:spPr>
            <a:xfrm>
              <a:off x="5172218" y="1561598"/>
              <a:ext cx="2223770" cy="1887855"/>
            </a:xfrm>
            <a:custGeom>
              <a:avLst/>
              <a:gdLst/>
              <a:ahLst/>
              <a:cxnLst/>
              <a:rect l="l" t="t" r="r" b="b"/>
              <a:pathLst>
                <a:path w="2223770" h="1887854">
                  <a:moveTo>
                    <a:pt x="0" y="1665411"/>
                  </a:moveTo>
                  <a:lnTo>
                    <a:pt x="2223651" y="1665411"/>
                  </a:lnTo>
                  <a:lnTo>
                    <a:pt x="2223651" y="0"/>
                  </a:lnTo>
                  <a:lnTo>
                    <a:pt x="0" y="0"/>
                  </a:lnTo>
                  <a:lnTo>
                    <a:pt x="0" y="1665411"/>
                  </a:lnTo>
                  <a:close/>
                </a:path>
                <a:path w="2223770" h="1887854">
                  <a:moveTo>
                    <a:pt x="166886" y="1887298"/>
                  </a:moveTo>
                  <a:lnTo>
                    <a:pt x="255722" y="1532043"/>
                  </a:lnTo>
                </a:path>
              </a:pathLst>
            </a:custGeom>
            <a:ln w="4703">
              <a:solidFill>
                <a:srgbClr val="000000"/>
              </a:solidFill>
            </a:ln>
          </p:spPr>
          <p:txBody>
            <a:bodyPr wrap="square" lIns="0" tIns="0" rIns="0" bIns="0" rtlCol="0"/>
            <a:lstStyle/>
            <a:p>
              <a:endParaRPr/>
            </a:p>
          </p:txBody>
        </p:sp>
        <p:sp>
          <p:nvSpPr>
            <p:cNvPr id="33" name="object 33"/>
            <p:cNvSpPr/>
            <p:nvPr/>
          </p:nvSpPr>
          <p:spPr>
            <a:xfrm>
              <a:off x="5372247" y="2949307"/>
              <a:ext cx="105410" cy="170815"/>
            </a:xfrm>
            <a:custGeom>
              <a:avLst/>
              <a:gdLst/>
              <a:ahLst/>
              <a:cxnLst/>
              <a:rect l="l" t="t" r="r" b="b"/>
              <a:pathLst>
                <a:path w="105410" h="170814">
                  <a:moveTo>
                    <a:pt x="91973" y="0"/>
                  </a:moveTo>
                  <a:lnTo>
                    <a:pt x="0" y="144334"/>
                  </a:lnTo>
                  <a:lnTo>
                    <a:pt x="104916" y="170381"/>
                  </a:lnTo>
                  <a:lnTo>
                    <a:pt x="91973" y="0"/>
                  </a:lnTo>
                  <a:close/>
                </a:path>
              </a:pathLst>
            </a:custGeom>
            <a:solidFill>
              <a:srgbClr val="000000"/>
            </a:solidFill>
          </p:spPr>
          <p:txBody>
            <a:bodyPr wrap="square" lIns="0" tIns="0" rIns="0" bIns="0" rtlCol="0"/>
            <a:lstStyle/>
            <a:p>
              <a:endParaRPr/>
            </a:p>
          </p:txBody>
        </p:sp>
        <p:sp>
          <p:nvSpPr>
            <p:cNvPr id="34" name="object 34"/>
            <p:cNvSpPr/>
            <p:nvPr/>
          </p:nvSpPr>
          <p:spPr>
            <a:xfrm>
              <a:off x="5711315" y="3004926"/>
              <a:ext cx="128270" cy="255904"/>
            </a:xfrm>
            <a:custGeom>
              <a:avLst/>
              <a:gdLst/>
              <a:ahLst/>
              <a:cxnLst/>
              <a:rect l="l" t="t" r="r" b="b"/>
              <a:pathLst>
                <a:path w="128270" h="255904">
                  <a:moveTo>
                    <a:pt x="128057" y="0"/>
                  </a:moveTo>
                  <a:lnTo>
                    <a:pt x="0" y="255572"/>
                  </a:lnTo>
                </a:path>
              </a:pathLst>
            </a:custGeom>
            <a:ln w="4705">
              <a:solidFill>
                <a:srgbClr val="000000"/>
              </a:solidFill>
            </a:ln>
          </p:spPr>
          <p:txBody>
            <a:bodyPr wrap="square" lIns="0" tIns="0" rIns="0" bIns="0" rtlCol="0"/>
            <a:lstStyle/>
            <a:p>
              <a:endParaRPr/>
            </a:p>
          </p:txBody>
        </p:sp>
        <p:sp>
          <p:nvSpPr>
            <p:cNvPr id="35" name="object 35"/>
            <p:cNvSpPr/>
            <p:nvPr/>
          </p:nvSpPr>
          <p:spPr>
            <a:xfrm>
              <a:off x="5644835" y="3224267"/>
              <a:ext cx="121285" cy="169545"/>
            </a:xfrm>
            <a:custGeom>
              <a:avLst/>
              <a:gdLst/>
              <a:ahLst/>
              <a:cxnLst/>
              <a:rect l="l" t="t" r="r" b="b"/>
              <a:pathLst>
                <a:path w="121285" h="169545">
                  <a:moveTo>
                    <a:pt x="24121" y="0"/>
                  </a:moveTo>
                  <a:lnTo>
                    <a:pt x="0" y="169206"/>
                  </a:lnTo>
                  <a:lnTo>
                    <a:pt x="120997" y="48372"/>
                  </a:lnTo>
                  <a:lnTo>
                    <a:pt x="24121" y="0"/>
                  </a:lnTo>
                  <a:close/>
                </a:path>
              </a:pathLst>
            </a:custGeom>
            <a:solidFill>
              <a:srgbClr val="000000"/>
            </a:solidFill>
          </p:spPr>
          <p:txBody>
            <a:bodyPr wrap="square" lIns="0" tIns="0" rIns="0" bIns="0" rtlCol="0"/>
            <a:lstStyle/>
            <a:p>
              <a:endParaRPr/>
            </a:p>
          </p:txBody>
        </p:sp>
        <p:sp>
          <p:nvSpPr>
            <p:cNvPr id="36" name="object 36"/>
            <p:cNvSpPr/>
            <p:nvPr/>
          </p:nvSpPr>
          <p:spPr>
            <a:xfrm>
              <a:off x="6080976" y="3004926"/>
              <a:ext cx="92075" cy="275590"/>
            </a:xfrm>
            <a:custGeom>
              <a:avLst/>
              <a:gdLst/>
              <a:ahLst/>
              <a:cxnLst/>
              <a:rect l="l" t="t" r="r" b="b"/>
              <a:pathLst>
                <a:path w="92075" h="275589">
                  <a:moveTo>
                    <a:pt x="91973" y="0"/>
                  </a:moveTo>
                  <a:lnTo>
                    <a:pt x="0" y="275352"/>
                  </a:lnTo>
                </a:path>
              </a:pathLst>
            </a:custGeom>
            <a:ln w="4705">
              <a:solidFill>
                <a:srgbClr val="000000"/>
              </a:solidFill>
            </a:ln>
          </p:spPr>
          <p:txBody>
            <a:bodyPr wrap="square" lIns="0" tIns="0" rIns="0" bIns="0" rtlCol="0"/>
            <a:lstStyle/>
            <a:p>
              <a:endParaRPr/>
            </a:p>
          </p:txBody>
        </p:sp>
        <p:sp>
          <p:nvSpPr>
            <p:cNvPr id="37" name="object 37"/>
            <p:cNvSpPr/>
            <p:nvPr/>
          </p:nvSpPr>
          <p:spPr>
            <a:xfrm>
              <a:off x="6033910" y="3250314"/>
              <a:ext cx="102870" cy="171450"/>
            </a:xfrm>
            <a:custGeom>
              <a:avLst/>
              <a:gdLst/>
              <a:ahLst/>
              <a:cxnLst/>
              <a:rect l="l" t="t" r="r" b="b"/>
              <a:pathLst>
                <a:path w="102870" h="171450">
                  <a:moveTo>
                    <a:pt x="0" y="0"/>
                  </a:moveTo>
                  <a:lnTo>
                    <a:pt x="0" y="170969"/>
                  </a:lnTo>
                  <a:lnTo>
                    <a:pt x="102759" y="34076"/>
                  </a:lnTo>
                  <a:lnTo>
                    <a:pt x="0" y="0"/>
                  </a:lnTo>
                  <a:close/>
                </a:path>
              </a:pathLst>
            </a:custGeom>
            <a:solidFill>
              <a:srgbClr val="000000"/>
            </a:solidFill>
          </p:spPr>
          <p:txBody>
            <a:bodyPr wrap="square" lIns="0" tIns="0" rIns="0" bIns="0" rtlCol="0"/>
            <a:lstStyle/>
            <a:p>
              <a:endParaRPr/>
            </a:p>
          </p:txBody>
        </p:sp>
        <p:sp>
          <p:nvSpPr>
            <p:cNvPr id="38" name="object 38"/>
            <p:cNvSpPr/>
            <p:nvPr/>
          </p:nvSpPr>
          <p:spPr>
            <a:xfrm>
              <a:off x="5505795" y="3227009"/>
              <a:ext cx="1334135" cy="670560"/>
            </a:xfrm>
            <a:custGeom>
              <a:avLst/>
              <a:gdLst/>
              <a:ahLst/>
              <a:cxnLst/>
              <a:rect l="l" t="t" r="r" b="b"/>
              <a:pathLst>
                <a:path w="1334134" h="670560">
                  <a:moveTo>
                    <a:pt x="0" y="0"/>
                  </a:moveTo>
                  <a:lnTo>
                    <a:pt x="0" y="670559"/>
                  </a:lnTo>
                </a:path>
                <a:path w="1334134" h="670560">
                  <a:moveTo>
                    <a:pt x="333577" y="0"/>
                  </a:moveTo>
                  <a:lnTo>
                    <a:pt x="333577" y="670559"/>
                  </a:lnTo>
                </a:path>
                <a:path w="1334134" h="670560">
                  <a:moveTo>
                    <a:pt x="678136" y="0"/>
                  </a:moveTo>
                  <a:lnTo>
                    <a:pt x="678136" y="670559"/>
                  </a:lnTo>
                </a:path>
                <a:path w="1334134" h="670560">
                  <a:moveTo>
                    <a:pt x="1000535" y="0"/>
                  </a:moveTo>
                  <a:lnTo>
                    <a:pt x="1000535" y="670559"/>
                  </a:lnTo>
                </a:path>
                <a:path w="1334134" h="670560">
                  <a:moveTo>
                    <a:pt x="1334112" y="0"/>
                  </a:moveTo>
                  <a:lnTo>
                    <a:pt x="1334112" y="670559"/>
                  </a:lnTo>
                </a:path>
              </a:pathLst>
            </a:custGeom>
            <a:ln w="4703">
              <a:solidFill>
                <a:srgbClr val="000000"/>
              </a:solidFill>
            </a:ln>
          </p:spPr>
          <p:txBody>
            <a:bodyPr wrap="square" lIns="0" tIns="0" rIns="0" bIns="0" rtlCol="0"/>
            <a:lstStyle/>
            <a:p>
              <a:endParaRPr/>
            </a:p>
          </p:txBody>
        </p:sp>
      </p:grpSp>
      <p:graphicFrame>
        <p:nvGraphicFramePr>
          <p:cNvPr id="39" name="object 39"/>
          <p:cNvGraphicFramePr>
            <a:graphicFrameLocks noGrp="1"/>
          </p:cNvGraphicFramePr>
          <p:nvPr/>
        </p:nvGraphicFramePr>
        <p:xfrm>
          <a:off x="991336" y="1105719"/>
          <a:ext cx="7226299" cy="4829630"/>
        </p:xfrm>
        <a:graphic>
          <a:graphicData uri="http://schemas.openxmlformats.org/drawingml/2006/table">
            <a:tbl>
              <a:tblPr firstRow="1" bandRow="1">
                <a:tableStyleId>{2D5ABB26-0587-4C30-8999-92F81FD0307C}</a:tableStyleId>
              </a:tblPr>
              <a:tblGrid>
                <a:gridCol w="111125">
                  <a:extLst>
                    <a:ext uri="{9D8B030D-6E8A-4147-A177-3AD203B41FA5}">
                      <a16:colId xmlns:a16="http://schemas.microsoft.com/office/drawing/2014/main" val="20000"/>
                    </a:ext>
                  </a:extLst>
                </a:gridCol>
                <a:gridCol w="722630">
                  <a:extLst>
                    <a:ext uri="{9D8B030D-6E8A-4147-A177-3AD203B41FA5}">
                      <a16:colId xmlns:a16="http://schemas.microsoft.com/office/drawing/2014/main" val="20001"/>
                    </a:ext>
                  </a:extLst>
                </a:gridCol>
                <a:gridCol w="139065">
                  <a:extLst>
                    <a:ext uri="{9D8B030D-6E8A-4147-A177-3AD203B41FA5}">
                      <a16:colId xmlns:a16="http://schemas.microsoft.com/office/drawing/2014/main" val="20002"/>
                    </a:ext>
                  </a:extLst>
                </a:gridCol>
                <a:gridCol w="722629">
                  <a:extLst>
                    <a:ext uri="{9D8B030D-6E8A-4147-A177-3AD203B41FA5}">
                      <a16:colId xmlns:a16="http://schemas.microsoft.com/office/drawing/2014/main" val="20003"/>
                    </a:ext>
                  </a:extLst>
                </a:gridCol>
                <a:gridCol w="5530850">
                  <a:extLst>
                    <a:ext uri="{9D8B030D-6E8A-4147-A177-3AD203B41FA5}">
                      <a16:colId xmlns:a16="http://schemas.microsoft.com/office/drawing/2014/main" val="20004"/>
                    </a:ext>
                  </a:extLst>
                </a:gridCol>
              </a:tblGrid>
              <a:tr h="3719346">
                <a:tc gridSpan="5">
                  <a:txBody>
                    <a:bodyPr/>
                    <a:lstStyle/>
                    <a:p>
                      <a:pPr>
                        <a:lnSpc>
                          <a:spcPct val="100000"/>
                        </a:lnSpc>
                      </a:pPr>
                      <a:endParaRPr sz="2100">
                        <a:latin typeface="Times New Roman"/>
                        <a:cs typeface="Times New Roman"/>
                      </a:endParaRPr>
                    </a:p>
                    <a:p>
                      <a:pPr marL="745490">
                        <a:lnSpc>
                          <a:spcPct val="100000"/>
                        </a:lnSpc>
                        <a:spcBef>
                          <a:spcPts val="1515"/>
                        </a:spcBef>
                        <a:tabLst>
                          <a:tab pos="4246880" algn="l"/>
                        </a:tabLst>
                      </a:pPr>
                      <a:r>
                        <a:rPr sz="2775" baseline="1501" dirty="0">
                          <a:latin typeface="Arial"/>
                          <a:cs typeface="Arial"/>
                        </a:rPr>
                        <a:t>Parent Process	</a:t>
                      </a:r>
                      <a:r>
                        <a:rPr sz="1850" dirty="0">
                          <a:latin typeface="Arial"/>
                          <a:cs typeface="Arial"/>
                        </a:rPr>
                        <a:t>Child Process</a:t>
                      </a:r>
                      <a:endParaRPr sz="1850">
                        <a:latin typeface="Arial"/>
                        <a:cs typeface="Arial"/>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15"/>
                        </a:spcBef>
                      </a:pPr>
                      <a:endParaRPr sz="1850">
                        <a:latin typeface="Times New Roman"/>
                        <a:cs typeface="Times New Roman"/>
                      </a:endParaRPr>
                    </a:p>
                    <a:p>
                      <a:pPr marL="745490">
                        <a:lnSpc>
                          <a:spcPct val="100000"/>
                        </a:lnSpc>
                        <a:spcBef>
                          <a:spcPts val="5"/>
                        </a:spcBef>
                        <a:tabLst>
                          <a:tab pos="1071880" algn="l"/>
                          <a:tab pos="1464310" algn="l"/>
                          <a:tab pos="1791335" algn="l"/>
                          <a:tab pos="2118360" algn="l"/>
                          <a:tab pos="2465070" algn="l"/>
                          <a:tab pos="4246880" algn="l"/>
                          <a:tab pos="4574540" algn="l"/>
                          <a:tab pos="4966335" algn="l"/>
                          <a:tab pos="5293360" algn="l"/>
                          <a:tab pos="5621020" algn="l"/>
                          <a:tab pos="5967730" algn="l"/>
                        </a:tabLst>
                      </a:pPr>
                      <a:r>
                        <a:rPr sz="2775" baseline="1501" dirty="0">
                          <a:latin typeface="Arial"/>
                          <a:cs typeface="Arial"/>
                        </a:rPr>
                        <a:t>0	1	2	3	4	</a:t>
                      </a:r>
                      <a:r>
                        <a:rPr sz="2775" b="1" baseline="12012" dirty="0">
                          <a:latin typeface="Times New Roman"/>
                          <a:cs typeface="Times New Roman"/>
                        </a:rPr>
                        <a:t>. . .	</a:t>
                      </a:r>
                      <a:r>
                        <a:rPr sz="1850" dirty="0">
                          <a:latin typeface="Arial"/>
                          <a:cs typeface="Arial"/>
                        </a:rPr>
                        <a:t>0	1	2	3	4	</a:t>
                      </a:r>
                      <a:r>
                        <a:rPr sz="2775" b="1" baseline="12012" dirty="0">
                          <a:latin typeface="Times New Roman"/>
                          <a:cs typeface="Times New Roman"/>
                        </a:rPr>
                        <a:t>. .</a:t>
                      </a:r>
                      <a:r>
                        <a:rPr sz="2775" b="1" spc="-15" baseline="12012" dirty="0">
                          <a:latin typeface="Times New Roman"/>
                          <a:cs typeface="Times New Roman"/>
                        </a:rPr>
                        <a:t> </a:t>
                      </a:r>
                      <a:r>
                        <a:rPr sz="2775" b="1" baseline="12012" dirty="0">
                          <a:latin typeface="Times New Roman"/>
                          <a:cs typeface="Times New Roman"/>
                        </a:rPr>
                        <a:t>.</a:t>
                      </a:r>
                      <a:endParaRPr sz="2775" baseline="12012">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777198">
                <a:tc gridSpan="5">
                  <a:txBody>
                    <a:bodyPr/>
                    <a:lstStyle/>
                    <a:p>
                      <a:pPr marR="73025" algn="r">
                        <a:lnSpc>
                          <a:spcPts val="2160"/>
                        </a:lnSpc>
                      </a:pPr>
                      <a:r>
                        <a:rPr sz="1850" dirty="0">
                          <a:latin typeface="Arial"/>
                          <a:cs typeface="Arial"/>
                        </a:rPr>
                        <a:t>Kernel</a:t>
                      </a:r>
                      <a:endParaRPr sz="18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33086">
                <a:tc>
                  <a:txBody>
                    <a:bodyPr/>
                    <a:lstStyle/>
                    <a:p>
                      <a:pPr>
                        <a:lnSpc>
                          <a:spcPct val="100000"/>
                        </a:lnSpc>
                      </a:pPr>
                      <a:endParaRPr sz="2100">
                        <a:latin typeface="Times New Roman"/>
                        <a:cs typeface="Times New Roman"/>
                      </a:endParaRPr>
                    </a:p>
                  </a:txBody>
                  <a:tcPr marL="0" marR="0" marT="0" marB="0">
                    <a:lnL w="28575">
                      <a:solidFill>
                        <a:srgbClr val="000000"/>
                      </a:solidFill>
                      <a:prstDash val="solid"/>
                    </a:lnL>
                    <a:lnR w="6350">
                      <a:solidFill>
                        <a:srgbClr val="000000"/>
                      </a:solidFill>
                      <a:prstDash val="solid"/>
                    </a:lnR>
                    <a:lnB w="2857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28575">
                      <a:solidFill>
                        <a:srgbClr val="000000"/>
                      </a:solidFill>
                      <a:prstDash val="solid"/>
                    </a:lnB>
                    <a:solidFill>
                      <a:srgbClr val="E8EDF7"/>
                    </a:solidFill>
                  </a:tcPr>
                </a:tc>
                <a:tc>
                  <a:txBody>
                    <a:bodyPr/>
                    <a:lstStyle/>
                    <a:p>
                      <a:pPr>
                        <a:lnSpc>
                          <a:spcPct val="100000"/>
                        </a:lnSpc>
                      </a:pPr>
                      <a:endParaRPr sz="2100">
                        <a:latin typeface="Times New Roman"/>
                        <a:cs typeface="Times New Roman"/>
                      </a:endParaRPr>
                    </a:p>
                  </a:txBody>
                  <a:tcPr marL="0" marR="0" marT="0" marB="0">
                    <a:lnL w="6350">
                      <a:solidFill>
                        <a:srgbClr val="000000"/>
                      </a:solidFill>
                      <a:prstDash val="solid"/>
                    </a:lnL>
                    <a:lnR w="6350">
                      <a:solidFill>
                        <a:srgbClr val="000000"/>
                      </a:solidFill>
                      <a:prstDash val="solid"/>
                    </a:lnR>
                    <a:lnB w="2857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28575">
                      <a:solidFill>
                        <a:srgbClr val="000000"/>
                      </a:solidFill>
                      <a:prstDash val="solid"/>
                    </a:lnB>
                    <a:solidFill>
                      <a:srgbClr val="E8EDF7"/>
                    </a:solidFill>
                  </a:tcPr>
                </a:tc>
                <a:tc>
                  <a:txBody>
                    <a:bodyPr/>
                    <a:lstStyle/>
                    <a:p>
                      <a:pPr marR="1266190" algn="r">
                        <a:lnSpc>
                          <a:spcPct val="100000"/>
                        </a:lnSpc>
                        <a:spcBef>
                          <a:spcPts val="95"/>
                        </a:spcBef>
                      </a:pPr>
                      <a:r>
                        <a:rPr sz="1850" dirty="0">
                          <a:latin typeface="Arial"/>
                          <a:cs typeface="Arial"/>
                        </a:rPr>
                        <a:t>pipe</a:t>
                      </a:r>
                      <a:endParaRPr sz="1850">
                        <a:latin typeface="Arial"/>
                        <a:cs typeface="Arial"/>
                      </a:endParaRPr>
                    </a:p>
                  </a:txBody>
                  <a:tcPr marL="0" marR="0" marT="12065" marB="0">
                    <a:lnL w="6350">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68</a:t>
            </a:fld>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42314" y="35432"/>
            <a:ext cx="8501685" cy="635000"/>
          </a:xfrm>
          <a:prstGeom prst="rect">
            <a:avLst/>
          </a:prstGeom>
        </p:spPr>
        <p:txBody>
          <a:bodyPr vert="horz" wrap="square" lIns="0" tIns="12065" rIns="0" bIns="0" rtlCol="0">
            <a:spAutoFit/>
          </a:bodyPr>
          <a:lstStyle/>
          <a:p>
            <a:pPr marL="12700">
              <a:lnSpc>
                <a:spcPct val="100000"/>
              </a:lnSpc>
              <a:spcBef>
                <a:spcPts val="95"/>
              </a:spcBef>
            </a:pPr>
            <a:r>
              <a:rPr spc="-5" dirty="0"/>
              <a:t>After </a:t>
            </a:r>
            <a:r>
              <a:rPr spc="-10" dirty="0"/>
              <a:t>Closing </a:t>
            </a:r>
            <a:r>
              <a:rPr spc="-5" dirty="0"/>
              <a:t>Unused Ends of</a:t>
            </a:r>
            <a:r>
              <a:rPr spc="-25" dirty="0"/>
              <a:t> </a:t>
            </a:r>
            <a:r>
              <a:rPr spc="-5" dirty="0"/>
              <a:t>Pipe</a:t>
            </a:r>
          </a:p>
        </p:txBody>
      </p:sp>
      <p:grpSp>
        <p:nvGrpSpPr>
          <p:cNvPr id="4" name="object 4"/>
          <p:cNvGrpSpPr/>
          <p:nvPr/>
        </p:nvGrpSpPr>
        <p:grpSpPr>
          <a:xfrm>
            <a:off x="861376" y="1211255"/>
            <a:ext cx="6618605" cy="4811395"/>
            <a:chOff x="861376" y="1211255"/>
            <a:chExt cx="6618605" cy="4811395"/>
          </a:xfrm>
        </p:grpSpPr>
        <p:sp>
          <p:nvSpPr>
            <p:cNvPr id="5" name="object 5"/>
            <p:cNvSpPr/>
            <p:nvPr/>
          </p:nvSpPr>
          <p:spPr>
            <a:xfrm>
              <a:off x="1037006" y="3863989"/>
              <a:ext cx="5269230" cy="1807845"/>
            </a:xfrm>
            <a:custGeom>
              <a:avLst/>
              <a:gdLst/>
              <a:ahLst/>
              <a:cxnLst/>
              <a:rect l="l" t="t" r="r" b="b"/>
              <a:pathLst>
                <a:path w="5269230" h="1807845">
                  <a:moveTo>
                    <a:pt x="5269121" y="0"/>
                  </a:moveTo>
                  <a:lnTo>
                    <a:pt x="3395656" y="1632135"/>
                  </a:lnTo>
                </a:path>
                <a:path w="5269230" h="1807845">
                  <a:moveTo>
                    <a:pt x="4976256" y="0"/>
                  </a:moveTo>
                  <a:lnTo>
                    <a:pt x="1112347" y="1807514"/>
                  </a:lnTo>
                </a:path>
                <a:path w="5269230" h="1807845">
                  <a:moveTo>
                    <a:pt x="1580723" y="696793"/>
                  </a:moveTo>
                  <a:lnTo>
                    <a:pt x="0" y="1807514"/>
                  </a:lnTo>
                </a:path>
                <a:path w="5269230" h="1807845">
                  <a:moveTo>
                    <a:pt x="4599333" y="32378"/>
                  </a:moveTo>
                  <a:lnTo>
                    <a:pt x="409824" y="1807514"/>
                  </a:lnTo>
                </a:path>
                <a:path w="5269230" h="1807845">
                  <a:moveTo>
                    <a:pt x="4273836" y="0"/>
                  </a:moveTo>
                  <a:lnTo>
                    <a:pt x="1580723" y="696793"/>
                  </a:lnTo>
                </a:path>
              </a:pathLst>
            </a:custGeom>
            <a:ln w="175505">
              <a:solidFill>
                <a:srgbClr val="CC99FF"/>
              </a:solidFill>
            </a:ln>
          </p:spPr>
          <p:txBody>
            <a:bodyPr wrap="square" lIns="0" tIns="0" rIns="0" bIns="0" rtlCol="0"/>
            <a:lstStyle/>
            <a:p>
              <a:endParaRPr/>
            </a:p>
          </p:txBody>
        </p:sp>
        <p:sp>
          <p:nvSpPr>
            <p:cNvPr id="6" name="object 6"/>
            <p:cNvSpPr/>
            <p:nvPr/>
          </p:nvSpPr>
          <p:spPr>
            <a:xfrm>
              <a:off x="1095559" y="3742313"/>
              <a:ext cx="5034915" cy="1988185"/>
            </a:xfrm>
            <a:custGeom>
              <a:avLst/>
              <a:gdLst/>
              <a:ahLst/>
              <a:cxnLst/>
              <a:rect l="l" t="t" r="r" b="b"/>
              <a:pathLst>
                <a:path w="5034915" h="1988185">
                  <a:moveTo>
                    <a:pt x="1932057" y="0"/>
                  </a:moveTo>
                  <a:lnTo>
                    <a:pt x="5034809" y="1753812"/>
                  </a:lnTo>
                </a:path>
                <a:path w="5034915" h="1988185">
                  <a:moveTo>
                    <a:pt x="1170899" y="116933"/>
                  </a:moveTo>
                  <a:lnTo>
                    <a:pt x="1053795" y="1929191"/>
                  </a:lnTo>
                </a:path>
                <a:path w="5034915" h="1988185">
                  <a:moveTo>
                    <a:pt x="878179" y="116933"/>
                  </a:moveTo>
                  <a:lnTo>
                    <a:pt x="351271" y="1929191"/>
                  </a:lnTo>
                </a:path>
                <a:path w="5034915" h="1988185">
                  <a:moveTo>
                    <a:pt x="526907" y="116933"/>
                  </a:moveTo>
                  <a:lnTo>
                    <a:pt x="0" y="1987657"/>
                  </a:lnTo>
                </a:path>
              </a:pathLst>
            </a:custGeom>
            <a:ln w="175505">
              <a:solidFill>
                <a:srgbClr val="7B9CCD"/>
              </a:solidFill>
            </a:ln>
          </p:spPr>
          <p:txBody>
            <a:bodyPr wrap="square" lIns="0" tIns="0" rIns="0" bIns="0" rtlCol="0"/>
            <a:lstStyle/>
            <a:p>
              <a:endParaRPr/>
            </a:p>
          </p:txBody>
        </p:sp>
        <p:sp>
          <p:nvSpPr>
            <p:cNvPr id="7" name="object 7"/>
            <p:cNvSpPr/>
            <p:nvPr/>
          </p:nvSpPr>
          <p:spPr>
            <a:xfrm>
              <a:off x="1260944" y="2967507"/>
              <a:ext cx="2341880" cy="706755"/>
            </a:xfrm>
            <a:custGeom>
              <a:avLst/>
              <a:gdLst/>
              <a:ahLst/>
              <a:cxnLst/>
              <a:rect l="l" t="t" r="r" b="b"/>
              <a:pathLst>
                <a:path w="2341879" h="706754">
                  <a:moveTo>
                    <a:pt x="2341880" y="185610"/>
                  </a:moveTo>
                  <a:lnTo>
                    <a:pt x="185877" y="185610"/>
                  </a:lnTo>
                  <a:lnTo>
                    <a:pt x="185877" y="0"/>
                  </a:lnTo>
                  <a:lnTo>
                    <a:pt x="0" y="0"/>
                  </a:lnTo>
                  <a:lnTo>
                    <a:pt x="0" y="185610"/>
                  </a:lnTo>
                  <a:lnTo>
                    <a:pt x="0" y="706132"/>
                  </a:lnTo>
                  <a:lnTo>
                    <a:pt x="2341880" y="706132"/>
                  </a:lnTo>
                  <a:lnTo>
                    <a:pt x="2341880" y="185610"/>
                  </a:lnTo>
                  <a:close/>
                </a:path>
              </a:pathLst>
            </a:custGeom>
            <a:solidFill>
              <a:srgbClr val="4879C0"/>
            </a:solidFill>
          </p:spPr>
          <p:txBody>
            <a:bodyPr wrap="square" lIns="0" tIns="0" rIns="0" bIns="0" rtlCol="0"/>
            <a:lstStyle/>
            <a:p>
              <a:endParaRPr/>
            </a:p>
          </p:txBody>
        </p:sp>
        <p:sp>
          <p:nvSpPr>
            <p:cNvPr id="8" name="object 8"/>
            <p:cNvSpPr/>
            <p:nvPr/>
          </p:nvSpPr>
          <p:spPr>
            <a:xfrm>
              <a:off x="1260950" y="2967502"/>
              <a:ext cx="2341880" cy="706755"/>
            </a:xfrm>
            <a:custGeom>
              <a:avLst/>
              <a:gdLst/>
              <a:ahLst/>
              <a:cxnLst/>
              <a:rect l="l" t="t" r="r" b="b"/>
              <a:pathLst>
                <a:path w="2341879" h="706754">
                  <a:moveTo>
                    <a:pt x="0" y="706136"/>
                  </a:moveTo>
                  <a:lnTo>
                    <a:pt x="2341882" y="706136"/>
                  </a:lnTo>
                  <a:lnTo>
                    <a:pt x="2341882" y="0"/>
                  </a:lnTo>
                  <a:lnTo>
                    <a:pt x="0" y="0"/>
                  </a:lnTo>
                  <a:lnTo>
                    <a:pt x="0" y="706136"/>
                  </a:lnTo>
                  <a:close/>
                </a:path>
              </a:pathLst>
            </a:custGeom>
            <a:ln w="4950">
              <a:solidFill>
                <a:srgbClr val="4879C0"/>
              </a:solidFill>
            </a:ln>
          </p:spPr>
          <p:txBody>
            <a:bodyPr wrap="square" lIns="0" tIns="0" rIns="0" bIns="0" rtlCol="0"/>
            <a:lstStyle/>
            <a:p>
              <a:endParaRPr/>
            </a:p>
          </p:txBody>
        </p:sp>
        <p:sp>
          <p:nvSpPr>
            <p:cNvPr id="9" name="object 9"/>
            <p:cNvSpPr/>
            <p:nvPr/>
          </p:nvSpPr>
          <p:spPr>
            <a:xfrm>
              <a:off x="1446830" y="3153110"/>
              <a:ext cx="2341880" cy="706755"/>
            </a:xfrm>
            <a:custGeom>
              <a:avLst/>
              <a:gdLst/>
              <a:ahLst/>
              <a:cxnLst/>
              <a:rect l="l" t="t" r="r" b="b"/>
              <a:pathLst>
                <a:path w="2341879" h="706754">
                  <a:moveTo>
                    <a:pt x="2341882" y="0"/>
                  </a:moveTo>
                  <a:lnTo>
                    <a:pt x="0" y="0"/>
                  </a:lnTo>
                  <a:lnTo>
                    <a:pt x="0" y="706136"/>
                  </a:lnTo>
                  <a:lnTo>
                    <a:pt x="2341882" y="706136"/>
                  </a:lnTo>
                  <a:lnTo>
                    <a:pt x="2341882" y="0"/>
                  </a:lnTo>
                  <a:close/>
                </a:path>
              </a:pathLst>
            </a:custGeom>
            <a:solidFill>
              <a:srgbClr val="E8EDF7"/>
            </a:solidFill>
          </p:spPr>
          <p:txBody>
            <a:bodyPr wrap="square" lIns="0" tIns="0" rIns="0" bIns="0" rtlCol="0"/>
            <a:lstStyle/>
            <a:p>
              <a:endParaRPr/>
            </a:p>
          </p:txBody>
        </p:sp>
        <p:sp>
          <p:nvSpPr>
            <p:cNvPr id="10" name="object 10"/>
            <p:cNvSpPr/>
            <p:nvPr/>
          </p:nvSpPr>
          <p:spPr>
            <a:xfrm>
              <a:off x="1446830" y="3153110"/>
              <a:ext cx="2341880" cy="706755"/>
            </a:xfrm>
            <a:custGeom>
              <a:avLst/>
              <a:gdLst/>
              <a:ahLst/>
              <a:cxnLst/>
              <a:rect l="l" t="t" r="r" b="b"/>
              <a:pathLst>
                <a:path w="2341879" h="706754">
                  <a:moveTo>
                    <a:pt x="0" y="706136"/>
                  </a:moveTo>
                  <a:lnTo>
                    <a:pt x="2341882" y="706136"/>
                  </a:lnTo>
                  <a:lnTo>
                    <a:pt x="2341882" y="0"/>
                  </a:lnTo>
                  <a:lnTo>
                    <a:pt x="0" y="0"/>
                  </a:lnTo>
                  <a:lnTo>
                    <a:pt x="0" y="706136"/>
                  </a:lnTo>
                  <a:close/>
                </a:path>
              </a:pathLst>
            </a:custGeom>
            <a:ln w="4950">
              <a:solidFill>
                <a:srgbClr val="000000"/>
              </a:solidFill>
            </a:ln>
          </p:spPr>
          <p:txBody>
            <a:bodyPr wrap="square" lIns="0" tIns="0" rIns="0" bIns="0" rtlCol="0"/>
            <a:lstStyle/>
            <a:p>
              <a:endParaRPr/>
            </a:p>
          </p:txBody>
        </p:sp>
        <p:sp>
          <p:nvSpPr>
            <p:cNvPr id="11" name="object 11"/>
            <p:cNvSpPr/>
            <p:nvPr/>
          </p:nvSpPr>
          <p:spPr>
            <a:xfrm>
              <a:off x="1260944" y="1213738"/>
              <a:ext cx="2341880" cy="1753870"/>
            </a:xfrm>
            <a:custGeom>
              <a:avLst/>
              <a:gdLst/>
              <a:ahLst/>
              <a:cxnLst/>
              <a:rect l="l" t="t" r="r" b="b"/>
              <a:pathLst>
                <a:path w="2341879" h="1753870">
                  <a:moveTo>
                    <a:pt x="2341880" y="0"/>
                  </a:moveTo>
                  <a:lnTo>
                    <a:pt x="0" y="0"/>
                  </a:lnTo>
                  <a:lnTo>
                    <a:pt x="0" y="185610"/>
                  </a:lnTo>
                  <a:lnTo>
                    <a:pt x="0" y="1753768"/>
                  </a:lnTo>
                  <a:lnTo>
                    <a:pt x="2341880" y="1753768"/>
                  </a:lnTo>
                  <a:lnTo>
                    <a:pt x="2341880" y="185610"/>
                  </a:lnTo>
                  <a:lnTo>
                    <a:pt x="2341880" y="0"/>
                  </a:lnTo>
                  <a:close/>
                </a:path>
              </a:pathLst>
            </a:custGeom>
            <a:solidFill>
              <a:srgbClr val="4879C0"/>
            </a:solidFill>
          </p:spPr>
          <p:txBody>
            <a:bodyPr wrap="square" lIns="0" tIns="0" rIns="0" bIns="0" rtlCol="0"/>
            <a:lstStyle/>
            <a:p>
              <a:endParaRPr/>
            </a:p>
          </p:txBody>
        </p:sp>
        <p:sp>
          <p:nvSpPr>
            <p:cNvPr id="12" name="object 12"/>
            <p:cNvSpPr/>
            <p:nvPr/>
          </p:nvSpPr>
          <p:spPr>
            <a:xfrm>
              <a:off x="1260950" y="1213731"/>
              <a:ext cx="2341880" cy="1753870"/>
            </a:xfrm>
            <a:custGeom>
              <a:avLst/>
              <a:gdLst/>
              <a:ahLst/>
              <a:cxnLst/>
              <a:rect l="l" t="t" r="r" b="b"/>
              <a:pathLst>
                <a:path w="2341879" h="1753870">
                  <a:moveTo>
                    <a:pt x="0" y="1753770"/>
                  </a:moveTo>
                  <a:lnTo>
                    <a:pt x="2341882" y="1753770"/>
                  </a:lnTo>
                  <a:lnTo>
                    <a:pt x="2341882" y="0"/>
                  </a:lnTo>
                  <a:lnTo>
                    <a:pt x="0" y="0"/>
                  </a:lnTo>
                  <a:lnTo>
                    <a:pt x="0" y="1753770"/>
                  </a:lnTo>
                  <a:close/>
                </a:path>
              </a:pathLst>
            </a:custGeom>
            <a:ln w="4952">
              <a:solidFill>
                <a:srgbClr val="4879C0"/>
              </a:solidFill>
            </a:ln>
          </p:spPr>
          <p:txBody>
            <a:bodyPr wrap="square" lIns="0" tIns="0" rIns="0" bIns="0" rtlCol="0"/>
            <a:lstStyle/>
            <a:p>
              <a:endParaRPr/>
            </a:p>
          </p:txBody>
        </p:sp>
        <p:sp>
          <p:nvSpPr>
            <p:cNvPr id="13" name="object 13"/>
            <p:cNvSpPr/>
            <p:nvPr/>
          </p:nvSpPr>
          <p:spPr>
            <a:xfrm>
              <a:off x="1446830" y="1399339"/>
              <a:ext cx="2341880" cy="1753870"/>
            </a:xfrm>
            <a:custGeom>
              <a:avLst/>
              <a:gdLst/>
              <a:ahLst/>
              <a:cxnLst/>
              <a:rect l="l" t="t" r="r" b="b"/>
              <a:pathLst>
                <a:path w="2341879" h="1753870">
                  <a:moveTo>
                    <a:pt x="2341882" y="0"/>
                  </a:moveTo>
                  <a:lnTo>
                    <a:pt x="0" y="0"/>
                  </a:lnTo>
                  <a:lnTo>
                    <a:pt x="0" y="1753770"/>
                  </a:lnTo>
                  <a:lnTo>
                    <a:pt x="2341882" y="1753770"/>
                  </a:lnTo>
                  <a:lnTo>
                    <a:pt x="2341882" y="0"/>
                  </a:lnTo>
                  <a:close/>
                </a:path>
              </a:pathLst>
            </a:custGeom>
            <a:solidFill>
              <a:srgbClr val="E8EDF7"/>
            </a:solidFill>
          </p:spPr>
          <p:txBody>
            <a:bodyPr wrap="square" lIns="0" tIns="0" rIns="0" bIns="0" rtlCol="0"/>
            <a:lstStyle/>
            <a:p>
              <a:endParaRPr/>
            </a:p>
          </p:txBody>
        </p:sp>
        <p:sp>
          <p:nvSpPr>
            <p:cNvPr id="14" name="object 14"/>
            <p:cNvSpPr/>
            <p:nvPr/>
          </p:nvSpPr>
          <p:spPr>
            <a:xfrm>
              <a:off x="1446830" y="1399339"/>
              <a:ext cx="2341880" cy="1988185"/>
            </a:xfrm>
            <a:custGeom>
              <a:avLst/>
              <a:gdLst/>
              <a:ahLst/>
              <a:cxnLst/>
              <a:rect l="l" t="t" r="r" b="b"/>
              <a:pathLst>
                <a:path w="2341879" h="1988185">
                  <a:moveTo>
                    <a:pt x="0" y="1753770"/>
                  </a:moveTo>
                  <a:lnTo>
                    <a:pt x="2341882" y="1753770"/>
                  </a:lnTo>
                  <a:lnTo>
                    <a:pt x="2341882" y="0"/>
                  </a:lnTo>
                  <a:lnTo>
                    <a:pt x="0" y="0"/>
                  </a:lnTo>
                  <a:lnTo>
                    <a:pt x="0" y="1753770"/>
                  </a:lnTo>
                  <a:close/>
                </a:path>
                <a:path w="2341879" h="1988185">
                  <a:moveTo>
                    <a:pt x="175636" y="1987637"/>
                  </a:moveTo>
                  <a:lnTo>
                    <a:pt x="269340" y="1613327"/>
                  </a:lnTo>
                </a:path>
              </a:pathLst>
            </a:custGeom>
            <a:ln w="4953">
              <a:solidFill>
                <a:srgbClr val="000000"/>
              </a:solidFill>
            </a:ln>
          </p:spPr>
          <p:txBody>
            <a:bodyPr wrap="square" lIns="0" tIns="0" rIns="0" bIns="0" rtlCol="0"/>
            <a:lstStyle/>
            <a:p>
              <a:endParaRPr/>
            </a:p>
          </p:txBody>
        </p:sp>
        <p:sp>
          <p:nvSpPr>
            <p:cNvPr id="15" name="object 15"/>
            <p:cNvSpPr/>
            <p:nvPr/>
          </p:nvSpPr>
          <p:spPr>
            <a:xfrm>
              <a:off x="1657412" y="2860880"/>
              <a:ext cx="111125" cy="179705"/>
            </a:xfrm>
            <a:custGeom>
              <a:avLst/>
              <a:gdLst/>
              <a:ahLst/>
              <a:cxnLst/>
              <a:rect l="l" t="t" r="r" b="b"/>
              <a:pathLst>
                <a:path w="111125" h="179705">
                  <a:moveTo>
                    <a:pt x="96781" y="0"/>
                  </a:moveTo>
                  <a:lnTo>
                    <a:pt x="0" y="151786"/>
                  </a:lnTo>
                  <a:lnTo>
                    <a:pt x="110598" y="179421"/>
                  </a:lnTo>
                  <a:lnTo>
                    <a:pt x="96781" y="0"/>
                  </a:lnTo>
                  <a:close/>
                </a:path>
              </a:pathLst>
            </a:custGeom>
            <a:solidFill>
              <a:srgbClr val="000000"/>
            </a:solidFill>
          </p:spPr>
          <p:txBody>
            <a:bodyPr wrap="square" lIns="0" tIns="0" rIns="0" bIns="0" rtlCol="0"/>
            <a:lstStyle/>
            <a:p>
              <a:endParaRPr/>
            </a:p>
          </p:txBody>
        </p:sp>
        <p:sp>
          <p:nvSpPr>
            <p:cNvPr id="16" name="object 16"/>
            <p:cNvSpPr/>
            <p:nvPr/>
          </p:nvSpPr>
          <p:spPr>
            <a:xfrm>
              <a:off x="2014570" y="2919243"/>
              <a:ext cx="135255" cy="269875"/>
            </a:xfrm>
            <a:custGeom>
              <a:avLst/>
              <a:gdLst/>
              <a:ahLst/>
              <a:cxnLst/>
              <a:rect l="l" t="t" r="r" b="b"/>
              <a:pathLst>
                <a:path w="135255" h="269875">
                  <a:moveTo>
                    <a:pt x="134783" y="0"/>
                  </a:moveTo>
                  <a:lnTo>
                    <a:pt x="0" y="269338"/>
                  </a:lnTo>
                </a:path>
              </a:pathLst>
            </a:custGeom>
            <a:ln w="4955">
              <a:solidFill>
                <a:srgbClr val="000000"/>
              </a:solidFill>
            </a:ln>
          </p:spPr>
          <p:txBody>
            <a:bodyPr wrap="square" lIns="0" tIns="0" rIns="0" bIns="0" rtlCol="0"/>
            <a:lstStyle/>
            <a:p>
              <a:endParaRPr/>
            </a:p>
          </p:txBody>
        </p:sp>
        <p:sp>
          <p:nvSpPr>
            <p:cNvPr id="17" name="object 17"/>
            <p:cNvSpPr/>
            <p:nvPr/>
          </p:nvSpPr>
          <p:spPr>
            <a:xfrm>
              <a:off x="1944452" y="3150223"/>
              <a:ext cx="127635" cy="178435"/>
            </a:xfrm>
            <a:custGeom>
              <a:avLst/>
              <a:gdLst/>
              <a:ahLst/>
              <a:cxnLst/>
              <a:rect l="l" t="t" r="r" b="b"/>
              <a:pathLst>
                <a:path w="127635" h="178435">
                  <a:moveTo>
                    <a:pt x="25506" y="0"/>
                  </a:moveTo>
                  <a:lnTo>
                    <a:pt x="0" y="178390"/>
                  </a:lnTo>
                  <a:lnTo>
                    <a:pt x="127472" y="50939"/>
                  </a:lnTo>
                  <a:lnTo>
                    <a:pt x="25506" y="0"/>
                  </a:lnTo>
                  <a:close/>
                </a:path>
              </a:pathLst>
            </a:custGeom>
            <a:solidFill>
              <a:srgbClr val="000000"/>
            </a:solidFill>
          </p:spPr>
          <p:txBody>
            <a:bodyPr wrap="square" lIns="0" tIns="0" rIns="0" bIns="0" rtlCol="0"/>
            <a:lstStyle/>
            <a:p>
              <a:endParaRPr/>
            </a:p>
          </p:txBody>
        </p:sp>
        <p:sp>
          <p:nvSpPr>
            <p:cNvPr id="18" name="object 18"/>
            <p:cNvSpPr/>
            <p:nvPr/>
          </p:nvSpPr>
          <p:spPr>
            <a:xfrm>
              <a:off x="2403844" y="2919243"/>
              <a:ext cx="97155" cy="290195"/>
            </a:xfrm>
            <a:custGeom>
              <a:avLst/>
              <a:gdLst/>
              <a:ahLst/>
              <a:cxnLst/>
              <a:rect l="l" t="t" r="r" b="b"/>
              <a:pathLst>
                <a:path w="97155" h="290194">
                  <a:moveTo>
                    <a:pt x="96781" y="0"/>
                  </a:moveTo>
                  <a:lnTo>
                    <a:pt x="0" y="289961"/>
                  </a:lnTo>
                </a:path>
              </a:pathLst>
            </a:custGeom>
            <a:ln w="4956">
              <a:solidFill>
                <a:srgbClr val="000000"/>
              </a:solidFill>
            </a:ln>
          </p:spPr>
          <p:txBody>
            <a:bodyPr wrap="square" lIns="0" tIns="0" rIns="0" bIns="0" rtlCol="0"/>
            <a:lstStyle/>
            <a:p>
              <a:endParaRPr/>
            </a:p>
          </p:txBody>
        </p:sp>
        <p:sp>
          <p:nvSpPr>
            <p:cNvPr id="19" name="object 19"/>
            <p:cNvSpPr/>
            <p:nvPr/>
          </p:nvSpPr>
          <p:spPr>
            <a:xfrm>
              <a:off x="2354276" y="3177651"/>
              <a:ext cx="108585" cy="180340"/>
            </a:xfrm>
            <a:custGeom>
              <a:avLst/>
              <a:gdLst/>
              <a:ahLst/>
              <a:cxnLst/>
              <a:rect l="l" t="t" r="r" b="b"/>
              <a:pathLst>
                <a:path w="108585" h="180339">
                  <a:moveTo>
                    <a:pt x="0" y="0"/>
                  </a:moveTo>
                  <a:lnTo>
                    <a:pt x="0" y="180039"/>
                  </a:lnTo>
                  <a:lnTo>
                    <a:pt x="108140" y="36090"/>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1798102" y="3153110"/>
              <a:ext cx="1405255" cy="706755"/>
            </a:xfrm>
            <a:custGeom>
              <a:avLst/>
              <a:gdLst/>
              <a:ahLst/>
              <a:cxnLst/>
              <a:rect l="l" t="t" r="r" b="b"/>
              <a:pathLst>
                <a:path w="1405255" h="706754">
                  <a:moveTo>
                    <a:pt x="0" y="0"/>
                  </a:moveTo>
                  <a:lnTo>
                    <a:pt x="0" y="706136"/>
                  </a:lnTo>
                </a:path>
                <a:path w="1405255" h="706754">
                  <a:moveTo>
                    <a:pt x="351251" y="0"/>
                  </a:moveTo>
                  <a:lnTo>
                    <a:pt x="351251" y="706136"/>
                  </a:lnTo>
                </a:path>
                <a:path w="1405255" h="706754">
                  <a:moveTo>
                    <a:pt x="714233" y="0"/>
                  </a:moveTo>
                  <a:lnTo>
                    <a:pt x="714233" y="706136"/>
                  </a:lnTo>
                </a:path>
                <a:path w="1405255" h="706754">
                  <a:moveTo>
                    <a:pt x="1053754" y="0"/>
                  </a:moveTo>
                  <a:lnTo>
                    <a:pt x="1053754" y="706136"/>
                  </a:lnTo>
                </a:path>
                <a:path w="1405255" h="706754">
                  <a:moveTo>
                    <a:pt x="1405067" y="0"/>
                  </a:moveTo>
                  <a:lnTo>
                    <a:pt x="1405067" y="706136"/>
                  </a:lnTo>
                </a:path>
              </a:pathLst>
            </a:custGeom>
            <a:ln w="4953">
              <a:solidFill>
                <a:srgbClr val="000000"/>
              </a:solidFill>
            </a:ln>
          </p:spPr>
          <p:txBody>
            <a:bodyPr wrap="square" lIns="0" tIns="0" rIns="0" bIns="0" rtlCol="0"/>
            <a:lstStyle/>
            <a:p>
              <a:endParaRPr/>
            </a:p>
          </p:txBody>
        </p:sp>
        <p:sp>
          <p:nvSpPr>
            <p:cNvPr id="21" name="object 21"/>
            <p:cNvSpPr/>
            <p:nvPr/>
          </p:nvSpPr>
          <p:spPr>
            <a:xfrm>
              <a:off x="861364" y="5671515"/>
              <a:ext cx="1668780" cy="351155"/>
            </a:xfrm>
            <a:custGeom>
              <a:avLst/>
              <a:gdLst/>
              <a:ahLst/>
              <a:cxnLst/>
              <a:rect l="l" t="t" r="r" b="b"/>
              <a:pathLst>
                <a:path w="1668780" h="351154">
                  <a:moveTo>
                    <a:pt x="761085" y="0"/>
                  </a:moveTo>
                  <a:lnTo>
                    <a:pt x="0" y="0"/>
                  </a:lnTo>
                  <a:lnTo>
                    <a:pt x="0" y="350761"/>
                  </a:lnTo>
                  <a:lnTo>
                    <a:pt x="761085" y="350761"/>
                  </a:lnTo>
                  <a:lnTo>
                    <a:pt x="761085" y="0"/>
                  </a:lnTo>
                  <a:close/>
                </a:path>
                <a:path w="1668780" h="351154">
                  <a:moveTo>
                    <a:pt x="1668526" y="0"/>
                  </a:moveTo>
                  <a:lnTo>
                    <a:pt x="907440" y="0"/>
                  </a:lnTo>
                  <a:lnTo>
                    <a:pt x="907440" y="350761"/>
                  </a:lnTo>
                  <a:lnTo>
                    <a:pt x="1668526" y="350761"/>
                  </a:lnTo>
                  <a:lnTo>
                    <a:pt x="1668526" y="0"/>
                  </a:lnTo>
                  <a:close/>
                </a:path>
              </a:pathLst>
            </a:custGeom>
            <a:solidFill>
              <a:srgbClr val="E8EDF7"/>
            </a:solidFill>
          </p:spPr>
          <p:txBody>
            <a:bodyPr wrap="square" lIns="0" tIns="0" rIns="0" bIns="0" rtlCol="0"/>
            <a:lstStyle/>
            <a:p>
              <a:endParaRPr/>
            </a:p>
          </p:txBody>
        </p:sp>
        <p:sp>
          <p:nvSpPr>
            <p:cNvPr id="22" name="object 22"/>
            <p:cNvSpPr/>
            <p:nvPr/>
          </p:nvSpPr>
          <p:spPr>
            <a:xfrm>
              <a:off x="4432663" y="5408436"/>
              <a:ext cx="1697989" cy="175895"/>
            </a:xfrm>
            <a:custGeom>
              <a:avLst/>
              <a:gdLst/>
              <a:ahLst/>
              <a:cxnLst/>
              <a:rect l="l" t="t" r="r" b="b"/>
              <a:pathLst>
                <a:path w="1697989" h="175895">
                  <a:moveTo>
                    <a:pt x="0" y="175377"/>
                  </a:moveTo>
                  <a:lnTo>
                    <a:pt x="1697704" y="175377"/>
                  </a:lnTo>
                  <a:lnTo>
                    <a:pt x="1697704" y="0"/>
                  </a:lnTo>
                  <a:lnTo>
                    <a:pt x="0" y="0"/>
                  </a:lnTo>
                  <a:lnTo>
                    <a:pt x="0" y="175377"/>
                  </a:lnTo>
                  <a:close/>
                </a:path>
              </a:pathLst>
            </a:custGeom>
            <a:solidFill>
              <a:srgbClr val="FF0000"/>
            </a:solidFill>
          </p:spPr>
          <p:txBody>
            <a:bodyPr wrap="square" lIns="0" tIns="0" rIns="0" bIns="0" rtlCol="0"/>
            <a:lstStyle/>
            <a:p>
              <a:endParaRPr/>
            </a:p>
          </p:txBody>
        </p:sp>
        <p:sp>
          <p:nvSpPr>
            <p:cNvPr id="23" name="object 23"/>
            <p:cNvSpPr/>
            <p:nvPr/>
          </p:nvSpPr>
          <p:spPr>
            <a:xfrm>
              <a:off x="5462439" y="5535969"/>
              <a:ext cx="961390" cy="252729"/>
            </a:xfrm>
            <a:custGeom>
              <a:avLst/>
              <a:gdLst/>
              <a:ahLst/>
              <a:cxnLst/>
              <a:rect l="l" t="t" r="r" b="b"/>
              <a:pathLst>
                <a:path w="961389" h="252729">
                  <a:moveTo>
                    <a:pt x="960793" y="252468"/>
                  </a:moveTo>
                  <a:lnTo>
                    <a:pt x="0" y="0"/>
                  </a:lnTo>
                </a:path>
              </a:pathLst>
            </a:custGeom>
            <a:ln w="4950">
              <a:solidFill>
                <a:srgbClr val="000000"/>
              </a:solidFill>
            </a:ln>
          </p:spPr>
          <p:txBody>
            <a:bodyPr wrap="square" lIns="0" tIns="0" rIns="0" bIns="0" rtlCol="0"/>
            <a:lstStyle/>
            <a:p>
              <a:endParaRPr/>
            </a:p>
          </p:txBody>
        </p:sp>
        <p:sp>
          <p:nvSpPr>
            <p:cNvPr id="24" name="object 24"/>
            <p:cNvSpPr/>
            <p:nvPr/>
          </p:nvSpPr>
          <p:spPr>
            <a:xfrm>
              <a:off x="5310843" y="5484534"/>
              <a:ext cx="180340" cy="110489"/>
            </a:xfrm>
            <a:custGeom>
              <a:avLst/>
              <a:gdLst/>
              <a:ahLst/>
              <a:cxnLst/>
              <a:rect l="l" t="t" r="r" b="b"/>
              <a:pathLst>
                <a:path w="180339" h="110489">
                  <a:moveTo>
                    <a:pt x="179890" y="0"/>
                  </a:moveTo>
                  <a:lnTo>
                    <a:pt x="0" y="11590"/>
                  </a:lnTo>
                  <a:lnTo>
                    <a:pt x="150769" y="110106"/>
                  </a:lnTo>
                  <a:lnTo>
                    <a:pt x="179890" y="0"/>
                  </a:lnTo>
                  <a:close/>
                </a:path>
              </a:pathLst>
            </a:custGeom>
            <a:solidFill>
              <a:srgbClr val="000000"/>
            </a:solidFill>
          </p:spPr>
          <p:txBody>
            <a:bodyPr wrap="square" lIns="0" tIns="0" rIns="0" bIns="0" rtlCol="0"/>
            <a:lstStyle/>
            <a:p>
              <a:endParaRPr/>
            </a:p>
          </p:txBody>
        </p:sp>
        <p:sp>
          <p:nvSpPr>
            <p:cNvPr id="25" name="object 25"/>
            <p:cNvSpPr/>
            <p:nvPr/>
          </p:nvSpPr>
          <p:spPr>
            <a:xfrm>
              <a:off x="4949203" y="2972256"/>
              <a:ext cx="2341880" cy="706755"/>
            </a:xfrm>
            <a:custGeom>
              <a:avLst/>
              <a:gdLst/>
              <a:ahLst/>
              <a:cxnLst/>
              <a:rect l="l" t="t" r="r" b="b"/>
              <a:pathLst>
                <a:path w="2341879" h="706754">
                  <a:moveTo>
                    <a:pt x="2341880" y="185597"/>
                  </a:moveTo>
                  <a:lnTo>
                    <a:pt x="185877" y="185597"/>
                  </a:lnTo>
                  <a:lnTo>
                    <a:pt x="185877" y="0"/>
                  </a:lnTo>
                  <a:lnTo>
                    <a:pt x="0" y="0"/>
                  </a:lnTo>
                  <a:lnTo>
                    <a:pt x="0" y="185597"/>
                  </a:lnTo>
                  <a:lnTo>
                    <a:pt x="0" y="706132"/>
                  </a:lnTo>
                  <a:lnTo>
                    <a:pt x="2341880" y="706132"/>
                  </a:lnTo>
                  <a:lnTo>
                    <a:pt x="2341880" y="185597"/>
                  </a:lnTo>
                  <a:close/>
                </a:path>
              </a:pathLst>
            </a:custGeom>
            <a:solidFill>
              <a:srgbClr val="4879C0"/>
            </a:solidFill>
          </p:spPr>
          <p:txBody>
            <a:bodyPr wrap="square" lIns="0" tIns="0" rIns="0" bIns="0" rtlCol="0"/>
            <a:lstStyle/>
            <a:p>
              <a:endParaRPr/>
            </a:p>
          </p:txBody>
        </p:sp>
        <p:sp>
          <p:nvSpPr>
            <p:cNvPr id="26" name="object 26"/>
            <p:cNvSpPr/>
            <p:nvPr/>
          </p:nvSpPr>
          <p:spPr>
            <a:xfrm>
              <a:off x="4949203" y="2972245"/>
              <a:ext cx="2341880" cy="706755"/>
            </a:xfrm>
            <a:custGeom>
              <a:avLst/>
              <a:gdLst/>
              <a:ahLst/>
              <a:cxnLst/>
              <a:rect l="l" t="t" r="r" b="b"/>
              <a:pathLst>
                <a:path w="2341879" h="706754">
                  <a:moveTo>
                    <a:pt x="0" y="706136"/>
                  </a:moveTo>
                  <a:lnTo>
                    <a:pt x="2341882" y="706136"/>
                  </a:lnTo>
                  <a:lnTo>
                    <a:pt x="2341882" y="0"/>
                  </a:lnTo>
                  <a:lnTo>
                    <a:pt x="0" y="0"/>
                  </a:lnTo>
                  <a:lnTo>
                    <a:pt x="0" y="706136"/>
                  </a:lnTo>
                  <a:close/>
                </a:path>
              </a:pathLst>
            </a:custGeom>
            <a:ln w="4950">
              <a:solidFill>
                <a:srgbClr val="4879C0"/>
              </a:solidFill>
            </a:ln>
          </p:spPr>
          <p:txBody>
            <a:bodyPr wrap="square" lIns="0" tIns="0" rIns="0" bIns="0" rtlCol="0"/>
            <a:lstStyle/>
            <a:p>
              <a:endParaRPr/>
            </a:p>
          </p:txBody>
        </p:sp>
        <p:sp>
          <p:nvSpPr>
            <p:cNvPr id="27" name="object 27"/>
            <p:cNvSpPr/>
            <p:nvPr/>
          </p:nvSpPr>
          <p:spPr>
            <a:xfrm>
              <a:off x="5135083" y="3157853"/>
              <a:ext cx="2341880" cy="706755"/>
            </a:xfrm>
            <a:custGeom>
              <a:avLst/>
              <a:gdLst/>
              <a:ahLst/>
              <a:cxnLst/>
              <a:rect l="l" t="t" r="r" b="b"/>
              <a:pathLst>
                <a:path w="2341879" h="706754">
                  <a:moveTo>
                    <a:pt x="2341882" y="0"/>
                  </a:moveTo>
                  <a:lnTo>
                    <a:pt x="0" y="0"/>
                  </a:lnTo>
                  <a:lnTo>
                    <a:pt x="0" y="706136"/>
                  </a:lnTo>
                  <a:lnTo>
                    <a:pt x="2341882" y="706136"/>
                  </a:lnTo>
                  <a:lnTo>
                    <a:pt x="2341882" y="0"/>
                  </a:lnTo>
                  <a:close/>
                </a:path>
              </a:pathLst>
            </a:custGeom>
            <a:solidFill>
              <a:srgbClr val="E8EDF7"/>
            </a:solidFill>
          </p:spPr>
          <p:txBody>
            <a:bodyPr wrap="square" lIns="0" tIns="0" rIns="0" bIns="0" rtlCol="0"/>
            <a:lstStyle/>
            <a:p>
              <a:endParaRPr/>
            </a:p>
          </p:txBody>
        </p:sp>
        <p:sp>
          <p:nvSpPr>
            <p:cNvPr id="28" name="object 28"/>
            <p:cNvSpPr/>
            <p:nvPr/>
          </p:nvSpPr>
          <p:spPr>
            <a:xfrm>
              <a:off x="5135083" y="3157853"/>
              <a:ext cx="2341880" cy="706755"/>
            </a:xfrm>
            <a:custGeom>
              <a:avLst/>
              <a:gdLst/>
              <a:ahLst/>
              <a:cxnLst/>
              <a:rect l="l" t="t" r="r" b="b"/>
              <a:pathLst>
                <a:path w="2341879" h="706754">
                  <a:moveTo>
                    <a:pt x="0" y="706136"/>
                  </a:moveTo>
                  <a:lnTo>
                    <a:pt x="2341882" y="706136"/>
                  </a:lnTo>
                  <a:lnTo>
                    <a:pt x="2341882" y="0"/>
                  </a:lnTo>
                  <a:lnTo>
                    <a:pt x="0" y="0"/>
                  </a:lnTo>
                  <a:lnTo>
                    <a:pt x="0" y="706136"/>
                  </a:lnTo>
                  <a:close/>
                </a:path>
              </a:pathLst>
            </a:custGeom>
            <a:ln w="4950">
              <a:solidFill>
                <a:srgbClr val="000000"/>
              </a:solidFill>
            </a:ln>
          </p:spPr>
          <p:txBody>
            <a:bodyPr wrap="square" lIns="0" tIns="0" rIns="0" bIns="0" rtlCol="0"/>
            <a:lstStyle/>
            <a:p>
              <a:endParaRPr/>
            </a:p>
          </p:txBody>
        </p:sp>
        <p:sp>
          <p:nvSpPr>
            <p:cNvPr id="29" name="object 29"/>
            <p:cNvSpPr/>
            <p:nvPr/>
          </p:nvSpPr>
          <p:spPr>
            <a:xfrm>
              <a:off x="4949203" y="1218475"/>
              <a:ext cx="2341880" cy="1753870"/>
            </a:xfrm>
            <a:custGeom>
              <a:avLst/>
              <a:gdLst/>
              <a:ahLst/>
              <a:cxnLst/>
              <a:rect l="l" t="t" r="r" b="b"/>
              <a:pathLst>
                <a:path w="2341879" h="1753870">
                  <a:moveTo>
                    <a:pt x="2341880" y="0"/>
                  </a:moveTo>
                  <a:lnTo>
                    <a:pt x="0" y="0"/>
                  </a:lnTo>
                  <a:lnTo>
                    <a:pt x="0" y="185610"/>
                  </a:lnTo>
                  <a:lnTo>
                    <a:pt x="0" y="1753781"/>
                  </a:lnTo>
                  <a:lnTo>
                    <a:pt x="2341880" y="1753781"/>
                  </a:lnTo>
                  <a:lnTo>
                    <a:pt x="2341880" y="185610"/>
                  </a:lnTo>
                  <a:lnTo>
                    <a:pt x="2341880" y="0"/>
                  </a:lnTo>
                  <a:close/>
                </a:path>
              </a:pathLst>
            </a:custGeom>
            <a:solidFill>
              <a:srgbClr val="4879C0"/>
            </a:solidFill>
          </p:spPr>
          <p:txBody>
            <a:bodyPr wrap="square" lIns="0" tIns="0" rIns="0" bIns="0" rtlCol="0"/>
            <a:lstStyle/>
            <a:p>
              <a:endParaRPr/>
            </a:p>
          </p:txBody>
        </p:sp>
        <p:sp>
          <p:nvSpPr>
            <p:cNvPr id="30" name="object 30"/>
            <p:cNvSpPr/>
            <p:nvPr/>
          </p:nvSpPr>
          <p:spPr>
            <a:xfrm>
              <a:off x="4949203" y="1218474"/>
              <a:ext cx="2341880" cy="1753870"/>
            </a:xfrm>
            <a:custGeom>
              <a:avLst/>
              <a:gdLst/>
              <a:ahLst/>
              <a:cxnLst/>
              <a:rect l="l" t="t" r="r" b="b"/>
              <a:pathLst>
                <a:path w="2341879" h="1753870">
                  <a:moveTo>
                    <a:pt x="0" y="1753770"/>
                  </a:moveTo>
                  <a:lnTo>
                    <a:pt x="2341882" y="1753770"/>
                  </a:lnTo>
                  <a:lnTo>
                    <a:pt x="2341882" y="0"/>
                  </a:lnTo>
                  <a:lnTo>
                    <a:pt x="0" y="0"/>
                  </a:lnTo>
                  <a:lnTo>
                    <a:pt x="0" y="1753770"/>
                  </a:lnTo>
                  <a:close/>
                </a:path>
              </a:pathLst>
            </a:custGeom>
            <a:ln w="4952">
              <a:solidFill>
                <a:srgbClr val="4879C0"/>
              </a:solidFill>
            </a:ln>
          </p:spPr>
          <p:txBody>
            <a:bodyPr wrap="square" lIns="0" tIns="0" rIns="0" bIns="0" rtlCol="0"/>
            <a:lstStyle/>
            <a:p>
              <a:endParaRPr/>
            </a:p>
          </p:txBody>
        </p:sp>
        <p:sp>
          <p:nvSpPr>
            <p:cNvPr id="31" name="object 31"/>
            <p:cNvSpPr/>
            <p:nvPr/>
          </p:nvSpPr>
          <p:spPr>
            <a:xfrm>
              <a:off x="5135083" y="1404082"/>
              <a:ext cx="2341880" cy="1753870"/>
            </a:xfrm>
            <a:custGeom>
              <a:avLst/>
              <a:gdLst/>
              <a:ahLst/>
              <a:cxnLst/>
              <a:rect l="l" t="t" r="r" b="b"/>
              <a:pathLst>
                <a:path w="2341879" h="1753870">
                  <a:moveTo>
                    <a:pt x="2341882" y="0"/>
                  </a:moveTo>
                  <a:lnTo>
                    <a:pt x="0" y="0"/>
                  </a:lnTo>
                  <a:lnTo>
                    <a:pt x="0" y="1753770"/>
                  </a:lnTo>
                  <a:lnTo>
                    <a:pt x="2341882" y="1753770"/>
                  </a:lnTo>
                  <a:lnTo>
                    <a:pt x="2341882" y="0"/>
                  </a:lnTo>
                  <a:close/>
                </a:path>
              </a:pathLst>
            </a:custGeom>
            <a:solidFill>
              <a:srgbClr val="E8EDF7"/>
            </a:solidFill>
          </p:spPr>
          <p:txBody>
            <a:bodyPr wrap="square" lIns="0" tIns="0" rIns="0" bIns="0" rtlCol="0"/>
            <a:lstStyle/>
            <a:p>
              <a:endParaRPr/>
            </a:p>
          </p:txBody>
        </p:sp>
        <p:sp>
          <p:nvSpPr>
            <p:cNvPr id="32" name="object 32"/>
            <p:cNvSpPr/>
            <p:nvPr/>
          </p:nvSpPr>
          <p:spPr>
            <a:xfrm>
              <a:off x="5135083" y="1404082"/>
              <a:ext cx="2341880" cy="1987550"/>
            </a:xfrm>
            <a:custGeom>
              <a:avLst/>
              <a:gdLst/>
              <a:ahLst/>
              <a:cxnLst/>
              <a:rect l="l" t="t" r="r" b="b"/>
              <a:pathLst>
                <a:path w="2341879" h="1987550">
                  <a:moveTo>
                    <a:pt x="0" y="1753770"/>
                  </a:moveTo>
                  <a:lnTo>
                    <a:pt x="2341882" y="1753770"/>
                  </a:lnTo>
                  <a:lnTo>
                    <a:pt x="2341882" y="0"/>
                  </a:lnTo>
                  <a:lnTo>
                    <a:pt x="0" y="0"/>
                  </a:lnTo>
                  <a:lnTo>
                    <a:pt x="0" y="1753770"/>
                  </a:lnTo>
                  <a:close/>
                </a:path>
                <a:path w="2341879" h="1987550">
                  <a:moveTo>
                    <a:pt x="175759" y="1987430"/>
                  </a:moveTo>
                  <a:lnTo>
                    <a:pt x="269319" y="1613327"/>
                  </a:lnTo>
                </a:path>
              </a:pathLst>
            </a:custGeom>
            <a:ln w="4953">
              <a:solidFill>
                <a:srgbClr val="000000"/>
              </a:solidFill>
            </a:ln>
          </p:spPr>
          <p:txBody>
            <a:bodyPr wrap="square" lIns="0" tIns="0" rIns="0" bIns="0" rtlCol="0"/>
            <a:lstStyle/>
            <a:p>
              <a:endParaRPr/>
            </a:p>
          </p:txBody>
        </p:sp>
        <p:sp>
          <p:nvSpPr>
            <p:cNvPr id="33" name="object 33"/>
            <p:cNvSpPr/>
            <p:nvPr/>
          </p:nvSpPr>
          <p:spPr>
            <a:xfrm>
              <a:off x="5345747" y="2865417"/>
              <a:ext cx="110489" cy="179705"/>
            </a:xfrm>
            <a:custGeom>
              <a:avLst/>
              <a:gdLst/>
              <a:ahLst/>
              <a:cxnLst/>
              <a:rect l="l" t="t" r="r" b="b"/>
              <a:pathLst>
                <a:path w="110489" h="179705">
                  <a:moveTo>
                    <a:pt x="96864" y="0"/>
                  </a:moveTo>
                  <a:lnTo>
                    <a:pt x="0" y="151992"/>
                  </a:lnTo>
                  <a:lnTo>
                    <a:pt x="110495" y="179421"/>
                  </a:lnTo>
                  <a:lnTo>
                    <a:pt x="96864" y="0"/>
                  </a:lnTo>
                  <a:close/>
                </a:path>
              </a:pathLst>
            </a:custGeom>
            <a:solidFill>
              <a:srgbClr val="000000"/>
            </a:solidFill>
          </p:spPr>
          <p:txBody>
            <a:bodyPr wrap="square" lIns="0" tIns="0" rIns="0" bIns="0" rtlCol="0"/>
            <a:lstStyle/>
            <a:p>
              <a:endParaRPr/>
            </a:p>
          </p:txBody>
        </p:sp>
        <p:sp>
          <p:nvSpPr>
            <p:cNvPr id="34" name="object 34"/>
            <p:cNvSpPr/>
            <p:nvPr/>
          </p:nvSpPr>
          <p:spPr>
            <a:xfrm>
              <a:off x="5702843" y="2923987"/>
              <a:ext cx="135255" cy="269240"/>
            </a:xfrm>
            <a:custGeom>
              <a:avLst/>
              <a:gdLst/>
              <a:ahLst/>
              <a:cxnLst/>
              <a:rect l="l" t="t" r="r" b="b"/>
              <a:pathLst>
                <a:path w="135254" h="269239">
                  <a:moveTo>
                    <a:pt x="134866" y="0"/>
                  </a:moveTo>
                  <a:lnTo>
                    <a:pt x="0" y="269131"/>
                  </a:lnTo>
                </a:path>
              </a:pathLst>
            </a:custGeom>
            <a:ln w="4955">
              <a:solidFill>
                <a:srgbClr val="000000"/>
              </a:solidFill>
            </a:ln>
          </p:spPr>
          <p:txBody>
            <a:bodyPr wrap="square" lIns="0" tIns="0" rIns="0" bIns="0" rtlCol="0"/>
            <a:lstStyle/>
            <a:p>
              <a:endParaRPr/>
            </a:p>
          </p:txBody>
        </p:sp>
        <p:sp>
          <p:nvSpPr>
            <p:cNvPr id="35" name="object 35"/>
            <p:cNvSpPr/>
            <p:nvPr/>
          </p:nvSpPr>
          <p:spPr>
            <a:xfrm>
              <a:off x="5632829" y="3154966"/>
              <a:ext cx="127635" cy="178435"/>
            </a:xfrm>
            <a:custGeom>
              <a:avLst/>
              <a:gdLst/>
              <a:ahLst/>
              <a:cxnLst/>
              <a:rect l="l" t="t" r="r" b="b"/>
              <a:pathLst>
                <a:path w="127635" h="178435">
                  <a:moveTo>
                    <a:pt x="25403" y="0"/>
                  </a:moveTo>
                  <a:lnTo>
                    <a:pt x="0" y="178183"/>
                  </a:lnTo>
                  <a:lnTo>
                    <a:pt x="127431" y="50939"/>
                  </a:lnTo>
                  <a:lnTo>
                    <a:pt x="25403" y="0"/>
                  </a:lnTo>
                  <a:close/>
                </a:path>
              </a:pathLst>
            </a:custGeom>
            <a:solidFill>
              <a:srgbClr val="000000"/>
            </a:solidFill>
          </p:spPr>
          <p:txBody>
            <a:bodyPr wrap="square" lIns="0" tIns="0" rIns="0" bIns="0" rtlCol="0"/>
            <a:lstStyle/>
            <a:p>
              <a:endParaRPr/>
            </a:p>
          </p:txBody>
        </p:sp>
        <p:sp>
          <p:nvSpPr>
            <p:cNvPr id="36" name="object 36"/>
            <p:cNvSpPr/>
            <p:nvPr/>
          </p:nvSpPr>
          <p:spPr>
            <a:xfrm>
              <a:off x="6092159" y="2923987"/>
              <a:ext cx="97155" cy="290195"/>
            </a:xfrm>
            <a:custGeom>
              <a:avLst/>
              <a:gdLst/>
              <a:ahLst/>
              <a:cxnLst/>
              <a:rect l="l" t="t" r="r" b="b"/>
              <a:pathLst>
                <a:path w="97154" h="290194">
                  <a:moveTo>
                    <a:pt x="96864" y="0"/>
                  </a:moveTo>
                  <a:lnTo>
                    <a:pt x="0" y="289961"/>
                  </a:lnTo>
                </a:path>
              </a:pathLst>
            </a:custGeom>
            <a:ln w="4956">
              <a:solidFill>
                <a:srgbClr val="000000"/>
              </a:solidFill>
            </a:ln>
          </p:spPr>
          <p:txBody>
            <a:bodyPr wrap="square" lIns="0" tIns="0" rIns="0" bIns="0" rtlCol="0"/>
            <a:lstStyle/>
            <a:p>
              <a:endParaRPr/>
            </a:p>
          </p:txBody>
        </p:sp>
        <p:sp>
          <p:nvSpPr>
            <p:cNvPr id="37" name="object 37"/>
            <p:cNvSpPr/>
            <p:nvPr/>
          </p:nvSpPr>
          <p:spPr>
            <a:xfrm>
              <a:off x="6042591" y="3182395"/>
              <a:ext cx="108585" cy="180340"/>
            </a:xfrm>
            <a:custGeom>
              <a:avLst/>
              <a:gdLst/>
              <a:ahLst/>
              <a:cxnLst/>
              <a:rect l="l" t="t" r="r" b="b"/>
              <a:pathLst>
                <a:path w="108585" h="180339">
                  <a:moveTo>
                    <a:pt x="0" y="0"/>
                  </a:moveTo>
                  <a:lnTo>
                    <a:pt x="0" y="180039"/>
                  </a:lnTo>
                  <a:lnTo>
                    <a:pt x="108223" y="35884"/>
                  </a:lnTo>
                  <a:lnTo>
                    <a:pt x="0" y="0"/>
                  </a:lnTo>
                  <a:close/>
                </a:path>
              </a:pathLst>
            </a:custGeom>
            <a:solidFill>
              <a:srgbClr val="000000"/>
            </a:solidFill>
          </p:spPr>
          <p:txBody>
            <a:bodyPr wrap="square" lIns="0" tIns="0" rIns="0" bIns="0" rtlCol="0"/>
            <a:lstStyle/>
            <a:p>
              <a:endParaRPr/>
            </a:p>
          </p:txBody>
        </p:sp>
        <p:sp>
          <p:nvSpPr>
            <p:cNvPr id="38" name="object 38"/>
            <p:cNvSpPr/>
            <p:nvPr/>
          </p:nvSpPr>
          <p:spPr>
            <a:xfrm>
              <a:off x="5486396" y="3157853"/>
              <a:ext cx="1405255" cy="706755"/>
            </a:xfrm>
            <a:custGeom>
              <a:avLst/>
              <a:gdLst/>
              <a:ahLst/>
              <a:cxnLst/>
              <a:rect l="l" t="t" r="r" b="b"/>
              <a:pathLst>
                <a:path w="1405254" h="706754">
                  <a:moveTo>
                    <a:pt x="0" y="0"/>
                  </a:moveTo>
                  <a:lnTo>
                    <a:pt x="0" y="706136"/>
                  </a:lnTo>
                </a:path>
                <a:path w="1405254" h="706754">
                  <a:moveTo>
                    <a:pt x="351313" y="0"/>
                  </a:moveTo>
                  <a:lnTo>
                    <a:pt x="351313" y="706136"/>
                  </a:lnTo>
                </a:path>
                <a:path w="1405254" h="706754">
                  <a:moveTo>
                    <a:pt x="714192" y="0"/>
                  </a:moveTo>
                  <a:lnTo>
                    <a:pt x="714192" y="706136"/>
                  </a:lnTo>
                </a:path>
                <a:path w="1405254" h="706754">
                  <a:moveTo>
                    <a:pt x="1053733" y="0"/>
                  </a:moveTo>
                  <a:lnTo>
                    <a:pt x="1053733" y="706136"/>
                  </a:lnTo>
                </a:path>
                <a:path w="1405254" h="706754">
                  <a:moveTo>
                    <a:pt x="1405046" y="0"/>
                  </a:moveTo>
                  <a:lnTo>
                    <a:pt x="1405046" y="706136"/>
                  </a:lnTo>
                </a:path>
              </a:pathLst>
            </a:custGeom>
            <a:ln w="4953">
              <a:solidFill>
                <a:srgbClr val="000000"/>
              </a:solidFill>
            </a:ln>
          </p:spPr>
          <p:txBody>
            <a:bodyPr wrap="square" lIns="0" tIns="0" rIns="0" bIns="0" rtlCol="0"/>
            <a:lstStyle/>
            <a:p>
              <a:endParaRPr/>
            </a:p>
          </p:txBody>
        </p:sp>
      </p:grpSp>
      <p:graphicFrame>
        <p:nvGraphicFramePr>
          <p:cNvPr id="39" name="object 39"/>
          <p:cNvGraphicFramePr>
            <a:graphicFrameLocks noGrp="1"/>
          </p:cNvGraphicFramePr>
          <p:nvPr/>
        </p:nvGraphicFramePr>
        <p:xfrm>
          <a:off x="731907" y="924015"/>
          <a:ext cx="7609203" cy="5085870"/>
        </p:xfrm>
        <a:graphic>
          <a:graphicData uri="http://schemas.openxmlformats.org/drawingml/2006/table">
            <a:tbl>
              <a:tblPr firstRow="1" bandRow="1">
                <a:tableStyleId>{2D5ABB26-0587-4C30-8999-92F81FD0307C}</a:tableStyleId>
              </a:tblPr>
              <a:tblGrid>
                <a:gridCol w="116839">
                  <a:extLst>
                    <a:ext uri="{9D8B030D-6E8A-4147-A177-3AD203B41FA5}">
                      <a16:colId xmlns:a16="http://schemas.microsoft.com/office/drawing/2014/main" val="20000"/>
                    </a:ext>
                  </a:extLst>
                </a:gridCol>
                <a:gridCol w="760729">
                  <a:extLst>
                    <a:ext uri="{9D8B030D-6E8A-4147-A177-3AD203B41FA5}">
                      <a16:colId xmlns:a16="http://schemas.microsoft.com/office/drawing/2014/main" val="20001"/>
                    </a:ext>
                  </a:extLst>
                </a:gridCol>
                <a:gridCol w="146050">
                  <a:extLst>
                    <a:ext uri="{9D8B030D-6E8A-4147-A177-3AD203B41FA5}">
                      <a16:colId xmlns:a16="http://schemas.microsoft.com/office/drawing/2014/main" val="20002"/>
                    </a:ext>
                  </a:extLst>
                </a:gridCol>
                <a:gridCol w="760730">
                  <a:extLst>
                    <a:ext uri="{9D8B030D-6E8A-4147-A177-3AD203B41FA5}">
                      <a16:colId xmlns:a16="http://schemas.microsoft.com/office/drawing/2014/main" val="20003"/>
                    </a:ext>
                  </a:extLst>
                </a:gridCol>
                <a:gridCol w="5824855">
                  <a:extLst>
                    <a:ext uri="{9D8B030D-6E8A-4147-A177-3AD203B41FA5}">
                      <a16:colId xmlns:a16="http://schemas.microsoft.com/office/drawing/2014/main" val="20004"/>
                    </a:ext>
                  </a:extLst>
                </a:gridCol>
              </a:tblGrid>
              <a:tr h="3916679">
                <a:tc gridSpan="5">
                  <a:txBody>
                    <a:bodyPr/>
                    <a:lstStyle/>
                    <a:p>
                      <a:pPr>
                        <a:lnSpc>
                          <a:spcPct val="100000"/>
                        </a:lnSpc>
                      </a:pPr>
                      <a:endParaRPr sz="2200">
                        <a:latin typeface="Times New Roman"/>
                        <a:cs typeface="Times New Roman"/>
                      </a:endParaRPr>
                    </a:p>
                    <a:p>
                      <a:pPr marL="784860">
                        <a:lnSpc>
                          <a:spcPct val="100000"/>
                        </a:lnSpc>
                        <a:spcBef>
                          <a:spcPts val="1605"/>
                        </a:spcBef>
                        <a:tabLst>
                          <a:tab pos="4472940" algn="l"/>
                        </a:tabLst>
                      </a:pPr>
                      <a:r>
                        <a:rPr sz="2925" baseline="1424" dirty="0">
                          <a:latin typeface="Arial"/>
                          <a:cs typeface="Arial"/>
                        </a:rPr>
                        <a:t>Parent Process	</a:t>
                      </a:r>
                      <a:r>
                        <a:rPr sz="1950" dirty="0">
                          <a:latin typeface="Arial"/>
                          <a:cs typeface="Arial"/>
                        </a:rPr>
                        <a:t>Child</a:t>
                      </a:r>
                      <a:r>
                        <a:rPr sz="1950" spc="-5" dirty="0">
                          <a:latin typeface="Arial"/>
                          <a:cs typeface="Arial"/>
                        </a:rPr>
                        <a:t> </a:t>
                      </a:r>
                      <a:r>
                        <a:rPr sz="1950" dirty="0">
                          <a:latin typeface="Arial"/>
                          <a:cs typeface="Arial"/>
                        </a:rPr>
                        <a:t>Process</a:t>
                      </a:r>
                      <a:endParaRPr sz="1950">
                        <a:latin typeface="Arial"/>
                        <a:cs typeface="Arial"/>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10"/>
                        </a:spcBef>
                      </a:pPr>
                      <a:endParaRPr sz="2000">
                        <a:latin typeface="Times New Roman"/>
                        <a:cs typeface="Times New Roman"/>
                      </a:endParaRPr>
                    </a:p>
                    <a:p>
                      <a:pPr marL="784860">
                        <a:lnSpc>
                          <a:spcPct val="100000"/>
                        </a:lnSpc>
                        <a:tabLst>
                          <a:tab pos="1129030" algn="l"/>
                          <a:tab pos="1542415" algn="l"/>
                          <a:tab pos="1886585" algn="l"/>
                          <a:tab pos="2231390" algn="l"/>
                          <a:tab pos="2596515" algn="l"/>
                          <a:tab pos="4472940" algn="l"/>
                          <a:tab pos="4817745" algn="l"/>
                          <a:tab pos="5230495" algn="l"/>
                          <a:tab pos="5575300" algn="l"/>
                          <a:tab pos="5919470" algn="l"/>
                          <a:tab pos="6284595" algn="l"/>
                        </a:tabLst>
                      </a:pPr>
                      <a:r>
                        <a:rPr sz="2925" baseline="1424" dirty="0">
                          <a:latin typeface="Arial"/>
                          <a:cs typeface="Arial"/>
                        </a:rPr>
                        <a:t>0	1	2	3	4	</a:t>
                      </a:r>
                      <a:r>
                        <a:rPr sz="2925" b="1" baseline="12820" dirty="0">
                          <a:latin typeface="Times New Roman"/>
                          <a:cs typeface="Times New Roman"/>
                        </a:rPr>
                        <a:t>. . .	</a:t>
                      </a:r>
                      <a:r>
                        <a:rPr sz="1950" dirty="0">
                          <a:latin typeface="Arial"/>
                          <a:cs typeface="Arial"/>
                        </a:rPr>
                        <a:t>0	1	2	3	4	</a:t>
                      </a:r>
                      <a:r>
                        <a:rPr sz="2925" b="1" baseline="11396" dirty="0">
                          <a:latin typeface="Times New Roman"/>
                          <a:cs typeface="Times New Roman"/>
                        </a:rPr>
                        <a:t>. .</a:t>
                      </a:r>
                      <a:r>
                        <a:rPr sz="2925" b="1" spc="-22" baseline="11396" dirty="0">
                          <a:latin typeface="Times New Roman"/>
                          <a:cs typeface="Times New Roman"/>
                        </a:rPr>
                        <a:t> </a:t>
                      </a:r>
                      <a:r>
                        <a:rPr sz="2925" b="1" baseline="11396" dirty="0">
                          <a:latin typeface="Times New Roman"/>
                          <a:cs typeface="Times New Roman"/>
                        </a:rPr>
                        <a:t>.</a:t>
                      </a:r>
                      <a:endParaRPr sz="2925" baseline="11396">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818433">
                <a:tc gridSpan="5">
                  <a:txBody>
                    <a:bodyPr/>
                    <a:lstStyle/>
                    <a:p>
                      <a:pPr marR="77470" algn="r">
                        <a:lnSpc>
                          <a:spcPts val="2275"/>
                        </a:lnSpc>
                      </a:pPr>
                      <a:r>
                        <a:rPr sz="1950" dirty="0">
                          <a:latin typeface="Arial"/>
                          <a:cs typeface="Arial"/>
                        </a:rPr>
                        <a:t>Kernel</a:t>
                      </a:r>
                      <a:endParaRPr sz="19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50758">
                <a:tc>
                  <a:txBody>
                    <a:bodyPr/>
                    <a:lstStyle/>
                    <a:p>
                      <a:pPr>
                        <a:lnSpc>
                          <a:spcPct val="100000"/>
                        </a:lnSpc>
                      </a:pPr>
                      <a:endParaRPr sz="2200">
                        <a:latin typeface="Times New Roman"/>
                        <a:cs typeface="Times New Roman"/>
                      </a:endParaRPr>
                    </a:p>
                  </a:txBody>
                  <a:tcPr marL="0" marR="0" marT="0" marB="0">
                    <a:lnL w="28575">
                      <a:solidFill>
                        <a:srgbClr val="000000"/>
                      </a:solidFill>
                      <a:prstDash val="solid"/>
                    </a:lnL>
                    <a:lnR w="6350">
                      <a:solidFill>
                        <a:srgbClr val="000000"/>
                      </a:solidFill>
                      <a:prstDash val="solid"/>
                    </a:lnR>
                    <a:lnB w="2857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28575">
                      <a:solidFill>
                        <a:srgbClr val="000000"/>
                      </a:solidFill>
                      <a:prstDash val="solid"/>
                    </a:lnB>
                    <a:solidFill>
                      <a:srgbClr val="E8EDF7"/>
                    </a:solidFill>
                  </a:tcPr>
                </a:tc>
                <a:tc>
                  <a:txBody>
                    <a:bodyPr/>
                    <a:lstStyle/>
                    <a:p>
                      <a:pPr>
                        <a:lnSpc>
                          <a:spcPct val="100000"/>
                        </a:lnSpc>
                      </a:pPr>
                      <a:endParaRPr sz="2200">
                        <a:latin typeface="Times New Roman"/>
                        <a:cs typeface="Times New Roman"/>
                      </a:endParaRPr>
                    </a:p>
                  </a:txBody>
                  <a:tcPr marL="0" marR="0" marT="0" marB="0">
                    <a:lnL w="6350">
                      <a:solidFill>
                        <a:srgbClr val="000000"/>
                      </a:solidFill>
                      <a:prstDash val="solid"/>
                    </a:lnL>
                    <a:lnR w="6350">
                      <a:solidFill>
                        <a:srgbClr val="000000"/>
                      </a:solidFill>
                      <a:prstDash val="solid"/>
                    </a:lnR>
                    <a:lnB w="2857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28575">
                      <a:solidFill>
                        <a:srgbClr val="000000"/>
                      </a:solidFill>
                      <a:prstDash val="solid"/>
                    </a:lnB>
                    <a:solidFill>
                      <a:srgbClr val="E8EDF7"/>
                    </a:solidFill>
                  </a:tcPr>
                </a:tc>
                <a:tc>
                  <a:txBody>
                    <a:bodyPr/>
                    <a:lstStyle/>
                    <a:p>
                      <a:pPr marR="1334135" algn="r">
                        <a:lnSpc>
                          <a:spcPct val="100000"/>
                        </a:lnSpc>
                        <a:spcBef>
                          <a:spcPts val="95"/>
                        </a:spcBef>
                      </a:pPr>
                      <a:r>
                        <a:rPr sz="1950" dirty="0">
                          <a:latin typeface="Arial"/>
                          <a:cs typeface="Arial"/>
                        </a:rPr>
                        <a:t>pipe</a:t>
                      </a:r>
                      <a:endParaRPr sz="1950">
                        <a:latin typeface="Arial"/>
                        <a:cs typeface="Arial"/>
                      </a:endParaRPr>
                    </a:p>
                  </a:txBody>
                  <a:tcPr marL="0" marR="0" marT="12065" marB="0">
                    <a:lnL w="6350">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69</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237820"/>
            <a:ext cx="3629660" cy="958850"/>
          </a:xfrm>
          <a:prstGeom prst="rect">
            <a:avLst/>
          </a:prstGeom>
        </p:spPr>
        <p:txBody>
          <a:bodyPr vert="horz" wrap="square" lIns="0" tIns="177165" rIns="0" bIns="0" rtlCol="0">
            <a:spAutoFit/>
          </a:bodyPr>
          <a:lstStyle/>
          <a:p>
            <a:pPr marL="12700" marR="5080">
              <a:lnSpc>
                <a:spcPct val="70100"/>
              </a:lnSpc>
              <a:spcBef>
                <a:spcPts val="1395"/>
              </a:spcBef>
            </a:pPr>
            <a:r>
              <a:rPr sz="3600" spc="-20" dirty="0"/>
              <a:t>Transitions </a:t>
            </a:r>
            <a:r>
              <a:rPr sz="3600" spc="-10" dirty="0"/>
              <a:t>between  </a:t>
            </a:r>
            <a:r>
              <a:rPr sz="3600" dirty="0"/>
              <a:t>processes</a:t>
            </a:r>
            <a:endParaRPr sz="3600"/>
          </a:p>
        </p:txBody>
      </p:sp>
      <p:sp>
        <p:nvSpPr>
          <p:cNvPr id="6" name="object 6"/>
          <p:cNvSpPr txBox="1"/>
          <p:nvPr/>
        </p:nvSpPr>
        <p:spPr>
          <a:xfrm>
            <a:off x="1108354" y="2052323"/>
            <a:ext cx="7684770" cy="4271645"/>
          </a:xfrm>
          <a:prstGeom prst="rect">
            <a:avLst/>
          </a:prstGeom>
        </p:spPr>
        <p:txBody>
          <a:bodyPr vert="horz" wrap="square" lIns="0" tIns="97155" rIns="0" bIns="0" rtlCol="0">
            <a:spAutoFit/>
          </a:bodyPr>
          <a:lstStyle/>
          <a:p>
            <a:pPr marL="354965" indent="-342900">
              <a:lnSpc>
                <a:spcPct val="100000"/>
              </a:lnSpc>
              <a:spcBef>
                <a:spcPts val="765"/>
              </a:spcBef>
              <a:buClr>
                <a:srgbClr val="006666"/>
              </a:buClr>
              <a:buFont typeface="Wingdings"/>
              <a:buChar char=""/>
              <a:tabLst>
                <a:tab pos="354965" algn="l"/>
                <a:tab pos="355600" algn="l"/>
              </a:tabLst>
            </a:pPr>
            <a:r>
              <a:rPr sz="2800" b="1" spc="-5" dirty="0">
                <a:solidFill>
                  <a:srgbClr val="003300"/>
                </a:solidFill>
                <a:latin typeface="Arial"/>
                <a:cs typeface="Arial"/>
              </a:rPr>
              <a:t>Ready </a:t>
            </a:r>
            <a:r>
              <a:rPr sz="2800" b="1" spc="-10" dirty="0">
                <a:solidFill>
                  <a:srgbClr val="003300"/>
                </a:solidFill>
                <a:latin typeface="Symbol"/>
                <a:cs typeface="Symbol"/>
              </a:rPr>
              <a:t></a:t>
            </a:r>
            <a:r>
              <a:rPr sz="2800" b="1" spc="100" dirty="0">
                <a:solidFill>
                  <a:srgbClr val="003300"/>
                </a:solidFill>
                <a:latin typeface="Times New Roman"/>
                <a:cs typeface="Times New Roman"/>
              </a:rPr>
              <a:t> </a:t>
            </a:r>
            <a:r>
              <a:rPr sz="2800" b="1" spc="-5" dirty="0">
                <a:solidFill>
                  <a:srgbClr val="003300"/>
                </a:solidFill>
                <a:latin typeface="Arial"/>
                <a:cs typeface="Arial"/>
              </a:rPr>
              <a:t>Running</a:t>
            </a:r>
            <a:endParaRPr sz="2800">
              <a:latin typeface="Arial"/>
              <a:cs typeface="Arial"/>
            </a:endParaRPr>
          </a:p>
          <a:p>
            <a:pPr marL="756285" marR="1280795" lvl="1" indent="-287020">
              <a:lnSpc>
                <a:spcPct val="100000"/>
              </a:lnSpc>
              <a:spcBef>
                <a:spcPts val="635"/>
              </a:spcBef>
              <a:buClr>
                <a:srgbClr val="336699"/>
              </a:buClr>
              <a:buSzPct val="75000"/>
              <a:buFont typeface="Wingdings"/>
              <a:buChar char=""/>
              <a:tabLst>
                <a:tab pos="756285" algn="l"/>
                <a:tab pos="756920" algn="l"/>
              </a:tabLst>
            </a:pPr>
            <a:r>
              <a:rPr sz="2600" b="1" dirty="0">
                <a:solidFill>
                  <a:srgbClr val="003366"/>
                </a:solidFill>
                <a:latin typeface="Arial"/>
                <a:cs typeface="Arial"/>
              </a:rPr>
              <a:t>When the CPU </a:t>
            </a:r>
            <a:r>
              <a:rPr sz="2600" b="1" spc="5" dirty="0">
                <a:solidFill>
                  <a:srgbClr val="003366"/>
                </a:solidFill>
                <a:latin typeface="Arial"/>
                <a:cs typeface="Arial"/>
              </a:rPr>
              <a:t>scheduler </a:t>
            </a:r>
            <a:r>
              <a:rPr sz="2600" b="1" dirty="0">
                <a:solidFill>
                  <a:srgbClr val="003366"/>
                </a:solidFill>
                <a:latin typeface="Arial"/>
                <a:cs typeface="Arial"/>
              </a:rPr>
              <a:t>chooses</a:t>
            </a:r>
            <a:r>
              <a:rPr sz="2600" b="1" spc="-140" dirty="0">
                <a:solidFill>
                  <a:srgbClr val="003366"/>
                </a:solidFill>
                <a:latin typeface="Arial"/>
                <a:cs typeface="Arial"/>
              </a:rPr>
              <a:t> </a:t>
            </a:r>
            <a:r>
              <a:rPr sz="2600" b="1" dirty="0">
                <a:solidFill>
                  <a:srgbClr val="003366"/>
                </a:solidFill>
                <a:latin typeface="Arial"/>
                <a:cs typeface="Arial"/>
              </a:rPr>
              <a:t>a  process for</a:t>
            </a:r>
            <a:r>
              <a:rPr sz="2600" b="1" spc="-20" dirty="0">
                <a:solidFill>
                  <a:srgbClr val="003366"/>
                </a:solidFill>
                <a:latin typeface="Arial"/>
                <a:cs typeface="Arial"/>
              </a:rPr>
              <a:t> </a:t>
            </a:r>
            <a:r>
              <a:rPr sz="2600" b="1" dirty="0">
                <a:solidFill>
                  <a:srgbClr val="003366"/>
                </a:solidFill>
                <a:latin typeface="Arial"/>
                <a:cs typeface="Arial"/>
              </a:rPr>
              <a:t>execution</a:t>
            </a:r>
            <a:endParaRPr sz="2600">
              <a:latin typeface="Arial"/>
              <a:cs typeface="Arial"/>
            </a:endParaRPr>
          </a:p>
          <a:p>
            <a:pPr marL="354965" indent="-342900">
              <a:lnSpc>
                <a:spcPct val="100000"/>
              </a:lnSpc>
              <a:spcBef>
                <a:spcPts val="665"/>
              </a:spcBef>
              <a:buClr>
                <a:srgbClr val="006666"/>
              </a:buClr>
              <a:buFont typeface="Wingdings"/>
              <a:buChar char=""/>
              <a:tabLst>
                <a:tab pos="354965" algn="l"/>
                <a:tab pos="355600" algn="l"/>
              </a:tabLst>
            </a:pPr>
            <a:r>
              <a:rPr sz="2800" b="1" spc="-5" dirty="0">
                <a:solidFill>
                  <a:srgbClr val="003300"/>
                </a:solidFill>
                <a:latin typeface="Arial"/>
                <a:cs typeface="Arial"/>
              </a:rPr>
              <a:t>Running </a:t>
            </a:r>
            <a:r>
              <a:rPr sz="2800" b="1" spc="-10" dirty="0">
                <a:solidFill>
                  <a:srgbClr val="003300"/>
                </a:solidFill>
                <a:latin typeface="Symbol"/>
                <a:cs typeface="Symbol"/>
              </a:rPr>
              <a:t></a:t>
            </a:r>
            <a:r>
              <a:rPr sz="2800" b="1" spc="110" dirty="0">
                <a:solidFill>
                  <a:srgbClr val="003300"/>
                </a:solidFill>
                <a:latin typeface="Times New Roman"/>
                <a:cs typeface="Times New Roman"/>
              </a:rPr>
              <a:t> </a:t>
            </a:r>
            <a:r>
              <a:rPr sz="2800" b="1" spc="-5" dirty="0">
                <a:solidFill>
                  <a:srgbClr val="003300"/>
                </a:solidFill>
                <a:latin typeface="Arial"/>
                <a:cs typeface="Arial"/>
              </a:rPr>
              <a:t>Ready</a:t>
            </a:r>
            <a:endParaRPr sz="2800">
              <a:latin typeface="Arial"/>
              <a:cs typeface="Arial"/>
            </a:endParaRPr>
          </a:p>
          <a:p>
            <a:pPr marL="756285" marR="1098550" lvl="1" indent="-287020">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Result of an interruption caused by</a:t>
            </a:r>
            <a:r>
              <a:rPr sz="2600" b="1" spc="-95" dirty="0">
                <a:solidFill>
                  <a:srgbClr val="003366"/>
                </a:solidFill>
                <a:latin typeface="Arial"/>
                <a:cs typeface="Arial"/>
              </a:rPr>
              <a:t> </a:t>
            </a:r>
            <a:r>
              <a:rPr sz="2600" b="1" dirty="0">
                <a:solidFill>
                  <a:srgbClr val="003366"/>
                </a:solidFill>
                <a:latin typeface="Arial"/>
                <a:cs typeface="Arial"/>
              </a:rPr>
              <a:t>a  process independent</a:t>
            </a:r>
            <a:r>
              <a:rPr sz="2600" b="1" spc="-40" dirty="0">
                <a:solidFill>
                  <a:srgbClr val="003366"/>
                </a:solidFill>
                <a:latin typeface="Arial"/>
                <a:cs typeface="Arial"/>
              </a:rPr>
              <a:t> </a:t>
            </a:r>
            <a:r>
              <a:rPr sz="2600" b="1" dirty="0">
                <a:solidFill>
                  <a:srgbClr val="003366"/>
                </a:solidFill>
                <a:latin typeface="Arial"/>
                <a:cs typeface="Arial"/>
              </a:rPr>
              <a:t>event</a:t>
            </a:r>
            <a:endParaRPr sz="2600">
              <a:latin typeface="Arial"/>
              <a:cs typeface="Arial"/>
            </a:endParaRPr>
          </a:p>
          <a:p>
            <a:pPr marL="1155065" marR="5080" lvl="2" indent="-228600">
              <a:lnSpc>
                <a:spcPct val="100000"/>
              </a:lnSpc>
              <a:spcBef>
                <a:spcPts val="590"/>
              </a:spcBef>
              <a:buClr>
                <a:srgbClr val="009999"/>
              </a:buClr>
              <a:buSzPct val="64583"/>
              <a:buFont typeface="Arial"/>
              <a:buChar char="•"/>
              <a:tabLst>
                <a:tab pos="1155065" algn="l"/>
                <a:tab pos="1155700" algn="l"/>
              </a:tabLst>
            </a:pPr>
            <a:r>
              <a:rPr sz="2400" b="1" dirty="0">
                <a:solidFill>
                  <a:srgbClr val="006666"/>
                </a:solidFill>
                <a:latin typeface="Arial"/>
                <a:cs typeface="Arial"/>
              </a:rPr>
              <a:t>This interrupt </a:t>
            </a:r>
            <a:r>
              <a:rPr sz="2400" b="1" spc="-5" dirty="0">
                <a:solidFill>
                  <a:srgbClr val="006666"/>
                </a:solidFill>
                <a:latin typeface="Arial"/>
                <a:cs typeface="Arial"/>
              </a:rPr>
              <a:t>must be treated, so </a:t>
            </a:r>
            <a:r>
              <a:rPr sz="2400" b="1" dirty="0">
                <a:solidFill>
                  <a:srgbClr val="006666"/>
                </a:solidFill>
                <a:latin typeface="Arial"/>
                <a:cs typeface="Arial"/>
              </a:rPr>
              <a:t>the</a:t>
            </a:r>
            <a:r>
              <a:rPr sz="2400" b="1" spc="-70" dirty="0">
                <a:solidFill>
                  <a:srgbClr val="006666"/>
                </a:solidFill>
                <a:latin typeface="Arial"/>
                <a:cs typeface="Arial"/>
              </a:rPr>
              <a:t> </a:t>
            </a:r>
            <a:r>
              <a:rPr sz="2400" b="1" dirty="0">
                <a:solidFill>
                  <a:srgbClr val="006666"/>
                </a:solidFill>
                <a:latin typeface="Arial"/>
                <a:cs typeface="Arial"/>
              </a:rPr>
              <a:t>current  </a:t>
            </a:r>
            <a:r>
              <a:rPr sz="2400" b="1" spc="-5" dirty="0">
                <a:solidFill>
                  <a:srgbClr val="006666"/>
                </a:solidFill>
                <a:latin typeface="Arial"/>
                <a:cs typeface="Arial"/>
              </a:rPr>
              <a:t>process </a:t>
            </a:r>
            <a:r>
              <a:rPr sz="2400" b="1" dirty="0">
                <a:solidFill>
                  <a:srgbClr val="006666"/>
                </a:solidFill>
                <a:latin typeface="Arial"/>
                <a:cs typeface="Arial"/>
              </a:rPr>
              <a:t>loses the</a:t>
            </a:r>
            <a:r>
              <a:rPr sz="2400" b="1" spc="10" dirty="0">
                <a:solidFill>
                  <a:srgbClr val="006666"/>
                </a:solidFill>
                <a:latin typeface="Arial"/>
                <a:cs typeface="Arial"/>
              </a:rPr>
              <a:t> </a:t>
            </a:r>
            <a:r>
              <a:rPr sz="2400" b="1" spc="-10" dirty="0">
                <a:solidFill>
                  <a:srgbClr val="006666"/>
                </a:solidFill>
                <a:latin typeface="Arial"/>
                <a:cs typeface="Arial"/>
              </a:rPr>
              <a:t>CPU</a:t>
            </a:r>
            <a:endParaRPr sz="2400">
              <a:latin typeface="Arial"/>
              <a:cs typeface="Arial"/>
            </a:endParaRPr>
          </a:p>
          <a:p>
            <a:pPr marL="1612900" marR="339090" lvl="3" indent="-229235">
              <a:lnSpc>
                <a:spcPct val="100000"/>
              </a:lnSpc>
              <a:spcBef>
                <a:spcPts val="484"/>
              </a:spcBef>
              <a:buChar char="•"/>
              <a:tabLst>
                <a:tab pos="1612900" algn="l"/>
                <a:tab pos="1613535" algn="l"/>
              </a:tabLst>
            </a:pPr>
            <a:r>
              <a:rPr sz="2000" dirty="0">
                <a:solidFill>
                  <a:srgbClr val="336699"/>
                </a:solidFill>
                <a:latin typeface="Arial"/>
                <a:cs typeface="Arial"/>
              </a:rPr>
              <a:t>Important case: the process has exhausted its</a:t>
            </a:r>
            <a:r>
              <a:rPr sz="2000" spc="-204" dirty="0">
                <a:solidFill>
                  <a:srgbClr val="336699"/>
                </a:solidFill>
                <a:latin typeface="Arial"/>
                <a:cs typeface="Arial"/>
              </a:rPr>
              <a:t> </a:t>
            </a:r>
            <a:r>
              <a:rPr sz="2000" dirty="0">
                <a:solidFill>
                  <a:srgbClr val="336699"/>
                </a:solidFill>
                <a:latin typeface="Arial"/>
                <a:cs typeface="Arial"/>
              </a:rPr>
              <a:t>time  interval</a:t>
            </a:r>
            <a:r>
              <a:rPr sz="2000" spc="-25" dirty="0">
                <a:solidFill>
                  <a:srgbClr val="336699"/>
                </a:solidFill>
                <a:latin typeface="Arial"/>
                <a:cs typeface="Arial"/>
              </a:rPr>
              <a:t> </a:t>
            </a:r>
            <a:r>
              <a:rPr sz="2000" dirty="0">
                <a:solidFill>
                  <a:srgbClr val="336699"/>
                </a:solidFill>
                <a:latin typeface="Arial"/>
                <a:cs typeface="Arial"/>
              </a:rPr>
              <a:t>(timer)</a:t>
            </a:r>
            <a:endParaRPr sz="2000">
              <a:latin typeface="Arial"/>
              <a:cs typeface="Arial"/>
            </a:endParaRPr>
          </a:p>
        </p:txBody>
      </p:sp>
      <p:grpSp>
        <p:nvGrpSpPr>
          <p:cNvPr id="7" name="object 7"/>
          <p:cNvGrpSpPr/>
          <p:nvPr/>
        </p:nvGrpSpPr>
        <p:grpSpPr>
          <a:xfrm>
            <a:off x="5122164" y="182879"/>
            <a:ext cx="3660775" cy="1967230"/>
            <a:chOff x="5122164" y="182879"/>
            <a:chExt cx="3660775" cy="1967230"/>
          </a:xfrm>
        </p:grpSpPr>
        <p:sp>
          <p:nvSpPr>
            <p:cNvPr id="8" name="object 8"/>
            <p:cNvSpPr/>
            <p:nvPr/>
          </p:nvSpPr>
          <p:spPr>
            <a:xfrm>
              <a:off x="5160264" y="220979"/>
              <a:ext cx="3584447" cy="189128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122164" y="182879"/>
              <a:ext cx="3660775" cy="1967230"/>
            </a:xfrm>
            <a:custGeom>
              <a:avLst/>
              <a:gdLst/>
              <a:ahLst/>
              <a:cxnLst/>
              <a:rect l="l" t="t" r="r" b="b"/>
              <a:pathLst>
                <a:path w="3660775" h="1967230">
                  <a:moveTo>
                    <a:pt x="3635248" y="25400"/>
                  </a:moveTo>
                  <a:lnTo>
                    <a:pt x="3622548" y="25400"/>
                  </a:lnTo>
                  <a:lnTo>
                    <a:pt x="3622548" y="38100"/>
                  </a:lnTo>
                  <a:lnTo>
                    <a:pt x="3622548" y="1929130"/>
                  </a:lnTo>
                  <a:lnTo>
                    <a:pt x="38100" y="1929130"/>
                  </a:lnTo>
                  <a:lnTo>
                    <a:pt x="38100" y="38100"/>
                  </a:lnTo>
                  <a:lnTo>
                    <a:pt x="3622548" y="38100"/>
                  </a:lnTo>
                  <a:lnTo>
                    <a:pt x="3622548" y="25400"/>
                  </a:lnTo>
                  <a:lnTo>
                    <a:pt x="25400" y="25400"/>
                  </a:lnTo>
                  <a:lnTo>
                    <a:pt x="25400" y="38100"/>
                  </a:lnTo>
                  <a:lnTo>
                    <a:pt x="25400" y="1929130"/>
                  </a:lnTo>
                  <a:lnTo>
                    <a:pt x="25400" y="1941830"/>
                  </a:lnTo>
                  <a:lnTo>
                    <a:pt x="3635248" y="1941830"/>
                  </a:lnTo>
                  <a:lnTo>
                    <a:pt x="3635248" y="1929384"/>
                  </a:lnTo>
                  <a:lnTo>
                    <a:pt x="3635248" y="1929130"/>
                  </a:lnTo>
                  <a:lnTo>
                    <a:pt x="3635248" y="38100"/>
                  </a:lnTo>
                  <a:lnTo>
                    <a:pt x="3635248" y="25400"/>
                  </a:lnTo>
                  <a:close/>
                </a:path>
                <a:path w="3660775" h="1967230">
                  <a:moveTo>
                    <a:pt x="3660648" y="0"/>
                  </a:moveTo>
                  <a:lnTo>
                    <a:pt x="3647948" y="0"/>
                  </a:lnTo>
                  <a:lnTo>
                    <a:pt x="3647948" y="12700"/>
                  </a:lnTo>
                  <a:lnTo>
                    <a:pt x="3647948" y="1954530"/>
                  </a:lnTo>
                  <a:lnTo>
                    <a:pt x="12700" y="1954530"/>
                  </a:lnTo>
                  <a:lnTo>
                    <a:pt x="12700" y="12700"/>
                  </a:lnTo>
                  <a:lnTo>
                    <a:pt x="3647948" y="12700"/>
                  </a:lnTo>
                  <a:lnTo>
                    <a:pt x="3647948" y="0"/>
                  </a:lnTo>
                  <a:lnTo>
                    <a:pt x="0" y="0"/>
                  </a:lnTo>
                  <a:lnTo>
                    <a:pt x="0" y="12700"/>
                  </a:lnTo>
                  <a:lnTo>
                    <a:pt x="0" y="1954530"/>
                  </a:lnTo>
                  <a:lnTo>
                    <a:pt x="0" y="1967230"/>
                  </a:lnTo>
                  <a:lnTo>
                    <a:pt x="3660648" y="1967230"/>
                  </a:lnTo>
                  <a:lnTo>
                    <a:pt x="3660648" y="1954784"/>
                  </a:lnTo>
                  <a:lnTo>
                    <a:pt x="3660648" y="1954530"/>
                  </a:lnTo>
                  <a:lnTo>
                    <a:pt x="3660648" y="12700"/>
                  </a:lnTo>
                  <a:lnTo>
                    <a:pt x="3660648" y="0"/>
                  </a:lnTo>
                  <a:close/>
                </a:path>
              </a:pathLst>
            </a:custGeom>
            <a:solidFill>
              <a:srgbClr val="CC6600"/>
            </a:solidFill>
          </p:spPr>
          <p:txBody>
            <a:bodyPr wrap="square" lIns="0" tIns="0" rIns="0" bIns="0" rtlCol="0"/>
            <a:lstStyle/>
            <a:p>
              <a:endParaRPr/>
            </a:p>
          </p:txBody>
        </p:sp>
      </p:grpSp>
      <p:sp>
        <p:nvSpPr>
          <p:cNvPr id="10" name="object 10"/>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7</a:t>
            </a:fld>
            <a:endParaRPr sz="140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0" y="66342"/>
            <a:ext cx="6737198" cy="635000"/>
          </a:xfrm>
          <a:prstGeom prst="rect">
            <a:avLst/>
          </a:prstGeom>
        </p:spPr>
        <p:txBody>
          <a:bodyPr vert="horz" wrap="square" lIns="0" tIns="12065" rIns="0" bIns="0" rtlCol="0">
            <a:spAutoFit/>
          </a:bodyPr>
          <a:lstStyle/>
          <a:p>
            <a:pPr marL="12700">
              <a:lnSpc>
                <a:spcPct val="100000"/>
              </a:lnSpc>
              <a:spcBef>
                <a:spcPts val="95"/>
              </a:spcBef>
            </a:pPr>
            <a:r>
              <a:rPr spc="-5" dirty="0"/>
              <a:t>Pipes – attaching to 0 and</a:t>
            </a:r>
            <a:r>
              <a:rPr spc="-30" dirty="0"/>
              <a:t> </a:t>
            </a:r>
            <a:r>
              <a:rPr spc="-5" dirty="0"/>
              <a:t>1</a:t>
            </a:r>
          </a:p>
        </p:txBody>
      </p:sp>
      <p:sp>
        <p:nvSpPr>
          <p:cNvPr id="7" name="object 7"/>
          <p:cNvSpPr txBox="1"/>
          <p:nvPr/>
        </p:nvSpPr>
        <p:spPr>
          <a:xfrm>
            <a:off x="347878" y="846171"/>
            <a:ext cx="8703945" cy="4880610"/>
          </a:xfrm>
          <a:prstGeom prst="rect">
            <a:avLst/>
          </a:prstGeom>
        </p:spPr>
        <p:txBody>
          <a:bodyPr vert="horz" wrap="square" lIns="0" tIns="86360" rIns="0" bIns="0" rtlCol="0">
            <a:spAutoFit/>
          </a:bodyPr>
          <a:lstStyle/>
          <a:p>
            <a:pPr marL="355600" indent="-342900">
              <a:lnSpc>
                <a:spcPct val="100000"/>
              </a:lnSpc>
              <a:spcBef>
                <a:spcPts val="680"/>
              </a:spcBef>
              <a:buClr>
                <a:srgbClr val="006666"/>
              </a:buClr>
              <a:buFont typeface="Wingdings"/>
              <a:buChar char=""/>
              <a:tabLst>
                <a:tab pos="354965" algn="l"/>
                <a:tab pos="355600" algn="l"/>
              </a:tabLst>
            </a:pPr>
            <a:r>
              <a:rPr sz="2400" b="1" spc="-10" dirty="0">
                <a:solidFill>
                  <a:srgbClr val="003300"/>
                </a:solidFill>
                <a:latin typeface="Arial"/>
                <a:cs typeface="Arial"/>
              </a:rPr>
              <a:t>System </a:t>
            </a:r>
            <a:r>
              <a:rPr sz="2400" b="1" dirty="0">
                <a:solidFill>
                  <a:srgbClr val="003300"/>
                </a:solidFill>
                <a:latin typeface="Arial"/>
                <a:cs typeface="Arial"/>
              </a:rPr>
              <a:t>call:</a:t>
            </a:r>
            <a:r>
              <a:rPr sz="2400" b="1" spc="35" dirty="0">
                <a:solidFill>
                  <a:srgbClr val="003300"/>
                </a:solidFill>
                <a:latin typeface="Arial"/>
                <a:cs typeface="Arial"/>
              </a:rPr>
              <a:t> </a:t>
            </a:r>
            <a:r>
              <a:rPr sz="2400" b="1" spc="-5" dirty="0">
                <a:solidFill>
                  <a:srgbClr val="003300"/>
                </a:solidFill>
                <a:latin typeface="Arial"/>
                <a:cs typeface="Arial"/>
              </a:rPr>
              <a:t>dup2(fdSrc,fdDst)</a:t>
            </a:r>
            <a:endParaRPr sz="2400" dirty="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Creates a copy of fdSrc to</a:t>
            </a:r>
            <a:r>
              <a:rPr sz="2200" b="1" spc="105" dirty="0">
                <a:solidFill>
                  <a:srgbClr val="003366"/>
                </a:solidFill>
                <a:latin typeface="Arial"/>
                <a:cs typeface="Arial"/>
              </a:rPr>
              <a:t> </a:t>
            </a:r>
            <a:r>
              <a:rPr sz="2200" b="1" spc="-5" dirty="0">
                <a:solidFill>
                  <a:srgbClr val="003366"/>
                </a:solidFill>
                <a:latin typeface="Arial"/>
                <a:cs typeface="Arial"/>
              </a:rPr>
              <a:t>fdDst</a:t>
            </a:r>
            <a:endParaRPr sz="2200" dirty="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If fdDst is </a:t>
            </a:r>
            <a:r>
              <a:rPr sz="2200" b="1" dirty="0">
                <a:solidFill>
                  <a:srgbClr val="003366"/>
                </a:solidFill>
                <a:latin typeface="Arial"/>
                <a:cs typeface="Arial"/>
              </a:rPr>
              <a:t>open, </a:t>
            </a:r>
            <a:r>
              <a:rPr sz="2200" b="1" spc="-5" dirty="0">
                <a:solidFill>
                  <a:srgbClr val="003366"/>
                </a:solidFill>
                <a:latin typeface="Arial"/>
                <a:cs typeface="Arial"/>
              </a:rPr>
              <a:t>it is first</a:t>
            </a:r>
            <a:r>
              <a:rPr sz="2200" b="1" spc="110" dirty="0">
                <a:solidFill>
                  <a:srgbClr val="003366"/>
                </a:solidFill>
                <a:latin typeface="Arial"/>
                <a:cs typeface="Arial"/>
              </a:rPr>
              <a:t> </a:t>
            </a:r>
            <a:r>
              <a:rPr sz="2200" b="1" spc="-5" dirty="0">
                <a:solidFill>
                  <a:srgbClr val="003366"/>
                </a:solidFill>
                <a:latin typeface="Arial"/>
                <a:cs typeface="Arial"/>
              </a:rPr>
              <a:t>closed</a:t>
            </a:r>
            <a:endParaRPr sz="2200" dirty="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To attach a pipe to the standard output,</a:t>
            </a:r>
            <a:r>
              <a:rPr sz="2200" b="1" spc="160" dirty="0">
                <a:solidFill>
                  <a:srgbClr val="003366"/>
                </a:solidFill>
                <a:latin typeface="Arial"/>
                <a:cs typeface="Arial"/>
              </a:rPr>
              <a:t> </a:t>
            </a:r>
            <a:r>
              <a:rPr sz="2200" b="1" dirty="0">
                <a:solidFill>
                  <a:srgbClr val="003366"/>
                </a:solidFill>
                <a:latin typeface="Arial"/>
                <a:cs typeface="Arial"/>
              </a:rPr>
              <a:t>dup2(fd[1],1)</a:t>
            </a:r>
            <a:endParaRPr sz="2200" dirty="0">
              <a:latin typeface="Arial"/>
              <a:cs typeface="Arial"/>
            </a:endParaRPr>
          </a:p>
          <a:p>
            <a:pPr lvl="1">
              <a:lnSpc>
                <a:spcPct val="100000"/>
              </a:lnSpc>
              <a:spcBef>
                <a:spcPts val="55"/>
              </a:spcBef>
              <a:buClr>
                <a:srgbClr val="336699"/>
              </a:buClr>
              <a:buFont typeface="Wingdings"/>
              <a:buChar char=""/>
            </a:pPr>
            <a:endParaRPr sz="2300" dirty="0">
              <a:latin typeface="Arial"/>
              <a:cs typeface="Arial"/>
            </a:endParaRPr>
          </a:p>
          <a:p>
            <a:pPr marL="5960110" lvl="2" indent="-343535">
              <a:lnSpc>
                <a:spcPct val="100000"/>
              </a:lnSpc>
              <a:buClr>
                <a:srgbClr val="006666"/>
              </a:buClr>
              <a:buFont typeface="Wingdings"/>
              <a:buChar char=""/>
              <a:tabLst>
                <a:tab pos="5960110" algn="l"/>
                <a:tab pos="5960745" algn="l"/>
              </a:tabLst>
            </a:pPr>
            <a:r>
              <a:rPr sz="2000" b="1" dirty="0">
                <a:solidFill>
                  <a:srgbClr val="003300"/>
                </a:solidFill>
                <a:latin typeface="Arial"/>
                <a:cs typeface="Arial"/>
              </a:rPr>
              <a:t>Note</a:t>
            </a:r>
            <a:endParaRPr sz="2000" dirty="0">
              <a:latin typeface="Arial"/>
              <a:cs typeface="Arial"/>
            </a:endParaRPr>
          </a:p>
          <a:p>
            <a:pPr marL="6360795" marR="130175" indent="-287020">
              <a:lnSpc>
                <a:spcPct val="100000"/>
              </a:lnSpc>
              <a:spcBef>
                <a:spcPts val="480"/>
              </a:spcBef>
            </a:pPr>
            <a:r>
              <a:rPr sz="2000" b="1" dirty="0">
                <a:solidFill>
                  <a:srgbClr val="003366"/>
                </a:solidFill>
                <a:latin typeface="Arial"/>
                <a:cs typeface="Arial"/>
              </a:rPr>
              <a:t>fd 4 </a:t>
            </a:r>
            <a:r>
              <a:rPr sz="2000" b="1" spc="-5" dirty="0">
                <a:solidFill>
                  <a:srgbClr val="003366"/>
                </a:solidFill>
                <a:latin typeface="Arial"/>
                <a:cs typeface="Arial"/>
              </a:rPr>
              <a:t>still </a:t>
            </a:r>
            <a:r>
              <a:rPr sz="2000" b="1" dirty="0">
                <a:solidFill>
                  <a:srgbClr val="003366"/>
                </a:solidFill>
                <a:latin typeface="Arial"/>
                <a:cs typeface="Arial"/>
              </a:rPr>
              <a:t>refers to</a:t>
            </a:r>
            <a:r>
              <a:rPr sz="2000" b="1" spc="-155" dirty="0">
                <a:solidFill>
                  <a:srgbClr val="003366"/>
                </a:solidFill>
                <a:latin typeface="Arial"/>
                <a:cs typeface="Arial"/>
              </a:rPr>
              <a:t> </a:t>
            </a:r>
            <a:r>
              <a:rPr sz="2000" b="1" dirty="0">
                <a:solidFill>
                  <a:srgbClr val="003366"/>
                </a:solidFill>
                <a:latin typeface="Arial"/>
                <a:cs typeface="Arial"/>
              </a:rPr>
              <a:t>the  pipe</a:t>
            </a:r>
            <a:endParaRPr sz="2000" dirty="0">
              <a:latin typeface="Arial"/>
              <a:cs typeface="Arial"/>
            </a:endParaRPr>
          </a:p>
          <a:p>
            <a:pPr marL="6360795" marR="5080" indent="-287020">
              <a:lnSpc>
                <a:spcPct val="100000"/>
              </a:lnSpc>
              <a:spcBef>
                <a:spcPts val="480"/>
              </a:spcBef>
            </a:pPr>
            <a:r>
              <a:rPr sz="2000" b="1" dirty="0">
                <a:solidFill>
                  <a:srgbClr val="003366"/>
                </a:solidFill>
                <a:latin typeface="Arial"/>
                <a:cs typeface="Arial"/>
              </a:rPr>
              <a:t>It is possible to </a:t>
            </a:r>
            <a:r>
              <a:rPr sz="2000" b="1" spc="-5" dirty="0">
                <a:solidFill>
                  <a:srgbClr val="003366"/>
                </a:solidFill>
                <a:latin typeface="Arial"/>
                <a:cs typeface="Arial"/>
              </a:rPr>
              <a:t>have  </a:t>
            </a:r>
            <a:r>
              <a:rPr sz="2000" b="1" dirty="0">
                <a:solidFill>
                  <a:srgbClr val="003366"/>
                </a:solidFill>
                <a:latin typeface="Arial"/>
                <a:cs typeface="Arial"/>
              </a:rPr>
              <a:t>multiple</a:t>
            </a:r>
            <a:r>
              <a:rPr sz="2000" b="1" spc="-105" dirty="0">
                <a:solidFill>
                  <a:srgbClr val="003366"/>
                </a:solidFill>
                <a:latin typeface="Arial"/>
                <a:cs typeface="Arial"/>
              </a:rPr>
              <a:t> </a:t>
            </a:r>
            <a:r>
              <a:rPr sz="2000" b="1" dirty="0">
                <a:solidFill>
                  <a:srgbClr val="003366"/>
                </a:solidFill>
                <a:latin typeface="Arial"/>
                <a:cs typeface="Arial"/>
              </a:rPr>
              <a:t>references  to the ends of the  pipe, including  from other  processes</a:t>
            </a:r>
            <a:endParaRPr sz="2000" dirty="0">
              <a:latin typeface="Arial"/>
              <a:cs typeface="Arial"/>
            </a:endParaRPr>
          </a:p>
        </p:txBody>
      </p:sp>
      <p:sp>
        <p:nvSpPr>
          <p:cNvPr id="8" name="object 8"/>
          <p:cNvSpPr/>
          <p:nvPr/>
        </p:nvSpPr>
        <p:spPr>
          <a:xfrm>
            <a:off x="585216" y="2686811"/>
            <a:ext cx="5286755" cy="3400044"/>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70</a:t>
            </a:fld>
            <a:endParaRPr dirty="0"/>
          </a:p>
        </p:txBody>
      </p:sp>
      <p:pic>
        <p:nvPicPr>
          <p:cNvPr id="11" name="Picture 10">
            <a:extLst>
              <a:ext uri="{FF2B5EF4-FFF2-40B4-BE49-F238E27FC236}">
                <a16:creationId xmlns:a16="http://schemas.microsoft.com/office/drawing/2014/main" id="{D9A14613-8A6B-1A7B-A7F0-D56AC43B49BE}"/>
              </a:ext>
            </a:extLst>
          </p:cNvPr>
          <p:cNvPicPr>
            <a:picLocks noChangeAspect="1"/>
          </p:cNvPicPr>
          <p:nvPr/>
        </p:nvPicPr>
        <p:blipFill>
          <a:blip r:embed="rId4"/>
          <a:stretch>
            <a:fillRect/>
          </a:stretch>
        </p:blipFill>
        <p:spPr>
          <a:xfrm>
            <a:off x="7467599" y="-78487"/>
            <a:ext cx="1848993" cy="2234200"/>
          </a:xfrm>
          <a:prstGeom prst="rect">
            <a:avLst/>
          </a:prstGeom>
        </p:spPr>
      </p:pic>
      <p:pic>
        <p:nvPicPr>
          <p:cNvPr id="13" name="Picture 12">
            <a:extLst>
              <a:ext uri="{FF2B5EF4-FFF2-40B4-BE49-F238E27FC236}">
                <a16:creationId xmlns:a16="http://schemas.microsoft.com/office/drawing/2014/main" id="{FE034495-DBD7-52DF-2D6D-E95144D4D02C}"/>
              </a:ext>
            </a:extLst>
          </p:cNvPr>
          <p:cNvPicPr>
            <a:picLocks noChangeAspect="1"/>
          </p:cNvPicPr>
          <p:nvPr/>
        </p:nvPicPr>
        <p:blipFill>
          <a:blip r:embed="rId5"/>
          <a:stretch>
            <a:fillRect/>
          </a:stretch>
        </p:blipFill>
        <p:spPr>
          <a:xfrm>
            <a:off x="1112520" y="6146460"/>
            <a:ext cx="7187184" cy="1158661"/>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65882" y="36322"/>
            <a:ext cx="3458718" cy="635000"/>
          </a:xfrm>
          <a:prstGeom prst="rect">
            <a:avLst/>
          </a:prstGeom>
        </p:spPr>
        <p:txBody>
          <a:bodyPr vert="horz" wrap="square" lIns="0" tIns="12065" rIns="0" bIns="0" rtlCol="0">
            <a:spAutoFit/>
          </a:bodyPr>
          <a:lstStyle/>
          <a:p>
            <a:pPr marL="12700">
              <a:lnSpc>
                <a:spcPct val="100000"/>
              </a:lnSpc>
              <a:spcBef>
                <a:spcPts val="95"/>
              </a:spcBef>
            </a:pPr>
            <a:r>
              <a:rPr spc="-5" dirty="0"/>
              <a:t>Unix</a:t>
            </a:r>
            <a:r>
              <a:rPr spc="-65" dirty="0"/>
              <a:t> </a:t>
            </a:r>
            <a:r>
              <a:rPr spc="-5" dirty="0"/>
              <a:t>Pipes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71</a:t>
            </a:fld>
            <a:endParaRPr dirty="0"/>
          </a:p>
        </p:txBody>
      </p:sp>
      <p:sp>
        <p:nvSpPr>
          <p:cNvPr id="4" name="object 4"/>
          <p:cNvSpPr txBox="1"/>
          <p:nvPr/>
        </p:nvSpPr>
        <p:spPr>
          <a:xfrm>
            <a:off x="688949" y="705459"/>
            <a:ext cx="7877175" cy="4964430"/>
          </a:xfrm>
          <a:prstGeom prst="rect">
            <a:avLst/>
          </a:prstGeom>
        </p:spPr>
        <p:txBody>
          <a:bodyPr vert="horz" wrap="square" lIns="0" tIns="73660" rIns="0" bIns="0" rtlCol="0">
            <a:spAutoFit/>
          </a:bodyPr>
          <a:lstStyle/>
          <a:p>
            <a:pPr marL="12700">
              <a:lnSpc>
                <a:spcPct val="100000"/>
              </a:lnSpc>
              <a:spcBef>
                <a:spcPts val="580"/>
              </a:spcBef>
            </a:pPr>
            <a:r>
              <a:rPr sz="2000" b="1" dirty="0">
                <a:solidFill>
                  <a:srgbClr val="003300"/>
                </a:solidFill>
                <a:latin typeface="Arial"/>
                <a:cs typeface="Arial"/>
              </a:rPr>
              <a:t>Nice, nice, but </a:t>
            </a:r>
            <a:r>
              <a:rPr sz="2000" b="1" spc="20" dirty="0">
                <a:solidFill>
                  <a:srgbClr val="003300"/>
                </a:solidFill>
                <a:latin typeface="Arial"/>
                <a:cs typeface="Arial"/>
              </a:rPr>
              <a:t>we </a:t>
            </a:r>
            <a:r>
              <a:rPr sz="2000" b="1" spc="5" dirty="0">
                <a:solidFill>
                  <a:srgbClr val="003300"/>
                </a:solidFill>
                <a:latin typeface="Arial"/>
                <a:cs typeface="Arial"/>
              </a:rPr>
              <a:t>would </a:t>
            </a:r>
            <a:r>
              <a:rPr sz="2000" b="1" dirty="0">
                <a:solidFill>
                  <a:srgbClr val="003300"/>
                </a:solidFill>
                <a:latin typeface="Arial"/>
                <a:cs typeface="Arial"/>
              </a:rPr>
              <a:t>like </a:t>
            </a:r>
            <a:r>
              <a:rPr sz="2000" b="1" spc="-10" dirty="0">
                <a:solidFill>
                  <a:srgbClr val="003300"/>
                </a:solidFill>
                <a:latin typeface="Arial"/>
                <a:cs typeface="Arial"/>
              </a:rPr>
              <a:t>2-way</a:t>
            </a:r>
            <a:r>
              <a:rPr sz="2000" b="1" spc="-210" dirty="0">
                <a:solidFill>
                  <a:srgbClr val="003300"/>
                </a:solidFill>
                <a:latin typeface="Arial"/>
                <a:cs typeface="Arial"/>
              </a:rPr>
              <a:t> </a:t>
            </a:r>
            <a:r>
              <a:rPr sz="2000" b="1" dirty="0">
                <a:solidFill>
                  <a:srgbClr val="003300"/>
                </a:solidFill>
                <a:latin typeface="Arial"/>
                <a:cs typeface="Arial"/>
              </a:rPr>
              <a:t>communication</a:t>
            </a:r>
            <a:endParaRPr sz="2000">
              <a:latin typeface="Arial"/>
              <a:cs typeface="Arial"/>
            </a:endParaRPr>
          </a:p>
          <a:p>
            <a:pPr marL="355600" indent="-343535">
              <a:lnSpc>
                <a:spcPct val="100000"/>
              </a:lnSpc>
              <a:spcBef>
                <a:spcPts val="480"/>
              </a:spcBef>
              <a:buClr>
                <a:srgbClr val="006666"/>
              </a:buClr>
              <a:buFont typeface="Wingdings"/>
              <a:buChar char=""/>
              <a:tabLst>
                <a:tab pos="355600" algn="l"/>
                <a:tab pos="356235" algn="l"/>
              </a:tabLst>
            </a:pPr>
            <a:r>
              <a:rPr sz="2000" b="1" dirty="0">
                <a:solidFill>
                  <a:srgbClr val="003300"/>
                </a:solidFill>
                <a:latin typeface="Arial"/>
                <a:cs typeface="Arial"/>
              </a:rPr>
              <a:t>2 pipes can be</a:t>
            </a:r>
            <a:r>
              <a:rPr sz="2000" b="1" spc="-35" dirty="0">
                <a:solidFill>
                  <a:srgbClr val="003300"/>
                </a:solidFill>
                <a:latin typeface="Arial"/>
                <a:cs typeface="Arial"/>
              </a:rPr>
              <a:t> </a:t>
            </a:r>
            <a:r>
              <a:rPr sz="2000" b="1" dirty="0">
                <a:solidFill>
                  <a:srgbClr val="003300"/>
                </a:solidFill>
                <a:latin typeface="Arial"/>
                <a:cs typeface="Arial"/>
              </a:rPr>
              <a:t>used</a:t>
            </a:r>
            <a:endParaRPr sz="2000">
              <a:latin typeface="Arial"/>
              <a:cs typeface="Arial"/>
            </a:endParaRPr>
          </a:p>
          <a:p>
            <a:pPr>
              <a:lnSpc>
                <a:spcPct val="100000"/>
              </a:lnSpc>
              <a:spcBef>
                <a:spcPts val="25"/>
              </a:spcBef>
              <a:buClr>
                <a:srgbClr val="006666"/>
              </a:buClr>
              <a:buFont typeface="Wingdings"/>
              <a:buChar char=""/>
            </a:pPr>
            <a:endParaRPr sz="2900">
              <a:latin typeface="Arial"/>
              <a:cs typeface="Arial"/>
            </a:endParaRPr>
          </a:p>
          <a:p>
            <a:pPr marL="12700">
              <a:lnSpc>
                <a:spcPct val="100000"/>
              </a:lnSpc>
            </a:pPr>
            <a:r>
              <a:rPr sz="2000" b="1" dirty="0">
                <a:solidFill>
                  <a:srgbClr val="003300"/>
                </a:solidFill>
                <a:latin typeface="Arial"/>
                <a:cs typeface="Arial"/>
              </a:rPr>
              <a:t>Gotcha’s:</a:t>
            </a:r>
            <a:endParaRPr sz="2000">
              <a:latin typeface="Arial"/>
              <a:cs typeface="Arial"/>
            </a:endParaRPr>
          </a:p>
          <a:p>
            <a:pPr marL="355600" indent="-343535">
              <a:lnSpc>
                <a:spcPct val="100000"/>
              </a:lnSpc>
              <a:spcBef>
                <a:spcPts val="480"/>
              </a:spcBef>
              <a:buClr>
                <a:srgbClr val="006666"/>
              </a:buClr>
              <a:buFont typeface="Wingdings"/>
              <a:buChar char=""/>
              <a:tabLst>
                <a:tab pos="355600" algn="l"/>
                <a:tab pos="356235" algn="l"/>
              </a:tabLst>
            </a:pPr>
            <a:r>
              <a:rPr sz="2000" b="1" dirty="0">
                <a:solidFill>
                  <a:srgbClr val="003300"/>
                </a:solidFill>
                <a:latin typeface="Arial"/>
                <a:cs typeface="Arial"/>
              </a:rPr>
              <a:t>Each pipe is implemented using a fixed-size </a:t>
            </a:r>
            <a:r>
              <a:rPr sz="2000" b="1" spc="-5" dirty="0">
                <a:solidFill>
                  <a:srgbClr val="003300"/>
                </a:solidFill>
                <a:latin typeface="Arial"/>
                <a:cs typeface="Arial"/>
              </a:rPr>
              <a:t>system</a:t>
            </a:r>
            <a:r>
              <a:rPr sz="2000" b="1" spc="-150" dirty="0">
                <a:solidFill>
                  <a:srgbClr val="003300"/>
                </a:solidFill>
                <a:latin typeface="Arial"/>
                <a:cs typeface="Arial"/>
              </a:rPr>
              <a:t> </a:t>
            </a:r>
            <a:r>
              <a:rPr sz="2000" b="1" dirty="0">
                <a:solidFill>
                  <a:srgbClr val="003300"/>
                </a:solidFill>
                <a:latin typeface="Arial"/>
                <a:cs typeface="Arial"/>
              </a:rPr>
              <a:t>buffer</a:t>
            </a:r>
            <a:endParaRPr sz="2000">
              <a:latin typeface="Arial"/>
              <a:cs typeface="Arial"/>
            </a:endParaRPr>
          </a:p>
          <a:p>
            <a:pPr marL="355600" indent="-343535">
              <a:lnSpc>
                <a:spcPct val="100000"/>
              </a:lnSpc>
              <a:spcBef>
                <a:spcPts val="480"/>
              </a:spcBef>
              <a:buClr>
                <a:srgbClr val="006666"/>
              </a:buClr>
              <a:buFont typeface="Wingdings"/>
              <a:buChar char=""/>
              <a:tabLst>
                <a:tab pos="355600" algn="l"/>
                <a:tab pos="356235" algn="l"/>
              </a:tabLst>
            </a:pPr>
            <a:r>
              <a:rPr sz="2000" b="1" dirty="0">
                <a:solidFill>
                  <a:srgbClr val="003300"/>
                </a:solidFill>
                <a:latin typeface="Arial"/>
                <a:cs typeface="Arial"/>
              </a:rPr>
              <a:t>If the buffer becomes full, the writer is blocked until the</a:t>
            </a:r>
            <a:r>
              <a:rPr sz="2000" b="1" spc="-254" dirty="0">
                <a:solidFill>
                  <a:srgbClr val="003300"/>
                </a:solidFill>
                <a:latin typeface="Arial"/>
                <a:cs typeface="Arial"/>
              </a:rPr>
              <a:t> </a:t>
            </a:r>
            <a:r>
              <a:rPr sz="2000" b="1" dirty="0">
                <a:solidFill>
                  <a:srgbClr val="003300"/>
                </a:solidFill>
                <a:latin typeface="Arial"/>
                <a:cs typeface="Arial"/>
              </a:rPr>
              <a:t>reader</a:t>
            </a:r>
            <a:endParaRPr sz="2000">
              <a:latin typeface="Arial"/>
              <a:cs typeface="Arial"/>
            </a:endParaRPr>
          </a:p>
          <a:p>
            <a:pPr marL="355600">
              <a:lnSpc>
                <a:spcPct val="100000"/>
              </a:lnSpc>
            </a:pPr>
            <a:r>
              <a:rPr sz="2000" b="1" dirty="0">
                <a:solidFill>
                  <a:srgbClr val="003300"/>
                </a:solidFill>
                <a:latin typeface="Arial"/>
                <a:cs typeface="Arial"/>
              </a:rPr>
              <a:t>reads</a:t>
            </a:r>
            <a:r>
              <a:rPr sz="2000" b="1" spc="-25" dirty="0">
                <a:solidFill>
                  <a:srgbClr val="003300"/>
                </a:solidFill>
                <a:latin typeface="Arial"/>
                <a:cs typeface="Arial"/>
              </a:rPr>
              <a:t> </a:t>
            </a:r>
            <a:r>
              <a:rPr sz="2000" b="1" dirty="0">
                <a:solidFill>
                  <a:srgbClr val="003300"/>
                </a:solidFill>
                <a:latin typeface="Arial"/>
                <a:cs typeface="Arial"/>
              </a:rPr>
              <a:t>enough</a:t>
            </a:r>
            <a:endParaRPr sz="2000">
              <a:latin typeface="Arial"/>
              <a:cs typeface="Arial"/>
            </a:endParaRPr>
          </a:p>
          <a:p>
            <a:pPr marL="355600" marR="414020" indent="-343535">
              <a:lnSpc>
                <a:spcPct val="100000"/>
              </a:lnSpc>
              <a:spcBef>
                <a:spcPts val="480"/>
              </a:spcBef>
              <a:buClr>
                <a:srgbClr val="006666"/>
              </a:buClr>
              <a:buFont typeface="Wingdings"/>
              <a:buChar char=""/>
              <a:tabLst>
                <a:tab pos="355600" algn="l"/>
                <a:tab pos="356235" algn="l"/>
              </a:tabLst>
            </a:pPr>
            <a:r>
              <a:rPr sz="2000" b="1" dirty="0">
                <a:solidFill>
                  <a:srgbClr val="003300"/>
                </a:solidFill>
                <a:latin typeface="Arial"/>
                <a:cs typeface="Arial"/>
              </a:rPr>
              <a:t>If the buffer is </a:t>
            </a:r>
            <a:r>
              <a:rPr sz="2000" b="1" spc="-5" dirty="0">
                <a:solidFill>
                  <a:srgbClr val="003300"/>
                </a:solidFill>
                <a:latin typeface="Arial"/>
                <a:cs typeface="Arial"/>
              </a:rPr>
              <a:t>empty, </a:t>
            </a:r>
            <a:r>
              <a:rPr sz="2000" b="1" dirty="0">
                <a:solidFill>
                  <a:srgbClr val="003300"/>
                </a:solidFill>
                <a:latin typeface="Arial"/>
                <a:cs typeface="Arial"/>
              </a:rPr>
              <a:t>the reader is blocked until the data</a:t>
            </a:r>
            <a:r>
              <a:rPr sz="2000" b="1" spc="-220" dirty="0">
                <a:solidFill>
                  <a:srgbClr val="003300"/>
                </a:solidFill>
                <a:latin typeface="Arial"/>
                <a:cs typeface="Arial"/>
              </a:rPr>
              <a:t> </a:t>
            </a:r>
            <a:r>
              <a:rPr sz="2000" b="1" dirty="0">
                <a:solidFill>
                  <a:srgbClr val="003300"/>
                </a:solidFill>
                <a:latin typeface="Arial"/>
                <a:cs typeface="Arial"/>
              </a:rPr>
              <a:t>is  written</a:t>
            </a:r>
            <a:endParaRPr sz="2000">
              <a:latin typeface="Arial"/>
              <a:cs typeface="Arial"/>
            </a:endParaRPr>
          </a:p>
          <a:p>
            <a:pPr marL="355600" indent="-343535">
              <a:lnSpc>
                <a:spcPct val="100000"/>
              </a:lnSpc>
              <a:spcBef>
                <a:spcPts val="480"/>
              </a:spcBef>
              <a:buClr>
                <a:srgbClr val="006666"/>
              </a:buClr>
              <a:buFont typeface="Wingdings"/>
              <a:buChar char=""/>
              <a:tabLst>
                <a:tab pos="355600" algn="l"/>
                <a:tab pos="356235" algn="l"/>
              </a:tabLst>
            </a:pPr>
            <a:r>
              <a:rPr sz="2000" b="1" dirty="0">
                <a:solidFill>
                  <a:srgbClr val="003300"/>
                </a:solidFill>
                <a:latin typeface="Arial"/>
                <a:cs typeface="Arial"/>
              </a:rPr>
              <a:t>What happens if both processes start by reading from</a:t>
            </a:r>
            <a:r>
              <a:rPr sz="2000" b="1" spc="-180" dirty="0">
                <a:solidFill>
                  <a:srgbClr val="003300"/>
                </a:solidFill>
                <a:latin typeface="Arial"/>
                <a:cs typeface="Arial"/>
              </a:rPr>
              <a:t> </a:t>
            </a:r>
            <a:r>
              <a:rPr sz="2000" b="1" dirty="0">
                <a:solidFill>
                  <a:srgbClr val="003300"/>
                </a:solidFill>
                <a:latin typeface="Arial"/>
                <a:cs typeface="Arial"/>
              </a:rPr>
              <a:t>pipes?</a:t>
            </a:r>
            <a:endParaRPr sz="200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Deadlock, of</a:t>
            </a:r>
            <a:r>
              <a:rPr sz="2000" b="1" spc="-60" dirty="0">
                <a:solidFill>
                  <a:srgbClr val="003366"/>
                </a:solidFill>
                <a:latin typeface="Arial"/>
                <a:cs typeface="Arial"/>
              </a:rPr>
              <a:t> </a:t>
            </a:r>
            <a:r>
              <a:rPr sz="2000" b="1" dirty="0">
                <a:solidFill>
                  <a:srgbClr val="003366"/>
                </a:solidFill>
                <a:latin typeface="Arial"/>
                <a:cs typeface="Arial"/>
              </a:rPr>
              <a:t>course!</a:t>
            </a:r>
            <a:endParaRPr sz="2000">
              <a:latin typeface="Arial"/>
              <a:cs typeface="Arial"/>
            </a:endParaRPr>
          </a:p>
          <a:p>
            <a:pPr marL="756285" lvl="1" indent="-287020">
              <a:lnSpc>
                <a:spcPct val="100000"/>
              </a:lnSpc>
              <a:spcBef>
                <a:spcPts val="484"/>
              </a:spcBef>
              <a:buClr>
                <a:srgbClr val="336699"/>
              </a:buClr>
              <a:buSzPct val="75000"/>
              <a:buFont typeface="Wingdings"/>
              <a:buChar char=""/>
              <a:tabLst>
                <a:tab pos="756285" algn="l"/>
                <a:tab pos="756920" algn="l"/>
              </a:tabLst>
            </a:pPr>
            <a:r>
              <a:rPr sz="2000" b="1" spc="-5" dirty="0">
                <a:solidFill>
                  <a:srgbClr val="003366"/>
                </a:solidFill>
                <a:latin typeface="Arial"/>
                <a:cs typeface="Arial"/>
              </a:rPr>
              <a:t>Similar </a:t>
            </a:r>
            <a:r>
              <a:rPr sz="2000" b="1" spc="5" dirty="0">
                <a:solidFill>
                  <a:srgbClr val="003366"/>
                </a:solidFill>
                <a:latin typeface="Arial"/>
                <a:cs typeface="Arial"/>
              </a:rPr>
              <a:t>with </a:t>
            </a:r>
            <a:r>
              <a:rPr sz="2000" b="1" dirty="0">
                <a:solidFill>
                  <a:srgbClr val="003366"/>
                </a:solidFill>
                <a:latin typeface="Arial"/>
                <a:cs typeface="Arial"/>
              </a:rPr>
              <a:t>writing </a:t>
            </a:r>
            <a:r>
              <a:rPr sz="2000" b="1" spc="5" dirty="0">
                <a:solidFill>
                  <a:srgbClr val="003366"/>
                </a:solidFill>
                <a:latin typeface="Arial"/>
                <a:cs typeface="Arial"/>
              </a:rPr>
              <a:t>when </a:t>
            </a:r>
            <a:r>
              <a:rPr sz="2000" b="1" dirty="0">
                <a:solidFill>
                  <a:srgbClr val="003366"/>
                </a:solidFill>
                <a:latin typeface="Arial"/>
                <a:cs typeface="Arial"/>
              </a:rPr>
              <a:t>the pipe becomes</a:t>
            </a:r>
            <a:r>
              <a:rPr sz="2000" b="1" spc="-225" dirty="0">
                <a:solidFill>
                  <a:srgbClr val="003366"/>
                </a:solidFill>
                <a:latin typeface="Arial"/>
                <a:cs typeface="Arial"/>
              </a:rPr>
              <a:t> </a:t>
            </a:r>
            <a:r>
              <a:rPr sz="2000" b="1" dirty="0">
                <a:solidFill>
                  <a:srgbClr val="003366"/>
                </a:solidFill>
                <a:latin typeface="Arial"/>
                <a:cs typeface="Arial"/>
              </a:rPr>
              <a:t>full</a:t>
            </a:r>
            <a:endParaRPr sz="2000">
              <a:latin typeface="Arial"/>
              <a:cs typeface="Arial"/>
            </a:endParaRPr>
          </a:p>
          <a:p>
            <a:pPr marL="756285" marR="668655" lvl="1"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When working with </a:t>
            </a:r>
            <a:r>
              <a:rPr sz="2000" b="1" spc="-5" dirty="0">
                <a:solidFill>
                  <a:srgbClr val="003366"/>
                </a:solidFill>
                <a:latin typeface="Arial"/>
                <a:cs typeface="Arial"/>
              </a:rPr>
              <a:t>several </a:t>
            </a:r>
            <a:r>
              <a:rPr sz="2000" b="1" dirty="0">
                <a:solidFill>
                  <a:srgbClr val="003366"/>
                </a:solidFill>
                <a:latin typeface="Arial"/>
                <a:cs typeface="Arial"/>
              </a:rPr>
              <a:t>pipes, one has to be</a:t>
            </a:r>
            <a:r>
              <a:rPr sz="2000" b="1" spc="-150" dirty="0">
                <a:solidFill>
                  <a:srgbClr val="003366"/>
                </a:solidFill>
                <a:latin typeface="Arial"/>
                <a:cs typeface="Arial"/>
              </a:rPr>
              <a:t> </a:t>
            </a:r>
            <a:r>
              <a:rPr sz="2000" b="1" dirty="0">
                <a:solidFill>
                  <a:srgbClr val="003366"/>
                </a:solidFill>
                <a:latin typeface="Arial"/>
                <a:cs typeface="Arial"/>
              </a:rPr>
              <a:t>extra  careful to </a:t>
            </a:r>
            <a:r>
              <a:rPr sz="2000" b="1" spc="-5" dirty="0">
                <a:solidFill>
                  <a:srgbClr val="003366"/>
                </a:solidFill>
                <a:latin typeface="Arial"/>
                <a:cs typeface="Arial"/>
              </a:rPr>
              <a:t>avoid</a:t>
            </a:r>
            <a:r>
              <a:rPr sz="2000" b="1" spc="-55" dirty="0">
                <a:solidFill>
                  <a:srgbClr val="003366"/>
                </a:solidFill>
                <a:latin typeface="Arial"/>
                <a:cs typeface="Arial"/>
              </a:rPr>
              <a:t> </a:t>
            </a:r>
            <a:r>
              <a:rPr sz="2000" b="1" dirty="0">
                <a:solidFill>
                  <a:srgbClr val="003366"/>
                </a:solidFill>
                <a:latin typeface="Arial"/>
                <a:cs typeface="Arial"/>
              </a:rPr>
              <a:t>deadlock</a:t>
            </a:r>
            <a:endParaRPr sz="20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3315" y="260834"/>
            <a:ext cx="7359015" cy="1757045"/>
          </a:xfrm>
          <a:prstGeom prst="rect">
            <a:avLst/>
          </a:prstGeom>
        </p:spPr>
        <p:txBody>
          <a:bodyPr vert="horz" wrap="square" lIns="0" tIns="170815" rIns="0" bIns="0" rtlCol="0">
            <a:spAutoFit/>
          </a:bodyPr>
          <a:lstStyle/>
          <a:p>
            <a:pPr marR="948690" algn="ctr">
              <a:lnSpc>
                <a:spcPct val="100000"/>
              </a:lnSpc>
              <a:spcBef>
                <a:spcPts val="1345"/>
              </a:spcBef>
            </a:pPr>
            <a:r>
              <a:rPr spc="-5" dirty="0"/>
              <a:t>Unix Named Pipes</a:t>
            </a:r>
          </a:p>
          <a:p>
            <a:pPr marL="355600" marR="5080" indent="-342900">
              <a:lnSpc>
                <a:spcPct val="100000"/>
              </a:lnSpc>
              <a:spcBef>
                <a:spcPts val="865"/>
              </a:spcBef>
            </a:pPr>
            <a:r>
              <a:rPr sz="2800" spc="-5" dirty="0">
                <a:solidFill>
                  <a:srgbClr val="003300"/>
                </a:solidFill>
                <a:latin typeface="Arial"/>
                <a:cs typeface="Arial"/>
              </a:rPr>
              <a:t>But we can still communicate only between  </a:t>
            </a:r>
            <a:r>
              <a:rPr sz="2800" dirty="0">
                <a:solidFill>
                  <a:srgbClr val="003300"/>
                </a:solidFill>
                <a:latin typeface="Arial"/>
                <a:cs typeface="Arial"/>
              </a:rPr>
              <a:t>related</a:t>
            </a:r>
            <a:r>
              <a:rPr sz="2800" spc="-5" dirty="0">
                <a:solidFill>
                  <a:srgbClr val="003300"/>
                </a:solidFill>
                <a:latin typeface="Arial"/>
                <a:cs typeface="Arial"/>
              </a:rPr>
              <a:t> processes.</a:t>
            </a:r>
            <a:endParaRPr sz="28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72</a:t>
            </a:fld>
            <a:endParaRPr dirty="0"/>
          </a:p>
        </p:txBody>
      </p:sp>
      <p:sp>
        <p:nvSpPr>
          <p:cNvPr id="4" name="object 4"/>
          <p:cNvSpPr txBox="1"/>
          <p:nvPr/>
        </p:nvSpPr>
        <p:spPr>
          <a:xfrm>
            <a:off x="828852" y="2163085"/>
            <a:ext cx="7588884" cy="3779520"/>
          </a:xfrm>
          <a:prstGeom prst="rect">
            <a:avLst/>
          </a:prstGeom>
        </p:spPr>
        <p:txBody>
          <a:bodyPr vert="horz" wrap="square" lIns="0" tIns="95885" rIns="0" bIns="0" rtlCol="0">
            <a:spAutoFit/>
          </a:bodyPr>
          <a:lstStyle/>
          <a:p>
            <a:pPr marL="12700">
              <a:lnSpc>
                <a:spcPct val="100000"/>
              </a:lnSpc>
              <a:spcBef>
                <a:spcPts val="755"/>
              </a:spcBef>
            </a:pPr>
            <a:r>
              <a:rPr sz="2800" b="1" spc="-5" dirty="0">
                <a:solidFill>
                  <a:srgbClr val="003300"/>
                </a:solidFill>
                <a:latin typeface="Arial"/>
                <a:cs typeface="Arial"/>
              </a:rPr>
              <a:t>Solution: Named</a:t>
            </a:r>
            <a:r>
              <a:rPr sz="2800" b="1" spc="40" dirty="0">
                <a:solidFill>
                  <a:srgbClr val="003300"/>
                </a:solidFill>
                <a:latin typeface="Arial"/>
                <a:cs typeface="Arial"/>
              </a:rPr>
              <a:t> </a:t>
            </a:r>
            <a:r>
              <a:rPr sz="2800" b="1" spc="-5" dirty="0">
                <a:solidFill>
                  <a:srgbClr val="003300"/>
                </a:solidFill>
                <a:latin typeface="Arial"/>
                <a:cs typeface="Arial"/>
              </a:rPr>
              <a:t>pipes</a:t>
            </a:r>
            <a:endParaRPr sz="2800">
              <a:latin typeface="Arial"/>
              <a:cs typeface="Arial"/>
            </a:endParaRPr>
          </a:p>
          <a:p>
            <a:pPr marL="355600" marR="5080" indent="-342900">
              <a:lnSpc>
                <a:spcPct val="100200"/>
              </a:lnSpc>
              <a:spcBef>
                <a:spcPts val="655"/>
              </a:spcBef>
              <a:buClr>
                <a:srgbClr val="006666"/>
              </a:buClr>
              <a:buFont typeface="Wingdings"/>
              <a:buChar char=""/>
              <a:tabLst>
                <a:tab pos="354965" algn="l"/>
                <a:tab pos="355600" algn="l"/>
              </a:tabLst>
            </a:pPr>
            <a:r>
              <a:rPr sz="2800" b="1" spc="-5" dirty="0">
                <a:solidFill>
                  <a:srgbClr val="003300"/>
                </a:solidFill>
                <a:latin typeface="Arial"/>
                <a:cs typeface="Arial"/>
              </a:rPr>
              <a:t>Creating a named pipe (using </a:t>
            </a:r>
            <a:r>
              <a:rPr sz="2800" b="1" spc="-5" dirty="0">
                <a:solidFill>
                  <a:srgbClr val="003300"/>
                </a:solidFill>
                <a:latin typeface="Times New Roman"/>
                <a:cs typeface="Times New Roman"/>
              </a:rPr>
              <a:t>mkfifo()  </a:t>
            </a:r>
            <a:r>
              <a:rPr sz="2800" b="1" spc="-10" dirty="0">
                <a:solidFill>
                  <a:srgbClr val="003300"/>
                </a:solidFill>
                <a:latin typeface="Arial"/>
                <a:cs typeface="Arial"/>
              </a:rPr>
              <a:t>system </a:t>
            </a:r>
            <a:r>
              <a:rPr sz="2800" b="1" spc="-5" dirty="0">
                <a:solidFill>
                  <a:srgbClr val="003300"/>
                </a:solidFill>
                <a:latin typeface="Arial"/>
                <a:cs typeface="Arial"/>
              </a:rPr>
              <a:t>call) creates the corresponding file  in the pipe file</a:t>
            </a:r>
            <a:r>
              <a:rPr sz="2800" b="1" spc="15" dirty="0">
                <a:solidFill>
                  <a:srgbClr val="003300"/>
                </a:solidFill>
                <a:latin typeface="Arial"/>
                <a:cs typeface="Arial"/>
              </a:rPr>
              <a:t> </a:t>
            </a:r>
            <a:r>
              <a:rPr sz="2800" b="1" spc="-10" dirty="0">
                <a:solidFill>
                  <a:srgbClr val="003300"/>
                </a:solidFill>
                <a:latin typeface="Arial"/>
                <a:cs typeface="Arial"/>
              </a:rPr>
              <a:t>system</a:t>
            </a:r>
            <a:endParaRPr sz="2800">
              <a:latin typeface="Arial"/>
              <a:cs typeface="Arial"/>
            </a:endParaRPr>
          </a:p>
          <a:p>
            <a:pPr marL="355600" marR="227329" indent="-342900">
              <a:lnSpc>
                <a:spcPct val="100000"/>
              </a:lnSpc>
              <a:spcBef>
                <a:spcPts val="670"/>
              </a:spcBef>
              <a:buClr>
                <a:srgbClr val="006666"/>
              </a:buClr>
              <a:buFont typeface="Wingdings"/>
              <a:buChar char=""/>
              <a:tabLst>
                <a:tab pos="354965" algn="l"/>
                <a:tab pos="355600" algn="l"/>
              </a:tabLst>
            </a:pPr>
            <a:r>
              <a:rPr sz="2800" b="1" spc="-5" dirty="0">
                <a:solidFill>
                  <a:srgbClr val="003300"/>
                </a:solidFill>
                <a:latin typeface="Arial"/>
                <a:cs typeface="Arial"/>
              </a:rPr>
              <a:t>Opening that file for </a:t>
            </a:r>
            <a:r>
              <a:rPr sz="2800" b="1" dirty="0">
                <a:solidFill>
                  <a:srgbClr val="003300"/>
                </a:solidFill>
                <a:latin typeface="Arial"/>
                <a:cs typeface="Arial"/>
              </a:rPr>
              <a:t>reading </a:t>
            </a:r>
            <a:r>
              <a:rPr sz="2800" b="1" spc="-5" dirty="0">
                <a:solidFill>
                  <a:srgbClr val="003300"/>
                </a:solidFill>
                <a:latin typeface="Arial"/>
                <a:cs typeface="Arial"/>
              </a:rPr>
              <a:t>returns a </a:t>
            </a:r>
            <a:r>
              <a:rPr sz="2800" b="1" dirty="0">
                <a:solidFill>
                  <a:srgbClr val="003300"/>
                </a:solidFill>
                <a:latin typeface="Arial"/>
                <a:cs typeface="Arial"/>
              </a:rPr>
              <a:t>file  </a:t>
            </a:r>
            <a:r>
              <a:rPr sz="2800" b="1" spc="-5" dirty="0">
                <a:solidFill>
                  <a:srgbClr val="003300"/>
                </a:solidFill>
                <a:latin typeface="Arial"/>
                <a:cs typeface="Arial"/>
              </a:rPr>
              <a:t>descriptor to the read end of the</a:t>
            </a:r>
            <a:r>
              <a:rPr sz="2800" b="1" spc="85" dirty="0">
                <a:solidFill>
                  <a:srgbClr val="003300"/>
                </a:solidFill>
                <a:latin typeface="Arial"/>
                <a:cs typeface="Arial"/>
              </a:rPr>
              <a:t> </a:t>
            </a:r>
            <a:r>
              <a:rPr sz="2800" b="1" spc="-5" dirty="0">
                <a:solidFill>
                  <a:srgbClr val="003300"/>
                </a:solidFill>
                <a:latin typeface="Arial"/>
                <a:cs typeface="Arial"/>
              </a:rPr>
              <a:t>pipe</a:t>
            </a:r>
            <a:endParaRPr sz="2800">
              <a:latin typeface="Arial"/>
              <a:cs typeface="Arial"/>
            </a:endParaRPr>
          </a:p>
          <a:p>
            <a:pPr marL="355600" marR="626745" indent="-342900">
              <a:lnSpc>
                <a:spcPct val="100000"/>
              </a:lnSpc>
              <a:spcBef>
                <a:spcPts val="675"/>
              </a:spcBef>
              <a:buClr>
                <a:srgbClr val="006666"/>
              </a:buClr>
              <a:buFont typeface="Wingdings"/>
              <a:buChar char=""/>
              <a:tabLst>
                <a:tab pos="354965" algn="l"/>
                <a:tab pos="355600" algn="l"/>
              </a:tabLst>
            </a:pPr>
            <a:r>
              <a:rPr sz="2800" b="1" spc="-5" dirty="0">
                <a:solidFill>
                  <a:srgbClr val="003300"/>
                </a:solidFill>
                <a:latin typeface="Arial"/>
                <a:cs typeface="Arial"/>
              </a:rPr>
              <a:t>Opening that file for writing returns the  write end of the</a:t>
            </a:r>
            <a:r>
              <a:rPr sz="2800" b="1" spc="25" dirty="0">
                <a:solidFill>
                  <a:srgbClr val="003300"/>
                </a:solidFill>
                <a:latin typeface="Arial"/>
                <a:cs typeface="Arial"/>
              </a:rPr>
              <a:t> </a:t>
            </a:r>
            <a:r>
              <a:rPr sz="2800" b="1" spc="-5" dirty="0">
                <a:solidFill>
                  <a:srgbClr val="003300"/>
                </a:solidFill>
                <a:latin typeface="Arial"/>
                <a:cs typeface="Arial"/>
              </a:rPr>
              <a:t>pipe</a:t>
            </a:r>
            <a:endParaRPr sz="2800">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15868" y="152400"/>
            <a:ext cx="2470659" cy="635000"/>
          </a:xfrm>
          <a:prstGeom prst="rect">
            <a:avLst/>
          </a:prstGeom>
        </p:spPr>
        <p:txBody>
          <a:bodyPr vert="horz" wrap="square" lIns="0" tIns="12065" rIns="0" bIns="0" rtlCol="0">
            <a:spAutoFit/>
          </a:bodyPr>
          <a:lstStyle/>
          <a:p>
            <a:pPr marL="12700">
              <a:lnSpc>
                <a:spcPct val="100000"/>
              </a:lnSpc>
              <a:spcBef>
                <a:spcPts val="95"/>
              </a:spcBef>
            </a:pPr>
            <a:r>
              <a:rPr spc="-5" dirty="0"/>
              <a:t>Socke</a:t>
            </a:r>
            <a:r>
              <a:rPr dirty="0"/>
              <a:t>t</a:t>
            </a:r>
            <a:r>
              <a:rPr spc="-5" dirty="0"/>
              <a:t>s</a:t>
            </a:r>
          </a:p>
        </p:txBody>
      </p:sp>
      <p:sp>
        <p:nvSpPr>
          <p:cNvPr id="4" name="object 4"/>
          <p:cNvSpPr txBox="1"/>
          <p:nvPr/>
        </p:nvSpPr>
        <p:spPr>
          <a:xfrm>
            <a:off x="659079" y="725500"/>
            <a:ext cx="7623175" cy="2586990"/>
          </a:xfrm>
          <a:prstGeom prst="rect">
            <a:avLst/>
          </a:prstGeom>
        </p:spPr>
        <p:txBody>
          <a:bodyPr vert="horz" wrap="square" lIns="0" tIns="12700" rIns="0" bIns="0" rtlCol="0">
            <a:spAutoFit/>
          </a:bodyPr>
          <a:lstStyle/>
          <a:p>
            <a:pPr marL="355600" indent="-342900">
              <a:lnSpc>
                <a:spcPts val="2740"/>
              </a:lnSpc>
              <a:spcBef>
                <a:spcPts val="100"/>
              </a:spcBef>
              <a:buClr>
                <a:srgbClr val="006666"/>
              </a:buClr>
              <a:buFont typeface="Wingdings"/>
              <a:buChar char=""/>
              <a:tabLst>
                <a:tab pos="354965" algn="l"/>
                <a:tab pos="355600" algn="l"/>
              </a:tabLst>
            </a:pPr>
            <a:r>
              <a:rPr sz="2400" b="1" dirty="0">
                <a:solidFill>
                  <a:srgbClr val="003300"/>
                </a:solidFill>
                <a:latin typeface="Arial"/>
                <a:cs typeface="Arial"/>
              </a:rPr>
              <a:t>A </a:t>
            </a:r>
            <a:r>
              <a:rPr sz="2400" b="1" spc="-5" dirty="0">
                <a:solidFill>
                  <a:srgbClr val="003300"/>
                </a:solidFill>
                <a:latin typeface="Arial"/>
                <a:cs typeface="Arial"/>
              </a:rPr>
              <a:t>socket </a:t>
            </a:r>
            <a:r>
              <a:rPr sz="2400" b="1" dirty="0">
                <a:solidFill>
                  <a:srgbClr val="003300"/>
                </a:solidFill>
                <a:latin typeface="Arial"/>
                <a:cs typeface="Arial"/>
              </a:rPr>
              <a:t>is </a:t>
            </a:r>
            <a:r>
              <a:rPr sz="2400" b="1" spc="-5" dirty="0">
                <a:solidFill>
                  <a:srgbClr val="003300"/>
                </a:solidFill>
                <a:latin typeface="Arial"/>
                <a:cs typeface="Arial"/>
              </a:rPr>
              <a:t>defined </a:t>
            </a:r>
            <a:r>
              <a:rPr sz="2400" b="1" dirty="0">
                <a:solidFill>
                  <a:srgbClr val="003300"/>
                </a:solidFill>
                <a:latin typeface="Arial"/>
                <a:cs typeface="Arial"/>
              </a:rPr>
              <a:t>as an </a:t>
            </a:r>
            <a:r>
              <a:rPr sz="2400" b="1" i="1" spc="-5" dirty="0">
                <a:solidFill>
                  <a:srgbClr val="003300"/>
                </a:solidFill>
                <a:latin typeface="Arial"/>
                <a:cs typeface="Arial"/>
              </a:rPr>
              <a:t>endpoint</a:t>
            </a:r>
            <a:r>
              <a:rPr sz="2400" b="1" i="1" spc="-40" dirty="0">
                <a:solidFill>
                  <a:srgbClr val="003300"/>
                </a:solidFill>
                <a:latin typeface="Arial"/>
                <a:cs typeface="Arial"/>
              </a:rPr>
              <a:t> </a:t>
            </a:r>
            <a:r>
              <a:rPr sz="2400" b="1" i="1" dirty="0">
                <a:solidFill>
                  <a:srgbClr val="003300"/>
                </a:solidFill>
                <a:latin typeface="Arial"/>
                <a:cs typeface="Arial"/>
              </a:rPr>
              <a:t>for</a:t>
            </a:r>
            <a:endParaRPr sz="2400" dirty="0">
              <a:latin typeface="Arial"/>
              <a:cs typeface="Arial"/>
            </a:endParaRPr>
          </a:p>
          <a:p>
            <a:pPr marL="355600">
              <a:lnSpc>
                <a:spcPts val="2740"/>
              </a:lnSpc>
            </a:pPr>
            <a:r>
              <a:rPr sz="2400" b="1" i="1" dirty="0">
                <a:solidFill>
                  <a:srgbClr val="003300"/>
                </a:solidFill>
                <a:latin typeface="Arial"/>
                <a:cs typeface="Arial"/>
              </a:rPr>
              <a:t>communication</a:t>
            </a:r>
            <a:endParaRPr sz="2400" dirty="0">
              <a:latin typeface="Arial"/>
              <a:cs typeface="Arial"/>
            </a:endParaRPr>
          </a:p>
          <a:p>
            <a:pPr marL="355600" indent="-342900">
              <a:lnSpc>
                <a:spcPct val="100000"/>
              </a:lnSpc>
              <a:spcBef>
                <a:spcPts val="290"/>
              </a:spcBef>
              <a:buClr>
                <a:srgbClr val="006666"/>
              </a:buClr>
              <a:buFont typeface="Wingdings"/>
              <a:buChar char=""/>
              <a:tabLst>
                <a:tab pos="354965" algn="l"/>
                <a:tab pos="355600" algn="l"/>
              </a:tabLst>
            </a:pPr>
            <a:r>
              <a:rPr sz="2400" b="1" spc="-5" dirty="0">
                <a:solidFill>
                  <a:srgbClr val="003300"/>
                </a:solidFill>
                <a:latin typeface="Arial"/>
                <a:cs typeface="Arial"/>
              </a:rPr>
              <a:t>Concatenation </a:t>
            </a:r>
            <a:r>
              <a:rPr sz="2400" b="1" dirty="0">
                <a:solidFill>
                  <a:srgbClr val="003300"/>
                </a:solidFill>
                <a:latin typeface="Arial"/>
                <a:cs typeface="Arial"/>
              </a:rPr>
              <a:t>of IP </a:t>
            </a:r>
            <a:r>
              <a:rPr sz="2400" b="1" spc="-5" dirty="0">
                <a:solidFill>
                  <a:srgbClr val="003300"/>
                </a:solidFill>
                <a:latin typeface="Arial"/>
                <a:cs typeface="Arial"/>
              </a:rPr>
              <a:t>address </a:t>
            </a:r>
            <a:r>
              <a:rPr sz="2400" b="1" dirty="0">
                <a:solidFill>
                  <a:srgbClr val="003300"/>
                </a:solidFill>
                <a:latin typeface="Arial"/>
                <a:cs typeface="Arial"/>
              </a:rPr>
              <a:t>and</a:t>
            </a:r>
            <a:r>
              <a:rPr sz="2400" b="1" spc="-25" dirty="0">
                <a:solidFill>
                  <a:srgbClr val="003300"/>
                </a:solidFill>
                <a:latin typeface="Arial"/>
                <a:cs typeface="Arial"/>
              </a:rPr>
              <a:t> </a:t>
            </a:r>
            <a:r>
              <a:rPr sz="2400" b="1" dirty="0">
                <a:solidFill>
                  <a:srgbClr val="003300"/>
                </a:solidFill>
                <a:latin typeface="Arial"/>
                <a:cs typeface="Arial"/>
              </a:rPr>
              <a:t>port</a:t>
            </a:r>
            <a:endParaRPr sz="2400" dirty="0">
              <a:latin typeface="Arial"/>
              <a:cs typeface="Arial"/>
            </a:endParaRPr>
          </a:p>
          <a:p>
            <a:pPr marL="355600" marR="5080" indent="-342900">
              <a:lnSpc>
                <a:spcPts val="2590"/>
              </a:lnSpc>
              <a:spcBef>
                <a:spcPts val="615"/>
              </a:spcBef>
              <a:buClr>
                <a:srgbClr val="006666"/>
              </a:buClr>
              <a:buFont typeface="Wingdings"/>
              <a:buChar char=""/>
              <a:tabLst>
                <a:tab pos="354965" algn="l"/>
                <a:tab pos="355600" algn="l"/>
              </a:tabLst>
            </a:pPr>
            <a:r>
              <a:rPr sz="2400" b="1" dirty="0">
                <a:solidFill>
                  <a:srgbClr val="003300"/>
                </a:solidFill>
                <a:latin typeface="Arial"/>
                <a:cs typeface="Arial"/>
              </a:rPr>
              <a:t>The </a:t>
            </a:r>
            <a:r>
              <a:rPr sz="2400" b="1" spc="-5" dirty="0">
                <a:solidFill>
                  <a:srgbClr val="003300"/>
                </a:solidFill>
                <a:latin typeface="Arial"/>
                <a:cs typeface="Arial"/>
              </a:rPr>
              <a:t>socket </a:t>
            </a:r>
            <a:r>
              <a:rPr sz="2400" spc="-5" dirty="0">
                <a:solidFill>
                  <a:srgbClr val="003300"/>
                </a:solidFill>
                <a:latin typeface="Arial"/>
                <a:cs typeface="Arial"/>
              </a:rPr>
              <a:t>161.25.19.8:1625 </a:t>
            </a:r>
            <a:r>
              <a:rPr sz="2400" b="1" spc="-5" dirty="0">
                <a:solidFill>
                  <a:srgbClr val="003300"/>
                </a:solidFill>
                <a:latin typeface="Arial"/>
                <a:cs typeface="Arial"/>
              </a:rPr>
              <a:t>refers </a:t>
            </a:r>
            <a:r>
              <a:rPr sz="2400" b="1" dirty="0">
                <a:solidFill>
                  <a:srgbClr val="003300"/>
                </a:solidFill>
                <a:latin typeface="Arial"/>
                <a:cs typeface="Arial"/>
              </a:rPr>
              <a:t>to port </a:t>
            </a:r>
            <a:r>
              <a:rPr sz="2400" spc="-5" dirty="0">
                <a:solidFill>
                  <a:srgbClr val="003300"/>
                </a:solidFill>
                <a:latin typeface="Arial"/>
                <a:cs typeface="Arial"/>
              </a:rPr>
              <a:t>1625 </a:t>
            </a:r>
            <a:r>
              <a:rPr sz="2400" b="1" dirty="0">
                <a:solidFill>
                  <a:srgbClr val="003300"/>
                </a:solidFill>
                <a:latin typeface="Arial"/>
                <a:cs typeface="Arial"/>
              </a:rPr>
              <a:t>on  </a:t>
            </a:r>
            <a:r>
              <a:rPr sz="2400" b="1" spc="-5" dirty="0">
                <a:solidFill>
                  <a:srgbClr val="003300"/>
                </a:solidFill>
                <a:latin typeface="Arial"/>
                <a:cs typeface="Arial"/>
              </a:rPr>
              <a:t>host</a:t>
            </a:r>
            <a:r>
              <a:rPr sz="2400" b="1" spc="-15" dirty="0">
                <a:solidFill>
                  <a:srgbClr val="003300"/>
                </a:solidFill>
                <a:latin typeface="Arial"/>
                <a:cs typeface="Arial"/>
              </a:rPr>
              <a:t> </a:t>
            </a:r>
            <a:r>
              <a:rPr sz="2400" spc="-5" dirty="0">
                <a:solidFill>
                  <a:srgbClr val="003300"/>
                </a:solidFill>
                <a:latin typeface="Arial"/>
                <a:cs typeface="Arial"/>
              </a:rPr>
              <a:t>161.25.19.8</a:t>
            </a:r>
            <a:endParaRPr sz="2400" dirty="0">
              <a:latin typeface="Arial"/>
              <a:cs typeface="Arial"/>
            </a:endParaRPr>
          </a:p>
          <a:p>
            <a:pPr marL="355600" marR="778510" indent="-342900">
              <a:lnSpc>
                <a:spcPts val="2590"/>
              </a:lnSpc>
              <a:spcBef>
                <a:spcPts val="580"/>
              </a:spcBef>
              <a:buClr>
                <a:srgbClr val="006666"/>
              </a:buClr>
              <a:buFont typeface="Wingdings"/>
              <a:buChar char=""/>
              <a:tabLst>
                <a:tab pos="354965" algn="l"/>
                <a:tab pos="355600" algn="l"/>
              </a:tabLst>
            </a:pPr>
            <a:r>
              <a:rPr sz="2400" b="1" spc="-5" dirty="0">
                <a:solidFill>
                  <a:srgbClr val="003300"/>
                </a:solidFill>
                <a:latin typeface="Arial"/>
                <a:cs typeface="Arial"/>
              </a:rPr>
              <a:t>Communication </a:t>
            </a:r>
            <a:r>
              <a:rPr sz="2400" b="1" dirty="0">
                <a:solidFill>
                  <a:srgbClr val="003300"/>
                </a:solidFill>
                <a:latin typeface="Arial"/>
                <a:cs typeface="Arial"/>
              </a:rPr>
              <a:t>link </a:t>
            </a:r>
            <a:r>
              <a:rPr sz="2400" b="1" spc="-5" dirty="0">
                <a:solidFill>
                  <a:srgbClr val="003300"/>
                </a:solidFill>
                <a:latin typeface="Arial"/>
                <a:cs typeface="Arial"/>
              </a:rPr>
              <a:t>corresponds </a:t>
            </a:r>
            <a:r>
              <a:rPr sz="2400" b="1" dirty="0">
                <a:solidFill>
                  <a:srgbClr val="003300"/>
                </a:solidFill>
                <a:latin typeface="Arial"/>
                <a:cs typeface="Arial"/>
              </a:rPr>
              <a:t>to </a:t>
            </a:r>
            <a:r>
              <a:rPr sz="2400" b="1" spc="-5" dirty="0">
                <a:solidFill>
                  <a:srgbClr val="003300"/>
                </a:solidFill>
                <a:latin typeface="Arial"/>
                <a:cs typeface="Arial"/>
              </a:rPr>
              <a:t>a </a:t>
            </a:r>
            <a:r>
              <a:rPr sz="2400" b="1" dirty="0">
                <a:solidFill>
                  <a:srgbClr val="003300"/>
                </a:solidFill>
                <a:latin typeface="Arial"/>
                <a:cs typeface="Arial"/>
              </a:rPr>
              <a:t>pair of  </a:t>
            </a:r>
            <a:r>
              <a:rPr sz="2400" b="1" spc="-5" dirty="0">
                <a:solidFill>
                  <a:srgbClr val="003300"/>
                </a:solidFill>
                <a:latin typeface="Arial"/>
                <a:cs typeface="Arial"/>
              </a:rPr>
              <a:t>sockets</a:t>
            </a:r>
            <a:endParaRPr sz="2400" dirty="0">
              <a:latin typeface="Arial"/>
              <a:cs typeface="Arial"/>
            </a:endParaRPr>
          </a:p>
        </p:txBody>
      </p:sp>
      <p:grpSp>
        <p:nvGrpSpPr>
          <p:cNvPr id="5" name="object 5"/>
          <p:cNvGrpSpPr/>
          <p:nvPr/>
        </p:nvGrpSpPr>
        <p:grpSpPr>
          <a:xfrm>
            <a:off x="1869948" y="3403600"/>
            <a:ext cx="4762500" cy="3279140"/>
            <a:chOff x="1869948" y="3403600"/>
            <a:chExt cx="4762500" cy="3279140"/>
          </a:xfrm>
        </p:grpSpPr>
        <p:sp>
          <p:nvSpPr>
            <p:cNvPr id="6" name="object 6"/>
            <p:cNvSpPr/>
            <p:nvPr/>
          </p:nvSpPr>
          <p:spPr>
            <a:xfrm>
              <a:off x="1908048" y="3441192"/>
              <a:ext cx="4686300" cy="320344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869948" y="3403599"/>
              <a:ext cx="4762500" cy="3279140"/>
            </a:xfrm>
            <a:custGeom>
              <a:avLst/>
              <a:gdLst/>
              <a:ahLst/>
              <a:cxnLst/>
              <a:rect l="l" t="t" r="r" b="b"/>
              <a:pathLst>
                <a:path w="4762500" h="3279140">
                  <a:moveTo>
                    <a:pt x="4737100" y="25400"/>
                  </a:moveTo>
                  <a:lnTo>
                    <a:pt x="4724400" y="25400"/>
                  </a:lnTo>
                  <a:lnTo>
                    <a:pt x="4724400" y="38100"/>
                  </a:lnTo>
                  <a:lnTo>
                    <a:pt x="4724400" y="3241040"/>
                  </a:lnTo>
                  <a:lnTo>
                    <a:pt x="38100" y="3241040"/>
                  </a:lnTo>
                  <a:lnTo>
                    <a:pt x="38100" y="38100"/>
                  </a:lnTo>
                  <a:lnTo>
                    <a:pt x="4724400" y="38100"/>
                  </a:lnTo>
                  <a:lnTo>
                    <a:pt x="4724400" y="25400"/>
                  </a:lnTo>
                  <a:lnTo>
                    <a:pt x="25400" y="25400"/>
                  </a:lnTo>
                  <a:lnTo>
                    <a:pt x="25400" y="38100"/>
                  </a:lnTo>
                  <a:lnTo>
                    <a:pt x="25400" y="3241040"/>
                  </a:lnTo>
                  <a:lnTo>
                    <a:pt x="25400" y="3253740"/>
                  </a:lnTo>
                  <a:lnTo>
                    <a:pt x="4737100" y="3253740"/>
                  </a:lnTo>
                  <a:lnTo>
                    <a:pt x="4737100" y="3241040"/>
                  </a:lnTo>
                  <a:lnTo>
                    <a:pt x="4737100" y="38100"/>
                  </a:lnTo>
                  <a:lnTo>
                    <a:pt x="4737100" y="37592"/>
                  </a:lnTo>
                  <a:lnTo>
                    <a:pt x="4737100" y="25400"/>
                  </a:lnTo>
                  <a:close/>
                </a:path>
                <a:path w="4762500" h="3279140">
                  <a:moveTo>
                    <a:pt x="4762500" y="0"/>
                  </a:moveTo>
                  <a:lnTo>
                    <a:pt x="4749800" y="0"/>
                  </a:lnTo>
                  <a:lnTo>
                    <a:pt x="4749800" y="12700"/>
                  </a:lnTo>
                  <a:lnTo>
                    <a:pt x="4749800" y="3266440"/>
                  </a:lnTo>
                  <a:lnTo>
                    <a:pt x="12700" y="3266440"/>
                  </a:lnTo>
                  <a:lnTo>
                    <a:pt x="12700" y="12700"/>
                  </a:lnTo>
                  <a:lnTo>
                    <a:pt x="4749800" y="12700"/>
                  </a:lnTo>
                  <a:lnTo>
                    <a:pt x="4749800" y="0"/>
                  </a:lnTo>
                  <a:lnTo>
                    <a:pt x="0" y="0"/>
                  </a:lnTo>
                  <a:lnTo>
                    <a:pt x="0" y="12700"/>
                  </a:lnTo>
                  <a:lnTo>
                    <a:pt x="0" y="3266440"/>
                  </a:lnTo>
                  <a:lnTo>
                    <a:pt x="0" y="3279140"/>
                  </a:lnTo>
                  <a:lnTo>
                    <a:pt x="4762500" y="3279140"/>
                  </a:lnTo>
                  <a:lnTo>
                    <a:pt x="4762500" y="3266440"/>
                  </a:lnTo>
                  <a:lnTo>
                    <a:pt x="4762500" y="12700"/>
                  </a:lnTo>
                  <a:lnTo>
                    <a:pt x="4762500" y="12192"/>
                  </a:lnTo>
                  <a:lnTo>
                    <a:pt x="4762500" y="0"/>
                  </a:lnTo>
                  <a:close/>
                </a:path>
              </a:pathLst>
            </a:custGeom>
            <a:solidFill>
              <a:srgbClr val="CC6600"/>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73</a:t>
            </a:fld>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227833" y="302209"/>
            <a:ext cx="6230367" cy="505908"/>
          </a:xfrm>
          <a:prstGeom prst="rect">
            <a:avLst/>
          </a:prstGeom>
        </p:spPr>
        <p:txBody>
          <a:bodyPr vert="horz" wrap="square" lIns="0" tIns="13335" rIns="0" bIns="0" rtlCol="0">
            <a:spAutoFit/>
          </a:bodyPr>
          <a:lstStyle/>
          <a:p>
            <a:pPr marL="12700">
              <a:lnSpc>
                <a:spcPct val="100000"/>
              </a:lnSpc>
              <a:spcBef>
                <a:spcPts val="105"/>
              </a:spcBef>
            </a:pPr>
            <a:r>
              <a:rPr sz="3200" dirty="0"/>
              <a:t>Remote Procedure Calls -</a:t>
            </a:r>
            <a:r>
              <a:rPr sz="3200" spc="-100" dirty="0"/>
              <a:t> </a:t>
            </a:r>
            <a:r>
              <a:rPr sz="3200" dirty="0"/>
              <a:t>RPC</a:t>
            </a:r>
          </a:p>
        </p:txBody>
      </p:sp>
      <p:sp>
        <p:nvSpPr>
          <p:cNvPr id="7" name="object 7"/>
          <p:cNvSpPr txBox="1"/>
          <p:nvPr/>
        </p:nvSpPr>
        <p:spPr>
          <a:xfrm>
            <a:off x="252475" y="992251"/>
            <a:ext cx="8542020" cy="5587365"/>
          </a:xfrm>
          <a:prstGeom prst="rect">
            <a:avLst/>
          </a:prstGeom>
        </p:spPr>
        <p:txBody>
          <a:bodyPr vert="horz" wrap="square" lIns="0" tIns="13335" rIns="0" bIns="0" rtlCol="0">
            <a:spAutoFit/>
          </a:bodyPr>
          <a:lstStyle/>
          <a:p>
            <a:pPr marL="1210945" indent="-343535">
              <a:lnSpc>
                <a:spcPct val="100000"/>
              </a:lnSpc>
              <a:spcBef>
                <a:spcPts val="105"/>
              </a:spcBef>
              <a:buClr>
                <a:srgbClr val="006666"/>
              </a:buClr>
              <a:buFont typeface="Wingdings"/>
              <a:buChar char=""/>
              <a:tabLst>
                <a:tab pos="1210945" algn="l"/>
                <a:tab pos="1211580" algn="l"/>
              </a:tabLst>
            </a:pPr>
            <a:r>
              <a:rPr sz="2000" b="1" dirty="0">
                <a:solidFill>
                  <a:srgbClr val="003300"/>
                </a:solidFill>
                <a:latin typeface="Arial"/>
                <a:cs typeface="Arial"/>
              </a:rPr>
              <a:t>Is </a:t>
            </a:r>
            <a:r>
              <a:rPr sz="2000" b="1" spc="-5" dirty="0">
                <a:solidFill>
                  <a:srgbClr val="003300"/>
                </a:solidFill>
                <a:latin typeface="Arial"/>
                <a:cs typeface="Arial"/>
              </a:rPr>
              <a:t>it </a:t>
            </a:r>
            <a:r>
              <a:rPr sz="2000" b="1" dirty="0">
                <a:solidFill>
                  <a:srgbClr val="003300"/>
                </a:solidFill>
                <a:latin typeface="Arial"/>
                <a:cs typeface="Arial"/>
              </a:rPr>
              <a:t>possible to make </a:t>
            </a:r>
            <a:r>
              <a:rPr sz="2000" b="1" spc="-5" dirty="0">
                <a:solidFill>
                  <a:srgbClr val="003300"/>
                </a:solidFill>
                <a:latin typeface="Arial"/>
                <a:cs typeface="Arial"/>
              </a:rPr>
              <a:t>calls </a:t>
            </a:r>
            <a:r>
              <a:rPr sz="2000" b="1" dirty="0">
                <a:solidFill>
                  <a:srgbClr val="003300"/>
                </a:solidFill>
                <a:latin typeface="Arial"/>
                <a:cs typeface="Arial"/>
              </a:rPr>
              <a:t>to other</a:t>
            </a:r>
            <a:r>
              <a:rPr sz="2000" b="1" spc="-125" dirty="0">
                <a:solidFill>
                  <a:srgbClr val="003300"/>
                </a:solidFill>
                <a:latin typeface="Arial"/>
                <a:cs typeface="Arial"/>
              </a:rPr>
              <a:t> </a:t>
            </a:r>
            <a:r>
              <a:rPr sz="2000" b="1" dirty="0">
                <a:solidFill>
                  <a:srgbClr val="003300"/>
                </a:solidFill>
                <a:latin typeface="Arial"/>
                <a:cs typeface="Arial"/>
              </a:rPr>
              <a:t>computers?</a:t>
            </a:r>
            <a:endParaRPr sz="2000">
              <a:latin typeface="Arial"/>
              <a:cs typeface="Arial"/>
            </a:endParaRPr>
          </a:p>
          <a:p>
            <a:pPr marL="1210945" marR="1172210" indent="-342900">
              <a:lnSpc>
                <a:spcPct val="80000"/>
              </a:lnSpc>
              <a:spcBef>
                <a:spcPts val="480"/>
              </a:spcBef>
              <a:buClr>
                <a:srgbClr val="006666"/>
              </a:buClr>
              <a:buFont typeface="Wingdings"/>
              <a:buChar char=""/>
              <a:tabLst>
                <a:tab pos="1210945" algn="l"/>
                <a:tab pos="1211580" algn="l"/>
              </a:tabLst>
            </a:pPr>
            <a:r>
              <a:rPr sz="2000" b="1" dirty="0">
                <a:solidFill>
                  <a:srgbClr val="003300"/>
                </a:solidFill>
                <a:latin typeface="Arial"/>
                <a:cs typeface="Arial"/>
              </a:rPr>
              <a:t>Must therefore exchange parameters and return  </a:t>
            </a:r>
            <a:r>
              <a:rPr sz="2000" b="1" spc="-10" dirty="0">
                <a:solidFill>
                  <a:srgbClr val="003300"/>
                </a:solidFill>
                <a:latin typeface="Arial"/>
                <a:cs typeface="Arial"/>
              </a:rPr>
              <a:t>values </a:t>
            </a:r>
            <a:r>
              <a:rPr sz="2000" b="1" dirty="0">
                <a:solidFill>
                  <a:srgbClr val="003300"/>
                </a:solidFill>
                <a:latin typeface="Arial"/>
                <a:cs typeface="Arial"/>
              </a:rPr>
              <a:t>(possibly multiple data) between</a:t>
            </a:r>
            <a:r>
              <a:rPr sz="2000" b="1" spc="-120" dirty="0">
                <a:solidFill>
                  <a:srgbClr val="003300"/>
                </a:solidFill>
                <a:latin typeface="Arial"/>
                <a:cs typeface="Arial"/>
              </a:rPr>
              <a:t> </a:t>
            </a:r>
            <a:r>
              <a:rPr sz="2000" b="1" dirty="0">
                <a:solidFill>
                  <a:srgbClr val="003300"/>
                </a:solidFill>
                <a:latin typeface="Arial"/>
                <a:cs typeface="Arial"/>
              </a:rPr>
              <a:t>computers</a:t>
            </a:r>
            <a:endParaRPr sz="2000">
              <a:latin typeface="Arial"/>
              <a:cs typeface="Arial"/>
            </a:endParaRPr>
          </a:p>
          <a:p>
            <a:pPr marL="1612265" lvl="1" indent="-287020">
              <a:lnSpc>
                <a:spcPts val="2160"/>
              </a:lnSpc>
              <a:buClr>
                <a:srgbClr val="336699"/>
              </a:buClr>
              <a:buSzPct val="75000"/>
              <a:buFont typeface="Wingdings"/>
              <a:buChar char=""/>
              <a:tabLst>
                <a:tab pos="1611630" algn="l"/>
                <a:tab pos="1612265" algn="l"/>
              </a:tabLst>
            </a:pPr>
            <a:r>
              <a:rPr sz="2000" b="1" dirty="0">
                <a:solidFill>
                  <a:srgbClr val="003366"/>
                </a:solidFill>
                <a:latin typeface="Arial"/>
                <a:cs typeface="Arial"/>
              </a:rPr>
              <a:t>Problem - different computers often </a:t>
            </a:r>
            <a:r>
              <a:rPr sz="2000" b="1" spc="-5" dirty="0">
                <a:solidFill>
                  <a:srgbClr val="003366"/>
                </a:solidFill>
                <a:latin typeface="Arial"/>
                <a:cs typeface="Arial"/>
              </a:rPr>
              <a:t>have</a:t>
            </a:r>
            <a:r>
              <a:rPr sz="2000" b="1" spc="-135" dirty="0">
                <a:solidFill>
                  <a:srgbClr val="003366"/>
                </a:solidFill>
                <a:latin typeface="Arial"/>
                <a:cs typeface="Arial"/>
              </a:rPr>
              <a:t> </a:t>
            </a:r>
            <a:r>
              <a:rPr sz="2000" b="1" dirty="0">
                <a:solidFill>
                  <a:srgbClr val="003366"/>
                </a:solidFill>
                <a:latin typeface="Arial"/>
                <a:cs typeface="Arial"/>
              </a:rPr>
              <a:t>different</a:t>
            </a:r>
            <a:endParaRPr sz="2000">
              <a:latin typeface="Arial"/>
              <a:cs typeface="Arial"/>
            </a:endParaRPr>
          </a:p>
          <a:p>
            <a:pPr marL="1612265">
              <a:lnSpc>
                <a:spcPts val="2160"/>
              </a:lnSpc>
            </a:pPr>
            <a:r>
              <a:rPr sz="2000" b="1" dirty="0">
                <a:solidFill>
                  <a:srgbClr val="003366"/>
                </a:solidFill>
                <a:latin typeface="Arial"/>
                <a:cs typeface="Arial"/>
              </a:rPr>
              <a:t>formats for data</a:t>
            </a:r>
            <a:r>
              <a:rPr sz="2000" b="1" spc="-60" dirty="0">
                <a:solidFill>
                  <a:srgbClr val="003366"/>
                </a:solidFill>
                <a:latin typeface="Arial"/>
                <a:cs typeface="Arial"/>
              </a:rPr>
              <a:t> </a:t>
            </a:r>
            <a:r>
              <a:rPr sz="2000" b="1" dirty="0">
                <a:solidFill>
                  <a:srgbClr val="003366"/>
                </a:solidFill>
                <a:latin typeface="Arial"/>
                <a:cs typeface="Arial"/>
              </a:rPr>
              <a:t>representation</a:t>
            </a:r>
            <a:endParaRPr sz="2000">
              <a:latin typeface="Arial"/>
              <a:cs typeface="Arial"/>
            </a:endParaRPr>
          </a:p>
          <a:p>
            <a:pPr marL="1612265" lvl="1" indent="-287020">
              <a:lnSpc>
                <a:spcPct val="100000"/>
              </a:lnSpc>
              <a:buClr>
                <a:srgbClr val="336699"/>
              </a:buClr>
              <a:buSzPct val="75000"/>
              <a:buFont typeface="Wingdings"/>
              <a:buChar char=""/>
              <a:tabLst>
                <a:tab pos="1611630" algn="l"/>
                <a:tab pos="1612265" algn="l"/>
              </a:tabLst>
            </a:pPr>
            <a:r>
              <a:rPr sz="2000" b="1" dirty="0">
                <a:solidFill>
                  <a:srgbClr val="003366"/>
                </a:solidFill>
                <a:latin typeface="Arial"/>
                <a:cs typeface="Arial"/>
              </a:rPr>
              <a:t>Solution - external representation of</a:t>
            </a:r>
            <a:r>
              <a:rPr sz="2000" b="1" spc="-120" dirty="0">
                <a:solidFill>
                  <a:srgbClr val="003366"/>
                </a:solidFill>
                <a:latin typeface="Arial"/>
                <a:cs typeface="Arial"/>
              </a:rPr>
              <a:t> </a:t>
            </a:r>
            <a:r>
              <a:rPr sz="2000" b="1" dirty="0">
                <a:solidFill>
                  <a:srgbClr val="003366"/>
                </a:solidFill>
                <a:latin typeface="Arial"/>
                <a:cs typeface="Arial"/>
              </a:rPr>
              <a:t>data</a:t>
            </a:r>
            <a:endParaRPr sz="2000">
              <a:latin typeface="Arial"/>
              <a:cs typeface="Arial"/>
            </a:endParaRPr>
          </a:p>
          <a:p>
            <a:pPr marL="1210945" indent="-343535">
              <a:lnSpc>
                <a:spcPct val="100000"/>
              </a:lnSpc>
              <a:buClr>
                <a:srgbClr val="006666"/>
              </a:buClr>
              <a:buFont typeface="Wingdings"/>
              <a:buChar char=""/>
              <a:tabLst>
                <a:tab pos="1210945" algn="l"/>
                <a:tab pos="1211580" algn="l"/>
              </a:tabLst>
            </a:pPr>
            <a:r>
              <a:rPr sz="2000" b="1" dirty="0">
                <a:solidFill>
                  <a:srgbClr val="003300"/>
                </a:solidFill>
                <a:latin typeface="Arial"/>
                <a:cs typeface="Arial"/>
              </a:rPr>
              <a:t>Support to find the desired </a:t>
            </a:r>
            <a:r>
              <a:rPr sz="2000" b="1" spc="-5" dirty="0">
                <a:solidFill>
                  <a:srgbClr val="003300"/>
                </a:solidFill>
                <a:latin typeface="Arial"/>
                <a:cs typeface="Arial"/>
              </a:rPr>
              <a:t>server </a:t>
            </a:r>
            <a:r>
              <a:rPr sz="2000" b="1" dirty="0">
                <a:solidFill>
                  <a:srgbClr val="003300"/>
                </a:solidFill>
                <a:latin typeface="Arial"/>
                <a:cs typeface="Arial"/>
              </a:rPr>
              <a:t>and</a:t>
            </a:r>
            <a:r>
              <a:rPr sz="2000" b="1" spc="-85" dirty="0">
                <a:solidFill>
                  <a:srgbClr val="003300"/>
                </a:solidFill>
                <a:latin typeface="Arial"/>
                <a:cs typeface="Arial"/>
              </a:rPr>
              <a:t> </a:t>
            </a:r>
            <a:r>
              <a:rPr sz="2000" b="1" dirty="0">
                <a:solidFill>
                  <a:srgbClr val="003300"/>
                </a:solidFill>
                <a:latin typeface="Arial"/>
                <a:cs typeface="Arial"/>
              </a:rPr>
              <a:t>procedure</a:t>
            </a:r>
            <a:endParaRPr sz="2000">
              <a:latin typeface="Arial"/>
              <a:cs typeface="Arial"/>
            </a:endParaRPr>
          </a:p>
          <a:p>
            <a:pPr marL="1210945" marR="436245" indent="-342900">
              <a:lnSpc>
                <a:spcPts val="1920"/>
              </a:lnSpc>
              <a:spcBef>
                <a:spcPts val="459"/>
              </a:spcBef>
              <a:buClr>
                <a:srgbClr val="006666"/>
              </a:buClr>
              <a:buFont typeface="Wingdings"/>
              <a:buChar char=""/>
              <a:tabLst>
                <a:tab pos="1210945" algn="l"/>
                <a:tab pos="1211580" algn="l"/>
              </a:tabLst>
            </a:pPr>
            <a:r>
              <a:rPr sz="2000" dirty="0">
                <a:solidFill>
                  <a:srgbClr val="003300"/>
                </a:solidFill>
                <a:latin typeface="Arial"/>
                <a:cs typeface="Arial"/>
              </a:rPr>
              <a:t>Replacement Element (Stub): </a:t>
            </a:r>
            <a:r>
              <a:rPr sz="2000" b="1" dirty="0">
                <a:solidFill>
                  <a:srgbClr val="003300"/>
                </a:solidFill>
                <a:latin typeface="Arial"/>
                <a:cs typeface="Arial"/>
              </a:rPr>
              <a:t>hides communication</a:t>
            </a:r>
            <a:r>
              <a:rPr sz="2000" b="1" spc="-140" dirty="0">
                <a:solidFill>
                  <a:srgbClr val="003300"/>
                </a:solidFill>
                <a:latin typeface="Arial"/>
                <a:cs typeface="Arial"/>
              </a:rPr>
              <a:t> </a:t>
            </a:r>
            <a:r>
              <a:rPr sz="2000" b="1" dirty="0">
                <a:solidFill>
                  <a:srgbClr val="003300"/>
                </a:solidFill>
                <a:latin typeface="Arial"/>
                <a:cs typeface="Arial"/>
              </a:rPr>
              <a:t>details  between client and</a:t>
            </a:r>
            <a:r>
              <a:rPr sz="2000" b="1" spc="-80" dirty="0">
                <a:solidFill>
                  <a:srgbClr val="003300"/>
                </a:solidFill>
                <a:latin typeface="Arial"/>
                <a:cs typeface="Arial"/>
              </a:rPr>
              <a:t> </a:t>
            </a:r>
            <a:r>
              <a:rPr sz="2000" b="1" spc="-5" dirty="0">
                <a:solidFill>
                  <a:srgbClr val="003300"/>
                </a:solidFill>
                <a:latin typeface="Arial"/>
                <a:cs typeface="Arial"/>
              </a:rPr>
              <a:t>server</a:t>
            </a:r>
            <a:endParaRPr sz="2000">
              <a:latin typeface="Arial"/>
              <a:cs typeface="Arial"/>
            </a:endParaRPr>
          </a:p>
          <a:p>
            <a:pPr marL="1210945" indent="-343535">
              <a:lnSpc>
                <a:spcPct val="100000"/>
              </a:lnSpc>
              <a:spcBef>
                <a:spcPts val="20"/>
              </a:spcBef>
              <a:buClr>
                <a:srgbClr val="006666"/>
              </a:buClr>
              <a:buFont typeface="Wingdings"/>
              <a:buChar char=""/>
              <a:tabLst>
                <a:tab pos="1210945" algn="l"/>
                <a:tab pos="1211580" algn="l"/>
              </a:tabLst>
            </a:pPr>
            <a:r>
              <a:rPr sz="2000" b="1" dirty="0">
                <a:solidFill>
                  <a:srgbClr val="003300"/>
                </a:solidFill>
                <a:latin typeface="Arial"/>
                <a:cs typeface="Arial"/>
              </a:rPr>
              <a:t>At the client, the</a:t>
            </a:r>
            <a:r>
              <a:rPr sz="2000" b="1" spc="-75" dirty="0">
                <a:solidFill>
                  <a:srgbClr val="003300"/>
                </a:solidFill>
                <a:latin typeface="Arial"/>
                <a:cs typeface="Arial"/>
              </a:rPr>
              <a:t> </a:t>
            </a:r>
            <a:r>
              <a:rPr sz="2000" b="1" dirty="0">
                <a:solidFill>
                  <a:srgbClr val="003300"/>
                </a:solidFill>
                <a:latin typeface="Arial"/>
                <a:cs typeface="Arial"/>
              </a:rPr>
              <a:t>"stub":</a:t>
            </a:r>
            <a:endParaRPr sz="2000">
              <a:latin typeface="Arial"/>
              <a:cs typeface="Arial"/>
            </a:endParaRPr>
          </a:p>
          <a:p>
            <a:pPr marL="1612265" lvl="1" indent="-287020">
              <a:lnSpc>
                <a:spcPct val="100000"/>
              </a:lnSpc>
              <a:buClr>
                <a:srgbClr val="336699"/>
              </a:buClr>
              <a:buSzPct val="75000"/>
              <a:buFont typeface="Wingdings"/>
              <a:buChar char=""/>
              <a:tabLst>
                <a:tab pos="1611630" algn="l"/>
                <a:tab pos="1612265" algn="l"/>
              </a:tabLst>
            </a:pPr>
            <a:r>
              <a:rPr sz="2000" dirty="0">
                <a:solidFill>
                  <a:srgbClr val="003366"/>
                </a:solidFill>
                <a:latin typeface="Arial"/>
                <a:cs typeface="Arial"/>
              </a:rPr>
              <a:t>Discover the</a:t>
            </a:r>
            <a:r>
              <a:rPr sz="2000" spc="-55" dirty="0">
                <a:solidFill>
                  <a:srgbClr val="003366"/>
                </a:solidFill>
                <a:latin typeface="Arial"/>
                <a:cs typeface="Arial"/>
              </a:rPr>
              <a:t> </a:t>
            </a:r>
            <a:r>
              <a:rPr sz="2000" dirty="0">
                <a:solidFill>
                  <a:srgbClr val="003366"/>
                </a:solidFill>
                <a:latin typeface="Arial"/>
                <a:cs typeface="Arial"/>
              </a:rPr>
              <a:t>server</a:t>
            </a:r>
            <a:endParaRPr sz="2000">
              <a:latin typeface="Arial"/>
              <a:cs typeface="Arial"/>
            </a:endParaRPr>
          </a:p>
          <a:p>
            <a:pPr marL="1612265" lvl="1" indent="-287020">
              <a:lnSpc>
                <a:spcPct val="100000"/>
              </a:lnSpc>
              <a:buClr>
                <a:srgbClr val="336699"/>
              </a:buClr>
              <a:buSzPct val="75000"/>
              <a:buFont typeface="Wingdings"/>
              <a:buChar char=""/>
              <a:tabLst>
                <a:tab pos="1611630" algn="l"/>
                <a:tab pos="1612265" algn="l"/>
              </a:tabLst>
            </a:pPr>
            <a:r>
              <a:rPr sz="2000" dirty="0">
                <a:solidFill>
                  <a:srgbClr val="003366"/>
                </a:solidFill>
                <a:latin typeface="Arial"/>
                <a:cs typeface="Arial"/>
              </a:rPr>
              <a:t>Convert parameters</a:t>
            </a:r>
            <a:r>
              <a:rPr sz="2000" spc="-70" dirty="0">
                <a:solidFill>
                  <a:srgbClr val="003366"/>
                </a:solidFill>
                <a:latin typeface="Arial"/>
                <a:cs typeface="Arial"/>
              </a:rPr>
              <a:t> </a:t>
            </a:r>
            <a:r>
              <a:rPr sz="2000" dirty="0">
                <a:solidFill>
                  <a:srgbClr val="003366"/>
                </a:solidFill>
                <a:latin typeface="Arial"/>
                <a:cs typeface="Arial"/>
              </a:rPr>
              <a:t>(marchalling)</a:t>
            </a:r>
            <a:endParaRPr sz="2000">
              <a:latin typeface="Arial"/>
              <a:cs typeface="Arial"/>
            </a:endParaRPr>
          </a:p>
          <a:p>
            <a:pPr marL="1210945" indent="-343535">
              <a:lnSpc>
                <a:spcPct val="100000"/>
              </a:lnSpc>
              <a:buClr>
                <a:srgbClr val="006666"/>
              </a:buClr>
              <a:buFont typeface="Wingdings"/>
              <a:buChar char=""/>
              <a:tabLst>
                <a:tab pos="1210945" algn="l"/>
                <a:tab pos="1211580" algn="l"/>
              </a:tabLst>
            </a:pPr>
            <a:r>
              <a:rPr sz="2000" b="1" dirty="0">
                <a:solidFill>
                  <a:srgbClr val="003300"/>
                </a:solidFill>
                <a:latin typeface="Arial"/>
                <a:cs typeface="Arial"/>
              </a:rPr>
              <a:t>At the </a:t>
            </a:r>
            <a:r>
              <a:rPr sz="2000" b="1" spc="-5" dirty="0">
                <a:solidFill>
                  <a:srgbClr val="003300"/>
                </a:solidFill>
                <a:latin typeface="Arial"/>
                <a:cs typeface="Arial"/>
              </a:rPr>
              <a:t>server, </a:t>
            </a:r>
            <a:r>
              <a:rPr sz="2000" b="1" dirty="0">
                <a:solidFill>
                  <a:srgbClr val="003300"/>
                </a:solidFill>
                <a:latin typeface="Arial"/>
                <a:cs typeface="Arial"/>
              </a:rPr>
              <a:t>the</a:t>
            </a:r>
            <a:r>
              <a:rPr sz="2000" b="1" spc="-60" dirty="0">
                <a:solidFill>
                  <a:srgbClr val="003300"/>
                </a:solidFill>
                <a:latin typeface="Arial"/>
                <a:cs typeface="Arial"/>
              </a:rPr>
              <a:t> </a:t>
            </a:r>
            <a:r>
              <a:rPr sz="2000" b="1" dirty="0">
                <a:solidFill>
                  <a:srgbClr val="003300"/>
                </a:solidFill>
                <a:latin typeface="Arial"/>
                <a:cs typeface="Arial"/>
              </a:rPr>
              <a:t>"stub":</a:t>
            </a:r>
            <a:endParaRPr sz="2000">
              <a:latin typeface="Arial"/>
              <a:cs typeface="Arial"/>
            </a:endParaRPr>
          </a:p>
          <a:p>
            <a:pPr marL="1612265" lvl="1" indent="-287020">
              <a:lnSpc>
                <a:spcPct val="100000"/>
              </a:lnSpc>
              <a:buClr>
                <a:srgbClr val="336699"/>
              </a:buClr>
              <a:buSzPct val="75000"/>
              <a:buFont typeface="Wingdings"/>
              <a:buChar char=""/>
              <a:tabLst>
                <a:tab pos="1611630" algn="l"/>
                <a:tab pos="1612265" algn="l"/>
              </a:tabLst>
            </a:pPr>
            <a:r>
              <a:rPr sz="2000" dirty="0">
                <a:solidFill>
                  <a:srgbClr val="003366"/>
                </a:solidFill>
                <a:latin typeface="Arial"/>
                <a:cs typeface="Arial"/>
              </a:rPr>
              <a:t>Receive the message and extract the converted</a:t>
            </a:r>
            <a:r>
              <a:rPr sz="2000" spc="-180" dirty="0">
                <a:solidFill>
                  <a:srgbClr val="003366"/>
                </a:solidFill>
                <a:latin typeface="Arial"/>
                <a:cs typeface="Arial"/>
              </a:rPr>
              <a:t> </a:t>
            </a:r>
            <a:r>
              <a:rPr sz="2000" dirty="0">
                <a:solidFill>
                  <a:srgbClr val="003366"/>
                </a:solidFill>
                <a:latin typeface="Arial"/>
                <a:cs typeface="Arial"/>
              </a:rPr>
              <a:t>parameters</a:t>
            </a:r>
            <a:endParaRPr sz="2000">
              <a:latin typeface="Arial"/>
              <a:cs typeface="Arial"/>
            </a:endParaRPr>
          </a:p>
          <a:p>
            <a:pPr marL="1612265" lvl="1" indent="-287020">
              <a:lnSpc>
                <a:spcPct val="100000"/>
              </a:lnSpc>
              <a:spcBef>
                <a:spcPts val="5"/>
              </a:spcBef>
              <a:buClr>
                <a:srgbClr val="336699"/>
              </a:buClr>
              <a:buSzPct val="75000"/>
              <a:buFont typeface="Wingdings"/>
              <a:buChar char=""/>
              <a:tabLst>
                <a:tab pos="1611630" algn="l"/>
                <a:tab pos="1612265" algn="l"/>
              </a:tabLst>
            </a:pPr>
            <a:r>
              <a:rPr sz="2000" dirty="0">
                <a:solidFill>
                  <a:srgbClr val="003366"/>
                </a:solidFill>
                <a:latin typeface="Arial"/>
                <a:cs typeface="Arial"/>
              </a:rPr>
              <a:t>Execute the procedure on the</a:t>
            </a:r>
            <a:r>
              <a:rPr sz="2000" spc="-110" dirty="0">
                <a:solidFill>
                  <a:srgbClr val="003366"/>
                </a:solidFill>
                <a:latin typeface="Arial"/>
                <a:cs typeface="Arial"/>
              </a:rPr>
              <a:t> </a:t>
            </a:r>
            <a:r>
              <a:rPr sz="2000" dirty="0">
                <a:solidFill>
                  <a:srgbClr val="003366"/>
                </a:solidFill>
                <a:latin typeface="Arial"/>
                <a:cs typeface="Arial"/>
              </a:rPr>
              <a:t>server</a:t>
            </a:r>
            <a:endParaRPr sz="2000">
              <a:latin typeface="Arial"/>
              <a:cs typeface="Arial"/>
            </a:endParaRPr>
          </a:p>
          <a:p>
            <a:pPr marL="1210945" marR="5080" indent="-342900">
              <a:lnSpc>
                <a:spcPts val="1920"/>
              </a:lnSpc>
              <a:spcBef>
                <a:spcPts val="459"/>
              </a:spcBef>
              <a:buClr>
                <a:srgbClr val="006666"/>
              </a:buClr>
              <a:buFont typeface="Wingdings"/>
              <a:buChar char=""/>
              <a:tabLst>
                <a:tab pos="1210945" algn="l"/>
                <a:tab pos="1211580" algn="l"/>
              </a:tabLst>
            </a:pPr>
            <a:r>
              <a:rPr sz="2000" b="1" dirty="0">
                <a:solidFill>
                  <a:srgbClr val="003300"/>
                </a:solidFill>
                <a:latin typeface="Arial"/>
                <a:cs typeface="Arial"/>
              </a:rPr>
              <a:t>Uses ports to identify </a:t>
            </a:r>
            <a:r>
              <a:rPr sz="2000" b="1" spc="-5" dirty="0">
                <a:solidFill>
                  <a:srgbClr val="003300"/>
                </a:solidFill>
                <a:latin typeface="Arial"/>
                <a:cs typeface="Arial"/>
              </a:rPr>
              <a:t>servers </a:t>
            </a:r>
            <a:r>
              <a:rPr sz="2000" b="1" dirty="0">
                <a:solidFill>
                  <a:srgbClr val="003300"/>
                </a:solidFill>
                <a:latin typeface="Arial"/>
                <a:cs typeface="Arial"/>
              </a:rPr>
              <a:t>that can answer </a:t>
            </a:r>
            <a:r>
              <a:rPr sz="2000" b="1" spc="-5" dirty="0">
                <a:solidFill>
                  <a:srgbClr val="003300"/>
                </a:solidFill>
                <a:latin typeface="Arial"/>
                <a:cs typeface="Arial"/>
              </a:rPr>
              <a:t>various calls</a:t>
            </a:r>
            <a:r>
              <a:rPr sz="2000" b="1" spc="-114" dirty="0">
                <a:solidFill>
                  <a:srgbClr val="003300"/>
                </a:solidFill>
                <a:latin typeface="Arial"/>
                <a:cs typeface="Arial"/>
              </a:rPr>
              <a:t> </a:t>
            </a:r>
            <a:r>
              <a:rPr sz="2000" b="1" dirty="0">
                <a:solidFill>
                  <a:srgbClr val="003300"/>
                </a:solidFill>
                <a:latin typeface="Arial"/>
                <a:cs typeface="Arial"/>
              </a:rPr>
              <a:t>-  example - file </a:t>
            </a:r>
            <a:r>
              <a:rPr sz="2000" b="1" spc="-5" dirty="0">
                <a:solidFill>
                  <a:srgbClr val="003300"/>
                </a:solidFill>
                <a:latin typeface="Arial"/>
                <a:cs typeface="Arial"/>
              </a:rPr>
              <a:t>system </a:t>
            </a:r>
            <a:r>
              <a:rPr sz="2000" b="1" dirty="0">
                <a:solidFill>
                  <a:srgbClr val="003300"/>
                </a:solidFill>
                <a:latin typeface="Arial"/>
                <a:cs typeface="Arial"/>
              </a:rPr>
              <a:t>(NFS from</a:t>
            </a:r>
            <a:r>
              <a:rPr sz="2000" b="1" spc="-100" dirty="0">
                <a:solidFill>
                  <a:srgbClr val="003300"/>
                </a:solidFill>
                <a:latin typeface="Arial"/>
                <a:cs typeface="Arial"/>
              </a:rPr>
              <a:t> </a:t>
            </a:r>
            <a:r>
              <a:rPr sz="2000" b="1" dirty="0">
                <a:solidFill>
                  <a:srgbClr val="003300"/>
                </a:solidFill>
                <a:latin typeface="Arial"/>
                <a:cs typeface="Arial"/>
              </a:rPr>
              <a:t>SUN)</a:t>
            </a:r>
            <a:endParaRPr sz="2000">
              <a:latin typeface="Arial"/>
              <a:cs typeface="Arial"/>
            </a:endParaRPr>
          </a:p>
          <a:p>
            <a:pPr>
              <a:lnSpc>
                <a:spcPct val="100000"/>
              </a:lnSpc>
              <a:spcBef>
                <a:spcPts val="20"/>
              </a:spcBef>
            </a:pPr>
            <a:endParaRPr sz="2800">
              <a:latin typeface="Arial"/>
              <a:cs typeface="Arial"/>
            </a:endParaRPr>
          </a:p>
          <a:p>
            <a:pPr marL="12700">
              <a:lnSpc>
                <a:spcPct val="100000"/>
              </a:lnSpc>
            </a:pPr>
            <a:r>
              <a:rPr sz="1400" spc="-5" dirty="0">
                <a:solidFill>
                  <a:srgbClr val="FF9966"/>
                </a:solidFill>
                <a:latin typeface="Arial"/>
                <a:cs typeface="Arial"/>
              </a:rPr>
              <a:t>73</a:t>
            </a:r>
            <a:endParaRPr sz="140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70505" y="72009"/>
            <a:ext cx="4678935" cy="627736"/>
          </a:xfrm>
          <a:prstGeom prst="rect">
            <a:avLst/>
          </a:prstGeom>
        </p:spPr>
        <p:txBody>
          <a:bodyPr vert="horz" wrap="square" lIns="0" tIns="12065" rIns="0" bIns="0" rtlCol="0">
            <a:spAutoFit/>
          </a:bodyPr>
          <a:lstStyle/>
          <a:p>
            <a:pPr marL="12700">
              <a:lnSpc>
                <a:spcPct val="100000"/>
              </a:lnSpc>
              <a:spcBef>
                <a:spcPts val="95"/>
              </a:spcBef>
            </a:pPr>
            <a:r>
              <a:rPr spc="-5" dirty="0"/>
              <a:t>Execution of</a:t>
            </a:r>
            <a:r>
              <a:rPr spc="-55" dirty="0"/>
              <a:t> </a:t>
            </a:r>
            <a:r>
              <a:rPr spc="-5" dirty="0"/>
              <a:t>RPC</a:t>
            </a:r>
          </a:p>
        </p:txBody>
      </p:sp>
      <p:grpSp>
        <p:nvGrpSpPr>
          <p:cNvPr id="4" name="object 4"/>
          <p:cNvGrpSpPr/>
          <p:nvPr/>
        </p:nvGrpSpPr>
        <p:grpSpPr>
          <a:xfrm>
            <a:off x="2194560" y="1045210"/>
            <a:ext cx="4433570" cy="5295900"/>
            <a:chOff x="2194560" y="1045210"/>
            <a:chExt cx="4433570" cy="5295900"/>
          </a:xfrm>
        </p:grpSpPr>
        <p:sp>
          <p:nvSpPr>
            <p:cNvPr id="5" name="object 5"/>
            <p:cNvSpPr/>
            <p:nvPr/>
          </p:nvSpPr>
          <p:spPr>
            <a:xfrm>
              <a:off x="2232660" y="1083564"/>
              <a:ext cx="4357116" cy="52197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194560" y="1045209"/>
              <a:ext cx="4433570" cy="5295900"/>
            </a:xfrm>
            <a:custGeom>
              <a:avLst/>
              <a:gdLst/>
              <a:ahLst/>
              <a:cxnLst/>
              <a:rect l="l" t="t" r="r" b="b"/>
              <a:pathLst>
                <a:path w="4433570" h="5295900">
                  <a:moveTo>
                    <a:pt x="4407916" y="25400"/>
                  </a:moveTo>
                  <a:lnTo>
                    <a:pt x="25400" y="25400"/>
                  </a:lnTo>
                  <a:lnTo>
                    <a:pt x="25400" y="38100"/>
                  </a:lnTo>
                  <a:lnTo>
                    <a:pt x="25400" y="5257800"/>
                  </a:lnTo>
                  <a:lnTo>
                    <a:pt x="25400" y="5270500"/>
                  </a:lnTo>
                  <a:lnTo>
                    <a:pt x="4407916" y="5270500"/>
                  </a:lnTo>
                  <a:lnTo>
                    <a:pt x="4407916" y="5258054"/>
                  </a:lnTo>
                  <a:lnTo>
                    <a:pt x="4407916" y="5257800"/>
                  </a:lnTo>
                  <a:lnTo>
                    <a:pt x="4407916" y="38354"/>
                  </a:lnTo>
                  <a:lnTo>
                    <a:pt x="4395216" y="38354"/>
                  </a:lnTo>
                  <a:lnTo>
                    <a:pt x="4395216" y="5257800"/>
                  </a:lnTo>
                  <a:lnTo>
                    <a:pt x="38100" y="5257800"/>
                  </a:lnTo>
                  <a:lnTo>
                    <a:pt x="38100" y="38100"/>
                  </a:lnTo>
                  <a:lnTo>
                    <a:pt x="4407916" y="38100"/>
                  </a:lnTo>
                  <a:lnTo>
                    <a:pt x="4407916" y="25400"/>
                  </a:lnTo>
                  <a:close/>
                </a:path>
                <a:path w="4433570" h="5295900">
                  <a:moveTo>
                    <a:pt x="4433316" y="0"/>
                  </a:moveTo>
                  <a:lnTo>
                    <a:pt x="0" y="0"/>
                  </a:lnTo>
                  <a:lnTo>
                    <a:pt x="0" y="12700"/>
                  </a:lnTo>
                  <a:lnTo>
                    <a:pt x="0" y="5283200"/>
                  </a:lnTo>
                  <a:lnTo>
                    <a:pt x="0" y="5295900"/>
                  </a:lnTo>
                  <a:lnTo>
                    <a:pt x="4433316" y="5295900"/>
                  </a:lnTo>
                  <a:lnTo>
                    <a:pt x="4433316" y="5283454"/>
                  </a:lnTo>
                  <a:lnTo>
                    <a:pt x="4433316" y="5283200"/>
                  </a:lnTo>
                  <a:lnTo>
                    <a:pt x="4433316" y="12954"/>
                  </a:lnTo>
                  <a:lnTo>
                    <a:pt x="4420616" y="12954"/>
                  </a:lnTo>
                  <a:lnTo>
                    <a:pt x="4420616" y="5283200"/>
                  </a:lnTo>
                  <a:lnTo>
                    <a:pt x="12700" y="5283200"/>
                  </a:lnTo>
                  <a:lnTo>
                    <a:pt x="12700" y="12700"/>
                  </a:lnTo>
                  <a:lnTo>
                    <a:pt x="4433316" y="12700"/>
                  </a:lnTo>
                  <a:lnTo>
                    <a:pt x="4433316"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75</a:t>
            </a:fld>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56104" y="49479"/>
            <a:ext cx="6568695" cy="635000"/>
          </a:xfrm>
          <a:prstGeom prst="rect">
            <a:avLst/>
          </a:prstGeom>
        </p:spPr>
        <p:txBody>
          <a:bodyPr vert="horz" wrap="square" lIns="0" tIns="12065" rIns="0" bIns="0" rtlCol="0">
            <a:spAutoFit/>
          </a:bodyPr>
          <a:lstStyle/>
          <a:p>
            <a:pPr marL="12700">
              <a:lnSpc>
                <a:spcPct val="100000"/>
              </a:lnSpc>
              <a:spcBef>
                <a:spcPts val="95"/>
              </a:spcBef>
            </a:pPr>
            <a:r>
              <a:rPr spc="-5" dirty="0"/>
              <a:t>Remote </a:t>
            </a:r>
            <a:r>
              <a:rPr spc="-10" dirty="0"/>
              <a:t>Method</a:t>
            </a:r>
            <a:r>
              <a:rPr spc="-15" dirty="0"/>
              <a:t> </a:t>
            </a:r>
            <a:r>
              <a:rPr spc="-10" dirty="0"/>
              <a:t>Invocation</a:t>
            </a:r>
          </a:p>
        </p:txBody>
      </p:sp>
      <p:sp>
        <p:nvSpPr>
          <p:cNvPr id="4" name="object 4"/>
          <p:cNvSpPr txBox="1"/>
          <p:nvPr/>
        </p:nvSpPr>
        <p:spPr>
          <a:xfrm>
            <a:off x="566724" y="900811"/>
            <a:ext cx="7487920" cy="2244090"/>
          </a:xfrm>
          <a:prstGeom prst="rect">
            <a:avLst/>
          </a:prstGeom>
        </p:spPr>
        <p:txBody>
          <a:bodyPr vert="horz" wrap="square" lIns="0" tIns="12065" rIns="0" bIns="0" rtlCol="0">
            <a:spAutoFit/>
          </a:bodyPr>
          <a:lstStyle/>
          <a:p>
            <a:pPr marL="355600" marR="5080" indent="-343535">
              <a:lnSpc>
                <a:spcPct val="100000"/>
              </a:lnSpc>
              <a:spcBef>
                <a:spcPts val="95"/>
              </a:spcBef>
              <a:buClr>
                <a:srgbClr val="006666"/>
              </a:buClr>
              <a:buFont typeface="Wingdings"/>
              <a:buChar char=""/>
              <a:tabLst>
                <a:tab pos="355600" algn="l"/>
                <a:tab pos="356235" algn="l"/>
              </a:tabLst>
            </a:pPr>
            <a:r>
              <a:rPr sz="2800" b="1" spc="-5" dirty="0">
                <a:solidFill>
                  <a:srgbClr val="003300"/>
                </a:solidFill>
                <a:latin typeface="Arial"/>
                <a:cs typeface="Arial"/>
              </a:rPr>
              <a:t>Remote Method Invocation (RMI) is a Java  mechanism similar to</a:t>
            </a:r>
            <a:r>
              <a:rPr sz="2800" b="1" spc="25" dirty="0">
                <a:solidFill>
                  <a:srgbClr val="003300"/>
                </a:solidFill>
                <a:latin typeface="Arial"/>
                <a:cs typeface="Arial"/>
              </a:rPr>
              <a:t> </a:t>
            </a:r>
            <a:r>
              <a:rPr sz="2800" b="1" spc="-10" dirty="0">
                <a:solidFill>
                  <a:srgbClr val="003300"/>
                </a:solidFill>
                <a:latin typeface="Arial"/>
                <a:cs typeface="Arial"/>
              </a:rPr>
              <a:t>RPCs.</a:t>
            </a:r>
            <a:endParaRPr sz="2800">
              <a:latin typeface="Arial"/>
              <a:cs typeface="Arial"/>
            </a:endParaRPr>
          </a:p>
          <a:p>
            <a:pPr marL="355600" marR="226060" indent="-343535">
              <a:lnSpc>
                <a:spcPct val="100000"/>
              </a:lnSpc>
              <a:spcBef>
                <a:spcPts val="675"/>
              </a:spcBef>
              <a:buClr>
                <a:srgbClr val="006666"/>
              </a:buClr>
              <a:buFont typeface="Wingdings"/>
              <a:buChar char=""/>
              <a:tabLst>
                <a:tab pos="355600" algn="l"/>
                <a:tab pos="356235" algn="l"/>
              </a:tabLst>
            </a:pPr>
            <a:r>
              <a:rPr sz="2800" b="1" spc="-5" dirty="0">
                <a:solidFill>
                  <a:srgbClr val="003300"/>
                </a:solidFill>
                <a:latin typeface="Arial"/>
                <a:cs typeface="Arial"/>
              </a:rPr>
              <a:t>RMI allows a Java program on </a:t>
            </a:r>
            <a:r>
              <a:rPr sz="2800" b="1" spc="-10" dirty="0">
                <a:solidFill>
                  <a:srgbClr val="003300"/>
                </a:solidFill>
                <a:latin typeface="Arial"/>
                <a:cs typeface="Arial"/>
              </a:rPr>
              <a:t>one  </a:t>
            </a:r>
            <a:r>
              <a:rPr sz="2800" b="1" spc="-5" dirty="0">
                <a:solidFill>
                  <a:srgbClr val="003300"/>
                </a:solidFill>
                <a:latin typeface="Arial"/>
                <a:cs typeface="Arial"/>
              </a:rPr>
              <a:t>machine to invoke a method on a remote  object.</a:t>
            </a:r>
            <a:endParaRPr sz="2800">
              <a:latin typeface="Arial"/>
              <a:cs typeface="Arial"/>
            </a:endParaRPr>
          </a:p>
        </p:txBody>
      </p:sp>
      <p:grpSp>
        <p:nvGrpSpPr>
          <p:cNvPr id="5" name="object 5"/>
          <p:cNvGrpSpPr/>
          <p:nvPr/>
        </p:nvGrpSpPr>
        <p:grpSpPr>
          <a:xfrm>
            <a:off x="1171955" y="3558540"/>
            <a:ext cx="7002780" cy="2692400"/>
            <a:chOff x="1171955" y="3558540"/>
            <a:chExt cx="7002780" cy="2692400"/>
          </a:xfrm>
        </p:grpSpPr>
        <p:sp>
          <p:nvSpPr>
            <p:cNvPr id="6" name="object 6"/>
            <p:cNvSpPr/>
            <p:nvPr/>
          </p:nvSpPr>
          <p:spPr>
            <a:xfrm>
              <a:off x="1210055" y="3596640"/>
              <a:ext cx="6926580" cy="261670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171956" y="3558539"/>
              <a:ext cx="7002780" cy="2692400"/>
            </a:xfrm>
            <a:custGeom>
              <a:avLst/>
              <a:gdLst/>
              <a:ahLst/>
              <a:cxnLst/>
              <a:rect l="l" t="t" r="r" b="b"/>
              <a:pathLst>
                <a:path w="7002780" h="2692400">
                  <a:moveTo>
                    <a:pt x="6977380" y="25400"/>
                  </a:moveTo>
                  <a:lnTo>
                    <a:pt x="6964680" y="25400"/>
                  </a:lnTo>
                  <a:lnTo>
                    <a:pt x="6964680" y="38100"/>
                  </a:lnTo>
                  <a:lnTo>
                    <a:pt x="6964680" y="2654300"/>
                  </a:lnTo>
                  <a:lnTo>
                    <a:pt x="38100" y="2654300"/>
                  </a:lnTo>
                  <a:lnTo>
                    <a:pt x="38100" y="38100"/>
                  </a:lnTo>
                  <a:lnTo>
                    <a:pt x="6964680" y="38100"/>
                  </a:lnTo>
                  <a:lnTo>
                    <a:pt x="6964680" y="25400"/>
                  </a:lnTo>
                  <a:lnTo>
                    <a:pt x="25400" y="25400"/>
                  </a:lnTo>
                  <a:lnTo>
                    <a:pt x="25400" y="38100"/>
                  </a:lnTo>
                  <a:lnTo>
                    <a:pt x="25400" y="2654300"/>
                  </a:lnTo>
                  <a:lnTo>
                    <a:pt x="25400" y="2667000"/>
                  </a:lnTo>
                  <a:lnTo>
                    <a:pt x="6977380" y="2667000"/>
                  </a:lnTo>
                  <a:lnTo>
                    <a:pt x="6977380" y="2654820"/>
                  </a:lnTo>
                  <a:lnTo>
                    <a:pt x="6977380" y="2654300"/>
                  </a:lnTo>
                  <a:lnTo>
                    <a:pt x="6977380" y="38100"/>
                  </a:lnTo>
                  <a:lnTo>
                    <a:pt x="6977380" y="25400"/>
                  </a:lnTo>
                  <a:close/>
                </a:path>
                <a:path w="7002780" h="2692400">
                  <a:moveTo>
                    <a:pt x="7002780" y="0"/>
                  </a:moveTo>
                  <a:lnTo>
                    <a:pt x="6990080" y="0"/>
                  </a:lnTo>
                  <a:lnTo>
                    <a:pt x="6990080" y="12700"/>
                  </a:lnTo>
                  <a:lnTo>
                    <a:pt x="6990080" y="2679700"/>
                  </a:lnTo>
                  <a:lnTo>
                    <a:pt x="12700" y="2679700"/>
                  </a:lnTo>
                  <a:lnTo>
                    <a:pt x="12700" y="12700"/>
                  </a:lnTo>
                  <a:lnTo>
                    <a:pt x="6990080" y="12700"/>
                  </a:lnTo>
                  <a:lnTo>
                    <a:pt x="6990080" y="0"/>
                  </a:lnTo>
                  <a:lnTo>
                    <a:pt x="0" y="0"/>
                  </a:lnTo>
                  <a:lnTo>
                    <a:pt x="0" y="12700"/>
                  </a:lnTo>
                  <a:lnTo>
                    <a:pt x="0" y="2679700"/>
                  </a:lnTo>
                  <a:lnTo>
                    <a:pt x="0" y="2692400"/>
                  </a:lnTo>
                  <a:lnTo>
                    <a:pt x="7002780" y="2692400"/>
                  </a:lnTo>
                  <a:lnTo>
                    <a:pt x="7002780" y="2680220"/>
                  </a:lnTo>
                  <a:lnTo>
                    <a:pt x="7002780" y="2679700"/>
                  </a:lnTo>
                  <a:lnTo>
                    <a:pt x="7002780" y="12700"/>
                  </a:lnTo>
                  <a:lnTo>
                    <a:pt x="7002780" y="0"/>
                  </a:lnTo>
                  <a:close/>
                </a:path>
              </a:pathLst>
            </a:custGeom>
            <a:solidFill>
              <a:srgbClr val="CC6600"/>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76</a:t>
            </a:fld>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772282" y="389966"/>
            <a:ext cx="5609718" cy="635000"/>
          </a:xfrm>
          <a:prstGeom prst="rect">
            <a:avLst/>
          </a:prstGeom>
        </p:spPr>
        <p:txBody>
          <a:bodyPr vert="horz" wrap="square" lIns="0" tIns="12065" rIns="0" bIns="0" rtlCol="0">
            <a:spAutoFit/>
          </a:bodyPr>
          <a:lstStyle/>
          <a:p>
            <a:pPr marL="12700">
              <a:lnSpc>
                <a:spcPct val="100000"/>
              </a:lnSpc>
              <a:spcBef>
                <a:spcPts val="95"/>
              </a:spcBef>
            </a:pPr>
            <a:r>
              <a:rPr spc="-5" dirty="0"/>
              <a:t>Parameter</a:t>
            </a:r>
            <a:r>
              <a:rPr spc="-20" dirty="0"/>
              <a:t> </a:t>
            </a:r>
            <a:r>
              <a:rPr spc="-10" dirty="0"/>
              <a:t>conversion</a:t>
            </a:r>
          </a:p>
        </p:txBody>
      </p:sp>
      <p:grpSp>
        <p:nvGrpSpPr>
          <p:cNvPr id="4" name="object 4"/>
          <p:cNvGrpSpPr/>
          <p:nvPr/>
        </p:nvGrpSpPr>
        <p:grpSpPr>
          <a:xfrm>
            <a:off x="982980" y="1096010"/>
            <a:ext cx="7553325" cy="4298950"/>
            <a:chOff x="982980" y="1096010"/>
            <a:chExt cx="7553325" cy="4298950"/>
          </a:xfrm>
        </p:grpSpPr>
        <p:sp>
          <p:nvSpPr>
            <p:cNvPr id="5" name="object 5"/>
            <p:cNvSpPr/>
            <p:nvPr/>
          </p:nvSpPr>
          <p:spPr>
            <a:xfrm>
              <a:off x="1021080" y="1133856"/>
              <a:ext cx="7476744" cy="422300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82980" y="1096009"/>
              <a:ext cx="7553325" cy="4298950"/>
            </a:xfrm>
            <a:custGeom>
              <a:avLst/>
              <a:gdLst/>
              <a:ahLst/>
              <a:cxnLst/>
              <a:rect l="l" t="t" r="r" b="b"/>
              <a:pathLst>
                <a:path w="7553325" h="4298950">
                  <a:moveTo>
                    <a:pt x="7527544" y="25400"/>
                  </a:moveTo>
                  <a:lnTo>
                    <a:pt x="7514844" y="25400"/>
                  </a:lnTo>
                  <a:lnTo>
                    <a:pt x="7514844" y="38100"/>
                  </a:lnTo>
                  <a:lnTo>
                    <a:pt x="7514844" y="4260850"/>
                  </a:lnTo>
                  <a:lnTo>
                    <a:pt x="38100" y="4260850"/>
                  </a:lnTo>
                  <a:lnTo>
                    <a:pt x="38100" y="38100"/>
                  </a:lnTo>
                  <a:lnTo>
                    <a:pt x="7514844" y="38100"/>
                  </a:lnTo>
                  <a:lnTo>
                    <a:pt x="7514844" y="25400"/>
                  </a:lnTo>
                  <a:lnTo>
                    <a:pt x="25400" y="25400"/>
                  </a:lnTo>
                  <a:lnTo>
                    <a:pt x="25400" y="38100"/>
                  </a:lnTo>
                  <a:lnTo>
                    <a:pt x="25400" y="4260850"/>
                  </a:lnTo>
                  <a:lnTo>
                    <a:pt x="25400" y="4273550"/>
                  </a:lnTo>
                  <a:lnTo>
                    <a:pt x="7527544" y="4273550"/>
                  </a:lnTo>
                  <a:lnTo>
                    <a:pt x="7527544" y="4260862"/>
                  </a:lnTo>
                  <a:lnTo>
                    <a:pt x="7527544" y="38100"/>
                  </a:lnTo>
                  <a:lnTo>
                    <a:pt x="7527544" y="37846"/>
                  </a:lnTo>
                  <a:lnTo>
                    <a:pt x="7527544" y="25400"/>
                  </a:lnTo>
                  <a:close/>
                </a:path>
                <a:path w="7553325" h="4298950">
                  <a:moveTo>
                    <a:pt x="7552944" y="0"/>
                  </a:moveTo>
                  <a:lnTo>
                    <a:pt x="7540244" y="0"/>
                  </a:lnTo>
                  <a:lnTo>
                    <a:pt x="7540244" y="12700"/>
                  </a:lnTo>
                  <a:lnTo>
                    <a:pt x="7540244" y="4286250"/>
                  </a:lnTo>
                  <a:lnTo>
                    <a:pt x="12700" y="4286250"/>
                  </a:lnTo>
                  <a:lnTo>
                    <a:pt x="12700" y="12700"/>
                  </a:lnTo>
                  <a:lnTo>
                    <a:pt x="7540244" y="12700"/>
                  </a:lnTo>
                  <a:lnTo>
                    <a:pt x="7540244" y="0"/>
                  </a:lnTo>
                  <a:lnTo>
                    <a:pt x="0" y="0"/>
                  </a:lnTo>
                  <a:lnTo>
                    <a:pt x="0" y="12700"/>
                  </a:lnTo>
                  <a:lnTo>
                    <a:pt x="0" y="4286250"/>
                  </a:lnTo>
                  <a:lnTo>
                    <a:pt x="0" y="4298950"/>
                  </a:lnTo>
                  <a:lnTo>
                    <a:pt x="7552944" y="4298950"/>
                  </a:lnTo>
                  <a:lnTo>
                    <a:pt x="7552944" y="4286262"/>
                  </a:lnTo>
                  <a:lnTo>
                    <a:pt x="7552944" y="12700"/>
                  </a:lnTo>
                  <a:lnTo>
                    <a:pt x="7552944" y="12446"/>
                  </a:lnTo>
                  <a:lnTo>
                    <a:pt x="7552944" y="0"/>
                  </a:lnTo>
                  <a:close/>
                </a:path>
              </a:pathLst>
            </a:custGeom>
            <a:solidFill>
              <a:srgbClr val="CC6600"/>
            </a:solidFill>
          </p:spPr>
          <p:txBody>
            <a:bodyPr wrap="square" lIns="0" tIns="0" rIns="0" bIns="0" rtlCol="0"/>
            <a:lstStyle/>
            <a:p>
              <a:endParaRPr/>
            </a:p>
          </p:txBody>
        </p:sp>
      </p:grpSp>
      <p:sp>
        <p:nvSpPr>
          <p:cNvPr id="7" name="object 7"/>
          <p:cNvSpPr txBox="1"/>
          <p:nvPr/>
        </p:nvSpPr>
        <p:spPr>
          <a:xfrm>
            <a:off x="1052575" y="5411825"/>
            <a:ext cx="7660005" cy="756920"/>
          </a:xfrm>
          <a:prstGeom prst="rect">
            <a:avLst/>
          </a:prstGeom>
        </p:spPr>
        <p:txBody>
          <a:bodyPr vert="horz" wrap="square" lIns="0" tIns="73660" rIns="0" bIns="0" rtlCol="0">
            <a:spAutoFit/>
          </a:bodyPr>
          <a:lstStyle/>
          <a:p>
            <a:pPr marL="355600" indent="-343535">
              <a:lnSpc>
                <a:spcPct val="100000"/>
              </a:lnSpc>
              <a:spcBef>
                <a:spcPts val="580"/>
              </a:spcBef>
              <a:buClr>
                <a:srgbClr val="006666"/>
              </a:buClr>
              <a:buFont typeface="Wingdings"/>
              <a:buChar char=""/>
              <a:tabLst>
                <a:tab pos="355600" algn="l"/>
                <a:tab pos="356235" algn="l"/>
              </a:tabLst>
            </a:pPr>
            <a:r>
              <a:rPr sz="2000" b="1" dirty="0">
                <a:solidFill>
                  <a:srgbClr val="003300"/>
                </a:solidFill>
                <a:latin typeface="Arial"/>
                <a:cs typeface="Arial"/>
              </a:rPr>
              <a:t>Local parameters: copy </a:t>
            </a:r>
            <a:r>
              <a:rPr sz="2000" b="1" spc="10" dirty="0">
                <a:solidFill>
                  <a:srgbClr val="003300"/>
                </a:solidFill>
                <a:latin typeface="Arial"/>
                <a:cs typeface="Arial"/>
              </a:rPr>
              <a:t>with </a:t>
            </a:r>
            <a:r>
              <a:rPr sz="2000" b="1" dirty="0">
                <a:solidFill>
                  <a:srgbClr val="003300"/>
                </a:solidFill>
                <a:latin typeface="Arial"/>
                <a:cs typeface="Arial"/>
              </a:rPr>
              <a:t>"object serialization"</a:t>
            </a:r>
            <a:r>
              <a:rPr sz="2000" b="1" spc="-240" dirty="0">
                <a:solidFill>
                  <a:srgbClr val="003300"/>
                </a:solidFill>
                <a:latin typeface="Arial"/>
                <a:cs typeface="Arial"/>
              </a:rPr>
              <a:t> </a:t>
            </a:r>
            <a:r>
              <a:rPr sz="2000" b="1" dirty="0">
                <a:solidFill>
                  <a:srgbClr val="003300"/>
                </a:solidFill>
                <a:latin typeface="Arial"/>
                <a:cs typeface="Arial"/>
              </a:rPr>
              <a:t>technique</a:t>
            </a:r>
            <a:endParaRPr sz="2000">
              <a:latin typeface="Arial"/>
              <a:cs typeface="Arial"/>
            </a:endParaRPr>
          </a:p>
          <a:p>
            <a:pPr marL="355600" indent="-343535">
              <a:lnSpc>
                <a:spcPct val="100000"/>
              </a:lnSpc>
              <a:spcBef>
                <a:spcPts val="480"/>
              </a:spcBef>
              <a:buClr>
                <a:srgbClr val="006666"/>
              </a:buClr>
              <a:buFont typeface="Wingdings"/>
              <a:buChar char=""/>
              <a:tabLst>
                <a:tab pos="355600" algn="l"/>
                <a:tab pos="356235" algn="l"/>
              </a:tabLst>
            </a:pPr>
            <a:r>
              <a:rPr sz="2000" b="1" dirty="0">
                <a:solidFill>
                  <a:srgbClr val="003300"/>
                </a:solidFill>
                <a:latin typeface="Arial"/>
                <a:cs typeface="Arial"/>
              </a:rPr>
              <a:t>Remote parameters: use</a:t>
            </a:r>
            <a:r>
              <a:rPr sz="2000" b="1" spc="-80" dirty="0">
                <a:solidFill>
                  <a:srgbClr val="003300"/>
                </a:solidFill>
                <a:latin typeface="Arial"/>
                <a:cs typeface="Arial"/>
              </a:rPr>
              <a:t> </a:t>
            </a:r>
            <a:r>
              <a:rPr sz="2000" b="1" dirty="0">
                <a:solidFill>
                  <a:srgbClr val="003300"/>
                </a:solidFill>
                <a:latin typeface="Arial"/>
                <a:cs typeface="Arial"/>
              </a:rPr>
              <a:t>reference</a:t>
            </a:r>
            <a:endParaRPr sz="2000">
              <a:latin typeface="Arial"/>
              <a:cs typeface="Arial"/>
            </a:endParaRPr>
          </a:p>
        </p:txBody>
      </p:sp>
      <p:sp>
        <p:nvSpPr>
          <p:cNvPr id="8" name="object 8"/>
          <p:cNvSpPr txBox="1"/>
          <p:nvPr/>
        </p:nvSpPr>
        <p:spPr>
          <a:xfrm>
            <a:off x="227075" y="6357136"/>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77</a:t>
            </a:fld>
            <a:endParaRPr sz="14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89966"/>
            <a:ext cx="7805522" cy="627736"/>
          </a:xfrm>
          <a:prstGeom prst="rect">
            <a:avLst/>
          </a:prstGeom>
        </p:spPr>
        <p:txBody>
          <a:bodyPr vert="horz" wrap="square" lIns="0" tIns="12065" rIns="0" bIns="0" rtlCol="0">
            <a:spAutoFit/>
          </a:bodyPr>
          <a:lstStyle/>
          <a:p>
            <a:pPr marL="12700">
              <a:lnSpc>
                <a:spcPct val="100000"/>
              </a:lnSpc>
              <a:spcBef>
                <a:spcPts val="95"/>
              </a:spcBef>
            </a:pPr>
            <a:r>
              <a:rPr spc="-10" dirty="0"/>
              <a:t>Important concepts </a:t>
            </a:r>
            <a:r>
              <a:rPr spc="-5" dirty="0"/>
              <a:t>of Module</a:t>
            </a:r>
            <a:r>
              <a:rPr spc="-20" dirty="0"/>
              <a:t> </a:t>
            </a:r>
            <a:r>
              <a:rPr spc="-5" dirty="0"/>
              <a:t>2</a:t>
            </a:r>
          </a:p>
        </p:txBody>
      </p:sp>
      <p:sp>
        <p:nvSpPr>
          <p:cNvPr id="5" name="object 5"/>
          <p:cNvSpPr txBox="1"/>
          <p:nvPr/>
        </p:nvSpPr>
        <p:spPr>
          <a:xfrm>
            <a:off x="227075" y="6357136"/>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78</a:t>
            </a:fld>
            <a:endParaRPr sz="1400">
              <a:latin typeface="Arial"/>
              <a:cs typeface="Arial"/>
            </a:endParaRPr>
          </a:p>
        </p:txBody>
      </p:sp>
      <p:sp>
        <p:nvSpPr>
          <p:cNvPr id="4" name="object 4"/>
          <p:cNvSpPr txBox="1"/>
          <p:nvPr/>
        </p:nvSpPr>
        <p:spPr>
          <a:xfrm>
            <a:off x="1066901" y="1158205"/>
            <a:ext cx="7292340" cy="5056505"/>
          </a:xfrm>
          <a:prstGeom prst="rect">
            <a:avLst/>
          </a:prstGeom>
        </p:spPr>
        <p:txBody>
          <a:bodyPr vert="horz" wrap="square" lIns="0" tIns="54610" rIns="0" bIns="0" rtlCol="0">
            <a:spAutoFit/>
          </a:bodyPr>
          <a:lstStyle/>
          <a:p>
            <a:pPr marL="355600" indent="-343535">
              <a:lnSpc>
                <a:spcPct val="100000"/>
              </a:lnSpc>
              <a:spcBef>
                <a:spcPts val="430"/>
              </a:spcBef>
              <a:buClr>
                <a:srgbClr val="006666"/>
              </a:buClr>
              <a:buFont typeface="Wingdings"/>
              <a:buChar char=""/>
              <a:tabLst>
                <a:tab pos="354965" algn="l"/>
                <a:tab pos="356235" algn="l"/>
              </a:tabLst>
            </a:pPr>
            <a:r>
              <a:rPr sz="2800" b="1" spc="-5" dirty="0">
                <a:solidFill>
                  <a:srgbClr val="003300"/>
                </a:solidFill>
                <a:latin typeface="Arial"/>
                <a:cs typeface="Arial"/>
              </a:rPr>
              <a:t>Process</a:t>
            </a:r>
            <a:endParaRPr sz="2800">
              <a:latin typeface="Arial"/>
              <a:cs typeface="Arial"/>
            </a:endParaRPr>
          </a:p>
          <a:p>
            <a:pPr marL="756285" lvl="1" indent="-287020">
              <a:lnSpc>
                <a:spcPct val="100000"/>
              </a:lnSpc>
              <a:spcBef>
                <a:spcPts val="320"/>
              </a:spcBef>
              <a:buClr>
                <a:srgbClr val="336699"/>
              </a:buClr>
              <a:buSzPct val="75000"/>
              <a:buFont typeface="Wingdings"/>
              <a:buChar char=""/>
              <a:tabLst>
                <a:tab pos="756285" algn="l"/>
                <a:tab pos="756920" algn="l"/>
              </a:tabLst>
            </a:pPr>
            <a:r>
              <a:rPr sz="2600" b="1" dirty="0">
                <a:solidFill>
                  <a:srgbClr val="003366"/>
                </a:solidFill>
                <a:latin typeface="Arial"/>
                <a:cs typeface="Arial"/>
              </a:rPr>
              <a:t>Creation, termination,</a:t>
            </a:r>
            <a:r>
              <a:rPr sz="2600" b="1" spc="-45" dirty="0">
                <a:solidFill>
                  <a:srgbClr val="003366"/>
                </a:solidFill>
                <a:latin typeface="Arial"/>
                <a:cs typeface="Arial"/>
              </a:rPr>
              <a:t> </a:t>
            </a:r>
            <a:r>
              <a:rPr sz="2600" b="1" dirty="0">
                <a:solidFill>
                  <a:srgbClr val="003366"/>
                </a:solidFill>
                <a:latin typeface="Arial"/>
                <a:cs typeface="Arial"/>
              </a:rPr>
              <a:t>hierarchy</a:t>
            </a:r>
            <a:endParaRPr sz="2600">
              <a:latin typeface="Arial"/>
              <a:cs typeface="Arial"/>
            </a:endParaRPr>
          </a:p>
          <a:p>
            <a:pPr marL="355600" indent="-343535">
              <a:lnSpc>
                <a:spcPct val="100000"/>
              </a:lnSpc>
              <a:spcBef>
                <a:spcPts val="330"/>
              </a:spcBef>
              <a:buClr>
                <a:srgbClr val="006666"/>
              </a:buClr>
              <a:buFont typeface="Wingdings"/>
              <a:buChar char=""/>
              <a:tabLst>
                <a:tab pos="354965" algn="l"/>
                <a:tab pos="356235" algn="l"/>
              </a:tabLst>
            </a:pPr>
            <a:r>
              <a:rPr sz="2800" b="1" dirty="0">
                <a:solidFill>
                  <a:srgbClr val="003300"/>
                </a:solidFill>
                <a:latin typeface="Arial"/>
                <a:cs typeface="Arial"/>
              </a:rPr>
              <a:t>States </a:t>
            </a:r>
            <a:r>
              <a:rPr sz="2800" b="1" spc="-5" dirty="0">
                <a:solidFill>
                  <a:srgbClr val="003300"/>
                </a:solidFill>
                <a:latin typeface="Arial"/>
                <a:cs typeface="Arial"/>
              </a:rPr>
              <a:t>and process </a:t>
            </a:r>
            <a:r>
              <a:rPr sz="2800" b="1" dirty="0">
                <a:solidFill>
                  <a:srgbClr val="003300"/>
                </a:solidFill>
                <a:latin typeface="Arial"/>
                <a:cs typeface="Arial"/>
              </a:rPr>
              <a:t>state</a:t>
            </a:r>
            <a:r>
              <a:rPr sz="2800" b="1" spc="70" dirty="0">
                <a:solidFill>
                  <a:srgbClr val="003300"/>
                </a:solidFill>
                <a:latin typeface="Arial"/>
                <a:cs typeface="Arial"/>
              </a:rPr>
              <a:t> </a:t>
            </a:r>
            <a:r>
              <a:rPr sz="2800" b="1" dirty="0">
                <a:solidFill>
                  <a:srgbClr val="003300"/>
                </a:solidFill>
                <a:latin typeface="Arial"/>
                <a:cs typeface="Arial"/>
              </a:rPr>
              <a:t>transitions</a:t>
            </a:r>
            <a:endParaRPr sz="2800">
              <a:latin typeface="Arial"/>
              <a:cs typeface="Arial"/>
            </a:endParaRPr>
          </a:p>
          <a:p>
            <a:pPr marL="355600" indent="-343535">
              <a:lnSpc>
                <a:spcPct val="100000"/>
              </a:lnSpc>
              <a:spcBef>
                <a:spcPts val="340"/>
              </a:spcBef>
              <a:buClr>
                <a:srgbClr val="006666"/>
              </a:buClr>
              <a:buFont typeface="Wingdings"/>
              <a:buChar char=""/>
              <a:tabLst>
                <a:tab pos="354965" algn="l"/>
                <a:tab pos="356235" algn="l"/>
              </a:tabLst>
            </a:pPr>
            <a:r>
              <a:rPr sz="2800" b="1" spc="-5" dirty="0">
                <a:solidFill>
                  <a:srgbClr val="003300"/>
                </a:solidFill>
                <a:latin typeface="Arial"/>
                <a:cs typeface="Arial"/>
              </a:rPr>
              <a:t>Process Control Block</a:t>
            </a:r>
            <a:r>
              <a:rPr sz="2800" b="1" spc="75" dirty="0">
                <a:solidFill>
                  <a:srgbClr val="003300"/>
                </a:solidFill>
                <a:latin typeface="Arial"/>
                <a:cs typeface="Arial"/>
              </a:rPr>
              <a:t> </a:t>
            </a:r>
            <a:r>
              <a:rPr sz="2800" b="1" spc="-5" dirty="0">
                <a:solidFill>
                  <a:srgbClr val="003300"/>
                </a:solidFill>
                <a:latin typeface="Arial"/>
                <a:cs typeface="Arial"/>
              </a:rPr>
              <a:t>PCB</a:t>
            </a:r>
            <a:endParaRPr sz="2800">
              <a:latin typeface="Arial"/>
              <a:cs typeface="Arial"/>
            </a:endParaRPr>
          </a:p>
          <a:p>
            <a:pPr marL="355600" indent="-343535">
              <a:lnSpc>
                <a:spcPct val="100000"/>
              </a:lnSpc>
              <a:spcBef>
                <a:spcPts val="335"/>
              </a:spcBef>
              <a:buClr>
                <a:srgbClr val="006666"/>
              </a:buClr>
              <a:buFont typeface="Wingdings"/>
              <a:buChar char=""/>
              <a:tabLst>
                <a:tab pos="354965" algn="l"/>
                <a:tab pos="356235" algn="l"/>
              </a:tabLst>
            </a:pPr>
            <a:r>
              <a:rPr sz="2800" b="1" spc="-5" dirty="0">
                <a:solidFill>
                  <a:srgbClr val="003300"/>
                </a:solidFill>
                <a:latin typeface="Arial"/>
                <a:cs typeface="Arial"/>
              </a:rPr>
              <a:t>Process</a:t>
            </a:r>
            <a:r>
              <a:rPr sz="2800" b="1" spc="20" dirty="0">
                <a:solidFill>
                  <a:srgbClr val="003300"/>
                </a:solidFill>
                <a:latin typeface="Arial"/>
                <a:cs typeface="Arial"/>
              </a:rPr>
              <a:t> </a:t>
            </a:r>
            <a:r>
              <a:rPr sz="2800" b="1" dirty="0">
                <a:solidFill>
                  <a:srgbClr val="003300"/>
                </a:solidFill>
                <a:latin typeface="Arial"/>
                <a:cs typeface="Arial"/>
              </a:rPr>
              <a:t>switching</a:t>
            </a:r>
            <a:endParaRPr sz="2800">
              <a:latin typeface="Arial"/>
              <a:cs typeface="Arial"/>
            </a:endParaRPr>
          </a:p>
          <a:p>
            <a:pPr marL="756285" lvl="1" indent="-287020">
              <a:lnSpc>
                <a:spcPct val="100000"/>
              </a:lnSpc>
              <a:spcBef>
                <a:spcPts val="320"/>
              </a:spcBef>
              <a:buClr>
                <a:srgbClr val="336699"/>
              </a:buClr>
              <a:buSzPct val="75000"/>
              <a:buFont typeface="Wingdings"/>
              <a:buChar char=""/>
              <a:tabLst>
                <a:tab pos="756285" algn="l"/>
                <a:tab pos="756920" algn="l"/>
              </a:tabLst>
            </a:pPr>
            <a:r>
              <a:rPr sz="2600" b="1" dirty="0">
                <a:solidFill>
                  <a:srgbClr val="003366"/>
                </a:solidFill>
                <a:latin typeface="Arial"/>
                <a:cs typeface="Arial"/>
              </a:rPr>
              <a:t>PCB saving,</a:t>
            </a:r>
            <a:r>
              <a:rPr sz="2600" b="1" spc="-35" dirty="0">
                <a:solidFill>
                  <a:srgbClr val="003366"/>
                </a:solidFill>
                <a:latin typeface="Arial"/>
                <a:cs typeface="Arial"/>
              </a:rPr>
              <a:t> </a:t>
            </a:r>
            <a:r>
              <a:rPr sz="2600" b="1" dirty="0">
                <a:solidFill>
                  <a:srgbClr val="003366"/>
                </a:solidFill>
                <a:latin typeface="Arial"/>
                <a:cs typeface="Arial"/>
              </a:rPr>
              <a:t>reloading</a:t>
            </a:r>
            <a:endParaRPr sz="2600">
              <a:latin typeface="Arial"/>
              <a:cs typeface="Arial"/>
            </a:endParaRPr>
          </a:p>
          <a:p>
            <a:pPr marL="355600" indent="-343535">
              <a:lnSpc>
                <a:spcPct val="100000"/>
              </a:lnSpc>
              <a:spcBef>
                <a:spcPts val="330"/>
              </a:spcBef>
              <a:buClr>
                <a:srgbClr val="006666"/>
              </a:buClr>
              <a:buFont typeface="Wingdings"/>
              <a:buChar char=""/>
              <a:tabLst>
                <a:tab pos="354965" algn="l"/>
                <a:tab pos="356235" algn="l"/>
              </a:tabLst>
            </a:pPr>
            <a:r>
              <a:rPr sz="2800" b="1" spc="-5" dirty="0">
                <a:solidFill>
                  <a:srgbClr val="003300"/>
                </a:solidFill>
                <a:latin typeface="Arial"/>
                <a:cs typeface="Arial"/>
              </a:rPr>
              <a:t>Process queues and</a:t>
            </a:r>
            <a:r>
              <a:rPr sz="2800" b="1" spc="85" dirty="0">
                <a:solidFill>
                  <a:srgbClr val="003300"/>
                </a:solidFill>
                <a:latin typeface="Arial"/>
                <a:cs typeface="Arial"/>
              </a:rPr>
              <a:t> </a:t>
            </a:r>
            <a:r>
              <a:rPr sz="2800" b="1" spc="-5" dirty="0">
                <a:solidFill>
                  <a:srgbClr val="003300"/>
                </a:solidFill>
                <a:latin typeface="Arial"/>
                <a:cs typeface="Arial"/>
              </a:rPr>
              <a:t>PCBs</a:t>
            </a:r>
            <a:endParaRPr sz="2800">
              <a:latin typeface="Arial"/>
              <a:cs typeface="Arial"/>
            </a:endParaRPr>
          </a:p>
          <a:p>
            <a:pPr marL="355600" indent="-343535">
              <a:lnSpc>
                <a:spcPct val="100000"/>
              </a:lnSpc>
              <a:spcBef>
                <a:spcPts val="335"/>
              </a:spcBef>
              <a:buClr>
                <a:srgbClr val="006666"/>
              </a:buClr>
              <a:buFont typeface="Wingdings"/>
              <a:buChar char=""/>
              <a:tabLst>
                <a:tab pos="354965" algn="l"/>
                <a:tab pos="356235" algn="l"/>
              </a:tabLst>
            </a:pPr>
            <a:r>
              <a:rPr sz="2800" b="1" spc="-5" dirty="0">
                <a:solidFill>
                  <a:srgbClr val="003300"/>
                </a:solidFill>
                <a:latin typeface="Arial"/>
                <a:cs typeface="Arial"/>
              </a:rPr>
              <a:t>Short, medium and long </a:t>
            </a:r>
            <a:r>
              <a:rPr sz="2800" b="1" dirty="0">
                <a:solidFill>
                  <a:srgbClr val="003300"/>
                </a:solidFill>
                <a:latin typeface="Arial"/>
                <a:cs typeface="Arial"/>
              </a:rPr>
              <a:t>term</a:t>
            </a:r>
            <a:r>
              <a:rPr sz="2800" b="1" spc="50" dirty="0">
                <a:solidFill>
                  <a:srgbClr val="003300"/>
                </a:solidFill>
                <a:latin typeface="Arial"/>
                <a:cs typeface="Arial"/>
              </a:rPr>
              <a:t> </a:t>
            </a:r>
            <a:r>
              <a:rPr sz="2800" b="1" dirty="0">
                <a:solidFill>
                  <a:srgbClr val="003300"/>
                </a:solidFill>
                <a:latin typeface="Arial"/>
                <a:cs typeface="Arial"/>
              </a:rPr>
              <a:t>schedulers</a:t>
            </a:r>
            <a:endParaRPr sz="2800">
              <a:latin typeface="Arial"/>
              <a:cs typeface="Arial"/>
            </a:endParaRPr>
          </a:p>
          <a:p>
            <a:pPr marL="355600" indent="-343535">
              <a:lnSpc>
                <a:spcPct val="100000"/>
              </a:lnSpc>
              <a:spcBef>
                <a:spcPts val="340"/>
              </a:spcBef>
              <a:buClr>
                <a:srgbClr val="006666"/>
              </a:buClr>
              <a:buFont typeface="Wingdings"/>
              <a:buChar char=""/>
              <a:tabLst>
                <a:tab pos="354965" algn="l"/>
                <a:tab pos="356235" algn="l"/>
              </a:tabLst>
            </a:pPr>
            <a:r>
              <a:rPr sz="2800" b="1" spc="-5" dirty="0">
                <a:solidFill>
                  <a:srgbClr val="003300"/>
                </a:solidFill>
                <a:latin typeface="Arial"/>
                <a:cs typeface="Arial"/>
              </a:rPr>
              <a:t>Communicating</a:t>
            </a:r>
            <a:r>
              <a:rPr sz="2800" b="1" spc="40" dirty="0">
                <a:solidFill>
                  <a:srgbClr val="003300"/>
                </a:solidFill>
                <a:latin typeface="Arial"/>
                <a:cs typeface="Arial"/>
              </a:rPr>
              <a:t> </a:t>
            </a:r>
            <a:r>
              <a:rPr sz="2800" b="1" dirty="0">
                <a:solidFill>
                  <a:srgbClr val="003300"/>
                </a:solidFill>
                <a:latin typeface="Arial"/>
                <a:cs typeface="Arial"/>
              </a:rPr>
              <a:t>processes</a:t>
            </a:r>
            <a:endParaRPr sz="2800">
              <a:latin typeface="Arial"/>
              <a:cs typeface="Arial"/>
            </a:endParaRPr>
          </a:p>
          <a:p>
            <a:pPr marL="756285" lvl="1" indent="-287020">
              <a:lnSpc>
                <a:spcPct val="100000"/>
              </a:lnSpc>
              <a:spcBef>
                <a:spcPts val="320"/>
              </a:spcBef>
              <a:buClr>
                <a:srgbClr val="336699"/>
              </a:buClr>
              <a:buSzPct val="75000"/>
              <a:buFont typeface="Wingdings"/>
              <a:buChar char=""/>
              <a:tabLst>
                <a:tab pos="756285" algn="l"/>
                <a:tab pos="756920" algn="l"/>
              </a:tabLst>
            </a:pPr>
            <a:r>
              <a:rPr sz="2600" b="1" dirty="0">
                <a:solidFill>
                  <a:srgbClr val="003366"/>
                </a:solidFill>
                <a:latin typeface="Arial"/>
                <a:cs typeface="Arial"/>
              </a:rPr>
              <a:t>IPC</a:t>
            </a:r>
            <a:r>
              <a:rPr sz="2600" b="1" spc="-5" dirty="0">
                <a:solidFill>
                  <a:srgbClr val="003366"/>
                </a:solidFill>
                <a:latin typeface="Arial"/>
                <a:cs typeface="Arial"/>
              </a:rPr>
              <a:t> </a:t>
            </a:r>
            <a:r>
              <a:rPr sz="2600" b="1" dirty="0">
                <a:solidFill>
                  <a:srgbClr val="003366"/>
                </a:solidFill>
                <a:latin typeface="Arial"/>
                <a:cs typeface="Arial"/>
              </a:rPr>
              <a:t>communication</a:t>
            </a:r>
            <a:endParaRPr sz="2600">
              <a:latin typeface="Arial"/>
              <a:cs typeface="Arial"/>
            </a:endParaRPr>
          </a:p>
          <a:p>
            <a:pPr marL="756285" lvl="1" indent="-287020">
              <a:lnSpc>
                <a:spcPct val="100000"/>
              </a:lnSpc>
              <a:spcBef>
                <a:spcPts val="310"/>
              </a:spcBef>
              <a:buClr>
                <a:srgbClr val="336699"/>
              </a:buClr>
              <a:buSzPct val="75000"/>
              <a:buFont typeface="Wingdings"/>
              <a:buChar char=""/>
              <a:tabLst>
                <a:tab pos="756285" algn="l"/>
                <a:tab pos="756920" algn="l"/>
              </a:tabLst>
            </a:pPr>
            <a:r>
              <a:rPr sz="2600" b="1" dirty="0">
                <a:solidFill>
                  <a:srgbClr val="003366"/>
                </a:solidFill>
                <a:latin typeface="Arial"/>
                <a:cs typeface="Arial"/>
              </a:rPr>
              <a:t>Pipes, Sockets, RPC,</a:t>
            </a:r>
            <a:r>
              <a:rPr sz="2600" b="1" spc="-45" dirty="0">
                <a:solidFill>
                  <a:srgbClr val="003366"/>
                </a:solidFill>
                <a:latin typeface="Arial"/>
                <a:cs typeface="Arial"/>
              </a:rPr>
              <a:t> </a:t>
            </a:r>
            <a:r>
              <a:rPr sz="2600" b="1" dirty="0">
                <a:solidFill>
                  <a:srgbClr val="003366"/>
                </a:solidFill>
                <a:latin typeface="Arial"/>
                <a:cs typeface="Arial"/>
              </a:rPr>
              <a:t>RMI</a:t>
            </a:r>
            <a:endParaRPr sz="26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237820"/>
            <a:ext cx="3629660" cy="958850"/>
          </a:xfrm>
          <a:prstGeom prst="rect">
            <a:avLst/>
          </a:prstGeom>
        </p:spPr>
        <p:txBody>
          <a:bodyPr vert="horz" wrap="square" lIns="0" tIns="177165" rIns="0" bIns="0" rtlCol="0">
            <a:spAutoFit/>
          </a:bodyPr>
          <a:lstStyle/>
          <a:p>
            <a:pPr marL="12700" marR="5080">
              <a:lnSpc>
                <a:spcPct val="70100"/>
              </a:lnSpc>
              <a:spcBef>
                <a:spcPts val="1395"/>
              </a:spcBef>
            </a:pPr>
            <a:r>
              <a:rPr sz="3600" spc="-20" dirty="0"/>
              <a:t>Transitions </a:t>
            </a:r>
            <a:r>
              <a:rPr sz="3600" spc="-10" dirty="0"/>
              <a:t>between  </a:t>
            </a:r>
            <a:r>
              <a:rPr sz="3600" dirty="0"/>
              <a:t>processes</a:t>
            </a:r>
            <a:endParaRPr sz="3600"/>
          </a:p>
        </p:txBody>
      </p:sp>
      <p:sp>
        <p:nvSpPr>
          <p:cNvPr id="6" name="object 6"/>
          <p:cNvSpPr txBox="1"/>
          <p:nvPr/>
        </p:nvSpPr>
        <p:spPr>
          <a:xfrm>
            <a:off x="1108354" y="2033376"/>
            <a:ext cx="7699375" cy="4020185"/>
          </a:xfrm>
          <a:prstGeom prst="rect">
            <a:avLst/>
          </a:prstGeom>
        </p:spPr>
        <p:txBody>
          <a:bodyPr vert="horz" wrap="square" lIns="0" tIns="97790" rIns="0" bIns="0" rtlCol="0">
            <a:spAutoFit/>
          </a:bodyPr>
          <a:lstStyle/>
          <a:p>
            <a:pPr marL="354965" indent="-342900">
              <a:lnSpc>
                <a:spcPct val="100000"/>
              </a:lnSpc>
              <a:spcBef>
                <a:spcPts val="770"/>
              </a:spcBef>
              <a:buClr>
                <a:srgbClr val="006666"/>
              </a:buClr>
              <a:buFont typeface="Wingdings"/>
              <a:buChar char=""/>
              <a:tabLst>
                <a:tab pos="354965" algn="l"/>
                <a:tab pos="355600" algn="l"/>
              </a:tabLst>
            </a:pPr>
            <a:r>
              <a:rPr sz="2800" b="1" spc="-5" dirty="0">
                <a:solidFill>
                  <a:srgbClr val="003300"/>
                </a:solidFill>
                <a:latin typeface="Arial"/>
                <a:cs typeface="Arial"/>
              </a:rPr>
              <a:t>Running </a:t>
            </a:r>
            <a:r>
              <a:rPr sz="2800" b="1" spc="-10" dirty="0">
                <a:solidFill>
                  <a:srgbClr val="003300"/>
                </a:solidFill>
                <a:latin typeface="Symbol"/>
                <a:cs typeface="Symbol"/>
              </a:rPr>
              <a:t></a:t>
            </a:r>
            <a:r>
              <a:rPr sz="2800" b="1" spc="110" dirty="0">
                <a:solidFill>
                  <a:srgbClr val="003300"/>
                </a:solidFill>
                <a:latin typeface="Times New Roman"/>
                <a:cs typeface="Times New Roman"/>
              </a:rPr>
              <a:t> </a:t>
            </a:r>
            <a:r>
              <a:rPr sz="2800" b="1" spc="-20" dirty="0">
                <a:solidFill>
                  <a:srgbClr val="003300"/>
                </a:solidFill>
                <a:latin typeface="Arial"/>
                <a:cs typeface="Arial"/>
              </a:rPr>
              <a:t>Waiting</a:t>
            </a:r>
            <a:endParaRPr sz="2800">
              <a:latin typeface="Arial"/>
              <a:cs typeface="Arial"/>
            </a:endParaRPr>
          </a:p>
          <a:p>
            <a:pPr marL="756285" marR="5080" lvl="1" indent="-287020">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When a process requests a service </a:t>
            </a:r>
            <a:r>
              <a:rPr sz="2600" b="1" spc="-5" dirty="0">
                <a:solidFill>
                  <a:srgbClr val="003366"/>
                </a:solidFill>
                <a:latin typeface="Arial"/>
                <a:cs typeface="Arial"/>
              </a:rPr>
              <a:t>from </a:t>
            </a:r>
            <a:r>
              <a:rPr sz="2600" b="1" dirty="0">
                <a:solidFill>
                  <a:srgbClr val="003366"/>
                </a:solidFill>
                <a:latin typeface="Arial"/>
                <a:cs typeface="Arial"/>
              </a:rPr>
              <a:t>the  OS that the OS </a:t>
            </a:r>
            <a:r>
              <a:rPr sz="2600" b="1" spc="5" dirty="0">
                <a:solidFill>
                  <a:srgbClr val="003366"/>
                </a:solidFill>
                <a:latin typeface="Arial"/>
                <a:cs typeface="Arial"/>
              </a:rPr>
              <a:t>cannot </a:t>
            </a:r>
            <a:r>
              <a:rPr sz="2600" b="1" dirty="0">
                <a:solidFill>
                  <a:srgbClr val="003366"/>
                </a:solidFill>
                <a:latin typeface="Arial"/>
                <a:cs typeface="Arial"/>
              </a:rPr>
              <a:t>immediately</a:t>
            </a:r>
            <a:r>
              <a:rPr sz="2600" b="1" spc="-95" dirty="0">
                <a:solidFill>
                  <a:srgbClr val="003366"/>
                </a:solidFill>
                <a:latin typeface="Arial"/>
                <a:cs typeface="Arial"/>
              </a:rPr>
              <a:t> </a:t>
            </a:r>
            <a:r>
              <a:rPr sz="2600" b="1" dirty="0">
                <a:solidFill>
                  <a:srgbClr val="003366"/>
                </a:solidFill>
                <a:latin typeface="Arial"/>
                <a:cs typeface="Arial"/>
              </a:rPr>
              <a:t>offer</a:t>
            </a:r>
            <a:endParaRPr sz="2600">
              <a:latin typeface="Arial"/>
              <a:cs typeface="Arial"/>
            </a:endParaRPr>
          </a:p>
          <a:p>
            <a:pPr marL="756285">
              <a:lnSpc>
                <a:spcPct val="100000"/>
              </a:lnSpc>
              <a:spcBef>
                <a:spcPts val="15"/>
              </a:spcBef>
            </a:pPr>
            <a:r>
              <a:rPr sz="2000" b="1" dirty="0">
                <a:solidFill>
                  <a:srgbClr val="003366"/>
                </a:solidFill>
                <a:latin typeface="Arial"/>
                <a:cs typeface="Arial"/>
              </a:rPr>
              <a:t>(interruption caused by the process</a:t>
            </a:r>
            <a:r>
              <a:rPr sz="2000" b="1" spc="-100" dirty="0">
                <a:solidFill>
                  <a:srgbClr val="003366"/>
                </a:solidFill>
                <a:latin typeface="Arial"/>
                <a:cs typeface="Arial"/>
              </a:rPr>
              <a:t> </a:t>
            </a:r>
            <a:r>
              <a:rPr sz="2000" b="1" dirty="0">
                <a:solidFill>
                  <a:srgbClr val="003366"/>
                </a:solidFill>
                <a:latin typeface="Arial"/>
                <a:cs typeface="Arial"/>
              </a:rPr>
              <a:t>itself)</a:t>
            </a:r>
            <a:endParaRPr sz="2000">
              <a:latin typeface="Arial"/>
              <a:cs typeface="Arial"/>
            </a:endParaRPr>
          </a:p>
          <a:p>
            <a:pPr marL="1155065" lvl="2" indent="-229235">
              <a:lnSpc>
                <a:spcPct val="100000"/>
              </a:lnSpc>
              <a:spcBef>
                <a:spcPts val="575"/>
              </a:spcBef>
              <a:buClr>
                <a:srgbClr val="009999"/>
              </a:buClr>
              <a:buSzPct val="64583"/>
              <a:buFont typeface="Arial"/>
              <a:buChar char="•"/>
              <a:tabLst>
                <a:tab pos="1155065" algn="l"/>
                <a:tab pos="1155700" algn="l"/>
              </a:tabLst>
            </a:pPr>
            <a:r>
              <a:rPr sz="2400" b="1" spc="-5" dirty="0">
                <a:solidFill>
                  <a:srgbClr val="006666"/>
                </a:solidFill>
                <a:latin typeface="Arial"/>
                <a:cs typeface="Arial"/>
              </a:rPr>
              <a:t>access </a:t>
            </a:r>
            <a:r>
              <a:rPr sz="2400" b="1" dirty="0">
                <a:solidFill>
                  <a:srgbClr val="006666"/>
                </a:solidFill>
                <a:latin typeface="Arial"/>
                <a:cs typeface="Arial"/>
              </a:rPr>
              <a:t>to </a:t>
            </a:r>
            <a:r>
              <a:rPr sz="2400" b="1" spc="-5" dirty="0">
                <a:solidFill>
                  <a:srgbClr val="006666"/>
                </a:solidFill>
                <a:latin typeface="Arial"/>
                <a:cs typeface="Arial"/>
              </a:rPr>
              <a:t>a resource </a:t>
            </a:r>
            <a:r>
              <a:rPr sz="2400" b="1" dirty="0">
                <a:solidFill>
                  <a:srgbClr val="006666"/>
                </a:solidFill>
                <a:latin typeface="Arial"/>
                <a:cs typeface="Arial"/>
              </a:rPr>
              <a:t>not </a:t>
            </a:r>
            <a:r>
              <a:rPr sz="2400" b="1" spc="-15" dirty="0">
                <a:solidFill>
                  <a:srgbClr val="006666"/>
                </a:solidFill>
                <a:latin typeface="Arial"/>
                <a:cs typeface="Arial"/>
              </a:rPr>
              <a:t>yet</a:t>
            </a:r>
            <a:r>
              <a:rPr sz="2400" b="1" spc="50" dirty="0">
                <a:solidFill>
                  <a:srgbClr val="006666"/>
                </a:solidFill>
                <a:latin typeface="Arial"/>
                <a:cs typeface="Arial"/>
              </a:rPr>
              <a:t> </a:t>
            </a:r>
            <a:r>
              <a:rPr sz="2400" b="1" spc="-5" dirty="0">
                <a:solidFill>
                  <a:srgbClr val="006666"/>
                </a:solidFill>
                <a:latin typeface="Arial"/>
                <a:cs typeface="Arial"/>
              </a:rPr>
              <a:t>available</a:t>
            </a:r>
            <a:endParaRPr sz="2400">
              <a:latin typeface="Arial"/>
              <a:cs typeface="Arial"/>
            </a:endParaRPr>
          </a:p>
          <a:p>
            <a:pPr marL="1155065" lvl="2" indent="-229235">
              <a:lnSpc>
                <a:spcPct val="100000"/>
              </a:lnSpc>
              <a:spcBef>
                <a:spcPts val="575"/>
              </a:spcBef>
              <a:buClr>
                <a:srgbClr val="009999"/>
              </a:buClr>
              <a:buSzPct val="64583"/>
              <a:buFont typeface="Arial"/>
              <a:buChar char="•"/>
              <a:tabLst>
                <a:tab pos="1155065" algn="l"/>
                <a:tab pos="1155700" algn="l"/>
              </a:tabLst>
            </a:pPr>
            <a:r>
              <a:rPr sz="2400" b="1" dirty="0">
                <a:solidFill>
                  <a:srgbClr val="006666"/>
                </a:solidFill>
                <a:latin typeface="Arial"/>
                <a:cs typeface="Arial"/>
              </a:rPr>
              <a:t>initiate I/O: must </a:t>
            </a:r>
            <a:r>
              <a:rPr sz="2400" b="1" spc="5" dirty="0">
                <a:solidFill>
                  <a:srgbClr val="006666"/>
                </a:solidFill>
                <a:latin typeface="Arial"/>
                <a:cs typeface="Arial"/>
              </a:rPr>
              <a:t>wait </a:t>
            </a:r>
            <a:r>
              <a:rPr sz="2400" b="1" dirty="0">
                <a:solidFill>
                  <a:srgbClr val="006666"/>
                </a:solidFill>
                <a:latin typeface="Arial"/>
                <a:cs typeface="Arial"/>
              </a:rPr>
              <a:t>for the</a:t>
            </a:r>
            <a:r>
              <a:rPr sz="2400" b="1" spc="-130" dirty="0">
                <a:solidFill>
                  <a:srgbClr val="006666"/>
                </a:solidFill>
                <a:latin typeface="Arial"/>
                <a:cs typeface="Arial"/>
              </a:rPr>
              <a:t> </a:t>
            </a:r>
            <a:r>
              <a:rPr sz="2400" b="1" dirty="0">
                <a:solidFill>
                  <a:srgbClr val="006666"/>
                </a:solidFill>
                <a:latin typeface="Arial"/>
                <a:cs typeface="Arial"/>
              </a:rPr>
              <a:t>result</a:t>
            </a:r>
            <a:endParaRPr sz="2400">
              <a:latin typeface="Arial"/>
              <a:cs typeface="Arial"/>
            </a:endParaRPr>
          </a:p>
          <a:p>
            <a:pPr marL="1155065" lvl="2" indent="-229235">
              <a:lnSpc>
                <a:spcPct val="100000"/>
              </a:lnSpc>
              <a:spcBef>
                <a:spcPts val="575"/>
              </a:spcBef>
              <a:buClr>
                <a:srgbClr val="009999"/>
              </a:buClr>
              <a:buSzPct val="64583"/>
              <a:buFont typeface="Arial"/>
              <a:buChar char="•"/>
              <a:tabLst>
                <a:tab pos="1155065" algn="l"/>
                <a:tab pos="1155700" algn="l"/>
              </a:tabLst>
            </a:pPr>
            <a:r>
              <a:rPr sz="2400" b="1" spc="-5" dirty="0">
                <a:solidFill>
                  <a:srgbClr val="006666"/>
                </a:solidFill>
                <a:latin typeface="Arial"/>
                <a:cs typeface="Arial"/>
              </a:rPr>
              <a:t>needs response from another</a:t>
            </a:r>
            <a:r>
              <a:rPr sz="2400" b="1" spc="30" dirty="0">
                <a:solidFill>
                  <a:srgbClr val="006666"/>
                </a:solidFill>
                <a:latin typeface="Arial"/>
                <a:cs typeface="Arial"/>
              </a:rPr>
              <a:t> </a:t>
            </a:r>
            <a:r>
              <a:rPr sz="2400" b="1" spc="-5" dirty="0">
                <a:solidFill>
                  <a:srgbClr val="006666"/>
                </a:solidFill>
                <a:latin typeface="Arial"/>
                <a:cs typeface="Arial"/>
              </a:rPr>
              <a:t>process</a:t>
            </a:r>
            <a:endParaRPr sz="2400">
              <a:latin typeface="Arial"/>
              <a:cs typeface="Arial"/>
            </a:endParaRPr>
          </a:p>
          <a:p>
            <a:pPr marL="354965" indent="-342900">
              <a:lnSpc>
                <a:spcPct val="100000"/>
              </a:lnSpc>
              <a:spcBef>
                <a:spcPts val="660"/>
              </a:spcBef>
              <a:buClr>
                <a:srgbClr val="006666"/>
              </a:buClr>
              <a:buFont typeface="Wingdings"/>
              <a:buChar char=""/>
              <a:tabLst>
                <a:tab pos="354965" algn="l"/>
                <a:tab pos="355600" algn="l"/>
              </a:tabLst>
            </a:pPr>
            <a:r>
              <a:rPr sz="2800" b="1" spc="-20" dirty="0">
                <a:solidFill>
                  <a:srgbClr val="003300"/>
                </a:solidFill>
                <a:latin typeface="Arial"/>
                <a:cs typeface="Arial"/>
              </a:rPr>
              <a:t>Waiting </a:t>
            </a:r>
            <a:r>
              <a:rPr sz="2800" b="1" spc="-10" dirty="0">
                <a:solidFill>
                  <a:srgbClr val="003300"/>
                </a:solidFill>
                <a:latin typeface="Symbol"/>
                <a:cs typeface="Symbol"/>
              </a:rPr>
              <a:t></a:t>
            </a:r>
            <a:r>
              <a:rPr sz="2800" b="1" spc="90" dirty="0">
                <a:solidFill>
                  <a:srgbClr val="003300"/>
                </a:solidFill>
                <a:latin typeface="Times New Roman"/>
                <a:cs typeface="Times New Roman"/>
              </a:rPr>
              <a:t> </a:t>
            </a:r>
            <a:r>
              <a:rPr sz="2800" b="1" spc="-5" dirty="0">
                <a:solidFill>
                  <a:srgbClr val="003300"/>
                </a:solidFill>
                <a:latin typeface="Arial"/>
                <a:cs typeface="Arial"/>
              </a:rPr>
              <a:t>Ready</a:t>
            </a:r>
            <a:endParaRPr sz="2800">
              <a:latin typeface="Arial"/>
              <a:cs typeface="Arial"/>
            </a:endParaRPr>
          </a:p>
          <a:p>
            <a:pPr marL="756285" lvl="1" indent="-287655">
              <a:lnSpc>
                <a:spcPct val="100000"/>
              </a:lnSpc>
              <a:spcBef>
                <a:spcPts val="630"/>
              </a:spcBef>
              <a:buClr>
                <a:srgbClr val="336699"/>
              </a:buClr>
              <a:buSzPct val="75000"/>
              <a:buFont typeface="Wingdings"/>
              <a:buChar char=""/>
              <a:tabLst>
                <a:tab pos="756285" algn="l"/>
                <a:tab pos="756920" algn="l"/>
              </a:tabLst>
            </a:pPr>
            <a:r>
              <a:rPr sz="2600" b="1" spc="5" dirty="0">
                <a:solidFill>
                  <a:srgbClr val="003366"/>
                </a:solidFill>
                <a:latin typeface="Arial"/>
                <a:cs typeface="Arial"/>
              </a:rPr>
              <a:t>when </a:t>
            </a:r>
            <a:r>
              <a:rPr sz="2600" b="1" dirty="0">
                <a:solidFill>
                  <a:srgbClr val="003366"/>
                </a:solidFill>
                <a:latin typeface="Arial"/>
                <a:cs typeface="Arial"/>
              </a:rPr>
              <a:t>the expected event</a:t>
            </a:r>
            <a:r>
              <a:rPr sz="2600" b="1" spc="-80" dirty="0">
                <a:solidFill>
                  <a:srgbClr val="003366"/>
                </a:solidFill>
                <a:latin typeface="Arial"/>
                <a:cs typeface="Arial"/>
              </a:rPr>
              <a:t> </a:t>
            </a:r>
            <a:r>
              <a:rPr sz="2600" b="1" dirty="0">
                <a:solidFill>
                  <a:srgbClr val="003366"/>
                </a:solidFill>
                <a:latin typeface="Arial"/>
                <a:cs typeface="Arial"/>
              </a:rPr>
              <a:t>occurs</a:t>
            </a:r>
            <a:endParaRPr sz="2600">
              <a:latin typeface="Arial"/>
              <a:cs typeface="Arial"/>
            </a:endParaRPr>
          </a:p>
        </p:txBody>
      </p:sp>
      <p:grpSp>
        <p:nvGrpSpPr>
          <p:cNvPr id="7" name="object 7"/>
          <p:cNvGrpSpPr/>
          <p:nvPr/>
        </p:nvGrpSpPr>
        <p:grpSpPr>
          <a:xfrm>
            <a:off x="4829555" y="288290"/>
            <a:ext cx="4124325" cy="1844039"/>
            <a:chOff x="4829555" y="288290"/>
            <a:chExt cx="4124325" cy="1844039"/>
          </a:xfrm>
        </p:grpSpPr>
        <p:sp>
          <p:nvSpPr>
            <p:cNvPr id="8" name="object 8"/>
            <p:cNvSpPr/>
            <p:nvPr/>
          </p:nvSpPr>
          <p:spPr>
            <a:xfrm>
              <a:off x="4867655" y="326136"/>
              <a:ext cx="4047744" cy="17678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829556" y="288289"/>
              <a:ext cx="4124325" cy="1844039"/>
            </a:xfrm>
            <a:custGeom>
              <a:avLst/>
              <a:gdLst/>
              <a:ahLst/>
              <a:cxnLst/>
              <a:rect l="l" t="t" r="r" b="b"/>
              <a:pathLst>
                <a:path w="4124325" h="1844039">
                  <a:moveTo>
                    <a:pt x="4098544" y="25400"/>
                  </a:moveTo>
                  <a:lnTo>
                    <a:pt x="25400" y="25400"/>
                  </a:lnTo>
                  <a:lnTo>
                    <a:pt x="25400" y="38100"/>
                  </a:lnTo>
                  <a:lnTo>
                    <a:pt x="25400" y="1805940"/>
                  </a:lnTo>
                  <a:lnTo>
                    <a:pt x="25400" y="1818640"/>
                  </a:lnTo>
                  <a:lnTo>
                    <a:pt x="4098544" y="1818640"/>
                  </a:lnTo>
                  <a:lnTo>
                    <a:pt x="4098544" y="1805940"/>
                  </a:lnTo>
                  <a:lnTo>
                    <a:pt x="38100" y="1805940"/>
                  </a:lnTo>
                  <a:lnTo>
                    <a:pt x="38100" y="38100"/>
                  </a:lnTo>
                  <a:lnTo>
                    <a:pt x="4085844" y="38100"/>
                  </a:lnTo>
                  <a:lnTo>
                    <a:pt x="4085844" y="1805686"/>
                  </a:lnTo>
                  <a:lnTo>
                    <a:pt x="4098544" y="1805686"/>
                  </a:lnTo>
                  <a:lnTo>
                    <a:pt x="4098544" y="38100"/>
                  </a:lnTo>
                  <a:lnTo>
                    <a:pt x="4098544" y="37846"/>
                  </a:lnTo>
                  <a:lnTo>
                    <a:pt x="4098544" y="25400"/>
                  </a:lnTo>
                  <a:close/>
                </a:path>
                <a:path w="4124325" h="1844039">
                  <a:moveTo>
                    <a:pt x="4123944" y="0"/>
                  </a:moveTo>
                  <a:lnTo>
                    <a:pt x="0" y="0"/>
                  </a:lnTo>
                  <a:lnTo>
                    <a:pt x="0" y="12700"/>
                  </a:lnTo>
                  <a:lnTo>
                    <a:pt x="0" y="1831340"/>
                  </a:lnTo>
                  <a:lnTo>
                    <a:pt x="0" y="1844040"/>
                  </a:lnTo>
                  <a:lnTo>
                    <a:pt x="4123944" y="1844040"/>
                  </a:lnTo>
                  <a:lnTo>
                    <a:pt x="4123944" y="1831340"/>
                  </a:lnTo>
                  <a:lnTo>
                    <a:pt x="12700" y="1831340"/>
                  </a:lnTo>
                  <a:lnTo>
                    <a:pt x="12700" y="12700"/>
                  </a:lnTo>
                  <a:lnTo>
                    <a:pt x="4111244" y="12700"/>
                  </a:lnTo>
                  <a:lnTo>
                    <a:pt x="4111244" y="1831086"/>
                  </a:lnTo>
                  <a:lnTo>
                    <a:pt x="4123944" y="1831086"/>
                  </a:lnTo>
                  <a:lnTo>
                    <a:pt x="4123944" y="12700"/>
                  </a:lnTo>
                  <a:lnTo>
                    <a:pt x="4123944" y="12446"/>
                  </a:lnTo>
                  <a:lnTo>
                    <a:pt x="4123944" y="0"/>
                  </a:lnTo>
                  <a:close/>
                </a:path>
              </a:pathLst>
            </a:custGeom>
            <a:solidFill>
              <a:srgbClr val="CC6600"/>
            </a:solidFill>
          </p:spPr>
          <p:txBody>
            <a:bodyPr wrap="square" lIns="0" tIns="0" rIns="0" bIns="0" rtlCol="0"/>
            <a:lstStyle/>
            <a:p>
              <a:endParaRPr/>
            </a:p>
          </p:txBody>
        </p:sp>
      </p:grpSp>
      <p:sp>
        <p:nvSpPr>
          <p:cNvPr id="10" name="object 10"/>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8</a:t>
            </a:fld>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2037" y="275794"/>
            <a:ext cx="7672705" cy="627736"/>
          </a:xfrm>
          <a:prstGeom prst="rect">
            <a:avLst/>
          </a:prstGeom>
        </p:spPr>
        <p:txBody>
          <a:bodyPr vert="horz" wrap="square" lIns="0" tIns="12065" rIns="0" bIns="0" rtlCol="0">
            <a:spAutoFit/>
          </a:bodyPr>
          <a:lstStyle/>
          <a:p>
            <a:pPr marL="12700">
              <a:lnSpc>
                <a:spcPct val="100000"/>
              </a:lnSpc>
              <a:spcBef>
                <a:spcPts val="95"/>
              </a:spcBef>
            </a:pPr>
            <a:r>
              <a:rPr spc="-5" dirty="0"/>
              <a:t>The need to replace</a:t>
            </a:r>
            <a:r>
              <a:rPr dirty="0"/>
              <a:t> </a:t>
            </a:r>
            <a:r>
              <a:rPr spc="-5" dirty="0"/>
              <a:t>(swapping)</a:t>
            </a:r>
          </a:p>
        </p:txBody>
      </p:sp>
      <p:sp>
        <p:nvSpPr>
          <p:cNvPr id="5" name="object 5"/>
          <p:cNvSpPr txBox="1"/>
          <p:nvPr/>
        </p:nvSpPr>
        <p:spPr>
          <a:xfrm>
            <a:off x="216103" y="6342811"/>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9</a:t>
            </a:fld>
            <a:endParaRPr sz="1400">
              <a:latin typeface="Arial"/>
              <a:cs typeface="Arial"/>
            </a:endParaRPr>
          </a:p>
        </p:txBody>
      </p:sp>
      <p:sp>
        <p:nvSpPr>
          <p:cNvPr id="4" name="object 4"/>
          <p:cNvSpPr txBox="1"/>
          <p:nvPr/>
        </p:nvSpPr>
        <p:spPr>
          <a:xfrm>
            <a:off x="1108354" y="1397634"/>
            <a:ext cx="7672705" cy="4708525"/>
          </a:xfrm>
          <a:prstGeom prst="rect">
            <a:avLst/>
          </a:prstGeom>
        </p:spPr>
        <p:txBody>
          <a:bodyPr vert="horz" wrap="square" lIns="0" tIns="12700" rIns="0" bIns="0" rtlCol="0">
            <a:spAutoFit/>
          </a:bodyPr>
          <a:lstStyle/>
          <a:p>
            <a:pPr marL="354965" marR="113030" indent="-342900">
              <a:lnSpc>
                <a:spcPct val="100000"/>
              </a:lnSpc>
              <a:spcBef>
                <a:spcPts val="100"/>
              </a:spcBef>
              <a:buClr>
                <a:srgbClr val="006666"/>
              </a:buClr>
              <a:buFont typeface="Wingdings"/>
              <a:buChar char=""/>
              <a:tabLst>
                <a:tab pos="354965" algn="l"/>
                <a:tab pos="355600" algn="l"/>
              </a:tabLst>
            </a:pPr>
            <a:r>
              <a:rPr sz="2400" b="1" spc="-5" dirty="0">
                <a:solidFill>
                  <a:srgbClr val="003300"/>
                </a:solidFill>
                <a:latin typeface="Arial"/>
                <a:cs typeface="Arial"/>
              </a:rPr>
              <a:t>Until </a:t>
            </a:r>
            <a:r>
              <a:rPr sz="2400" b="1" spc="5" dirty="0">
                <a:solidFill>
                  <a:srgbClr val="003300"/>
                </a:solidFill>
                <a:latin typeface="Arial"/>
                <a:cs typeface="Arial"/>
              </a:rPr>
              <a:t>now, </a:t>
            </a:r>
            <a:r>
              <a:rPr sz="2400" b="1" dirty="0">
                <a:solidFill>
                  <a:srgbClr val="003300"/>
                </a:solidFill>
                <a:latin typeface="Arial"/>
                <a:cs typeface="Arial"/>
              </a:rPr>
              <a:t>all </a:t>
            </a:r>
            <a:r>
              <a:rPr sz="2400" b="1" spc="-5" dirty="0">
                <a:solidFill>
                  <a:srgbClr val="003300"/>
                </a:solidFill>
                <a:latin typeface="Arial"/>
                <a:cs typeface="Arial"/>
              </a:rPr>
              <a:t>processes </a:t>
            </a:r>
            <a:r>
              <a:rPr sz="2400" b="1" spc="5" dirty="0">
                <a:solidFill>
                  <a:srgbClr val="003300"/>
                </a:solidFill>
                <a:latin typeface="Arial"/>
                <a:cs typeface="Arial"/>
              </a:rPr>
              <a:t>were </a:t>
            </a:r>
            <a:r>
              <a:rPr sz="2400" b="1" spc="-5" dirty="0">
                <a:solidFill>
                  <a:srgbClr val="003300"/>
                </a:solidFill>
                <a:latin typeface="Arial"/>
                <a:cs typeface="Arial"/>
              </a:rPr>
              <a:t>(at least partially) </a:t>
            </a:r>
            <a:r>
              <a:rPr sz="2400" b="1" dirty="0">
                <a:solidFill>
                  <a:srgbClr val="003300"/>
                </a:solidFill>
                <a:latin typeface="Arial"/>
                <a:cs typeface="Arial"/>
              </a:rPr>
              <a:t>in  </a:t>
            </a:r>
            <a:r>
              <a:rPr sz="2400" b="1" spc="-5" dirty="0">
                <a:solidFill>
                  <a:srgbClr val="003300"/>
                </a:solidFill>
                <a:latin typeface="Arial"/>
                <a:cs typeface="Arial"/>
              </a:rPr>
              <a:t>memory (RAM)</a:t>
            </a:r>
            <a:endParaRPr sz="2400" dirty="0">
              <a:latin typeface="Arial"/>
              <a:cs typeface="Arial"/>
            </a:endParaRPr>
          </a:p>
          <a:p>
            <a:pPr marL="354965" marR="46990" indent="-342900">
              <a:lnSpc>
                <a:spcPct val="1000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Even </a:t>
            </a:r>
            <a:r>
              <a:rPr sz="2400" b="1" spc="5" dirty="0">
                <a:solidFill>
                  <a:srgbClr val="003300"/>
                </a:solidFill>
                <a:latin typeface="Arial"/>
                <a:cs typeface="Arial"/>
              </a:rPr>
              <a:t>with </a:t>
            </a:r>
            <a:r>
              <a:rPr sz="2400" b="1" dirty="0">
                <a:solidFill>
                  <a:srgbClr val="003300"/>
                </a:solidFill>
                <a:latin typeface="Arial"/>
                <a:cs typeface="Arial"/>
              </a:rPr>
              <a:t>virtual </a:t>
            </a:r>
            <a:r>
              <a:rPr sz="2400" b="1" spc="-5" dirty="0">
                <a:solidFill>
                  <a:srgbClr val="003300"/>
                </a:solidFill>
                <a:latin typeface="Arial"/>
                <a:cs typeface="Arial"/>
              </a:rPr>
              <a:t>memory, </a:t>
            </a:r>
            <a:r>
              <a:rPr sz="2400" b="1" dirty="0">
                <a:solidFill>
                  <a:srgbClr val="003300"/>
                </a:solidFill>
                <a:latin typeface="Arial"/>
                <a:cs typeface="Arial"/>
              </a:rPr>
              <a:t>the OS </a:t>
            </a:r>
            <a:r>
              <a:rPr sz="2400" b="1" spc="-5" dirty="0">
                <a:solidFill>
                  <a:srgbClr val="003300"/>
                </a:solidFill>
                <a:latin typeface="Arial"/>
                <a:cs typeface="Arial"/>
              </a:rPr>
              <a:t>cannot keep</a:t>
            </a:r>
            <a:r>
              <a:rPr sz="2400" b="1" spc="-80" dirty="0">
                <a:solidFill>
                  <a:srgbClr val="003300"/>
                </a:solidFill>
                <a:latin typeface="Arial"/>
                <a:cs typeface="Arial"/>
              </a:rPr>
              <a:t> </a:t>
            </a:r>
            <a:r>
              <a:rPr sz="2400" b="1" dirty="0">
                <a:solidFill>
                  <a:srgbClr val="003300"/>
                </a:solidFill>
                <a:latin typeface="Arial"/>
                <a:cs typeface="Arial"/>
              </a:rPr>
              <a:t>too  </a:t>
            </a:r>
            <a:r>
              <a:rPr sz="2400" b="1" spc="-5" dirty="0">
                <a:solidFill>
                  <a:srgbClr val="003300"/>
                </a:solidFill>
                <a:latin typeface="Arial"/>
                <a:cs typeface="Arial"/>
              </a:rPr>
              <a:t>many processes </a:t>
            </a:r>
            <a:r>
              <a:rPr sz="2400" b="1" dirty="0">
                <a:solidFill>
                  <a:srgbClr val="003300"/>
                </a:solidFill>
                <a:latin typeface="Arial"/>
                <a:cs typeface="Arial"/>
              </a:rPr>
              <a:t>in </a:t>
            </a:r>
            <a:r>
              <a:rPr sz="2400" b="1" spc="-5" dirty="0">
                <a:solidFill>
                  <a:srgbClr val="003300"/>
                </a:solidFill>
                <a:latin typeface="Arial"/>
                <a:cs typeface="Arial"/>
              </a:rPr>
              <a:t>memory </a:t>
            </a:r>
            <a:r>
              <a:rPr sz="2400" b="1" dirty="0">
                <a:solidFill>
                  <a:srgbClr val="003300"/>
                </a:solidFill>
                <a:latin typeface="Arial"/>
                <a:cs typeface="Arial"/>
              </a:rPr>
              <a:t>without deteriorating  </a:t>
            </a:r>
            <a:r>
              <a:rPr sz="2400" b="1" spc="-5" dirty="0">
                <a:solidFill>
                  <a:srgbClr val="003300"/>
                </a:solidFill>
                <a:latin typeface="Arial"/>
                <a:cs typeface="Arial"/>
              </a:rPr>
              <a:t>performance</a:t>
            </a:r>
            <a:endParaRPr sz="2400" dirty="0">
              <a:latin typeface="Arial"/>
              <a:cs typeface="Arial"/>
            </a:endParaRPr>
          </a:p>
          <a:p>
            <a:pPr marL="354965" marR="518159" indent="-342900">
              <a:lnSpc>
                <a:spcPct val="100000"/>
              </a:lnSpc>
              <a:spcBef>
                <a:spcPts val="580"/>
              </a:spcBef>
              <a:buClr>
                <a:srgbClr val="006666"/>
              </a:buClr>
              <a:buFont typeface="Wingdings"/>
              <a:buChar char=""/>
              <a:tabLst>
                <a:tab pos="354965" algn="l"/>
                <a:tab pos="355600" algn="l"/>
              </a:tabLst>
            </a:pPr>
            <a:r>
              <a:rPr sz="2400" b="1" spc="-5" dirty="0">
                <a:solidFill>
                  <a:srgbClr val="003300"/>
                </a:solidFill>
                <a:latin typeface="Arial"/>
                <a:cs typeface="Arial"/>
              </a:rPr>
              <a:t>Sometimes </a:t>
            </a:r>
            <a:r>
              <a:rPr sz="2400" b="1" dirty="0">
                <a:solidFill>
                  <a:srgbClr val="003300"/>
                </a:solidFill>
                <a:latin typeface="Arial"/>
                <a:cs typeface="Arial"/>
              </a:rPr>
              <a:t>the OS must </a:t>
            </a:r>
            <a:r>
              <a:rPr sz="2400" b="1" spc="-5" dirty="0">
                <a:solidFill>
                  <a:srgbClr val="FF9966"/>
                </a:solidFill>
                <a:latin typeface="Arial"/>
                <a:cs typeface="Arial"/>
              </a:rPr>
              <a:t>suspend </a:t>
            </a:r>
            <a:r>
              <a:rPr sz="2400" b="1" spc="-5" dirty="0">
                <a:solidFill>
                  <a:srgbClr val="003300"/>
                </a:solidFill>
                <a:latin typeface="Arial"/>
                <a:cs typeface="Arial"/>
              </a:rPr>
              <a:t>some  processes, ie: </a:t>
            </a:r>
            <a:r>
              <a:rPr sz="2400" b="1" spc="-5" dirty="0">
                <a:solidFill>
                  <a:srgbClr val="FF9966"/>
                </a:solidFill>
                <a:latin typeface="Arial"/>
                <a:cs typeface="Arial"/>
              </a:rPr>
              <a:t>transfer </a:t>
            </a:r>
            <a:r>
              <a:rPr sz="2400" b="1" dirty="0">
                <a:solidFill>
                  <a:srgbClr val="FF9966"/>
                </a:solidFill>
                <a:latin typeface="Arial"/>
                <a:cs typeface="Arial"/>
              </a:rPr>
              <a:t>them to </a:t>
            </a:r>
            <a:r>
              <a:rPr sz="2400" b="1" spc="-5" dirty="0">
                <a:solidFill>
                  <a:srgbClr val="FF9966"/>
                </a:solidFill>
                <a:latin typeface="Arial"/>
                <a:cs typeface="Arial"/>
              </a:rPr>
              <a:t>disk</a:t>
            </a:r>
            <a:r>
              <a:rPr sz="2400" b="1" spc="-5" dirty="0">
                <a:solidFill>
                  <a:srgbClr val="003300"/>
                </a:solidFill>
                <a:latin typeface="Arial"/>
                <a:cs typeface="Arial"/>
              </a:rPr>
              <a:t>. </a:t>
            </a:r>
            <a:r>
              <a:rPr sz="2400" b="1" dirty="0">
                <a:solidFill>
                  <a:srgbClr val="003300"/>
                </a:solidFill>
                <a:latin typeface="Arial"/>
                <a:cs typeface="Arial"/>
              </a:rPr>
              <a:t>So </a:t>
            </a:r>
            <a:r>
              <a:rPr sz="2400" b="1" spc="-5" dirty="0">
                <a:solidFill>
                  <a:srgbClr val="003300"/>
                </a:solidFill>
                <a:latin typeface="Arial"/>
                <a:cs typeface="Arial"/>
              </a:rPr>
              <a:t>2 </a:t>
            </a:r>
            <a:r>
              <a:rPr sz="2400" b="1" dirty="0">
                <a:solidFill>
                  <a:srgbClr val="003300"/>
                </a:solidFill>
                <a:latin typeface="Arial"/>
                <a:cs typeface="Arial"/>
              </a:rPr>
              <a:t>other  </a:t>
            </a:r>
            <a:r>
              <a:rPr sz="2400" b="1" spc="-5" dirty="0">
                <a:solidFill>
                  <a:srgbClr val="003300"/>
                </a:solidFill>
                <a:latin typeface="Arial"/>
                <a:cs typeface="Arial"/>
              </a:rPr>
              <a:t>states:</a:t>
            </a:r>
            <a:endParaRPr sz="2400" dirty="0">
              <a:latin typeface="Arial"/>
              <a:cs typeface="Arial"/>
            </a:endParaRPr>
          </a:p>
          <a:p>
            <a:pPr marL="354965" indent="-342900">
              <a:lnSpc>
                <a:spcPct val="100000"/>
              </a:lnSpc>
              <a:spcBef>
                <a:spcPts val="575"/>
              </a:spcBef>
              <a:buClr>
                <a:srgbClr val="006666"/>
              </a:buClr>
              <a:buFont typeface="Wingdings"/>
              <a:buChar char=""/>
              <a:tabLst>
                <a:tab pos="354965" algn="l"/>
                <a:tab pos="355600" algn="l"/>
              </a:tabLst>
            </a:pPr>
            <a:r>
              <a:rPr sz="2400" b="1" dirty="0">
                <a:solidFill>
                  <a:srgbClr val="FF9966"/>
                </a:solidFill>
                <a:latin typeface="Arial"/>
                <a:cs typeface="Arial"/>
              </a:rPr>
              <a:t>Waiting </a:t>
            </a:r>
            <a:r>
              <a:rPr sz="2400" b="1" spc="-5" dirty="0">
                <a:solidFill>
                  <a:srgbClr val="FF9966"/>
                </a:solidFill>
                <a:latin typeface="Arial"/>
                <a:cs typeface="Arial"/>
              </a:rPr>
              <a:t>Suspended</a:t>
            </a:r>
            <a:r>
              <a:rPr sz="2400" b="1" spc="-5" dirty="0">
                <a:solidFill>
                  <a:srgbClr val="003300"/>
                </a:solidFill>
                <a:latin typeface="Arial"/>
                <a:cs typeface="Arial"/>
              </a:rPr>
              <a:t>: blocked</a:t>
            </a:r>
            <a:r>
              <a:rPr lang="en-CA" sz="2400" b="1" spc="-5" dirty="0">
                <a:solidFill>
                  <a:srgbClr val="003300"/>
                </a:solidFill>
                <a:latin typeface="Arial"/>
                <a:cs typeface="Arial"/>
              </a:rPr>
              <a:t>/waiting</a:t>
            </a:r>
            <a:r>
              <a:rPr sz="2400" b="1" spc="-40" dirty="0">
                <a:solidFill>
                  <a:srgbClr val="003300"/>
                </a:solidFill>
                <a:latin typeface="Arial"/>
                <a:cs typeface="Arial"/>
              </a:rPr>
              <a:t> </a:t>
            </a:r>
            <a:r>
              <a:rPr sz="2400" b="1" spc="-5" dirty="0">
                <a:solidFill>
                  <a:srgbClr val="003300"/>
                </a:solidFill>
                <a:latin typeface="Arial"/>
                <a:cs typeface="Arial"/>
              </a:rPr>
              <a:t>processes</a:t>
            </a:r>
            <a:endParaRPr sz="2400" dirty="0">
              <a:latin typeface="Arial"/>
              <a:cs typeface="Arial"/>
            </a:endParaRPr>
          </a:p>
          <a:p>
            <a:pPr marL="354965">
              <a:lnSpc>
                <a:spcPct val="100000"/>
              </a:lnSpc>
              <a:spcBef>
                <a:spcPts val="5"/>
              </a:spcBef>
            </a:pPr>
            <a:r>
              <a:rPr sz="2400" b="1" spc="-5" dirty="0">
                <a:solidFill>
                  <a:srgbClr val="003300"/>
                </a:solidFill>
                <a:latin typeface="Arial"/>
                <a:cs typeface="Arial"/>
              </a:rPr>
              <a:t>transferred </a:t>
            </a:r>
            <a:r>
              <a:rPr sz="2400" b="1" dirty="0">
                <a:solidFill>
                  <a:srgbClr val="003300"/>
                </a:solidFill>
                <a:latin typeface="Arial"/>
                <a:cs typeface="Arial"/>
              </a:rPr>
              <a:t>to</a:t>
            </a:r>
            <a:r>
              <a:rPr sz="2400" b="1" spc="5" dirty="0">
                <a:solidFill>
                  <a:srgbClr val="003300"/>
                </a:solidFill>
                <a:latin typeface="Arial"/>
                <a:cs typeface="Arial"/>
              </a:rPr>
              <a:t> </a:t>
            </a:r>
            <a:r>
              <a:rPr sz="2400" b="1" dirty="0">
                <a:solidFill>
                  <a:srgbClr val="003300"/>
                </a:solidFill>
                <a:latin typeface="Arial"/>
                <a:cs typeface="Arial"/>
              </a:rPr>
              <a:t>disk</a:t>
            </a:r>
            <a:endParaRPr sz="2400" dirty="0">
              <a:latin typeface="Arial"/>
              <a:cs typeface="Arial"/>
            </a:endParaRPr>
          </a:p>
          <a:p>
            <a:pPr marL="354965" marR="5080" indent="-342900">
              <a:lnSpc>
                <a:spcPct val="100000"/>
              </a:lnSpc>
              <a:spcBef>
                <a:spcPts val="575"/>
              </a:spcBef>
              <a:buClr>
                <a:srgbClr val="006666"/>
              </a:buClr>
              <a:buFont typeface="Wingdings"/>
              <a:buChar char=""/>
              <a:tabLst>
                <a:tab pos="354965" algn="l"/>
                <a:tab pos="355600" algn="l"/>
              </a:tabLst>
            </a:pPr>
            <a:r>
              <a:rPr sz="2400" b="1" spc="-5" dirty="0">
                <a:solidFill>
                  <a:srgbClr val="FF9966"/>
                </a:solidFill>
                <a:latin typeface="Arial"/>
                <a:cs typeface="Arial"/>
              </a:rPr>
              <a:t>Ready Suspended</a:t>
            </a:r>
            <a:r>
              <a:rPr sz="2400" b="1" spc="-5" dirty="0">
                <a:solidFill>
                  <a:srgbClr val="003300"/>
                </a:solidFill>
                <a:latin typeface="Arial"/>
                <a:cs typeface="Arial"/>
              </a:rPr>
              <a:t>: ready processes transferred </a:t>
            </a:r>
            <a:r>
              <a:rPr sz="2400" b="1" dirty="0">
                <a:solidFill>
                  <a:srgbClr val="003300"/>
                </a:solidFill>
                <a:latin typeface="Arial"/>
                <a:cs typeface="Arial"/>
              </a:rPr>
              <a:t>to  disk</a:t>
            </a:r>
            <a:endParaRPr sz="24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3840</TotalTime>
  <Words>9233</Words>
  <Application>Microsoft Office PowerPoint</Application>
  <PresentationFormat>On-screen Show (4:3)</PresentationFormat>
  <Paragraphs>1016</Paragraphs>
  <Slides>78</Slides>
  <Notes>44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78</vt:i4>
      </vt:variant>
    </vt:vector>
  </HeadingPairs>
  <TitlesOfParts>
    <vt:vector size="93" baseType="lpstr">
      <vt:lpstr>-apple-system</vt:lpstr>
      <vt:lpstr>Arial</vt:lpstr>
      <vt:lpstr>Arial</vt:lpstr>
      <vt:lpstr>Arial Black</vt:lpstr>
      <vt:lpstr>Calibri</vt:lpstr>
      <vt:lpstr>Courier New</vt:lpstr>
      <vt:lpstr>inherit</vt:lpstr>
      <vt:lpstr>Lato</vt:lpstr>
      <vt:lpstr>Liberation Sans Narrow</vt:lpstr>
      <vt:lpstr>Source Sans Pro</vt:lpstr>
      <vt:lpstr>Symbol</vt:lpstr>
      <vt:lpstr>Times New Roman</vt:lpstr>
      <vt:lpstr>var(--theme-post-body-font-family)</vt:lpstr>
      <vt:lpstr>Wingdings</vt:lpstr>
      <vt:lpstr>Office Theme</vt:lpstr>
      <vt:lpstr>The process</vt:lpstr>
      <vt:lpstr>Important concepts of Module 2 - Process</vt:lpstr>
      <vt:lpstr>Process and terminology (also called job, task, user program)</vt:lpstr>
      <vt:lpstr>Process runs a program</vt:lpstr>
      <vt:lpstr>process state is IMPORTANT</vt:lpstr>
      <vt:lpstr>State transition diagram of a process</vt:lpstr>
      <vt:lpstr>Transitions between  processes</vt:lpstr>
      <vt:lpstr>Transitions between  processes</vt:lpstr>
      <vt:lpstr>The need to replace (swapping)</vt:lpstr>
      <vt:lpstr>New transitions</vt:lpstr>
      <vt:lpstr>A 7-state process model</vt:lpstr>
      <vt:lpstr>Saving process information</vt:lpstr>
      <vt:lpstr>PowerPoint Presentation</vt:lpstr>
      <vt:lpstr>Process Control Block (PCB) IMPORTANT</vt:lpstr>
      <vt:lpstr>Process switching Also called context switching</vt:lpstr>
      <vt:lpstr>Processor switching (context switching)</vt:lpstr>
      <vt:lpstr>The PCB is not the only information to  save ... (the textbook is not clear here)</vt:lpstr>
      <vt:lpstr>Process and terminology</vt:lpstr>
      <vt:lpstr>Scheduling of processes</vt:lpstr>
      <vt:lpstr>Waiting Queues IMPORTANT</vt:lpstr>
      <vt:lpstr>Ready Queue And Various I/O Device Queues</vt:lpstr>
      <vt:lpstr>PowerPoint Presentation</vt:lpstr>
      <vt:lpstr>PCBs are not moved in memory to be put in the  different queues:</vt:lpstr>
      <vt:lpstr>Schedulers</vt:lpstr>
      <vt:lpstr>PowerPoint Presentation</vt:lpstr>
      <vt:lpstr>Schedulers</vt:lpstr>
      <vt:lpstr>Schedulers (Cont.)</vt:lpstr>
      <vt:lpstr>Process Scheduling (Short Term)</vt:lpstr>
      <vt:lpstr>Medium-term scheduler</vt:lpstr>
      <vt:lpstr>short and medium term Schedulers</vt:lpstr>
      <vt:lpstr>Process States in UNIX SVR4 (Stallings)  An example of a state transition diagram for a real OS</vt:lpstr>
      <vt:lpstr>Context Switch</vt:lpstr>
      <vt:lpstr>Process and terminology (also called job, task, user program)</vt:lpstr>
      <vt:lpstr>Process Creation</vt:lpstr>
      <vt:lpstr>Process Creation (Cont.)</vt:lpstr>
      <vt:lpstr>UNIX: fork(), exec(), exit() &amp; wait()</vt:lpstr>
      <vt:lpstr>C Program Forking Separate Process</vt:lpstr>
      <vt:lpstr>Fork example</vt:lpstr>
      <vt:lpstr>Fork example</vt:lpstr>
      <vt:lpstr>Fork example</vt:lpstr>
      <vt:lpstr>Understanding fork()</vt:lpstr>
      <vt:lpstr>Process Creation (Cont.)</vt:lpstr>
      <vt:lpstr>Example of a process tree (Solaris)</vt:lpstr>
      <vt:lpstr>Process Termination</vt:lpstr>
      <vt:lpstr>Process Termination</vt:lpstr>
      <vt:lpstr>Time for questions</vt:lpstr>
      <vt:lpstr>Other questions!</vt:lpstr>
      <vt:lpstr>Process and terminology (also called job, task, user program)</vt:lpstr>
      <vt:lpstr>Cooperating Processes</vt:lpstr>
      <vt:lpstr>Interprocess Communication (IPC)</vt:lpstr>
      <vt:lpstr>Shared Memory</vt:lpstr>
      <vt:lpstr>Message Passing</vt:lpstr>
      <vt:lpstr>Direct Communication</vt:lpstr>
      <vt:lpstr>Indirect Communication</vt:lpstr>
      <vt:lpstr>Indirect Communication</vt:lpstr>
      <vt:lpstr>Indirect Communication</vt:lpstr>
      <vt:lpstr>Blocking Message Passing</vt:lpstr>
      <vt:lpstr>Synchronous Message Passing</vt:lpstr>
      <vt:lpstr>Non-Blocking Message Passing</vt:lpstr>
      <vt:lpstr>Buffering</vt:lpstr>
      <vt:lpstr>Examples of IPC Mechanisms</vt:lpstr>
      <vt:lpstr>Pipes – a few facts</vt:lpstr>
      <vt:lpstr>Pipes - communication</vt:lpstr>
      <vt:lpstr>Pipes – how?</vt:lpstr>
      <vt:lpstr>Unix Pipes</vt:lpstr>
      <vt:lpstr>Unix Pipes</vt:lpstr>
      <vt:lpstr>Unix Pipes</vt:lpstr>
      <vt:lpstr>After Spawning New Child Process</vt:lpstr>
      <vt:lpstr>After Closing Unused Ends of Pipe</vt:lpstr>
      <vt:lpstr>Pipes – attaching to 0 and 1</vt:lpstr>
      <vt:lpstr>Unix Pipes</vt:lpstr>
      <vt:lpstr>Unix Named Pipes But we can still communicate only between  related processes.</vt:lpstr>
      <vt:lpstr>Sockets</vt:lpstr>
      <vt:lpstr>Remote Procedure Calls - RPC</vt:lpstr>
      <vt:lpstr>Execution of RPC</vt:lpstr>
      <vt:lpstr>Remote Method Invocation</vt:lpstr>
      <vt:lpstr>Parameter conversion</vt:lpstr>
      <vt:lpstr>Important concepts of Module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Overview</dc:title>
  <dc:subject>Chapter 1</dc:subject>
  <dc:creator>Mario Marchand</dc:creator>
  <cp:lastModifiedBy>Faranak Vahid-Ansari</cp:lastModifiedBy>
  <cp:revision>60</cp:revision>
  <dcterms:created xsi:type="dcterms:W3CDTF">2022-05-10T21:01:39Z</dcterms:created>
  <dcterms:modified xsi:type="dcterms:W3CDTF">2022-07-23T20:10:06Z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2021-01-10T00:00:00Z</vt:filetime>
  </property>
  <property fmtid="{D5CDD505-2E9C-101B-9397-08002B2CF9AE}" pid="3" name="Creator">
    <vt:lpwstr>Microsoft® PowerPoint® for Microsoft 365</vt:lpwstr>
  </property>
  <property fmtid="{D5CDD505-2E9C-101B-9397-08002B2CF9AE}" pid="4" name="LastSaved">
    <vt:filetime>2022-05-10T00:00:00Z</vt:filetime>
  </property>
</Properties>
</file>