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31" autoAdjust="0"/>
  </p:normalViewPr>
  <p:slideViewPr>
    <p:cSldViewPr>
      <p:cViewPr varScale="1">
        <p:scale>
          <a:sx n="79" d="100"/>
          <a:sy n="79" d="100"/>
        </p:scale>
        <p:origin x="254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DFF8E57-5095-4EFA-A304-F850993748CC}" type="datetimeFigureOut">
              <a:rPr lang="en-CA" smtClean="0"/>
              <a:t>2022-07-23</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B5C6721-4DE3-4EE9-A66B-FCAA237E4CAF}" type="slidenum">
              <a:rPr lang="en-CA" smtClean="0"/>
              <a:t>‹#›</a:t>
            </a:fld>
            <a:endParaRPr lang="en-CA"/>
          </a:p>
        </p:txBody>
      </p:sp>
    </p:spTree>
    <p:extLst>
      <p:ext uri="{BB962C8B-B14F-4D97-AF65-F5344CB8AC3E}">
        <p14:creationId xmlns:p14="http://schemas.microsoft.com/office/powerpoint/2010/main" val="31402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the amount of tabs open in a Google Chrome window, those can be considered threads, where they are not loaded multiple times in memory. The idea of a thread is that a process is loaded only once, where this process will have several threads of execution. A process can be running multiple threads where each thread executes the same commands, but at different instructions. Each thread will have its own block (similar to a process control block, PCB) called TCB. The program counter data is something that needs to be stored into the PCB of the associated process, and as such, the threads will also have its own program counter, where TCBs would need to store that data for later</a:t>
            </a:r>
          </a:p>
        </p:txBody>
      </p:sp>
      <p:sp>
        <p:nvSpPr>
          <p:cNvPr id="4" name="Slide Number Placeholder 3"/>
          <p:cNvSpPr>
            <a:spLocks noGrp="1"/>
          </p:cNvSpPr>
          <p:nvPr>
            <p:ph type="sldNum" sz="quarter" idx="5"/>
          </p:nvPr>
        </p:nvSpPr>
        <p:spPr/>
        <p:txBody>
          <a:bodyPr/>
          <a:lstStyle/>
          <a:p>
            <a:fld id="{4B5C6721-4DE3-4EE9-A66B-FCAA237E4CAF}" type="slidenum">
              <a:rPr lang="en-CA" smtClean="0"/>
              <a:t>3</a:t>
            </a:fld>
            <a:endParaRPr lang="en-CA"/>
          </a:p>
        </p:txBody>
      </p:sp>
    </p:spTree>
    <p:extLst>
      <p:ext uri="{BB962C8B-B14F-4D97-AF65-F5344CB8AC3E}">
        <p14:creationId xmlns:p14="http://schemas.microsoft.com/office/powerpoint/2010/main" val="3408368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Saving information for switching between threads is less than saving information for switching between processes.</a:t>
            </a:r>
          </a:p>
        </p:txBody>
      </p:sp>
      <p:sp>
        <p:nvSpPr>
          <p:cNvPr id="4" name="Slide Number Placeholder 3"/>
          <p:cNvSpPr>
            <a:spLocks noGrp="1"/>
          </p:cNvSpPr>
          <p:nvPr>
            <p:ph type="sldNum" sz="quarter" idx="5"/>
          </p:nvPr>
        </p:nvSpPr>
        <p:spPr/>
        <p:txBody>
          <a:bodyPr/>
          <a:lstStyle/>
          <a:p>
            <a:fld id="{4B5C6721-4DE3-4EE9-A66B-FCAA237E4CAF}" type="slidenum">
              <a:rPr lang="en-CA" smtClean="0"/>
              <a:t>15</a:t>
            </a:fld>
            <a:endParaRPr lang="en-CA"/>
          </a:p>
        </p:txBody>
      </p:sp>
    </p:spTree>
    <p:extLst>
      <p:ext uri="{BB962C8B-B14F-4D97-AF65-F5344CB8AC3E}">
        <p14:creationId xmlns:p14="http://schemas.microsoft.com/office/powerpoint/2010/main" val="37105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Past programming languages did not provide a way to execute or create several threads, and did not have libraries to do that, unlike modern times. Now you can create threads without calling the OS. Just need to invoke the libraries provided by that programming language </a:t>
            </a:r>
            <a:r>
              <a:rPr lang="en-CA" dirty="0">
                <a:sym typeface="Wingdings" panose="05000000000000000000" pitchFamily="2" charset="2"/>
              </a:rPr>
              <a:t> user threads as they are implemented within user libraries (libraries provided/supplied by the language you are using to write the user programs)</a:t>
            </a:r>
          </a:p>
          <a:p>
            <a:endParaRPr lang="en-CA" dirty="0">
              <a:sym typeface="Wingdings" panose="05000000000000000000" pitchFamily="2" charset="2"/>
            </a:endParaRPr>
          </a:p>
          <a:p>
            <a:r>
              <a:rPr lang="en-CA" dirty="0">
                <a:sym typeface="Wingdings" panose="05000000000000000000" pitchFamily="2" charset="2"/>
              </a:rPr>
              <a:t>Or threads can be created within or by the OS  kernel controlled</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18</a:t>
            </a:fld>
            <a:endParaRPr lang="en-CA"/>
          </a:p>
        </p:txBody>
      </p:sp>
    </p:spTree>
    <p:extLst>
      <p:ext uri="{BB962C8B-B14F-4D97-AF65-F5344CB8AC3E}">
        <p14:creationId xmlns:p14="http://schemas.microsoft.com/office/powerpoint/2010/main" val="166360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Kernel thread should be blocked in general</a:t>
            </a:r>
          </a:p>
        </p:txBody>
      </p:sp>
      <p:sp>
        <p:nvSpPr>
          <p:cNvPr id="4" name="Slide Number Placeholder 3"/>
          <p:cNvSpPr>
            <a:spLocks noGrp="1"/>
          </p:cNvSpPr>
          <p:nvPr>
            <p:ph type="sldNum" sz="quarter" idx="5"/>
          </p:nvPr>
        </p:nvSpPr>
        <p:spPr/>
        <p:txBody>
          <a:bodyPr/>
          <a:lstStyle/>
          <a:p>
            <a:fld id="{4B5C6721-4DE3-4EE9-A66B-FCAA237E4CAF}" type="slidenum">
              <a:rPr lang="en-CA" smtClean="0"/>
              <a:t>19</a:t>
            </a:fld>
            <a:endParaRPr lang="en-CA"/>
          </a:p>
        </p:txBody>
      </p:sp>
    </p:spTree>
    <p:extLst>
      <p:ext uri="{BB962C8B-B14F-4D97-AF65-F5344CB8AC3E}">
        <p14:creationId xmlns:p14="http://schemas.microsoft.com/office/powerpoint/2010/main" val="86311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Scheduling in this case can only be controlled upon the kernel thread done by the OS, not the user ones.</a:t>
            </a:r>
          </a:p>
          <a:p>
            <a:endParaRPr lang="en-CA" dirty="0"/>
          </a:p>
          <a:p>
            <a:r>
              <a:rPr lang="en-CA" dirty="0"/>
              <a:t>If a user thread issues a blocking system call, the kernel thread which controls that user thread gets blocked, which in turn, all the threads (user) are blocked as well</a:t>
            </a:r>
          </a:p>
          <a:p>
            <a:endParaRPr lang="en-CA" dirty="0"/>
          </a:p>
          <a:p>
            <a:r>
              <a:rPr lang="en-CA" b="0" i="0" dirty="0">
                <a:solidFill>
                  <a:srgbClr val="000000"/>
                </a:solidFill>
                <a:effectLst/>
                <a:latin typeface="Lato" panose="020F0502020204030203" pitchFamily="34" charset="0"/>
              </a:rPr>
              <a:t>when you have the one to many, the kernel thread will have shared resources that all the user threads will use. So if you block it, all its resources are also blocked. No one can do anything until its released</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21</a:t>
            </a:fld>
            <a:endParaRPr lang="en-CA"/>
          </a:p>
        </p:txBody>
      </p:sp>
    </p:spTree>
    <p:extLst>
      <p:ext uri="{BB962C8B-B14F-4D97-AF65-F5344CB8AC3E}">
        <p14:creationId xmlns:p14="http://schemas.microsoft.com/office/powerpoint/2010/main" val="219904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user thread has a kernel thread associated with it.</a:t>
            </a:r>
          </a:p>
          <a:p>
            <a:r>
              <a:rPr lang="en-CA" dirty="0"/>
              <a:t>One advantage is that the user threads can be scheduled in the same way the processes are scheduled, and same goes for the threads (when scheduling the kernel threads, you are also scheduling the user threads). If a thread issues a system call, the other threads are not impacted and can continue to function. The OS can schedule another thread to run instead.</a:t>
            </a:r>
          </a:p>
          <a:p>
            <a:endParaRPr lang="en-CA" dirty="0"/>
          </a:p>
          <a:p>
            <a:r>
              <a:rPr lang="en-CA" dirty="0"/>
              <a:t>This cannot be done in one to many.</a:t>
            </a:r>
          </a:p>
        </p:txBody>
      </p:sp>
      <p:sp>
        <p:nvSpPr>
          <p:cNvPr id="4" name="Slide Number Placeholder 3"/>
          <p:cNvSpPr>
            <a:spLocks noGrp="1"/>
          </p:cNvSpPr>
          <p:nvPr>
            <p:ph type="sldNum" sz="quarter" idx="5"/>
          </p:nvPr>
        </p:nvSpPr>
        <p:spPr/>
        <p:txBody>
          <a:bodyPr/>
          <a:lstStyle/>
          <a:p>
            <a:fld id="{4B5C6721-4DE3-4EE9-A66B-FCAA237E4CAF}" type="slidenum">
              <a:rPr lang="en-CA" smtClean="0"/>
              <a:t>22</a:t>
            </a:fld>
            <a:endParaRPr lang="en-CA"/>
          </a:p>
        </p:txBody>
      </p:sp>
    </p:spTree>
    <p:extLst>
      <p:ext uri="{BB962C8B-B14F-4D97-AF65-F5344CB8AC3E}">
        <p14:creationId xmlns:p14="http://schemas.microsoft.com/office/powerpoint/2010/main" val="255105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that fork() duplicates the image process into a child process.</a:t>
            </a:r>
          </a:p>
        </p:txBody>
      </p:sp>
      <p:sp>
        <p:nvSpPr>
          <p:cNvPr id="4" name="Slide Number Placeholder 3"/>
          <p:cNvSpPr>
            <a:spLocks noGrp="1"/>
          </p:cNvSpPr>
          <p:nvPr>
            <p:ph type="sldNum" sz="quarter" idx="5"/>
          </p:nvPr>
        </p:nvSpPr>
        <p:spPr/>
        <p:txBody>
          <a:bodyPr/>
          <a:lstStyle/>
          <a:p>
            <a:fld id="{4B5C6721-4DE3-4EE9-A66B-FCAA237E4CAF}" type="slidenum">
              <a:rPr lang="en-CA" smtClean="0"/>
              <a:t>27</a:t>
            </a:fld>
            <a:endParaRPr lang="en-CA"/>
          </a:p>
        </p:txBody>
      </p:sp>
    </p:spTree>
    <p:extLst>
      <p:ext uri="{BB962C8B-B14F-4D97-AF65-F5344CB8AC3E}">
        <p14:creationId xmlns:p14="http://schemas.microsoft.com/office/powerpoint/2010/main" val="94296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0" dirty="0">
                <a:solidFill>
                  <a:srgbClr val="000000"/>
                </a:solidFill>
                <a:effectLst/>
                <a:latin typeface="Times New Roman" panose="02020603050405020304" pitchFamily="18" charset="0"/>
              </a:rPr>
              <a:t>Thread cancellation allows a thread to terminate the execution of any other thread in the process. The target thread (the one being cancelled) can keep cancellation requests pending and can perform application-specific cleanup when it acts upon the cancellation notice.</a:t>
            </a:r>
          </a:p>
          <a:p>
            <a:pPr algn="l"/>
            <a:r>
              <a:rPr lang="en-CA" b="0" i="0" dirty="0">
                <a:solidFill>
                  <a:srgbClr val="000000"/>
                </a:solidFill>
                <a:effectLst/>
                <a:latin typeface="Times New Roman" panose="02020603050405020304" pitchFamily="18" charset="0"/>
              </a:rPr>
              <a:t>The </a:t>
            </a:r>
            <a:r>
              <a:rPr lang="en-CA" b="0" i="0" dirty="0" err="1">
                <a:solidFill>
                  <a:srgbClr val="000000"/>
                </a:solidFill>
                <a:effectLst/>
                <a:latin typeface="Times New Roman" panose="02020603050405020304" pitchFamily="18" charset="0"/>
              </a:rPr>
              <a:t>pthreads</a:t>
            </a:r>
            <a:r>
              <a:rPr lang="en-CA" b="0" i="0" dirty="0">
                <a:solidFill>
                  <a:srgbClr val="000000"/>
                </a:solidFill>
                <a:effectLst/>
                <a:latin typeface="Times New Roman" panose="02020603050405020304" pitchFamily="18" charset="0"/>
              </a:rPr>
              <a:t> cancellation feature permits either asynchronous or deferred termination of a thread. Asynchronous cancellation can occur at any time; deferred cancellation can occur only at defined points. Deferred cancellation is the default type.</a:t>
            </a:r>
          </a:p>
          <a:p>
            <a:pPr algn="l"/>
            <a:endParaRPr lang="en-CA" b="0" i="0" dirty="0">
              <a:solidFill>
                <a:srgbClr val="000000"/>
              </a:solidFill>
              <a:effectLst/>
              <a:latin typeface="Times New Roman" panose="02020603050405020304" pitchFamily="18" charset="0"/>
            </a:endParaRPr>
          </a:p>
          <a:p>
            <a:pPr algn="l"/>
            <a:r>
              <a:rPr lang="en-CA" b="0" i="0" dirty="0">
                <a:solidFill>
                  <a:srgbClr val="000000"/>
                </a:solidFill>
                <a:effectLst/>
                <a:latin typeface="Times New Roman" panose="02020603050405020304" pitchFamily="18" charset="0"/>
              </a:rPr>
              <a:t>Regarding Asynchronous cancellation:</a:t>
            </a:r>
          </a:p>
          <a:p>
            <a:r>
              <a:rPr lang="en-CA" dirty="0"/>
              <a:t>Incorrectly using threads that asynchronously cancel may result in silent corruption, resource leaks, and, in the worst case, unpredictable interactions.</a:t>
            </a:r>
          </a:p>
          <a:p>
            <a:r>
              <a:rPr lang="en-CA" dirty="0"/>
              <a:t>The reason for this is that it is usually difficult or impossible to guarantee that the recipient of an asynchronous cancellation request will not be in a critical section. If a thread should die in the middle of a critical section, this will almost certainly cause your program to misbehave.</a:t>
            </a:r>
          </a:p>
          <a:p>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28</a:t>
            </a:fld>
            <a:endParaRPr lang="en-CA"/>
          </a:p>
        </p:txBody>
      </p:sp>
    </p:spTree>
    <p:extLst>
      <p:ext uri="{BB962C8B-B14F-4D97-AF65-F5344CB8AC3E}">
        <p14:creationId xmlns:p14="http://schemas.microsoft.com/office/powerpoint/2010/main" val="661579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Thread definition (basic): when a server wants to serve many requests from different clients. Normally, the server creates a thread for each client. Some systems, rather than wait for the request and then create the thread, they instead create the threads ahead of time, so that when the requests come in, they can be handled ASAP. Since thread creation takes time, if not created ahead of time, some delay can occur.</a:t>
            </a:r>
          </a:p>
          <a:p>
            <a:endParaRPr lang="en-CA" dirty="0"/>
          </a:p>
          <a:p>
            <a:r>
              <a:rPr lang="en-CA" dirty="0"/>
              <a:t>There is no control over the amount of the threads that need to be created, but by creating them ahead of time, it determines how many requests can be handled at a time, to not overload the system. </a:t>
            </a:r>
            <a:r>
              <a:rPr lang="en-CA" b="0" i="0" dirty="0">
                <a:solidFill>
                  <a:srgbClr val="000000"/>
                </a:solidFill>
                <a:effectLst/>
                <a:latin typeface="Lato" panose="020F0502020204030203" pitchFamily="34" charset="0"/>
              </a:rPr>
              <a:t>It has no control because there is no limit to the number of request that could be sent to the server. It will just constantly make them. However if you do pooling, you make a sent number of threads at the beginning and that's the number of threads you can have at one time</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29</a:t>
            </a:fld>
            <a:endParaRPr lang="en-CA"/>
          </a:p>
        </p:txBody>
      </p:sp>
    </p:spTree>
    <p:extLst>
      <p:ext uri="{BB962C8B-B14F-4D97-AF65-F5344CB8AC3E}">
        <p14:creationId xmlns:p14="http://schemas.microsoft.com/office/powerpoint/2010/main" val="69165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thread has access to the data of the process, were they contain thread-specific data, in a particular data structure.</a:t>
            </a:r>
          </a:p>
        </p:txBody>
      </p:sp>
      <p:sp>
        <p:nvSpPr>
          <p:cNvPr id="4" name="Slide Number Placeholder 3"/>
          <p:cNvSpPr>
            <a:spLocks noGrp="1"/>
          </p:cNvSpPr>
          <p:nvPr>
            <p:ph type="sldNum" sz="quarter" idx="5"/>
          </p:nvPr>
        </p:nvSpPr>
        <p:spPr/>
        <p:txBody>
          <a:bodyPr/>
          <a:lstStyle/>
          <a:p>
            <a:fld id="{4B5C6721-4DE3-4EE9-A66B-FCAA237E4CAF}" type="slidenum">
              <a:rPr lang="en-CA" smtClean="0"/>
              <a:t>30</a:t>
            </a:fld>
            <a:endParaRPr lang="en-CA"/>
          </a:p>
        </p:txBody>
      </p:sp>
    </p:spTree>
    <p:extLst>
      <p:ext uri="{BB962C8B-B14F-4D97-AF65-F5344CB8AC3E}">
        <p14:creationId xmlns:p14="http://schemas.microsoft.com/office/powerpoint/2010/main" val="558719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How to create a thread using these system calls, </a:t>
            </a:r>
            <a:r>
              <a:rPr lang="en-CA" b="0" i="0" dirty="0" err="1">
                <a:solidFill>
                  <a:srgbClr val="000000"/>
                </a:solidFill>
                <a:effectLst/>
                <a:latin typeface="Lato" panose="020F0502020204030203" pitchFamily="34" charset="0"/>
              </a:rPr>
              <a:t>pthread_create</a:t>
            </a:r>
            <a:r>
              <a:rPr lang="en-CA" b="0" i="0" dirty="0">
                <a:solidFill>
                  <a:srgbClr val="000000"/>
                </a:solidFill>
                <a:effectLst/>
                <a:latin typeface="Lato" panose="020F0502020204030203" pitchFamily="34" charset="0"/>
              </a:rPr>
              <a:t> to create a thread, terminate a thread, how we can actually wait for a thread and then how we can assign attributes to the to the thread and such.</a:t>
            </a:r>
            <a:endParaRPr lang="en-CA" b="0" dirty="0"/>
          </a:p>
        </p:txBody>
      </p:sp>
      <p:sp>
        <p:nvSpPr>
          <p:cNvPr id="4" name="Slide Number Placeholder 3"/>
          <p:cNvSpPr>
            <a:spLocks noGrp="1"/>
          </p:cNvSpPr>
          <p:nvPr>
            <p:ph type="sldNum" sz="quarter" idx="5"/>
          </p:nvPr>
        </p:nvSpPr>
        <p:spPr/>
        <p:txBody>
          <a:bodyPr/>
          <a:lstStyle/>
          <a:p>
            <a:fld id="{4B5C6721-4DE3-4EE9-A66B-FCAA237E4CAF}" type="slidenum">
              <a:rPr lang="en-CA" smtClean="0"/>
              <a:t>33</a:t>
            </a:fld>
            <a:endParaRPr lang="en-CA"/>
          </a:p>
        </p:txBody>
      </p:sp>
    </p:spTree>
    <p:extLst>
      <p:ext uri="{BB962C8B-B14F-4D97-AF65-F5344CB8AC3E}">
        <p14:creationId xmlns:p14="http://schemas.microsoft.com/office/powerpoint/2010/main" val="160557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Processes cannot access other processes' memory in principle. In practice the underlying operating system usually offers this mechanism to privileged processes.</a:t>
            </a:r>
            <a:endParaRPr lang="en-CA" b="0" dirty="0"/>
          </a:p>
        </p:txBody>
      </p:sp>
      <p:sp>
        <p:nvSpPr>
          <p:cNvPr id="4" name="Slide Number Placeholder 3"/>
          <p:cNvSpPr>
            <a:spLocks noGrp="1"/>
          </p:cNvSpPr>
          <p:nvPr>
            <p:ph type="sldNum" sz="quarter" idx="5"/>
          </p:nvPr>
        </p:nvSpPr>
        <p:spPr/>
        <p:txBody>
          <a:bodyPr/>
          <a:lstStyle/>
          <a:p>
            <a:fld id="{4B5C6721-4DE3-4EE9-A66B-FCAA237E4CAF}" type="slidenum">
              <a:rPr lang="en-CA" smtClean="0"/>
              <a:t>4</a:t>
            </a:fld>
            <a:endParaRPr lang="en-CA"/>
          </a:p>
        </p:txBody>
      </p:sp>
    </p:spTree>
    <p:extLst>
      <p:ext uri="{BB962C8B-B14F-4D97-AF65-F5344CB8AC3E}">
        <p14:creationId xmlns:p14="http://schemas.microsoft.com/office/powerpoint/2010/main" val="32025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 threads need to initialize the values in that row to a value, before calculating the actual result</a:t>
            </a:r>
          </a:p>
        </p:txBody>
      </p:sp>
      <p:sp>
        <p:nvSpPr>
          <p:cNvPr id="4" name="Slide Number Placeholder 3"/>
          <p:cNvSpPr>
            <a:spLocks noGrp="1"/>
          </p:cNvSpPr>
          <p:nvPr>
            <p:ph type="sldNum" sz="quarter" idx="5"/>
          </p:nvPr>
        </p:nvSpPr>
        <p:spPr/>
        <p:txBody>
          <a:bodyPr/>
          <a:lstStyle/>
          <a:p>
            <a:fld id="{4B5C6721-4DE3-4EE9-A66B-FCAA237E4CAF}" type="slidenum">
              <a:rPr lang="en-CA" smtClean="0"/>
              <a:t>36</a:t>
            </a:fld>
            <a:endParaRPr lang="en-CA"/>
          </a:p>
        </p:txBody>
      </p:sp>
    </p:spTree>
    <p:extLst>
      <p:ext uri="{BB962C8B-B14F-4D97-AF65-F5344CB8AC3E}">
        <p14:creationId xmlns:p14="http://schemas.microsoft.com/office/powerpoint/2010/main" val="2096436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worker </a:t>
            </a:r>
            <a:r>
              <a:rPr lang="en-CA" dirty="0">
                <a:sym typeface="Wingdings" panose="05000000000000000000" pitchFamily="2" charset="2"/>
              </a:rPr>
              <a:t> the function needed to be executed by the thread</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37</a:t>
            </a:fld>
            <a:endParaRPr lang="en-CA"/>
          </a:p>
        </p:txBody>
      </p:sp>
    </p:spTree>
    <p:extLst>
      <p:ext uri="{BB962C8B-B14F-4D97-AF65-F5344CB8AC3E}">
        <p14:creationId xmlns:p14="http://schemas.microsoft.com/office/powerpoint/2010/main" val="2012769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thread would receive a different parameter</a:t>
            </a:r>
          </a:p>
        </p:txBody>
      </p:sp>
      <p:sp>
        <p:nvSpPr>
          <p:cNvPr id="4" name="Slide Number Placeholder 3"/>
          <p:cNvSpPr>
            <a:spLocks noGrp="1"/>
          </p:cNvSpPr>
          <p:nvPr>
            <p:ph type="sldNum" sz="quarter" idx="5"/>
          </p:nvPr>
        </p:nvSpPr>
        <p:spPr/>
        <p:txBody>
          <a:bodyPr/>
          <a:lstStyle/>
          <a:p>
            <a:fld id="{4B5C6721-4DE3-4EE9-A66B-FCAA237E4CAF}" type="slidenum">
              <a:rPr lang="en-CA" smtClean="0"/>
              <a:t>38</a:t>
            </a:fld>
            <a:endParaRPr lang="en-CA"/>
          </a:p>
        </p:txBody>
      </p:sp>
    </p:spTree>
    <p:extLst>
      <p:ext uri="{BB962C8B-B14F-4D97-AF65-F5344CB8AC3E}">
        <p14:creationId xmlns:p14="http://schemas.microsoft.com/office/powerpoint/2010/main" val="1855424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&amp; </a:t>
            </a:r>
            <a:r>
              <a:rPr lang="en-CA" dirty="0" err="1"/>
              <a:t>i</a:t>
            </a:r>
            <a:r>
              <a:rPr lang="en-CA" dirty="0"/>
              <a:t> in slide 37 passes the same address, when it should pass the address of the elements of the id array ( id[6] = {0, 1, 2, 3, 4, 5} )</a:t>
            </a:r>
          </a:p>
        </p:txBody>
      </p:sp>
      <p:sp>
        <p:nvSpPr>
          <p:cNvPr id="4" name="Slide Number Placeholder 3"/>
          <p:cNvSpPr>
            <a:spLocks noGrp="1"/>
          </p:cNvSpPr>
          <p:nvPr>
            <p:ph type="sldNum" sz="quarter" idx="5"/>
          </p:nvPr>
        </p:nvSpPr>
        <p:spPr/>
        <p:txBody>
          <a:bodyPr/>
          <a:lstStyle/>
          <a:p>
            <a:fld id="{4B5C6721-4DE3-4EE9-A66B-FCAA237E4CAF}" type="slidenum">
              <a:rPr lang="en-CA" smtClean="0"/>
              <a:t>39</a:t>
            </a:fld>
            <a:endParaRPr lang="en-CA"/>
          </a:p>
        </p:txBody>
      </p:sp>
    </p:spTree>
    <p:extLst>
      <p:ext uri="{BB962C8B-B14F-4D97-AF65-F5344CB8AC3E}">
        <p14:creationId xmlns:p14="http://schemas.microsoft.com/office/powerpoint/2010/main" val="3014601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to test these, for compilation, you must do:</a:t>
            </a:r>
          </a:p>
          <a:p>
            <a:r>
              <a:rPr lang="en-CA" dirty="0"/>
              <a:t>cc –</a:t>
            </a:r>
            <a:r>
              <a:rPr lang="en-CA" dirty="0" err="1"/>
              <a:t>lpthread</a:t>
            </a:r>
            <a:r>
              <a:rPr lang="en-CA" dirty="0"/>
              <a:t> </a:t>
            </a:r>
            <a:r>
              <a:rPr lang="en-CA" dirty="0" err="1"/>
              <a:t>filename.c</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40</a:t>
            </a:fld>
            <a:endParaRPr lang="en-CA"/>
          </a:p>
        </p:txBody>
      </p:sp>
    </p:spTree>
    <p:extLst>
      <p:ext uri="{BB962C8B-B14F-4D97-AF65-F5344CB8AC3E}">
        <p14:creationId xmlns:p14="http://schemas.microsoft.com/office/powerpoint/2010/main" val="798064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to one means every user thread has a kernel thread associated with it</a:t>
            </a:r>
          </a:p>
        </p:txBody>
      </p:sp>
      <p:sp>
        <p:nvSpPr>
          <p:cNvPr id="4" name="Slide Number Placeholder 3"/>
          <p:cNvSpPr>
            <a:spLocks noGrp="1"/>
          </p:cNvSpPr>
          <p:nvPr>
            <p:ph type="sldNum" sz="quarter" idx="5"/>
          </p:nvPr>
        </p:nvSpPr>
        <p:spPr/>
        <p:txBody>
          <a:bodyPr/>
          <a:lstStyle/>
          <a:p>
            <a:fld id="{4B5C6721-4DE3-4EE9-A66B-FCAA237E4CAF}" type="slidenum">
              <a:rPr lang="en-CA" smtClean="0"/>
              <a:t>47</a:t>
            </a:fld>
            <a:endParaRPr lang="en-CA"/>
          </a:p>
        </p:txBody>
      </p:sp>
    </p:spTree>
    <p:extLst>
      <p:ext uri="{BB962C8B-B14F-4D97-AF65-F5344CB8AC3E}">
        <p14:creationId xmlns:p14="http://schemas.microsoft.com/office/powerpoint/2010/main" val="298586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resources can be shared between different threads, since they are all a part of the process</a:t>
            </a:r>
          </a:p>
        </p:txBody>
      </p:sp>
      <p:sp>
        <p:nvSpPr>
          <p:cNvPr id="4" name="Slide Number Placeholder 3"/>
          <p:cNvSpPr>
            <a:spLocks noGrp="1"/>
          </p:cNvSpPr>
          <p:nvPr>
            <p:ph type="sldNum" sz="quarter" idx="5"/>
          </p:nvPr>
        </p:nvSpPr>
        <p:spPr/>
        <p:txBody>
          <a:bodyPr/>
          <a:lstStyle/>
          <a:p>
            <a:fld id="{4B5C6721-4DE3-4EE9-A66B-FCAA237E4CAF}" type="slidenum">
              <a:rPr lang="en-CA" smtClean="0"/>
              <a:t>6</a:t>
            </a:fld>
            <a:endParaRPr lang="en-CA"/>
          </a:p>
        </p:txBody>
      </p:sp>
    </p:spTree>
    <p:extLst>
      <p:ext uri="{BB962C8B-B14F-4D97-AF65-F5344CB8AC3E}">
        <p14:creationId xmlns:p14="http://schemas.microsoft.com/office/powerpoint/2010/main" val="1917713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each thread has its own execution unit, where each has its own PCB (scheduling information and processor state), thus a process has many execution units.</a:t>
            </a:r>
          </a:p>
          <a:p>
            <a:r>
              <a:rPr lang="en-CA" dirty="0"/>
              <a:t>Contains the things that changed between threads, which means the scheduling information will also change. Same goes for the state transition of the thread and the registers</a:t>
            </a:r>
          </a:p>
        </p:txBody>
      </p:sp>
      <p:sp>
        <p:nvSpPr>
          <p:cNvPr id="4" name="Slide Number Placeholder 3"/>
          <p:cNvSpPr>
            <a:spLocks noGrp="1"/>
          </p:cNvSpPr>
          <p:nvPr>
            <p:ph type="sldNum" sz="quarter" idx="5"/>
          </p:nvPr>
        </p:nvSpPr>
        <p:spPr/>
        <p:txBody>
          <a:bodyPr/>
          <a:lstStyle/>
          <a:p>
            <a:fld id="{4B5C6721-4DE3-4EE9-A66B-FCAA237E4CAF}" type="slidenum">
              <a:rPr lang="en-CA" smtClean="0"/>
              <a:t>7</a:t>
            </a:fld>
            <a:endParaRPr lang="en-CA"/>
          </a:p>
        </p:txBody>
      </p:sp>
    </p:spTree>
    <p:extLst>
      <p:ext uri="{BB962C8B-B14F-4D97-AF65-F5344CB8AC3E}">
        <p14:creationId xmlns:p14="http://schemas.microsoft.com/office/powerpoint/2010/main" val="46348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Dividing a process to do different instructions at the same time or not</a:t>
            </a:r>
          </a:p>
          <a:p>
            <a:endParaRPr lang="en-CA" b="0" dirty="0"/>
          </a:p>
          <a:p>
            <a:r>
              <a:rPr lang="en-CA" b="0" dirty="0"/>
              <a:t>A thread can declare its own local variables</a:t>
            </a:r>
          </a:p>
          <a:p>
            <a:endParaRPr lang="en-CA" b="0" dirty="0"/>
          </a:p>
          <a:p>
            <a:r>
              <a:rPr lang="en-CA" b="0" i="0" dirty="0">
                <a:solidFill>
                  <a:srgbClr val="000000"/>
                </a:solidFill>
                <a:effectLst/>
                <a:latin typeface="Lato" panose="020F0502020204030203" pitchFamily="34" charset="0"/>
              </a:rPr>
              <a:t>A thread is a unique execution of a process, so it does a certain sequence of instructions that other threads might not do. So it needs to remember what it did so if we switch between threads, we remember where we are. Just like a process, threads have an image and that image is loaded into the memory and it's being executed.</a:t>
            </a:r>
            <a:endParaRPr lang="en-CA" b="0" dirty="0"/>
          </a:p>
        </p:txBody>
      </p:sp>
      <p:sp>
        <p:nvSpPr>
          <p:cNvPr id="4" name="Slide Number Placeholder 3"/>
          <p:cNvSpPr>
            <a:spLocks noGrp="1"/>
          </p:cNvSpPr>
          <p:nvPr>
            <p:ph type="sldNum" sz="quarter" idx="5"/>
          </p:nvPr>
        </p:nvSpPr>
        <p:spPr/>
        <p:txBody>
          <a:bodyPr/>
          <a:lstStyle/>
          <a:p>
            <a:fld id="{4B5C6721-4DE3-4EE9-A66B-FCAA237E4CAF}" type="slidenum">
              <a:rPr lang="en-CA" smtClean="0"/>
              <a:t>9</a:t>
            </a:fld>
            <a:endParaRPr lang="en-CA"/>
          </a:p>
        </p:txBody>
      </p:sp>
    </p:spTree>
    <p:extLst>
      <p:ext uri="{BB962C8B-B14F-4D97-AF65-F5344CB8AC3E}">
        <p14:creationId xmlns:p14="http://schemas.microsoft.com/office/powerpoint/2010/main" val="556475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Performing multiple different tasks at the same time, without having to load MS Word again in the memory</a:t>
            </a:r>
          </a:p>
        </p:txBody>
      </p:sp>
      <p:sp>
        <p:nvSpPr>
          <p:cNvPr id="4" name="Slide Number Placeholder 3"/>
          <p:cNvSpPr>
            <a:spLocks noGrp="1"/>
          </p:cNvSpPr>
          <p:nvPr>
            <p:ph type="sldNum" sz="quarter" idx="5"/>
          </p:nvPr>
        </p:nvSpPr>
        <p:spPr/>
        <p:txBody>
          <a:bodyPr/>
          <a:lstStyle/>
          <a:p>
            <a:fld id="{4B5C6721-4DE3-4EE9-A66B-FCAA237E4CAF}" type="slidenum">
              <a:rPr lang="en-CA" smtClean="0"/>
              <a:t>10</a:t>
            </a:fld>
            <a:endParaRPr lang="en-CA"/>
          </a:p>
        </p:txBody>
      </p:sp>
    </p:spTree>
    <p:extLst>
      <p:ext uri="{BB962C8B-B14F-4D97-AF65-F5344CB8AC3E}">
        <p14:creationId xmlns:p14="http://schemas.microsoft.com/office/powerpoint/2010/main" val="166144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that between the two types, every process has its own process image/code, global data (resources and files), and then registers (instruction counters), and the stack. In a multithreaded process, the code, data and files are shared amongst each other, while each thread has its own register and stack.</a:t>
            </a:r>
          </a:p>
          <a:p>
            <a:endParaRPr lang="en-CA" dirty="0"/>
          </a:p>
          <a:p>
            <a:r>
              <a:rPr lang="en-CA" dirty="0"/>
              <a:t>To achieve multithreaded process, by creating a separate execution unit for every thread, and the execution unit contains the thread control block for every thread, which changes from thread to another, but the image and global data remains the same.</a:t>
            </a:r>
          </a:p>
        </p:txBody>
      </p:sp>
      <p:sp>
        <p:nvSpPr>
          <p:cNvPr id="4" name="Slide Number Placeholder 3"/>
          <p:cNvSpPr>
            <a:spLocks noGrp="1"/>
          </p:cNvSpPr>
          <p:nvPr>
            <p:ph type="sldNum" sz="quarter" idx="5"/>
          </p:nvPr>
        </p:nvSpPr>
        <p:spPr/>
        <p:txBody>
          <a:bodyPr/>
          <a:lstStyle/>
          <a:p>
            <a:fld id="{4B5C6721-4DE3-4EE9-A66B-FCAA237E4CAF}" type="slidenum">
              <a:rPr lang="en-CA" smtClean="0"/>
              <a:t>11</a:t>
            </a:fld>
            <a:endParaRPr lang="en-CA"/>
          </a:p>
        </p:txBody>
      </p:sp>
    </p:spTree>
    <p:extLst>
      <p:ext uri="{BB962C8B-B14F-4D97-AF65-F5344CB8AC3E}">
        <p14:creationId xmlns:p14="http://schemas.microsoft.com/office/powerpoint/2010/main" val="275943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process =&gt; all the instructions</a:t>
            </a:r>
          </a:p>
          <a:p>
            <a:r>
              <a:rPr lang="en-CA" b="0" i="0" dirty="0">
                <a:solidFill>
                  <a:srgbClr val="000000"/>
                </a:solidFill>
                <a:effectLst/>
                <a:latin typeface="Lato" panose="020F0502020204030203" pitchFamily="34" charset="0"/>
              </a:rPr>
              <a:t>Threads =&gt; a unique sequence of those instructions</a:t>
            </a:r>
          </a:p>
          <a:p>
            <a:endParaRPr lang="en-CA" b="0" i="0" dirty="0">
              <a:solidFill>
                <a:srgbClr val="000000"/>
              </a:solidFill>
              <a:effectLst/>
              <a:latin typeface="Lato" panose="020F0502020204030203" pitchFamily="34" charset="0"/>
            </a:endParaRPr>
          </a:p>
          <a:p>
            <a:r>
              <a:rPr lang="en-CA" b="0" i="0" dirty="0">
                <a:solidFill>
                  <a:srgbClr val="000000"/>
                </a:solidFill>
                <a:effectLst/>
                <a:latin typeface="Lato" panose="020F0502020204030203" pitchFamily="34" charset="0"/>
              </a:rPr>
              <a:t>Consider a java or C program, where the main thread is running the entire program, whereas there could be other threads running some of the methods within that program </a:t>
            </a:r>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13</a:t>
            </a:fld>
            <a:endParaRPr lang="en-CA"/>
          </a:p>
        </p:txBody>
      </p:sp>
    </p:spTree>
    <p:extLst>
      <p:ext uri="{BB962C8B-B14F-4D97-AF65-F5344CB8AC3E}">
        <p14:creationId xmlns:p14="http://schemas.microsoft.com/office/powerpoint/2010/main" val="2434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working with a single processor, same as switching between processes, the threads would need to be switched among each other too. However, it is less expensive to switch between threads than to switch between processes.</a:t>
            </a:r>
          </a:p>
          <a:p>
            <a:endParaRPr lang="en-CA" dirty="0"/>
          </a:p>
          <a:p>
            <a:r>
              <a:rPr lang="en-CA" dirty="0"/>
              <a:t>When comparing processes and threads, we can also analyze the context switch cost. Whenever it is needed to switch between two processes, we must invalidate the TLB cache which can be a slow operation. When we switch between two threads, on the other hand, it is not needed to invalidate the TLB because all threads share the same address space, and thus have the same contents in the cache. Thus the cost of switching between threads is much smaller than the cost of switching between processes.</a:t>
            </a:r>
          </a:p>
          <a:p>
            <a:endParaRPr lang="en-CA" dirty="0"/>
          </a:p>
          <a:p>
            <a:r>
              <a:rPr lang="en-CA" b="0" i="0" u="none" strike="noStrike" dirty="0">
                <a:effectLst/>
                <a:latin typeface="hurme_no2-webfont"/>
              </a:rPr>
              <a:t>Threads in a same process share the memory and resource.</a:t>
            </a:r>
            <a:br>
              <a:rPr lang="en-CA" b="0" i="0" u="none" strike="noStrike" dirty="0">
                <a:effectLst/>
                <a:latin typeface="hurme_no2-webfont"/>
              </a:rPr>
            </a:br>
            <a:r>
              <a:rPr lang="en-CA" b="0" i="0" u="none" strike="noStrike" dirty="0">
                <a:effectLst/>
                <a:latin typeface="hurme_no2-webfont"/>
              </a:rPr>
              <a:t>Switching processes requires OS to process more information.</a:t>
            </a:r>
            <a:br>
              <a:rPr lang="en-CA" b="0" i="0" u="none" strike="noStrike" dirty="0">
                <a:effectLst/>
                <a:latin typeface="hurme_no2-webfont"/>
              </a:rPr>
            </a:br>
            <a:r>
              <a:rPr lang="en-CA" b="0" i="0" u="none" strike="noStrike" dirty="0">
                <a:effectLst/>
                <a:latin typeface="hurme_no2-webfont"/>
              </a:rPr>
              <a:t>But no need to exchange memory or data during thread creation and switching.</a:t>
            </a:r>
            <a:br>
              <a:rPr lang="en-CA" b="0" i="0" u="none" strike="noStrike" dirty="0">
                <a:effectLst/>
                <a:latin typeface="hurme_no2-webfont"/>
              </a:rPr>
            </a:br>
            <a:r>
              <a:rPr lang="en-CA" b="0" i="0" u="none" strike="noStrike" dirty="0">
                <a:effectLst/>
                <a:latin typeface="hurme_no2-webfont"/>
              </a:rPr>
              <a:t>If there is ULTs, switching does not require kernel to get involved.</a:t>
            </a:r>
          </a:p>
          <a:p>
            <a:endParaRPr lang="en-CA" b="0" i="0" u="none" strike="noStrike" dirty="0">
              <a:effectLst/>
              <a:latin typeface="hurme_no2-webfont"/>
            </a:endParaRPr>
          </a:p>
          <a:p>
            <a:pPr algn="l"/>
            <a:r>
              <a:rPr lang="en-CA" b="0" i="0" u="none" strike="noStrike" dirty="0">
                <a:effectLst/>
                <a:latin typeface="hurme_no2-webfont"/>
              </a:rPr>
              <a:t>TLB: </a:t>
            </a:r>
            <a:r>
              <a:rPr lang="en-CA" b="0" i="0" dirty="0">
                <a:solidFill>
                  <a:srgbClr val="E8EAED"/>
                </a:solidFill>
                <a:effectLst/>
                <a:latin typeface="arial" panose="020B0604020202020204" pitchFamily="34" charset="0"/>
              </a:rPr>
              <a:t>Translation lookaside buffer</a:t>
            </a:r>
          </a:p>
          <a:p>
            <a:pPr algn="l"/>
            <a:r>
              <a:rPr lang="en-CA" b="0" i="0" dirty="0">
                <a:solidFill>
                  <a:srgbClr val="BDC1C6"/>
                </a:solidFill>
                <a:effectLst/>
                <a:latin typeface="arial" panose="020B0604020202020204" pitchFamily="34" charset="0"/>
              </a:rPr>
              <a:t>A translation lookaside buffer is a memory cache that stores the recent translations of virtual memory to physical memory. It is used to reduce the time taken to access a user memory location. It can be called an address-translation cache. It is a part of the chip's memory-management unit.</a:t>
            </a:r>
          </a:p>
          <a:p>
            <a:endParaRPr lang="en-CA" dirty="0"/>
          </a:p>
        </p:txBody>
      </p:sp>
      <p:sp>
        <p:nvSpPr>
          <p:cNvPr id="4" name="Slide Number Placeholder 3"/>
          <p:cNvSpPr>
            <a:spLocks noGrp="1"/>
          </p:cNvSpPr>
          <p:nvPr>
            <p:ph type="sldNum" sz="quarter" idx="5"/>
          </p:nvPr>
        </p:nvSpPr>
        <p:spPr/>
        <p:txBody>
          <a:bodyPr/>
          <a:lstStyle/>
          <a:p>
            <a:fld id="{4B5C6721-4DE3-4EE9-A66B-FCAA237E4CAF}" type="slidenum">
              <a:rPr lang="en-CA" smtClean="0"/>
              <a:t>14</a:t>
            </a:fld>
            <a:endParaRPr lang="en-CA"/>
          </a:p>
        </p:txBody>
      </p:sp>
    </p:spTree>
    <p:extLst>
      <p:ext uri="{BB962C8B-B14F-4D97-AF65-F5344CB8AC3E}">
        <p14:creationId xmlns:p14="http://schemas.microsoft.com/office/powerpoint/2010/main" val="1099698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07719" y="249936"/>
            <a:ext cx="3208782" cy="111937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109878" y="389966"/>
            <a:ext cx="6924243"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33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304800"/>
            <a:ext cx="9143999" cy="628192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7611" y="-36449"/>
            <a:ext cx="8348776" cy="1488440"/>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996670" y="1659762"/>
            <a:ext cx="7150658" cy="4427220"/>
          </a:xfrm>
          <a:prstGeom prst="rect">
            <a:avLst/>
          </a:prstGeom>
        </p:spPr>
        <p:txBody>
          <a:bodyPr wrap="square" lIns="0" tIns="0" rIns="0" bIns="0">
            <a:spAutoFit/>
          </a:bodyPr>
          <a:lstStyle>
            <a:lvl1pPr>
              <a:defRPr sz="2800" b="1" i="0">
                <a:solidFill>
                  <a:srgbClr val="00330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a:xfrm>
            <a:off x="53949"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llnl.gov/computing/tutorials/workshops/workshop/pthreads/man/pthread_creat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llnl.gov/computing/tutorials/workshops/workshop/pthreads/man/pthread_attr_init.html" TargetMode="External"/><Relationship Id="rId5" Type="http://schemas.openxmlformats.org/officeDocument/2006/relationships/hyperlink" Target="http://www.llnl.gov/computing/tutorials/workshops/workshop/pthreads/man/pthread_join.html" TargetMode="External"/><Relationship Id="rId4" Type="http://schemas.openxmlformats.org/officeDocument/2006/relationships/hyperlink" Target="http://www.llnl.gov/computing/tutorials/workshops/workshop/pthreads/man/pthread_exit.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070253" y="859027"/>
            <a:ext cx="5689447" cy="690574"/>
          </a:xfrm>
          <a:prstGeom prst="rect">
            <a:avLst/>
          </a:prstGeom>
        </p:spPr>
        <p:txBody>
          <a:bodyPr vert="horz" wrap="square" lIns="0" tIns="13335" rIns="0" bIns="0" rtlCol="0">
            <a:spAutoFit/>
          </a:bodyPr>
          <a:lstStyle/>
          <a:p>
            <a:pPr marL="12700">
              <a:lnSpc>
                <a:spcPct val="100000"/>
              </a:lnSpc>
              <a:spcBef>
                <a:spcPts val="105"/>
              </a:spcBef>
            </a:pPr>
            <a:r>
              <a:rPr sz="4400" spc="-5" dirty="0"/>
              <a:t>Module </a:t>
            </a:r>
            <a:r>
              <a:rPr sz="4400" dirty="0"/>
              <a:t>3 -</a:t>
            </a:r>
            <a:r>
              <a:rPr sz="4400" spc="-95" dirty="0"/>
              <a:t> </a:t>
            </a:r>
            <a:r>
              <a:rPr sz="4400" dirty="0"/>
              <a:t>Threads</a:t>
            </a:r>
          </a:p>
        </p:txBody>
      </p:sp>
      <p:sp>
        <p:nvSpPr>
          <p:cNvPr id="20" name="object 20"/>
          <p:cNvSpPr txBox="1"/>
          <p:nvPr/>
        </p:nvSpPr>
        <p:spPr>
          <a:xfrm>
            <a:off x="936308" y="1905000"/>
            <a:ext cx="7271384" cy="287909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3300"/>
                </a:solidFill>
                <a:latin typeface="Arial Black"/>
                <a:cs typeface="Arial Black"/>
              </a:rPr>
              <a:t>Reading: Chapter </a:t>
            </a:r>
            <a:r>
              <a:rPr sz="2400" dirty="0">
                <a:solidFill>
                  <a:srgbClr val="003300"/>
                </a:solidFill>
                <a:latin typeface="Arial Black"/>
                <a:cs typeface="Arial Black"/>
              </a:rPr>
              <a:t>4</a:t>
            </a:r>
            <a:r>
              <a:rPr sz="2400" spc="-20" dirty="0">
                <a:solidFill>
                  <a:srgbClr val="003300"/>
                </a:solidFill>
                <a:latin typeface="Arial Black"/>
                <a:cs typeface="Arial Black"/>
              </a:rPr>
              <a:t> </a:t>
            </a:r>
            <a:r>
              <a:rPr sz="2400" spc="-5" dirty="0">
                <a:solidFill>
                  <a:srgbClr val="003300"/>
                </a:solidFill>
                <a:latin typeface="Arial Black"/>
                <a:cs typeface="Arial Black"/>
              </a:rPr>
              <a:t>(Silberschatz)</a:t>
            </a:r>
            <a:endParaRPr sz="2400" dirty="0">
              <a:latin typeface="Arial Black"/>
              <a:cs typeface="Arial Black"/>
            </a:endParaRPr>
          </a:p>
          <a:p>
            <a:pPr>
              <a:lnSpc>
                <a:spcPct val="100000"/>
              </a:lnSpc>
              <a:spcBef>
                <a:spcPts val="10"/>
              </a:spcBef>
            </a:pPr>
            <a:endParaRPr sz="2850" dirty="0">
              <a:latin typeface="Arial Black"/>
              <a:cs typeface="Arial Black"/>
            </a:endParaRPr>
          </a:p>
          <a:p>
            <a:pPr marL="12700">
              <a:lnSpc>
                <a:spcPct val="100000"/>
              </a:lnSpc>
            </a:pPr>
            <a:r>
              <a:rPr sz="2400" spc="-5" dirty="0">
                <a:solidFill>
                  <a:srgbClr val="003300"/>
                </a:solidFill>
                <a:latin typeface="Arial Black"/>
                <a:cs typeface="Arial Black"/>
              </a:rPr>
              <a:t>Goal:</a:t>
            </a:r>
            <a:endParaRPr sz="2400" dirty="0">
              <a:latin typeface="Arial Black"/>
              <a:cs typeface="Arial Black"/>
            </a:endParaRPr>
          </a:p>
          <a:p>
            <a:pPr marL="12700" marR="5080">
              <a:lnSpc>
                <a:spcPct val="100000"/>
              </a:lnSpc>
              <a:spcBef>
                <a:spcPts val="580"/>
              </a:spcBef>
              <a:buClr>
                <a:srgbClr val="009999"/>
              </a:buClr>
              <a:buSzPct val="75000"/>
              <a:buFont typeface="Wingdings"/>
              <a:buChar char=""/>
              <a:tabLst>
                <a:tab pos="220345" algn="l"/>
              </a:tabLst>
            </a:pPr>
            <a:r>
              <a:rPr sz="2400" spc="-5" dirty="0">
                <a:solidFill>
                  <a:srgbClr val="003300"/>
                </a:solidFill>
                <a:latin typeface="Arial Black"/>
                <a:cs typeface="Arial Black"/>
              </a:rPr>
              <a:t>Understanding </a:t>
            </a:r>
            <a:r>
              <a:rPr sz="2400" dirty="0">
                <a:solidFill>
                  <a:srgbClr val="003300"/>
                </a:solidFill>
                <a:latin typeface="Arial Black"/>
                <a:cs typeface="Arial Black"/>
              </a:rPr>
              <a:t>the </a:t>
            </a:r>
            <a:r>
              <a:rPr sz="2400" spc="-5" dirty="0">
                <a:solidFill>
                  <a:srgbClr val="003300"/>
                </a:solidFill>
                <a:latin typeface="Arial Black"/>
                <a:cs typeface="Arial Black"/>
              </a:rPr>
              <a:t>concept </a:t>
            </a:r>
            <a:r>
              <a:rPr sz="2400" dirty="0">
                <a:solidFill>
                  <a:srgbClr val="003300"/>
                </a:solidFill>
                <a:latin typeface="Arial Black"/>
                <a:cs typeface="Arial Black"/>
              </a:rPr>
              <a:t>of </a:t>
            </a:r>
            <a:r>
              <a:rPr sz="2400" spc="-5" dirty="0">
                <a:solidFill>
                  <a:srgbClr val="003300"/>
                </a:solidFill>
                <a:latin typeface="Arial Black"/>
                <a:cs typeface="Arial Black"/>
              </a:rPr>
              <a:t>threads and  </a:t>
            </a:r>
            <a:r>
              <a:rPr sz="2400" dirty="0">
                <a:solidFill>
                  <a:srgbClr val="003300"/>
                </a:solidFill>
                <a:latin typeface="Arial Black"/>
                <a:cs typeface="Arial Black"/>
              </a:rPr>
              <a:t>its </a:t>
            </a:r>
            <a:r>
              <a:rPr sz="2400" spc="-5" dirty="0">
                <a:solidFill>
                  <a:srgbClr val="003300"/>
                </a:solidFill>
                <a:latin typeface="Arial Black"/>
                <a:cs typeface="Arial Black"/>
              </a:rPr>
              <a:t>relationship </a:t>
            </a:r>
            <a:r>
              <a:rPr sz="2400" dirty="0">
                <a:solidFill>
                  <a:srgbClr val="003300"/>
                </a:solidFill>
                <a:latin typeface="Arial Black"/>
                <a:cs typeface="Arial Black"/>
              </a:rPr>
              <a:t>to the</a:t>
            </a:r>
            <a:r>
              <a:rPr sz="2400" spc="-30" dirty="0">
                <a:solidFill>
                  <a:srgbClr val="003300"/>
                </a:solidFill>
                <a:latin typeface="Arial Black"/>
                <a:cs typeface="Arial Black"/>
              </a:rPr>
              <a:t> </a:t>
            </a:r>
            <a:r>
              <a:rPr sz="2400" spc="-5" dirty="0">
                <a:solidFill>
                  <a:srgbClr val="003300"/>
                </a:solidFill>
                <a:latin typeface="Arial Black"/>
                <a:cs typeface="Arial Black"/>
              </a:rPr>
              <a:t>process</a:t>
            </a:r>
            <a:endParaRPr sz="2400" dirty="0">
              <a:latin typeface="Arial Black"/>
              <a:cs typeface="Arial Black"/>
            </a:endParaRPr>
          </a:p>
          <a:p>
            <a:pPr marL="12700" marR="495300">
              <a:lnSpc>
                <a:spcPct val="100000"/>
              </a:lnSpc>
              <a:spcBef>
                <a:spcPts val="575"/>
              </a:spcBef>
              <a:buClr>
                <a:srgbClr val="009999"/>
              </a:buClr>
              <a:buSzPct val="75000"/>
              <a:buFont typeface="Wingdings"/>
              <a:buChar char=""/>
              <a:tabLst>
                <a:tab pos="220345" algn="l"/>
              </a:tabLst>
            </a:pPr>
            <a:r>
              <a:rPr sz="2400" spc="-5" dirty="0">
                <a:solidFill>
                  <a:srgbClr val="003300"/>
                </a:solidFill>
                <a:latin typeface="Arial Black"/>
                <a:cs typeface="Arial Black"/>
              </a:rPr>
              <a:t>Understand how </a:t>
            </a:r>
            <a:r>
              <a:rPr sz="2400" dirty="0">
                <a:solidFill>
                  <a:srgbClr val="003300"/>
                </a:solidFill>
                <a:latin typeface="Arial Black"/>
                <a:cs typeface="Arial Black"/>
              </a:rPr>
              <a:t>the </a:t>
            </a:r>
            <a:r>
              <a:rPr sz="2400" spc="-5" dirty="0">
                <a:solidFill>
                  <a:srgbClr val="003300"/>
                </a:solidFill>
                <a:latin typeface="Arial Black"/>
                <a:cs typeface="Arial Black"/>
              </a:rPr>
              <a:t>operating systems  manage and use the</a:t>
            </a:r>
            <a:r>
              <a:rPr sz="2400" dirty="0">
                <a:solidFill>
                  <a:srgbClr val="003300"/>
                </a:solidFill>
                <a:latin typeface="Arial Black"/>
                <a:cs typeface="Arial Black"/>
              </a:rPr>
              <a:t> </a:t>
            </a:r>
            <a:r>
              <a:rPr sz="2400" spc="-5" dirty="0">
                <a:solidFill>
                  <a:srgbClr val="003300"/>
                </a:solidFill>
                <a:latin typeface="Arial Black"/>
                <a:cs typeface="Arial Black"/>
              </a:rPr>
              <a:t>threads.</a:t>
            </a:r>
            <a:endParaRPr sz="2400" dirty="0">
              <a:latin typeface="Arial Black"/>
              <a:cs typeface="Arial Black"/>
            </a:endParaRPr>
          </a:p>
        </p:txBody>
      </p:sp>
      <p:sp>
        <p:nvSpPr>
          <p:cNvPr id="21" name="object 21"/>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685293"/>
            <a:ext cx="2852522" cy="635000"/>
          </a:xfrm>
          <a:prstGeom prst="rect">
            <a:avLst/>
          </a:prstGeom>
        </p:spPr>
        <p:txBody>
          <a:bodyPr vert="horz" wrap="square" lIns="0" tIns="12065" rIns="0" bIns="0" rtlCol="0">
            <a:spAutoFit/>
          </a:bodyPr>
          <a:lstStyle/>
          <a:p>
            <a:pPr marL="12700">
              <a:lnSpc>
                <a:spcPct val="100000"/>
              </a:lnSpc>
              <a:spcBef>
                <a:spcPts val="95"/>
              </a:spcBef>
            </a:pPr>
            <a:r>
              <a:rPr sz="4000" spc="-5" dirty="0"/>
              <a:t>Example</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
        <p:nvSpPr>
          <p:cNvPr id="4" name="object 4"/>
          <p:cNvSpPr txBox="1"/>
          <p:nvPr/>
        </p:nvSpPr>
        <p:spPr>
          <a:xfrm>
            <a:off x="1108354" y="1659762"/>
            <a:ext cx="6973570" cy="4195445"/>
          </a:xfrm>
          <a:prstGeom prst="rect">
            <a:avLst/>
          </a:prstGeom>
        </p:spPr>
        <p:txBody>
          <a:bodyPr vert="horz" wrap="square" lIns="0" tIns="12065" rIns="0" bIns="0" rtlCol="0">
            <a:spAutoFit/>
          </a:bodyPr>
          <a:lstStyle/>
          <a:p>
            <a:pPr marL="354965" marR="5080" indent="-342900">
              <a:lnSpc>
                <a:spcPct val="100000"/>
              </a:lnSpc>
              <a:spcBef>
                <a:spcPts val="9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MS-Word process involves several  threads:</a:t>
            </a:r>
            <a:endParaRPr sz="280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Interacting with </a:t>
            </a:r>
            <a:r>
              <a:rPr sz="2600" spc="-5" dirty="0">
                <a:solidFill>
                  <a:srgbClr val="003366"/>
                </a:solidFill>
                <a:latin typeface="Arial"/>
                <a:cs typeface="Arial"/>
              </a:rPr>
              <a:t>the</a:t>
            </a:r>
            <a:r>
              <a:rPr sz="2600" dirty="0">
                <a:solidFill>
                  <a:srgbClr val="003366"/>
                </a:solidFill>
                <a:latin typeface="Arial"/>
                <a:cs typeface="Arial"/>
              </a:rPr>
              <a:t> keyboard</a:t>
            </a:r>
            <a:endParaRPr sz="2600">
              <a:latin typeface="Arial"/>
              <a:cs typeface="Arial"/>
            </a:endParaRPr>
          </a:p>
          <a:p>
            <a:pPr marL="756285" lvl="1" indent="-287655">
              <a:lnSpc>
                <a:spcPct val="100000"/>
              </a:lnSpc>
              <a:spcBef>
                <a:spcPts val="625"/>
              </a:spcBef>
              <a:buClr>
                <a:srgbClr val="336699"/>
              </a:buClr>
              <a:buSzPct val="75000"/>
              <a:buFont typeface="Wingdings"/>
              <a:buChar char=""/>
              <a:tabLst>
                <a:tab pos="756285" algn="l"/>
                <a:tab pos="756920" algn="l"/>
              </a:tabLst>
            </a:pPr>
            <a:r>
              <a:rPr sz="2600" dirty="0">
                <a:solidFill>
                  <a:srgbClr val="003366"/>
                </a:solidFill>
                <a:latin typeface="Arial"/>
                <a:cs typeface="Arial"/>
              </a:rPr>
              <a:t>Arrangement of characters on </a:t>
            </a:r>
            <a:r>
              <a:rPr sz="2600" spc="-5" dirty="0">
                <a:solidFill>
                  <a:srgbClr val="003366"/>
                </a:solidFill>
                <a:latin typeface="Arial"/>
                <a:cs typeface="Arial"/>
              </a:rPr>
              <a:t>the</a:t>
            </a:r>
            <a:r>
              <a:rPr sz="2600" spc="-30" dirty="0">
                <a:solidFill>
                  <a:srgbClr val="003366"/>
                </a:solidFill>
                <a:latin typeface="Arial"/>
                <a:cs typeface="Arial"/>
              </a:rPr>
              <a:t> </a:t>
            </a:r>
            <a:r>
              <a:rPr sz="2600" dirty="0">
                <a:solidFill>
                  <a:srgbClr val="003366"/>
                </a:solidFill>
                <a:latin typeface="Arial"/>
                <a:cs typeface="Arial"/>
              </a:rPr>
              <a:t>page</a:t>
            </a:r>
            <a:endParaRPr sz="2600">
              <a:latin typeface="Arial"/>
              <a:cs typeface="Arial"/>
            </a:endParaRPr>
          </a:p>
          <a:p>
            <a:pPr marL="756285" lvl="1" indent="-287655">
              <a:lnSpc>
                <a:spcPct val="100000"/>
              </a:lnSpc>
              <a:spcBef>
                <a:spcPts val="620"/>
              </a:spcBef>
              <a:buClr>
                <a:srgbClr val="336699"/>
              </a:buClr>
              <a:buSzPct val="75000"/>
              <a:buFont typeface="Wingdings"/>
              <a:buChar char=""/>
              <a:tabLst>
                <a:tab pos="756285" algn="l"/>
                <a:tab pos="756920" algn="l"/>
              </a:tabLst>
            </a:pPr>
            <a:r>
              <a:rPr sz="2600" dirty="0">
                <a:solidFill>
                  <a:srgbClr val="003366"/>
                </a:solidFill>
                <a:latin typeface="Arial"/>
                <a:cs typeface="Arial"/>
              </a:rPr>
              <a:t>Regular backup of work</a:t>
            </a:r>
            <a:r>
              <a:rPr sz="2600" spc="-60" dirty="0">
                <a:solidFill>
                  <a:srgbClr val="003366"/>
                </a:solidFill>
                <a:latin typeface="Arial"/>
                <a:cs typeface="Arial"/>
              </a:rPr>
              <a:t> </a:t>
            </a:r>
            <a:r>
              <a:rPr sz="2600" dirty="0">
                <a:solidFill>
                  <a:srgbClr val="003366"/>
                </a:solidFill>
                <a:latin typeface="Arial"/>
                <a:cs typeface="Arial"/>
              </a:rPr>
              <a:t>done</a:t>
            </a:r>
            <a:endParaRPr sz="2600">
              <a:latin typeface="Arial"/>
              <a:cs typeface="Arial"/>
            </a:endParaRPr>
          </a:p>
          <a:p>
            <a:pPr marL="756285" lvl="1" indent="-287655">
              <a:lnSpc>
                <a:spcPct val="100000"/>
              </a:lnSpc>
              <a:spcBef>
                <a:spcPts val="630"/>
              </a:spcBef>
              <a:buClr>
                <a:srgbClr val="336699"/>
              </a:buClr>
              <a:buSzPct val="75000"/>
              <a:buFont typeface="Wingdings"/>
              <a:buChar char=""/>
              <a:tabLst>
                <a:tab pos="756285" algn="l"/>
                <a:tab pos="756920" algn="l"/>
              </a:tabLst>
            </a:pPr>
            <a:r>
              <a:rPr sz="2600" dirty="0">
                <a:solidFill>
                  <a:srgbClr val="003366"/>
                </a:solidFill>
                <a:latin typeface="Arial"/>
                <a:cs typeface="Arial"/>
              </a:rPr>
              <a:t>Spell</a:t>
            </a:r>
            <a:r>
              <a:rPr sz="2600" spc="-15" dirty="0">
                <a:solidFill>
                  <a:srgbClr val="003366"/>
                </a:solidFill>
                <a:latin typeface="Arial"/>
                <a:cs typeface="Arial"/>
              </a:rPr>
              <a:t> </a:t>
            </a:r>
            <a:r>
              <a:rPr sz="2600" dirty="0">
                <a:solidFill>
                  <a:srgbClr val="003366"/>
                </a:solidFill>
                <a:latin typeface="Arial"/>
                <a:cs typeface="Arial"/>
              </a:rPr>
              <a:t>check</a:t>
            </a:r>
            <a:endParaRPr sz="2600">
              <a:latin typeface="Arial"/>
              <a:cs typeface="Arial"/>
            </a:endParaRPr>
          </a:p>
          <a:p>
            <a:pPr marL="756285" lvl="1" indent="-287655">
              <a:lnSpc>
                <a:spcPct val="100000"/>
              </a:lnSpc>
              <a:spcBef>
                <a:spcPts val="625"/>
              </a:spcBef>
              <a:buClr>
                <a:srgbClr val="336699"/>
              </a:buClr>
              <a:buSzPct val="75000"/>
              <a:buFont typeface="Wingdings"/>
              <a:buChar char=""/>
              <a:tabLst>
                <a:tab pos="756285" algn="l"/>
                <a:tab pos="756920" algn="l"/>
              </a:tabLst>
            </a:pPr>
            <a:r>
              <a:rPr sz="2600" dirty="0">
                <a:solidFill>
                  <a:srgbClr val="003366"/>
                </a:solidFill>
                <a:latin typeface="Arial"/>
                <a:cs typeface="Arial"/>
              </a:rPr>
              <a:t>Etc.</a:t>
            </a:r>
            <a:endParaRPr sz="2600">
              <a:latin typeface="Arial"/>
              <a:cs typeface="Arial"/>
            </a:endParaRPr>
          </a:p>
          <a:p>
            <a:pPr marL="354965" marR="1011555" indent="-342900">
              <a:lnSpc>
                <a:spcPct val="100000"/>
              </a:lnSpc>
              <a:spcBef>
                <a:spcPts val="660"/>
              </a:spcBef>
              <a:buClr>
                <a:srgbClr val="009999"/>
              </a:buClr>
              <a:buSzPct val="75000"/>
              <a:buFont typeface="Wingdings"/>
              <a:buChar char=""/>
              <a:tabLst>
                <a:tab pos="354965" algn="l"/>
                <a:tab pos="355600" algn="l"/>
              </a:tabLst>
            </a:pPr>
            <a:r>
              <a:rPr sz="2800" b="1" spc="-5" dirty="0">
                <a:solidFill>
                  <a:srgbClr val="003300"/>
                </a:solidFill>
                <a:latin typeface="Arial"/>
                <a:cs typeface="Arial"/>
              </a:rPr>
              <a:t>These threads share all the same  document</a:t>
            </a:r>
            <a:endParaRPr sz="2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5212" y="113920"/>
            <a:ext cx="8948522" cy="635000"/>
          </a:xfrm>
          <a:prstGeom prst="rect">
            <a:avLst/>
          </a:prstGeom>
        </p:spPr>
        <p:txBody>
          <a:bodyPr vert="horz" wrap="square" lIns="0" tIns="12065" rIns="0" bIns="0" rtlCol="0">
            <a:spAutoFit/>
          </a:bodyPr>
          <a:lstStyle/>
          <a:p>
            <a:pPr marL="12700">
              <a:lnSpc>
                <a:spcPct val="100000"/>
              </a:lnSpc>
              <a:spcBef>
                <a:spcPts val="95"/>
              </a:spcBef>
            </a:pPr>
            <a:r>
              <a:rPr sz="4000" spc="-5" dirty="0"/>
              <a:t>Single and multi-threaded processes</a:t>
            </a:r>
            <a:endParaRPr sz="4000" dirty="0"/>
          </a:p>
        </p:txBody>
      </p:sp>
      <p:grpSp>
        <p:nvGrpSpPr>
          <p:cNvPr id="7" name="object 7"/>
          <p:cNvGrpSpPr/>
          <p:nvPr/>
        </p:nvGrpSpPr>
        <p:grpSpPr>
          <a:xfrm>
            <a:off x="1028700" y="1485900"/>
            <a:ext cx="7647940" cy="4456430"/>
            <a:chOff x="1028700" y="1485900"/>
            <a:chExt cx="7647940" cy="4456430"/>
          </a:xfrm>
        </p:grpSpPr>
        <p:sp>
          <p:nvSpPr>
            <p:cNvPr id="8" name="object 8"/>
            <p:cNvSpPr/>
            <p:nvPr/>
          </p:nvSpPr>
          <p:spPr>
            <a:xfrm>
              <a:off x="1066800" y="1524000"/>
              <a:ext cx="7571232" cy="437997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28700" y="1485899"/>
              <a:ext cx="7647940" cy="4456430"/>
            </a:xfrm>
            <a:custGeom>
              <a:avLst/>
              <a:gdLst/>
              <a:ahLst/>
              <a:cxnLst/>
              <a:rect l="l" t="t" r="r" b="b"/>
              <a:pathLst>
                <a:path w="7647940" h="4456430">
                  <a:moveTo>
                    <a:pt x="7622032" y="25400"/>
                  </a:moveTo>
                  <a:lnTo>
                    <a:pt x="25400" y="25400"/>
                  </a:lnTo>
                  <a:lnTo>
                    <a:pt x="25400" y="38100"/>
                  </a:lnTo>
                  <a:lnTo>
                    <a:pt x="25400" y="4418330"/>
                  </a:lnTo>
                  <a:lnTo>
                    <a:pt x="25400" y="4431030"/>
                  </a:lnTo>
                  <a:lnTo>
                    <a:pt x="7622032" y="4431030"/>
                  </a:lnTo>
                  <a:lnTo>
                    <a:pt x="7622032" y="4418330"/>
                  </a:lnTo>
                  <a:lnTo>
                    <a:pt x="38100" y="4418330"/>
                  </a:lnTo>
                  <a:lnTo>
                    <a:pt x="38100" y="38100"/>
                  </a:lnTo>
                  <a:lnTo>
                    <a:pt x="7609332" y="38100"/>
                  </a:lnTo>
                  <a:lnTo>
                    <a:pt x="7609332" y="4418076"/>
                  </a:lnTo>
                  <a:lnTo>
                    <a:pt x="7622032" y="4418076"/>
                  </a:lnTo>
                  <a:lnTo>
                    <a:pt x="7622032" y="38100"/>
                  </a:lnTo>
                  <a:lnTo>
                    <a:pt x="7622032" y="25400"/>
                  </a:lnTo>
                  <a:close/>
                </a:path>
                <a:path w="7647940" h="4456430">
                  <a:moveTo>
                    <a:pt x="7647432" y="0"/>
                  </a:moveTo>
                  <a:lnTo>
                    <a:pt x="0" y="0"/>
                  </a:lnTo>
                  <a:lnTo>
                    <a:pt x="0" y="12700"/>
                  </a:lnTo>
                  <a:lnTo>
                    <a:pt x="0" y="4443730"/>
                  </a:lnTo>
                  <a:lnTo>
                    <a:pt x="0" y="4456430"/>
                  </a:lnTo>
                  <a:lnTo>
                    <a:pt x="7647432" y="4456430"/>
                  </a:lnTo>
                  <a:lnTo>
                    <a:pt x="7647432" y="4443730"/>
                  </a:lnTo>
                  <a:lnTo>
                    <a:pt x="12700" y="4443730"/>
                  </a:lnTo>
                  <a:lnTo>
                    <a:pt x="12700" y="12700"/>
                  </a:lnTo>
                  <a:lnTo>
                    <a:pt x="7634732" y="12700"/>
                  </a:lnTo>
                  <a:lnTo>
                    <a:pt x="7634732" y="4443476"/>
                  </a:lnTo>
                  <a:lnTo>
                    <a:pt x="7647432" y="4443476"/>
                  </a:lnTo>
                  <a:lnTo>
                    <a:pt x="7647432" y="12700"/>
                  </a:lnTo>
                  <a:lnTo>
                    <a:pt x="7647432" y="0"/>
                  </a:lnTo>
                  <a:close/>
                </a:path>
              </a:pathLst>
            </a:custGeom>
            <a:solidFill>
              <a:srgbClr val="CC6600"/>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311861"/>
            <a:ext cx="7864957" cy="635000"/>
          </a:xfrm>
          <a:prstGeom prst="rect">
            <a:avLst/>
          </a:prstGeom>
        </p:spPr>
        <p:txBody>
          <a:bodyPr vert="horz" wrap="square" lIns="0" tIns="12065" rIns="0" bIns="0" rtlCol="0">
            <a:spAutoFit/>
          </a:bodyPr>
          <a:lstStyle/>
          <a:p>
            <a:pPr marL="12700">
              <a:lnSpc>
                <a:spcPct val="100000"/>
              </a:lnSpc>
              <a:spcBef>
                <a:spcPts val="95"/>
              </a:spcBef>
            </a:pPr>
            <a:r>
              <a:rPr sz="4000" spc="-5" dirty="0"/>
              <a:t>Threads and processes</a:t>
            </a:r>
            <a:r>
              <a:rPr sz="4000" spc="-10" dirty="0"/>
              <a:t> </a:t>
            </a:r>
            <a:r>
              <a:rPr dirty="0"/>
              <a:t>[Stallings]</a:t>
            </a:r>
            <a:endParaRPr sz="4000" dirty="0"/>
          </a:p>
        </p:txBody>
      </p:sp>
      <p:sp>
        <p:nvSpPr>
          <p:cNvPr id="6" name="object 6"/>
          <p:cNvSpPr/>
          <p:nvPr/>
        </p:nvSpPr>
        <p:spPr>
          <a:xfrm>
            <a:off x="1066800" y="1472183"/>
            <a:ext cx="7908035" cy="426248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4261"/>
            <a:ext cx="2242922" cy="635000"/>
          </a:xfrm>
          <a:prstGeom prst="rect">
            <a:avLst/>
          </a:prstGeom>
        </p:spPr>
        <p:txBody>
          <a:bodyPr vert="horz" wrap="square" lIns="0" tIns="12065" rIns="0" bIns="0" rtlCol="0">
            <a:spAutoFit/>
          </a:bodyPr>
          <a:lstStyle/>
          <a:p>
            <a:pPr marL="12700">
              <a:lnSpc>
                <a:spcPct val="100000"/>
              </a:lnSpc>
              <a:spcBef>
                <a:spcPts val="95"/>
              </a:spcBef>
            </a:pPr>
            <a:r>
              <a:rPr sz="4000" spc="-5" dirty="0"/>
              <a:t>Thread</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4" name="object 4"/>
          <p:cNvSpPr txBox="1"/>
          <p:nvPr/>
        </p:nvSpPr>
        <p:spPr>
          <a:xfrm>
            <a:off x="917854" y="1908429"/>
            <a:ext cx="7572375" cy="4528804"/>
          </a:xfrm>
          <a:prstGeom prst="rect">
            <a:avLst/>
          </a:prstGeom>
        </p:spPr>
        <p:txBody>
          <a:bodyPr vert="horz" wrap="square" lIns="0" tIns="12065" rIns="0" bIns="0" rtlCol="0">
            <a:spAutoFit/>
          </a:bodyPr>
          <a:lstStyle/>
          <a:p>
            <a:pPr marL="354965" marR="351155"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Has an execution status </a:t>
            </a:r>
            <a:r>
              <a:rPr sz="2800" b="1" spc="-35" dirty="0">
                <a:solidFill>
                  <a:srgbClr val="003300"/>
                </a:solidFill>
                <a:latin typeface="Arial"/>
                <a:cs typeface="Arial"/>
              </a:rPr>
              <a:t>(ready, </a:t>
            </a:r>
            <a:r>
              <a:rPr sz="2800" b="1" spc="-5" dirty="0">
                <a:solidFill>
                  <a:srgbClr val="003300"/>
                </a:solidFill>
                <a:latin typeface="Arial"/>
                <a:cs typeface="Arial"/>
              </a:rPr>
              <a:t>blocked,  etc.)</a:t>
            </a:r>
            <a:endParaRPr lang="en-CA" sz="2800" b="1" spc="-5" dirty="0">
              <a:solidFill>
                <a:srgbClr val="003300"/>
              </a:solidFill>
              <a:latin typeface="Arial"/>
              <a:cs typeface="Arial"/>
            </a:endParaRPr>
          </a:p>
          <a:p>
            <a:pPr marL="354965" marR="351155" indent="-342900">
              <a:lnSpc>
                <a:spcPct val="100000"/>
              </a:lnSpc>
              <a:spcBef>
                <a:spcPts val="95"/>
              </a:spcBef>
              <a:buClr>
                <a:srgbClr val="009999"/>
              </a:buClr>
              <a:buSzPct val="75000"/>
              <a:buFont typeface="Wingdings"/>
              <a:buChar char=""/>
              <a:tabLst>
                <a:tab pos="354965" algn="l"/>
                <a:tab pos="355600" algn="l"/>
              </a:tabLst>
            </a:pPr>
            <a:r>
              <a:rPr lang="en-CA" sz="2800" b="1" spc="-5" dirty="0">
                <a:solidFill>
                  <a:srgbClr val="003300"/>
                </a:solidFill>
                <a:latin typeface="Arial"/>
                <a:cs typeface="Arial"/>
              </a:rPr>
              <a:t>Has a scheduler</a:t>
            </a:r>
            <a:endParaRPr sz="2800" dirty="0">
              <a:latin typeface="Arial"/>
              <a:cs typeface="Arial"/>
            </a:endParaRPr>
          </a:p>
          <a:p>
            <a:pPr marL="354965" marR="146050" indent="-342900">
              <a:lnSpc>
                <a:spcPct val="100000"/>
              </a:lnSpc>
              <a:spcBef>
                <a:spcPts val="670"/>
              </a:spcBef>
              <a:buClr>
                <a:srgbClr val="009999"/>
              </a:buClr>
              <a:buSzPct val="75000"/>
              <a:buFont typeface="Wingdings"/>
              <a:buChar char=""/>
              <a:tabLst>
                <a:tab pos="354965" algn="l"/>
                <a:tab pos="355600" algn="l"/>
              </a:tabLst>
            </a:pPr>
            <a:r>
              <a:rPr sz="2800" b="1" spc="-5" dirty="0">
                <a:solidFill>
                  <a:srgbClr val="003300"/>
                </a:solidFill>
                <a:latin typeface="Arial"/>
                <a:cs typeface="Arial"/>
              </a:rPr>
              <a:t>Has its stack and a private space for local  variables</a:t>
            </a:r>
            <a:endParaRPr sz="2800" dirty="0">
              <a:latin typeface="Arial"/>
              <a:cs typeface="Arial"/>
            </a:endParaRPr>
          </a:p>
          <a:p>
            <a:pPr marL="354965" marR="5080" indent="-342900">
              <a:lnSpc>
                <a:spcPct val="100000"/>
              </a:lnSpc>
              <a:spcBef>
                <a:spcPts val="67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Has access to the addressable space, files  and resources of the process to which it  belongs</a:t>
            </a:r>
            <a:endParaRPr sz="2800" dirty="0">
              <a:latin typeface="Arial"/>
              <a:cs typeface="Arial"/>
            </a:endParaRPr>
          </a:p>
          <a:p>
            <a:pPr marL="756285" marR="80010" lvl="1" indent="-287020">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In common with the other threads of the</a:t>
            </a:r>
            <a:r>
              <a:rPr sz="2600" spc="-55" dirty="0">
                <a:solidFill>
                  <a:srgbClr val="003366"/>
                </a:solidFill>
                <a:latin typeface="Arial"/>
                <a:cs typeface="Arial"/>
              </a:rPr>
              <a:t> </a:t>
            </a:r>
            <a:r>
              <a:rPr sz="2600" dirty="0">
                <a:solidFill>
                  <a:srgbClr val="003366"/>
                </a:solidFill>
                <a:latin typeface="Arial"/>
                <a:cs typeface="Arial"/>
              </a:rPr>
              <a:t>same  process</a:t>
            </a:r>
            <a:endParaRPr sz="26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3462122" cy="635000"/>
          </a:xfrm>
          <a:prstGeom prst="rect">
            <a:avLst/>
          </a:prstGeom>
        </p:spPr>
        <p:txBody>
          <a:bodyPr vert="horz" wrap="square" lIns="0" tIns="12065" rIns="0" bIns="0" rtlCol="0">
            <a:spAutoFit/>
          </a:bodyPr>
          <a:lstStyle/>
          <a:p>
            <a:pPr marL="12700">
              <a:lnSpc>
                <a:spcPct val="100000"/>
              </a:lnSpc>
              <a:spcBef>
                <a:spcPts val="95"/>
              </a:spcBef>
            </a:pPr>
            <a:r>
              <a:rPr sz="4000" spc="-5" dirty="0"/>
              <a:t>Why</a:t>
            </a:r>
            <a:r>
              <a:rPr sz="4000" spc="-55" dirty="0"/>
              <a:t> </a:t>
            </a:r>
            <a:r>
              <a:rPr sz="4000" spc="-5" dirty="0"/>
              <a:t>threads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
        <p:nvSpPr>
          <p:cNvPr id="4" name="object 4"/>
          <p:cNvSpPr txBox="1"/>
          <p:nvPr/>
        </p:nvSpPr>
        <p:spPr>
          <a:xfrm>
            <a:off x="1108354" y="1659762"/>
            <a:ext cx="7626350" cy="3658870"/>
          </a:xfrm>
          <a:prstGeom prst="rect">
            <a:avLst/>
          </a:prstGeom>
        </p:spPr>
        <p:txBody>
          <a:bodyPr vert="horz" wrap="square" lIns="0" tIns="12065" rIns="0" bIns="0" rtlCol="0">
            <a:spAutoFit/>
          </a:bodyPr>
          <a:lstStyle/>
          <a:p>
            <a:pPr marL="354965" marR="38227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Responsiveness: a process can be  subdivided into </a:t>
            </a:r>
            <a:r>
              <a:rPr sz="2800" b="1" dirty="0">
                <a:solidFill>
                  <a:srgbClr val="003300"/>
                </a:solidFill>
                <a:latin typeface="Arial"/>
                <a:cs typeface="Arial"/>
              </a:rPr>
              <a:t>several </a:t>
            </a:r>
            <a:r>
              <a:rPr sz="2800" b="1" spc="-5" dirty="0">
                <a:solidFill>
                  <a:srgbClr val="003300"/>
                </a:solidFill>
                <a:latin typeface="Arial"/>
                <a:cs typeface="Arial"/>
              </a:rPr>
              <a:t>threads, e.g. one  dedicated to interacting with users, the  other dedicated to processing</a:t>
            </a:r>
            <a:r>
              <a:rPr sz="2800" b="1" spc="75" dirty="0">
                <a:solidFill>
                  <a:srgbClr val="003300"/>
                </a:solidFill>
                <a:latin typeface="Arial"/>
                <a:cs typeface="Arial"/>
              </a:rPr>
              <a:t> </a:t>
            </a:r>
            <a:r>
              <a:rPr sz="2800" b="1" spc="-5" dirty="0">
                <a:solidFill>
                  <a:srgbClr val="003300"/>
                </a:solidFill>
                <a:latin typeface="Arial"/>
                <a:cs typeface="Arial"/>
              </a:rPr>
              <a:t>data</a:t>
            </a:r>
            <a:endParaRPr sz="280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One can run as long as the other is</a:t>
            </a:r>
            <a:r>
              <a:rPr sz="2600" spc="-15" dirty="0">
                <a:solidFill>
                  <a:srgbClr val="003366"/>
                </a:solidFill>
                <a:latin typeface="Arial"/>
                <a:cs typeface="Arial"/>
              </a:rPr>
              <a:t> </a:t>
            </a:r>
            <a:r>
              <a:rPr sz="2600" dirty="0">
                <a:solidFill>
                  <a:srgbClr val="003366"/>
                </a:solidFill>
                <a:latin typeface="Arial"/>
                <a:cs typeface="Arial"/>
              </a:rPr>
              <a:t>blocked</a:t>
            </a:r>
            <a:endParaRPr sz="2600">
              <a:latin typeface="Arial"/>
              <a:cs typeface="Arial"/>
            </a:endParaRPr>
          </a:p>
          <a:p>
            <a:pPr lvl="1">
              <a:lnSpc>
                <a:spcPct val="100000"/>
              </a:lnSpc>
              <a:spcBef>
                <a:spcPts val="40"/>
              </a:spcBef>
              <a:buClr>
                <a:srgbClr val="336699"/>
              </a:buClr>
              <a:buFont typeface="Wingdings"/>
              <a:buChar char=""/>
            </a:pPr>
            <a:endParaRPr sz="4050">
              <a:latin typeface="Arial"/>
              <a:cs typeface="Arial"/>
            </a:endParaRPr>
          </a:p>
          <a:p>
            <a:pPr marL="354965" marR="5080"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Use of multiprocessors: threads can run in  parallel </a:t>
            </a:r>
            <a:r>
              <a:rPr sz="2800" b="1" spc="-10" dirty="0">
                <a:solidFill>
                  <a:srgbClr val="003300"/>
                </a:solidFill>
                <a:latin typeface="Arial"/>
                <a:cs typeface="Arial"/>
              </a:rPr>
              <a:t>on </a:t>
            </a:r>
            <a:r>
              <a:rPr sz="2800" b="1" dirty="0">
                <a:solidFill>
                  <a:srgbClr val="003300"/>
                </a:solidFill>
                <a:latin typeface="Arial"/>
                <a:cs typeface="Arial"/>
              </a:rPr>
              <a:t>different</a:t>
            </a:r>
            <a:r>
              <a:rPr sz="2800" b="1" spc="20" dirty="0">
                <a:solidFill>
                  <a:srgbClr val="003300"/>
                </a:solidFill>
                <a:latin typeface="Arial"/>
                <a:cs typeface="Arial"/>
              </a:rPr>
              <a:t> </a:t>
            </a:r>
            <a:r>
              <a:rPr sz="2800" b="1" spc="-10" dirty="0">
                <a:solidFill>
                  <a:srgbClr val="003300"/>
                </a:solidFill>
                <a:latin typeface="Arial"/>
                <a:cs typeface="Arial"/>
              </a:rPr>
              <a:t>CPUs</a:t>
            </a:r>
            <a:endParaRPr sz="2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0"/>
            <a:ext cx="8610600" cy="1498552"/>
          </a:xfrm>
          <a:prstGeom prst="rect">
            <a:avLst/>
          </a:prstGeom>
        </p:spPr>
        <p:txBody>
          <a:bodyPr vert="horz" wrap="square" lIns="0" tIns="12065" rIns="0" bIns="0" rtlCol="0">
            <a:spAutoFit/>
          </a:bodyPr>
          <a:lstStyle/>
          <a:p>
            <a:pPr marL="12700">
              <a:lnSpc>
                <a:spcPts val="4079"/>
              </a:lnSpc>
              <a:spcBef>
                <a:spcPts val="95"/>
              </a:spcBef>
            </a:pPr>
            <a:r>
              <a:rPr sz="4000" spc="-5" dirty="0"/>
              <a:t>Switching between threads is</a:t>
            </a:r>
            <a:r>
              <a:rPr sz="4000" spc="-15" dirty="0"/>
              <a:t> </a:t>
            </a:r>
            <a:r>
              <a:rPr sz="4000" spc="-10" dirty="0"/>
              <a:t>less</a:t>
            </a:r>
            <a:endParaRPr sz="4000" dirty="0"/>
          </a:p>
          <a:p>
            <a:pPr marL="12700" marR="5080">
              <a:lnSpc>
                <a:spcPct val="70000"/>
              </a:lnSpc>
              <a:spcBef>
                <a:spcPts val="720"/>
              </a:spcBef>
            </a:pPr>
            <a:r>
              <a:rPr sz="4000" spc="-5" dirty="0"/>
              <a:t>expensive than switching between  processes</a:t>
            </a:r>
            <a:endParaRPr sz="4000" dirty="0"/>
          </a:p>
        </p:txBody>
      </p:sp>
      <p:sp>
        <p:nvSpPr>
          <p:cNvPr id="7" name="object 7"/>
          <p:cNvSpPr txBox="1"/>
          <p:nvPr/>
        </p:nvSpPr>
        <p:spPr>
          <a:xfrm>
            <a:off x="1108354" y="1659762"/>
            <a:ext cx="7705725" cy="3609975"/>
          </a:xfrm>
          <a:prstGeom prst="rect">
            <a:avLst/>
          </a:prstGeom>
        </p:spPr>
        <p:txBody>
          <a:bodyPr vert="horz" wrap="square" lIns="0" tIns="12065" rIns="0" bIns="0" rtlCol="0">
            <a:spAutoFit/>
          </a:bodyPr>
          <a:lstStyle/>
          <a:p>
            <a:pPr marL="354965" marR="1431925"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A process has </a:t>
            </a:r>
            <a:r>
              <a:rPr sz="2800" b="1" spc="-10" dirty="0">
                <a:solidFill>
                  <a:srgbClr val="003300"/>
                </a:solidFill>
                <a:latin typeface="Arial"/>
                <a:cs typeface="Arial"/>
              </a:rPr>
              <a:t>memory, </a:t>
            </a:r>
            <a:r>
              <a:rPr sz="2800" b="1" dirty="0">
                <a:solidFill>
                  <a:srgbClr val="003300"/>
                </a:solidFill>
                <a:latin typeface="Arial"/>
                <a:cs typeface="Arial"/>
              </a:rPr>
              <a:t>files, </a:t>
            </a:r>
            <a:r>
              <a:rPr sz="2800" b="1" spc="-5" dirty="0">
                <a:solidFill>
                  <a:srgbClr val="003300"/>
                </a:solidFill>
                <a:latin typeface="Arial"/>
                <a:cs typeface="Arial"/>
              </a:rPr>
              <a:t>other  resources</a:t>
            </a:r>
            <a:endParaRPr sz="2800">
              <a:latin typeface="Arial"/>
              <a:cs typeface="Arial"/>
            </a:endParaRPr>
          </a:p>
          <a:p>
            <a:pPr marL="354965" marR="5080" indent="-342900">
              <a:lnSpc>
                <a:spcPct val="100000"/>
              </a:lnSpc>
              <a:spcBef>
                <a:spcPts val="67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Changing from </a:t>
            </a:r>
            <a:r>
              <a:rPr sz="2800" b="1" spc="-10" dirty="0">
                <a:solidFill>
                  <a:srgbClr val="003300"/>
                </a:solidFill>
                <a:latin typeface="Arial"/>
                <a:cs typeface="Arial"/>
              </a:rPr>
              <a:t>one </a:t>
            </a:r>
            <a:r>
              <a:rPr sz="2800" b="1" spc="-5" dirty="0">
                <a:solidFill>
                  <a:srgbClr val="003300"/>
                </a:solidFill>
                <a:latin typeface="Arial"/>
                <a:cs typeface="Arial"/>
              </a:rPr>
              <a:t>process to another  involves saving and restoring the state of it  all.</a:t>
            </a:r>
            <a:endParaRPr sz="2800">
              <a:latin typeface="Arial"/>
              <a:cs typeface="Arial"/>
            </a:endParaRPr>
          </a:p>
          <a:p>
            <a:pPr marL="354965" marR="203200" indent="-342900">
              <a:lnSpc>
                <a:spcPct val="100000"/>
              </a:lnSpc>
              <a:spcBef>
                <a:spcPts val="67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Switch from </a:t>
            </a:r>
            <a:r>
              <a:rPr sz="2800" b="1" spc="-10" dirty="0">
                <a:solidFill>
                  <a:srgbClr val="003300"/>
                </a:solidFill>
                <a:latin typeface="Arial"/>
                <a:cs typeface="Arial"/>
              </a:rPr>
              <a:t>one </a:t>
            </a:r>
            <a:r>
              <a:rPr sz="2800" b="1" spc="-5" dirty="0">
                <a:solidFill>
                  <a:srgbClr val="003300"/>
                </a:solidFill>
                <a:latin typeface="Arial"/>
                <a:cs typeface="Arial"/>
              </a:rPr>
              <a:t>thread to another </a:t>
            </a:r>
            <a:r>
              <a:rPr sz="2800" b="1" i="1" spc="-5" dirty="0">
                <a:solidFill>
                  <a:srgbClr val="003300"/>
                </a:solidFill>
                <a:latin typeface="Arial"/>
                <a:cs typeface="Arial"/>
              </a:rPr>
              <a:t>in the  same process </a:t>
            </a:r>
            <a:r>
              <a:rPr sz="2800" b="1" spc="-5" dirty="0">
                <a:solidFill>
                  <a:srgbClr val="003300"/>
                </a:solidFill>
                <a:latin typeface="Arial"/>
                <a:cs typeface="Arial"/>
              </a:rPr>
              <a:t>is much simpler, involves  </a:t>
            </a:r>
            <a:r>
              <a:rPr sz="2800" b="1" dirty="0">
                <a:solidFill>
                  <a:srgbClr val="003300"/>
                </a:solidFill>
                <a:latin typeface="Arial"/>
                <a:cs typeface="Arial"/>
              </a:rPr>
              <a:t>saving </a:t>
            </a:r>
            <a:r>
              <a:rPr sz="2800" b="1" spc="-10" dirty="0">
                <a:solidFill>
                  <a:srgbClr val="003300"/>
                </a:solidFill>
                <a:latin typeface="Arial"/>
                <a:cs typeface="Arial"/>
              </a:rPr>
              <a:t>CPU </a:t>
            </a:r>
            <a:r>
              <a:rPr sz="2800" b="1" dirty="0">
                <a:solidFill>
                  <a:srgbClr val="003300"/>
                </a:solidFill>
                <a:latin typeface="Arial"/>
                <a:cs typeface="Arial"/>
              </a:rPr>
              <a:t>registers, </a:t>
            </a:r>
            <a:r>
              <a:rPr sz="2800" b="1" spc="-5" dirty="0">
                <a:solidFill>
                  <a:srgbClr val="003300"/>
                </a:solidFill>
                <a:latin typeface="Arial"/>
                <a:cs typeface="Arial"/>
              </a:rPr>
              <a:t>stack, </a:t>
            </a:r>
            <a:r>
              <a:rPr sz="2800" b="1" dirty="0">
                <a:solidFill>
                  <a:srgbClr val="003300"/>
                </a:solidFill>
                <a:latin typeface="Arial"/>
                <a:cs typeface="Arial"/>
              </a:rPr>
              <a:t>and little</a:t>
            </a:r>
            <a:r>
              <a:rPr sz="2800" b="1" spc="-35" dirty="0">
                <a:solidFill>
                  <a:srgbClr val="003300"/>
                </a:solidFill>
                <a:latin typeface="Arial"/>
                <a:cs typeface="Arial"/>
              </a:rPr>
              <a:t> </a:t>
            </a:r>
            <a:r>
              <a:rPr sz="2800" b="1" dirty="0">
                <a:solidFill>
                  <a:srgbClr val="003300"/>
                </a:solidFill>
                <a:latin typeface="Arial"/>
                <a:cs typeface="Arial"/>
              </a:rPr>
              <a:t>else</a:t>
            </a:r>
            <a:endParaRPr sz="2800">
              <a:latin typeface="Arial"/>
              <a:cs typeface="Arial"/>
            </a:endParaRPr>
          </a:p>
        </p:txBody>
      </p:sp>
      <p:grpSp>
        <p:nvGrpSpPr>
          <p:cNvPr id="8" name="object 8"/>
          <p:cNvGrpSpPr/>
          <p:nvPr/>
        </p:nvGrpSpPr>
        <p:grpSpPr>
          <a:xfrm rot="16200000">
            <a:off x="-71401" y="1905190"/>
            <a:ext cx="989965" cy="499109"/>
            <a:chOff x="-6350" y="374650"/>
            <a:chExt cx="989965" cy="499109"/>
          </a:xfrm>
        </p:grpSpPr>
        <p:sp>
          <p:nvSpPr>
            <p:cNvPr id="9" name="object 9"/>
            <p:cNvSpPr/>
            <p:nvPr/>
          </p:nvSpPr>
          <p:spPr>
            <a:xfrm>
              <a:off x="0" y="381000"/>
              <a:ext cx="977265" cy="486409"/>
            </a:xfrm>
            <a:custGeom>
              <a:avLst/>
              <a:gdLst/>
              <a:ahLst/>
              <a:cxnLst/>
              <a:rect l="l" t="t" r="r" b="b"/>
              <a:pathLst>
                <a:path w="977265" h="486409">
                  <a:moveTo>
                    <a:pt x="732612" y="0"/>
                  </a:moveTo>
                  <a:lnTo>
                    <a:pt x="732612" y="121538"/>
                  </a:lnTo>
                  <a:lnTo>
                    <a:pt x="0" y="121538"/>
                  </a:lnTo>
                  <a:lnTo>
                    <a:pt x="0" y="364616"/>
                  </a:lnTo>
                  <a:lnTo>
                    <a:pt x="732612" y="364616"/>
                  </a:lnTo>
                  <a:lnTo>
                    <a:pt x="732612" y="486155"/>
                  </a:lnTo>
                  <a:lnTo>
                    <a:pt x="976884" y="243077"/>
                  </a:lnTo>
                  <a:lnTo>
                    <a:pt x="732612" y="0"/>
                  </a:lnTo>
                  <a:close/>
                </a:path>
              </a:pathLst>
            </a:custGeom>
            <a:solidFill>
              <a:srgbClr val="800000"/>
            </a:solidFill>
          </p:spPr>
          <p:txBody>
            <a:bodyPr wrap="square" lIns="0" tIns="0" rIns="0" bIns="0" rtlCol="0"/>
            <a:lstStyle/>
            <a:p>
              <a:endParaRPr/>
            </a:p>
          </p:txBody>
        </p:sp>
        <p:sp>
          <p:nvSpPr>
            <p:cNvPr id="10" name="object 10"/>
            <p:cNvSpPr/>
            <p:nvPr/>
          </p:nvSpPr>
          <p:spPr>
            <a:xfrm>
              <a:off x="0" y="381000"/>
              <a:ext cx="977265" cy="486409"/>
            </a:xfrm>
            <a:custGeom>
              <a:avLst/>
              <a:gdLst/>
              <a:ahLst/>
              <a:cxnLst/>
              <a:rect l="l" t="t" r="r" b="b"/>
              <a:pathLst>
                <a:path w="977265" h="486409">
                  <a:moveTo>
                    <a:pt x="0" y="121538"/>
                  </a:moveTo>
                  <a:lnTo>
                    <a:pt x="732612" y="121538"/>
                  </a:lnTo>
                  <a:lnTo>
                    <a:pt x="732612" y="0"/>
                  </a:lnTo>
                  <a:lnTo>
                    <a:pt x="976884" y="243077"/>
                  </a:lnTo>
                  <a:lnTo>
                    <a:pt x="732612" y="486155"/>
                  </a:lnTo>
                  <a:lnTo>
                    <a:pt x="732612" y="364616"/>
                  </a:lnTo>
                  <a:lnTo>
                    <a:pt x="0" y="364616"/>
                  </a:lnTo>
                  <a:lnTo>
                    <a:pt x="0" y="121538"/>
                  </a:lnTo>
                  <a:close/>
                </a:path>
              </a:pathLst>
            </a:custGeom>
            <a:ln w="12700">
              <a:solidFill>
                <a:srgbClr val="009999"/>
              </a:solidFill>
            </a:ln>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97612" y="76200"/>
            <a:ext cx="8348776" cy="1488440"/>
          </a:xfrm>
          <a:prstGeom prst="rect">
            <a:avLst/>
          </a:prstGeom>
        </p:spPr>
        <p:txBody>
          <a:bodyPr vert="horz" wrap="square" lIns="0" tIns="12065" rIns="0" bIns="0" rtlCol="0">
            <a:spAutoFit/>
          </a:bodyPr>
          <a:lstStyle/>
          <a:p>
            <a:pPr marL="724535">
              <a:lnSpc>
                <a:spcPts val="4079"/>
              </a:lnSpc>
              <a:spcBef>
                <a:spcPts val="95"/>
              </a:spcBef>
            </a:pPr>
            <a:r>
              <a:rPr sz="4000" spc="-5" dirty="0"/>
              <a:t>Communication is </a:t>
            </a:r>
            <a:r>
              <a:rPr sz="4000" spc="-10" dirty="0"/>
              <a:t>also </a:t>
            </a:r>
            <a:r>
              <a:rPr sz="4000" spc="-5" dirty="0"/>
              <a:t>less</a:t>
            </a:r>
            <a:r>
              <a:rPr sz="4000" spc="-25" dirty="0"/>
              <a:t> </a:t>
            </a:r>
            <a:r>
              <a:rPr sz="4000" spc="-10" dirty="0"/>
              <a:t>expensive</a:t>
            </a:r>
            <a:endParaRPr sz="4000" dirty="0"/>
          </a:p>
          <a:p>
            <a:pPr marL="724535" marR="1553210">
              <a:lnSpc>
                <a:spcPct val="70000"/>
              </a:lnSpc>
              <a:spcBef>
                <a:spcPts val="720"/>
              </a:spcBef>
            </a:pPr>
            <a:r>
              <a:rPr sz="4000" spc="-5" dirty="0"/>
              <a:t>between threads than between  processes.</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7" name="object 7"/>
          <p:cNvSpPr txBox="1"/>
          <p:nvPr/>
        </p:nvSpPr>
        <p:spPr>
          <a:xfrm>
            <a:off x="1108354" y="2085495"/>
            <a:ext cx="7386320" cy="1807845"/>
          </a:xfrm>
          <a:prstGeom prst="rect">
            <a:avLst/>
          </a:prstGeom>
        </p:spPr>
        <p:txBody>
          <a:bodyPr vert="horz" wrap="square" lIns="0" tIns="98425" rIns="0" bIns="0" rtlCol="0">
            <a:spAutoFit/>
          </a:bodyPr>
          <a:lstStyle/>
          <a:p>
            <a:pPr marL="354965" indent="-342900" algn="just">
              <a:lnSpc>
                <a:spcPct val="100000"/>
              </a:lnSpc>
              <a:spcBef>
                <a:spcPts val="775"/>
              </a:spcBef>
              <a:buClr>
                <a:srgbClr val="009999"/>
              </a:buClr>
              <a:buSzPct val="75000"/>
              <a:buFont typeface="Wingdings"/>
              <a:buChar char=""/>
              <a:tabLst>
                <a:tab pos="355600" algn="l"/>
              </a:tabLst>
            </a:pPr>
            <a:r>
              <a:rPr sz="2800" b="1" spc="-5" dirty="0">
                <a:solidFill>
                  <a:srgbClr val="003300"/>
                </a:solidFill>
                <a:latin typeface="Arial"/>
                <a:cs typeface="Arial"/>
              </a:rPr>
              <a:t>Since threads share their</a:t>
            </a:r>
            <a:r>
              <a:rPr sz="2800" b="1" spc="50" dirty="0">
                <a:solidFill>
                  <a:srgbClr val="003300"/>
                </a:solidFill>
                <a:latin typeface="Arial"/>
                <a:cs typeface="Arial"/>
              </a:rPr>
              <a:t> </a:t>
            </a:r>
            <a:r>
              <a:rPr sz="2800" b="1" spc="-10" dirty="0">
                <a:solidFill>
                  <a:srgbClr val="003300"/>
                </a:solidFill>
                <a:latin typeface="Arial"/>
                <a:cs typeface="Arial"/>
              </a:rPr>
              <a:t>memory,</a:t>
            </a:r>
            <a:endParaRPr sz="2800">
              <a:latin typeface="Arial"/>
              <a:cs typeface="Arial"/>
            </a:endParaRPr>
          </a:p>
          <a:p>
            <a:pPr marL="756285" marR="5080" lvl="1" indent="-287020" algn="just">
              <a:lnSpc>
                <a:spcPct val="100000"/>
              </a:lnSpc>
              <a:spcBef>
                <a:spcPts val="635"/>
              </a:spcBef>
              <a:buClr>
                <a:srgbClr val="336699"/>
              </a:buClr>
              <a:buSzPct val="75000"/>
              <a:buFont typeface="Wingdings"/>
              <a:buChar char=""/>
              <a:tabLst>
                <a:tab pos="756920" algn="l"/>
              </a:tabLst>
            </a:pPr>
            <a:r>
              <a:rPr sz="2600" dirty="0">
                <a:solidFill>
                  <a:srgbClr val="003366"/>
                </a:solidFill>
                <a:latin typeface="Arial"/>
                <a:cs typeface="Arial"/>
              </a:rPr>
              <a:t>communication between threads in the same  process is more efficient than</a:t>
            </a:r>
            <a:r>
              <a:rPr sz="2600" spc="-50" dirty="0">
                <a:solidFill>
                  <a:srgbClr val="003366"/>
                </a:solidFill>
                <a:latin typeface="Arial"/>
                <a:cs typeface="Arial"/>
              </a:rPr>
              <a:t> </a:t>
            </a:r>
            <a:r>
              <a:rPr sz="2600" dirty="0">
                <a:solidFill>
                  <a:srgbClr val="003366"/>
                </a:solidFill>
                <a:latin typeface="Arial"/>
                <a:cs typeface="Arial"/>
              </a:rPr>
              <a:t>communication  between</a:t>
            </a:r>
            <a:r>
              <a:rPr sz="2600" spc="-20" dirty="0">
                <a:solidFill>
                  <a:srgbClr val="003366"/>
                </a:solidFill>
                <a:latin typeface="Arial"/>
                <a:cs typeface="Arial"/>
              </a:rPr>
              <a:t> </a:t>
            </a:r>
            <a:r>
              <a:rPr sz="2600" dirty="0">
                <a:solidFill>
                  <a:srgbClr val="003366"/>
                </a:solidFill>
                <a:latin typeface="Arial"/>
                <a:cs typeface="Arial"/>
              </a:rPr>
              <a:t>processes</a:t>
            </a:r>
            <a:endParaRPr sz="26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234305" cy="635000"/>
          </a:xfrm>
          <a:prstGeom prst="rect">
            <a:avLst/>
          </a:prstGeom>
        </p:spPr>
        <p:txBody>
          <a:bodyPr vert="horz" wrap="square" lIns="0" tIns="12065" rIns="0" bIns="0" rtlCol="0">
            <a:spAutoFit/>
          </a:bodyPr>
          <a:lstStyle/>
          <a:p>
            <a:pPr marL="12700">
              <a:lnSpc>
                <a:spcPct val="100000"/>
              </a:lnSpc>
              <a:spcBef>
                <a:spcPts val="95"/>
              </a:spcBef>
            </a:pPr>
            <a:r>
              <a:rPr sz="4000" spc="-5" dirty="0"/>
              <a:t>Creation is less</a:t>
            </a:r>
            <a:r>
              <a:rPr sz="4000" spc="-25" dirty="0"/>
              <a:t> </a:t>
            </a:r>
            <a:r>
              <a:rPr sz="4000" spc="-10" dirty="0"/>
              <a:t>expensive</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
        <p:nvSpPr>
          <p:cNvPr id="4" name="object 4"/>
          <p:cNvSpPr txBox="1"/>
          <p:nvPr/>
        </p:nvSpPr>
        <p:spPr>
          <a:xfrm>
            <a:off x="1108354" y="2171522"/>
            <a:ext cx="7683500" cy="2166619"/>
          </a:xfrm>
          <a:prstGeom prst="rect">
            <a:avLst/>
          </a:prstGeom>
        </p:spPr>
        <p:txBody>
          <a:bodyPr vert="horz" wrap="square" lIns="0" tIns="12065" rIns="0" bIns="0" rtlCol="0">
            <a:spAutoFit/>
          </a:bodyPr>
          <a:lstStyle/>
          <a:p>
            <a:pPr marL="354965" marR="508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Creating and terminating new threads in an  </a:t>
            </a:r>
            <a:r>
              <a:rPr sz="2800" b="1" dirty="0">
                <a:solidFill>
                  <a:srgbClr val="003300"/>
                </a:solidFill>
                <a:latin typeface="Arial"/>
                <a:cs typeface="Arial"/>
              </a:rPr>
              <a:t>existing </a:t>
            </a:r>
            <a:r>
              <a:rPr sz="2800" b="1" spc="-5" dirty="0">
                <a:solidFill>
                  <a:srgbClr val="003300"/>
                </a:solidFill>
                <a:latin typeface="Arial"/>
                <a:cs typeface="Arial"/>
              </a:rPr>
              <a:t>proc</a:t>
            </a:r>
            <a:r>
              <a:rPr lang="en-CA" sz="2800" b="1" spc="-5" dirty="0" err="1">
                <a:solidFill>
                  <a:srgbClr val="003300"/>
                </a:solidFill>
                <a:latin typeface="Arial"/>
                <a:cs typeface="Arial"/>
              </a:rPr>
              <a:t>ess</a:t>
            </a:r>
            <a:r>
              <a:rPr sz="2800" b="1" spc="-5" dirty="0">
                <a:solidFill>
                  <a:srgbClr val="003300"/>
                </a:solidFill>
                <a:latin typeface="Arial"/>
                <a:cs typeface="Arial"/>
              </a:rPr>
              <a:t> is also less expensive than  creating a</a:t>
            </a:r>
            <a:r>
              <a:rPr sz="2800" b="1" spc="5" dirty="0">
                <a:solidFill>
                  <a:srgbClr val="003300"/>
                </a:solidFill>
                <a:latin typeface="Arial"/>
                <a:cs typeface="Arial"/>
              </a:rPr>
              <a:t> </a:t>
            </a:r>
            <a:r>
              <a:rPr sz="2800" b="1" spc="-5" dirty="0">
                <a:solidFill>
                  <a:srgbClr val="003300"/>
                </a:solidFill>
                <a:latin typeface="Arial"/>
                <a:cs typeface="Arial"/>
              </a:rPr>
              <a:t>proc</a:t>
            </a:r>
            <a:r>
              <a:rPr lang="en-CA" sz="2800" b="1" spc="-5" dirty="0" err="1">
                <a:solidFill>
                  <a:srgbClr val="003300"/>
                </a:solidFill>
                <a:latin typeface="Arial"/>
                <a:cs typeface="Arial"/>
              </a:rPr>
              <a:t>ess</a:t>
            </a:r>
            <a:r>
              <a:rPr lang="en-CA" sz="2800" b="1" spc="-5" dirty="0">
                <a:solidFill>
                  <a:srgbClr val="003300"/>
                </a:solidFill>
                <a:latin typeface="Arial"/>
                <a:cs typeface="Arial"/>
              </a:rPr>
              <a:t>, due to executing different tasks and procedure within the same process</a:t>
            </a:r>
            <a:r>
              <a:rPr sz="2800" b="1" spc="-5" dirty="0">
                <a:solidFill>
                  <a:srgbClr val="003300"/>
                </a:solidFill>
                <a:latin typeface="Arial"/>
                <a:cs typeface="Arial"/>
              </a:rPr>
              <a:t>.</a:t>
            </a:r>
            <a:endParaRPr sz="2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748" y="389966"/>
            <a:ext cx="6245251" cy="635000"/>
          </a:xfrm>
          <a:prstGeom prst="rect">
            <a:avLst/>
          </a:prstGeom>
        </p:spPr>
        <p:txBody>
          <a:bodyPr vert="horz" wrap="square" lIns="0" tIns="12065" rIns="0" bIns="0" rtlCol="0">
            <a:spAutoFit/>
          </a:bodyPr>
          <a:lstStyle/>
          <a:p>
            <a:pPr marL="12700">
              <a:lnSpc>
                <a:spcPct val="100000"/>
              </a:lnSpc>
              <a:spcBef>
                <a:spcPts val="95"/>
              </a:spcBef>
            </a:pPr>
            <a:r>
              <a:rPr sz="4000" spc="-5" dirty="0"/>
              <a:t>Kernel and user</a:t>
            </a:r>
            <a:r>
              <a:rPr sz="4000" spc="-40" dirty="0"/>
              <a:t> </a:t>
            </a:r>
            <a:r>
              <a:rPr sz="4000" dirty="0"/>
              <a:t>threads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
        <p:nvSpPr>
          <p:cNvPr id="4" name="object 4"/>
          <p:cNvSpPr txBox="1"/>
          <p:nvPr/>
        </p:nvSpPr>
        <p:spPr>
          <a:xfrm>
            <a:off x="688949" y="1574422"/>
            <a:ext cx="7772400" cy="4526915"/>
          </a:xfrm>
          <a:prstGeom prst="rect">
            <a:avLst/>
          </a:prstGeom>
        </p:spPr>
        <p:txBody>
          <a:bodyPr vert="horz" wrap="square" lIns="0" tIns="97155" rIns="0" bIns="0" rtlCol="0">
            <a:spAutoFit/>
          </a:bodyPr>
          <a:lstStyle/>
          <a:p>
            <a:pPr marL="355600" indent="-343535">
              <a:lnSpc>
                <a:spcPct val="100000"/>
              </a:lnSpc>
              <a:spcBef>
                <a:spcPts val="765"/>
              </a:spcBef>
              <a:buClr>
                <a:srgbClr val="009999"/>
              </a:buClr>
              <a:buSzPct val="75000"/>
              <a:buFont typeface="Wingdings"/>
              <a:buChar char=""/>
              <a:tabLst>
                <a:tab pos="355600" algn="l"/>
                <a:tab pos="356235" algn="l"/>
              </a:tabLst>
            </a:pPr>
            <a:r>
              <a:rPr sz="2800" b="1" spc="-5" dirty="0">
                <a:solidFill>
                  <a:srgbClr val="003300"/>
                </a:solidFill>
                <a:latin typeface="Arial"/>
                <a:cs typeface="Arial"/>
              </a:rPr>
              <a:t>Where to implement the</a:t>
            </a:r>
            <a:r>
              <a:rPr sz="2800" b="1" spc="55" dirty="0">
                <a:solidFill>
                  <a:srgbClr val="003300"/>
                </a:solidFill>
                <a:latin typeface="Arial"/>
                <a:cs typeface="Arial"/>
              </a:rPr>
              <a:t> </a:t>
            </a:r>
            <a:r>
              <a:rPr sz="2800" b="1" spc="-5" dirty="0">
                <a:solidFill>
                  <a:srgbClr val="003300"/>
                </a:solidFill>
                <a:latin typeface="Arial"/>
                <a:cs typeface="Arial"/>
              </a:rPr>
              <a:t>threads:</a:t>
            </a:r>
            <a:endParaRPr sz="2800">
              <a:latin typeface="Arial"/>
              <a:cs typeface="Arial"/>
            </a:endParaRPr>
          </a:p>
          <a:p>
            <a:pPr marL="756285" lvl="1" indent="-287020">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In user</a:t>
            </a:r>
            <a:r>
              <a:rPr sz="2600" spc="-10" dirty="0">
                <a:solidFill>
                  <a:srgbClr val="003366"/>
                </a:solidFill>
                <a:latin typeface="Arial"/>
                <a:cs typeface="Arial"/>
              </a:rPr>
              <a:t> </a:t>
            </a:r>
            <a:r>
              <a:rPr sz="2600" dirty="0">
                <a:solidFill>
                  <a:srgbClr val="003366"/>
                </a:solidFill>
                <a:latin typeface="Arial"/>
                <a:cs typeface="Arial"/>
              </a:rPr>
              <a:t>libraries</a:t>
            </a:r>
            <a:endParaRPr sz="2600">
              <a:latin typeface="Arial"/>
              <a:cs typeface="Arial"/>
            </a:endParaRPr>
          </a:p>
          <a:p>
            <a:pPr marL="1155700" lvl="2" indent="-229235">
              <a:lnSpc>
                <a:spcPct val="100000"/>
              </a:lnSpc>
              <a:spcBef>
                <a:spcPts val="585"/>
              </a:spcBef>
              <a:buClr>
                <a:srgbClr val="009999"/>
              </a:buClr>
              <a:buSzPct val="75000"/>
              <a:buFont typeface="Wingdings"/>
              <a:buChar char=""/>
              <a:tabLst>
                <a:tab pos="1156335" algn="l"/>
              </a:tabLst>
            </a:pPr>
            <a:r>
              <a:rPr sz="2400" b="1" spc="-5" dirty="0">
                <a:solidFill>
                  <a:srgbClr val="006666"/>
                </a:solidFill>
                <a:latin typeface="Arial"/>
                <a:cs typeface="Arial"/>
              </a:rPr>
              <a:t>user-controlled</a:t>
            </a:r>
            <a:endParaRPr sz="2400">
              <a:latin typeface="Arial"/>
              <a:cs typeface="Arial"/>
            </a:endParaRPr>
          </a:p>
          <a:p>
            <a:pPr marL="1155700" lvl="2" indent="-229235">
              <a:lnSpc>
                <a:spcPct val="100000"/>
              </a:lnSpc>
              <a:spcBef>
                <a:spcPts val="575"/>
              </a:spcBef>
              <a:buClr>
                <a:srgbClr val="009999"/>
              </a:buClr>
              <a:buSzPct val="75000"/>
              <a:buFont typeface="Wingdings"/>
              <a:buChar char=""/>
              <a:tabLst>
                <a:tab pos="1156335" algn="l"/>
              </a:tabLst>
            </a:pPr>
            <a:r>
              <a:rPr sz="2400" b="1" dirty="0">
                <a:solidFill>
                  <a:srgbClr val="006666"/>
                </a:solidFill>
                <a:latin typeface="Arial"/>
                <a:cs typeface="Arial"/>
              </a:rPr>
              <a:t>POSIX </a:t>
            </a:r>
            <a:r>
              <a:rPr sz="2400" b="1" spc="-5" dirty="0">
                <a:solidFill>
                  <a:srgbClr val="006666"/>
                </a:solidFill>
                <a:latin typeface="Arial"/>
                <a:cs typeface="Arial"/>
              </a:rPr>
              <a:t>Pthreads, Java threads, </a:t>
            </a:r>
            <a:r>
              <a:rPr sz="2400" b="1" dirty="0">
                <a:solidFill>
                  <a:srgbClr val="006666"/>
                </a:solidFill>
                <a:latin typeface="Arial"/>
                <a:cs typeface="Arial"/>
              </a:rPr>
              <a:t>Win32</a:t>
            </a:r>
            <a:r>
              <a:rPr sz="2400" b="1" spc="5" dirty="0">
                <a:solidFill>
                  <a:srgbClr val="006666"/>
                </a:solidFill>
                <a:latin typeface="Arial"/>
                <a:cs typeface="Arial"/>
              </a:rPr>
              <a:t> </a:t>
            </a:r>
            <a:r>
              <a:rPr sz="2400" b="1" spc="-5" dirty="0">
                <a:solidFill>
                  <a:srgbClr val="006666"/>
                </a:solidFill>
                <a:latin typeface="Arial"/>
                <a:cs typeface="Arial"/>
              </a:rPr>
              <a:t>threads</a:t>
            </a:r>
            <a:endParaRPr sz="2400">
              <a:latin typeface="Arial"/>
              <a:cs typeface="Arial"/>
            </a:endParaRPr>
          </a:p>
          <a:p>
            <a:pPr marL="756285" lvl="1" indent="-287020">
              <a:lnSpc>
                <a:spcPct val="100000"/>
              </a:lnSpc>
              <a:spcBef>
                <a:spcPts val="615"/>
              </a:spcBef>
              <a:buClr>
                <a:srgbClr val="336699"/>
              </a:buClr>
              <a:buSzPct val="75000"/>
              <a:buFont typeface="Wingdings"/>
              <a:buChar char=""/>
              <a:tabLst>
                <a:tab pos="756285" algn="l"/>
                <a:tab pos="756920" algn="l"/>
              </a:tabLst>
            </a:pPr>
            <a:r>
              <a:rPr sz="2600" dirty="0">
                <a:solidFill>
                  <a:srgbClr val="003366"/>
                </a:solidFill>
                <a:latin typeface="Arial"/>
                <a:cs typeface="Arial"/>
              </a:rPr>
              <a:t>In the kernel of the</a:t>
            </a:r>
            <a:r>
              <a:rPr sz="2600" spc="-25" dirty="0">
                <a:solidFill>
                  <a:srgbClr val="003366"/>
                </a:solidFill>
                <a:latin typeface="Arial"/>
                <a:cs typeface="Arial"/>
              </a:rPr>
              <a:t> </a:t>
            </a:r>
            <a:r>
              <a:rPr sz="2600" dirty="0">
                <a:solidFill>
                  <a:srgbClr val="003366"/>
                </a:solidFill>
                <a:latin typeface="Arial"/>
                <a:cs typeface="Arial"/>
              </a:rPr>
              <a:t>OS:</a:t>
            </a:r>
            <a:endParaRPr sz="2600">
              <a:latin typeface="Arial"/>
              <a:cs typeface="Arial"/>
            </a:endParaRPr>
          </a:p>
          <a:p>
            <a:pPr marL="1155700" lvl="2" indent="-229235">
              <a:lnSpc>
                <a:spcPct val="100000"/>
              </a:lnSpc>
              <a:spcBef>
                <a:spcPts val="590"/>
              </a:spcBef>
              <a:buClr>
                <a:srgbClr val="009999"/>
              </a:buClr>
              <a:buSzPct val="75000"/>
              <a:buFont typeface="Wingdings"/>
              <a:buChar char=""/>
              <a:tabLst>
                <a:tab pos="1156335" algn="l"/>
              </a:tabLst>
            </a:pPr>
            <a:r>
              <a:rPr sz="2400" b="1" dirty="0">
                <a:solidFill>
                  <a:srgbClr val="006666"/>
                </a:solidFill>
                <a:latin typeface="Arial"/>
                <a:cs typeface="Arial"/>
              </a:rPr>
              <a:t>kernel </a:t>
            </a:r>
            <a:r>
              <a:rPr sz="2400" b="1" spc="-5" dirty="0">
                <a:solidFill>
                  <a:srgbClr val="006666"/>
                </a:solidFill>
                <a:latin typeface="Arial"/>
                <a:cs typeface="Arial"/>
              </a:rPr>
              <a:t>controlled</a:t>
            </a:r>
            <a:endParaRPr sz="2400">
              <a:latin typeface="Arial"/>
              <a:cs typeface="Arial"/>
            </a:endParaRPr>
          </a:p>
          <a:p>
            <a:pPr marL="1155700" marR="520700" lvl="2" indent="-228600">
              <a:lnSpc>
                <a:spcPct val="100000"/>
              </a:lnSpc>
              <a:spcBef>
                <a:spcPts val="575"/>
              </a:spcBef>
              <a:buClr>
                <a:srgbClr val="009999"/>
              </a:buClr>
              <a:buSzPct val="75000"/>
              <a:buFont typeface="Wingdings"/>
              <a:buChar char=""/>
              <a:tabLst>
                <a:tab pos="1156335" algn="l"/>
              </a:tabLst>
            </a:pPr>
            <a:r>
              <a:rPr sz="2400" b="1" dirty="0">
                <a:solidFill>
                  <a:srgbClr val="006666"/>
                </a:solidFill>
                <a:latin typeface="Arial"/>
                <a:cs typeface="Arial"/>
              </a:rPr>
              <a:t>Windows XP / </a:t>
            </a:r>
            <a:r>
              <a:rPr sz="2400" b="1" spc="-5" dirty="0">
                <a:solidFill>
                  <a:srgbClr val="006666"/>
                </a:solidFill>
                <a:latin typeface="Arial"/>
                <a:cs typeface="Arial"/>
              </a:rPr>
              <a:t>2000, </a:t>
            </a:r>
            <a:r>
              <a:rPr sz="2400" b="1" dirty="0">
                <a:solidFill>
                  <a:srgbClr val="006666"/>
                </a:solidFill>
                <a:latin typeface="Arial"/>
                <a:cs typeface="Arial"/>
              </a:rPr>
              <a:t>Solaris, Linux,</a:t>
            </a:r>
            <a:r>
              <a:rPr sz="2400" b="1" spc="-150" dirty="0">
                <a:solidFill>
                  <a:srgbClr val="006666"/>
                </a:solidFill>
                <a:latin typeface="Arial"/>
                <a:cs typeface="Arial"/>
              </a:rPr>
              <a:t> </a:t>
            </a:r>
            <a:r>
              <a:rPr sz="2400" b="1" spc="-5" dirty="0">
                <a:solidFill>
                  <a:srgbClr val="006666"/>
                </a:solidFill>
                <a:latin typeface="Arial"/>
                <a:cs typeface="Arial"/>
              </a:rPr>
              <a:t>True64  UNIX, Mac </a:t>
            </a:r>
            <a:r>
              <a:rPr sz="2400" b="1" dirty="0">
                <a:solidFill>
                  <a:srgbClr val="006666"/>
                </a:solidFill>
                <a:latin typeface="Arial"/>
                <a:cs typeface="Arial"/>
              </a:rPr>
              <a:t>OS</a:t>
            </a:r>
            <a:r>
              <a:rPr sz="2400" b="1" spc="-5" dirty="0">
                <a:solidFill>
                  <a:srgbClr val="006666"/>
                </a:solidFill>
                <a:latin typeface="Arial"/>
                <a:cs typeface="Arial"/>
              </a:rPr>
              <a:t> </a:t>
            </a:r>
            <a:r>
              <a:rPr sz="2400" b="1" dirty="0">
                <a:solidFill>
                  <a:srgbClr val="006666"/>
                </a:solidFill>
                <a:latin typeface="Arial"/>
                <a:cs typeface="Arial"/>
              </a:rPr>
              <a:t>X</a:t>
            </a:r>
            <a:endParaRPr sz="2400">
              <a:latin typeface="Arial"/>
              <a:cs typeface="Arial"/>
            </a:endParaRPr>
          </a:p>
          <a:p>
            <a:pPr marL="756285" lvl="1" indent="-287020">
              <a:lnSpc>
                <a:spcPct val="100000"/>
              </a:lnSpc>
              <a:spcBef>
                <a:spcPts val="615"/>
              </a:spcBef>
              <a:buClr>
                <a:srgbClr val="336699"/>
              </a:buClr>
              <a:buSzPct val="75000"/>
              <a:buFont typeface="Wingdings"/>
              <a:buChar char=""/>
              <a:tabLst>
                <a:tab pos="756285" algn="l"/>
                <a:tab pos="756920" algn="l"/>
              </a:tabLst>
            </a:pPr>
            <a:r>
              <a:rPr sz="2600" dirty="0">
                <a:solidFill>
                  <a:srgbClr val="003366"/>
                </a:solidFill>
                <a:latin typeface="Arial"/>
                <a:cs typeface="Arial"/>
              </a:rPr>
              <a:t>Mixed</a:t>
            </a:r>
            <a:r>
              <a:rPr sz="2600" spc="-20" dirty="0">
                <a:solidFill>
                  <a:srgbClr val="003366"/>
                </a:solidFill>
                <a:latin typeface="Arial"/>
                <a:cs typeface="Arial"/>
              </a:rPr>
              <a:t> </a:t>
            </a:r>
            <a:r>
              <a:rPr sz="2600" dirty="0">
                <a:solidFill>
                  <a:srgbClr val="003366"/>
                </a:solidFill>
                <a:latin typeface="Arial"/>
                <a:cs typeface="Arial"/>
              </a:rPr>
              <a:t>solutions</a:t>
            </a:r>
            <a:endParaRPr sz="2600">
              <a:latin typeface="Arial"/>
              <a:cs typeface="Arial"/>
            </a:endParaRPr>
          </a:p>
          <a:p>
            <a:pPr marL="1155700" lvl="2" indent="-229235">
              <a:lnSpc>
                <a:spcPct val="100000"/>
              </a:lnSpc>
              <a:spcBef>
                <a:spcPts val="585"/>
              </a:spcBef>
              <a:buClr>
                <a:srgbClr val="009999"/>
              </a:buClr>
              <a:buSzPct val="75000"/>
              <a:buFont typeface="Wingdings"/>
              <a:buChar char=""/>
              <a:tabLst>
                <a:tab pos="1156335" algn="l"/>
              </a:tabLst>
            </a:pPr>
            <a:r>
              <a:rPr sz="2400" b="1" dirty="0">
                <a:solidFill>
                  <a:srgbClr val="006666"/>
                </a:solidFill>
                <a:latin typeface="Arial"/>
                <a:cs typeface="Arial"/>
              </a:rPr>
              <a:t>Solaris </a:t>
            </a:r>
            <a:r>
              <a:rPr sz="2400" b="1" spc="-5" dirty="0">
                <a:solidFill>
                  <a:srgbClr val="006666"/>
                </a:solidFill>
                <a:latin typeface="Arial"/>
                <a:cs typeface="Arial"/>
              </a:rPr>
              <a:t>2, Windows 2000 </a:t>
            </a:r>
            <a:r>
              <a:rPr sz="2400" b="1" dirty="0">
                <a:solidFill>
                  <a:srgbClr val="006666"/>
                </a:solidFill>
                <a:latin typeface="Arial"/>
                <a:cs typeface="Arial"/>
              </a:rPr>
              <a:t>/</a:t>
            </a:r>
            <a:r>
              <a:rPr sz="2400" b="1" spc="-35" dirty="0">
                <a:solidFill>
                  <a:srgbClr val="006666"/>
                </a:solidFill>
                <a:latin typeface="Arial"/>
                <a:cs typeface="Arial"/>
              </a:rPr>
              <a:t> </a:t>
            </a:r>
            <a:r>
              <a:rPr sz="2400" b="1" dirty="0">
                <a:solidFill>
                  <a:srgbClr val="006666"/>
                </a:solidFill>
                <a:latin typeface="Arial"/>
                <a:cs typeface="Arial"/>
              </a:rPr>
              <a:t>NT</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2749" y="369823"/>
            <a:ext cx="5938520" cy="635000"/>
          </a:xfrm>
          <a:prstGeom prst="rect">
            <a:avLst/>
          </a:prstGeom>
        </p:spPr>
        <p:txBody>
          <a:bodyPr vert="horz" wrap="square" lIns="0" tIns="12065" rIns="0" bIns="0" rtlCol="0">
            <a:spAutoFit/>
          </a:bodyPr>
          <a:lstStyle/>
          <a:p>
            <a:pPr marL="12700">
              <a:lnSpc>
                <a:spcPct val="100000"/>
              </a:lnSpc>
              <a:spcBef>
                <a:spcPts val="95"/>
              </a:spcBef>
            </a:pPr>
            <a:r>
              <a:rPr sz="4000" spc="-5" dirty="0"/>
              <a:t>User </a:t>
            </a:r>
            <a:r>
              <a:rPr sz="4000" spc="-10" dirty="0"/>
              <a:t>and </a:t>
            </a:r>
            <a:r>
              <a:rPr sz="4000" spc="-5" dirty="0"/>
              <a:t>kernel </a:t>
            </a:r>
            <a:r>
              <a:rPr sz="4000" dirty="0"/>
              <a:t>threads</a:t>
            </a:r>
            <a:r>
              <a:rPr sz="4000" spc="-35" dirty="0"/>
              <a:t> </a:t>
            </a:r>
            <a:r>
              <a:rPr sz="2800" spc="-5" dirty="0"/>
              <a:t>(kernel)</a:t>
            </a:r>
            <a:endParaRPr sz="28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
        <p:nvSpPr>
          <p:cNvPr id="6" name="object 6"/>
          <p:cNvSpPr txBox="1"/>
          <p:nvPr/>
        </p:nvSpPr>
        <p:spPr>
          <a:xfrm>
            <a:off x="612749" y="1588134"/>
            <a:ext cx="8005445" cy="4356577"/>
          </a:xfrm>
          <a:prstGeom prst="rect">
            <a:avLst/>
          </a:prstGeom>
        </p:spPr>
        <p:txBody>
          <a:bodyPr vert="horz" wrap="square" lIns="0" tIns="83820" rIns="0" bIns="0" rtlCol="0">
            <a:spAutoFit/>
          </a:bodyPr>
          <a:lstStyle/>
          <a:p>
            <a:pPr marL="355600" marR="549275" indent="-343535">
              <a:lnSpc>
                <a:spcPts val="2300"/>
              </a:lnSpc>
              <a:spcBef>
                <a:spcPts val="660"/>
              </a:spcBef>
              <a:buClr>
                <a:srgbClr val="009999"/>
              </a:buClr>
              <a:buSzPct val="75000"/>
              <a:buFont typeface="Wingdings"/>
              <a:buChar char=""/>
              <a:tabLst>
                <a:tab pos="355600" algn="l"/>
                <a:tab pos="356235" algn="l"/>
              </a:tabLst>
            </a:pPr>
            <a:r>
              <a:rPr sz="2400" b="1" spc="-5" dirty="0">
                <a:solidFill>
                  <a:srgbClr val="003300"/>
                </a:solidFill>
                <a:latin typeface="Arial"/>
                <a:cs typeface="Arial"/>
              </a:rPr>
              <a:t>user threads: supported </a:t>
            </a:r>
            <a:r>
              <a:rPr sz="2400" b="1" dirty="0">
                <a:solidFill>
                  <a:srgbClr val="003300"/>
                </a:solidFill>
                <a:latin typeface="Arial"/>
                <a:cs typeface="Arial"/>
              </a:rPr>
              <a:t>by </a:t>
            </a:r>
            <a:r>
              <a:rPr sz="2400" b="1" spc="-5" dirty="0">
                <a:solidFill>
                  <a:srgbClr val="003300"/>
                </a:solidFill>
                <a:latin typeface="Arial"/>
                <a:cs typeface="Arial"/>
              </a:rPr>
              <a:t>user </a:t>
            </a:r>
            <a:r>
              <a:rPr sz="2400" b="1" dirty="0">
                <a:solidFill>
                  <a:srgbClr val="003300"/>
                </a:solidFill>
                <a:latin typeface="Arial"/>
                <a:cs typeface="Arial"/>
              </a:rPr>
              <a:t>libraries or prog</a:t>
            </a:r>
            <a:r>
              <a:rPr lang="en-CA" sz="2400" b="1" dirty="0">
                <a:solidFill>
                  <a:srgbClr val="003300"/>
                </a:solidFill>
                <a:latin typeface="Arial"/>
                <a:cs typeface="Arial"/>
              </a:rPr>
              <a:t>ramming</a:t>
            </a:r>
            <a:r>
              <a:rPr sz="2400" b="1" dirty="0">
                <a:solidFill>
                  <a:srgbClr val="003300"/>
                </a:solidFill>
                <a:latin typeface="Arial"/>
                <a:cs typeface="Arial"/>
              </a:rPr>
              <a:t>  </a:t>
            </a:r>
            <a:r>
              <a:rPr sz="2400" b="1" spc="-5" dirty="0">
                <a:solidFill>
                  <a:srgbClr val="003300"/>
                </a:solidFill>
                <a:latin typeface="Arial"/>
                <a:cs typeface="Arial"/>
              </a:rPr>
              <a:t>language</a:t>
            </a:r>
            <a:endParaRPr sz="2400" dirty="0">
              <a:latin typeface="Arial"/>
              <a:cs typeface="Arial"/>
            </a:endParaRPr>
          </a:p>
          <a:p>
            <a:pPr marL="756285" lvl="1" indent="-287020">
              <a:lnSpc>
                <a:spcPts val="2375"/>
              </a:lnSpc>
              <a:spcBef>
                <a:spcPts val="20"/>
              </a:spcBef>
              <a:buClr>
                <a:srgbClr val="336699"/>
              </a:buClr>
              <a:buSzPct val="75000"/>
              <a:buFont typeface="Wingdings"/>
              <a:buChar char=""/>
              <a:tabLst>
                <a:tab pos="756285" algn="l"/>
                <a:tab pos="756920" algn="l"/>
              </a:tabLst>
            </a:pPr>
            <a:r>
              <a:rPr sz="2200" spc="-5" dirty="0">
                <a:solidFill>
                  <a:srgbClr val="003366"/>
                </a:solidFill>
                <a:latin typeface="Arial"/>
                <a:cs typeface="Arial"/>
              </a:rPr>
              <a:t>efficient </a:t>
            </a:r>
            <a:r>
              <a:rPr sz="2200" dirty="0">
                <a:solidFill>
                  <a:srgbClr val="003366"/>
                </a:solidFill>
                <a:latin typeface="Arial"/>
                <a:cs typeface="Arial"/>
              </a:rPr>
              <a:t>because </a:t>
            </a:r>
            <a:r>
              <a:rPr sz="2200" spc="-5" dirty="0">
                <a:solidFill>
                  <a:srgbClr val="003366"/>
                </a:solidFill>
                <a:latin typeface="Arial"/>
                <a:cs typeface="Arial"/>
              </a:rPr>
              <a:t>op</a:t>
            </a:r>
            <a:r>
              <a:rPr lang="en-CA" sz="2200" spc="-5" dirty="0" err="1">
                <a:solidFill>
                  <a:srgbClr val="003366"/>
                </a:solidFill>
                <a:latin typeface="Arial"/>
                <a:cs typeface="Arial"/>
              </a:rPr>
              <a:t>eration</a:t>
            </a:r>
            <a:r>
              <a:rPr sz="2200" spc="-5" dirty="0">
                <a:solidFill>
                  <a:srgbClr val="003366"/>
                </a:solidFill>
                <a:latin typeface="Arial"/>
                <a:cs typeface="Arial"/>
              </a:rPr>
              <a:t>s on threads do not request</a:t>
            </a:r>
            <a:r>
              <a:rPr sz="2200" spc="75" dirty="0">
                <a:solidFill>
                  <a:srgbClr val="003366"/>
                </a:solidFill>
                <a:latin typeface="Arial"/>
                <a:cs typeface="Arial"/>
              </a:rPr>
              <a:t> </a:t>
            </a:r>
            <a:r>
              <a:rPr sz="2200" spc="-5" dirty="0">
                <a:solidFill>
                  <a:srgbClr val="003366"/>
                </a:solidFill>
                <a:latin typeface="Arial"/>
                <a:cs typeface="Arial"/>
              </a:rPr>
              <a:t>system</a:t>
            </a:r>
            <a:r>
              <a:rPr lang="en-CA" sz="2200" spc="-5" dirty="0">
                <a:solidFill>
                  <a:srgbClr val="003366"/>
                </a:solidFill>
                <a:latin typeface="Arial"/>
                <a:cs typeface="Arial"/>
              </a:rPr>
              <a:t> </a:t>
            </a:r>
            <a:r>
              <a:rPr sz="2200" dirty="0">
                <a:solidFill>
                  <a:srgbClr val="003366"/>
                </a:solidFill>
                <a:latin typeface="Arial"/>
                <a:cs typeface="Arial"/>
              </a:rPr>
              <a:t>calls</a:t>
            </a:r>
            <a:r>
              <a:rPr lang="en-CA" sz="2200" dirty="0">
                <a:solidFill>
                  <a:srgbClr val="003366"/>
                </a:solidFill>
                <a:latin typeface="Arial"/>
                <a:cs typeface="Arial"/>
              </a:rPr>
              <a:t> (invoke function provided by library)</a:t>
            </a:r>
            <a:endParaRPr sz="2200" dirty="0">
              <a:latin typeface="Arial"/>
              <a:cs typeface="Arial"/>
            </a:endParaRPr>
          </a:p>
          <a:p>
            <a:pPr marL="756285" marR="5080" lvl="1" indent="-287020">
              <a:lnSpc>
                <a:spcPct val="8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disadvantage: the kernel is not able to distinguish between  state of process and state of threads in the</a:t>
            </a:r>
            <a:r>
              <a:rPr sz="2200" spc="85" dirty="0">
                <a:solidFill>
                  <a:srgbClr val="003366"/>
                </a:solidFill>
                <a:latin typeface="Arial"/>
                <a:cs typeface="Arial"/>
              </a:rPr>
              <a:t> </a:t>
            </a:r>
            <a:r>
              <a:rPr sz="2200" spc="-5" dirty="0">
                <a:solidFill>
                  <a:srgbClr val="003366"/>
                </a:solidFill>
                <a:latin typeface="Arial"/>
                <a:cs typeface="Arial"/>
              </a:rPr>
              <a:t>process</a:t>
            </a:r>
            <a:r>
              <a:rPr lang="en-CA" sz="2200" spc="-5" dirty="0">
                <a:solidFill>
                  <a:srgbClr val="003366"/>
                </a:solidFill>
                <a:latin typeface="Arial"/>
                <a:cs typeface="Arial"/>
              </a:rPr>
              <a:t> (cannot supervise/see the threads, only the process that contains those threads)</a:t>
            </a:r>
            <a:endParaRPr sz="2200" dirty="0">
              <a:latin typeface="Arial"/>
              <a:cs typeface="Arial"/>
            </a:endParaRPr>
          </a:p>
          <a:p>
            <a:pPr marL="1155700" lvl="2" indent="-229235">
              <a:lnSpc>
                <a:spcPts val="2400"/>
              </a:lnSpc>
              <a:spcBef>
                <a:spcPts val="10"/>
              </a:spcBef>
              <a:buClr>
                <a:srgbClr val="009999"/>
              </a:buClr>
              <a:buSzPct val="75000"/>
              <a:buFont typeface="Wingdings"/>
              <a:buChar char=""/>
              <a:tabLst>
                <a:tab pos="1155700" algn="l"/>
                <a:tab pos="1156335" algn="l"/>
              </a:tabLst>
            </a:pPr>
            <a:r>
              <a:rPr sz="2000" b="1" dirty="0">
                <a:solidFill>
                  <a:srgbClr val="006666"/>
                </a:solidFill>
                <a:latin typeface="Arial"/>
                <a:cs typeface="Arial"/>
              </a:rPr>
              <a:t>blocking a thread </a:t>
            </a:r>
            <a:r>
              <a:rPr sz="2000" b="1" spc="-5" dirty="0">
                <a:solidFill>
                  <a:srgbClr val="006666"/>
                </a:solidFill>
                <a:latin typeface="Arial"/>
                <a:cs typeface="Arial"/>
              </a:rPr>
              <a:t>implies </a:t>
            </a:r>
            <a:r>
              <a:rPr sz="2000" b="1" dirty="0">
                <a:solidFill>
                  <a:srgbClr val="006666"/>
                </a:solidFill>
                <a:latin typeface="Arial"/>
                <a:cs typeface="Arial"/>
              </a:rPr>
              <a:t>blocking the</a:t>
            </a:r>
            <a:r>
              <a:rPr sz="2000" b="1" spc="-100" dirty="0">
                <a:solidFill>
                  <a:srgbClr val="006666"/>
                </a:solidFill>
                <a:latin typeface="Arial"/>
                <a:cs typeface="Arial"/>
              </a:rPr>
              <a:t> </a:t>
            </a:r>
            <a:r>
              <a:rPr sz="2000" b="1" dirty="0">
                <a:solidFill>
                  <a:srgbClr val="006666"/>
                </a:solidFill>
                <a:latin typeface="Arial"/>
                <a:cs typeface="Arial"/>
              </a:rPr>
              <a:t>process</a:t>
            </a:r>
            <a:endParaRPr sz="2000" dirty="0">
              <a:latin typeface="Arial"/>
              <a:cs typeface="Arial"/>
            </a:endParaRPr>
          </a:p>
          <a:p>
            <a:pPr marL="355600" indent="-343535">
              <a:lnSpc>
                <a:spcPts val="2590"/>
              </a:lnSpc>
              <a:buClr>
                <a:srgbClr val="009999"/>
              </a:buClr>
              <a:buSzPct val="75000"/>
              <a:buFont typeface="Wingdings"/>
              <a:buChar char=""/>
              <a:tabLst>
                <a:tab pos="355600" algn="l"/>
                <a:tab pos="356235" algn="l"/>
              </a:tabLst>
            </a:pPr>
            <a:r>
              <a:rPr sz="2400" b="1" spc="-5" dirty="0">
                <a:solidFill>
                  <a:srgbClr val="003300"/>
                </a:solidFill>
                <a:latin typeface="Arial"/>
                <a:cs typeface="Arial"/>
              </a:rPr>
              <a:t>kernel threads: </a:t>
            </a:r>
            <a:r>
              <a:rPr sz="2400" b="1" dirty="0">
                <a:solidFill>
                  <a:srgbClr val="003300"/>
                </a:solidFill>
                <a:latin typeface="Arial"/>
                <a:cs typeface="Arial"/>
              </a:rPr>
              <a:t>directly </a:t>
            </a:r>
            <a:r>
              <a:rPr sz="2400" b="1" spc="-5" dirty="0">
                <a:solidFill>
                  <a:srgbClr val="003300"/>
                </a:solidFill>
                <a:latin typeface="Arial"/>
                <a:cs typeface="Arial"/>
              </a:rPr>
              <a:t>supported </a:t>
            </a:r>
            <a:r>
              <a:rPr sz="2400" b="1" dirty="0">
                <a:solidFill>
                  <a:srgbClr val="003300"/>
                </a:solidFill>
                <a:latin typeface="Arial"/>
                <a:cs typeface="Arial"/>
              </a:rPr>
              <a:t>by the OS</a:t>
            </a:r>
            <a:r>
              <a:rPr sz="2400" b="1" spc="-25" dirty="0">
                <a:solidFill>
                  <a:srgbClr val="003300"/>
                </a:solidFill>
                <a:latin typeface="Arial"/>
                <a:cs typeface="Arial"/>
              </a:rPr>
              <a:t> </a:t>
            </a:r>
            <a:r>
              <a:rPr sz="2400" b="1" spc="-5" dirty="0">
                <a:solidFill>
                  <a:srgbClr val="003300"/>
                </a:solidFill>
                <a:latin typeface="Arial"/>
                <a:cs typeface="Arial"/>
              </a:rPr>
              <a:t>kernel</a:t>
            </a:r>
            <a:endParaRPr sz="2400" dirty="0">
              <a:latin typeface="Arial"/>
              <a:cs typeface="Arial"/>
            </a:endParaRPr>
          </a:p>
          <a:p>
            <a:pPr marL="355600">
              <a:lnSpc>
                <a:spcPts val="2590"/>
              </a:lnSpc>
            </a:pPr>
            <a:r>
              <a:rPr sz="2400" b="1" dirty="0">
                <a:solidFill>
                  <a:srgbClr val="003300"/>
                </a:solidFill>
                <a:latin typeface="Arial"/>
                <a:cs typeface="Arial"/>
              </a:rPr>
              <a:t>(WIN </a:t>
            </a:r>
            <a:r>
              <a:rPr sz="2400" b="1" spc="-5" dirty="0">
                <a:solidFill>
                  <a:srgbClr val="003300"/>
                </a:solidFill>
                <a:latin typeface="Arial"/>
                <a:cs typeface="Arial"/>
              </a:rPr>
              <a:t>NT,</a:t>
            </a:r>
            <a:r>
              <a:rPr sz="2400" b="1" spc="-25" dirty="0">
                <a:solidFill>
                  <a:srgbClr val="003300"/>
                </a:solidFill>
                <a:latin typeface="Arial"/>
                <a:cs typeface="Arial"/>
              </a:rPr>
              <a:t> </a:t>
            </a:r>
            <a:r>
              <a:rPr sz="2400" b="1" spc="-5" dirty="0">
                <a:solidFill>
                  <a:srgbClr val="003300"/>
                </a:solidFill>
                <a:latin typeface="Arial"/>
                <a:cs typeface="Arial"/>
              </a:rPr>
              <a:t>Solaris)</a:t>
            </a:r>
            <a:endParaRPr sz="2400" dirty="0">
              <a:latin typeface="Arial"/>
              <a:cs typeface="Arial"/>
            </a:endParaRPr>
          </a:p>
          <a:p>
            <a:pPr marL="756285" marR="699770" lvl="1" indent="-287020">
              <a:lnSpc>
                <a:spcPct val="8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the kernel is able to directly manage the states of the  threads</a:t>
            </a:r>
            <a:endParaRPr sz="22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200" spc="-5" dirty="0">
                <a:solidFill>
                  <a:srgbClr val="003366"/>
                </a:solidFill>
                <a:latin typeface="Arial"/>
                <a:cs typeface="Arial"/>
              </a:rPr>
              <a:t>It can </a:t>
            </a:r>
            <a:r>
              <a:rPr sz="2200" dirty="0">
                <a:solidFill>
                  <a:srgbClr val="003366"/>
                </a:solidFill>
                <a:latin typeface="Arial"/>
                <a:cs typeface="Arial"/>
              </a:rPr>
              <a:t>assign </a:t>
            </a:r>
            <a:r>
              <a:rPr sz="2200" spc="-5" dirty="0">
                <a:solidFill>
                  <a:srgbClr val="003366"/>
                </a:solidFill>
                <a:latin typeface="Arial"/>
                <a:cs typeface="Arial"/>
              </a:rPr>
              <a:t>different threads to different</a:t>
            </a:r>
            <a:r>
              <a:rPr sz="2200" spc="40" dirty="0">
                <a:solidFill>
                  <a:srgbClr val="003366"/>
                </a:solidFill>
                <a:latin typeface="Arial"/>
                <a:cs typeface="Arial"/>
              </a:rPr>
              <a:t> </a:t>
            </a:r>
            <a:r>
              <a:rPr sz="2200" spc="-5" dirty="0">
                <a:solidFill>
                  <a:srgbClr val="003366"/>
                </a:solidFill>
                <a:latin typeface="Arial"/>
                <a:cs typeface="Arial"/>
              </a:rPr>
              <a:t>CPUs</a:t>
            </a:r>
            <a:endParaRPr sz="2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5650" y="1441450"/>
            <a:ext cx="7785100" cy="1003300"/>
            <a:chOff x="755650" y="1441450"/>
            <a:chExt cx="7785100" cy="1003300"/>
          </a:xfrm>
        </p:grpSpPr>
        <p:sp>
          <p:nvSpPr>
            <p:cNvPr id="3" name="object 3"/>
            <p:cNvSpPr/>
            <p:nvPr/>
          </p:nvSpPr>
          <p:spPr>
            <a:xfrm>
              <a:off x="762000" y="1447800"/>
              <a:ext cx="7772400" cy="990600"/>
            </a:xfrm>
            <a:custGeom>
              <a:avLst/>
              <a:gdLst/>
              <a:ahLst/>
              <a:cxnLst/>
              <a:rect l="l" t="t" r="r" b="b"/>
              <a:pathLst>
                <a:path w="7772400" h="990600">
                  <a:moveTo>
                    <a:pt x="76073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7607300" y="990600"/>
                  </a:lnTo>
                  <a:lnTo>
                    <a:pt x="7651191" y="984702"/>
                  </a:lnTo>
                  <a:lnTo>
                    <a:pt x="7690630" y="968059"/>
                  </a:lnTo>
                  <a:lnTo>
                    <a:pt x="7724044" y="942244"/>
                  </a:lnTo>
                  <a:lnTo>
                    <a:pt x="7749859" y="908830"/>
                  </a:lnTo>
                  <a:lnTo>
                    <a:pt x="7766502" y="869391"/>
                  </a:lnTo>
                  <a:lnTo>
                    <a:pt x="7772400" y="825500"/>
                  </a:lnTo>
                  <a:lnTo>
                    <a:pt x="7772400" y="165100"/>
                  </a:lnTo>
                  <a:lnTo>
                    <a:pt x="7766502" y="121208"/>
                  </a:lnTo>
                  <a:lnTo>
                    <a:pt x="7749859" y="81769"/>
                  </a:lnTo>
                  <a:lnTo>
                    <a:pt x="7724044" y="48355"/>
                  </a:lnTo>
                  <a:lnTo>
                    <a:pt x="7690630" y="22540"/>
                  </a:lnTo>
                  <a:lnTo>
                    <a:pt x="7651191" y="5897"/>
                  </a:lnTo>
                  <a:lnTo>
                    <a:pt x="7607300" y="0"/>
                  </a:lnTo>
                  <a:close/>
                </a:path>
              </a:pathLst>
            </a:custGeom>
            <a:solidFill>
              <a:srgbClr val="CCEBFF"/>
            </a:solidFill>
          </p:spPr>
          <p:txBody>
            <a:bodyPr wrap="square" lIns="0" tIns="0" rIns="0" bIns="0" rtlCol="0"/>
            <a:lstStyle/>
            <a:p>
              <a:endParaRPr/>
            </a:p>
          </p:txBody>
        </p:sp>
        <p:sp>
          <p:nvSpPr>
            <p:cNvPr id="4" name="object 4"/>
            <p:cNvSpPr/>
            <p:nvPr/>
          </p:nvSpPr>
          <p:spPr>
            <a:xfrm>
              <a:off x="762000" y="1447800"/>
              <a:ext cx="7772400" cy="990600"/>
            </a:xfrm>
            <a:custGeom>
              <a:avLst/>
              <a:gdLst/>
              <a:ahLst/>
              <a:cxnLst/>
              <a:rect l="l" t="t" r="r" b="b"/>
              <a:pathLst>
                <a:path w="7772400" h="990600">
                  <a:moveTo>
                    <a:pt x="0" y="165100"/>
                  </a:moveTo>
                  <a:lnTo>
                    <a:pt x="5897" y="121208"/>
                  </a:lnTo>
                  <a:lnTo>
                    <a:pt x="22540" y="81769"/>
                  </a:lnTo>
                  <a:lnTo>
                    <a:pt x="48355" y="48355"/>
                  </a:lnTo>
                  <a:lnTo>
                    <a:pt x="81769" y="22540"/>
                  </a:lnTo>
                  <a:lnTo>
                    <a:pt x="121208" y="5897"/>
                  </a:lnTo>
                  <a:lnTo>
                    <a:pt x="165100" y="0"/>
                  </a:lnTo>
                  <a:lnTo>
                    <a:pt x="7607300" y="0"/>
                  </a:lnTo>
                  <a:lnTo>
                    <a:pt x="7651191" y="5897"/>
                  </a:lnTo>
                  <a:lnTo>
                    <a:pt x="7690630" y="22540"/>
                  </a:lnTo>
                  <a:lnTo>
                    <a:pt x="7724044" y="48355"/>
                  </a:lnTo>
                  <a:lnTo>
                    <a:pt x="7749859" y="81769"/>
                  </a:lnTo>
                  <a:lnTo>
                    <a:pt x="7766502" y="121208"/>
                  </a:lnTo>
                  <a:lnTo>
                    <a:pt x="7772400" y="165100"/>
                  </a:lnTo>
                  <a:lnTo>
                    <a:pt x="7772400" y="825500"/>
                  </a:lnTo>
                  <a:lnTo>
                    <a:pt x="7766502" y="869391"/>
                  </a:lnTo>
                  <a:lnTo>
                    <a:pt x="7749859" y="908830"/>
                  </a:lnTo>
                  <a:lnTo>
                    <a:pt x="7724044" y="942244"/>
                  </a:lnTo>
                  <a:lnTo>
                    <a:pt x="7690630" y="968059"/>
                  </a:lnTo>
                  <a:lnTo>
                    <a:pt x="7651191" y="984702"/>
                  </a:lnTo>
                  <a:lnTo>
                    <a:pt x="7607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9999"/>
              </a:solidFill>
            </a:ln>
          </p:spPr>
          <p:txBody>
            <a:bodyPr wrap="square" lIns="0" tIns="0" rIns="0" bIns="0" rtlCol="0"/>
            <a:lstStyle/>
            <a:p>
              <a:endParaRPr/>
            </a:p>
          </p:txBody>
        </p:sp>
      </p:grpSp>
      <p:sp>
        <p:nvSpPr>
          <p:cNvPr id="6" name="object 6"/>
          <p:cNvSpPr txBox="1">
            <a:spLocks noGrp="1"/>
          </p:cNvSpPr>
          <p:nvPr>
            <p:ph type="title"/>
          </p:nvPr>
        </p:nvSpPr>
        <p:spPr>
          <a:xfrm>
            <a:off x="1109878" y="389966"/>
            <a:ext cx="2547722" cy="635000"/>
          </a:xfrm>
          <a:prstGeom prst="rect">
            <a:avLst/>
          </a:prstGeom>
        </p:spPr>
        <p:txBody>
          <a:bodyPr vert="horz" wrap="square" lIns="0" tIns="12065" rIns="0" bIns="0" rtlCol="0">
            <a:spAutoFit/>
          </a:bodyPr>
          <a:lstStyle/>
          <a:p>
            <a:pPr marL="12700">
              <a:lnSpc>
                <a:spcPct val="100000"/>
              </a:lnSpc>
              <a:spcBef>
                <a:spcPts val="95"/>
              </a:spcBef>
            </a:pPr>
            <a:r>
              <a:rPr sz="4000" spc="-5" dirty="0"/>
              <a:t>Topics</a:t>
            </a:r>
            <a:endParaRPr sz="4000" dirty="0"/>
          </a:p>
        </p:txBody>
      </p:sp>
      <p:sp>
        <p:nvSpPr>
          <p:cNvPr id="8" name="object 8"/>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a:t>
            </a:fld>
            <a:endParaRPr sz="1400">
              <a:latin typeface="Arial"/>
              <a:cs typeface="Arial"/>
            </a:endParaRPr>
          </a:p>
        </p:txBody>
      </p:sp>
      <p:sp>
        <p:nvSpPr>
          <p:cNvPr id="7" name="object 7"/>
          <p:cNvSpPr txBox="1">
            <a:spLocks noGrp="1"/>
          </p:cNvSpPr>
          <p:nvPr>
            <p:ph type="body" idx="1"/>
          </p:nvPr>
        </p:nvSpPr>
        <p:spPr>
          <a:prstGeom prst="rect">
            <a:avLst/>
          </a:prstGeom>
        </p:spPr>
        <p:txBody>
          <a:bodyPr vert="horz" wrap="square" lIns="0" tIns="12065" rIns="0" bIns="0" rtlCol="0">
            <a:spAutoFit/>
          </a:bodyPr>
          <a:lstStyle/>
          <a:p>
            <a:pPr marL="466090" indent="-342900">
              <a:lnSpc>
                <a:spcPct val="100000"/>
              </a:lnSpc>
              <a:spcBef>
                <a:spcPts val="95"/>
              </a:spcBef>
              <a:buClr>
                <a:srgbClr val="009999"/>
              </a:buClr>
              <a:buSzPct val="75000"/>
              <a:buFont typeface="Wingdings"/>
              <a:buChar char=""/>
              <a:tabLst>
                <a:tab pos="466725" algn="l"/>
                <a:tab pos="467359" algn="l"/>
              </a:tabLst>
            </a:pPr>
            <a:r>
              <a:rPr spc="-10" dirty="0"/>
              <a:t>The </a:t>
            </a:r>
            <a:r>
              <a:rPr spc="-5" dirty="0"/>
              <a:t>execution thread in the</a:t>
            </a:r>
            <a:r>
              <a:rPr spc="85" dirty="0"/>
              <a:t> </a:t>
            </a:r>
            <a:r>
              <a:rPr dirty="0"/>
              <a:t>processes</a:t>
            </a:r>
          </a:p>
          <a:p>
            <a:pPr marL="111125">
              <a:lnSpc>
                <a:spcPct val="100000"/>
              </a:lnSpc>
              <a:spcBef>
                <a:spcPts val="45"/>
              </a:spcBef>
              <a:buClr>
                <a:srgbClr val="009999"/>
              </a:buClr>
              <a:buFont typeface="Wingdings"/>
              <a:buChar char=""/>
            </a:pPr>
            <a:endParaRPr sz="4050"/>
          </a:p>
          <a:p>
            <a:pPr marL="466090" marR="325120" indent="-342900">
              <a:lnSpc>
                <a:spcPct val="100000"/>
              </a:lnSpc>
              <a:spcBef>
                <a:spcPts val="5"/>
              </a:spcBef>
              <a:buClr>
                <a:srgbClr val="009999"/>
              </a:buClr>
              <a:buSzPct val="75000"/>
              <a:buFont typeface="Wingdings"/>
              <a:buChar char=""/>
              <a:tabLst>
                <a:tab pos="466725" algn="l"/>
                <a:tab pos="467359" algn="l"/>
              </a:tabLst>
            </a:pPr>
            <a:r>
              <a:rPr spc="-5" dirty="0"/>
              <a:t>Multi-thread versus single thread (the  thread)</a:t>
            </a:r>
          </a:p>
          <a:p>
            <a:pPr marL="867410" lvl="1" indent="-287655">
              <a:lnSpc>
                <a:spcPct val="100000"/>
              </a:lnSpc>
              <a:spcBef>
                <a:spcPts val="630"/>
              </a:spcBef>
              <a:buClr>
                <a:srgbClr val="336699"/>
              </a:buClr>
              <a:buSzPct val="75000"/>
              <a:buFont typeface="Wingdings"/>
              <a:buChar char=""/>
              <a:tabLst>
                <a:tab pos="868044" algn="l"/>
                <a:tab pos="868680" algn="l"/>
              </a:tabLst>
            </a:pPr>
            <a:r>
              <a:rPr sz="2600" dirty="0">
                <a:solidFill>
                  <a:srgbClr val="003366"/>
                </a:solidFill>
                <a:latin typeface="Arial"/>
                <a:cs typeface="Arial"/>
              </a:rPr>
              <a:t>User level threads and kernel level</a:t>
            </a:r>
            <a:r>
              <a:rPr sz="2600" spc="-35" dirty="0">
                <a:solidFill>
                  <a:srgbClr val="003366"/>
                </a:solidFill>
                <a:latin typeface="Arial"/>
                <a:cs typeface="Arial"/>
              </a:rPr>
              <a:t> </a:t>
            </a:r>
            <a:r>
              <a:rPr sz="2600" dirty="0">
                <a:solidFill>
                  <a:srgbClr val="003366"/>
                </a:solidFill>
                <a:latin typeface="Arial"/>
                <a:cs typeface="Arial"/>
              </a:rPr>
              <a:t>threads</a:t>
            </a:r>
            <a:endParaRPr sz="2600">
              <a:latin typeface="Arial"/>
              <a:cs typeface="Arial"/>
            </a:endParaRPr>
          </a:p>
          <a:p>
            <a:pPr marL="111125" lvl="1">
              <a:lnSpc>
                <a:spcPct val="100000"/>
              </a:lnSpc>
              <a:spcBef>
                <a:spcPts val="40"/>
              </a:spcBef>
              <a:buClr>
                <a:srgbClr val="336699"/>
              </a:buClr>
              <a:buFont typeface="Wingdings"/>
              <a:buChar char=""/>
            </a:pPr>
            <a:endParaRPr sz="4050">
              <a:latin typeface="Arial"/>
              <a:cs typeface="Arial"/>
            </a:endParaRPr>
          </a:p>
          <a:p>
            <a:pPr marL="466090" indent="-342900">
              <a:lnSpc>
                <a:spcPct val="100000"/>
              </a:lnSpc>
              <a:buClr>
                <a:srgbClr val="009999"/>
              </a:buClr>
              <a:buSzPct val="75000"/>
              <a:buFont typeface="Wingdings"/>
              <a:buChar char=""/>
              <a:tabLst>
                <a:tab pos="466725" algn="l"/>
                <a:tab pos="467359" algn="l"/>
              </a:tabLst>
            </a:pPr>
            <a:r>
              <a:rPr spc="-10" dirty="0"/>
              <a:t>The </a:t>
            </a:r>
            <a:r>
              <a:rPr spc="-5" dirty="0"/>
              <a:t>challenges of</a:t>
            </a:r>
            <a:r>
              <a:rPr spc="60" dirty="0"/>
              <a:t> </a:t>
            </a:r>
            <a:r>
              <a:rPr spc="-5" dirty="0"/>
              <a:t>"Threading"</a:t>
            </a:r>
          </a:p>
          <a:p>
            <a:pPr marL="111125">
              <a:lnSpc>
                <a:spcPct val="100000"/>
              </a:lnSpc>
              <a:spcBef>
                <a:spcPts val="50"/>
              </a:spcBef>
              <a:buClr>
                <a:srgbClr val="009999"/>
              </a:buClr>
              <a:buFont typeface="Wingdings"/>
              <a:buChar char=""/>
            </a:pPr>
            <a:endParaRPr sz="4050"/>
          </a:p>
          <a:p>
            <a:pPr marL="466090" indent="-342900">
              <a:lnSpc>
                <a:spcPct val="100000"/>
              </a:lnSpc>
              <a:buClr>
                <a:srgbClr val="009999"/>
              </a:buClr>
              <a:buSzPct val="75000"/>
              <a:buFont typeface="Wingdings"/>
              <a:buChar char=""/>
              <a:tabLst>
                <a:tab pos="466725" algn="l"/>
                <a:tab pos="467359" algn="l"/>
              </a:tabLst>
            </a:pPr>
            <a:r>
              <a:rPr spc="-5" dirty="0"/>
              <a:t>Examples of</a:t>
            </a:r>
            <a:r>
              <a:rPr spc="40" dirty="0"/>
              <a:t> </a:t>
            </a:r>
            <a:r>
              <a:rPr spc="-5" dirty="0"/>
              <a:t>threads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549" y="429844"/>
            <a:ext cx="7322184" cy="574675"/>
          </a:xfrm>
          <a:prstGeom prst="rect">
            <a:avLst/>
          </a:prstGeom>
        </p:spPr>
        <p:txBody>
          <a:bodyPr vert="horz" wrap="square" lIns="0" tIns="12700" rIns="0" bIns="0" rtlCol="0">
            <a:spAutoFit/>
          </a:bodyPr>
          <a:lstStyle/>
          <a:p>
            <a:pPr marL="12700">
              <a:lnSpc>
                <a:spcPct val="100000"/>
              </a:lnSpc>
              <a:spcBef>
                <a:spcPts val="100"/>
              </a:spcBef>
            </a:pPr>
            <a:r>
              <a:rPr sz="3600" spc="-5" dirty="0"/>
              <a:t>Mixed solutions: </a:t>
            </a:r>
            <a:r>
              <a:rPr sz="3600" dirty="0"/>
              <a:t>user </a:t>
            </a:r>
            <a:r>
              <a:rPr sz="3600" spc="-5" dirty="0"/>
              <a:t>and kernel</a:t>
            </a:r>
            <a:r>
              <a:rPr sz="3600" spc="5" dirty="0"/>
              <a:t> </a:t>
            </a:r>
            <a:r>
              <a:rPr sz="3600" dirty="0"/>
              <a:t>threads</a:t>
            </a:r>
            <a:endParaRPr sz="36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
        <p:nvSpPr>
          <p:cNvPr id="4" name="object 4"/>
          <p:cNvSpPr txBox="1"/>
          <p:nvPr/>
        </p:nvSpPr>
        <p:spPr>
          <a:xfrm>
            <a:off x="612749" y="1552360"/>
            <a:ext cx="8209915" cy="3721100"/>
          </a:xfrm>
          <a:prstGeom prst="rect">
            <a:avLst/>
          </a:prstGeom>
        </p:spPr>
        <p:txBody>
          <a:bodyPr vert="horz" wrap="square" lIns="0" tIns="86360" rIns="0" bIns="0" rtlCol="0">
            <a:spAutoFit/>
          </a:bodyPr>
          <a:lstStyle/>
          <a:p>
            <a:pPr marL="355600" indent="-343535">
              <a:lnSpc>
                <a:spcPct val="100000"/>
              </a:lnSpc>
              <a:spcBef>
                <a:spcPts val="680"/>
              </a:spcBef>
              <a:buClr>
                <a:srgbClr val="009999"/>
              </a:buClr>
              <a:buSzPct val="75000"/>
              <a:buFont typeface="Wingdings"/>
              <a:buChar char=""/>
              <a:tabLst>
                <a:tab pos="355600" algn="l"/>
                <a:tab pos="356235" algn="l"/>
              </a:tabLst>
            </a:pPr>
            <a:r>
              <a:rPr sz="2400" b="1" spc="-5" dirty="0">
                <a:solidFill>
                  <a:srgbClr val="003300"/>
                </a:solidFill>
                <a:latin typeface="Arial"/>
                <a:cs typeface="Arial"/>
              </a:rPr>
              <a:t>Relationship </a:t>
            </a:r>
            <a:r>
              <a:rPr sz="2400" b="1" dirty="0">
                <a:solidFill>
                  <a:srgbClr val="003300"/>
                </a:solidFill>
                <a:latin typeface="Arial"/>
                <a:cs typeface="Arial"/>
              </a:rPr>
              <a:t>between </a:t>
            </a:r>
            <a:r>
              <a:rPr sz="2400" b="1" spc="-5" dirty="0">
                <a:solidFill>
                  <a:srgbClr val="003300"/>
                </a:solidFill>
                <a:latin typeface="Arial"/>
                <a:cs typeface="Arial"/>
              </a:rPr>
              <a:t>user </a:t>
            </a:r>
            <a:r>
              <a:rPr sz="2400" b="1" dirty="0">
                <a:solidFill>
                  <a:srgbClr val="003300"/>
                </a:solidFill>
                <a:latin typeface="Arial"/>
                <a:cs typeface="Arial"/>
              </a:rPr>
              <a:t>threads and </a:t>
            </a:r>
            <a:r>
              <a:rPr sz="2400" b="1" spc="-5" dirty="0">
                <a:solidFill>
                  <a:srgbClr val="003300"/>
                </a:solidFill>
                <a:latin typeface="Arial"/>
                <a:cs typeface="Arial"/>
              </a:rPr>
              <a:t>kernel</a:t>
            </a:r>
            <a:r>
              <a:rPr sz="2400" b="1" spc="-30" dirty="0">
                <a:solidFill>
                  <a:srgbClr val="003300"/>
                </a:solidFill>
                <a:latin typeface="Arial"/>
                <a:cs typeface="Arial"/>
              </a:rPr>
              <a:t> </a:t>
            </a:r>
            <a:r>
              <a:rPr sz="2400" b="1" dirty="0">
                <a:solidFill>
                  <a:srgbClr val="003300"/>
                </a:solidFill>
                <a:latin typeface="Arial"/>
                <a:cs typeface="Arial"/>
              </a:rPr>
              <a:t>threads</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many to</a:t>
            </a:r>
            <a:r>
              <a:rPr sz="2200" spc="10" dirty="0">
                <a:solidFill>
                  <a:srgbClr val="003366"/>
                </a:solidFill>
                <a:latin typeface="Arial"/>
                <a:cs typeface="Arial"/>
              </a:rPr>
              <a:t> </a:t>
            </a:r>
            <a:r>
              <a:rPr sz="2200" spc="-5" dirty="0">
                <a:solidFill>
                  <a:srgbClr val="003366"/>
                </a:solidFill>
                <a:latin typeface="Arial"/>
                <a:cs typeface="Arial"/>
              </a:rPr>
              <a:t>one</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one by</a:t>
            </a:r>
            <a:r>
              <a:rPr sz="2200" spc="10" dirty="0">
                <a:solidFill>
                  <a:srgbClr val="003366"/>
                </a:solidFill>
                <a:latin typeface="Arial"/>
                <a:cs typeface="Arial"/>
              </a:rPr>
              <a:t> </a:t>
            </a:r>
            <a:r>
              <a:rPr sz="2200" spc="-5" dirty="0">
                <a:solidFill>
                  <a:srgbClr val="003366"/>
                </a:solidFill>
                <a:latin typeface="Arial"/>
                <a:cs typeface="Arial"/>
              </a:rPr>
              <a:t>one</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many to many (2</a:t>
            </a:r>
            <a:r>
              <a:rPr sz="2200" spc="60" dirty="0">
                <a:solidFill>
                  <a:srgbClr val="003366"/>
                </a:solidFill>
                <a:latin typeface="Arial"/>
                <a:cs typeface="Arial"/>
              </a:rPr>
              <a:t> </a:t>
            </a:r>
            <a:r>
              <a:rPr sz="2200" spc="-5" dirty="0">
                <a:solidFill>
                  <a:srgbClr val="003366"/>
                </a:solidFill>
                <a:latin typeface="Arial"/>
                <a:cs typeface="Arial"/>
              </a:rPr>
              <a:t>models)</a:t>
            </a:r>
            <a:endParaRPr sz="2200">
              <a:latin typeface="Arial"/>
              <a:cs typeface="Arial"/>
            </a:endParaRPr>
          </a:p>
          <a:p>
            <a:pPr marL="355600" indent="-343535">
              <a:lnSpc>
                <a:spcPct val="100000"/>
              </a:lnSpc>
              <a:spcBef>
                <a:spcPts val="585"/>
              </a:spcBef>
              <a:buClr>
                <a:srgbClr val="009999"/>
              </a:buClr>
              <a:buSzPct val="75000"/>
              <a:buFont typeface="Wingdings"/>
              <a:buChar char=""/>
              <a:tabLst>
                <a:tab pos="355600" algn="l"/>
                <a:tab pos="356235" algn="l"/>
              </a:tabLst>
            </a:pPr>
            <a:r>
              <a:rPr sz="2400" b="1" dirty="0">
                <a:solidFill>
                  <a:srgbClr val="003300"/>
                </a:solidFill>
                <a:latin typeface="Arial"/>
                <a:cs typeface="Arial"/>
              </a:rPr>
              <a:t>We must </a:t>
            </a:r>
            <a:r>
              <a:rPr sz="2400" b="1" spc="-5" dirty="0">
                <a:solidFill>
                  <a:srgbClr val="003300"/>
                </a:solidFill>
                <a:latin typeface="Arial"/>
                <a:cs typeface="Arial"/>
              </a:rPr>
              <a:t>take </a:t>
            </a:r>
            <a:r>
              <a:rPr sz="2400" b="1" dirty="0">
                <a:solidFill>
                  <a:srgbClr val="003300"/>
                </a:solidFill>
                <a:latin typeface="Arial"/>
                <a:cs typeface="Arial"/>
              </a:rPr>
              <a:t>into </a:t>
            </a:r>
            <a:r>
              <a:rPr sz="2400" b="1" spc="-5" dirty="0">
                <a:solidFill>
                  <a:srgbClr val="003300"/>
                </a:solidFill>
                <a:latin typeface="Arial"/>
                <a:cs typeface="Arial"/>
              </a:rPr>
              <a:t>consideration several</a:t>
            </a:r>
            <a:r>
              <a:rPr sz="2400" b="1" spc="-15" dirty="0">
                <a:solidFill>
                  <a:srgbClr val="003300"/>
                </a:solidFill>
                <a:latin typeface="Arial"/>
                <a:cs typeface="Arial"/>
              </a:rPr>
              <a:t> </a:t>
            </a:r>
            <a:r>
              <a:rPr sz="2400" b="1" dirty="0">
                <a:solidFill>
                  <a:srgbClr val="003300"/>
                </a:solidFill>
                <a:latin typeface="Arial"/>
                <a:cs typeface="Arial"/>
              </a:rPr>
              <a:t>levels:</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Process</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User</a:t>
            </a:r>
            <a:r>
              <a:rPr sz="2200" spc="5" dirty="0">
                <a:solidFill>
                  <a:srgbClr val="003366"/>
                </a:solidFill>
                <a:latin typeface="Arial"/>
                <a:cs typeface="Arial"/>
              </a:rPr>
              <a:t> </a:t>
            </a:r>
            <a:r>
              <a:rPr sz="2200" spc="-5" dirty="0">
                <a:solidFill>
                  <a:srgbClr val="003366"/>
                </a:solidFill>
                <a:latin typeface="Arial"/>
                <a:cs typeface="Arial"/>
              </a:rPr>
              <a:t>thread</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Kernel thread</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Processor</a:t>
            </a:r>
            <a:r>
              <a:rPr sz="2200" spc="-10" dirty="0">
                <a:solidFill>
                  <a:srgbClr val="003366"/>
                </a:solidFill>
                <a:latin typeface="Arial"/>
                <a:cs typeface="Arial"/>
              </a:rPr>
              <a:t> </a:t>
            </a:r>
            <a:r>
              <a:rPr sz="2200" spc="-5" dirty="0">
                <a:solidFill>
                  <a:srgbClr val="003366"/>
                </a:solidFill>
                <a:latin typeface="Arial"/>
                <a:cs typeface="Arial"/>
              </a:rPr>
              <a:t>(CPU)</a:t>
            </a:r>
            <a:endParaRPr sz="2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91108" y="110872"/>
            <a:ext cx="8114691" cy="812800"/>
          </a:xfrm>
          <a:prstGeom prst="rect">
            <a:avLst/>
          </a:prstGeom>
        </p:spPr>
        <p:txBody>
          <a:bodyPr vert="horz" wrap="square" lIns="0" tIns="12700" rIns="0" bIns="0" rtlCol="0">
            <a:spAutoFit/>
          </a:bodyPr>
          <a:lstStyle/>
          <a:p>
            <a:pPr marL="12700">
              <a:lnSpc>
                <a:spcPts val="3340"/>
              </a:lnSpc>
              <a:spcBef>
                <a:spcPts val="100"/>
              </a:spcBef>
            </a:pPr>
            <a:r>
              <a:rPr spc="-5" dirty="0"/>
              <a:t>Multiple </a:t>
            </a:r>
            <a:r>
              <a:rPr dirty="0"/>
              <a:t>user threads for a </a:t>
            </a:r>
            <a:r>
              <a:rPr spc="-5" dirty="0"/>
              <a:t>kernel</a:t>
            </a:r>
            <a:r>
              <a:rPr spc="-105" dirty="0"/>
              <a:t> </a:t>
            </a:r>
            <a:r>
              <a:rPr dirty="0"/>
              <a:t>thread:</a:t>
            </a:r>
          </a:p>
          <a:p>
            <a:pPr marL="12700">
              <a:lnSpc>
                <a:spcPts val="2860"/>
              </a:lnSpc>
            </a:pPr>
            <a:r>
              <a:rPr sz="2800" spc="-5" dirty="0"/>
              <a:t>the user </a:t>
            </a:r>
            <a:r>
              <a:rPr sz="2800" spc="-10" dirty="0"/>
              <a:t>controls </a:t>
            </a:r>
            <a:r>
              <a:rPr sz="2800" spc="-5" dirty="0"/>
              <a:t>the</a:t>
            </a:r>
            <a:r>
              <a:rPr sz="2800" spc="-20" dirty="0"/>
              <a:t> </a:t>
            </a:r>
            <a:r>
              <a:rPr sz="2800" spc="-5" dirty="0"/>
              <a:t>threads</a:t>
            </a:r>
            <a:r>
              <a:rPr lang="en-CA" sz="2800" spc="-5" dirty="0"/>
              <a:t> (one to many)</a:t>
            </a:r>
            <a:endParaRPr sz="2800" dirty="0"/>
          </a:p>
        </p:txBody>
      </p:sp>
      <p:sp>
        <p:nvSpPr>
          <p:cNvPr id="6" name="object 6"/>
          <p:cNvSpPr/>
          <p:nvPr/>
        </p:nvSpPr>
        <p:spPr>
          <a:xfrm>
            <a:off x="2298700" y="1085933"/>
            <a:ext cx="5181600" cy="31242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88949" y="4372395"/>
            <a:ext cx="8401102" cy="2110834"/>
          </a:xfrm>
          <a:prstGeom prst="rect">
            <a:avLst/>
          </a:prstGeom>
        </p:spPr>
        <p:txBody>
          <a:bodyPr vert="horz" wrap="square" lIns="0" tIns="86360" rIns="0" bIns="0" rtlCol="0">
            <a:spAutoFit/>
          </a:bodyPr>
          <a:lstStyle/>
          <a:p>
            <a:pPr marL="355600" indent="-343535">
              <a:lnSpc>
                <a:spcPct val="100000"/>
              </a:lnSpc>
              <a:spcBef>
                <a:spcPts val="680"/>
              </a:spcBef>
              <a:buClr>
                <a:srgbClr val="009999"/>
              </a:buClr>
              <a:buSzPct val="75000"/>
              <a:buFont typeface="Wingdings"/>
              <a:buChar char=""/>
              <a:tabLst>
                <a:tab pos="355600" algn="l"/>
                <a:tab pos="356235" algn="l"/>
              </a:tabLst>
            </a:pPr>
            <a:r>
              <a:rPr sz="2400" b="1" dirty="0">
                <a:solidFill>
                  <a:srgbClr val="003300"/>
                </a:solidFill>
                <a:latin typeface="Arial"/>
                <a:cs typeface="Arial"/>
              </a:rPr>
              <a:t>OS </a:t>
            </a:r>
            <a:r>
              <a:rPr sz="2400" b="1" spc="-5" dirty="0">
                <a:solidFill>
                  <a:srgbClr val="003300"/>
                </a:solidFill>
                <a:latin typeface="Arial"/>
                <a:cs typeface="Arial"/>
              </a:rPr>
              <a:t>does </a:t>
            </a:r>
            <a:r>
              <a:rPr sz="2400" b="1" dirty="0">
                <a:solidFill>
                  <a:srgbClr val="003300"/>
                </a:solidFill>
                <a:latin typeface="Arial"/>
                <a:cs typeface="Arial"/>
              </a:rPr>
              <a:t>not </a:t>
            </a:r>
            <a:r>
              <a:rPr sz="2400" b="1" spc="-5" dirty="0">
                <a:solidFill>
                  <a:srgbClr val="003300"/>
                </a:solidFill>
                <a:latin typeface="Arial"/>
                <a:cs typeface="Arial"/>
              </a:rPr>
              <a:t>know user</a:t>
            </a:r>
            <a:r>
              <a:rPr sz="2400" b="1" spc="-50" dirty="0">
                <a:solidFill>
                  <a:srgbClr val="003300"/>
                </a:solidFill>
                <a:latin typeface="Arial"/>
                <a:cs typeface="Arial"/>
              </a:rPr>
              <a:t> </a:t>
            </a:r>
            <a:r>
              <a:rPr sz="2400" b="1" spc="-5" dirty="0">
                <a:solidFill>
                  <a:srgbClr val="003300"/>
                </a:solidFill>
                <a:latin typeface="Arial"/>
                <a:cs typeface="Arial"/>
              </a:rPr>
              <a:t>threads</a:t>
            </a:r>
            <a:r>
              <a:rPr lang="en-CA" sz="2400" b="1" spc="-5" dirty="0">
                <a:solidFill>
                  <a:srgbClr val="003300"/>
                </a:solidFill>
                <a:latin typeface="Arial"/>
                <a:cs typeface="Arial"/>
              </a:rPr>
              <a:t>, only the kernel thread</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v. advantages and disadvantages mentioned</a:t>
            </a:r>
            <a:r>
              <a:rPr sz="2200" spc="114" dirty="0">
                <a:solidFill>
                  <a:srgbClr val="003366"/>
                </a:solidFill>
                <a:latin typeface="Arial"/>
                <a:cs typeface="Arial"/>
              </a:rPr>
              <a:t> </a:t>
            </a:r>
            <a:r>
              <a:rPr sz="2200" spc="-5" dirty="0">
                <a:solidFill>
                  <a:srgbClr val="003366"/>
                </a:solidFill>
                <a:latin typeface="Arial"/>
                <a:cs typeface="Arial"/>
              </a:rPr>
              <a:t>before</a:t>
            </a:r>
            <a:endParaRPr sz="2200" dirty="0">
              <a:latin typeface="Arial"/>
              <a:cs typeface="Arial"/>
            </a:endParaRPr>
          </a:p>
          <a:p>
            <a:pPr marL="355600" indent="-343535">
              <a:lnSpc>
                <a:spcPct val="100000"/>
              </a:lnSpc>
              <a:spcBef>
                <a:spcPts val="580"/>
              </a:spcBef>
              <a:buClr>
                <a:srgbClr val="009999"/>
              </a:buClr>
              <a:buSzPct val="75000"/>
              <a:buFont typeface="Wingdings"/>
              <a:buChar char=""/>
              <a:tabLst>
                <a:tab pos="355600" algn="l"/>
                <a:tab pos="356235" algn="l"/>
              </a:tabLst>
            </a:pPr>
            <a:r>
              <a:rPr sz="2400" b="1" spc="-5" dirty="0">
                <a:solidFill>
                  <a:srgbClr val="003300"/>
                </a:solidFill>
                <a:latin typeface="Arial"/>
                <a:cs typeface="Arial"/>
              </a:rPr>
              <a:t>Examples</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Solaris Green</a:t>
            </a:r>
            <a:r>
              <a:rPr sz="2200" spc="20" dirty="0">
                <a:solidFill>
                  <a:srgbClr val="003366"/>
                </a:solidFill>
                <a:latin typeface="Arial"/>
                <a:cs typeface="Arial"/>
              </a:rPr>
              <a:t> </a:t>
            </a:r>
            <a:r>
              <a:rPr sz="2200" spc="-5" dirty="0">
                <a:solidFill>
                  <a:srgbClr val="003366"/>
                </a:solidFill>
                <a:latin typeface="Arial"/>
                <a:cs typeface="Arial"/>
              </a:rPr>
              <a:t>Threads</a:t>
            </a:r>
            <a:endParaRPr sz="2200" dirty="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GNU Portable</a:t>
            </a:r>
            <a:r>
              <a:rPr sz="2200" spc="10" dirty="0">
                <a:solidFill>
                  <a:srgbClr val="003366"/>
                </a:solidFill>
                <a:latin typeface="Arial"/>
                <a:cs typeface="Arial"/>
              </a:rPr>
              <a:t> </a:t>
            </a:r>
            <a:r>
              <a:rPr sz="2200" spc="-5" dirty="0">
                <a:solidFill>
                  <a:srgbClr val="003366"/>
                </a:solidFill>
                <a:latin typeface="Arial"/>
                <a:cs typeface="Arial"/>
              </a:rPr>
              <a:t>Threads</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9966"/>
            <a:ext cx="8686800" cy="627736"/>
          </a:xfrm>
          <a:prstGeom prst="rect">
            <a:avLst/>
          </a:prstGeom>
        </p:spPr>
        <p:txBody>
          <a:bodyPr vert="horz" wrap="square" lIns="0" tIns="12065" rIns="0" bIns="0" rtlCol="0">
            <a:spAutoFit/>
          </a:bodyPr>
          <a:lstStyle/>
          <a:p>
            <a:pPr marL="12700">
              <a:lnSpc>
                <a:spcPct val="100000"/>
              </a:lnSpc>
              <a:spcBef>
                <a:spcPts val="95"/>
              </a:spcBef>
            </a:pPr>
            <a:r>
              <a:rPr sz="4000" spc="-5" dirty="0"/>
              <a:t>One to one: </a:t>
            </a:r>
            <a:r>
              <a:rPr dirty="0"/>
              <a:t>the OS </a:t>
            </a:r>
            <a:r>
              <a:rPr spc="-5" dirty="0"/>
              <a:t>controls </a:t>
            </a:r>
            <a:r>
              <a:rPr dirty="0"/>
              <a:t>the</a:t>
            </a:r>
            <a:r>
              <a:rPr spc="-75" dirty="0"/>
              <a:t> </a:t>
            </a:r>
            <a:r>
              <a:rPr dirty="0"/>
              <a:t>threads</a:t>
            </a:r>
            <a:endParaRPr sz="4000" dirty="0"/>
          </a:p>
        </p:txBody>
      </p:sp>
      <p:sp>
        <p:nvSpPr>
          <p:cNvPr id="6" name="object 6"/>
          <p:cNvSpPr txBox="1"/>
          <p:nvPr/>
        </p:nvSpPr>
        <p:spPr>
          <a:xfrm>
            <a:off x="1108354" y="4227409"/>
            <a:ext cx="6644640" cy="1964055"/>
          </a:xfrm>
          <a:prstGeom prst="rect">
            <a:avLst/>
          </a:prstGeom>
        </p:spPr>
        <p:txBody>
          <a:bodyPr vert="horz" wrap="square" lIns="0" tIns="48895" rIns="0" bIns="0" rtlCol="0">
            <a:spAutoFit/>
          </a:bodyPr>
          <a:lstStyle/>
          <a:p>
            <a:pPr marL="354965" indent="-342900">
              <a:lnSpc>
                <a:spcPct val="100000"/>
              </a:lnSpc>
              <a:spcBef>
                <a:spcPts val="385"/>
              </a:spcBef>
              <a:buClr>
                <a:srgbClr val="009999"/>
              </a:buClr>
              <a:buSzPct val="75000"/>
              <a:buFont typeface="Wingdings"/>
              <a:buChar char=""/>
              <a:tabLst>
                <a:tab pos="354965" algn="l"/>
                <a:tab pos="355600" algn="l"/>
              </a:tabLst>
            </a:pPr>
            <a:r>
              <a:rPr sz="2400" b="1" dirty="0">
                <a:solidFill>
                  <a:srgbClr val="003300"/>
                </a:solidFill>
                <a:latin typeface="Arial"/>
                <a:cs typeface="Arial"/>
              </a:rPr>
              <a:t>Op</a:t>
            </a:r>
            <a:r>
              <a:rPr lang="en-CA" sz="2400" b="1" dirty="0" err="1">
                <a:solidFill>
                  <a:srgbClr val="003300"/>
                </a:solidFill>
                <a:latin typeface="Arial"/>
                <a:cs typeface="Arial"/>
              </a:rPr>
              <a:t>eration</a:t>
            </a:r>
            <a:r>
              <a:rPr sz="2400" b="1" dirty="0">
                <a:solidFill>
                  <a:srgbClr val="003300"/>
                </a:solidFill>
                <a:latin typeface="Arial"/>
                <a:cs typeface="Arial"/>
              </a:rPr>
              <a:t>s on threads </a:t>
            </a:r>
            <a:r>
              <a:rPr sz="2400" b="1" spc="-5" dirty="0">
                <a:solidFill>
                  <a:srgbClr val="003300"/>
                </a:solidFill>
                <a:latin typeface="Arial"/>
                <a:cs typeface="Arial"/>
              </a:rPr>
              <a:t>are </a:t>
            </a:r>
            <a:r>
              <a:rPr sz="2400" b="1" spc="-10" dirty="0">
                <a:solidFill>
                  <a:srgbClr val="003300"/>
                </a:solidFill>
                <a:latin typeface="Arial"/>
                <a:cs typeface="Arial"/>
              </a:rPr>
              <a:t>system</a:t>
            </a:r>
            <a:r>
              <a:rPr sz="2400" b="1" spc="5" dirty="0">
                <a:solidFill>
                  <a:srgbClr val="003300"/>
                </a:solidFill>
                <a:latin typeface="Arial"/>
                <a:cs typeface="Arial"/>
              </a:rPr>
              <a:t> </a:t>
            </a:r>
            <a:r>
              <a:rPr sz="2400" b="1" dirty="0">
                <a:solidFill>
                  <a:srgbClr val="003300"/>
                </a:solidFill>
                <a:latin typeface="Arial"/>
                <a:cs typeface="Arial"/>
              </a:rPr>
              <a:t>calls</a:t>
            </a:r>
            <a:endParaRPr sz="2400" dirty="0">
              <a:latin typeface="Arial"/>
              <a:cs typeface="Arial"/>
            </a:endParaRPr>
          </a:p>
          <a:p>
            <a:pPr marL="354965" indent="-342900">
              <a:lnSpc>
                <a:spcPts val="2735"/>
              </a:lnSpc>
              <a:spcBef>
                <a:spcPts val="285"/>
              </a:spcBef>
              <a:buClr>
                <a:srgbClr val="009999"/>
              </a:buClr>
              <a:buSzPct val="75000"/>
              <a:buFont typeface="Wingdings"/>
              <a:buChar char=""/>
              <a:tabLst>
                <a:tab pos="354965" algn="l"/>
                <a:tab pos="355600" algn="l"/>
              </a:tabLst>
            </a:pPr>
            <a:r>
              <a:rPr sz="2400" b="1" dirty="0">
                <a:solidFill>
                  <a:srgbClr val="003300"/>
                </a:solidFill>
                <a:latin typeface="Arial"/>
                <a:cs typeface="Arial"/>
              </a:rPr>
              <a:t>Allows </a:t>
            </a:r>
            <a:r>
              <a:rPr sz="2400" b="1" spc="-5" dirty="0">
                <a:solidFill>
                  <a:srgbClr val="003300"/>
                </a:solidFill>
                <a:latin typeface="Arial"/>
                <a:cs typeface="Arial"/>
              </a:rPr>
              <a:t>another </a:t>
            </a:r>
            <a:r>
              <a:rPr sz="2400" b="1" dirty="0">
                <a:solidFill>
                  <a:srgbClr val="003300"/>
                </a:solidFill>
                <a:latin typeface="Arial"/>
                <a:cs typeface="Arial"/>
              </a:rPr>
              <a:t>thread to run when a</a:t>
            </a:r>
            <a:r>
              <a:rPr sz="2400" b="1" spc="-150" dirty="0">
                <a:solidFill>
                  <a:srgbClr val="003300"/>
                </a:solidFill>
                <a:latin typeface="Arial"/>
                <a:cs typeface="Arial"/>
              </a:rPr>
              <a:t> </a:t>
            </a:r>
            <a:r>
              <a:rPr sz="2400" b="1" dirty="0">
                <a:solidFill>
                  <a:srgbClr val="003300"/>
                </a:solidFill>
                <a:latin typeface="Arial"/>
                <a:cs typeface="Arial"/>
              </a:rPr>
              <a:t>thread</a:t>
            </a:r>
            <a:endParaRPr sz="2400" dirty="0">
              <a:latin typeface="Arial"/>
              <a:cs typeface="Arial"/>
            </a:endParaRPr>
          </a:p>
          <a:p>
            <a:pPr marL="354965">
              <a:lnSpc>
                <a:spcPts val="2735"/>
              </a:lnSpc>
            </a:pPr>
            <a:r>
              <a:rPr sz="2400" b="1" spc="-5" dirty="0">
                <a:solidFill>
                  <a:srgbClr val="003300"/>
                </a:solidFill>
                <a:latin typeface="Arial"/>
                <a:cs typeface="Arial"/>
              </a:rPr>
              <a:t>executes a </a:t>
            </a:r>
            <a:r>
              <a:rPr sz="2400" b="1" dirty="0">
                <a:solidFill>
                  <a:srgbClr val="003300"/>
                </a:solidFill>
                <a:latin typeface="Arial"/>
                <a:cs typeface="Arial"/>
              </a:rPr>
              <a:t>blocking </a:t>
            </a:r>
            <a:r>
              <a:rPr sz="2400" b="1" spc="-10" dirty="0">
                <a:solidFill>
                  <a:srgbClr val="003300"/>
                </a:solidFill>
                <a:latin typeface="Arial"/>
                <a:cs typeface="Arial"/>
              </a:rPr>
              <a:t>system</a:t>
            </a:r>
            <a:r>
              <a:rPr sz="2400" b="1" spc="25" dirty="0">
                <a:solidFill>
                  <a:srgbClr val="003300"/>
                </a:solidFill>
                <a:latin typeface="Arial"/>
                <a:cs typeface="Arial"/>
              </a:rPr>
              <a:t> </a:t>
            </a:r>
            <a:r>
              <a:rPr sz="2400" b="1" dirty="0">
                <a:solidFill>
                  <a:srgbClr val="003300"/>
                </a:solidFill>
                <a:latin typeface="Arial"/>
                <a:cs typeface="Arial"/>
              </a:rPr>
              <a:t>call</a:t>
            </a:r>
            <a:endParaRPr sz="2400" dirty="0">
              <a:latin typeface="Arial"/>
              <a:cs typeface="Arial"/>
            </a:endParaRPr>
          </a:p>
          <a:p>
            <a:pPr marL="354965" indent="-342900">
              <a:lnSpc>
                <a:spcPct val="100000"/>
              </a:lnSpc>
              <a:spcBef>
                <a:spcPts val="290"/>
              </a:spcBef>
              <a:buClr>
                <a:srgbClr val="009999"/>
              </a:buClr>
              <a:buSzPct val="75000"/>
              <a:buFont typeface="Wingdings"/>
              <a:buChar char=""/>
              <a:tabLst>
                <a:tab pos="354965" algn="l"/>
                <a:tab pos="355600" algn="l"/>
              </a:tabLst>
            </a:pPr>
            <a:r>
              <a:rPr sz="2400" b="1" dirty="0">
                <a:solidFill>
                  <a:srgbClr val="003300"/>
                </a:solidFill>
                <a:latin typeface="Arial"/>
                <a:cs typeface="Arial"/>
              </a:rPr>
              <a:t>Win </a:t>
            </a:r>
            <a:r>
              <a:rPr sz="2400" b="1" spc="-5" dirty="0">
                <a:solidFill>
                  <a:srgbClr val="003300"/>
                </a:solidFill>
                <a:latin typeface="Arial"/>
                <a:cs typeface="Arial"/>
              </a:rPr>
              <a:t>NT, XP, </a:t>
            </a:r>
            <a:r>
              <a:rPr sz="2400" b="1" dirty="0">
                <a:solidFill>
                  <a:srgbClr val="003300"/>
                </a:solidFill>
                <a:latin typeface="Arial"/>
                <a:cs typeface="Arial"/>
              </a:rPr>
              <a:t>OS /</a:t>
            </a:r>
            <a:r>
              <a:rPr sz="2400" b="1" spc="-55" dirty="0">
                <a:solidFill>
                  <a:srgbClr val="003300"/>
                </a:solidFill>
                <a:latin typeface="Arial"/>
                <a:cs typeface="Arial"/>
              </a:rPr>
              <a:t> </a:t>
            </a:r>
            <a:r>
              <a:rPr sz="2400" b="1" spc="-5" dirty="0">
                <a:solidFill>
                  <a:srgbClr val="003300"/>
                </a:solidFill>
                <a:latin typeface="Arial"/>
                <a:cs typeface="Arial"/>
              </a:rPr>
              <a:t>2</a:t>
            </a:r>
            <a:endParaRPr sz="2400" dirty="0">
              <a:latin typeface="Arial"/>
              <a:cs typeface="Arial"/>
            </a:endParaRPr>
          </a:p>
          <a:p>
            <a:pPr marL="354965" indent="-342900">
              <a:lnSpc>
                <a:spcPct val="100000"/>
              </a:lnSpc>
              <a:spcBef>
                <a:spcPts val="290"/>
              </a:spcBef>
              <a:buClr>
                <a:srgbClr val="009999"/>
              </a:buClr>
              <a:buSzPct val="75000"/>
              <a:buFont typeface="Wingdings"/>
              <a:buChar char=""/>
              <a:tabLst>
                <a:tab pos="354965" algn="l"/>
                <a:tab pos="355600" algn="l"/>
              </a:tabLst>
            </a:pPr>
            <a:r>
              <a:rPr sz="2400" b="1" dirty="0">
                <a:solidFill>
                  <a:srgbClr val="003300"/>
                </a:solidFill>
                <a:latin typeface="Arial"/>
                <a:cs typeface="Arial"/>
              </a:rPr>
              <a:t>Linux, Solaris</a:t>
            </a:r>
            <a:r>
              <a:rPr sz="2400" b="1" spc="-30" dirty="0">
                <a:solidFill>
                  <a:srgbClr val="003300"/>
                </a:solidFill>
                <a:latin typeface="Arial"/>
                <a:cs typeface="Arial"/>
              </a:rPr>
              <a:t> </a:t>
            </a:r>
            <a:r>
              <a:rPr sz="2400" b="1" spc="-5" dirty="0">
                <a:solidFill>
                  <a:srgbClr val="003300"/>
                </a:solidFill>
                <a:latin typeface="Arial"/>
                <a:cs typeface="Arial"/>
              </a:rPr>
              <a:t>9</a:t>
            </a:r>
            <a:endParaRPr sz="2400" dirty="0">
              <a:latin typeface="Arial"/>
              <a:cs typeface="Arial"/>
            </a:endParaRPr>
          </a:p>
        </p:txBody>
      </p:sp>
      <p:sp>
        <p:nvSpPr>
          <p:cNvPr id="7" name="object 7"/>
          <p:cNvSpPr/>
          <p:nvPr/>
        </p:nvSpPr>
        <p:spPr>
          <a:xfrm>
            <a:off x="1076011" y="1380794"/>
            <a:ext cx="7373953" cy="275812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6694882" y="1700317"/>
            <a:ext cx="1669414" cy="298450"/>
          </a:xfrm>
          <a:prstGeom prst="rect">
            <a:avLst/>
          </a:prstGeom>
          <a:solidFill>
            <a:srgbClr val="FFFFFF"/>
          </a:solidFill>
        </p:spPr>
        <p:txBody>
          <a:bodyPr vert="horz" wrap="square" lIns="0" tIns="10795" rIns="0" bIns="0" rtlCol="0">
            <a:spAutoFit/>
          </a:bodyPr>
          <a:lstStyle/>
          <a:p>
            <a:pPr marL="74295">
              <a:lnSpc>
                <a:spcPct val="100000"/>
              </a:lnSpc>
              <a:spcBef>
                <a:spcPts val="85"/>
              </a:spcBef>
            </a:pPr>
            <a:r>
              <a:rPr sz="1550" spc="-5" dirty="0">
                <a:latin typeface="Arial"/>
                <a:cs typeface="Arial"/>
              </a:rPr>
              <a:t>Thread</a:t>
            </a:r>
            <a:r>
              <a:rPr sz="1550" spc="-25" dirty="0">
                <a:latin typeface="Arial"/>
                <a:cs typeface="Arial"/>
              </a:rPr>
              <a:t> </a:t>
            </a:r>
            <a:r>
              <a:rPr sz="1550" spc="-5" dirty="0">
                <a:latin typeface="Arial"/>
                <a:cs typeface="Arial"/>
              </a:rPr>
              <a:t>utilisateur</a:t>
            </a:r>
            <a:endParaRPr sz="155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22</a:t>
            </a:fld>
            <a:endParaRPr dirty="0"/>
          </a:p>
        </p:txBody>
      </p:sp>
      <p:sp>
        <p:nvSpPr>
          <p:cNvPr id="9" name="object 9"/>
          <p:cNvSpPr txBox="1"/>
          <p:nvPr/>
        </p:nvSpPr>
        <p:spPr>
          <a:xfrm>
            <a:off x="6737851" y="3558774"/>
            <a:ext cx="1705610" cy="297815"/>
          </a:xfrm>
          <a:prstGeom prst="rect">
            <a:avLst/>
          </a:prstGeom>
          <a:solidFill>
            <a:srgbClr val="FFFFFF"/>
          </a:solidFill>
        </p:spPr>
        <p:txBody>
          <a:bodyPr vert="horz" wrap="square" lIns="0" tIns="10795" rIns="0" bIns="0" rtlCol="0">
            <a:spAutoFit/>
          </a:bodyPr>
          <a:lstStyle/>
          <a:p>
            <a:pPr marL="245745">
              <a:lnSpc>
                <a:spcPct val="100000"/>
              </a:lnSpc>
              <a:spcBef>
                <a:spcPts val="85"/>
              </a:spcBef>
            </a:pPr>
            <a:r>
              <a:rPr sz="1550" spc="-5" dirty="0">
                <a:latin typeface="Arial"/>
                <a:cs typeface="Arial"/>
              </a:rPr>
              <a:t>Thread</a:t>
            </a:r>
            <a:r>
              <a:rPr sz="1550" spc="-15" dirty="0">
                <a:latin typeface="Arial"/>
                <a:cs typeface="Arial"/>
              </a:rPr>
              <a:t> </a:t>
            </a:r>
            <a:r>
              <a:rPr sz="1550" spc="-5" dirty="0">
                <a:latin typeface="Arial"/>
                <a:cs typeface="Arial"/>
              </a:rPr>
              <a:t>noyau</a:t>
            </a:r>
            <a:endParaRPr sz="155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5800" y="-36449"/>
            <a:ext cx="9829800" cy="1196801"/>
          </a:xfrm>
          <a:prstGeom prst="rect">
            <a:avLst/>
          </a:prstGeom>
        </p:spPr>
        <p:txBody>
          <a:bodyPr vert="horz" wrap="square" lIns="0" tIns="495299" rIns="0" bIns="0" rtlCol="0">
            <a:spAutoFit/>
          </a:bodyPr>
          <a:lstStyle/>
          <a:p>
            <a:pPr marL="724535" marR="5080">
              <a:lnSpc>
                <a:spcPct val="70000"/>
              </a:lnSpc>
              <a:spcBef>
                <a:spcPts val="1255"/>
              </a:spcBef>
            </a:pPr>
            <a:r>
              <a:rPr spc="-5" dirty="0"/>
              <a:t>Many </a:t>
            </a:r>
            <a:r>
              <a:rPr dirty="0"/>
              <a:t>to many: mixed solution (M: M - many</a:t>
            </a:r>
            <a:r>
              <a:rPr spc="-140" dirty="0"/>
              <a:t> </a:t>
            </a:r>
            <a:r>
              <a:rPr dirty="0"/>
              <a:t>to  many)</a:t>
            </a:r>
          </a:p>
        </p:txBody>
      </p:sp>
      <p:sp>
        <p:nvSpPr>
          <p:cNvPr id="8" name="object 8"/>
          <p:cNvSpPr txBox="1"/>
          <p:nvPr/>
        </p:nvSpPr>
        <p:spPr>
          <a:xfrm>
            <a:off x="841654" y="1138555"/>
            <a:ext cx="3538854" cy="4751705"/>
          </a:xfrm>
          <a:prstGeom prst="rect">
            <a:avLst/>
          </a:prstGeom>
        </p:spPr>
        <p:txBody>
          <a:bodyPr vert="horz" wrap="square" lIns="0" tIns="47625" rIns="0" bIns="0" rtlCol="0">
            <a:spAutoFit/>
          </a:bodyPr>
          <a:lstStyle/>
          <a:p>
            <a:pPr marL="355600" marR="351155" indent="-342900">
              <a:lnSpc>
                <a:spcPts val="2160"/>
              </a:lnSpc>
              <a:spcBef>
                <a:spcPts val="375"/>
              </a:spcBef>
              <a:buClr>
                <a:srgbClr val="009999"/>
              </a:buClr>
              <a:buSzPct val="75000"/>
              <a:buFont typeface="Wingdings"/>
              <a:buChar char=""/>
              <a:tabLst>
                <a:tab pos="354965" algn="l"/>
                <a:tab pos="355600" algn="l"/>
              </a:tabLst>
            </a:pPr>
            <a:r>
              <a:rPr sz="2000" b="1" dirty="0">
                <a:solidFill>
                  <a:srgbClr val="003300"/>
                </a:solidFill>
                <a:latin typeface="Arial"/>
                <a:cs typeface="Arial"/>
              </a:rPr>
              <a:t>Uses both user</a:t>
            </a:r>
            <a:r>
              <a:rPr sz="2000" b="1" spc="-105" dirty="0">
                <a:solidFill>
                  <a:srgbClr val="003300"/>
                </a:solidFill>
                <a:latin typeface="Arial"/>
                <a:cs typeface="Arial"/>
              </a:rPr>
              <a:t> </a:t>
            </a:r>
            <a:r>
              <a:rPr sz="2000" b="1" dirty="0">
                <a:solidFill>
                  <a:srgbClr val="003300"/>
                </a:solidFill>
                <a:latin typeface="Arial"/>
                <a:cs typeface="Arial"/>
              </a:rPr>
              <a:t>threads  and kernel</a:t>
            </a:r>
            <a:r>
              <a:rPr sz="2000" b="1" spc="-50" dirty="0">
                <a:solidFill>
                  <a:srgbClr val="003300"/>
                </a:solidFill>
                <a:latin typeface="Arial"/>
                <a:cs typeface="Arial"/>
              </a:rPr>
              <a:t> </a:t>
            </a:r>
            <a:r>
              <a:rPr sz="2000" b="1" dirty="0">
                <a:solidFill>
                  <a:srgbClr val="003300"/>
                </a:solidFill>
                <a:latin typeface="Arial"/>
                <a:cs typeface="Arial"/>
              </a:rPr>
              <a:t>threads</a:t>
            </a:r>
            <a:endParaRPr sz="2000">
              <a:latin typeface="Arial"/>
              <a:cs typeface="Arial"/>
            </a:endParaRPr>
          </a:p>
          <a:p>
            <a:pPr marL="355600" marR="231140" indent="-342900">
              <a:lnSpc>
                <a:spcPts val="2160"/>
              </a:lnSpc>
              <a:spcBef>
                <a:spcPts val="480"/>
              </a:spcBef>
              <a:buClr>
                <a:srgbClr val="009999"/>
              </a:buClr>
              <a:buSzPct val="75000"/>
              <a:buFont typeface="Wingdings"/>
              <a:buChar char=""/>
              <a:tabLst>
                <a:tab pos="354965" algn="l"/>
                <a:tab pos="355600" algn="l"/>
              </a:tabLst>
            </a:pPr>
            <a:r>
              <a:rPr sz="2000" b="1" spc="-5" dirty="0">
                <a:solidFill>
                  <a:srgbClr val="003300"/>
                </a:solidFill>
                <a:latin typeface="Arial"/>
                <a:cs typeface="Arial"/>
              </a:rPr>
              <a:t>Flexibility </a:t>
            </a:r>
            <a:r>
              <a:rPr sz="2000" b="1" dirty="0">
                <a:solidFill>
                  <a:srgbClr val="003300"/>
                </a:solidFill>
                <a:latin typeface="Arial"/>
                <a:cs typeface="Arial"/>
              </a:rPr>
              <a:t>for the user</a:t>
            </a:r>
            <a:r>
              <a:rPr sz="2000" b="1" spc="-105" dirty="0">
                <a:solidFill>
                  <a:srgbClr val="003300"/>
                </a:solidFill>
                <a:latin typeface="Arial"/>
                <a:cs typeface="Arial"/>
              </a:rPr>
              <a:t> </a:t>
            </a:r>
            <a:r>
              <a:rPr sz="2000" b="1" dirty="0">
                <a:solidFill>
                  <a:srgbClr val="003300"/>
                </a:solidFill>
                <a:latin typeface="Arial"/>
                <a:cs typeface="Arial"/>
              </a:rPr>
              <a:t>to  use the technique he  prefers</a:t>
            </a:r>
            <a:endParaRPr sz="2000">
              <a:latin typeface="Arial"/>
              <a:cs typeface="Arial"/>
            </a:endParaRPr>
          </a:p>
          <a:p>
            <a:pPr marL="355600" marR="46990" indent="-342900">
              <a:lnSpc>
                <a:spcPts val="2160"/>
              </a:lnSpc>
              <a:spcBef>
                <a:spcPts val="480"/>
              </a:spcBef>
              <a:buClr>
                <a:srgbClr val="009999"/>
              </a:buClr>
              <a:buSzPct val="75000"/>
              <a:buFont typeface="Wingdings"/>
              <a:buChar char=""/>
              <a:tabLst>
                <a:tab pos="354965" algn="l"/>
                <a:tab pos="355600" algn="l"/>
              </a:tabLst>
            </a:pPr>
            <a:r>
              <a:rPr sz="2000" b="1" dirty="0">
                <a:solidFill>
                  <a:srgbClr val="003300"/>
                </a:solidFill>
                <a:latin typeface="Arial"/>
                <a:cs typeface="Arial"/>
              </a:rPr>
              <a:t>If a user thread blocks,</a:t>
            </a:r>
            <a:r>
              <a:rPr sz="2000" b="1" spc="-160" dirty="0">
                <a:solidFill>
                  <a:srgbClr val="003300"/>
                </a:solidFill>
                <a:latin typeface="Arial"/>
                <a:cs typeface="Arial"/>
              </a:rPr>
              <a:t> </a:t>
            </a:r>
            <a:r>
              <a:rPr sz="2000" b="1" dirty="0">
                <a:solidFill>
                  <a:srgbClr val="003300"/>
                </a:solidFill>
                <a:latin typeface="Arial"/>
                <a:cs typeface="Arial"/>
              </a:rPr>
              <a:t>its  kernel thread can be  assigned to</a:t>
            </a:r>
            <a:r>
              <a:rPr sz="2000" b="1" spc="-45" dirty="0">
                <a:solidFill>
                  <a:srgbClr val="003300"/>
                </a:solidFill>
                <a:latin typeface="Arial"/>
                <a:cs typeface="Arial"/>
              </a:rPr>
              <a:t> </a:t>
            </a:r>
            <a:r>
              <a:rPr sz="2000" b="1" dirty="0">
                <a:solidFill>
                  <a:srgbClr val="003300"/>
                </a:solidFill>
                <a:latin typeface="Arial"/>
                <a:cs typeface="Arial"/>
              </a:rPr>
              <a:t>another</a:t>
            </a:r>
            <a:endParaRPr sz="2000">
              <a:latin typeface="Arial"/>
              <a:cs typeface="Arial"/>
            </a:endParaRPr>
          </a:p>
          <a:p>
            <a:pPr marL="355600" marR="5080" indent="-342900">
              <a:lnSpc>
                <a:spcPts val="2160"/>
              </a:lnSpc>
              <a:spcBef>
                <a:spcPts val="484"/>
              </a:spcBef>
              <a:buClr>
                <a:srgbClr val="009999"/>
              </a:buClr>
              <a:buSzPct val="75000"/>
              <a:buFont typeface="Wingdings"/>
              <a:buChar char=""/>
              <a:tabLst>
                <a:tab pos="354965" algn="l"/>
                <a:tab pos="355600" algn="l"/>
              </a:tabLst>
            </a:pPr>
            <a:r>
              <a:rPr sz="2000" b="1" dirty="0">
                <a:solidFill>
                  <a:srgbClr val="003300"/>
                </a:solidFill>
                <a:latin typeface="Arial"/>
                <a:cs typeface="Arial"/>
              </a:rPr>
              <a:t>If more. UCT are</a:t>
            </a:r>
            <a:r>
              <a:rPr sz="2000" b="1" spc="-110" dirty="0">
                <a:solidFill>
                  <a:srgbClr val="003300"/>
                </a:solidFill>
                <a:latin typeface="Arial"/>
                <a:cs typeface="Arial"/>
              </a:rPr>
              <a:t> </a:t>
            </a:r>
            <a:r>
              <a:rPr sz="2000" b="1" spc="-5" dirty="0">
                <a:solidFill>
                  <a:srgbClr val="003300"/>
                </a:solidFill>
                <a:latin typeface="Arial"/>
                <a:cs typeface="Arial"/>
              </a:rPr>
              <a:t>available,  </a:t>
            </a:r>
            <a:r>
              <a:rPr sz="2000" b="1" dirty="0">
                <a:solidFill>
                  <a:srgbClr val="003300"/>
                </a:solidFill>
                <a:latin typeface="Arial"/>
                <a:cs typeface="Arial"/>
              </a:rPr>
              <a:t>plus. kernel threads can  run at the same</a:t>
            </a:r>
            <a:r>
              <a:rPr sz="2000" b="1" spc="-85" dirty="0">
                <a:solidFill>
                  <a:srgbClr val="003300"/>
                </a:solidFill>
                <a:latin typeface="Arial"/>
                <a:cs typeface="Arial"/>
              </a:rPr>
              <a:t> </a:t>
            </a:r>
            <a:r>
              <a:rPr sz="2000" b="1" dirty="0">
                <a:solidFill>
                  <a:srgbClr val="003300"/>
                </a:solidFill>
                <a:latin typeface="Arial"/>
                <a:cs typeface="Arial"/>
              </a:rPr>
              <a:t>time</a:t>
            </a:r>
            <a:endParaRPr sz="2000">
              <a:latin typeface="Arial"/>
              <a:cs typeface="Arial"/>
            </a:endParaRPr>
          </a:p>
          <a:p>
            <a:pPr marL="355600" marR="281940" indent="-342900">
              <a:lnSpc>
                <a:spcPct val="90000"/>
              </a:lnSpc>
              <a:spcBef>
                <a:spcPts val="445"/>
              </a:spcBef>
              <a:buClr>
                <a:srgbClr val="009999"/>
              </a:buClr>
              <a:buSzPct val="75000"/>
              <a:buFont typeface="Wingdings"/>
              <a:buChar char=""/>
              <a:tabLst>
                <a:tab pos="354965" algn="l"/>
                <a:tab pos="355600" algn="l"/>
              </a:tabLst>
            </a:pPr>
            <a:r>
              <a:rPr sz="2000" b="1" spc="-5" dirty="0">
                <a:solidFill>
                  <a:srgbClr val="003300"/>
                </a:solidFill>
                <a:latin typeface="Arial"/>
                <a:cs typeface="Arial"/>
              </a:rPr>
              <a:t>Some versions </a:t>
            </a:r>
            <a:r>
              <a:rPr sz="2000" b="1" dirty="0">
                <a:solidFill>
                  <a:srgbClr val="003300"/>
                </a:solidFill>
                <a:latin typeface="Arial"/>
                <a:cs typeface="Arial"/>
              </a:rPr>
              <a:t>of Unix,  including Solaris</a:t>
            </a:r>
            <a:r>
              <a:rPr sz="2000" b="1" spc="-110" dirty="0">
                <a:solidFill>
                  <a:srgbClr val="003300"/>
                </a:solidFill>
                <a:latin typeface="Arial"/>
                <a:cs typeface="Arial"/>
              </a:rPr>
              <a:t> </a:t>
            </a:r>
            <a:r>
              <a:rPr sz="2000" b="1" dirty="0">
                <a:solidFill>
                  <a:srgbClr val="003300"/>
                </a:solidFill>
                <a:latin typeface="Arial"/>
                <a:cs typeface="Arial"/>
              </a:rPr>
              <a:t>before  </a:t>
            </a:r>
            <a:r>
              <a:rPr sz="2000" b="1" spc="-5" dirty="0">
                <a:solidFill>
                  <a:srgbClr val="003300"/>
                </a:solidFill>
                <a:latin typeface="Arial"/>
                <a:cs typeface="Arial"/>
              </a:rPr>
              <a:t>version</a:t>
            </a:r>
            <a:r>
              <a:rPr sz="2000" b="1" dirty="0">
                <a:solidFill>
                  <a:srgbClr val="003300"/>
                </a:solidFill>
                <a:latin typeface="Arial"/>
                <a:cs typeface="Arial"/>
              </a:rPr>
              <a:t> 9</a:t>
            </a:r>
            <a:endParaRPr sz="2000">
              <a:latin typeface="Arial"/>
              <a:cs typeface="Arial"/>
            </a:endParaRPr>
          </a:p>
          <a:p>
            <a:pPr marL="355600" marR="167005" indent="-342900">
              <a:lnSpc>
                <a:spcPts val="2160"/>
              </a:lnSpc>
              <a:spcBef>
                <a:spcPts val="515"/>
              </a:spcBef>
              <a:buClr>
                <a:srgbClr val="009999"/>
              </a:buClr>
              <a:buSzPct val="75000"/>
              <a:buFont typeface="Wingdings"/>
              <a:buChar char=""/>
              <a:tabLst>
                <a:tab pos="354965" algn="l"/>
                <a:tab pos="355600" algn="l"/>
              </a:tabLst>
            </a:pPr>
            <a:r>
              <a:rPr sz="2000" b="1" dirty="0">
                <a:solidFill>
                  <a:srgbClr val="003300"/>
                </a:solidFill>
                <a:latin typeface="Arial"/>
                <a:cs typeface="Arial"/>
              </a:rPr>
              <a:t>Windows NT / 2000 with  the </a:t>
            </a:r>
            <a:r>
              <a:rPr sz="2000" b="1" i="1" dirty="0">
                <a:solidFill>
                  <a:srgbClr val="003300"/>
                </a:solidFill>
                <a:latin typeface="Arial"/>
                <a:cs typeface="Arial"/>
              </a:rPr>
              <a:t>ThreadFiber</a:t>
            </a:r>
            <a:r>
              <a:rPr sz="2000" b="1" i="1" spc="-95" dirty="0">
                <a:solidFill>
                  <a:srgbClr val="003300"/>
                </a:solidFill>
                <a:latin typeface="Arial"/>
                <a:cs typeface="Arial"/>
              </a:rPr>
              <a:t> </a:t>
            </a:r>
            <a:r>
              <a:rPr sz="2000" b="1" dirty="0">
                <a:solidFill>
                  <a:srgbClr val="003300"/>
                </a:solidFill>
                <a:latin typeface="Arial"/>
                <a:cs typeface="Arial"/>
              </a:rPr>
              <a:t>package</a:t>
            </a:r>
            <a:endParaRPr sz="2000">
              <a:latin typeface="Arial"/>
              <a:cs typeface="Arial"/>
            </a:endParaRPr>
          </a:p>
        </p:txBody>
      </p:sp>
      <p:grpSp>
        <p:nvGrpSpPr>
          <p:cNvPr id="9" name="object 9"/>
          <p:cNvGrpSpPr/>
          <p:nvPr/>
        </p:nvGrpSpPr>
        <p:grpSpPr>
          <a:xfrm>
            <a:off x="4610100" y="1790700"/>
            <a:ext cx="4293235" cy="3674110"/>
            <a:chOff x="4610100" y="1790700"/>
            <a:chExt cx="4293235" cy="3674110"/>
          </a:xfrm>
        </p:grpSpPr>
        <p:sp>
          <p:nvSpPr>
            <p:cNvPr id="10" name="object 10"/>
            <p:cNvSpPr/>
            <p:nvPr/>
          </p:nvSpPr>
          <p:spPr>
            <a:xfrm>
              <a:off x="4648200" y="1828800"/>
              <a:ext cx="4216908" cy="359816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610100" y="1790699"/>
              <a:ext cx="4293235" cy="3674110"/>
            </a:xfrm>
            <a:custGeom>
              <a:avLst/>
              <a:gdLst/>
              <a:ahLst/>
              <a:cxnLst/>
              <a:rect l="l" t="t" r="r" b="b"/>
              <a:pathLst>
                <a:path w="4293234" h="3674110">
                  <a:moveTo>
                    <a:pt x="4267708" y="25400"/>
                  </a:moveTo>
                  <a:lnTo>
                    <a:pt x="4255008" y="25400"/>
                  </a:lnTo>
                  <a:lnTo>
                    <a:pt x="4255008" y="38100"/>
                  </a:lnTo>
                  <a:lnTo>
                    <a:pt x="4255008" y="3636010"/>
                  </a:lnTo>
                  <a:lnTo>
                    <a:pt x="38100" y="3636010"/>
                  </a:lnTo>
                  <a:lnTo>
                    <a:pt x="38100" y="38100"/>
                  </a:lnTo>
                  <a:lnTo>
                    <a:pt x="4255008" y="38100"/>
                  </a:lnTo>
                  <a:lnTo>
                    <a:pt x="4255008" y="25400"/>
                  </a:lnTo>
                  <a:lnTo>
                    <a:pt x="25400" y="25400"/>
                  </a:lnTo>
                  <a:lnTo>
                    <a:pt x="25400" y="38100"/>
                  </a:lnTo>
                  <a:lnTo>
                    <a:pt x="25400" y="3636010"/>
                  </a:lnTo>
                  <a:lnTo>
                    <a:pt x="25400" y="3648710"/>
                  </a:lnTo>
                  <a:lnTo>
                    <a:pt x="4267708" y="3648710"/>
                  </a:lnTo>
                  <a:lnTo>
                    <a:pt x="4267708" y="3636264"/>
                  </a:lnTo>
                  <a:lnTo>
                    <a:pt x="4267708" y="3636010"/>
                  </a:lnTo>
                  <a:lnTo>
                    <a:pt x="4267708" y="38100"/>
                  </a:lnTo>
                  <a:lnTo>
                    <a:pt x="4267708" y="25400"/>
                  </a:lnTo>
                  <a:close/>
                </a:path>
                <a:path w="4293234" h="3674110">
                  <a:moveTo>
                    <a:pt x="4293108" y="0"/>
                  </a:moveTo>
                  <a:lnTo>
                    <a:pt x="4280408" y="0"/>
                  </a:lnTo>
                  <a:lnTo>
                    <a:pt x="4280408" y="12700"/>
                  </a:lnTo>
                  <a:lnTo>
                    <a:pt x="4280408" y="3661410"/>
                  </a:lnTo>
                  <a:lnTo>
                    <a:pt x="12700" y="3661410"/>
                  </a:lnTo>
                  <a:lnTo>
                    <a:pt x="12700" y="12700"/>
                  </a:lnTo>
                  <a:lnTo>
                    <a:pt x="4280408" y="12700"/>
                  </a:lnTo>
                  <a:lnTo>
                    <a:pt x="4280408" y="0"/>
                  </a:lnTo>
                  <a:lnTo>
                    <a:pt x="0" y="0"/>
                  </a:lnTo>
                  <a:lnTo>
                    <a:pt x="0" y="12700"/>
                  </a:lnTo>
                  <a:lnTo>
                    <a:pt x="0" y="3661410"/>
                  </a:lnTo>
                  <a:lnTo>
                    <a:pt x="0" y="3674110"/>
                  </a:lnTo>
                  <a:lnTo>
                    <a:pt x="4293108" y="3674110"/>
                  </a:lnTo>
                  <a:lnTo>
                    <a:pt x="4293108" y="3661676"/>
                  </a:lnTo>
                  <a:lnTo>
                    <a:pt x="4293108" y="3661410"/>
                  </a:lnTo>
                  <a:lnTo>
                    <a:pt x="4293108" y="12700"/>
                  </a:lnTo>
                  <a:lnTo>
                    <a:pt x="4293108" y="0"/>
                  </a:lnTo>
                  <a:close/>
                </a:path>
              </a:pathLst>
            </a:custGeom>
            <a:solidFill>
              <a:srgbClr val="CC6600"/>
            </a:solid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235661"/>
            <a:ext cx="6107430" cy="635000"/>
          </a:xfrm>
          <a:prstGeom prst="rect">
            <a:avLst/>
          </a:prstGeom>
        </p:spPr>
        <p:txBody>
          <a:bodyPr vert="horz" wrap="square" lIns="0" tIns="12065" rIns="0" bIns="0" rtlCol="0">
            <a:spAutoFit/>
          </a:bodyPr>
          <a:lstStyle/>
          <a:p>
            <a:pPr marL="12700">
              <a:lnSpc>
                <a:spcPct val="100000"/>
              </a:lnSpc>
              <a:spcBef>
                <a:spcPts val="95"/>
              </a:spcBef>
            </a:pPr>
            <a:r>
              <a:rPr sz="4000" spc="-10" dirty="0"/>
              <a:t>Multithreads </a:t>
            </a:r>
            <a:r>
              <a:rPr sz="4000" spc="-5" dirty="0"/>
              <a:t>and monothreads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24</a:t>
            </a:fld>
            <a:endParaRPr dirty="0"/>
          </a:p>
        </p:txBody>
      </p:sp>
      <p:sp>
        <p:nvSpPr>
          <p:cNvPr id="4" name="object 4"/>
          <p:cNvSpPr txBox="1"/>
          <p:nvPr/>
        </p:nvSpPr>
        <p:spPr>
          <a:xfrm>
            <a:off x="1108354" y="2268092"/>
            <a:ext cx="7313295" cy="2756535"/>
          </a:xfrm>
          <a:prstGeom prst="rect">
            <a:avLst/>
          </a:prstGeom>
        </p:spPr>
        <p:txBody>
          <a:bodyPr vert="horz" wrap="square" lIns="0" tIns="12065" rIns="0" bIns="0" rtlCol="0">
            <a:spAutoFit/>
          </a:bodyPr>
          <a:lstStyle/>
          <a:p>
            <a:pPr marL="354965" marR="508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MS-DOS supports a </a:t>
            </a:r>
            <a:r>
              <a:rPr sz="2800" b="1" dirty="0">
                <a:solidFill>
                  <a:srgbClr val="003300"/>
                </a:solidFill>
                <a:latin typeface="Arial"/>
                <a:cs typeface="Arial"/>
              </a:rPr>
              <a:t>single-threaded user  </a:t>
            </a:r>
            <a:r>
              <a:rPr sz="2800" b="1" spc="-5" dirty="0">
                <a:solidFill>
                  <a:srgbClr val="003300"/>
                </a:solidFill>
                <a:latin typeface="Arial"/>
                <a:cs typeface="Arial"/>
              </a:rPr>
              <a:t>process</a:t>
            </a:r>
            <a:endParaRPr sz="2800">
              <a:latin typeface="Arial"/>
              <a:cs typeface="Arial"/>
            </a:endParaRPr>
          </a:p>
          <a:p>
            <a:pPr marL="354965" marR="743585" indent="-342900">
              <a:lnSpc>
                <a:spcPct val="100000"/>
              </a:lnSpc>
              <a:spcBef>
                <a:spcPts val="67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UNIX SVR4 supports multiple </a:t>
            </a:r>
            <a:r>
              <a:rPr sz="2800" b="1" dirty="0">
                <a:solidFill>
                  <a:srgbClr val="003300"/>
                </a:solidFill>
                <a:latin typeface="Arial"/>
                <a:cs typeface="Arial"/>
              </a:rPr>
              <a:t>single-  </a:t>
            </a:r>
            <a:r>
              <a:rPr sz="2800" b="1" spc="-5" dirty="0">
                <a:solidFill>
                  <a:srgbClr val="003300"/>
                </a:solidFill>
                <a:latin typeface="Arial"/>
                <a:cs typeface="Arial"/>
              </a:rPr>
              <a:t>threaded</a:t>
            </a:r>
            <a:r>
              <a:rPr sz="2800" b="1" spc="15" dirty="0">
                <a:solidFill>
                  <a:srgbClr val="003300"/>
                </a:solidFill>
                <a:latin typeface="Arial"/>
                <a:cs typeface="Arial"/>
              </a:rPr>
              <a:t> </a:t>
            </a:r>
            <a:r>
              <a:rPr sz="2800" b="1" spc="-5" dirty="0">
                <a:solidFill>
                  <a:srgbClr val="003300"/>
                </a:solidFill>
                <a:latin typeface="Arial"/>
                <a:cs typeface="Arial"/>
              </a:rPr>
              <a:t>processes</a:t>
            </a:r>
            <a:endParaRPr sz="2800">
              <a:latin typeface="Arial"/>
              <a:cs typeface="Arial"/>
            </a:endParaRPr>
          </a:p>
          <a:p>
            <a:pPr marL="354965" marR="71120" indent="-342900">
              <a:lnSpc>
                <a:spcPct val="100000"/>
              </a:lnSpc>
              <a:spcBef>
                <a:spcPts val="670"/>
              </a:spcBef>
              <a:buClr>
                <a:srgbClr val="009999"/>
              </a:buClr>
              <a:buSzPct val="75000"/>
              <a:buFont typeface="Wingdings"/>
              <a:buChar char=""/>
              <a:tabLst>
                <a:tab pos="354965" algn="l"/>
                <a:tab pos="355600" algn="l"/>
              </a:tabLst>
            </a:pPr>
            <a:r>
              <a:rPr sz="2800" b="1" spc="-5" dirty="0">
                <a:solidFill>
                  <a:srgbClr val="003300"/>
                </a:solidFill>
                <a:latin typeface="Arial"/>
                <a:cs typeface="Arial"/>
              </a:rPr>
              <a:t>Solaris, </a:t>
            </a:r>
            <a:r>
              <a:rPr sz="2800" b="1" spc="-10" dirty="0">
                <a:solidFill>
                  <a:srgbClr val="003300"/>
                </a:solidFill>
                <a:latin typeface="Arial"/>
                <a:cs typeface="Arial"/>
              </a:rPr>
              <a:t>Widows </a:t>
            </a:r>
            <a:r>
              <a:rPr sz="2800" b="1" spc="-110" dirty="0">
                <a:solidFill>
                  <a:srgbClr val="003300"/>
                </a:solidFill>
                <a:latin typeface="Arial"/>
                <a:cs typeface="Arial"/>
              </a:rPr>
              <a:t>NT, </a:t>
            </a:r>
            <a:r>
              <a:rPr sz="2800" b="1" spc="-5" dirty="0">
                <a:solidFill>
                  <a:srgbClr val="003300"/>
                </a:solidFill>
                <a:latin typeface="Arial"/>
                <a:cs typeface="Arial"/>
              </a:rPr>
              <a:t>XP and OS2 support  multiple multithreaded</a:t>
            </a:r>
            <a:r>
              <a:rPr sz="2800" b="1" spc="40" dirty="0">
                <a:solidFill>
                  <a:srgbClr val="003300"/>
                </a:solidFill>
                <a:latin typeface="Arial"/>
                <a:cs typeface="Arial"/>
              </a:rPr>
              <a:t> </a:t>
            </a:r>
            <a:r>
              <a:rPr sz="2800" b="1" spc="-5" dirty="0">
                <a:solidFill>
                  <a:srgbClr val="003300"/>
                </a:solidFill>
                <a:latin typeface="Arial"/>
                <a:cs typeface="Arial"/>
              </a:rPr>
              <a:t>processes</a:t>
            </a:r>
            <a:endParaRPr sz="2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 y="4191000"/>
            <a:ext cx="7785100" cy="1003300"/>
            <a:chOff x="831850" y="3879850"/>
            <a:chExt cx="7785100" cy="1003300"/>
          </a:xfrm>
        </p:grpSpPr>
        <p:sp>
          <p:nvSpPr>
            <p:cNvPr id="3" name="object 3"/>
            <p:cNvSpPr/>
            <p:nvPr/>
          </p:nvSpPr>
          <p:spPr>
            <a:xfrm>
              <a:off x="838200" y="3886200"/>
              <a:ext cx="7772400" cy="990600"/>
            </a:xfrm>
            <a:custGeom>
              <a:avLst/>
              <a:gdLst/>
              <a:ahLst/>
              <a:cxnLst/>
              <a:rect l="l" t="t" r="r" b="b"/>
              <a:pathLst>
                <a:path w="7772400" h="990600">
                  <a:moveTo>
                    <a:pt x="76073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7607300" y="990600"/>
                  </a:lnTo>
                  <a:lnTo>
                    <a:pt x="7651191" y="984702"/>
                  </a:lnTo>
                  <a:lnTo>
                    <a:pt x="7690630" y="968059"/>
                  </a:lnTo>
                  <a:lnTo>
                    <a:pt x="7724044" y="942244"/>
                  </a:lnTo>
                  <a:lnTo>
                    <a:pt x="7749859" y="908830"/>
                  </a:lnTo>
                  <a:lnTo>
                    <a:pt x="7766502" y="869391"/>
                  </a:lnTo>
                  <a:lnTo>
                    <a:pt x="7772400" y="825500"/>
                  </a:lnTo>
                  <a:lnTo>
                    <a:pt x="7772400" y="165100"/>
                  </a:lnTo>
                  <a:lnTo>
                    <a:pt x="7766502" y="121208"/>
                  </a:lnTo>
                  <a:lnTo>
                    <a:pt x="7749859" y="81769"/>
                  </a:lnTo>
                  <a:lnTo>
                    <a:pt x="7724044" y="48355"/>
                  </a:lnTo>
                  <a:lnTo>
                    <a:pt x="7690630" y="22540"/>
                  </a:lnTo>
                  <a:lnTo>
                    <a:pt x="7651191" y="5897"/>
                  </a:lnTo>
                  <a:lnTo>
                    <a:pt x="7607300" y="0"/>
                  </a:lnTo>
                  <a:close/>
                </a:path>
              </a:pathLst>
            </a:custGeom>
            <a:solidFill>
              <a:srgbClr val="CCEBFF"/>
            </a:solidFill>
          </p:spPr>
          <p:txBody>
            <a:bodyPr wrap="square" lIns="0" tIns="0" rIns="0" bIns="0" rtlCol="0"/>
            <a:lstStyle/>
            <a:p>
              <a:endParaRPr/>
            </a:p>
          </p:txBody>
        </p:sp>
        <p:sp>
          <p:nvSpPr>
            <p:cNvPr id="4" name="object 4"/>
            <p:cNvSpPr/>
            <p:nvPr/>
          </p:nvSpPr>
          <p:spPr>
            <a:xfrm>
              <a:off x="838200" y="3886200"/>
              <a:ext cx="7772400" cy="990600"/>
            </a:xfrm>
            <a:custGeom>
              <a:avLst/>
              <a:gdLst/>
              <a:ahLst/>
              <a:cxnLst/>
              <a:rect l="l" t="t" r="r" b="b"/>
              <a:pathLst>
                <a:path w="7772400" h="990600">
                  <a:moveTo>
                    <a:pt x="0" y="165100"/>
                  </a:moveTo>
                  <a:lnTo>
                    <a:pt x="5897" y="121208"/>
                  </a:lnTo>
                  <a:lnTo>
                    <a:pt x="22540" y="81769"/>
                  </a:lnTo>
                  <a:lnTo>
                    <a:pt x="48355" y="48355"/>
                  </a:lnTo>
                  <a:lnTo>
                    <a:pt x="81769" y="22540"/>
                  </a:lnTo>
                  <a:lnTo>
                    <a:pt x="121208" y="5897"/>
                  </a:lnTo>
                  <a:lnTo>
                    <a:pt x="165100" y="0"/>
                  </a:lnTo>
                  <a:lnTo>
                    <a:pt x="7607300" y="0"/>
                  </a:lnTo>
                  <a:lnTo>
                    <a:pt x="7651191" y="5897"/>
                  </a:lnTo>
                  <a:lnTo>
                    <a:pt x="7690630" y="22540"/>
                  </a:lnTo>
                  <a:lnTo>
                    <a:pt x="7724044" y="48355"/>
                  </a:lnTo>
                  <a:lnTo>
                    <a:pt x="7749859" y="81769"/>
                  </a:lnTo>
                  <a:lnTo>
                    <a:pt x="7766502" y="121208"/>
                  </a:lnTo>
                  <a:lnTo>
                    <a:pt x="7772400" y="165100"/>
                  </a:lnTo>
                  <a:lnTo>
                    <a:pt x="7772400" y="825500"/>
                  </a:lnTo>
                  <a:lnTo>
                    <a:pt x="7766502" y="869391"/>
                  </a:lnTo>
                  <a:lnTo>
                    <a:pt x="7749859" y="908830"/>
                  </a:lnTo>
                  <a:lnTo>
                    <a:pt x="7724044" y="942244"/>
                  </a:lnTo>
                  <a:lnTo>
                    <a:pt x="7690630" y="968059"/>
                  </a:lnTo>
                  <a:lnTo>
                    <a:pt x="7651191" y="984702"/>
                  </a:lnTo>
                  <a:lnTo>
                    <a:pt x="7607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9999"/>
              </a:solidFill>
            </a:ln>
          </p:spPr>
          <p:txBody>
            <a:bodyPr wrap="square" lIns="0" tIns="0" rIns="0" bIns="0" rtlCol="0"/>
            <a:lstStyle/>
            <a:p>
              <a:endParaRPr/>
            </a:p>
          </p:txBody>
        </p:sp>
      </p:grpSp>
      <p:sp>
        <p:nvSpPr>
          <p:cNvPr id="6" name="object 6"/>
          <p:cNvSpPr txBox="1">
            <a:spLocks noGrp="1"/>
          </p:cNvSpPr>
          <p:nvPr>
            <p:ph type="title"/>
          </p:nvPr>
        </p:nvSpPr>
        <p:spPr>
          <a:xfrm>
            <a:off x="1109878" y="389966"/>
            <a:ext cx="1709522" cy="635000"/>
          </a:xfrm>
          <a:prstGeom prst="rect">
            <a:avLst/>
          </a:prstGeom>
        </p:spPr>
        <p:txBody>
          <a:bodyPr vert="horz" wrap="square" lIns="0" tIns="12065" rIns="0" bIns="0" rtlCol="0">
            <a:spAutoFit/>
          </a:bodyPr>
          <a:lstStyle/>
          <a:p>
            <a:pPr marL="12700">
              <a:lnSpc>
                <a:spcPct val="100000"/>
              </a:lnSpc>
              <a:spcBef>
                <a:spcPts val="95"/>
              </a:spcBef>
            </a:pPr>
            <a:r>
              <a:rPr sz="4000" spc="-5" dirty="0"/>
              <a:t>Topics</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25</a:t>
            </a:fld>
            <a:endParaRPr dirty="0"/>
          </a:p>
        </p:txBody>
      </p:sp>
      <p:sp>
        <p:nvSpPr>
          <p:cNvPr id="7" name="object 7"/>
          <p:cNvSpPr txBox="1"/>
          <p:nvPr/>
        </p:nvSpPr>
        <p:spPr>
          <a:xfrm>
            <a:off x="994054" y="1548206"/>
            <a:ext cx="7038975" cy="4427855"/>
          </a:xfrm>
          <a:prstGeom prst="rect">
            <a:avLst/>
          </a:prstGeom>
        </p:spPr>
        <p:txBody>
          <a:bodyPr vert="horz" wrap="square" lIns="0" tIns="12065" rIns="0" bIns="0" rtlCol="0">
            <a:spAutoFit/>
          </a:bodyPr>
          <a:lstStyle/>
          <a:p>
            <a:pPr marL="354965" indent="-342900">
              <a:lnSpc>
                <a:spcPct val="100000"/>
              </a:lnSpc>
              <a:spcBef>
                <a:spcPts val="9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execution thread in the</a:t>
            </a:r>
            <a:r>
              <a:rPr sz="2800" b="1" spc="90" dirty="0">
                <a:solidFill>
                  <a:srgbClr val="003300"/>
                </a:solidFill>
                <a:latin typeface="Arial"/>
                <a:cs typeface="Arial"/>
              </a:rPr>
              <a:t> </a:t>
            </a:r>
            <a:r>
              <a:rPr sz="2800" b="1" dirty="0">
                <a:solidFill>
                  <a:srgbClr val="003300"/>
                </a:solidFill>
                <a:latin typeface="Arial"/>
                <a:cs typeface="Arial"/>
              </a:rPr>
              <a:t>processes</a:t>
            </a:r>
            <a:endParaRPr sz="2800" dirty="0">
              <a:latin typeface="Arial"/>
              <a:cs typeface="Arial"/>
            </a:endParaRPr>
          </a:p>
          <a:p>
            <a:pPr>
              <a:lnSpc>
                <a:spcPct val="100000"/>
              </a:lnSpc>
              <a:spcBef>
                <a:spcPts val="50"/>
              </a:spcBef>
              <a:buClr>
                <a:srgbClr val="009999"/>
              </a:buClr>
              <a:buFont typeface="Wingdings"/>
              <a:buChar char=""/>
            </a:pPr>
            <a:endParaRPr sz="4050" dirty="0">
              <a:latin typeface="Arial"/>
              <a:cs typeface="Arial"/>
            </a:endParaRPr>
          </a:p>
          <a:p>
            <a:pPr marL="354965" marR="325120"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Multi-thread versus single thread (the  thread)</a:t>
            </a:r>
            <a:endParaRPr sz="2800" dirty="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User level threads and kernel level</a:t>
            </a:r>
            <a:r>
              <a:rPr sz="2600" spc="-45" dirty="0">
                <a:solidFill>
                  <a:srgbClr val="003366"/>
                </a:solidFill>
                <a:latin typeface="Arial"/>
                <a:cs typeface="Arial"/>
              </a:rPr>
              <a:t> </a:t>
            </a:r>
            <a:r>
              <a:rPr sz="2600" dirty="0">
                <a:solidFill>
                  <a:srgbClr val="003366"/>
                </a:solidFill>
                <a:latin typeface="Arial"/>
                <a:cs typeface="Arial"/>
              </a:rPr>
              <a:t>threads</a:t>
            </a:r>
            <a:endParaRPr sz="2600" dirty="0">
              <a:latin typeface="Arial"/>
              <a:cs typeface="Arial"/>
            </a:endParaRPr>
          </a:p>
          <a:p>
            <a:pPr lvl="1">
              <a:lnSpc>
                <a:spcPct val="100000"/>
              </a:lnSpc>
              <a:spcBef>
                <a:spcPts val="40"/>
              </a:spcBef>
              <a:buClr>
                <a:srgbClr val="336699"/>
              </a:buClr>
              <a:buFont typeface="Wingdings"/>
              <a:buChar char=""/>
            </a:pPr>
            <a:endParaRPr sz="4050" dirty="0">
              <a:latin typeface="Arial"/>
              <a:cs typeface="Arial"/>
            </a:endParaRPr>
          </a:p>
          <a:p>
            <a:pPr marL="354965" indent="-342900">
              <a:lnSpc>
                <a:spcPct val="100000"/>
              </a:lnSpc>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challenges of</a:t>
            </a:r>
            <a:r>
              <a:rPr sz="2800" b="1" spc="55" dirty="0">
                <a:solidFill>
                  <a:srgbClr val="003300"/>
                </a:solidFill>
                <a:latin typeface="Arial"/>
                <a:cs typeface="Arial"/>
              </a:rPr>
              <a:t> </a:t>
            </a:r>
            <a:r>
              <a:rPr sz="2800" b="1" spc="-5" dirty="0">
                <a:solidFill>
                  <a:srgbClr val="003300"/>
                </a:solidFill>
                <a:latin typeface="Arial"/>
                <a:cs typeface="Arial"/>
              </a:rPr>
              <a:t>"Threading"</a:t>
            </a:r>
            <a:endParaRPr sz="2800" dirty="0">
              <a:latin typeface="Arial"/>
              <a:cs typeface="Arial"/>
            </a:endParaRPr>
          </a:p>
          <a:p>
            <a:pPr>
              <a:lnSpc>
                <a:spcPct val="100000"/>
              </a:lnSpc>
              <a:spcBef>
                <a:spcPts val="50"/>
              </a:spcBef>
              <a:buClr>
                <a:srgbClr val="009999"/>
              </a:buClr>
              <a:buFont typeface="Wingdings"/>
              <a:buChar char=""/>
            </a:pPr>
            <a:endParaRPr sz="4050" dirty="0">
              <a:latin typeface="Arial"/>
              <a:cs typeface="Arial"/>
            </a:endParaRPr>
          </a:p>
          <a:p>
            <a:pPr marL="354965"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Examples of</a:t>
            </a:r>
            <a:r>
              <a:rPr sz="2800" b="1" spc="40" dirty="0">
                <a:solidFill>
                  <a:srgbClr val="003300"/>
                </a:solidFill>
                <a:latin typeface="Arial"/>
                <a:cs typeface="Arial"/>
              </a:rPr>
              <a:t> </a:t>
            </a:r>
            <a:r>
              <a:rPr sz="2800" b="1" spc="-5" dirty="0">
                <a:solidFill>
                  <a:srgbClr val="003300"/>
                </a:solidFill>
                <a:latin typeface="Arial"/>
                <a:cs typeface="Arial"/>
              </a:rPr>
              <a:t>threads</a:t>
            </a:r>
            <a:endParaRPr sz="28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4307205" cy="635000"/>
          </a:xfrm>
          <a:prstGeom prst="rect">
            <a:avLst/>
          </a:prstGeom>
        </p:spPr>
        <p:txBody>
          <a:bodyPr vert="horz" wrap="square" lIns="0" tIns="12065" rIns="0" bIns="0" rtlCol="0">
            <a:spAutoFit/>
          </a:bodyPr>
          <a:lstStyle/>
          <a:p>
            <a:pPr marL="12700">
              <a:lnSpc>
                <a:spcPct val="100000"/>
              </a:lnSpc>
              <a:spcBef>
                <a:spcPts val="95"/>
              </a:spcBef>
            </a:pPr>
            <a:r>
              <a:rPr sz="4000" spc="-5" dirty="0"/>
              <a:t>Threading</a:t>
            </a:r>
            <a:r>
              <a:rPr sz="4000" spc="-25" dirty="0"/>
              <a:t> </a:t>
            </a:r>
            <a:r>
              <a:rPr sz="4000" spc="-10" dirty="0"/>
              <a:t>challenges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
        <p:nvSpPr>
          <p:cNvPr id="4" name="object 4"/>
          <p:cNvSpPr txBox="1"/>
          <p:nvPr/>
        </p:nvSpPr>
        <p:spPr>
          <a:xfrm>
            <a:off x="1108354" y="1661286"/>
            <a:ext cx="7557770" cy="3208020"/>
          </a:xfrm>
          <a:prstGeom prst="rect">
            <a:avLst/>
          </a:prstGeom>
        </p:spPr>
        <p:txBody>
          <a:bodyPr vert="horz" wrap="square" lIns="0" tIns="12700" rIns="0" bIns="0" rtlCol="0">
            <a:spAutoFit/>
          </a:bodyPr>
          <a:lstStyle/>
          <a:p>
            <a:pPr marL="354965" marR="5080" indent="-342900">
              <a:lnSpc>
                <a:spcPct val="100000"/>
              </a:lnSpc>
              <a:spcBef>
                <a:spcPts val="100"/>
              </a:spcBef>
            </a:pPr>
            <a:r>
              <a:rPr sz="2400" b="1" spc="-5" dirty="0">
                <a:solidFill>
                  <a:srgbClr val="003300"/>
                </a:solidFill>
                <a:latin typeface="Arial"/>
                <a:cs typeface="Arial"/>
              </a:rPr>
              <a:t>How beautiful </a:t>
            </a:r>
            <a:r>
              <a:rPr sz="2400" b="1" dirty="0">
                <a:solidFill>
                  <a:srgbClr val="003300"/>
                </a:solidFill>
                <a:latin typeface="Arial"/>
                <a:cs typeface="Arial"/>
              </a:rPr>
              <a:t>it is to </a:t>
            </a:r>
            <a:r>
              <a:rPr sz="2400" b="1" spc="-5" dirty="0">
                <a:solidFill>
                  <a:srgbClr val="003300"/>
                </a:solidFill>
                <a:latin typeface="Arial"/>
                <a:cs typeface="Arial"/>
              </a:rPr>
              <a:t>have </a:t>
            </a:r>
            <a:r>
              <a:rPr sz="2400" b="1" dirty="0">
                <a:solidFill>
                  <a:srgbClr val="003300"/>
                </a:solidFill>
                <a:latin typeface="Arial"/>
                <a:cs typeface="Arial"/>
              </a:rPr>
              <a:t>children, but </a:t>
            </a:r>
            <a:r>
              <a:rPr sz="2400" b="1" spc="5" dirty="0">
                <a:solidFill>
                  <a:srgbClr val="003300"/>
                </a:solidFill>
                <a:latin typeface="Arial"/>
                <a:cs typeface="Arial"/>
              </a:rPr>
              <a:t>what </a:t>
            </a:r>
            <a:r>
              <a:rPr sz="2400" b="1" spc="-5" dirty="0">
                <a:solidFill>
                  <a:srgbClr val="003300"/>
                </a:solidFill>
                <a:latin typeface="Arial"/>
                <a:cs typeface="Arial"/>
              </a:rPr>
              <a:t>are</a:t>
            </a:r>
            <a:r>
              <a:rPr sz="2400" b="1" spc="-95" dirty="0">
                <a:solidFill>
                  <a:srgbClr val="003300"/>
                </a:solidFill>
                <a:latin typeface="Arial"/>
                <a:cs typeface="Arial"/>
              </a:rPr>
              <a:t> </a:t>
            </a:r>
            <a:r>
              <a:rPr sz="2400" b="1" dirty="0">
                <a:solidFill>
                  <a:srgbClr val="003300"/>
                </a:solidFill>
                <a:latin typeface="Arial"/>
                <a:cs typeface="Arial"/>
              </a:rPr>
              <a:t>the  </a:t>
            </a:r>
            <a:r>
              <a:rPr sz="2400" b="1" spc="-5" dirty="0">
                <a:solidFill>
                  <a:srgbClr val="003300"/>
                </a:solidFill>
                <a:latin typeface="Arial"/>
                <a:cs typeface="Arial"/>
              </a:rPr>
              <a:t>practical consequences?</a:t>
            </a:r>
            <a:endParaRPr sz="2400" dirty="0">
              <a:latin typeface="Arial"/>
              <a:cs typeface="Arial"/>
            </a:endParaRPr>
          </a:p>
          <a:p>
            <a:pPr marL="12700">
              <a:lnSpc>
                <a:spcPct val="100000"/>
              </a:lnSpc>
              <a:spcBef>
                <a:spcPts val="575"/>
              </a:spcBef>
            </a:pPr>
            <a:r>
              <a:rPr sz="2400" b="1" spc="-5" dirty="0">
                <a:solidFill>
                  <a:srgbClr val="003300"/>
                </a:solidFill>
                <a:latin typeface="Arial"/>
                <a:cs typeface="Arial"/>
              </a:rPr>
              <a:t>Challenges:</a:t>
            </a:r>
            <a:endParaRPr sz="2400" dirty="0">
              <a:latin typeface="Arial"/>
              <a:cs typeface="Arial"/>
            </a:endParaRPr>
          </a:p>
          <a:p>
            <a:pPr marL="756285"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Semantics of system </a:t>
            </a:r>
            <a:r>
              <a:rPr sz="2200" dirty="0">
                <a:solidFill>
                  <a:srgbClr val="003366"/>
                </a:solidFill>
                <a:latin typeface="Arial"/>
                <a:cs typeface="Arial"/>
              </a:rPr>
              <a:t>calls </a:t>
            </a:r>
            <a:r>
              <a:rPr sz="2200" b="1" spc="-5" dirty="0">
                <a:solidFill>
                  <a:srgbClr val="003366"/>
                </a:solidFill>
                <a:latin typeface="Arial"/>
                <a:cs typeface="Arial"/>
              </a:rPr>
              <a:t>fork () </a:t>
            </a:r>
            <a:r>
              <a:rPr sz="2200" spc="-5" dirty="0">
                <a:solidFill>
                  <a:srgbClr val="003366"/>
                </a:solidFill>
                <a:latin typeface="Arial"/>
                <a:cs typeface="Arial"/>
              </a:rPr>
              <a:t>and</a:t>
            </a:r>
            <a:r>
              <a:rPr sz="2200" spc="90" dirty="0">
                <a:solidFill>
                  <a:srgbClr val="003366"/>
                </a:solidFill>
                <a:latin typeface="Arial"/>
                <a:cs typeface="Arial"/>
              </a:rPr>
              <a:t> </a:t>
            </a:r>
            <a:r>
              <a:rPr sz="2200" b="1" spc="-5" dirty="0">
                <a:solidFill>
                  <a:srgbClr val="003366"/>
                </a:solidFill>
                <a:latin typeface="Arial"/>
                <a:cs typeface="Arial"/>
              </a:rPr>
              <a:t>exec()</a:t>
            </a:r>
            <a:endParaRPr sz="2200" dirty="0">
              <a:latin typeface="Arial"/>
              <a:cs typeface="Arial"/>
            </a:endParaRPr>
          </a:p>
          <a:p>
            <a:pPr marL="756285" indent="-287655">
              <a:lnSpc>
                <a:spcPct val="100000"/>
              </a:lnSpc>
              <a:spcBef>
                <a:spcPts val="530"/>
              </a:spcBef>
              <a:buClr>
                <a:srgbClr val="336699"/>
              </a:buClr>
              <a:buSzPct val="75000"/>
              <a:buFont typeface="Wingdings"/>
              <a:buChar char=""/>
              <a:tabLst>
                <a:tab pos="756285" algn="l"/>
                <a:tab pos="756920" algn="l"/>
              </a:tabLst>
            </a:pPr>
            <a:r>
              <a:rPr sz="2200" spc="-5" dirty="0" err="1">
                <a:solidFill>
                  <a:srgbClr val="003366"/>
                </a:solidFill>
                <a:latin typeface="Arial"/>
                <a:cs typeface="Arial"/>
              </a:rPr>
              <a:t>Cance</a:t>
            </a:r>
            <a:r>
              <a:rPr lang="en-CA" sz="2200" spc="-5" dirty="0">
                <a:solidFill>
                  <a:srgbClr val="003366"/>
                </a:solidFill>
                <a:latin typeface="Arial"/>
                <a:cs typeface="Arial"/>
              </a:rPr>
              <a:t>l</a:t>
            </a:r>
            <a:r>
              <a:rPr sz="2200" spc="-5" dirty="0">
                <a:solidFill>
                  <a:srgbClr val="003366"/>
                </a:solidFill>
                <a:latin typeface="Arial"/>
                <a:cs typeface="Arial"/>
              </a:rPr>
              <a:t>ling</a:t>
            </a:r>
            <a:r>
              <a:rPr sz="2200" spc="-10" dirty="0">
                <a:solidFill>
                  <a:srgbClr val="003366"/>
                </a:solidFill>
                <a:latin typeface="Arial"/>
                <a:cs typeface="Arial"/>
              </a:rPr>
              <a:t> </a:t>
            </a:r>
            <a:r>
              <a:rPr sz="2200" spc="-5" dirty="0">
                <a:solidFill>
                  <a:srgbClr val="003366"/>
                </a:solidFill>
                <a:latin typeface="Arial"/>
                <a:cs typeface="Arial"/>
              </a:rPr>
              <a:t>threads</a:t>
            </a:r>
            <a:endParaRPr sz="2200" dirty="0">
              <a:latin typeface="Arial"/>
              <a:cs typeface="Arial"/>
            </a:endParaRPr>
          </a:p>
          <a:p>
            <a:pPr marL="756285"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A group of threads</a:t>
            </a:r>
            <a:r>
              <a:rPr sz="2200" spc="20" dirty="0">
                <a:solidFill>
                  <a:srgbClr val="003366"/>
                </a:solidFill>
                <a:latin typeface="Arial"/>
                <a:cs typeface="Arial"/>
              </a:rPr>
              <a:t> </a:t>
            </a:r>
            <a:r>
              <a:rPr sz="2200" spc="-5" dirty="0">
                <a:solidFill>
                  <a:srgbClr val="003366"/>
                </a:solidFill>
                <a:latin typeface="Arial"/>
                <a:cs typeface="Arial"/>
              </a:rPr>
              <a:t>(pools)</a:t>
            </a:r>
            <a:endParaRPr sz="2200" dirty="0">
              <a:latin typeface="Arial"/>
              <a:cs typeface="Arial"/>
            </a:endParaRPr>
          </a:p>
          <a:p>
            <a:pPr marL="756285" indent="-287655">
              <a:lnSpc>
                <a:spcPct val="100000"/>
              </a:lnSpc>
              <a:spcBef>
                <a:spcPts val="535"/>
              </a:spcBef>
              <a:buClr>
                <a:srgbClr val="336699"/>
              </a:buClr>
              <a:buSzPct val="75000"/>
              <a:buFont typeface="Wingdings"/>
              <a:buChar char=""/>
              <a:tabLst>
                <a:tab pos="756285" algn="l"/>
                <a:tab pos="756920" algn="l"/>
              </a:tabLst>
            </a:pPr>
            <a:r>
              <a:rPr sz="2200" dirty="0">
                <a:solidFill>
                  <a:srgbClr val="003366"/>
                </a:solidFill>
                <a:latin typeface="Arial"/>
                <a:cs typeface="Arial"/>
              </a:rPr>
              <a:t>Thread-specific</a:t>
            </a:r>
            <a:r>
              <a:rPr sz="2200" spc="-5" dirty="0">
                <a:solidFill>
                  <a:srgbClr val="003366"/>
                </a:solidFill>
                <a:latin typeface="Arial"/>
                <a:cs typeface="Arial"/>
              </a:rPr>
              <a:t> data</a:t>
            </a:r>
            <a:endParaRPr sz="2200" dirty="0">
              <a:latin typeface="Arial"/>
              <a:cs typeface="Arial"/>
            </a:endParaRPr>
          </a:p>
          <a:p>
            <a:pPr marL="756285"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Scheduling</a:t>
            </a:r>
            <a:endParaRPr sz="22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763260" cy="635000"/>
          </a:xfrm>
          <a:prstGeom prst="rect">
            <a:avLst/>
          </a:prstGeom>
        </p:spPr>
        <p:txBody>
          <a:bodyPr vert="horz" wrap="square" lIns="0" tIns="12065" rIns="0" bIns="0" rtlCol="0">
            <a:spAutoFit/>
          </a:bodyPr>
          <a:lstStyle/>
          <a:p>
            <a:pPr marL="12700">
              <a:lnSpc>
                <a:spcPct val="100000"/>
              </a:lnSpc>
              <a:spcBef>
                <a:spcPts val="95"/>
              </a:spcBef>
            </a:pPr>
            <a:r>
              <a:rPr sz="4000" spc="-5" dirty="0"/>
              <a:t>Fork () and exec ()</a:t>
            </a:r>
            <a:r>
              <a:rPr sz="4000" spc="-25" dirty="0"/>
              <a:t> </a:t>
            </a:r>
            <a:r>
              <a:rPr sz="4000" spc="-10" dirty="0"/>
              <a:t>semantics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4" name="object 4"/>
          <p:cNvSpPr txBox="1"/>
          <p:nvPr/>
        </p:nvSpPr>
        <p:spPr>
          <a:xfrm>
            <a:off x="1108354" y="1659762"/>
            <a:ext cx="7527925" cy="3148939"/>
          </a:xfrm>
          <a:prstGeom prst="rect">
            <a:avLst/>
          </a:prstGeom>
        </p:spPr>
        <p:txBody>
          <a:bodyPr vert="horz" wrap="square" lIns="0" tIns="12065" rIns="0" bIns="0" rtlCol="0">
            <a:spAutoFit/>
          </a:bodyPr>
          <a:lstStyle/>
          <a:p>
            <a:pPr marL="354965" marR="508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Does </a:t>
            </a:r>
            <a:r>
              <a:rPr sz="2800" dirty="0">
                <a:solidFill>
                  <a:srgbClr val="003300"/>
                </a:solidFill>
                <a:latin typeface="Arial"/>
                <a:cs typeface="Arial"/>
              </a:rPr>
              <a:t>fork () </a:t>
            </a:r>
            <a:r>
              <a:rPr sz="2800" b="1" spc="-5" dirty="0">
                <a:solidFill>
                  <a:srgbClr val="003300"/>
                </a:solidFill>
                <a:latin typeface="Arial"/>
                <a:cs typeface="Arial"/>
              </a:rPr>
              <a:t>copy only the calling thread or  all the</a:t>
            </a:r>
            <a:r>
              <a:rPr sz="2800" b="1" spc="10" dirty="0">
                <a:solidFill>
                  <a:srgbClr val="003300"/>
                </a:solidFill>
                <a:latin typeface="Arial"/>
                <a:cs typeface="Arial"/>
              </a:rPr>
              <a:t> </a:t>
            </a:r>
            <a:r>
              <a:rPr sz="2800" b="1" spc="-5" dirty="0">
                <a:solidFill>
                  <a:srgbClr val="003300"/>
                </a:solidFill>
                <a:latin typeface="Arial"/>
                <a:cs typeface="Arial"/>
              </a:rPr>
              <a:t>threads?</a:t>
            </a:r>
            <a:endParaRPr sz="2800" dirty="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Often two versions</a:t>
            </a:r>
            <a:r>
              <a:rPr sz="2600" spc="-35" dirty="0">
                <a:solidFill>
                  <a:srgbClr val="003366"/>
                </a:solidFill>
                <a:latin typeface="Arial"/>
                <a:cs typeface="Arial"/>
              </a:rPr>
              <a:t> </a:t>
            </a:r>
            <a:r>
              <a:rPr sz="2600" dirty="0">
                <a:solidFill>
                  <a:srgbClr val="003366"/>
                </a:solidFill>
                <a:latin typeface="Arial"/>
                <a:cs typeface="Arial"/>
              </a:rPr>
              <a:t>available</a:t>
            </a:r>
            <a:r>
              <a:rPr lang="en-CA" sz="2600" dirty="0">
                <a:solidFill>
                  <a:srgbClr val="003366"/>
                </a:solidFill>
                <a:latin typeface="Arial"/>
                <a:cs typeface="Arial"/>
              </a:rPr>
              <a:t> (as in either copying only or all threads are possible)</a:t>
            </a:r>
            <a:endParaRPr sz="2600" dirty="0">
              <a:latin typeface="Arial"/>
              <a:cs typeface="Arial"/>
            </a:endParaRPr>
          </a:p>
          <a:p>
            <a:pPr marL="354965" indent="-342900">
              <a:lnSpc>
                <a:spcPct val="100000"/>
              </a:lnSpc>
              <a:spcBef>
                <a:spcPts val="66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What does </a:t>
            </a:r>
            <a:r>
              <a:rPr sz="2800" b="1" dirty="0">
                <a:solidFill>
                  <a:srgbClr val="003300"/>
                </a:solidFill>
                <a:latin typeface="Arial"/>
                <a:cs typeface="Arial"/>
              </a:rPr>
              <a:t>exec()</a:t>
            </a:r>
            <a:r>
              <a:rPr sz="2800" b="1" spc="55" dirty="0">
                <a:solidFill>
                  <a:srgbClr val="003300"/>
                </a:solidFill>
                <a:latin typeface="Arial"/>
                <a:cs typeface="Arial"/>
              </a:rPr>
              <a:t> </a:t>
            </a:r>
            <a:r>
              <a:rPr sz="2800" b="1" spc="-5" dirty="0">
                <a:solidFill>
                  <a:srgbClr val="003300"/>
                </a:solidFill>
                <a:latin typeface="Arial"/>
                <a:cs typeface="Arial"/>
              </a:rPr>
              <a:t>do?</a:t>
            </a:r>
            <a:endParaRPr sz="2800" dirty="0">
              <a:latin typeface="Arial"/>
              <a:cs typeface="Arial"/>
            </a:endParaRPr>
          </a:p>
          <a:p>
            <a:pPr marL="756285" marR="292735" lvl="1" indent="-287020">
              <a:lnSpc>
                <a:spcPct val="100000"/>
              </a:lnSpc>
              <a:spcBef>
                <a:spcPts val="630"/>
              </a:spcBef>
              <a:buClr>
                <a:srgbClr val="336699"/>
              </a:buClr>
              <a:buSzPct val="75000"/>
              <a:buFont typeface="Wingdings"/>
              <a:buChar char=""/>
              <a:tabLst>
                <a:tab pos="756285" algn="l"/>
                <a:tab pos="756920" algn="l"/>
              </a:tabLst>
            </a:pPr>
            <a:r>
              <a:rPr sz="2600" dirty="0">
                <a:solidFill>
                  <a:srgbClr val="003366"/>
                </a:solidFill>
                <a:latin typeface="Arial"/>
                <a:cs typeface="Arial"/>
              </a:rPr>
              <a:t>It replaces the address space, so all</a:t>
            </a:r>
            <a:r>
              <a:rPr sz="2600" spc="-55" dirty="0">
                <a:solidFill>
                  <a:srgbClr val="003366"/>
                </a:solidFill>
                <a:latin typeface="Arial"/>
                <a:cs typeface="Arial"/>
              </a:rPr>
              <a:t> </a:t>
            </a:r>
            <a:r>
              <a:rPr sz="2600" dirty="0">
                <a:solidFill>
                  <a:srgbClr val="003366"/>
                </a:solidFill>
                <a:latin typeface="Arial"/>
                <a:cs typeface="Arial"/>
              </a:rPr>
              <a:t>threads  are</a:t>
            </a:r>
            <a:r>
              <a:rPr sz="2600" spc="-5" dirty="0">
                <a:solidFill>
                  <a:srgbClr val="003366"/>
                </a:solidFill>
                <a:latin typeface="Arial"/>
                <a:cs typeface="Arial"/>
              </a:rPr>
              <a:t> </a:t>
            </a:r>
            <a:r>
              <a:rPr sz="2600" dirty="0">
                <a:solidFill>
                  <a:srgbClr val="003366"/>
                </a:solidFill>
                <a:latin typeface="Arial"/>
                <a:cs typeface="Arial"/>
              </a:rPr>
              <a:t>replaced</a:t>
            </a:r>
            <a:endParaRPr sz="26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389966"/>
            <a:ext cx="5824322" cy="635000"/>
          </a:xfrm>
          <a:prstGeom prst="rect">
            <a:avLst/>
          </a:prstGeom>
        </p:spPr>
        <p:txBody>
          <a:bodyPr vert="horz" wrap="square" lIns="0" tIns="12065" rIns="0" bIns="0" rtlCol="0">
            <a:spAutoFit/>
          </a:bodyPr>
          <a:lstStyle/>
          <a:p>
            <a:pPr marL="12700">
              <a:lnSpc>
                <a:spcPct val="100000"/>
              </a:lnSpc>
              <a:spcBef>
                <a:spcPts val="95"/>
              </a:spcBef>
            </a:pPr>
            <a:r>
              <a:rPr sz="4000" spc="-5" dirty="0"/>
              <a:t>Cancellation of</a:t>
            </a:r>
            <a:r>
              <a:rPr sz="4000" spc="-35" dirty="0"/>
              <a:t> </a:t>
            </a:r>
            <a:r>
              <a:rPr sz="4000" spc="-5" dirty="0"/>
              <a:t>thread</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
        <p:nvSpPr>
          <p:cNvPr id="7" name="object 7"/>
          <p:cNvSpPr txBox="1"/>
          <p:nvPr/>
        </p:nvSpPr>
        <p:spPr>
          <a:xfrm>
            <a:off x="0" y="1588512"/>
            <a:ext cx="9144000" cy="4148572"/>
          </a:xfrm>
          <a:prstGeom prst="rect">
            <a:avLst/>
          </a:prstGeom>
        </p:spPr>
        <p:txBody>
          <a:bodyPr vert="horz" wrap="square" lIns="0" tIns="85090" rIns="0" bIns="0" rtlCol="0">
            <a:spAutoFit/>
          </a:bodyPr>
          <a:lstStyle/>
          <a:p>
            <a:pPr marL="354965" indent="-342900">
              <a:lnSpc>
                <a:spcPct val="100000"/>
              </a:lnSpc>
              <a:spcBef>
                <a:spcPts val="67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The </a:t>
            </a:r>
            <a:r>
              <a:rPr sz="2400" b="1" dirty="0">
                <a:solidFill>
                  <a:srgbClr val="003300"/>
                </a:solidFill>
                <a:latin typeface="Arial"/>
                <a:cs typeface="Arial"/>
              </a:rPr>
              <a:t>termination of the thread before it is</a:t>
            </a:r>
            <a:r>
              <a:rPr sz="2400" b="1" spc="-160" dirty="0">
                <a:solidFill>
                  <a:srgbClr val="003300"/>
                </a:solidFill>
                <a:latin typeface="Arial"/>
                <a:cs typeface="Arial"/>
              </a:rPr>
              <a:t> </a:t>
            </a:r>
            <a:r>
              <a:rPr sz="2400" b="1" dirty="0">
                <a:solidFill>
                  <a:srgbClr val="003300"/>
                </a:solidFill>
                <a:latin typeface="Arial"/>
                <a:cs typeface="Arial"/>
              </a:rPr>
              <a:t>finished.</a:t>
            </a:r>
            <a:endParaRPr sz="2400" dirty="0">
              <a:latin typeface="Arial"/>
              <a:cs typeface="Arial"/>
            </a:endParaRPr>
          </a:p>
          <a:p>
            <a:pPr marL="354965" indent="-342900">
              <a:lnSpc>
                <a:spcPct val="100000"/>
              </a:lnSpc>
              <a:spcBef>
                <a:spcPts val="58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Two </a:t>
            </a:r>
            <a:r>
              <a:rPr sz="2400" b="1" spc="-5" dirty="0">
                <a:solidFill>
                  <a:srgbClr val="003300"/>
                </a:solidFill>
                <a:latin typeface="Arial"/>
                <a:cs typeface="Arial"/>
              </a:rPr>
              <a:t>general</a:t>
            </a:r>
            <a:r>
              <a:rPr sz="2400" b="1" spc="-55" dirty="0">
                <a:solidFill>
                  <a:srgbClr val="003300"/>
                </a:solidFill>
                <a:latin typeface="Arial"/>
                <a:cs typeface="Arial"/>
              </a:rPr>
              <a:t> </a:t>
            </a:r>
            <a:r>
              <a:rPr sz="2400" b="1" spc="-5" dirty="0">
                <a:solidFill>
                  <a:srgbClr val="003300"/>
                </a:solidFill>
                <a:latin typeface="Arial"/>
                <a:cs typeface="Arial"/>
              </a:rPr>
              <a:t>approaches:</a:t>
            </a:r>
            <a:endParaRPr sz="2400" dirty="0">
              <a:latin typeface="Arial"/>
              <a:cs typeface="Arial"/>
            </a:endParaRPr>
          </a:p>
          <a:p>
            <a:pPr marL="756285" marR="52514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Asynchronous cancellation </a:t>
            </a:r>
            <a:r>
              <a:rPr sz="2200" spc="-5" dirty="0">
                <a:solidFill>
                  <a:srgbClr val="003366"/>
                </a:solidFill>
                <a:latin typeface="Arial"/>
                <a:cs typeface="Arial"/>
              </a:rPr>
              <a:t>which ends the </a:t>
            </a:r>
            <a:r>
              <a:rPr sz="2200" dirty="0">
                <a:solidFill>
                  <a:srgbClr val="003366"/>
                </a:solidFill>
                <a:latin typeface="Arial"/>
                <a:cs typeface="Arial"/>
              </a:rPr>
              <a:t>child  </a:t>
            </a:r>
            <a:r>
              <a:rPr sz="2200" spc="-5" dirty="0">
                <a:solidFill>
                  <a:srgbClr val="003366"/>
                </a:solidFill>
                <a:latin typeface="Arial"/>
                <a:cs typeface="Arial"/>
              </a:rPr>
              <a:t>immediately</a:t>
            </a:r>
            <a:r>
              <a:rPr lang="en-CA" sz="2200" spc="-5" dirty="0">
                <a:solidFill>
                  <a:srgbClr val="003366"/>
                </a:solidFill>
                <a:latin typeface="Arial"/>
                <a:cs typeface="Arial"/>
              </a:rPr>
              <a:t> (not recommended)</a:t>
            </a:r>
            <a:endParaRPr sz="2200" dirty="0">
              <a:latin typeface="Arial"/>
              <a:cs typeface="Arial"/>
            </a:endParaRPr>
          </a:p>
          <a:p>
            <a:pPr marL="1155065" lvl="2" indent="-229235">
              <a:lnSpc>
                <a:spcPct val="100000"/>
              </a:lnSpc>
              <a:spcBef>
                <a:spcPts val="484"/>
              </a:spcBef>
              <a:buClr>
                <a:srgbClr val="009999"/>
              </a:buClr>
              <a:buSzPct val="75000"/>
              <a:buFont typeface="Wingdings"/>
              <a:buChar char=""/>
              <a:tabLst>
                <a:tab pos="1155065" algn="l"/>
                <a:tab pos="1155700" algn="l"/>
              </a:tabLst>
            </a:pPr>
            <a:r>
              <a:rPr sz="2000" b="1" dirty="0">
                <a:solidFill>
                  <a:srgbClr val="006666"/>
                </a:solidFill>
                <a:latin typeface="Arial"/>
                <a:cs typeface="Arial"/>
              </a:rPr>
              <a:t>May </a:t>
            </a:r>
            <a:r>
              <a:rPr sz="2000" b="1" spc="-5" dirty="0">
                <a:solidFill>
                  <a:srgbClr val="006666"/>
                </a:solidFill>
                <a:latin typeface="Arial"/>
                <a:cs typeface="Arial"/>
              </a:rPr>
              <a:t>leave </a:t>
            </a:r>
            <a:r>
              <a:rPr sz="2000" b="1" dirty="0">
                <a:solidFill>
                  <a:srgbClr val="006666"/>
                </a:solidFill>
                <a:latin typeface="Arial"/>
                <a:cs typeface="Arial"/>
              </a:rPr>
              <a:t>shared data in a bad</a:t>
            </a:r>
            <a:r>
              <a:rPr sz="2000" b="1" spc="-80" dirty="0">
                <a:solidFill>
                  <a:srgbClr val="006666"/>
                </a:solidFill>
                <a:latin typeface="Arial"/>
                <a:cs typeface="Arial"/>
              </a:rPr>
              <a:t> </a:t>
            </a:r>
            <a:r>
              <a:rPr sz="2000" b="1" dirty="0">
                <a:solidFill>
                  <a:srgbClr val="006666"/>
                </a:solidFill>
                <a:latin typeface="Arial"/>
                <a:cs typeface="Arial"/>
              </a:rPr>
              <a:t>state</a:t>
            </a:r>
            <a:endParaRPr sz="2000" dirty="0">
              <a:latin typeface="Arial"/>
              <a:cs typeface="Arial"/>
            </a:endParaRPr>
          </a:p>
          <a:p>
            <a:pPr marL="1155065" lvl="2" indent="-229235">
              <a:lnSpc>
                <a:spcPct val="100000"/>
              </a:lnSpc>
              <a:spcBef>
                <a:spcPts val="480"/>
              </a:spcBef>
              <a:buClr>
                <a:srgbClr val="009999"/>
              </a:buClr>
              <a:buSzPct val="75000"/>
              <a:buFont typeface="Wingdings"/>
              <a:buChar char=""/>
              <a:tabLst>
                <a:tab pos="1155065" algn="l"/>
                <a:tab pos="1155700" algn="l"/>
              </a:tabLst>
            </a:pPr>
            <a:r>
              <a:rPr sz="2000" b="1" spc="-5" dirty="0">
                <a:solidFill>
                  <a:srgbClr val="006666"/>
                </a:solidFill>
                <a:latin typeface="Arial"/>
                <a:cs typeface="Arial"/>
              </a:rPr>
              <a:t>Some </a:t>
            </a:r>
            <a:r>
              <a:rPr sz="2000" b="1" dirty="0">
                <a:solidFill>
                  <a:srgbClr val="006666"/>
                </a:solidFill>
                <a:latin typeface="Arial"/>
                <a:cs typeface="Arial"/>
              </a:rPr>
              <a:t>resources are not</a:t>
            </a:r>
            <a:r>
              <a:rPr sz="2000" b="1" spc="-70" dirty="0">
                <a:solidFill>
                  <a:srgbClr val="006666"/>
                </a:solidFill>
                <a:latin typeface="Arial"/>
                <a:cs typeface="Arial"/>
              </a:rPr>
              <a:t> </a:t>
            </a:r>
            <a:r>
              <a:rPr sz="2000" b="1" dirty="0">
                <a:solidFill>
                  <a:srgbClr val="006666"/>
                </a:solidFill>
                <a:latin typeface="Arial"/>
                <a:cs typeface="Arial"/>
              </a:rPr>
              <a:t>released</a:t>
            </a:r>
            <a:r>
              <a:rPr sz="2000" dirty="0">
                <a:solidFill>
                  <a:srgbClr val="006666"/>
                </a:solidFill>
                <a:latin typeface="Arial"/>
                <a:cs typeface="Arial"/>
              </a:rPr>
              <a:t>.</a:t>
            </a:r>
            <a:endParaRPr lang="en-CA" sz="2000" dirty="0">
              <a:solidFill>
                <a:srgbClr val="006666"/>
              </a:solidFill>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Deferred</a:t>
            </a:r>
            <a:r>
              <a:rPr sz="2200" b="1" spc="15" dirty="0">
                <a:solidFill>
                  <a:srgbClr val="003366"/>
                </a:solidFill>
                <a:latin typeface="Arial"/>
                <a:cs typeface="Arial"/>
              </a:rPr>
              <a:t> </a:t>
            </a:r>
            <a:r>
              <a:rPr sz="2200" b="1" spc="-5" dirty="0">
                <a:solidFill>
                  <a:srgbClr val="003366"/>
                </a:solidFill>
                <a:latin typeface="Arial"/>
                <a:cs typeface="Arial"/>
              </a:rPr>
              <a:t>cancellation</a:t>
            </a:r>
            <a:endParaRPr sz="2200" dirty="0">
              <a:latin typeface="Arial"/>
              <a:cs typeface="Arial"/>
            </a:endParaRPr>
          </a:p>
          <a:p>
            <a:pPr marL="1155065" marR="445770" lvl="2" indent="-228600">
              <a:lnSpc>
                <a:spcPct val="100000"/>
              </a:lnSpc>
              <a:spcBef>
                <a:spcPts val="489"/>
              </a:spcBef>
              <a:buClr>
                <a:srgbClr val="009999"/>
              </a:buClr>
              <a:buSzPct val="75000"/>
              <a:buFont typeface="Wingdings"/>
              <a:buChar char=""/>
              <a:tabLst>
                <a:tab pos="1155065" algn="l"/>
                <a:tab pos="1155700" algn="l"/>
              </a:tabLst>
            </a:pPr>
            <a:r>
              <a:rPr sz="2000" b="1" dirty="0">
                <a:solidFill>
                  <a:srgbClr val="006666"/>
                </a:solidFill>
                <a:latin typeface="Arial"/>
                <a:cs typeface="Arial"/>
              </a:rPr>
              <a:t>Use a flag that the child checks to see if </a:t>
            </a:r>
            <a:r>
              <a:rPr sz="2000" b="1" spc="-5" dirty="0">
                <a:solidFill>
                  <a:srgbClr val="006666"/>
                </a:solidFill>
                <a:latin typeface="Arial"/>
                <a:cs typeface="Arial"/>
              </a:rPr>
              <a:t>it</a:t>
            </a:r>
            <a:r>
              <a:rPr sz="2000" b="1" spc="-195" dirty="0">
                <a:solidFill>
                  <a:srgbClr val="006666"/>
                </a:solidFill>
                <a:latin typeface="Arial"/>
                <a:cs typeface="Arial"/>
              </a:rPr>
              <a:t> </a:t>
            </a:r>
            <a:r>
              <a:rPr sz="2000" b="1" dirty="0">
                <a:solidFill>
                  <a:srgbClr val="006666"/>
                </a:solidFill>
                <a:latin typeface="Arial"/>
                <a:cs typeface="Arial"/>
              </a:rPr>
              <a:t>should  cancel its</a:t>
            </a:r>
            <a:r>
              <a:rPr sz="2000" b="1" spc="-55" dirty="0">
                <a:solidFill>
                  <a:srgbClr val="006666"/>
                </a:solidFill>
                <a:latin typeface="Arial"/>
                <a:cs typeface="Arial"/>
              </a:rPr>
              <a:t> </a:t>
            </a:r>
            <a:r>
              <a:rPr sz="2000" b="1" dirty="0">
                <a:solidFill>
                  <a:srgbClr val="006666"/>
                </a:solidFill>
                <a:latin typeface="Arial"/>
                <a:cs typeface="Arial"/>
              </a:rPr>
              <a:t>execution</a:t>
            </a:r>
            <a:r>
              <a:rPr lang="en-CA" sz="2000" b="1" dirty="0">
                <a:solidFill>
                  <a:srgbClr val="006666"/>
                </a:solidFill>
                <a:latin typeface="Arial"/>
                <a:cs typeface="Arial"/>
              </a:rPr>
              <a:t> (if about to terminate, it tries to release and save all the resources/information of that thread)</a:t>
            </a:r>
            <a:endParaRPr sz="2000" dirty="0">
              <a:latin typeface="Arial"/>
              <a:cs typeface="Arial"/>
            </a:endParaRPr>
          </a:p>
          <a:p>
            <a:pPr marL="1155065" lvl="2" indent="-229235">
              <a:lnSpc>
                <a:spcPct val="100000"/>
              </a:lnSpc>
              <a:spcBef>
                <a:spcPts val="480"/>
              </a:spcBef>
              <a:buClr>
                <a:srgbClr val="009999"/>
              </a:buClr>
              <a:buSzPct val="75000"/>
              <a:buFont typeface="Wingdings"/>
              <a:buChar char=""/>
              <a:tabLst>
                <a:tab pos="1155065" algn="l"/>
                <a:tab pos="1155700" algn="l"/>
              </a:tabLst>
            </a:pPr>
            <a:r>
              <a:rPr sz="2000" b="1" spc="-5" dirty="0">
                <a:solidFill>
                  <a:srgbClr val="006666"/>
                </a:solidFill>
                <a:latin typeface="Arial"/>
                <a:cs typeface="Arial"/>
              </a:rPr>
              <a:t>Gives </a:t>
            </a:r>
            <a:r>
              <a:rPr sz="2000" b="1" dirty="0">
                <a:solidFill>
                  <a:srgbClr val="006666"/>
                </a:solidFill>
                <a:latin typeface="Arial"/>
                <a:cs typeface="Arial"/>
              </a:rPr>
              <a:t>a smooth</a:t>
            </a:r>
            <a:r>
              <a:rPr sz="2000" b="1" spc="-40" dirty="0">
                <a:solidFill>
                  <a:srgbClr val="006666"/>
                </a:solidFill>
                <a:latin typeface="Arial"/>
                <a:cs typeface="Arial"/>
              </a:rPr>
              <a:t> </a:t>
            </a:r>
            <a:r>
              <a:rPr sz="2000" b="1" dirty="0">
                <a:solidFill>
                  <a:srgbClr val="006666"/>
                </a:solidFill>
                <a:latin typeface="Arial"/>
                <a:cs typeface="Arial"/>
              </a:rPr>
              <a:t>ending</a:t>
            </a:r>
            <a:endParaRPr sz="20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389966"/>
            <a:ext cx="6108700" cy="635000"/>
          </a:xfrm>
          <a:prstGeom prst="rect">
            <a:avLst/>
          </a:prstGeom>
        </p:spPr>
        <p:txBody>
          <a:bodyPr vert="horz" wrap="square" lIns="0" tIns="12065" rIns="0" bIns="0" rtlCol="0">
            <a:spAutoFit/>
          </a:bodyPr>
          <a:lstStyle/>
          <a:p>
            <a:pPr marL="12700">
              <a:lnSpc>
                <a:spcPct val="100000"/>
              </a:lnSpc>
              <a:spcBef>
                <a:spcPts val="95"/>
              </a:spcBef>
            </a:pPr>
            <a:r>
              <a:rPr sz="4000" spc="-5" dirty="0"/>
              <a:t>Wire groupings (Thread</a:t>
            </a:r>
            <a:r>
              <a:rPr sz="4000" spc="-10" dirty="0"/>
              <a:t> </a:t>
            </a:r>
            <a:r>
              <a:rPr sz="4000" spc="-5" dirty="0"/>
              <a:t>Pools)</a:t>
            </a:r>
            <a:endParaRPr sz="40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
        <p:nvSpPr>
          <p:cNvPr id="6" name="object 6"/>
          <p:cNvSpPr txBox="1"/>
          <p:nvPr/>
        </p:nvSpPr>
        <p:spPr>
          <a:xfrm>
            <a:off x="1108354" y="1661286"/>
            <a:ext cx="7641590" cy="4483100"/>
          </a:xfrm>
          <a:prstGeom prst="rect">
            <a:avLst/>
          </a:prstGeom>
        </p:spPr>
        <p:txBody>
          <a:bodyPr vert="horz" wrap="square" lIns="0" tIns="12700" rIns="0" bIns="0" rtlCol="0">
            <a:spAutoFit/>
          </a:bodyPr>
          <a:lstStyle/>
          <a:p>
            <a:pPr marL="354965" marR="819150" indent="-342900">
              <a:lnSpc>
                <a:spcPct val="100000"/>
              </a:lnSpc>
              <a:spcBef>
                <a:spcPts val="10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A server process </a:t>
            </a:r>
            <a:r>
              <a:rPr sz="2400" b="1" dirty="0">
                <a:solidFill>
                  <a:srgbClr val="003300"/>
                </a:solidFill>
                <a:latin typeface="Arial"/>
                <a:cs typeface="Arial"/>
              </a:rPr>
              <a:t>can </a:t>
            </a:r>
            <a:r>
              <a:rPr sz="2400" b="1" spc="-5" dirty="0">
                <a:solidFill>
                  <a:srgbClr val="003300"/>
                </a:solidFill>
                <a:latin typeface="Arial"/>
                <a:cs typeface="Arial"/>
              </a:rPr>
              <a:t>service </a:t>
            </a:r>
            <a:r>
              <a:rPr sz="2400" b="1" dirty="0">
                <a:solidFill>
                  <a:srgbClr val="003300"/>
                </a:solidFill>
                <a:latin typeface="Arial"/>
                <a:cs typeface="Arial"/>
              </a:rPr>
              <a:t>its </a:t>
            </a:r>
            <a:r>
              <a:rPr sz="2400" b="1" spc="-5" dirty="0">
                <a:solidFill>
                  <a:srgbClr val="003300"/>
                </a:solidFill>
                <a:latin typeface="Arial"/>
                <a:cs typeface="Arial"/>
              </a:rPr>
              <a:t>requests </a:t>
            </a:r>
            <a:r>
              <a:rPr sz="2400" b="1" dirty="0">
                <a:solidFill>
                  <a:srgbClr val="003300"/>
                </a:solidFill>
                <a:latin typeface="Arial"/>
                <a:cs typeface="Arial"/>
              </a:rPr>
              <a:t>by  creating </a:t>
            </a:r>
            <a:r>
              <a:rPr sz="2400" b="1" spc="-5" dirty="0">
                <a:solidFill>
                  <a:srgbClr val="003300"/>
                </a:solidFill>
                <a:latin typeface="Arial"/>
                <a:cs typeface="Arial"/>
              </a:rPr>
              <a:t>a </a:t>
            </a:r>
            <a:r>
              <a:rPr sz="2400" b="1" dirty="0">
                <a:solidFill>
                  <a:srgbClr val="003300"/>
                </a:solidFill>
                <a:latin typeface="Arial"/>
                <a:cs typeface="Arial"/>
              </a:rPr>
              <a:t>thread for </a:t>
            </a:r>
            <a:r>
              <a:rPr sz="2400" b="1" spc="-5" dirty="0">
                <a:solidFill>
                  <a:srgbClr val="003300"/>
                </a:solidFill>
                <a:latin typeface="Arial"/>
                <a:cs typeface="Arial"/>
              </a:rPr>
              <a:t>each</a:t>
            </a:r>
            <a:r>
              <a:rPr sz="2400" b="1" spc="-15" dirty="0">
                <a:solidFill>
                  <a:srgbClr val="003300"/>
                </a:solidFill>
                <a:latin typeface="Arial"/>
                <a:cs typeface="Arial"/>
              </a:rPr>
              <a:t> </a:t>
            </a:r>
            <a:r>
              <a:rPr sz="2400" b="1" spc="-5" dirty="0">
                <a:solidFill>
                  <a:srgbClr val="003300"/>
                </a:solidFill>
                <a:latin typeface="Arial"/>
                <a:cs typeface="Arial"/>
              </a:rPr>
              <a:t>request</a:t>
            </a:r>
            <a:endParaRPr sz="24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Thread creation takes</a:t>
            </a:r>
            <a:r>
              <a:rPr sz="2200" spc="45" dirty="0">
                <a:solidFill>
                  <a:srgbClr val="003366"/>
                </a:solidFill>
                <a:latin typeface="Arial"/>
                <a:cs typeface="Arial"/>
              </a:rPr>
              <a:t> </a:t>
            </a:r>
            <a:r>
              <a:rPr sz="2200" spc="-5" dirty="0">
                <a:solidFill>
                  <a:srgbClr val="003366"/>
                </a:solidFill>
                <a:latin typeface="Arial"/>
                <a:cs typeface="Arial"/>
              </a:rPr>
              <a:t>time</a:t>
            </a:r>
            <a:endParaRPr sz="2200">
              <a:latin typeface="Arial"/>
              <a:cs typeface="Arial"/>
            </a:endParaRPr>
          </a:p>
          <a:p>
            <a:pPr marL="756285" marR="764540"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No control over the number of threads, which can  increase the load on the</a:t>
            </a:r>
            <a:r>
              <a:rPr sz="2200" spc="40" dirty="0">
                <a:solidFill>
                  <a:srgbClr val="003366"/>
                </a:solidFill>
                <a:latin typeface="Arial"/>
                <a:cs typeface="Arial"/>
              </a:rPr>
              <a:t> </a:t>
            </a:r>
            <a:r>
              <a:rPr sz="2200" spc="-5" dirty="0">
                <a:solidFill>
                  <a:srgbClr val="003366"/>
                </a:solidFill>
                <a:latin typeface="Arial"/>
                <a:cs typeface="Arial"/>
              </a:rPr>
              <a:t>system.</a:t>
            </a:r>
            <a:endParaRPr sz="2200">
              <a:latin typeface="Arial"/>
              <a:cs typeface="Arial"/>
            </a:endParaRPr>
          </a:p>
          <a:p>
            <a:pPr marL="354965" indent="-342900">
              <a:lnSpc>
                <a:spcPct val="100000"/>
              </a:lnSpc>
              <a:spcBef>
                <a:spcPts val="575"/>
              </a:spcBef>
              <a:buClr>
                <a:srgbClr val="009999"/>
              </a:buClr>
              <a:buSzPct val="75000"/>
              <a:buFont typeface="Wingdings"/>
              <a:buChar char=""/>
              <a:tabLst>
                <a:tab pos="354965" algn="l"/>
                <a:tab pos="355600" algn="l"/>
              </a:tabLst>
            </a:pPr>
            <a:r>
              <a:rPr sz="2400" b="1" dirty="0">
                <a:solidFill>
                  <a:srgbClr val="003300"/>
                </a:solidFill>
                <a:latin typeface="Arial"/>
                <a:cs typeface="Arial"/>
              </a:rPr>
              <a:t>Solution</a:t>
            </a:r>
            <a:endParaRPr sz="240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Let's </a:t>
            </a:r>
            <a:r>
              <a:rPr sz="2200" dirty="0">
                <a:solidFill>
                  <a:srgbClr val="003366"/>
                </a:solidFill>
                <a:latin typeface="Arial"/>
                <a:cs typeface="Arial"/>
              </a:rPr>
              <a:t>create </a:t>
            </a:r>
            <a:r>
              <a:rPr sz="2200" spc="-5" dirty="0">
                <a:solidFill>
                  <a:srgbClr val="003366"/>
                </a:solidFill>
                <a:latin typeface="Arial"/>
                <a:cs typeface="Arial"/>
              </a:rPr>
              <a:t>a number of threads waiting for</a:t>
            </a:r>
            <a:r>
              <a:rPr sz="2200" spc="114" dirty="0">
                <a:solidFill>
                  <a:srgbClr val="003366"/>
                </a:solidFill>
                <a:latin typeface="Arial"/>
                <a:cs typeface="Arial"/>
              </a:rPr>
              <a:t> </a:t>
            </a:r>
            <a:r>
              <a:rPr sz="2200" spc="-5" dirty="0">
                <a:solidFill>
                  <a:srgbClr val="003366"/>
                </a:solidFill>
                <a:latin typeface="Arial"/>
                <a:cs typeface="Arial"/>
              </a:rPr>
              <a:t>work</a:t>
            </a:r>
            <a:endParaRPr sz="22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Advantages:</a:t>
            </a:r>
            <a:endParaRPr sz="2200">
              <a:latin typeface="Arial"/>
              <a:cs typeface="Arial"/>
            </a:endParaRPr>
          </a:p>
          <a:p>
            <a:pPr marL="1155065" lvl="2" indent="-229235">
              <a:lnSpc>
                <a:spcPct val="100000"/>
              </a:lnSpc>
              <a:spcBef>
                <a:spcPts val="490"/>
              </a:spcBef>
              <a:buClr>
                <a:srgbClr val="009999"/>
              </a:buClr>
              <a:buSzPct val="75000"/>
              <a:buFont typeface="Wingdings"/>
              <a:buChar char=""/>
              <a:tabLst>
                <a:tab pos="1155065" algn="l"/>
                <a:tab pos="1155700" algn="l"/>
              </a:tabLst>
            </a:pPr>
            <a:r>
              <a:rPr sz="2000" b="1" dirty="0">
                <a:solidFill>
                  <a:srgbClr val="006666"/>
                </a:solidFill>
                <a:latin typeface="Arial"/>
                <a:cs typeface="Arial"/>
              </a:rPr>
              <a:t>The creation time only takes place at the beginning</a:t>
            </a:r>
            <a:r>
              <a:rPr sz="2000" b="1" spc="-170" dirty="0">
                <a:solidFill>
                  <a:srgbClr val="006666"/>
                </a:solidFill>
                <a:latin typeface="Arial"/>
                <a:cs typeface="Arial"/>
              </a:rPr>
              <a:t> </a:t>
            </a:r>
            <a:r>
              <a:rPr sz="2000" b="1" dirty="0">
                <a:solidFill>
                  <a:srgbClr val="006666"/>
                </a:solidFill>
                <a:latin typeface="Arial"/>
                <a:cs typeface="Arial"/>
              </a:rPr>
              <a:t>of</a:t>
            </a:r>
            <a:endParaRPr sz="2000">
              <a:latin typeface="Arial"/>
              <a:cs typeface="Arial"/>
            </a:endParaRPr>
          </a:p>
          <a:p>
            <a:pPr marL="1155065">
              <a:lnSpc>
                <a:spcPct val="100000"/>
              </a:lnSpc>
            </a:pPr>
            <a:r>
              <a:rPr sz="2000" b="1" dirty="0">
                <a:solidFill>
                  <a:srgbClr val="006666"/>
                </a:solidFill>
                <a:latin typeface="Arial"/>
                <a:cs typeface="Arial"/>
              </a:rPr>
              <a:t>the creation of the group of</a:t>
            </a:r>
            <a:r>
              <a:rPr sz="2000" b="1" spc="-120" dirty="0">
                <a:solidFill>
                  <a:srgbClr val="006666"/>
                </a:solidFill>
                <a:latin typeface="Arial"/>
                <a:cs typeface="Arial"/>
              </a:rPr>
              <a:t> </a:t>
            </a:r>
            <a:r>
              <a:rPr sz="2000" b="1" dirty="0">
                <a:solidFill>
                  <a:srgbClr val="006666"/>
                </a:solidFill>
                <a:latin typeface="Arial"/>
                <a:cs typeface="Arial"/>
              </a:rPr>
              <a:t>children</a:t>
            </a:r>
            <a:endParaRPr sz="2000">
              <a:latin typeface="Arial"/>
              <a:cs typeface="Arial"/>
            </a:endParaRPr>
          </a:p>
          <a:p>
            <a:pPr marL="1155065" marR="174625" lvl="2" indent="-228600">
              <a:lnSpc>
                <a:spcPct val="100000"/>
              </a:lnSpc>
              <a:spcBef>
                <a:spcPts val="484"/>
              </a:spcBef>
              <a:buClr>
                <a:srgbClr val="009999"/>
              </a:buClr>
              <a:buSzPct val="75000"/>
              <a:buFont typeface="Wingdings"/>
              <a:buChar char=""/>
              <a:tabLst>
                <a:tab pos="1155065" algn="l"/>
                <a:tab pos="1155700" algn="l"/>
              </a:tabLst>
            </a:pPr>
            <a:r>
              <a:rPr sz="2000" b="1" dirty="0">
                <a:solidFill>
                  <a:srgbClr val="006666"/>
                </a:solidFill>
                <a:latin typeface="Arial"/>
                <a:cs typeface="Arial"/>
              </a:rPr>
              <a:t>The number of running threads </a:t>
            </a:r>
            <a:r>
              <a:rPr sz="2000" b="1" spc="-5" dirty="0">
                <a:solidFill>
                  <a:srgbClr val="006666"/>
                </a:solidFill>
                <a:latin typeface="Arial"/>
                <a:cs typeface="Arial"/>
              </a:rPr>
              <a:t>is limited </a:t>
            </a:r>
            <a:r>
              <a:rPr sz="2000" b="1" dirty="0">
                <a:solidFill>
                  <a:srgbClr val="006666"/>
                </a:solidFill>
                <a:latin typeface="Arial"/>
                <a:cs typeface="Arial"/>
              </a:rPr>
              <a:t>by the</a:t>
            </a:r>
            <a:r>
              <a:rPr sz="2000" b="1" spc="-120" dirty="0">
                <a:solidFill>
                  <a:srgbClr val="006666"/>
                </a:solidFill>
                <a:latin typeface="Arial"/>
                <a:cs typeface="Arial"/>
              </a:rPr>
              <a:t> </a:t>
            </a:r>
            <a:r>
              <a:rPr sz="2000" b="1" dirty="0">
                <a:solidFill>
                  <a:srgbClr val="006666"/>
                </a:solidFill>
                <a:latin typeface="Arial"/>
                <a:cs typeface="Arial"/>
              </a:rPr>
              <a:t>size  of the</a:t>
            </a:r>
            <a:r>
              <a:rPr sz="2000" b="1" spc="-35" dirty="0">
                <a:solidFill>
                  <a:srgbClr val="006666"/>
                </a:solidFill>
                <a:latin typeface="Arial"/>
                <a:cs typeface="Arial"/>
              </a:rPr>
              <a:t> </a:t>
            </a:r>
            <a:r>
              <a:rPr sz="2000" b="1" dirty="0">
                <a:solidFill>
                  <a:srgbClr val="006666"/>
                </a:solidFill>
                <a:latin typeface="Arial"/>
                <a:cs typeface="Arial"/>
              </a:rPr>
              <a:t>group</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6549" y="235661"/>
            <a:ext cx="7312051" cy="635000"/>
          </a:xfrm>
          <a:prstGeom prst="rect">
            <a:avLst/>
          </a:prstGeom>
        </p:spPr>
        <p:txBody>
          <a:bodyPr vert="horz" wrap="square" lIns="0" tIns="12065" rIns="0" bIns="0" rtlCol="0">
            <a:spAutoFit/>
          </a:bodyPr>
          <a:lstStyle/>
          <a:p>
            <a:pPr marL="12700">
              <a:lnSpc>
                <a:spcPct val="100000"/>
              </a:lnSpc>
              <a:spcBef>
                <a:spcPts val="95"/>
              </a:spcBef>
            </a:pPr>
            <a:r>
              <a:rPr sz="4000" spc="-5" dirty="0"/>
              <a:t>Characteristics of</a:t>
            </a:r>
            <a:r>
              <a:rPr sz="4000" spc="-20" dirty="0"/>
              <a:t> </a:t>
            </a:r>
            <a:r>
              <a:rPr sz="4000" spc="-5" dirty="0"/>
              <a:t>processes</a:t>
            </a:r>
            <a:endParaRPr sz="4000" dirty="0"/>
          </a:p>
        </p:txBody>
      </p:sp>
      <p:sp>
        <p:nvSpPr>
          <p:cNvPr id="8" name="object 8"/>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a:t>
            </a:fld>
            <a:endParaRPr sz="1400">
              <a:latin typeface="Arial"/>
              <a:cs typeface="Arial"/>
            </a:endParaRPr>
          </a:p>
        </p:txBody>
      </p:sp>
      <p:sp>
        <p:nvSpPr>
          <p:cNvPr id="7" name="object 7"/>
          <p:cNvSpPr txBox="1"/>
          <p:nvPr/>
        </p:nvSpPr>
        <p:spPr>
          <a:xfrm>
            <a:off x="1108354" y="1005971"/>
            <a:ext cx="8035646" cy="5804794"/>
          </a:xfrm>
          <a:prstGeom prst="rect">
            <a:avLst/>
          </a:prstGeom>
        </p:spPr>
        <p:txBody>
          <a:bodyPr vert="horz" wrap="square" lIns="0" tIns="97155" rIns="0" bIns="0" rtlCol="0">
            <a:spAutoFit/>
          </a:bodyPr>
          <a:lstStyle/>
          <a:p>
            <a:pPr marL="354965" indent="-342900">
              <a:lnSpc>
                <a:spcPct val="100000"/>
              </a:lnSpc>
              <a:spcBef>
                <a:spcPts val="765"/>
              </a:spcBef>
              <a:buClr>
                <a:srgbClr val="009999"/>
              </a:buClr>
              <a:buSzPct val="75000"/>
              <a:buFont typeface="Wingdings"/>
              <a:buChar char=""/>
              <a:tabLst>
                <a:tab pos="354965" algn="l"/>
                <a:tab pos="355600" algn="l"/>
              </a:tabLst>
            </a:pPr>
            <a:r>
              <a:rPr sz="2200" b="1" spc="-5" dirty="0">
                <a:solidFill>
                  <a:srgbClr val="FF9966"/>
                </a:solidFill>
                <a:latin typeface="Arial"/>
                <a:cs typeface="Arial"/>
              </a:rPr>
              <a:t>Resource ownership unit </a:t>
            </a:r>
            <a:r>
              <a:rPr sz="2200" b="1" spc="-5" dirty="0">
                <a:solidFill>
                  <a:srgbClr val="003300"/>
                </a:solidFill>
                <a:latin typeface="Arial"/>
                <a:cs typeface="Arial"/>
              </a:rPr>
              <a:t>- a process</a:t>
            </a:r>
            <a:r>
              <a:rPr sz="2200" b="1" spc="120" dirty="0">
                <a:solidFill>
                  <a:srgbClr val="003300"/>
                </a:solidFill>
                <a:latin typeface="Arial"/>
                <a:cs typeface="Arial"/>
              </a:rPr>
              <a:t> </a:t>
            </a:r>
            <a:r>
              <a:rPr sz="2200" b="1" dirty="0">
                <a:solidFill>
                  <a:srgbClr val="003300"/>
                </a:solidFill>
                <a:latin typeface="Arial"/>
                <a:cs typeface="Arial"/>
              </a:rPr>
              <a:t>has:</a:t>
            </a:r>
            <a:endParaRPr sz="2200" dirty="0">
              <a:latin typeface="Arial"/>
              <a:cs typeface="Arial"/>
            </a:endParaRPr>
          </a:p>
          <a:p>
            <a:pPr marL="756285" marR="405130" lvl="1" indent="-287020">
              <a:lnSpc>
                <a:spcPct val="100000"/>
              </a:lnSpc>
              <a:spcBef>
                <a:spcPts val="635"/>
              </a:spcBef>
              <a:buClr>
                <a:srgbClr val="336699"/>
              </a:buClr>
              <a:buSzPct val="75000"/>
              <a:buFont typeface="Wingdings"/>
              <a:buChar char=""/>
              <a:tabLst>
                <a:tab pos="756285" algn="l"/>
                <a:tab pos="756920" algn="l"/>
              </a:tabLst>
            </a:pPr>
            <a:r>
              <a:rPr sz="2200" dirty="0">
                <a:solidFill>
                  <a:srgbClr val="003366"/>
                </a:solidFill>
                <a:latin typeface="Arial"/>
                <a:cs typeface="Arial"/>
              </a:rPr>
              <a:t>an addressable virtual space containing</a:t>
            </a:r>
            <a:r>
              <a:rPr sz="2200" spc="-50" dirty="0">
                <a:solidFill>
                  <a:srgbClr val="003366"/>
                </a:solidFill>
                <a:latin typeface="Arial"/>
                <a:cs typeface="Arial"/>
              </a:rPr>
              <a:t> </a:t>
            </a:r>
            <a:r>
              <a:rPr sz="2200" dirty="0">
                <a:solidFill>
                  <a:srgbClr val="003366"/>
                </a:solidFill>
                <a:latin typeface="Arial"/>
                <a:cs typeface="Arial"/>
              </a:rPr>
              <a:t>the process</a:t>
            </a:r>
            <a:r>
              <a:rPr sz="2200" spc="-25" dirty="0">
                <a:solidFill>
                  <a:srgbClr val="003366"/>
                </a:solidFill>
                <a:latin typeface="Arial"/>
                <a:cs typeface="Arial"/>
              </a:rPr>
              <a:t> </a:t>
            </a:r>
            <a:r>
              <a:rPr sz="2200" dirty="0">
                <a:solidFill>
                  <a:srgbClr val="003366"/>
                </a:solidFill>
                <a:latin typeface="Arial"/>
                <a:cs typeface="Arial"/>
              </a:rPr>
              <a:t>image</a:t>
            </a:r>
            <a:endParaRPr sz="2200" dirty="0">
              <a:latin typeface="Arial"/>
              <a:cs typeface="Arial"/>
            </a:endParaRPr>
          </a:p>
          <a:p>
            <a:pPr marL="756285" lvl="1" indent="-287655">
              <a:lnSpc>
                <a:spcPct val="100000"/>
              </a:lnSpc>
              <a:spcBef>
                <a:spcPts val="625"/>
              </a:spcBef>
              <a:buClr>
                <a:srgbClr val="336699"/>
              </a:buClr>
              <a:buSzPct val="75000"/>
              <a:buFont typeface="Wingdings"/>
              <a:buChar char=""/>
              <a:tabLst>
                <a:tab pos="756285" algn="l"/>
                <a:tab pos="756920" algn="l"/>
              </a:tabLst>
            </a:pPr>
            <a:r>
              <a:rPr sz="2200" dirty="0">
                <a:solidFill>
                  <a:srgbClr val="003366"/>
                </a:solidFill>
                <a:latin typeface="Arial"/>
                <a:cs typeface="Arial"/>
              </a:rPr>
              <a:t>other resources </a:t>
            </a:r>
            <a:r>
              <a:rPr sz="2200" spc="-5" dirty="0">
                <a:solidFill>
                  <a:srgbClr val="003366"/>
                </a:solidFill>
                <a:latin typeface="Arial"/>
                <a:cs typeface="Arial"/>
              </a:rPr>
              <a:t>(files, </a:t>
            </a:r>
            <a:r>
              <a:rPr sz="2200" dirty="0">
                <a:solidFill>
                  <a:srgbClr val="003366"/>
                </a:solidFill>
                <a:latin typeface="Arial"/>
                <a:cs typeface="Arial"/>
              </a:rPr>
              <a:t>I / O units</a:t>
            </a:r>
            <a:r>
              <a:rPr sz="2200" spc="-35" dirty="0">
                <a:solidFill>
                  <a:srgbClr val="003366"/>
                </a:solidFill>
                <a:latin typeface="Arial"/>
                <a:cs typeface="Arial"/>
              </a:rPr>
              <a:t> </a:t>
            </a:r>
            <a:r>
              <a:rPr sz="2200" spc="-5" dirty="0">
                <a:solidFill>
                  <a:srgbClr val="003366"/>
                </a:solidFill>
                <a:latin typeface="Arial"/>
                <a:cs typeface="Arial"/>
              </a:rPr>
              <a:t>...)</a:t>
            </a:r>
            <a:endParaRPr sz="2200" dirty="0">
              <a:latin typeface="Arial"/>
              <a:cs typeface="Arial"/>
            </a:endParaRPr>
          </a:p>
          <a:p>
            <a:pPr marL="354965" marR="5080" indent="-342900">
              <a:lnSpc>
                <a:spcPct val="100000"/>
              </a:lnSpc>
              <a:spcBef>
                <a:spcPts val="665"/>
              </a:spcBef>
              <a:buClr>
                <a:srgbClr val="009999"/>
              </a:buClr>
              <a:buSzPct val="75000"/>
              <a:buFont typeface="Wingdings"/>
              <a:buChar char=""/>
              <a:tabLst>
                <a:tab pos="354965" algn="l"/>
                <a:tab pos="355600" algn="l"/>
              </a:tabLst>
            </a:pPr>
            <a:r>
              <a:rPr sz="2200" b="1" spc="-5" dirty="0">
                <a:solidFill>
                  <a:srgbClr val="FF9966"/>
                </a:solidFill>
                <a:latin typeface="Arial"/>
                <a:cs typeface="Arial"/>
              </a:rPr>
              <a:t>Execution unit (dispatching) </a:t>
            </a:r>
            <a:r>
              <a:rPr sz="2200" b="1" spc="-5" dirty="0">
                <a:solidFill>
                  <a:srgbClr val="003300"/>
                </a:solidFill>
                <a:latin typeface="Arial"/>
                <a:cs typeface="Arial"/>
              </a:rPr>
              <a:t>- a process is executed along a path among several programs</a:t>
            </a:r>
            <a:endParaRPr sz="2200" dirty="0">
              <a:latin typeface="Arial"/>
              <a:cs typeface="Arial"/>
            </a:endParaRPr>
          </a:p>
          <a:p>
            <a:pPr marL="756285" marR="734060" lvl="1" indent="-287020">
              <a:lnSpc>
                <a:spcPct val="100000"/>
              </a:lnSpc>
              <a:spcBef>
                <a:spcPts val="635"/>
              </a:spcBef>
              <a:buClr>
                <a:srgbClr val="336699"/>
              </a:buClr>
              <a:buSzPct val="75000"/>
              <a:buFont typeface="Wingdings"/>
              <a:buChar char=""/>
              <a:tabLst>
                <a:tab pos="756285" algn="l"/>
                <a:tab pos="756920" algn="l"/>
              </a:tabLst>
            </a:pPr>
            <a:r>
              <a:rPr sz="2200" dirty="0">
                <a:solidFill>
                  <a:srgbClr val="003366"/>
                </a:solidFill>
                <a:latin typeface="Arial"/>
                <a:cs typeface="Arial"/>
              </a:rPr>
              <a:t>execution nested among the execution</a:t>
            </a:r>
            <a:r>
              <a:rPr sz="2200" spc="-40" dirty="0">
                <a:solidFill>
                  <a:srgbClr val="003366"/>
                </a:solidFill>
                <a:latin typeface="Arial"/>
                <a:cs typeface="Arial"/>
              </a:rPr>
              <a:t> </a:t>
            </a:r>
            <a:r>
              <a:rPr sz="2200" dirty="0">
                <a:solidFill>
                  <a:srgbClr val="003366"/>
                </a:solidFill>
                <a:latin typeface="Arial"/>
                <a:cs typeface="Arial"/>
              </a:rPr>
              <a:t>of several</a:t>
            </a:r>
            <a:r>
              <a:rPr sz="2200" spc="-35" dirty="0">
                <a:solidFill>
                  <a:srgbClr val="003366"/>
                </a:solidFill>
                <a:latin typeface="Arial"/>
                <a:cs typeface="Arial"/>
              </a:rPr>
              <a:t> </a:t>
            </a:r>
            <a:r>
              <a:rPr sz="2200" dirty="0">
                <a:solidFill>
                  <a:srgbClr val="003366"/>
                </a:solidFill>
                <a:latin typeface="Arial"/>
                <a:cs typeface="Arial"/>
              </a:rPr>
              <a:t>processes</a:t>
            </a:r>
            <a:endParaRPr sz="2200" dirty="0">
              <a:latin typeface="Arial"/>
              <a:cs typeface="Arial"/>
            </a:endParaRPr>
          </a:p>
          <a:p>
            <a:pPr marL="756285" marR="734060" lvl="1" indent="-287020">
              <a:lnSpc>
                <a:spcPct val="100000"/>
              </a:lnSpc>
              <a:spcBef>
                <a:spcPts val="625"/>
              </a:spcBef>
              <a:buClr>
                <a:srgbClr val="336699"/>
              </a:buClr>
              <a:buSzPct val="75000"/>
              <a:buFont typeface="Wingdings"/>
              <a:buChar char=""/>
              <a:tabLst>
                <a:tab pos="756285" algn="l"/>
                <a:tab pos="756920" algn="l"/>
              </a:tabLst>
            </a:pPr>
            <a:r>
              <a:rPr sz="2200" dirty="0">
                <a:solidFill>
                  <a:srgbClr val="003366"/>
                </a:solidFill>
                <a:latin typeface="Arial"/>
                <a:cs typeface="Arial"/>
              </a:rPr>
              <a:t>the process has an execution state and</a:t>
            </a:r>
            <a:r>
              <a:rPr sz="2200" spc="-40" dirty="0">
                <a:solidFill>
                  <a:srgbClr val="003366"/>
                </a:solidFill>
                <a:latin typeface="Arial"/>
                <a:cs typeface="Arial"/>
              </a:rPr>
              <a:t> </a:t>
            </a:r>
            <a:r>
              <a:rPr sz="2200" dirty="0">
                <a:solidFill>
                  <a:srgbClr val="003366"/>
                </a:solidFill>
                <a:latin typeface="Arial"/>
                <a:cs typeface="Arial"/>
              </a:rPr>
              <a:t>a priority for</a:t>
            </a:r>
            <a:r>
              <a:rPr sz="2200" spc="-20" dirty="0">
                <a:solidFill>
                  <a:srgbClr val="003366"/>
                </a:solidFill>
                <a:latin typeface="Arial"/>
                <a:cs typeface="Arial"/>
              </a:rPr>
              <a:t> </a:t>
            </a:r>
            <a:r>
              <a:rPr sz="2200" dirty="0">
                <a:solidFill>
                  <a:srgbClr val="003366"/>
                </a:solidFill>
                <a:latin typeface="Arial"/>
                <a:cs typeface="Arial"/>
              </a:rPr>
              <a:t>scheduling</a:t>
            </a:r>
            <a:endParaRPr lang="en-CA" sz="2200" dirty="0">
              <a:solidFill>
                <a:srgbClr val="003366"/>
              </a:solidFill>
              <a:latin typeface="Arial"/>
              <a:cs typeface="Arial"/>
            </a:endParaRPr>
          </a:p>
          <a:p>
            <a:pPr marL="756285" marR="734060" lvl="1" indent="-287020">
              <a:lnSpc>
                <a:spcPct val="100000"/>
              </a:lnSpc>
              <a:spcBef>
                <a:spcPts val="625"/>
              </a:spcBef>
              <a:buClr>
                <a:srgbClr val="336699"/>
              </a:buClr>
              <a:buSzPct val="75000"/>
              <a:buFont typeface="Wingdings"/>
              <a:buChar char=""/>
              <a:tabLst>
                <a:tab pos="756285" algn="l"/>
                <a:tab pos="756920" algn="l"/>
              </a:tabLst>
            </a:pPr>
            <a:r>
              <a:rPr lang="en-CA" sz="2200" dirty="0">
                <a:solidFill>
                  <a:srgbClr val="003366"/>
                </a:solidFill>
                <a:latin typeface="Arial"/>
                <a:cs typeface="Arial"/>
              </a:rPr>
              <a:t>The instruction counter pointing to the next instruction</a:t>
            </a:r>
          </a:p>
          <a:p>
            <a:pPr marL="756285" marR="734060" lvl="1" indent="-287020">
              <a:lnSpc>
                <a:spcPct val="100000"/>
              </a:lnSpc>
              <a:spcBef>
                <a:spcPts val="625"/>
              </a:spcBef>
              <a:buClr>
                <a:srgbClr val="336699"/>
              </a:buClr>
              <a:buSzPct val="75000"/>
              <a:buFont typeface="Wingdings"/>
              <a:buChar char=""/>
              <a:tabLst>
                <a:tab pos="756285" algn="l"/>
                <a:tab pos="756920" algn="l"/>
              </a:tabLst>
            </a:pPr>
            <a:r>
              <a:rPr lang="en-CA" sz="2200" dirty="0">
                <a:solidFill>
                  <a:srgbClr val="003366"/>
                </a:solidFill>
                <a:latin typeface="Arial"/>
                <a:cs typeface="Arial"/>
              </a:rPr>
              <a:t>Comprises the scheduling unit</a:t>
            </a:r>
          </a:p>
          <a:p>
            <a:pPr marL="756285" marR="734060" lvl="1" indent="-287020">
              <a:lnSpc>
                <a:spcPct val="100000"/>
              </a:lnSpc>
              <a:spcBef>
                <a:spcPts val="625"/>
              </a:spcBef>
              <a:buClr>
                <a:srgbClr val="336699"/>
              </a:buClr>
              <a:buSzPct val="75000"/>
              <a:buFont typeface="Wingdings"/>
              <a:buChar char=""/>
              <a:tabLst>
                <a:tab pos="756285" algn="l"/>
                <a:tab pos="756920" algn="l"/>
              </a:tabLst>
            </a:pPr>
            <a:r>
              <a:rPr lang="en-CA" sz="2200" dirty="0">
                <a:solidFill>
                  <a:srgbClr val="003366"/>
                </a:solidFill>
                <a:latin typeface="Arial"/>
                <a:cs typeface="Arial"/>
              </a:rPr>
              <a:t>Several threads create several execution units, but share the same resource ownership unit</a:t>
            </a:r>
            <a:endParaRPr sz="22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389966"/>
            <a:ext cx="5138522" cy="635000"/>
          </a:xfrm>
          <a:prstGeom prst="rect">
            <a:avLst/>
          </a:prstGeom>
        </p:spPr>
        <p:txBody>
          <a:bodyPr vert="horz" wrap="square" lIns="0" tIns="12065" rIns="0" bIns="0" rtlCol="0">
            <a:spAutoFit/>
          </a:bodyPr>
          <a:lstStyle/>
          <a:p>
            <a:pPr marL="12700">
              <a:lnSpc>
                <a:spcPct val="100000"/>
              </a:lnSpc>
              <a:spcBef>
                <a:spcPts val="95"/>
              </a:spcBef>
            </a:pPr>
            <a:r>
              <a:rPr sz="4000" spc="-5" dirty="0"/>
              <a:t>thread-specific</a:t>
            </a:r>
            <a:r>
              <a:rPr sz="4000" spc="-30" dirty="0"/>
              <a:t> </a:t>
            </a:r>
            <a:r>
              <a:rPr sz="4000" spc="-5" dirty="0"/>
              <a:t>data</a:t>
            </a:r>
            <a:endParaRPr sz="400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
        <p:nvSpPr>
          <p:cNvPr id="8" name="object 8"/>
          <p:cNvSpPr txBox="1"/>
          <p:nvPr/>
        </p:nvSpPr>
        <p:spPr>
          <a:xfrm>
            <a:off x="1108354" y="1659762"/>
            <a:ext cx="7446645" cy="2244090"/>
          </a:xfrm>
          <a:prstGeom prst="rect">
            <a:avLst/>
          </a:prstGeom>
        </p:spPr>
        <p:txBody>
          <a:bodyPr vert="horz" wrap="square" lIns="0" tIns="12065" rIns="0" bIns="0" rtlCol="0">
            <a:spAutoFit/>
          </a:bodyPr>
          <a:lstStyle/>
          <a:p>
            <a:pPr marL="354965" marR="508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Allows each thread to have a private copy  of data</a:t>
            </a:r>
            <a:endParaRPr sz="2800">
              <a:latin typeface="Arial"/>
              <a:cs typeface="Arial"/>
            </a:endParaRPr>
          </a:p>
          <a:p>
            <a:pPr marL="354965" marR="64135" indent="-342900">
              <a:lnSpc>
                <a:spcPct val="100000"/>
              </a:lnSpc>
              <a:spcBef>
                <a:spcPts val="67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Useful when the control of the creation of  the thread is limited </a:t>
            </a:r>
            <a:r>
              <a:rPr sz="2800" b="1" dirty="0">
                <a:solidFill>
                  <a:srgbClr val="003300"/>
                </a:solidFill>
                <a:latin typeface="Arial"/>
                <a:cs typeface="Arial"/>
              </a:rPr>
              <a:t>(ie </a:t>
            </a:r>
            <a:r>
              <a:rPr sz="2800" b="1" spc="-5" dirty="0">
                <a:solidFill>
                  <a:srgbClr val="003300"/>
                </a:solidFill>
                <a:latin typeface="Arial"/>
                <a:cs typeface="Arial"/>
              </a:rPr>
              <a:t>in a group of  threads).</a:t>
            </a:r>
            <a:endParaRPr sz="2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63" y="5194503"/>
            <a:ext cx="7785100" cy="1003300"/>
            <a:chOff x="831850" y="4870450"/>
            <a:chExt cx="7785100" cy="1003300"/>
          </a:xfrm>
        </p:grpSpPr>
        <p:sp>
          <p:nvSpPr>
            <p:cNvPr id="3" name="object 3"/>
            <p:cNvSpPr/>
            <p:nvPr/>
          </p:nvSpPr>
          <p:spPr>
            <a:xfrm>
              <a:off x="838200" y="4876800"/>
              <a:ext cx="7772400" cy="990600"/>
            </a:xfrm>
            <a:custGeom>
              <a:avLst/>
              <a:gdLst/>
              <a:ahLst/>
              <a:cxnLst/>
              <a:rect l="l" t="t" r="r" b="b"/>
              <a:pathLst>
                <a:path w="7772400" h="990600">
                  <a:moveTo>
                    <a:pt x="76073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7607300" y="990600"/>
                  </a:lnTo>
                  <a:lnTo>
                    <a:pt x="7651191" y="984702"/>
                  </a:lnTo>
                  <a:lnTo>
                    <a:pt x="7690630" y="968059"/>
                  </a:lnTo>
                  <a:lnTo>
                    <a:pt x="7724044" y="942244"/>
                  </a:lnTo>
                  <a:lnTo>
                    <a:pt x="7749859" y="908830"/>
                  </a:lnTo>
                  <a:lnTo>
                    <a:pt x="7766502" y="869391"/>
                  </a:lnTo>
                  <a:lnTo>
                    <a:pt x="7772400" y="825500"/>
                  </a:lnTo>
                  <a:lnTo>
                    <a:pt x="7772400" y="165100"/>
                  </a:lnTo>
                  <a:lnTo>
                    <a:pt x="7766502" y="121208"/>
                  </a:lnTo>
                  <a:lnTo>
                    <a:pt x="7749859" y="81769"/>
                  </a:lnTo>
                  <a:lnTo>
                    <a:pt x="7724044" y="48355"/>
                  </a:lnTo>
                  <a:lnTo>
                    <a:pt x="7690630" y="22540"/>
                  </a:lnTo>
                  <a:lnTo>
                    <a:pt x="7651191" y="5897"/>
                  </a:lnTo>
                  <a:lnTo>
                    <a:pt x="7607300" y="0"/>
                  </a:lnTo>
                  <a:close/>
                </a:path>
              </a:pathLst>
            </a:custGeom>
            <a:solidFill>
              <a:srgbClr val="CCEBFF"/>
            </a:solidFill>
          </p:spPr>
          <p:txBody>
            <a:bodyPr wrap="square" lIns="0" tIns="0" rIns="0" bIns="0" rtlCol="0"/>
            <a:lstStyle/>
            <a:p>
              <a:endParaRPr/>
            </a:p>
          </p:txBody>
        </p:sp>
        <p:sp>
          <p:nvSpPr>
            <p:cNvPr id="4" name="object 4"/>
            <p:cNvSpPr/>
            <p:nvPr/>
          </p:nvSpPr>
          <p:spPr>
            <a:xfrm>
              <a:off x="838200" y="4876800"/>
              <a:ext cx="7772400" cy="990600"/>
            </a:xfrm>
            <a:custGeom>
              <a:avLst/>
              <a:gdLst/>
              <a:ahLst/>
              <a:cxnLst/>
              <a:rect l="l" t="t" r="r" b="b"/>
              <a:pathLst>
                <a:path w="7772400" h="990600">
                  <a:moveTo>
                    <a:pt x="0" y="165100"/>
                  </a:moveTo>
                  <a:lnTo>
                    <a:pt x="5897" y="121208"/>
                  </a:lnTo>
                  <a:lnTo>
                    <a:pt x="22540" y="81769"/>
                  </a:lnTo>
                  <a:lnTo>
                    <a:pt x="48355" y="48355"/>
                  </a:lnTo>
                  <a:lnTo>
                    <a:pt x="81769" y="22540"/>
                  </a:lnTo>
                  <a:lnTo>
                    <a:pt x="121208" y="5897"/>
                  </a:lnTo>
                  <a:lnTo>
                    <a:pt x="165100" y="0"/>
                  </a:lnTo>
                  <a:lnTo>
                    <a:pt x="7607300" y="0"/>
                  </a:lnTo>
                  <a:lnTo>
                    <a:pt x="7651191" y="5897"/>
                  </a:lnTo>
                  <a:lnTo>
                    <a:pt x="7690630" y="22540"/>
                  </a:lnTo>
                  <a:lnTo>
                    <a:pt x="7724044" y="48355"/>
                  </a:lnTo>
                  <a:lnTo>
                    <a:pt x="7749859" y="81769"/>
                  </a:lnTo>
                  <a:lnTo>
                    <a:pt x="7766502" y="121208"/>
                  </a:lnTo>
                  <a:lnTo>
                    <a:pt x="7772400" y="165100"/>
                  </a:lnTo>
                  <a:lnTo>
                    <a:pt x="7772400" y="825500"/>
                  </a:lnTo>
                  <a:lnTo>
                    <a:pt x="7766502" y="869391"/>
                  </a:lnTo>
                  <a:lnTo>
                    <a:pt x="7749859" y="908830"/>
                  </a:lnTo>
                  <a:lnTo>
                    <a:pt x="7724044" y="942244"/>
                  </a:lnTo>
                  <a:lnTo>
                    <a:pt x="7690630" y="968059"/>
                  </a:lnTo>
                  <a:lnTo>
                    <a:pt x="7651191" y="984702"/>
                  </a:lnTo>
                  <a:lnTo>
                    <a:pt x="7607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9999"/>
              </a:solidFill>
            </a:ln>
          </p:spPr>
          <p:txBody>
            <a:bodyPr wrap="square" lIns="0" tIns="0" rIns="0" bIns="0" rtlCol="0"/>
            <a:lstStyle/>
            <a:p>
              <a:endParaRPr/>
            </a:p>
          </p:txBody>
        </p:sp>
      </p:grpSp>
      <p:sp>
        <p:nvSpPr>
          <p:cNvPr id="6" name="object 6"/>
          <p:cNvSpPr txBox="1">
            <a:spLocks noGrp="1"/>
          </p:cNvSpPr>
          <p:nvPr>
            <p:ph type="title"/>
          </p:nvPr>
        </p:nvSpPr>
        <p:spPr>
          <a:xfrm>
            <a:off x="1109878" y="389966"/>
            <a:ext cx="2090522" cy="635000"/>
          </a:xfrm>
          <a:prstGeom prst="rect">
            <a:avLst/>
          </a:prstGeom>
        </p:spPr>
        <p:txBody>
          <a:bodyPr vert="horz" wrap="square" lIns="0" tIns="12065" rIns="0" bIns="0" rtlCol="0">
            <a:spAutoFit/>
          </a:bodyPr>
          <a:lstStyle/>
          <a:p>
            <a:pPr marL="12700">
              <a:lnSpc>
                <a:spcPct val="100000"/>
              </a:lnSpc>
              <a:spcBef>
                <a:spcPts val="95"/>
              </a:spcBef>
            </a:pPr>
            <a:r>
              <a:rPr sz="4000" spc="-5" dirty="0"/>
              <a:t>Topics</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
        <p:nvSpPr>
          <p:cNvPr id="7" name="object 7"/>
          <p:cNvSpPr txBox="1"/>
          <p:nvPr/>
        </p:nvSpPr>
        <p:spPr>
          <a:xfrm>
            <a:off x="994054" y="1548206"/>
            <a:ext cx="7038975" cy="4427855"/>
          </a:xfrm>
          <a:prstGeom prst="rect">
            <a:avLst/>
          </a:prstGeom>
        </p:spPr>
        <p:txBody>
          <a:bodyPr vert="horz" wrap="square" lIns="0" tIns="12065" rIns="0" bIns="0" rtlCol="0">
            <a:spAutoFit/>
          </a:bodyPr>
          <a:lstStyle/>
          <a:p>
            <a:pPr marL="354965" indent="-342900">
              <a:lnSpc>
                <a:spcPct val="100000"/>
              </a:lnSpc>
              <a:spcBef>
                <a:spcPts val="9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execution thread in the</a:t>
            </a:r>
            <a:r>
              <a:rPr sz="2800" b="1" spc="90" dirty="0">
                <a:solidFill>
                  <a:srgbClr val="003300"/>
                </a:solidFill>
                <a:latin typeface="Arial"/>
                <a:cs typeface="Arial"/>
              </a:rPr>
              <a:t> </a:t>
            </a:r>
            <a:r>
              <a:rPr sz="2800" b="1" dirty="0">
                <a:solidFill>
                  <a:srgbClr val="003300"/>
                </a:solidFill>
                <a:latin typeface="Arial"/>
                <a:cs typeface="Arial"/>
              </a:rPr>
              <a:t>processes</a:t>
            </a:r>
            <a:endParaRPr sz="2800">
              <a:latin typeface="Arial"/>
              <a:cs typeface="Arial"/>
            </a:endParaRPr>
          </a:p>
          <a:p>
            <a:pPr>
              <a:lnSpc>
                <a:spcPct val="100000"/>
              </a:lnSpc>
              <a:spcBef>
                <a:spcPts val="50"/>
              </a:spcBef>
              <a:buClr>
                <a:srgbClr val="009999"/>
              </a:buClr>
              <a:buFont typeface="Wingdings"/>
              <a:buChar char=""/>
            </a:pPr>
            <a:endParaRPr sz="4050">
              <a:latin typeface="Arial"/>
              <a:cs typeface="Arial"/>
            </a:endParaRPr>
          </a:p>
          <a:p>
            <a:pPr marL="354965" marR="325120"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Multi-thread versus single thread (the  thread)</a:t>
            </a:r>
            <a:endParaRPr sz="280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User level threads and kernel level</a:t>
            </a:r>
            <a:r>
              <a:rPr sz="2600" spc="-45" dirty="0">
                <a:solidFill>
                  <a:srgbClr val="003366"/>
                </a:solidFill>
                <a:latin typeface="Arial"/>
                <a:cs typeface="Arial"/>
              </a:rPr>
              <a:t> </a:t>
            </a:r>
            <a:r>
              <a:rPr sz="2600" dirty="0">
                <a:solidFill>
                  <a:srgbClr val="003366"/>
                </a:solidFill>
                <a:latin typeface="Arial"/>
                <a:cs typeface="Arial"/>
              </a:rPr>
              <a:t>threads</a:t>
            </a:r>
            <a:endParaRPr sz="2600">
              <a:latin typeface="Arial"/>
              <a:cs typeface="Arial"/>
            </a:endParaRPr>
          </a:p>
          <a:p>
            <a:pPr lvl="1">
              <a:lnSpc>
                <a:spcPct val="100000"/>
              </a:lnSpc>
              <a:spcBef>
                <a:spcPts val="40"/>
              </a:spcBef>
              <a:buClr>
                <a:srgbClr val="336699"/>
              </a:buClr>
              <a:buFont typeface="Wingdings"/>
              <a:buChar char=""/>
            </a:pPr>
            <a:endParaRPr sz="4050">
              <a:latin typeface="Arial"/>
              <a:cs typeface="Arial"/>
            </a:endParaRPr>
          </a:p>
          <a:p>
            <a:pPr marL="354965" indent="-342900">
              <a:lnSpc>
                <a:spcPct val="100000"/>
              </a:lnSpc>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challenges of</a:t>
            </a:r>
            <a:r>
              <a:rPr sz="2800" b="1" spc="55" dirty="0">
                <a:solidFill>
                  <a:srgbClr val="003300"/>
                </a:solidFill>
                <a:latin typeface="Arial"/>
                <a:cs typeface="Arial"/>
              </a:rPr>
              <a:t> </a:t>
            </a:r>
            <a:r>
              <a:rPr sz="2800" b="1" spc="-5" dirty="0">
                <a:solidFill>
                  <a:srgbClr val="003300"/>
                </a:solidFill>
                <a:latin typeface="Arial"/>
                <a:cs typeface="Arial"/>
              </a:rPr>
              <a:t>"Threading"</a:t>
            </a:r>
            <a:endParaRPr sz="2800">
              <a:latin typeface="Arial"/>
              <a:cs typeface="Arial"/>
            </a:endParaRPr>
          </a:p>
          <a:p>
            <a:pPr>
              <a:lnSpc>
                <a:spcPct val="100000"/>
              </a:lnSpc>
              <a:spcBef>
                <a:spcPts val="50"/>
              </a:spcBef>
              <a:buClr>
                <a:srgbClr val="009999"/>
              </a:buClr>
              <a:buFont typeface="Wingdings"/>
              <a:buChar char=""/>
            </a:pPr>
            <a:endParaRPr sz="4050">
              <a:latin typeface="Arial"/>
              <a:cs typeface="Arial"/>
            </a:endParaRPr>
          </a:p>
          <a:p>
            <a:pPr marL="354965"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Examples of</a:t>
            </a:r>
            <a:r>
              <a:rPr sz="2800" b="1" spc="40" dirty="0">
                <a:solidFill>
                  <a:srgbClr val="003300"/>
                </a:solidFill>
                <a:latin typeface="Arial"/>
                <a:cs typeface="Arial"/>
              </a:rPr>
              <a:t> </a:t>
            </a:r>
            <a:r>
              <a:rPr sz="2800" b="1" spc="-5" dirty="0">
                <a:solidFill>
                  <a:srgbClr val="003300"/>
                </a:solidFill>
                <a:latin typeface="Arial"/>
                <a:cs typeface="Arial"/>
              </a:rPr>
              <a:t>threads</a:t>
            </a:r>
            <a:endParaRPr sz="2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389966"/>
            <a:ext cx="5602605" cy="635000"/>
          </a:xfrm>
          <a:prstGeom prst="rect">
            <a:avLst/>
          </a:prstGeom>
        </p:spPr>
        <p:txBody>
          <a:bodyPr vert="horz" wrap="square" lIns="0" tIns="12065" rIns="0" bIns="0" rtlCol="0">
            <a:spAutoFit/>
          </a:bodyPr>
          <a:lstStyle/>
          <a:p>
            <a:pPr marL="12700">
              <a:lnSpc>
                <a:spcPct val="100000"/>
              </a:lnSpc>
              <a:spcBef>
                <a:spcPts val="95"/>
              </a:spcBef>
            </a:pPr>
            <a:r>
              <a:rPr sz="4000" spc="-5" dirty="0"/>
              <a:t>Examples of thread</a:t>
            </a:r>
            <a:r>
              <a:rPr sz="4000" spc="-15" dirty="0"/>
              <a:t> </a:t>
            </a:r>
            <a:r>
              <a:rPr sz="4000" spc="-10" dirty="0"/>
              <a:t>libraries</a:t>
            </a:r>
            <a:endParaRPr sz="40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
        <p:nvSpPr>
          <p:cNvPr id="7" name="object 7"/>
          <p:cNvSpPr txBox="1"/>
          <p:nvPr/>
        </p:nvSpPr>
        <p:spPr>
          <a:xfrm>
            <a:off x="1108354" y="2083473"/>
            <a:ext cx="2852420" cy="1782445"/>
          </a:xfrm>
          <a:prstGeom prst="rect">
            <a:avLst/>
          </a:prstGeom>
        </p:spPr>
        <p:txBody>
          <a:bodyPr vert="horz" wrap="square" lIns="0" tIns="110489" rIns="0" bIns="0" rtlCol="0">
            <a:spAutoFit/>
          </a:bodyPr>
          <a:lstStyle/>
          <a:p>
            <a:pPr marL="354965" indent="-342900">
              <a:lnSpc>
                <a:spcPct val="100000"/>
              </a:lnSpc>
              <a:spcBef>
                <a:spcPts val="869"/>
              </a:spcBef>
              <a:buClr>
                <a:srgbClr val="009999"/>
              </a:buClr>
              <a:buSzPct val="75000"/>
              <a:buFont typeface="Wingdings"/>
              <a:buChar char=""/>
              <a:tabLst>
                <a:tab pos="354965" algn="l"/>
                <a:tab pos="355600" algn="l"/>
              </a:tabLst>
            </a:pPr>
            <a:r>
              <a:rPr sz="3200" b="1" dirty="0">
                <a:solidFill>
                  <a:srgbClr val="003300"/>
                </a:solidFill>
                <a:latin typeface="Arial"/>
                <a:cs typeface="Arial"/>
              </a:rPr>
              <a:t>Pthreads</a:t>
            </a:r>
            <a:endParaRPr sz="3200">
              <a:latin typeface="Arial"/>
              <a:cs typeface="Arial"/>
            </a:endParaRPr>
          </a:p>
          <a:p>
            <a:pPr marL="354965" indent="-342900">
              <a:lnSpc>
                <a:spcPct val="100000"/>
              </a:lnSpc>
              <a:spcBef>
                <a:spcPts val="770"/>
              </a:spcBef>
              <a:buClr>
                <a:srgbClr val="009999"/>
              </a:buClr>
              <a:buSzPct val="75000"/>
              <a:buFont typeface="Wingdings"/>
              <a:buChar char=""/>
              <a:tabLst>
                <a:tab pos="354965" algn="l"/>
                <a:tab pos="355600" algn="l"/>
              </a:tabLst>
            </a:pPr>
            <a:r>
              <a:rPr sz="3200" b="1" dirty="0">
                <a:solidFill>
                  <a:srgbClr val="003300"/>
                </a:solidFill>
                <a:latin typeface="Arial"/>
                <a:cs typeface="Arial"/>
              </a:rPr>
              <a:t>Win32</a:t>
            </a:r>
            <a:endParaRPr sz="3200">
              <a:latin typeface="Arial"/>
              <a:cs typeface="Arial"/>
            </a:endParaRPr>
          </a:p>
          <a:p>
            <a:pPr marL="354965" indent="-342900">
              <a:lnSpc>
                <a:spcPct val="100000"/>
              </a:lnSpc>
              <a:spcBef>
                <a:spcPts val="770"/>
              </a:spcBef>
              <a:buClr>
                <a:srgbClr val="009999"/>
              </a:buClr>
              <a:buSzPct val="75000"/>
              <a:buFont typeface="Wingdings"/>
              <a:buChar char=""/>
              <a:tabLst>
                <a:tab pos="354965" algn="l"/>
                <a:tab pos="355600" algn="l"/>
              </a:tabLst>
            </a:pPr>
            <a:r>
              <a:rPr sz="3200" b="1" spc="-5" dirty="0">
                <a:solidFill>
                  <a:srgbClr val="003300"/>
                </a:solidFill>
                <a:latin typeface="Arial"/>
                <a:cs typeface="Arial"/>
              </a:rPr>
              <a:t>Java</a:t>
            </a:r>
            <a:r>
              <a:rPr sz="3200" b="1" spc="-60" dirty="0">
                <a:solidFill>
                  <a:srgbClr val="003300"/>
                </a:solidFill>
                <a:latin typeface="Arial"/>
                <a:cs typeface="Arial"/>
              </a:rPr>
              <a:t> </a:t>
            </a:r>
            <a:r>
              <a:rPr sz="3200" b="1" spc="-5" dirty="0">
                <a:solidFill>
                  <a:srgbClr val="003300"/>
                </a:solidFill>
                <a:latin typeface="Arial"/>
                <a:cs typeface="Arial"/>
              </a:rPr>
              <a:t>threads</a:t>
            </a:r>
            <a:endParaRPr sz="3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2471522" cy="635000"/>
          </a:xfrm>
          <a:prstGeom prst="rect">
            <a:avLst/>
          </a:prstGeom>
        </p:spPr>
        <p:txBody>
          <a:bodyPr vert="horz" wrap="square" lIns="0" tIns="12065" rIns="0" bIns="0" rtlCol="0">
            <a:spAutoFit/>
          </a:bodyPr>
          <a:lstStyle/>
          <a:p>
            <a:pPr marL="12700">
              <a:lnSpc>
                <a:spcPct val="100000"/>
              </a:lnSpc>
              <a:spcBef>
                <a:spcPts val="95"/>
              </a:spcBef>
            </a:pPr>
            <a:r>
              <a:rPr sz="4000" spc="-5" dirty="0"/>
              <a:t>Pthreads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
        <p:nvSpPr>
          <p:cNvPr id="4" name="object 4"/>
          <p:cNvSpPr txBox="1"/>
          <p:nvPr/>
        </p:nvSpPr>
        <p:spPr>
          <a:xfrm>
            <a:off x="1108354" y="1661286"/>
            <a:ext cx="7578725" cy="4415155"/>
          </a:xfrm>
          <a:prstGeom prst="rect">
            <a:avLst/>
          </a:prstGeom>
        </p:spPr>
        <p:txBody>
          <a:bodyPr vert="horz" wrap="square" lIns="0" tIns="12700" rIns="0" bIns="0" rtlCol="0">
            <a:spAutoFit/>
          </a:bodyPr>
          <a:lstStyle/>
          <a:p>
            <a:pPr marL="354965" marR="5080" indent="-342900">
              <a:lnSpc>
                <a:spcPct val="100000"/>
              </a:lnSpc>
              <a:spcBef>
                <a:spcPts val="10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A </a:t>
            </a:r>
            <a:r>
              <a:rPr sz="2400" b="1" dirty="0">
                <a:solidFill>
                  <a:srgbClr val="003300"/>
                </a:solidFill>
                <a:latin typeface="Arial"/>
                <a:cs typeface="Arial"/>
              </a:rPr>
              <a:t>POSIX </a:t>
            </a:r>
            <a:r>
              <a:rPr sz="2400" b="1" spc="-5" dirty="0">
                <a:solidFill>
                  <a:srgbClr val="003300"/>
                </a:solidFill>
                <a:latin typeface="Arial"/>
                <a:cs typeface="Arial"/>
              </a:rPr>
              <a:t>standard </a:t>
            </a:r>
            <a:r>
              <a:rPr sz="2400" b="1" dirty="0">
                <a:solidFill>
                  <a:srgbClr val="003300"/>
                </a:solidFill>
                <a:latin typeface="Arial"/>
                <a:cs typeface="Arial"/>
              </a:rPr>
              <a:t>(IEEE </a:t>
            </a:r>
            <a:r>
              <a:rPr sz="2400" b="1" spc="-5" dirty="0">
                <a:solidFill>
                  <a:srgbClr val="003300"/>
                </a:solidFill>
                <a:latin typeface="Arial"/>
                <a:cs typeface="Arial"/>
              </a:rPr>
              <a:t>1003.1c) </a:t>
            </a:r>
            <a:r>
              <a:rPr sz="2400" b="1" dirty="0">
                <a:solidFill>
                  <a:srgbClr val="003300"/>
                </a:solidFill>
                <a:latin typeface="Arial"/>
                <a:cs typeface="Arial"/>
              </a:rPr>
              <a:t>of an </a:t>
            </a:r>
            <a:r>
              <a:rPr sz="2400" b="1" spc="-5" dirty="0">
                <a:solidFill>
                  <a:srgbClr val="003300"/>
                </a:solidFill>
                <a:latin typeface="Arial"/>
                <a:cs typeface="Arial"/>
              </a:rPr>
              <a:t>API </a:t>
            </a:r>
            <a:r>
              <a:rPr sz="2400" b="1" dirty="0">
                <a:solidFill>
                  <a:srgbClr val="003300"/>
                </a:solidFill>
                <a:latin typeface="Arial"/>
                <a:cs typeface="Arial"/>
              </a:rPr>
              <a:t>for</a:t>
            </a:r>
            <a:r>
              <a:rPr sz="2400" b="1" spc="-50" dirty="0">
                <a:solidFill>
                  <a:srgbClr val="003300"/>
                </a:solidFill>
                <a:latin typeface="Arial"/>
                <a:cs typeface="Arial"/>
              </a:rPr>
              <a:t> </a:t>
            </a:r>
            <a:r>
              <a:rPr sz="2400" b="1" dirty="0">
                <a:solidFill>
                  <a:srgbClr val="003300"/>
                </a:solidFill>
                <a:latin typeface="Arial"/>
                <a:cs typeface="Arial"/>
              </a:rPr>
              <a:t>the  creation </a:t>
            </a:r>
            <a:r>
              <a:rPr sz="2400" b="1" spc="-5" dirty="0">
                <a:solidFill>
                  <a:srgbClr val="003300"/>
                </a:solidFill>
                <a:latin typeface="Arial"/>
                <a:cs typeface="Arial"/>
              </a:rPr>
              <a:t>and synchronization </a:t>
            </a:r>
            <a:r>
              <a:rPr sz="2400" b="1" dirty="0">
                <a:solidFill>
                  <a:srgbClr val="003300"/>
                </a:solidFill>
                <a:latin typeface="Arial"/>
                <a:cs typeface="Arial"/>
              </a:rPr>
              <a:t>of</a:t>
            </a:r>
            <a:r>
              <a:rPr sz="2400" b="1" spc="-10" dirty="0">
                <a:solidFill>
                  <a:srgbClr val="003300"/>
                </a:solidFill>
                <a:latin typeface="Arial"/>
                <a:cs typeface="Arial"/>
              </a:rPr>
              <a:t> </a:t>
            </a:r>
            <a:r>
              <a:rPr sz="2400" b="1" dirty="0">
                <a:solidFill>
                  <a:srgbClr val="003300"/>
                </a:solidFill>
                <a:latin typeface="Arial"/>
                <a:cs typeface="Arial"/>
              </a:rPr>
              <a:t>threads</a:t>
            </a:r>
            <a:endParaRPr sz="2400">
              <a:latin typeface="Arial"/>
              <a:cs typeface="Arial"/>
            </a:endParaRPr>
          </a:p>
          <a:p>
            <a:pPr marL="354965" marR="191770" indent="-342900">
              <a:lnSpc>
                <a:spcPct val="100000"/>
              </a:lnSpc>
              <a:spcBef>
                <a:spcPts val="575"/>
              </a:spcBef>
              <a:buClr>
                <a:srgbClr val="009999"/>
              </a:buClr>
              <a:buSzPct val="75000"/>
              <a:buFont typeface="Wingdings"/>
              <a:buChar char=""/>
              <a:tabLst>
                <a:tab pos="354965" algn="l"/>
                <a:tab pos="355600" algn="l"/>
              </a:tabLst>
            </a:pPr>
            <a:r>
              <a:rPr sz="2400" b="1" dirty="0">
                <a:solidFill>
                  <a:srgbClr val="003300"/>
                </a:solidFill>
                <a:latin typeface="Arial"/>
                <a:cs typeface="Arial"/>
              </a:rPr>
              <a:t>The </a:t>
            </a:r>
            <a:r>
              <a:rPr sz="2400" b="1" spc="-5" dirty="0">
                <a:solidFill>
                  <a:srgbClr val="003300"/>
                </a:solidFill>
                <a:latin typeface="Arial"/>
                <a:cs typeface="Arial"/>
              </a:rPr>
              <a:t>API specifies </a:t>
            </a:r>
            <a:r>
              <a:rPr sz="2400" b="1" dirty="0">
                <a:solidFill>
                  <a:srgbClr val="003300"/>
                </a:solidFill>
                <a:latin typeface="Arial"/>
                <a:cs typeface="Arial"/>
              </a:rPr>
              <a:t>the </a:t>
            </a:r>
            <a:r>
              <a:rPr sz="2400" b="1" spc="-5" dirty="0">
                <a:solidFill>
                  <a:srgbClr val="003300"/>
                </a:solidFill>
                <a:latin typeface="Arial"/>
                <a:cs typeface="Arial"/>
              </a:rPr>
              <a:t>behavior </a:t>
            </a:r>
            <a:r>
              <a:rPr sz="2400" b="1" dirty="0">
                <a:solidFill>
                  <a:srgbClr val="003300"/>
                </a:solidFill>
                <a:latin typeface="Arial"/>
                <a:cs typeface="Arial"/>
              </a:rPr>
              <a:t>of the thread  library (its realization </a:t>
            </a:r>
            <a:r>
              <a:rPr sz="2400" b="1" spc="-5" dirty="0">
                <a:solidFill>
                  <a:srgbClr val="003300"/>
                </a:solidFill>
                <a:latin typeface="Arial"/>
                <a:cs typeface="Arial"/>
              </a:rPr>
              <a:t>depends </a:t>
            </a:r>
            <a:r>
              <a:rPr sz="2400" b="1" dirty="0">
                <a:solidFill>
                  <a:srgbClr val="003300"/>
                </a:solidFill>
                <a:latin typeface="Arial"/>
                <a:cs typeface="Arial"/>
              </a:rPr>
              <a:t>on the</a:t>
            </a:r>
            <a:r>
              <a:rPr sz="2400" b="1" spc="-114" dirty="0">
                <a:solidFill>
                  <a:srgbClr val="003300"/>
                </a:solidFill>
                <a:latin typeface="Arial"/>
                <a:cs typeface="Arial"/>
              </a:rPr>
              <a:t> </a:t>
            </a:r>
            <a:r>
              <a:rPr sz="2400" b="1" spc="-5" dirty="0">
                <a:solidFill>
                  <a:srgbClr val="003300"/>
                </a:solidFill>
                <a:latin typeface="Arial"/>
                <a:cs typeface="Arial"/>
              </a:rPr>
              <a:t>developer)</a:t>
            </a:r>
            <a:endParaRPr sz="2400">
              <a:latin typeface="Arial"/>
              <a:cs typeface="Arial"/>
            </a:endParaRPr>
          </a:p>
          <a:p>
            <a:pPr marL="354965" marR="661035" indent="-342900">
              <a:lnSpc>
                <a:spcPct val="100000"/>
              </a:lnSpc>
              <a:spcBef>
                <a:spcPts val="575"/>
              </a:spcBef>
              <a:buClr>
                <a:srgbClr val="009999"/>
              </a:buClr>
              <a:buSzPct val="75000"/>
              <a:buFont typeface="Wingdings"/>
              <a:buChar char=""/>
              <a:tabLst>
                <a:tab pos="354965" algn="l"/>
                <a:tab pos="355600" algn="l"/>
              </a:tabLst>
            </a:pPr>
            <a:r>
              <a:rPr sz="2400" b="1" spc="-5" dirty="0">
                <a:solidFill>
                  <a:srgbClr val="003300"/>
                </a:solidFill>
                <a:latin typeface="Arial"/>
                <a:cs typeface="Arial"/>
              </a:rPr>
              <a:t>Common </a:t>
            </a:r>
            <a:r>
              <a:rPr sz="2400" b="1" dirty="0">
                <a:solidFill>
                  <a:srgbClr val="003300"/>
                </a:solidFill>
                <a:latin typeface="Arial"/>
                <a:cs typeface="Arial"/>
              </a:rPr>
              <a:t>in </a:t>
            </a:r>
            <a:r>
              <a:rPr sz="2400" b="1" spc="-5" dirty="0">
                <a:solidFill>
                  <a:srgbClr val="003300"/>
                </a:solidFill>
                <a:latin typeface="Arial"/>
                <a:cs typeface="Arial"/>
              </a:rPr>
              <a:t>UNIX operating systems </a:t>
            </a:r>
            <a:r>
              <a:rPr sz="2400" b="1" dirty="0">
                <a:solidFill>
                  <a:srgbClr val="003300"/>
                </a:solidFill>
                <a:latin typeface="Arial"/>
                <a:cs typeface="Arial"/>
              </a:rPr>
              <a:t>(Solaris,  </a:t>
            </a:r>
            <a:r>
              <a:rPr sz="2400" b="1" spc="-5" dirty="0">
                <a:solidFill>
                  <a:srgbClr val="003300"/>
                </a:solidFill>
                <a:latin typeface="Arial"/>
                <a:cs typeface="Arial"/>
              </a:rPr>
              <a:t>Linux, </a:t>
            </a:r>
            <a:r>
              <a:rPr sz="2400" b="1" dirty="0">
                <a:solidFill>
                  <a:srgbClr val="003300"/>
                </a:solidFill>
                <a:latin typeface="Arial"/>
                <a:cs typeface="Arial"/>
              </a:rPr>
              <a:t>Mac OS</a:t>
            </a:r>
            <a:r>
              <a:rPr sz="2400" b="1" spc="-45" dirty="0">
                <a:solidFill>
                  <a:srgbClr val="003300"/>
                </a:solidFill>
                <a:latin typeface="Arial"/>
                <a:cs typeface="Arial"/>
              </a:rPr>
              <a:t> </a:t>
            </a:r>
            <a:r>
              <a:rPr sz="2400" b="1" dirty="0">
                <a:solidFill>
                  <a:srgbClr val="003300"/>
                </a:solidFill>
                <a:latin typeface="Arial"/>
                <a:cs typeface="Arial"/>
              </a:rPr>
              <a:t>X)</a:t>
            </a:r>
            <a:endParaRPr sz="2400">
              <a:latin typeface="Arial"/>
              <a:cs typeface="Arial"/>
            </a:endParaRPr>
          </a:p>
          <a:p>
            <a:pPr marL="354965" indent="-342900">
              <a:lnSpc>
                <a:spcPct val="100000"/>
              </a:lnSpc>
              <a:spcBef>
                <a:spcPts val="58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Typical</a:t>
            </a:r>
            <a:r>
              <a:rPr sz="2400" b="1" spc="15" dirty="0">
                <a:solidFill>
                  <a:srgbClr val="003300"/>
                </a:solidFill>
                <a:latin typeface="Arial"/>
                <a:cs typeface="Arial"/>
              </a:rPr>
              <a:t> </a:t>
            </a:r>
            <a:r>
              <a:rPr sz="2400" b="1" spc="-5" dirty="0">
                <a:solidFill>
                  <a:srgbClr val="003300"/>
                </a:solidFill>
                <a:latin typeface="Arial"/>
                <a:cs typeface="Arial"/>
              </a:rPr>
              <a:t>functions:</a:t>
            </a:r>
            <a:endParaRPr sz="24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u="heavy" spc="-5" dirty="0">
                <a:solidFill>
                  <a:srgbClr val="FF9966"/>
                </a:solidFill>
                <a:uFill>
                  <a:solidFill>
                    <a:srgbClr val="FF9966"/>
                  </a:solidFill>
                </a:uFill>
                <a:latin typeface="Arial"/>
                <a:cs typeface="Arial"/>
                <a:hlinkClick r:id="rId3"/>
              </a:rPr>
              <a:t>pthread_create</a:t>
            </a:r>
            <a:r>
              <a:rPr sz="2200" spc="-5" dirty="0">
                <a:solidFill>
                  <a:srgbClr val="FF9966"/>
                </a:solidFill>
                <a:latin typeface="Arial"/>
                <a:cs typeface="Arial"/>
                <a:hlinkClick r:id="rId3"/>
              </a:rPr>
              <a:t> </a:t>
            </a:r>
            <a:r>
              <a:rPr sz="2200" spc="-5" dirty="0">
                <a:solidFill>
                  <a:srgbClr val="003366"/>
                </a:solidFill>
                <a:latin typeface="Arial"/>
                <a:cs typeface="Arial"/>
              </a:rPr>
              <a:t>(&amp; threadid, &amp; attr, start_routine,</a:t>
            </a:r>
            <a:r>
              <a:rPr sz="2200" spc="135" dirty="0">
                <a:solidFill>
                  <a:srgbClr val="003366"/>
                </a:solidFill>
                <a:latin typeface="Arial"/>
                <a:cs typeface="Arial"/>
              </a:rPr>
              <a:t> </a:t>
            </a:r>
            <a:r>
              <a:rPr sz="2200" spc="-5" dirty="0">
                <a:solidFill>
                  <a:srgbClr val="003366"/>
                </a:solidFill>
                <a:latin typeface="Arial"/>
                <a:cs typeface="Arial"/>
              </a:rPr>
              <a:t>arg)</a:t>
            </a:r>
            <a:endParaRPr sz="220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u="heavy" spc="-5" dirty="0">
                <a:solidFill>
                  <a:srgbClr val="FF9966"/>
                </a:solidFill>
                <a:uFill>
                  <a:solidFill>
                    <a:srgbClr val="FF9966"/>
                  </a:solidFill>
                </a:uFill>
                <a:latin typeface="Arial"/>
                <a:cs typeface="Arial"/>
                <a:hlinkClick r:id="rId4"/>
              </a:rPr>
              <a:t>pthread_exit</a:t>
            </a:r>
            <a:r>
              <a:rPr sz="2200" spc="15" dirty="0">
                <a:solidFill>
                  <a:srgbClr val="FF9966"/>
                </a:solidFill>
                <a:latin typeface="Arial"/>
                <a:cs typeface="Arial"/>
                <a:hlinkClick r:id="rId4"/>
              </a:rPr>
              <a:t> </a:t>
            </a:r>
            <a:r>
              <a:rPr sz="2200" spc="-5" dirty="0">
                <a:solidFill>
                  <a:srgbClr val="003366"/>
                </a:solidFill>
                <a:latin typeface="Arial"/>
                <a:cs typeface="Arial"/>
              </a:rPr>
              <a:t>(status)</a:t>
            </a:r>
            <a:endParaRPr sz="220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u="heavy" spc="-5" dirty="0">
                <a:solidFill>
                  <a:srgbClr val="FF9966"/>
                </a:solidFill>
                <a:uFill>
                  <a:solidFill>
                    <a:srgbClr val="FF9966"/>
                  </a:solidFill>
                </a:uFill>
                <a:latin typeface="Arial"/>
                <a:cs typeface="Arial"/>
                <a:hlinkClick r:id="rId5"/>
              </a:rPr>
              <a:t>pthread_join</a:t>
            </a:r>
            <a:r>
              <a:rPr sz="2200" spc="-5" dirty="0">
                <a:solidFill>
                  <a:srgbClr val="FF9966"/>
                </a:solidFill>
                <a:latin typeface="Arial"/>
                <a:cs typeface="Arial"/>
                <a:hlinkClick r:id="rId5"/>
              </a:rPr>
              <a:t> </a:t>
            </a:r>
            <a:r>
              <a:rPr sz="2200" spc="-5" dirty="0">
                <a:solidFill>
                  <a:srgbClr val="003366"/>
                </a:solidFill>
                <a:latin typeface="Arial"/>
                <a:cs typeface="Arial"/>
              </a:rPr>
              <a:t>(threadid,</a:t>
            </a:r>
            <a:r>
              <a:rPr sz="2200" spc="40" dirty="0">
                <a:solidFill>
                  <a:srgbClr val="003366"/>
                </a:solidFill>
                <a:latin typeface="Arial"/>
                <a:cs typeface="Arial"/>
              </a:rPr>
              <a:t> </a:t>
            </a:r>
            <a:r>
              <a:rPr sz="2200" spc="-5" dirty="0">
                <a:solidFill>
                  <a:srgbClr val="003366"/>
                </a:solidFill>
                <a:latin typeface="Arial"/>
                <a:cs typeface="Arial"/>
              </a:rPr>
              <a:t>status)</a:t>
            </a:r>
            <a:endParaRPr sz="22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u="heavy" spc="-5" dirty="0">
                <a:solidFill>
                  <a:srgbClr val="FF9966"/>
                </a:solidFill>
                <a:uFill>
                  <a:solidFill>
                    <a:srgbClr val="FF9966"/>
                  </a:solidFill>
                </a:uFill>
                <a:latin typeface="Arial"/>
                <a:cs typeface="Arial"/>
                <a:hlinkClick r:id="rId6"/>
              </a:rPr>
              <a:t>pthread_attr_init</a:t>
            </a:r>
            <a:r>
              <a:rPr sz="2200" spc="-5" dirty="0">
                <a:solidFill>
                  <a:srgbClr val="FF9966"/>
                </a:solidFill>
                <a:latin typeface="Arial"/>
                <a:cs typeface="Arial"/>
                <a:hlinkClick r:id="rId6"/>
              </a:rPr>
              <a:t> </a:t>
            </a:r>
            <a:r>
              <a:rPr sz="2200" spc="-5" dirty="0">
                <a:solidFill>
                  <a:srgbClr val="003366"/>
                </a:solidFill>
                <a:latin typeface="Arial"/>
                <a:cs typeface="Arial"/>
              </a:rPr>
              <a:t>(&amp;</a:t>
            </a:r>
            <a:r>
              <a:rPr sz="2200" spc="45" dirty="0">
                <a:solidFill>
                  <a:srgbClr val="003366"/>
                </a:solidFill>
                <a:latin typeface="Arial"/>
                <a:cs typeface="Arial"/>
              </a:rPr>
              <a:t> </a:t>
            </a:r>
            <a:r>
              <a:rPr sz="2200" spc="-5" dirty="0">
                <a:solidFill>
                  <a:srgbClr val="003366"/>
                </a:solidFill>
                <a:latin typeface="Arial"/>
                <a:cs typeface="Arial"/>
              </a:rPr>
              <a:t>attr)</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5427" y="102565"/>
            <a:ext cx="8748573" cy="635000"/>
          </a:xfrm>
          <a:prstGeom prst="rect">
            <a:avLst/>
          </a:prstGeom>
        </p:spPr>
        <p:txBody>
          <a:bodyPr vert="horz" wrap="square" lIns="0" tIns="12065" rIns="0" bIns="0" rtlCol="0">
            <a:spAutoFit/>
          </a:bodyPr>
          <a:lstStyle/>
          <a:p>
            <a:pPr marL="12700">
              <a:lnSpc>
                <a:spcPct val="100000"/>
              </a:lnSpc>
              <a:spcBef>
                <a:spcPts val="95"/>
              </a:spcBef>
            </a:pPr>
            <a:r>
              <a:rPr sz="4000" spc="-5" dirty="0"/>
              <a:t>Programming exercise with</a:t>
            </a:r>
            <a:r>
              <a:rPr sz="4000" spc="-20" dirty="0"/>
              <a:t> </a:t>
            </a:r>
            <a:r>
              <a:rPr sz="4000" spc="-5" dirty="0"/>
              <a:t>threads</a:t>
            </a:r>
            <a:endParaRPr sz="400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
        <p:nvSpPr>
          <p:cNvPr id="8" name="object 8"/>
          <p:cNvSpPr txBox="1"/>
          <p:nvPr/>
        </p:nvSpPr>
        <p:spPr>
          <a:xfrm>
            <a:off x="745642" y="950798"/>
            <a:ext cx="7883525" cy="520954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9999"/>
                </a:solidFill>
                <a:latin typeface="Arial"/>
                <a:cs typeface="Arial"/>
              </a:rPr>
              <a:t>Goal: </a:t>
            </a:r>
            <a:r>
              <a:rPr sz="2000" spc="-5" dirty="0">
                <a:solidFill>
                  <a:srgbClr val="009999"/>
                </a:solidFill>
                <a:latin typeface="Arial"/>
                <a:cs typeface="Arial"/>
              </a:rPr>
              <a:t>Write </a:t>
            </a:r>
            <a:r>
              <a:rPr sz="2000" dirty="0">
                <a:solidFill>
                  <a:srgbClr val="009999"/>
                </a:solidFill>
                <a:latin typeface="Arial"/>
                <a:cs typeface="Arial"/>
              </a:rPr>
              <a:t>a matrix multiplication program with several threads,</a:t>
            </a:r>
            <a:r>
              <a:rPr sz="2000" spc="-200" dirty="0">
                <a:solidFill>
                  <a:srgbClr val="009999"/>
                </a:solidFill>
                <a:latin typeface="Arial"/>
                <a:cs typeface="Arial"/>
              </a:rPr>
              <a:t> </a:t>
            </a:r>
            <a:r>
              <a:rPr sz="2000" dirty="0">
                <a:solidFill>
                  <a:srgbClr val="009999"/>
                </a:solidFill>
                <a:latin typeface="Arial"/>
                <a:cs typeface="Arial"/>
              </a:rPr>
              <a:t>to</a:t>
            </a:r>
            <a:endParaRPr sz="2000">
              <a:latin typeface="Arial"/>
              <a:cs typeface="Arial"/>
            </a:endParaRPr>
          </a:p>
          <a:p>
            <a:pPr marL="12700">
              <a:lnSpc>
                <a:spcPct val="100000"/>
              </a:lnSpc>
            </a:pPr>
            <a:r>
              <a:rPr sz="2000" dirty="0">
                <a:solidFill>
                  <a:srgbClr val="009999"/>
                </a:solidFill>
                <a:latin typeface="Arial"/>
                <a:cs typeface="Arial"/>
              </a:rPr>
              <a:t>take advantage of several</a:t>
            </a:r>
            <a:r>
              <a:rPr sz="2000" spc="-90" dirty="0">
                <a:solidFill>
                  <a:srgbClr val="009999"/>
                </a:solidFill>
                <a:latin typeface="Arial"/>
                <a:cs typeface="Arial"/>
              </a:rPr>
              <a:t> </a:t>
            </a:r>
            <a:r>
              <a:rPr sz="2000" dirty="0">
                <a:solidFill>
                  <a:srgbClr val="009999"/>
                </a:solidFill>
                <a:latin typeface="Arial"/>
                <a:cs typeface="Arial"/>
              </a:rPr>
              <a:t>CPUs.</a:t>
            </a:r>
            <a:endParaRPr sz="2000">
              <a:latin typeface="Arial"/>
              <a:cs typeface="Arial"/>
            </a:endParaRPr>
          </a:p>
          <a:p>
            <a:pPr>
              <a:lnSpc>
                <a:spcPct val="100000"/>
              </a:lnSpc>
              <a:spcBef>
                <a:spcPts val="45"/>
              </a:spcBef>
            </a:pPr>
            <a:endParaRPr sz="2050">
              <a:latin typeface="Arial"/>
              <a:cs typeface="Arial"/>
            </a:endParaRPr>
          </a:p>
          <a:p>
            <a:pPr marL="12700" marR="5080">
              <a:lnSpc>
                <a:spcPct val="100000"/>
              </a:lnSpc>
            </a:pPr>
            <a:r>
              <a:rPr sz="2000" dirty="0">
                <a:solidFill>
                  <a:srgbClr val="009999"/>
                </a:solidFill>
                <a:latin typeface="Arial"/>
                <a:cs typeface="Arial"/>
              </a:rPr>
              <a:t>Program for multiplication with single thread of matrix A</a:t>
            </a:r>
            <a:r>
              <a:rPr sz="2000" spc="-405" dirty="0">
                <a:solidFill>
                  <a:srgbClr val="009999"/>
                </a:solidFill>
                <a:latin typeface="Arial"/>
                <a:cs typeface="Arial"/>
              </a:rPr>
              <a:t> </a:t>
            </a:r>
            <a:r>
              <a:rPr sz="2000" dirty="0">
                <a:solidFill>
                  <a:srgbClr val="009999"/>
                </a:solidFill>
                <a:latin typeface="Arial"/>
                <a:cs typeface="Arial"/>
              </a:rPr>
              <a:t>and B of order  nxn</a:t>
            </a:r>
            <a:endParaRPr sz="2000">
              <a:latin typeface="Arial"/>
              <a:cs typeface="Arial"/>
            </a:endParaRPr>
          </a:p>
          <a:p>
            <a:pPr>
              <a:lnSpc>
                <a:spcPct val="100000"/>
              </a:lnSpc>
              <a:spcBef>
                <a:spcPts val="30"/>
              </a:spcBef>
            </a:pPr>
            <a:endParaRPr sz="2050">
              <a:latin typeface="Arial"/>
              <a:cs typeface="Arial"/>
            </a:endParaRPr>
          </a:p>
          <a:p>
            <a:pPr marL="12700">
              <a:lnSpc>
                <a:spcPct val="100000"/>
              </a:lnSpc>
              <a:spcBef>
                <a:spcPts val="5"/>
              </a:spcBef>
            </a:pPr>
            <a:r>
              <a:rPr sz="2000" dirty="0">
                <a:solidFill>
                  <a:srgbClr val="009999"/>
                </a:solidFill>
                <a:latin typeface="Times New Roman"/>
                <a:cs typeface="Times New Roman"/>
              </a:rPr>
              <a:t>for (i = 0; i &lt;n; i</a:t>
            </a:r>
            <a:r>
              <a:rPr sz="2000" spc="-95" dirty="0">
                <a:solidFill>
                  <a:srgbClr val="009999"/>
                </a:solidFill>
                <a:latin typeface="Times New Roman"/>
                <a:cs typeface="Times New Roman"/>
              </a:rPr>
              <a:t> </a:t>
            </a:r>
            <a:r>
              <a:rPr sz="2000" spc="-5" dirty="0">
                <a:solidFill>
                  <a:srgbClr val="009999"/>
                </a:solidFill>
                <a:latin typeface="Times New Roman"/>
                <a:cs typeface="Times New Roman"/>
              </a:rPr>
              <a:t>++)</a:t>
            </a:r>
            <a:endParaRPr sz="2000">
              <a:latin typeface="Times New Roman"/>
              <a:cs typeface="Times New Roman"/>
            </a:endParaRPr>
          </a:p>
          <a:p>
            <a:pPr marL="926465" marR="5138420" indent="-457200">
              <a:lnSpc>
                <a:spcPct val="100000"/>
              </a:lnSpc>
            </a:pPr>
            <a:r>
              <a:rPr sz="2000" dirty="0">
                <a:solidFill>
                  <a:srgbClr val="009999"/>
                </a:solidFill>
                <a:latin typeface="Times New Roman"/>
                <a:cs typeface="Times New Roman"/>
              </a:rPr>
              <a:t>for (j = 0; j &lt;n; j ++)</a:t>
            </a:r>
            <a:r>
              <a:rPr sz="2000" spc="-190" dirty="0">
                <a:solidFill>
                  <a:srgbClr val="009999"/>
                </a:solidFill>
                <a:latin typeface="Times New Roman"/>
                <a:cs typeface="Times New Roman"/>
              </a:rPr>
              <a:t> </a:t>
            </a:r>
            <a:r>
              <a:rPr sz="2000" dirty="0">
                <a:solidFill>
                  <a:srgbClr val="009999"/>
                </a:solidFill>
                <a:latin typeface="Times New Roman"/>
                <a:cs typeface="Times New Roman"/>
              </a:rPr>
              <a:t>{  C [i, j] =</a:t>
            </a:r>
            <a:r>
              <a:rPr sz="2000" spc="-55" dirty="0">
                <a:solidFill>
                  <a:srgbClr val="009999"/>
                </a:solidFill>
                <a:latin typeface="Times New Roman"/>
                <a:cs typeface="Times New Roman"/>
              </a:rPr>
              <a:t> </a:t>
            </a:r>
            <a:r>
              <a:rPr sz="2000" spc="5" dirty="0">
                <a:solidFill>
                  <a:srgbClr val="009999"/>
                </a:solidFill>
                <a:latin typeface="Times New Roman"/>
                <a:cs typeface="Times New Roman"/>
              </a:rPr>
              <a:t>0;</a:t>
            </a:r>
            <a:endParaRPr sz="2000">
              <a:latin typeface="Times New Roman"/>
              <a:cs typeface="Times New Roman"/>
            </a:endParaRPr>
          </a:p>
          <a:p>
            <a:pPr marL="926465">
              <a:lnSpc>
                <a:spcPct val="100000"/>
              </a:lnSpc>
            </a:pPr>
            <a:r>
              <a:rPr sz="2000" dirty="0">
                <a:solidFill>
                  <a:srgbClr val="009999"/>
                </a:solidFill>
                <a:latin typeface="Times New Roman"/>
                <a:cs typeface="Times New Roman"/>
              </a:rPr>
              <a:t>for (k = 0; k &lt;n; k</a:t>
            </a:r>
            <a:r>
              <a:rPr sz="2000" spc="-70" dirty="0">
                <a:solidFill>
                  <a:srgbClr val="009999"/>
                </a:solidFill>
                <a:latin typeface="Times New Roman"/>
                <a:cs typeface="Times New Roman"/>
              </a:rPr>
              <a:t> </a:t>
            </a:r>
            <a:r>
              <a:rPr sz="2000" dirty="0">
                <a:solidFill>
                  <a:srgbClr val="009999"/>
                </a:solidFill>
                <a:latin typeface="Times New Roman"/>
                <a:cs typeface="Times New Roman"/>
              </a:rPr>
              <a:t>++)</a:t>
            </a:r>
            <a:endParaRPr sz="2000">
              <a:latin typeface="Times New Roman"/>
              <a:cs typeface="Times New Roman"/>
            </a:endParaRPr>
          </a:p>
          <a:p>
            <a:pPr marL="1384300">
              <a:lnSpc>
                <a:spcPct val="100000"/>
              </a:lnSpc>
            </a:pPr>
            <a:r>
              <a:rPr sz="2000" dirty="0">
                <a:solidFill>
                  <a:srgbClr val="009999"/>
                </a:solidFill>
                <a:latin typeface="Times New Roman"/>
                <a:cs typeface="Times New Roman"/>
              </a:rPr>
              <a:t>C [i, j] + = A [i, k] * B [k,</a:t>
            </a:r>
            <a:r>
              <a:rPr sz="2000" spc="-355" dirty="0">
                <a:solidFill>
                  <a:srgbClr val="009999"/>
                </a:solidFill>
                <a:latin typeface="Times New Roman"/>
                <a:cs typeface="Times New Roman"/>
              </a:rPr>
              <a:t> </a:t>
            </a:r>
            <a:r>
              <a:rPr sz="2000" spc="-5" dirty="0">
                <a:solidFill>
                  <a:srgbClr val="009999"/>
                </a:solidFill>
                <a:latin typeface="Times New Roman"/>
                <a:cs typeface="Times New Roman"/>
              </a:rPr>
              <a:t>j];</a:t>
            </a:r>
            <a:endParaRPr sz="2000">
              <a:latin typeface="Times New Roman"/>
              <a:cs typeface="Times New Roman"/>
            </a:endParaRPr>
          </a:p>
          <a:p>
            <a:pPr marL="469900">
              <a:lnSpc>
                <a:spcPct val="100000"/>
              </a:lnSpc>
            </a:pPr>
            <a:r>
              <a:rPr sz="2000" dirty="0">
                <a:solidFill>
                  <a:srgbClr val="009999"/>
                </a:solidFill>
                <a:latin typeface="Times New Roman"/>
                <a:cs typeface="Times New Roman"/>
              </a:rPr>
              <a:t>}</a:t>
            </a:r>
            <a:endParaRPr sz="2000">
              <a:latin typeface="Times New Roman"/>
              <a:cs typeface="Times New Roman"/>
            </a:endParaRPr>
          </a:p>
          <a:p>
            <a:pPr>
              <a:lnSpc>
                <a:spcPct val="100000"/>
              </a:lnSpc>
              <a:spcBef>
                <a:spcPts val="55"/>
              </a:spcBef>
            </a:pPr>
            <a:endParaRPr sz="2050">
              <a:latin typeface="Times New Roman"/>
              <a:cs typeface="Times New Roman"/>
            </a:endParaRPr>
          </a:p>
          <a:p>
            <a:pPr marL="12700">
              <a:lnSpc>
                <a:spcPct val="100000"/>
              </a:lnSpc>
            </a:pPr>
            <a:r>
              <a:rPr sz="2000" spc="-110" dirty="0">
                <a:solidFill>
                  <a:srgbClr val="009999"/>
                </a:solidFill>
                <a:latin typeface="Arial"/>
                <a:cs typeface="Arial"/>
              </a:rPr>
              <a:t>To </a:t>
            </a:r>
            <a:r>
              <a:rPr sz="2000" dirty="0">
                <a:solidFill>
                  <a:srgbClr val="009999"/>
                </a:solidFill>
                <a:latin typeface="Arial"/>
                <a:cs typeface="Arial"/>
              </a:rPr>
              <a:t>make our </a:t>
            </a:r>
            <a:r>
              <a:rPr sz="2000" spc="-5" dirty="0">
                <a:solidFill>
                  <a:srgbClr val="009999"/>
                </a:solidFill>
                <a:latin typeface="Arial"/>
                <a:cs typeface="Arial"/>
              </a:rPr>
              <a:t>life</a:t>
            </a:r>
            <a:r>
              <a:rPr sz="2000" spc="45" dirty="0">
                <a:solidFill>
                  <a:srgbClr val="009999"/>
                </a:solidFill>
                <a:latin typeface="Arial"/>
                <a:cs typeface="Arial"/>
              </a:rPr>
              <a:t> </a:t>
            </a:r>
            <a:r>
              <a:rPr sz="2000" dirty="0">
                <a:solidFill>
                  <a:srgbClr val="009999"/>
                </a:solidFill>
                <a:latin typeface="Arial"/>
                <a:cs typeface="Arial"/>
              </a:rPr>
              <a:t>easier:</a:t>
            </a:r>
            <a:endParaRPr sz="2000">
              <a:latin typeface="Arial"/>
              <a:cs typeface="Arial"/>
            </a:endParaRPr>
          </a:p>
          <a:p>
            <a:pPr marL="82550">
              <a:lnSpc>
                <a:spcPct val="100000"/>
              </a:lnSpc>
            </a:pPr>
            <a:r>
              <a:rPr sz="2000" spc="-15" dirty="0">
                <a:solidFill>
                  <a:srgbClr val="009999"/>
                </a:solidFill>
                <a:latin typeface="Arial"/>
                <a:cs typeface="Arial"/>
              </a:rPr>
              <a:t>We </a:t>
            </a:r>
            <a:r>
              <a:rPr sz="2000" dirty="0">
                <a:solidFill>
                  <a:srgbClr val="009999"/>
                </a:solidFill>
                <a:latin typeface="Arial"/>
                <a:cs typeface="Arial"/>
              </a:rPr>
              <a:t>have 6 CPUs and n </a:t>
            </a:r>
            <a:r>
              <a:rPr sz="2000" spc="-5" dirty="0">
                <a:solidFill>
                  <a:srgbClr val="009999"/>
                </a:solidFill>
                <a:latin typeface="Arial"/>
                <a:cs typeface="Arial"/>
              </a:rPr>
              <a:t>is </a:t>
            </a:r>
            <a:r>
              <a:rPr sz="2000" dirty="0">
                <a:solidFill>
                  <a:srgbClr val="009999"/>
                </a:solidFill>
                <a:latin typeface="Arial"/>
                <a:cs typeface="Arial"/>
              </a:rPr>
              <a:t>a multiple of</a:t>
            </a:r>
            <a:r>
              <a:rPr sz="2000" spc="-90" dirty="0">
                <a:solidFill>
                  <a:srgbClr val="009999"/>
                </a:solidFill>
                <a:latin typeface="Arial"/>
                <a:cs typeface="Arial"/>
              </a:rPr>
              <a:t> </a:t>
            </a:r>
            <a:r>
              <a:rPr sz="2000" dirty="0">
                <a:solidFill>
                  <a:srgbClr val="009999"/>
                </a:solidFill>
                <a:latin typeface="Arial"/>
                <a:cs typeface="Arial"/>
              </a:rPr>
              <a:t>6</a:t>
            </a:r>
            <a:endParaRPr sz="2000">
              <a:latin typeface="Arial"/>
              <a:cs typeface="Arial"/>
            </a:endParaRPr>
          </a:p>
          <a:p>
            <a:pPr>
              <a:lnSpc>
                <a:spcPct val="100000"/>
              </a:lnSpc>
              <a:spcBef>
                <a:spcPts val="45"/>
              </a:spcBef>
            </a:pPr>
            <a:endParaRPr sz="2050">
              <a:latin typeface="Arial"/>
              <a:cs typeface="Arial"/>
            </a:endParaRPr>
          </a:p>
          <a:p>
            <a:pPr marL="12700">
              <a:lnSpc>
                <a:spcPct val="100000"/>
              </a:lnSpc>
            </a:pPr>
            <a:r>
              <a:rPr sz="2000" dirty="0">
                <a:solidFill>
                  <a:srgbClr val="009999"/>
                </a:solidFill>
                <a:latin typeface="Arial"/>
                <a:cs typeface="Arial"/>
              </a:rPr>
              <a:t>How to start?</a:t>
            </a:r>
            <a:r>
              <a:rPr sz="2000" spc="-70" dirty="0">
                <a:solidFill>
                  <a:srgbClr val="009999"/>
                </a:solidFill>
                <a:latin typeface="Arial"/>
                <a:cs typeface="Arial"/>
              </a:rPr>
              <a:t> </a:t>
            </a:r>
            <a:r>
              <a:rPr sz="2000" dirty="0">
                <a:solidFill>
                  <a:srgbClr val="009999"/>
                </a:solidFill>
                <a:latin typeface="Arial"/>
                <a:cs typeface="Arial"/>
              </a:rPr>
              <a:t>Ideas?</a:t>
            </a:r>
            <a:endParaRPr sz="20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9565" y="110872"/>
            <a:ext cx="9905899" cy="566181"/>
          </a:xfrm>
          <a:prstGeom prst="rect">
            <a:avLst/>
          </a:prstGeom>
        </p:spPr>
        <p:txBody>
          <a:bodyPr vert="horz" wrap="square" lIns="0" tIns="12065" rIns="0" bIns="0" rtlCol="0">
            <a:spAutoFit/>
          </a:bodyPr>
          <a:lstStyle/>
          <a:p>
            <a:pPr marL="12700">
              <a:lnSpc>
                <a:spcPct val="100000"/>
              </a:lnSpc>
              <a:spcBef>
                <a:spcPts val="95"/>
              </a:spcBef>
            </a:pPr>
            <a:r>
              <a:rPr sz="3600" spc="-10" dirty="0"/>
              <a:t>Matrix </a:t>
            </a:r>
            <a:r>
              <a:rPr sz="3600" spc="-5" dirty="0"/>
              <a:t>multiplication </a:t>
            </a:r>
            <a:r>
              <a:rPr sz="3600" spc="-10" dirty="0"/>
              <a:t>with</a:t>
            </a:r>
            <a:r>
              <a:rPr sz="3600" spc="-5" dirty="0"/>
              <a:t> </a:t>
            </a:r>
            <a:r>
              <a:rPr sz="3600" dirty="0"/>
              <a:t>multi-threads</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graphicFrame>
        <p:nvGraphicFramePr>
          <p:cNvPr id="7" name="object 7"/>
          <p:cNvGraphicFramePr>
            <a:graphicFrameLocks noGrp="1"/>
          </p:cNvGraphicFramePr>
          <p:nvPr/>
        </p:nvGraphicFramePr>
        <p:xfrm>
          <a:off x="2707195" y="3184207"/>
          <a:ext cx="1927859" cy="1831084"/>
        </p:xfrm>
        <a:graphic>
          <a:graphicData uri="http://schemas.openxmlformats.org/drawingml/2006/table">
            <a:tbl>
              <a:tblPr firstRow="1" bandRow="1">
                <a:tableStyleId>{2D5ABB26-0587-4C30-8999-92F81FD0307C}</a:tableStyleId>
              </a:tblPr>
              <a:tblGrid>
                <a:gridCol w="322580">
                  <a:extLst>
                    <a:ext uri="{9D8B030D-6E8A-4147-A177-3AD203B41FA5}">
                      <a16:colId xmlns:a16="http://schemas.microsoft.com/office/drawing/2014/main" val="20000"/>
                    </a:ext>
                  </a:extLst>
                </a:gridCol>
                <a:gridCol w="321310">
                  <a:extLst>
                    <a:ext uri="{9D8B030D-6E8A-4147-A177-3AD203B41FA5}">
                      <a16:colId xmlns:a16="http://schemas.microsoft.com/office/drawing/2014/main" val="20001"/>
                    </a:ext>
                  </a:extLst>
                </a:gridCol>
                <a:gridCol w="320040">
                  <a:extLst>
                    <a:ext uri="{9D8B030D-6E8A-4147-A177-3AD203B41FA5}">
                      <a16:colId xmlns:a16="http://schemas.microsoft.com/office/drawing/2014/main" val="20002"/>
                    </a:ext>
                  </a:extLst>
                </a:gridCol>
                <a:gridCol w="320040">
                  <a:extLst>
                    <a:ext uri="{9D8B030D-6E8A-4147-A177-3AD203B41FA5}">
                      <a16:colId xmlns:a16="http://schemas.microsoft.com/office/drawing/2014/main" val="20003"/>
                    </a:ext>
                  </a:extLst>
                </a:gridCol>
                <a:gridCol w="321309">
                  <a:extLst>
                    <a:ext uri="{9D8B030D-6E8A-4147-A177-3AD203B41FA5}">
                      <a16:colId xmlns:a16="http://schemas.microsoft.com/office/drawing/2014/main" val="20004"/>
                    </a:ext>
                  </a:extLst>
                </a:gridCol>
                <a:gridCol w="322580">
                  <a:extLst>
                    <a:ext uri="{9D8B030D-6E8A-4147-A177-3AD203B41FA5}">
                      <a16:colId xmlns:a16="http://schemas.microsoft.com/office/drawing/2014/main" val="20005"/>
                    </a:ext>
                  </a:extLst>
                </a:gridCol>
              </a:tblGrid>
              <a:tr h="307085">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9525">
                      <a:solidFill>
                        <a:srgbClr val="009999"/>
                      </a:solidFill>
                      <a:prstDash val="solid"/>
                    </a:lnT>
                    <a:lnB w="1905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9525">
                      <a:solidFill>
                        <a:srgbClr val="009999"/>
                      </a:solidFill>
                      <a:prstDash val="solid"/>
                    </a:lnT>
                    <a:lnB w="19050">
                      <a:solidFill>
                        <a:srgbClr val="009999"/>
                      </a:solidFill>
                      <a:prstDash val="solid"/>
                    </a:lnB>
                    <a:solidFill>
                      <a:srgbClr val="CCEBFF"/>
                    </a:solidFill>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CC99"/>
                    </a:solidFill>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FF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FF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FF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FF99"/>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19050">
                      <a:solidFill>
                        <a:srgbClr val="009999"/>
                      </a:solidFill>
                      <a:prstDash val="solid"/>
                    </a:lnB>
                    <a:solidFill>
                      <a:srgbClr val="FFFF99"/>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19050">
                      <a:solidFill>
                        <a:srgbClr val="009999"/>
                      </a:solidFill>
                      <a:prstDash val="solid"/>
                    </a:lnB>
                    <a:solidFill>
                      <a:srgbClr val="FFFF99"/>
                    </a:solidFill>
                  </a:tcPr>
                </a:tc>
                <a:extLst>
                  <a:ext uri="{0D108BD9-81ED-4DB2-BD59-A6C34878D82A}">
                    <a16:rowId xmlns:a16="http://schemas.microsoft.com/office/drawing/2014/main" val="10002"/>
                  </a:ext>
                </a:extLst>
              </a:tr>
              <a:tr h="307086">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FFCC"/>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FFCC"/>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FFCC"/>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9525">
                      <a:solidFill>
                        <a:srgbClr val="009999"/>
                      </a:solidFill>
                      <a:prstDash val="solid"/>
                    </a:lnB>
                    <a:solidFill>
                      <a:srgbClr val="CCFFCC"/>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FFCC"/>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9525">
                      <a:solidFill>
                        <a:srgbClr val="009999"/>
                      </a:solidFill>
                      <a:prstDash val="solid"/>
                    </a:lnB>
                    <a:solidFill>
                      <a:srgbClr val="CCFFCC"/>
                    </a:solidFill>
                  </a:tcPr>
                </a:tc>
                <a:extLst>
                  <a:ext uri="{0D108BD9-81ED-4DB2-BD59-A6C34878D82A}">
                    <a16:rowId xmlns:a16="http://schemas.microsoft.com/office/drawing/2014/main" val="10003"/>
                  </a:ext>
                </a:extLst>
              </a:tr>
              <a:tr h="302513">
                <a:tc>
                  <a:txBody>
                    <a:bodyPr/>
                    <a:lstStyle/>
                    <a:p>
                      <a:pPr>
                        <a:lnSpc>
                          <a:spcPct val="100000"/>
                        </a:lnSpc>
                      </a:pPr>
                      <a:endParaRPr sz="1800">
                        <a:latin typeface="Times New Roman"/>
                        <a:cs typeface="Times New Roman"/>
                      </a:endParaRPr>
                    </a:p>
                  </a:txBody>
                  <a:tcPr marL="0" marR="0" marT="0" marB="0">
                    <a:lnL w="9525">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99CCFF"/>
                    </a:solidFill>
                  </a:tcPr>
                </a:tc>
                <a:tc>
                  <a:txBody>
                    <a:bodyPr/>
                    <a:lstStyle/>
                    <a:p>
                      <a:pPr>
                        <a:lnSpc>
                          <a:spcPct val="100000"/>
                        </a:lnSpc>
                      </a:pPr>
                      <a:endParaRPr sz="1800">
                        <a:latin typeface="Times New Roman"/>
                        <a:cs typeface="Times New Roman"/>
                      </a:endParaRPr>
                    </a:p>
                  </a:txBody>
                  <a:tcPr marL="0" marR="0" marT="0" marB="0">
                    <a:lnL w="19050">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99CCFF"/>
                    </a:solidFill>
                  </a:tcPr>
                </a:tc>
                <a:tc>
                  <a:txBody>
                    <a:bodyPr/>
                    <a:lstStyle/>
                    <a:p>
                      <a:pPr>
                        <a:lnSpc>
                          <a:spcPct val="100000"/>
                        </a:lnSpc>
                      </a:pPr>
                      <a:endParaRPr sz="1800">
                        <a:latin typeface="Times New Roman"/>
                        <a:cs typeface="Times New Roman"/>
                      </a:endParaRPr>
                    </a:p>
                  </a:txBody>
                  <a:tcPr marL="0" marR="0" marT="0" marB="0">
                    <a:lnL w="19050">
                      <a:solidFill>
                        <a:srgbClr val="009999"/>
                      </a:solidFill>
                      <a:prstDash val="solid"/>
                    </a:lnL>
                    <a:lnR w="28575">
                      <a:solidFill>
                        <a:srgbClr val="009999"/>
                      </a:solidFill>
                      <a:prstDash val="solid"/>
                    </a:lnR>
                    <a:lnT w="9525">
                      <a:solidFill>
                        <a:srgbClr val="009999"/>
                      </a:solidFill>
                      <a:prstDash val="solid"/>
                    </a:lnT>
                    <a:lnB w="19050">
                      <a:solidFill>
                        <a:srgbClr val="009999"/>
                      </a:solidFill>
                      <a:prstDash val="solid"/>
                    </a:lnB>
                    <a:solidFill>
                      <a:srgbClr val="99CCFF"/>
                    </a:solidFill>
                  </a:tcPr>
                </a:tc>
                <a:tc>
                  <a:txBody>
                    <a:bodyPr/>
                    <a:lstStyle/>
                    <a:p>
                      <a:pPr>
                        <a:lnSpc>
                          <a:spcPct val="100000"/>
                        </a:lnSpc>
                      </a:pPr>
                      <a:endParaRPr sz="1800">
                        <a:latin typeface="Times New Roman"/>
                        <a:cs typeface="Times New Roman"/>
                      </a:endParaRPr>
                    </a:p>
                  </a:txBody>
                  <a:tcPr marL="0" marR="0" marT="0" marB="0">
                    <a:lnL w="28575">
                      <a:solidFill>
                        <a:srgbClr val="009999"/>
                      </a:solidFill>
                      <a:prstDash val="solid"/>
                    </a:lnL>
                    <a:lnR w="9525">
                      <a:solidFill>
                        <a:srgbClr val="009999"/>
                      </a:solidFill>
                      <a:prstDash val="solid"/>
                    </a:lnR>
                    <a:lnT w="9525">
                      <a:solidFill>
                        <a:srgbClr val="009999"/>
                      </a:solidFill>
                      <a:prstDash val="solid"/>
                    </a:lnT>
                    <a:lnB w="19050">
                      <a:solidFill>
                        <a:srgbClr val="009999"/>
                      </a:solidFill>
                      <a:prstDash val="solid"/>
                    </a:lnB>
                    <a:solidFill>
                      <a:srgbClr val="99CCFF"/>
                    </a:solidFill>
                  </a:tcPr>
                </a:tc>
                <a:tc>
                  <a:txBody>
                    <a:bodyPr/>
                    <a:lstStyle/>
                    <a:p>
                      <a:pPr>
                        <a:lnSpc>
                          <a:spcPct val="100000"/>
                        </a:lnSpc>
                      </a:pPr>
                      <a:endParaRPr sz="1800">
                        <a:latin typeface="Times New Roman"/>
                        <a:cs typeface="Times New Roman"/>
                      </a:endParaRPr>
                    </a:p>
                  </a:txBody>
                  <a:tcPr marL="0" marR="0" marT="0" marB="0">
                    <a:lnL w="9525">
                      <a:solidFill>
                        <a:srgbClr val="009999"/>
                      </a:solidFill>
                      <a:prstDash val="solid"/>
                    </a:lnL>
                    <a:lnR w="19050">
                      <a:solidFill>
                        <a:srgbClr val="009999"/>
                      </a:solidFill>
                      <a:prstDash val="solid"/>
                    </a:lnR>
                    <a:lnT w="9525">
                      <a:solidFill>
                        <a:srgbClr val="009999"/>
                      </a:solidFill>
                      <a:prstDash val="solid"/>
                    </a:lnT>
                    <a:lnB w="19050">
                      <a:solidFill>
                        <a:srgbClr val="009999"/>
                      </a:solidFill>
                      <a:prstDash val="solid"/>
                    </a:lnB>
                    <a:solidFill>
                      <a:srgbClr val="99CCFF"/>
                    </a:solidFill>
                  </a:tcPr>
                </a:tc>
                <a:tc>
                  <a:txBody>
                    <a:bodyPr/>
                    <a:lstStyle/>
                    <a:p>
                      <a:pPr>
                        <a:lnSpc>
                          <a:spcPct val="100000"/>
                        </a:lnSpc>
                      </a:pPr>
                      <a:endParaRPr sz="1800">
                        <a:latin typeface="Times New Roman"/>
                        <a:cs typeface="Times New Roman"/>
                      </a:endParaRPr>
                    </a:p>
                  </a:txBody>
                  <a:tcPr marL="0" marR="0" marT="0" marB="0">
                    <a:lnL w="19050">
                      <a:solidFill>
                        <a:srgbClr val="009999"/>
                      </a:solidFill>
                      <a:prstDash val="solid"/>
                    </a:lnL>
                    <a:lnR w="9525">
                      <a:solidFill>
                        <a:srgbClr val="009999"/>
                      </a:solidFill>
                      <a:prstDash val="solid"/>
                    </a:lnR>
                    <a:lnT w="9525">
                      <a:solidFill>
                        <a:srgbClr val="009999"/>
                      </a:solidFill>
                      <a:prstDash val="solid"/>
                    </a:lnT>
                    <a:lnB w="19050">
                      <a:solidFill>
                        <a:srgbClr val="009999"/>
                      </a:solidFill>
                      <a:prstDash val="solid"/>
                    </a:lnB>
                    <a:solidFill>
                      <a:srgbClr val="99CCFF"/>
                    </a:solidFill>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99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99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99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9525">
                      <a:solidFill>
                        <a:srgbClr val="009999"/>
                      </a:solidFill>
                      <a:prstDash val="solid"/>
                    </a:lnB>
                    <a:solidFill>
                      <a:srgbClr val="CC99FF"/>
                    </a:solidFill>
                  </a:tcPr>
                </a:tc>
                <a:tc>
                  <a:txBody>
                    <a:bodyPr/>
                    <a:lstStyle/>
                    <a:p>
                      <a:pPr>
                        <a:lnSpc>
                          <a:spcPct val="100000"/>
                        </a:lnSpc>
                      </a:pPr>
                      <a:endParaRPr sz="1900">
                        <a:latin typeface="Times New Roman"/>
                        <a:cs typeface="Times New Roman"/>
                      </a:endParaRPr>
                    </a:p>
                  </a:txBody>
                  <a:tcPr marL="0" marR="0" marT="0" marB="0">
                    <a:lnL w="9525">
                      <a:solidFill>
                        <a:srgbClr val="009999"/>
                      </a:solidFill>
                      <a:prstDash val="solid"/>
                    </a:lnL>
                    <a:lnR w="19050">
                      <a:solidFill>
                        <a:srgbClr val="009999"/>
                      </a:solidFill>
                      <a:prstDash val="solid"/>
                    </a:lnR>
                    <a:lnT w="19050">
                      <a:solidFill>
                        <a:srgbClr val="009999"/>
                      </a:solidFill>
                      <a:prstDash val="solid"/>
                    </a:lnT>
                    <a:lnB w="9525">
                      <a:solidFill>
                        <a:srgbClr val="009999"/>
                      </a:solidFill>
                      <a:prstDash val="solid"/>
                    </a:lnB>
                    <a:solidFill>
                      <a:srgbClr val="CC99FF"/>
                    </a:solidFill>
                  </a:tcPr>
                </a:tc>
                <a:tc>
                  <a:txBody>
                    <a:bodyPr/>
                    <a:lstStyle/>
                    <a:p>
                      <a:pPr>
                        <a:lnSpc>
                          <a:spcPct val="100000"/>
                        </a:lnSpc>
                      </a:pPr>
                      <a:endParaRPr sz="1900">
                        <a:latin typeface="Times New Roman"/>
                        <a:cs typeface="Times New Roman"/>
                      </a:endParaRPr>
                    </a:p>
                  </a:txBody>
                  <a:tcPr marL="0" marR="0" marT="0" marB="0">
                    <a:lnL w="19050">
                      <a:solidFill>
                        <a:srgbClr val="009999"/>
                      </a:solidFill>
                      <a:prstDash val="solid"/>
                    </a:lnL>
                    <a:lnR w="9525">
                      <a:solidFill>
                        <a:srgbClr val="009999"/>
                      </a:solidFill>
                      <a:prstDash val="solid"/>
                    </a:lnR>
                    <a:lnT w="19050">
                      <a:solidFill>
                        <a:srgbClr val="009999"/>
                      </a:solidFill>
                      <a:prstDash val="solid"/>
                    </a:lnT>
                    <a:lnB w="9525">
                      <a:solidFill>
                        <a:srgbClr val="009999"/>
                      </a:solidFill>
                      <a:prstDash val="solid"/>
                    </a:lnB>
                    <a:solidFill>
                      <a:srgbClr val="CC99FF"/>
                    </a:solidFill>
                  </a:tcPr>
                </a:tc>
                <a:extLst>
                  <a:ext uri="{0D108BD9-81ED-4DB2-BD59-A6C34878D82A}">
                    <a16:rowId xmlns:a16="http://schemas.microsoft.com/office/drawing/2014/main" val="10005"/>
                  </a:ext>
                </a:extLst>
              </a:tr>
            </a:tbl>
          </a:graphicData>
        </a:graphic>
      </p:graphicFrame>
      <p:sp>
        <p:nvSpPr>
          <p:cNvPr id="8" name="object 8"/>
          <p:cNvSpPr txBox="1"/>
          <p:nvPr/>
        </p:nvSpPr>
        <p:spPr>
          <a:xfrm>
            <a:off x="777341" y="996772"/>
            <a:ext cx="5217795" cy="4396716"/>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9999"/>
                </a:solidFill>
                <a:latin typeface="Arial"/>
                <a:cs typeface="Arial"/>
              </a:rPr>
              <a:t>Idea:</a:t>
            </a:r>
            <a:endParaRPr sz="2000" dirty="0">
              <a:latin typeface="Arial"/>
              <a:cs typeface="Arial"/>
            </a:endParaRPr>
          </a:p>
          <a:p>
            <a:pPr marL="628015" indent="-158750">
              <a:lnSpc>
                <a:spcPct val="100000"/>
              </a:lnSpc>
              <a:spcBef>
                <a:spcPts val="5"/>
              </a:spcBef>
              <a:buChar char="•"/>
              <a:tabLst>
                <a:tab pos="628650" algn="l"/>
              </a:tabLst>
            </a:pPr>
            <a:r>
              <a:rPr sz="2000" dirty="0">
                <a:solidFill>
                  <a:srgbClr val="009999"/>
                </a:solidFill>
                <a:latin typeface="Arial"/>
                <a:cs typeface="Arial"/>
              </a:rPr>
              <a:t>creation of 6</a:t>
            </a:r>
            <a:r>
              <a:rPr sz="2000" spc="-75" dirty="0">
                <a:solidFill>
                  <a:srgbClr val="009999"/>
                </a:solidFill>
                <a:latin typeface="Arial"/>
                <a:cs typeface="Arial"/>
              </a:rPr>
              <a:t> </a:t>
            </a:r>
            <a:r>
              <a:rPr sz="2000" dirty="0">
                <a:solidFill>
                  <a:srgbClr val="009999"/>
                </a:solidFill>
                <a:latin typeface="Arial"/>
                <a:cs typeface="Arial"/>
              </a:rPr>
              <a:t>threads</a:t>
            </a:r>
            <a:endParaRPr sz="2000" dirty="0">
              <a:latin typeface="Arial"/>
              <a:cs typeface="Arial"/>
            </a:endParaRPr>
          </a:p>
          <a:p>
            <a:pPr marL="628015" indent="-158750">
              <a:lnSpc>
                <a:spcPct val="100000"/>
              </a:lnSpc>
              <a:buChar char="•"/>
              <a:tabLst>
                <a:tab pos="628650" algn="l"/>
              </a:tabLst>
            </a:pPr>
            <a:r>
              <a:rPr sz="2000" dirty="0">
                <a:solidFill>
                  <a:srgbClr val="009999"/>
                </a:solidFill>
                <a:latin typeface="Arial"/>
                <a:cs typeface="Arial"/>
              </a:rPr>
              <a:t>each thread solves </a:t>
            </a:r>
            <a:r>
              <a:rPr sz="2000" spc="-5" dirty="0">
                <a:solidFill>
                  <a:srgbClr val="009999"/>
                </a:solidFill>
                <a:latin typeface="Arial"/>
                <a:cs typeface="Arial"/>
              </a:rPr>
              <a:t>1/6 </a:t>
            </a:r>
            <a:r>
              <a:rPr sz="2000" dirty="0">
                <a:solidFill>
                  <a:srgbClr val="009999"/>
                </a:solidFill>
                <a:latin typeface="Arial"/>
                <a:cs typeface="Arial"/>
              </a:rPr>
              <a:t>of matrix</a:t>
            </a:r>
            <a:r>
              <a:rPr sz="2000" spc="-130" dirty="0">
                <a:solidFill>
                  <a:srgbClr val="009999"/>
                </a:solidFill>
                <a:latin typeface="Arial"/>
                <a:cs typeface="Arial"/>
              </a:rPr>
              <a:t> </a:t>
            </a:r>
            <a:r>
              <a:rPr sz="2000" dirty="0">
                <a:solidFill>
                  <a:srgbClr val="009999"/>
                </a:solidFill>
                <a:latin typeface="Arial"/>
                <a:cs typeface="Arial"/>
              </a:rPr>
              <a:t>C</a:t>
            </a:r>
            <a:endParaRPr sz="2000" dirty="0">
              <a:latin typeface="Arial"/>
              <a:cs typeface="Arial"/>
            </a:endParaRPr>
          </a:p>
          <a:p>
            <a:pPr marL="628015" indent="-158750">
              <a:lnSpc>
                <a:spcPct val="100000"/>
              </a:lnSpc>
              <a:buChar char="•"/>
              <a:tabLst>
                <a:tab pos="628650" algn="l"/>
              </a:tabLst>
            </a:pPr>
            <a:r>
              <a:rPr lang="en-CA" sz="2000" dirty="0">
                <a:solidFill>
                  <a:srgbClr val="009999"/>
                </a:solidFill>
                <a:latin typeface="Arial"/>
                <a:cs typeface="Arial"/>
              </a:rPr>
              <a:t>Main thread </a:t>
            </a:r>
            <a:r>
              <a:rPr lang="en-CA" sz="2000" dirty="0">
                <a:solidFill>
                  <a:srgbClr val="009999"/>
                </a:solidFill>
                <a:latin typeface="Arial"/>
                <a:cs typeface="Arial"/>
                <a:sym typeface="Wingdings" panose="05000000000000000000" pitchFamily="2" charset="2"/>
              </a:rPr>
              <a:t> </a:t>
            </a:r>
            <a:r>
              <a:rPr sz="2000" dirty="0">
                <a:solidFill>
                  <a:srgbClr val="009999"/>
                </a:solidFill>
                <a:latin typeface="Arial"/>
                <a:cs typeface="Arial"/>
              </a:rPr>
              <a:t>wait for the end of the 6</a:t>
            </a:r>
            <a:r>
              <a:rPr sz="2000" spc="-135" dirty="0">
                <a:solidFill>
                  <a:srgbClr val="009999"/>
                </a:solidFill>
                <a:latin typeface="Arial"/>
                <a:cs typeface="Arial"/>
              </a:rPr>
              <a:t> </a:t>
            </a:r>
            <a:r>
              <a:rPr sz="2000" dirty="0">
                <a:solidFill>
                  <a:srgbClr val="009999"/>
                </a:solidFill>
                <a:latin typeface="Arial"/>
                <a:cs typeface="Arial"/>
              </a:rPr>
              <a:t>threads</a:t>
            </a:r>
            <a:endParaRPr sz="2000" dirty="0">
              <a:latin typeface="Arial"/>
              <a:cs typeface="Arial"/>
            </a:endParaRPr>
          </a:p>
          <a:p>
            <a:pPr marL="628015" indent="-158750">
              <a:lnSpc>
                <a:spcPct val="100000"/>
              </a:lnSpc>
              <a:buChar char="•"/>
              <a:tabLst>
                <a:tab pos="628650" algn="l"/>
              </a:tabLst>
            </a:pPr>
            <a:r>
              <a:rPr sz="2000" dirty="0">
                <a:solidFill>
                  <a:srgbClr val="009999"/>
                </a:solidFill>
                <a:latin typeface="Arial"/>
                <a:cs typeface="Arial"/>
              </a:rPr>
              <a:t>matrix C can now be</a:t>
            </a:r>
            <a:r>
              <a:rPr sz="2000" spc="-95" dirty="0">
                <a:solidFill>
                  <a:srgbClr val="009999"/>
                </a:solidFill>
                <a:latin typeface="Arial"/>
                <a:cs typeface="Arial"/>
              </a:rPr>
              <a:t> </a:t>
            </a:r>
            <a:r>
              <a:rPr sz="2000" dirty="0">
                <a:solidFill>
                  <a:srgbClr val="009999"/>
                </a:solidFill>
                <a:latin typeface="Arial"/>
                <a:cs typeface="Arial"/>
              </a:rPr>
              <a:t>used</a:t>
            </a:r>
            <a:endParaRPr sz="2000" dirty="0">
              <a:latin typeface="Arial"/>
              <a:cs typeface="Arial"/>
            </a:endParaRPr>
          </a:p>
          <a:p>
            <a:pPr>
              <a:lnSpc>
                <a:spcPct val="100000"/>
              </a:lnSpc>
            </a:pPr>
            <a:endParaRPr sz="2200" dirty="0">
              <a:latin typeface="Arial"/>
              <a:cs typeface="Arial"/>
            </a:endParaRPr>
          </a:p>
          <a:p>
            <a:pPr>
              <a:lnSpc>
                <a:spcPct val="100000"/>
              </a:lnSpc>
              <a:spcBef>
                <a:spcPts val="50"/>
              </a:spcBef>
            </a:pPr>
            <a:endParaRPr sz="2150" dirty="0">
              <a:latin typeface="Arial"/>
              <a:cs typeface="Arial"/>
            </a:endParaRPr>
          </a:p>
          <a:p>
            <a:pPr marR="5080" algn="r">
              <a:lnSpc>
                <a:spcPct val="100000"/>
              </a:lnSpc>
            </a:pPr>
            <a:r>
              <a:rPr sz="1800" spc="-5" dirty="0">
                <a:solidFill>
                  <a:srgbClr val="009999"/>
                </a:solidFill>
                <a:latin typeface="Arial"/>
                <a:cs typeface="Arial"/>
              </a:rPr>
              <a:t>Thread</a:t>
            </a:r>
            <a:r>
              <a:rPr sz="1800" spc="-80" dirty="0">
                <a:solidFill>
                  <a:srgbClr val="009999"/>
                </a:solidFill>
                <a:latin typeface="Arial"/>
                <a:cs typeface="Arial"/>
              </a:rPr>
              <a:t> </a:t>
            </a:r>
            <a:r>
              <a:rPr sz="1800" spc="-5" dirty="0">
                <a:solidFill>
                  <a:srgbClr val="009999"/>
                </a:solidFill>
                <a:latin typeface="Arial"/>
                <a:cs typeface="Arial"/>
              </a:rPr>
              <a:t>0</a:t>
            </a:r>
            <a:endParaRPr sz="1800" dirty="0">
              <a:latin typeface="Arial"/>
              <a:cs typeface="Arial"/>
            </a:endParaRPr>
          </a:p>
          <a:p>
            <a:pPr marR="5080" algn="r">
              <a:lnSpc>
                <a:spcPct val="100000"/>
              </a:lnSpc>
              <a:spcBef>
                <a:spcPts val="325"/>
              </a:spcBef>
            </a:pPr>
            <a:r>
              <a:rPr sz="1800" spc="-5" dirty="0">
                <a:solidFill>
                  <a:srgbClr val="009999"/>
                </a:solidFill>
                <a:latin typeface="Arial"/>
                <a:cs typeface="Arial"/>
              </a:rPr>
              <a:t>Thread</a:t>
            </a:r>
            <a:r>
              <a:rPr sz="1800" spc="-90" dirty="0">
                <a:solidFill>
                  <a:srgbClr val="009999"/>
                </a:solidFill>
                <a:latin typeface="Arial"/>
                <a:cs typeface="Arial"/>
              </a:rPr>
              <a:t> </a:t>
            </a:r>
            <a:r>
              <a:rPr sz="1800" dirty="0">
                <a:solidFill>
                  <a:srgbClr val="009999"/>
                </a:solidFill>
                <a:latin typeface="Arial"/>
                <a:cs typeface="Arial"/>
              </a:rPr>
              <a:t>1</a:t>
            </a:r>
            <a:endParaRPr sz="1800" dirty="0">
              <a:latin typeface="Arial"/>
              <a:cs typeface="Arial"/>
            </a:endParaRPr>
          </a:p>
          <a:p>
            <a:pPr marR="5080" algn="r">
              <a:lnSpc>
                <a:spcPct val="100000"/>
              </a:lnSpc>
              <a:spcBef>
                <a:spcPts val="325"/>
              </a:spcBef>
            </a:pPr>
            <a:r>
              <a:rPr sz="1800" spc="-5" dirty="0">
                <a:solidFill>
                  <a:srgbClr val="009999"/>
                </a:solidFill>
                <a:latin typeface="Arial"/>
                <a:cs typeface="Arial"/>
              </a:rPr>
              <a:t>Thread</a:t>
            </a:r>
            <a:r>
              <a:rPr sz="1800" spc="-80" dirty="0">
                <a:solidFill>
                  <a:srgbClr val="009999"/>
                </a:solidFill>
                <a:latin typeface="Arial"/>
                <a:cs typeface="Arial"/>
              </a:rPr>
              <a:t> </a:t>
            </a:r>
            <a:r>
              <a:rPr sz="1800" spc="-5" dirty="0">
                <a:solidFill>
                  <a:srgbClr val="009999"/>
                </a:solidFill>
                <a:latin typeface="Arial"/>
                <a:cs typeface="Arial"/>
              </a:rPr>
              <a:t>2</a:t>
            </a:r>
            <a:endParaRPr sz="1800" dirty="0">
              <a:latin typeface="Arial"/>
              <a:cs typeface="Arial"/>
            </a:endParaRPr>
          </a:p>
          <a:p>
            <a:pPr marR="5080" algn="r">
              <a:lnSpc>
                <a:spcPct val="100000"/>
              </a:lnSpc>
              <a:spcBef>
                <a:spcPts val="325"/>
              </a:spcBef>
            </a:pPr>
            <a:r>
              <a:rPr sz="1800" spc="-5" dirty="0">
                <a:solidFill>
                  <a:srgbClr val="009999"/>
                </a:solidFill>
                <a:latin typeface="Arial"/>
                <a:cs typeface="Arial"/>
              </a:rPr>
              <a:t>Thread</a:t>
            </a:r>
            <a:r>
              <a:rPr sz="1800" spc="-80" dirty="0">
                <a:solidFill>
                  <a:srgbClr val="009999"/>
                </a:solidFill>
                <a:latin typeface="Arial"/>
                <a:cs typeface="Arial"/>
              </a:rPr>
              <a:t> </a:t>
            </a:r>
            <a:r>
              <a:rPr sz="1800" spc="-5" dirty="0">
                <a:solidFill>
                  <a:srgbClr val="009999"/>
                </a:solidFill>
                <a:latin typeface="Arial"/>
                <a:cs typeface="Arial"/>
              </a:rPr>
              <a:t>3</a:t>
            </a:r>
            <a:endParaRPr sz="1800" dirty="0">
              <a:latin typeface="Arial"/>
              <a:cs typeface="Arial"/>
            </a:endParaRPr>
          </a:p>
          <a:p>
            <a:pPr marR="5080" algn="r">
              <a:lnSpc>
                <a:spcPct val="100000"/>
              </a:lnSpc>
              <a:spcBef>
                <a:spcPts val="325"/>
              </a:spcBef>
            </a:pPr>
            <a:r>
              <a:rPr sz="1800" spc="-5" dirty="0">
                <a:solidFill>
                  <a:srgbClr val="009999"/>
                </a:solidFill>
                <a:latin typeface="Arial"/>
                <a:cs typeface="Arial"/>
              </a:rPr>
              <a:t>Thread</a:t>
            </a:r>
            <a:r>
              <a:rPr sz="1800" spc="-80" dirty="0">
                <a:solidFill>
                  <a:srgbClr val="009999"/>
                </a:solidFill>
                <a:latin typeface="Arial"/>
                <a:cs typeface="Arial"/>
              </a:rPr>
              <a:t> </a:t>
            </a:r>
            <a:r>
              <a:rPr sz="1800" spc="-5" dirty="0">
                <a:solidFill>
                  <a:srgbClr val="009999"/>
                </a:solidFill>
                <a:latin typeface="Arial"/>
                <a:cs typeface="Arial"/>
              </a:rPr>
              <a:t>4</a:t>
            </a:r>
            <a:endParaRPr sz="1800" dirty="0">
              <a:latin typeface="Arial"/>
              <a:cs typeface="Arial"/>
            </a:endParaRPr>
          </a:p>
          <a:p>
            <a:pPr marR="5080" algn="r">
              <a:lnSpc>
                <a:spcPct val="100000"/>
              </a:lnSpc>
              <a:spcBef>
                <a:spcPts val="325"/>
              </a:spcBef>
            </a:pPr>
            <a:r>
              <a:rPr sz="1800" spc="-5" dirty="0">
                <a:solidFill>
                  <a:srgbClr val="009999"/>
                </a:solidFill>
                <a:latin typeface="Arial"/>
                <a:cs typeface="Arial"/>
              </a:rPr>
              <a:t>Thread</a:t>
            </a:r>
            <a:r>
              <a:rPr sz="1800" spc="-80" dirty="0">
                <a:solidFill>
                  <a:srgbClr val="009999"/>
                </a:solidFill>
                <a:latin typeface="Arial"/>
                <a:cs typeface="Arial"/>
              </a:rPr>
              <a:t> </a:t>
            </a:r>
            <a:r>
              <a:rPr sz="1800" spc="-5" dirty="0">
                <a:solidFill>
                  <a:srgbClr val="009999"/>
                </a:solidFill>
                <a:latin typeface="Arial"/>
                <a:cs typeface="Arial"/>
              </a:rPr>
              <a:t>5</a:t>
            </a:r>
            <a:endParaRPr sz="18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149" y="369823"/>
            <a:ext cx="3502051" cy="635000"/>
          </a:xfrm>
          <a:prstGeom prst="rect">
            <a:avLst/>
          </a:prstGeom>
        </p:spPr>
        <p:txBody>
          <a:bodyPr vert="horz" wrap="square" lIns="0" tIns="12065" rIns="0" bIns="0" rtlCol="0">
            <a:spAutoFit/>
          </a:bodyPr>
          <a:lstStyle/>
          <a:p>
            <a:pPr marL="12700">
              <a:lnSpc>
                <a:spcPct val="100000"/>
              </a:lnSpc>
              <a:spcBef>
                <a:spcPts val="95"/>
              </a:spcBef>
            </a:pPr>
            <a:r>
              <a:rPr sz="4000" spc="-5" dirty="0"/>
              <a:t>Let's</a:t>
            </a:r>
            <a:r>
              <a:rPr sz="4000" spc="-70" dirty="0"/>
              <a:t> </a:t>
            </a:r>
            <a:r>
              <a:rPr sz="4000" spc="-5" dirty="0"/>
              <a:t>go!</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
        <p:nvSpPr>
          <p:cNvPr id="4" name="object 4"/>
          <p:cNvSpPr txBox="1"/>
          <p:nvPr/>
        </p:nvSpPr>
        <p:spPr>
          <a:xfrm>
            <a:off x="358241" y="1253744"/>
            <a:ext cx="8561705" cy="2160270"/>
          </a:xfrm>
          <a:prstGeom prst="rect">
            <a:avLst/>
          </a:prstGeom>
        </p:spPr>
        <p:txBody>
          <a:bodyPr vert="horz" wrap="square" lIns="0" tIns="13335" rIns="0" bIns="0" rtlCol="0">
            <a:spAutoFit/>
          </a:bodyPr>
          <a:lstStyle/>
          <a:p>
            <a:pPr marL="12700" marR="5492115">
              <a:lnSpc>
                <a:spcPct val="100000"/>
              </a:lnSpc>
              <a:spcBef>
                <a:spcPts val="105"/>
              </a:spcBef>
            </a:pPr>
            <a:r>
              <a:rPr sz="2000" b="1" spc="-5" dirty="0">
                <a:solidFill>
                  <a:srgbClr val="009999"/>
                </a:solidFill>
                <a:latin typeface="Courier New"/>
                <a:cs typeface="Courier New"/>
              </a:rPr>
              <a:t>pthread_t tid [6];  pthread_attr_t attr;  int</a:t>
            </a:r>
            <a:r>
              <a:rPr sz="2000" b="1" spc="-15" dirty="0">
                <a:solidFill>
                  <a:srgbClr val="009999"/>
                </a:solidFill>
                <a:latin typeface="Courier New"/>
                <a:cs typeface="Courier New"/>
              </a:rPr>
              <a:t> </a:t>
            </a:r>
            <a:r>
              <a:rPr sz="2000" b="1" spc="-5" dirty="0">
                <a:solidFill>
                  <a:srgbClr val="009999"/>
                </a:solidFill>
                <a:latin typeface="Courier New"/>
                <a:cs typeface="Courier New"/>
              </a:rPr>
              <a:t>i;</a:t>
            </a:r>
            <a:endParaRPr sz="2000" dirty="0">
              <a:latin typeface="Courier New"/>
              <a:cs typeface="Courier New"/>
            </a:endParaRPr>
          </a:p>
          <a:p>
            <a:pPr>
              <a:lnSpc>
                <a:spcPct val="100000"/>
              </a:lnSpc>
              <a:spcBef>
                <a:spcPts val="20"/>
              </a:spcBef>
            </a:pPr>
            <a:endParaRPr sz="2100" dirty="0">
              <a:latin typeface="Courier New"/>
              <a:cs typeface="Courier New"/>
            </a:endParaRPr>
          </a:p>
          <a:p>
            <a:pPr marL="12700">
              <a:lnSpc>
                <a:spcPct val="100000"/>
              </a:lnSpc>
            </a:pPr>
            <a:r>
              <a:rPr sz="2000" b="1" spc="-5" dirty="0">
                <a:solidFill>
                  <a:srgbClr val="009999"/>
                </a:solidFill>
                <a:latin typeface="Courier New"/>
                <a:cs typeface="Courier New"/>
              </a:rPr>
              <a:t>pthread_init_attr (&amp; attr);</a:t>
            </a:r>
            <a:endParaRPr sz="2000" dirty="0">
              <a:latin typeface="Courier New"/>
              <a:cs typeface="Courier New"/>
            </a:endParaRPr>
          </a:p>
          <a:p>
            <a:pPr marL="12700">
              <a:lnSpc>
                <a:spcPct val="100000"/>
              </a:lnSpc>
              <a:tabLst>
                <a:tab pos="4279900" algn="l"/>
              </a:tabLst>
            </a:pPr>
            <a:r>
              <a:rPr sz="2000" b="1" dirty="0">
                <a:solidFill>
                  <a:srgbClr val="009999"/>
                </a:solidFill>
                <a:latin typeface="Courier New"/>
                <a:cs typeface="Courier New"/>
              </a:rPr>
              <a:t>for (i = 0; i &lt;6; i ++)</a:t>
            </a:r>
            <a:r>
              <a:rPr sz="2000" b="1" spc="-20" dirty="0">
                <a:solidFill>
                  <a:srgbClr val="009999"/>
                </a:solidFill>
                <a:latin typeface="Courier New"/>
                <a:cs typeface="Courier New"/>
              </a:rPr>
              <a:t> </a:t>
            </a:r>
            <a:r>
              <a:rPr sz="2000" b="1" dirty="0">
                <a:solidFill>
                  <a:srgbClr val="009999"/>
                </a:solidFill>
                <a:latin typeface="Courier New"/>
                <a:cs typeface="Courier New"/>
              </a:rPr>
              <a:t>/ *	</a:t>
            </a:r>
            <a:r>
              <a:rPr sz="2000" b="1" spc="-5" dirty="0">
                <a:solidFill>
                  <a:srgbClr val="009999"/>
                </a:solidFill>
                <a:latin typeface="Courier New"/>
                <a:cs typeface="Courier New"/>
              </a:rPr>
              <a:t>creation </a:t>
            </a:r>
            <a:r>
              <a:rPr sz="2000" b="1" dirty="0">
                <a:solidFill>
                  <a:srgbClr val="009999"/>
                </a:solidFill>
                <a:latin typeface="Courier New"/>
                <a:cs typeface="Courier New"/>
              </a:rPr>
              <a:t>of work </a:t>
            </a:r>
            <a:r>
              <a:rPr sz="2000" b="1" spc="-5" dirty="0">
                <a:solidFill>
                  <a:srgbClr val="009999"/>
                </a:solidFill>
                <a:latin typeface="Courier New"/>
                <a:cs typeface="Courier New"/>
              </a:rPr>
              <a:t>threads </a:t>
            </a:r>
            <a:r>
              <a:rPr sz="2000" b="1" dirty="0">
                <a:solidFill>
                  <a:srgbClr val="009999"/>
                </a:solidFill>
                <a:latin typeface="Courier New"/>
                <a:cs typeface="Courier New"/>
              </a:rPr>
              <a:t>*</a:t>
            </a:r>
            <a:r>
              <a:rPr sz="2000" b="1" spc="-35" dirty="0">
                <a:solidFill>
                  <a:srgbClr val="009999"/>
                </a:solidFill>
                <a:latin typeface="Courier New"/>
                <a:cs typeface="Courier New"/>
              </a:rPr>
              <a:t> </a:t>
            </a:r>
            <a:r>
              <a:rPr sz="2000" b="1" dirty="0">
                <a:solidFill>
                  <a:srgbClr val="009999"/>
                </a:solidFill>
                <a:latin typeface="Courier New"/>
                <a:cs typeface="Courier New"/>
              </a:rPr>
              <a:t>/</a:t>
            </a:r>
            <a:endParaRPr sz="2000" dirty="0">
              <a:latin typeface="Courier New"/>
              <a:cs typeface="Courier New"/>
            </a:endParaRPr>
          </a:p>
          <a:p>
            <a:pPr marL="469900">
              <a:lnSpc>
                <a:spcPct val="100000"/>
              </a:lnSpc>
              <a:spcBef>
                <a:spcPts val="5"/>
              </a:spcBef>
              <a:tabLst>
                <a:tab pos="4890135" algn="l"/>
              </a:tabLst>
            </a:pPr>
            <a:r>
              <a:rPr sz="2000" b="1" spc="-5" dirty="0">
                <a:solidFill>
                  <a:srgbClr val="009999"/>
                </a:solidFill>
                <a:latin typeface="Courier New"/>
                <a:cs typeface="Courier New"/>
              </a:rPr>
              <a:t>pthread_create (&amp; tid</a:t>
            </a:r>
            <a:r>
              <a:rPr sz="2000" b="1" spc="45" dirty="0">
                <a:solidFill>
                  <a:srgbClr val="009999"/>
                </a:solidFill>
                <a:latin typeface="Courier New"/>
                <a:cs typeface="Courier New"/>
              </a:rPr>
              <a:t> </a:t>
            </a:r>
            <a:r>
              <a:rPr sz="2000" b="1" spc="-5" dirty="0">
                <a:solidFill>
                  <a:srgbClr val="009999"/>
                </a:solidFill>
                <a:latin typeface="Courier New"/>
                <a:cs typeface="Courier New"/>
              </a:rPr>
              <a:t>[i],</a:t>
            </a:r>
            <a:r>
              <a:rPr sz="2000" b="1" spc="10" dirty="0">
                <a:solidFill>
                  <a:srgbClr val="009999"/>
                </a:solidFill>
                <a:latin typeface="Courier New"/>
                <a:cs typeface="Courier New"/>
              </a:rPr>
              <a:t> </a:t>
            </a:r>
            <a:r>
              <a:rPr sz="2000" b="1" dirty="0">
                <a:solidFill>
                  <a:srgbClr val="009999"/>
                </a:solidFill>
                <a:latin typeface="Courier New"/>
                <a:cs typeface="Courier New"/>
              </a:rPr>
              <a:t>&amp;	</a:t>
            </a:r>
            <a:r>
              <a:rPr sz="2000" b="1" spc="-5" dirty="0">
                <a:solidFill>
                  <a:srgbClr val="009999"/>
                </a:solidFill>
                <a:latin typeface="Courier New"/>
                <a:cs typeface="Courier New"/>
              </a:rPr>
              <a:t>attr, worker, </a:t>
            </a:r>
            <a:r>
              <a:rPr lang="en-CA" sz="2000" b="1" dirty="0">
                <a:solidFill>
                  <a:srgbClr val="009999"/>
                </a:solidFill>
                <a:latin typeface="Courier New"/>
                <a:cs typeface="Courier New"/>
              </a:rPr>
              <a:t>&amp;</a:t>
            </a:r>
            <a:r>
              <a:rPr sz="2000" b="1" spc="-25" dirty="0">
                <a:solidFill>
                  <a:srgbClr val="009999"/>
                </a:solidFill>
                <a:latin typeface="Courier New"/>
                <a:cs typeface="Courier New"/>
              </a:rPr>
              <a:t> </a:t>
            </a:r>
            <a:r>
              <a:rPr sz="2000" b="1" spc="-5" dirty="0">
                <a:solidFill>
                  <a:srgbClr val="009999"/>
                </a:solidFill>
                <a:latin typeface="Courier New"/>
                <a:cs typeface="Courier New"/>
              </a:rPr>
              <a:t>i);</a:t>
            </a:r>
            <a:endParaRPr sz="2000" dirty="0">
              <a:latin typeface="Courier New"/>
              <a:cs typeface="Courier New"/>
            </a:endParaRPr>
          </a:p>
        </p:txBody>
      </p:sp>
      <p:sp>
        <p:nvSpPr>
          <p:cNvPr id="5" name="object 5"/>
          <p:cNvSpPr txBox="1"/>
          <p:nvPr/>
        </p:nvSpPr>
        <p:spPr>
          <a:xfrm>
            <a:off x="4016502" y="3718686"/>
            <a:ext cx="3850004"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Courier New"/>
                <a:cs typeface="Courier New"/>
              </a:rPr>
              <a:t>/ * </a:t>
            </a:r>
            <a:r>
              <a:rPr sz="1800" b="1" spc="-10" dirty="0">
                <a:solidFill>
                  <a:srgbClr val="009999"/>
                </a:solidFill>
                <a:latin typeface="Courier New"/>
                <a:cs typeface="Courier New"/>
              </a:rPr>
              <a:t>let's wait until </a:t>
            </a:r>
            <a:r>
              <a:rPr sz="1800" b="1" spc="-5" dirty="0">
                <a:solidFill>
                  <a:srgbClr val="009999"/>
                </a:solidFill>
                <a:latin typeface="Courier New"/>
                <a:cs typeface="Courier New"/>
              </a:rPr>
              <a:t>all</a:t>
            </a:r>
            <a:r>
              <a:rPr sz="1800" b="1" spc="-90" dirty="0">
                <a:solidFill>
                  <a:srgbClr val="009999"/>
                </a:solidFill>
                <a:latin typeface="Courier New"/>
                <a:cs typeface="Courier New"/>
              </a:rPr>
              <a:t> </a:t>
            </a:r>
            <a:r>
              <a:rPr sz="1800" b="1" spc="-10" dirty="0">
                <a:solidFill>
                  <a:srgbClr val="009999"/>
                </a:solidFill>
                <a:latin typeface="Courier New"/>
                <a:cs typeface="Courier New"/>
              </a:rPr>
              <a:t>are</a:t>
            </a:r>
            <a:endParaRPr sz="1800">
              <a:latin typeface="Courier New"/>
              <a:cs typeface="Courier New"/>
            </a:endParaRPr>
          </a:p>
        </p:txBody>
      </p:sp>
      <p:sp>
        <p:nvSpPr>
          <p:cNvPr id="6" name="object 6"/>
          <p:cNvSpPr txBox="1"/>
          <p:nvPr/>
        </p:nvSpPr>
        <p:spPr>
          <a:xfrm>
            <a:off x="358241" y="3692778"/>
            <a:ext cx="4902835" cy="91059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9999"/>
                </a:solidFill>
                <a:latin typeface="Courier New"/>
                <a:cs typeface="Courier New"/>
              </a:rPr>
              <a:t>for (i </a:t>
            </a:r>
            <a:r>
              <a:rPr sz="2000" b="1" dirty="0">
                <a:solidFill>
                  <a:srgbClr val="009999"/>
                </a:solidFill>
                <a:latin typeface="Courier New"/>
                <a:cs typeface="Courier New"/>
              </a:rPr>
              <a:t>= </a:t>
            </a:r>
            <a:r>
              <a:rPr sz="2000" b="1" spc="-5" dirty="0">
                <a:solidFill>
                  <a:srgbClr val="009999"/>
                </a:solidFill>
                <a:latin typeface="Courier New"/>
                <a:cs typeface="Courier New"/>
              </a:rPr>
              <a:t>0; </a:t>
            </a:r>
            <a:r>
              <a:rPr sz="2000" b="1" dirty="0" err="1">
                <a:solidFill>
                  <a:srgbClr val="009999"/>
                </a:solidFill>
                <a:latin typeface="Courier New"/>
                <a:cs typeface="Courier New"/>
              </a:rPr>
              <a:t>i</a:t>
            </a:r>
            <a:r>
              <a:rPr sz="2000" b="1" dirty="0">
                <a:solidFill>
                  <a:srgbClr val="009999"/>
                </a:solidFill>
                <a:latin typeface="Courier New"/>
                <a:cs typeface="Courier New"/>
              </a:rPr>
              <a:t> </a:t>
            </a:r>
            <a:r>
              <a:rPr sz="2000" b="1" spc="-5" dirty="0">
                <a:solidFill>
                  <a:srgbClr val="009999"/>
                </a:solidFill>
                <a:latin typeface="Courier New"/>
                <a:cs typeface="Courier New"/>
              </a:rPr>
              <a:t>&lt;</a:t>
            </a:r>
            <a:r>
              <a:rPr lang="en-CA" sz="2000" b="1" spc="-5" dirty="0">
                <a:solidFill>
                  <a:srgbClr val="009999"/>
                </a:solidFill>
                <a:latin typeface="Courier New"/>
                <a:cs typeface="Courier New"/>
              </a:rPr>
              <a:t> </a:t>
            </a:r>
            <a:r>
              <a:rPr sz="2000" b="1" spc="-5" dirty="0">
                <a:solidFill>
                  <a:srgbClr val="009999"/>
                </a:solidFill>
                <a:latin typeface="Courier New"/>
                <a:cs typeface="Courier New"/>
              </a:rPr>
              <a:t>6; </a:t>
            </a:r>
            <a:r>
              <a:rPr sz="2000" b="1" dirty="0" err="1">
                <a:solidFill>
                  <a:srgbClr val="009999"/>
                </a:solidFill>
                <a:latin typeface="Courier New"/>
                <a:cs typeface="Courier New"/>
              </a:rPr>
              <a:t>i</a:t>
            </a:r>
            <a:r>
              <a:rPr sz="2000" b="1" spc="-5" dirty="0">
                <a:solidFill>
                  <a:srgbClr val="009999"/>
                </a:solidFill>
                <a:latin typeface="Courier New"/>
                <a:cs typeface="Courier New"/>
              </a:rPr>
              <a:t>++)</a:t>
            </a:r>
            <a:endParaRPr sz="2000" dirty="0">
              <a:latin typeface="Courier New"/>
              <a:cs typeface="Courier New"/>
            </a:endParaRPr>
          </a:p>
          <a:p>
            <a:pPr marL="12700">
              <a:lnSpc>
                <a:spcPts val="2150"/>
              </a:lnSpc>
              <a:spcBef>
                <a:spcPts val="20"/>
              </a:spcBef>
            </a:pPr>
            <a:r>
              <a:rPr sz="1800" b="1" spc="-10" dirty="0">
                <a:solidFill>
                  <a:srgbClr val="009999"/>
                </a:solidFill>
                <a:latin typeface="Courier New"/>
                <a:cs typeface="Courier New"/>
              </a:rPr>
              <a:t>finished </a:t>
            </a:r>
            <a:r>
              <a:rPr sz="1800" b="1" dirty="0">
                <a:solidFill>
                  <a:srgbClr val="009999"/>
                </a:solidFill>
                <a:latin typeface="Courier New"/>
                <a:cs typeface="Courier New"/>
              </a:rPr>
              <a:t>*</a:t>
            </a:r>
            <a:r>
              <a:rPr sz="1800" b="1" spc="-35" dirty="0">
                <a:solidFill>
                  <a:srgbClr val="009999"/>
                </a:solidFill>
                <a:latin typeface="Courier New"/>
                <a:cs typeface="Courier New"/>
              </a:rPr>
              <a:t> </a:t>
            </a:r>
            <a:r>
              <a:rPr sz="1800" b="1" dirty="0">
                <a:solidFill>
                  <a:srgbClr val="009999"/>
                </a:solidFill>
                <a:latin typeface="Courier New"/>
                <a:cs typeface="Courier New"/>
              </a:rPr>
              <a:t>/</a:t>
            </a:r>
            <a:endParaRPr sz="1800" dirty="0">
              <a:latin typeface="Courier New"/>
              <a:cs typeface="Courier New"/>
            </a:endParaRPr>
          </a:p>
          <a:p>
            <a:pPr marL="469900">
              <a:lnSpc>
                <a:spcPts val="2390"/>
              </a:lnSpc>
            </a:pPr>
            <a:r>
              <a:rPr sz="2000" b="1" spc="-5" dirty="0">
                <a:solidFill>
                  <a:srgbClr val="009999"/>
                </a:solidFill>
                <a:latin typeface="Courier New"/>
                <a:cs typeface="Courier New"/>
              </a:rPr>
              <a:t>pthread_join </a:t>
            </a:r>
            <a:r>
              <a:rPr sz="2000" b="1" dirty="0">
                <a:solidFill>
                  <a:srgbClr val="009999"/>
                </a:solidFill>
                <a:latin typeface="Courier New"/>
                <a:cs typeface="Courier New"/>
              </a:rPr>
              <a:t>(tid [i],</a:t>
            </a:r>
            <a:r>
              <a:rPr sz="2000" b="1" spc="-35" dirty="0">
                <a:solidFill>
                  <a:srgbClr val="009999"/>
                </a:solidFill>
                <a:latin typeface="Courier New"/>
                <a:cs typeface="Courier New"/>
              </a:rPr>
              <a:t> </a:t>
            </a:r>
            <a:r>
              <a:rPr sz="2000" b="1" spc="-5" dirty="0">
                <a:solidFill>
                  <a:srgbClr val="009999"/>
                </a:solidFill>
                <a:latin typeface="Courier New"/>
                <a:cs typeface="Courier New"/>
              </a:rPr>
              <a:t>NULL);</a:t>
            </a:r>
            <a:endParaRPr sz="2000" dirty="0">
              <a:latin typeface="Courier New"/>
              <a:cs typeface="Courier New"/>
            </a:endParaRPr>
          </a:p>
        </p:txBody>
      </p:sp>
      <p:sp>
        <p:nvSpPr>
          <p:cNvPr id="7" name="object 7"/>
          <p:cNvSpPr txBox="1"/>
          <p:nvPr/>
        </p:nvSpPr>
        <p:spPr>
          <a:xfrm>
            <a:off x="358241" y="4881752"/>
            <a:ext cx="4903470" cy="6356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9999"/>
                </a:solidFill>
                <a:latin typeface="Courier New"/>
                <a:cs typeface="Courier New"/>
              </a:rPr>
              <a:t>/ * </a:t>
            </a:r>
            <a:r>
              <a:rPr sz="2000" b="1" spc="-5" dirty="0">
                <a:solidFill>
                  <a:srgbClr val="009999"/>
                </a:solidFill>
                <a:latin typeface="Courier New"/>
                <a:cs typeface="Courier New"/>
              </a:rPr>
              <a:t>matrix </a:t>
            </a:r>
            <a:r>
              <a:rPr sz="2000" b="1" dirty="0">
                <a:solidFill>
                  <a:srgbClr val="009999"/>
                </a:solidFill>
                <a:latin typeface="Courier New"/>
                <a:cs typeface="Courier New"/>
              </a:rPr>
              <a:t>C </a:t>
            </a:r>
            <a:r>
              <a:rPr sz="2000" b="1" spc="-5" dirty="0">
                <a:solidFill>
                  <a:srgbClr val="009999"/>
                </a:solidFill>
                <a:latin typeface="Courier New"/>
                <a:cs typeface="Courier New"/>
              </a:rPr>
              <a:t>can now be used </a:t>
            </a:r>
            <a:r>
              <a:rPr sz="2000" b="1" dirty="0">
                <a:solidFill>
                  <a:srgbClr val="009999"/>
                </a:solidFill>
                <a:latin typeface="Courier New"/>
                <a:cs typeface="Courier New"/>
              </a:rPr>
              <a:t>*</a:t>
            </a:r>
            <a:r>
              <a:rPr sz="2000" b="1" spc="-30" dirty="0">
                <a:solidFill>
                  <a:srgbClr val="009999"/>
                </a:solidFill>
                <a:latin typeface="Courier New"/>
                <a:cs typeface="Courier New"/>
              </a:rPr>
              <a:t> </a:t>
            </a:r>
            <a:r>
              <a:rPr sz="2000" b="1" dirty="0">
                <a:solidFill>
                  <a:srgbClr val="009999"/>
                </a:solidFill>
                <a:latin typeface="Courier New"/>
                <a:cs typeface="Courier New"/>
              </a:rPr>
              <a:t>/</a:t>
            </a:r>
            <a:endParaRPr sz="2000">
              <a:latin typeface="Courier New"/>
              <a:cs typeface="Courier New"/>
            </a:endParaRPr>
          </a:p>
          <a:p>
            <a:pPr marL="12700">
              <a:lnSpc>
                <a:spcPct val="100000"/>
              </a:lnSpc>
              <a:spcBef>
                <a:spcPts val="5"/>
              </a:spcBef>
            </a:pPr>
            <a:r>
              <a:rPr sz="2000" b="1" spc="-5" dirty="0">
                <a:solidFill>
                  <a:srgbClr val="009999"/>
                </a:solidFill>
                <a:latin typeface="Courier New"/>
                <a:cs typeface="Courier New"/>
              </a:rPr>
              <a:t>...</a:t>
            </a:r>
            <a:endParaRPr sz="200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50926" y="64465"/>
            <a:ext cx="3078074" cy="635000"/>
          </a:xfrm>
          <a:prstGeom prst="rect">
            <a:avLst/>
          </a:prstGeom>
        </p:spPr>
        <p:txBody>
          <a:bodyPr vert="horz" wrap="square" lIns="0" tIns="12065" rIns="0" bIns="0" rtlCol="0">
            <a:spAutoFit/>
          </a:bodyPr>
          <a:lstStyle/>
          <a:p>
            <a:pPr marL="12700">
              <a:lnSpc>
                <a:spcPct val="100000"/>
              </a:lnSpc>
              <a:spcBef>
                <a:spcPts val="95"/>
              </a:spcBef>
            </a:pPr>
            <a:r>
              <a:rPr sz="4000" spc="-5" dirty="0"/>
              <a:t>Let's</a:t>
            </a:r>
            <a:r>
              <a:rPr sz="4000" spc="-70" dirty="0"/>
              <a:t> </a:t>
            </a:r>
            <a:r>
              <a:rPr sz="4000" spc="-5" dirty="0"/>
              <a:t>go!</a:t>
            </a:r>
            <a:endParaRPr sz="40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
        <p:nvSpPr>
          <p:cNvPr id="6" name="object 6"/>
          <p:cNvSpPr txBox="1"/>
          <p:nvPr/>
        </p:nvSpPr>
        <p:spPr>
          <a:xfrm>
            <a:off x="383540" y="917194"/>
            <a:ext cx="8256270" cy="520890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void *worker (void </a:t>
            </a:r>
            <a:r>
              <a:rPr sz="2000" b="1" dirty="0">
                <a:solidFill>
                  <a:srgbClr val="009999"/>
                </a:solidFill>
                <a:latin typeface="Courier New"/>
                <a:cs typeface="Courier New"/>
              </a:rPr>
              <a:t>*</a:t>
            </a:r>
            <a:r>
              <a:rPr sz="2000" b="1" spc="-5" dirty="0">
                <a:solidFill>
                  <a:srgbClr val="009999"/>
                </a:solidFill>
                <a:latin typeface="Courier New"/>
                <a:cs typeface="Courier New"/>
              </a:rPr>
              <a:t> param)</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a:p>
            <a:pPr marL="469900">
              <a:lnSpc>
                <a:spcPct val="100000"/>
              </a:lnSpc>
            </a:pPr>
            <a:r>
              <a:rPr sz="2000" b="1" spc="-5" dirty="0">
                <a:solidFill>
                  <a:srgbClr val="009999"/>
                </a:solidFill>
                <a:latin typeface="Courier New"/>
                <a:cs typeface="Courier New"/>
              </a:rPr>
              <a:t>int i, j,</a:t>
            </a:r>
            <a:r>
              <a:rPr sz="2000" b="1" spc="-15" dirty="0">
                <a:solidFill>
                  <a:srgbClr val="009999"/>
                </a:solidFill>
                <a:latin typeface="Courier New"/>
                <a:cs typeface="Courier New"/>
              </a:rPr>
              <a:t> </a:t>
            </a:r>
            <a:r>
              <a:rPr sz="2000" b="1" spc="-5" dirty="0">
                <a:solidFill>
                  <a:srgbClr val="009999"/>
                </a:solidFill>
                <a:latin typeface="Courier New"/>
                <a:cs typeface="Courier New"/>
              </a:rPr>
              <a:t>k;</a:t>
            </a:r>
            <a:endParaRPr sz="2000">
              <a:latin typeface="Courier New"/>
              <a:cs typeface="Courier New"/>
            </a:endParaRPr>
          </a:p>
          <a:p>
            <a:pPr marL="469900">
              <a:lnSpc>
                <a:spcPct val="100000"/>
              </a:lnSpc>
            </a:pPr>
            <a:r>
              <a:rPr sz="2000" b="1" dirty="0">
                <a:solidFill>
                  <a:srgbClr val="009999"/>
                </a:solidFill>
                <a:latin typeface="Courier New"/>
                <a:cs typeface="Courier New"/>
              </a:rPr>
              <a:t>int id = * </a:t>
            </a:r>
            <a:r>
              <a:rPr sz="2000" b="1" spc="-5" dirty="0">
                <a:solidFill>
                  <a:srgbClr val="009999"/>
                </a:solidFill>
                <a:latin typeface="Courier New"/>
                <a:cs typeface="Courier New"/>
              </a:rPr>
              <a:t>((int </a:t>
            </a:r>
            <a:r>
              <a:rPr sz="2000" b="1" dirty="0">
                <a:solidFill>
                  <a:srgbClr val="009999"/>
                </a:solidFill>
                <a:latin typeface="Courier New"/>
                <a:cs typeface="Courier New"/>
              </a:rPr>
              <a:t>*) </a:t>
            </a:r>
            <a:r>
              <a:rPr sz="2000" b="1" spc="-5" dirty="0">
                <a:solidFill>
                  <a:srgbClr val="009999"/>
                </a:solidFill>
                <a:latin typeface="Courier New"/>
                <a:cs typeface="Courier New"/>
              </a:rPr>
              <a:t>param); </a:t>
            </a:r>
            <a:r>
              <a:rPr sz="2000" b="1" dirty="0">
                <a:solidFill>
                  <a:srgbClr val="009999"/>
                </a:solidFill>
                <a:latin typeface="Courier New"/>
                <a:cs typeface="Courier New"/>
              </a:rPr>
              <a:t>/ * </a:t>
            </a:r>
            <a:r>
              <a:rPr sz="2000" b="1" spc="-5" dirty="0">
                <a:solidFill>
                  <a:srgbClr val="009999"/>
                </a:solidFill>
                <a:latin typeface="Courier New"/>
                <a:cs typeface="Courier New"/>
              </a:rPr>
              <a:t>interpret </a:t>
            </a:r>
            <a:r>
              <a:rPr sz="2000" b="1" dirty="0">
                <a:solidFill>
                  <a:srgbClr val="009999"/>
                </a:solidFill>
                <a:latin typeface="Courier New"/>
                <a:cs typeface="Courier New"/>
              </a:rPr>
              <a:t>the</a:t>
            </a:r>
            <a:r>
              <a:rPr sz="2000" b="1" spc="-10" dirty="0">
                <a:solidFill>
                  <a:srgbClr val="009999"/>
                </a:solidFill>
                <a:latin typeface="Courier New"/>
                <a:cs typeface="Courier New"/>
              </a:rPr>
              <a:t> </a:t>
            </a:r>
            <a:r>
              <a:rPr sz="2000" b="1" spc="-5" dirty="0">
                <a:solidFill>
                  <a:srgbClr val="009999"/>
                </a:solidFill>
                <a:latin typeface="Courier New"/>
                <a:cs typeface="Courier New"/>
              </a:rPr>
              <a:t>param</a:t>
            </a:r>
            <a:endParaRPr sz="2000">
              <a:latin typeface="Courier New"/>
              <a:cs typeface="Courier New"/>
            </a:endParaRPr>
          </a:p>
          <a:p>
            <a:pPr marL="469900" marR="3357879" indent="152400">
              <a:lnSpc>
                <a:spcPct val="100000"/>
              </a:lnSpc>
            </a:pPr>
            <a:r>
              <a:rPr sz="2000" b="1" spc="-5" dirty="0">
                <a:solidFill>
                  <a:srgbClr val="009999"/>
                </a:solidFill>
                <a:latin typeface="Courier New"/>
                <a:cs typeface="Courier New"/>
              </a:rPr>
              <a:t>as pointer to an integer </a:t>
            </a:r>
            <a:r>
              <a:rPr sz="2000" b="1" dirty="0">
                <a:solidFill>
                  <a:srgbClr val="009999"/>
                </a:solidFill>
                <a:latin typeface="Courier New"/>
                <a:cs typeface="Courier New"/>
              </a:rPr>
              <a:t>* /  </a:t>
            </a:r>
            <a:r>
              <a:rPr sz="2000" b="1" spc="-5" dirty="0">
                <a:solidFill>
                  <a:srgbClr val="009999"/>
                </a:solidFill>
                <a:latin typeface="Courier New"/>
                <a:cs typeface="Courier New"/>
              </a:rPr>
              <a:t>int low </a:t>
            </a:r>
            <a:r>
              <a:rPr sz="2000" b="1" dirty="0">
                <a:solidFill>
                  <a:srgbClr val="009999"/>
                </a:solidFill>
                <a:latin typeface="Courier New"/>
                <a:cs typeface="Courier New"/>
              </a:rPr>
              <a:t>= </a:t>
            </a:r>
            <a:r>
              <a:rPr sz="2000" b="1" spc="-5" dirty="0">
                <a:solidFill>
                  <a:srgbClr val="009999"/>
                </a:solidFill>
                <a:latin typeface="Courier New"/>
                <a:cs typeface="Courier New"/>
              </a:rPr>
              <a:t>id </a:t>
            </a:r>
            <a:r>
              <a:rPr sz="2000" b="1" dirty="0">
                <a:solidFill>
                  <a:srgbClr val="009999"/>
                </a:solidFill>
                <a:latin typeface="Courier New"/>
                <a:cs typeface="Courier New"/>
              </a:rPr>
              <a:t>* n /</a:t>
            </a:r>
            <a:r>
              <a:rPr sz="2000" b="1" spc="-50" dirty="0">
                <a:solidFill>
                  <a:srgbClr val="009999"/>
                </a:solidFill>
                <a:latin typeface="Courier New"/>
                <a:cs typeface="Courier New"/>
              </a:rPr>
              <a:t> </a:t>
            </a:r>
            <a:r>
              <a:rPr sz="2000" b="1" spc="-5" dirty="0">
                <a:solidFill>
                  <a:srgbClr val="009999"/>
                </a:solidFill>
                <a:latin typeface="Courier New"/>
                <a:cs typeface="Courier New"/>
              </a:rPr>
              <a:t>6;</a:t>
            </a:r>
            <a:endParaRPr sz="2000">
              <a:latin typeface="Courier New"/>
              <a:cs typeface="Courier New"/>
            </a:endParaRPr>
          </a:p>
          <a:p>
            <a:pPr marL="469900">
              <a:lnSpc>
                <a:spcPct val="100000"/>
              </a:lnSpc>
            </a:pPr>
            <a:r>
              <a:rPr sz="2000" b="1" spc="-5" dirty="0">
                <a:solidFill>
                  <a:srgbClr val="009999"/>
                </a:solidFill>
                <a:latin typeface="Courier New"/>
                <a:cs typeface="Courier New"/>
              </a:rPr>
              <a:t>int high </a:t>
            </a:r>
            <a:r>
              <a:rPr sz="2000" b="1" dirty="0">
                <a:solidFill>
                  <a:srgbClr val="009999"/>
                </a:solidFill>
                <a:latin typeface="Courier New"/>
                <a:cs typeface="Courier New"/>
              </a:rPr>
              <a:t>= </a:t>
            </a:r>
            <a:r>
              <a:rPr sz="2000" b="1" spc="-5" dirty="0">
                <a:solidFill>
                  <a:srgbClr val="009999"/>
                </a:solidFill>
                <a:latin typeface="Courier New"/>
                <a:cs typeface="Courier New"/>
              </a:rPr>
              <a:t>(id </a:t>
            </a:r>
            <a:r>
              <a:rPr sz="2000" b="1" dirty="0">
                <a:solidFill>
                  <a:srgbClr val="009999"/>
                </a:solidFill>
                <a:latin typeface="Courier New"/>
                <a:cs typeface="Courier New"/>
              </a:rPr>
              <a:t>+ </a:t>
            </a:r>
            <a:r>
              <a:rPr sz="2000" b="1" spc="-5" dirty="0">
                <a:solidFill>
                  <a:srgbClr val="009999"/>
                </a:solidFill>
                <a:latin typeface="Courier New"/>
                <a:cs typeface="Courier New"/>
              </a:rPr>
              <a:t>1) </a:t>
            </a:r>
            <a:r>
              <a:rPr sz="2000" b="1" dirty="0">
                <a:solidFill>
                  <a:srgbClr val="009999"/>
                </a:solidFill>
                <a:latin typeface="Courier New"/>
                <a:cs typeface="Courier New"/>
              </a:rPr>
              <a:t>* n /</a:t>
            </a:r>
            <a:r>
              <a:rPr sz="2000" b="1" spc="-40" dirty="0">
                <a:solidFill>
                  <a:srgbClr val="009999"/>
                </a:solidFill>
                <a:latin typeface="Courier New"/>
                <a:cs typeface="Courier New"/>
              </a:rPr>
              <a:t> </a:t>
            </a:r>
            <a:r>
              <a:rPr sz="2000" b="1" spc="-5" dirty="0">
                <a:solidFill>
                  <a:srgbClr val="009999"/>
                </a:solidFill>
                <a:latin typeface="Courier New"/>
                <a:cs typeface="Courier New"/>
              </a:rPr>
              <a:t>6;</a:t>
            </a:r>
            <a:endParaRPr sz="2000">
              <a:latin typeface="Courier New"/>
              <a:cs typeface="Courier New"/>
            </a:endParaRPr>
          </a:p>
          <a:p>
            <a:pPr>
              <a:lnSpc>
                <a:spcPct val="100000"/>
              </a:lnSpc>
              <a:spcBef>
                <a:spcPts val="25"/>
              </a:spcBef>
            </a:pPr>
            <a:endParaRPr sz="2100">
              <a:latin typeface="Courier New"/>
              <a:cs typeface="Courier New"/>
            </a:endParaRPr>
          </a:p>
          <a:p>
            <a:pPr marL="927100" marR="3506470" indent="-457834">
              <a:lnSpc>
                <a:spcPct val="100000"/>
              </a:lnSpc>
            </a:pPr>
            <a:r>
              <a:rPr sz="2000" b="1" spc="-5" dirty="0">
                <a:solidFill>
                  <a:srgbClr val="009999"/>
                </a:solidFill>
                <a:latin typeface="Courier New"/>
                <a:cs typeface="Courier New"/>
              </a:rPr>
              <a:t>for (i </a:t>
            </a:r>
            <a:r>
              <a:rPr sz="2000" b="1" dirty="0">
                <a:solidFill>
                  <a:srgbClr val="009999"/>
                </a:solidFill>
                <a:latin typeface="Courier New"/>
                <a:cs typeface="Courier New"/>
              </a:rPr>
              <a:t>= </a:t>
            </a:r>
            <a:r>
              <a:rPr sz="2000" b="1" spc="-5" dirty="0">
                <a:solidFill>
                  <a:srgbClr val="009999"/>
                </a:solidFill>
                <a:latin typeface="Courier New"/>
                <a:cs typeface="Courier New"/>
              </a:rPr>
              <a:t>low; </a:t>
            </a:r>
            <a:r>
              <a:rPr sz="2000" b="1" dirty="0">
                <a:solidFill>
                  <a:srgbClr val="009999"/>
                </a:solidFill>
                <a:latin typeface="Courier New"/>
                <a:cs typeface="Courier New"/>
              </a:rPr>
              <a:t>i </a:t>
            </a:r>
            <a:r>
              <a:rPr sz="2000" b="1" spc="-5" dirty="0">
                <a:solidFill>
                  <a:srgbClr val="009999"/>
                </a:solidFill>
                <a:latin typeface="Courier New"/>
                <a:cs typeface="Courier New"/>
              </a:rPr>
              <a:t>&lt;high; </a:t>
            </a:r>
            <a:r>
              <a:rPr sz="2000" b="1" dirty="0">
                <a:solidFill>
                  <a:srgbClr val="009999"/>
                </a:solidFill>
                <a:latin typeface="Courier New"/>
                <a:cs typeface="Courier New"/>
              </a:rPr>
              <a:t>i </a:t>
            </a:r>
            <a:r>
              <a:rPr sz="2000" b="1" spc="-5" dirty="0">
                <a:solidFill>
                  <a:srgbClr val="009999"/>
                </a:solidFill>
                <a:latin typeface="Courier New"/>
                <a:cs typeface="Courier New"/>
              </a:rPr>
              <a:t>++)  for (j </a:t>
            </a:r>
            <a:r>
              <a:rPr sz="2000" b="1" dirty="0">
                <a:solidFill>
                  <a:srgbClr val="009999"/>
                </a:solidFill>
                <a:latin typeface="Courier New"/>
                <a:cs typeface="Courier New"/>
              </a:rPr>
              <a:t>= </a:t>
            </a:r>
            <a:r>
              <a:rPr sz="2000" b="1" spc="-5" dirty="0">
                <a:solidFill>
                  <a:srgbClr val="009999"/>
                </a:solidFill>
                <a:latin typeface="Courier New"/>
                <a:cs typeface="Courier New"/>
              </a:rPr>
              <a:t>0; </a:t>
            </a:r>
            <a:r>
              <a:rPr sz="2000" b="1" dirty="0">
                <a:solidFill>
                  <a:srgbClr val="009999"/>
                </a:solidFill>
                <a:latin typeface="Courier New"/>
                <a:cs typeface="Courier New"/>
              </a:rPr>
              <a:t>j </a:t>
            </a:r>
            <a:r>
              <a:rPr sz="2000" b="1" spc="-5" dirty="0">
                <a:solidFill>
                  <a:srgbClr val="009999"/>
                </a:solidFill>
                <a:latin typeface="Courier New"/>
                <a:cs typeface="Courier New"/>
              </a:rPr>
              <a:t>&lt;n; </a:t>
            </a:r>
            <a:r>
              <a:rPr sz="2000" b="1" dirty="0">
                <a:solidFill>
                  <a:srgbClr val="009999"/>
                </a:solidFill>
                <a:latin typeface="Courier New"/>
                <a:cs typeface="Courier New"/>
              </a:rPr>
              <a:t>j</a:t>
            </a:r>
            <a:r>
              <a:rPr sz="2000" b="1" spc="-50" dirty="0">
                <a:solidFill>
                  <a:srgbClr val="009999"/>
                </a:solidFill>
                <a:latin typeface="Courier New"/>
                <a:cs typeface="Courier New"/>
              </a:rPr>
              <a:t> </a:t>
            </a:r>
            <a:r>
              <a:rPr sz="2000" b="1" spc="-5" dirty="0">
                <a:solidFill>
                  <a:srgbClr val="009999"/>
                </a:solidFill>
                <a:latin typeface="Courier New"/>
                <a:cs typeface="Courier New"/>
              </a:rPr>
              <a:t>++)</a:t>
            </a:r>
            <a:endParaRPr sz="2000">
              <a:latin typeface="Courier New"/>
              <a:cs typeface="Courier New"/>
            </a:endParaRPr>
          </a:p>
          <a:p>
            <a:pPr marL="927100">
              <a:lnSpc>
                <a:spcPct val="100000"/>
              </a:lnSpc>
            </a:pPr>
            <a:r>
              <a:rPr sz="2000" b="1" dirty="0">
                <a:solidFill>
                  <a:srgbClr val="009999"/>
                </a:solidFill>
                <a:latin typeface="Courier New"/>
                <a:cs typeface="Courier New"/>
              </a:rPr>
              <a:t>{</a:t>
            </a:r>
            <a:endParaRPr sz="2000">
              <a:latin typeface="Courier New"/>
              <a:cs typeface="Courier New"/>
            </a:endParaRPr>
          </a:p>
          <a:p>
            <a:pPr marL="1384300">
              <a:lnSpc>
                <a:spcPct val="100000"/>
              </a:lnSpc>
            </a:pPr>
            <a:r>
              <a:rPr sz="2000" b="1" dirty="0">
                <a:solidFill>
                  <a:srgbClr val="009999"/>
                </a:solidFill>
                <a:latin typeface="Courier New"/>
                <a:cs typeface="Courier New"/>
              </a:rPr>
              <a:t>C </a:t>
            </a:r>
            <a:r>
              <a:rPr sz="2000" b="1" spc="-5" dirty="0">
                <a:solidFill>
                  <a:srgbClr val="009999"/>
                </a:solidFill>
                <a:latin typeface="Courier New"/>
                <a:cs typeface="Courier New"/>
              </a:rPr>
              <a:t>[i, j] </a:t>
            </a:r>
            <a:r>
              <a:rPr sz="2000" b="1" dirty="0">
                <a:solidFill>
                  <a:srgbClr val="009999"/>
                </a:solidFill>
                <a:latin typeface="Courier New"/>
                <a:cs typeface="Courier New"/>
              </a:rPr>
              <a:t>=</a:t>
            </a:r>
            <a:r>
              <a:rPr sz="2000" b="1" spc="-20" dirty="0">
                <a:solidFill>
                  <a:srgbClr val="009999"/>
                </a:solidFill>
                <a:latin typeface="Courier New"/>
                <a:cs typeface="Courier New"/>
              </a:rPr>
              <a:t> </a:t>
            </a:r>
            <a:r>
              <a:rPr sz="2000" b="1" spc="-5" dirty="0">
                <a:solidFill>
                  <a:srgbClr val="009999"/>
                </a:solidFill>
                <a:latin typeface="Courier New"/>
                <a:cs typeface="Courier New"/>
              </a:rPr>
              <a:t>0;</a:t>
            </a:r>
            <a:endParaRPr sz="2000">
              <a:latin typeface="Courier New"/>
              <a:cs typeface="Courier New"/>
            </a:endParaRPr>
          </a:p>
          <a:p>
            <a:pPr marL="1384300">
              <a:lnSpc>
                <a:spcPct val="100000"/>
              </a:lnSpc>
            </a:pPr>
            <a:r>
              <a:rPr sz="2000" b="1" dirty="0">
                <a:solidFill>
                  <a:srgbClr val="009999"/>
                </a:solidFill>
                <a:latin typeface="Courier New"/>
                <a:cs typeface="Courier New"/>
              </a:rPr>
              <a:t>for (k = 0; k &lt;n; k</a:t>
            </a:r>
            <a:r>
              <a:rPr sz="2000" b="1" spc="-55" dirty="0">
                <a:solidFill>
                  <a:srgbClr val="009999"/>
                </a:solidFill>
                <a:latin typeface="Courier New"/>
                <a:cs typeface="Courier New"/>
              </a:rPr>
              <a:t> </a:t>
            </a:r>
            <a:r>
              <a:rPr sz="2000" b="1" spc="-5" dirty="0">
                <a:solidFill>
                  <a:srgbClr val="009999"/>
                </a:solidFill>
                <a:latin typeface="Courier New"/>
                <a:cs typeface="Courier New"/>
              </a:rPr>
              <a:t>++)</a:t>
            </a:r>
            <a:endParaRPr sz="2000">
              <a:latin typeface="Courier New"/>
              <a:cs typeface="Courier New"/>
            </a:endParaRPr>
          </a:p>
          <a:p>
            <a:pPr marL="1841500">
              <a:lnSpc>
                <a:spcPct val="100000"/>
              </a:lnSpc>
            </a:pPr>
            <a:r>
              <a:rPr sz="2000" b="1" dirty="0">
                <a:solidFill>
                  <a:srgbClr val="009999"/>
                </a:solidFill>
                <a:latin typeface="Courier New"/>
                <a:cs typeface="Courier New"/>
              </a:rPr>
              <a:t>C </a:t>
            </a:r>
            <a:r>
              <a:rPr sz="2000" b="1" spc="-5" dirty="0">
                <a:solidFill>
                  <a:srgbClr val="009999"/>
                </a:solidFill>
                <a:latin typeface="Courier New"/>
                <a:cs typeface="Courier New"/>
              </a:rPr>
              <a:t>[i, j] </a:t>
            </a:r>
            <a:r>
              <a:rPr sz="2000" b="1" dirty="0">
                <a:solidFill>
                  <a:srgbClr val="009999"/>
                </a:solidFill>
                <a:latin typeface="Courier New"/>
                <a:cs typeface="Courier New"/>
              </a:rPr>
              <a:t>= A </a:t>
            </a:r>
            <a:r>
              <a:rPr sz="2000" b="1" spc="-5" dirty="0">
                <a:solidFill>
                  <a:srgbClr val="009999"/>
                </a:solidFill>
                <a:latin typeface="Courier New"/>
                <a:cs typeface="Courier New"/>
              </a:rPr>
              <a:t>[i, k] </a:t>
            </a:r>
            <a:r>
              <a:rPr sz="2000" b="1" dirty="0">
                <a:solidFill>
                  <a:srgbClr val="009999"/>
                </a:solidFill>
                <a:latin typeface="Courier New"/>
                <a:cs typeface="Courier New"/>
              </a:rPr>
              <a:t>* B </a:t>
            </a:r>
            <a:r>
              <a:rPr sz="2000" b="1" spc="-5" dirty="0">
                <a:solidFill>
                  <a:srgbClr val="009999"/>
                </a:solidFill>
                <a:latin typeface="Courier New"/>
                <a:cs typeface="Courier New"/>
              </a:rPr>
              <a:t>[k,</a:t>
            </a:r>
            <a:r>
              <a:rPr sz="2000" b="1" spc="-45" dirty="0">
                <a:solidFill>
                  <a:srgbClr val="009999"/>
                </a:solidFill>
                <a:latin typeface="Courier New"/>
                <a:cs typeface="Courier New"/>
              </a:rPr>
              <a:t> </a:t>
            </a:r>
            <a:r>
              <a:rPr sz="2000" b="1" spc="-5" dirty="0">
                <a:solidFill>
                  <a:srgbClr val="009999"/>
                </a:solidFill>
                <a:latin typeface="Courier New"/>
                <a:cs typeface="Courier New"/>
              </a:rPr>
              <a:t>j];</a:t>
            </a:r>
            <a:endParaRPr sz="2000">
              <a:latin typeface="Courier New"/>
              <a:cs typeface="Courier New"/>
            </a:endParaRPr>
          </a:p>
          <a:p>
            <a:pPr marL="927100">
              <a:lnSpc>
                <a:spcPct val="100000"/>
              </a:lnSpc>
            </a:pPr>
            <a:r>
              <a:rPr sz="2000" b="1" dirty="0">
                <a:solidFill>
                  <a:srgbClr val="009999"/>
                </a:solidFill>
                <a:latin typeface="Courier New"/>
                <a:cs typeface="Courier New"/>
              </a:rPr>
              <a:t>}</a:t>
            </a:r>
            <a:endParaRPr sz="2000">
              <a:latin typeface="Courier New"/>
              <a:cs typeface="Courier New"/>
            </a:endParaRPr>
          </a:p>
          <a:p>
            <a:pPr marL="469900">
              <a:lnSpc>
                <a:spcPct val="100000"/>
              </a:lnSpc>
            </a:pPr>
            <a:r>
              <a:rPr sz="2000" b="1" spc="-5" dirty="0">
                <a:solidFill>
                  <a:srgbClr val="009999"/>
                </a:solidFill>
                <a:latin typeface="Courier New"/>
                <a:cs typeface="Courier New"/>
              </a:rPr>
              <a:t>pthread_exit</a:t>
            </a:r>
            <a:r>
              <a:rPr sz="2000" b="1" spc="-30" dirty="0">
                <a:solidFill>
                  <a:srgbClr val="009999"/>
                </a:solidFill>
                <a:latin typeface="Courier New"/>
                <a:cs typeface="Courier New"/>
              </a:rPr>
              <a:t> </a:t>
            </a:r>
            <a:r>
              <a:rPr sz="2000" b="1" spc="-5" dirty="0">
                <a:solidFill>
                  <a:srgbClr val="009999"/>
                </a:solidFill>
                <a:latin typeface="Courier New"/>
                <a:cs typeface="Courier New"/>
              </a:rPr>
              <a:t>(0);</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5076" y="178765"/>
            <a:ext cx="3322524" cy="635000"/>
          </a:xfrm>
          <a:prstGeom prst="rect">
            <a:avLst/>
          </a:prstGeom>
        </p:spPr>
        <p:txBody>
          <a:bodyPr vert="horz" wrap="square" lIns="0" tIns="12065" rIns="0" bIns="0" rtlCol="0">
            <a:spAutoFit/>
          </a:bodyPr>
          <a:lstStyle/>
          <a:p>
            <a:pPr marL="12700">
              <a:lnSpc>
                <a:spcPct val="100000"/>
              </a:lnSpc>
              <a:spcBef>
                <a:spcPts val="95"/>
              </a:spcBef>
            </a:pPr>
            <a:r>
              <a:rPr sz="4000" spc="-5" dirty="0"/>
              <a:t>Let's</a:t>
            </a:r>
            <a:r>
              <a:rPr sz="4000" spc="-65" dirty="0"/>
              <a:t> </a:t>
            </a:r>
            <a:r>
              <a:rPr sz="4000" spc="-5" dirty="0"/>
              <a:t>go!</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
        <p:nvSpPr>
          <p:cNvPr id="4" name="object 4"/>
          <p:cNvSpPr txBox="1"/>
          <p:nvPr/>
        </p:nvSpPr>
        <p:spPr>
          <a:xfrm>
            <a:off x="650240" y="795655"/>
            <a:ext cx="7644765" cy="5581650"/>
          </a:xfrm>
          <a:prstGeom prst="rect">
            <a:avLst/>
          </a:prstGeom>
        </p:spPr>
        <p:txBody>
          <a:bodyPr vert="horz" wrap="square" lIns="0" tIns="13335" rIns="0" bIns="0" rtlCol="0">
            <a:spAutoFit/>
          </a:bodyPr>
          <a:lstStyle/>
          <a:p>
            <a:pPr marL="169545">
              <a:lnSpc>
                <a:spcPct val="100000"/>
              </a:lnSpc>
              <a:spcBef>
                <a:spcPts val="105"/>
              </a:spcBef>
            </a:pPr>
            <a:r>
              <a:rPr sz="2000" dirty="0">
                <a:solidFill>
                  <a:srgbClr val="009999"/>
                </a:solidFill>
                <a:latin typeface="Arial"/>
                <a:cs typeface="Arial"/>
              </a:rPr>
              <a:t>Does </a:t>
            </a:r>
            <a:r>
              <a:rPr sz="2000" spc="-5" dirty="0">
                <a:solidFill>
                  <a:srgbClr val="009999"/>
                </a:solidFill>
                <a:latin typeface="Arial"/>
                <a:cs typeface="Arial"/>
              </a:rPr>
              <a:t>it</a:t>
            </a:r>
            <a:r>
              <a:rPr sz="2000" spc="-20" dirty="0">
                <a:solidFill>
                  <a:srgbClr val="009999"/>
                </a:solidFill>
                <a:latin typeface="Arial"/>
                <a:cs typeface="Arial"/>
              </a:rPr>
              <a:t> </a:t>
            </a:r>
            <a:r>
              <a:rPr sz="2000" dirty="0">
                <a:solidFill>
                  <a:srgbClr val="009999"/>
                </a:solidFill>
                <a:latin typeface="Arial"/>
                <a:cs typeface="Arial"/>
              </a:rPr>
              <a:t>work?</a:t>
            </a:r>
            <a:endParaRPr sz="2000">
              <a:latin typeface="Arial"/>
              <a:cs typeface="Arial"/>
            </a:endParaRPr>
          </a:p>
          <a:p>
            <a:pPr marL="785495" indent="-159385">
              <a:lnSpc>
                <a:spcPct val="100000"/>
              </a:lnSpc>
              <a:buChar char="•"/>
              <a:tabLst>
                <a:tab pos="786130" algn="l"/>
              </a:tabLst>
            </a:pPr>
            <a:r>
              <a:rPr sz="2000" dirty="0">
                <a:solidFill>
                  <a:srgbClr val="009999"/>
                </a:solidFill>
                <a:latin typeface="Arial"/>
                <a:cs typeface="Arial"/>
              </a:rPr>
              <a:t>Do we need to pass A, </a:t>
            </a:r>
            <a:r>
              <a:rPr sz="2000" spc="-5" dirty="0">
                <a:solidFill>
                  <a:srgbClr val="009999"/>
                </a:solidFill>
                <a:latin typeface="Arial"/>
                <a:cs typeface="Arial"/>
              </a:rPr>
              <a:t>B, </a:t>
            </a:r>
            <a:r>
              <a:rPr sz="2000" dirty="0">
                <a:solidFill>
                  <a:srgbClr val="009999"/>
                </a:solidFill>
                <a:latin typeface="Arial"/>
                <a:cs typeface="Arial"/>
              </a:rPr>
              <a:t>C and n as a</a:t>
            </a:r>
            <a:r>
              <a:rPr sz="2000" spc="-265" dirty="0">
                <a:solidFill>
                  <a:srgbClr val="009999"/>
                </a:solidFill>
                <a:latin typeface="Arial"/>
                <a:cs typeface="Arial"/>
              </a:rPr>
              <a:t> </a:t>
            </a:r>
            <a:r>
              <a:rPr sz="2000" dirty="0">
                <a:solidFill>
                  <a:srgbClr val="009999"/>
                </a:solidFill>
                <a:latin typeface="Arial"/>
                <a:cs typeface="Arial"/>
              </a:rPr>
              <a:t>parameter?</a:t>
            </a:r>
            <a:endParaRPr sz="2000">
              <a:latin typeface="Arial"/>
              <a:cs typeface="Arial"/>
            </a:endParaRPr>
          </a:p>
          <a:p>
            <a:pPr marL="1242695" lvl="1" indent="-158750">
              <a:lnSpc>
                <a:spcPct val="100000"/>
              </a:lnSpc>
              <a:buChar char="•"/>
              <a:tabLst>
                <a:tab pos="1243330" algn="l"/>
              </a:tabLst>
            </a:pPr>
            <a:r>
              <a:rPr sz="2000" dirty="0">
                <a:solidFill>
                  <a:srgbClr val="009999"/>
                </a:solidFill>
                <a:latin typeface="Arial"/>
                <a:cs typeface="Arial"/>
              </a:rPr>
              <a:t>no, they are in shared </a:t>
            </a:r>
            <a:r>
              <a:rPr sz="2000" spc="-20" dirty="0">
                <a:solidFill>
                  <a:srgbClr val="009999"/>
                </a:solidFill>
                <a:latin typeface="Arial"/>
                <a:cs typeface="Arial"/>
              </a:rPr>
              <a:t>memory, </a:t>
            </a:r>
            <a:r>
              <a:rPr sz="2000" dirty="0">
                <a:solidFill>
                  <a:srgbClr val="009999"/>
                </a:solidFill>
                <a:latin typeface="Arial"/>
                <a:cs typeface="Arial"/>
              </a:rPr>
              <a:t>we are</a:t>
            </a:r>
            <a:r>
              <a:rPr sz="2000" spc="-165" dirty="0">
                <a:solidFill>
                  <a:srgbClr val="009999"/>
                </a:solidFill>
                <a:latin typeface="Arial"/>
                <a:cs typeface="Arial"/>
              </a:rPr>
              <a:t> </a:t>
            </a:r>
            <a:r>
              <a:rPr sz="2000" dirty="0">
                <a:solidFill>
                  <a:srgbClr val="009999"/>
                </a:solidFill>
                <a:latin typeface="Arial"/>
                <a:cs typeface="Arial"/>
              </a:rPr>
              <a:t>good</a:t>
            </a:r>
            <a:endParaRPr sz="2000">
              <a:latin typeface="Arial"/>
              <a:cs typeface="Arial"/>
            </a:endParaRPr>
          </a:p>
          <a:p>
            <a:pPr marL="785495" indent="-159385">
              <a:lnSpc>
                <a:spcPct val="100000"/>
              </a:lnSpc>
              <a:buChar char="•"/>
              <a:tabLst>
                <a:tab pos="786130" algn="l"/>
              </a:tabLst>
            </a:pPr>
            <a:r>
              <a:rPr sz="2000" dirty="0">
                <a:solidFill>
                  <a:srgbClr val="009999"/>
                </a:solidFill>
                <a:latin typeface="Arial"/>
                <a:cs typeface="Arial"/>
              </a:rPr>
              <a:t>Have the IDs been</a:t>
            </a:r>
            <a:r>
              <a:rPr sz="2000" spc="-90" dirty="0">
                <a:solidFill>
                  <a:srgbClr val="009999"/>
                </a:solidFill>
                <a:latin typeface="Arial"/>
                <a:cs typeface="Arial"/>
              </a:rPr>
              <a:t> </a:t>
            </a:r>
            <a:r>
              <a:rPr sz="2000" dirty="0">
                <a:solidFill>
                  <a:srgbClr val="009999"/>
                </a:solidFill>
                <a:latin typeface="Arial"/>
                <a:cs typeface="Arial"/>
              </a:rPr>
              <a:t>passed?</a:t>
            </a:r>
            <a:endParaRPr sz="2000">
              <a:latin typeface="Arial"/>
              <a:cs typeface="Arial"/>
            </a:endParaRPr>
          </a:p>
          <a:p>
            <a:pPr marL="1242695" lvl="1" indent="-158750">
              <a:lnSpc>
                <a:spcPct val="100000"/>
              </a:lnSpc>
              <a:buChar char="•"/>
              <a:tabLst>
                <a:tab pos="1243330" algn="l"/>
              </a:tabLst>
            </a:pPr>
            <a:r>
              <a:rPr sz="2000" dirty="0">
                <a:solidFill>
                  <a:srgbClr val="009999"/>
                </a:solidFill>
                <a:latin typeface="Arial"/>
                <a:cs typeface="Arial"/>
              </a:rPr>
              <a:t>not </a:t>
            </a:r>
            <a:r>
              <a:rPr sz="2000" spc="-20" dirty="0">
                <a:solidFill>
                  <a:srgbClr val="009999"/>
                </a:solidFill>
                <a:latin typeface="Arial"/>
                <a:cs typeface="Arial"/>
              </a:rPr>
              <a:t>really, </a:t>
            </a:r>
            <a:r>
              <a:rPr sz="2000" dirty="0">
                <a:solidFill>
                  <a:srgbClr val="009999"/>
                </a:solidFill>
                <a:latin typeface="Arial"/>
                <a:cs typeface="Arial"/>
              </a:rPr>
              <a:t>pointers all receive the same</a:t>
            </a:r>
            <a:r>
              <a:rPr sz="2000" spc="-114" dirty="0">
                <a:solidFill>
                  <a:srgbClr val="009999"/>
                </a:solidFill>
                <a:latin typeface="Arial"/>
                <a:cs typeface="Arial"/>
              </a:rPr>
              <a:t> </a:t>
            </a:r>
            <a:r>
              <a:rPr sz="2000" dirty="0">
                <a:solidFill>
                  <a:srgbClr val="009999"/>
                </a:solidFill>
                <a:latin typeface="Arial"/>
                <a:cs typeface="Arial"/>
              </a:rPr>
              <a:t>address.</a:t>
            </a:r>
            <a:endParaRPr sz="2000">
              <a:latin typeface="Arial"/>
              <a:cs typeface="Arial"/>
            </a:endParaRPr>
          </a:p>
          <a:p>
            <a:pPr>
              <a:lnSpc>
                <a:spcPct val="100000"/>
              </a:lnSpc>
            </a:pPr>
            <a:endParaRPr sz="2200">
              <a:latin typeface="Arial"/>
              <a:cs typeface="Arial"/>
            </a:endParaRPr>
          </a:p>
          <a:p>
            <a:pPr>
              <a:lnSpc>
                <a:spcPct val="100000"/>
              </a:lnSpc>
              <a:spcBef>
                <a:spcPts val="30"/>
              </a:spcBef>
            </a:pPr>
            <a:endParaRPr sz="2050">
              <a:latin typeface="Arial"/>
              <a:cs typeface="Arial"/>
            </a:endParaRPr>
          </a:p>
          <a:p>
            <a:pPr marL="12700">
              <a:lnSpc>
                <a:spcPct val="100000"/>
              </a:lnSpc>
            </a:pPr>
            <a:r>
              <a:rPr sz="2000" b="1" spc="-5" dirty="0">
                <a:solidFill>
                  <a:srgbClr val="009999"/>
                </a:solidFill>
                <a:latin typeface="Courier New"/>
                <a:cs typeface="Courier New"/>
              </a:rPr>
              <a:t>int</a:t>
            </a:r>
            <a:r>
              <a:rPr sz="2000" b="1" spc="-10" dirty="0">
                <a:solidFill>
                  <a:srgbClr val="009999"/>
                </a:solidFill>
                <a:latin typeface="Courier New"/>
                <a:cs typeface="Courier New"/>
              </a:rPr>
              <a:t> </a:t>
            </a:r>
            <a:r>
              <a:rPr sz="2000" b="1" spc="-5" dirty="0">
                <a:solidFill>
                  <a:srgbClr val="009999"/>
                </a:solidFill>
                <a:latin typeface="Courier New"/>
                <a:cs typeface="Courier New"/>
              </a:rPr>
              <a:t>id[6];</a:t>
            </a:r>
            <a:endParaRPr sz="2000">
              <a:latin typeface="Courier New"/>
              <a:cs typeface="Courier New"/>
            </a:endParaRPr>
          </a:p>
          <a:p>
            <a:pPr marL="12700">
              <a:lnSpc>
                <a:spcPct val="100000"/>
              </a:lnSpc>
              <a:spcBef>
                <a:spcPts val="5"/>
              </a:spcBef>
            </a:pPr>
            <a:r>
              <a:rPr sz="2000" b="1" dirty="0">
                <a:solidFill>
                  <a:srgbClr val="009999"/>
                </a:solidFill>
                <a:latin typeface="Courier New"/>
                <a:cs typeface="Courier New"/>
              </a:rPr>
              <a:t>.</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a:p>
            <a:pPr marL="12700" marR="614680">
              <a:lnSpc>
                <a:spcPct val="100000"/>
              </a:lnSpc>
            </a:pPr>
            <a:r>
              <a:rPr sz="2000" b="1" spc="-5" dirty="0">
                <a:solidFill>
                  <a:srgbClr val="009999"/>
                </a:solidFill>
                <a:latin typeface="Courier New"/>
                <a:cs typeface="Courier New"/>
              </a:rPr>
              <a:t>for (i </a:t>
            </a:r>
            <a:r>
              <a:rPr sz="2000" b="1" dirty="0">
                <a:solidFill>
                  <a:srgbClr val="009999"/>
                </a:solidFill>
                <a:latin typeface="Courier New"/>
                <a:cs typeface="Courier New"/>
              </a:rPr>
              <a:t>= </a:t>
            </a:r>
            <a:r>
              <a:rPr sz="2000" b="1" spc="-5" dirty="0">
                <a:solidFill>
                  <a:srgbClr val="009999"/>
                </a:solidFill>
                <a:latin typeface="Courier New"/>
                <a:cs typeface="Courier New"/>
              </a:rPr>
              <a:t>0; </a:t>
            </a:r>
            <a:r>
              <a:rPr sz="2000" b="1" dirty="0">
                <a:solidFill>
                  <a:srgbClr val="009999"/>
                </a:solidFill>
                <a:latin typeface="Courier New"/>
                <a:cs typeface="Courier New"/>
              </a:rPr>
              <a:t>i </a:t>
            </a:r>
            <a:r>
              <a:rPr sz="2000" b="1" spc="-5" dirty="0">
                <a:solidFill>
                  <a:srgbClr val="009999"/>
                </a:solidFill>
                <a:latin typeface="Courier New"/>
                <a:cs typeface="Courier New"/>
              </a:rPr>
              <a:t>&lt;6; </a:t>
            </a:r>
            <a:r>
              <a:rPr sz="2000" b="1" dirty="0">
                <a:solidFill>
                  <a:srgbClr val="009999"/>
                </a:solidFill>
                <a:latin typeface="Courier New"/>
                <a:cs typeface="Courier New"/>
              </a:rPr>
              <a:t>i </a:t>
            </a:r>
            <a:r>
              <a:rPr sz="2000" b="1" spc="-5" dirty="0">
                <a:solidFill>
                  <a:srgbClr val="009999"/>
                </a:solidFill>
                <a:latin typeface="Courier New"/>
                <a:cs typeface="Courier New"/>
              </a:rPr>
              <a:t>++) </a:t>
            </a:r>
            <a:r>
              <a:rPr sz="2000" b="1" dirty="0">
                <a:solidFill>
                  <a:srgbClr val="009999"/>
                </a:solidFill>
                <a:latin typeface="Courier New"/>
                <a:cs typeface="Courier New"/>
              </a:rPr>
              <a:t>/ * </a:t>
            </a:r>
            <a:r>
              <a:rPr sz="2000" b="1" spc="-5" dirty="0">
                <a:solidFill>
                  <a:srgbClr val="009999"/>
                </a:solidFill>
                <a:latin typeface="Courier New"/>
                <a:cs typeface="Courier New"/>
              </a:rPr>
              <a:t>create the working  threads </a:t>
            </a:r>
            <a:r>
              <a:rPr sz="2000" b="1" dirty="0">
                <a:solidFill>
                  <a:srgbClr val="009999"/>
                </a:solidFill>
                <a:latin typeface="Courier New"/>
                <a:cs typeface="Courier New"/>
              </a:rPr>
              <a:t>* /</a:t>
            </a:r>
            <a:r>
              <a:rPr sz="2000" b="1" spc="-20" dirty="0">
                <a:solidFill>
                  <a:srgbClr val="009999"/>
                </a:solidFill>
                <a:latin typeface="Courier New"/>
                <a:cs typeface="Courier New"/>
              </a:rPr>
              <a:t> </a:t>
            </a:r>
            <a:r>
              <a:rPr sz="2000" b="1" dirty="0">
                <a:solidFill>
                  <a:srgbClr val="009999"/>
                </a:solidFill>
                <a:latin typeface="Courier New"/>
                <a:cs typeface="Courier New"/>
              </a:rPr>
              <a:t>{</a:t>
            </a:r>
            <a:endParaRPr sz="2000">
              <a:latin typeface="Courier New"/>
              <a:cs typeface="Courier New"/>
            </a:endParaRPr>
          </a:p>
          <a:p>
            <a:pPr marL="469900">
              <a:lnSpc>
                <a:spcPct val="100000"/>
              </a:lnSpc>
            </a:pPr>
            <a:r>
              <a:rPr sz="2000" b="1" dirty="0">
                <a:solidFill>
                  <a:srgbClr val="009999"/>
                </a:solidFill>
                <a:latin typeface="Courier New"/>
                <a:cs typeface="Courier New"/>
              </a:rPr>
              <a:t>id [i] =</a:t>
            </a:r>
            <a:r>
              <a:rPr sz="2000" b="1" spc="-25" dirty="0">
                <a:solidFill>
                  <a:srgbClr val="009999"/>
                </a:solidFill>
                <a:latin typeface="Courier New"/>
                <a:cs typeface="Courier New"/>
              </a:rPr>
              <a:t> </a:t>
            </a:r>
            <a:r>
              <a:rPr sz="2000" b="1" spc="-5" dirty="0">
                <a:solidFill>
                  <a:srgbClr val="009999"/>
                </a:solidFill>
                <a:latin typeface="Courier New"/>
                <a:cs typeface="Courier New"/>
              </a:rPr>
              <a:t>i;</a:t>
            </a:r>
            <a:endParaRPr sz="2000">
              <a:latin typeface="Courier New"/>
              <a:cs typeface="Courier New"/>
            </a:endParaRPr>
          </a:p>
          <a:p>
            <a:pPr marL="469900" marR="5080">
              <a:lnSpc>
                <a:spcPct val="100000"/>
              </a:lnSpc>
            </a:pPr>
            <a:r>
              <a:rPr sz="2000" b="1" spc="-5" dirty="0">
                <a:solidFill>
                  <a:srgbClr val="009999"/>
                </a:solidFill>
                <a:latin typeface="Courier New"/>
                <a:cs typeface="Courier New"/>
              </a:rPr>
              <a:t>pthread_create (&amp; tid [i], </a:t>
            </a:r>
            <a:r>
              <a:rPr sz="2000" b="1" dirty="0">
                <a:solidFill>
                  <a:srgbClr val="009999"/>
                </a:solidFill>
                <a:latin typeface="Courier New"/>
                <a:cs typeface="Courier New"/>
              </a:rPr>
              <a:t>&amp; </a:t>
            </a:r>
            <a:r>
              <a:rPr sz="2000" b="1" spc="-5" dirty="0">
                <a:solidFill>
                  <a:srgbClr val="009999"/>
                </a:solidFill>
                <a:latin typeface="Courier New"/>
                <a:cs typeface="Courier New"/>
              </a:rPr>
              <a:t>attr, worker, </a:t>
            </a:r>
            <a:r>
              <a:rPr sz="2000" b="1" dirty="0">
                <a:solidFill>
                  <a:srgbClr val="009999"/>
                </a:solidFill>
                <a:latin typeface="Courier New"/>
                <a:cs typeface="Courier New"/>
              </a:rPr>
              <a:t>&amp; </a:t>
            </a:r>
            <a:r>
              <a:rPr sz="2000" b="1" spc="-5" dirty="0">
                <a:solidFill>
                  <a:srgbClr val="009999"/>
                </a:solidFill>
                <a:latin typeface="Courier New"/>
                <a:cs typeface="Courier New"/>
              </a:rPr>
              <a:t>id  [i]);</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a:p>
            <a:pPr marL="50800">
              <a:lnSpc>
                <a:spcPct val="100000"/>
              </a:lnSpc>
              <a:spcBef>
                <a:spcPts val="420"/>
              </a:spcBef>
            </a:pPr>
            <a:r>
              <a:rPr sz="2000" dirty="0">
                <a:solidFill>
                  <a:srgbClr val="009999"/>
                </a:solidFill>
                <a:latin typeface="Arial"/>
                <a:cs typeface="Arial"/>
              </a:rPr>
              <a:t>Now does it</a:t>
            </a:r>
            <a:r>
              <a:rPr sz="2000" spc="-35" dirty="0">
                <a:solidFill>
                  <a:srgbClr val="009999"/>
                </a:solidFill>
                <a:latin typeface="Arial"/>
                <a:cs typeface="Arial"/>
              </a:rPr>
              <a:t> </a:t>
            </a:r>
            <a:r>
              <a:rPr sz="2000" dirty="0">
                <a:solidFill>
                  <a:srgbClr val="009999"/>
                </a:solidFill>
                <a:latin typeface="Arial"/>
                <a:cs typeface="Arial"/>
              </a:rPr>
              <a:t>work?</a:t>
            </a:r>
            <a:endParaRPr sz="2000">
              <a:latin typeface="Arial"/>
              <a:cs typeface="Arial"/>
            </a:endParaRPr>
          </a:p>
          <a:p>
            <a:pPr marL="666750" indent="-158750">
              <a:lnSpc>
                <a:spcPct val="100000"/>
              </a:lnSpc>
              <a:buChar char="•"/>
              <a:tabLst>
                <a:tab pos="666750" algn="l"/>
              </a:tabLst>
            </a:pPr>
            <a:r>
              <a:rPr sz="2000" dirty="0">
                <a:solidFill>
                  <a:srgbClr val="009999"/>
                </a:solidFill>
                <a:latin typeface="Arial"/>
                <a:cs typeface="Arial"/>
              </a:rPr>
              <a:t>should,</a:t>
            </a:r>
            <a:r>
              <a:rPr sz="2000" spc="-40" dirty="0">
                <a:solidFill>
                  <a:srgbClr val="009999"/>
                </a:solidFill>
                <a:latin typeface="Arial"/>
                <a:cs typeface="Arial"/>
              </a:rPr>
              <a:t> </a:t>
            </a:r>
            <a:r>
              <a:rPr sz="2000" spc="-5" dirty="0">
                <a:solidFill>
                  <a:srgbClr val="009999"/>
                </a:solidFill>
                <a:latin typeface="Arial"/>
                <a:cs typeface="Arial"/>
              </a:rPr>
              <a:t>...</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608787"/>
            <a:ext cx="2700122" cy="635000"/>
          </a:xfrm>
          <a:prstGeom prst="rect">
            <a:avLst/>
          </a:prstGeom>
        </p:spPr>
        <p:txBody>
          <a:bodyPr vert="horz" wrap="square" lIns="0" tIns="12065" rIns="0" bIns="0" rtlCol="0">
            <a:spAutoFit/>
          </a:bodyPr>
          <a:lstStyle/>
          <a:p>
            <a:pPr marL="12700">
              <a:lnSpc>
                <a:spcPct val="100000"/>
              </a:lnSpc>
              <a:spcBef>
                <a:spcPts val="95"/>
              </a:spcBef>
            </a:pPr>
            <a:r>
              <a:rPr sz="4000" spc="-5" dirty="0"/>
              <a:t>Process</a:t>
            </a:r>
            <a:endParaRPr sz="4000" dirty="0"/>
          </a:p>
        </p:txBody>
      </p:sp>
      <p:sp>
        <p:nvSpPr>
          <p:cNvPr id="5" name="object 5"/>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a:t>
            </a:fld>
            <a:endParaRPr sz="1400">
              <a:latin typeface="Arial"/>
              <a:cs typeface="Arial"/>
            </a:endParaRPr>
          </a:p>
        </p:txBody>
      </p:sp>
      <p:sp>
        <p:nvSpPr>
          <p:cNvPr id="4" name="object 4"/>
          <p:cNvSpPr txBox="1"/>
          <p:nvPr/>
        </p:nvSpPr>
        <p:spPr>
          <a:xfrm>
            <a:off x="1108354" y="2171522"/>
            <a:ext cx="6924040" cy="1903095"/>
          </a:xfrm>
          <a:prstGeom prst="rect">
            <a:avLst/>
          </a:prstGeom>
        </p:spPr>
        <p:txBody>
          <a:bodyPr vert="horz" wrap="square" lIns="0" tIns="12065" rIns="0" bIns="0" rtlCol="0">
            <a:spAutoFit/>
          </a:bodyPr>
          <a:lstStyle/>
          <a:p>
            <a:pPr marL="354965"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Owns its </a:t>
            </a:r>
            <a:r>
              <a:rPr sz="2800" b="1" spc="-40" dirty="0">
                <a:solidFill>
                  <a:srgbClr val="003300"/>
                </a:solidFill>
                <a:latin typeface="Arial"/>
                <a:cs typeface="Arial"/>
              </a:rPr>
              <a:t>memory, </a:t>
            </a:r>
            <a:r>
              <a:rPr sz="2800" b="1" dirty="0">
                <a:solidFill>
                  <a:srgbClr val="003300"/>
                </a:solidFill>
                <a:latin typeface="Arial"/>
                <a:cs typeface="Arial"/>
              </a:rPr>
              <a:t>files, </a:t>
            </a:r>
            <a:r>
              <a:rPr sz="2800" b="1" spc="-5" dirty="0">
                <a:solidFill>
                  <a:srgbClr val="003300"/>
                </a:solidFill>
                <a:latin typeface="Arial"/>
                <a:cs typeface="Arial"/>
              </a:rPr>
              <a:t>resources,</a:t>
            </a:r>
            <a:r>
              <a:rPr sz="2800" b="1" spc="85" dirty="0">
                <a:solidFill>
                  <a:srgbClr val="003300"/>
                </a:solidFill>
                <a:latin typeface="Arial"/>
                <a:cs typeface="Arial"/>
              </a:rPr>
              <a:t> </a:t>
            </a:r>
            <a:r>
              <a:rPr sz="2800" b="1" dirty="0">
                <a:solidFill>
                  <a:srgbClr val="003300"/>
                </a:solidFill>
                <a:latin typeface="Arial"/>
                <a:cs typeface="Arial"/>
              </a:rPr>
              <a:t>etc.</a:t>
            </a:r>
            <a:endParaRPr sz="2800">
              <a:latin typeface="Arial"/>
              <a:cs typeface="Arial"/>
            </a:endParaRPr>
          </a:p>
          <a:p>
            <a:pPr>
              <a:lnSpc>
                <a:spcPct val="100000"/>
              </a:lnSpc>
              <a:spcBef>
                <a:spcPts val="50"/>
              </a:spcBef>
              <a:buClr>
                <a:srgbClr val="009999"/>
              </a:buClr>
              <a:buFont typeface="Wingdings"/>
              <a:buChar char=""/>
            </a:pPr>
            <a:endParaRPr sz="4050">
              <a:latin typeface="Arial"/>
              <a:cs typeface="Arial"/>
            </a:endParaRPr>
          </a:p>
          <a:p>
            <a:pPr marL="354965" marR="731520" indent="-342900">
              <a:lnSpc>
                <a:spcPct val="100000"/>
              </a:lnSpc>
              <a:buClr>
                <a:srgbClr val="009999"/>
              </a:buClr>
              <a:buSzPct val="75000"/>
              <a:buFont typeface="Wingdings"/>
              <a:buChar char=""/>
              <a:tabLst>
                <a:tab pos="354965" algn="l"/>
                <a:tab pos="355600" algn="l"/>
              </a:tabLst>
            </a:pPr>
            <a:r>
              <a:rPr sz="2800" b="1" spc="-5" dirty="0">
                <a:solidFill>
                  <a:srgbClr val="003300"/>
                </a:solidFill>
                <a:latin typeface="Arial"/>
                <a:cs typeface="Arial"/>
              </a:rPr>
              <a:t>Protected access to </a:t>
            </a:r>
            <a:r>
              <a:rPr sz="2800" b="1" spc="-40" dirty="0">
                <a:solidFill>
                  <a:srgbClr val="003300"/>
                </a:solidFill>
                <a:latin typeface="Arial"/>
                <a:cs typeface="Arial"/>
              </a:rPr>
              <a:t>memory, </a:t>
            </a:r>
            <a:r>
              <a:rPr sz="2800" b="1" dirty="0">
                <a:solidFill>
                  <a:srgbClr val="003300"/>
                </a:solidFill>
                <a:latin typeface="Arial"/>
                <a:cs typeface="Arial"/>
              </a:rPr>
              <a:t>files,  </a:t>
            </a:r>
            <a:r>
              <a:rPr sz="2800" b="1" spc="-5" dirty="0">
                <a:solidFill>
                  <a:srgbClr val="003300"/>
                </a:solidFill>
                <a:latin typeface="Arial"/>
                <a:cs typeface="Arial"/>
              </a:rPr>
              <a:t>resources of other</a:t>
            </a:r>
            <a:r>
              <a:rPr sz="2800" b="1" spc="35" dirty="0">
                <a:solidFill>
                  <a:srgbClr val="003300"/>
                </a:solidFill>
                <a:latin typeface="Arial"/>
                <a:cs typeface="Arial"/>
              </a:rPr>
              <a:t> </a:t>
            </a:r>
            <a:r>
              <a:rPr sz="2800" b="1" spc="-5" dirty="0">
                <a:solidFill>
                  <a:srgbClr val="003300"/>
                </a:solidFill>
                <a:latin typeface="Arial"/>
                <a:cs typeface="Arial"/>
              </a:rPr>
              <a:t>processes</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4986122" cy="635000"/>
          </a:xfrm>
          <a:prstGeom prst="rect">
            <a:avLst/>
          </a:prstGeom>
        </p:spPr>
        <p:txBody>
          <a:bodyPr vert="horz" wrap="square" lIns="0" tIns="12065" rIns="0" bIns="0" rtlCol="0">
            <a:spAutoFit/>
          </a:bodyPr>
          <a:lstStyle/>
          <a:p>
            <a:pPr marL="12700">
              <a:lnSpc>
                <a:spcPct val="100000"/>
              </a:lnSpc>
              <a:spcBef>
                <a:spcPts val="95"/>
              </a:spcBef>
            </a:pPr>
            <a:r>
              <a:rPr sz="4000" spc="-5" dirty="0"/>
              <a:t>Win32 thread</a:t>
            </a:r>
            <a:r>
              <a:rPr sz="4000" spc="-35" dirty="0"/>
              <a:t> </a:t>
            </a:r>
            <a:r>
              <a:rPr sz="4000" spc="-10" dirty="0"/>
              <a:t>API</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
        <p:nvSpPr>
          <p:cNvPr id="4" name="object 4"/>
          <p:cNvSpPr txBox="1"/>
          <p:nvPr/>
        </p:nvSpPr>
        <p:spPr>
          <a:xfrm>
            <a:off x="906576" y="1133423"/>
            <a:ext cx="5808980" cy="4721225"/>
          </a:xfrm>
          <a:prstGeom prst="rect">
            <a:avLst/>
          </a:prstGeom>
        </p:spPr>
        <p:txBody>
          <a:bodyPr vert="horz" wrap="square" lIns="0" tIns="43180" rIns="0" bIns="0" rtlCol="0">
            <a:spAutoFit/>
          </a:bodyPr>
          <a:lstStyle/>
          <a:p>
            <a:pPr marL="12700">
              <a:lnSpc>
                <a:spcPct val="100000"/>
              </a:lnSpc>
              <a:spcBef>
                <a:spcPts val="340"/>
              </a:spcBef>
            </a:pPr>
            <a:r>
              <a:rPr sz="2000" b="1" dirty="0">
                <a:solidFill>
                  <a:srgbClr val="003300"/>
                </a:solidFill>
                <a:latin typeface="Arial"/>
                <a:cs typeface="Arial"/>
              </a:rPr>
              <a:t>// create a</a:t>
            </a:r>
            <a:r>
              <a:rPr sz="2000" b="1" spc="-80" dirty="0">
                <a:solidFill>
                  <a:srgbClr val="003300"/>
                </a:solidFill>
                <a:latin typeface="Arial"/>
                <a:cs typeface="Arial"/>
              </a:rPr>
              <a:t> </a:t>
            </a:r>
            <a:r>
              <a:rPr sz="2000" b="1" dirty="0">
                <a:solidFill>
                  <a:srgbClr val="003300"/>
                </a:solidFill>
                <a:latin typeface="Arial"/>
                <a:cs typeface="Arial"/>
              </a:rPr>
              <a:t>thread</a:t>
            </a:r>
            <a:endParaRPr sz="2000">
              <a:latin typeface="Arial"/>
              <a:cs typeface="Arial"/>
            </a:endParaRPr>
          </a:p>
          <a:p>
            <a:pPr marL="82550" marR="1584325" indent="-70485">
              <a:lnSpc>
                <a:spcPct val="110000"/>
              </a:lnSpc>
              <a:spcBef>
                <a:spcPts val="5"/>
              </a:spcBef>
            </a:pPr>
            <a:r>
              <a:rPr sz="2000" b="1" dirty="0">
                <a:solidFill>
                  <a:srgbClr val="003300"/>
                </a:solidFill>
                <a:latin typeface="Arial"/>
                <a:cs typeface="Arial"/>
              </a:rPr>
              <a:t>ThreadHandle = CreateThread (  NULL, // default security</a:t>
            </a:r>
            <a:r>
              <a:rPr sz="2000" b="1" spc="-130" dirty="0">
                <a:solidFill>
                  <a:srgbClr val="003300"/>
                </a:solidFill>
                <a:latin typeface="Arial"/>
                <a:cs typeface="Arial"/>
              </a:rPr>
              <a:t> </a:t>
            </a:r>
            <a:r>
              <a:rPr sz="2000" b="1" dirty="0">
                <a:solidFill>
                  <a:srgbClr val="003300"/>
                </a:solidFill>
                <a:latin typeface="Arial"/>
                <a:cs typeface="Arial"/>
              </a:rPr>
              <a:t>attributes  0, // default stack</a:t>
            </a:r>
            <a:r>
              <a:rPr sz="2000" b="1" spc="-105" dirty="0">
                <a:solidFill>
                  <a:srgbClr val="003300"/>
                </a:solidFill>
                <a:latin typeface="Arial"/>
                <a:cs typeface="Arial"/>
              </a:rPr>
              <a:t> </a:t>
            </a:r>
            <a:r>
              <a:rPr sz="2000" b="1" dirty="0">
                <a:solidFill>
                  <a:srgbClr val="003300"/>
                </a:solidFill>
                <a:latin typeface="Arial"/>
                <a:cs typeface="Arial"/>
              </a:rPr>
              <a:t>size</a:t>
            </a:r>
            <a:endParaRPr sz="2000">
              <a:latin typeface="Arial"/>
              <a:cs typeface="Arial"/>
            </a:endParaRPr>
          </a:p>
          <a:p>
            <a:pPr marL="82550">
              <a:lnSpc>
                <a:spcPct val="100000"/>
              </a:lnSpc>
              <a:spcBef>
                <a:spcPts val="240"/>
              </a:spcBef>
            </a:pPr>
            <a:r>
              <a:rPr sz="2000" b="1" dirty="0">
                <a:solidFill>
                  <a:srgbClr val="003300"/>
                </a:solidFill>
                <a:latin typeface="Arial"/>
                <a:cs typeface="Arial"/>
              </a:rPr>
              <a:t>Summation, // function to</a:t>
            </a:r>
            <a:r>
              <a:rPr sz="2000" b="1" spc="-100" dirty="0">
                <a:solidFill>
                  <a:srgbClr val="003300"/>
                </a:solidFill>
                <a:latin typeface="Arial"/>
                <a:cs typeface="Arial"/>
              </a:rPr>
              <a:t> </a:t>
            </a:r>
            <a:r>
              <a:rPr sz="2000" b="1" dirty="0">
                <a:solidFill>
                  <a:srgbClr val="003300"/>
                </a:solidFill>
                <a:latin typeface="Arial"/>
                <a:cs typeface="Arial"/>
              </a:rPr>
              <a:t>execute</a:t>
            </a:r>
            <a:endParaRPr sz="2000">
              <a:latin typeface="Arial"/>
              <a:cs typeface="Arial"/>
            </a:endParaRPr>
          </a:p>
          <a:p>
            <a:pPr marL="82550" marR="882015">
              <a:lnSpc>
                <a:spcPct val="110000"/>
              </a:lnSpc>
            </a:pPr>
            <a:r>
              <a:rPr sz="2000" b="1" dirty="0">
                <a:solidFill>
                  <a:srgbClr val="003300"/>
                </a:solidFill>
                <a:latin typeface="Arial"/>
                <a:cs typeface="Arial"/>
              </a:rPr>
              <a:t>&amp; Param, // parameter to thread</a:t>
            </a:r>
            <a:r>
              <a:rPr sz="2000" b="1" spc="-180" dirty="0">
                <a:solidFill>
                  <a:srgbClr val="003300"/>
                </a:solidFill>
                <a:latin typeface="Arial"/>
                <a:cs typeface="Arial"/>
              </a:rPr>
              <a:t> </a:t>
            </a:r>
            <a:r>
              <a:rPr sz="2000" b="1" dirty="0">
                <a:solidFill>
                  <a:srgbClr val="003300"/>
                </a:solidFill>
                <a:latin typeface="Arial"/>
                <a:cs typeface="Arial"/>
              </a:rPr>
              <a:t>function  0, // default creation</a:t>
            </a:r>
            <a:r>
              <a:rPr sz="2000" b="1" spc="-114" dirty="0">
                <a:solidFill>
                  <a:srgbClr val="003300"/>
                </a:solidFill>
                <a:latin typeface="Arial"/>
                <a:cs typeface="Arial"/>
              </a:rPr>
              <a:t> </a:t>
            </a:r>
            <a:r>
              <a:rPr sz="2000" b="1" dirty="0">
                <a:solidFill>
                  <a:srgbClr val="003300"/>
                </a:solidFill>
                <a:latin typeface="Arial"/>
                <a:cs typeface="Arial"/>
              </a:rPr>
              <a:t>flags</a:t>
            </a:r>
            <a:endParaRPr sz="2000">
              <a:latin typeface="Arial"/>
              <a:cs typeface="Arial"/>
            </a:endParaRPr>
          </a:p>
          <a:p>
            <a:pPr marL="12700">
              <a:lnSpc>
                <a:spcPct val="100000"/>
              </a:lnSpc>
              <a:spcBef>
                <a:spcPts val="240"/>
              </a:spcBef>
            </a:pPr>
            <a:r>
              <a:rPr sz="2000" b="1" dirty="0">
                <a:solidFill>
                  <a:srgbClr val="003300"/>
                </a:solidFill>
                <a:latin typeface="Arial"/>
                <a:cs typeface="Arial"/>
              </a:rPr>
              <a:t>&amp; ThreadId); // returns the thread</a:t>
            </a:r>
            <a:r>
              <a:rPr sz="2000" b="1" spc="-145" dirty="0">
                <a:solidFill>
                  <a:srgbClr val="003300"/>
                </a:solidFill>
                <a:latin typeface="Arial"/>
                <a:cs typeface="Arial"/>
              </a:rPr>
              <a:t> </a:t>
            </a:r>
            <a:r>
              <a:rPr sz="2000" b="1" dirty="0">
                <a:solidFill>
                  <a:srgbClr val="003300"/>
                </a:solidFill>
                <a:latin typeface="Arial"/>
                <a:cs typeface="Arial"/>
              </a:rPr>
              <a:t>ID</a:t>
            </a:r>
            <a:endParaRPr sz="2000">
              <a:latin typeface="Arial"/>
              <a:cs typeface="Arial"/>
            </a:endParaRPr>
          </a:p>
          <a:p>
            <a:pPr>
              <a:lnSpc>
                <a:spcPct val="100000"/>
              </a:lnSpc>
              <a:spcBef>
                <a:spcPts val="55"/>
              </a:spcBef>
            </a:pPr>
            <a:endParaRPr sz="2250">
              <a:latin typeface="Arial"/>
              <a:cs typeface="Arial"/>
            </a:endParaRPr>
          </a:p>
          <a:p>
            <a:pPr marL="82550" marR="5080" indent="-70485">
              <a:lnSpc>
                <a:spcPct val="110000"/>
              </a:lnSpc>
            </a:pPr>
            <a:r>
              <a:rPr sz="2000" b="1" dirty="0">
                <a:solidFill>
                  <a:srgbClr val="003300"/>
                </a:solidFill>
                <a:latin typeface="Arial"/>
                <a:cs typeface="Arial"/>
              </a:rPr>
              <a:t>if (ThreadHandle! = NULL) {  WaitForSingleObject (ThreadHandle,</a:t>
            </a:r>
            <a:r>
              <a:rPr sz="2000" b="1" spc="-125" dirty="0">
                <a:solidFill>
                  <a:srgbClr val="003300"/>
                </a:solidFill>
                <a:latin typeface="Arial"/>
                <a:cs typeface="Arial"/>
              </a:rPr>
              <a:t> </a:t>
            </a:r>
            <a:r>
              <a:rPr sz="2000" b="1" dirty="0">
                <a:solidFill>
                  <a:srgbClr val="003300"/>
                </a:solidFill>
                <a:latin typeface="Arial"/>
                <a:cs typeface="Arial"/>
              </a:rPr>
              <a:t>INFINITE);  CloseHandle</a:t>
            </a:r>
            <a:r>
              <a:rPr sz="2000" b="1" spc="-40" dirty="0">
                <a:solidFill>
                  <a:srgbClr val="003300"/>
                </a:solidFill>
                <a:latin typeface="Arial"/>
                <a:cs typeface="Arial"/>
              </a:rPr>
              <a:t> </a:t>
            </a:r>
            <a:r>
              <a:rPr sz="2000" b="1" dirty="0">
                <a:solidFill>
                  <a:srgbClr val="003300"/>
                </a:solidFill>
                <a:latin typeface="Arial"/>
                <a:cs typeface="Arial"/>
              </a:rPr>
              <a:t>(ThreadHandle);</a:t>
            </a:r>
            <a:endParaRPr sz="2000">
              <a:latin typeface="Arial"/>
              <a:cs typeface="Arial"/>
            </a:endParaRPr>
          </a:p>
          <a:p>
            <a:pPr marL="82550">
              <a:lnSpc>
                <a:spcPct val="100000"/>
              </a:lnSpc>
              <a:spcBef>
                <a:spcPts val="240"/>
              </a:spcBef>
            </a:pPr>
            <a:r>
              <a:rPr sz="2000" b="1" dirty="0">
                <a:solidFill>
                  <a:srgbClr val="003300"/>
                </a:solidFill>
                <a:latin typeface="Arial"/>
                <a:cs typeface="Arial"/>
              </a:rPr>
              <a:t>printf ("sum =% d \ n",</a:t>
            </a:r>
            <a:r>
              <a:rPr sz="2000" b="1" spc="-100" dirty="0">
                <a:solidFill>
                  <a:srgbClr val="003300"/>
                </a:solidFill>
                <a:latin typeface="Arial"/>
                <a:cs typeface="Arial"/>
              </a:rPr>
              <a:t> </a:t>
            </a:r>
            <a:r>
              <a:rPr sz="2000" b="1" dirty="0">
                <a:solidFill>
                  <a:srgbClr val="003300"/>
                </a:solidFill>
                <a:latin typeface="Arial"/>
                <a:cs typeface="Arial"/>
              </a:rPr>
              <a:t>Sum);</a:t>
            </a:r>
            <a:endParaRPr sz="2000">
              <a:latin typeface="Arial"/>
              <a:cs typeface="Arial"/>
            </a:endParaRPr>
          </a:p>
          <a:p>
            <a:pPr marL="12700">
              <a:lnSpc>
                <a:spcPct val="100000"/>
              </a:lnSpc>
              <a:spcBef>
                <a:spcPts val="240"/>
              </a:spcBef>
            </a:pPr>
            <a:r>
              <a:rPr sz="2000" b="1" dirty="0">
                <a:solidFill>
                  <a:srgbClr val="003300"/>
                </a:solidFill>
                <a:latin typeface="Arial"/>
                <a:cs typeface="Arial"/>
              </a:rPr>
              <a:t>}</a:t>
            </a:r>
            <a:endParaRPr sz="2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4528922" cy="635000"/>
          </a:xfrm>
          <a:prstGeom prst="rect">
            <a:avLst/>
          </a:prstGeom>
        </p:spPr>
        <p:txBody>
          <a:bodyPr vert="horz" wrap="square" lIns="0" tIns="12065" rIns="0" bIns="0" rtlCol="0">
            <a:spAutoFit/>
          </a:bodyPr>
          <a:lstStyle/>
          <a:p>
            <a:pPr marL="12700">
              <a:lnSpc>
                <a:spcPct val="100000"/>
              </a:lnSpc>
              <a:spcBef>
                <a:spcPts val="95"/>
              </a:spcBef>
            </a:pPr>
            <a:r>
              <a:rPr sz="4000" spc="-5" dirty="0"/>
              <a:t>Java</a:t>
            </a:r>
            <a:r>
              <a:rPr sz="4000" spc="-50" dirty="0"/>
              <a:t> </a:t>
            </a:r>
            <a:r>
              <a:rPr sz="4000" spc="-5" dirty="0"/>
              <a:t>Threads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
        <p:nvSpPr>
          <p:cNvPr id="4" name="object 4"/>
          <p:cNvSpPr txBox="1"/>
          <p:nvPr/>
        </p:nvSpPr>
        <p:spPr>
          <a:xfrm>
            <a:off x="1452752" y="1169034"/>
            <a:ext cx="5859145" cy="4196080"/>
          </a:xfrm>
          <a:prstGeom prst="rect">
            <a:avLst/>
          </a:prstGeom>
        </p:spPr>
        <p:txBody>
          <a:bodyPr vert="horz" wrap="square" lIns="0" tIns="12700" rIns="0" bIns="0" rtlCol="0">
            <a:spAutoFit/>
          </a:bodyPr>
          <a:lstStyle/>
          <a:p>
            <a:pPr marL="354965" marR="5080" indent="-342900">
              <a:lnSpc>
                <a:spcPct val="100000"/>
              </a:lnSpc>
              <a:spcBef>
                <a:spcPts val="10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Java </a:t>
            </a:r>
            <a:r>
              <a:rPr sz="2400" b="1" dirty="0">
                <a:solidFill>
                  <a:srgbClr val="003300"/>
                </a:solidFill>
                <a:latin typeface="Arial"/>
                <a:cs typeface="Arial"/>
              </a:rPr>
              <a:t>threads </a:t>
            </a:r>
            <a:r>
              <a:rPr sz="2400" b="1" spc="-5" dirty="0">
                <a:solidFill>
                  <a:srgbClr val="003300"/>
                </a:solidFill>
                <a:latin typeface="Arial"/>
                <a:cs typeface="Arial"/>
              </a:rPr>
              <a:t>are created </a:t>
            </a:r>
            <a:r>
              <a:rPr sz="2400" b="1" spc="5" dirty="0">
                <a:solidFill>
                  <a:srgbClr val="003300"/>
                </a:solidFill>
                <a:latin typeface="Arial"/>
                <a:cs typeface="Arial"/>
              </a:rPr>
              <a:t>with </a:t>
            </a:r>
            <a:r>
              <a:rPr sz="2400" b="1" spc="-5" dirty="0">
                <a:solidFill>
                  <a:srgbClr val="003300"/>
                </a:solidFill>
                <a:latin typeface="Arial"/>
                <a:cs typeface="Arial"/>
              </a:rPr>
              <a:t>a </a:t>
            </a:r>
            <a:r>
              <a:rPr sz="2400" b="1" dirty="0">
                <a:solidFill>
                  <a:srgbClr val="003300"/>
                </a:solidFill>
                <a:latin typeface="Arial"/>
                <a:cs typeface="Arial"/>
              </a:rPr>
              <a:t>call</a:t>
            </a:r>
            <a:r>
              <a:rPr sz="2400" b="1" spc="-30" dirty="0">
                <a:solidFill>
                  <a:srgbClr val="003300"/>
                </a:solidFill>
                <a:latin typeface="Arial"/>
                <a:cs typeface="Arial"/>
              </a:rPr>
              <a:t> </a:t>
            </a:r>
            <a:r>
              <a:rPr sz="2400" b="1" dirty="0">
                <a:solidFill>
                  <a:srgbClr val="003300"/>
                </a:solidFill>
                <a:latin typeface="Arial"/>
                <a:cs typeface="Arial"/>
              </a:rPr>
              <a:t>to  the start () method of a class</a:t>
            </a:r>
            <a:r>
              <a:rPr sz="2400" b="1" spc="-90" dirty="0">
                <a:solidFill>
                  <a:srgbClr val="003300"/>
                </a:solidFill>
                <a:latin typeface="Arial"/>
                <a:cs typeface="Arial"/>
              </a:rPr>
              <a:t> </a:t>
            </a:r>
            <a:r>
              <a:rPr sz="2400" b="1" dirty="0">
                <a:solidFill>
                  <a:srgbClr val="003300"/>
                </a:solidFill>
                <a:latin typeface="Arial"/>
                <a:cs typeface="Arial"/>
              </a:rPr>
              <a:t>that</a:t>
            </a:r>
            <a:endParaRPr sz="24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Extends the Thread class,</a:t>
            </a:r>
            <a:r>
              <a:rPr sz="2200" spc="30" dirty="0">
                <a:solidFill>
                  <a:srgbClr val="003366"/>
                </a:solidFill>
                <a:latin typeface="Arial"/>
                <a:cs typeface="Arial"/>
              </a:rPr>
              <a:t> </a:t>
            </a:r>
            <a:r>
              <a:rPr sz="2200" spc="-5" dirty="0">
                <a:solidFill>
                  <a:srgbClr val="003366"/>
                </a:solidFill>
                <a:latin typeface="Arial"/>
                <a:cs typeface="Arial"/>
              </a:rPr>
              <a:t>or</a:t>
            </a:r>
            <a:endParaRPr sz="220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Uses the Runnable</a:t>
            </a:r>
            <a:r>
              <a:rPr sz="2200" spc="25" dirty="0">
                <a:solidFill>
                  <a:srgbClr val="003366"/>
                </a:solidFill>
                <a:latin typeface="Arial"/>
                <a:cs typeface="Arial"/>
              </a:rPr>
              <a:t> </a:t>
            </a:r>
            <a:r>
              <a:rPr sz="2200" spc="-5" dirty="0">
                <a:solidFill>
                  <a:srgbClr val="003366"/>
                </a:solidFill>
                <a:latin typeface="Arial"/>
                <a:cs typeface="Arial"/>
              </a:rPr>
              <a:t>interface:</a:t>
            </a:r>
            <a:endParaRPr sz="2200">
              <a:latin typeface="Arial"/>
              <a:cs typeface="Arial"/>
            </a:endParaRPr>
          </a:p>
          <a:p>
            <a:pPr marL="927100">
              <a:lnSpc>
                <a:spcPct val="100000"/>
              </a:lnSpc>
              <a:spcBef>
                <a:spcPts val="415"/>
              </a:spcBef>
            </a:pPr>
            <a:r>
              <a:rPr sz="2000" b="1" dirty="0">
                <a:solidFill>
                  <a:srgbClr val="760E50"/>
                </a:solidFill>
                <a:latin typeface="Carlito"/>
                <a:cs typeface="Carlito"/>
              </a:rPr>
              <a:t>public interface</a:t>
            </a:r>
            <a:r>
              <a:rPr sz="2000" b="1" spc="-40" dirty="0">
                <a:solidFill>
                  <a:srgbClr val="760E50"/>
                </a:solidFill>
                <a:latin typeface="Carlito"/>
                <a:cs typeface="Carlito"/>
              </a:rPr>
              <a:t> </a:t>
            </a:r>
            <a:r>
              <a:rPr sz="2000" b="1" dirty="0">
                <a:latin typeface="Carlito"/>
                <a:cs typeface="Carlito"/>
              </a:rPr>
              <a:t>Runnable</a:t>
            </a:r>
            <a:endParaRPr sz="2000">
              <a:latin typeface="Carlito"/>
              <a:cs typeface="Carlito"/>
            </a:endParaRPr>
          </a:p>
          <a:p>
            <a:pPr marL="927100">
              <a:lnSpc>
                <a:spcPct val="100000"/>
              </a:lnSpc>
              <a:spcBef>
                <a:spcPts val="480"/>
              </a:spcBef>
            </a:pPr>
            <a:r>
              <a:rPr sz="2000" b="1" dirty="0">
                <a:latin typeface="Carlito"/>
                <a:cs typeface="Carlito"/>
              </a:rPr>
              <a:t>{</a:t>
            </a:r>
            <a:endParaRPr sz="2000">
              <a:latin typeface="Carlito"/>
              <a:cs typeface="Carlito"/>
            </a:endParaRPr>
          </a:p>
          <a:p>
            <a:pPr marL="983615">
              <a:lnSpc>
                <a:spcPct val="100000"/>
              </a:lnSpc>
              <a:spcBef>
                <a:spcPts val="480"/>
              </a:spcBef>
            </a:pPr>
            <a:r>
              <a:rPr sz="2000" b="1" dirty="0">
                <a:solidFill>
                  <a:srgbClr val="760E50"/>
                </a:solidFill>
                <a:latin typeface="Carlito"/>
                <a:cs typeface="Carlito"/>
              </a:rPr>
              <a:t>public </a:t>
            </a:r>
            <a:r>
              <a:rPr sz="2000" b="1" spc="-5" dirty="0">
                <a:solidFill>
                  <a:srgbClr val="760E50"/>
                </a:solidFill>
                <a:latin typeface="Carlito"/>
                <a:cs typeface="Carlito"/>
              </a:rPr>
              <a:t>abstract void </a:t>
            </a:r>
            <a:r>
              <a:rPr sz="2000" b="1" spc="-5" dirty="0">
                <a:latin typeface="Carlito"/>
                <a:cs typeface="Carlito"/>
              </a:rPr>
              <a:t>run</a:t>
            </a:r>
            <a:r>
              <a:rPr sz="2000" b="1" spc="-55" dirty="0">
                <a:latin typeface="Carlito"/>
                <a:cs typeface="Carlito"/>
              </a:rPr>
              <a:t> </a:t>
            </a:r>
            <a:r>
              <a:rPr sz="2000" b="1" spc="-5" dirty="0">
                <a:latin typeface="Carlito"/>
                <a:cs typeface="Carlito"/>
              </a:rPr>
              <a:t>();</a:t>
            </a:r>
            <a:endParaRPr sz="2000">
              <a:latin typeface="Carlito"/>
              <a:cs typeface="Carlito"/>
            </a:endParaRPr>
          </a:p>
          <a:p>
            <a:pPr marL="927100">
              <a:lnSpc>
                <a:spcPct val="100000"/>
              </a:lnSpc>
              <a:spcBef>
                <a:spcPts val="480"/>
              </a:spcBef>
            </a:pPr>
            <a:r>
              <a:rPr sz="2000" b="1" dirty="0">
                <a:latin typeface="Carlito"/>
                <a:cs typeface="Carlito"/>
              </a:rPr>
              <a:t>}</a:t>
            </a:r>
            <a:endParaRPr sz="2000">
              <a:latin typeface="Carlito"/>
              <a:cs typeface="Carlito"/>
            </a:endParaRPr>
          </a:p>
          <a:p>
            <a:pPr marL="354965" marR="126364" indent="-342900">
              <a:lnSpc>
                <a:spcPct val="100000"/>
              </a:lnSpc>
              <a:spcBef>
                <a:spcPts val="645"/>
              </a:spcBef>
              <a:buClr>
                <a:srgbClr val="009999"/>
              </a:buClr>
              <a:buSzPct val="75000"/>
              <a:buFont typeface="Wingdings"/>
              <a:buChar char=""/>
              <a:tabLst>
                <a:tab pos="354965" algn="l"/>
                <a:tab pos="355600" algn="l"/>
              </a:tabLst>
            </a:pPr>
            <a:r>
              <a:rPr sz="2400" b="1" spc="-5" dirty="0">
                <a:solidFill>
                  <a:srgbClr val="003300"/>
                </a:solidFill>
                <a:latin typeface="Arial"/>
                <a:cs typeface="Arial"/>
              </a:rPr>
              <a:t>Java </a:t>
            </a:r>
            <a:r>
              <a:rPr sz="2400" b="1" dirty="0">
                <a:solidFill>
                  <a:srgbClr val="003300"/>
                </a:solidFill>
                <a:latin typeface="Arial"/>
                <a:cs typeface="Arial"/>
              </a:rPr>
              <a:t>threads </a:t>
            </a:r>
            <a:r>
              <a:rPr sz="2400" b="1" spc="-5" dirty="0">
                <a:solidFill>
                  <a:srgbClr val="003300"/>
                </a:solidFill>
                <a:latin typeface="Arial"/>
                <a:cs typeface="Arial"/>
              </a:rPr>
              <a:t>are </a:t>
            </a:r>
            <a:r>
              <a:rPr sz="2400" b="1" dirty="0">
                <a:solidFill>
                  <a:srgbClr val="003300"/>
                </a:solidFill>
                <a:latin typeface="Arial"/>
                <a:cs typeface="Arial"/>
              </a:rPr>
              <a:t>an important part</a:t>
            </a:r>
            <a:r>
              <a:rPr sz="2400" b="1" spc="-75" dirty="0">
                <a:solidFill>
                  <a:srgbClr val="003300"/>
                </a:solidFill>
                <a:latin typeface="Arial"/>
                <a:cs typeface="Arial"/>
              </a:rPr>
              <a:t> </a:t>
            </a:r>
            <a:r>
              <a:rPr sz="2400" b="1" dirty="0">
                <a:solidFill>
                  <a:srgbClr val="003300"/>
                </a:solidFill>
                <a:latin typeface="Arial"/>
                <a:cs typeface="Arial"/>
              </a:rPr>
              <a:t>of  the </a:t>
            </a:r>
            <a:r>
              <a:rPr sz="2400" b="1" spc="-5" dirty="0">
                <a:solidFill>
                  <a:srgbClr val="003300"/>
                </a:solidFill>
                <a:latin typeface="Arial"/>
                <a:cs typeface="Arial"/>
              </a:rPr>
              <a:t>Java language </a:t>
            </a:r>
            <a:r>
              <a:rPr sz="2400" b="1" dirty="0">
                <a:solidFill>
                  <a:srgbClr val="003300"/>
                </a:solidFill>
                <a:latin typeface="Arial"/>
                <a:cs typeface="Arial"/>
              </a:rPr>
              <a:t>which offers a  </a:t>
            </a:r>
            <a:r>
              <a:rPr sz="2400" b="1" spc="-5" dirty="0">
                <a:solidFill>
                  <a:srgbClr val="003300"/>
                </a:solidFill>
                <a:latin typeface="Arial"/>
                <a:cs typeface="Arial"/>
              </a:rPr>
              <a:t>feature </a:t>
            </a:r>
            <a:r>
              <a:rPr sz="2400" b="1" dirty="0">
                <a:solidFill>
                  <a:srgbClr val="003300"/>
                </a:solidFill>
                <a:latin typeface="Arial"/>
                <a:cs typeface="Arial"/>
              </a:rPr>
              <a:t>rich</a:t>
            </a:r>
            <a:r>
              <a:rPr sz="2400" b="1" spc="5" dirty="0">
                <a:solidFill>
                  <a:srgbClr val="003300"/>
                </a:solidFill>
                <a:latin typeface="Arial"/>
                <a:cs typeface="Arial"/>
              </a:rPr>
              <a:t> </a:t>
            </a:r>
            <a:r>
              <a:rPr sz="2400" b="1" spc="-5" dirty="0">
                <a:solidFill>
                  <a:srgbClr val="003300"/>
                </a:solidFill>
                <a:latin typeface="Arial"/>
                <a:cs typeface="Arial"/>
              </a:rPr>
              <a:t>API.</a:t>
            </a:r>
            <a:endParaRPr sz="2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976722" cy="635000"/>
          </a:xfrm>
          <a:prstGeom prst="rect">
            <a:avLst/>
          </a:prstGeom>
        </p:spPr>
        <p:txBody>
          <a:bodyPr vert="horz" wrap="square" lIns="0" tIns="12065" rIns="0" bIns="0" rtlCol="0">
            <a:spAutoFit/>
          </a:bodyPr>
          <a:lstStyle/>
          <a:p>
            <a:pPr marL="12700">
              <a:lnSpc>
                <a:spcPct val="100000"/>
              </a:lnSpc>
              <a:spcBef>
                <a:spcPts val="95"/>
              </a:spcBef>
            </a:pPr>
            <a:r>
              <a:rPr sz="4000" spc="-5" dirty="0"/>
              <a:t>Extend the Thread</a:t>
            </a:r>
            <a:r>
              <a:rPr sz="4000" spc="-30" dirty="0"/>
              <a:t> </a:t>
            </a:r>
            <a:r>
              <a:rPr sz="4000" spc="-10" dirty="0"/>
              <a:t>class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
        <p:nvSpPr>
          <p:cNvPr id="4" name="object 4"/>
          <p:cNvSpPr txBox="1"/>
          <p:nvPr/>
        </p:nvSpPr>
        <p:spPr>
          <a:xfrm>
            <a:off x="1965705" y="1244279"/>
            <a:ext cx="4903470" cy="5055870"/>
          </a:xfrm>
          <a:prstGeom prst="rect">
            <a:avLst/>
          </a:prstGeom>
        </p:spPr>
        <p:txBody>
          <a:bodyPr vert="horz" wrap="square" lIns="0" tIns="42545" rIns="0" bIns="0" rtlCol="0">
            <a:spAutoFit/>
          </a:bodyPr>
          <a:lstStyle/>
          <a:p>
            <a:pPr marL="12700">
              <a:lnSpc>
                <a:spcPct val="100000"/>
              </a:lnSpc>
              <a:spcBef>
                <a:spcPts val="335"/>
              </a:spcBef>
            </a:pPr>
            <a:r>
              <a:rPr sz="2000" b="1" spc="-5" dirty="0">
                <a:solidFill>
                  <a:srgbClr val="760E50"/>
                </a:solidFill>
                <a:latin typeface="Carlito"/>
                <a:cs typeface="Carlito"/>
              </a:rPr>
              <a:t>class </a:t>
            </a:r>
            <a:r>
              <a:rPr sz="2000" b="1" spc="-5" dirty="0">
                <a:latin typeface="Carlito"/>
                <a:cs typeface="Carlito"/>
              </a:rPr>
              <a:t>Worker1 </a:t>
            </a:r>
            <a:r>
              <a:rPr sz="2000" b="1" spc="-5" dirty="0">
                <a:solidFill>
                  <a:srgbClr val="760E50"/>
                </a:solidFill>
                <a:latin typeface="Carlito"/>
                <a:cs typeface="Carlito"/>
              </a:rPr>
              <a:t>extends</a:t>
            </a:r>
            <a:r>
              <a:rPr sz="2000" b="1" spc="5" dirty="0">
                <a:solidFill>
                  <a:srgbClr val="760E50"/>
                </a:solidFill>
                <a:latin typeface="Carlito"/>
                <a:cs typeface="Carlito"/>
              </a:rPr>
              <a:t> </a:t>
            </a:r>
            <a:r>
              <a:rPr sz="2000" b="1" spc="-5" dirty="0">
                <a:latin typeface="Carlito"/>
                <a:cs typeface="Carlito"/>
              </a:rPr>
              <a:t>Thread</a:t>
            </a:r>
            <a:endParaRPr sz="2000">
              <a:latin typeface="Carlito"/>
              <a:cs typeface="Carlito"/>
            </a:endParaRPr>
          </a:p>
          <a:p>
            <a:pPr marL="12700">
              <a:lnSpc>
                <a:spcPct val="100000"/>
              </a:lnSpc>
              <a:spcBef>
                <a:spcPts val="240"/>
              </a:spcBef>
            </a:pPr>
            <a:r>
              <a:rPr sz="2000" b="1" dirty="0">
                <a:latin typeface="Carlito"/>
                <a:cs typeface="Carlito"/>
              </a:rPr>
              <a:t>{</a:t>
            </a:r>
            <a:endParaRPr sz="2000">
              <a:latin typeface="Carlito"/>
              <a:cs typeface="Carlito"/>
            </a:endParaRPr>
          </a:p>
          <a:p>
            <a:pPr marL="68580">
              <a:lnSpc>
                <a:spcPct val="100000"/>
              </a:lnSpc>
              <a:spcBef>
                <a:spcPts val="244"/>
              </a:spcBef>
            </a:pPr>
            <a:r>
              <a:rPr sz="2000" b="1" dirty="0">
                <a:solidFill>
                  <a:srgbClr val="760E50"/>
                </a:solidFill>
                <a:latin typeface="Carlito"/>
                <a:cs typeface="Carlito"/>
              </a:rPr>
              <a:t>public </a:t>
            </a:r>
            <a:r>
              <a:rPr sz="2000" b="1" spc="-5" dirty="0">
                <a:solidFill>
                  <a:srgbClr val="760E50"/>
                </a:solidFill>
                <a:latin typeface="Carlito"/>
                <a:cs typeface="Carlito"/>
              </a:rPr>
              <a:t>void </a:t>
            </a:r>
            <a:r>
              <a:rPr sz="2000" b="1" spc="-5" dirty="0">
                <a:latin typeface="Carlito"/>
                <a:cs typeface="Carlito"/>
              </a:rPr>
              <a:t>run </a:t>
            </a:r>
            <a:r>
              <a:rPr sz="2000" b="1" dirty="0">
                <a:latin typeface="Carlito"/>
                <a:cs typeface="Carlito"/>
              </a:rPr>
              <a:t>()</a:t>
            </a:r>
            <a:r>
              <a:rPr sz="2000" b="1" spc="-45" dirty="0">
                <a:latin typeface="Carlito"/>
                <a:cs typeface="Carlito"/>
              </a:rPr>
              <a:t> </a:t>
            </a:r>
            <a:r>
              <a:rPr sz="2000" b="1" dirty="0">
                <a:latin typeface="Carlito"/>
                <a:cs typeface="Carlito"/>
              </a:rPr>
              <a:t>{</a:t>
            </a:r>
            <a:endParaRPr sz="2000">
              <a:latin typeface="Carlito"/>
              <a:cs typeface="Carlito"/>
            </a:endParaRPr>
          </a:p>
          <a:p>
            <a:pPr marL="68580">
              <a:lnSpc>
                <a:spcPct val="100000"/>
              </a:lnSpc>
              <a:spcBef>
                <a:spcPts val="240"/>
              </a:spcBef>
            </a:pPr>
            <a:r>
              <a:rPr sz="2000" b="1" dirty="0">
                <a:latin typeface="Carlito"/>
                <a:cs typeface="Carlito"/>
              </a:rPr>
              <a:t>System.out.println (</a:t>
            </a:r>
            <a:r>
              <a:rPr sz="2000" b="1" dirty="0">
                <a:solidFill>
                  <a:srgbClr val="881215"/>
                </a:solidFill>
                <a:latin typeface="Carlito"/>
                <a:cs typeface="Carlito"/>
              </a:rPr>
              <a:t>"I </a:t>
            </a:r>
            <a:r>
              <a:rPr sz="2000" b="1" spc="-5" dirty="0">
                <a:solidFill>
                  <a:srgbClr val="881215"/>
                </a:solidFill>
                <a:latin typeface="Carlito"/>
                <a:cs typeface="Carlito"/>
              </a:rPr>
              <a:t>Am </a:t>
            </a:r>
            <a:r>
              <a:rPr sz="2000" b="1" dirty="0">
                <a:solidFill>
                  <a:srgbClr val="881215"/>
                </a:solidFill>
                <a:latin typeface="Carlito"/>
                <a:cs typeface="Carlito"/>
              </a:rPr>
              <a:t>a Worker</a:t>
            </a:r>
            <a:r>
              <a:rPr sz="2000" b="1" spc="-120" dirty="0">
                <a:solidFill>
                  <a:srgbClr val="881215"/>
                </a:solidFill>
                <a:latin typeface="Carlito"/>
                <a:cs typeface="Carlito"/>
              </a:rPr>
              <a:t> </a:t>
            </a:r>
            <a:r>
              <a:rPr sz="2000" b="1" dirty="0">
                <a:solidFill>
                  <a:srgbClr val="881215"/>
                </a:solidFill>
                <a:latin typeface="Carlito"/>
                <a:cs typeface="Carlito"/>
              </a:rPr>
              <a:t>Thread"</a:t>
            </a:r>
            <a:r>
              <a:rPr sz="2000" b="1" dirty="0">
                <a:latin typeface="Carlito"/>
                <a:cs typeface="Carlito"/>
              </a:rPr>
              <a:t>);</a:t>
            </a:r>
            <a:endParaRPr sz="2000">
              <a:latin typeface="Carlito"/>
              <a:cs typeface="Carlito"/>
            </a:endParaRPr>
          </a:p>
          <a:p>
            <a:pPr marL="68580">
              <a:lnSpc>
                <a:spcPct val="100000"/>
              </a:lnSpc>
              <a:spcBef>
                <a:spcPts val="240"/>
              </a:spcBef>
            </a:pPr>
            <a:r>
              <a:rPr sz="2000" b="1" dirty="0">
                <a:latin typeface="Carlito"/>
                <a:cs typeface="Carlito"/>
              </a:rPr>
              <a:t>}</a:t>
            </a:r>
            <a:endParaRPr sz="2000">
              <a:latin typeface="Carlito"/>
              <a:cs typeface="Carlito"/>
            </a:endParaRPr>
          </a:p>
          <a:p>
            <a:pPr marL="12700">
              <a:lnSpc>
                <a:spcPct val="100000"/>
              </a:lnSpc>
              <a:spcBef>
                <a:spcPts val="240"/>
              </a:spcBef>
            </a:pPr>
            <a:r>
              <a:rPr sz="2000" b="1" dirty="0">
                <a:latin typeface="Carlito"/>
                <a:cs typeface="Carlito"/>
              </a:rPr>
              <a:t>}</a:t>
            </a:r>
            <a:endParaRPr sz="2000">
              <a:latin typeface="Carlito"/>
              <a:cs typeface="Carlito"/>
            </a:endParaRPr>
          </a:p>
          <a:p>
            <a:pPr>
              <a:lnSpc>
                <a:spcPct val="100000"/>
              </a:lnSpc>
              <a:spcBef>
                <a:spcPts val="10"/>
              </a:spcBef>
            </a:pPr>
            <a:endParaRPr sz="2350">
              <a:latin typeface="Carlito"/>
              <a:cs typeface="Carlito"/>
            </a:endParaRPr>
          </a:p>
          <a:p>
            <a:pPr marL="12700">
              <a:lnSpc>
                <a:spcPct val="100000"/>
              </a:lnSpc>
            </a:pPr>
            <a:r>
              <a:rPr sz="2000" b="1" dirty="0">
                <a:solidFill>
                  <a:srgbClr val="760E50"/>
                </a:solidFill>
                <a:latin typeface="Carlito"/>
                <a:cs typeface="Carlito"/>
              </a:rPr>
              <a:t>public </a:t>
            </a:r>
            <a:r>
              <a:rPr sz="2000" b="1" spc="-5" dirty="0">
                <a:solidFill>
                  <a:srgbClr val="760E50"/>
                </a:solidFill>
                <a:latin typeface="Carlito"/>
                <a:cs typeface="Carlito"/>
              </a:rPr>
              <a:t>class</a:t>
            </a:r>
            <a:r>
              <a:rPr sz="2000" b="1" spc="-35" dirty="0">
                <a:solidFill>
                  <a:srgbClr val="760E50"/>
                </a:solidFill>
                <a:latin typeface="Carlito"/>
                <a:cs typeface="Carlito"/>
              </a:rPr>
              <a:t> </a:t>
            </a:r>
            <a:r>
              <a:rPr sz="2000" b="1" dirty="0">
                <a:latin typeface="Carlito"/>
                <a:cs typeface="Carlito"/>
              </a:rPr>
              <a:t>First</a:t>
            </a:r>
            <a:endParaRPr sz="2000">
              <a:latin typeface="Carlito"/>
              <a:cs typeface="Carlito"/>
            </a:endParaRPr>
          </a:p>
          <a:p>
            <a:pPr marL="12700">
              <a:lnSpc>
                <a:spcPct val="100000"/>
              </a:lnSpc>
              <a:spcBef>
                <a:spcPts val="240"/>
              </a:spcBef>
            </a:pPr>
            <a:r>
              <a:rPr sz="2000" b="1" dirty="0">
                <a:latin typeface="Carlito"/>
                <a:cs typeface="Carlito"/>
              </a:rPr>
              <a:t>{</a:t>
            </a:r>
            <a:endParaRPr sz="2000">
              <a:latin typeface="Carlito"/>
              <a:cs typeface="Carlito"/>
            </a:endParaRPr>
          </a:p>
          <a:p>
            <a:pPr marL="68580">
              <a:lnSpc>
                <a:spcPct val="100000"/>
              </a:lnSpc>
              <a:spcBef>
                <a:spcPts val="240"/>
              </a:spcBef>
            </a:pPr>
            <a:r>
              <a:rPr sz="2000" b="1" dirty="0">
                <a:solidFill>
                  <a:srgbClr val="760E50"/>
                </a:solidFill>
                <a:latin typeface="Carlito"/>
                <a:cs typeface="Carlito"/>
              </a:rPr>
              <a:t>public static void </a:t>
            </a:r>
            <a:r>
              <a:rPr sz="2000" b="1" spc="-5" dirty="0">
                <a:latin typeface="Carlito"/>
                <a:cs typeface="Carlito"/>
              </a:rPr>
              <a:t>main </a:t>
            </a:r>
            <a:r>
              <a:rPr sz="2000" b="1" dirty="0">
                <a:latin typeface="Carlito"/>
                <a:cs typeface="Carlito"/>
              </a:rPr>
              <a:t>(String </a:t>
            </a:r>
            <a:r>
              <a:rPr sz="2000" b="1" spc="-5" dirty="0">
                <a:latin typeface="Carlito"/>
                <a:cs typeface="Carlito"/>
              </a:rPr>
              <a:t>args </a:t>
            </a:r>
            <a:r>
              <a:rPr sz="2000" b="1" dirty="0">
                <a:latin typeface="Carlito"/>
                <a:cs typeface="Carlito"/>
              </a:rPr>
              <a:t>[])</a:t>
            </a:r>
            <a:r>
              <a:rPr sz="2000" b="1" spc="-95" dirty="0">
                <a:latin typeface="Carlito"/>
                <a:cs typeface="Carlito"/>
              </a:rPr>
              <a:t> </a:t>
            </a:r>
            <a:r>
              <a:rPr sz="2000" b="1" dirty="0">
                <a:latin typeface="Carlito"/>
                <a:cs typeface="Carlito"/>
              </a:rPr>
              <a:t>{</a:t>
            </a:r>
            <a:endParaRPr sz="2000">
              <a:latin typeface="Carlito"/>
              <a:cs typeface="Carlito"/>
            </a:endParaRPr>
          </a:p>
          <a:p>
            <a:pPr marL="68580">
              <a:lnSpc>
                <a:spcPct val="100000"/>
              </a:lnSpc>
              <a:spcBef>
                <a:spcPts val="240"/>
              </a:spcBef>
            </a:pPr>
            <a:r>
              <a:rPr sz="2000" b="1" spc="-5" dirty="0">
                <a:latin typeface="Carlito"/>
                <a:cs typeface="Carlito"/>
              </a:rPr>
              <a:t>Worker1 runner </a:t>
            </a:r>
            <a:r>
              <a:rPr sz="2000" b="1" dirty="0">
                <a:latin typeface="Carlito"/>
                <a:cs typeface="Carlito"/>
              </a:rPr>
              <a:t>= </a:t>
            </a:r>
            <a:r>
              <a:rPr sz="2000" b="1" dirty="0">
                <a:solidFill>
                  <a:srgbClr val="760E50"/>
                </a:solidFill>
                <a:latin typeface="Carlito"/>
                <a:cs typeface="Carlito"/>
              </a:rPr>
              <a:t>new </a:t>
            </a:r>
            <a:r>
              <a:rPr sz="2000" b="1" spc="-5" dirty="0">
                <a:latin typeface="Carlito"/>
                <a:cs typeface="Carlito"/>
              </a:rPr>
              <a:t>Worker1</a:t>
            </a:r>
            <a:r>
              <a:rPr sz="2000" b="1" dirty="0">
                <a:latin typeface="Carlito"/>
                <a:cs typeface="Carlito"/>
              </a:rPr>
              <a:t> </a:t>
            </a:r>
            <a:r>
              <a:rPr sz="2000" b="1" spc="-5" dirty="0">
                <a:latin typeface="Carlito"/>
                <a:cs typeface="Carlito"/>
              </a:rPr>
              <a:t>();</a:t>
            </a:r>
            <a:endParaRPr sz="2000">
              <a:latin typeface="Carlito"/>
              <a:cs typeface="Carlito"/>
            </a:endParaRPr>
          </a:p>
          <a:p>
            <a:pPr marL="68580">
              <a:lnSpc>
                <a:spcPct val="100000"/>
              </a:lnSpc>
              <a:spcBef>
                <a:spcPts val="245"/>
              </a:spcBef>
            </a:pPr>
            <a:r>
              <a:rPr sz="2000" b="1" spc="-5" dirty="0">
                <a:latin typeface="Carlito"/>
                <a:cs typeface="Carlito"/>
              </a:rPr>
              <a:t>runner.start</a:t>
            </a:r>
            <a:r>
              <a:rPr sz="2000" b="1" spc="-15" dirty="0">
                <a:latin typeface="Carlito"/>
                <a:cs typeface="Carlito"/>
              </a:rPr>
              <a:t> </a:t>
            </a:r>
            <a:r>
              <a:rPr sz="2000" b="1" dirty="0">
                <a:latin typeface="Carlito"/>
                <a:cs typeface="Carlito"/>
              </a:rPr>
              <a:t>();</a:t>
            </a:r>
            <a:endParaRPr sz="2000">
              <a:latin typeface="Carlito"/>
              <a:cs typeface="Carlito"/>
            </a:endParaRPr>
          </a:p>
          <a:p>
            <a:pPr marL="68580">
              <a:lnSpc>
                <a:spcPct val="100000"/>
              </a:lnSpc>
              <a:spcBef>
                <a:spcPts val="240"/>
              </a:spcBef>
            </a:pPr>
            <a:r>
              <a:rPr sz="2000" b="1" dirty="0">
                <a:latin typeface="Carlito"/>
                <a:cs typeface="Carlito"/>
              </a:rPr>
              <a:t>System.out.println (</a:t>
            </a:r>
            <a:r>
              <a:rPr sz="2000" b="1" dirty="0">
                <a:solidFill>
                  <a:srgbClr val="881215"/>
                </a:solidFill>
                <a:latin typeface="Carlito"/>
                <a:cs typeface="Carlito"/>
              </a:rPr>
              <a:t>"I </a:t>
            </a:r>
            <a:r>
              <a:rPr sz="2000" b="1" spc="-5" dirty="0">
                <a:solidFill>
                  <a:srgbClr val="881215"/>
                </a:solidFill>
                <a:latin typeface="Carlito"/>
                <a:cs typeface="Carlito"/>
              </a:rPr>
              <a:t>Am </a:t>
            </a:r>
            <a:r>
              <a:rPr sz="2000" b="1" dirty="0">
                <a:solidFill>
                  <a:srgbClr val="881215"/>
                </a:solidFill>
                <a:latin typeface="Carlito"/>
                <a:cs typeface="Carlito"/>
              </a:rPr>
              <a:t>The </a:t>
            </a:r>
            <a:r>
              <a:rPr sz="2000" b="1" spc="-5" dirty="0">
                <a:solidFill>
                  <a:srgbClr val="881215"/>
                </a:solidFill>
                <a:latin typeface="Carlito"/>
                <a:cs typeface="Carlito"/>
              </a:rPr>
              <a:t>Main</a:t>
            </a:r>
            <a:r>
              <a:rPr sz="2000" b="1" spc="-80" dirty="0">
                <a:solidFill>
                  <a:srgbClr val="881215"/>
                </a:solidFill>
                <a:latin typeface="Carlito"/>
                <a:cs typeface="Carlito"/>
              </a:rPr>
              <a:t> </a:t>
            </a:r>
            <a:r>
              <a:rPr sz="2000" b="1" spc="-5" dirty="0">
                <a:solidFill>
                  <a:srgbClr val="881215"/>
                </a:solidFill>
                <a:latin typeface="Carlito"/>
                <a:cs typeface="Carlito"/>
              </a:rPr>
              <a:t>Thread"</a:t>
            </a:r>
            <a:r>
              <a:rPr sz="2000" b="1" spc="-5" dirty="0">
                <a:latin typeface="Carlito"/>
                <a:cs typeface="Carlito"/>
              </a:rPr>
              <a:t>);</a:t>
            </a:r>
            <a:endParaRPr sz="2000">
              <a:latin typeface="Carlito"/>
              <a:cs typeface="Carlito"/>
            </a:endParaRPr>
          </a:p>
          <a:p>
            <a:pPr marL="68580">
              <a:lnSpc>
                <a:spcPct val="100000"/>
              </a:lnSpc>
              <a:spcBef>
                <a:spcPts val="240"/>
              </a:spcBef>
            </a:pPr>
            <a:r>
              <a:rPr sz="2000" b="1" dirty="0">
                <a:latin typeface="Carlito"/>
                <a:cs typeface="Carlito"/>
              </a:rPr>
              <a:t>}</a:t>
            </a:r>
            <a:endParaRPr sz="2000">
              <a:latin typeface="Carlito"/>
              <a:cs typeface="Carlito"/>
            </a:endParaRPr>
          </a:p>
          <a:p>
            <a:pPr marL="12700">
              <a:lnSpc>
                <a:spcPct val="100000"/>
              </a:lnSpc>
              <a:spcBef>
                <a:spcPts val="240"/>
              </a:spcBef>
            </a:pPr>
            <a:r>
              <a:rPr sz="2000" b="1" dirty="0">
                <a:latin typeface="Carlito"/>
                <a:cs typeface="Carlito"/>
              </a:rPr>
              <a:t>}</a:t>
            </a:r>
            <a:endParaRPr sz="2000">
              <a:latin typeface="Carlito"/>
              <a:cs typeface="Carl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6205322" cy="635000"/>
          </a:xfrm>
          <a:prstGeom prst="rect">
            <a:avLst/>
          </a:prstGeom>
        </p:spPr>
        <p:txBody>
          <a:bodyPr vert="horz" wrap="square" lIns="0" tIns="12065" rIns="0" bIns="0" rtlCol="0">
            <a:spAutoFit/>
          </a:bodyPr>
          <a:lstStyle/>
          <a:p>
            <a:pPr marL="12700">
              <a:lnSpc>
                <a:spcPct val="100000"/>
              </a:lnSpc>
              <a:spcBef>
                <a:spcPts val="95"/>
              </a:spcBef>
            </a:pPr>
            <a:r>
              <a:rPr sz="4000" spc="-5" dirty="0"/>
              <a:t>The Runnable</a:t>
            </a:r>
            <a:r>
              <a:rPr sz="4000" spc="-35" dirty="0"/>
              <a:t> </a:t>
            </a:r>
            <a:r>
              <a:rPr sz="4000" spc="-10" dirty="0"/>
              <a:t>interface</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sp>
        <p:nvSpPr>
          <p:cNvPr id="4" name="object 4"/>
          <p:cNvSpPr txBox="1"/>
          <p:nvPr/>
        </p:nvSpPr>
        <p:spPr>
          <a:xfrm>
            <a:off x="1852929" y="1300352"/>
            <a:ext cx="4408170" cy="4854575"/>
          </a:xfrm>
          <a:prstGeom prst="rect">
            <a:avLst/>
          </a:prstGeom>
        </p:spPr>
        <p:txBody>
          <a:bodyPr vert="horz" wrap="square" lIns="0" tIns="40005" rIns="0" bIns="0" rtlCol="0">
            <a:spAutoFit/>
          </a:bodyPr>
          <a:lstStyle/>
          <a:p>
            <a:pPr marL="12700">
              <a:lnSpc>
                <a:spcPct val="100000"/>
              </a:lnSpc>
              <a:spcBef>
                <a:spcPts val="315"/>
              </a:spcBef>
            </a:pPr>
            <a:r>
              <a:rPr sz="1800" b="1" spc="-5" dirty="0">
                <a:solidFill>
                  <a:srgbClr val="760E50"/>
                </a:solidFill>
                <a:latin typeface="Carlito"/>
                <a:cs typeface="Carlito"/>
              </a:rPr>
              <a:t>class </a:t>
            </a:r>
            <a:r>
              <a:rPr sz="1800" b="1" spc="-5" dirty="0">
                <a:latin typeface="Carlito"/>
                <a:cs typeface="Carlito"/>
              </a:rPr>
              <a:t>Worker2 </a:t>
            </a:r>
            <a:r>
              <a:rPr sz="1800" b="1" spc="-5" dirty="0">
                <a:solidFill>
                  <a:srgbClr val="760E50"/>
                </a:solidFill>
                <a:latin typeface="Carlito"/>
                <a:cs typeface="Carlito"/>
              </a:rPr>
              <a:t>implements</a:t>
            </a:r>
            <a:r>
              <a:rPr sz="1800" b="1" spc="-60" dirty="0">
                <a:solidFill>
                  <a:srgbClr val="760E50"/>
                </a:solidFill>
                <a:latin typeface="Carlito"/>
                <a:cs typeface="Carlito"/>
              </a:rPr>
              <a:t> </a:t>
            </a:r>
            <a:r>
              <a:rPr sz="1800" b="1" spc="-5" dirty="0">
                <a:latin typeface="Carlito"/>
                <a:cs typeface="Carlito"/>
              </a:rPr>
              <a:t>Runnable</a:t>
            </a:r>
            <a:endParaRPr sz="1800">
              <a:latin typeface="Carlito"/>
              <a:cs typeface="Carlito"/>
            </a:endParaRPr>
          </a:p>
          <a:p>
            <a:pPr marL="12700">
              <a:lnSpc>
                <a:spcPct val="100000"/>
              </a:lnSpc>
              <a:spcBef>
                <a:spcPts val="215"/>
              </a:spcBef>
            </a:pPr>
            <a:r>
              <a:rPr sz="1800" b="1" dirty="0">
                <a:latin typeface="Carlito"/>
                <a:cs typeface="Carlito"/>
              </a:rPr>
              <a:t>{</a:t>
            </a:r>
            <a:endParaRPr sz="1800">
              <a:latin typeface="Carlito"/>
              <a:cs typeface="Carlito"/>
            </a:endParaRPr>
          </a:p>
          <a:p>
            <a:pPr marL="64135">
              <a:lnSpc>
                <a:spcPct val="100000"/>
              </a:lnSpc>
              <a:spcBef>
                <a:spcPts val="215"/>
              </a:spcBef>
            </a:pPr>
            <a:r>
              <a:rPr sz="1800" b="1" dirty="0">
                <a:solidFill>
                  <a:srgbClr val="760E50"/>
                </a:solidFill>
                <a:latin typeface="Carlito"/>
                <a:cs typeface="Carlito"/>
              </a:rPr>
              <a:t>public </a:t>
            </a:r>
            <a:r>
              <a:rPr sz="1800" b="1" spc="-5" dirty="0">
                <a:solidFill>
                  <a:srgbClr val="760E50"/>
                </a:solidFill>
                <a:latin typeface="Carlito"/>
                <a:cs typeface="Carlito"/>
              </a:rPr>
              <a:t>void </a:t>
            </a:r>
            <a:r>
              <a:rPr sz="1800" b="1" spc="-5" dirty="0">
                <a:latin typeface="Carlito"/>
                <a:cs typeface="Carlito"/>
              </a:rPr>
              <a:t>run </a:t>
            </a:r>
            <a:r>
              <a:rPr sz="1800" b="1" dirty="0">
                <a:latin typeface="Carlito"/>
                <a:cs typeface="Carlito"/>
              </a:rPr>
              <a:t>()</a:t>
            </a:r>
            <a:r>
              <a:rPr sz="1800" b="1" spc="-30" dirty="0">
                <a:latin typeface="Carlito"/>
                <a:cs typeface="Carlito"/>
              </a:rPr>
              <a:t> </a:t>
            </a:r>
            <a:r>
              <a:rPr sz="1800" b="1" dirty="0">
                <a:latin typeface="Carlito"/>
                <a:cs typeface="Carlito"/>
              </a:rPr>
              <a:t>{</a:t>
            </a:r>
            <a:endParaRPr sz="1800">
              <a:latin typeface="Carlito"/>
              <a:cs typeface="Carlito"/>
            </a:endParaRPr>
          </a:p>
          <a:p>
            <a:pPr marL="64135">
              <a:lnSpc>
                <a:spcPct val="100000"/>
              </a:lnSpc>
              <a:spcBef>
                <a:spcPts val="219"/>
              </a:spcBef>
            </a:pPr>
            <a:r>
              <a:rPr sz="1800" b="1" spc="-5" dirty="0">
                <a:latin typeface="Carlito"/>
                <a:cs typeface="Carlito"/>
              </a:rPr>
              <a:t>System.out.println </a:t>
            </a:r>
            <a:r>
              <a:rPr sz="1800" b="1" dirty="0">
                <a:latin typeface="Carlito"/>
                <a:cs typeface="Carlito"/>
              </a:rPr>
              <a:t>(</a:t>
            </a:r>
            <a:r>
              <a:rPr sz="1800" b="1" dirty="0">
                <a:solidFill>
                  <a:srgbClr val="881215"/>
                </a:solidFill>
                <a:latin typeface="Carlito"/>
                <a:cs typeface="Carlito"/>
              </a:rPr>
              <a:t>"I Am a </a:t>
            </a:r>
            <a:r>
              <a:rPr sz="1800" b="1" spc="-5" dirty="0">
                <a:solidFill>
                  <a:srgbClr val="881215"/>
                </a:solidFill>
                <a:latin typeface="Carlito"/>
                <a:cs typeface="Carlito"/>
              </a:rPr>
              <a:t>Worker</a:t>
            </a:r>
            <a:r>
              <a:rPr sz="1800" b="1" spc="-100" dirty="0">
                <a:solidFill>
                  <a:srgbClr val="881215"/>
                </a:solidFill>
                <a:latin typeface="Carlito"/>
                <a:cs typeface="Carlito"/>
              </a:rPr>
              <a:t> </a:t>
            </a:r>
            <a:r>
              <a:rPr sz="1800" b="1" dirty="0">
                <a:solidFill>
                  <a:srgbClr val="881215"/>
                </a:solidFill>
                <a:latin typeface="Carlito"/>
                <a:cs typeface="Carlito"/>
              </a:rPr>
              <a:t>Thread"</a:t>
            </a:r>
            <a:r>
              <a:rPr sz="1800" b="1" dirty="0">
                <a:latin typeface="Carlito"/>
                <a:cs typeface="Carlito"/>
              </a:rPr>
              <a:t>);</a:t>
            </a:r>
            <a:endParaRPr sz="1800">
              <a:latin typeface="Carlito"/>
              <a:cs typeface="Carlito"/>
            </a:endParaRPr>
          </a:p>
          <a:p>
            <a:pPr marL="64135">
              <a:lnSpc>
                <a:spcPct val="100000"/>
              </a:lnSpc>
              <a:spcBef>
                <a:spcPts val="215"/>
              </a:spcBef>
            </a:pPr>
            <a:r>
              <a:rPr sz="1800" b="1" dirty="0">
                <a:latin typeface="Carlito"/>
                <a:cs typeface="Carlito"/>
              </a:rPr>
              <a:t>}</a:t>
            </a:r>
            <a:endParaRPr sz="1800">
              <a:latin typeface="Carlito"/>
              <a:cs typeface="Carlito"/>
            </a:endParaRPr>
          </a:p>
          <a:p>
            <a:pPr marL="12700">
              <a:lnSpc>
                <a:spcPct val="100000"/>
              </a:lnSpc>
              <a:spcBef>
                <a:spcPts val="219"/>
              </a:spcBef>
            </a:pPr>
            <a:r>
              <a:rPr sz="1800" b="1" dirty="0">
                <a:latin typeface="Carlito"/>
                <a:cs typeface="Carlito"/>
              </a:rPr>
              <a:t>}</a:t>
            </a:r>
            <a:endParaRPr sz="1800">
              <a:latin typeface="Carlito"/>
              <a:cs typeface="Carlito"/>
            </a:endParaRPr>
          </a:p>
          <a:p>
            <a:pPr marL="12700">
              <a:lnSpc>
                <a:spcPct val="100000"/>
              </a:lnSpc>
              <a:spcBef>
                <a:spcPts val="215"/>
              </a:spcBef>
            </a:pPr>
            <a:r>
              <a:rPr sz="1800" b="1" dirty="0">
                <a:solidFill>
                  <a:srgbClr val="760E50"/>
                </a:solidFill>
                <a:latin typeface="Carlito"/>
                <a:cs typeface="Carlito"/>
              </a:rPr>
              <a:t>public </a:t>
            </a:r>
            <a:r>
              <a:rPr sz="1800" b="1" spc="-5" dirty="0">
                <a:solidFill>
                  <a:srgbClr val="760E50"/>
                </a:solidFill>
                <a:latin typeface="Carlito"/>
                <a:cs typeface="Carlito"/>
              </a:rPr>
              <a:t>class</a:t>
            </a:r>
            <a:r>
              <a:rPr sz="1800" b="1" spc="-65" dirty="0">
                <a:solidFill>
                  <a:srgbClr val="760E50"/>
                </a:solidFill>
                <a:latin typeface="Carlito"/>
                <a:cs typeface="Carlito"/>
              </a:rPr>
              <a:t> </a:t>
            </a:r>
            <a:r>
              <a:rPr sz="1800" b="1" dirty="0">
                <a:latin typeface="Carlito"/>
                <a:cs typeface="Carlito"/>
              </a:rPr>
              <a:t>Second</a:t>
            </a:r>
            <a:endParaRPr sz="1800">
              <a:latin typeface="Carlito"/>
              <a:cs typeface="Carlito"/>
            </a:endParaRPr>
          </a:p>
          <a:p>
            <a:pPr marL="12700">
              <a:lnSpc>
                <a:spcPct val="100000"/>
              </a:lnSpc>
              <a:spcBef>
                <a:spcPts val="215"/>
              </a:spcBef>
            </a:pPr>
            <a:r>
              <a:rPr sz="1800" b="1" dirty="0">
                <a:latin typeface="Carlito"/>
                <a:cs typeface="Carlito"/>
              </a:rPr>
              <a:t>{</a:t>
            </a:r>
            <a:endParaRPr sz="1800">
              <a:latin typeface="Carlito"/>
              <a:cs typeface="Carlito"/>
            </a:endParaRPr>
          </a:p>
          <a:p>
            <a:pPr marL="64135" marR="681990">
              <a:lnSpc>
                <a:spcPct val="110000"/>
              </a:lnSpc>
            </a:pPr>
            <a:r>
              <a:rPr sz="1800" b="1" dirty="0">
                <a:solidFill>
                  <a:srgbClr val="760E50"/>
                </a:solidFill>
                <a:latin typeface="Carlito"/>
                <a:cs typeface="Carlito"/>
              </a:rPr>
              <a:t>public static </a:t>
            </a:r>
            <a:r>
              <a:rPr sz="1800" b="1" spc="-5" dirty="0">
                <a:solidFill>
                  <a:srgbClr val="760E50"/>
                </a:solidFill>
                <a:latin typeface="Carlito"/>
                <a:cs typeface="Carlito"/>
              </a:rPr>
              <a:t>void </a:t>
            </a:r>
            <a:r>
              <a:rPr sz="1800" b="1" spc="-5" dirty="0">
                <a:latin typeface="Carlito"/>
                <a:cs typeface="Carlito"/>
              </a:rPr>
              <a:t>main </a:t>
            </a:r>
            <a:r>
              <a:rPr sz="1800" b="1" dirty="0">
                <a:latin typeface="Carlito"/>
                <a:cs typeface="Carlito"/>
              </a:rPr>
              <a:t>(String </a:t>
            </a:r>
            <a:r>
              <a:rPr sz="1800" b="1" spc="-5" dirty="0">
                <a:latin typeface="Carlito"/>
                <a:cs typeface="Carlito"/>
              </a:rPr>
              <a:t>args </a:t>
            </a:r>
            <a:r>
              <a:rPr sz="1800" b="1" dirty="0">
                <a:latin typeface="Carlito"/>
                <a:cs typeface="Carlito"/>
              </a:rPr>
              <a:t>[])</a:t>
            </a:r>
            <a:r>
              <a:rPr sz="1800" b="1" spc="-130" dirty="0">
                <a:latin typeface="Carlito"/>
                <a:cs typeface="Carlito"/>
              </a:rPr>
              <a:t> </a:t>
            </a:r>
            <a:r>
              <a:rPr sz="1800" b="1" dirty="0">
                <a:latin typeface="Carlito"/>
                <a:cs typeface="Carlito"/>
              </a:rPr>
              <a:t>{  Runnable </a:t>
            </a:r>
            <a:r>
              <a:rPr sz="1800" b="1" spc="-5" dirty="0">
                <a:latin typeface="Carlito"/>
                <a:cs typeface="Carlito"/>
              </a:rPr>
              <a:t>runner </a:t>
            </a:r>
            <a:r>
              <a:rPr sz="1800" b="1" dirty="0">
                <a:latin typeface="Carlito"/>
                <a:cs typeface="Carlito"/>
              </a:rPr>
              <a:t>= </a:t>
            </a:r>
            <a:r>
              <a:rPr sz="1800" b="1" dirty="0">
                <a:solidFill>
                  <a:srgbClr val="760E50"/>
                </a:solidFill>
                <a:latin typeface="Carlito"/>
                <a:cs typeface="Carlito"/>
              </a:rPr>
              <a:t>new </a:t>
            </a:r>
            <a:r>
              <a:rPr sz="1800" b="1" spc="-5" dirty="0">
                <a:latin typeface="Carlito"/>
                <a:cs typeface="Carlito"/>
              </a:rPr>
              <a:t>Worker2 </a:t>
            </a:r>
            <a:r>
              <a:rPr sz="1800" b="1" dirty="0">
                <a:latin typeface="Carlito"/>
                <a:cs typeface="Carlito"/>
              </a:rPr>
              <a:t>();  </a:t>
            </a:r>
            <a:r>
              <a:rPr sz="1800" b="1" spc="-5" dirty="0">
                <a:latin typeface="Carlito"/>
                <a:cs typeface="Carlito"/>
              </a:rPr>
              <a:t>Thread </a:t>
            </a:r>
            <a:r>
              <a:rPr sz="1800" b="1" dirty="0">
                <a:latin typeface="Carlito"/>
                <a:cs typeface="Carlito"/>
              </a:rPr>
              <a:t>thrd = </a:t>
            </a:r>
            <a:r>
              <a:rPr sz="1800" b="1" dirty="0">
                <a:solidFill>
                  <a:srgbClr val="760E50"/>
                </a:solidFill>
                <a:latin typeface="Carlito"/>
                <a:cs typeface="Carlito"/>
              </a:rPr>
              <a:t>new </a:t>
            </a:r>
            <a:r>
              <a:rPr sz="1800" b="1" spc="-5" dirty="0">
                <a:latin typeface="Carlito"/>
                <a:cs typeface="Carlito"/>
              </a:rPr>
              <a:t>Thread (runner);  thrd.start</a:t>
            </a:r>
            <a:r>
              <a:rPr sz="1800" b="1" spc="-20" dirty="0">
                <a:latin typeface="Carlito"/>
                <a:cs typeface="Carlito"/>
              </a:rPr>
              <a:t> </a:t>
            </a:r>
            <a:r>
              <a:rPr sz="1800" b="1" dirty="0">
                <a:latin typeface="Carlito"/>
                <a:cs typeface="Carlito"/>
              </a:rPr>
              <a:t>();</a:t>
            </a:r>
            <a:endParaRPr sz="1800">
              <a:latin typeface="Carlito"/>
              <a:cs typeface="Carlito"/>
            </a:endParaRPr>
          </a:p>
          <a:p>
            <a:pPr>
              <a:lnSpc>
                <a:spcPct val="100000"/>
              </a:lnSpc>
              <a:spcBef>
                <a:spcPts val="25"/>
              </a:spcBef>
            </a:pPr>
            <a:endParaRPr sz="2100">
              <a:latin typeface="Carlito"/>
              <a:cs typeface="Carlito"/>
            </a:endParaRPr>
          </a:p>
          <a:p>
            <a:pPr marL="64135">
              <a:lnSpc>
                <a:spcPct val="100000"/>
              </a:lnSpc>
              <a:spcBef>
                <a:spcPts val="5"/>
              </a:spcBef>
            </a:pPr>
            <a:r>
              <a:rPr sz="1800" b="1" spc="-5" dirty="0">
                <a:latin typeface="Carlito"/>
                <a:cs typeface="Carlito"/>
              </a:rPr>
              <a:t>System.out.println </a:t>
            </a:r>
            <a:r>
              <a:rPr sz="1800" b="1" dirty="0">
                <a:latin typeface="Carlito"/>
                <a:cs typeface="Carlito"/>
              </a:rPr>
              <a:t>(</a:t>
            </a:r>
            <a:r>
              <a:rPr sz="1800" b="1" dirty="0">
                <a:solidFill>
                  <a:srgbClr val="881215"/>
                </a:solidFill>
                <a:latin typeface="Carlito"/>
                <a:cs typeface="Carlito"/>
              </a:rPr>
              <a:t>"I Am </a:t>
            </a:r>
            <a:r>
              <a:rPr sz="1800" b="1" spc="-5" dirty="0">
                <a:solidFill>
                  <a:srgbClr val="881215"/>
                </a:solidFill>
                <a:latin typeface="Carlito"/>
                <a:cs typeface="Carlito"/>
              </a:rPr>
              <a:t>The Main</a:t>
            </a:r>
            <a:r>
              <a:rPr sz="1800" b="1" spc="-110" dirty="0">
                <a:solidFill>
                  <a:srgbClr val="881215"/>
                </a:solidFill>
                <a:latin typeface="Carlito"/>
                <a:cs typeface="Carlito"/>
              </a:rPr>
              <a:t> </a:t>
            </a:r>
            <a:r>
              <a:rPr sz="1800" b="1" dirty="0">
                <a:solidFill>
                  <a:srgbClr val="881215"/>
                </a:solidFill>
                <a:latin typeface="Carlito"/>
                <a:cs typeface="Carlito"/>
              </a:rPr>
              <a:t>Thread"</a:t>
            </a:r>
            <a:r>
              <a:rPr sz="1800" b="1" dirty="0">
                <a:latin typeface="Carlito"/>
                <a:cs typeface="Carlito"/>
              </a:rPr>
              <a:t>);</a:t>
            </a:r>
            <a:endParaRPr sz="1800">
              <a:latin typeface="Carlito"/>
              <a:cs typeface="Carlito"/>
            </a:endParaRPr>
          </a:p>
          <a:p>
            <a:pPr marL="64135">
              <a:lnSpc>
                <a:spcPct val="100000"/>
              </a:lnSpc>
              <a:spcBef>
                <a:spcPts val="215"/>
              </a:spcBef>
            </a:pPr>
            <a:r>
              <a:rPr sz="1800" b="1" dirty="0">
                <a:latin typeface="Carlito"/>
                <a:cs typeface="Carlito"/>
              </a:rPr>
              <a:t>}</a:t>
            </a:r>
            <a:endParaRPr sz="1800">
              <a:latin typeface="Carlito"/>
              <a:cs typeface="Carlito"/>
            </a:endParaRPr>
          </a:p>
          <a:p>
            <a:pPr marL="12700">
              <a:lnSpc>
                <a:spcPct val="100000"/>
              </a:lnSpc>
              <a:spcBef>
                <a:spcPts val="215"/>
              </a:spcBef>
            </a:pPr>
            <a:r>
              <a:rPr sz="1800" b="1" dirty="0">
                <a:latin typeface="Carlito"/>
                <a:cs typeface="Carlito"/>
              </a:rPr>
              <a:t>}</a:t>
            </a:r>
            <a:endParaRPr sz="1800">
              <a:latin typeface="Carlito"/>
              <a:cs typeface="Carl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4071722" cy="635000"/>
          </a:xfrm>
          <a:prstGeom prst="rect">
            <a:avLst/>
          </a:prstGeom>
        </p:spPr>
        <p:txBody>
          <a:bodyPr vert="horz" wrap="square" lIns="0" tIns="12065" rIns="0" bIns="0" rtlCol="0">
            <a:spAutoFit/>
          </a:bodyPr>
          <a:lstStyle/>
          <a:p>
            <a:pPr marL="12700">
              <a:lnSpc>
                <a:spcPct val="100000"/>
              </a:lnSpc>
              <a:spcBef>
                <a:spcPts val="95"/>
              </a:spcBef>
            </a:pPr>
            <a:r>
              <a:rPr sz="4000" spc="-5" dirty="0"/>
              <a:t>Attach</a:t>
            </a:r>
            <a:r>
              <a:rPr sz="4000" spc="-40" dirty="0"/>
              <a:t> </a:t>
            </a:r>
            <a:r>
              <a:rPr sz="4000" spc="-10" dirty="0"/>
              <a:t>Threads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
        <p:nvSpPr>
          <p:cNvPr id="4" name="object 4"/>
          <p:cNvSpPr txBox="1"/>
          <p:nvPr/>
        </p:nvSpPr>
        <p:spPr>
          <a:xfrm>
            <a:off x="917244" y="1161034"/>
            <a:ext cx="4914900" cy="52387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760E50"/>
                </a:solidFill>
                <a:latin typeface="Carlito"/>
                <a:cs typeface="Carlito"/>
              </a:rPr>
              <a:t>class </a:t>
            </a:r>
            <a:r>
              <a:rPr sz="1800" b="1" spc="-15" dirty="0">
                <a:latin typeface="Carlito"/>
                <a:cs typeface="Carlito"/>
              </a:rPr>
              <a:t>JoinableWorker </a:t>
            </a:r>
            <a:r>
              <a:rPr sz="1800" b="1" spc="-5" dirty="0">
                <a:solidFill>
                  <a:srgbClr val="760E50"/>
                </a:solidFill>
                <a:latin typeface="Carlito"/>
                <a:cs typeface="Carlito"/>
              </a:rPr>
              <a:t>implements</a:t>
            </a:r>
            <a:r>
              <a:rPr sz="1800" b="1" spc="-60" dirty="0">
                <a:solidFill>
                  <a:srgbClr val="760E50"/>
                </a:solidFill>
                <a:latin typeface="Carlito"/>
                <a:cs typeface="Carlito"/>
              </a:rPr>
              <a:t> </a:t>
            </a:r>
            <a:r>
              <a:rPr sz="1800" b="1" spc="-5" dirty="0">
                <a:latin typeface="Carlito"/>
                <a:cs typeface="Carlito"/>
              </a:rPr>
              <a:t>Runnable</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64135">
              <a:lnSpc>
                <a:spcPct val="100000"/>
              </a:lnSpc>
            </a:pPr>
            <a:r>
              <a:rPr sz="1800" b="1" dirty="0">
                <a:solidFill>
                  <a:srgbClr val="760E50"/>
                </a:solidFill>
                <a:latin typeface="Carlito"/>
                <a:cs typeface="Carlito"/>
              </a:rPr>
              <a:t>public </a:t>
            </a:r>
            <a:r>
              <a:rPr sz="1800" b="1" spc="-10" dirty="0">
                <a:solidFill>
                  <a:srgbClr val="760E50"/>
                </a:solidFill>
                <a:latin typeface="Carlito"/>
                <a:cs typeface="Carlito"/>
              </a:rPr>
              <a:t>void </a:t>
            </a:r>
            <a:r>
              <a:rPr sz="1800" b="1" spc="-5" dirty="0">
                <a:latin typeface="Carlito"/>
                <a:cs typeface="Carlito"/>
              </a:rPr>
              <a:t>run </a:t>
            </a:r>
            <a:r>
              <a:rPr sz="1800" b="1" dirty="0">
                <a:latin typeface="Carlito"/>
                <a:cs typeface="Carlito"/>
              </a:rPr>
              <a:t>()</a:t>
            </a:r>
            <a:r>
              <a:rPr sz="1800" b="1" spc="-3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spc="-10" dirty="0">
                <a:latin typeface="Carlito"/>
                <a:cs typeface="Carlito"/>
              </a:rPr>
              <a:t>System.out.println </a:t>
            </a:r>
            <a:r>
              <a:rPr sz="1800" b="1" spc="-15" dirty="0">
                <a:latin typeface="Carlito"/>
                <a:cs typeface="Carlito"/>
              </a:rPr>
              <a:t>(</a:t>
            </a:r>
            <a:r>
              <a:rPr sz="1800" b="1" spc="-15" dirty="0">
                <a:solidFill>
                  <a:srgbClr val="881215"/>
                </a:solidFill>
                <a:latin typeface="Carlito"/>
                <a:cs typeface="Carlito"/>
              </a:rPr>
              <a:t>"Worker</a:t>
            </a:r>
            <a:r>
              <a:rPr sz="1800" b="1" spc="-55" dirty="0">
                <a:solidFill>
                  <a:srgbClr val="881215"/>
                </a:solidFill>
                <a:latin typeface="Carlito"/>
                <a:cs typeface="Carlito"/>
              </a:rPr>
              <a:t> </a:t>
            </a:r>
            <a:r>
              <a:rPr sz="1800" b="1" spc="-5" dirty="0">
                <a:solidFill>
                  <a:srgbClr val="881215"/>
                </a:solidFill>
                <a:latin typeface="Carlito"/>
                <a:cs typeface="Carlito"/>
              </a:rPr>
              <a:t>working"</a:t>
            </a:r>
            <a:r>
              <a:rPr sz="1800" b="1" spc="-5"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12700">
              <a:lnSpc>
                <a:spcPct val="100000"/>
              </a:lnSpc>
            </a:pPr>
            <a:r>
              <a:rPr sz="1800" b="1" dirty="0">
                <a:solidFill>
                  <a:srgbClr val="760E50"/>
                </a:solidFill>
                <a:latin typeface="Carlito"/>
                <a:cs typeface="Carlito"/>
              </a:rPr>
              <a:t>public </a:t>
            </a:r>
            <a:r>
              <a:rPr sz="1800" b="1" spc="-5" dirty="0">
                <a:solidFill>
                  <a:srgbClr val="760E50"/>
                </a:solidFill>
                <a:latin typeface="Carlito"/>
                <a:cs typeface="Carlito"/>
              </a:rPr>
              <a:t>class</a:t>
            </a:r>
            <a:r>
              <a:rPr sz="1800" b="1" spc="-65" dirty="0">
                <a:solidFill>
                  <a:srgbClr val="760E50"/>
                </a:solidFill>
                <a:latin typeface="Carlito"/>
                <a:cs typeface="Carlito"/>
              </a:rPr>
              <a:t> </a:t>
            </a:r>
            <a:r>
              <a:rPr sz="1800" b="1" spc="-5" dirty="0">
                <a:latin typeface="Carlito"/>
                <a:cs typeface="Carlito"/>
              </a:rPr>
              <a:t>JoinExample</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64135">
              <a:lnSpc>
                <a:spcPct val="100000"/>
              </a:lnSpc>
            </a:pPr>
            <a:r>
              <a:rPr sz="1800" b="1" dirty="0">
                <a:solidFill>
                  <a:srgbClr val="760E50"/>
                </a:solidFill>
                <a:latin typeface="Carlito"/>
                <a:cs typeface="Carlito"/>
              </a:rPr>
              <a:t>public </a:t>
            </a:r>
            <a:r>
              <a:rPr sz="1800" b="1" spc="-15" dirty="0">
                <a:solidFill>
                  <a:srgbClr val="760E50"/>
                </a:solidFill>
                <a:latin typeface="Carlito"/>
                <a:cs typeface="Carlito"/>
              </a:rPr>
              <a:t>static </a:t>
            </a:r>
            <a:r>
              <a:rPr sz="1800" b="1" spc="-5" dirty="0">
                <a:solidFill>
                  <a:srgbClr val="760E50"/>
                </a:solidFill>
                <a:latin typeface="Carlito"/>
                <a:cs typeface="Carlito"/>
              </a:rPr>
              <a:t>void </a:t>
            </a:r>
            <a:r>
              <a:rPr sz="1800" b="1" spc="-5" dirty="0">
                <a:latin typeface="Carlito"/>
                <a:cs typeface="Carlito"/>
              </a:rPr>
              <a:t>main </a:t>
            </a:r>
            <a:r>
              <a:rPr sz="1800" b="1" dirty="0">
                <a:latin typeface="Carlito"/>
                <a:cs typeface="Carlito"/>
              </a:rPr>
              <a:t>(String [] </a:t>
            </a:r>
            <a:r>
              <a:rPr sz="1800" b="1" spc="-10" dirty="0">
                <a:latin typeface="Carlito"/>
                <a:cs typeface="Carlito"/>
              </a:rPr>
              <a:t>args)</a:t>
            </a:r>
            <a:r>
              <a:rPr sz="1800" b="1" spc="-55" dirty="0">
                <a:latin typeface="Carlito"/>
                <a:cs typeface="Carlito"/>
              </a:rPr>
              <a:t> </a:t>
            </a:r>
            <a:r>
              <a:rPr sz="1800" b="1" dirty="0">
                <a:latin typeface="Carlito"/>
                <a:cs typeface="Carlito"/>
              </a:rPr>
              <a:t>{</a:t>
            </a:r>
            <a:endParaRPr sz="1800">
              <a:latin typeface="Carlito"/>
              <a:cs typeface="Carlito"/>
            </a:endParaRPr>
          </a:p>
          <a:p>
            <a:pPr marL="64135" marR="5080">
              <a:lnSpc>
                <a:spcPct val="100000"/>
              </a:lnSpc>
            </a:pPr>
            <a:r>
              <a:rPr sz="1800" b="1" spc="-10" dirty="0">
                <a:latin typeface="Carlito"/>
                <a:cs typeface="Carlito"/>
              </a:rPr>
              <a:t>Thread </a:t>
            </a:r>
            <a:r>
              <a:rPr sz="1800" b="1" spc="-5" dirty="0">
                <a:latin typeface="Carlito"/>
                <a:cs typeface="Carlito"/>
              </a:rPr>
              <a:t>task </a:t>
            </a:r>
            <a:r>
              <a:rPr sz="1800" b="1" dirty="0">
                <a:latin typeface="Carlito"/>
                <a:cs typeface="Carlito"/>
              </a:rPr>
              <a:t>= </a:t>
            </a:r>
            <a:r>
              <a:rPr sz="1800" b="1" spc="-5" dirty="0">
                <a:solidFill>
                  <a:srgbClr val="760E50"/>
                </a:solidFill>
                <a:latin typeface="Carlito"/>
                <a:cs typeface="Carlito"/>
              </a:rPr>
              <a:t>new </a:t>
            </a:r>
            <a:r>
              <a:rPr sz="1800" b="1" spc="-10" dirty="0">
                <a:latin typeface="Carlito"/>
                <a:cs typeface="Carlito"/>
              </a:rPr>
              <a:t>Thread </a:t>
            </a:r>
            <a:r>
              <a:rPr sz="1800" b="1" spc="-5" dirty="0">
                <a:latin typeface="Carlito"/>
                <a:cs typeface="Carlito"/>
              </a:rPr>
              <a:t>(</a:t>
            </a:r>
            <a:r>
              <a:rPr sz="1800" b="1" spc="-5" dirty="0">
                <a:solidFill>
                  <a:srgbClr val="760E50"/>
                </a:solidFill>
                <a:latin typeface="Carlito"/>
                <a:cs typeface="Carlito"/>
              </a:rPr>
              <a:t>new </a:t>
            </a:r>
            <a:r>
              <a:rPr sz="1800" b="1" spc="-15" dirty="0">
                <a:latin typeface="Carlito"/>
                <a:cs typeface="Carlito"/>
              </a:rPr>
              <a:t>JoinableWorker </a:t>
            </a:r>
            <a:r>
              <a:rPr sz="1800" b="1" dirty="0">
                <a:latin typeface="Carlito"/>
                <a:cs typeface="Carlito"/>
              </a:rPr>
              <a:t>());  </a:t>
            </a:r>
            <a:r>
              <a:rPr sz="1800" b="1" spc="-10" dirty="0">
                <a:latin typeface="Carlito"/>
                <a:cs typeface="Carlito"/>
              </a:rPr>
              <a:t>task.start</a:t>
            </a:r>
            <a:r>
              <a:rPr sz="1800" b="1" spc="-25" dirty="0">
                <a:latin typeface="Carlito"/>
                <a:cs typeface="Carlito"/>
              </a:rPr>
              <a:t> </a:t>
            </a: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64135">
              <a:lnSpc>
                <a:spcPct val="100000"/>
              </a:lnSpc>
            </a:pPr>
            <a:r>
              <a:rPr sz="1800" b="1" spc="-5" dirty="0">
                <a:solidFill>
                  <a:srgbClr val="760E50"/>
                </a:solidFill>
                <a:latin typeface="Carlito"/>
                <a:cs typeface="Carlito"/>
              </a:rPr>
              <a:t>try</a:t>
            </a:r>
            <a:r>
              <a:rPr sz="1800" b="1" spc="-5" dirty="0">
                <a:latin typeface="Carlito"/>
                <a:cs typeface="Carlito"/>
              </a:rPr>
              <a:t>{task.join </a:t>
            </a:r>
            <a:r>
              <a:rPr sz="1800" b="1" dirty="0">
                <a:latin typeface="Carlito"/>
                <a:cs typeface="Carlito"/>
              </a:rPr>
              <a:t>();</a:t>
            </a:r>
            <a:r>
              <a:rPr sz="1800" b="1" spc="-20" dirty="0">
                <a:latin typeface="Carlito"/>
                <a:cs typeface="Carlito"/>
              </a:rPr>
              <a:t> </a:t>
            </a:r>
            <a:r>
              <a:rPr sz="1800" b="1" dirty="0">
                <a:latin typeface="Carlito"/>
                <a:cs typeface="Carlito"/>
              </a:rPr>
              <a:t>}</a:t>
            </a:r>
            <a:endParaRPr sz="1800">
              <a:latin typeface="Carlito"/>
              <a:cs typeface="Carlito"/>
            </a:endParaRPr>
          </a:p>
          <a:p>
            <a:pPr marL="64135">
              <a:lnSpc>
                <a:spcPct val="100000"/>
              </a:lnSpc>
              <a:spcBef>
                <a:spcPts val="5"/>
              </a:spcBef>
            </a:pPr>
            <a:r>
              <a:rPr sz="1800" b="1" spc="-15" dirty="0">
                <a:solidFill>
                  <a:srgbClr val="760E50"/>
                </a:solidFill>
                <a:latin typeface="Carlito"/>
                <a:cs typeface="Carlito"/>
              </a:rPr>
              <a:t>catch </a:t>
            </a:r>
            <a:r>
              <a:rPr sz="1800" b="1" spc="-10" dirty="0">
                <a:latin typeface="Carlito"/>
                <a:cs typeface="Carlito"/>
              </a:rPr>
              <a:t>(InterruptedException </a:t>
            </a:r>
            <a:r>
              <a:rPr sz="1800" b="1" dirty="0">
                <a:latin typeface="Carlito"/>
                <a:cs typeface="Carlito"/>
              </a:rPr>
              <a:t>ie)</a:t>
            </a:r>
            <a:r>
              <a:rPr sz="1800" b="1" spc="-35" dirty="0">
                <a:latin typeface="Carlito"/>
                <a:cs typeface="Carlito"/>
              </a:rPr>
              <a:t> </a:t>
            </a:r>
            <a:r>
              <a:rPr sz="1800" b="1" dirty="0">
                <a:latin typeface="Carlito"/>
                <a:cs typeface="Carlito"/>
              </a:rPr>
              <a:t>{}</a:t>
            </a:r>
            <a:endParaRPr sz="1800">
              <a:latin typeface="Carlito"/>
              <a:cs typeface="Carlito"/>
            </a:endParaRPr>
          </a:p>
          <a:p>
            <a:pPr>
              <a:lnSpc>
                <a:spcPct val="100000"/>
              </a:lnSpc>
              <a:spcBef>
                <a:spcPts val="20"/>
              </a:spcBef>
            </a:pPr>
            <a:endParaRPr sz="1750">
              <a:latin typeface="Carlito"/>
              <a:cs typeface="Carlito"/>
            </a:endParaRPr>
          </a:p>
          <a:p>
            <a:pPr marL="64135">
              <a:lnSpc>
                <a:spcPct val="100000"/>
              </a:lnSpc>
            </a:pPr>
            <a:r>
              <a:rPr sz="1800" b="1" spc="-10" dirty="0">
                <a:latin typeface="Carlito"/>
                <a:cs typeface="Carlito"/>
              </a:rPr>
              <a:t>System.out.println </a:t>
            </a:r>
            <a:r>
              <a:rPr sz="1800" b="1" spc="-15" dirty="0">
                <a:latin typeface="Carlito"/>
                <a:cs typeface="Carlito"/>
              </a:rPr>
              <a:t>(</a:t>
            </a:r>
            <a:r>
              <a:rPr sz="1800" b="1" spc="-15" dirty="0">
                <a:solidFill>
                  <a:srgbClr val="881215"/>
                </a:solidFill>
                <a:latin typeface="Carlito"/>
                <a:cs typeface="Carlito"/>
              </a:rPr>
              <a:t>"Worker</a:t>
            </a:r>
            <a:r>
              <a:rPr sz="1800" b="1" spc="-55" dirty="0">
                <a:solidFill>
                  <a:srgbClr val="881215"/>
                </a:solidFill>
                <a:latin typeface="Carlito"/>
                <a:cs typeface="Carlito"/>
              </a:rPr>
              <a:t> </a:t>
            </a:r>
            <a:r>
              <a:rPr sz="1800" b="1" dirty="0">
                <a:solidFill>
                  <a:srgbClr val="881215"/>
                </a:solidFill>
                <a:latin typeface="Carlito"/>
                <a:cs typeface="Carlito"/>
              </a:rPr>
              <a:t>done"</a:t>
            </a:r>
            <a:r>
              <a:rPr sz="1800" b="1"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3936365" cy="635000"/>
          </a:xfrm>
          <a:prstGeom prst="rect">
            <a:avLst/>
          </a:prstGeom>
        </p:spPr>
        <p:txBody>
          <a:bodyPr vert="horz" wrap="square" lIns="0" tIns="12065" rIns="0" bIns="0" rtlCol="0">
            <a:spAutoFit/>
          </a:bodyPr>
          <a:lstStyle/>
          <a:p>
            <a:pPr marL="12700">
              <a:lnSpc>
                <a:spcPct val="100000"/>
              </a:lnSpc>
              <a:spcBef>
                <a:spcPts val="95"/>
              </a:spcBef>
            </a:pPr>
            <a:r>
              <a:rPr sz="4000" spc="-5" dirty="0"/>
              <a:t>Thread</a:t>
            </a:r>
            <a:r>
              <a:rPr sz="4000" spc="-25" dirty="0"/>
              <a:t> </a:t>
            </a:r>
            <a:r>
              <a:rPr sz="4000" spc="-10" dirty="0"/>
              <a:t>cancellation</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
        <p:nvSpPr>
          <p:cNvPr id="4" name="object 4"/>
          <p:cNvSpPr txBox="1"/>
          <p:nvPr/>
        </p:nvSpPr>
        <p:spPr>
          <a:xfrm>
            <a:off x="1069644" y="2604642"/>
            <a:ext cx="7016115" cy="2586355"/>
          </a:xfrm>
          <a:prstGeom prst="rect">
            <a:avLst/>
          </a:prstGeom>
        </p:spPr>
        <p:txBody>
          <a:bodyPr vert="horz" wrap="square" lIns="0" tIns="12700" rIns="0" bIns="0" rtlCol="0">
            <a:spAutoFit/>
          </a:bodyPr>
          <a:lstStyle/>
          <a:p>
            <a:pPr marL="12700" marR="5080">
              <a:lnSpc>
                <a:spcPct val="100000"/>
              </a:lnSpc>
              <a:spcBef>
                <a:spcPts val="100"/>
              </a:spcBef>
            </a:pPr>
            <a:r>
              <a:rPr sz="2400" b="1" spc="-10" dirty="0">
                <a:latin typeface="Carlito"/>
                <a:cs typeface="Carlito"/>
              </a:rPr>
              <a:t>Thread thrd </a:t>
            </a:r>
            <a:r>
              <a:rPr sz="2400" b="1" dirty="0">
                <a:latin typeface="Carlito"/>
                <a:cs typeface="Carlito"/>
              </a:rPr>
              <a:t>= </a:t>
            </a:r>
            <a:r>
              <a:rPr sz="2400" b="1" spc="-5" dirty="0">
                <a:solidFill>
                  <a:srgbClr val="760E50"/>
                </a:solidFill>
                <a:latin typeface="Carlito"/>
                <a:cs typeface="Carlito"/>
              </a:rPr>
              <a:t>new </a:t>
            </a:r>
            <a:r>
              <a:rPr sz="2400" b="1" spc="-10" dirty="0">
                <a:latin typeface="Carlito"/>
                <a:cs typeface="Carlito"/>
              </a:rPr>
              <a:t>Thread </a:t>
            </a:r>
            <a:r>
              <a:rPr sz="2400" b="1" spc="-5" dirty="0">
                <a:latin typeface="Carlito"/>
                <a:cs typeface="Carlito"/>
              </a:rPr>
              <a:t>(</a:t>
            </a:r>
            <a:r>
              <a:rPr sz="2400" b="1" spc="-5" dirty="0">
                <a:solidFill>
                  <a:srgbClr val="760E50"/>
                </a:solidFill>
                <a:latin typeface="Carlito"/>
                <a:cs typeface="Carlito"/>
              </a:rPr>
              <a:t>new </a:t>
            </a:r>
            <a:r>
              <a:rPr sz="2400" b="1" spc="-10" dirty="0">
                <a:latin typeface="Carlito"/>
                <a:cs typeface="Carlito"/>
              </a:rPr>
              <a:t>InterruptibleThread </a:t>
            </a:r>
            <a:r>
              <a:rPr sz="2400" b="1" spc="-5" dirty="0">
                <a:latin typeface="Carlito"/>
                <a:cs typeface="Carlito"/>
              </a:rPr>
              <a:t>());  </a:t>
            </a:r>
            <a:r>
              <a:rPr sz="2400" b="1" spc="-15" dirty="0">
                <a:latin typeface="Carlito"/>
                <a:cs typeface="Carlito"/>
              </a:rPr>
              <a:t>Thrd.start</a:t>
            </a:r>
            <a:r>
              <a:rPr sz="2400" b="1" spc="-5" dirty="0">
                <a:latin typeface="Carlito"/>
                <a:cs typeface="Carlito"/>
              </a:rPr>
              <a:t> ();</a:t>
            </a:r>
            <a:endParaRPr sz="2400">
              <a:latin typeface="Carlito"/>
              <a:cs typeface="Carlito"/>
            </a:endParaRPr>
          </a:p>
          <a:p>
            <a:pPr>
              <a:lnSpc>
                <a:spcPct val="100000"/>
              </a:lnSpc>
              <a:spcBef>
                <a:spcPts val="10"/>
              </a:spcBef>
            </a:pPr>
            <a:endParaRPr sz="2350">
              <a:latin typeface="Carlito"/>
              <a:cs typeface="Carlito"/>
            </a:endParaRPr>
          </a:p>
          <a:p>
            <a:pPr marL="12700">
              <a:lnSpc>
                <a:spcPct val="100000"/>
              </a:lnSpc>
            </a:pPr>
            <a:r>
              <a:rPr sz="2400" b="1" dirty="0">
                <a:latin typeface="Carlito"/>
                <a:cs typeface="Carlito"/>
              </a:rPr>
              <a:t>. .</a:t>
            </a:r>
            <a:r>
              <a:rPr sz="2400" b="1" spc="-25" dirty="0">
                <a:latin typeface="Carlito"/>
                <a:cs typeface="Carlito"/>
              </a:rPr>
              <a:t> </a:t>
            </a:r>
            <a:r>
              <a:rPr sz="2400" b="1" dirty="0">
                <a:latin typeface="Carlito"/>
                <a:cs typeface="Carlito"/>
              </a:rPr>
              <a:t>.</a:t>
            </a:r>
            <a:endParaRPr sz="2400">
              <a:latin typeface="Carlito"/>
              <a:cs typeface="Carlito"/>
            </a:endParaRPr>
          </a:p>
          <a:p>
            <a:pPr>
              <a:lnSpc>
                <a:spcPct val="100000"/>
              </a:lnSpc>
              <a:spcBef>
                <a:spcPts val="10"/>
              </a:spcBef>
            </a:pPr>
            <a:endParaRPr sz="2350">
              <a:latin typeface="Carlito"/>
              <a:cs typeface="Carlito"/>
            </a:endParaRPr>
          </a:p>
          <a:p>
            <a:pPr marL="12700">
              <a:lnSpc>
                <a:spcPct val="100000"/>
              </a:lnSpc>
              <a:spcBef>
                <a:spcPts val="5"/>
              </a:spcBef>
            </a:pPr>
            <a:r>
              <a:rPr sz="2400" b="1" dirty="0">
                <a:solidFill>
                  <a:srgbClr val="226D24"/>
                </a:solidFill>
                <a:latin typeface="Carlito"/>
                <a:cs typeface="Carlito"/>
              </a:rPr>
              <a:t>// now </a:t>
            </a:r>
            <a:r>
              <a:rPr sz="2400" b="1" spc="-15" dirty="0">
                <a:solidFill>
                  <a:srgbClr val="226D24"/>
                </a:solidFill>
                <a:latin typeface="Carlito"/>
                <a:cs typeface="Carlito"/>
              </a:rPr>
              <a:t>interrupt </a:t>
            </a:r>
            <a:r>
              <a:rPr sz="2400" b="1" dirty="0">
                <a:solidFill>
                  <a:srgbClr val="226D24"/>
                </a:solidFill>
                <a:latin typeface="Carlito"/>
                <a:cs typeface="Carlito"/>
              </a:rPr>
              <a:t>it</a:t>
            </a:r>
            <a:endParaRPr sz="2400">
              <a:latin typeface="Carlito"/>
              <a:cs typeface="Carlito"/>
            </a:endParaRPr>
          </a:p>
          <a:p>
            <a:pPr marL="12700">
              <a:lnSpc>
                <a:spcPct val="100000"/>
              </a:lnSpc>
            </a:pPr>
            <a:r>
              <a:rPr sz="2400" b="1" spc="-15" dirty="0">
                <a:latin typeface="Carlito"/>
                <a:cs typeface="Carlito"/>
              </a:rPr>
              <a:t>Thrd.interrupt</a:t>
            </a:r>
            <a:r>
              <a:rPr sz="2400" b="1" spc="10" dirty="0">
                <a:latin typeface="Carlito"/>
                <a:cs typeface="Carlito"/>
              </a:rPr>
              <a:t> </a:t>
            </a:r>
            <a:r>
              <a:rPr sz="2400" b="1" spc="-5" dirty="0">
                <a:latin typeface="Carlito"/>
                <a:cs typeface="Carlito"/>
              </a:rPr>
              <a:t>();</a:t>
            </a:r>
            <a:endParaRPr sz="240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22477" y="389966"/>
            <a:ext cx="7852409" cy="635000"/>
          </a:xfrm>
          <a:prstGeom prst="rect">
            <a:avLst/>
          </a:prstGeom>
        </p:spPr>
        <p:txBody>
          <a:bodyPr vert="horz" wrap="square" lIns="0" tIns="12065" rIns="0" bIns="0" rtlCol="0">
            <a:spAutoFit/>
          </a:bodyPr>
          <a:lstStyle/>
          <a:p>
            <a:pPr marL="12700">
              <a:lnSpc>
                <a:spcPct val="100000"/>
              </a:lnSpc>
              <a:spcBef>
                <a:spcPts val="95"/>
              </a:spcBef>
            </a:pPr>
            <a:r>
              <a:rPr sz="4000" spc="-5" dirty="0"/>
              <a:t>Examples of I/O Thread</a:t>
            </a:r>
            <a:r>
              <a:rPr sz="4000" spc="30" dirty="0"/>
              <a:t> </a:t>
            </a:r>
            <a:r>
              <a:rPr sz="4000" spc="-5" dirty="0"/>
              <a:t>Implementation</a:t>
            </a:r>
            <a:endParaRPr sz="40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
        <p:nvSpPr>
          <p:cNvPr id="7" name="object 7"/>
          <p:cNvSpPr txBox="1"/>
          <p:nvPr/>
        </p:nvSpPr>
        <p:spPr>
          <a:xfrm>
            <a:off x="1108354" y="2083473"/>
            <a:ext cx="2806065" cy="1782445"/>
          </a:xfrm>
          <a:prstGeom prst="rect">
            <a:avLst/>
          </a:prstGeom>
        </p:spPr>
        <p:txBody>
          <a:bodyPr vert="horz" wrap="square" lIns="0" tIns="110489" rIns="0" bIns="0" rtlCol="0">
            <a:spAutoFit/>
          </a:bodyPr>
          <a:lstStyle/>
          <a:p>
            <a:pPr marL="354965" indent="-342900">
              <a:lnSpc>
                <a:spcPct val="100000"/>
              </a:lnSpc>
              <a:spcBef>
                <a:spcPts val="869"/>
              </a:spcBef>
              <a:buClr>
                <a:srgbClr val="009999"/>
              </a:buClr>
              <a:buSzPct val="75000"/>
              <a:buFont typeface="Wingdings"/>
              <a:buChar char=""/>
              <a:tabLst>
                <a:tab pos="354965" algn="l"/>
                <a:tab pos="355600" algn="l"/>
              </a:tabLst>
            </a:pPr>
            <a:r>
              <a:rPr sz="3200" b="1" dirty="0">
                <a:solidFill>
                  <a:srgbClr val="003300"/>
                </a:solidFill>
                <a:latin typeface="Arial"/>
                <a:cs typeface="Arial"/>
              </a:rPr>
              <a:t>Windows</a:t>
            </a:r>
            <a:r>
              <a:rPr sz="3200" b="1" spc="-105" dirty="0">
                <a:solidFill>
                  <a:srgbClr val="003300"/>
                </a:solidFill>
                <a:latin typeface="Arial"/>
                <a:cs typeface="Arial"/>
              </a:rPr>
              <a:t> </a:t>
            </a:r>
            <a:r>
              <a:rPr sz="3200" b="1" dirty="0">
                <a:solidFill>
                  <a:srgbClr val="003300"/>
                </a:solidFill>
                <a:latin typeface="Arial"/>
                <a:cs typeface="Arial"/>
              </a:rPr>
              <a:t>XP</a:t>
            </a:r>
            <a:endParaRPr sz="3200">
              <a:latin typeface="Arial"/>
              <a:cs typeface="Arial"/>
            </a:endParaRPr>
          </a:p>
          <a:p>
            <a:pPr marL="354965" indent="-342900">
              <a:lnSpc>
                <a:spcPct val="100000"/>
              </a:lnSpc>
              <a:spcBef>
                <a:spcPts val="770"/>
              </a:spcBef>
              <a:buClr>
                <a:srgbClr val="009999"/>
              </a:buClr>
              <a:buSzPct val="75000"/>
              <a:buFont typeface="Wingdings"/>
              <a:buChar char=""/>
              <a:tabLst>
                <a:tab pos="354965" algn="l"/>
                <a:tab pos="355600" algn="l"/>
              </a:tabLst>
            </a:pPr>
            <a:r>
              <a:rPr sz="3200" b="1" dirty="0">
                <a:solidFill>
                  <a:srgbClr val="003300"/>
                </a:solidFill>
                <a:latin typeface="Arial"/>
                <a:cs typeface="Arial"/>
              </a:rPr>
              <a:t>Linux</a:t>
            </a:r>
            <a:endParaRPr sz="3200">
              <a:latin typeface="Arial"/>
              <a:cs typeface="Arial"/>
            </a:endParaRPr>
          </a:p>
          <a:p>
            <a:pPr marL="354965" indent="-342900">
              <a:lnSpc>
                <a:spcPct val="100000"/>
              </a:lnSpc>
              <a:spcBef>
                <a:spcPts val="770"/>
              </a:spcBef>
              <a:buClr>
                <a:srgbClr val="009999"/>
              </a:buClr>
              <a:buSzPct val="75000"/>
              <a:buFont typeface="Wingdings"/>
              <a:buChar char=""/>
              <a:tabLst>
                <a:tab pos="354965" algn="l"/>
                <a:tab pos="355600" algn="l"/>
              </a:tabLst>
            </a:pPr>
            <a:r>
              <a:rPr sz="3200" b="1" spc="-10" dirty="0">
                <a:solidFill>
                  <a:srgbClr val="003300"/>
                </a:solidFill>
                <a:latin typeface="Arial"/>
                <a:cs typeface="Arial"/>
              </a:rPr>
              <a:t>Java</a:t>
            </a:r>
            <a:endParaRPr sz="32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671922" cy="627736"/>
          </a:xfrm>
          <a:prstGeom prst="rect">
            <a:avLst/>
          </a:prstGeom>
        </p:spPr>
        <p:txBody>
          <a:bodyPr vert="horz" wrap="square" lIns="0" tIns="12065" rIns="0" bIns="0" rtlCol="0">
            <a:spAutoFit/>
          </a:bodyPr>
          <a:lstStyle/>
          <a:p>
            <a:pPr marL="12700">
              <a:lnSpc>
                <a:spcPct val="100000"/>
              </a:lnSpc>
              <a:spcBef>
                <a:spcPts val="95"/>
              </a:spcBef>
            </a:pPr>
            <a:r>
              <a:rPr sz="4000" spc="-5" dirty="0"/>
              <a:t>Windows XP</a:t>
            </a:r>
            <a:r>
              <a:rPr sz="4000" spc="-30" dirty="0"/>
              <a:t> </a:t>
            </a:r>
            <a:r>
              <a:rPr sz="4000" spc="-5" dirty="0"/>
              <a:t>Threads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sp>
        <p:nvSpPr>
          <p:cNvPr id="4" name="object 4"/>
          <p:cNvSpPr txBox="1"/>
          <p:nvPr/>
        </p:nvSpPr>
        <p:spPr>
          <a:xfrm>
            <a:off x="1108354" y="1185260"/>
            <a:ext cx="7491095" cy="4457700"/>
          </a:xfrm>
          <a:prstGeom prst="rect">
            <a:avLst/>
          </a:prstGeom>
        </p:spPr>
        <p:txBody>
          <a:bodyPr vert="horz" wrap="square" lIns="0" tIns="73025" rIns="0" bIns="0" rtlCol="0">
            <a:spAutoFit/>
          </a:bodyPr>
          <a:lstStyle/>
          <a:p>
            <a:pPr marL="354965" indent="-342900">
              <a:lnSpc>
                <a:spcPct val="100000"/>
              </a:lnSpc>
              <a:spcBef>
                <a:spcPts val="575"/>
              </a:spcBef>
              <a:buClr>
                <a:srgbClr val="009999"/>
              </a:buClr>
              <a:buSzPct val="75000"/>
              <a:buFont typeface="Wingdings"/>
              <a:buChar char=""/>
              <a:tabLst>
                <a:tab pos="354965" algn="l"/>
                <a:tab pos="355600" algn="l"/>
              </a:tabLst>
            </a:pPr>
            <a:r>
              <a:rPr sz="2000" b="1" dirty="0">
                <a:solidFill>
                  <a:srgbClr val="003300"/>
                </a:solidFill>
                <a:latin typeface="Arial"/>
                <a:cs typeface="Arial"/>
              </a:rPr>
              <a:t>One to one</a:t>
            </a:r>
            <a:r>
              <a:rPr sz="2000" b="1" spc="-35" dirty="0">
                <a:solidFill>
                  <a:srgbClr val="003300"/>
                </a:solidFill>
                <a:latin typeface="Arial"/>
                <a:cs typeface="Arial"/>
              </a:rPr>
              <a:t> </a:t>
            </a:r>
            <a:r>
              <a:rPr sz="2000" b="1" dirty="0">
                <a:solidFill>
                  <a:srgbClr val="003300"/>
                </a:solidFill>
                <a:latin typeface="Arial"/>
                <a:cs typeface="Arial"/>
              </a:rPr>
              <a:t>model</a:t>
            </a:r>
            <a:endParaRPr sz="2000" dirty="0">
              <a:latin typeface="Arial"/>
              <a:cs typeface="Arial"/>
            </a:endParaRPr>
          </a:p>
          <a:p>
            <a:pPr marL="354965" indent="-342900">
              <a:lnSpc>
                <a:spcPct val="100000"/>
              </a:lnSpc>
              <a:spcBef>
                <a:spcPts val="480"/>
              </a:spcBef>
              <a:buClr>
                <a:srgbClr val="009999"/>
              </a:buClr>
              <a:buSzPct val="75000"/>
              <a:buFont typeface="Wingdings"/>
              <a:buChar char=""/>
              <a:tabLst>
                <a:tab pos="354965" algn="l"/>
                <a:tab pos="355600" algn="l"/>
              </a:tabLst>
            </a:pPr>
            <a:r>
              <a:rPr sz="2000" b="1" dirty="0">
                <a:solidFill>
                  <a:srgbClr val="003300"/>
                </a:solidFill>
                <a:latin typeface="Arial"/>
                <a:cs typeface="Arial"/>
              </a:rPr>
              <a:t>Each thread</a:t>
            </a:r>
            <a:r>
              <a:rPr sz="2000" b="1" spc="-35" dirty="0">
                <a:solidFill>
                  <a:srgbClr val="003300"/>
                </a:solidFill>
                <a:latin typeface="Arial"/>
                <a:cs typeface="Arial"/>
              </a:rPr>
              <a:t> </a:t>
            </a:r>
            <a:r>
              <a:rPr sz="2000" b="1" dirty="0">
                <a:solidFill>
                  <a:srgbClr val="003300"/>
                </a:solidFill>
                <a:latin typeface="Arial"/>
                <a:cs typeface="Arial"/>
              </a:rPr>
              <a:t>contains</a:t>
            </a:r>
            <a:endParaRPr sz="2000" dirty="0">
              <a:latin typeface="Arial"/>
              <a:cs typeface="Arial"/>
            </a:endParaRPr>
          </a:p>
          <a:p>
            <a:pPr marL="756285" lvl="1" indent="-287655">
              <a:lnSpc>
                <a:spcPct val="100000"/>
              </a:lnSpc>
              <a:spcBef>
                <a:spcPts val="480"/>
              </a:spcBef>
              <a:buClr>
                <a:srgbClr val="336699"/>
              </a:buClr>
              <a:buSzPct val="75000"/>
              <a:buFont typeface="Wingdings"/>
              <a:buChar char=""/>
              <a:tabLst>
                <a:tab pos="756285" algn="l"/>
                <a:tab pos="756920" algn="l"/>
              </a:tabLst>
            </a:pPr>
            <a:r>
              <a:rPr sz="2000" dirty="0">
                <a:solidFill>
                  <a:srgbClr val="003366"/>
                </a:solidFill>
                <a:latin typeface="Arial"/>
                <a:cs typeface="Arial"/>
              </a:rPr>
              <a:t>A thread identifier</a:t>
            </a:r>
            <a:r>
              <a:rPr sz="2000" spc="-55" dirty="0">
                <a:solidFill>
                  <a:srgbClr val="003366"/>
                </a:solidFill>
                <a:latin typeface="Arial"/>
                <a:cs typeface="Arial"/>
              </a:rPr>
              <a:t> </a:t>
            </a:r>
            <a:r>
              <a:rPr sz="2000" dirty="0">
                <a:solidFill>
                  <a:srgbClr val="003366"/>
                </a:solidFill>
                <a:latin typeface="Arial"/>
                <a:cs typeface="Arial"/>
              </a:rPr>
              <a:t>(id)</a:t>
            </a:r>
            <a:endParaRPr sz="2000" dirty="0">
              <a:latin typeface="Arial"/>
              <a:cs typeface="Arial"/>
            </a:endParaRPr>
          </a:p>
          <a:p>
            <a:pPr marL="756285" lvl="1" indent="-287655">
              <a:lnSpc>
                <a:spcPct val="100000"/>
              </a:lnSpc>
              <a:spcBef>
                <a:spcPts val="480"/>
              </a:spcBef>
              <a:buClr>
                <a:srgbClr val="336699"/>
              </a:buClr>
              <a:buSzPct val="75000"/>
              <a:buFont typeface="Wingdings"/>
              <a:buChar char=""/>
              <a:tabLst>
                <a:tab pos="756285" algn="l"/>
                <a:tab pos="756920" algn="l"/>
              </a:tabLst>
            </a:pPr>
            <a:r>
              <a:rPr sz="2000" dirty="0">
                <a:solidFill>
                  <a:srgbClr val="003366"/>
                </a:solidFill>
                <a:latin typeface="Arial"/>
                <a:cs typeface="Arial"/>
              </a:rPr>
              <a:t>A set of</a:t>
            </a:r>
            <a:r>
              <a:rPr sz="2000" spc="-55" dirty="0">
                <a:solidFill>
                  <a:srgbClr val="003366"/>
                </a:solidFill>
                <a:latin typeface="Arial"/>
                <a:cs typeface="Arial"/>
              </a:rPr>
              <a:t> </a:t>
            </a:r>
            <a:r>
              <a:rPr sz="2000" dirty="0">
                <a:solidFill>
                  <a:srgbClr val="003366"/>
                </a:solidFill>
                <a:latin typeface="Arial"/>
                <a:cs typeface="Arial"/>
              </a:rPr>
              <a:t>registers</a:t>
            </a:r>
            <a:endParaRPr sz="2000" dirty="0">
              <a:latin typeface="Arial"/>
              <a:cs typeface="Arial"/>
            </a:endParaRPr>
          </a:p>
          <a:p>
            <a:pPr marL="756285" lvl="1" indent="-287655">
              <a:lnSpc>
                <a:spcPct val="100000"/>
              </a:lnSpc>
              <a:spcBef>
                <a:spcPts val="480"/>
              </a:spcBef>
              <a:buClr>
                <a:srgbClr val="336699"/>
              </a:buClr>
              <a:buSzPct val="75000"/>
              <a:buFont typeface="Wingdings"/>
              <a:buChar char=""/>
              <a:tabLst>
                <a:tab pos="756285" algn="l"/>
                <a:tab pos="756920" algn="l"/>
              </a:tabLst>
            </a:pPr>
            <a:r>
              <a:rPr sz="2000" dirty="0">
                <a:solidFill>
                  <a:srgbClr val="003366"/>
                </a:solidFill>
                <a:latin typeface="Arial"/>
                <a:cs typeface="Arial"/>
              </a:rPr>
              <a:t>Different user and kernel</a:t>
            </a:r>
            <a:r>
              <a:rPr sz="2000" spc="-105" dirty="0">
                <a:solidFill>
                  <a:srgbClr val="003366"/>
                </a:solidFill>
                <a:latin typeface="Arial"/>
                <a:cs typeface="Arial"/>
              </a:rPr>
              <a:t> </a:t>
            </a:r>
            <a:r>
              <a:rPr sz="2000" dirty="0">
                <a:solidFill>
                  <a:srgbClr val="003366"/>
                </a:solidFill>
                <a:latin typeface="Arial"/>
                <a:cs typeface="Arial"/>
              </a:rPr>
              <a:t>stacks</a:t>
            </a:r>
            <a:endParaRPr sz="2000" dirty="0">
              <a:latin typeface="Arial"/>
              <a:cs typeface="Arial"/>
            </a:endParaRPr>
          </a:p>
          <a:p>
            <a:pPr marL="756285" lvl="1" indent="-287655">
              <a:lnSpc>
                <a:spcPct val="100000"/>
              </a:lnSpc>
              <a:spcBef>
                <a:spcPts val="480"/>
              </a:spcBef>
              <a:buClr>
                <a:srgbClr val="336699"/>
              </a:buClr>
              <a:buSzPct val="75000"/>
              <a:buFont typeface="Wingdings"/>
              <a:buChar char=""/>
              <a:tabLst>
                <a:tab pos="756285" algn="l"/>
                <a:tab pos="756920" algn="l"/>
              </a:tabLst>
            </a:pPr>
            <a:r>
              <a:rPr sz="2000" dirty="0">
                <a:solidFill>
                  <a:srgbClr val="003366"/>
                </a:solidFill>
                <a:latin typeface="Arial"/>
                <a:cs typeface="Arial"/>
              </a:rPr>
              <a:t>Private data</a:t>
            </a:r>
            <a:r>
              <a:rPr sz="2000" spc="-45" dirty="0">
                <a:solidFill>
                  <a:srgbClr val="003366"/>
                </a:solidFill>
                <a:latin typeface="Arial"/>
                <a:cs typeface="Arial"/>
              </a:rPr>
              <a:t> </a:t>
            </a:r>
            <a:r>
              <a:rPr sz="2000" dirty="0">
                <a:solidFill>
                  <a:srgbClr val="003366"/>
                </a:solidFill>
                <a:latin typeface="Arial"/>
                <a:cs typeface="Arial"/>
              </a:rPr>
              <a:t>memory</a:t>
            </a:r>
            <a:endParaRPr sz="2000" dirty="0">
              <a:latin typeface="Arial"/>
              <a:cs typeface="Arial"/>
            </a:endParaRPr>
          </a:p>
          <a:p>
            <a:pPr marL="354965" marR="5080" indent="-342900">
              <a:lnSpc>
                <a:spcPct val="100000"/>
              </a:lnSpc>
              <a:spcBef>
                <a:spcPts val="525"/>
              </a:spcBef>
              <a:buClr>
                <a:srgbClr val="009999"/>
              </a:buClr>
              <a:buSzPct val="75000"/>
              <a:buFont typeface="Wingdings"/>
              <a:buChar char=""/>
              <a:tabLst>
                <a:tab pos="354965" algn="l"/>
                <a:tab pos="355600" algn="l"/>
              </a:tabLst>
            </a:pPr>
            <a:r>
              <a:rPr sz="2200" b="1" spc="-5" dirty="0">
                <a:solidFill>
                  <a:srgbClr val="003300"/>
                </a:solidFill>
                <a:latin typeface="Arial"/>
                <a:cs typeface="Arial"/>
              </a:rPr>
              <a:t>The set of registers, stacks, and private memory form  the </a:t>
            </a:r>
            <a:r>
              <a:rPr sz="2200" spc="-5" dirty="0">
                <a:solidFill>
                  <a:srgbClr val="003300"/>
                </a:solidFill>
                <a:latin typeface="Arial"/>
                <a:cs typeface="Arial"/>
              </a:rPr>
              <a:t>context </a:t>
            </a:r>
            <a:r>
              <a:rPr sz="2200" b="1" spc="-5" dirty="0">
                <a:solidFill>
                  <a:srgbClr val="003300"/>
                </a:solidFill>
                <a:latin typeface="Arial"/>
                <a:cs typeface="Arial"/>
              </a:rPr>
              <a:t>of the</a:t>
            </a:r>
            <a:r>
              <a:rPr sz="2200" b="1" spc="65" dirty="0">
                <a:solidFill>
                  <a:srgbClr val="003300"/>
                </a:solidFill>
                <a:latin typeface="Arial"/>
                <a:cs typeface="Arial"/>
              </a:rPr>
              <a:t> </a:t>
            </a:r>
            <a:r>
              <a:rPr sz="2200" b="1" spc="-5" dirty="0">
                <a:solidFill>
                  <a:srgbClr val="003300"/>
                </a:solidFill>
                <a:latin typeface="Arial"/>
                <a:cs typeface="Arial"/>
              </a:rPr>
              <a:t>thread</a:t>
            </a:r>
            <a:endParaRPr sz="2200" dirty="0">
              <a:latin typeface="Arial"/>
              <a:cs typeface="Arial"/>
            </a:endParaRPr>
          </a:p>
          <a:p>
            <a:pPr marL="354965" indent="-342900">
              <a:lnSpc>
                <a:spcPct val="100000"/>
              </a:lnSpc>
              <a:spcBef>
                <a:spcPts val="530"/>
              </a:spcBef>
              <a:buClr>
                <a:srgbClr val="009999"/>
              </a:buClr>
              <a:buSzPct val="75000"/>
              <a:buFont typeface="Wingdings"/>
              <a:buChar char=""/>
              <a:tabLst>
                <a:tab pos="354965" algn="l"/>
                <a:tab pos="355600" algn="l"/>
              </a:tabLst>
            </a:pPr>
            <a:r>
              <a:rPr sz="2200" b="1" spc="-5" dirty="0">
                <a:solidFill>
                  <a:srgbClr val="003300"/>
                </a:solidFill>
                <a:latin typeface="Arial"/>
                <a:cs typeface="Arial"/>
              </a:rPr>
              <a:t>The main data structures of a thread</a:t>
            </a:r>
            <a:r>
              <a:rPr sz="2200" b="1" spc="140" dirty="0">
                <a:solidFill>
                  <a:srgbClr val="003300"/>
                </a:solidFill>
                <a:latin typeface="Arial"/>
                <a:cs typeface="Arial"/>
              </a:rPr>
              <a:t> </a:t>
            </a:r>
            <a:r>
              <a:rPr sz="2200" b="1" spc="-5" dirty="0">
                <a:solidFill>
                  <a:srgbClr val="003300"/>
                </a:solidFill>
                <a:latin typeface="Arial"/>
                <a:cs typeface="Arial"/>
              </a:rPr>
              <a:t>include:</a:t>
            </a:r>
            <a:endParaRPr sz="2200" dirty="0">
              <a:latin typeface="Arial"/>
              <a:cs typeface="Arial"/>
            </a:endParaRPr>
          </a:p>
          <a:p>
            <a:pPr marL="756285" lvl="1" indent="-287655">
              <a:lnSpc>
                <a:spcPct val="100000"/>
              </a:lnSpc>
              <a:spcBef>
                <a:spcPts val="484"/>
              </a:spcBef>
              <a:buClr>
                <a:srgbClr val="336699"/>
              </a:buClr>
              <a:buSzPct val="75000"/>
              <a:buFont typeface="Wingdings"/>
              <a:buChar char=""/>
              <a:tabLst>
                <a:tab pos="756285" algn="l"/>
                <a:tab pos="756920" algn="l"/>
              </a:tabLst>
            </a:pPr>
            <a:r>
              <a:rPr sz="2000" dirty="0">
                <a:solidFill>
                  <a:srgbClr val="003366"/>
                </a:solidFill>
                <a:latin typeface="Arial"/>
                <a:cs typeface="Arial"/>
              </a:rPr>
              <a:t>ETHREAD (executive thread</a:t>
            </a:r>
            <a:r>
              <a:rPr sz="2000" spc="-55" dirty="0">
                <a:solidFill>
                  <a:srgbClr val="003366"/>
                </a:solidFill>
                <a:latin typeface="Arial"/>
                <a:cs typeface="Arial"/>
              </a:rPr>
              <a:t> </a:t>
            </a:r>
            <a:r>
              <a:rPr sz="2000" dirty="0">
                <a:solidFill>
                  <a:srgbClr val="003366"/>
                </a:solidFill>
                <a:latin typeface="Arial"/>
                <a:cs typeface="Arial"/>
              </a:rPr>
              <a:t>block)</a:t>
            </a:r>
            <a:endParaRPr sz="2000" dirty="0">
              <a:latin typeface="Arial"/>
              <a:cs typeface="Arial"/>
            </a:endParaRPr>
          </a:p>
          <a:p>
            <a:pPr marL="756285" lvl="1" indent="-287655">
              <a:lnSpc>
                <a:spcPct val="100000"/>
              </a:lnSpc>
              <a:spcBef>
                <a:spcPts val="484"/>
              </a:spcBef>
              <a:buClr>
                <a:srgbClr val="336699"/>
              </a:buClr>
              <a:buSzPct val="75000"/>
              <a:buFont typeface="Wingdings"/>
              <a:buChar char=""/>
              <a:tabLst>
                <a:tab pos="756285" algn="l"/>
                <a:tab pos="756920" algn="l"/>
              </a:tabLst>
            </a:pPr>
            <a:r>
              <a:rPr sz="2000" dirty="0">
                <a:solidFill>
                  <a:srgbClr val="003366"/>
                </a:solidFill>
                <a:latin typeface="Arial"/>
                <a:cs typeface="Arial"/>
              </a:rPr>
              <a:t>KTHREAD (kernel thread</a:t>
            </a:r>
            <a:r>
              <a:rPr sz="2000" spc="-105" dirty="0">
                <a:solidFill>
                  <a:srgbClr val="003366"/>
                </a:solidFill>
                <a:latin typeface="Arial"/>
                <a:cs typeface="Arial"/>
              </a:rPr>
              <a:t> </a:t>
            </a:r>
            <a:r>
              <a:rPr sz="2000" dirty="0">
                <a:solidFill>
                  <a:srgbClr val="003366"/>
                </a:solidFill>
                <a:latin typeface="Arial"/>
                <a:cs typeface="Arial"/>
              </a:rPr>
              <a:t>block)</a:t>
            </a:r>
            <a:endParaRPr sz="2000" dirty="0">
              <a:latin typeface="Arial"/>
              <a:cs typeface="Arial"/>
            </a:endParaRPr>
          </a:p>
          <a:p>
            <a:pPr marL="756285" lvl="1" indent="-287655">
              <a:lnSpc>
                <a:spcPct val="100000"/>
              </a:lnSpc>
              <a:spcBef>
                <a:spcPts val="480"/>
              </a:spcBef>
              <a:buClr>
                <a:srgbClr val="336699"/>
              </a:buClr>
              <a:buSzPct val="75000"/>
              <a:buFont typeface="Wingdings"/>
              <a:buChar char=""/>
              <a:tabLst>
                <a:tab pos="756285" algn="l"/>
                <a:tab pos="756920" algn="l"/>
              </a:tabLst>
            </a:pPr>
            <a:r>
              <a:rPr sz="2000" dirty="0">
                <a:solidFill>
                  <a:srgbClr val="003366"/>
                </a:solidFill>
                <a:latin typeface="Arial"/>
                <a:cs typeface="Arial"/>
              </a:rPr>
              <a:t>TEB (thread environment</a:t>
            </a:r>
            <a:r>
              <a:rPr sz="2000" spc="-130" dirty="0">
                <a:solidFill>
                  <a:srgbClr val="003366"/>
                </a:solidFill>
                <a:latin typeface="Arial"/>
                <a:cs typeface="Arial"/>
              </a:rPr>
              <a:t> </a:t>
            </a:r>
            <a:r>
              <a:rPr sz="2000" dirty="0">
                <a:solidFill>
                  <a:srgbClr val="003366"/>
                </a:solidFill>
                <a:latin typeface="Arial"/>
                <a:cs typeface="Arial"/>
              </a:rPr>
              <a:t>block)</a:t>
            </a:r>
            <a:endParaRPr sz="20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367122" cy="635000"/>
          </a:xfrm>
          <a:prstGeom prst="rect">
            <a:avLst/>
          </a:prstGeom>
        </p:spPr>
        <p:txBody>
          <a:bodyPr vert="horz" wrap="square" lIns="0" tIns="12065" rIns="0" bIns="0" rtlCol="0">
            <a:spAutoFit/>
          </a:bodyPr>
          <a:lstStyle/>
          <a:p>
            <a:pPr marL="12700">
              <a:lnSpc>
                <a:spcPct val="100000"/>
              </a:lnSpc>
              <a:spcBef>
                <a:spcPts val="95"/>
              </a:spcBef>
            </a:pPr>
            <a:r>
              <a:rPr sz="4000" spc="-5" dirty="0"/>
              <a:t>Windows XP</a:t>
            </a:r>
            <a:r>
              <a:rPr sz="4000" spc="-30" dirty="0"/>
              <a:t> </a:t>
            </a:r>
            <a:r>
              <a:rPr sz="4000" spc="-5" dirty="0"/>
              <a:t>Threads</a:t>
            </a:r>
            <a:endParaRPr sz="4000" dirty="0"/>
          </a:p>
        </p:txBody>
      </p:sp>
      <p:grpSp>
        <p:nvGrpSpPr>
          <p:cNvPr id="4" name="object 4"/>
          <p:cNvGrpSpPr/>
          <p:nvPr/>
        </p:nvGrpSpPr>
        <p:grpSpPr>
          <a:xfrm>
            <a:off x="2400300" y="1638300"/>
            <a:ext cx="4893945" cy="4762500"/>
            <a:chOff x="2400300" y="1638300"/>
            <a:chExt cx="4893945" cy="4762500"/>
          </a:xfrm>
        </p:grpSpPr>
        <p:sp>
          <p:nvSpPr>
            <p:cNvPr id="5" name="object 5"/>
            <p:cNvSpPr/>
            <p:nvPr/>
          </p:nvSpPr>
          <p:spPr>
            <a:xfrm>
              <a:off x="2438400" y="1676400"/>
              <a:ext cx="4817363" cy="467386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400300" y="1638299"/>
              <a:ext cx="4893945" cy="4762500"/>
            </a:xfrm>
            <a:custGeom>
              <a:avLst/>
              <a:gdLst/>
              <a:ahLst/>
              <a:cxnLst/>
              <a:rect l="l" t="t" r="r" b="b"/>
              <a:pathLst>
                <a:path w="4893945" h="4762500">
                  <a:moveTo>
                    <a:pt x="4868164" y="25400"/>
                  </a:moveTo>
                  <a:lnTo>
                    <a:pt x="4855464" y="25400"/>
                  </a:lnTo>
                  <a:lnTo>
                    <a:pt x="4855464" y="38100"/>
                  </a:lnTo>
                  <a:lnTo>
                    <a:pt x="4855464" y="4724400"/>
                  </a:lnTo>
                  <a:lnTo>
                    <a:pt x="38100" y="4724400"/>
                  </a:lnTo>
                  <a:lnTo>
                    <a:pt x="38100" y="38100"/>
                  </a:lnTo>
                  <a:lnTo>
                    <a:pt x="4855464" y="38100"/>
                  </a:lnTo>
                  <a:lnTo>
                    <a:pt x="4855464" y="25400"/>
                  </a:lnTo>
                  <a:lnTo>
                    <a:pt x="25400" y="25400"/>
                  </a:lnTo>
                  <a:lnTo>
                    <a:pt x="25400" y="38100"/>
                  </a:lnTo>
                  <a:lnTo>
                    <a:pt x="25400" y="4724400"/>
                  </a:lnTo>
                  <a:lnTo>
                    <a:pt x="25400" y="4737100"/>
                  </a:lnTo>
                  <a:lnTo>
                    <a:pt x="4868164" y="4737100"/>
                  </a:lnTo>
                  <a:lnTo>
                    <a:pt x="4868164" y="4724400"/>
                  </a:lnTo>
                  <a:lnTo>
                    <a:pt x="4868164" y="38100"/>
                  </a:lnTo>
                  <a:lnTo>
                    <a:pt x="4868164" y="25400"/>
                  </a:lnTo>
                  <a:close/>
                </a:path>
                <a:path w="4893945" h="4762500">
                  <a:moveTo>
                    <a:pt x="4893564" y="0"/>
                  </a:moveTo>
                  <a:lnTo>
                    <a:pt x="4880864" y="0"/>
                  </a:lnTo>
                  <a:lnTo>
                    <a:pt x="4880864" y="12700"/>
                  </a:lnTo>
                  <a:lnTo>
                    <a:pt x="4880864" y="4749800"/>
                  </a:lnTo>
                  <a:lnTo>
                    <a:pt x="12700" y="4749800"/>
                  </a:lnTo>
                  <a:lnTo>
                    <a:pt x="12700" y="12700"/>
                  </a:lnTo>
                  <a:lnTo>
                    <a:pt x="4880864" y="12700"/>
                  </a:lnTo>
                  <a:lnTo>
                    <a:pt x="4880864" y="0"/>
                  </a:lnTo>
                  <a:lnTo>
                    <a:pt x="0" y="0"/>
                  </a:lnTo>
                  <a:lnTo>
                    <a:pt x="0" y="12700"/>
                  </a:lnTo>
                  <a:lnTo>
                    <a:pt x="0" y="4749800"/>
                  </a:lnTo>
                  <a:lnTo>
                    <a:pt x="0" y="4762500"/>
                  </a:lnTo>
                  <a:lnTo>
                    <a:pt x="4893564" y="4762500"/>
                  </a:lnTo>
                  <a:lnTo>
                    <a:pt x="4893564" y="4749800"/>
                  </a:lnTo>
                  <a:lnTo>
                    <a:pt x="4893564" y="12700"/>
                  </a:lnTo>
                  <a:lnTo>
                    <a:pt x="4893564"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4004" y="2209800"/>
            <a:ext cx="7752715" cy="2924810"/>
            <a:chOff x="794004" y="2209800"/>
            <a:chExt cx="7752715" cy="2924810"/>
          </a:xfrm>
        </p:grpSpPr>
        <p:sp>
          <p:nvSpPr>
            <p:cNvPr id="4" name="object 4"/>
            <p:cNvSpPr/>
            <p:nvPr/>
          </p:nvSpPr>
          <p:spPr>
            <a:xfrm>
              <a:off x="832104" y="2247900"/>
              <a:ext cx="7676388" cy="28483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4004" y="2209799"/>
              <a:ext cx="7752715" cy="2924810"/>
            </a:xfrm>
            <a:custGeom>
              <a:avLst/>
              <a:gdLst/>
              <a:ahLst/>
              <a:cxnLst/>
              <a:rect l="l" t="t" r="r" b="b"/>
              <a:pathLst>
                <a:path w="7752715" h="2924810">
                  <a:moveTo>
                    <a:pt x="7727188" y="25400"/>
                  </a:moveTo>
                  <a:lnTo>
                    <a:pt x="25387" y="25400"/>
                  </a:lnTo>
                  <a:lnTo>
                    <a:pt x="25387" y="38100"/>
                  </a:lnTo>
                  <a:lnTo>
                    <a:pt x="25387" y="2886710"/>
                  </a:lnTo>
                  <a:lnTo>
                    <a:pt x="25387" y="2899410"/>
                  </a:lnTo>
                  <a:lnTo>
                    <a:pt x="7727188" y="2899410"/>
                  </a:lnTo>
                  <a:lnTo>
                    <a:pt x="7727188" y="2886710"/>
                  </a:lnTo>
                  <a:lnTo>
                    <a:pt x="38087" y="2886710"/>
                  </a:lnTo>
                  <a:lnTo>
                    <a:pt x="38087" y="38100"/>
                  </a:lnTo>
                  <a:lnTo>
                    <a:pt x="7714488" y="38100"/>
                  </a:lnTo>
                  <a:lnTo>
                    <a:pt x="7714488" y="2886456"/>
                  </a:lnTo>
                  <a:lnTo>
                    <a:pt x="7727188" y="2886456"/>
                  </a:lnTo>
                  <a:lnTo>
                    <a:pt x="7727188" y="38100"/>
                  </a:lnTo>
                  <a:lnTo>
                    <a:pt x="7727188" y="25400"/>
                  </a:lnTo>
                  <a:close/>
                </a:path>
                <a:path w="7752715" h="2924810">
                  <a:moveTo>
                    <a:pt x="7752588" y="0"/>
                  </a:moveTo>
                  <a:lnTo>
                    <a:pt x="0" y="0"/>
                  </a:lnTo>
                  <a:lnTo>
                    <a:pt x="0" y="12700"/>
                  </a:lnTo>
                  <a:lnTo>
                    <a:pt x="0" y="2912110"/>
                  </a:lnTo>
                  <a:lnTo>
                    <a:pt x="0" y="2924810"/>
                  </a:lnTo>
                  <a:lnTo>
                    <a:pt x="7752588" y="2924810"/>
                  </a:lnTo>
                  <a:lnTo>
                    <a:pt x="7752588" y="2912110"/>
                  </a:lnTo>
                  <a:lnTo>
                    <a:pt x="12700" y="2912110"/>
                  </a:lnTo>
                  <a:lnTo>
                    <a:pt x="12700" y="12700"/>
                  </a:lnTo>
                  <a:lnTo>
                    <a:pt x="7739888" y="12700"/>
                  </a:lnTo>
                  <a:lnTo>
                    <a:pt x="7739888" y="2911856"/>
                  </a:lnTo>
                  <a:lnTo>
                    <a:pt x="7752588" y="2911856"/>
                  </a:lnTo>
                  <a:lnTo>
                    <a:pt x="7752588" y="12700"/>
                  </a:lnTo>
                  <a:lnTo>
                    <a:pt x="7752588" y="0"/>
                  </a:lnTo>
                  <a:close/>
                </a:path>
              </a:pathLst>
            </a:custGeom>
            <a:solidFill>
              <a:srgbClr val="CC6600"/>
            </a:solidFill>
          </p:spPr>
          <p:txBody>
            <a:bodyPr wrap="square" lIns="0" tIns="0" rIns="0" bIns="0" rtlCol="0"/>
            <a:lstStyle/>
            <a:p>
              <a:endParaRPr/>
            </a:p>
          </p:txBody>
        </p:sp>
      </p:grpSp>
      <p:sp>
        <p:nvSpPr>
          <p:cNvPr id="6" name="object 6"/>
          <p:cNvSpPr txBox="1"/>
          <p:nvPr/>
        </p:nvSpPr>
        <p:spPr>
          <a:xfrm>
            <a:off x="1330833" y="1349755"/>
            <a:ext cx="647382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9999"/>
                </a:solidFill>
                <a:latin typeface="Arial"/>
                <a:cs typeface="Arial"/>
              </a:rPr>
              <a:t>Java threads are managed by the</a:t>
            </a:r>
            <a:r>
              <a:rPr sz="2800" b="1" spc="90" dirty="0">
                <a:solidFill>
                  <a:srgbClr val="009999"/>
                </a:solidFill>
                <a:latin typeface="Arial"/>
                <a:cs typeface="Arial"/>
              </a:rPr>
              <a:t> </a:t>
            </a:r>
            <a:r>
              <a:rPr sz="2800" b="1" spc="-5" dirty="0">
                <a:solidFill>
                  <a:srgbClr val="009999"/>
                </a:solidFill>
                <a:latin typeface="Arial"/>
                <a:cs typeface="Arial"/>
              </a:rPr>
              <a:t>JVM</a:t>
            </a:r>
            <a:endParaRPr sz="2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976722" cy="635000"/>
          </a:xfrm>
          <a:prstGeom prst="rect">
            <a:avLst/>
          </a:prstGeom>
        </p:spPr>
        <p:txBody>
          <a:bodyPr vert="horz" wrap="square" lIns="0" tIns="12065" rIns="0" bIns="0" rtlCol="0">
            <a:spAutoFit/>
          </a:bodyPr>
          <a:lstStyle/>
          <a:p>
            <a:pPr marL="12700">
              <a:lnSpc>
                <a:spcPct val="100000"/>
              </a:lnSpc>
              <a:spcBef>
                <a:spcPts val="95"/>
              </a:spcBef>
            </a:pPr>
            <a:r>
              <a:rPr sz="4000" spc="-5" dirty="0"/>
              <a:t>Process </a:t>
            </a:r>
            <a:r>
              <a:rPr sz="4000" spc="-10" dirty="0"/>
              <a:t>characteristics</a:t>
            </a:r>
            <a:endParaRPr sz="4000" dirty="0"/>
          </a:p>
        </p:txBody>
      </p:sp>
      <p:sp>
        <p:nvSpPr>
          <p:cNvPr id="5" name="object 5"/>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a:t>
            </a:fld>
            <a:endParaRPr sz="1400">
              <a:latin typeface="Arial"/>
              <a:cs typeface="Arial"/>
            </a:endParaRPr>
          </a:p>
        </p:txBody>
      </p:sp>
      <p:sp>
        <p:nvSpPr>
          <p:cNvPr id="4" name="object 4"/>
          <p:cNvSpPr txBox="1"/>
          <p:nvPr/>
        </p:nvSpPr>
        <p:spPr>
          <a:xfrm>
            <a:off x="1108354" y="1659762"/>
            <a:ext cx="7387590" cy="3780790"/>
          </a:xfrm>
          <a:prstGeom prst="rect">
            <a:avLst/>
          </a:prstGeom>
        </p:spPr>
        <p:txBody>
          <a:bodyPr vert="horz" wrap="square" lIns="0" tIns="12065" rIns="0" bIns="0" rtlCol="0">
            <a:spAutoFit/>
          </a:bodyPr>
          <a:lstStyle/>
          <a:p>
            <a:pPr marL="354965" marR="189865"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These 2 characteristics are </a:t>
            </a:r>
            <a:r>
              <a:rPr sz="2800" b="1" dirty="0">
                <a:solidFill>
                  <a:srgbClr val="003300"/>
                </a:solidFill>
                <a:latin typeface="Arial"/>
                <a:cs typeface="Arial"/>
              </a:rPr>
              <a:t>perceived as  </a:t>
            </a:r>
            <a:r>
              <a:rPr sz="2800" b="1" spc="-5" dirty="0">
                <a:solidFill>
                  <a:srgbClr val="003300"/>
                </a:solidFill>
                <a:latin typeface="Arial"/>
                <a:cs typeface="Arial"/>
              </a:rPr>
              <a:t>independent by some</a:t>
            </a:r>
            <a:r>
              <a:rPr sz="2800" b="1" spc="75" dirty="0">
                <a:solidFill>
                  <a:srgbClr val="003300"/>
                </a:solidFill>
                <a:latin typeface="Arial"/>
                <a:cs typeface="Arial"/>
              </a:rPr>
              <a:t> </a:t>
            </a:r>
            <a:r>
              <a:rPr sz="2800" b="1" spc="-15" dirty="0">
                <a:solidFill>
                  <a:srgbClr val="003300"/>
                </a:solidFill>
                <a:latin typeface="Arial"/>
                <a:cs typeface="Arial"/>
              </a:rPr>
              <a:t>OS</a:t>
            </a:r>
            <a:endParaRPr sz="2800">
              <a:latin typeface="Arial"/>
              <a:cs typeface="Arial"/>
            </a:endParaRPr>
          </a:p>
          <a:p>
            <a:pPr>
              <a:lnSpc>
                <a:spcPct val="100000"/>
              </a:lnSpc>
              <a:spcBef>
                <a:spcPts val="45"/>
              </a:spcBef>
              <a:buClr>
                <a:srgbClr val="009999"/>
              </a:buClr>
              <a:buFont typeface="Wingdings"/>
              <a:buChar char=""/>
            </a:pPr>
            <a:endParaRPr sz="4050">
              <a:latin typeface="Arial"/>
              <a:cs typeface="Arial"/>
            </a:endParaRPr>
          </a:p>
          <a:p>
            <a:pPr marL="354965" marR="158750" indent="-342900">
              <a:lnSpc>
                <a:spcPct val="100000"/>
              </a:lnSpc>
              <a:spcBef>
                <a:spcPts val="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FF9966"/>
                </a:solidFill>
                <a:latin typeface="Arial"/>
                <a:cs typeface="Arial"/>
              </a:rPr>
              <a:t>execution unit </a:t>
            </a:r>
            <a:r>
              <a:rPr sz="2800" b="1" spc="-5" dirty="0">
                <a:solidFill>
                  <a:srgbClr val="003300"/>
                </a:solidFill>
                <a:latin typeface="Arial"/>
                <a:cs typeface="Arial"/>
              </a:rPr>
              <a:t>is usually denoted by </a:t>
            </a:r>
            <a:r>
              <a:rPr sz="2800" b="1" spc="-5" dirty="0">
                <a:solidFill>
                  <a:srgbClr val="FF9966"/>
                </a:solidFill>
                <a:latin typeface="Arial"/>
                <a:cs typeface="Arial"/>
              </a:rPr>
              <a:t> execution</a:t>
            </a:r>
            <a:r>
              <a:rPr sz="2800" b="1" spc="20" dirty="0">
                <a:solidFill>
                  <a:srgbClr val="FF9966"/>
                </a:solidFill>
                <a:latin typeface="Arial"/>
                <a:cs typeface="Arial"/>
              </a:rPr>
              <a:t> </a:t>
            </a:r>
            <a:r>
              <a:rPr sz="2800" b="1" spc="-5" dirty="0">
                <a:solidFill>
                  <a:srgbClr val="FF9966"/>
                </a:solidFill>
                <a:latin typeface="Arial"/>
                <a:cs typeface="Arial"/>
              </a:rPr>
              <a:t>thread</a:t>
            </a:r>
            <a:endParaRPr sz="2800">
              <a:latin typeface="Arial"/>
              <a:cs typeface="Arial"/>
            </a:endParaRPr>
          </a:p>
          <a:p>
            <a:pPr>
              <a:lnSpc>
                <a:spcPct val="100000"/>
              </a:lnSpc>
              <a:spcBef>
                <a:spcPts val="45"/>
              </a:spcBef>
              <a:buClr>
                <a:srgbClr val="009999"/>
              </a:buClr>
              <a:buFont typeface="Wingdings"/>
              <a:buChar char=""/>
            </a:pPr>
            <a:endParaRPr sz="4050">
              <a:latin typeface="Arial"/>
              <a:cs typeface="Arial"/>
            </a:endParaRPr>
          </a:p>
          <a:p>
            <a:pPr marL="354965" marR="5080" indent="-342900">
              <a:lnSpc>
                <a:spcPct val="100000"/>
              </a:lnSpc>
              <a:spcBef>
                <a:spcPts val="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FF9966"/>
                </a:solidFill>
                <a:latin typeface="Arial"/>
                <a:cs typeface="Arial"/>
              </a:rPr>
              <a:t>unit of resource ownership </a:t>
            </a:r>
            <a:r>
              <a:rPr sz="2800" b="1" spc="-5" dirty="0">
                <a:solidFill>
                  <a:srgbClr val="003300"/>
                </a:solidFill>
                <a:latin typeface="Arial"/>
                <a:cs typeface="Arial"/>
              </a:rPr>
              <a:t>is usually  referred to as</a:t>
            </a:r>
            <a:r>
              <a:rPr sz="2800" b="1" spc="10" dirty="0">
                <a:solidFill>
                  <a:srgbClr val="003300"/>
                </a:solidFill>
                <a:latin typeface="Arial"/>
                <a:cs typeface="Arial"/>
              </a:rPr>
              <a:t> </a:t>
            </a:r>
            <a:r>
              <a:rPr sz="2800" b="1" spc="-5" dirty="0">
                <a:solidFill>
                  <a:srgbClr val="003300"/>
                </a:solidFill>
                <a:latin typeface="Arial"/>
                <a:cs typeface="Arial"/>
              </a:rPr>
              <a:t>process</a:t>
            </a:r>
            <a:endParaRPr sz="2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599" y="389966"/>
            <a:ext cx="8548013" cy="627736"/>
          </a:xfrm>
          <a:prstGeom prst="rect">
            <a:avLst/>
          </a:prstGeom>
        </p:spPr>
        <p:txBody>
          <a:bodyPr vert="horz" wrap="square" lIns="0" tIns="12065" rIns="0" bIns="0" rtlCol="0">
            <a:spAutoFit/>
          </a:bodyPr>
          <a:lstStyle/>
          <a:p>
            <a:pPr marL="12700">
              <a:lnSpc>
                <a:spcPct val="100000"/>
              </a:lnSpc>
              <a:spcBef>
                <a:spcPts val="95"/>
              </a:spcBef>
            </a:pPr>
            <a:r>
              <a:rPr sz="4000" spc="-5" dirty="0"/>
              <a:t>The producer - consumer</a:t>
            </a:r>
            <a:r>
              <a:rPr sz="4000" spc="-30" dirty="0"/>
              <a:t> </a:t>
            </a:r>
            <a:r>
              <a:rPr sz="4000" spc="-5" dirty="0"/>
              <a:t>p</a:t>
            </a:r>
            <a:r>
              <a:rPr lang="en-CA" sz="4000" spc="-5" dirty="0" err="1"/>
              <a:t>roblem</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
        <p:nvSpPr>
          <p:cNvPr id="7" name="object 7"/>
          <p:cNvSpPr txBox="1"/>
          <p:nvPr/>
        </p:nvSpPr>
        <p:spPr>
          <a:xfrm>
            <a:off x="1108354" y="1661286"/>
            <a:ext cx="7668259" cy="3790781"/>
          </a:xfrm>
          <a:prstGeom prst="rect">
            <a:avLst/>
          </a:prstGeom>
        </p:spPr>
        <p:txBody>
          <a:bodyPr vert="horz" wrap="square" lIns="0" tIns="12700" rIns="0" bIns="0" rtlCol="0">
            <a:spAutoFit/>
          </a:bodyPr>
          <a:lstStyle/>
          <a:p>
            <a:pPr marL="354965" marR="196850" indent="-342900">
              <a:lnSpc>
                <a:spcPct val="100000"/>
              </a:lnSpc>
              <a:spcBef>
                <a:spcPts val="10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A classic </a:t>
            </a:r>
            <a:r>
              <a:rPr sz="2400" b="1" dirty="0">
                <a:solidFill>
                  <a:srgbClr val="003300"/>
                </a:solidFill>
                <a:latin typeface="Arial"/>
                <a:cs typeface="Arial"/>
              </a:rPr>
              <a:t>problem in the study of</a:t>
            </a:r>
            <a:r>
              <a:rPr sz="2400" b="1" spc="-110" dirty="0">
                <a:solidFill>
                  <a:srgbClr val="003300"/>
                </a:solidFill>
                <a:latin typeface="Arial"/>
                <a:cs typeface="Arial"/>
              </a:rPr>
              <a:t> </a:t>
            </a:r>
            <a:r>
              <a:rPr sz="2400" b="1" dirty="0">
                <a:solidFill>
                  <a:srgbClr val="003300"/>
                </a:solidFill>
                <a:latin typeface="Arial"/>
                <a:cs typeface="Arial"/>
              </a:rPr>
              <a:t>communicating  </a:t>
            </a:r>
            <a:r>
              <a:rPr sz="2400" b="1" spc="-5" dirty="0">
                <a:solidFill>
                  <a:srgbClr val="003300"/>
                </a:solidFill>
                <a:latin typeface="Arial"/>
                <a:cs typeface="Arial"/>
              </a:rPr>
              <a:t>processes</a:t>
            </a:r>
            <a:endParaRPr sz="2400" dirty="0">
              <a:latin typeface="Arial"/>
              <a:cs typeface="Arial"/>
            </a:endParaRPr>
          </a:p>
          <a:p>
            <a:pPr marL="756285" marR="130175" lvl="1" indent="-287020">
              <a:lnSpc>
                <a:spcPct val="100000"/>
              </a:lnSpc>
              <a:spcBef>
                <a:spcPts val="525"/>
              </a:spcBef>
              <a:buClr>
                <a:srgbClr val="336699"/>
              </a:buClr>
              <a:buSzPct val="75000"/>
              <a:buFont typeface="Wingdings"/>
              <a:buChar char=""/>
              <a:tabLst>
                <a:tab pos="756285" algn="l"/>
                <a:tab pos="756920" algn="l"/>
              </a:tabLst>
            </a:pPr>
            <a:r>
              <a:rPr sz="2200" spc="-5" dirty="0">
                <a:solidFill>
                  <a:srgbClr val="003366"/>
                </a:solidFill>
                <a:latin typeface="Arial"/>
                <a:cs typeface="Arial"/>
              </a:rPr>
              <a:t>a process </a:t>
            </a:r>
            <a:r>
              <a:rPr sz="2200" i="1" spc="-5" dirty="0">
                <a:solidFill>
                  <a:srgbClr val="003366"/>
                </a:solidFill>
                <a:latin typeface="Arial"/>
                <a:cs typeface="Arial"/>
              </a:rPr>
              <a:t>producer </a:t>
            </a:r>
            <a:r>
              <a:rPr sz="2200" dirty="0">
                <a:solidFill>
                  <a:srgbClr val="003366"/>
                </a:solidFill>
                <a:latin typeface="Arial"/>
                <a:cs typeface="Arial"/>
              </a:rPr>
              <a:t>produces data (e.g. records </a:t>
            </a:r>
            <a:r>
              <a:rPr sz="2200" spc="-5" dirty="0">
                <a:solidFill>
                  <a:srgbClr val="003366"/>
                </a:solidFill>
                <a:latin typeface="Arial"/>
                <a:cs typeface="Arial"/>
              </a:rPr>
              <a:t>from a  file) for a process</a:t>
            </a:r>
            <a:r>
              <a:rPr sz="2200" spc="30" dirty="0">
                <a:solidFill>
                  <a:srgbClr val="003366"/>
                </a:solidFill>
                <a:latin typeface="Arial"/>
                <a:cs typeface="Arial"/>
              </a:rPr>
              <a:t> </a:t>
            </a:r>
            <a:r>
              <a:rPr sz="2200" i="1" spc="-5" dirty="0">
                <a:solidFill>
                  <a:srgbClr val="003366"/>
                </a:solidFill>
                <a:latin typeface="Arial"/>
                <a:cs typeface="Arial"/>
              </a:rPr>
              <a:t>consumer</a:t>
            </a:r>
            <a:endParaRPr sz="2200" dirty="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a print p</a:t>
            </a:r>
            <a:r>
              <a:rPr lang="en-CA" sz="2200" spc="-5" dirty="0" err="1">
                <a:solidFill>
                  <a:srgbClr val="003366"/>
                </a:solidFill>
                <a:latin typeface="Arial"/>
                <a:cs typeface="Arial"/>
              </a:rPr>
              <a:t>rogram</a:t>
            </a:r>
            <a:r>
              <a:rPr sz="2200" spc="-5" dirty="0">
                <a:solidFill>
                  <a:srgbClr val="003366"/>
                </a:solidFill>
                <a:latin typeface="Arial"/>
                <a:cs typeface="Arial"/>
              </a:rPr>
              <a:t> produces characters - </a:t>
            </a:r>
            <a:r>
              <a:rPr sz="2200" dirty="0">
                <a:solidFill>
                  <a:srgbClr val="003366"/>
                </a:solidFill>
                <a:latin typeface="Arial"/>
                <a:cs typeface="Arial"/>
              </a:rPr>
              <a:t>consumed </a:t>
            </a:r>
            <a:r>
              <a:rPr sz="2200" spc="-5" dirty="0">
                <a:solidFill>
                  <a:srgbClr val="003366"/>
                </a:solidFill>
                <a:latin typeface="Arial"/>
                <a:cs typeface="Arial"/>
              </a:rPr>
              <a:t>by</a:t>
            </a:r>
            <a:r>
              <a:rPr sz="2200" spc="114" dirty="0">
                <a:solidFill>
                  <a:srgbClr val="003366"/>
                </a:solidFill>
                <a:latin typeface="Arial"/>
                <a:cs typeface="Arial"/>
              </a:rPr>
              <a:t> </a:t>
            </a:r>
            <a:r>
              <a:rPr sz="2200" spc="-5" dirty="0">
                <a:solidFill>
                  <a:srgbClr val="003366"/>
                </a:solidFill>
                <a:latin typeface="Arial"/>
                <a:cs typeface="Arial"/>
              </a:rPr>
              <a:t>a</a:t>
            </a:r>
            <a:endParaRPr sz="2200" dirty="0">
              <a:latin typeface="Arial"/>
              <a:cs typeface="Arial"/>
            </a:endParaRPr>
          </a:p>
          <a:p>
            <a:pPr marL="756285">
              <a:lnSpc>
                <a:spcPct val="100000"/>
              </a:lnSpc>
            </a:pPr>
            <a:r>
              <a:rPr sz="2200" spc="-5" dirty="0">
                <a:solidFill>
                  <a:srgbClr val="003366"/>
                </a:solidFill>
                <a:latin typeface="Arial"/>
                <a:cs typeface="Arial"/>
              </a:rPr>
              <a:t>printer</a:t>
            </a:r>
            <a:endParaRPr sz="2200" dirty="0">
              <a:latin typeface="Arial"/>
              <a:cs typeface="Arial"/>
            </a:endParaRPr>
          </a:p>
          <a:p>
            <a:pPr marL="756285" marR="39687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an assembler produces object modules which will be  consumed by the</a:t>
            </a:r>
            <a:r>
              <a:rPr sz="2200" spc="20" dirty="0">
                <a:solidFill>
                  <a:srgbClr val="003366"/>
                </a:solidFill>
                <a:latin typeface="Arial"/>
                <a:cs typeface="Arial"/>
              </a:rPr>
              <a:t> </a:t>
            </a:r>
            <a:r>
              <a:rPr sz="2200" spc="-5" dirty="0">
                <a:solidFill>
                  <a:srgbClr val="003366"/>
                </a:solidFill>
                <a:latin typeface="Arial"/>
                <a:cs typeface="Arial"/>
              </a:rPr>
              <a:t>loader</a:t>
            </a:r>
            <a:endParaRPr sz="2200" dirty="0">
              <a:latin typeface="Arial"/>
              <a:cs typeface="Arial"/>
            </a:endParaRPr>
          </a:p>
          <a:p>
            <a:pPr marL="354965" marR="5080" indent="-342900">
              <a:lnSpc>
                <a:spcPct val="100000"/>
              </a:lnSpc>
              <a:spcBef>
                <a:spcPts val="58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Requires a </a:t>
            </a:r>
            <a:r>
              <a:rPr sz="2400" b="1" dirty="0">
                <a:solidFill>
                  <a:srgbClr val="FF9966"/>
                </a:solidFill>
                <a:latin typeface="Arial"/>
                <a:cs typeface="Arial"/>
              </a:rPr>
              <a:t>buffer </a:t>
            </a:r>
            <a:r>
              <a:rPr sz="2400" b="1" dirty="0">
                <a:solidFill>
                  <a:srgbClr val="003300"/>
                </a:solidFill>
                <a:latin typeface="Arial"/>
                <a:cs typeface="Arial"/>
              </a:rPr>
              <a:t>to </a:t>
            </a:r>
            <a:r>
              <a:rPr sz="2400" b="1" spc="-5" dirty="0">
                <a:solidFill>
                  <a:srgbClr val="003300"/>
                </a:solidFill>
                <a:latin typeface="Arial"/>
                <a:cs typeface="Arial"/>
              </a:rPr>
              <a:t>store produced </a:t>
            </a:r>
            <a:r>
              <a:rPr sz="2400" b="1" dirty="0">
                <a:solidFill>
                  <a:srgbClr val="003300"/>
                </a:solidFill>
                <a:latin typeface="Arial"/>
                <a:cs typeface="Arial"/>
              </a:rPr>
              <a:t>items (waiting  to be</a:t>
            </a:r>
            <a:r>
              <a:rPr sz="2400" b="1" spc="-30" dirty="0">
                <a:solidFill>
                  <a:srgbClr val="003300"/>
                </a:solidFill>
                <a:latin typeface="Arial"/>
                <a:cs typeface="Arial"/>
              </a:rPr>
              <a:t> </a:t>
            </a:r>
            <a:r>
              <a:rPr sz="2400" b="1" spc="-5" dirty="0">
                <a:solidFill>
                  <a:srgbClr val="003300"/>
                </a:solidFill>
                <a:latin typeface="Arial"/>
                <a:cs typeface="Arial"/>
              </a:rPr>
              <a:t>consumed)</a:t>
            </a:r>
            <a:endParaRPr sz="24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6130011" cy="635000"/>
          </a:xfrm>
          <a:prstGeom prst="rect">
            <a:avLst/>
          </a:prstGeom>
        </p:spPr>
        <p:txBody>
          <a:bodyPr vert="horz" wrap="square" lIns="0" tIns="12065" rIns="0" bIns="0" rtlCol="0">
            <a:spAutoFit/>
          </a:bodyPr>
          <a:lstStyle/>
          <a:p>
            <a:pPr marL="12700">
              <a:lnSpc>
                <a:spcPct val="100000"/>
              </a:lnSpc>
              <a:spcBef>
                <a:spcPts val="95"/>
              </a:spcBef>
            </a:pPr>
            <a:r>
              <a:rPr sz="4000" spc="-5" dirty="0"/>
              <a:t>Communication</a:t>
            </a:r>
            <a:r>
              <a:rPr sz="4000" spc="-30" dirty="0"/>
              <a:t> </a:t>
            </a:r>
            <a:r>
              <a:rPr sz="4000" spc="-5" dirty="0"/>
              <a:t>buffers</a:t>
            </a:r>
            <a:endParaRPr sz="4000" dirty="0"/>
          </a:p>
        </p:txBody>
      </p:sp>
      <p:grpSp>
        <p:nvGrpSpPr>
          <p:cNvPr id="4" name="object 4"/>
          <p:cNvGrpSpPr/>
          <p:nvPr/>
        </p:nvGrpSpPr>
        <p:grpSpPr>
          <a:xfrm>
            <a:off x="1810511" y="1353311"/>
            <a:ext cx="952500" cy="952500"/>
            <a:chOff x="1810511" y="1353311"/>
            <a:chExt cx="952500" cy="952500"/>
          </a:xfrm>
        </p:grpSpPr>
        <p:sp>
          <p:nvSpPr>
            <p:cNvPr id="5" name="object 5"/>
            <p:cNvSpPr/>
            <p:nvPr/>
          </p:nvSpPr>
          <p:spPr>
            <a:xfrm>
              <a:off x="1829561" y="13723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400"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6" name="object 6"/>
            <p:cNvSpPr/>
            <p:nvPr/>
          </p:nvSpPr>
          <p:spPr>
            <a:xfrm>
              <a:off x="1829561" y="13723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400"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100">
              <a:solidFill>
                <a:srgbClr val="009999"/>
              </a:solidFill>
            </a:ln>
          </p:spPr>
          <p:txBody>
            <a:bodyPr wrap="square" lIns="0" tIns="0" rIns="0" bIns="0" rtlCol="0"/>
            <a:lstStyle/>
            <a:p>
              <a:endParaRPr/>
            </a:p>
          </p:txBody>
        </p:sp>
      </p:grpSp>
      <p:grpSp>
        <p:nvGrpSpPr>
          <p:cNvPr id="7" name="object 7"/>
          <p:cNvGrpSpPr/>
          <p:nvPr/>
        </p:nvGrpSpPr>
        <p:grpSpPr>
          <a:xfrm>
            <a:off x="1810511" y="3486911"/>
            <a:ext cx="952500" cy="952500"/>
            <a:chOff x="1810511" y="3486911"/>
            <a:chExt cx="952500" cy="952500"/>
          </a:xfrm>
        </p:grpSpPr>
        <p:sp>
          <p:nvSpPr>
            <p:cNvPr id="8" name="object 8"/>
            <p:cNvSpPr/>
            <p:nvPr/>
          </p:nvSpPr>
          <p:spPr>
            <a:xfrm>
              <a:off x="1829561" y="35059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400"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9" name="object 9"/>
            <p:cNvSpPr/>
            <p:nvPr/>
          </p:nvSpPr>
          <p:spPr>
            <a:xfrm>
              <a:off x="1829561" y="35059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400"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100">
              <a:solidFill>
                <a:srgbClr val="009999"/>
              </a:solidFill>
            </a:ln>
          </p:spPr>
          <p:txBody>
            <a:bodyPr wrap="square" lIns="0" tIns="0" rIns="0" bIns="0" rtlCol="0"/>
            <a:lstStyle/>
            <a:p>
              <a:endParaRPr/>
            </a:p>
          </p:txBody>
        </p:sp>
      </p:grpSp>
      <p:sp>
        <p:nvSpPr>
          <p:cNvPr id="10" name="object 10"/>
          <p:cNvSpPr txBox="1"/>
          <p:nvPr/>
        </p:nvSpPr>
        <p:spPr>
          <a:xfrm>
            <a:off x="1983994" y="1622501"/>
            <a:ext cx="6019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Prod</a:t>
            </a:r>
            <a:endParaRPr sz="2400">
              <a:latin typeface="Times New Roman"/>
              <a:cs typeface="Times New Roman"/>
            </a:endParaRPr>
          </a:p>
        </p:txBody>
      </p:sp>
      <p:sp>
        <p:nvSpPr>
          <p:cNvPr id="11" name="object 11"/>
          <p:cNvSpPr txBox="1"/>
          <p:nvPr/>
        </p:nvSpPr>
        <p:spPr>
          <a:xfrm>
            <a:off x="1907794" y="3757041"/>
            <a:ext cx="6521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Cons</a:t>
            </a:r>
            <a:endParaRPr sz="2400">
              <a:latin typeface="Times New Roman"/>
              <a:cs typeface="Times New Roman"/>
            </a:endParaRPr>
          </a:p>
        </p:txBody>
      </p:sp>
      <p:sp>
        <p:nvSpPr>
          <p:cNvPr id="12" name="object 12"/>
          <p:cNvSpPr txBox="1"/>
          <p:nvPr/>
        </p:nvSpPr>
        <p:spPr>
          <a:xfrm>
            <a:off x="1829561" y="2667761"/>
            <a:ext cx="914400" cy="457200"/>
          </a:xfrm>
          <a:prstGeom prst="rect">
            <a:avLst/>
          </a:prstGeom>
          <a:solidFill>
            <a:srgbClr val="CCEBFF"/>
          </a:solidFill>
          <a:ln w="38100">
            <a:solidFill>
              <a:srgbClr val="009999"/>
            </a:solidFill>
          </a:ln>
        </p:spPr>
        <p:txBody>
          <a:bodyPr vert="horz" wrap="square" lIns="0" tIns="113030" rIns="0" bIns="0" rtlCol="0">
            <a:spAutoFit/>
          </a:bodyPr>
          <a:lstStyle/>
          <a:p>
            <a:pPr marL="14604">
              <a:lnSpc>
                <a:spcPct val="100000"/>
              </a:lnSpc>
              <a:spcBef>
                <a:spcPts val="890"/>
              </a:spcBef>
            </a:pPr>
            <a:r>
              <a:rPr sz="2000" dirty="0">
                <a:solidFill>
                  <a:srgbClr val="009999"/>
                </a:solidFill>
                <a:latin typeface="Times New Roman"/>
                <a:cs typeface="Times New Roman"/>
              </a:rPr>
              <a:t>1</a:t>
            </a:r>
            <a:r>
              <a:rPr sz="2000" spc="-20" dirty="0">
                <a:solidFill>
                  <a:srgbClr val="009999"/>
                </a:solidFill>
                <a:latin typeface="Times New Roman"/>
                <a:cs typeface="Times New Roman"/>
              </a:rPr>
              <a:t> </a:t>
            </a:r>
            <a:r>
              <a:rPr sz="2000" dirty="0">
                <a:solidFill>
                  <a:srgbClr val="009999"/>
                </a:solidFill>
                <a:latin typeface="Times New Roman"/>
                <a:cs typeface="Times New Roman"/>
              </a:rPr>
              <a:t>deal</a:t>
            </a:r>
            <a:endParaRPr sz="2000">
              <a:latin typeface="Times New Roman"/>
              <a:cs typeface="Times New Roman"/>
            </a:endParaRPr>
          </a:p>
        </p:txBody>
      </p:sp>
      <p:sp>
        <p:nvSpPr>
          <p:cNvPr id="13" name="object 13"/>
          <p:cNvSpPr/>
          <p:nvPr/>
        </p:nvSpPr>
        <p:spPr>
          <a:xfrm>
            <a:off x="2245105" y="3110610"/>
            <a:ext cx="85725" cy="395605"/>
          </a:xfrm>
          <a:custGeom>
            <a:avLst/>
            <a:gdLst/>
            <a:ahLst/>
            <a:cxnLst/>
            <a:rect l="l" t="t" r="r" b="b"/>
            <a:pathLst>
              <a:path w="85725" h="395604">
                <a:moveTo>
                  <a:pt x="28518" y="309668"/>
                </a:moveTo>
                <a:lnTo>
                  <a:pt x="0" y="309752"/>
                </a:lnTo>
                <a:lnTo>
                  <a:pt x="43180" y="395350"/>
                </a:lnTo>
                <a:lnTo>
                  <a:pt x="78550" y="323976"/>
                </a:lnTo>
                <a:lnTo>
                  <a:pt x="28575" y="323976"/>
                </a:lnTo>
                <a:lnTo>
                  <a:pt x="28518" y="309668"/>
                </a:lnTo>
                <a:close/>
              </a:path>
              <a:path w="85725" h="395604">
                <a:moveTo>
                  <a:pt x="57094" y="309583"/>
                </a:moveTo>
                <a:lnTo>
                  <a:pt x="28518" y="309668"/>
                </a:lnTo>
                <a:lnTo>
                  <a:pt x="28575" y="323976"/>
                </a:lnTo>
                <a:lnTo>
                  <a:pt x="57150" y="323850"/>
                </a:lnTo>
                <a:lnTo>
                  <a:pt x="57094" y="309583"/>
                </a:lnTo>
                <a:close/>
              </a:path>
              <a:path w="85725" h="395604">
                <a:moveTo>
                  <a:pt x="85725" y="309499"/>
                </a:moveTo>
                <a:lnTo>
                  <a:pt x="57094" y="309583"/>
                </a:lnTo>
                <a:lnTo>
                  <a:pt x="57150" y="323850"/>
                </a:lnTo>
                <a:lnTo>
                  <a:pt x="28575" y="323976"/>
                </a:lnTo>
                <a:lnTo>
                  <a:pt x="78550" y="323976"/>
                </a:lnTo>
                <a:lnTo>
                  <a:pt x="85725" y="309499"/>
                </a:lnTo>
                <a:close/>
              </a:path>
              <a:path w="85725" h="395604">
                <a:moveTo>
                  <a:pt x="55880" y="0"/>
                </a:moveTo>
                <a:lnTo>
                  <a:pt x="27305" y="126"/>
                </a:lnTo>
                <a:lnTo>
                  <a:pt x="28518" y="309668"/>
                </a:lnTo>
                <a:lnTo>
                  <a:pt x="57094" y="309583"/>
                </a:lnTo>
                <a:lnTo>
                  <a:pt x="55880" y="0"/>
                </a:lnTo>
                <a:close/>
              </a:path>
            </a:pathLst>
          </a:custGeom>
          <a:solidFill>
            <a:srgbClr val="009999"/>
          </a:solidFill>
        </p:spPr>
        <p:txBody>
          <a:bodyPr wrap="square" lIns="0" tIns="0" rIns="0" bIns="0" rtlCol="0"/>
          <a:lstStyle/>
          <a:p>
            <a:endParaRPr/>
          </a:p>
        </p:txBody>
      </p:sp>
      <p:grpSp>
        <p:nvGrpSpPr>
          <p:cNvPr id="14" name="object 14"/>
          <p:cNvGrpSpPr/>
          <p:nvPr/>
        </p:nvGrpSpPr>
        <p:grpSpPr>
          <a:xfrm>
            <a:off x="2245105" y="1353311"/>
            <a:ext cx="4632960" cy="1314450"/>
            <a:chOff x="2245105" y="1353311"/>
            <a:chExt cx="4632960" cy="1314450"/>
          </a:xfrm>
        </p:grpSpPr>
        <p:sp>
          <p:nvSpPr>
            <p:cNvPr id="15" name="object 15"/>
            <p:cNvSpPr/>
            <p:nvPr/>
          </p:nvSpPr>
          <p:spPr>
            <a:xfrm>
              <a:off x="2245105" y="2272411"/>
              <a:ext cx="85725" cy="395605"/>
            </a:xfrm>
            <a:custGeom>
              <a:avLst/>
              <a:gdLst/>
              <a:ahLst/>
              <a:cxnLst/>
              <a:rect l="l" t="t" r="r" b="b"/>
              <a:pathLst>
                <a:path w="85725" h="395605">
                  <a:moveTo>
                    <a:pt x="28518" y="309668"/>
                  </a:moveTo>
                  <a:lnTo>
                    <a:pt x="0" y="309752"/>
                  </a:lnTo>
                  <a:lnTo>
                    <a:pt x="43180" y="395350"/>
                  </a:lnTo>
                  <a:lnTo>
                    <a:pt x="78550" y="323976"/>
                  </a:lnTo>
                  <a:lnTo>
                    <a:pt x="28575" y="323976"/>
                  </a:lnTo>
                  <a:lnTo>
                    <a:pt x="28518" y="309668"/>
                  </a:lnTo>
                  <a:close/>
                </a:path>
                <a:path w="85725" h="395605">
                  <a:moveTo>
                    <a:pt x="57094" y="309583"/>
                  </a:moveTo>
                  <a:lnTo>
                    <a:pt x="28518" y="309668"/>
                  </a:lnTo>
                  <a:lnTo>
                    <a:pt x="28575" y="323976"/>
                  </a:lnTo>
                  <a:lnTo>
                    <a:pt x="57150" y="323850"/>
                  </a:lnTo>
                  <a:lnTo>
                    <a:pt x="57094" y="309583"/>
                  </a:lnTo>
                  <a:close/>
                </a:path>
                <a:path w="85725" h="395605">
                  <a:moveTo>
                    <a:pt x="85725" y="309499"/>
                  </a:moveTo>
                  <a:lnTo>
                    <a:pt x="57094" y="309583"/>
                  </a:lnTo>
                  <a:lnTo>
                    <a:pt x="57150" y="323850"/>
                  </a:lnTo>
                  <a:lnTo>
                    <a:pt x="28575" y="323976"/>
                  </a:lnTo>
                  <a:lnTo>
                    <a:pt x="78550" y="323976"/>
                  </a:lnTo>
                  <a:lnTo>
                    <a:pt x="85725" y="309499"/>
                  </a:lnTo>
                  <a:close/>
                </a:path>
                <a:path w="85725" h="395605">
                  <a:moveTo>
                    <a:pt x="55880" y="0"/>
                  </a:moveTo>
                  <a:lnTo>
                    <a:pt x="27305" y="126"/>
                  </a:lnTo>
                  <a:lnTo>
                    <a:pt x="28518" y="309668"/>
                  </a:lnTo>
                  <a:lnTo>
                    <a:pt x="57094" y="309583"/>
                  </a:lnTo>
                  <a:lnTo>
                    <a:pt x="55880" y="0"/>
                  </a:lnTo>
                  <a:close/>
                </a:path>
              </a:pathLst>
            </a:custGeom>
            <a:solidFill>
              <a:srgbClr val="009999"/>
            </a:solidFill>
          </p:spPr>
          <p:txBody>
            <a:bodyPr wrap="square" lIns="0" tIns="0" rIns="0" bIns="0" rtlCol="0"/>
            <a:lstStyle/>
            <a:p>
              <a:endParaRPr/>
            </a:p>
          </p:txBody>
        </p:sp>
        <p:sp>
          <p:nvSpPr>
            <p:cNvPr id="16" name="object 16"/>
            <p:cNvSpPr/>
            <p:nvPr/>
          </p:nvSpPr>
          <p:spPr>
            <a:xfrm>
              <a:off x="5944361" y="13723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399"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17" name="object 17"/>
            <p:cNvSpPr/>
            <p:nvPr/>
          </p:nvSpPr>
          <p:spPr>
            <a:xfrm>
              <a:off x="5944361" y="13723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399"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099">
              <a:solidFill>
                <a:srgbClr val="009999"/>
              </a:solidFill>
            </a:ln>
          </p:spPr>
          <p:txBody>
            <a:bodyPr wrap="square" lIns="0" tIns="0" rIns="0" bIns="0" rtlCol="0"/>
            <a:lstStyle/>
            <a:p>
              <a:endParaRPr/>
            </a:p>
          </p:txBody>
        </p:sp>
      </p:grpSp>
      <p:grpSp>
        <p:nvGrpSpPr>
          <p:cNvPr id="18" name="object 18"/>
          <p:cNvGrpSpPr/>
          <p:nvPr/>
        </p:nvGrpSpPr>
        <p:grpSpPr>
          <a:xfrm>
            <a:off x="5925311" y="3486911"/>
            <a:ext cx="952500" cy="952500"/>
            <a:chOff x="5925311" y="3486911"/>
            <a:chExt cx="952500" cy="952500"/>
          </a:xfrm>
        </p:grpSpPr>
        <p:sp>
          <p:nvSpPr>
            <p:cNvPr id="19" name="object 19"/>
            <p:cNvSpPr/>
            <p:nvPr/>
          </p:nvSpPr>
          <p:spPr>
            <a:xfrm>
              <a:off x="5944361" y="35059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399"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20" name="object 20"/>
            <p:cNvSpPr/>
            <p:nvPr/>
          </p:nvSpPr>
          <p:spPr>
            <a:xfrm>
              <a:off x="5944361" y="35059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399"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099">
              <a:solidFill>
                <a:srgbClr val="009999"/>
              </a:solidFill>
            </a:ln>
          </p:spPr>
          <p:txBody>
            <a:bodyPr wrap="square" lIns="0" tIns="0" rIns="0" bIns="0" rtlCol="0"/>
            <a:lstStyle/>
            <a:p>
              <a:endParaRPr/>
            </a:p>
          </p:txBody>
        </p:sp>
      </p:grpSp>
      <p:sp>
        <p:nvSpPr>
          <p:cNvPr id="21" name="object 21"/>
          <p:cNvSpPr txBox="1"/>
          <p:nvPr/>
        </p:nvSpPr>
        <p:spPr>
          <a:xfrm>
            <a:off x="6099428" y="1622501"/>
            <a:ext cx="6019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Prod</a:t>
            </a:r>
            <a:endParaRPr sz="2400">
              <a:latin typeface="Times New Roman"/>
              <a:cs typeface="Times New Roman"/>
            </a:endParaRPr>
          </a:p>
        </p:txBody>
      </p:sp>
      <p:sp>
        <p:nvSpPr>
          <p:cNvPr id="22" name="object 22"/>
          <p:cNvSpPr txBox="1"/>
          <p:nvPr/>
        </p:nvSpPr>
        <p:spPr>
          <a:xfrm>
            <a:off x="6023228" y="3757041"/>
            <a:ext cx="6521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Cons</a:t>
            </a:r>
            <a:endParaRPr sz="2400">
              <a:latin typeface="Times New Roman"/>
              <a:cs typeface="Times New Roman"/>
            </a:endParaRPr>
          </a:p>
        </p:txBody>
      </p:sp>
      <p:sp>
        <p:nvSpPr>
          <p:cNvPr id="23" name="object 23"/>
          <p:cNvSpPr/>
          <p:nvPr/>
        </p:nvSpPr>
        <p:spPr>
          <a:xfrm>
            <a:off x="6376289" y="2261489"/>
            <a:ext cx="863600" cy="411480"/>
          </a:xfrm>
          <a:custGeom>
            <a:avLst/>
            <a:gdLst/>
            <a:ahLst/>
            <a:cxnLst/>
            <a:rect l="l" t="t" r="r" b="b"/>
            <a:pathLst>
              <a:path w="863600" h="411480">
                <a:moveTo>
                  <a:pt x="751507" y="376287"/>
                </a:moveTo>
                <a:lnTo>
                  <a:pt x="735711" y="410972"/>
                </a:lnTo>
                <a:lnTo>
                  <a:pt x="863472" y="406273"/>
                </a:lnTo>
                <a:lnTo>
                  <a:pt x="845585" y="384175"/>
                </a:lnTo>
                <a:lnTo>
                  <a:pt x="768858" y="384175"/>
                </a:lnTo>
                <a:lnTo>
                  <a:pt x="751507" y="376287"/>
                </a:lnTo>
                <a:close/>
              </a:path>
              <a:path w="863600" h="411480">
                <a:moveTo>
                  <a:pt x="767290" y="341631"/>
                </a:moveTo>
                <a:lnTo>
                  <a:pt x="751507" y="376287"/>
                </a:lnTo>
                <a:lnTo>
                  <a:pt x="768858" y="384175"/>
                </a:lnTo>
                <a:lnTo>
                  <a:pt x="784606" y="349503"/>
                </a:lnTo>
                <a:lnTo>
                  <a:pt x="767290" y="341631"/>
                </a:lnTo>
                <a:close/>
              </a:path>
              <a:path w="863600" h="411480">
                <a:moveTo>
                  <a:pt x="783082" y="306959"/>
                </a:moveTo>
                <a:lnTo>
                  <a:pt x="767290" y="341631"/>
                </a:lnTo>
                <a:lnTo>
                  <a:pt x="784606" y="349503"/>
                </a:lnTo>
                <a:lnTo>
                  <a:pt x="768858" y="384175"/>
                </a:lnTo>
                <a:lnTo>
                  <a:pt x="845585" y="384175"/>
                </a:lnTo>
                <a:lnTo>
                  <a:pt x="783082" y="306959"/>
                </a:lnTo>
                <a:close/>
              </a:path>
              <a:path w="863600" h="411480">
                <a:moveTo>
                  <a:pt x="15875" y="0"/>
                </a:moveTo>
                <a:lnTo>
                  <a:pt x="0" y="34671"/>
                </a:lnTo>
                <a:lnTo>
                  <a:pt x="751507" y="376287"/>
                </a:lnTo>
                <a:lnTo>
                  <a:pt x="767290" y="341631"/>
                </a:lnTo>
                <a:lnTo>
                  <a:pt x="15875" y="0"/>
                </a:lnTo>
                <a:close/>
              </a:path>
            </a:pathLst>
          </a:custGeom>
          <a:solidFill>
            <a:srgbClr val="009999"/>
          </a:solidFill>
        </p:spPr>
        <p:txBody>
          <a:bodyPr wrap="square" lIns="0" tIns="0" rIns="0" bIns="0" rtlCol="0"/>
          <a:lstStyle/>
          <a:p>
            <a:endParaRPr/>
          </a:p>
        </p:txBody>
      </p:sp>
      <p:sp>
        <p:nvSpPr>
          <p:cNvPr id="24" name="object 24"/>
          <p:cNvSpPr/>
          <p:nvPr/>
        </p:nvSpPr>
        <p:spPr>
          <a:xfrm>
            <a:off x="5468492" y="3106292"/>
            <a:ext cx="934719" cy="406400"/>
          </a:xfrm>
          <a:custGeom>
            <a:avLst/>
            <a:gdLst/>
            <a:ahLst/>
            <a:cxnLst/>
            <a:rect l="l" t="t" r="r" b="b"/>
            <a:pathLst>
              <a:path w="934720" h="406400">
                <a:moveTo>
                  <a:pt x="849901" y="379958"/>
                </a:moveTo>
                <a:lnTo>
                  <a:pt x="838962" y="406273"/>
                </a:lnTo>
                <a:lnTo>
                  <a:pt x="934593" y="399669"/>
                </a:lnTo>
                <a:lnTo>
                  <a:pt x="922287" y="385445"/>
                </a:lnTo>
                <a:lnTo>
                  <a:pt x="863092" y="385445"/>
                </a:lnTo>
                <a:lnTo>
                  <a:pt x="849901" y="379958"/>
                </a:lnTo>
                <a:close/>
              </a:path>
              <a:path w="934720" h="406400">
                <a:moveTo>
                  <a:pt x="860893" y="353519"/>
                </a:moveTo>
                <a:lnTo>
                  <a:pt x="849901" y="379958"/>
                </a:lnTo>
                <a:lnTo>
                  <a:pt x="863092" y="385445"/>
                </a:lnTo>
                <a:lnTo>
                  <a:pt x="874141" y="359029"/>
                </a:lnTo>
                <a:lnTo>
                  <a:pt x="860893" y="353519"/>
                </a:lnTo>
                <a:close/>
              </a:path>
              <a:path w="934720" h="406400">
                <a:moveTo>
                  <a:pt x="871855" y="327152"/>
                </a:moveTo>
                <a:lnTo>
                  <a:pt x="860893" y="353519"/>
                </a:lnTo>
                <a:lnTo>
                  <a:pt x="874141" y="359029"/>
                </a:lnTo>
                <a:lnTo>
                  <a:pt x="863092" y="385445"/>
                </a:lnTo>
                <a:lnTo>
                  <a:pt x="922287" y="385445"/>
                </a:lnTo>
                <a:lnTo>
                  <a:pt x="871855" y="327152"/>
                </a:lnTo>
                <a:close/>
              </a:path>
              <a:path w="934720" h="406400">
                <a:moveTo>
                  <a:pt x="10922" y="0"/>
                </a:moveTo>
                <a:lnTo>
                  <a:pt x="0" y="26416"/>
                </a:lnTo>
                <a:lnTo>
                  <a:pt x="849901" y="379958"/>
                </a:lnTo>
                <a:lnTo>
                  <a:pt x="860893" y="353519"/>
                </a:lnTo>
                <a:lnTo>
                  <a:pt x="10922" y="0"/>
                </a:lnTo>
                <a:close/>
              </a:path>
            </a:pathLst>
          </a:custGeom>
          <a:solidFill>
            <a:srgbClr val="009999"/>
          </a:solidFill>
        </p:spPr>
        <p:txBody>
          <a:bodyPr wrap="square" lIns="0" tIns="0" rIns="0" bIns="0" rtlCol="0"/>
          <a:lstStyle/>
          <a:p>
            <a:endParaRPr/>
          </a:p>
        </p:txBody>
      </p:sp>
      <p:graphicFrame>
        <p:nvGraphicFramePr>
          <p:cNvPr id="25" name="object 25"/>
          <p:cNvGraphicFramePr>
            <a:graphicFrameLocks noGrp="1"/>
          </p:cNvGraphicFramePr>
          <p:nvPr/>
        </p:nvGraphicFramePr>
        <p:xfrm>
          <a:off x="5010911" y="2648711"/>
          <a:ext cx="2743200" cy="457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15240">
                        <a:lnSpc>
                          <a:spcPct val="100000"/>
                        </a:lnSpc>
                        <a:spcBef>
                          <a:spcPts val="890"/>
                        </a:spcBef>
                      </a:pPr>
                      <a:r>
                        <a:rPr sz="2000" dirty="0">
                          <a:solidFill>
                            <a:srgbClr val="009999"/>
                          </a:solidFill>
                          <a:latin typeface="Times New Roman"/>
                          <a:cs typeface="Times New Roman"/>
                        </a:rPr>
                        <a:t>1</a:t>
                      </a:r>
                      <a:r>
                        <a:rPr sz="2000" spc="-20" dirty="0">
                          <a:solidFill>
                            <a:srgbClr val="009999"/>
                          </a:solidFill>
                          <a:latin typeface="Times New Roman"/>
                          <a:cs typeface="Times New Roman"/>
                        </a:rPr>
                        <a:t> </a:t>
                      </a:r>
                      <a:r>
                        <a:rPr sz="2000" dirty="0">
                          <a:solidFill>
                            <a:srgbClr val="009999"/>
                          </a:solidFill>
                          <a:latin typeface="Times New Roman"/>
                          <a:cs typeface="Times New Roman"/>
                        </a:rPr>
                        <a:t>deal</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15240">
                        <a:lnSpc>
                          <a:spcPct val="100000"/>
                        </a:lnSpc>
                        <a:spcBef>
                          <a:spcPts val="890"/>
                        </a:spcBef>
                      </a:pPr>
                      <a:r>
                        <a:rPr sz="2000" dirty="0">
                          <a:solidFill>
                            <a:srgbClr val="009999"/>
                          </a:solidFill>
                          <a:latin typeface="Times New Roman"/>
                          <a:cs typeface="Times New Roman"/>
                        </a:rPr>
                        <a:t>1</a:t>
                      </a:r>
                      <a:r>
                        <a:rPr sz="2000" spc="-25" dirty="0">
                          <a:solidFill>
                            <a:srgbClr val="009999"/>
                          </a:solidFill>
                          <a:latin typeface="Times New Roman"/>
                          <a:cs typeface="Times New Roman"/>
                        </a:rPr>
                        <a:t> </a:t>
                      </a:r>
                      <a:r>
                        <a:rPr sz="2000" dirty="0">
                          <a:solidFill>
                            <a:srgbClr val="009999"/>
                          </a:solidFill>
                          <a:latin typeface="Times New Roman"/>
                          <a:cs typeface="Times New Roman"/>
                        </a:rPr>
                        <a:t>deal</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15240">
                        <a:lnSpc>
                          <a:spcPct val="100000"/>
                        </a:lnSpc>
                        <a:spcBef>
                          <a:spcPts val="890"/>
                        </a:spcBef>
                      </a:pPr>
                      <a:r>
                        <a:rPr sz="2000" dirty="0">
                          <a:solidFill>
                            <a:srgbClr val="009999"/>
                          </a:solidFill>
                          <a:latin typeface="Times New Roman"/>
                          <a:cs typeface="Times New Roman"/>
                        </a:rPr>
                        <a:t>1</a:t>
                      </a:r>
                      <a:r>
                        <a:rPr sz="2000" spc="-25" dirty="0">
                          <a:solidFill>
                            <a:srgbClr val="009999"/>
                          </a:solidFill>
                          <a:latin typeface="Times New Roman"/>
                          <a:cs typeface="Times New Roman"/>
                        </a:rPr>
                        <a:t> </a:t>
                      </a:r>
                      <a:r>
                        <a:rPr sz="2000" dirty="0">
                          <a:solidFill>
                            <a:srgbClr val="009999"/>
                          </a:solidFill>
                          <a:latin typeface="Times New Roman"/>
                          <a:cs typeface="Times New Roman"/>
                        </a:rPr>
                        <a:t>deal</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0"/>
                  </a:ext>
                </a:extLst>
              </a:tr>
            </a:tbl>
          </a:graphicData>
        </a:graphic>
      </p:graphicFrame>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
        <p:nvSpPr>
          <p:cNvPr id="26" name="object 26"/>
          <p:cNvSpPr txBox="1"/>
          <p:nvPr/>
        </p:nvSpPr>
        <p:spPr>
          <a:xfrm>
            <a:off x="917244" y="4903470"/>
            <a:ext cx="8226756" cy="1671955"/>
          </a:xfrm>
          <a:prstGeom prst="rect">
            <a:avLst/>
          </a:prstGeom>
        </p:spPr>
        <p:txBody>
          <a:bodyPr vert="horz" wrap="square" lIns="0" tIns="12700" rIns="0" bIns="0" rtlCol="0">
            <a:spAutoFit/>
          </a:bodyPr>
          <a:lstStyle/>
          <a:p>
            <a:pPr marL="12700" marR="1025525">
              <a:lnSpc>
                <a:spcPct val="100000"/>
              </a:lnSpc>
              <a:spcBef>
                <a:spcPts val="100"/>
              </a:spcBef>
            </a:pPr>
            <a:r>
              <a:rPr sz="2400" spc="-5" dirty="0">
                <a:latin typeface="Liberation Sans Narrow"/>
                <a:cs typeface="Liberation Sans Narrow"/>
              </a:rPr>
              <a:t>If the </a:t>
            </a:r>
            <a:r>
              <a:rPr sz="2400" spc="-10" dirty="0">
                <a:latin typeface="Liberation Sans Narrow"/>
                <a:cs typeface="Liberation Sans Narrow"/>
              </a:rPr>
              <a:t>buffer </a:t>
            </a:r>
            <a:r>
              <a:rPr sz="2400" spc="-5" dirty="0">
                <a:latin typeface="Liberation Sans Narrow"/>
                <a:cs typeface="Liberation Sans Narrow"/>
              </a:rPr>
              <a:t>is of length 1, the producer and consumer must  necessarily go at the same</a:t>
            </a:r>
            <a:r>
              <a:rPr sz="2400" spc="80" dirty="0">
                <a:latin typeface="Liberation Sans Narrow"/>
                <a:cs typeface="Liberation Sans Narrow"/>
              </a:rPr>
              <a:t> </a:t>
            </a:r>
            <a:r>
              <a:rPr sz="2400" spc="-5" dirty="0">
                <a:latin typeface="Liberation Sans Narrow"/>
                <a:cs typeface="Liberation Sans Narrow"/>
              </a:rPr>
              <a:t>speed</a:t>
            </a:r>
            <a:endParaRPr sz="2400" dirty="0">
              <a:latin typeface="Liberation Sans Narrow"/>
              <a:cs typeface="Liberation Sans Narrow"/>
            </a:endParaRPr>
          </a:p>
          <a:p>
            <a:pPr marL="12700" marR="5080">
              <a:lnSpc>
                <a:spcPct val="100000"/>
              </a:lnSpc>
              <a:spcBef>
                <a:spcPts val="1440"/>
              </a:spcBef>
            </a:pPr>
            <a:r>
              <a:rPr sz="2400" spc="-5" dirty="0">
                <a:latin typeface="Liberation Sans Narrow"/>
                <a:cs typeface="Liberation Sans Narrow"/>
              </a:rPr>
              <a:t>Longer length </a:t>
            </a:r>
            <a:r>
              <a:rPr sz="2400" spc="-10" dirty="0">
                <a:latin typeface="Liberation Sans Narrow"/>
                <a:cs typeface="Liberation Sans Narrow"/>
              </a:rPr>
              <a:t>buffers allow </a:t>
            </a:r>
            <a:r>
              <a:rPr sz="2400" spc="-5" dirty="0">
                <a:latin typeface="Liberation Sans Narrow"/>
                <a:cs typeface="Liberation Sans Narrow"/>
              </a:rPr>
              <a:t>some independence. Eg. on the </a:t>
            </a:r>
            <a:r>
              <a:rPr sz="2400" dirty="0">
                <a:latin typeface="Liberation Sans Narrow"/>
                <a:cs typeface="Liberation Sans Narrow"/>
              </a:rPr>
              <a:t>right </a:t>
            </a:r>
            <a:r>
              <a:rPr sz="2400" spc="-5" dirty="0">
                <a:latin typeface="Liberation Sans Narrow"/>
                <a:cs typeface="Liberation Sans Narrow"/>
              </a:rPr>
              <a:t>the  consumer </a:t>
            </a:r>
            <a:r>
              <a:rPr sz="2400" dirty="0">
                <a:latin typeface="Liberation Sans Narrow"/>
                <a:cs typeface="Liberation Sans Narrow"/>
              </a:rPr>
              <a:t>was</a:t>
            </a:r>
            <a:r>
              <a:rPr sz="2400" spc="35" dirty="0">
                <a:latin typeface="Liberation Sans Narrow"/>
                <a:cs typeface="Liberation Sans Narrow"/>
              </a:rPr>
              <a:t> </a:t>
            </a:r>
            <a:r>
              <a:rPr sz="2400" spc="-5" dirty="0">
                <a:latin typeface="Liberation Sans Narrow"/>
                <a:cs typeface="Liberation Sans Narrow"/>
              </a:rPr>
              <a:t>slower</a:t>
            </a:r>
            <a:endParaRPr sz="2400" dirty="0">
              <a:latin typeface="Liberation Sans Narrow"/>
              <a:cs typeface="Liberation Sans Narro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0" y="241808"/>
            <a:ext cx="9070085" cy="627736"/>
          </a:xfrm>
          <a:prstGeom prst="rect">
            <a:avLst/>
          </a:prstGeom>
        </p:spPr>
        <p:txBody>
          <a:bodyPr vert="horz" wrap="square" lIns="0" tIns="12065" rIns="0" bIns="0" rtlCol="0">
            <a:spAutoFit/>
          </a:bodyPr>
          <a:lstStyle/>
          <a:p>
            <a:pPr marL="12700">
              <a:lnSpc>
                <a:spcPct val="100000"/>
              </a:lnSpc>
              <a:spcBef>
                <a:spcPts val="95"/>
              </a:spcBef>
            </a:pPr>
            <a:r>
              <a:rPr sz="4000" spc="-5" dirty="0"/>
              <a:t>The bounded </a:t>
            </a:r>
            <a:r>
              <a:rPr sz="4000" dirty="0"/>
              <a:t>buffer </a:t>
            </a:r>
            <a:r>
              <a:rPr sz="3600" spc="-5" dirty="0"/>
              <a:t>(bounded</a:t>
            </a:r>
            <a:r>
              <a:rPr sz="3600" spc="-110" dirty="0"/>
              <a:t> </a:t>
            </a:r>
            <a:r>
              <a:rPr sz="3600" dirty="0"/>
              <a:t>buffer)</a:t>
            </a:r>
          </a:p>
        </p:txBody>
      </p:sp>
      <p:sp>
        <p:nvSpPr>
          <p:cNvPr id="14" name="object 14"/>
          <p:cNvSpPr txBox="1"/>
          <p:nvPr/>
        </p:nvSpPr>
        <p:spPr>
          <a:xfrm>
            <a:off x="1516505" y="882357"/>
            <a:ext cx="7217512"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36699"/>
                </a:solidFill>
                <a:latin typeface="Liberation Sans Narrow"/>
                <a:cs typeface="Liberation Sans Narrow"/>
              </a:rPr>
              <a:t>a fundamental data </a:t>
            </a:r>
            <a:r>
              <a:rPr sz="2800" b="1" spc="-10" dirty="0">
                <a:solidFill>
                  <a:srgbClr val="336699"/>
                </a:solidFill>
                <a:latin typeface="Liberation Sans Narrow"/>
                <a:cs typeface="Liberation Sans Narrow"/>
              </a:rPr>
              <a:t>structure </a:t>
            </a:r>
            <a:r>
              <a:rPr sz="2800" b="1" spc="-5" dirty="0">
                <a:solidFill>
                  <a:srgbClr val="336699"/>
                </a:solidFill>
                <a:latin typeface="Liberation Sans Narrow"/>
                <a:cs typeface="Liberation Sans Narrow"/>
              </a:rPr>
              <a:t>in</a:t>
            </a:r>
            <a:r>
              <a:rPr sz="2800" b="1" spc="-25" dirty="0">
                <a:solidFill>
                  <a:srgbClr val="336699"/>
                </a:solidFill>
                <a:latin typeface="Liberation Sans Narrow"/>
                <a:cs typeface="Liberation Sans Narrow"/>
              </a:rPr>
              <a:t> </a:t>
            </a:r>
            <a:r>
              <a:rPr sz="2800" b="1" spc="-10" dirty="0">
                <a:solidFill>
                  <a:srgbClr val="336699"/>
                </a:solidFill>
                <a:latin typeface="Liberation Sans Narrow"/>
                <a:cs typeface="Liberation Sans Narrow"/>
              </a:rPr>
              <a:t>OS</a:t>
            </a:r>
            <a:endParaRPr sz="2800" dirty="0">
              <a:latin typeface="Liberation Sans Narrow"/>
              <a:cs typeface="Liberation Sans Narrow"/>
            </a:endParaRPr>
          </a:p>
        </p:txBody>
      </p:sp>
      <p:grpSp>
        <p:nvGrpSpPr>
          <p:cNvPr id="15" name="object 15"/>
          <p:cNvGrpSpPr/>
          <p:nvPr/>
        </p:nvGrpSpPr>
        <p:grpSpPr>
          <a:xfrm>
            <a:off x="1441450" y="1593850"/>
            <a:ext cx="546100" cy="469900"/>
            <a:chOff x="1441450" y="1593850"/>
            <a:chExt cx="546100" cy="469900"/>
          </a:xfrm>
        </p:grpSpPr>
        <p:sp>
          <p:nvSpPr>
            <p:cNvPr id="16" name="object 16"/>
            <p:cNvSpPr/>
            <p:nvPr/>
          </p:nvSpPr>
          <p:spPr>
            <a:xfrm>
              <a:off x="1447800" y="16002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17" name="object 17"/>
            <p:cNvSpPr/>
            <p:nvPr/>
          </p:nvSpPr>
          <p:spPr>
            <a:xfrm>
              <a:off x="1447800" y="16002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18" name="object 18"/>
          <p:cNvSpPr txBox="1"/>
          <p:nvPr/>
        </p:nvSpPr>
        <p:spPr>
          <a:xfrm>
            <a:off x="1526794" y="1703577"/>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a:t>
            </a:r>
            <a:r>
              <a:rPr sz="1600" b="1" spc="-10" dirty="0">
                <a:latin typeface="Times New Roman"/>
                <a:cs typeface="Times New Roman"/>
              </a:rPr>
              <a:t>[</a:t>
            </a:r>
            <a:r>
              <a:rPr sz="1600" b="1" dirty="0">
                <a:latin typeface="Times New Roman"/>
                <a:cs typeface="Times New Roman"/>
              </a:rPr>
              <a:t>0</a:t>
            </a:r>
            <a:r>
              <a:rPr sz="1600" b="1" spc="-5" dirty="0">
                <a:latin typeface="Times New Roman"/>
                <a:cs typeface="Times New Roman"/>
              </a:rPr>
              <a:t>]</a:t>
            </a:r>
            <a:endParaRPr sz="1600">
              <a:latin typeface="Times New Roman"/>
              <a:cs typeface="Times New Roman"/>
            </a:endParaRPr>
          </a:p>
        </p:txBody>
      </p:sp>
      <p:grpSp>
        <p:nvGrpSpPr>
          <p:cNvPr id="19" name="object 19"/>
          <p:cNvGrpSpPr/>
          <p:nvPr/>
        </p:nvGrpSpPr>
        <p:grpSpPr>
          <a:xfrm>
            <a:off x="1974850" y="1593850"/>
            <a:ext cx="546100" cy="469900"/>
            <a:chOff x="1974850" y="1593850"/>
            <a:chExt cx="546100" cy="469900"/>
          </a:xfrm>
        </p:grpSpPr>
        <p:sp>
          <p:nvSpPr>
            <p:cNvPr id="20" name="object 20"/>
            <p:cNvSpPr/>
            <p:nvPr/>
          </p:nvSpPr>
          <p:spPr>
            <a:xfrm>
              <a:off x="1981200" y="16002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21" name="object 21"/>
            <p:cNvSpPr/>
            <p:nvPr/>
          </p:nvSpPr>
          <p:spPr>
            <a:xfrm>
              <a:off x="1981200" y="16002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22" name="object 22"/>
          <p:cNvSpPr txBox="1"/>
          <p:nvPr/>
        </p:nvSpPr>
        <p:spPr>
          <a:xfrm>
            <a:off x="2060829" y="1688337"/>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b[1]</a:t>
            </a:r>
            <a:endParaRPr sz="1600">
              <a:latin typeface="Times New Roman"/>
              <a:cs typeface="Times New Roman"/>
            </a:endParaRPr>
          </a:p>
        </p:txBody>
      </p:sp>
      <p:grpSp>
        <p:nvGrpSpPr>
          <p:cNvPr id="23" name="object 23"/>
          <p:cNvGrpSpPr/>
          <p:nvPr/>
        </p:nvGrpSpPr>
        <p:grpSpPr>
          <a:xfrm>
            <a:off x="908050" y="2051050"/>
            <a:ext cx="546100" cy="469900"/>
            <a:chOff x="908050" y="2051050"/>
            <a:chExt cx="546100" cy="469900"/>
          </a:xfrm>
        </p:grpSpPr>
        <p:sp>
          <p:nvSpPr>
            <p:cNvPr id="24" name="object 24"/>
            <p:cNvSpPr/>
            <p:nvPr/>
          </p:nvSpPr>
          <p:spPr>
            <a:xfrm>
              <a:off x="914400" y="20574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25" name="object 25"/>
            <p:cNvSpPr/>
            <p:nvPr/>
          </p:nvSpPr>
          <p:spPr>
            <a:xfrm>
              <a:off x="914400" y="20574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26" name="object 26"/>
          <p:cNvSpPr txBox="1"/>
          <p:nvPr/>
        </p:nvSpPr>
        <p:spPr>
          <a:xfrm>
            <a:off x="994054" y="2145918"/>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a:t>
            </a:r>
            <a:r>
              <a:rPr sz="1600" b="1" spc="-10" dirty="0">
                <a:latin typeface="Times New Roman"/>
                <a:cs typeface="Times New Roman"/>
              </a:rPr>
              <a:t>[</a:t>
            </a:r>
            <a:r>
              <a:rPr sz="1600" b="1" dirty="0">
                <a:latin typeface="Times New Roman"/>
                <a:cs typeface="Times New Roman"/>
              </a:rPr>
              <a:t>7</a:t>
            </a:r>
            <a:r>
              <a:rPr sz="1600" b="1" spc="-5" dirty="0">
                <a:latin typeface="Times New Roman"/>
                <a:cs typeface="Times New Roman"/>
              </a:rPr>
              <a:t>]</a:t>
            </a:r>
            <a:endParaRPr sz="1600">
              <a:latin typeface="Times New Roman"/>
              <a:cs typeface="Times New Roman"/>
            </a:endParaRPr>
          </a:p>
        </p:txBody>
      </p:sp>
      <p:sp>
        <p:nvSpPr>
          <p:cNvPr id="27" name="object 27"/>
          <p:cNvSpPr/>
          <p:nvPr/>
        </p:nvSpPr>
        <p:spPr>
          <a:xfrm>
            <a:off x="2514600" y="20574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28" name="object 28"/>
          <p:cNvSpPr txBox="1"/>
          <p:nvPr/>
        </p:nvSpPr>
        <p:spPr>
          <a:xfrm>
            <a:off x="2594229" y="2145918"/>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spc="-10" dirty="0">
                <a:solidFill>
                  <a:srgbClr val="009999"/>
                </a:solidFill>
                <a:latin typeface="Times New Roman"/>
                <a:cs typeface="Times New Roman"/>
              </a:rPr>
              <a:t>[</a:t>
            </a:r>
            <a:r>
              <a:rPr sz="1600" b="1" dirty="0">
                <a:solidFill>
                  <a:srgbClr val="009999"/>
                </a:solidFill>
                <a:latin typeface="Times New Roman"/>
                <a:cs typeface="Times New Roman"/>
              </a:rPr>
              <a:t>2</a:t>
            </a:r>
            <a:r>
              <a:rPr sz="1600" b="1" spc="-5" dirty="0">
                <a:solidFill>
                  <a:srgbClr val="009999"/>
                </a:solidFill>
                <a:latin typeface="Times New Roman"/>
                <a:cs typeface="Times New Roman"/>
              </a:rPr>
              <a:t>]</a:t>
            </a:r>
            <a:endParaRPr sz="1600">
              <a:latin typeface="Times New Roman"/>
              <a:cs typeface="Times New Roman"/>
            </a:endParaRPr>
          </a:p>
        </p:txBody>
      </p:sp>
      <p:grpSp>
        <p:nvGrpSpPr>
          <p:cNvPr id="29" name="object 29"/>
          <p:cNvGrpSpPr/>
          <p:nvPr/>
        </p:nvGrpSpPr>
        <p:grpSpPr>
          <a:xfrm>
            <a:off x="908050" y="2508250"/>
            <a:ext cx="546100" cy="469900"/>
            <a:chOff x="908050" y="2508250"/>
            <a:chExt cx="546100" cy="469900"/>
          </a:xfrm>
        </p:grpSpPr>
        <p:sp>
          <p:nvSpPr>
            <p:cNvPr id="30" name="object 30"/>
            <p:cNvSpPr/>
            <p:nvPr/>
          </p:nvSpPr>
          <p:spPr>
            <a:xfrm>
              <a:off x="914400" y="25146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31" name="object 31"/>
            <p:cNvSpPr/>
            <p:nvPr/>
          </p:nvSpPr>
          <p:spPr>
            <a:xfrm>
              <a:off x="914400" y="25146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32" name="object 32"/>
          <p:cNvSpPr txBox="1"/>
          <p:nvPr/>
        </p:nvSpPr>
        <p:spPr>
          <a:xfrm>
            <a:off x="994054" y="2603118"/>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b[6]</a:t>
            </a:r>
            <a:endParaRPr sz="1600">
              <a:latin typeface="Times New Roman"/>
              <a:cs typeface="Times New Roman"/>
            </a:endParaRPr>
          </a:p>
        </p:txBody>
      </p:sp>
      <p:sp>
        <p:nvSpPr>
          <p:cNvPr id="33" name="object 33"/>
          <p:cNvSpPr/>
          <p:nvPr/>
        </p:nvSpPr>
        <p:spPr>
          <a:xfrm>
            <a:off x="2514600" y="25146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4" name="object 34"/>
          <p:cNvSpPr txBox="1"/>
          <p:nvPr/>
        </p:nvSpPr>
        <p:spPr>
          <a:xfrm>
            <a:off x="2594229" y="2603118"/>
            <a:ext cx="3759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dirty="0">
                <a:solidFill>
                  <a:srgbClr val="009999"/>
                </a:solidFill>
                <a:latin typeface="Times New Roman"/>
                <a:cs typeface="Times New Roman"/>
              </a:rPr>
              <a:t>3</a:t>
            </a:r>
            <a:r>
              <a:rPr sz="1600" b="1" spc="-5" dirty="0">
                <a:solidFill>
                  <a:srgbClr val="009999"/>
                </a:solidFill>
                <a:latin typeface="Times New Roman"/>
                <a:cs typeface="Times New Roman"/>
              </a:rPr>
              <a:t>]</a:t>
            </a:r>
            <a:endParaRPr sz="1600">
              <a:latin typeface="Times New Roman"/>
              <a:cs typeface="Times New Roman"/>
            </a:endParaRPr>
          </a:p>
        </p:txBody>
      </p:sp>
      <p:sp>
        <p:nvSpPr>
          <p:cNvPr id="35" name="object 35"/>
          <p:cNvSpPr/>
          <p:nvPr/>
        </p:nvSpPr>
        <p:spPr>
          <a:xfrm>
            <a:off x="1981200" y="29718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6" name="object 36"/>
          <p:cNvSpPr txBox="1"/>
          <p:nvPr/>
        </p:nvSpPr>
        <p:spPr>
          <a:xfrm>
            <a:off x="2060829" y="3060318"/>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b[4]</a:t>
            </a:r>
            <a:endParaRPr sz="1600">
              <a:latin typeface="Times New Roman"/>
              <a:cs typeface="Times New Roman"/>
            </a:endParaRPr>
          </a:p>
        </p:txBody>
      </p:sp>
      <p:sp>
        <p:nvSpPr>
          <p:cNvPr id="37" name="object 37"/>
          <p:cNvSpPr/>
          <p:nvPr/>
        </p:nvSpPr>
        <p:spPr>
          <a:xfrm>
            <a:off x="1447800" y="29718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8" name="object 38"/>
          <p:cNvSpPr txBox="1"/>
          <p:nvPr/>
        </p:nvSpPr>
        <p:spPr>
          <a:xfrm>
            <a:off x="1527428" y="3060318"/>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b[5]</a:t>
            </a:r>
            <a:endParaRPr sz="1600">
              <a:latin typeface="Times New Roman"/>
              <a:cs typeface="Times New Roman"/>
            </a:endParaRPr>
          </a:p>
        </p:txBody>
      </p:sp>
      <p:sp>
        <p:nvSpPr>
          <p:cNvPr id="39" name="object 39"/>
          <p:cNvSpPr txBox="1"/>
          <p:nvPr/>
        </p:nvSpPr>
        <p:spPr>
          <a:xfrm>
            <a:off x="3584575" y="2382138"/>
            <a:ext cx="41148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800000"/>
                </a:solidFill>
                <a:latin typeface="Times New Roman"/>
                <a:cs typeface="Times New Roman"/>
              </a:rPr>
              <a:t>or</a:t>
            </a:r>
            <a:endParaRPr sz="3200">
              <a:latin typeface="Times New Roman"/>
              <a:cs typeface="Times New Roman"/>
            </a:endParaRPr>
          </a:p>
        </p:txBody>
      </p:sp>
      <p:sp>
        <p:nvSpPr>
          <p:cNvPr id="40" name="object 40"/>
          <p:cNvSpPr/>
          <p:nvPr/>
        </p:nvSpPr>
        <p:spPr>
          <a:xfrm>
            <a:off x="812126" y="2972561"/>
            <a:ext cx="408305" cy="484505"/>
          </a:xfrm>
          <a:custGeom>
            <a:avLst/>
            <a:gdLst/>
            <a:ahLst/>
            <a:cxnLst/>
            <a:rect l="l" t="t" r="r" b="b"/>
            <a:pathLst>
              <a:path w="408305" h="484504">
                <a:moveTo>
                  <a:pt x="344432" y="46367"/>
                </a:moveTo>
                <a:lnTo>
                  <a:pt x="0" y="459613"/>
                </a:lnTo>
                <a:lnTo>
                  <a:pt x="29273" y="483997"/>
                </a:lnTo>
                <a:lnTo>
                  <a:pt x="373698" y="70745"/>
                </a:lnTo>
                <a:lnTo>
                  <a:pt x="344432" y="46367"/>
                </a:lnTo>
                <a:close/>
              </a:path>
              <a:path w="408305" h="484504">
                <a:moveTo>
                  <a:pt x="400366" y="31750"/>
                </a:moveTo>
                <a:lnTo>
                  <a:pt x="356616" y="31750"/>
                </a:lnTo>
                <a:lnTo>
                  <a:pt x="385876" y="56134"/>
                </a:lnTo>
                <a:lnTo>
                  <a:pt x="373698" y="70745"/>
                </a:lnTo>
                <a:lnTo>
                  <a:pt x="388327" y="82930"/>
                </a:lnTo>
                <a:lnTo>
                  <a:pt x="400366" y="31750"/>
                </a:lnTo>
                <a:close/>
              </a:path>
              <a:path w="408305" h="484504">
                <a:moveTo>
                  <a:pt x="356616" y="31750"/>
                </a:moveTo>
                <a:lnTo>
                  <a:pt x="344432" y="46367"/>
                </a:lnTo>
                <a:lnTo>
                  <a:pt x="373698" y="70745"/>
                </a:lnTo>
                <a:lnTo>
                  <a:pt x="385876" y="56134"/>
                </a:lnTo>
                <a:lnTo>
                  <a:pt x="356616" y="31750"/>
                </a:lnTo>
                <a:close/>
              </a:path>
              <a:path w="408305" h="484504">
                <a:moveTo>
                  <a:pt x="407835" y="0"/>
                </a:moveTo>
                <a:lnTo>
                  <a:pt x="329780" y="34162"/>
                </a:lnTo>
                <a:lnTo>
                  <a:pt x="344432" y="46367"/>
                </a:lnTo>
                <a:lnTo>
                  <a:pt x="356616" y="31750"/>
                </a:lnTo>
                <a:lnTo>
                  <a:pt x="400366" y="31750"/>
                </a:lnTo>
                <a:lnTo>
                  <a:pt x="407835" y="0"/>
                </a:lnTo>
                <a:close/>
              </a:path>
            </a:pathLst>
          </a:custGeom>
          <a:solidFill>
            <a:srgbClr val="009999"/>
          </a:solidFill>
        </p:spPr>
        <p:txBody>
          <a:bodyPr wrap="square" lIns="0" tIns="0" rIns="0" bIns="0" rtlCol="0"/>
          <a:lstStyle/>
          <a:p>
            <a:endParaRPr/>
          </a:p>
        </p:txBody>
      </p:sp>
      <p:sp>
        <p:nvSpPr>
          <p:cNvPr id="41" name="object 41"/>
          <p:cNvSpPr txBox="1"/>
          <p:nvPr/>
        </p:nvSpPr>
        <p:spPr>
          <a:xfrm>
            <a:off x="459740" y="3456813"/>
            <a:ext cx="1039494"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out</a:t>
            </a:r>
            <a:r>
              <a:rPr sz="1600" spc="-5" dirty="0">
                <a:latin typeface="Times New Roman"/>
                <a:cs typeface="Times New Roman"/>
              </a:rPr>
              <a:t>: </a:t>
            </a:r>
            <a:r>
              <a:rPr sz="1600" dirty="0">
                <a:latin typeface="Times New Roman"/>
                <a:cs typeface="Times New Roman"/>
              </a:rPr>
              <a:t>1st</a:t>
            </a:r>
            <a:r>
              <a:rPr sz="1600" spc="-70" dirty="0">
                <a:latin typeface="Times New Roman"/>
                <a:cs typeface="Times New Roman"/>
              </a:rPr>
              <a:t> </a:t>
            </a:r>
            <a:r>
              <a:rPr sz="1600" dirty="0">
                <a:latin typeface="Times New Roman"/>
                <a:cs typeface="Times New Roman"/>
              </a:rPr>
              <a:t>pos.  </a:t>
            </a:r>
            <a:r>
              <a:rPr sz="1600" spc="-5" dirty="0">
                <a:latin typeface="Times New Roman"/>
                <a:cs typeface="Times New Roman"/>
              </a:rPr>
              <a:t>full</a:t>
            </a:r>
            <a:endParaRPr sz="1600">
              <a:latin typeface="Times New Roman"/>
              <a:cs typeface="Times New Roman"/>
            </a:endParaRPr>
          </a:p>
        </p:txBody>
      </p:sp>
      <p:sp>
        <p:nvSpPr>
          <p:cNvPr id="42" name="object 42"/>
          <p:cNvSpPr/>
          <p:nvPr/>
        </p:nvSpPr>
        <p:spPr>
          <a:xfrm>
            <a:off x="2667761" y="1726945"/>
            <a:ext cx="483870" cy="331470"/>
          </a:xfrm>
          <a:custGeom>
            <a:avLst/>
            <a:gdLst/>
            <a:ahLst/>
            <a:cxnLst/>
            <a:rect l="l" t="t" r="r" b="b"/>
            <a:pathLst>
              <a:path w="483869" h="331469">
                <a:moveTo>
                  <a:pt x="42290" y="257301"/>
                </a:moveTo>
                <a:lnTo>
                  <a:pt x="0" y="331215"/>
                </a:lnTo>
                <a:lnTo>
                  <a:pt x="84581" y="320675"/>
                </a:lnTo>
                <a:lnTo>
                  <a:pt x="81022" y="315340"/>
                </a:lnTo>
                <a:lnTo>
                  <a:pt x="58165" y="315340"/>
                </a:lnTo>
                <a:lnTo>
                  <a:pt x="36956" y="283717"/>
                </a:lnTo>
                <a:lnTo>
                  <a:pt x="52849" y="273123"/>
                </a:lnTo>
                <a:lnTo>
                  <a:pt x="42290" y="257301"/>
                </a:lnTo>
                <a:close/>
              </a:path>
              <a:path w="483869" h="331469">
                <a:moveTo>
                  <a:pt x="52849" y="273123"/>
                </a:moveTo>
                <a:lnTo>
                  <a:pt x="36956" y="283717"/>
                </a:lnTo>
                <a:lnTo>
                  <a:pt x="58165" y="315340"/>
                </a:lnTo>
                <a:lnTo>
                  <a:pt x="73985" y="304796"/>
                </a:lnTo>
                <a:lnTo>
                  <a:pt x="52849" y="273123"/>
                </a:lnTo>
                <a:close/>
              </a:path>
              <a:path w="483869" h="331469">
                <a:moveTo>
                  <a:pt x="73985" y="304796"/>
                </a:moveTo>
                <a:lnTo>
                  <a:pt x="58165" y="315340"/>
                </a:lnTo>
                <a:lnTo>
                  <a:pt x="81022" y="315340"/>
                </a:lnTo>
                <a:lnTo>
                  <a:pt x="73985" y="304796"/>
                </a:lnTo>
                <a:close/>
              </a:path>
              <a:path w="483869" h="331469">
                <a:moveTo>
                  <a:pt x="462533" y="0"/>
                </a:moveTo>
                <a:lnTo>
                  <a:pt x="52849" y="273123"/>
                </a:lnTo>
                <a:lnTo>
                  <a:pt x="73985" y="304796"/>
                </a:lnTo>
                <a:lnTo>
                  <a:pt x="483615" y="31750"/>
                </a:lnTo>
                <a:lnTo>
                  <a:pt x="462533" y="0"/>
                </a:lnTo>
                <a:close/>
              </a:path>
            </a:pathLst>
          </a:custGeom>
          <a:solidFill>
            <a:srgbClr val="009999"/>
          </a:solidFill>
        </p:spPr>
        <p:txBody>
          <a:bodyPr wrap="square" lIns="0" tIns="0" rIns="0" bIns="0" rtlCol="0"/>
          <a:lstStyle/>
          <a:p>
            <a:endParaRPr/>
          </a:p>
        </p:txBody>
      </p:sp>
      <p:sp>
        <p:nvSpPr>
          <p:cNvPr id="43" name="object 43"/>
          <p:cNvSpPr txBox="1"/>
          <p:nvPr/>
        </p:nvSpPr>
        <p:spPr>
          <a:xfrm>
            <a:off x="3127375" y="1543304"/>
            <a:ext cx="925830" cy="51308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in</a:t>
            </a:r>
            <a:r>
              <a:rPr sz="1600" spc="-5" dirty="0">
                <a:latin typeface="Times New Roman"/>
                <a:cs typeface="Times New Roman"/>
              </a:rPr>
              <a:t>: </a:t>
            </a:r>
            <a:r>
              <a:rPr sz="1600" dirty="0">
                <a:latin typeface="Times New Roman"/>
                <a:cs typeface="Times New Roman"/>
              </a:rPr>
              <a:t>1st</a:t>
            </a:r>
            <a:r>
              <a:rPr sz="1600" spc="-50" dirty="0">
                <a:latin typeface="Times New Roman"/>
                <a:cs typeface="Times New Roman"/>
              </a:rPr>
              <a:t> </a:t>
            </a:r>
            <a:r>
              <a:rPr sz="1600" spc="-5" dirty="0">
                <a:latin typeface="Times New Roman"/>
                <a:cs typeface="Times New Roman"/>
              </a:rPr>
              <a:t>pos.</a:t>
            </a:r>
            <a:endParaRPr sz="1600">
              <a:latin typeface="Times New Roman"/>
              <a:cs typeface="Times New Roman"/>
            </a:endParaRPr>
          </a:p>
          <a:p>
            <a:pPr marL="12700">
              <a:lnSpc>
                <a:spcPct val="100000"/>
              </a:lnSpc>
            </a:pPr>
            <a:r>
              <a:rPr sz="1600" spc="-5" dirty="0">
                <a:latin typeface="Times New Roman"/>
                <a:cs typeface="Times New Roman"/>
              </a:rPr>
              <a:t>free</a:t>
            </a:r>
            <a:endParaRPr sz="1600">
              <a:latin typeface="Times New Roman"/>
              <a:cs typeface="Times New Roman"/>
            </a:endParaRPr>
          </a:p>
        </p:txBody>
      </p:sp>
      <p:graphicFrame>
        <p:nvGraphicFramePr>
          <p:cNvPr id="44" name="object 44"/>
          <p:cNvGraphicFramePr>
            <a:graphicFrameLocks noGrp="1"/>
          </p:cNvGraphicFramePr>
          <p:nvPr/>
        </p:nvGraphicFramePr>
        <p:xfrm>
          <a:off x="4561078" y="1746250"/>
          <a:ext cx="4446266" cy="457199"/>
        </p:xfrm>
        <a:graphic>
          <a:graphicData uri="http://schemas.openxmlformats.org/drawingml/2006/table">
            <a:tbl>
              <a:tblPr firstRow="1" bandRow="1">
                <a:tableStyleId>{2D5ABB26-0587-4C30-8999-92F81FD0307C}</a:tableStyleId>
              </a:tblPr>
              <a:tblGrid>
                <a:gridCol w="525780">
                  <a:extLst>
                    <a:ext uri="{9D8B030D-6E8A-4147-A177-3AD203B41FA5}">
                      <a16:colId xmlns:a16="http://schemas.microsoft.com/office/drawing/2014/main" val="20000"/>
                    </a:ext>
                  </a:extLst>
                </a:gridCol>
                <a:gridCol w="524509">
                  <a:extLst>
                    <a:ext uri="{9D8B030D-6E8A-4147-A177-3AD203B41FA5}">
                      <a16:colId xmlns:a16="http://schemas.microsoft.com/office/drawing/2014/main" val="20001"/>
                    </a:ext>
                  </a:extLst>
                </a:gridCol>
                <a:gridCol w="525780">
                  <a:extLst>
                    <a:ext uri="{9D8B030D-6E8A-4147-A177-3AD203B41FA5}">
                      <a16:colId xmlns:a16="http://schemas.microsoft.com/office/drawing/2014/main" val="20002"/>
                    </a:ext>
                  </a:extLst>
                </a:gridCol>
                <a:gridCol w="524509">
                  <a:extLst>
                    <a:ext uri="{9D8B030D-6E8A-4147-A177-3AD203B41FA5}">
                      <a16:colId xmlns:a16="http://schemas.microsoft.com/office/drawing/2014/main" val="20003"/>
                    </a:ext>
                  </a:extLst>
                </a:gridCol>
                <a:gridCol w="525780">
                  <a:extLst>
                    <a:ext uri="{9D8B030D-6E8A-4147-A177-3AD203B41FA5}">
                      <a16:colId xmlns:a16="http://schemas.microsoft.com/office/drawing/2014/main" val="20004"/>
                    </a:ext>
                  </a:extLst>
                </a:gridCol>
                <a:gridCol w="525780">
                  <a:extLst>
                    <a:ext uri="{9D8B030D-6E8A-4147-A177-3AD203B41FA5}">
                      <a16:colId xmlns:a16="http://schemas.microsoft.com/office/drawing/2014/main" val="20005"/>
                    </a:ext>
                  </a:extLst>
                </a:gridCol>
                <a:gridCol w="524510">
                  <a:extLst>
                    <a:ext uri="{9D8B030D-6E8A-4147-A177-3AD203B41FA5}">
                      <a16:colId xmlns:a16="http://schemas.microsoft.com/office/drawing/2014/main" val="20006"/>
                    </a:ext>
                  </a:extLst>
                </a:gridCol>
                <a:gridCol w="525779">
                  <a:extLst>
                    <a:ext uri="{9D8B030D-6E8A-4147-A177-3AD203B41FA5}">
                      <a16:colId xmlns:a16="http://schemas.microsoft.com/office/drawing/2014/main" val="20007"/>
                    </a:ext>
                  </a:extLst>
                </a:gridCol>
                <a:gridCol w="243839">
                  <a:extLst>
                    <a:ext uri="{9D8B030D-6E8A-4147-A177-3AD203B41FA5}">
                      <a16:colId xmlns:a16="http://schemas.microsoft.com/office/drawing/2014/main" val="20008"/>
                    </a:ext>
                  </a:extLst>
                </a:gridCol>
              </a:tblGrid>
              <a:tr h="230124">
                <a:tc rowSpan="2">
                  <a:txBody>
                    <a:bodyPr/>
                    <a:lstStyle/>
                    <a:p>
                      <a:pPr marL="92075">
                        <a:lnSpc>
                          <a:spcPct val="100000"/>
                        </a:lnSpc>
                        <a:spcBef>
                          <a:spcPts val="910"/>
                        </a:spcBef>
                      </a:pPr>
                      <a:r>
                        <a:rPr sz="1600" b="1" spc="-5" dirty="0">
                          <a:latin typeface="Times New Roman"/>
                          <a:cs typeface="Times New Roman"/>
                        </a:rPr>
                        <a:t>b[0]</a:t>
                      </a:r>
                      <a:endParaRPr sz="1600">
                        <a:latin typeface="Times New Roman"/>
                        <a:cs typeface="Times New Roman"/>
                      </a:endParaRPr>
                    </a:p>
                  </a:txBody>
                  <a:tcPr marL="0" marR="0" marT="11557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88900">
                        <a:lnSpc>
                          <a:spcPct val="100000"/>
                        </a:lnSpc>
                        <a:spcBef>
                          <a:spcPts val="790"/>
                        </a:spcBef>
                      </a:pPr>
                      <a:r>
                        <a:rPr sz="1600" b="1" spc="-5" dirty="0">
                          <a:latin typeface="Times New Roman"/>
                          <a:cs typeface="Times New Roman"/>
                        </a:rPr>
                        <a:t>b[1]</a:t>
                      </a:r>
                      <a:endParaRPr sz="1600">
                        <a:latin typeface="Times New Roman"/>
                        <a:cs typeface="Times New Roman"/>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90170">
                        <a:lnSpc>
                          <a:spcPct val="100000"/>
                        </a:lnSpc>
                        <a:spcBef>
                          <a:spcPts val="790"/>
                        </a:spcBef>
                      </a:pPr>
                      <a:r>
                        <a:rPr sz="1600" b="1" spc="-5" dirty="0">
                          <a:solidFill>
                            <a:srgbClr val="009999"/>
                          </a:solidFill>
                          <a:latin typeface="Times New Roman"/>
                          <a:cs typeface="Times New Roman"/>
                        </a:rPr>
                        <a:t>b[2]</a:t>
                      </a:r>
                      <a:endParaRPr sz="1600">
                        <a:latin typeface="Times New Roman"/>
                        <a:cs typeface="Times New Roman"/>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8900">
                        <a:lnSpc>
                          <a:spcPct val="100000"/>
                        </a:lnSpc>
                        <a:spcBef>
                          <a:spcPts val="790"/>
                        </a:spcBef>
                      </a:pPr>
                      <a:r>
                        <a:rPr sz="1600" b="1" spc="-5" dirty="0">
                          <a:solidFill>
                            <a:srgbClr val="009999"/>
                          </a:solidFill>
                          <a:latin typeface="Times New Roman"/>
                          <a:cs typeface="Times New Roman"/>
                        </a:rPr>
                        <a:t>b[3]</a:t>
                      </a:r>
                      <a:endParaRPr sz="1600">
                        <a:latin typeface="Times New Roman"/>
                        <a:cs typeface="Times New Roman"/>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90170">
                        <a:lnSpc>
                          <a:spcPct val="100000"/>
                        </a:lnSpc>
                        <a:spcBef>
                          <a:spcPts val="790"/>
                        </a:spcBef>
                      </a:pPr>
                      <a:r>
                        <a:rPr sz="1600" b="1" spc="-5" dirty="0">
                          <a:solidFill>
                            <a:srgbClr val="009999"/>
                          </a:solidFill>
                          <a:latin typeface="Times New Roman"/>
                          <a:cs typeface="Times New Roman"/>
                        </a:rPr>
                        <a:t>b[4]</a:t>
                      </a:r>
                      <a:endParaRPr sz="1600">
                        <a:latin typeface="Times New Roman"/>
                        <a:cs typeface="Times New Roman"/>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9535">
                        <a:lnSpc>
                          <a:spcPct val="100000"/>
                        </a:lnSpc>
                        <a:spcBef>
                          <a:spcPts val="790"/>
                        </a:spcBef>
                      </a:pPr>
                      <a:r>
                        <a:rPr sz="1600" b="1" spc="-5" dirty="0">
                          <a:solidFill>
                            <a:srgbClr val="009999"/>
                          </a:solidFill>
                          <a:latin typeface="Times New Roman"/>
                          <a:cs typeface="Times New Roman"/>
                        </a:rPr>
                        <a:t>b[5]</a:t>
                      </a:r>
                      <a:endParaRPr sz="1600">
                        <a:latin typeface="Times New Roman"/>
                        <a:cs typeface="Times New Roman"/>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9535">
                        <a:lnSpc>
                          <a:spcPct val="100000"/>
                        </a:lnSpc>
                        <a:spcBef>
                          <a:spcPts val="790"/>
                        </a:spcBef>
                      </a:pPr>
                      <a:r>
                        <a:rPr sz="1600" b="1" spc="-5" dirty="0">
                          <a:latin typeface="Times New Roman"/>
                          <a:cs typeface="Times New Roman"/>
                        </a:rPr>
                        <a:t>b[6]</a:t>
                      </a:r>
                      <a:endParaRPr sz="1600">
                        <a:latin typeface="Times New Roman"/>
                        <a:cs typeface="Times New Roman"/>
                      </a:endParaRPr>
                    </a:p>
                  </a:txBody>
                  <a:tcPr marL="0" marR="0" marT="10033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90805">
                        <a:lnSpc>
                          <a:spcPct val="100000"/>
                        </a:lnSpc>
                        <a:spcBef>
                          <a:spcPts val="790"/>
                        </a:spcBef>
                      </a:pPr>
                      <a:r>
                        <a:rPr sz="1600" b="1" spc="-5" dirty="0">
                          <a:latin typeface="Times New Roman"/>
                          <a:cs typeface="Times New Roman"/>
                        </a:rPr>
                        <a:t>b[7]</a:t>
                      </a:r>
                      <a:endParaRPr sz="1600">
                        <a:latin typeface="Times New Roman"/>
                        <a:cs typeface="Times New Roman"/>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solidFill>
                      <a:srgbClr val="3333FF"/>
                    </a:solidFill>
                  </a:tcPr>
                </a:tc>
                <a:tc>
                  <a:txBody>
                    <a:bodyPr/>
                    <a:lstStyle/>
                    <a:p>
                      <a:pPr>
                        <a:lnSpc>
                          <a:spcPct val="100000"/>
                        </a:lnSpc>
                      </a:pPr>
                      <a:endParaRPr sz="1400">
                        <a:latin typeface="Times New Roman"/>
                        <a:cs typeface="Times New Roman"/>
                      </a:endParaRPr>
                    </a:p>
                  </a:txBody>
                  <a:tcPr marL="0" marR="0" marT="0" marB="0">
                    <a:lnL w="12700">
                      <a:solidFill>
                        <a:srgbClr val="336699"/>
                      </a:solidFill>
                      <a:prstDash val="solid"/>
                    </a:lnL>
                    <a:lnB w="53975">
                      <a:solidFill>
                        <a:srgbClr val="009999"/>
                      </a:solidFill>
                      <a:prstDash val="solid"/>
                    </a:lnB>
                  </a:tcPr>
                </a:tc>
                <a:extLst>
                  <a:ext uri="{0D108BD9-81ED-4DB2-BD59-A6C34878D82A}">
                    <a16:rowId xmlns:a16="http://schemas.microsoft.com/office/drawing/2014/main" val="10000"/>
                  </a:ext>
                </a:extLst>
              </a:tr>
              <a:tr h="227075">
                <a:tc vMerge="1">
                  <a:txBody>
                    <a:bodyPr/>
                    <a:lstStyle/>
                    <a:p>
                      <a:endParaRPr/>
                    </a:p>
                  </a:txBody>
                  <a:tcPr marL="0" marR="0" marT="11557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solidFill>
                      <a:srgbClr val="3333FF"/>
                    </a:solidFill>
                  </a:tcPr>
                </a:tc>
                <a:tc>
                  <a:txBody>
                    <a:bodyPr/>
                    <a:lstStyle/>
                    <a:p>
                      <a:pPr>
                        <a:lnSpc>
                          <a:spcPct val="100000"/>
                        </a:lnSpc>
                      </a:pPr>
                      <a:endParaRPr sz="1300">
                        <a:latin typeface="Times New Roman"/>
                        <a:cs typeface="Times New Roman"/>
                      </a:endParaRPr>
                    </a:p>
                  </a:txBody>
                  <a:tcPr marL="0" marR="0" marT="0" marB="0">
                    <a:lnL w="12700">
                      <a:solidFill>
                        <a:srgbClr val="336699"/>
                      </a:solidFill>
                      <a:prstDash val="solid"/>
                    </a:lnL>
                    <a:lnT w="53975">
                      <a:solidFill>
                        <a:srgbClr val="009999"/>
                      </a:solidFill>
                      <a:prstDash val="solid"/>
                    </a:lnT>
                  </a:tcPr>
                </a:tc>
                <a:extLst>
                  <a:ext uri="{0D108BD9-81ED-4DB2-BD59-A6C34878D82A}">
                    <a16:rowId xmlns:a16="http://schemas.microsoft.com/office/drawing/2014/main" val="10001"/>
                  </a:ext>
                </a:extLst>
              </a:tr>
            </a:tbl>
          </a:graphicData>
        </a:graphic>
      </p:graphicFrame>
      <p:grpSp>
        <p:nvGrpSpPr>
          <p:cNvPr id="45" name="object 45"/>
          <p:cNvGrpSpPr/>
          <p:nvPr/>
        </p:nvGrpSpPr>
        <p:grpSpPr>
          <a:xfrm>
            <a:off x="4248911" y="1505711"/>
            <a:ext cx="4914900" cy="534670"/>
            <a:chOff x="4248911" y="1505711"/>
            <a:chExt cx="4914900" cy="534670"/>
          </a:xfrm>
        </p:grpSpPr>
        <p:sp>
          <p:nvSpPr>
            <p:cNvPr id="46" name="object 46"/>
            <p:cNvSpPr/>
            <p:nvPr/>
          </p:nvSpPr>
          <p:spPr>
            <a:xfrm>
              <a:off x="9070085" y="1524761"/>
              <a:ext cx="1905" cy="457200"/>
            </a:xfrm>
            <a:custGeom>
              <a:avLst/>
              <a:gdLst/>
              <a:ahLst/>
              <a:cxnLst/>
              <a:rect l="l" t="t" r="r" b="b"/>
              <a:pathLst>
                <a:path w="1904" h="457200">
                  <a:moveTo>
                    <a:pt x="1524" y="0"/>
                  </a:moveTo>
                  <a:lnTo>
                    <a:pt x="0" y="457200"/>
                  </a:lnTo>
                </a:path>
              </a:pathLst>
            </a:custGeom>
            <a:ln w="38100">
              <a:solidFill>
                <a:srgbClr val="009999"/>
              </a:solidFill>
              <a:prstDash val="lgDash"/>
            </a:ln>
          </p:spPr>
          <p:txBody>
            <a:bodyPr wrap="square" lIns="0" tIns="0" rIns="0" bIns="0" rtlCol="0"/>
            <a:lstStyle/>
            <a:p>
              <a:endParaRPr/>
            </a:p>
          </p:txBody>
        </p:sp>
        <p:sp>
          <p:nvSpPr>
            <p:cNvPr id="47" name="object 47"/>
            <p:cNvSpPr/>
            <p:nvPr/>
          </p:nvSpPr>
          <p:spPr>
            <a:xfrm>
              <a:off x="4342637" y="1524761"/>
              <a:ext cx="4802505" cy="1905"/>
            </a:xfrm>
            <a:custGeom>
              <a:avLst/>
              <a:gdLst/>
              <a:ahLst/>
              <a:cxnLst/>
              <a:rect l="l" t="t" r="r" b="b"/>
              <a:pathLst>
                <a:path w="4802505" h="1905">
                  <a:moveTo>
                    <a:pt x="0" y="0"/>
                  </a:moveTo>
                  <a:lnTo>
                    <a:pt x="4802123" y="1524"/>
                  </a:lnTo>
                </a:path>
              </a:pathLst>
            </a:custGeom>
            <a:ln w="38100">
              <a:solidFill>
                <a:srgbClr val="009999"/>
              </a:solidFill>
              <a:prstDash val="lgDash"/>
            </a:ln>
          </p:spPr>
          <p:txBody>
            <a:bodyPr wrap="square" lIns="0" tIns="0" rIns="0" bIns="0" rtlCol="0"/>
            <a:lstStyle/>
            <a:p>
              <a:endParaRPr/>
            </a:p>
          </p:txBody>
        </p:sp>
        <p:sp>
          <p:nvSpPr>
            <p:cNvPr id="48" name="object 48"/>
            <p:cNvSpPr/>
            <p:nvPr/>
          </p:nvSpPr>
          <p:spPr>
            <a:xfrm>
              <a:off x="4267961" y="1524761"/>
              <a:ext cx="1905" cy="457200"/>
            </a:xfrm>
            <a:custGeom>
              <a:avLst/>
              <a:gdLst/>
              <a:ahLst/>
              <a:cxnLst/>
              <a:rect l="l" t="t" r="r" b="b"/>
              <a:pathLst>
                <a:path w="1904" h="457200">
                  <a:moveTo>
                    <a:pt x="0" y="0"/>
                  </a:moveTo>
                  <a:lnTo>
                    <a:pt x="1524" y="457200"/>
                  </a:lnTo>
                </a:path>
              </a:pathLst>
            </a:custGeom>
            <a:ln w="38100">
              <a:solidFill>
                <a:srgbClr val="009999"/>
              </a:solidFill>
              <a:prstDash val="lgDash"/>
            </a:ln>
          </p:spPr>
          <p:txBody>
            <a:bodyPr wrap="square" lIns="0" tIns="0" rIns="0" bIns="0" rtlCol="0"/>
            <a:lstStyle/>
            <a:p>
              <a:endParaRPr/>
            </a:p>
          </p:txBody>
        </p:sp>
        <p:sp>
          <p:nvSpPr>
            <p:cNvPr id="49" name="object 49"/>
            <p:cNvSpPr/>
            <p:nvPr/>
          </p:nvSpPr>
          <p:spPr>
            <a:xfrm>
              <a:off x="4267834" y="1925700"/>
              <a:ext cx="300355" cy="114300"/>
            </a:xfrm>
            <a:custGeom>
              <a:avLst/>
              <a:gdLst/>
              <a:ahLst/>
              <a:cxnLst/>
              <a:rect l="l" t="t" r="r" b="b"/>
              <a:pathLst>
                <a:path w="300354" h="114300">
                  <a:moveTo>
                    <a:pt x="253" y="37211"/>
                  </a:moveTo>
                  <a:lnTo>
                    <a:pt x="0" y="75311"/>
                  </a:lnTo>
                  <a:lnTo>
                    <a:pt x="152400" y="76073"/>
                  </a:lnTo>
                  <a:lnTo>
                    <a:pt x="152653" y="37973"/>
                  </a:lnTo>
                  <a:lnTo>
                    <a:pt x="253" y="37211"/>
                  </a:lnTo>
                  <a:close/>
                </a:path>
                <a:path w="300354" h="114300">
                  <a:moveTo>
                    <a:pt x="186309" y="0"/>
                  </a:moveTo>
                  <a:lnTo>
                    <a:pt x="185800" y="114300"/>
                  </a:lnTo>
                  <a:lnTo>
                    <a:pt x="300354" y="57785"/>
                  </a:lnTo>
                  <a:lnTo>
                    <a:pt x="186309" y="0"/>
                  </a:lnTo>
                  <a:close/>
                </a:path>
              </a:pathLst>
            </a:custGeom>
            <a:solidFill>
              <a:srgbClr val="009999"/>
            </a:solidFill>
          </p:spPr>
          <p:txBody>
            <a:bodyPr wrap="square" lIns="0" tIns="0" rIns="0" bIns="0" rtlCol="0"/>
            <a:lstStyle/>
            <a:p>
              <a:endParaRPr/>
            </a:p>
          </p:txBody>
        </p:sp>
      </p:grpSp>
      <p:sp>
        <p:nvSpPr>
          <p:cNvPr id="50" name="object 50"/>
          <p:cNvSpPr/>
          <p:nvPr/>
        </p:nvSpPr>
        <p:spPr>
          <a:xfrm>
            <a:off x="7908543" y="2362961"/>
            <a:ext cx="76200" cy="476250"/>
          </a:xfrm>
          <a:custGeom>
            <a:avLst/>
            <a:gdLst/>
            <a:ahLst/>
            <a:cxnLst/>
            <a:rect l="l" t="t" r="r" b="b"/>
            <a:pathLst>
              <a:path w="76200" h="476250">
                <a:moveTo>
                  <a:pt x="18986" y="76136"/>
                </a:moveTo>
                <a:lnTo>
                  <a:pt x="17652" y="476123"/>
                </a:lnTo>
                <a:lnTo>
                  <a:pt x="55752" y="476250"/>
                </a:lnTo>
                <a:lnTo>
                  <a:pt x="57086" y="76263"/>
                </a:lnTo>
                <a:lnTo>
                  <a:pt x="18986" y="76136"/>
                </a:lnTo>
                <a:close/>
              </a:path>
              <a:path w="76200" h="476250">
                <a:moveTo>
                  <a:pt x="66628" y="57023"/>
                </a:moveTo>
                <a:lnTo>
                  <a:pt x="19050" y="57023"/>
                </a:lnTo>
                <a:lnTo>
                  <a:pt x="57150" y="57150"/>
                </a:lnTo>
                <a:lnTo>
                  <a:pt x="57086" y="76263"/>
                </a:lnTo>
                <a:lnTo>
                  <a:pt x="76200" y="76326"/>
                </a:lnTo>
                <a:lnTo>
                  <a:pt x="66628" y="57023"/>
                </a:lnTo>
                <a:close/>
              </a:path>
              <a:path w="76200" h="476250">
                <a:moveTo>
                  <a:pt x="19050" y="57023"/>
                </a:moveTo>
                <a:lnTo>
                  <a:pt x="18986" y="76136"/>
                </a:lnTo>
                <a:lnTo>
                  <a:pt x="57086" y="76263"/>
                </a:lnTo>
                <a:lnTo>
                  <a:pt x="57150" y="57150"/>
                </a:lnTo>
                <a:lnTo>
                  <a:pt x="19050" y="57023"/>
                </a:lnTo>
                <a:close/>
              </a:path>
              <a:path w="76200" h="476250">
                <a:moveTo>
                  <a:pt x="38353" y="0"/>
                </a:moveTo>
                <a:lnTo>
                  <a:pt x="0" y="76073"/>
                </a:lnTo>
                <a:lnTo>
                  <a:pt x="18986" y="76136"/>
                </a:lnTo>
                <a:lnTo>
                  <a:pt x="19050" y="57023"/>
                </a:lnTo>
                <a:lnTo>
                  <a:pt x="66628" y="57023"/>
                </a:lnTo>
                <a:lnTo>
                  <a:pt x="38353" y="0"/>
                </a:lnTo>
                <a:close/>
              </a:path>
            </a:pathLst>
          </a:custGeom>
          <a:solidFill>
            <a:srgbClr val="009999"/>
          </a:solidFill>
        </p:spPr>
        <p:txBody>
          <a:bodyPr wrap="square" lIns="0" tIns="0" rIns="0" bIns="0" rtlCol="0"/>
          <a:lstStyle/>
          <a:p>
            <a:endParaRPr/>
          </a:p>
        </p:txBody>
      </p:sp>
      <p:sp>
        <p:nvSpPr>
          <p:cNvPr id="51" name="object 51"/>
          <p:cNvSpPr/>
          <p:nvPr/>
        </p:nvSpPr>
        <p:spPr>
          <a:xfrm>
            <a:off x="5805423" y="2362961"/>
            <a:ext cx="76200" cy="476250"/>
          </a:xfrm>
          <a:custGeom>
            <a:avLst/>
            <a:gdLst/>
            <a:ahLst/>
            <a:cxnLst/>
            <a:rect l="l" t="t" r="r" b="b"/>
            <a:pathLst>
              <a:path w="76200" h="476250">
                <a:moveTo>
                  <a:pt x="18986" y="76136"/>
                </a:moveTo>
                <a:lnTo>
                  <a:pt x="17652" y="476123"/>
                </a:lnTo>
                <a:lnTo>
                  <a:pt x="55752" y="476250"/>
                </a:lnTo>
                <a:lnTo>
                  <a:pt x="57086" y="76263"/>
                </a:lnTo>
                <a:lnTo>
                  <a:pt x="18986" y="76136"/>
                </a:lnTo>
                <a:close/>
              </a:path>
              <a:path w="76200" h="476250">
                <a:moveTo>
                  <a:pt x="66628" y="57023"/>
                </a:moveTo>
                <a:lnTo>
                  <a:pt x="19050" y="57023"/>
                </a:lnTo>
                <a:lnTo>
                  <a:pt x="57150" y="57150"/>
                </a:lnTo>
                <a:lnTo>
                  <a:pt x="57086" y="76263"/>
                </a:lnTo>
                <a:lnTo>
                  <a:pt x="76200" y="76326"/>
                </a:lnTo>
                <a:lnTo>
                  <a:pt x="66628" y="57023"/>
                </a:lnTo>
                <a:close/>
              </a:path>
              <a:path w="76200" h="476250">
                <a:moveTo>
                  <a:pt x="19050" y="57023"/>
                </a:moveTo>
                <a:lnTo>
                  <a:pt x="18986" y="76136"/>
                </a:lnTo>
                <a:lnTo>
                  <a:pt x="57086" y="76263"/>
                </a:lnTo>
                <a:lnTo>
                  <a:pt x="57150" y="57150"/>
                </a:lnTo>
                <a:lnTo>
                  <a:pt x="19050" y="57023"/>
                </a:lnTo>
                <a:close/>
              </a:path>
              <a:path w="76200" h="476250">
                <a:moveTo>
                  <a:pt x="38353" y="0"/>
                </a:moveTo>
                <a:lnTo>
                  <a:pt x="0" y="76073"/>
                </a:lnTo>
                <a:lnTo>
                  <a:pt x="18986" y="76136"/>
                </a:lnTo>
                <a:lnTo>
                  <a:pt x="19050" y="57023"/>
                </a:lnTo>
                <a:lnTo>
                  <a:pt x="66628" y="57023"/>
                </a:lnTo>
                <a:lnTo>
                  <a:pt x="38353" y="0"/>
                </a:lnTo>
                <a:close/>
              </a:path>
            </a:pathLst>
          </a:custGeom>
          <a:solidFill>
            <a:srgbClr val="009999"/>
          </a:solidFill>
        </p:spPr>
        <p:txBody>
          <a:bodyPr wrap="square" lIns="0" tIns="0" rIns="0" bIns="0" rtlCol="0"/>
          <a:lstStyle/>
          <a:p>
            <a:endParaRPr/>
          </a:p>
        </p:txBody>
      </p:sp>
      <p:sp>
        <p:nvSpPr>
          <p:cNvPr id="52" name="object 52"/>
          <p:cNvSpPr txBox="1"/>
          <p:nvPr/>
        </p:nvSpPr>
        <p:spPr>
          <a:xfrm>
            <a:off x="5321553" y="2846958"/>
            <a:ext cx="925830"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in</a:t>
            </a:r>
            <a:r>
              <a:rPr sz="1600" spc="-5" dirty="0">
                <a:latin typeface="Times New Roman"/>
                <a:cs typeface="Times New Roman"/>
              </a:rPr>
              <a:t>: </a:t>
            </a:r>
            <a:r>
              <a:rPr sz="1600" dirty="0">
                <a:latin typeface="Times New Roman"/>
                <a:cs typeface="Times New Roman"/>
              </a:rPr>
              <a:t>1st</a:t>
            </a:r>
            <a:r>
              <a:rPr sz="1600" spc="-55" dirty="0">
                <a:latin typeface="Times New Roman"/>
                <a:cs typeface="Times New Roman"/>
              </a:rPr>
              <a:t> </a:t>
            </a:r>
            <a:r>
              <a:rPr sz="1600" spc="-5" dirty="0">
                <a:latin typeface="Times New Roman"/>
                <a:cs typeface="Times New Roman"/>
              </a:rPr>
              <a:t>pos.  free</a:t>
            </a:r>
            <a:endParaRPr sz="1600">
              <a:latin typeface="Times New Roman"/>
              <a:cs typeface="Times New Roman"/>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
        <p:nvSpPr>
          <p:cNvPr id="53" name="object 53"/>
          <p:cNvSpPr txBox="1"/>
          <p:nvPr/>
        </p:nvSpPr>
        <p:spPr>
          <a:xfrm>
            <a:off x="7573136" y="2846958"/>
            <a:ext cx="692785"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out</a:t>
            </a:r>
            <a:r>
              <a:rPr sz="1600" spc="-5" dirty="0">
                <a:latin typeface="Times New Roman"/>
                <a:cs typeface="Times New Roman"/>
              </a:rPr>
              <a:t>: 1st  pos.</a:t>
            </a:r>
            <a:r>
              <a:rPr sz="1600" spc="-75" dirty="0">
                <a:latin typeface="Times New Roman"/>
                <a:cs typeface="Times New Roman"/>
              </a:rPr>
              <a:t> </a:t>
            </a:r>
            <a:r>
              <a:rPr sz="1600" spc="-5" dirty="0">
                <a:latin typeface="Times New Roman"/>
                <a:cs typeface="Times New Roman"/>
              </a:rPr>
              <a:t>full</a:t>
            </a:r>
            <a:endParaRPr sz="1600">
              <a:latin typeface="Times New Roman"/>
              <a:cs typeface="Times New Roman"/>
            </a:endParaRPr>
          </a:p>
        </p:txBody>
      </p:sp>
      <p:sp>
        <p:nvSpPr>
          <p:cNvPr id="54" name="object 54"/>
          <p:cNvSpPr txBox="1"/>
          <p:nvPr/>
        </p:nvSpPr>
        <p:spPr>
          <a:xfrm>
            <a:off x="535940" y="4518736"/>
            <a:ext cx="7791450" cy="170053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 bounded </a:t>
            </a:r>
            <a:r>
              <a:rPr sz="2400" spc="-15" dirty="0">
                <a:latin typeface="Times New Roman"/>
                <a:cs typeface="Times New Roman"/>
              </a:rPr>
              <a:t>buffer </a:t>
            </a:r>
            <a:r>
              <a:rPr sz="2400" dirty="0">
                <a:latin typeface="Times New Roman"/>
                <a:cs typeface="Times New Roman"/>
              </a:rPr>
              <a:t>is in the </a:t>
            </a:r>
            <a:r>
              <a:rPr sz="2400" spc="-10" dirty="0">
                <a:latin typeface="Times New Roman"/>
                <a:cs typeface="Times New Roman"/>
              </a:rPr>
              <a:t>memory </a:t>
            </a:r>
            <a:r>
              <a:rPr sz="2400" dirty="0">
                <a:latin typeface="Times New Roman"/>
                <a:cs typeface="Times New Roman"/>
              </a:rPr>
              <a:t>shared </a:t>
            </a:r>
            <a:r>
              <a:rPr sz="2400" spc="-5" dirty="0">
                <a:latin typeface="Times New Roman"/>
                <a:cs typeface="Times New Roman"/>
              </a:rPr>
              <a:t>between</a:t>
            </a:r>
            <a:r>
              <a:rPr sz="2400" dirty="0">
                <a:latin typeface="Times New Roman"/>
                <a:cs typeface="Times New Roman"/>
              </a:rPr>
              <a:t> </a:t>
            </a:r>
            <a:r>
              <a:rPr sz="2400" spc="-5" dirty="0">
                <a:latin typeface="Times New Roman"/>
                <a:cs typeface="Times New Roman"/>
              </a:rPr>
              <a:t>consumer</a:t>
            </a:r>
            <a:endParaRPr sz="2400">
              <a:latin typeface="Times New Roman"/>
              <a:cs typeface="Times New Roman"/>
            </a:endParaRPr>
          </a:p>
          <a:p>
            <a:pPr marL="12700">
              <a:lnSpc>
                <a:spcPct val="100000"/>
              </a:lnSpc>
              <a:spcBef>
                <a:spcPts val="5"/>
              </a:spcBef>
            </a:pPr>
            <a:r>
              <a:rPr sz="2400" dirty="0">
                <a:latin typeface="Times New Roman"/>
                <a:cs typeface="Times New Roman"/>
              </a:rPr>
              <a:t>and</a:t>
            </a:r>
            <a:r>
              <a:rPr sz="2400" spc="-5" dirty="0">
                <a:latin typeface="Times New Roman"/>
                <a:cs typeface="Times New Roman"/>
              </a:rPr>
              <a:t> user</a:t>
            </a:r>
            <a:endParaRPr sz="2400">
              <a:latin typeface="Times New Roman"/>
              <a:cs typeface="Times New Roman"/>
            </a:endParaRPr>
          </a:p>
          <a:p>
            <a:pPr>
              <a:lnSpc>
                <a:spcPct val="100000"/>
              </a:lnSpc>
            </a:pPr>
            <a:endParaRPr sz="2600">
              <a:latin typeface="Times New Roman"/>
              <a:cs typeface="Times New Roman"/>
            </a:endParaRPr>
          </a:p>
          <a:p>
            <a:pPr marL="5004435">
              <a:lnSpc>
                <a:spcPct val="100000"/>
              </a:lnSpc>
              <a:spcBef>
                <a:spcPts val="1550"/>
              </a:spcBef>
            </a:pPr>
            <a:r>
              <a:rPr sz="2400" dirty="0">
                <a:solidFill>
                  <a:srgbClr val="009999"/>
                </a:solidFill>
                <a:latin typeface="Times New Roman"/>
                <a:cs typeface="Times New Roman"/>
              </a:rPr>
              <a:t>blue: full, white:</a:t>
            </a:r>
            <a:r>
              <a:rPr sz="2400" spc="-95" dirty="0">
                <a:solidFill>
                  <a:srgbClr val="009999"/>
                </a:solidFill>
                <a:latin typeface="Times New Roman"/>
                <a:cs typeface="Times New Roman"/>
              </a:rPr>
              <a:t> </a:t>
            </a:r>
            <a:r>
              <a:rPr sz="2400" dirty="0">
                <a:solidFill>
                  <a:srgbClr val="009999"/>
                </a:solidFill>
                <a:latin typeface="Times New Roman"/>
                <a:cs typeface="Times New Roman"/>
              </a:rPr>
              <a:t>free</a:t>
            </a:r>
            <a:endParaRPr sz="24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28269" y="389966"/>
            <a:ext cx="8587131" cy="627736"/>
          </a:xfrm>
          <a:prstGeom prst="rect">
            <a:avLst/>
          </a:prstGeom>
        </p:spPr>
        <p:txBody>
          <a:bodyPr vert="horz" wrap="square" lIns="0" tIns="12065" rIns="0" bIns="0" rtlCol="0">
            <a:spAutoFit/>
          </a:bodyPr>
          <a:lstStyle/>
          <a:p>
            <a:pPr marL="12700">
              <a:lnSpc>
                <a:spcPct val="100000"/>
              </a:lnSpc>
              <a:spcBef>
                <a:spcPts val="95"/>
              </a:spcBef>
            </a:pPr>
            <a:r>
              <a:rPr sz="4000" spc="-5" dirty="0"/>
              <a:t>The producer - consumer</a:t>
            </a:r>
            <a:r>
              <a:rPr sz="4000" spc="-30" dirty="0"/>
              <a:t> </a:t>
            </a:r>
            <a:r>
              <a:rPr sz="4000" spc="-5" dirty="0"/>
              <a:t>p</a:t>
            </a:r>
            <a:r>
              <a:rPr lang="en-CA" sz="4000" spc="-5" dirty="0" err="1"/>
              <a:t>ro</a:t>
            </a:r>
            <a:r>
              <a:rPr sz="4000" spc="-5" dirty="0"/>
              <a:t>b</a:t>
            </a:r>
            <a:r>
              <a:rPr lang="en-CA" sz="4000" spc="-5" dirty="0" err="1"/>
              <a:t>lem</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
        <p:nvSpPr>
          <p:cNvPr id="7" name="object 7"/>
          <p:cNvSpPr txBox="1"/>
          <p:nvPr/>
        </p:nvSpPr>
        <p:spPr>
          <a:xfrm>
            <a:off x="764540" y="1389634"/>
            <a:ext cx="6360795" cy="496443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760E50"/>
                </a:solidFill>
                <a:latin typeface="Carlito"/>
                <a:cs typeface="Carlito"/>
              </a:rPr>
              <a:t>public </a:t>
            </a:r>
            <a:r>
              <a:rPr sz="1800" b="1" spc="-5" dirty="0">
                <a:solidFill>
                  <a:srgbClr val="760E50"/>
                </a:solidFill>
                <a:latin typeface="Carlito"/>
                <a:cs typeface="Carlito"/>
              </a:rPr>
              <a:t>class</a:t>
            </a:r>
            <a:r>
              <a:rPr sz="1800" b="1" spc="-65" dirty="0">
                <a:solidFill>
                  <a:srgbClr val="760E50"/>
                </a:solidFill>
                <a:latin typeface="Carlito"/>
                <a:cs typeface="Carlito"/>
              </a:rPr>
              <a:t> </a:t>
            </a:r>
            <a:r>
              <a:rPr sz="1800" b="1" spc="-10" dirty="0">
                <a:latin typeface="Carlito"/>
                <a:cs typeface="Carlito"/>
              </a:rPr>
              <a:t>Factory</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64135">
              <a:lnSpc>
                <a:spcPct val="100000"/>
              </a:lnSpc>
            </a:pPr>
            <a:r>
              <a:rPr sz="1800" b="1" dirty="0">
                <a:solidFill>
                  <a:srgbClr val="760E50"/>
                </a:solidFill>
                <a:latin typeface="Carlito"/>
                <a:cs typeface="Carlito"/>
              </a:rPr>
              <a:t>public </a:t>
            </a:r>
            <a:r>
              <a:rPr sz="1800" b="1" spc="-10" dirty="0">
                <a:latin typeface="Carlito"/>
                <a:cs typeface="Carlito"/>
              </a:rPr>
              <a:t>Factory </a:t>
            </a:r>
            <a:r>
              <a:rPr sz="1800" b="1" dirty="0">
                <a:latin typeface="Carlito"/>
                <a:cs typeface="Carlito"/>
              </a:rPr>
              <a:t>()</a:t>
            </a:r>
            <a:r>
              <a:rPr sz="1800" b="1" spc="-3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dirty="0">
                <a:solidFill>
                  <a:srgbClr val="226D24"/>
                </a:solidFill>
                <a:latin typeface="Carlito"/>
                <a:cs typeface="Carlito"/>
              </a:rPr>
              <a:t>// </a:t>
            </a:r>
            <a:r>
              <a:rPr sz="1800" b="1" spc="-15" dirty="0">
                <a:solidFill>
                  <a:srgbClr val="226D24"/>
                </a:solidFill>
                <a:latin typeface="Carlito"/>
                <a:cs typeface="Carlito"/>
              </a:rPr>
              <a:t>first create </a:t>
            </a:r>
            <a:r>
              <a:rPr sz="1800" b="1" dirty="0">
                <a:solidFill>
                  <a:srgbClr val="226D24"/>
                </a:solidFill>
                <a:latin typeface="Carlito"/>
                <a:cs typeface="Carlito"/>
              </a:rPr>
              <a:t>the </a:t>
            </a:r>
            <a:r>
              <a:rPr sz="1800" b="1" spc="-5" dirty="0">
                <a:solidFill>
                  <a:srgbClr val="226D24"/>
                </a:solidFill>
                <a:latin typeface="Carlito"/>
                <a:cs typeface="Carlito"/>
              </a:rPr>
              <a:t>message</a:t>
            </a:r>
            <a:r>
              <a:rPr sz="1800" b="1" spc="20" dirty="0">
                <a:solidFill>
                  <a:srgbClr val="226D24"/>
                </a:solidFill>
                <a:latin typeface="Carlito"/>
                <a:cs typeface="Carlito"/>
              </a:rPr>
              <a:t> </a:t>
            </a:r>
            <a:r>
              <a:rPr sz="1800" b="1" spc="-10" dirty="0">
                <a:solidFill>
                  <a:srgbClr val="226D24"/>
                </a:solidFill>
                <a:latin typeface="Carlito"/>
                <a:cs typeface="Carlito"/>
              </a:rPr>
              <a:t>buffer</a:t>
            </a:r>
            <a:endParaRPr sz="1800">
              <a:latin typeface="Carlito"/>
              <a:cs typeface="Carlito"/>
            </a:endParaRPr>
          </a:p>
          <a:p>
            <a:pPr marL="64135">
              <a:lnSpc>
                <a:spcPct val="100000"/>
              </a:lnSpc>
            </a:pPr>
            <a:r>
              <a:rPr sz="1800" b="1" spc="-5" dirty="0">
                <a:latin typeface="Carlito"/>
                <a:cs typeface="Carlito"/>
              </a:rPr>
              <a:t>MessageQueue </a:t>
            </a:r>
            <a:r>
              <a:rPr sz="1800" b="1" spc="-10" dirty="0">
                <a:latin typeface="Carlito"/>
                <a:cs typeface="Carlito"/>
              </a:rPr>
              <a:t>mailBox </a:t>
            </a:r>
            <a:r>
              <a:rPr sz="1800" b="1" dirty="0">
                <a:latin typeface="Carlito"/>
                <a:cs typeface="Carlito"/>
              </a:rPr>
              <a:t>= </a:t>
            </a:r>
            <a:r>
              <a:rPr sz="1800" b="1" spc="-5" dirty="0">
                <a:solidFill>
                  <a:srgbClr val="760E50"/>
                </a:solidFill>
                <a:latin typeface="Carlito"/>
                <a:cs typeface="Carlito"/>
              </a:rPr>
              <a:t>new </a:t>
            </a:r>
            <a:r>
              <a:rPr sz="1800" b="1" spc="-5" dirty="0">
                <a:latin typeface="Carlito"/>
                <a:cs typeface="Carlito"/>
              </a:rPr>
              <a:t>MessageQueue</a:t>
            </a:r>
            <a:r>
              <a:rPr sz="1800" b="1" spc="-75" dirty="0">
                <a:latin typeface="Carlito"/>
                <a:cs typeface="Carlito"/>
              </a:rPr>
              <a:t> </a:t>
            </a: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64135">
              <a:lnSpc>
                <a:spcPct val="100000"/>
              </a:lnSpc>
            </a:pPr>
            <a:r>
              <a:rPr sz="1800" b="1" dirty="0">
                <a:solidFill>
                  <a:srgbClr val="226D24"/>
                </a:solidFill>
                <a:latin typeface="Carlito"/>
                <a:cs typeface="Carlito"/>
              </a:rPr>
              <a:t>// now </a:t>
            </a:r>
            <a:r>
              <a:rPr sz="1800" b="1" spc="-15" dirty="0">
                <a:solidFill>
                  <a:srgbClr val="226D24"/>
                </a:solidFill>
                <a:latin typeface="Carlito"/>
                <a:cs typeface="Carlito"/>
              </a:rPr>
              <a:t>create </a:t>
            </a:r>
            <a:r>
              <a:rPr sz="1800" b="1" dirty="0">
                <a:solidFill>
                  <a:srgbClr val="226D24"/>
                </a:solidFill>
                <a:latin typeface="Carlito"/>
                <a:cs typeface="Carlito"/>
              </a:rPr>
              <a:t>the </a:t>
            </a:r>
            <a:r>
              <a:rPr sz="1800" b="1" spc="-5" dirty="0">
                <a:solidFill>
                  <a:srgbClr val="226D24"/>
                </a:solidFill>
                <a:latin typeface="Carlito"/>
                <a:cs typeface="Carlito"/>
              </a:rPr>
              <a:t>producer </a:t>
            </a:r>
            <a:r>
              <a:rPr sz="1800" b="1" dirty="0">
                <a:solidFill>
                  <a:srgbClr val="226D24"/>
                </a:solidFill>
                <a:latin typeface="Carlito"/>
                <a:cs typeface="Carlito"/>
              </a:rPr>
              <a:t>and </a:t>
            </a:r>
            <a:r>
              <a:rPr sz="1800" b="1" spc="-5" dirty="0">
                <a:solidFill>
                  <a:srgbClr val="226D24"/>
                </a:solidFill>
                <a:latin typeface="Carlito"/>
                <a:cs typeface="Carlito"/>
              </a:rPr>
              <a:t>consumer</a:t>
            </a:r>
            <a:r>
              <a:rPr sz="1800" b="1" spc="-75" dirty="0">
                <a:solidFill>
                  <a:srgbClr val="226D24"/>
                </a:solidFill>
                <a:latin typeface="Carlito"/>
                <a:cs typeface="Carlito"/>
              </a:rPr>
              <a:t> </a:t>
            </a:r>
            <a:r>
              <a:rPr sz="1800" b="1" spc="-5" dirty="0">
                <a:solidFill>
                  <a:srgbClr val="226D24"/>
                </a:solidFill>
                <a:latin typeface="Carlito"/>
                <a:cs typeface="Carlito"/>
              </a:rPr>
              <a:t>threads</a:t>
            </a:r>
            <a:endParaRPr sz="1800">
              <a:latin typeface="Carlito"/>
              <a:cs typeface="Carlito"/>
            </a:endParaRPr>
          </a:p>
          <a:p>
            <a:pPr marL="64135">
              <a:lnSpc>
                <a:spcPct val="100000"/>
              </a:lnSpc>
            </a:pPr>
            <a:r>
              <a:rPr sz="1800" b="1" spc="-5" dirty="0">
                <a:latin typeface="Carlito"/>
                <a:cs typeface="Carlito"/>
              </a:rPr>
              <a:t>Thread producerThread </a:t>
            </a:r>
            <a:r>
              <a:rPr sz="1800" b="1" dirty="0">
                <a:latin typeface="Carlito"/>
                <a:cs typeface="Carlito"/>
              </a:rPr>
              <a:t>= </a:t>
            </a:r>
            <a:r>
              <a:rPr sz="1800" b="1" dirty="0">
                <a:solidFill>
                  <a:srgbClr val="760E50"/>
                </a:solidFill>
                <a:latin typeface="Carlito"/>
                <a:cs typeface="Carlito"/>
              </a:rPr>
              <a:t>new </a:t>
            </a:r>
            <a:r>
              <a:rPr sz="1800" b="1" spc="-10" dirty="0">
                <a:latin typeface="Carlito"/>
                <a:cs typeface="Carlito"/>
              </a:rPr>
              <a:t>Thread </a:t>
            </a:r>
            <a:r>
              <a:rPr sz="1800" b="1" dirty="0">
                <a:latin typeface="Carlito"/>
                <a:cs typeface="Carlito"/>
              </a:rPr>
              <a:t>(</a:t>
            </a:r>
            <a:r>
              <a:rPr sz="1800" b="1" dirty="0">
                <a:solidFill>
                  <a:srgbClr val="760E50"/>
                </a:solidFill>
                <a:latin typeface="Carlito"/>
                <a:cs typeface="Carlito"/>
              </a:rPr>
              <a:t>new </a:t>
            </a:r>
            <a:r>
              <a:rPr sz="1800" b="1" spc="-5" dirty="0">
                <a:latin typeface="Carlito"/>
                <a:cs typeface="Carlito"/>
              </a:rPr>
              <a:t>Producer</a:t>
            </a:r>
            <a:r>
              <a:rPr sz="1800" b="1" spc="-180" dirty="0">
                <a:latin typeface="Carlito"/>
                <a:cs typeface="Carlito"/>
              </a:rPr>
              <a:t> </a:t>
            </a:r>
            <a:r>
              <a:rPr sz="1800" b="1" spc="-5" dirty="0">
                <a:latin typeface="Carlito"/>
                <a:cs typeface="Carlito"/>
              </a:rPr>
              <a:t>(mailBox));</a:t>
            </a:r>
            <a:endParaRPr sz="1800">
              <a:latin typeface="Carlito"/>
              <a:cs typeface="Carlito"/>
            </a:endParaRPr>
          </a:p>
          <a:p>
            <a:pPr marL="64135">
              <a:lnSpc>
                <a:spcPct val="100000"/>
              </a:lnSpc>
            </a:pPr>
            <a:r>
              <a:rPr sz="1800" b="1" spc="-5" dirty="0">
                <a:latin typeface="Carlito"/>
                <a:cs typeface="Carlito"/>
              </a:rPr>
              <a:t>Thread consumerThread </a:t>
            </a:r>
            <a:r>
              <a:rPr sz="1800" b="1" dirty="0">
                <a:latin typeface="Carlito"/>
                <a:cs typeface="Carlito"/>
              </a:rPr>
              <a:t>= </a:t>
            </a:r>
            <a:r>
              <a:rPr sz="1800" b="1" spc="-5" dirty="0">
                <a:solidFill>
                  <a:srgbClr val="760E50"/>
                </a:solidFill>
                <a:latin typeface="Carlito"/>
                <a:cs typeface="Carlito"/>
              </a:rPr>
              <a:t>new </a:t>
            </a:r>
            <a:r>
              <a:rPr sz="1800" b="1" spc="-10" dirty="0">
                <a:latin typeface="Carlito"/>
                <a:cs typeface="Carlito"/>
              </a:rPr>
              <a:t>Thread </a:t>
            </a:r>
            <a:r>
              <a:rPr sz="1800" b="1" spc="-5" dirty="0">
                <a:latin typeface="Carlito"/>
                <a:cs typeface="Carlito"/>
              </a:rPr>
              <a:t>(</a:t>
            </a:r>
            <a:r>
              <a:rPr sz="1800" b="1" spc="-5" dirty="0">
                <a:solidFill>
                  <a:srgbClr val="760E50"/>
                </a:solidFill>
                <a:latin typeface="Carlito"/>
                <a:cs typeface="Carlito"/>
              </a:rPr>
              <a:t>new </a:t>
            </a:r>
            <a:r>
              <a:rPr sz="1800" b="1" spc="-5" dirty="0">
                <a:latin typeface="Carlito"/>
                <a:cs typeface="Carlito"/>
              </a:rPr>
              <a:t>Consumer</a:t>
            </a:r>
            <a:r>
              <a:rPr sz="1800" b="1" spc="-130" dirty="0">
                <a:latin typeface="Carlito"/>
                <a:cs typeface="Carlito"/>
              </a:rPr>
              <a:t> </a:t>
            </a:r>
            <a:r>
              <a:rPr sz="1800" b="1" spc="-5" dirty="0">
                <a:latin typeface="Carlito"/>
                <a:cs typeface="Carlito"/>
              </a:rPr>
              <a:t>(mailBox));</a:t>
            </a:r>
            <a:endParaRPr sz="1800">
              <a:latin typeface="Carlito"/>
              <a:cs typeface="Carlito"/>
            </a:endParaRPr>
          </a:p>
          <a:p>
            <a:pPr>
              <a:lnSpc>
                <a:spcPct val="100000"/>
              </a:lnSpc>
              <a:spcBef>
                <a:spcPts val="25"/>
              </a:spcBef>
            </a:pPr>
            <a:endParaRPr sz="1750">
              <a:latin typeface="Carlito"/>
              <a:cs typeface="Carlito"/>
            </a:endParaRPr>
          </a:p>
          <a:p>
            <a:pPr marL="64135" marR="3930650">
              <a:lnSpc>
                <a:spcPct val="100000"/>
              </a:lnSpc>
            </a:pPr>
            <a:r>
              <a:rPr sz="1800" b="1" spc="-10" dirty="0">
                <a:latin typeface="Carlito"/>
                <a:cs typeface="Carlito"/>
              </a:rPr>
              <a:t>producerThread.start </a:t>
            </a:r>
            <a:r>
              <a:rPr sz="1800" b="1" dirty="0">
                <a:latin typeface="Carlito"/>
                <a:cs typeface="Carlito"/>
              </a:rPr>
              <a:t>();  </a:t>
            </a:r>
            <a:r>
              <a:rPr sz="1800" b="1" spc="-5" dirty="0">
                <a:latin typeface="Carlito"/>
                <a:cs typeface="Carlito"/>
              </a:rPr>
              <a:t>consumerThread.start</a:t>
            </a:r>
            <a:r>
              <a:rPr sz="1800" b="1" spc="-114"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64135" marR="2645410">
              <a:lnSpc>
                <a:spcPct val="100000"/>
              </a:lnSpc>
              <a:spcBef>
                <a:spcPts val="5"/>
              </a:spcBef>
            </a:pPr>
            <a:r>
              <a:rPr sz="1800" b="1" dirty="0">
                <a:solidFill>
                  <a:srgbClr val="760E50"/>
                </a:solidFill>
                <a:latin typeface="Carlito"/>
                <a:cs typeface="Carlito"/>
              </a:rPr>
              <a:t>public </a:t>
            </a:r>
            <a:r>
              <a:rPr sz="1800" b="1" spc="-15" dirty="0">
                <a:solidFill>
                  <a:srgbClr val="760E50"/>
                </a:solidFill>
                <a:latin typeface="Carlito"/>
                <a:cs typeface="Carlito"/>
              </a:rPr>
              <a:t>static </a:t>
            </a:r>
            <a:r>
              <a:rPr sz="1800" b="1" spc="-5" dirty="0">
                <a:solidFill>
                  <a:srgbClr val="760E50"/>
                </a:solidFill>
                <a:latin typeface="Carlito"/>
                <a:cs typeface="Carlito"/>
              </a:rPr>
              <a:t>void </a:t>
            </a:r>
            <a:r>
              <a:rPr sz="1800" b="1" spc="-5" dirty="0">
                <a:latin typeface="Carlito"/>
                <a:cs typeface="Carlito"/>
              </a:rPr>
              <a:t>main </a:t>
            </a:r>
            <a:r>
              <a:rPr sz="1800" b="1" dirty="0">
                <a:latin typeface="Carlito"/>
                <a:cs typeface="Carlito"/>
              </a:rPr>
              <a:t>(String </a:t>
            </a:r>
            <a:r>
              <a:rPr sz="1800" b="1" spc="-10" dirty="0">
                <a:latin typeface="Carlito"/>
                <a:cs typeface="Carlito"/>
              </a:rPr>
              <a:t>args </a:t>
            </a:r>
            <a:r>
              <a:rPr sz="1800" b="1" dirty="0">
                <a:latin typeface="Carlito"/>
                <a:cs typeface="Carlito"/>
              </a:rPr>
              <a:t>[])</a:t>
            </a:r>
            <a:r>
              <a:rPr sz="1800" b="1" spc="-90" dirty="0">
                <a:latin typeface="Carlito"/>
                <a:cs typeface="Carlito"/>
              </a:rPr>
              <a:t> </a:t>
            </a:r>
            <a:r>
              <a:rPr sz="1800" b="1" dirty="0">
                <a:latin typeface="Carlito"/>
                <a:cs typeface="Carlito"/>
              </a:rPr>
              <a:t>{  </a:t>
            </a:r>
            <a:r>
              <a:rPr sz="1800" b="1" spc="-10" dirty="0">
                <a:latin typeface="Carlito"/>
                <a:cs typeface="Carlito"/>
              </a:rPr>
              <a:t>Factory </a:t>
            </a:r>
            <a:r>
              <a:rPr sz="1800" b="1" dirty="0">
                <a:latin typeface="Carlito"/>
                <a:cs typeface="Carlito"/>
              </a:rPr>
              <a:t>server = </a:t>
            </a:r>
            <a:r>
              <a:rPr sz="1800" b="1" spc="-5" dirty="0">
                <a:solidFill>
                  <a:srgbClr val="760E50"/>
                </a:solidFill>
                <a:latin typeface="Carlito"/>
                <a:cs typeface="Carlito"/>
              </a:rPr>
              <a:t>new </a:t>
            </a:r>
            <a:r>
              <a:rPr sz="1800" b="1" spc="-10" dirty="0">
                <a:latin typeface="Carlito"/>
                <a:cs typeface="Carlito"/>
              </a:rPr>
              <a:t>Factory</a:t>
            </a:r>
            <a:r>
              <a:rPr sz="1800" b="1" spc="-10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7949" y="64465"/>
            <a:ext cx="4797451" cy="566181"/>
          </a:xfrm>
          <a:prstGeom prst="rect">
            <a:avLst/>
          </a:prstGeom>
        </p:spPr>
        <p:txBody>
          <a:bodyPr vert="horz" wrap="square" lIns="0" tIns="12065" rIns="0" bIns="0" rtlCol="0">
            <a:spAutoFit/>
          </a:bodyPr>
          <a:lstStyle/>
          <a:p>
            <a:pPr marL="12700">
              <a:lnSpc>
                <a:spcPct val="100000"/>
              </a:lnSpc>
              <a:spcBef>
                <a:spcPts val="95"/>
              </a:spcBef>
            </a:pPr>
            <a:r>
              <a:rPr sz="3600" spc="-5" dirty="0"/>
              <a:t>Producer</a:t>
            </a:r>
            <a:r>
              <a:rPr sz="3600" spc="-40" dirty="0"/>
              <a:t> </a:t>
            </a:r>
            <a:r>
              <a:rPr sz="3600" spc="-5" dirty="0"/>
              <a:t>thread</a:t>
            </a:r>
            <a:endParaRPr sz="36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
        <p:nvSpPr>
          <p:cNvPr id="4" name="object 4"/>
          <p:cNvSpPr txBox="1"/>
          <p:nvPr/>
        </p:nvSpPr>
        <p:spPr>
          <a:xfrm>
            <a:off x="1602994" y="703834"/>
            <a:ext cx="5139055" cy="578739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760E50"/>
                </a:solidFill>
                <a:latin typeface="Carlito"/>
                <a:cs typeface="Carlito"/>
              </a:rPr>
              <a:t>class </a:t>
            </a:r>
            <a:r>
              <a:rPr sz="1800" b="1" spc="-5" dirty="0">
                <a:latin typeface="Carlito"/>
                <a:cs typeface="Carlito"/>
              </a:rPr>
              <a:t>Producer </a:t>
            </a:r>
            <a:r>
              <a:rPr sz="1800" b="1" spc="-5" dirty="0">
                <a:solidFill>
                  <a:srgbClr val="760E50"/>
                </a:solidFill>
                <a:latin typeface="Carlito"/>
                <a:cs typeface="Carlito"/>
              </a:rPr>
              <a:t>implements</a:t>
            </a:r>
            <a:r>
              <a:rPr sz="1800" b="1" spc="-60" dirty="0">
                <a:solidFill>
                  <a:srgbClr val="760E50"/>
                </a:solidFill>
                <a:latin typeface="Carlito"/>
                <a:cs typeface="Carlito"/>
              </a:rPr>
              <a:t> </a:t>
            </a:r>
            <a:r>
              <a:rPr sz="1800" b="1" spc="-10" dirty="0">
                <a:latin typeface="Carlito"/>
                <a:cs typeface="Carlito"/>
              </a:rPr>
              <a:t>Runnable</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64135">
              <a:lnSpc>
                <a:spcPct val="100000"/>
              </a:lnSpc>
            </a:pPr>
            <a:r>
              <a:rPr sz="1800" b="1" spc="-15" dirty="0">
                <a:solidFill>
                  <a:srgbClr val="760E50"/>
                </a:solidFill>
                <a:latin typeface="Carlito"/>
                <a:cs typeface="Carlito"/>
              </a:rPr>
              <a:t>private </a:t>
            </a:r>
            <a:r>
              <a:rPr sz="1800" b="1" spc="-5" dirty="0">
                <a:latin typeface="Carlito"/>
                <a:cs typeface="Carlito"/>
              </a:rPr>
              <a:t>MessageQueue</a:t>
            </a:r>
            <a:r>
              <a:rPr sz="1800" b="1" spc="-50" dirty="0">
                <a:latin typeface="Carlito"/>
                <a:cs typeface="Carlito"/>
              </a:rPr>
              <a:t> </a:t>
            </a:r>
            <a:r>
              <a:rPr sz="1800" b="1" spc="-10" dirty="0">
                <a:latin typeface="Carlito"/>
                <a:cs typeface="Carlito"/>
              </a:rPr>
              <a:t>mbox;</a:t>
            </a:r>
            <a:endParaRPr sz="1800">
              <a:latin typeface="Carlito"/>
              <a:cs typeface="Carlito"/>
            </a:endParaRPr>
          </a:p>
          <a:p>
            <a:pPr>
              <a:lnSpc>
                <a:spcPct val="100000"/>
              </a:lnSpc>
              <a:spcBef>
                <a:spcPts val="20"/>
              </a:spcBef>
            </a:pPr>
            <a:endParaRPr sz="1750">
              <a:latin typeface="Carlito"/>
              <a:cs typeface="Carlito"/>
            </a:endParaRPr>
          </a:p>
          <a:p>
            <a:pPr marL="64135">
              <a:lnSpc>
                <a:spcPct val="100000"/>
              </a:lnSpc>
            </a:pPr>
            <a:r>
              <a:rPr sz="1800" b="1" dirty="0">
                <a:solidFill>
                  <a:srgbClr val="760E50"/>
                </a:solidFill>
                <a:latin typeface="Carlito"/>
                <a:cs typeface="Carlito"/>
              </a:rPr>
              <a:t>public </a:t>
            </a:r>
            <a:r>
              <a:rPr sz="1800" b="1" spc="-10" dirty="0">
                <a:latin typeface="Carlito"/>
                <a:cs typeface="Carlito"/>
              </a:rPr>
              <a:t>Producer </a:t>
            </a:r>
            <a:r>
              <a:rPr sz="1800" b="1" spc="-5" dirty="0">
                <a:latin typeface="Carlito"/>
                <a:cs typeface="Carlito"/>
              </a:rPr>
              <a:t>(MessageQueue </a:t>
            </a:r>
            <a:r>
              <a:rPr sz="1800" b="1" spc="-10" dirty="0">
                <a:latin typeface="Carlito"/>
                <a:cs typeface="Carlito"/>
              </a:rPr>
              <a:t>mbox)</a:t>
            </a:r>
            <a:r>
              <a:rPr sz="1800" b="1" spc="-90" dirty="0">
                <a:latin typeface="Carlito"/>
                <a:cs typeface="Carlito"/>
              </a:rPr>
              <a:t> </a:t>
            </a:r>
            <a:r>
              <a:rPr sz="1800" b="1" dirty="0">
                <a:latin typeface="Carlito"/>
                <a:cs typeface="Carlito"/>
              </a:rPr>
              <a:t>{</a:t>
            </a:r>
            <a:endParaRPr sz="1800">
              <a:latin typeface="Carlito"/>
              <a:cs typeface="Carlito"/>
            </a:endParaRPr>
          </a:p>
          <a:p>
            <a:pPr marL="64135">
              <a:lnSpc>
                <a:spcPct val="100000"/>
              </a:lnSpc>
              <a:spcBef>
                <a:spcPts val="5"/>
              </a:spcBef>
            </a:pPr>
            <a:r>
              <a:rPr sz="1800" b="1" spc="-5" dirty="0">
                <a:latin typeface="Carlito"/>
                <a:cs typeface="Carlito"/>
              </a:rPr>
              <a:t>this.mbox </a:t>
            </a:r>
            <a:r>
              <a:rPr sz="1800" b="1" dirty="0">
                <a:latin typeface="Carlito"/>
                <a:cs typeface="Carlito"/>
              </a:rPr>
              <a:t>=</a:t>
            </a:r>
            <a:r>
              <a:rPr sz="1800" b="1" spc="-114" dirty="0">
                <a:latin typeface="Carlito"/>
                <a:cs typeface="Carlito"/>
              </a:rPr>
              <a:t> </a:t>
            </a:r>
            <a:r>
              <a:rPr sz="1800" b="1" spc="-10" dirty="0">
                <a:latin typeface="Carlito"/>
                <a:cs typeface="Carlito"/>
              </a:rPr>
              <a:t>mbox;</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64135">
              <a:lnSpc>
                <a:spcPct val="100000"/>
              </a:lnSpc>
            </a:pPr>
            <a:r>
              <a:rPr sz="1800" b="1" dirty="0">
                <a:solidFill>
                  <a:srgbClr val="760E50"/>
                </a:solidFill>
                <a:latin typeface="Carlito"/>
                <a:cs typeface="Carlito"/>
              </a:rPr>
              <a:t>public </a:t>
            </a:r>
            <a:r>
              <a:rPr sz="1800" b="1" spc="-10" dirty="0">
                <a:solidFill>
                  <a:srgbClr val="760E50"/>
                </a:solidFill>
                <a:latin typeface="Carlito"/>
                <a:cs typeface="Carlito"/>
              </a:rPr>
              <a:t>void </a:t>
            </a:r>
            <a:r>
              <a:rPr sz="1800" b="1" spc="-5" dirty="0">
                <a:latin typeface="Carlito"/>
                <a:cs typeface="Carlito"/>
              </a:rPr>
              <a:t>run </a:t>
            </a:r>
            <a:r>
              <a:rPr sz="1800" b="1" dirty="0">
                <a:latin typeface="Carlito"/>
                <a:cs typeface="Carlito"/>
              </a:rPr>
              <a:t>()</a:t>
            </a:r>
            <a:r>
              <a:rPr sz="1800" b="1" spc="-10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spc="-5" dirty="0">
                <a:latin typeface="Carlito"/>
                <a:cs typeface="Carlito"/>
              </a:rPr>
              <a:t>Message</a:t>
            </a:r>
            <a:r>
              <a:rPr sz="1800" b="1" spc="-25" dirty="0">
                <a:latin typeface="Carlito"/>
                <a:cs typeface="Carlito"/>
              </a:rPr>
              <a:t> </a:t>
            </a:r>
            <a:r>
              <a:rPr sz="1800" b="1" spc="-10" dirty="0">
                <a:latin typeface="Carlito"/>
                <a:cs typeface="Carlito"/>
              </a:rPr>
              <a:t>date;</a:t>
            </a:r>
            <a:endParaRPr sz="1800">
              <a:latin typeface="Carlito"/>
              <a:cs typeface="Carlito"/>
            </a:endParaRPr>
          </a:p>
          <a:p>
            <a:pPr>
              <a:lnSpc>
                <a:spcPct val="100000"/>
              </a:lnSpc>
              <a:spcBef>
                <a:spcPts val="25"/>
              </a:spcBef>
            </a:pPr>
            <a:endParaRPr sz="1750">
              <a:latin typeface="Carlito"/>
              <a:cs typeface="Carlito"/>
            </a:endParaRPr>
          </a:p>
          <a:p>
            <a:pPr marL="64135" marR="2798445">
              <a:lnSpc>
                <a:spcPct val="100000"/>
              </a:lnSpc>
            </a:pPr>
            <a:r>
              <a:rPr sz="1800" b="1" dirty="0">
                <a:solidFill>
                  <a:srgbClr val="760E50"/>
                </a:solidFill>
                <a:latin typeface="Carlito"/>
                <a:cs typeface="Carlito"/>
              </a:rPr>
              <a:t>while </a:t>
            </a:r>
            <a:r>
              <a:rPr sz="1800" b="1" dirty="0">
                <a:latin typeface="Carlito"/>
                <a:cs typeface="Carlito"/>
              </a:rPr>
              <a:t>(</a:t>
            </a:r>
            <a:r>
              <a:rPr sz="1800" b="1" dirty="0">
                <a:solidFill>
                  <a:srgbClr val="760E50"/>
                </a:solidFill>
                <a:latin typeface="Carlito"/>
                <a:cs typeface="Carlito"/>
              </a:rPr>
              <a:t>true</a:t>
            </a:r>
            <a:r>
              <a:rPr sz="1800" b="1" dirty="0">
                <a:latin typeface="Carlito"/>
                <a:cs typeface="Carlito"/>
              </a:rPr>
              <a:t>) {  </a:t>
            </a:r>
            <a:r>
              <a:rPr sz="1800" b="1" spc="-5" dirty="0">
                <a:latin typeface="Carlito"/>
                <a:cs typeface="Carlito"/>
              </a:rPr>
              <a:t>SleepUtilities.nap </a:t>
            </a:r>
            <a:r>
              <a:rPr sz="1800" b="1" dirty="0">
                <a:latin typeface="Carlito"/>
                <a:cs typeface="Carlito"/>
              </a:rPr>
              <a:t>();  </a:t>
            </a:r>
            <a:r>
              <a:rPr sz="1800" b="1" spc="-5" dirty="0">
                <a:latin typeface="Carlito"/>
                <a:cs typeface="Carlito"/>
              </a:rPr>
              <a:t>message </a:t>
            </a:r>
            <a:r>
              <a:rPr sz="1800" b="1" dirty="0">
                <a:latin typeface="Carlito"/>
                <a:cs typeface="Carlito"/>
              </a:rPr>
              <a:t>= </a:t>
            </a:r>
            <a:r>
              <a:rPr sz="1800" b="1" spc="-5" dirty="0">
                <a:solidFill>
                  <a:srgbClr val="760E50"/>
                </a:solidFill>
                <a:latin typeface="Carlito"/>
                <a:cs typeface="Carlito"/>
              </a:rPr>
              <a:t>new</a:t>
            </a:r>
            <a:r>
              <a:rPr sz="1800" b="1" spc="-114" dirty="0">
                <a:solidFill>
                  <a:srgbClr val="760E50"/>
                </a:solidFill>
                <a:latin typeface="Carlito"/>
                <a:cs typeface="Carlito"/>
              </a:rPr>
              <a:t> </a:t>
            </a:r>
            <a:r>
              <a:rPr sz="1800" b="1" spc="-5" dirty="0">
                <a:latin typeface="Carlito"/>
                <a:cs typeface="Carlito"/>
              </a:rPr>
              <a:t>Dated();</a:t>
            </a:r>
            <a:endParaRPr sz="1800">
              <a:latin typeface="Carlito"/>
              <a:cs typeface="Carlito"/>
            </a:endParaRPr>
          </a:p>
          <a:p>
            <a:pPr marL="64135">
              <a:lnSpc>
                <a:spcPct val="100000"/>
              </a:lnSpc>
            </a:pPr>
            <a:r>
              <a:rPr sz="1800" b="1" spc="-10" dirty="0">
                <a:latin typeface="Carlito"/>
                <a:cs typeface="Carlito"/>
              </a:rPr>
              <a:t>System.out.println </a:t>
            </a:r>
            <a:r>
              <a:rPr sz="1800" b="1" spc="-5" dirty="0">
                <a:latin typeface="Carlito"/>
                <a:cs typeface="Carlito"/>
              </a:rPr>
              <a:t>(</a:t>
            </a:r>
            <a:r>
              <a:rPr sz="1800" b="1" spc="-5" dirty="0">
                <a:solidFill>
                  <a:srgbClr val="881215"/>
                </a:solidFill>
                <a:latin typeface="Carlito"/>
                <a:cs typeface="Carlito"/>
              </a:rPr>
              <a:t>"Producer produced" </a:t>
            </a:r>
            <a:r>
              <a:rPr sz="1800" b="1" dirty="0">
                <a:latin typeface="Carlito"/>
                <a:cs typeface="Carlito"/>
              </a:rPr>
              <a:t>+</a:t>
            </a:r>
            <a:r>
              <a:rPr sz="1800" b="1" spc="-80" dirty="0">
                <a:latin typeface="Carlito"/>
                <a:cs typeface="Carlito"/>
              </a:rPr>
              <a:t> </a:t>
            </a:r>
            <a:r>
              <a:rPr sz="1800" b="1" spc="-5" dirty="0">
                <a:latin typeface="Carlito"/>
                <a:cs typeface="Carlito"/>
              </a:rPr>
              <a:t>message);</a:t>
            </a:r>
            <a:endParaRPr sz="1800">
              <a:latin typeface="Carlito"/>
              <a:cs typeface="Carlito"/>
            </a:endParaRPr>
          </a:p>
          <a:p>
            <a:pPr>
              <a:lnSpc>
                <a:spcPct val="100000"/>
              </a:lnSpc>
              <a:spcBef>
                <a:spcPts val="25"/>
              </a:spcBef>
            </a:pPr>
            <a:endParaRPr sz="1750">
              <a:latin typeface="Carlito"/>
              <a:cs typeface="Carlito"/>
            </a:endParaRPr>
          </a:p>
          <a:p>
            <a:pPr marL="64135" marR="879475">
              <a:lnSpc>
                <a:spcPct val="100000"/>
              </a:lnSpc>
            </a:pPr>
            <a:r>
              <a:rPr sz="1800" b="1" spc="-5" dirty="0">
                <a:solidFill>
                  <a:srgbClr val="226D24"/>
                </a:solidFill>
                <a:latin typeface="Carlito"/>
                <a:cs typeface="Carlito"/>
              </a:rPr>
              <a:t>// produce </a:t>
            </a:r>
            <a:r>
              <a:rPr sz="1800" b="1" dirty="0">
                <a:solidFill>
                  <a:srgbClr val="226D24"/>
                </a:solidFill>
                <a:latin typeface="Carlito"/>
                <a:cs typeface="Carlito"/>
              </a:rPr>
              <a:t>an </a:t>
            </a:r>
            <a:r>
              <a:rPr sz="1800" b="1" spc="-10" dirty="0">
                <a:solidFill>
                  <a:srgbClr val="226D24"/>
                </a:solidFill>
                <a:latin typeface="Carlito"/>
                <a:cs typeface="Carlito"/>
              </a:rPr>
              <a:t>item </a:t>
            </a:r>
            <a:r>
              <a:rPr sz="1800" b="1" dirty="0">
                <a:solidFill>
                  <a:srgbClr val="226D24"/>
                </a:solidFill>
                <a:latin typeface="Carlito"/>
                <a:cs typeface="Carlito"/>
              </a:rPr>
              <a:t>&amp; </a:t>
            </a:r>
            <a:r>
              <a:rPr sz="1800" b="1" spc="-10" dirty="0">
                <a:solidFill>
                  <a:srgbClr val="226D24"/>
                </a:solidFill>
                <a:latin typeface="Carlito"/>
                <a:cs typeface="Carlito"/>
              </a:rPr>
              <a:t>enter </a:t>
            </a:r>
            <a:r>
              <a:rPr sz="1800" b="1" dirty="0">
                <a:solidFill>
                  <a:srgbClr val="226D24"/>
                </a:solidFill>
                <a:latin typeface="Carlito"/>
                <a:cs typeface="Carlito"/>
              </a:rPr>
              <a:t>it </a:t>
            </a:r>
            <a:r>
              <a:rPr sz="1800" b="1" spc="-5" dirty="0">
                <a:solidFill>
                  <a:srgbClr val="226D24"/>
                </a:solidFill>
                <a:latin typeface="Carlito"/>
                <a:cs typeface="Carlito"/>
              </a:rPr>
              <a:t>into </a:t>
            </a:r>
            <a:r>
              <a:rPr sz="1800" b="1" dirty="0">
                <a:solidFill>
                  <a:srgbClr val="226D24"/>
                </a:solidFill>
                <a:latin typeface="Carlito"/>
                <a:cs typeface="Carlito"/>
              </a:rPr>
              <a:t>the</a:t>
            </a:r>
            <a:r>
              <a:rPr sz="1800" b="1" spc="-130" dirty="0">
                <a:solidFill>
                  <a:srgbClr val="226D24"/>
                </a:solidFill>
                <a:latin typeface="Carlito"/>
                <a:cs typeface="Carlito"/>
              </a:rPr>
              <a:t> </a:t>
            </a:r>
            <a:r>
              <a:rPr sz="1800" b="1" spc="-10" dirty="0">
                <a:solidFill>
                  <a:srgbClr val="226D24"/>
                </a:solidFill>
                <a:latin typeface="Carlito"/>
                <a:cs typeface="Carlito"/>
              </a:rPr>
              <a:t>buffer  </a:t>
            </a:r>
            <a:r>
              <a:rPr sz="1800" b="1" spc="-10" dirty="0">
                <a:latin typeface="Carlito"/>
                <a:cs typeface="Carlito"/>
              </a:rPr>
              <a:t>mbox.send</a:t>
            </a:r>
            <a:r>
              <a:rPr sz="1800" b="1" spc="-45" dirty="0">
                <a:latin typeface="Carlito"/>
                <a:cs typeface="Carlito"/>
              </a:rPr>
              <a:t> </a:t>
            </a:r>
            <a:r>
              <a:rPr sz="1800" b="1" spc="-5" dirty="0">
                <a:latin typeface="Carlito"/>
                <a:cs typeface="Carlito"/>
              </a:rPr>
              <a:t>(message);</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12700">
              <a:lnSpc>
                <a:spcPct val="100000"/>
              </a:lnSpc>
              <a:spcBef>
                <a:spcPts val="5"/>
              </a:spcBef>
            </a:pPr>
            <a:r>
              <a:rPr sz="1800" b="1" dirty="0">
                <a:latin typeface="Carlito"/>
                <a:cs typeface="Carlito"/>
              </a:rPr>
              <a:t>}</a:t>
            </a:r>
            <a:endParaRPr sz="1800">
              <a:latin typeface="Carlito"/>
              <a:cs typeface="Carli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55</a:t>
            </a:r>
            <a:endParaRPr sz="1400">
              <a:latin typeface="Arial"/>
              <a:cs typeface="Arial"/>
            </a:endParaRPr>
          </a:p>
        </p:txBody>
      </p:sp>
      <p:sp>
        <p:nvSpPr>
          <p:cNvPr id="4" name="object 4"/>
          <p:cNvSpPr txBox="1">
            <a:spLocks noGrp="1"/>
          </p:cNvSpPr>
          <p:nvPr>
            <p:ph type="title"/>
          </p:nvPr>
        </p:nvSpPr>
        <p:spPr>
          <a:xfrm>
            <a:off x="79348" y="64465"/>
            <a:ext cx="5367655" cy="566181"/>
          </a:xfrm>
          <a:prstGeom prst="rect">
            <a:avLst/>
          </a:prstGeom>
        </p:spPr>
        <p:txBody>
          <a:bodyPr vert="horz" wrap="square" lIns="0" tIns="12065" rIns="0" bIns="0" rtlCol="0">
            <a:spAutoFit/>
          </a:bodyPr>
          <a:lstStyle/>
          <a:p>
            <a:pPr marL="12700">
              <a:lnSpc>
                <a:spcPct val="100000"/>
              </a:lnSpc>
              <a:spcBef>
                <a:spcPts val="95"/>
              </a:spcBef>
            </a:pPr>
            <a:r>
              <a:rPr sz="3600" spc="-5" dirty="0"/>
              <a:t>Consumer</a:t>
            </a:r>
            <a:r>
              <a:rPr sz="3600" spc="-55" dirty="0"/>
              <a:t> </a:t>
            </a:r>
            <a:r>
              <a:rPr sz="3600" spc="-5" dirty="0"/>
              <a:t>thread</a:t>
            </a:r>
            <a:endParaRPr sz="3600" dirty="0"/>
          </a:p>
        </p:txBody>
      </p:sp>
      <p:sp>
        <p:nvSpPr>
          <p:cNvPr id="5" name="object 5"/>
          <p:cNvSpPr txBox="1"/>
          <p:nvPr/>
        </p:nvSpPr>
        <p:spPr>
          <a:xfrm>
            <a:off x="1806320" y="741934"/>
            <a:ext cx="5095875" cy="414147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760E50"/>
                </a:solidFill>
                <a:latin typeface="Carlito"/>
                <a:cs typeface="Carlito"/>
              </a:rPr>
              <a:t>class </a:t>
            </a:r>
            <a:r>
              <a:rPr sz="1800" b="1" spc="-5" dirty="0">
                <a:latin typeface="Carlito"/>
                <a:cs typeface="Carlito"/>
              </a:rPr>
              <a:t>Consumer </a:t>
            </a:r>
            <a:r>
              <a:rPr sz="1800" b="1" spc="-5" dirty="0">
                <a:solidFill>
                  <a:srgbClr val="760E50"/>
                </a:solidFill>
                <a:latin typeface="Carlito"/>
                <a:cs typeface="Carlito"/>
              </a:rPr>
              <a:t>implements</a:t>
            </a:r>
            <a:r>
              <a:rPr sz="1800" b="1" spc="-75" dirty="0">
                <a:solidFill>
                  <a:srgbClr val="760E50"/>
                </a:solidFill>
                <a:latin typeface="Carlito"/>
                <a:cs typeface="Carlito"/>
              </a:rPr>
              <a:t> </a:t>
            </a:r>
            <a:r>
              <a:rPr sz="1800" b="1" spc="-5" dirty="0">
                <a:latin typeface="Carlito"/>
                <a:cs typeface="Carlito"/>
              </a:rPr>
              <a:t>Runnable</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64135">
              <a:lnSpc>
                <a:spcPct val="100000"/>
              </a:lnSpc>
            </a:pPr>
            <a:r>
              <a:rPr sz="1800" b="1" spc="-15" dirty="0">
                <a:solidFill>
                  <a:srgbClr val="760E50"/>
                </a:solidFill>
                <a:latin typeface="Carlito"/>
                <a:cs typeface="Carlito"/>
              </a:rPr>
              <a:t>private </a:t>
            </a:r>
            <a:r>
              <a:rPr sz="1800" b="1" spc="-5" dirty="0">
                <a:latin typeface="Carlito"/>
                <a:cs typeface="Carlito"/>
              </a:rPr>
              <a:t>MessageQueue</a:t>
            </a:r>
            <a:r>
              <a:rPr sz="1800" b="1" spc="-50" dirty="0">
                <a:latin typeface="Carlito"/>
                <a:cs typeface="Carlito"/>
              </a:rPr>
              <a:t> </a:t>
            </a:r>
            <a:r>
              <a:rPr sz="1800" b="1" spc="-10" dirty="0">
                <a:latin typeface="Carlito"/>
                <a:cs typeface="Carlito"/>
              </a:rPr>
              <a:t>mbox;</a:t>
            </a:r>
            <a:endParaRPr sz="1800">
              <a:latin typeface="Carlito"/>
              <a:cs typeface="Carlito"/>
            </a:endParaRPr>
          </a:p>
          <a:p>
            <a:pPr>
              <a:lnSpc>
                <a:spcPct val="100000"/>
              </a:lnSpc>
              <a:spcBef>
                <a:spcPts val="20"/>
              </a:spcBef>
            </a:pPr>
            <a:endParaRPr sz="1750">
              <a:latin typeface="Carlito"/>
              <a:cs typeface="Carlito"/>
            </a:endParaRPr>
          </a:p>
          <a:p>
            <a:pPr marL="64135">
              <a:lnSpc>
                <a:spcPct val="100000"/>
              </a:lnSpc>
            </a:pPr>
            <a:r>
              <a:rPr sz="1800" b="1" dirty="0">
                <a:solidFill>
                  <a:srgbClr val="760E50"/>
                </a:solidFill>
                <a:latin typeface="Carlito"/>
                <a:cs typeface="Carlito"/>
              </a:rPr>
              <a:t>public </a:t>
            </a:r>
            <a:r>
              <a:rPr sz="1800" b="1" spc="-5" dirty="0">
                <a:latin typeface="Carlito"/>
                <a:cs typeface="Carlito"/>
              </a:rPr>
              <a:t>Consumer (MessageQueue </a:t>
            </a:r>
            <a:r>
              <a:rPr sz="1800" b="1" spc="-10" dirty="0">
                <a:latin typeface="Carlito"/>
                <a:cs typeface="Carlito"/>
              </a:rPr>
              <a:t>mbox)</a:t>
            </a:r>
            <a:r>
              <a:rPr sz="1800" b="1" spc="-110" dirty="0">
                <a:latin typeface="Carlito"/>
                <a:cs typeface="Carlito"/>
              </a:rPr>
              <a:t> </a:t>
            </a:r>
            <a:r>
              <a:rPr sz="1800" b="1" dirty="0">
                <a:latin typeface="Carlito"/>
                <a:cs typeface="Carlito"/>
              </a:rPr>
              <a:t>{</a:t>
            </a:r>
            <a:endParaRPr sz="1800">
              <a:latin typeface="Carlito"/>
              <a:cs typeface="Carlito"/>
            </a:endParaRPr>
          </a:p>
          <a:p>
            <a:pPr marL="64135">
              <a:lnSpc>
                <a:spcPct val="100000"/>
              </a:lnSpc>
              <a:spcBef>
                <a:spcPts val="5"/>
              </a:spcBef>
            </a:pPr>
            <a:r>
              <a:rPr sz="1800" b="1" spc="-5" dirty="0">
                <a:latin typeface="Carlito"/>
                <a:cs typeface="Carlito"/>
              </a:rPr>
              <a:t>this.mbox </a:t>
            </a:r>
            <a:r>
              <a:rPr sz="1800" b="1" dirty="0">
                <a:latin typeface="Carlito"/>
                <a:cs typeface="Carlito"/>
              </a:rPr>
              <a:t>=</a:t>
            </a:r>
            <a:r>
              <a:rPr sz="1800" b="1" spc="-114" dirty="0">
                <a:latin typeface="Carlito"/>
                <a:cs typeface="Carlito"/>
              </a:rPr>
              <a:t> </a:t>
            </a:r>
            <a:r>
              <a:rPr sz="1800" b="1" spc="-10" dirty="0">
                <a:latin typeface="Carlito"/>
                <a:cs typeface="Carlito"/>
              </a:rPr>
              <a:t>mbox;</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a:lnSpc>
                <a:spcPct val="100000"/>
              </a:lnSpc>
              <a:spcBef>
                <a:spcPts val="25"/>
              </a:spcBef>
            </a:pPr>
            <a:endParaRPr sz="1750">
              <a:latin typeface="Carlito"/>
              <a:cs typeface="Carlito"/>
            </a:endParaRPr>
          </a:p>
          <a:p>
            <a:pPr marL="64135">
              <a:lnSpc>
                <a:spcPct val="100000"/>
              </a:lnSpc>
            </a:pPr>
            <a:r>
              <a:rPr sz="1800" b="1" dirty="0">
                <a:solidFill>
                  <a:srgbClr val="760E50"/>
                </a:solidFill>
                <a:latin typeface="Carlito"/>
                <a:cs typeface="Carlito"/>
              </a:rPr>
              <a:t>public </a:t>
            </a:r>
            <a:r>
              <a:rPr sz="1800" b="1" spc="-10" dirty="0">
                <a:solidFill>
                  <a:srgbClr val="760E50"/>
                </a:solidFill>
                <a:latin typeface="Carlito"/>
                <a:cs typeface="Carlito"/>
              </a:rPr>
              <a:t>void </a:t>
            </a:r>
            <a:r>
              <a:rPr sz="1800" b="1" spc="-5" dirty="0">
                <a:latin typeface="Carlito"/>
                <a:cs typeface="Carlito"/>
              </a:rPr>
              <a:t>run </a:t>
            </a:r>
            <a:r>
              <a:rPr sz="1800" b="1" dirty="0">
                <a:latin typeface="Carlito"/>
                <a:cs typeface="Carlito"/>
              </a:rPr>
              <a:t>()</a:t>
            </a:r>
            <a:r>
              <a:rPr sz="1800" b="1" spc="-10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spc="-5" dirty="0">
                <a:latin typeface="Carlito"/>
                <a:cs typeface="Carlito"/>
              </a:rPr>
              <a:t>Message</a:t>
            </a:r>
            <a:r>
              <a:rPr sz="1800" b="1" spc="-25" dirty="0">
                <a:latin typeface="Carlito"/>
                <a:cs typeface="Carlito"/>
              </a:rPr>
              <a:t> </a:t>
            </a:r>
            <a:r>
              <a:rPr sz="1800" b="1" spc="-10" dirty="0">
                <a:latin typeface="Carlito"/>
                <a:cs typeface="Carlito"/>
              </a:rPr>
              <a:t>date;</a:t>
            </a:r>
            <a:endParaRPr sz="1800">
              <a:latin typeface="Carlito"/>
              <a:cs typeface="Carlito"/>
            </a:endParaRPr>
          </a:p>
          <a:p>
            <a:pPr>
              <a:lnSpc>
                <a:spcPct val="100000"/>
              </a:lnSpc>
              <a:spcBef>
                <a:spcPts val="25"/>
              </a:spcBef>
            </a:pPr>
            <a:endParaRPr sz="1750">
              <a:latin typeface="Carlito"/>
              <a:cs typeface="Carlito"/>
            </a:endParaRPr>
          </a:p>
          <a:p>
            <a:pPr marL="64135" marR="3093720">
              <a:lnSpc>
                <a:spcPct val="100000"/>
              </a:lnSpc>
            </a:pPr>
            <a:r>
              <a:rPr sz="1800" b="1" dirty="0">
                <a:solidFill>
                  <a:srgbClr val="760E50"/>
                </a:solidFill>
                <a:latin typeface="Carlito"/>
                <a:cs typeface="Carlito"/>
              </a:rPr>
              <a:t>while </a:t>
            </a:r>
            <a:r>
              <a:rPr sz="1800" b="1" dirty="0">
                <a:latin typeface="Carlito"/>
                <a:cs typeface="Carlito"/>
              </a:rPr>
              <a:t>(</a:t>
            </a:r>
            <a:r>
              <a:rPr sz="1800" b="1" dirty="0">
                <a:solidFill>
                  <a:srgbClr val="760E50"/>
                </a:solidFill>
                <a:latin typeface="Carlito"/>
                <a:cs typeface="Carlito"/>
              </a:rPr>
              <a:t>true</a:t>
            </a:r>
            <a:r>
              <a:rPr sz="1800" b="1" dirty="0">
                <a:latin typeface="Carlito"/>
                <a:cs typeface="Carlito"/>
              </a:rPr>
              <a:t>) {  </a:t>
            </a:r>
            <a:r>
              <a:rPr sz="1800" b="1" spc="-5" dirty="0">
                <a:latin typeface="Carlito"/>
                <a:cs typeface="Carlito"/>
              </a:rPr>
              <a:t>SleepUtilities.nap</a:t>
            </a:r>
            <a:r>
              <a:rPr sz="1800" b="1" spc="-65" dirty="0">
                <a:latin typeface="Carlito"/>
                <a:cs typeface="Carlito"/>
              </a:rPr>
              <a:t> </a:t>
            </a:r>
            <a:r>
              <a:rPr sz="1800" b="1" dirty="0">
                <a:latin typeface="Carlito"/>
                <a:cs typeface="Carlito"/>
              </a:rPr>
              <a:t>();</a:t>
            </a:r>
            <a:endParaRPr sz="1800">
              <a:latin typeface="Carlito"/>
              <a:cs typeface="Carlito"/>
            </a:endParaRPr>
          </a:p>
          <a:p>
            <a:pPr marL="64135">
              <a:lnSpc>
                <a:spcPct val="100000"/>
              </a:lnSpc>
            </a:pPr>
            <a:r>
              <a:rPr sz="1800" b="1" spc="-5" dirty="0">
                <a:solidFill>
                  <a:srgbClr val="226D24"/>
                </a:solidFill>
                <a:latin typeface="Carlito"/>
                <a:cs typeface="Carlito"/>
              </a:rPr>
              <a:t>// consume </a:t>
            </a:r>
            <a:r>
              <a:rPr sz="1800" b="1" dirty="0">
                <a:solidFill>
                  <a:srgbClr val="226D24"/>
                </a:solidFill>
                <a:latin typeface="Carlito"/>
                <a:cs typeface="Carlito"/>
              </a:rPr>
              <a:t>an </a:t>
            </a:r>
            <a:r>
              <a:rPr sz="1800" b="1" spc="-10" dirty="0">
                <a:solidFill>
                  <a:srgbClr val="226D24"/>
                </a:solidFill>
                <a:latin typeface="Carlito"/>
                <a:cs typeface="Carlito"/>
              </a:rPr>
              <a:t>item from </a:t>
            </a:r>
            <a:r>
              <a:rPr sz="1800" b="1" dirty="0">
                <a:solidFill>
                  <a:srgbClr val="226D24"/>
                </a:solidFill>
                <a:latin typeface="Carlito"/>
                <a:cs typeface="Carlito"/>
              </a:rPr>
              <a:t>the</a:t>
            </a:r>
            <a:r>
              <a:rPr sz="1800" b="1" spc="-25" dirty="0">
                <a:solidFill>
                  <a:srgbClr val="226D24"/>
                </a:solidFill>
                <a:latin typeface="Carlito"/>
                <a:cs typeface="Carlito"/>
              </a:rPr>
              <a:t> </a:t>
            </a:r>
            <a:r>
              <a:rPr sz="1800" b="1" spc="-10" dirty="0">
                <a:solidFill>
                  <a:srgbClr val="226D24"/>
                </a:solidFill>
                <a:latin typeface="Carlito"/>
                <a:cs typeface="Carlito"/>
              </a:rPr>
              <a:t>buffer</a:t>
            </a:r>
            <a:endParaRPr sz="1800">
              <a:latin typeface="Carlito"/>
              <a:cs typeface="Carlito"/>
            </a:endParaRPr>
          </a:p>
          <a:p>
            <a:pPr marL="64135">
              <a:lnSpc>
                <a:spcPct val="100000"/>
              </a:lnSpc>
            </a:pPr>
            <a:r>
              <a:rPr sz="1800" b="1" spc="-10" dirty="0">
                <a:latin typeface="Carlito"/>
                <a:cs typeface="Carlito"/>
              </a:rPr>
              <a:t>System.out.println </a:t>
            </a:r>
            <a:r>
              <a:rPr sz="1800" b="1" spc="-5" dirty="0">
                <a:latin typeface="Carlito"/>
                <a:cs typeface="Carlito"/>
              </a:rPr>
              <a:t>(</a:t>
            </a:r>
            <a:r>
              <a:rPr sz="1800" b="1" spc="-5" dirty="0">
                <a:solidFill>
                  <a:srgbClr val="881215"/>
                </a:solidFill>
                <a:latin typeface="Carlito"/>
                <a:cs typeface="Carlito"/>
              </a:rPr>
              <a:t>"Consumer </a:t>
            </a:r>
            <a:r>
              <a:rPr sz="1800" b="1" spc="-10" dirty="0">
                <a:solidFill>
                  <a:srgbClr val="881215"/>
                </a:solidFill>
                <a:latin typeface="Carlito"/>
                <a:cs typeface="Carlito"/>
              </a:rPr>
              <a:t>wants to</a:t>
            </a:r>
            <a:r>
              <a:rPr sz="1800" b="1" spc="-50" dirty="0">
                <a:solidFill>
                  <a:srgbClr val="881215"/>
                </a:solidFill>
                <a:latin typeface="Carlito"/>
                <a:cs typeface="Carlito"/>
              </a:rPr>
              <a:t> </a:t>
            </a:r>
            <a:r>
              <a:rPr sz="1800" b="1" spc="-5" dirty="0">
                <a:solidFill>
                  <a:srgbClr val="881215"/>
                </a:solidFill>
                <a:latin typeface="Carlito"/>
                <a:cs typeface="Carlito"/>
              </a:rPr>
              <a:t>consume."</a:t>
            </a:r>
            <a:r>
              <a:rPr sz="1800" b="1" spc="-5" dirty="0">
                <a:latin typeface="Carlito"/>
                <a:cs typeface="Carlito"/>
              </a:rPr>
              <a:t>);</a:t>
            </a:r>
            <a:endParaRPr sz="1800">
              <a:latin typeface="Carlito"/>
              <a:cs typeface="Carlito"/>
            </a:endParaRPr>
          </a:p>
        </p:txBody>
      </p:sp>
      <p:sp>
        <p:nvSpPr>
          <p:cNvPr id="6" name="object 6"/>
          <p:cNvSpPr txBox="1"/>
          <p:nvPr/>
        </p:nvSpPr>
        <p:spPr>
          <a:xfrm>
            <a:off x="1806320" y="5132070"/>
            <a:ext cx="5367655" cy="1671955"/>
          </a:xfrm>
          <a:prstGeom prst="rect">
            <a:avLst/>
          </a:prstGeom>
        </p:spPr>
        <p:txBody>
          <a:bodyPr vert="horz" wrap="square" lIns="0" tIns="12700" rIns="0" bIns="0" rtlCol="0">
            <a:spAutoFit/>
          </a:bodyPr>
          <a:lstStyle/>
          <a:p>
            <a:pPr marL="64135" marR="2091689">
              <a:lnSpc>
                <a:spcPct val="100000"/>
              </a:lnSpc>
              <a:spcBef>
                <a:spcPts val="100"/>
              </a:spcBef>
            </a:pPr>
            <a:r>
              <a:rPr sz="1800" b="1" spc="-5" dirty="0">
                <a:latin typeface="Carlito"/>
                <a:cs typeface="Carlito"/>
              </a:rPr>
              <a:t>message </a:t>
            </a:r>
            <a:r>
              <a:rPr sz="1800" b="1" dirty="0">
                <a:latin typeface="Carlito"/>
                <a:cs typeface="Carlito"/>
              </a:rPr>
              <a:t>= </a:t>
            </a:r>
            <a:r>
              <a:rPr sz="1800" b="1" spc="-10" dirty="0">
                <a:latin typeface="Carlito"/>
                <a:cs typeface="Carlito"/>
              </a:rPr>
              <a:t>(Date) </a:t>
            </a:r>
            <a:r>
              <a:rPr sz="1800" b="1" spc="-15" dirty="0">
                <a:latin typeface="Carlito"/>
                <a:cs typeface="Carlito"/>
              </a:rPr>
              <a:t>mbox.receive </a:t>
            </a:r>
            <a:r>
              <a:rPr sz="1800" b="1" dirty="0">
                <a:latin typeface="Carlito"/>
                <a:cs typeface="Carlito"/>
              </a:rPr>
              <a:t>();  </a:t>
            </a:r>
            <a:r>
              <a:rPr sz="1800" b="1" spc="-15" dirty="0">
                <a:solidFill>
                  <a:srgbClr val="760E50"/>
                </a:solidFill>
                <a:latin typeface="Carlito"/>
                <a:cs typeface="Carlito"/>
              </a:rPr>
              <a:t>yew </a:t>
            </a:r>
            <a:r>
              <a:rPr sz="1800" b="1" spc="-5" dirty="0">
                <a:latin typeface="Carlito"/>
                <a:cs typeface="Carlito"/>
              </a:rPr>
              <a:t>(message! </a:t>
            </a:r>
            <a:r>
              <a:rPr sz="1800" b="1" dirty="0">
                <a:latin typeface="Carlito"/>
                <a:cs typeface="Carlito"/>
              </a:rPr>
              <a:t>=</a:t>
            </a:r>
            <a:r>
              <a:rPr sz="1800" b="1" spc="-10" dirty="0">
                <a:latin typeface="Carlito"/>
                <a:cs typeface="Carlito"/>
              </a:rPr>
              <a:t> </a:t>
            </a:r>
            <a:r>
              <a:rPr sz="1800" b="1" dirty="0">
                <a:solidFill>
                  <a:srgbClr val="760E50"/>
                </a:solidFill>
                <a:latin typeface="Carlito"/>
                <a:cs typeface="Carlito"/>
              </a:rPr>
              <a:t>null</a:t>
            </a:r>
            <a:r>
              <a:rPr sz="1800" b="1" dirty="0">
                <a:latin typeface="Carlito"/>
                <a:cs typeface="Carlito"/>
              </a:rPr>
              <a:t>)</a:t>
            </a:r>
            <a:endParaRPr sz="1800">
              <a:latin typeface="Carlito"/>
              <a:cs typeface="Carlito"/>
            </a:endParaRPr>
          </a:p>
          <a:p>
            <a:pPr marL="117475">
              <a:lnSpc>
                <a:spcPct val="100000"/>
              </a:lnSpc>
            </a:pPr>
            <a:r>
              <a:rPr sz="1800" b="1" spc="-10" dirty="0">
                <a:latin typeface="Carlito"/>
                <a:cs typeface="Carlito"/>
              </a:rPr>
              <a:t>System.out.println </a:t>
            </a:r>
            <a:r>
              <a:rPr sz="1800" b="1" spc="-5" dirty="0">
                <a:latin typeface="Carlito"/>
                <a:cs typeface="Carlito"/>
              </a:rPr>
              <a:t>(</a:t>
            </a:r>
            <a:r>
              <a:rPr sz="1800" b="1" spc="-5" dirty="0">
                <a:solidFill>
                  <a:srgbClr val="881215"/>
                </a:solidFill>
                <a:latin typeface="Carlito"/>
                <a:cs typeface="Carlito"/>
              </a:rPr>
              <a:t>"Consumer consumed" </a:t>
            </a:r>
            <a:r>
              <a:rPr sz="1800" b="1" dirty="0">
                <a:latin typeface="Carlito"/>
                <a:cs typeface="Carlito"/>
              </a:rPr>
              <a:t>+</a:t>
            </a:r>
            <a:r>
              <a:rPr sz="1800" b="1" spc="-85" dirty="0">
                <a:latin typeface="Carlito"/>
                <a:cs typeface="Carlito"/>
              </a:rPr>
              <a:t> </a:t>
            </a:r>
            <a:r>
              <a:rPr sz="1800" b="1" spc="-5" dirty="0">
                <a:latin typeface="Carlito"/>
                <a:cs typeface="Carlito"/>
              </a:rPr>
              <a:t>message);</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64135">
              <a:lnSpc>
                <a:spcPct val="100000"/>
              </a:lnSpc>
            </a:pPr>
            <a:r>
              <a:rPr sz="1800" b="1" dirty="0">
                <a:latin typeface="Carlito"/>
                <a:cs typeface="Carlito"/>
              </a:rPr>
              <a:t>}</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6433922" cy="635000"/>
          </a:xfrm>
          <a:prstGeom prst="rect">
            <a:avLst/>
          </a:prstGeom>
        </p:spPr>
        <p:txBody>
          <a:bodyPr vert="horz" wrap="square" lIns="0" tIns="12065" rIns="0" bIns="0" rtlCol="0">
            <a:spAutoFit/>
          </a:bodyPr>
          <a:lstStyle/>
          <a:p>
            <a:pPr marL="12700">
              <a:lnSpc>
                <a:spcPct val="100000"/>
              </a:lnSpc>
              <a:spcBef>
                <a:spcPts val="95"/>
              </a:spcBef>
            </a:pPr>
            <a:r>
              <a:rPr sz="4000" spc="-5" dirty="0"/>
              <a:t>Resource ownership</a:t>
            </a:r>
            <a:r>
              <a:rPr sz="4000" spc="-10" dirty="0"/>
              <a:t> </a:t>
            </a:r>
            <a:r>
              <a:rPr sz="4000" spc="-5" dirty="0"/>
              <a:t>unit</a:t>
            </a:r>
            <a:endParaRPr sz="4000" dirty="0"/>
          </a:p>
        </p:txBody>
      </p:sp>
      <p:sp>
        <p:nvSpPr>
          <p:cNvPr id="4" name="object 4"/>
          <p:cNvSpPr txBox="1"/>
          <p:nvPr/>
        </p:nvSpPr>
        <p:spPr>
          <a:xfrm>
            <a:off x="1108354" y="1661286"/>
            <a:ext cx="4251960" cy="3670935"/>
          </a:xfrm>
          <a:prstGeom prst="rect">
            <a:avLst/>
          </a:prstGeom>
        </p:spPr>
        <p:txBody>
          <a:bodyPr vert="horz" wrap="square" lIns="0" tIns="12700" rIns="0" bIns="0" rtlCol="0">
            <a:spAutoFit/>
          </a:bodyPr>
          <a:lstStyle/>
          <a:p>
            <a:pPr marL="354965" marR="451484" indent="-342900">
              <a:lnSpc>
                <a:spcPct val="100000"/>
              </a:lnSpc>
              <a:spcBef>
                <a:spcPts val="100"/>
              </a:spcBef>
              <a:buClr>
                <a:srgbClr val="009999"/>
              </a:buClr>
              <a:buSzPct val="75000"/>
              <a:buFont typeface="Wingdings"/>
              <a:buChar char=""/>
              <a:tabLst>
                <a:tab pos="354965" algn="l"/>
                <a:tab pos="355600" algn="l"/>
              </a:tabLst>
            </a:pPr>
            <a:r>
              <a:rPr sz="2400" b="1" spc="-5" dirty="0">
                <a:solidFill>
                  <a:srgbClr val="003300"/>
                </a:solidFill>
                <a:latin typeface="Arial"/>
                <a:cs typeface="Arial"/>
              </a:rPr>
              <a:t>Related </a:t>
            </a:r>
            <a:r>
              <a:rPr sz="2400" b="1" dirty="0">
                <a:solidFill>
                  <a:srgbClr val="003300"/>
                </a:solidFill>
                <a:latin typeface="Arial"/>
                <a:cs typeface="Arial"/>
              </a:rPr>
              <a:t>to the</a:t>
            </a:r>
            <a:r>
              <a:rPr sz="2400" b="1" spc="-45" dirty="0">
                <a:solidFill>
                  <a:srgbClr val="003300"/>
                </a:solidFill>
                <a:latin typeface="Arial"/>
                <a:cs typeface="Arial"/>
              </a:rPr>
              <a:t> </a:t>
            </a:r>
            <a:r>
              <a:rPr sz="2400" b="1" spc="-5" dirty="0">
                <a:solidFill>
                  <a:srgbClr val="003300"/>
                </a:solidFill>
                <a:latin typeface="Arial"/>
                <a:cs typeface="Arial"/>
              </a:rPr>
              <a:t>following  components </a:t>
            </a:r>
            <a:r>
              <a:rPr sz="2400" b="1" dirty="0">
                <a:solidFill>
                  <a:srgbClr val="003300"/>
                </a:solidFill>
                <a:latin typeface="Arial"/>
                <a:cs typeface="Arial"/>
              </a:rPr>
              <a:t>of the  </a:t>
            </a:r>
            <a:r>
              <a:rPr sz="2400" b="1" spc="-5" dirty="0">
                <a:solidFill>
                  <a:srgbClr val="003300"/>
                </a:solidFill>
                <a:latin typeface="Arial"/>
                <a:cs typeface="Arial"/>
              </a:rPr>
              <a:t>process</a:t>
            </a:r>
            <a:r>
              <a:rPr sz="2400" b="1" spc="5" dirty="0">
                <a:solidFill>
                  <a:srgbClr val="003300"/>
                </a:solidFill>
                <a:latin typeface="Arial"/>
                <a:cs typeface="Arial"/>
              </a:rPr>
              <a:t> </a:t>
            </a:r>
            <a:r>
              <a:rPr sz="2400" b="1" dirty="0">
                <a:solidFill>
                  <a:srgbClr val="003300"/>
                </a:solidFill>
                <a:latin typeface="Arial"/>
                <a:cs typeface="Arial"/>
              </a:rPr>
              <a:t>image</a:t>
            </a:r>
            <a:endParaRPr sz="2400">
              <a:latin typeface="Arial"/>
              <a:cs typeface="Arial"/>
            </a:endParaRPr>
          </a:p>
          <a:p>
            <a:pPr marL="756285" marR="5080"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FF9933"/>
                </a:solidFill>
                <a:latin typeface="Arial"/>
                <a:cs typeface="Arial"/>
              </a:rPr>
              <a:t>The part of the PCB </a:t>
            </a:r>
            <a:r>
              <a:rPr sz="2200" b="1" dirty="0">
                <a:solidFill>
                  <a:srgbClr val="FF9933"/>
                </a:solidFill>
                <a:latin typeface="Arial"/>
                <a:cs typeface="Arial"/>
              </a:rPr>
              <a:t>which  </a:t>
            </a:r>
            <a:r>
              <a:rPr sz="2200" b="1" spc="-5" dirty="0">
                <a:solidFill>
                  <a:srgbClr val="FF9933"/>
                </a:solidFill>
                <a:latin typeface="Arial"/>
                <a:cs typeface="Arial"/>
              </a:rPr>
              <a:t>contains identification  and resource</a:t>
            </a:r>
            <a:r>
              <a:rPr sz="2200" b="1" spc="10" dirty="0">
                <a:solidFill>
                  <a:srgbClr val="FF9933"/>
                </a:solidFill>
                <a:latin typeface="Arial"/>
                <a:cs typeface="Arial"/>
              </a:rPr>
              <a:t> </a:t>
            </a:r>
            <a:r>
              <a:rPr sz="2200" b="1" spc="-5" dirty="0">
                <a:solidFill>
                  <a:srgbClr val="FF9933"/>
                </a:solidFill>
                <a:latin typeface="Arial"/>
                <a:cs typeface="Arial"/>
              </a:rPr>
              <a:t>structures</a:t>
            </a:r>
            <a:endParaRPr sz="2200">
              <a:latin typeface="Arial"/>
              <a:cs typeface="Arial"/>
            </a:endParaRPr>
          </a:p>
          <a:p>
            <a:pPr marL="756285" marR="426720"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FF9933"/>
                </a:solidFill>
                <a:latin typeface="Arial"/>
                <a:cs typeface="Arial"/>
              </a:rPr>
              <a:t>Memory containing the  execution</a:t>
            </a:r>
            <a:r>
              <a:rPr sz="2200" b="1" spc="20" dirty="0">
                <a:solidFill>
                  <a:srgbClr val="FF9933"/>
                </a:solidFill>
                <a:latin typeface="Arial"/>
                <a:cs typeface="Arial"/>
              </a:rPr>
              <a:t> </a:t>
            </a:r>
            <a:r>
              <a:rPr sz="2200" b="1" spc="-5" dirty="0">
                <a:solidFill>
                  <a:srgbClr val="FF9933"/>
                </a:solidFill>
                <a:latin typeface="Arial"/>
                <a:cs typeface="Arial"/>
              </a:rPr>
              <a:t>code</a:t>
            </a:r>
            <a:endParaRPr sz="2200">
              <a:latin typeface="Arial"/>
              <a:cs typeface="Arial"/>
            </a:endParaRPr>
          </a:p>
          <a:p>
            <a:pPr marL="756285" lvl="1" indent="-287655">
              <a:lnSpc>
                <a:spcPct val="100000"/>
              </a:lnSpc>
              <a:spcBef>
                <a:spcPts val="530"/>
              </a:spcBef>
              <a:buClr>
                <a:srgbClr val="336699"/>
              </a:buClr>
              <a:buSzPct val="75000"/>
              <a:buFont typeface="Wingdings"/>
              <a:buChar char=""/>
              <a:tabLst>
                <a:tab pos="756285" algn="l"/>
                <a:tab pos="756920" algn="l"/>
              </a:tabLst>
            </a:pPr>
            <a:r>
              <a:rPr sz="2200" b="1" spc="-5" dirty="0">
                <a:solidFill>
                  <a:srgbClr val="FF9933"/>
                </a:solidFill>
                <a:latin typeface="Arial"/>
                <a:cs typeface="Arial"/>
              </a:rPr>
              <a:t>Memory containing</a:t>
            </a:r>
            <a:r>
              <a:rPr sz="2200" b="1" spc="30" dirty="0">
                <a:solidFill>
                  <a:srgbClr val="FF9933"/>
                </a:solidFill>
                <a:latin typeface="Arial"/>
                <a:cs typeface="Arial"/>
              </a:rPr>
              <a:t> </a:t>
            </a:r>
            <a:r>
              <a:rPr sz="2200" b="1" spc="-5" dirty="0">
                <a:solidFill>
                  <a:srgbClr val="FF9933"/>
                </a:solidFill>
                <a:latin typeface="Arial"/>
                <a:cs typeface="Arial"/>
              </a:rPr>
              <a:t>global</a:t>
            </a:r>
            <a:endParaRPr sz="2200">
              <a:latin typeface="Arial"/>
              <a:cs typeface="Arial"/>
            </a:endParaRPr>
          </a:p>
          <a:p>
            <a:pPr marL="756285">
              <a:lnSpc>
                <a:spcPct val="100000"/>
              </a:lnSpc>
            </a:pPr>
            <a:r>
              <a:rPr sz="2200" b="1" spc="-5" dirty="0">
                <a:solidFill>
                  <a:srgbClr val="FF9933"/>
                </a:solidFill>
                <a:latin typeface="Arial"/>
                <a:cs typeface="Arial"/>
              </a:rPr>
              <a:t>data</a:t>
            </a:r>
            <a:endParaRPr sz="2200">
              <a:latin typeface="Arial"/>
              <a:cs typeface="Arial"/>
            </a:endParaRPr>
          </a:p>
        </p:txBody>
      </p:sp>
      <p:grpSp>
        <p:nvGrpSpPr>
          <p:cNvPr id="5" name="object 5"/>
          <p:cNvGrpSpPr/>
          <p:nvPr/>
        </p:nvGrpSpPr>
        <p:grpSpPr>
          <a:xfrm>
            <a:off x="5556250" y="1517650"/>
            <a:ext cx="3289300" cy="5118100"/>
            <a:chOff x="5556250" y="1517650"/>
            <a:chExt cx="3289300" cy="5118100"/>
          </a:xfrm>
        </p:grpSpPr>
        <p:sp>
          <p:nvSpPr>
            <p:cNvPr id="6" name="object 6"/>
            <p:cNvSpPr/>
            <p:nvPr/>
          </p:nvSpPr>
          <p:spPr>
            <a:xfrm>
              <a:off x="5562600" y="1524000"/>
              <a:ext cx="3276600" cy="5105400"/>
            </a:xfrm>
            <a:custGeom>
              <a:avLst/>
              <a:gdLst/>
              <a:ahLst/>
              <a:cxnLst/>
              <a:rect l="l" t="t" r="r" b="b"/>
              <a:pathLst>
                <a:path w="3276600" h="5105400">
                  <a:moveTo>
                    <a:pt x="3276600" y="0"/>
                  </a:moveTo>
                  <a:lnTo>
                    <a:pt x="0" y="0"/>
                  </a:lnTo>
                  <a:lnTo>
                    <a:pt x="0" y="5105400"/>
                  </a:lnTo>
                  <a:lnTo>
                    <a:pt x="3276600" y="5105400"/>
                  </a:lnTo>
                  <a:lnTo>
                    <a:pt x="3276600" y="0"/>
                  </a:lnTo>
                  <a:close/>
                </a:path>
              </a:pathLst>
            </a:custGeom>
            <a:solidFill>
              <a:srgbClr val="CCEBFF"/>
            </a:solidFill>
          </p:spPr>
          <p:txBody>
            <a:bodyPr wrap="square" lIns="0" tIns="0" rIns="0" bIns="0" rtlCol="0"/>
            <a:lstStyle/>
            <a:p>
              <a:endParaRPr/>
            </a:p>
          </p:txBody>
        </p:sp>
        <p:sp>
          <p:nvSpPr>
            <p:cNvPr id="7" name="object 7"/>
            <p:cNvSpPr/>
            <p:nvPr/>
          </p:nvSpPr>
          <p:spPr>
            <a:xfrm>
              <a:off x="5562600" y="1524000"/>
              <a:ext cx="3276600" cy="5105400"/>
            </a:xfrm>
            <a:custGeom>
              <a:avLst/>
              <a:gdLst/>
              <a:ahLst/>
              <a:cxnLst/>
              <a:rect l="l" t="t" r="r" b="b"/>
              <a:pathLst>
                <a:path w="3276600" h="5105400">
                  <a:moveTo>
                    <a:pt x="0" y="5105400"/>
                  </a:moveTo>
                  <a:lnTo>
                    <a:pt x="3276600" y="5105400"/>
                  </a:lnTo>
                  <a:lnTo>
                    <a:pt x="3276600" y="0"/>
                  </a:lnTo>
                  <a:lnTo>
                    <a:pt x="0" y="0"/>
                  </a:lnTo>
                  <a:lnTo>
                    <a:pt x="0" y="5105400"/>
                  </a:lnTo>
                  <a:close/>
                </a:path>
              </a:pathLst>
            </a:custGeom>
            <a:ln w="12700">
              <a:solidFill>
                <a:srgbClr val="009999"/>
              </a:solidFill>
            </a:ln>
          </p:spPr>
          <p:txBody>
            <a:bodyPr wrap="square" lIns="0" tIns="0" rIns="0" bIns="0" rtlCol="0"/>
            <a:lstStyle/>
            <a:p>
              <a:endParaRPr/>
            </a:p>
          </p:txBody>
        </p:sp>
        <p:sp>
          <p:nvSpPr>
            <p:cNvPr id="8" name="object 8"/>
            <p:cNvSpPr/>
            <p:nvPr/>
          </p:nvSpPr>
          <p:spPr>
            <a:xfrm>
              <a:off x="5867400" y="4572000"/>
              <a:ext cx="1295400" cy="1066800"/>
            </a:xfrm>
            <a:custGeom>
              <a:avLst/>
              <a:gdLst/>
              <a:ahLst/>
              <a:cxnLst/>
              <a:rect l="l" t="t" r="r" b="b"/>
              <a:pathLst>
                <a:path w="1295400" h="1066800">
                  <a:moveTo>
                    <a:pt x="1295400" y="0"/>
                  </a:moveTo>
                  <a:lnTo>
                    <a:pt x="0" y="0"/>
                  </a:lnTo>
                  <a:lnTo>
                    <a:pt x="0" y="1066800"/>
                  </a:lnTo>
                  <a:lnTo>
                    <a:pt x="1295400" y="1066800"/>
                  </a:lnTo>
                  <a:lnTo>
                    <a:pt x="1295400" y="0"/>
                  </a:lnTo>
                  <a:close/>
                </a:path>
              </a:pathLst>
            </a:custGeom>
            <a:solidFill>
              <a:srgbClr val="FF9900"/>
            </a:solidFill>
          </p:spPr>
          <p:txBody>
            <a:bodyPr wrap="square" lIns="0" tIns="0" rIns="0" bIns="0" rtlCol="0"/>
            <a:lstStyle/>
            <a:p>
              <a:endParaRPr/>
            </a:p>
          </p:txBody>
        </p:sp>
        <p:sp>
          <p:nvSpPr>
            <p:cNvPr id="9" name="object 9"/>
            <p:cNvSpPr/>
            <p:nvPr/>
          </p:nvSpPr>
          <p:spPr>
            <a:xfrm>
              <a:off x="5867400" y="4572000"/>
              <a:ext cx="1295400" cy="1066800"/>
            </a:xfrm>
            <a:custGeom>
              <a:avLst/>
              <a:gdLst/>
              <a:ahLst/>
              <a:cxnLst/>
              <a:rect l="l" t="t" r="r" b="b"/>
              <a:pathLst>
                <a:path w="1295400" h="1066800">
                  <a:moveTo>
                    <a:pt x="0" y="1066800"/>
                  </a:moveTo>
                  <a:lnTo>
                    <a:pt x="1295400" y="1066800"/>
                  </a:lnTo>
                  <a:lnTo>
                    <a:pt x="1295400" y="0"/>
                  </a:lnTo>
                  <a:lnTo>
                    <a:pt x="0" y="0"/>
                  </a:lnTo>
                  <a:lnTo>
                    <a:pt x="0" y="1066800"/>
                  </a:lnTo>
                  <a:close/>
                </a:path>
              </a:pathLst>
            </a:custGeom>
            <a:ln w="12700">
              <a:solidFill>
                <a:srgbClr val="009999"/>
              </a:solidFill>
            </a:ln>
          </p:spPr>
          <p:txBody>
            <a:bodyPr wrap="square" lIns="0" tIns="0" rIns="0" bIns="0" rtlCol="0"/>
            <a:lstStyle/>
            <a:p>
              <a:endParaRPr/>
            </a:p>
          </p:txBody>
        </p:sp>
        <p:sp>
          <p:nvSpPr>
            <p:cNvPr id="10" name="object 10"/>
            <p:cNvSpPr/>
            <p:nvPr/>
          </p:nvSpPr>
          <p:spPr>
            <a:xfrm>
              <a:off x="5867400" y="5638800"/>
              <a:ext cx="1295400" cy="838200"/>
            </a:xfrm>
            <a:custGeom>
              <a:avLst/>
              <a:gdLst/>
              <a:ahLst/>
              <a:cxnLst/>
              <a:rect l="l" t="t" r="r" b="b"/>
              <a:pathLst>
                <a:path w="1295400" h="838200">
                  <a:moveTo>
                    <a:pt x="1295400" y="0"/>
                  </a:moveTo>
                  <a:lnTo>
                    <a:pt x="0" y="0"/>
                  </a:lnTo>
                  <a:lnTo>
                    <a:pt x="0" y="838200"/>
                  </a:lnTo>
                  <a:lnTo>
                    <a:pt x="1295400" y="838200"/>
                  </a:lnTo>
                  <a:lnTo>
                    <a:pt x="1295400" y="0"/>
                  </a:lnTo>
                  <a:close/>
                </a:path>
              </a:pathLst>
            </a:custGeom>
            <a:solidFill>
              <a:srgbClr val="FFCC00"/>
            </a:solidFill>
          </p:spPr>
          <p:txBody>
            <a:bodyPr wrap="square" lIns="0" tIns="0" rIns="0" bIns="0" rtlCol="0"/>
            <a:lstStyle/>
            <a:p>
              <a:endParaRPr/>
            </a:p>
          </p:txBody>
        </p:sp>
        <p:sp>
          <p:nvSpPr>
            <p:cNvPr id="11" name="object 11"/>
            <p:cNvSpPr/>
            <p:nvPr/>
          </p:nvSpPr>
          <p:spPr>
            <a:xfrm>
              <a:off x="5867400" y="5638800"/>
              <a:ext cx="1295400" cy="838200"/>
            </a:xfrm>
            <a:custGeom>
              <a:avLst/>
              <a:gdLst/>
              <a:ahLst/>
              <a:cxnLst/>
              <a:rect l="l" t="t" r="r" b="b"/>
              <a:pathLst>
                <a:path w="1295400" h="838200">
                  <a:moveTo>
                    <a:pt x="0" y="838200"/>
                  </a:moveTo>
                  <a:lnTo>
                    <a:pt x="1295400" y="838200"/>
                  </a:lnTo>
                  <a:lnTo>
                    <a:pt x="1295400" y="0"/>
                  </a:lnTo>
                  <a:lnTo>
                    <a:pt x="0" y="0"/>
                  </a:lnTo>
                  <a:lnTo>
                    <a:pt x="0" y="838200"/>
                  </a:lnTo>
                  <a:close/>
                </a:path>
              </a:pathLst>
            </a:custGeom>
            <a:ln w="12700">
              <a:solidFill>
                <a:srgbClr val="009999"/>
              </a:solidFill>
            </a:ln>
          </p:spPr>
          <p:txBody>
            <a:bodyPr wrap="square" lIns="0" tIns="0" rIns="0" bIns="0" rtlCol="0"/>
            <a:lstStyle/>
            <a:p>
              <a:endParaRPr/>
            </a:p>
          </p:txBody>
        </p:sp>
        <p:sp>
          <p:nvSpPr>
            <p:cNvPr id="12" name="object 12"/>
            <p:cNvSpPr/>
            <p:nvPr/>
          </p:nvSpPr>
          <p:spPr>
            <a:xfrm>
              <a:off x="5715000" y="1828800"/>
              <a:ext cx="1600200" cy="1143000"/>
            </a:xfrm>
            <a:custGeom>
              <a:avLst/>
              <a:gdLst/>
              <a:ahLst/>
              <a:cxnLst/>
              <a:rect l="l" t="t" r="r" b="b"/>
              <a:pathLst>
                <a:path w="1600200" h="1143000">
                  <a:moveTo>
                    <a:pt x="1600200" y="0"/>
                  </a:moveTo>
                  <a:lnTo>
                    <a:pt x="0" y="0"/>
                  </a:lnTo>
                  <a:lnTo>
                    <a:pt x="0" y="1143000"/>
                  </a:lnTo>
                  <a:lnTo>
                    <a:pt x="1600200" y="1143000"/>
                  </a:lnTo>
                  <a:lnTo>
                    <a:pt x="1600200" y="0"/>
                  </a:lnTo>
                  <a:close/>
                </a:path>
              </a:pathLst>
            </a:custGeom>
            <a:solidFill>
              <a:srgbClr val="FFCC99"/>
            </a:solidFill>
          </p:spPr>
          <p:txBody>
            <a:bodyPr wrap="square" lIns="0" tIns="0" rIns="0" bIns="0" rtlCol="0"/>
            <a:lstStyle/>
            <a:p>
              <a:endParaRPr/>
            </a:p>
          </p:txBody>
        </p:sp>
        <p:sp>
          <p:nvSpPr>
            <p:cNvPr id="13" name="object 13"/>
            <p:cNvSpPr/>
            <p:nvPr/>
          </p:nvSpPr>
          <p:spPr>
            <a:xfrm>
              <a:off x="5715000" y="1828800"/>
              <a:ext cx="1600200" cy="1143000"/>
            </a:xfrm>
            <a:custGeom>
              <a:avLst/>
              <a:gdLst/>
              <a:ahLst/>
              <a:cxnLst/>
              <a:rect l="l" t="t" r="r" b="b"/>
              <a:pathLst>
                <a:path w="1600200" h="1143000">
                  <a:moveTo>
                    <a:pt x="0" y="1143000"/>
                  </a:moveTo>
                  <a:lnTo>
                    <a:pt x="1600200" y="1143000"/>
                  </a:lnTo>
                  <a:lnTo>
                    <a:pt x="1600200" y="0"/>
                  </a:lnTo>
                  <a:lnTo>
                    <a:pt x="0" y="0"/>
                  </a:lnTo>
                  <a:lnTo>
                    <a:pt x="0" y="1143000"/>
                  </a:lnTo>
                  <a:close/>
                </a:path>
              </a:pathLst>
            </a:custGeom>
            <a:ln w="12700">
              <a:solidFill>
                <a:srgbClr val="009999"/>
              </a:solidFill>
            </a:ln>
          </p:spPr>
          <p:txBody>
            <a:bodyPr wrap="square" lIns="0" tIns="0" rIns="0" bIns="0" rtlCol="0"/>
            <a:lstStyle/>
            <a:p>
              <a:endParaRPr/>
            </a:p>
          </p:txBody>
        </p:sp>
        <p:sp>
          <p:nvSpPr>
            <p:cNvPr id="14" name="object 14"/>
            <p:cNvSpPr/>
            <p:nvPr/>
          </p:nvSpPr>
          <p:spPr>
            <a:xfrm>
              <a:off x="7696200" y="2362200"/>
              <a:ext cx="838200" cy="1905000"/>
            </a:xfrm>
            <a:custGeom>
              <a:avLst/>
              <a:gdLst/>
              <a:ahLst/>
              <a:cxnLst/>
              <a:rect l="l" t="t" r="r" b="b"/>
              <a:pathLst>
                <a:path w="838200" h="1905000">
                  <a:moveTo>
                    <a:pt x="838200" y="0"/>
                  </a:moveTo>
                  <a:lnTo>
                    <a:pt x="0" y="0"/>
                  </a:lnTo>
                  <a:lnTo>
                    <a:pt x="0" y="1905000"/>
                  </a:lnTo>
                  <a:lnTo>
                    <a:pt x="838200" y="1905000"/>
                  </a:lnTo>
                  <a:lnTo>
                    <a:pt x="838200" y="0"/>
                  </a:lnTo>
                  <a:close/>
                </a:path>
              </a:pathLst>
            </a:custGeom>
            <a:solidFill>
              <a:srgbClr val="99CC00"/>
            </a:solidFill>
          </p:spPr>
          <p:txBody>
            <a:bodyPr wrap="square" lIns="0" tIns="0" rIns="0" bIns="0" rtlCol="0"/>
            <a:lstStyle/>
            <a:p>
              <a:endParaRPr/>
            </a:p>
          </p:txBody>
        </p:sp>
        <p:sp>
          <p:nvSpPr>
            <p:cNvPr id="15" name="object 15"/>
            <p:cNvSpPr/>
            <p:nvPr/>
          </p:nvSpPr>
          <p:spPr>
            <a:xfrm>
              <a:off x="7696200" y="2362200"/>
              <a:ext cx="838200" cy="1905000"/>
            </a:xfrm>
            <a:custGeom>
              <a:avLst/>
              <a:gdLst/>
              <a:ahLst/>
              <a:cxnLst/>
              <a:rect l="l" t="t" r="r" b="b"/>
              <a:pathLst>
                <a:path w="838200" h="1905000">
                  <a:moveTo>
                    <a:pt x="0" y="1905000"/>
                  </a:moveTo>
                  <a:lnTo>
                    <a:pt x="838200" y="1905000"/>
                  </a:lnTo>
                  <a:lnTo>
                    <a:pt x="838200" y="0"/>
                  </a:lnTo>
                  <a:lnTo>
                    <a:pt x="0" y="0"/>
                  </a:lnTo>
                  <a:lnTo>
                    <a:pt x="0" y="1905000"/>
                  </a:lnTo>
                  <a:close/>
                </a:path>
              </a:pathLst>
            </a:custGeom>
            <a:ln w="12700">
              <a:solidFill>
                <a:srgbClr val="009999"/>
              </a:solidFill>
            </a:ln>
          </p:spPr>
          <p:txBody>
            <a:bodyPr wrap="square" lIns="0" tIns="0" rIns="0" bIns="0" rtlCol="0"/>
            <a:lstStyle/>
            <a:p>
              <a:endParaRPr/>
            </a:p>
          </p:txBody>
        </p:sp>
        <p:sp>
          <p:nvSpPr>
            <p:cNvPr id="16" name="object 16"/>
            <p:cNvSpPr/>
            <p:nvPr/>
          </p:nvSpPr>
          <p:spPr>
            <a:xfrm>
              <a:off x="7696200" y="4267200"/>
              <a:ext cx="838200" cy="1524000"/>
            </a:xfrm>
            <a:custGeom>
              <a:avLst/>
              <a:gdLst/>
              <a:ahLst/>
              <a:cxnLst/>
              <a:rect l="l" t="t" r="r" b="b"/>
              <a:pathLst>
                <a:path w="838200" h="1524000">
                  <a:moveTo>
                    <a:pt x="838200" y="0"/>
                  </a:moveTo>
                  <a:lnTo>
                    <a:pt x="0" y="0"/>
                  </a:lnTo>
                  <a:lnTo>
                    <a:pt x="0" y="1524000"/>
                  </a:lnTo>
                  <a:lnTo>
                    <a:pt x="838200" y="1524000"/>
                  </a:lnTo>
                  <a:lnTo>
                    <a:pt x="838200" y="0"/>
                  </a:lnTo>
                  <a:close/>
                </a:path>
              </a:pathLst>
            </a:custGeom>
            <a:solidFill>
              <a:srgbClr val="339966"/>
            </a:solidFill>
          </p:spPr>
          <p:txBody>
            <a:bodyPr wrap="square" lIns="0" tIns="0" rIns="0" bIns="0" rtlCol="0"/>
            <a:lstStyle/>
            <a:p>
              <a:endParaRPr/>
            </a:p>
          </p:txBody>
        </p:sp>
        <p:sp>
          <p:nvSpPr>
            <p:cNvPr id="17" name="object 17"/>
            <p:cNvSpPr/>
            <p:nvPr/>
          </p:nvSpPr>
          <p:spPr>
            <a:xfrm>
              <a:off x="7696200" y="4267200"/>
              <a:ext cx="838200" cy="1524000"/>
            </a:xfrm>
            <a:custGeom>
              <a:avLst/>
              <a:gdLst/>
              <a:ahLst/>
              <a:cxnLst/>
              <a:rect l="l" t="t" r="r" b="b"/>
              <a:pathLst>
                <a:path w="838200" h="1524000">
                  <a:moveTo>
                    <a:pt x="0" y="1524000"/>
                  </a:moveTo>
                  <a:lnTo>
                    <a:pt x="838200" y="1524000"/>
                  </a:lnTo>
                  <a:lnTo>
                    <a:pt x="838200" y="0"/>
                  </a:lnTo>
                  <a:lnTo>
                    <a:pt x="0" y="0"/>
                  </a:lnTo>
                  <a:lnTo>
                    <a:pt x="0" y="1524000"/>
                  </a:lnTo>
                  <a:close/>
                </a:path>
              </a:pathLst>
            </a:custGeom>
            <a:ln w="12700">
              <a:solidFill>
                <a:srgbClr val="009999"/>
              </a:solidFill>
            </a:ln>
          </p:spPr>
          <p:txBody>
            <a:bodyPr wrap="square" lIns="0" tIns="0" rIns="0" bIns="0" rtlCol="0"/>
            <a:lstStyle/>
            <a:p>
              <a:endParaRPr/>
            </a:p>
          </p:txBody>
        </p:sp>
      </p:grpSp>
      <p:sp>
        <p:nvSpPr>
          <p:cNvPr id="18" name="object 18"/>
          <p:cNvSpPr txBox="1"/>
          <p:nvPr/>
        </p:nvSpPr>
        <p:spPr>
          <a:xfrm>
            <a:off x="7676642" y="2988691"/>
            <a:ext cx="862965" cy="2350770"/>
          </a:xfrm>
          <a:prstGeom prst="rect">
            <a:avLst/>
          </a:prstGeom>
        </p:spPr>
        <p:txBody>
          <a:bodyPr vert="horz" wrap="square" lIns="0" tIns="13335" rIns="0" bIns="0" rtlCol="0">
            <a:spAutoFit/>
          </a:bodyPr>
          <a:lstStyle/>
          <a:p>
            <a:pPr marL="28575" marR="5080" algn="ctr">
              <a:lnSpc>
                <a:spcPct val="100000"/>
              </a:lnSpc>
              <a:spcBef>
                <a:spcPts val="105"/>
              </a:spcBef>
            </a:pPr>
            <a:r>
              <a:rPr sz="2000" b="1" dirty="0">
                <a:latin typeface="Times New Roman"/>
                <a:cs typeface="Times New Roman"/>
              </a:rPr>
              <a:t>Bat</a:t>
            </a:r>
            <a:r>
              <a:rPr sz="2000" b="1" spc="5" dirty="0">
                <a:latin typeface="Times New Roman"/>
                <a:cs typeface="Times New Roman"/>
              </a:rPr>
              <a:t>t</a:t>
            </a:r>
            <a:r>
              <a:rPr sz="2000" b="1" dirty="0">
                <a:latin typeface="Times New Roman"/>
                <a:cs typeface="Times New Roman"/>
              </a:rPr>
              <a:t>ery  user</a:t>
            </a:r>
            <a:endParaRPr sz="20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15"/>
              </a:spcBef>
            </a:pPr>
            <a:endParaRPr sz="3150">
              <a:latin typeface="Times New Roman"/>
              <a:cs typeface="Times New Roman"/>
            </a:endParaRPr>
          </a:p>
          <a:p>
            <a:pPr marR="33655" algn="ctr">
              <a:lnSpc>
                <a:spcPct val="100000"/>
              </a:lnSpc>
              <a:spcBef>
                <a:spcPts val="5"/>
              </a:spcBef>
            </a:pPr>
            <a:r>
              <a:rPr sz="2000" b="1" spc="-10" dirty="0">
                <a:latin typeface="Times New Roman"/>
                <a:cs typeface="Times New Roman"/>
              </a:rPr>
              <a:t>B</a:t>
            </a:r>
            <a:r>
              <a:rPr sz="2000" b="1" dirty="0">
                <a:latin typeface="Times New Roman"/>
                <a:cs typeface="Times New Roman"/>
              </a:rPr>
              <a:t>a</a:t>
            </a:r>
            <a:r>
              <a:rPr sz="2000" b="1" spc="5" dirty="0">
                <a:latin typeface="Times New Roman"/>
                <a:cs typeface="Times New Roman"/>
              </a:rPr>
              <a:t>t</a:t>
            </a:r>
            <a:r>
              <a:rPr sz="2000" b="1" dirty="0">
                <a:latin typeface="Times New Roman"/>
                <a:cs typeface="Times New Roman"/>
              </a:rPr>
              <a:t>tery</a:t>
            </a:r>
            <a:endParaRPr sz="2000">
              <a:latin typeface="Times New Roman"/>
              <a:cs typeface="Times New Roman"/>
            </a:endParaRPr>
          </a:p>
          <a:p>
            <a:pPr marL="16510" algn="ctr">
              <a:lnSpc>
                <a:spcPct val="100000"/>
              </a:lnSpc>
            </a:pPr>
            <a:r>
              <a:rPr sz="2000" b="1" spc="-10" dirty="0">
                <a:latin typeface="Times New Roman"/>
                <a:cs typeface="Times New Roman"/>
              </a:rPr>
              <a:t>core</a:t>
            </a:r>
            <a:endParaRPr sz="2000">
              <a:latin typeface="Times New Roman"/>
              <a:cs typeface="Times New Roman"/>
            </a:endParaRPr>
          </a:p>
        </p:txBody>
      </p:sp>
      <p:grpSp>
        <p:nvGrpSpPr>
          <p:cNvPr id="19" name="object 19"/>
          <p:cNvGrpSpPr/>
          <p:nvPr/>
        </p:nvGrpSpPr>
        <p:grpSpPr>
          <a:xfrm>
            <a:off x="5708650" y="2965450"/>
            <a:ext cx="1612900" cy="927100"/>
            <a:chOff x="5708650" y="2965450"/>
            <a:chExt cx="1612900" cy="927100"/>
          </a:xfrm>
        </p:grpSpPr>
        <p:sp>
          <p:nvSpPr>
            <p:cNvPr id="20" name="object 20"/>
            <p:cNvSpPr/>
            <p:nvPr/>
          </p:nvSpPr>
          <p:spPr>
            <a:xfrm>
              <a:off x="5715000" y="2971800"/>
              <a:ext cx="1600200" cy="914400"/>
            </a:xfrm>
            <a:custGeom>
              <a:avLst/>
              <a:gdLst/>
              <a:ahLst/>
              <a:cxnLst/>
              <a:rect l="l" t="t" r="r" b="b"/>
              <a:pathLst>
                <a:path w="1600200" h="914400">
                  <a:moveTo>
                    <a:pt x="1600200" y="0"/>
                  </a:moveTo>
                  <a:lnTo>
                    <a:pt x="0" y="0"/>
                  </a:lnTo>
                  <a:lnTo>
                    <a:pt x="0" y="914400"/>
                  </a:lnTo>
                  <a:lnTo>
                    <a:pt x="1600200" y="914400"/>
                  </a:lnTo>
                  <a:lnTo>
                    <a:pt x="1600200" y="0"/>
                  </a:lnTo>
                  <a:close/>
                </a:path>
              </a:pathLst>
            </a:custGeom>
            <a:solidFill>
              <a:srgbClr val="CCFFCC"/>
            </a:solidFill>
          </p:spPr>
          <p:txBody>
            <a:bodyPr wrap="square" lIns="0" tIns="0" rIns="0" bIns="0" rtlCol="0"/>
            <a:lstStyle/>
            <a:p>
              <a:endParaRPr/>
            </a:p>
          </p:txBody>
        </p:sp>
        <p:sp>
          <p:nvSpPr>
            <p:cNvPr id="21" name="object 21"/>
            <p:cNvSpPr/>
            <p:nvPr/>
          </p:nvSpPr>
          <p:spPr>
            <a:xfrm>
              <a:off x="5715000" y="2971800"/>
              <a:ext cx="1600200" cy="914400"/>
            </a:xfrm>
            <a:custGeom>
              <a:avLst/>
              <a:gdLst/>
              <a:ahLst/>
              <a:cxnLst/>
              <a:rect l="l" t="t" r="r" b="b"/>
              <a:pathLst>
                <a:path w="1600200" h="914400">
                  <a:moveTo>
                    <a:pt x="0" y="914400"/>
                  </a:moveTo>
                  <a:lnTo>
                    <a:pt x="1600200" y="914400"/>
                  </a:lnTo>
                  <a:lnTo>
                    <a:pt x="1600200" y="0"/>
                  </a:lnTo>
                  <a:lnTo>
                    <a:pt x="0" y="0"/>
                  </a:lnTo>
                  <a:lnTo>
                    <a:pt x="0" y="914400"/>
                  </a:lnTo>
                  <a:close/>
                </a:path>
              </a:pathLst>
            </a:custGeom>
            <a:ln w="12700">
              <a:solidFill>
                <a:srgbClr val="009999"/>
              </a:solidFill>
            </a:ln>
          </p:spPr>
          <p:txBody>
            <a:bodyPr wrap="square" lIns="0" tIns="0" rIns="0" bIns="0" rtlCol="0"/>
            <a:lstStyle/>
            <a:p>
              <a:endParaRPr/>
            </a:p>
          </p:txBody>
        </p:sp>
      </p:grpSp>
      <p:sp>
        <p:nvSpPr>
          <p:cNvPr id="22" name="object 22"/>
          <p:cNvSpPr txBox="1"/>
          <p:nvPr/>
        </p:nvSpPr>
        <p:spPr>
          <a:xfrm>
            <a:off x="5782055" y="1479778"/>
            <a:ext cx="1480820" cy="3936365"/>
          </a:xfrm>
          <a:prstGeom prst="rect">
            <a:avLst/>
          </a:prstGeom>
        </p:spPr>
        <p:txBody>
          <a:bodyPr vert="horz" wrap="square" lIns="0" tIns="81280" rIns="0" bIns="0" rtlCol="0">
            <a:spAutoFit/>
          </a:bodyPr>
          <a:lstStyle/>
          <a:p>
            <a:pPr algn="ctr">
              <a:lnSpc>
                <a:spcPct val="100000"/>
              </a:lnSpc>
              <a:spcBef>
                <a:spcPts val="640"/>
              </a:spcBef>
            </a:pPr>
            <a:r>
              <a:rPr sz="2000" b="1" dirty="0">
                <a:solidFill>
                  <a:srgbClr val="003300"/>
                </a:solidFill>
                <a:latin typeface="Times New Roman"/>
                <a:cs typeface="Times New Roman"/>
              </a:rPr>
              <a:t>BCP</a:t>
            </a:r>
            <a:endParaRPr sz="2000">
              <a:latin typeface="Times New Roman"/>
              <a:cs typeface="Times New Roman"/>
            </a:endParaRPr>
          </a:p>
          <a:p>
            <a:pPr marR="5080" algn="ctr">
              <a:lnSpc>
                <a:spcPct val="100000"/>
              </a:lnSpc>
              <a:spcBef>
                <a:spcPts val="545"/>
              </a:spcBef>
            </a:pPr>
            <a:r>
              <a:rPr sz="2000" b="1" dirty="0">
                <a:latin typeface="Times New Roman"/>
                <a:cs typeface="Times New Roman"/>
              </a:rPr>
              <a:t>Identifi</a:t>
            </a:r>
            <a:r>
              <a:rPr sz="2000" b="1" spc="-10" dirty="0">
                <a:latin typeface="Times New Roman"/>
                <a:cs typeface="Times New Roman"/>
              </a:rPr>
              <a:t>c</a:t>
            </a:r>
            <a:r>
              <a:rPr sz="2000" b="1" dirty="0">
                <a:latin typeface="Times New Roman"/>
                <a:cs typeface="Times New Roman"/>
              </a:rPr>
              <a:t>at</a:t>
            </a:r>
            <a:r>
              <a:rPr sz="2000" b="1" spc="-20" dirty="0">
                <a:latin typeface="Times New Roman"/>
                <a:cs typeface="Times New Roman"/>
              </a:rPr>
              <a:t>i</a:t>
            </a:r>
            <a:r>
              <a:rPr sz="2000" b="1" dirty="0">
                <a:latin typeface="Times New Roman"/>
                <a:cs typeface="Times New Roman"/>
              </a:rPr>
              <a:t>on  </a:t>
            </a:r>
            <a:r>
              <a:rPr sz="2000" b="1" spc="-5" dirty="0">
                <a:latin typeface="Times New Roman"/>
                <a:cs typeface="Times New Roman"/>
              </a:rPr>
              <a:t>Structures  </a:t>
            </a:r>
            <a:r>
              <a:rPr sz="2000" b="1" dirty="0">
                <a:latin typeface="Times New Roman"/>
                <a:cs typeface="Times New Roman"/>
              </a:rPr>
              <a:t>data</a:t>
            </a:r>
            <a:endParaRPr sz="2000">
              <a:latin typeface="Times New Roman"/>
              <a:cs typeface="Times New Roman"/>
            </a:endParaRPr>
          </a:p>
          <a:p>
            <a:pPr marL="135255" marR="138430" indent="-66040" algn="ctr">
              <a:lnSpc>
                <a:spcPct val="100000"/>
              </a:lnSpc>
              <a:spcBef>
                <a:spcPts val="900"/>
              </a:spcBef>
            </a:pPr>
            <a:r>
              <a:rPr sz="2000" b="1" dirty="0">
                <a:latin typeface="Times New Roman"/>
                <a:cs typeface="Times New Roman"/>
              </a:rPr>
              <a:t>State of  processor  Or</a:t>
            </a:r>
            <a:r>
              <a:rPr sz="2000" b="1" spc="5" dirty="0">
                <a:latin typeface="Times New Roman"/>
                <a:cs typeface="Times New Roman"/>
              </a:rPr>
              <a:t>do</a:t>
            </a:r>
            <a:r>
              <a:rPr sz="2000" b="1" dirty="0">
                <a:latin typeface="Times New Roman"/>
                <a:cs typeface="Times New Roman"/>
              </a:rPr>
              <a:t>n</a:t>
            </a:r>
            <a:r>
              <a:rPr sz="2000" b="1" spc="5" dirty="0">
                <a:latin typeface="Times New Roman"/>
                <a:cs typeface="Times New Roman"/>
              </a:rPr>
              <a:t>na</a:t>
            </a:r>
            <a:r>
              <a:rPr sz="2000" b="1" dirty="0">
                <a:latin typeface="Times New Roman"/>
                <a:cs typeface="Times New Roman"/>
              </a:rPr>
              <a:t>n.</a:t>
            </a:r>
            <a:endParaRPr sz="2000">
              <a:latin typeface="Times New Roman"/>
              <a:cs typeface="Times New Roman"/>
            </a:endParaRPr>
          </a:p>
          <a:p>
            <a:pPr marL="280670" marR="258445" algn="ctr">
              <a:lnSpc>
                <a:spcPct val="100000"/>
              </a:lnSpc>
              <a:spcBef>
                <a:spcPts val="960"/>
              </a:spcBef>
            </a:pPr>
            <a:r>
              <a:rPr sz="2000" b="1" dirty="0">
                <a:solidFill>
                  <a:srgbClr val="003300"/>
                </a:solidFill>
                <a:latin typeface="Times New Roman"/>
                <a:cs typeface="Times New Roman"/>
              </a:rPr>
              <a:t>Mem</a:t>
            </a:r>
            <a:r>
              <a:rPr sz="2000" b="1" spc="5" dirty="0">
                <a:solidFill>
                  <a:srgbClr val="003300"/>
                </a:solidFill>
                <a:latin typeface="Times New Roman"/>
                <a:cs typeface="Times New Roman"/>
              </a:rPr>
              <a:t>o</a:t>
            </a:r>
            <a:r>
              <a:rPr sz="2000" b="1" dirty="0">
                <a:solidFill>
                  <a:srgbClr val="003300"/>
                </a:solidFill>
                <a:latin typeface="Times New Roman"/>
                <a:cs typeface="Times New Roman"/>
              </a:rPr>
              <a:t>ry  user</a:t>
            </a:r>
            <a:endParaRPr sz="2000">
              <a:latin typeface="Times New Roman"/>
              <a:cs typeface="Times New Roman"/>
            </a:endParaRPr>
          </a:p>
          <a:p>
            <a:pPr marL="215900" marR="222885" indent="-59690" algn="ctr">
              <a:lnSpc>
                <a:spcPct val="100000"/>
              </a:lnSpc>
              <a:spcBef>
                <a:spcPts val="1445"/>
              </a:spcBef>
            </a:pPr>
            <a:r>
              <a:rPr sz="2000" b="1" dirty="0">
                <a:latin typeface="Times New Roman"/>
                <a:cs typeface="Times New Roman"/>
              </a:rPr>
              <a:t>Coded  execu</a:t>
            </a:r>
            <a:r>
              <a:rPr sz="2000" b="1" spc="5" dirty="0">
                <a:latin typeface="Times New Roman"/>
                <a:cs typeface="Times New Roman"/>
              </a:rPr>
              <a:t>t</a:t>
            </a:r>
            <a:r>
              <a:rPr sz="2000" b="1" dirty="0">
                <a:latin typeface="Times New Roman"/>
                <a:cs typeface="Times New Roman"/>
              </a:rPr>
              <a:t>ion</a:t>
            </a:r>
            <a:endParaRPr sz="2000">
              <a:latin typeface="Times New Roman"/>
              <a:cs typeface="Times New Roman"/>
            </a:endParaRPr>
          </a:p>
        </p:txBody>
      </p:sp>
      <p:sp>
        <p:nvSpPr>
          <p:cNvPr id="25" name="object 25"/>
          <p:cNvSpPr txBox="1"/>
          <p:nvPr/>
        </p:nvSpPr>
        <p:spPr>
          <a:xfrm>
            <a:off x="6170421" y="5760187"/>
            <a:ext cx="692150" cy="612140"/>
          </a:xfrm>
          <a:prstGeom prst="rect">
            <a:avLst/>
          </a:prstGeom>
        </p:spPr>
        <p:txBody>
          <a:bodyPr vert="horz" wrap="square" lIns="0" tIns="0" rIns="0" bIns="0" rtlCol="0">
            <a:spAutoFit/>
          </a:bodyPr>
          <a:lstStyle/>
          <a:p>
            <a:pPr marL="82550">
              <a:lnSpc>
                <a:spcPts val="2285"/>
              </a:lnSpc>
            </a:pPr>
            <a:r>
              <a:rPr sz="2000" b="1" spc="5" dirty="0">
                <a:latin typeface="Times New Roman"/>
                <a:cs typeface="Times New Roman"/>
              </a:rPr>
              <a:t>Data</a:t>
            </a:r>
            <a:endParaRPr sz="2000">
              <a:latin typeface="Times New Roman"/>
              <a:cs typeface="Times New Roman"/>
            </a:endParaRPr>
          </a:p>
          <a:p>
            <a:pPr marL="12700">
              <a:lnSpc>
                <a:spcPct val="100000"/>
              </a:lnSpc>
            </a:pPr>
            <a:r>
              <a:rPr sz="2000" b="1" dirty="0">
                <a:latin typeface="Times New Roman"/>
                <a:cs typeface="Times New Roman"/>
              </a:rPr>
              <a:t>glob</a:t>
            </a:r>
            <a:r>
              <a:rPr sz="2000" b="1" spc="5" dirty="0">
                <a:latin typeface="Times New Roman"/>
                <a:cs typeface="Times New Roman"/>
              </a:rPr>
              <a:t>a</a:t>
            </a:r>
            <a:r>
              <a:rPr sz="2000" b="1" dirty="0">
                <a:latin typeface="Times New Roman"/>
                <a:cs typeface="Times New Roman"/>
              </a:rPr>
              <a:t>l</a:t>
            </a:r>
            <a:endParaRPr sz="2000">
              <a:latin typeface="Times New Roman"/>
              <a:cs typeface="Times New Roman"/>
            </a:endParaRPr>
          </a:p>
        </p:txBody>
      </p:sp>
      <p:sp>
        <p:nvSpPr>
          <p:cNvPr id="26" name="object 26"/>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6</a:t>
            </a:fld>
            <a:endParaRPr sz="1400">
              <a:latin typeface="Arial"/>
              <a:cs typeface="Arial"/>
            </a:endParaRPr>
          </a:p>
        </p:txBody>
      </p:sp>
      <p:sp>
        <p:nvSpPr>
          <p:cNvPr id="23" name="object 23"/>
          <p:cNvSpPr txBox="1"/>
          <p:nvPr/>
        </p:nvSpPr>
        <p:spPr>
          <a:xfrm>
            <a:off x="7865109" y="1929511"/>
            <a:ext cx="833755" cy="330835"/>
          </a:xfrm>
          <a:prstGeom prst="rect">
            <a:avLst/>
          </a:prstGeom>
        </p:spPr>
        <p:txBody>
          <a:bodyPr vert="horz" wrap="square" lIns="0" tIns="13335" rIns="0" bIns="0" rtlCol="0">
            <a:spAutoFit/>
          </a:bodyPr>
          <a:lstStyle/>
          <a:p>
            <a:pPr>
              <a:lnSpc>
                <a:spcPct val="100000"/>
              </a:lnSpc>
              <a:spcBef>
                <a:spcPts val="105"/>
              </a:spcBef>
            </a:pPr>
            <a:r>
              <a:rPr sz="2000" b="1" dirty="0">
                <a:solidFill>
                  <a:srgbClr val="003300"/>
                </a:solidFill>
                <a:latin typeface="Times New Roman"/>
                <a:cs typeface="Times New Roman"/>
              </a:rPr>
              <a:t>Bat</a:t>
            </a:r>
            <a:r>
              <a:rPr sz="2000" b="1" spc="5" dirty="0">
                <a:solidFill>
                  <a:srgbClr val="003300"/>
                </a:solidFill>
                <a:latin typeface="Times New Roman"/>
                <a:cs typeface="Times New Roman"/>
              </a:rPr>
              <a:t>t</a:t>
            </a:r>
            <a:r>
              <a:rPr sz="2000" b="1" dirty="0">
                <a:solidFill>
                  <a:srgbClr val="003300"/>
                </a:solidFill>
                <a:latin typeface="Times New Roman"/>
                <a:cs typeface="Times New Roman"/>
              </a:rPr>
              <a:t>ery</a:t>
            </a:r>
            <a:endParaRPr sz="2000">
              <a:latin typeface="Times New Roman"/>
              <a:cs typeface="Times New Roman"/>
            </a:endParaRPr>
          </a:p>
        </p:txBody>
      </p:sp>
      <p:sp>
        <p:nvSpPr>
          <p:cNvPr id="24" name="object 24"/>
          <p:cNvSpPr txBox="1"/>
          <p:nvPr/>
        </p:nvSpPr>
        <p:spPr>
          <a:xfrm>
            <a:off x="6328028" y="1090930"/>
            <a:ext cx="155511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3300"/>
                </a:solidFill>
                <a:latin typeface="Times New Roman"/>
                <a:cs typeface="Times New Roman"/>
              </a:rPr>
              <a:t>Process</a:t>
            </a:r>
            <a:r>
              <a:rPr sz="2000" b="1" spc="-70" dirty="0">
                <a:solidFill>
                  <a:srgbClr val="003300"/>
                </a:solidFill>
                <a:latin typeface="Times New Roman"/>
                <a:cs typeface="Times New Roman"/>
              </a:rPr>
              <a:t> </a:t>
            </a:r>
            <a:r>
              <a:rPr sz="2000" b="1" dirty="0">
                <a:solidFill>
                  <a:srgbClr val="003300"/>
                </a:solidFill>
                <a:latin typeface="Times New Roman"/>
                <a:cs typeface="Times New Roman"/>
              </a:rPr>
              <a:t>image</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3843122" cy="635000"/>
          </a:xfrm>
          <a:prstGeom prst="rect">
            <a:avLst/>
          </a:prstGeom>
        </p:spPr>
        <p:txBody>
          <a:bodyPr vert="horz" wrap="square" lIns="0" tIns="12065" rIns="0" bIns="0" rtlCol="0">
            <a:spAutoFit/>
          </a:bodyPr>
          <a:lstStyle/>
          <a:p>
            <a:pPr marL="12700">
              <a:lnSpc>
                <a:spcPct val="100000"/>
              </a:lnSpc>
              <a:spcBef>
                <a:spcPts val="95"/>
              </a:spcBef>
            </a:pPr>
            <a:r>
              <a:rPr sz="4000" spc="-5" dirty="0"/>
              <a:t>Execution</a:t>
            </a:r>
            <a:r>
              <a:rPr sz="4000" spc="-40" dirty="0"/>
              <a:t> </a:t>
            </a:r>
            <a:r>
              <a:rPr sz="4000" spc="-5" dirty="0"/>
              <a:t>unit</a:t>
            </a:r>
            <a:endParaRPr sz="4000" dirty="0"/>
          </a:p>
        </p:txBody>
      </p:sp>
      <p:sp>
        <p:nvSpPr>
          <p:cNvPr id="4" name="object 4"/>
          <p:cNvSpPr txBox="1"/>
          <p:nvPr/>
        </p:nvSpPr>
        <p:spPr>
          <a:xfrm>
            <a:off x="1108354" y="1659762"/>
            <a:ext cx="4213860" cy="3135630"/>
          </a:xfrm>
          <a:prstGeom prst="rect">
            <a:avLst/>
          </a:prstGeom>
        </p:spPr>
        <p:txBody>
          <a:bodyPr vert="horz" wrap="square" lIns="0" tIns="12065" rIns="0" bIns="0" rtlCol="0">
            <a:spAutoFit/>
          </a:bodyPr>
          <a:lstStyle/>
          <a:p>
            <a:pPr marL="354965" marR="80010" indent="-342900">
              <a:lnSpc>
                <a:spcPct val="100000"/>
              </a:lnSpc>
              <a:spcBef>
                <a:spcPts val="95"/>
              </a:spcBef>
              <a:buClr>
                <a:srgbClr val="009999"/>
              </a:buClr>
              <a:buSzPct val="75000"/>
              <a:buFont typeface="Wingdings"/>
              <a:buChar char=""/>
              <a:tabLst>
                <a:tab pos="354965" algn="l"/>
                <a:tab pos="355600" algn="l"/>
              </a:tabLst>
            </a:pPr>
            <a:r>
              <a:rPr sz="2800" b="1" spc="-5" dirty="0">
                <a:solidFill>
                  <a:srgbClr val="003300"/>
                </a:solidFill>
                <a:latin typeface="Arial"/>
                <a:cs typeface="Arial"/>
              </a:rPr>
              <a:t>Related to the  following</a:t>
            </a:r>
            <a:r>
              <a:rPr sz="2800" b="1" spc="-45" dirty="0">
                <a:solidFill>
                  <a:srgbClr val="003300"/>
                </a:solidFill>
                <a:latin typeface="Arial"/>
                <a:cs typeface="Arial"/>
              </a:rPr>
              <a:t> </a:t>
            </a:r>
            <a:r>
              <a:rPr sz="2800" b="1" spc="-5" dirty="0">
                <a:solidFill>
                  <a:srgbClr val="003300"/>
                </a:solidFill>
                <a:latin typeface="Arial"/>
                <a:cs typeface="Arial"/>
              </a:rPr>
              <a:t>components  of the process</a:t>
            </a:r>
            <a:r>
              <a:rPr sz="2800" b="1" spc="15" dirty="0">
                <a:solidFill>
                  <a:srgbClr val="003300"/>
                </a:solidFill>
                <a:latin typeface="Arial"/>
                <a:cs typeface="Arial"/>
              </a:rPr>
              <a:t> </a:t>
            </a:r>
            <a:r>
              <a:rPr sz="2800" b="1" spc="-5" dirty="0">
                <a:solidFill>
                  <a:srgbClr val="003300"/>
                </a:solidFill>
                <a:latin typeface="Arial"/>
                <a:cs typeface="Arial"/>
              </a:rPr>
              <a:t>image</a:t>
            </a:r>
            <a:endParaRPr sz="280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PCB</a:t>
            </a:r>
            <a:endParaRPr sz="2600">
              <a:latin typeface="Arial"/>
              <a:cs typeface="Arial"/>
            </a:endParaRPr>
          </a:p>
          <a:p>
            <a:pPr marL="1155065" lvl="2" indent="-229235">
              <a:lnSpc>
                <a:spcPct val="100000"/>
              </a:lnSpc>
              <a:spcBef>
                <a:spcPts val="585"/>
              </a:spcBef>
              <a:buClr>
                <a:srgbClr val="009999"/>
              </a:buClr>
              <a:buSzPct val="75000"/>
              <a:buFont typeface="Wingdings"/>
              <a:buChar char=""/>
              <a:tabLst>
                <a:tab pos="1155700" algn="l"/>
              </a:tabLst>
            </a:pPr>
            <a:r>
              <a:rPr sz="2400" b="1" spc="-5" dirty="0">
                <a:solidFill>
                  <a:srgbClr val="006666"/>
                </a:solidFill>
                <a:latin typeface="Arial"/>
                <a:cs typeface="Arial"/>
              </a:rPr>
              <a:t>Processor</a:t>
            </a:r>
            <a:r>
              <a:rPr sz="2400" b="1" dirty="0">
                <a:solidFill>
                  <a:srgbClr val="006666"/>
                </a:solidFill>
                <a:latin typeface="Arial"/>
                <a:cs typeface="Arial"/>
              </a:rPr>
              <a:t> </a:t>
            </a:r>
            <a:r>
              <a:rPr sz="2400" b="1" spc="-5" dirty="0">
                <a:solidFill>
                  <a:srgbClr val="006666"/>
                </a:solidFill>
                <a:latin typeface="Arial"/>
                <a:cs typeface="Arial"/>
              </a:rPr>
              <a:t>state</a:t>
            </a:r>
            <a:endParaRPr sz="2400">
              <a:latin typeface="Arial"/>
              <a:cs typeface="Arial"/>
            </a:endParaRPr>
          </a:p>
          <a:p>
            <a:pPr marL="1155065" lvl="2" indent="-229235">
              <a:lnSpc>
                <a:spcPct val="100000"/>
              </a:lnSpc>
              <a:spcBef>
                <a:spcPts val="575"/>
              </a:spcBef>
              <a:buClr>
                <a:srgbClr val="009999"/>
              </a:buClr>
              <a:buSzPct val="75000"/>
              <a:buFont typeface="Wingdings"/>
              <a:buChar char=""/>
              <a:tabLst>
                <a:tab pos="1155700" algn="l"/>
              </a:tabLst>
            </a:pPr>
            <a:r>
              <a:rPr sz="2400" b="1" spc="-5" dirty="0">
                <a:solidFill>
                  <a:srgbClr val="006666"/>
                </a:solidFill>
                <a:latin typeface="Arial"/>
                <a:cs typeface="Arial"/>
              </a:rPr>
              <a:t>Scheduling</a:t>
            </a:r>
            <a:r>
              <a:rPr sz="2400" b="1" spc="-40" dirty="0">
                <a:solidFill>
                  <a:srgbClr val="006666"/>
                </a:solidFill>
                <a:latin typeface="Arial"/>
                <a:cs typeface="Arial"/>
              </a:rPr>
              <a:t> </a:t>
            </a:r>
            <a:r>
              <a:rPr sz="2400" b="1" spc="-5" dirty="0">
                <a:solidFill>
                  <a:srgbClr val="006666"/>
                </a:solidFill>
                <a:latin typeface="Arial"/>
                <a:cs typeface="Arial"/>
              </a:rPr>
              <a:t>structure</a:t>
            </a:r>
            <a:endParaRPr sz="2400">
              <a:latin typeface="Arial"/>
              <a:cs typeface="Arial"/>
            </a:endParaRPr>
          </a:p>
          <a:p>
            <a:pPr marL="756285" lvl="1" indent="-287655">
              <a:lnSpc>
                <a:spcPct val="100000"/>
              </a:lnSpc>
              <a:spcBef>
                <a:spcPts val="620"/>
              </a:spcBef>
              <a:buClr>
                <a:srgbClr val="336699"/>
              </a:buClr>
              <a:buSzPct val="75000"/>
              <a:buFont typeface="Wingdings"/>
              <a:buChar char=""/>
              <a:tabLst>
                <a:tab pos="756285" algn="l"/>
                <a:tab pos="756920" algn="l"/>
              </a:tabLst>
            </a:pPr>
            <a:r>
              <a:rPr sz="2600" dirty="0">
                <a:solidFill>
                  <a:srgbClr val="003366"/>
                </a:solidFill>
                <a:latin typeface="Arial"/>
                <a:cs typeface="Arial"/>
              </a:rPr>
              <a:t>Stack</a:t>
            </a:r>
            <a:endParaRPr sz="2600">
              <a:latin typeface="Arial"/>
              <a:cs typeface="Arial"/>
            </a:endParaRPr>
          </a:p>
        </p:txBody>
      </p:sp>
      <p:grpSp>
        <p:nvGrpSpPr>
          <p:cNvPr id="5" name="object 5"/>
          <p:cNvGrpSpPr/>
          <p:nvPr/>
        </p:nvGrpSpPr>
        <p:grpSpPr>
          <a:xfrm>
            <a:off x="5556250" y="1517650"/>
            <a:ext cx="3289300" cy="5118100"/>
            <a:chOff x="5556250" y="1517650"/>
            <a:chExt cx="3289300" cy="5118100"/>
          </a:xfrm>
        </p:grpSpPr>
        <p:sp>
          <p:nvSpPr>
            <p:cNvPr id="6" name="object 6"/>
            <p:cNvSpPr/>
            <p:nvPr/>
          </p:nvSpPr>
          <p:spPr>
            <a:xfrm>
              <a:off x="5562600" y="1524000"/>
              <a:ext cx="3276600" cy="5105400"/>
            </a:xfrm>
            <a:custGeom>
              <a:avLst/>
              <a:gdLst/>
              <a:ahLst/>
              <a:cxnLst/>
              <a:rect l="l" t="t" r="r" b="b"/>
              <a:pathLst>
                <a:path w="3276600" h="5105400">
                  <a:moveTo>
                    <a:pt x="3276600" y="0"/>
                  </a:moveTo>
                  <a:lnTo>
                    <a:pt x="0" y="0"/>
                  </a:lnTo>
                  <a:lnTo>
                    <a:pt x="0" y="5105400"/>
                  </a:lnTo>
                  <a:lnTo>
                    <a:pt x="3276600" y="5105400"/>
                  </a:lnTo>
                  <a:lnTo>
                    <a:pt x="3276600" y="0"/>
                  </a:lnTo>
                  <a:close/>
                </a:path>
              </a:pathLst>
            </a:custGeom>
            <a:solidFill>
              <a:srgbClr val="CCEBFF"/>
            </a:solidFill>
          </p:spPr>
          <p:txBody>
            <a:bodyPr wrap="square" lIns="0" tIns="0" rIns="0" bIns="0" rtlCol="0"/>
            <a:lstStyle/>
            <a:p>
              <a:endParaRPr/>
            </a:p>
          </p:txBody>
        </p:sp>
        <p:sp>
          <p:nvSpPr>
            <p:cNvPr id="7" name="object 7"/>
            <p:cNvSpPr/>
            <p:nvPr/>
          </p:nvSpPr>
          <p:spPr>
            <a:xfrm>
              <a:off x="5562600" y="1524000"/>
              <a:ext cx="3276600" cy="5105400"/>
            </a:xfrm>
            <a:custGeom>
              <a:avLst/>
              <a:gdLst/>
              <a:ahLst/>
              <a:cxnLst/>
              <a:rect l="l" t="t" r="r" b="b"/>
              <a:pathLst>
                <a:path w="3276600" h="5105400">
                  <a:moveTo>
                    <a:pt x="0" y="5105400"/>
                  </a:moveTo>
                  <a:lnTo>
                    <a:pt x="3276600" y="5105400"/>
                  </a:lnTo>
                  <a:lnTo>
                    <a:pt x="3276600" y="0"/>
                  </a:lnTo>
                  <a:lnTo>
                    <a:pt x="0" y="0"/>
                  </a:lnTo>
                  <a:lnTo>
                    <a:pt x="0" y="5105400"/>
                  </a:lnTo>
                  <a:close/>
                </a:path>
              </a:pathLst>
            </a:custGeom>
            <a:ln w="12700">
              <a:solidFill>
                <a:srgbClr val="009999"/>
              </a:solidFill>
            </a:ln>
          </p:spPr>
          <p:txBody>
            <a:bodyPr wrap="square" lIns="0" tIns="0" rIns="0" bIns="0" rtlCol="0"/>
            <a:lstStyle/>
            <a:p>
              <a:endParaRPr/>
            </a:p>
          </p:txBody>
        </p:sp>
        <p:sp>
          <p:nvSpPr>
            <p:cNvPr id="8" name="object 8"/>
            <p:cNvSpPr/>
            <p:nvPr/>
          </p:nvSpPr>
          <p:spPr>
            <a:xfrm>
              <a:off x="5867400" y="4572000"/>
              <a:ext cx="1295400" cy="1066800"/>
            </a:xfrm>
            <a:custGeom>
              <a:avLst/>
              <a:gdLst/>
              <a:ahLst/>
              <a:cxnLst/>
              <a:rect l="l" t="t" r="r" b="b"/>
              <a:pathLst>
                <a:path w="1295400" h="1066800">
                  <a:moveTo>
                    <a:pt x="1295400" y="0"/>
                  </a:moveTo>
                  <a:lnTo>
                    <a:pt x="0" y="0"/>
                  </a:lnTo>
                  <a:lnTo>
                    <a:pt x="0" y="1066800"/>
                  </a:lnTo>
                  <a:lnTo>
                    <a:pt x="1295400" y="1066800"/>
                  </a:lnTo>
                  <a:lnTo>
                    <a:pt x="1295400" y="0"/>
                  </a:lnTo>
                  <a:close/>
                </a:path>
              </a:pathLst>
            </a:custGeom>
            <a:solidFill>
              <a:srgbClr val="FF9900"/>
            </a:solidFill>
          </p:spPr>
          <p:txBody>
            <a:bodyPr wrap="square" lIns="0" tIns="0" rIns="0" bIns="0" rtlCol="0"/>
            <a:lstStyle/>
            <a:p>
              <a:endParaRPr/>
            </a:p>
          </p:txBody>
        </p:sp>
        <p:sp>
          <p:nvSpPr>
            <p:cNvPr id="9" name="object 9"/>
            <p:cNvSpPr/>
            <p:nvPr/>
          </p:nvSpPr>
          <p:spPr>
            <a:xfrm>
              <a:off x="5867400" y="4572000"/>
              <a:ext cx="1295400" cy="1066800"/>
            </a:xfrm>
            <a:custGeom>
              <a:avLst/>
              <a:gdLst/>
              <a:ahLst/>
              <a:cxnLst/>
              <a:rect l="l" t="t" r="r" b="b"/>
              <a:pathLst>
                <a:path w="1295400" h="1066800">
                  <a:moveTo>
                    <a:pt x="0" y="1066800"/>
                  </a:moveTo>
                  <a:lnTo>
                    <a:pt x="1295400" y="1066800"/>
                  </a:lnTo>
                  <a:lnTo>
                    <a:pt x="1295400" y="0"/>
                  </a:lnTo>
                  <a:lnTo>
                    <a:pt x="0" y="0"/>
                  </a:lnTo>
                  <a:lnTo>
                    <a:pt x="0" y="1066800"/>
                  </a:lnTo>
                  <a:close/>
                </a:path>
              </a:pathLst>
            </a:custGeom>
            <a:ln w="12700">
              <a:solidFill>
                <a:srgbClr val="009999"/>
              </a:solidFill>
            </a:ln>
          </p:spPr>
          <p:txBody>
            <a:bodyPr wrap="square" lIns="0" tIns="0" rIns="0" bIns="0" rtlCol="0"/>
            <a:lstStyle/>
            <a:p>
              <a:endParaRPr/>
            </a:p>
          </p:txBody>
        </p:sp>
        <p:sp>
          <p:nvSpPr>
            <p:cNvPr id="10" name="object 10"/>
            <p:cNvSpPr/>
            <p:nvPr/>
          </p:nvSpPr>
          <p:spPr>
            <a:xfrm>
              <a:off x="5867400" y="5638800"/>
              <a:ext cx="1295400" cy="838200"/>
            </a:xfrm>
            <a:custGeom>
              <a:avLst/>
              <a:gdLst/>
              <a:ahLst/>
              <a:cxnLst/>
              <a:rect l="l" t="t" r="r" b="b"/>
              <a:pathLst>
                <a:path w="1295400" h="838200">
                  <a:moveTo>
                    <a:pt x="1295400" y="0"/>
                  </a:moveTo>
                  <a:lnTo>
                    <a:pt x="0" y="0"/>
                  </a:lnTo>
                  <a:lnTo>
                    <a:pt x="0" y="838200"/>
                  </a:lnTo>
                  <a:lnTo>
                    <a:pt x="1295400" y="838200"/>
                  </a:lnTo>
                  <a:lnTo>
                    <a:pt x="1295400" y="0"/>
                  </a:lnTo>
                  <a:close/>
                </a:path>
              </a:pathLst>
            </a:custGeom>
            <a:solidFill>
              <a:srgbClr val="FFCC00"/>
            </a:solidFill>
          </p:spPr>
          <p:txBody>
            <a:bodyPr wrap="square" lIns="0" tIns="0" rIns="0" bIns="0" rtlCol="0"/>
            <a:lstStyle/>
            <a:p>
              <a:endParaRPr/>
            </a:p>
          </p:txBody>
        </p:sp>
        <p:sp>
          <p:nvSpPr>
            <p:cNvPr id="11" name="object 11"/>
            <p:cNvSpPr/>
            <p:nvPr/>
          </p:nvSpPr>
          <p:spPr>
            <a:xfrm>
              <a:off x="5867400" y="5638800"/>
              <a:ext cx="1295400" cy="838200"/>
            </a:xfrm>
            <a:custGeom>
              <a:avLst/>
              <a:gdLst/>
              <a:ahLst/>
              <a:cxnLst/>
              <a:rect l="l" t="t" r="r" b="b"/>
              <a:pathLst>
                <a:path w="1295400" h="838200">
                  <a:moveTo>
                    <a:pt x="0" y="838200"/>
                  </a:moveTo>
                  <a:lnTo>
                    <a:pt x="1295400" y="838200"/>
                  </a:lnTo>
                  <a:lnTo>
                    <a:pt x="1295400" y="0"/>
                  </a:lnTo>
                  <a:lnTo>
                    <a:pt x="0" y="0"/>
                  </a:lnTo>
                  <a:lnTo>
                    <a:pt x="0" y="838200"/>
                  </a:lnTo>
                  <a:close/>
                </a:path>
              </a:pathLst>
            </a:custGeom>
            <a:ln w="12700">
              <a:solidFill>
                <a:srgbClr val="009999"/>
              </a:solidFill>
            </a:ln>
          </p:spPr>
          <p:txBody>
            <a:bodyPr wrap="square" lIns="0" tIns="0" rIns="0" bIns="0" rtlCol="0"/>
            <a:lstStyle/>
            <a:p>
              <a:endParaRPr/>
            </a:p>
          </p:txBody>
        </p:sp>
        <p:sp>
          <p:nvSpPr>
            <p:cNvPr id="12" name="object 12"/>
            <p:cNvSpPr/>
            <p:nvPr/>
          </p:nvSpPr>
          <p:spPr>
            <a:xfrm>
              <a:off x="5715000" y="1828800"/>
              <a:ext cx="1600200" cy="1143000"/>
            </a:xfrm>
            <a:custGeom>
              <a:avLst/>
              <a:gdLst/>
              <a:ahLst/>
              <a:cxnLst/>
              <a:rect l="l" t="t" r="r" b="b"/>
              <a:pathLst>
                <a:path w="1600200" h="1143000">
                  <a:moveTo>
                    <a:pt x="1600200" y="0"/>
                  </a:moveTo>
                  <a:lnTo>
                    <a:pt x="0" y="0"/>
                  </a:lnTo>
                  <a:lnTo>
                    <a:pt x="0" y="1143000"/>
                  </a:lnTo>
                  <a:lnTo>
                    <a:pt x="1600200" y="1143000"/>
                  </a:lnTo>
                  <a:lnTo>
                    <a:pt x="1600200" y="0"/>
                  </a:lnTo>
                  <a:close/>
                </a:path>
              </a:pathLst>
            </a:custGeom>
            <a:solidFill>
              <a:srgbClr val="FFCC99"/>
            </a:solidFill>
          </p:spPr>
          <p:txBody>
            <a:bodyPr wrap="square" lIns="0" tIns="0" rIns="0" bIns="0" rtlCol="0"/>
            <a:lstStyle/>
            <a:p>
              <a:endParaRPr/>
            </a:p>
          </p:txBody>
        </p:sp>
        <p:sp>
          <p:nvSpPr>
            <p:cNvPr id="13" name="object 13"/>
            <p:cNvSpPr/>
            <p:nvPr/>
          </p:nvSpPr>
          <p:spPr>
            <a:xfrm>
              <a:off x="5715000" y="1828800"/>
              <a:ext cx="1600200" cy="1143000"/>
            </a:xfrm>
            <a:custGeom>
              <a:avLst/>
              <a:gdLst/>
              <a:ahLst/>
              <a:cxnLst/>
              <a:rect l="l" t="t" r="r" b="b"/>
              <a:pathLst>
                <a:path w="1600200" h="1143000">
                  <a:moveTo>
                    <a:pt x="0" y="1143000"/>
                  </a:moveTo>
                  <a:lnTo>
                    <a:pt x="1600200" y="1143000"/>
                  </a:lnTo>
                  <a:lnTo>
                    <a:pt x="1600200" y="0"/>
                  </a:lnTo>
                  <a:lnTo>
                    <a:pt x="0" y="0"/>
                  </a:lnTo>
                  <a:lnTo>
                    <a:pt x="0" y="1143000"/>
                  </a:lnTo>
                  <a:close/>
                </a:path>
              </a:pathLst>
            </a:custGeom>
            <a:ln w="12700">
              <a:solidFill>
                <a:srgbClr val="009999"/>
              </a:solidFill>
            </a:ln>
          </p:spPr>
          <p:txBody>
            <a:bodyPr wrap="square" lIns="0" tIns="0" rIns="0" bIns="0" rtlCol="0"/>
            <a:lstStyle/>
            <a:p>
              <a:endParaRPr/>
            </a:p>
          </p:txBody>
        </p:sp>
        <p:sp>
          <p:nvSpPr>
            <p:cNvPr id="14" name="object 14"/>
            <p:cNvSpPr/>
            <p:nvPr/>
          </p:nvSpPr>
          <p:spPr>
            <a:xfrm>
              <a:off x="7696200" y="2362200"/>
              <a:ext cx="838200" cy="1905000"/>
            </a:xfrm>
            <a:custGeom>
              <a:avLst/>
              <a:gdLst/>
              <a:ahLst/>
              <a:cxnLst/>
              <a:rect l="l" t="t" r="r" b="b"/>
              <a:pathLst>
                <a:path w="838200" h="1905000">
                  <a:moveTo>
                    <a:pt x="838200" y="0"/>
                  </a:moveTo>
                  <a:lnTo>
                    <a:pt x="0" y="0"/>
                  </a:lnTo>
                  <a:lnTo>
                    <a:pt x="0" y="1905000"/>
                  </a:lnTo>
                  <a:lnTo>
                    <a:pt x="838200" y="1905000"/>
                  </a:lnTo>
                  <a:lnTo>
                    <a:pt x="838200" y="0"/>
                  </a:lnTo>
                  <a:close/>
                </a:path>
              </a:pathLst>
            </a:custGeom>
            <a:solidFill>
              <a:srgbClr val="99CC00"/>
            </a:solidFill>
          </p:spPr>
          <p:txBody>
            <a:bodyPr wrap="square" lIns="0" tIns="0" rIns="0" bIns="0" rtlCol="0"/>
            <a:lstStyle/>
            <a:p>
              <a:endParaRPr/>
            </a:p>
          </p:txBody>
        </p:sp>
        <p:sp>
          <p:nvSpPr>
            <p:cNvPr id="15" name="object 15"/>
            <p:cNvSpPr/>
            <p:nvPr/>
          </p:nvSpPr>
          <p:spPr>
            <a:xfrm>
              <a:off x="7696200" y="2362200"/>
              <a:ext cx="838200" cy="1905000"/>
            </a:xfrm>
            <a:custGeom>
              <a:avLst/>
              <a:gdLst/>
              <a:ahLst/>
              <a:cxnLst/>
              <a:rect l="l" t="t" r="r" b="b"/>
              <a:pathLst>
                <a:path w="838200" h="1905000">
                  <a:moveTo>
                    <a:pt x="0" y="1905000"/>
                  </a:moveTo>
                  <a:lnTo>
                    <a:pt x="838200" y="1905000"/>
                  </a:lnTo>
                  <a:lnTo>
                    <a:pt x="838200" y="0"/>
                  </a:lnTo>
                  <a:lnTo>
                    <a:pt x="0" y="0"/>
                  </a:lnTo>
                  <a:lnTo>
                    <a:pt x="0" y="1905000"/>
                  </a:lnTo>
                  <a:close/>
                </a:path>
              </a:pathLst>
            </a:custGeom>
            <a:ln w="12700">
              <a:solidFill>
                <a:srgbClr val="009999"/>
              </a:solidFill>
            </a:ln>
          </p:spPr>
          <p:txBody>
            <a:bodyPr wrap="square" lIns="0" tIns="0" rIns="0" bIns="0" rtlCol="0"/>
            <a:lstStyle/>
            <a:p>
              <a:endParaRPr/>
            </a:p>
          </p:txBody>
        </p:sp>
        <p:sp>
          <p:nvSpPr>
            <p:cNvPr id="16" name="object 16"/>
            <p:cNvSpPr/>
            <p:nvPr/>
          </p:nvSpPr>
          <p:spPr>
            <a:xfrm>
              <a:off x="7696200" y="4267200"/>
              <a:ext cx="838200" cy="1524000"/>
            </a:xfrm>
            <a:custGeom>
              <a:avLst/>
              <a:gdLst/>
              <a:ahLst/>
              <a:cxnLst/>
              <a:rect l="l" t="t" r="r" b="b"/>
              <a:pathLst>
                <a:path w="838200" h="1524000">
                  <a:moveTo>
                    <a:pt x="838200" y="0"/>
                  </a:moveTo>
                  <a:lnTo>
                    <a:pt x="0" y="0"/>
                  </a:lnTo>
                  <a:lnTo>
                    <a:pt x="0" y="1524000"/>
                  </a:lnTo>
                  <a:lnTo>
                    <a:pt x="838200" y="1524000"/>
                  </a:lnTo>
                  <a:lnTo>
                    <a:pt x="838200" y="0"/>
                  </a:lnTo>
                  <a:close/>
                </a:path>
              </a:pathLst>
            </a:custGeom>
            <a:solidFill>
              <a:srgbClr val="339966"/>
            </a:solidFill>
          </p:spPr>
          <p:txBody>
            <a:bodyPr wrap="square" lIns="0" tIns="0" rIns="0" bIns="0" rtlCol="0"/>
            <a:lstStyle/>
            <a:p>
              <a:endParaRPr/>
            </a:p>
          </p:txBody>
        </p:sp>
        <p:sp>
          <p:nvSpPr>
            <p:cNvPr id="17" name="object 17"/>
            <p:cNvSpPr/>
            <p:nvPr/>
          </p:nvSpPr>
          <p:spPr>
            <a:xfrm>
              <a:off x="7696200" y="4267200"/>
              <a:ext cx="838200" cy="1524000"/>
            </a:xfrm>
            <a:custGeom>
              <a:avLst/>
              <a:gdLst/>
              <a:ahLst/>
              <a:cxnLst/>
              <a:rect l="l" t="t" r="r" b="b"/>
              <a:pathLst>
                <a:path w="838200" h="1524000">
                  <a:moveTo>
                    <a:pt x="0" y="1524000"/>
                  </a:moveTo>
                  <a:lnTo>
                    <a:pt x="838200" y="1524000"/>
                  </a:lnTo>
                  <a:lnTo>
                    <a:pt x="838200" y="0"/>
                  </a:lnTo>
                  <a:lnTo>
                    <a:pt x="0" y="0"/>
                  </a:lnTo>
                  <a:lnTo>
                    <a:pt x="0" y="1524000"/>
                  </a:lnTo>
                  <a:close/>
                </a:path>
              </a:pathLst>
            </a:custGeom>
            <a:ln w="12700">
              <a:solidFill>
                <a:srgbClr val="009999"/>
              </a:solidFill>
            </a:ln>
          </p:spPr>
          <p:txBody>
            <a:bodyPr wrap="square" lIns="0" tIns="0" rIns="0" bIns="0" rtlCol="0"/>
            <a:lstStyle/>
            <a:p>
              <a:endParaRPr/>
            </a:p>
          </p:txBody>
        </p:sp>
      </p:grpSp>
      <p:sp>
        <p:nvSpPr>
          <p:cNvPr id="18" name="object 18"/>
          <p:cNvSpPr txBox="1"/>
          <p:nvPr/>
        </p:nvSpPr>
        <p:spPr>
          <a:xfrm>
            <a:off x="7676642" y="2988691"/>
            <a:ext cx="862965" cy="2350770"/>
          </a:xfrm>
          <a:prstGeom prst="rect">
            <a:avLst/>
          </a:prstGeom>
        </p:spPr>
        <p:txBody>
          <a:bodyPr vert="horz" wrap="square" lIns="0" tIns="13335" rIns="0" bIns="0" rtlCol="0">
            <a:spAutoFit/>
          </a:bodyPr>
          <a:lstStyle/>
          <a:p>
            <a:pPr marL="28575" marR="5080" algn="ctr">
              <a:lnSpc>
                <a:spcPct val="100000"/>
              </a:lnSpc>
              <a:spcBef>
                <a:spcPts val="105"/>
              </a:spcBef>
            </a:pPr>
            <a:r>
              <a:rPr sz="2000" b="1" dirty="0">
                <a:latin typeface="Times New Roman"/>
                <a:cs typeface="Times New Roman"/>
              </a:rPr>
              <a:t>Bat</a:t>
            </a:r>
            <a:r>
              <a:rPr sz="2000" b="1" spc="5" dirty="0">
                <a:latin typeface="Times New Roman"/>
                <a:cs typeface="Times New Roman"/>
              </a:rPr>
              <a:t>t</a:t>
            </a:r>
            <a:r>
              <a:rPr sz="2000" b="1" dirty="0">
                <a:latin typeface="Times New Roman"/>
                <a:cs typeface="Times New Roman"/>
              </a:rPr>
              <a:t>ery  user</a:t>
            </a:r>
            <a:endParaRPr sz="20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15"/>
              </a:spcBef>
            </a:pPr>
            <a:endParaRPr sz="3150">
              <a:latin typeface="Times New Roman"/>
              <a:cs typeface="Times New Roman"/>
            </a:endParaRPr>
          </a:p>
          <a:p>
            <a:pPr marR="33655" algn="ctr">
              <a:lnSpc>
                <a:spcPct val="100000"/>
              </a:lnSpc>
              <a:spcBef>
                <a:spcPts val="5"/>
              </a:spcBef>
            </a:pPr>
            <a:r>
              <a:rPr sz="2000" b="1" spc="-10" dirty="0">
                <a:latin typeface="Times New Roman"/>
                <a:cs typeface="Times New Roman"/>
              </a:rPr>
              <a:t>B</a:t>
            </a:r>
            <a:r>
              <a:rPr sz="2000" b="1" dirty="0">
                <a:latin typeface="Times New Roman"/>
                <a:cs typeface="Times New Roman"/>
              </a:rPr>
              <a:t>a</a:t>
            </a:r>
            <a:r>
              <a:rPr sz="2000" b="1" spc="5" dirty="0">
                <a:latin typeface="Times New Roman"/>
                <a:cs typeface="Times New Roman"/>
              </a:rPr>
              <a:t>t</a:t>
            </a:r>
            <a:r>
              <a:rPr sz="2000" b="1" dirty="0">
                <a:latin typeface="Times New Roman"/>
                <a:cs typeface="Times New Roman"/>
              </a:rPr>
              <a:t>tery</a:t>
            </a:r>
            <a:endParaRPr sz="2000">
              <a:latin typeface="Times New Roman"/>
              <a:cs typeface="Times New Roman"/>
            </a:endParaRPr>
          </a:p>
          <a:p>
            <a:pPr marL="16510" algn="ctr">
              <a:lnSpc>
                <a:spcPct val="100000"/>
              </a:lnSpc>
            </a:pPr>
            <a:r>
              <a:rPr sz="2000" b="1" spc="-10" dirty="0">
                <a:latin typeface="Times New Roman"/>
                <a:cs typeface="Times New Roman"/>
              </a:rPr>
              <a:t>core</a:t>
            </a:r>
            <a:endParaRPr sz="2000">
              <a:latin typeface="Times New Roman"/>
              <a:cs typeface="Times New Roman"/>
            </a:endParaRPr>
          </a:p>
        </p:txBody>
      </p:sp>
      <p:grpSp>
        <p:nvGrpSpPr>
          <p:cNvPr id="19" name="object 19"/>
          <p:cNvGrpSpPr/>
          <p:nvPr/>
        </p:nvGrpSpPr>
        <p:grpSpPr>
          <a:xfrm>
            <a:off x="5708650" y="2965450"/>
            <a:ext cx="1612900" cy="927100"/>
            <a:chOff x="5708650" y="2965450"/>
            <a:chExt cx="1612900" cy="927100"/>
          </a:xfrm>
        </p:grpSpPr>
        <p:sp>
          <p:nvSpPr>
            <p:cNvPr id="20" name="object 20"/>
            <p:cNvSpPr/>
            <p:nvPr/>
          </p:nvSpPr>
          <p:spPr>
            <a:xfrm>
              <a:off x="5715000" y="2971800"/>
              <a:ext cx="1600200" cy="914400"/>
            </a:xfrm>
            <a:custGeom>
              <a:avLst/>
              <a:gdLst/>
              <a:ahLst/>
              <a:cxnLst/>
              <a:rect l="l" t="t" r="r" b="b"/>
              <a:pathLst>
                <a:path w="1600200" h="914400">
                  <a:moveTo>
                    <a:pt x="1600200" y="0"/>
                  </a:moveTo>
                  <a:lnTo>
                    <a:pt x="0" y="0"/>
                  </a:lnTo>
                  <a:lnTo>
                    <a:pt x="0" y="914400"/>
                  </a:lnTo>
                  <a:lnTo>
                    <a:pt x="1600200" y="914400"/>
                  </a:lnTo>
                  <a:lnTo>
                    <a:pt x="1600200" y="0"/>
                  </a:lnTo>
                  <a:close/>
                </a:path>
              </a:pathLst>
            </a:custGeom>
            <a:solidFill>
              <a:srgbClr val="CCFFCC"/>
            </a:solidFill>
          </p:spPr>
          <p:txBody>
            <a:bodyPr wrap="square" lIns="0" tIns="0" rIns="0" bIns="0" rtlCol="0"/>
            <a:lstStyle/>
            <a:p>
              <a:endParaRPr/>
            </a:p>
          </p:txBody>
        </p:sp>
        <p:sp>
          <p:nvSpPr>
            <p:cNvPr id="21" name="object 21"/>
            <p:cNvSpPr/>
            <p:nvPr/>
          </p:nvSpPr>
          <p:spPr>
            <a:xfrm>
              <a:off x="5715000" y="2971800"/>
              <a:ext cx="1600200" cy="914400"/>
            </a:xfrm>
            <a:custGeom>
              <a:avLst/>
              <a:gdLst/>
              <a:ahLst/>
              <a:cxnLst/>
              <a:rect l="l" t="t" r="r" b="b"/>
              <a:pathLst>
                <a:path w="1600200" h="914400">
                  <a:moveTo>
                    <a:pt x="0" y="914400"/>
                  </a:moveTo>
                  <a:lnTo>
                    <a:pt x="1600200" y="914400"/>
                  </a:lnTo>
                  <a:lnTo>
                    <a:pt x="1600200" y="0"/>
                  </a:lnTo>
                  <a:lnTo>
                    <a:pt x="0" y="0"/>
                  </a:lnTo>
                  <a:lnTo>
                    <a:pt x="0" y="914400"/>
                  </a:lnTo>
                  <a:close/>
                </a:path>
              </a:pathLst>
            </a:custGeom>
            <a:ln w="12700">
              <a:solidFill>
                <a:srgbClr val="009999"/>
              </a:solidFill>
            </a:ln>
          </p:spPr>
          <p:txBody>
            <a:bodyPr wrap="square" lIns="0" tIns="0" rIns="0" bIns="0" rtlCol="0"/>
            <a:lstStyle/>
            <a:p>
              <a:endParaRPr/>
            </a:p>
          </p:txBody>
        </p:sp>
      </p:grpSp>
      <p:sp>
        <p:nvSpPr>
          <p:cNvPr id="22" name="object 22"/>
          <p:cNvSpPr txBox="1"/>
          <p:nvPr/>
        </p:nvSpPr>
        <p:spPr>
          <a:xfrm>
            <a:off x="5782055" y="1479778"/>
            <a:ext cx="1480820" cy="3936365"/>
          </a:xfrm>
          <a:prstGeom prst="rect">
            <a:avLst/>
          </a:prstGeom>
        </p:spPr>
        <p:txBody>
          <a:bodyPr vert="horz" wrap="square" lIns="0" tIns="81280" rIns="0" bIns="0" rtlCol="0">
            <a:spAutoFit/>
          </a:bodyPr>
          <a:lstStyle/>
          <a:p>
            <a:pPr algn="ctr">
              <a:lnSpc>
                <a:spcPct val="100000"/>
              </a:lnSpc>
              <a:spcBef>
                <a:spcPts val="640"/>
              </a:spcBef>
            </a:pPr>
            <a:r>
              <a:rPr sz="2000" b="1" dirty="0">
                <a:solidFill>
                  <a:srgbClr val="003300"/>
                </a:solidFill>
                <a:latin typeface="Times New Roman"/>
                <a:cs typeface="Times New Roman"/>
              </a:rPr>
              <a:t>BCP</a:t>
            </a:r>
            <a:endParaRPr sz="2000">
              <a:latin typeface="Times New Roman"/>
              <a:cs typeface="Times New Roman"/>
            </a:endParaRPr>
          </a:p>
          <a:p>
            <a:pPr marR="5080" algn="ctr">
              <a:lnSpc>
                <a:spcPct val="100000"/>
              </a:lnSpc>
              <a:spcBef>
                <a:spcPts val="545"/>
              </a:spcBef>
            </a:pPr>
            <a:r>
              <a:rPr sz="2000" b="1" dirty="0">
                <a:latin typeface="Times New Roman"/>
                <a:cs typeface="Times New Roman"/>
              </a:rPr>
              <a:t>Identifi</a:t>
            </a:r>
            <a:r>
              <a:rPr sz="2000" b="1" spc="-10" dirty="0">
                <a:latin typeface="Times New Roman"/>
                <a:cs typeface="Times New Roman"/>
              </a:rPr>
              <a:t>c</a:t>
            </a:r>
            <a:r>
              <a:rPr sz="2000" b="1" dirty="0">
                <a:latin typeface="Times New Roman"/>
                <a:cs typeface="Times New Roman"/>
              </a:rPr>
              <a:t>at</a:t>
            </a:r>
            <a:r>
              <a:rPr sz="2000" b="1" spc="-20" dirty="0">
                <a:latin typeface="Times New Roman"/>
                <a:cs typeface="Times New Roman"/>
              </a:rPr>
              <a:t>i</a:t>
            </a:r>
            <a:r>
              <a:rPr sz="2000" b="1" dirty="0">
                <a:latin typeface="Times New Roman"/>
                <a:cs typeface="Times New Roman"/>
              </a:rPr>
              <a:t>on  </a:t>
            </a:r>
            <a:r>
              <a:rPr sz="2000" b="1" spc="-5" dirty="0">
                <a:latin typeface="Times New Roman"/>
                <a:cs typeface="Times New Roman"/>
              </a:rPr>
              <a:t>Structures  </a:t>
            </a:r>
            <a:r>
              <a:rPr sz="2000" b="1" dirty="0">
                <a:latin typeface="Times New Roman"/>
                <a:cs typeface="Times New Roman"/>
              </a:rPr>
              <a:t>data</a:t>
            </a:r>
            <a:endParaRPr sz="2000">
              <a:latin typeface="Times New Roman"/>
              <a:cs typeface="Times New Roman"/>
            </a:endParaRPr>
          </a:p>
          <a:p>
            <a:pPr marL="135255" marR="138430" indent="-66040" algn="ctr">
              <a:lnSpc>
                <a:spcPct val="100000"/>
              </a:lnSpc>
              <a:spcBef>
                <a:spcPts val="900"/>
              </a:spcBef>
            </a:pPr>
            <a:r>
              <a:rPr sz="2000" b="1" dirty="0">
                <a:latin typeface="Times New Roman"/>
                <a:cs typeface="Times New Roman"/>
              </a:rPr>
              <a:t>State of  processor  Or</a:t>
            </a:r>
            <a:r>
              <a:rPr sz="2000" b="1" spc="5" dirty="0">
                <a:latin typeface="Times New Roman"/>
                <a:cs typeface="Times New Roman"/>
              </a:rPr>
              <a:t>do</a:t>
            </a:r>
            <a:r>
              <a:rPr sz="2000" b="1" dirty="0">
                <a:latin typeface="Times New Roman"/>
                <a:cs typeface="Times New Roman"/>
              </a:rPr>
              <a:t>n</a:t>
            </a:r>
            <a:r>
              <a:rPr sz="2000" b="1" spc="5" dirty="0">
                <a:latin typeface="Times New Roman"/>
                <a:cs typeface="Times New Roman"/>
              </a:rPr>
              <a:t>na</a:t>
            </a:r>
            <a:r>
              <a:rPr sz="2000" b="1" dirty="0">
                <a:latin typeface="Times New Roman"/>
                <a:cs typeface="Times New Roman"/>
              </a:rPr>
              <a:t>n.</a:t>
            </a:r>
            <a:endParaRPr sz="2000">
              <a:latin typeface="Times New Roman"/>
              <a:cs typeface="Times New Roman"/>
            </a:endParaRPr>
          </a:p>
          <a:p>
            <a:pPr marL="280670" marR="258445" algn="ctr">
              <a:lnSpc>
                <a:spcPct val="100000"/>
              </a:lnSpc>
              <a:spcBef>
                <a:spcPts val="960"/>
              </a:spcBef>
            </a:pPr>
            <a:r>
              <a:rPr sz="2000" b="1" dirty="0">
                <a:solidFill>
                  <a:srgbClr val="003300"/>
                </a:solidFill>
                <a:latin typeface="Times New Roman"/>
                <a:cs typeface="Times New Roman"/>
              </a:rPr>
              <a:t>Mem</a:t>
            </a:r>
            <a:r>
              <a:rPr sz="2000" b="1" spc="5" dirty="0">
                <a:solidFill>
                  <a:srgbClr val="003300"/>
                </a:solidFill>
                <a:latin typeface="Times New Roman"/>
                <a:cs typeface="Times New Roman"/>
              </a:rPr>
              <a:t>o</a:t>
            </a:r>
            <a:r>
              <a:rPr sz="2000" b="1" dirty="0">
                <a:solidFill>
                  <a:srgbClr val="003300"/>
                </a:solidFill>
                <a:latin typeface="Times New Roman"/>
                <a:cs typeface="Times New Roman"/>
              </a:rPr>
              <a:t>ry  user</a:t>
            </a:r>
            <a:endParaRPr sz="2000">
              <a:latin typeface="Times New Roman"/>
              <a:cs typeface="Times New Roman"/>
            </a:endParaRPr>
          </a:p>
          <a:p>
            <a:pPr marL="215900" marR="222885" indent="-59690" algn="ctr">
              <a:lnSpc>
                <a:spcPct val="100000"/>
              </a:lnSpc>
              <a:spcBef>
                <a:spcPts val="1445"/>
              </a:spcBef>
            </a:pPr>
            <a:r>
              <a:rPr sz="2000" b="1" dirty="0">
                <a:latin typeface="Times New Roman"/>
                <a:cs typeface="Times New Roman"/>
              </a:rPr>
              <a:t>Coded  execu</a:t>
            </a:r>
            <a:r>
              <a:rPr sz="2000" b="1" spc="5" dirty="0">
                <a:latin typeface="Times New Roman"/>
                <a:cs typeface="Times New Roman"/>
              </a:rPr>
              <a:t>t</a:t>
            </a:r>
            <a:r>
              <a:rPr sz="2000" b="1" dirty="0">
                <a:latin typeface="Times New Roman"/>
                <a:cs typeface="Times New Roman"/>
              </a:rPr>
              <a:t>ion</a:t>
            </a:r>
            <a:endParaRPr sz="2000">
              <a:latin typeface="Times New Roman"/>
              <a:cs typeface="Times New Roman"/>
            </a:endParaRPr>
          </a:p>
        </p:txBody>
      </p:sp>
      <p:sp>
        <p:nvSpPr>
          <p:cNvPr id="25" name="object 25"/>
          <p:cNvSpPr txBox="1"/>
          <p:nvPr/>
        </p:nvSpPr>
        <p:spPr>
          <a:xfrm>
            <a:off x="6170421" y="5760187"/>
            <a:ext cx="692150" cy="612140"/>
          </a:xfrm>
          <a:prstGeom prst="rect">
            <a:avLst/>
          </a:prstGeom>
        </p:spPr>
        <p:txBody>
          <a:bodyPr vert="horz" wrap="square" lIns="0" tIns="0" rIns="0" bIns="0" rtlCol="0">
            <a:spAutoFit/>
          </a:bodyPr>
          <a:lstStyle/>
          <a:p>
            <a:pPr marL="82550">
              <a:lnSpc>
                <a:spcPts val="2285"/>
              </a:lnSpc>
            </a:pPr>
            <a:r>
              <a:rPr sz="2000" b="1" spc="5" dirty="0">
                <a:latin typeface="Times New Roman"/>
                <a:cs typeface="Times New Roman"/>
              </a:rPr>
              <a:t>Data</a:t>
            </a:r>
            <a:endParaRPr sz="2000">
              <a:latin typeface="Times New Roman"/>
              <a:cs typeface="Times New Roman"/>
            </a:endParaRPr>
          </a:p>
          <a:p>
            <a:pPr marL="12700">
              <a:lnSpc>
                <a:spcPct val="100000"/>
              </a:lnSpc>
            </a:pPr>
            <a:r>
              <a:rPr sz="2000" b="1" dirty="0">
                <a:latin typeface="Times New Roman"/>
                <a:cs typeface="Times New Roman"/>
              </a:rPr>
              <a:t>glob</a:t>
            </a:r>
            <a:r>
              <a:rPr sz="2000" b="1" spc="5" dirty="0">
                <a:latin typeface="Times New Roman"/>
                <a:cs typeface="Times New Roman"/>
              </a:rPr>
              <a:t>a</a:t>
            </a:r>
            <a:r>
              <a:rPr sz="2000" b="1" dirty="0">
                <a:latin typeface="Times New Roman"/>
                <a:cs typeface="Times New Roman"/>
              </a:rPr>
              <a:t>l</a:t>
            </a:r>
            <a:endParaRPr sz="2000">
              <a:latin typeface="Times New Roman"/>
              <a:cs typeface="Times New Roman"/>
            </a:endParaRPr>
          </a:p>
        </p:txBody>
      </p:sp>
      <p:sp>
        <p:nvSpPr>
          <p:cNvPr id="26" name="object 26"/>
          <p:cNvSpPr txBox="1"/>
          <p:nvPr/>
        </p:nvSpPr>
        <p:spPr>
          <a:xfrm>
            <a:off x="53949"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a:t>
            </a:fld>
            <a:endParaRPr sz="1400">
              <a:latin typeface="Arial"/>
              <a:cs typeface="Arial"/>
            </a:endParaRPr>
          </a:p>
        </p:txBody>
      </p:sp>
      <p:sp>
        <p:nvSpPr>
          <p:cNvPr id="23" name="object 23"/>
          <p:cNvSpPr txBox="1"/>
          <p:nvPr/>
        </p:nvSpPr>
        <p:spPr>
          <a:xfrm>
            <a:off x="7865109" y="1929511"/>
            <a:ext cx="833755" cy="330835"/>
          </a:xfrm>
          <a:prstGeom prst="rect">
            <a:avLst/>
          </a:prstGeom>
        </p:spPr>
        <p:txBody>
          <a:bodyPr vert="horz" wrap="square" lIns="0" tIns="13335" rIns="0" bIns="0" rtlCol="0">
            <a:spAutoFit/>
          </a:bodyPr>
          <a:lstStyle/>
          <a:p>
            <a:pPr>
              <a:lnSpc>
                <a:spcPct val="100000"/>
              </a:lnSpc>
              <a:spcBef>
                <a:spcPts val="105"/>
              </a:spcBef>
            </a:pPr>
            <a:r>
              <a:rPr sz="2000" b="1" dirty="0">
                <a:solidFill>
                  <a:srgbClr val="003300"/>
                </a:solidFill>
                <a:latin typeface="Times New Roman"/>
                <a:cs typeface="Times New Roman"/>
              </a:rPr>
              <a:t>Bat</a:t>
            </a:r>
            <a:r>
              <a:rPr sz="2000" b="1" spc="5" dirty="0">
                <a:solidFill>
                  <a:srgbClr val="003300"/>
                </a:solidFill>
                <a:latin typeface="Times New Roman"/>
                <a:cs typeface="Times New Roman"/>
              </a:rPr>
              <a:t>t</a:t>
            </a:r>
            <a:r>
              <a:rPr sz="2000" b="1" dirty="0">
                <a:solidFill>
                  <a:srgbClr val="003300"/>
                </a:solidFill>
                <a:latin typeface="Times New Roman"/>
                <a:cs typeface="Times New Roman"/>
              </a:rPr>
              <a:t>ery</a:t>
            </a:r>
            <a:endParaRPr sz="2000">
              <a:latin typeface="Times New Roman"/>
              <a:cs typeface="Times New Roman"/>
            </a:endParaRPr>
          </a:p>
        </p:txBody>
      </p:sp>
      <p:sp>
        <p:nvSpPr>
          <p:cNvPr id="24" name="object 24"/>
          <p:cNvSpPr txBox="1"/>
          <p:nvPr/>
        </p:nvSpPr>
        <p:spPr>
          <a:xfrm>
            <a:off x="6328028" y="1090930"/>
            <a:ext cx="155511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3300"/>
                </a:solidFill>
                <a:latin typeface="Times New Roman"/>
                <a:cs typeface="Times New Roman"/>
              </a:rPr>
              <a:t>Process</a:t>
            </a:r>
            <a:r>
              <a:rPr sz="2000" b="1" spc="-70" dirty="0">
                <a:solidFill>
                  <a:srgbClr val="003300"/>
                </a:solidFill>
                <a:latin typeface="Times New Roman"/>
                <a:cs typeface="Times New Roman"/>
              </a:rPr>
              <a:t> </a:t>
            </a:r>
            <a:r>
              <a:rPr sz="2000" b="1" dirty="0">
                <a:solidFill>
                  <a:srgbClr val="003300"/>
                </a:solidFill>
                <a:latin typeface="Times New Roman"/>
                <a:cs typeface="Times New Roman"/>
              </a:rPr>
              <a:t>image</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4250" y="2660650"/>
            <a:ext cx="7785100" cy="1003300"/>
            <a:chOff x="984250" y="2660650"/>
            <a:chExt cx="7785100" cy="1003300"/>
          </a:xfrm>
        </p:grpSpPr>
        <p:sp>
          <p:nvSpPr>
            <p:cNvPr id="3" name="object 3"/>
            <p:cNvSpPr/>
            <p:nvPr/>
          </p:nvSpPr>
          <p:spPr>
            <a:xfrm>
              <a:off x="990600" y="2667000"/>
              <a:ext cx="7772400" cy="990600"/>
            </a:xfrm>
            <a:custGeom>
              <a:avLst/>
              <a:gdLst/>
              <a:ahLst/>
              <a:cxnLst/>
              <a:rect l="l" t="t" r="r" b="b"/>
              <a:pathLst>
                <a:path w="7772400" h="990600">
                  <a:moveTo>
                    <a:pt x="76073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7607300" y="990600"/>
                  </a:lnTo>
                  <a:lnTo>
                    <a:pt x="7651191" y="984702"/>
                  </a:lnTo>
                  <a:lnTo>
                    <a:pt x="7690630" y="968059"/>
                  </a:lnTo>
                  <a:lnTo>
                    <a:pt x="7724044" y="942244"/>
                  </a:lnTo>
                  <a:lnTo>
                    <a:pt x="7749859" y="908830"/>
                  </a:lnTo>
                  <a:lnTo>
                    <a:pt x="7766502" y="869391"/>
                  </a:lnTo>
                  <a:lnTo>
                    <a:pt x="7772400" y="825500"/>
                  </a:lnTo>
                  <a:lnTo>
                    <a:pt x="7772400" y="165100"/>
                  </a:lnTo>
                  <a:lnTo>
                    <a:pt x="7766502" y="121208"/>
                  </a:lnTo>
                  <a:lnTo>
                    <a:pt x="7749859" y="81769"/>
                  </a:lnTo>
                  <a:lnTo>
                    <a:pt x="7724044" y="48355"/>
                  </a:lnTo>
                  <a:lnTo>
                    <a:pt x="7690630" y="22540"/>
                  </a:lnTo>
                  <a:lnTo>
                    <a:pt x="7651191" y="5897"/>
                  </a:lnTo>
                  <a:lnTo>
                    <a:pt x="7607300" y="0"/>
                  </a:lnTo>
                  <a:close/>
                </a:path>
              </a:pathLst>
            </a:custGeom>
            <a:solidFill>
              <a:srgbClr val="CCEBFF"/>
            </a:solidFill>
          </p:spPr>
          <p:txBody>
            <a:bodyPr wrap="square" lIns="0" tIns="0" rIns="0" bIns="0" rtlCol="0"/>
            <a:lstStyle/>
            <a:p>
              <a:endParaRPr/>
            </a:p>
          </p:txBody>
        </p:sp>
        <p:sp>
          <p:nvSpPr>
            <p:cNvPr id="4" name="object 4"/>
            <p:cNvSpPr/>
            <p:nvPr/>
          </p:nvSpPr>
          <p:spPr>
            <a:xfrm>
              <a:off x="990600" y="2667000"/>
              <a:ext cx="7772400" cy="990600"/>
            </a:xfrm>
            <a:custGeom>
              <a:avLst/>
              <a:gdLst/>
              <a:ahLst/>
              <a:cxnLst/>
              <a:rect l="l" t="t" r="r" b="b"/>
              <a:pathLst>
                <a:path w="7772400" h="990600">
                  <a:moveTo>
                    <a:pt x="0" y="165100"/>
                  </a:moveTo>
                  <a:lnTo>
                    <a:pt x="5897" y="121208"/>
                  </a:lnTo>
                  <a:lnTo>
                    <a:pt x="22540" y="81769"/>
                  </a:lnTo>
                  <a:lnTo>
                    <a:pt x="48355" y="48355"/>
                  </a:lnTo>
                  <a:lnTo>
                    <a:pt x="81769" y="22540"/>
                  </a:lnTo>
                  <a:lnTo>
                    <a:pt x="121208" y="5897"/>
                  </a:lnTo>
                  <a:lnTo>
                    <a:pt x="165100" y="0"/>
                  </a:lnTo>
                  <a:lnTo>
                    <a:pt x="7607300" y="0"/>
                  </a:lnTo>
                  <a:lnTo>
                    <a:pt x="7651191" y="5897"/>
                  </a:lnTo>
                  <a:lnTo>
                    <a:pt x="7690630" y="22540"/>
                  </a:lnTo>
                  <a:lnTo>
                    <a:pt x="7724044" y="48355"/>
                  </a:lnTo>
                  <a:lnTo>
                    <a:pt x="7749859" y="81769"/>
                  </a:lnTo>
                  <a:lnTo>
                    <a:pt x="7766502" y="121208"/>
                  </a:lnTo>
                  <a:lnTo>
                    <a:pt x="7772400" y="165100"/>
                  </a:lnTo>
                  <a:lnTo>
                    <a:pt x="7772400" y="825500"/>
                  </a:lnTo>
                  <a:lnTo>
                    <a:pt x="7766502" y="869391"/>
                  </a:lnTo>
                  <a:lnTo>
                    <a:pt x="7749859" y="908830"/>
                  </a:lnTo>
                  <a:lnTo>
                    <a:pt x="7724044" y="942244"/>
                  </a:lnTo>
                  <a:lnTo>
                    <a:pt x="7690630" y="968059"/>
                  </a:lnTo>
                  <a:lnTo>
                    <a:pt x="7651191" y="984702"/>
                  </a:lnTo>
                  <a:lnTo>
                    <a:pt x="7607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9999"/>
              </a:solidFill>
            </a:ln>
          </p:spPr>
          <p:txBody>
            <a:bodyPr wrap="square" lIns="0" tIns="0" rIns="0" bIns="0" rtlCol="0"/>
            <a:lstStyle/>
            <a:p>
              <a:endParaRPr/>
            </a:p>
          </p:txBody>
        </p:sp>
      </p:grpSp>
      <p:sp>
        <p:nvSpPr>
          <p:cNvPr id="6" name="object 6"/>
          <p:cNvSpPr txBox="1">
            <a:spLocks noGrp="1"/>
          </p:cNvSpPr>
          <p:nvPr>
            <p:ph type="title"/>
          </p:nvPr>
        </p:nvSpPr>
        <p:spPr>
          <a:xfrm>
            <a:off x="1066800" y="268098"/>
            <a:ext cx="1905000" cy="635000"/>
          </a:xfrm>
          <a:prstGeom prst="rect">
            <a:avLst/>
          </a:prstGeom>
        </p:spPr>
        <p:txBody>
          <a:bodyPr vert="horz" wrap="square" lIns="0" tIns="12065" rIns="0" bIns="0" rtlCol="0">
            <a:spAutoFit/>
          </a:bodyPr>
          <a:lstStyle/>
          <a:p>
            <a:pPr marL="12700">
              <a:lnSpc>
                <a:spcPct val="100000"/>
              </a:lnSpc>
              <a:spcBef>
                <a:spcPts val="95"/>
              </a:spcBef>
            </a:pPr>
            <a:r>
              <a:rPr sz="4000" spc="-5" dirty="0"/>
              <a:t>Topics</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a:t>
            </a:fld>
            <a:endParaRPr dirty="0"/>
          </a:p>
        </p:txBody>
      </p:sp>
      <p:sp>
        <p:nvSpPr>
          <p:cNvPr id="7" name="object 7"/>
          <p:cNvSpPr txBox="1">
            <a:spLocks noGrp="1"/>
          </p:cNvSpPr>
          <p:nvPr>
            <p:ph type="body" idx="1"/>
          </p:nvPr>
        </p:nvSpPr>
        <p:spPr>
          <a:prstGeom prst="rect">
            <a:avLst/>
          </a:prstGeom>
        </p:spPr>
        <p:txBody>
          <a:bodyPr vert="horz" wrap="square" lIns="0" tIns="12065" rIns="0" bIns="0" rtlCol="0">
            <a:spAutoFit/>
          </a:bodyPr>
          <a:lstStyle/>
          <a:p>
            <a:pPr marL="466090" indent="-342900">
              <a:lnSpc>
                <a:spcPct val="100000"/>
              </a:lnSpc>
              <a:spcBef>
                <a:spcPts val="95"/>
              </a:spcBef>
              <a:buClr>
                <a:srgbClr val="009999"/>
              </a:buClr>
              <a:buSzPct val="75000"/>
              <a:buFont typeface="Wingdings"/>
              <a:buChar char=""/>
              <a:tabLst>
                <a:tab pos="466725" algn="l"/>
                <a:tab pos="467359" algn="l"/>
              </a:tabLst>
            </a:pPr>
            <a:r>
              <a:rPr spc="-10" dirty="0"/>
              <a:t>The </a:t>
            </a:r>
            <a:r>
              <a:rPr spc="-5" dirty="0"/>
              <a:t>execution thread in the</a:t>
            </a:r>
            <a:r>
              <a:rPr spc="85" dirty="0"/>
              <a:t> </a:t>
            </a:r>
            <a:r>
              <a:rPr dirty="0"/>
              <a:t>processes</a:t>
            </a:r>
          </a:p>
          <a:p>
            <a:pPr marL="111125">
              <a:lnSpc>
                <a:spcPct val="100000"/>
              </a:lnSpc>
              <a:spcBef>
                <a:spcPts val="45"/>
              </a:spcBef>
              <a:buClr>
                <a:srgbClr val="009999"/>
              </a:buClr>
              <a:buFont typeface="Wingdings"/>
              <a:buChar char=""/>
            </a:pPr>
            <a:endParaRPr sz="4050"/>
          </a:p>
          <a:p>
            <a:pPr marL="466090" marR="325120" indent="-342900">
              <a:lnSpc>
                <a:spcPct val="100000"/>
              </a:lnSpc>
              <a:spcBef>
                <a:spcPts val="5"/>
              </a:spcBef>
              <a:buClr>
                <a:srgbClr val="009999"/>
              </a:buClr>
              <a:buSzPct val="75000"/>
              <a:buFont typeface="Wingdings"/>
              <a:buChar char=""/>
              <a:tabLst>
                <a:tab pos="466725" algn="l"/>
                <a:tab pos="467359" algn="l"/>
              </a:tabLst>
            </a:pPr>
            <a:r>
              <a:rPr spc="-5" dirty="0"/>
              <a:t>Multi-thread versus single thread (the  thread)</a:t>
            </a:r>
          </a:p>
          <a:p>
            <a:pPr marL="867410" lvl="1" indent="-287655">
              <a:lnSpc>
                <a:spcPct val="100000"/>
              </a:lnSpc>
              <a:spcBef>
                <a:spcPts val="630"/>
              </a:spcBef>
              <a:buClr>
                <a:srgbClr val="336699"/>
              </a:buClr>
              <a:buSzPct val="75000"/>
              <a:buFont typeface="Wingdings"/>
              <a:buChar char=""/>
              <a:tabLst>
                <a:tab pos="868044" algn="l"/>
                <a:tab pos="868680" algn="l"/>
              </a:tabLst>
            </a:pPr>
            <a:r>
              <a:rPr sz="2600" dirty="0">
                <a:solidFill>
                  <a:srgbClr val="003366"/>
                </a:solidFill>
                <a:latin typeface="Arial"/>
                <a:cs typeface="Arial"/>
              </a:rPr>
              <a:t>User level threads and kernel level</a:t>
            </a:r>
            <a:r>
              <a:rPr sz="2600" spc="-35" dirty="0">
                <a:solidFill>
                  <a:srgbClr val="003366"/>
                </a:solidFill>
                <a:latin typeface="Arial"/>
                <a:cs typeface="Arial"/>
              </a:rPr>
              <a:t> </a:t>
            </a:r>
            <a:r>
              <a:rPr sz="2600" dirty="0">
                <a:solidFill>
                  <a:srgbClr val="003366"/>
                </a:solidFill>
                <a:latin typeface="Arial"/>
                <a:cs typeface="Arial"/>
              </a:rPr>
              <a:t>threads</a:t>
            </a:r>
            <a:endParaRPr sz="2600">
              <a:latin typeface="Arial"/>
              <a:cs typeface="Arial"/>
            </a:endParaRPr>
          </a:p>
          <a:p>
            <a:pPr marL="111125" lvl="1">
              <a:lnSpc>
                <a:spcPct val="100000"/>
              </a:lnSpc>
              <a:spcBef>
                <a:spcPts val="40"/>
              </a:spcBef>
              <a:buClr>
                <a:srgbClr val="336699"/>
              </a:buClr>
              <a:buFont typeface="Wingdings"/>
              <a:buChar char=""/>
            </a:pPr>
            <a:endParaRPr sz="4050">
              <a:latin typeface="Arial"/>
              <a:cs typeface="Arial"/>
            </a:endParaRPr>
          </a:p>
          <a:p>
            <a:pPr marL="466090" indent="-342900">
              <a:lnSpc>
                <a:spcPct val="100000"/>
              </a:lnSpc>
              <a:buClr>
                <a:srgbClr val="009999"/>
              </a:buClr>
              <a:buSzPct val="75000"/>
              <a:buFont typeface="Wingdings"/>
              <a:buChar char=""/>
              <a:tabLst>
                <a:tab pos="466725" algn="l"/>
                <a:tab pos="467359" algn="l"/>
              </a:tabLst>
            </a:pPr>
            <a:r>
              <a:rPr spc="-10" dirty="0"/>
              <a:t>The </a:t>
            </a:r>
            <a:r>
              <a:rPr spc="-5" dirty="0"/>
              <a:t>challenges of</a:t>
            </a:r>
            <a:r>
              <a:rPr spc="60" dirty="0"/>
              <a:t> </a:t>
            </a:r>
            <a:r>
              <a:rPr spc="-5" dirty="0"/>
              <a:t>"Threading"</a:t>
            </a:r>
          </a:p>
          <a:p>
            <a:pPr marL="111125">
              <a:lnSpc>
                <a:spcPct val="100000"/>
              </a:lnSpc>
              <a:spcBef>
                <a:spcPts val="50"/>
              </a:spcBef>
              <a:buClr>
                <a:srgbClr val="009999"/>
              </a:buClr>
              <a:buFont typeface="Wingdings"/>
              <a:buChar char=""/>
            </a:pPr>
            <a:endParaRPr sz="4050"/>
          </a:p>
          <a:p>
            <a:pPr marL="466090" indent="-342900">
              <a:lnSpc>
                <a:spcPct val="100000"/>
              </a:lnSpc>
              <a:buClr>
                <a:srgbClr val="009999"/>
              </a:buClr>
              <a:buSzPct val="75000"/>
              <a:buFont typeface="Wingdings"/>
              <a:buChar char=""/>
              <a:tabLst>
                <a:tab pos="466725" algn="l"/>
                <a:tab pos="467359" algn="l"/>
              </a:tabLst>
            </a:pPr>
            <a:r>
              <a:rPr spc="-5" dirty="0"/>
              <a:t>Examples of</a:t>
            </a:r>
            <a:r>
              <a:rPr spc="40" dirty="0"/>
              <a:t> </a:t>
            </a:r>
            <a:r>
              <a:rPr spc="-5" dirty="0"/>
              <a:t>threads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389966"/>
            <a:ext cx="8034122" cy="635000"/>
          </a:xfrm>
          <a:prstGeom prst="rect">
            <a:avLst/>
          </a:prstGeom>
        </p:spPr>
        <p:txBody>
          <a:bodyPr vert="horz" wrap="square" lIns="0" tIns="12065" rIns="0" bIns="0" rtlCol="0">
            <a:spAutoFit/>
          </a:bodyPr>
          <a:lstStyle/>
          <a:p>
            <a:pPr marL="12700">
              <a:lnSpc>
                <a:spcPct val="100000"/>
              </a:lnSpc>
              <a:spcBef>
                <a:spcPts val="95"/>
              </a:spcBef>
            </a:pPr>
            <a:r>
              <a:rPr sz="4000" spc="-5" dirty="0"/>
              <a:t>Threads = </a:t>
            </a:r>
            <a:r>
              <a:rPr sz="4000" spc="-10" dirty="0"/>
              <a:t>lightweight</a:t>
            </a:r>
            <a:r>
              <a:rPr sz="4000" spc="5" dirty="0"/>
              <a:t> </a:t>
            </a:r>
            <a:r>
              <a:rPr sz="4000" spc="-5" dirty="0"/>
              <a:t>processes</a:t>
            </a:r>
            <a:endParaRPr sz="40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
        <p:nvSpPr>
          <p:cNvPr id="7" name="object 7"/>
          <p:cNvSpPr txBox="1"/>
          <p:nvPr/>
        </p:nvSpPr>
        <p:spPr>
          <a:xfrm>
            <a:off x="1108354" y="1574257"/>
            <a:ext cx="7444105" cy="4476867"/>
          </a:xfrm>
          <a:prstGeom prst="rect">
            <a:avLst/>
          </a:prstGeom>
        </p:spPr>
        <p:txBody>
          <a:bodyPr vert="horz" wrap="square" lIns="0" tIns="54610" rIns="0" bIns="0" rtlCol="0">
            <a:spAutoFit/>
          </a:bodyPr>
          <a:lstStyle/>
          <a:p>
            <a:pPr marL="354965" indent="-342900">
              <a:lnSpc>
                <a:spcPct val="100000"/>
              </a:lnSpc>
              <a:spcBef>
                <a:spcPts val="430"/>
              </a:spcBef>
              <a:buClr>
                <a:srgbClr val="009999"/>
              </a:buClr>
              <a:buSzPct val="75000"/>
              <a:buFont typeface="Wingdings"/>
              <a:buChar char=""/>
              <a:tabLst>
                <a:tab pos="354965" algn="l"/>
                <a:tab pos="355600" algn="l"/>
              </a:tabLst>
            </a:pPr>
            <a:r>
              <a:rPr sz="2800" b="1" spc="-5" dirty="0">
                <a:solidFill>
                  <a:srgbClr val="003300"/>
                </a:solidFill>
                <a:latin typeface="Arial"/>
                <a:cs typeface="Arial"/>
              </a:rPr>
              <a:t>A thread is a subdivision of a</a:t>
            </a:r>
            <a:r>
              <a:rPr sz="2800" b="1" spc="55" dirty="0">
                <a:solidFill>
                  <a:srgbClr val="003300"/>
                </a:solidFill>
                <a:latin typeface="Arial"/>
                <a:cs typeface="Arial"/>
              </a:rPr>
              <a:t> </a:t>
            </a:r>
            <a:r>
              <a:rPr sz="2800" b="1" spc="-5" dirty="0">
                <a:solidFill>
                  <a:srgbClr val="003300"/>
                </a:solidFill>
                <a:latin typeface="Arial"/>
                <a:cs typeface="Arial"/>
              </a:rPr>
              <a:t>process</a:t>
            </a:r>
            <a:endParaRPr sz="2800" dirty="0">
              <a:latin typeface="Arial"/>
              <a:cs typeface="Arial"/>
            </a:endParaRPr>
          </a:p>
          <a:p>
            <a:pPr marL="756285" lvl="1" indent="-287655">
              <a:lnSpc>
                <a:spcPct val="100000"/>
              </a:lnSpc>
              <a:spcBef>
                <a:spcPts val="320"/>
              </a:spcBef>
              <a:buClr>
                <a:srgbClr val="336699"/>
              </a:buClr>
              <a:buSzPct val="75000"/>
              <a:buFont typeface="Wingdings"/>
              <a:buChar char=""/>
              <a:tabLst>
                <a:tab pos="756285" algn="l"/>
                <a:tab pos="756920" algn="l"/>
              </a:tabLst>
            </a:pPr>
            <a:r>
              <a:rPr sz="2600" dirty="0">
                <a:solidFill>
                  <a:srgbClr val="003366"/>
                </a:solidFill>
                <a:latin typeface="Arial"/>
                <a:cs typeface="Arial"/>
              </a:rPr>
              <a:t>A control thread in a</a:t>
            </a:r>
            <a:r>
              <a:rPr sz="2600" spc="-10" dirty="0">
                <a:solidFill>
                  <a:srgbClr val="003366"/>
                </a:solidFill>
                <a:latin typeface="Arial"/>
                <a:cs typeface="Arial"/>
              </a:rPr>
              <a:t> </a:t>
            </a:r>
            <a:r>
              <a:rPr sz="2600" dirty="0">
                <a:solidFill>
                  <a:srgbClr val="003366"/>
                </a:solidFill>
                <a:latin typeface="Arial"/>
                <a:cs typeface="Arial"/>
              </a:rPr>
              <a:t>process</a:t>
            </a:r>
            <a:endParaRPr sz="2600" dirty="0">
              <a:latin typeface="Arial"/>
              <a:cs typeface="Arial"/>
            </a:endParaRPr>
          </a:p>
          <a:p>
            <a:pPr marL="354965" marR="292735" indent="-342900">
              <a:lnSpc>
                <a:spcPts val="3020"/>
              </a:lnSpc>
              <a:spcBef>
                <a:spcPts val="715"/>
              </a:spcBef>
              <a:buClr>
                <a:srgbClr val="009999"/>
              </a:buClr>
              <a:buSzPct val="75000"/>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different threads of a process </a:t>
            </a:r>
            <a:r>
              <a:rPr sz="2800" b="1" spc="-5" dirty="0">
                <a:solidFill>
                  <a:srgbClr val="800000"/>
                </a:solidFill>
                <a:latin typeface="Arial"/>
                <a:cs typeface="Arial"/>
              </a:rPr>
              <a:t>share  addressable space and resources </a:t>
            </a:r>
            <a:r>
              <a:rPr sz="2800" b="1" spc="-5" dirty="0">
                <a:solidFill>
                  <a:srgbClr val="003300"/>
                </a:solidFill>
                <a:latin typeface="Arial"/>
                <a:cs typeface="Arial"/>
              </a:rPr>
              <a:t>of a  process</a:t>
            </a:r>
            <a:endParaRPr sz="2800" dirty="0">
              <a:latin typeface="Arial"/>
              <a:cs typeface="Arial"/>
            </a:endParaRPr>
          </a:p>
          <a:p>
            <a:pPr marL="756285" marR="5080" lvl="1" indent="-287020">
              <a:lnSpc>
                <a:spcPts val="2810"/>
              </a:lnSpc>
              <a:spcBef>
                <a:spcPts val="640"/>
              </a:spcBef>
              <a:buClr>
                <a:srgbClr val="336699"/>
              </a:buClr>
              <a:buSzPct val="75000"/>
              <a:buFont typeface="Wingdings"/>
              <a:buChar char=""/>
              <a:tabLst>
                <a:tab pos="847725" algn="l"/>
                <a:tab pos="848360" algn="l"/>
              </a:tabLst>
            </a:pPr>
            <a:r>
              <a:rPr dirty="0"/>
              <a:t>	</a:t>
            </a:r>
            <a:r>
              <a:rPr sz="2600" dirty="0">
                <a:solidFill>
                  <a:srgbClr val="003366"/>
                </a:solidFill>
                <a:latin typeface="Arial"/>
                <a:cs typeface="Arial"/>
              </a:rPr>
              <a:t>when a thread modifies a variable (not</a:t>
            </a:r>
            <a:r>
              <a:rPr sz="2600" spc="-25" dirty="0">
                <a:solidFill>
                  <a:srgbClr val="003366"/>
                </a:solidFill>
                <a:latin typeface="Arial"/>
                <a:cs typeface="Arial"/>
              </a:rPr>
              <a:t> </a:t>
            </a:r>
            <a:r>
              <a:rPr sz="2600" dirty="0">
                <a:solidFill>
                  <a:srgbClr val="003366"/>
                </a:solidFill>
                <a:latin typeface="Arial"/>
                <a:cs typeface="Arial"/>
              </a:rPr>
              <a:t>local),  all other threads see the</a:t>
            </a:r>
            <a:r>
              <a:rPr sz="2600" spc="-5" dirty="0">
                <a:solidFill>
                  <a:srgbClr val="003366"/>
                </a:solidFill>
                <a:latin typeface="Arial"/>
                <a:cs typeface="Arial"/>
              </a:rPr>
              <a:t> </a:t>
            </a:r>
            <a:r>
              <a:rPr sz="2600" dirty="0">
                <a:solidFill>
                  <a:srgbClr val="003366"/>
                </a:solidFill>
                <a:latin typeface="Arial"/>
                <a:cs typeface="Arial"/>
              </a:rPr>
              <a:t>modification</a:t>
            </a:r>
            <a:r>
              <a:rPr lang="en-CA" sz="2600" dirty="0">
                <a:solidFill>
                  <a:srgbClr val="003366"/>
                </a:solidFill>
                <a:latin typeface="Arial"/>
                <a:cs typeface="Arial"/>
              </a:rPr>
              <a:t> (since the data is shared)</a:t>
            </a:r>
            <a:endParaRPr sz="2600" dirty="0">
              <a:latin typeface="Arial"/>
              <a:cs typeface="Arial"/>
            </a:endParaRPr>
          </a:p>
          <a:p>
            <a:pPr marL="756285" marR="338455" lvl="1" indent="-287020">
              <a:lnSpc>
                <a:spcPts val="2810"/>
              </a:lnSpc>
              <a:spcBef>
                <a:spcPts val="620"/>
              </a:spcBef>
              <a:buClr>
                <a:srgbClr val="336699"/>
              </a:buClr>
              <a:buSzPct val="75000"/>
              <a:buFont typeface="Wingdings"/>
              <a:buChar char=""/>
              <a:tabLst>
                <a:tab pos="756285" algn="l"/>
                <a:tab pos="756920" algn="l"/>
              </a:tabLst>
            </a:pPr>
            <a:r>
              <a:rPr sz="2600" dirty="0">
                <a:solidFill>
                  <a:srgbClr val="003366"/>
                </a:solidFill>
                <a:latin typeface="Arial"/>
                <a:cs typeface="Arial"/>
              </a:rPr>
              <a:t>a </a:t>
            </a:r>
            <a:r>
              <a:rPr sz="2600" spc="-5" dirty="0">
                <a:solidFill>
                  <a:srgbClr val="003366"/>
                </a:solidFill>
                <a:latin typeface="Arial"/>
                <a:cs typeface="Arial"/>
              </a:rPr>
              <a:t>file </a:t>
            </a:r>
            <a:r>
              <a:rPr sz="2600" dirty="0">
                <a:solidFill>
                  <a:srgbClr val="003366"/>
                </a:solidFill>
                <a:latin typeface="Arial"/>
                <a:cs typeface="Arial"/>
              </a:rPr>
              <a:t>opened by one thread is accessible</a:t>
            </a:r>
            <a:r>
              <a:rPr sz="2600" spc="-45" dirty="0">
                <a:solidFill>
                  <a:srgbClr val="003366"/>
                </a:solidFill>
                <a:latin typeface="Arial"/>
                <a:cs typeface="Arial"/>
              </a:rPr>
              <a:t> </a:t>
            </a:r>
            <a:r>
              <a:rPr sz="2600" dirty="0">
                <a:solidFill>
                  <a:srgbClr val="003366"/>
                </a:solidFill>
                <a:latin typeface="Arial"/>
                <a:cs typeface="Arial"/>
              </a:rPr>
              <a:t>to  other threads </a:t>
            </a:r>
            <a:r>
              <a:rPr sz="2600" spc="-5" dirty="0">
                <a:solidFill>
                  <a:srgbClr val="003366"/>
                </a:solidFill>
                <a:latin typeface="Arial"/>
                <a:cs typeface="Arial"/>
              </a:rPr>
              <a:t>(of the </a:t>
            </a:r>
            <a:r>
              <a:rPr sz="2600" spc="5" dirty="0">
                <a:solidFill>
                  <a:srgbClr val="003366"/>
                </a:solidFill>
                <a:latin typeface="Arial"/>
                <a:cs typeface="Arial"/>
              </a:rPr>
              <a:t>same</a:t>
            </a:r>
            <a:r>
              <a:rPr sz="2600" spc="-5" dirty="0">
                <a:solidFill>
                  <a:srgbClr val="003366"/>
                </a:solidFill>
                <a:latin typeface="Arial"/>
                <a:cs typeface="Arial"/>
              </a:rPr>
              <a:t> </a:t>
            </a:r>
            <a:r>
              <a:rPr sz="2600" dirty="0">
                <a:solidFill>
                  <a:srgbClr val="003366"/>
                </a:solidFill>
                <a:latin typeface="Arial"/>
                <a:cs typeface="Arial"/>
              </a:rPr>
              <a:t>process)</a:t>
            </a:r>
            <a:r>
              <a:rPr lang="en-CA" sz="2600" dirty="0">
                <a:solidFill>
                  <a:srgbClr val="003366"/>
                </a:solidFill>
                <a:latin typeface="Arial"/>
                <a:cs typeface="Arial"/>
              </a:rPr>
              <a:t>, since the files are shared among several threads</a:t>
            </a:r>
            <a:endParaRPr sz="26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996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TotalTime>
  <Words>4708</Words>
  <Application>Microsoft Office PowerPoint</Application>
  <PresentationFormat>On-screen Show (4:3)</PresentationFormat>
  <Paragraphs>654</Paragraphs>
  <Slides>55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Arial</vt:lpstr>
      <vt:lpstr>Arial Black</vt:lpstr>
      <vt:lpstr>Calibri</vt:lpstr>
      <vt:lpstr>Carlito</vt:lpstr>
      <vt:lpstr>Courier New</vt:lpstr>
      <vt:lpstr>hurme_no2-webfont</vt:lpstr>
      <vt:lpstr>Lato</vt:lpstr>
      <vt:lpstr>Liberation Sans Narrow</vt:lpstr>
      <vt:lpstr>Times New Roman</vt:lpstr>
      <vt:lpstr>Wingdings</vt:lpstr>
      <vt:lpstr>Office Theme</vt:lpstr>
      <vt:lpstr>Module 3 - Threads</vt:lpstr>
      <vt:lpstr>Topics</vt:lpstr>
      <vt:lpstr>Characteristics of processes</vt:lpstr>
      <vt:lpstr>Process</vt:lpstr>
      <vt:lpstr>Process characteristics</vt:lpstr>
      <vt:lpstr>Resource ownership unit</vt:lpstr>
      <vt:lpstr>Execution unit</vt:lpstr>
      <vt:lpstr>Topics</vt:lpstr>
      <vt:lpstr>Threads = lightweight processes</vt:lpstr>
      <vt:lpstr>Example</vt:lpstr>
      <vt:lpstr>Single and multi-threaded processes</vt:lpstr>
      <vt:lpstr>Threads and processes [Stallings]</vt:lpstr>
      <vt:lpstr>Thread</vt:lpstr>
      <vt:lpstr>Why threads</vt:lpstr>
      <vt:lpstr>Switching between threads is less expensive than switching between  processes</vt:lpstr>
      <vt:lpstr>Communication is also less expensive between threads than between  processes.</vt:lpstr>
      <vt:lpstr>Creation is less expensive</vt:lpstr>
      <vt:lpstr>Kernel and user threads</vt:lpstr>
      <vt:lpstr>User and kernel threads (kernel)</vt:lpstr>
      <vt:lpstr>Mixed solutions: user and kernel threads</vt:lpstr>
      <vt:lpstr>Multiple user threads for a kernel thread: the user controls the threads (one to many)</vt:lpstr>
      <vt:lpstr>One to one: the OS controls the threads</vt:lpstr>
      <vt:lpstr>Many to many: mixed solution (M: M - many to  many)</vt:lpstr>
      <vt:lpstr>Multithreads and monothreads</vt:lpstr>
      <vt:lpstr>Topics</vt:lpstr>
      <vt:lpstr>Threading challenges</vt:lpstr>
      <vt:lpstr>Fork () and exec () semantics</vt:lpstr>
      <vt:lpstr>Cancellation of thread</vt:lpstr>
      <vt:lpstr>Wire groupings (Thread Pools)</vt:lpstr>
      <vt:lpstr>thread-specific data</vt:lpstr>
      <vt:lpstr>Topics</vt:lpstr>
      <vt:lpstr>Examples of thread libraries</vt:lpstr>
      <vt:lpstr>Pthreads</vt:lpstr>
      <vt:lpstr>PowerPoint Presentation</vt:lpstr>
      <vt:lpstr>Programming exercise with threads</vt:lpstr>
      <vt:lpstr>Matrix multiplication with multi-threads</vt:lpstr>
      <vt:lpstr>Let's go!</vt:lpstr>
      <vt:lpstr>Let's go!</vt:lpstr>
      <vt:lpstr>Let's go!</vt:lpstr>
      <vt:lpstr>Win32 thread API</vt:lpstr>
      <vt:lpstr>Java Threads</vt:lpstr>
      <vt:lpstr>Extend the Thread class</vt:lpstr>
      <vt:lpstr>The Runnable interface</vt:lpstr>
      <vt:lpstr>Attach Threads</vt:lpstr>
      <vt:lpstr>Thread cancellation</vt:lpstr>
      <vt:lpstr>Examples of I/O Thread Implementation</vt:lpstr>
      <vt:lpstr>Windows XP Threads</vt:lpstr>
      <vt:lpstr>Windows XP Threads</vt:lpstr>
      <vt:lpstr>PowerPoint Presentation</vt:lpstr>
      <vt:lpstr>The producer - consumer problem</vt:lpstr>
      <vt:lpstr>Communication buffers</vt:lpstr>
      <vt:lpstr>The bounded buffer (bounded buffer)</vt:lpstr>
      <vt:lpstr>The producer - consumer problem</vt:lpstr>
      <vt:lpstr>Producer thread</vt:lpstr>
      <vt:lpstr>Consumer thread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Mario Marchand</dc:creator>
  <cp:lastModifiedBy>Faranak Vahid-Ansari</cp:lastModifiedBy>
  <cp:revision>25</cp:revision>
  <dcterms:created xsi:type="dcterms:W3CDTF">2022-05-25T22:03:50Z</dcterms:created>
  <dcterms:modified xsi:type="dcterms:W3CDTF">2022-07-23T23:48:55Z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2021-01-10T00:00:00Z</vt:filetime>
  </property>
  <property fmtid="{D5CDD505-2E9C-101B-9397-08002B2CF9AE}" pid="3" name="Creator">
    <vt:lpwstr>Microsoft® PowerPoint® for Microsoft 365</vt:lpwstr>
  </property>
  <property fmtid="{D5CDD505-2E9C-101B-9397-08002B2CF9AE}" pid="4" name="LastSaved">
    <vt:filetime>2022-05-25T00:00:00Z</vt:filetime>
  </property>
</Properties>
</file>