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66208" autoAdjust="0"/>
  </p:normalViewPr>
  <p:slideViewPr>
    <p:cSldViewPr>
      <p:cViewPr varScale="1">
        <p:scale>
          <a:sx n="77" d="100"/>
          <a:sy n="77" d="100"/>
        </p:scale>
        <p:origin x="246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AB71FCB-CF6A-4802-BBC0-DA903FD45F58}" type="datetimeFigureOut">
              <a:rPr lang="en-CA" smtClean="0"/>
              <a:t>2022-07-23</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3E99B93-717E-4C05-AD5C-2AF7614A2C22}" type="slidenum">
              <a:rPr lang="en-CA" smtClean="0"/>
              <a:t>‹#›</a:t>
            </a:fld>
            <a:endParaRPr lang="en-CA"/>
          </a:p>
        </p:txBody>
      </p:sp>
    </p:spTree>
    <p:extLst>
      <p:ext uri="{BB962C8B-B14F-4D97-AF65-F5344CB8AC3E}">
        <p14:creationId xmlns:p14="http://schemas.microsoft.com/office/powerpoint/2010/main" val="50369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eksforgeeks.org/cpu-scheduling-in-operating-system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when a process is waiting for the CPU to be executed, they are in the “Ready” state. In order to determine which process is chosen, the scheduler dispatch is called to decide which process is to be executed by the CPU, which then the process changes state as such.</a:t>
            </a:r>
          </a:p>
        </p:txBody>
      </p:sp>
      <p:sp>
        <p:nvSpPr>
          <p:cNvPr id="4" name="Slide Number Placeholder 3"/>
          <p:cNvSpPr>
            <a:spLocks noGrp="1"/>
          </p:cNvSpPr>
          <p:nvPr>
            <p:ph type="sldNum" sz="quarter" idx="5"/>
          </p:nvPr>
        </p:nvSpPr>
        <p:spPr/>
        <p:txBody>
          <a:bodyPr/>
          <a:lstStyle/>
          <a:p>
            <a:fld id="{03E99B93-717E-4C05-AD5C-2AF7614A2C22}" type="slidenum">
              <a:rPr lang="en-CA" smtClean="0"/>
              <a:t>3</a:t>
            </a:fld>
            <a:endParaRPr lang="en-CA"/>
          </a:p>
        </p:txBody>
      </p:sp>
    </p:spTree>
    <p:extLst>
      <p:ext uri="{BB962C8B-B14F-4D97-AF65-F5344CB8AC3E}">
        <p14:creationId xmlns:p14="http://schemas.microsoft.com/office/powerpoint/2010/main" val="3280991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Cycle Time &lt;-&gt; CPU burst time</a:t>
            </a:r>
          </a:p>
        </p:txBody>
      </p:sp>
      <p:sp>
        <p:nvSpPr>
          <p:cNvPr id="4" name="Slide Number Placeholder 3"/>
          <p:cNvSpPr>
            <a:spLocks noGrp="1"/>
          </p:cNvSpPr>
          <p:nvPr>
            <p:ph type="sldNum" sz="quarter" idx="5"/>
          </p:nvPr>
        </p:nvSpPr>
        <p:spPr/>
        <p:txBody>
          <a:bodyPr/>
          <a:lstStyle/>
          <a:p>
            <a:fld id="{03E99B93-717E-4C05-AD5C-2AF7614A2C22}" type="slidenum">
              <a:rPr lang="en-CA" smtClean="0"/>
              <a:t>14</a:t>
            </a:fld>
            <a:endParaRPr lang="en-CA"/>
          </a:p>
        </p:txBody>
      </p:sp>
    </p:spTree>
    <p:extLst>
      <p:ext uri="{BB962C8B-B14F-4D97-AF65-F5344CB8AC3E}">
        <p14:creationId xmlns:p14="http://schemas.microsoft.com/office/powerpoint/2010/main" val="187753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rotation time &lt;-&gt; average turnaround time:</a:t>
            </a:r>
          </a:p>
          <a:p>
            <a:r>
              <a:rPr lang="en-CA" dirty="0"/>
              <a:t>P1: turnaround time is 30 – 0 = 30</a:t>
            </a:r>
          </a:p>
          <a:p>
            <a:r>
              <a:rPr lang="en-CA" dirty="0"/>
              <a:t>P2: 3 – 0 = 0</a:t>
            </a:r>
          </a:p>
          <a:p>
            <a:r>
              <a:rPr lang="en-CA" dirty="0"/>
              <a:t>P3: 6 – 0 = 0</a:t>
            </a:r>
          </a:p>
          <a:p>
            <a:r>
              <a:rPr lang="en-CA" dirty="0"/>
              <a:t>Thus, average turnaround time is (30 + 3 + 6) / 3 = 13</a:t>
            </a:r>
          </a:p>
          <a:p>
            <a:r>
              <a:rPr lang="en-CA" dirty="0"/>
              <a:t>Throughput is 3/30</a:t>
            </a:r>
          </a:p>
        </p:txBody>
      </p:sp>
      <p:sp>
        <p:nvSpPr>
          <p:cNvPr id="4" name="Slide Number Placeholder 3"/>
          <p:cNvSpPr>
            <a:spLocks noGrp="1"/>
          </p:cNvSpPr>
          <p:nvPr>
            <p:ph type="sldNum" sz="quarter" idx="5"/>
          </p:nvPr>
        </p:nvSpPr>
        <p:spPr/>
        <p:txBody>
          <a:bodyPr/>
          <a:lstStyle/>
          <a:p>
            <a:fld id="{03E99B93-717E-4C05-AD5C-2AF7614A2C22}" type="slidenum">
              <a:rPr lang="en-CA" smtClean="0"/>
              <a:t>16</a:t>
            </a:fld>
            <a:endParaRPr lang="en-CA"/>
          </a:p>
        </p:txBody>
      </p:sp>
    </p:spTree>
    <p:extLst>
      <p:ext uri="{BB962C8B-B14F-4D97-AF65-F5344CB8AC3E}">
        <p14:creationId xmlns:p14="http://schemas.microsoft.com/office/powerpoint/2010/main" val="38428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Waiting times:</a:t>
            </a:r>
          </a:p>
          <a:p>
            <a:r>
              <a:rPr lang="en-CA" dirty="0"/>
              <a:t>P2: 0</a:t>
            </a:r>
          </a:p>
          <a:p>
            <a:r>
              <a:rPr lang="en-CA" dirty="0"/>
              <a:t>P1: 1</a:t>
            </a:r>
          </a:p>
          <a:p>
            <a:r>
              <a:rPr lang="en-CA" dirty="0"/>
              <a:t>P3: 27 – 5 = 22</a:t>
            </a:r>
          </a:p>
          <a:p>
            <a:r>
              <a:rPr lang="en-CA" dirty="0"/>
              <a:t>Average waiting time is (22 + 1 + 0)/3 = 23/3 </a:t>
            </a:r>
            <a:r>
              <a:rPr lang="en-CA" b="0" i="0" dirty="0">
                <a:solidFill>
                  <a:srgbClr val="E8EAED"/>
                </a:solidFill>
                <a:effectLst/>
                <a:latin typeface="arial" panose="020B0604020202020204" pitchFamily="34" charset="0"/>
              </a:rPr>
              <a:t>≈ 7.7</a:t>
            </a:r>
            <a:endParaRPr lang="en-CA" dirty="0"/>
          </a:p>
          <a:p>
            <a:endParaRPr lang="en-CA" dirty="0"/>
          </a:p>
          <a:p>
            <a:r>
              <a:rPr lang="en-CA" dirty="0"/>
              <a:t>Average turnaround time:</a:t>
            </a:r>
          </a:p>
          <a:p>
            <a:r>
              <a:rPr lang="en-CA" dirty="0"/>
              <a:t>P2: turnaround time is 3 – 0 = 3</a:t>
            </a:r>
          </a:p>
          <a:p>
            <a:r>
              <a:rPr lang="en-CA" dirty="0"/>
              <a:t>P1: 27 – 2 = 25</a:t>
            </a:r>
          </a:p>
          <a:p>
            <a:r>
              <a:rPr lang="en-CA" dirty="0"/>
              <a:t>P3: 30 - 5 = 25</a:t>
            </a:r>
          </a:p>
          <a:p>
            <a:r>
              <a:rPr lang="en-CA" dirty="0"/>
              <a:t>Thus, average turnaround time is (3 + 25 +25)/3 = 53/3 </a:t>
            </a:r>
            <a:r>
              <a:rPr lang="en-CA" b="0" i="0" dirty="0">
                <a:solidFill>
                  <a:srgbClr val="E8EAED"/>
                </a:solidFill>
                <a:effectLst/>
                <a:latin typeface="arial" panose="020B0604020202020204" pitchFamily="34" charset="0"/>
              </a:rPr>
              <a:t>≈ 17.7</a:t>
            </a:r>
          </a:p>
          <a:p>
            <a:endParaRPr lang="en-CA" b="0" i="0" dirty="0">
              <a:solidFill>
                <a:srgbClr val="E8EAED"/>
              </a:solidFill>
              <a:effectLst/>
              <a:latin typeface="arial" panose="020B0604020202020204" pitchFamily="34" charset="0"/>
            </a:endParaRPr>
          </a:p>
          <a:p>
            <a:r>
              <a:rPr lang="en-CA" b="0" i="0" dirty="0">
                <a:solidFill>
                  <a:srgbClr val="E8EAED"/>
                </a:solidFill>
                <a:effectLst/>
                <a:latin typeface="arial" panose="020B0604020202020204" pitchFamily="34" charset="0"/>
              </a:rPr>
              <a:t>Throughput: 3/30</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17</a:t>
            </a:fld>
            <a:endParaRPr lang="en-CA"/>
          </a:p>
        </p:txBody>
      </p:sp>
    </p:spTree>
    <p:extLst>
      <p:ext uri="{BB962C8B-B14F-4D97-AF65-F5344CB8AC3E}">
        <p14:creationId xmlns:p14="http://schemas.microsoft.com/office/powerpoint/2010/main" val="385890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0" i="0" dirty="0">
                <a:solidFill>
                  <a:srgbClr val="273239"/>
                </a:solidFill>
                <a:effectLst/>
                <a:latin typeface="urw-din"/>
              </a:rPr>
              <a:t>Convoy Effect is phenomenon associated with the First Come First Serve (FCFS) algorithm, in which the whole Operating System slows down due to few slow processes.</a:t>
            </a:r>
          </a:p>
          <a:p>
            <a:pPr algn="l" fontAlgn="base"/>
            <a:r>
              <a:rPr lang="en-CA" b="0" i="0" dirty="0">
                <a:solidFill>
                  <a:srgbClr val="273239"/>
                </a:solidFill>
                <a:effectLst/>
                <a:latin typeface="urw-din"/>
              </a:rPr>
              <a:t>FCFS algorithm is non-</a:t>
            </a:r>
            <a:r>
              <a:rPr lang="en-CA" b="0" i="0" dirty="0" err="1">
                <a:solidFill>
                  <a:srgbClr val="273239"/>
                </a:solidFill>
                <a:effectLst/>
                <a:latin typeface="urw-din"/>
              </a:rPr>
              <a:t>preemptive</a:t>
            </a:r>
            <a:r>
              <a:rPr lang="en-CA" b="0" i="0" dirty="0">
                <a:solidFill>
                  <a:srgbClr val="273239"/>
                </a:solidFill>
                <a:effectLst/>
                <a:latin typeface="urw-din"/>
              </a:rPr>
              <a:t> in nature, that is, once CPU time has been allocated to a process, other processes can get CPU time only after the current process has finished. This property of FCFS scheduling leads to the situation called Convoy Effect.</a:t>
            </a:r>
          </a:p>
          <a:p>
            <a:pPr algn="l" fontAlgn="base"/>
            <a:r>
              <a:rPr lang="en-CA" b="0" i="0" dirty="0">
                <a:solidFill>
                  <a:srgbClr val="273239"/>
                </a:solidFill>
                <a:effectLst/>
                <a:latin typeface="urw-din"/>
              </a:rPr>
              <a:t>Suppose there is one CPU intensive (large burst time) process in the ready queue, and several other processes with relatively less burst times but are Input/Output (I/O) bound (Need I/O operations frequently).</a:t>
            </a:r>
          </a:p>
          <a:p>
            <a:pPr algn="l" fontAlgn="base"/>
            <a:r>
              <a:rPr lang="en-CA" b="0" i="0" dirty="0">
                <a:solidFill>
                  <a:srgbClr val="273239"/>
                </a:solidFill>
                <a:effectLst/>
                <a:latin typeface="urw-din"/>
              </a:rPr>
              <a:t>Steps are as following below:</a:t>
            </a:r>
          </a:p>
          <a:p>
            <a:pPr algn="l" fontAlgn="base">
              <a:buFont typeface="Arial" panose="020B0604020202020204" pitchFamily="34" charset="0"/>
              <a:buChar char="•"/>
            </a:pPr>
            <a:r>
              <a:rPr lang="en-CA" b="0" i="0" dirty="0">
                <a:solidFill>
                  <a:srgbClr val="273239"/>
                </a:solidFill>
                <a:effectLst/>
                <a:latin typeface="urw-din"/>
              </a:rPr>
              <a:t>The I/O bound processes are first allocated CPU time. As they are less CPU intensive, they quickly get executed and go to I/O queues.</a:t>
            </a:r>
          </a:p>
          <a:p>
            <a:pPr algn="l" fontAlgn="base">
              <a:buFont typeface="Arial" panose="020B0604020202020204" pitchFamily="34" charset="0"/>
              <a:buChar char="•"/>
            </a:pPr>
            <a:r>
              <a:rPr lang="en-CA" b="0" i="0" dirty="0">
                <a:solidFill>
                  <a:srgbClr val="273239"/>
                </a:solidFill>
                <a:effectLst/>
                <a:latin typeface="urw-din"/>
              </a:rPr>
              <a:t>Now, the CPU intensive process is allocated CPU time. As its burst time is high, it takes time to complete.</a:t>
            </a:r>
          </a:p>
          <a:p>
            <a:pPr algn="l" fontAlgn="base">
              <a:buFont typeface="Arial" panose="020B0604020202020204" pitchFamily="34" charset="0"/>
              <a:buChar char="•"/>
            </a:pPr>
            <a:r>
              <a:rPr lang="en-CA" b="0" i="0" dirty="0">
                <a:solidFill>
                  <a:srgbClr val="273239"/>
                </a:solidFill>
                <a:effectLst/>
                <a:latin typeface="urw-din"/>
              </a:rPr>
              <a:t>While the CPU intensive process is being executed, the I/O bound processes complete their I/O operations and are moved back to ready queue.</a:t>
            </a:r>
          </a:p>
          <a:p>
            <a:pPr algn="l" fontAlgn="base">
              <a:buFont typeface="Arial" panose="020B0604020202020204" pitchFamily="34" charset="0"/>
              <a:buChar char="•"/>
            </a:pPr>
            <a:r>
              <a:rPr lang="en-CA" b="0" i="0" dirty="0">
                <a:solidFill>
                  <a:srgbClr val="273239"/>
                </a:solidFill>
                <a:effectLst/>
                <a:latin typeface="urw-din"/>
              </a:rPr>
              <a:t>However, the I/O bound processes are made to wait as the CPU intensive process still hasn’t finished. </a:t>
            </a:r>
            <a:r>
              <a:rPr lang="en-CA" b="1" i="0" dirty="0">
                <a:solidFill>
                  <a:srgbClr val="273239"/>
                </a:solidFill>
                <a:effectLst/>
                <a:latin typeface="urw-din"/>
              </a:rPr>
              <a:t>This leads to I/O devices being idle.</a:t>
            </a:r>
            <a:endParaRPr lang="en-CA" b="0" i="0" dirty="0">
              <a:solidFill>
                <a:srgbClr val="273239"/>
              </a:solidFill>
              <a:effectLst/>
              <a:latin typeface="urw-din"/>
            </a:endParaRPr>
          </a:p>
          <a:p>
            <a:pPr algn="l" fontAlgn="base">
              <a:buFont typeface="Arial" panose="020B0604020202020204" pitchFamily="34" charset="0"/>
              <a:buChar char="•"/>
            </a:pPr>
            <a:r>
              <a:rPr lang="en-CA" b="0" i="0" dirty="0">
                <a:solidFill>
                  <a:srgbClr val="273239"/>
                </a:solidFill>
                <a:effectLst/>
                <a:latin typeface="urw-din"/>
              </a:rPr>
              <a:t>When the CPU intensive process gets over, it is sent to the I/O queue so that it can access an I/O device.</a:t>
            </a:r>
          </a:p>
          <a:p>
            <a:pPr algn="l" fontAlgn="base">
              <a:buFont typeface="Arial" panose="020B0604020202020204" pitchFamily="34" charset="0"/>
              <a:buChar char="•"/>
            </a:pPr>
            <a:r>
              <a:rPr lang="en-CA" b="0" i="0" dirty="0">
                <a:solidFill>
                  <a:srgbClr val="273239"/>
                </a:solidFill>
                <a:effectLst/>
                <a:latin typeface="urw-din"/>
              </a:rPr>
              <a:t>Meanwhile, the I/O bound processes get their required CPU time and move back to I/O queue.</a:t>
            </a:r>
          </a:p>
          <a:p>
            <a:pPr algn="l" fontAlgn="base">
              <a:buFont typeface="Arial" panose="020B0604020202020204" pitchFamily="34" charset="0"/>
              <a:buChar char="•"/>
            </a:pPr>
            <a:r>
              <a:rPr lang="en-CA" b="0" i="0" dirty="0">
                <a:solidFill>
                  <a:srgbClr val="273239"/>
                </a:solidFill>
                <a:effectLst/>
                <a:latin typeface="urw-din"/>
              </a:rPr>
              <a:t>However, they are made to wait because the CPU intensive process is still accessing an I/O device. As a result, </a:t>
            </a:r>
            <a:r>
              <a:rPr lang="en-CA" b="1" i="0" dirty="0">
                <a:solidFill>
                  <a:srgbClr val="273239"/>
                </a:solidFill>
                <a:effectLst/>
                <a:latin typeface="urw-din"/>
              </a:rPr>
              <a:t>the CPU is sitting idle now</a:t>
            </a:r>
            <a:r>
              <a:rPr lang="en-CA" b="0" i="0" dirty="0">
                <a:solidFill>
                  <a:srgbClr val="273239"/>
                </a:solidFill>
                <a:effectLst/>
                <a:latin typeface="urw-din"/>
              </a:rPr>
              <a:t>.</a:t>
            </a:r>
          </a:p>
          <a:p>
            <a:pPr algn="l" fontAlgn="base"/>
            <a:r>
              <a:rPr lang="en-CA" b="0" i="0" dirty="0">
                <a:solidFill>
                  <a:srgbClr val="273239"/>
                </a:solidFill>
                <a:effectLst/>
                <a:latin typeface="urw-din"/>
              </a:rPr>
              <a:t>Hence in Convoy Effect, one slow process slows down the performance of the entire set of processes, and leads to wastage of CPU time and other devices.</a:t>
            </a:r>
          </a:p>
          <a:p>
            <a:pPr algn="l" fontAlgn="base"/>
            <a:r>
              <a:rPr lang="en-CA" b="0" i="0" dirty="0">
                <a:solidFill>
                  <a:srgbClr val="273239"/>
                </a:solidFill>
                <a:effectLst/>
                <a:latin typeface="urw-din"/>
              </a:rPr>
              <a:t>To avoid Convoy Effect, </a:t>
            </a:r>
            <a:r>
              <a:rPr lang="en-CA" b="0" i="0" dirty="0" err="1">
                <a:solidFill>
                  <a:srgbClr val="273239"/>
                </a:solidFill>
                <a:effectLst/>
                <a:latin typeface="urw-din"/>
              </a:rPr>
              <a:t>preemptive</a:t>
            </a:r>
            <a:r>
              <a:rPr lang="en-CA" b="0" i="0" dirty="0">
                <a:solidFill>
                  <a:srgbClr val="273239"/>
                </a:solidFill>
                <a:effectLst/>
                <a:latin typeface="urw-din"/>
              </a:rPr>
              <a:t> scheduling algorithms like Round Robin Scheduling can be used – as the smaller processes don’t have to wait much for CPU time – making their execution faster and leading to less resources sitting idle.</a:t>
            </a:r>
          </a:p>
          <a:p>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18</a:t>
            </a:fld>
            <a:endParaRPr lang="en-CA"/>
          </a:p>
        </p:txBody>
      </p:sp>
    </p:spTree>
    <p:extLst>
      <p:ext uri="{BB962C8B-B14F-4D97-AF65-F5344CB8AC3E}">
        <p14:creationId xmlns:p14="http://schemas.microsoft.com/office/powerpoint/2010/main" val="25511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process with the smallest CPU bursts</a:t>
            </a:r>
          </a:p>
        </p:txBody>
      </p:sp>
      <p:sp>
        <p:nvSpPr>
          <p:cNvPr id="4" name="Slide Number Placeholder 3"/>
          <p:cNvSpPr>
            <a:spLocks noGrp="1"/>
          </p:cNvSpPr>
          <p:nvPr>
            <p:ph type="sldNum" sz="quarter" idx="5"/>
          </p:nvPr>
        </p:nvSpPr>
        <p:spPr/>
        <p:txBody>
          <a:bodyPr/>
          <a:lstStyle/>
          <a:p>
            <a:fld id="{03E99B93-717E-4C05-AD5C-2AF7614A2C22}" type="slidenum">
              <a:rPr lang="en-CA" smtClean="0"/>
              <a:t>20</a:t>
            </a:fld>
            <a:endParaRPr lang="en-CA"/>
          </a:p>
        </p:txBody>
      </p:sp>
    </p:spTree>
    <p:extLst>
      <p:ext uri="{BB962C8B-B14F-4D97-AF65-F5344CB8AC3E}">
        <p14:creationId xmlns:p14="http://schemas.microsoft.com/office/powerpoint/2010/main" val="39220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creator of the OS decides which approach the scheduler uses</a:t>
            </a:r>
          </a:p>
          <a:p>
            <a:endParaRPr lang="en-CA" dirty="0"/>
          </a:p>
          <a:p>
            <a:r>
              <a:rPr lang="en-CA" b="0" i="0" dirty="0">
                <a:solidFill>
                  <a:srgbClr val="000000"/>
                </a:solidFill>
                <a:effectLst/>
                <a:latin typeface="Times New Roman" panose="02020603050405020304" pitchFamily="18" charset="0"/>
              </a:rPr>
              <a:t>The term dispatch latency describes the amount of time it takes for a system to respond to a request for a process to begin operation. With a scheduler written specifically to honor application priorities, real-time applications can be developed with a bounded dispatch latency. The overall application response time is composed of the interrupt response time, the dispatch latency, and the time it takes the application itself to determine its response.</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21</a:t>
            </a:fld>
            <a:endParaRPr lang="en-CA"/>
          </a:p>
        </p:txBody>
      </p:sp>
    </p:spTree>
    <p:extLst>
      <p:ext uri="{BB962C8B-B14F-4D97-AF65-F5344CB8AC3E}">
        <p14:creationId xmlns:p14="http://schemas.microsoft.com/office/powerpoint/2010/main" val="2569057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process arriving at 0, the CPU takes it since it is the only process available. After a process (P1 here) is completed, the scheduler decides which process takes the shortest time to complete, hence taking P3 after.</a:t>
            </a:r>
          </a:p>
          <a:p>
            <a:r>
              <a:rPr lang="en-CA" dirty="0"/>
              <a:t>A process that is I/O based, its CPU burst time can be 0 (or a small number)</a:t>
            </a:r>
          </a:p>
        </p:txBody>
      </p:sp>
      <p:sp>
        <p:nvSpPr>
          <p:cNvPr id="4" name="Slide Number Placeholder 3"/>
          <p:cNvSpPr>
            <a:spLocks noGrp="1"/>
          </p:cNvSpPr>
          <p:nvPr>
            <p:ph type="sldNum" sz="quarter" idx="5"/>
          </p:nvPr>
        </p:nvSpPr>
        <p:spPr/>
        <p:txBody>
          <a:bodyPr/>
          <a:lstStyle/>
          <a:p>
            <a:fld id="{03E99B93-717E-4C05-AD5C-2AF7614A2C22}" type="slidenum">
              <a:rPr lang="en-CA" smtClean="0"/>
              <a:t>22</a:t>
            </a:fld>
            <a:endParaRPr lang="en-CA"/>
          </a:p>
        </p:txBody>
      </p:sp>
    </p:spTree>
    <p:extLst>
      <p:ext uri="{BB962C8B-B14F-4D97-AF65-F5344CB8AC3E}">
        <p14:creationId xmlns:p14="http://schemas.microsoft.com/office/powerpoint/2010/main" val="1681693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pre-emption means taking away the CPU from one process, and giving it charge to another process</a:t>
            </a:r>
          </a:p>
          <a:p>
            <a:endParaRPr lang="en-CA" dirty="0"/>
          </a:p>
          <a:p>
            <a:r>
              <a:rPr lang="en-CA" dirty="0"/>
              <a:t>There can be moments where a tie would occur between bursts times of the process, and as such, the implementation needs to be clear in which process needs to take priority when something like this occurs (time break is broken via who arrived first, it goes back to FCFS)</a:t>
            </a:r>
          </a:p>
        </p:txBody>
      </p:sp>
      <p:sp>
        <p:nvSpPr>
          <p:cNvPr id="4" name="Slide Number Placeholder 3"/>
          <p:cNvSpPr>
            <a:spLocks noGrp="1"/>
          </p:cNvSpPr>
          <p:nvPr>
            <p:ph type="sldNum" sz="quarter" idx="5"/>
          </p:nvPr>
        </p:nvSpPr>
        <p:spPr/>
        <p:txBody>
          <a:bodyPr/>
          <a:lstStyle/>
          <a:p>
            <a:fld id="{03E99B93-717E-4C05-AD5C-2AF7614A2C22}" type="slidenum">
              <a:rPr lang="en-CA" smtClean="0"/>
              <a:t>23</a:t>
            </a:fld>
            <a:endParaRPr lang="en-CA"/>
          </a:p>
        </p:txBody>
      </p:sp>
    </p:spTree>
    <p:extLst>
      <p:ext uri="{BB962C8B-B14F-4D97-AF65-F5344CB8AC3E}">
        <p14:creationId xmlns:p14="http://schemas.microsoft.com/office/powerpoint/2010/main" val="361505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possible to predict the length of the next CPU bursts. We can estimate based on previous CPU bursts</a:t>
            </a:r>
          </a:p>
        </p:txBody>
      </p:sp>
      <p:sp>
        <p:nvSpPr>
          <p:cNvPr id="4" name="Slide Number Placeholder 3"/>
          <p:cNvSpPr>
            <a:spLocks noGrp="1"/>
          </p:cNvSpPr>
          <p:nvPr>
            <p:ph type="sldNum" sz="quarter" idx="5"/>
          </p:nvPr>
        </p:nvSpPr>
        <p:spPr/>
        <p:txBody>
          <a:bodyPr/>
          <a:lstStyle/>
          <a:p>
            <a:fld id="{03E99B93-717E-4C05-AD5C-2AF7614A2C22}" type="slidenum">
              <a:rPr lang="en-CA" smtClean="0"/>
              <a:t>24</a:t>
            </a:fld>
            <a:endParaRPr lang="en-CA"/>
          </a:p>
        </p:txBody>
      </p:sp>
    </p:spTree>
    <p:extLst>
      <p:ext uri="{BB962C8B-B14F-4D97-AF65-F5344CB8AC3E}">
        <p14:creationId xmlns:p14="http://schemas.microsoft.com/office/powerpoint/2010/main" val="418781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T1 = tau1 (unless stated otherwise in the question)</a:t>
            </a:r>
          </a:p>
          <a:p>
            <a:endParaRPr lang="en-CA" dirty="0"/>
          </a:p>
          <a:p>
            <a:r>
              <a:rPr lang="en-CA" dirty="0" err="1"/>
              <a:t>T_n</a:t>
            </a:r>
            <a:r>
              <a:rPr lang="en-CA" dirty="0"/>
              <a:t> is known, since those are the times of the previous CPU bursts</a:t>
            </a:r>
          </a:p>
          <a:p>
            <a:endParaRPr lang="en-CA" dirty="0"/>
          </a:p>
          <a:p>
            <a:pPr algn="l" fontAlgn="base"/>
            <a:r>
              <a:rPr lang="en-CA" b="1" i="0" dirty="0">
                <a:solidFill>
                  <a:srgbClr val="273239"/>
                </a:solidFill>
                <a:effectLst/>
                <a:latin typeface="urw-din"/>
              </a:rPr>
              <a:t>Smoothening factor (α) –</a:t>
            </a:r>
            <a:r>
              <a:rPr lang="en-CA" b="0" i="0" dirty="0">
                <a:solidFill>
                  <a:srgbClr val="273239"/>
                </a:solidFill>
                <a:effectLst/>
                <a:latin typeface="urw-din"/>
              </a:rPr>
              <a:t> It controls the relative weight of recent and past history in our prediction.</a:t>
            </a:r>
          </a:p>
          <a:p>
            <a:pPr algn="l" fontAlgn="base">
              <a:buFont typeface="Arial" panose="020B0604020202020204" pitchFamily="34" charset="0"/>
              <a:buChar char="•"/>
            </a:pPr>
            <a:r>
              <a:rPr lang="en-CA" b="0" i="0" dirty="0">
                <a:solidFill>
                  <a:srgbClr val="273239"/>
                </a:solidFill>
                <a:effectLst/>
                <a:latin typeface="urw-din"/>
              </a:rPr>
              <a:t>If α = 0, Τ</a:t>
            </a:r>
            <a:r>
              <a:rPr lang="en-CA" b="0" i="0" baseline="30000" dirty="0">
                <a:solidFill>
                  <a:srgbClr val="273239"/>
                </a:solidFill>
                <a:effectLst/>
                <a:latin typeface="urw-din"/>
              </a:rPr>
              <a:t>n+1</a:t>
            </a:r>
            <a:r>
              <a:rPr lang="en-CA" b="0" i="0" dirty="0">
                <a:solidFill>
                  <a:srgbClr val="273239"/>
                </a:solidFill>
                <a:effectLst/>
                <a:latin typeface="urw-din"/>
              </a:rPr>
              <a:t> = </a:t>
            </a:r>
            <a:r>
              <a:rPr lang="en-CA" b="0" i="0" dirty="0" err="1">
                <a:solidFill>
                  <a:srgbClr val="273239"/>
                </a:solidFill>
                <a:effectLst/>
                <a:latin typeface="urw-din"/>
              </a:rPr>
              <a:t>Τ</a:t>
            </a:r>
            <a:r>
              <a:rPr lang="en-CA" b="0" i="0" baseline="30000" dirty="0" err="1">
                <a:solidFill>
                  <a:srgbClr val="273239"/>
                </a:solidFill>
                <a:effectLst/>
                <a:latin typeface="urw-din"/>
              </a:rPr>
              <a:t>n</a:t>
            </a:r>
            <a:r>
              <a:rPr lang="en-CA" b="0" i="0" dirty="0">
                <a:solidFill>
                  <a:srgbClr val="273239"/>
                </a:solidFill>
                <a:effectLst/>
                <a:latin typeface="urw-din"/>
              </a:rPr>
              <a:t> i.e. no change in value of initial predicted burst time.</a:t>
            </a:r>
          </a:p>
          <a:p>
            <a:pPr algn="l" fontAlgn="base">
              <a:buFont typeface="Arial" panose="020B0604020202020204" pitchFamily="34" charset="0"/>
              <a:buChar char="•"/>
            </a:pPr>
            <a:r>
              <a:rPr lang="en-CA" b="0" i="0" dirty="0">
                <a:solidFill>
                  <a:srgbClr val="273239"/>
                </a:solidFill>
                <a:effectLst/>
                <a:latin typeface="urw-din"/>
              </a:rPr>
              <a:t>If α = 1, Τ</a:t>
            </a:r>
            <a:r>
              <a:rPr lang="en-CA" b="0" i="0" baseline="30000" dirty="0">
                <a:solidFill>
                  <a:srgbClr val="273239"/>
                </a:solidFill>
                <a:effectLst/>
                <a:latin typeface="urw-din"/>
              </a:rPr>
              <a:t>n+1</a:t>
            </a:r>
            <a:r>
              <a:rPr lang="en-CA" b="0" i="0" dirty="0">
                <a:solidFill>
                  <a:srgbClr val="273239"/>
                </a:solidFill>
                <a:effectLst/>
                <a:latin typeface="urw-din"/>
              </a:rPr>
              <a:t> = </a:t>
            </a:r>
            <a:r>
              <a:rPr lang="en-CA" b="0" i="0" dirty="0" err="1">
                <a:solidFill>
                  <a:srgbClr val="273239"/>
                </a:solidFill>
                <a:effectLst/>
                <a:latin typeface="urw-din"/>
              </a:rPr>
              <a:t>t</a:t>
            </a:r>
            <a:r>
              <a:rPr lang="en-CA" b="0" i="0" baseline="30000" dirty="0" err="1">
                <a:solidFill>
                  <a:srgbClr val="273239"/>
                </a:solidFill>
                <a:effectLst/>
                <a:latin typeface="urw-din"/>
              </a:rPr>
              <a:t>n</a:t>
            </a:r>
            <a:r>
              <a:rPr lang="en-CA" b="0" i="0" dirty="0">
                <a:solidFill>
                  <a:srgbClr val="273239"/>
                </a:solidFill>
                <a:effectLst/>
                <a:latin typeface="urw-din"/>
              </a:rPr>
              <a:t> i.e. predicted Burst-Time of new process will always change according to actual Burst-time of n</a:t>
            </a:r>
            <a:r>
              <a:rPr lang="en-CA" b="0" i="0" baseline="30000" dirty="0">
                <a:solidFill>
                  <a:srgbClr val="273239"/>
                </a:solidFill>
                <a:effectLst/>
                <a:latin typeface="urw-din"/>
              </a:rPr>
              <a:t>th</a:t>
            </a:r>
            <a:r>
              <a:rPr lang="en-CA" b="0" i="0" dirty="0">
                <a:solidFill>
                  <a:srgbClr val="273239"/>
                </a:solidFill>
                <a:effectLst/>
                <a:latin typeface="urw-din"/>
              </a:rPr>
              <a:t> process.</a:t>
            </a:r>
          </a:p>
          <a:p>
            <a:pPr algn="l" fontAlgn="base">
              <a:buFont typeface="Arial" panose="020B0604020202020204" pitchFamily="34" charset="0"/>
              <a:buChar char="•"/>
            </a:pPr>
            <a:r>
              <a:rPr lang="en-CA" b="0" i="0" dirty="0">
                <a:solidFill>
                  <a:srgbClr val="273239"/>
                </a:solidFill>
                <a:effectLst/>
                <a:latin typeface="urw-din"/>
              </a:rPr>
              <a:t>If α = 1/2, recent and past history are equally weighted.</a:t>
            </a:r>
          </a:p>
          <a:p>
            <a:endParaRPr lang="en-CA" dirty="0"/>
          </a:p>
          <a:p>
            <a:r>
              <a:rPr lang="en-CA" dirty="0"/>
              <a:t>https://www.geeksforgeeks.org/shortest-job-first-cpu-scheduling-with-predicted-burst-time/</a:t>
            </a:r>
          </a:p>
        </p:txBody>
      </p:sp>
      <p:sp>
        <p:nvSpPr>
          <p:cNvPr id="4" name="Slide Number Placeholder 3"/>
          <p:cNvSpPr>
            <a:spLocks noGrp="1"/>
          </p:cNvSpPr>
          <p:nvPr>
            <p:ph type="sldNum" sz="quarter" idx="5"/>
          </p:nvPr>
        </p:nvSpPr>
        <p:spPr/>
        <p:txBody>
          <a:bodyPr/>
          <a:lstStyle/>
          <a:p>
            <a:fld id="{03E99B93-717E-4C05-AD5C-2AF7614A2C22}" type="slidenum">
              <a:rPr lang="en-CA" smtClean="0"/>
              <a:t>25</a:t>
            </a:fld>
            <a:endParaRPr lang="en-CA"/>
          </a:p>
        </p:txBody>
      </p:sp>
    </p:spTree>
    <p:extLst>
      <p:ext uri="{BB962C8B-B14F-4D97-AF65-F5344CB8AC3E}">
        <p14:creationId xmlns:p14="http://schemas.microsoft.com/office/powerpoint/2010/main" val="118943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Several queues where the processes have to reside in, with the main one being the ready queue containing all the processes that are ready for the CPU. Other than the CPU and its ready queue, there are also queue for devices, which operate the same way. Notice the headers pointing to the PCBs,</a:t>
            </a:r>
          </a:p>
        </p:txBody>
      </p:sp>
      <p:sp>
        <p:nvSpPr>
          <p:cNvPr id="4" name="Slide Number Placeholder 3"/>
          <p:cNvSpPr>
            <a:spLocks noGrp="1"/>
          </p:cNvSpPr>
          <p:nvPr>
            <p:ph type="sldNum" sz="quarter" idx="5"/>
          </p:nvPr>
        </p:nvSpPr>
        <p:spPr/>
        <p:txBody>
          <a:bodyPr/>
          <a:lstStyle/>
          <a:p>
            <a:fld id="{03E99B93-717E-4C05-AD5C-2AF7614A2C22}" type="slidenum">
              <a:rPr lang="en-CA" smtClean="0"/>
              <a:t>4</a:t>
            </a:fld>
            <a:endParaRPr lang="en-CA"/>
          </a:p>
        </p:txBody>
      </p:sp>
    </p:spTree>
    <p:extLst>
      <p:ext uri="{BB962C8B-B14F-4D97-AF65-F5344CB8AC3E}">
        <p14:creationId xmlns:p14="http://schemas.microsoft.com/office/powerpoint/2010/main" val="1602251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Priority based algorithm based on the job length (“shortest” job first)</a:t>
            </a:r>
          </a:p>
        </p:txBody>
      </p:sp>
      <p:sp>
        <p:nvSpPr>
          <p:cNvPr id="4" name="Slide Number Placeholder 3"/>
          <p:cNvSpPr>
            <a:spLocks noGrp="1"/>
          </p:cNvSpPr>
          <p:nvPr>
            <p:ph type="sldNum" sz="quarter" idx="5"/>
          </p:nvPr>
        </p:nvSpPr>
        <p:spPr/>
        <p:txBody>
          <a:bodyPr/>
          <a:lstStyle/>
          <a:p>
            <a:fld id="{03E99B93-717E-4C05-AD5C-2AF7614A2C22}" type="slidenum">
              <a:rPr lang="en-CA" smtClean="0"/>
              <a:t>26</a:t>
            </a:fld>
            <a:endParaRPr lang="en-CA"/>
          </a:p>
        </p:txBody>
      </p:sp>
    </p:spTree>
    <p:extLst>
      <p:ext uri="{BB962C8B-B14F-4D97-AF65-F5344CB8AC3E}">
        <p14:creationId xmlns:p14="http://schemas.microsoft.com/office/powerpoint/2010/main" val="1847636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Similar to SJF, but here we are specifically or explicitly assigning priorities to the processes with a number (with meaning).</a:t>
            </a:r>
          </a:p>
          <a:p>
            <a:endParaRPr lang="en-CA" dirty="0"/>
          </a:p>
          <a:p>
            <a:r>
              <a:rPr lang="en-CA" dirty="0"/>
              <a:t>The priority scheduling will favour those processes with higher priority than the others, and will give those to the CPU instead. </a:t>
            </a:r>
            <a:r>
              <a:rPr lang="en-CA" dirty="0" err="1"/>
              <a:t>Preemption</a:t>
            </a:r>
            <a:r>
              <a:rPr lang="en-CA" dirty="0"/>
              <a:t> can play a role depending on the circumstances, either allow it to switch contexts, or let the current process be completed.</a:t>
            </a:r>
          </a:p>
          <a:p>
            <a:endParaRPr lang="en-CA" dirty="0"/>
          </a:p>
          <a:p>
            <a:r>
              <a:rPr lang="en-CA" dirty="0"/>
              <a:t>Explicit priority means that it can be assigned by you (for whatever reason)</a:t>
            </a:r>
          </a:p>
          <a:p>
            <a:endParaRPr lang="en-CA" dirty="0"/>
          </a:p>
          <a:p>
            <a:r>
              <a:rPr lang="en-CA" dirty="0"/>
              <a:t>Implicit priority can also be done, such as SJF</a:t>
            </a:r>
          </a:p>
          <a:p>
            <a:endParaRPr lang="en-CA" dirty="0"/>
          </a:p>
          <a:p>
            <a:r>
              <a:rPr lang="en-CA" dirty="0"/>
              <a:t>If the priority is the same, then the algorithm goes back to FCFS to break the tie</a:t>
            </a:r>
          </a:p>
          <a:p>
            <a:endParaRPr lang="en-CA" dirty="0"/>
          </a:p>
          <a:p>
            <a:r>
              <a:rPr lang="en-CA" dirty="0"/>
              <a:t>While processes are in the queue, the burst time is not a factor in priority, if a process has a low priority number, then its burst time can be any amount.</a:t>
            </a:r>
          </a:p>
        </p:txBody>
      </p:sp>
      <p:sp>
        <p:nvSpPr>
          <p:cNvPr id="4" name="Slide Number Placeholder 3"/>
          <p:cNvSpPr>
            <a:spLocks noGrp="1"/>
          </p:cNvSpPr>
          <p:nvPr>
            <p:ph type="sldNum" sz="quarter" idx="5"/>
          </p:nvPr>
        </p:nvSpPr>
        <p:spPr/>
        <p:txBody>
          <a:bodyPr/>
          <a:lstStyle/>
          <a:p>
            <a:fld id="{03E99B93-717E-4C05-AD5C-2AF7614A2C22}" type="slidenum">
              <a:rPr lang="en-CA" smtClean="0"/>
              <a:t>28</a:t>
            </a:fld>
            <a:endParaRPr lang="en-CA"/>
          </a:p>
        </p:txBody>
      </p:sp>
    </p:spTree>
    <p:extLst>
      <p:ext uri="{BB962C8B-B14F-4D97-AF65-F5344CB8AC3E}">
        <p14:creationId xmlns:p14="http://schemas.microsoft.com/office/powerpoint/2010/main" val="210655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Benefits one kind of jobs, while bringing a disadvantage to the other kind</a:t>
            </a:r>
          </a:p>
        </p:txBody>
      </p:sp>
      <p:sp>
        <p:nvSpPr>
          <p:cNvPr id="4" name="Slide Number Placeholder 3"/>
          <p:cNvSpPr>
            <a:spLocks noGrp="1"/>
          </p:cNvSpPr>
          <p:nvPr>
            <p:ph type="sldNum" sz="quarter" idx="5"/>
          </p:nvPr>
        </p:nvSpPr>
        <p:spPr/>
        <p:txBody>
          <a:bodyPr/>
          <a:lstStyle/>
          <a:p>
            <a:fld id="{03E99B93-717E-4C05-AD5C-2AF7614A2C22}" type="slidenum">
              <a:rPr lang="en-CA" smtClean="0"/>
              <a:t>29</a:t>
            </a:fld>
            <a:endParaRPr lang="en-CA"/>
          </a:p>
        </p:txBody>
      </p:sp>
    </p:spTree>
    <p:extLst>
      <p:ext uri="{BB962C8B-B14F-4D97-AF65-F5344CB8AC3E}">
        <p14:creationId xmlns:p14="http://schemas.microsoft.com/office/powerpoint/2010/main" val="4068405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FIFO circular queue containing different processes, with each allocating a slice of time. The CPU burst for the current process only runs for the given allowed time, thus the burst time may not finish (until returning to that process later on) </a:t>
            </a:r>
            <a:r>
              <a:rPr lang="en-CA" dirty="0">
                <a:sym typeface="Wingdings" panose="05000000000000000000" pitchFamily="2" charset="2"/>
              </a:rPr>
              <a:t> hence a </a:t>
            </a:r>
            <a:r>
              <a:rPr lang="en-CA" dirty="0" err="1">
                <a:sym typeface="Wingdings" panose="05000000000000000000" pitchFamily="2" charset="2"/>
              </a:rPr>
              <a:t>preemptive</a:t>
            </a:r>
            <a:r>
              <a:rPr lang="en-CA" dirty="0">
                <a:sym typeface="Wingdings" panose="05000000000000000000" pitchFamily="2" charset="2"/>
              </a:rPr>
              <a:t> method</a:t>
            </a:r>
            <a:endParaRPr lang="en-CA" dirty="0"/>
          </a:p>
          <a:p>
            <a:endParaRPr lang="en-CA" dirty="0"/>
          </a:p>
          <a:p>
            <a:r>
              <a:rPr lang="en-CA" dirty="0"/>
              <a:t>Works on a FCFS approach</a:t>
            </a:r>
          </a:p>
        </p:txBody>
      </p:sp>
      <p:sp>
        <p:nvSpPr>
          <p:cNvPr id="4" name="Slide Number Placeholder 3"/>
          <p:cNvSpPr>
            <a:spLocks noGrp="1"/>
          </p:cNvSpPr>
          <p:nvPr>
            <p:ph type="sldNum" sz="quarter" idx="5"/>
          </p:nvPr>
        </p:nvSpPr>
        <p:spPr/>
        <p:txBody>
          <a:bodyPr/>
          <a:lstStyle/>
          <a:p>
            <a:fld id="{03E99B93-717E-4C05-AD5C-2AF7614A2C22}" type="slidenum">
              <a:rPr lang="en-CA" smtClean="0"/>
              <a:t>30</a:t>
            </a:fld>
            <a:endParaRPr lang="en-CA"/>
          </a:p>
        </p:txBody>
      </p:sp>
    </p:spTree>
    <p:extLst>
      <p:ext uri="{BB962C8B-B14F-4D97-AF65-F5344CB8AC3E}">
        <p14:creationId xmlns:p14="http://schemas.microsoft.com/office/powerpoint/2010/main" val="530914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Consider having 3 processes, with each allocated for q seconds. Thus, in the period of 3q seconds, with each process allocating q seconds, this means that each process will get q/3q = 1/3 of the CPU time</a:t>
            </a:r>
          </a:p>
          <a:p>
            <a:endParaRPr lang="en-CA" b="0" dirty="0"/>
          </a:p>
          <a:p>
            <a:r>
              <a:rPr lang="en-CA" b="0" dirty="0"/>
              <a:t>When q is large, the processes are computed in FCFS approach since each process will not need the entire allocated quantum time, thus whichever process comes in first will be executed.</a:t>
            </a:r>
          </a:p>
          <a:p>
            <a:endParaRPr lang="en-CA" b="0" dirty="0"/>
          </a:p>
          <a:p>
            <a:r>
              <a:rPr lang="en-CA" b="0" dirty="0"/>
              <a:t>Too many context switches or interruptions between processes due to low q time, it is not ideal and could slow down the system. The overhead (</a:t>
            </a:r>
            <a:r>
              <a:rPr lang="en-CA" b="0" i="0" dirty="0">
                <a:solidFill>
                  <a:srgbClr val="BDC1C6"/>
                </a:solidFill>
                <a:effectLst/>
                <a:latin typeface="arial" panose="020B0604020202020204" pitchFamily="34" charset="0"/>
              </a:rPr>
              <a:t>In computers, overhead refers to the processing time required by system software, which includes the operating system and any utility that supports application programs.) caused by the dispatcher (dispatcher latency) can slow the system down.</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Optimal quantum time is usually in between the largest and shortest CPU bursts</a:t>
            </a:r>
            <a:endParaRPr lang="en-CA" b="0" dirty="0"/>
          </a:p>
        </p:txBody>
      </p:sp>
      <p:sp>
        <p:nvSpPr>
          <p:cNvPr id="4" name="Slide Number Placeholder 3"/>
          <p:cNvSpPr>
            <a:spLocks noGrp="1"/>
          </p:cNvSpPr>
          <p:nvPr>
            <p:ph type="sldNum" sz="quarter" idx="5"/>
          </p:nvPr>
        </p:nvSpPr>
        <p:spPr/>
        <p:txBody>
          <a:bodyPr/>
          <a:lstStyle/>
          <a:p>
            <a:fld id="{03E99B93-717E-4C05-AD5C-2AF7614A2C22}" type="slidenum">
              <a:rPr lang="en-CA" smtClean="0"/>
              <a:t>31</a:t>
            </a:fld>
            <a:endParaRPr lang="en-CA"/>
          </a:p>
        </p:txBody>
      </p:sp>
    </p:spTree>
    <p:extLst>
      <p:ext uri="{BB962C8B-B14F-4D97-AF65-F5344CB8AC3E}">
        <p14:creationId xmlns:p14="http://schemas.microsoft.com/office/powerpoint/2010/main" val="2332093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the cycle for P2 is 17, thus it finishes at 37, and now the sequence of time uses q by 20 from there. The quantum is allowing the process to run in that allocated time, but the process does not have to use all of it, since in this case, the process has less CPU burst time.</a:t>
            </a:r>
          </a:p>
          <a:p>
            <a:endParaRPr lang="en-CA" dirty="0"/>
          </a:p>
          <a:p>
            <a:r>
              <a:rPr lang="en-CA" dirty="0"/>
              <a:t>Assumption, all processes arrive at time 0 in the order given above. Each line separating the </a:t>
            </a:r>
            <a:r>
              <a:rPr lang="en-CA" dirty="0" err="1"/>
              <a:t>P_n</a:t>
            </a:r>
            <a:r>
              <a:rPr lang="en-CA" dirty="0"/>
              <a:t> is an interruption</a:t>
            </a:r>
          </a:p>
        </p:txBody>
      </p:sp>
      <p:sp>
        <p:nvSpPr>
          <p:cNvPr id="4" name="Slide Number Placeholder 3"/>
          <p:cNvSpPr>
            <a:spLocks noGrp="1"/>
          </p:cNvSpPr>
          <p:nvPr>
            <p:ph type="sldNum" sz="quarter" idx="5"/>
          </p:nvPr>
        </p:nvSpPr>
        <p:spPr/>
        <p:txBody>
          <a:bodyPr/>
          <a:lstStyle/>
          <a:p>
            <a:fld id="{03E99B93-717E-4C05-AD5C-2AF7614A2C22}" type="slidenum">
              <a:rPr lang="en-CA" smtClean="0"/>
              <a:t>32</a:t>
            </a:fld>
            <a:endParaRPr lang="en-CA"/>
          </a:p>
        </p:txBody>
      </p:sp>
    </p:spTree>
    <p:extLst>
      <p:ext uri="{BB962C8B-B14F-4D97-AF65-F5344CB8AC3E}">
        <p14:creationId xmlns:p14="http://schemas.microsoft.com/office/powerpoint/2010/main" val="4149611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Processes do not move from one queue to another</a:t>
            </a:r>
          </a:p>
        </p:txBody>
      </p:sp>
      <p:sp>
        <p:nvSpPr>
          <p:cNvPr id="4" name="Slide Number Placeholder 3"/>
          <p:cNvSpPr>
            <a:spLocks noGrp="1"/>
          </p:cNvSpPr>
          <p:nvPr>
            <p:ph type="sldNum" sz="quarter" idx="5"/>
          </p:nvPr>
        </p:nvSpPr>
        <p:spPr/>
        <p:txBody>
          <a:bodyPr/>
          <a:lstStyle/>
          <a:p>
            <a:fld id="{03E99B93-717E-4C05-AD5C-2AF7614A2C22}" type="slidenum">
              <a:rPr lang="en-CA" smtClean="0"/>
              <a:t>38</a:t>
            </a:fld>
            <a:endParaRPr lang="en-CA"/>
          </a:p>
        </p:txBody>
      </p:sp>
    </p:spTree>
    <p:extLst>
      <p:ext uri="{BB962C8B-B14F-4D97-AF65-F5344CB8AC3E}">
        <p14:creationId xmlns:p14="http://schemas.microsoft.com/office/powerpoint/2010/main" val="2943367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39</a:t>
            </a:fld>
            <a:endParaRPr lang="en-CA"/>
          </a:p>
        </p:txBody>
      </p:sp>
    </p:spTree>
    <p:extLst>
      <p:ext uri="{BB962C8B-B14F-4D97-AF65-F5344CB8AC3E}">
        <p14:creationId xmlns:p14="http://schemas.microsoft.com/office/powerpoint/2010/main" val="2130088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Tend to prioritize short CPU burst processes.</a:t>
            </a:r>
          </a:p>
        </p:txBody>
      </p:sp>
      <p:sp>
        <p:nvSpPr>
          <p:cNvPr id="4" name="Slide Number Placeholder 3"/>
          <p:cNvSpPr>
            <a:spLocks noGrp="1"/>
          </p:cNvSpPr>
          <p:nvPr>
            <p:ph type="sldNum" sz="quarter" idx="5"/>
          </p:nvPr>
        </p:nvSpPr>
        <p:spPr/>
        <p:txBody>
          <a:bodyPr/>
          <a:lstStyle/>
          <a:p>
            <a:fld id="{03E99B93-717E-4C05-AD5C-2AF7614A2C22}" type="slidenum">
              <a:rPr lang="en-CA" smtClean="0"/>
              <a:t>40</a:t>
            </a:fld>
            <a:endParaRPr lang="en-CA"/>
          </a:p>
        </p:txBody>
      </p:sp>
    </p:spTree>
    <p:extLst>
      <p:ext uri="{BB962C8B-B14F-4D97-AF65-F5344CB8AC3E}">
        <p14:creationId xmlns:p14="http://schemas.microsoft.com/office/powerpoint/2010/main" val="21487878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Although advantageous to use Multilevel Feedback Queue, but the increased complexity means more parameters need to be established. Thus, some operating systems need to predetermine these parameters</a:t>
            </a:r>
          </a:p>
        </p:txBody>
      </p:sp>
      <p:sp>
        <p:nvSpPr>
          <p:cNvPr id="4" name="Slide Number Placeholder 3"/>
          <p:cNvSpPr>
            <a:spLocks noGrp="1"/>
          </p:cNvSpPr>
          <p:nvPr>
            <p:ph type="sldNum" sz="quarter" idx="5"/>
          </p:nvPr>
        </p:nvSpPr>
        <p:spPr/>
        <p:txBody>
          <a:bodyPr/>
          <a:lstStyle/>
          <a:p>
            <a:fld id="{03E99B93-717E-4C05-AD5C-2AF7614A2C22}" type="slidenum">
              <a:rPr lang="en-CA" smtClean="0"/>
              <a:t>41</a:t>
            </a:fld>
            <a:endParaRPr lang="en-CA"/>
          </a:p>
        </p:txBody>
      </p:sp>
    </p:spTree>
    <p:extLst>
      <p:ext uri="{BB962C8B-B14F-4D97-AF65-F5344CB8AC3E}">
        <p14:creationId xmlns:p14="http://schemas.microsoft.com/office/powerpoint/2010/main" val="367414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Due to limited amount of resources available in a system, the maximum usage needs to be implemented for the betterment of the system which then the scheduler needs to be efficient for in its function.</a:t>
            </a:r>
          </a:p>
        </p:txBody>
      </p:sp>
      <p:sp>
        <p:nvSpPr>
          <p:cNvPr id="4" name="Slide Number Placeholder 3"/>
          <p:cNvSpPr>
            <a:spLocks noGrp="1"/>
          </p:cNvSpPr>
          <p:nvPr>
            <p:ph type="sldNum" sz="quarter" idx="5"/>
          </p:nvPr>
        </p:nvSpPr>
        <p:spPr/>
        <p:txBody>
          <a:bodyPr/>
          <a:lstStyle/>
          <a:p>
            <a:fld id="{03E99B93-717E-4C05-AD5C-2AF7614A2C22}" type="slidenum">
              <a:rPr lang="en-CA" smtClean="0"/>
              <a:t>5</a:t>
            </a:fld>
            <a:endParaRPr lang="en-CA"/>
          </a:p>
        </p:txBody>
      </p:sp>
    </p:spTree>
    <p:extLst>
      <p:ext uri="{BB962C8B-B14F-4D97-AF65-F5344CB8AC3E}">
        <p14:creationId xmlns:p14="http://schemas.microsoft.com/office/powerpoint/2010/main" val="3182420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the example above:</a:t>
            </a:r>
          </a:p>
          <a:p>
            <a:r>
              <a:rPr lang="en-CA" dirty="0"/>
              <a:t>Q0 </a:t>
            </a:r>
            <a:r>
              <a:rPr lang="en-CA" dirty="0">
                <a:sym typeface="Wingdings" panose="05000000000000000000" pitchFamily="2" charset="2"/>
              </a:rPr>
              <a:t> RR with q=8</a:t>
            </a:r>
          </a:p>
          <a:p>
            <a:r>
              <a:rPr lang="en-CA" dirty="0">
                <a:sym typeface="Wingdings" panose="05000000000000000000" pitchFamily="2" charset="2"/>
              </a:rPr>
              <a:t>Q1  RR with q=16</a:t>
            </a:r>
          </a:p>
          <a:p>
            <a:r>
              <a:rPr lang="en-CA" dirty="0">
                <a:sym typeface="Wingdings" panose="05000000000000000000" pitchFamily="2" charset="2"/>
              </a:rPr>
              <a:t>Q2  FCFS</a:t>
            </a:r>
          </a:p>
          <a:p>
            <a:r>
              <a:rPr lang="en-CA" dirty="0">
                <a:sym typeface="Wingdings" panose="05000000000000000000" pitchFamily="2" charset="2"/>
              </a:rPr>
              <a:t>When a process comes in, it will be put in Q0. If this process needs more than q=8, it will move to another queue, with an increased quantum time, in this case Q1. If it needs more than that again, then will move to Q2. This way, short CPU burst processes will finish in Q0, and longer ones will finish in the later queues. A priority is established with this structure.</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42</a:t>
            </a:fld>
            <a:endParaRPr lang="en-CA"/>
          </a:p>
        </p:txBody>
      </p:sp>
    </p:spTree>
    <p:extLst>
      <p:ext uri="{BB962C8B-B14F-4D97-AF65-F5344CB8AC3E}">
        <p14:creationId xmlns:p14="http://schemas.microsoft.com/office/powerpoint/2010/main" val="2795461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Longer CPU burst processes will end up in the later queues with the FCFS approach, while the I/O bound shorter CPU bursts will finish executing in the earlier queues.</a:t>
            </a:r>
          </a:p>
        </p:txBody>
      </p:sp>
      <p:sp>
        <p:nvSpPr>
          <p:cNvPr id="4" name="Slide Number Placeholder 3"/>
          <p:cNvSpPr>
            <a:spLocks noGrp="1"/>
          </p:cNvSpPr>
          <p:nvPr>
            <p:ph type="sldNum" sz="quarter" idx="5"/>
          </p:nvPr>
        </p:nvSpPr>
        <p:spPr/>
        <p:txBody>
          <a:bodyPr/>
          <a:lstStyle/>
          <a:p>
            <a:fld id="{03E99B93-717E-4C05-AD5C-2AF7614A2C22}" type="slidenum">
              <a:rPr lang="en-CA" smtClean="0"/>
              <a:t>44</a:t>
            </a:fld>
            <a:endParaRPr lang="en-CA"/>
          </a:p>
        </p:txBody>
      </p:sp>
    </p:spTree>
    <p:extLst>
      <p:ext uri="{BB962C8B-B14F-4D97-AF65-F5344CB8AC3E}">
        <p14:creationId xmlns:p14="http://schemas.microsoft.com/office/powerpoint/2010/main" val="628742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 all algorithms suffer from starvation, such as the Round Robin approach</a:t>
            </a:r>
          </a:p>
        </p:txBody>
      </p:sp>
      <p:sp>
        <p:nvSpPr>
          <p:cNvPr id="4" name="Slide Number Placeholder 3"/>
          <p:cNvSpPr>
            <a:spLocks noGrp="1"/>
          </p:cNvSpPr>
          <p:nvPr>
            <p:ph type="sldNum" sz="quarter" idx="5"/>
          </p:nvPr>
        </p:nvSpPr>
        <p:spPr/>
        <p:txBody>
          <a:bodyPr/>
          <a:lstStyle/>
          <a:p>
            <a:fld id="{03E99B93-717E-4C05-AD5C-2AF7614A2C22}" type="slidenum">
              <a:rPr lang="en-CA" smtClean="0"/>
              <a:t>47</a:t>
            </a:fld>
            <a:endParaRPr lang="en-CA"/>
          </a:p>
        </p:txBody>
      </p:sp>
    </p:spTree>
    <p:extLst>
      <p:ext uri="{BB962C8B-B14F-4D97-AF65-F5344CB8AC3E}">
        <p14:creationId xmlns:p14="http://schemas.microsoft.com/office/powerpoint/2010/main" val="4205668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Sharing the load by scheduling the different processes on each CPU separately </a:t>
            </a:r>
            <a:r>
              <a:rPr lang="en-CA" dirty="0">
                <a:sym typeface="Wingdings" panose="05000000000000000000" pitchFamily="2" charset="2"/>
              </a:rPr>
              <a:t> load balancing</a:t>
            </a:r>
          </a:p>
          <a:p>
            <a:r>
              <a:rPr lang="en-CA" dirty="0">
                <a:sym typeface="Wingdings" panose="05000000000000000000" pitchFamily="2" charset="2"/>
              </a:rPr>
              <a:t>The problem with this is that how can we treat all the CPUs equally so that not one or more processors are overused.</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49</a:t>
            </a:fld>
            <a:endParaRPr lang="en-CA"/>
          </a:p>
        </p:txBody>
      </p:sp>
    </p:spTree>
    <p:extLst>
      <p:ext uri="{BB962C8B-B14F-4D97-AF65-F5344CB8AC3E}">
        <p14:creationId xmlns:p14="http://schemas.microsoft.com/office/powerpoint/2010/main" val="1385724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master CPU in asymmetric multiprocessing is the one that distributes the work among the slave CPUs.</a:t>
            </a:r>
          </a:p>
          <a:p>
            <a:endParaRPr lang="en-CA" dirty="0"/>
          </a:p>
          <a:p>
            <a:r>
              <a:rPr lang="en-CA" dirty="0"/>
              <a:t>In SMP, each process is scheduled on any of the CPUs because all of them (the CPUs) are considered equivalent. Then, this brings two scenarios:</a:t>
            </a:r>
          </a:p>
          <a:p>
            <a:pPr marL="228600" indent="-228600">
              <a:buAutoNum type="arabicPeriod"/>
            </a:pPr>
            <a:r>
              <a:rPr lang="en-CA" dirty="0"/>
              <a:t>Each CPU can have its own ready queue, OR</a:t>
            </a:r>
          </a:p>
          <a:p>
            <a:pPr marL="228600" indent="-228600">
              <a:buAutoNum type="arabicPeriod"/>
            </a:pPr>
            <a:r>
              <a:rPr lang="en-CA" dirty="0"/>
              <a:t>All of them can pull from one common ready queue</a:t>
            </a:r>
          </a:p>
        </p:txBody>
      </p:sp>
      <p:sp>
        <p:nvSpPr>
          <p:cNvPr id="4" name="Slide Number Placeholder 3"/>
          <p:cNvSpPr>
            <a:spLocks noGrp="1"/>
          </p:cNvSpPr>
          <p:nvPr>
            <p:ph type="sldNum" sz="quarter" idx="5"/>
          </p:nvPr>
        </p:nvSpPr>
        <p:spPr/>
        <p:txBody>
          <a:bodyPr/>
          <a:lstStyle/>
          <a:p>
            <a:fld id="{03E99B93-717E-4C05-AD5C-2AF7614A2C22}" type="slidenum">
              <a:rPr lang="en-CA" smtClean="0"/>
              <a:t>50</a:t>
            </a:fld>
            <a:endParaRPr lang="en-CA"/>
          </a:p>
        </p:txBody>
      </p:sp>
    </p:spTree>
    <p:extLst>
      <p:ext uri="{BB962C8B-B14F-4D97-AF65-F5344CB8AC3E}">
        <p14:creationId xmlns:p14="http://schemas.microsoft.com/office/powerpoint/2010/main" val="3228566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problem is that a process may be executed upon multiple CPUs, when there is only one queue. There is some data on the cache of CPU1, and then switching to CPU2, we need to invalidate the cache of CPU1, and repopulate the cache on CPU2, which results in work. To avoid this, Processor Affinity is used, allowing the process to run all the time on the same processor.</a:t>
            </a:r>
          </a:p>
          <a:p>
            <a:endParaRPr lang="en-CA" dirty="0"/>
          </a:p>
          <a:p>
            <a:r>
              <a:rPr lang="en-CA" dirty="0"/>
              <a:t>Load balancing allow all processors to have its own private ready queue. But then how does the OS guarantee that the processor is not overloaded, while others are in IDLE? Load balancing will allow all processors to be equally loaded/worked, which then means no overloaded processors. This is done with 2 techniques:</a:t>
            </a:r>
          </a:p>
          <a:p>
            <a:pPr marL="228600" indent="-228600">
              <a:buAutoNum type="arabicPeriod"/>
            </a:pPr>
            <a:r>
              <a:rPr lang="en-CA" dirty="0"/>
              <a:t>Push migration: when a task notices a queue is empty of a CPU or has less processes than the others, it will push processes into that queue.</a:t>
            </a:r>
          </a:p>
          <a:p>
            <a:pPr marL="228600" indent="-228600">
              <a:buAutoNum type="arabicPeriod"/>
            </a:pPr>
            <a:r>
              <a:rPr lang="en-CA" dirty="0"/>
              <a:t>Pull migration: an IDLE CPU with an empty ready queue, will go and pull processes from other the CPU queues, and bring them into its own.</a:t>
            </a:r>
          </a:p>
        </p:txBody>
      </p:sp>
      <p:sp>
        <p:nvSpPr>
          <p:cNvPr id="4" name="Slide Number Placeholder 3"/>
          <p:cNvSpPr>
            <a:spLocks noGrp="1"/>
          </p:cNvSpPr>
          <p:nvPr>
            <p:ph type="sldNum" sz="quarter" idx="5"/>
          </p:nvPr>
        </p:nvSpPr>
        <p:spPr/>
        <p:txBody>
          <a:bodyPr/>
          <a:lstStyle/>
          <a:p>
            <a:fld id="{03E99B93-717E-4C05-AD5C-2AF7614A2C22}" type="slidenum">
              <a:rPr lang="en-CA" smtClean="0"/>
              <a:t>51</a:t>
            </a:fld>
            <a:endParaRPr lang="en-CA"/>
          </a:p>
        </p:txBody>
      </p:sp>
    </p:spTree>
    <p:extLst>
      <p:ext uri="{BB962C8B-B14F-4D97-AF65-F5344CB8AC3E}">
        <p14:creationId xmlns:p14="http://schemas.microsoft.com/office/powerpoint/2010/main" val="2770201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000000"/>
                </a:solidFill>
                <a:effectLst/>
                <a:latin typeface="Times New Roman" panose="02020603050405020304" pitchFamily="18" charset="0"/>
              </a:rPr>
              <a:t>This evaluation method takes a predetermined workload and evaluates each algorithm using that workload.</a:t>
            </a:r>
          </a:p>
          <a:p>
            <a:endParaRPr lang="en-CA" b="0" i="0" dirty="0">
              <a:solidFill>
                <a:srgbClr val="000000"/>
              </a:solidFill>
              <a:effectLst/>
              <a:latin typeface="Times New Roman" panose="02020603050405020304" pitchFamily="18" charset="0"/>
            </a:endParaRPr>
          </a:p>
          <a:p>
            <a:r>
              <a:rPr lang="en-CA" b="0" i="0" dirty="0">
                <a:solidFill>
                  <a:srgbClr val="000000"/>
                </a:solidFill>
                <a:effectLst/>
                <a:latin typeface="Times New Roman" panose="02020603050405020304" pitchFamily="18" charset="0"/>
              </a:rPr>
              <a:t>Take processes, and look at their arrival time, their CPU burst, and their average waiting time with regards to each algorithm, and thus compare them by the end. </a:t>
            </a:r>
            <a:r>
              <a:rPr lang="en-CA" b="0" i="0" dirty="0">
                <a:solidFill>
                  <a:srgbClr val="000000"/>
                </a:solidFill>
                <a:effectLst/>
                <a:latin typeface="Times New Roman" panose="02020603050405020304" pitchFamily="18" charset="0"/>
                <a:sym typeface="Wingdings" panose="05000000000000000000" pitchFamily="2" charset="2"/>
              </a:rPr>
              <a:t> a theoretical evaluation</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53</a:t>
            </a:fld>
            <a:endParaRPr lang="en-CA"/>
          </a:p>
        </p:txBody>
      </p:sp>
    </p:spTree>
    <p:extLst>
      <p:ext uri="{BB962C8B-B14F-4D97-AF65-F5344CB8AC3E}">
        <p14:creationId xmlns:p14="http://schemas.microsoft.com/office/powerpoint/2010/main" val="1690244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each system, we look at the arrival rate (using some distribution e.g. Poisson, Normal) of the processes. As they arrive at the system at a certain rate, they come into the system, and then enter the ready queue. Let length n represent the number of processes found in the queue at a certain time. So, we know the arrival rate, and n for processes waiting in the queue. Now we need to know the waiting time in the queue.</a:t>
            </a:r>
          </a:p>
        </p:txBody>
      </p:sp>
      <p:sp>
        <p:nvSpPr>
          <p:cNvPr id="4" name="Slide Number Placeholder 3"/>
          <p:cNvSpPr>
            <a:spLocks noGrp="1"/>
          </p:cNvSpPr>
          <p:nvPr>
            <p:ph type="sldNum" sz="quarter" idx="5"/>
          </p:nvPr>
        </p:nvSpPr>
        <p:spPr/>
        <p:txBody>
          <a:bodyPr/>
          <a:lstStyle/>
          <a:p>
            <a:fld id="{03E99B93-717E-4C05-AD5C-2AF7614A2C22}" type="slidenum">
              <a:rPr lang="en-CA" smtClean="0"/>
              <a:t>54</a:t>
            </a:fld>
            <a:endParaRPr lang="en-CA"/>
          </a:p>
        </p:txBody>
      </p:sp>
    </p:spTree>
    <p:extLst>
      <p:ext uri="{BB962C8B-B14F-4D97-AF65-F5344CB8AC3E}">
        <p14:creationId xmlns:p14="http://schemas.microsoft.com/office/powerpoint/2010/main" val="3636462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 for # processes</a:t>
            </a:r>
          </a:p>
        </p:txBody>
      </p:sp>
      <p:sp>
        <p:nvSpPr>
          <p:cNvPr id="4" name="Slide Number Placeholder 3"/>
          <p:cNvSpPr>
            <a:spLocks noGrp="1"/>
          </p:cNvSpPr>
          <p:nvPr>
            <p:ph type="sldNum" sz="quarter" idx="5"/>
          </p:nvPr>
        </p:nvSpPr>
        <p:spPr/>
        <p:txBody>
          <a:bodyPr/>
          <a:lstStyle/>
          <a:p>
            <a:fld id="{03E99B93-717E-4C05-AD5C-2AF7614A2C22}" type="slidenum">
              <a:rPr lang="en-CA" smtClean="0"/>
              <a:t>55</a:t>
            </a:fld>
            <a:endParaRPr lang="en-CA"/>
          </a:p>
        </p:txBody>
      </p:sp>
    </p:spTree>
    <p:extLst>
      <p:ext uri="{BB962C8B-B14F-4D97-AF65-F5344CB8AC3E}">
        <p14:creationId xmlns:p14="http://schemas.microsoft.com/office/powerpoint/2010/main" val="15108467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Run each algorithm on the system, and then find the response time for each process as </a:t>
            </a:r>
            <a:r>
              <a:rPr lang="en-CA"/>
              <a:t>our parameter, </a:t>
            </a:r>
            <a:r>
              <a:rPr lang="en-CA" dirty="0"/>
              <a:t>such as analysing the arrival time of processes, and compare the response time for each algorithm, </a:t>
            </a:r>
            <a:r>
              <a:rPr lang="en-CA"/>
              <a:t>looking for </a:t>
            </a:r>
            <a:r>
              <a:rPr lang="en-CA" dirty="0"/>
              <a:t>the minimum response time.</a:t>
            </a:r>
          </a:p>
        </p:txBody>
      </p:sp>
      <p:sp>
        <p:nvSpPr>
          <p:cNvPr id="4" name="Slide Number Placeholder 3"/>
          <p:cNvSpPr>
            <a:spLocks noGrp="1"/>
          </p:cNvSpPr>
          <p:nvPr>
            <p:ph type="sldNum" sz="quarter" idx="5"/>
          </p:nvPr>
        </p:nvSpPr>
        <p:spPr/>
        <p:txBody>
          <a:bodyPr/>
          <a:lstStyle/>
          <a:p>
            <a:fld id="{03E99B93-717E-4C05-AD5C-2AF7614A2C22}" type="slidenum">
              <a:rPr lang="en-CA" smtClean="0"/>
              <a:t>56</a:t>
            </a:fld>
            <a:endParaRPr lang="en-CA"/>
          </a:p>
        </p:txBody>
      </p:sp>
    </p:spTree>
    <p:extLst>
      <p:ext uri="{BB962C8B-B14F-4D97-AF65-F5344CB8AC3E}">
        <p14:creationId xmlns:p14="http://schemas.microsoft.com/office/powerpoint/2010/main" val="46783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CPU burst is where the computational instructions occur, hence the CPU is solely involved, but then there are times where an I/O instruction is necessary, where then the I/O bursts occur.</a:t>
            </a:r>
          </a:p>
          <a:p>
            <a:endParaRPr lang="en-CA" dirty="0"/>
          </a:p>
          <a:p>
            <a:r>
              <a:rPr lang="en-CA" dirty="0"/>
              <a:t>Not all processes have I/O bursts, which means they are CPU-based processes, but in general, most processes will have both types of bursts.</a:t>
            </a:r>
          </a:p>
        </p:txBody>
      </p:sp>
      <p:sp>
        <p:nvSpPr>
          <p:cNvPr id="4" name="Slide Number Placeholder 3"/>
          <p:cNvSpPr>
            <a:spLocks noGrp="1"/>
          </p:cNvSpPr>
          <p:nvPr>
            <p:ph type="sldNum" sz="quarter" idx="5"/>
          </p:nvPr>
        </p:nvSpPr>
        <p:spPr/>
        <p:txBody>
          <a:bodyPr/>
          <a:lstStyle/>
          <a:p>
            <a:fld id="{03E99B93-717E-4C05-AD5C-2AF7614A2C22}" type="slidenum">
              <a:rPr lang="en-CA" smtClean="0"/>
              <a:t>6</a:t>
            </a:fld>
            <a:endParaRPr lang="en-CA"/>
          </a:p>
        </p:txBody>
      </p:sp>
    </p:spTree>
    <p:extLst>
      <p:ext uri="{BB962C8B-B14F-4D97-AF65-F5344CB8AC3E}">
        <p14:creationId xmlns:p14="http://schemas.microsoft.com/office/powerpoint/2010/main" val="385852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time the process is interrupted, then the CPU is interrupted.</a:t>
            </a:r>
          </a:p>
          <a:p>
            <a:endParaRPr lang="en-CA" dirty="0"/>
          </a:p>
          <a:p>
            <a:r>
              <a:rPr lang="en-CA" dirty="0"/>
              <a:t>FYI: any of the 5 process changes will mean the scheduler’s invocation</a:t>
            </a:r>
          </a:p>
          <a:p>
            <a:endParaRPr lang="en-CA" dirty="0"/>
          </a:p>
          <a:p>
            <a:r>
              <a:rPr lang="en-CA" dirty="0" err="1"/>
              <a:t>Preemeption</a:t>
            </a:r>
            <a:r>
              <a:rPr lang="en-CA" dirty="0"/>
              <a:t> can occur when a more higher priority process in the “Ready” states sort of triggers a process from the “running” state to then stop the execution and switch</a:t>
            </a:r>
          </a:p>
          <a:p>
            <a:endParaRPr lang="en-CA" dirty="0"/>
          </a:p>
          <a:p>
            <a:r>
              <a:rPr lang="en-CA" dirty="0" err="1"/>
              <a:t>preemption</a:t>
            </a:r>
            <a:r>
              <a:rPr lang="en-CA" dirty="0"/>
              <a:t> means has it run before and was interrupted during its execution. When we have a new process it hasn't started running yet, its starting for the first time. In other words it doesn't have a PCB</a:t>
            </a:r>
          </a:p>
        </p:txBody>
      </p:sp>
      <p:sp>
        <p:nvSpPr>
          <p:cNvPr id="4" name="Slide Number Placeholder 3"/>
          <p:cNvSpPr>
            <a:spLocks noGrp="1"/>
          </p:cNvSpPr>
          <p:nvPr>
            <p:ph type="sldNum" sz="quarter" idx="5"/>
          </p:nvPr>
        </p:nvSpPr>
        <p:spPr/>
        <p:txBody>
          <a:bodyPr/>
          <a:lstStyle/>
          <a:p>
            <a:fld id="{03E99B93-717E-4C05-AD5C-2AF7614A2C22}" type="slidenum">
              <a:rPr lang="en-CA" smtClean="0"/>
              <a:t>7</a:t>
            </a:fld>
            <a:endParaRPr lang="en-CA"/>
          </a:p>
        </p:txBody>
      </p:sp>
    </p:spTree>
    <p:extLst>
      <p:ext uri="{BB962C8B-B14F-4D97-AF65-F5344CB8AC3E}">
        <p14:creationId xmlns:p14="http://schemas.microsoft.com/office/powerpoint/2010/main" val="376251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Dispatcher allows to switch from one process to another by doing some work </a:t>
            </a:r>
            <a:r>
              <a:rPr lang="en-CA" dirty="0">
                <a:sym typeface="Wingdings" panose="05000000000000000000" pitchFamily="2" charset="2"/>
              </a:rPr>
              <a:t></a:t>
            </a:r>
          </a:p>
          <a:p>
            <a:r>
              <a:rPr lang="en-CA" dirty="0">
                <a:sym typeface="Wingdings" panose="05000000000000000000" pitchFamily="2" charset="2"/>
              </a:rPr>
              <a:t>Change context (save info of P1 into PCB1, and then load PCB2 of P2 into CPU)</a:t>
            </a:r>
          </a:p>
          <a:p>
            <a:r>
              <a:rPr lang="en-CA" dirty="0">
                <a:sym typeface="Wingdings" panose="05000000000000000000" pitchFamily="2" charset="2"/>
              </a:rPr>
              <a:t>Change to user mode</a:t>
            </a:r>
          </a:p>
          <a:p>
            <a:r>
              <a:rPr lang="en-CA" dirty="0">
                <a:sym typeface="Wingdings" panose="05000000000000000000" pitchFamily="2" charset="2"/>
              </a:rPr>
              <a:t>Restart the chosen process</a:t>
            </a:r>
          </a:p>
          <a:p>
            <a:endParaRPr lang="en-CA" dirty="0">
              <a:sym typeface="Wingdings" panose="05000000000000000000" pitchFamily="2" charset="2"/>
            </a:endParaRPr>
          </a:p>
          <a:p>
            <a:r>
              <a:rPr lang="en-CA" dirty="0">
                <a:sym typeface="Wingdings" panose="05000000000000000000" pitchFamily="2" charset="2"/>
              </a:rPr>
              <a:t>But these actions take time </a:t>
            </a:r>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8</a:t>
            </a:fld>
            <a:endParaRPr lang="en-CA"/>
          </a:p>
        </p:txBody>
      </p:sp>
    </p:spTree>
    <p:extLst>
      <p:ext uri="{BB962C8B-B14F-4D97-AF65-F5344CB8AC3E}">
        <p14:creationId xmlns:p14="http://schemas.microsoft.com/office/powerpoint/2010/main" val="316671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0" i="0" dirty="0">
                <a:solidFill>
                  <a:srgbClr val="273239"/>
                </a:solidFill>
                <a:effectLst/>
                <a:latin typeface="urw-din"/>
              </a:rPr>
              <a:t>Different </a:t>
            </a:r>
            <a:r>
              <a:rPr lang="en-CA" b="0" i="0" u="sng" dirty="0">
                <a:solidFill>
                  <a:srgbClr val="273239"/>
                </a:solidFill>
                <a:effectLst/>
                <a:latin typeface="urw-din"/>
                <a:hlinkClick r:id="rId3"/>
              </a:rPr>
              <a:t>CPU scheduling algorithms</a:t>
            </a:r>
            <a:r>
              <a:rPr lang="en-CA" b="0" i="0" dirty="0">
                <a:solidFill>
                  <a:srgbClr val="273239"/>
                </a:solidFill>
                <a:effectLst/>
                <a:latin typeface="urw-din"/>
              </a:rPr>
              <a:t> have different properties and the choice of a particular algorithm depends on the various factors. Many criteria have been suggested for comparing CPU scheduling algorithms. </a:t>
            </a:r>
          </a:p>
          <a:p>
            <a:pPr algn="l" fontAlgn="base"/>
            <a:r>
              <a:rPr lang="en-CA" b="0" i="0" dirty="0">
                <a:solidFill>
                  <a:srgbClr val="273239"/>
                </a:solidFill>
                <a:effectLst/>
                <a:latin typeface="urw-din"/>
              </a:rPr>
              <a:t>The criteria include the following: </a:t>
            </a:r>
          </a:p>
          <a:p>
            <a:pPr algn="l" fontAlgn="base">
              <a:buFont typeface="+mj-lt"/>
              <a:buAutoNum type="arabicPeriod"/>
            </a:pPr>
            <a:r>
              <a:rPr lang="en-CA" b="1" i="0" dirty="0">
                <a:solidFill>
                  <a:srgbClr val="273239"/>
                </a:solidFill>
                <a:effectLst/>
                <a:latin typeface="urw-din"/>
              </a:rPr>
              <a:t>CPU utilisation –</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The main objective of any CPU scheduling algorithm is to keep the CPU as busy as possible. Theoretically, CPU utilisation can range from 0 to 100 but in a real-time system, it varies from 40 to 90 percent depending on the load upon the system.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mj-lt"/>
              <a:buAutoNum type="arabicPeriod"/>
            </a:pPr>
            <a:r>
              <a:rPr lang="en-CA" b="1" i="0" dirty="0">
                <a:solidFill>
                  <a:srgbClr val="273239"/>
                </a:solidFill>
                <a:effectLst/>
                <a:latin typeface="urw-din"/>
              </a:rPr>
              <a:t>Throughput –</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A measure of the work done by CPU is the number of processes being executed and completed per unit time. This is called throughput. The throughput may vary depending upon the length or duration of processes.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mj-lt"/>
              <a:buAutoNum type="arabicPeriod"/>
            </a:pPr>
            <a:r>
              <a:rPr lang="en-CA" b="1" i="0" dirty="0">
                <a:solidFill>
                  <a:srgbClr val="273239"/>
                </a:solidFill>
                <a:effectLst/>
                <a:latin typeface="urw-din"/>
              </a:rPr>
              <a:t>Turnaround time –</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For a particular process, an important criteria is how long it takes to execute that process. The time elapsed from the time of submission of a process to the time of completion is known as the turnaround time. Turn-around time is the sum of times spent waiting to get into memory, waiting in ready queue, executing in CPU, and waiting for I/O.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mj-lt"/>
              <a:buAutoNum type="arabicPeriod"/>
            </a:pPr>
            <a:r>
              <a:rPr lang="en-CA" b="1" i="0" dirty="0">
                <a:solidFill>
                  <a:srgbClr val="273239"/>
                </a:solidFill>
                <a:effectLst/>
                <a:latin typeface="urw-din"/>
              </a:rPr>
              <a:t>Waiting time –</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A scheduling algorithm does not affect the time required to complete the process once it starts execution. It only affects the waiting time of a process i.e. time spent by a process waiting in the ready queue. </a:t>
            </a:r>
            <a:br>
              <a:rPr lang="en-CA" b="0" i="0" dirty="0">
                <a:solidFill>
                  <a:srgbClr val="273239"/>
                </a:solidFill>
                <a:effectLst/>
                <a:latin typeface="urw-din"/>
              </a:rPr>
            </a:br>
            <a:r>
              <a:rPr lang="en-CA" b="0" i="0" dirty="0">
                <a:solidFill>
                  <a:srgbClr val="273239"/>
                </a:solidFill>
                <a:effectLst/>
                <a:latin typeface="urw-din"/>
              </a:rPr>
              <a:t> </a:t>
            </a:r>
          </a:p>
          <a:p>
            <a:pPr algn="l" fontAlgn="base">
              <a:buFont typeface="+mj-lt"/>
              <a:buAutoNum type="arabicPeriod"/>
            </a:pPr>
            <a:r>
              <a:rPr lang="en-CA" b="1" i="0" dirty="0">
                <a:solidFill>
                  <a:srgbClr val="273239"/>
                </a:solidFill>
                <a:effectLst/>
                <a:latin typeface="urw-din"/>
              </a:rPr>
              <a:t>Response time –</a:t>
            </a:r>
            <a:r>
              <a:rPr lang="en-CA" b="0" i="0" dirty="0">
                <a:solidFill>
                  <a:srgbClr val="273239"/>
                </a:solidFill>
                <a:effectLst/>
                <a:latin typeface="urw-din"/>
              </a:rPr>
              <a:t> </a:t>
            </a:r>
            <a:br>
              <a:rPr lang="en-CA" b="0" i="0" dirty="0">
                <a:solidFill>
                  <a:srgbClr val="273239"/>
                </a:solidFill>
                <a:effectLst/>
                <a:latin typeface="urw-din"/>
              </a:rPr>
            </a:br>
            <a:r>
              <a:rPr lang="en-CA" b="0" i="0" dirty="0">
                <a:solidFill>
                  <a:srgbClr val="273239"/>
                </a:solidFill>
                <a:effectLst/>
                <a:latin typeface="urw-din"/>
              </a:rPr>
              <a:t>In an interactive system, turn-around time is not the best criteria. A process may produce some output fairly early and continue computing new results while previous results are being output to the user. Thus another criteria is the time taken from submission of the process of request until the first response is produced. This measure is called response time. </a:t>
            </a:r>
          </a:p>
          <a:p>
            <a:endParaRPr lang="en-CA" dirty="0"/>
          </a:p>
        </p:txBody>
      </p:sp>
      <p:sp>
        <p:nvSpPr>
          <p:cNvPr id="4" name="Slide Number Placeholder 3"/>
          <p:cNvSpPr>
            <a:spLocks noGrp="1"/>
          </p:cNvSpPr>
          <p:nvPr>
            <p:ph type="sldNum" sz="quarter" idx="5"/>
          </p:nvPr>
        </p:nvSpPr>
        <p:spPr/>
        <p:txBody>
          <a:bodyPr/>
          <a:lstStyle/>
          <a:p>
            <a:fld id="{03E99B93-717E-4C05-AD5C-2AF7614A2C22}" type="slidenum">
              <a:rPr lang="en-CA" smtClean="0"/>
              <a:t>10</a:t>
            </a:fld>
            <a:endParaRPr lang="en-CA"/>
          </a:p>
        </p:txBody>
      </p:sp>
    </p:spTree>
    <p:extLst>
      <p:ext uri="{BB962C8B-B14F-4D97-AF65-F5344CB8AC3E}">
        <p14:creationId xmlns:p14="http://schemas.microsoft.com/office/powerpoint/2010/main" val="144304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CA" b="0" i="0" dirty="0">
                <a:solidFill>
                  <a:srgbClr val="747487"/>
                </a:solidFill>
                <a:effectLst/>
                <a:latin typeface="Lato" panose="020F0502020204030203" pitchFamily="34" charset="0"/>
              </a:rPr>
              <a:t>if we're prioritizing 100% utilization on the CPU, then there would be some hardware limitations that the software would have to manage, </a:t>
            </a:r>
            <a:r>
              <a:rPr lang="en-CA" b="0" i="0" dirty="0">
                <a:solidFill>
                  <a:srgbClr val="000000"/>
                </a:solidFill>
                <a:effectLst/>
                <a:latin typeface="Lato" panose="020F0502020204030203" pitchFamily="34" charset="0"/>
              </a:rPr>
              <a:t>constantly sending processes to the CPU could make it to get overheated and then actually decrease the efficiency at the CPU can operate. For this course, we are assuming to ignore all external factors such as “overheating”. In reality, this would not be the responsibility of the scheduler to manage this overloading of processes.</a:t>
            </a:r>
          </a:p>
          <a:p>
            <a:endParaRPr lang="en-CA" b="0" dirty="0"/>
          </a:p>
        </p:txBody>
      </p:sp>
      <p:sp>
        <p:nvSpPr>
          <p:cNvPr id="4" name="Slide Number Placeholder 3"/>
          <p:cNvSpPr>
            <a:spLocks noGrp="1"/>
          </p:cNvSpPr>
          <p:nvPr>
            <p:ph type="sldNum" sz="quarter" idx="5"/>
          </p:nvPr>
        </p:nvSpPr>
        <p:spPr/>
        <p:txBody>
          <a:bodyPr/>
          <a:lstStyle/>
          <a:p>
            <a:fld id="{03E99B93-717E-4C05-AD5C-2AF7614A2C22}" type="slidenum">
              <a:rPr lang="en-CA" smtClean="0"/>
              <a:t>11</a:t>
            </a:fld>
            <a:endParaRPr lang="en-CA"/>
          </a:p>
        </p:txBody>
      </p:sp>
    </p:spTree>
    <p:extLst>
      <p:ext uri="{BB962C8B-B14F-4D97-AF65-F5344CB8AC3E}">
        <p14:creationId xmlns:p14="http://schemas.microsoft.com/office/powerpoint/2010/main" val="2038358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GANTT chart</a:t>
            </a:r>
          </a:p>
        </p:txBody>
      </p:sp>
      <p:sp>
        <p:nvSpPr>
          <p:cNvPr id="4" name="Slide Number Placeholder 3"/>
          <p:cNvSpPr>
            <a:spLocks noGrp="1"/>
          </p:cNvSpPr>
          <p:nvPr>
            <p:ph type="sldNum" sz="quarter" idx="5"/>
          </p:nvPr>
        </p:nvSpPr>
        <p:spPr/>
        <p:txBody>
          <a:bodyPr/>
          <a:lstStyle/>
          <a:p>
            <a:fld id="{03E99B93-717E-4C05-AD5C-2AF7614A2C22}" type="slidenum">
              <a:rPr lang="en-CA" smtClean="0"/>
              <a:t>12</a:t>
            </a:fld>
            <a:endParaRPr lang="en-CA"/>
          </a:p>
        </p:txBody>
      </p:sp>
    </p:spTree>
    <p:extLst>
      <p:ext uri="{BB962C8B-B14F-4D97-AF65-F5344CB8AC3E}">
        <p14:creationId xmlns:p14="http://schemas.microsoft.com/office/powerpoint/2010/main" val="15644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09878" y="469849"/>
            <a:ext cx="6924243"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68680" y="361188"/>
            <a:ext cx="5551170" cy="899922"/>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62686" y="299465"/>
            <a:ext cx="8418626" cy="855344"/>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465175" y="1248028"/>
            <a:ext cx="8213648" cy="3957954"/>
          </a:xfrm>
          <a:prstGeom prst="rect">
            <a:avLst/>
          </a:prstGeom>
        </p:spPr>
        <p:txBody>
          <a:bodyPr wrap="square" lIns="0" tIns="0" rIns="0" bIns="0">
            <a:spAutoFit/>
          </a:bodyPr>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7/23/2022</a:t>
            </a:fld>
            <a:endParaRPr lang="en-US"/>
          </a:p>
        </p:txBody>
      </p:sp>
      <p:sp>
        <p:nvSpPr>
          <p:cNvPr id="6" name="Holder 6"/>
          <p:cNvSpPr>
            <a:spLocks noGrp="1"/>
          </p:cNvSpPr>
          <p:nvPr>
            <p:ph type="sldNum" sz="quarter" idx="7"/>
          </p:nvPr>
        </p:nvSpPr>
        <p:spPr>
          <a:xfrm>
            <a:off x="206349"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2.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8284844"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1</a:t>
            </a:r>
            <a:endParaRPr sz="1400">
              <a:latin typeface="Arial"/>
              <a:cs typeface="Arial"/>
            </a:endParaRPr>
          </a:p>
        </p:txBody>
      </p:sp>
      <p:sp>
        <p:nvSpPr>
          <p:cNvPr id="9" name="object 9"/>
          <p:cNvSpPr txBox="1"/>
          <p:nvPr/>
        </p:nvSpPr>
        <p:spPr>
          <a:xfrm>
            <a:off x="1070254" y="983996"/>
            <a:ext cx="552450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36699"/>
                </a:solidFill>
                <a:latin typeface="Liberation Sans Narrow"/>
                <a:cs typeface="Liberation Sans Narrow"/>
              </a:rPr>
              <a:t>Module </a:t>
            </a:r>
            <a:r>
              <a:rPr sz="3600" b="1" dirty="0">
                <a:solidFill>
                  <a:srgbClr val="336699"/>
                </a:solidFill>
                <a:latin typeface="Liberation Sans Narrow"/>
                <a:cs typeface="Liberation Sans Narrow"/>
              </a:rPr>
              <a:t>4 - Process</a:t>
            </a:r>
            <a:r>
              <a:rPr sz="3600" b="1" spc="-20" dirty="0">
                <a:solidFill>
                  <a:srgbClr val="336699"/>
                </a:solidFill>
                <a:latin typeface="Liberation Sans Narrow"/>
                <a:cs typeface="Liberation Sans Narrow"/>
              </a:rPr>
              <a:t> </a:t>
            </a:r>
            <a:r>
              <a:rPr sz="3600" b="1" spc="-10" dirty="0">
                <a:solidFill>
                  <a:srgbClr val="336699"/>
                </a:solidFill>
                <a:latin typeface="Liberation Sans Narrow"/>
                <a:cs typeface="Liberation Sans Narrow"/>
              </a:rPr>
              <a:t>scheduling</a:t>
            </a:r>
            <a:endParaRPr sz="3600">
              <a:latin typeface="Liberation Sans Narrow"/>
              <a:cs typeface="Liberation Sans Narrow"/>
            </a:endParaRPr>
          </a:p>
        </p:txBody>
      </p:sp>
      <p:grpSp>
        <p:nvGrpSpPr>
          <p:cNvPr id="10" name="object 10"/>
          <p:cNvGrpSpPr/>
          <p:nvPr/>
        </p:nvGrpSpPr>
        <p:grpSpPr>
          <a:xfrm>
            <a:off x="967739" y="2004060"/>
            <a:ext cx="5987415" cy="677545"/>
            <a:chOff x="967739" y="2004060"/>
            <a:chExt cx="5987415" cy="677545"/>
          </a:xfrm>
        </p:grpSpPr>
        <p:sp>
          <p:nvSpPr>
            <p:cNvPr id="11" name="object 11"/>
            <p:cNvSpPr/>
            <p:nvPr/>
          </p:nvSpPr>
          <p:spPr>
            <a:xfrm>
              <a:off x="967739" y="2004060"/>
              <a:ext cx="3804666" cy="67741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4369307" y="2004060"/>
              <a:ext cx="2466593" cy="67741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432804" y="2004060"/>
              <a:ext cx="521970" cy="677418"/>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1146454" y="2071496"/>
            <a:ext cx="56102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Reading: Chapter </a:t>
            </a:r>
            <a:r>
              <a:rPr sz="2400" dirty="0">
                <a:solidFill>
                  <a:srgbClr val="006666"/>
                </a:solidFill>
                <a:latin typeface="Arial Black"/>
                <a:cs typeface="Arial Black"/>
              </a:rPr>
              <a:t>6</a:t>
            </a:r>
            <a:r>
              <a:rPr sz="2400" spc="-35" dirty="0">
                <a:solidFill>
                  <a:srgbClr val="006666"/>
                </a:solidFill>
                <a:latin typeface="Arial Black"/>
                <a:cs typeface="Arial Black"/>
              </a:rPr>
              <a:t> </a:t>
            </a:r>
            <a:r>
              <a:rPr sz="2400" spc="-5" dirty="0">
                <a:solidFill>
                  <a:srgbClr val="006666"/>
                </a:solidFill>
                <a:latin typeface="Arial Black"/>
                <a:cs typeface="Arial Black"/>
              </a:rPr>
              <a:t>(Silberschatz)</a:t>
            </a:r>
            <a:endParaRPr sz="2400">
              <a:latin typeface="Arial Black"/>
              <a:cs typeface="Arial Black"/>
            </a:endParaRPr>
          </a:p>
        </p:txBody>
      </p:sp>
      <p:sp>
        <p:nvSpPr>
          <p:cNvPr id="15" name="object 15"/>
          <p:cNvSpPr txBox="1"/>
          <p:nvPr/>
        </p:nvSpPr>
        <p:spPr>
          <a:xfrm>
            <a:off x="79349" y="6505447"/>
            <a:ext cx="45085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690722" cy="514350"/>
          </a:xfrm>
          <a:prstGeom prst="rect">
            <a:avLst/>
          </a:prstGeom>
        </p:spPr>
        <p:txBody>
          <a:bodyPr vert="horz" wrap="square" lIns="0" tIns="13335" rIns="0" bIns="0" rtlCol="0">
            <a:spAutoFit/>
          </a:bodyPr>
          <a:lstStyle/>
          <a:p>
            <a:pPr marL="12700">
              <a:lnSpc>
                <a:spcPct val="100000"/>
              </a:lnSpc>
              <a:spcBef>
                <a:spcPts val="105"/>
              </a:spcBef>
            </a:pPr>
            <a:r>
              <a:rPr dirty="0"/>
              <a:t>Scheduling</a:t>
            </a:r>
            <a:r>
              <a:rPr spc="-95" dirty="0"/>
              <a:t> </a:t>
            </a:r>
            <a:r>
              <a:rPr spc="-5" dirty="0"/>
              <a:t>criteria</a:t>
            </a:r>
          </a:p>
        </p:txBody>
      </p:sp>
      <p:sp>
        <p:nvSpPr>
          <p:cNvPr id="4" name="object 4"/>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688922"/>
            <a:ext cx="243840" cy="2532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2093341"/>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2360041"/>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3038220"/>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3305302"/>
            <a:ext cx="243840" cy="25298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06754" y="3983482"/>
            <a:ext cx="164591"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4250182"/>
            <a:ext cx="243840" cy="25298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06754" y="4928615"/>
            <a:ext cx="164591" cy="16763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463928" y="5195315"/>
            <a:ext cx="243840" cy="252984"/>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336928" y="1261424"/>
            <a:ext cx="7277734" cy="4450080"/>
          </a:xfrm>
          <a:prstGeom prst="rect">
            <a:avLst/>
          </a:prstGeom>
        </p:spPr>
        <p:txBody>
          <a:bodyPr vert="horz" wrap="square" lIns="0" tIns="42545" rIns="0" bIns="0" rtlCol="0">
            <a:spAutoFit/>
          </a:bodyPr>
          <a:lstStyle/>
          <a:p>
            <a:pPr marL="12700">
              <a:lnSpc>
                <a:spcPct val="100000"/>
              </a:lnSpc>
              <a:spcBef>
                <a:spcPts val="335"/>
              </a:spcBef>
            </a:pPr>
            <a:r>
              <a:rPr sz="2000" b="1" dirty="0">
                <a:solidFill>
                  <a:srgbClr val="006666"/>
                </a:solidFill>
                <a:latin typeface="Arial"/>
                <a:cs typeface="Arial"/>
              </a:rPr>
              <a:t>Main reason for</a:t>
            </a:r>
            <a:r>
              <a:rPr sz="2000" b="1" spc="-65" dirty="0">
                <a:solidFill>
                  <a:srgbClr val="006666"/>
                </a:solidFill>
                <a:latin typeface="Arial"/>
                <a:cs typeface="Arial"/>
              </a:rPr>
              <a:t> </a:t>
            </a:r>
            <a:r>
              <a:rPr sz="2000" b="1" dirty="0">
                <a:solidFill>
                  <a:srgbClr val="006666"/>
                </a:solidFill>
                <a:latin typeface="Arial"/>
                <a:cs typeface="Arial"/>
              </a:rPr>
              <a:t>scheduling</a:t>
            </a:r>
            <a:endParaRPr sz="2000" dirty="0">
              <a:latin typeface="Arial"/>
              <a:cs typeface="Arial"/>
            </a:endParaRPr>
          </a:p>
          <a:p>
            <a:pPr marL="413384">
              <a:lnSpc>
                <a:spcPct val="100000"/>
              </a:lnSpc>
              <a:spcBef>
                <a:spcPts val="240"/>
              </a:spcBef>
            </a:pPr>
            <a:r>
              <a:rPr sz="2000" dirty="0">
                <a:solidFill>
                  <a:srgbClr val="006666"/>
                </a:solidFill>
                <a:latin typeface="Arial"/>
                <a:cs typeface="Arial"/>
              </a:rPr>
              <a:t>Percentage of use: keep CPUs and I / </a:t>
            </a:r>
            <a:r>
              <a:rPr sz="2000" spc="5" dirty="0">
                <a:solidFill>
                  <a:srgbClr val="006666"/>
                </a:solidFill>
                <a:latin typeface="Arial"/>
                <a:cs typeface="Arial"/>
              </a:rPr>
              <a:t>O </a:t>
            </a:r>
            <a:r>
              <a:rPr sz="2000" dirty="0">
                <a:solidFill>
                  <a:srgbClr val="006666"/>
                </a:solidFill>
                <a:latin typeface="Arial"/>
                <a:cs typeface="Arial"/>
              </a:rPr>
              <a:t>modules</a:t>
            </a:r>
            <a:r>
              <a:rPr sz="2000" spc="-195" dirty="0">
                <a:solidFill>
                  <a:srgbClr val="006666"/>
                </a:solidFill>
                <a:latin typeface="Arial"/>
                <a:cs typeface="Arial"/>
              </a:rPr>
              <a:t> </a:t>
            </a:r>
            <a:r>
              <a:rPr sz="2000" dirty="0">
                <a:solidFill>
                  <a:srgbClr val="006666"/>
                </a:solidFill>
                <a:latin typeface="Arial"/>
                <a:cs typeface="Arial"/>
              </a:rPr>
              <a:t>busy</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Time-sharing</a:t>
            </a:r>
            <a:r>
              <a:rPr sz="2000" b="1" spc="-35" dirty="0">
                <a:solidFill>
                  <a:srgbClr val="006666"/>
                </a:solidFill>
                <a:latin typeface="Arial"/>
                <a:cs typeface="Arial"/>
              </a:rPr>
              <a:t> </a:t>
            </a:r>
            <a:r>
              <a:rPr sz="2000" b="1" spc="-5" dirty="0">
                <a:solidFill>
                  <a:srgbClr val="006666"/>
                </a:solidFill>
                <a:latin typeface="Arial"/>
                <a:cs typeface="Arial"/>
              </a:rPr>
              <a:t>systems?</a:t>
            </a:r>
            <a:endParaRPr sz="2000" dirty="0">
              <a:latin typeface="Arial"/>
              <a:cs typeface="Arial"/>
            </a:endParaRPr>
          </a:p>
          <a:p>
            <a:pPr marL="413384" marR="117475">
              <a:lnSpc>
                <a:spcPts val="2160"/>
              </a:lnSpc>
              <a:spcBef>
                <a:spcPts val="515"/>
              </a:spcBef>
            </a:pPr>
            <a:r>
              <a:rPr sz="2000" dirty="0">
                <a:solidFill>
                  <a:srgbClr val="006666"/>
                </a:solidFill>
                <a:latin typeface="Arial"/>
                <a:cs typeface="Arial"/>
              </a:rPr>
              <a:t>Response </a:t>
            </a:r>
            <a:r>
              <a:rPr sz="2000" spc="-5" dirty="0">
                <a:solidFill>
                  <a:srgbClr val="006666"/>
                </a:solidFill>
                <a:latin typeface="Arial"/>
                <a:cs typeface="Arial"/>
              </a:rPr>
              <a:t>time </a:t>
            </a:r>
            <a:r>
              <a:rPr sz="2000" dirty="0">
                <a:solidFill>
                  <a:srgbClr val="006666"/>
                </a:solidFill>
                <a:latin typeface="Arial"/>
                <a:cs typeface="Arial"/>
              </a:rPr>
              <a:t>(for interactive systems): the time between</a:t>
            </a:r>
            <a:r>
              <a:rPr sz="2000" spc="-185" dirty="0">
                <a:solidFill>
                  <a:srgbClr val="006666"/>
                </a:solidFill>
                <a:latin typeface="Arial"/>
                <a:cs typeface="Arial"/>
              </a:rPr>
              <a:t> </a:t>
            </a:r>
            <a:r>
              <a:rPr sz="2000" dirty="0">
                <a:solidFill>
                  <a:srgbClr val="006666"/>
                </a:solidFill>
                <a:latin typeface="Arial"/>
                <a:cs typeface="Arial"/>
              </a:rPr>
              <a:t>a  request and the</a:t>
            </a:r>
            <a:r>
              <a:rPr sz="2000" spc="-80" dirty="0">
                <a:solidFill>
                  <a:srgbClr val="006666"/>
                </a:solidFill>
                <a:latin typeface="Arial"/>
                <a:cs typeface="Arial"/>
              </a:rPr>
              <a:t> </a:t>
            </a:r>
            <a:r>
              <a:rPr sz="2000" dirty="0">
                <a:solidFill>
                  <a:srgbClr val="006666"/>
                </a:solidFill>
                <a:latin typeface="Arial"/>
                <a:cs typeface="Arial"/>
              </a:rPr>
              <a:t>response</a:t>
            </a:r>
            <a:endParaRPr sz="2000" dirty="0">
              <a:latin typeface="Arial"/>
              <a:cs typeface="Arial"/>
            </a:endParaRPr>
          </a:p>
          <a:p>
            <a:pPr marL="12700">
              <a:lnSpc>
                <a:spcPct val="100000"/>
              </a:lnSpc>
              <a:spcBef>
                <a:spcPts val="204"/>
              </a:spcBef>
            </a:pPr>
            <a:r>
              <a:rPr sz="2000" b="1" spc="-5" dirty="0">
                <a:solidFill>
                  <a:srgbClr val="006666"/>
                </a:solidFill>
                <a:latin typeface="Arial"/>
                <a:cs typeface="Arial"/>
              </a:rPr>
              <a:t>Servers?</a:t>
            </a:r>
            <a:endParaRPr sz="2000" dirty="0">
              <a:latin typeface="Arial"/>
              <a:cs typeface="Arial"/>
            </a:endParaRPr>
          </a:p>
          <a:p>
            <a:pPr marL="413384" marR="5080">
              <a:lnSpc>
                <a:spcPts val="2160"/>
              </a:lnSpc>
              <a:spcBef>
                <a:spcPts val="515"/>
              </a:spcBef>
            </a:pPr>
            <a:r>
              <a:rPr sz="2000" dirty="0">
                <a:solidFill>
                  <a:srgbClr val="006666"/>
                </a:solidFill>
                <a:latin typeface="Arial"/>
                <a:cs typeface="Arial"/>
              </a:rPr>
              <a:t>Through</a:t>
            </a:r>
            <a:r>
              <a:rPr lang="en-CA" sz="2000" dirty="0">
                <a:solidFill>
                  <a:srgbClr val="006666"/>
                </a:solidFill>
                <a:latin typeface="Arial"/>
                <a:cs typeface="Arial"/>
              </a:rPr>
              <a:t>p</a:t>
            </a:r>
            <a:r>
              <a:rPr sz="2000" dirty="0" err="1">
                <a:solidFill>
                  <a:srgbClr val="006666"/>
                </a:solidFill>
                <a:latin typeface="Arial"/>
                <a:cs typeface="Arial"/>
              </a:rPr>
              <a:t>ut</a:t>
            </a:r>
            <a:r>
              <a:rPr sz="2000" dirty="0">
                <a:solidFill>
                  <a:srgbClr val="006666"/>
                </a:solidFill>
                <a:latin typeface="Arial"/>
                <a:cs typeface="Arial"/>
              </a:rPr>
              <a:t>: number of processes that complete in </a:t>
            </a:r>
            <a:r>
              <a:rPr sz="2000" spc="-5" dirty="0">
                <a:solidFill>
                  <a:srgbClr val="006666"/>
                </a:solidFill>
                <a:latin typeface="Arial"/>
                <a:cs typeface="Arial"/>
              </a:rPr>
              <a:t>the </a:t>
            </a:r>
            <a:r>
              <a:rPr sz="2000" dirty="0">
                <a:solidFill>
                  <a:srgbClr val="006666"/>
                </a:solidFill>
                <a:latin typeface="Arial"/>
                <a:cs typeface="Arial"/>
              </a:rPr>
              <a:t>unit</a:t>
            </a:r>
            <a:r>
              <a:rPr sz="2000" spc="-190" dirty="0">
                <a:solidFill>
                  <a:srgbClr val="006666"/>
                </a:solidFill>
                <a:latin typeface="Arial"/>
                <a:cs typeface="Arial"/>
              </a:rPr>
              <a:t> </a:t>
            </a:r>
            <a:r>
              <a:rPr sz="2000" dirty="0">
                <a:solidFill>
                  <a:srgbClr val="006666"/>
                </a:solidFill>
                <a:latin typeface="Arial"/>
                <a:cs typeface="Arial"/>
              </a:rPr>
              <a:t>of  </a:t>
            </a:r>
            <a:r>
              <a:rPr sz="2000" spc="-5" dirty="0">
                <a:solidFill>
                  <a:srgbClr val="006666"/>
                </a:solidFill>
                <a:latin typeface="Arial"/>
                <a:cs typeface="Arial"/>
              </a:rPr>
              <a:t>time</a:t>
            </a:r>
            <a:endParaRPr sz="2000" dirty="0">
              <a:latin typeface="Arial"/>
              <a:cs typeface="Arial"/>
            </a:endParaRPr>
          </a:p>
          <a:p>
            <a:pPr marL="12700">
              <a:lnSpc>
                <a:spcPct val="100000"/>
              </a:lnSpc>
              <a:spcBef>
                <a:spcPts val="210"/>
              </a:spcBef>
            </a:pPr>
            <a:r>
              <a:rPr sz="2000" b="1" dirty="0">
                <a:solidFill>
                  <a:srgbClr val="006666"/>
                </a:solidFill>
                <a:latin typeface="Arial"/>
                <a:cs typeface="Arial"/>
              </a:rPr>
              <a:t>Batch processing</a:t>
            </a:r>
            <a:r>
              <a:rPr sz="2000" b="1" spc="-50" dirty="0">
                <a:solidFill>
                  <a:srgbClr val="006666"/>
                </a:solidFill>
                <a:latin typeface="Arial"/>
                <a:cs typeface="Arial"/>
              </a:rPr>
              <a:t> </a:t>
            </a:r>
            <a:r>
              <a:rPr sz="2000" b="1" spc="-5" dirty="0">
                <a:solidFill>
                  <a:srgbClr val="006666"/>
                </a:solidFill>
                <a:latin typeface="Arial"/>
                <a:cs typeface="Arial"/>
              </a:rPr>
              <a:t>systems?</a:t>
            </a:r>
            <a:endParaRPr sz="2000" dirty="0">
              <a:latin typeface="Arial"/>
              <a:cs typeface="Arial"/>
            </a:endParaRPr>
          </a:p>
          <a:p>
            <a:pPr marL="413384">
              <a:lnSpc>
                <a:spcPts val="2280"/>
              </a:lnSpc>
              <a:spcBef>
                <a:spcPts val="240"/>
              </a:spcBef>
            </a:pPr>
            <a:r>
              <a:rPr sz="2000" dirty="0">
                <a:solidFill>
                  <a:srgbClr val="006666"/>
                </a:solidFill>
                <a:latin typeface="Arial"/>
                <a:cs typeface="Arial"/>
              </a:rPr>
              <a:t>Turnaround </a:t>
            </a:r>
            <a:r>
              <a:rPr sz="2000" spc="-5" dirty="0">
                <a:solidFill>
                  <a:srgbClr val="006666"/>
                </a:solidFill>
                <a:latin typeface="Arial"/>
                <a:cs typeface="Arial"/>
              </a:rPr>
              <a:t>time: </a:t>
            </a:r>
            <a:r>
              <a:rPr sz="2000" dirty="0">
                <a:solidFill>
                  <a:srgbClr val="006666"/>
                </a:solidFill>
                <a:latin typeface="Arial"/>
                <a:cs typeface="Arial"/>
              </a:rPr>
              <a:t>the </a:t>
            </a:r>
            <a:r>
              <a:rPr sz="2000" spc="-5" dirty="0">
                <a:solidFill>
                  <a:srgbClr val="006666"/>
                </a:solidFill>
                <a:latin typeface="Arial"/>
                <a:cs typeface="Arial"/>
              </a:rPr>
              <a:t>time </a:t>
            </a:r>
            <a:r>
              <a:rPr sz="2000" dirty="0">
                <a:solidFill>
                  <a:srgbClr val="006666"/>
                </a:solidFill>
                <a:latin typeface="Arial"/>
                <a:cs typeface="Arial"/>
              </a:rPr>
              <a:t>taken by the process from</a:t>
            </a:r>
            <a:r>
              <a:rPr sz="2000" spc="-190" dirty="0">
                <a:solidFill>
                  <a:srgbClr val="006666"/>
                </a:solidFill>
                <a:latin typeface="Arial"/>
                <a:cs typeface="Arial"/>
              </a:rPr>
              <a:t> </a:t>
            </a:r>
            <a:r>
              <a:rPr sz="2000" dirty="0">
                <a:solidFill>
                  <a:srgbClr val="006666"/>
                </a:solidFill>
                <a:latin typeface="Arial"/>
                <a:cs typeface="Arial"/>
              </a:rPr>
              <a:t>its</a:t>
            </a:r>
            <a:endParaRPr sz="2000" dirty="0">
              <a:latin typeface="Arial"/>
              <a:cs typeface="Arial"/>
            </a:endParaRPr>
          </a:p>
          <a:p>
            <a:pPr marL="413384">
              <a:lnSpc>
                <a:spcPts val="2280"/>
              </a:lnSpc>
            </a:pPr>
            <a:r>
              <a:rPr sz="2000" dirty="0">
                <a:solidFill>
                  <a:srgbClr val="006666"/>
                </a:solidFill>
                <a:latin typeface="Arial"/>
                <a:cs typeface="Arial"/>
              </a:rPr>
              <a:t>arrival to </a:t>
            </a:r>
            <a:r>
              <a:rPr sz="2000" spc="-5" dirty="0">
                <a:solidFill>
                  <a:srgbClr val="006666"/>
                </a:solidFill>
                <a:latin typeface="Arial"/>
                <a:cs typeface="Arial"/>
              </a:rPr>
              <a:t>its</a:t>
            </a:r>
            <a:r>
              <a:rPr sz="2000" spc="-45" dirty="0">
                <a:solidFill>
                  <a:srgbClr val="006666"/>
                </a:solidFill>
                <a:latin typeface="Arial"/>
                <a:cs typeface="Arial"/>
              </a:rPr>
              <a:t> </a:t>
            </a:r>
            <a:r>
              <a:rPr sz="2000" dirty="0">
                <a:solidFill>
                  <a:srgbClr val="006666"/>
                </a:solidFill>
                <a:latin typeface="Arial"/>
                <a:cs typeface="Arial"/>
              </a:rPr>
              <a:t>end.</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Loaded</a:t>
            </a:r>
            <a:r>
              <a:rPr sz="2000" b="1" spc="-10" dirty="0">
                <a:solidFill>
                  <a:srgbClr val="006666"/>
                </a:solidFill>
                <a:latin typeface="Arial"/>
                <a:cs typeface="Arial"/>
              </a:rPr>
              <a:t> </a:t>
            </a:r>
            <a:r>
              <a:rPr sz="2000" b="1" spc="-5" dirty="0">
                <a:solidFill>
                  <a:srgbClr val="006666"/>
                </a:solidFill>
                <a:latin typeface="Arial"/>
                <a:cs typeface="Arial"/>
              </a:rPr>
              <a:t>systems?</a:t>
            </a:r>
            <a:endParaRPr sz="2000" dirty="0">
              <a:latin typeface="Arial"/>
              <a:cs typeface="Arial"/>
            </a:endParaRPr>
          </a:p>
          <a:p>
            <a:pPr marL="413384" marR="293370">
              <a:lnSpc>
                <a:spcPts val="1989"/>
              </a:lnSpc>
              <a:spcBef>
                <a:spcPts val="650"/>
              </a:spcBef>
            </a:pPr>
            <a:r>
              <a:rPr sz="2000" dirty="0">
                <a:solidFill>
                  <a:srgbClr val="006666"/>
                </a:solidFill>
                <a:latin typeface="Arial"/>
                <a:cs typeface="Arial"/>
              </a:rPr>
              <a:t>Waiting </a:t>
            </a:r>
            <a:r>
              <a:rPr sz="2000" spc="-5" dirty="0">
                <a:solidFill>
                  <a:srgbClr val="006666"/>
                </a:solidFill>
                <a:latin typeface="Arial"/>
                <a:cs typeface="Arial"/>
              </a:rPr>
              <a:t>time: </a:t>
            </a:r>
            <a:r>
              <a:rPr sz="2000" dirty="0">
                <a:solidFill>
                  <a:srgbClr val="006666"/>
                </a:solidFill>
                <a:latin typeface="Arial"/>
                <a:cs typeface="Arial"/>
              </a:rPr>
              <a:t>waiting in ready queue </a:t>
            </a:r>
            <a:r>
              <a:rPr sz="1800" dirty="0">
                <a:solidFill>
                  <a:srgbClr val="006666"/>
                </a:solidFill>
                <a:latin typeface="Arial"/>
                <a:cs typeface="Arial"/>
              </a:rPr>
              <a:t>(sum of </a:t>
            </a:r>
            <a:r>
              <a:rPr sz="1800" spc="-5" dirty="0">
                <a:solidFill>
                  <a:srgbClr val="006666"/>
                </a:solidFill>
                <a:latin typeface="Arial"/>
                <a:cs typeface="Arial"/>
              </a:rPr>
              <a:t>all </a:t>
            </a:r>
            <a:r>
              <a:rPr sz="1800" dirty="0">
                <a:solidFill>
                  <a:srgbClr val="006666"/>
                </a:solidFill>
                <a:latin typeface="Arial"/>
                <a:cs typeface="Arial"/>
              </a:rPr>
              <a:t>time </a:t>
            </a:r>
            <a:r>
              <a:rPr sz="1800" spc="-5" dirty="0">
                <a:solidFill>
                  <a:srgbClr val="006666"/>
                </a:solidFill>
                <a:latin typeface="Arial"/>
                <a:cs typeface="Arial"/>
              </a:rPr>
              <a:t>spent</a:t>
            </a:r>
            <a:r>
              <a:rPr sz="1800" spc="-80" dirty="0">
                <a:solidFill>
                  <a:srgbClr val="006666"/>
                </a:solidFill>
                <a:latin typeface="Arial"/>
                <a:cs typeface="Arial"/>
              </a:rPr>
              <a:t> </a:t>
            </a:r>
            <a:r>
              <a:rPr sz="1800" spc="-5" dirty="0">
                <a:solidFill>
                  <a:srgbClr val="006666"/>
                </a:solidFill>
                <a:latin typeface="Arial"/>
                <a:cs typeface="Arial"/>
              </a:rPr>
              <a:t>in  ready</a:t>
            </a:r>
            <a:r>
              <a:rPr sz="1800" spc="5" dirty="0">
                <a:solidFill>
                  <a:srgbClr val="006666"/>
                </a:solidFill>
                <a:latin typeface="Arial"/>
                <a:cs typeface="Arial"/>
              </a:rPr>
              <a:t> </a:t>
            </a:r>
            <a:r>
              <a:rPr sz="1800" spc="-10" dirty="0">
                <a:solidFill>
                  <a:srgbClr val="006666"/>
                </a:solidFill>
                <a:latin typeface="Arial"/>
                <a:cs typeface="Arial"/>
              </a:rPr>
              <a:t>queue)</a:t>
            </a:r>
            <a:endParaRPr sz="1800" dirty="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
        <p:nvSpPr>
          <p:cNvPr id="16" name="object 16"/>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7272122" cy="514350"/>
          </a:xfrm>
          <a:prstGeom prst="rect">
            <a:avLst/>
          </a:prstGeom>
        </p:spPr>
        <p:txBody>
          <a:bodyPr vert="horz" wrap="square" lIns="0" tIns="13335" rIns="0" bIns="0" rtlCol="0">
            <a:spAutoFit/>
          </a:bodyPr>
          <a:lstStyle/>
          <a:p>
            <a:pPr marL="12700">
              <a:lnSpc>
                <a:spcPct val="100000"/>
              </a:lnSpc>
              <a:spcBef>
                <a:spcPts val="105"/>
              </a:spcBef>
            </a:pPr>
            <a:r>
              <a:rPr dirty="0"/>
              <a:t>Scheduling </a:t>
            </a:r>
            <a:r>
              <a:rPr spc="-5" dirty="0"/>
              <a:t>criteria: </a:t>
            </a:r>
            <a:r>
              <a:rPr sz="2400" dirty="0"/>
              <a:t>maximize /</a:t>
            </a:r>
            <a:r>
              <a:rPr sz="2400" spc="-65" dirty="0"/>
              <a:t> </a:t>
            </a:r>
            <a:r>
              <a:rPr sz="2400" spc="-5" dirty="0"/>
              <a:t>minimize</a:t>
            </a:r>
            <a:endParaRPr sz="2400" dirty="0"/>
          </a:p>
        </p:txBody>
      </p:sp>
      <p:sp>
        <p:nvSpPr>
          <p:cNvPr id="13" name="object 13"/>
          <p:cNvSpPr txBox="1"/>
          <p:nvPr/>
        </p:nvSpPr>
        <p:spPr>
          <a:xfrm>
            <a:off x="574826" y="1219200"/>
            <a:ext cx="7583272" cy="4269117"/>
          </a:xfrm>
          <a:prstGeom prst="rect">
            <a:avLst/>
          </a:prstGeom>
        </p:spPr>
        <p:txBody>
          <a:bodyPr vert="horz" wrap="square" lIns="0" tIns="85090" rIns="0" bIns="0" rtlCol="0">
            <a:spAutoFit/>
          </a:bodyPr>
          <a:lstStyle/>
          <a:p>
            <a:pPr marL="12700">
              <a:lnSpc>
                <a:spcPct val="100000"/>
              </a:lnSpc>
              <a:spcBef>
                <a:spcPts val="670"/>
              </a:spcBef>
            </a:pPr>
            <a:r>
              <a:rPr sz="2400" b="1" spc="-95" dirty="0">
                <a:solidFill>
                  <a:srgbClr val="006666"/>
                </a:solidFill>
                <a:latin typeface="Arial"/>
                <a:cs typeface="Arial"/>
              </a:rPr>
              <a:t>To</a:t>
            </a:r>
            <a:r>
              <a:rPr sz="2400" b="1" spc="-15" dirty="0">
                <a:solidFill>
                  <a:srgbClr val="006666"/>
                </a:solidFill>
                <a:latin typeface="Arial"/>
                <a:cs typeface="Arial"/>
              </a:rPr>
              <a:t> </a:t>
            </a:r>
            <a:r>
              <a:rPr sz="2400" b="1" dirty="0">
                <a:solidFill>
                  <a:srgbClr val="006666"/>
                </a:solidFill>
                <a:latin typeface="Arial"/>
                <a:cs typeface="Arial"/>
              </a:rPr>
              <a:t>maximize</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CPU use: percentage of</a:t>
            </a:r>
            <a:r>
              <a:rPr sz="2200" spc="5" dirty="0">
                <a:solidFill>
                  <a:srgbClr val="006666"/>
                </a:solidFill>
                <a:latin typeface="Arial"/>
                <a:cs typeface="Arial"/>
              </a:rPr>
              <a:t> </a:t>
            </a:r>
            <a:r>
              <a:rPr sz="2200" dirty="0">
                <a:solidFill>
                  <a:srgbClr val="006666"/>
                </a:solidFill>
                <a:latin typeface="Arial"/>
                <a:cs typeface="Arial"/>
              </a:rPr>
              <a:t>use</a:t>
            </a:r>
            <a:r>
              <a:rPr lang="en-CA" sz="2200" dirty="0">
                <a:solidFill>
                  <a:srgbClr val="006666"/>
                </a:solidFill>
                <a:latin typeface="Arial"/>
                <a:cs typeface="Arial"/>
              </a:rPr>
              <a:t> (how much the CPU is kept busy)</a:t>
            </a:r>
            <a:endParaRPr sz="2200" dirty="0">
              <a:latin typeface="Arial"/>
              <a:cs typeface="Arial"/>
            </a:endParaRPr>
          </a:p>
          <a:p>
            <a:pPr marL="413384" marR="5080">
              <a:lnSpc>
                <a:spcPct val="100000"/>
              </a:lnSpc>
              <a:spcBef>
                <a:spcPts val="530"/>
              </a:spcBef>
            </a:pPr>
            <a:r>
              <a:rPr sz="2200" dirty="0">
                <a:solidFill>
                  <a:srgbClr val="006666"/>
                </a:solidFill>
                <a:latin typeface="Arial"/>
                <a:cs typeface="Arial"/>
              </a:rPr>
              <a:t>Throughput: </a:t>
            </a:r>
            <a:r>
              <a:rPr sz="2200" spc="-5" dirty="0">
                <a:solidFill>
                  <a:srgbClr val="006666"/>
                </a:solidFill>
                <a:latin typeface="Arial"/>
                <a:cs typeface="Arial"/>
              </a:rPr>
              <a:t>number of processes that complete in the unit of time</a:t>
            </a:r>
            <a:endParaRPr sz="2200" dirty="0">
              <a:latin typeface="Arial"/>
              <a:cs typeface="Arial"/>
            </a:endParaRPr>
          </a:p>
          <a:p>
            <a:pPr marL="12700">
              <a:lnSpc>
                <a:spcPct val="100000"/>
              </a:lnSpc>
              <a:spcBef>
                <a:spcPts val="580"/>
              </a:spcBef>
            </a:pPr>
            <a:r>
              <a:rPr sz="2400" b="1" spc="-95" dirty="0">
                <a:solidFill>
                  <a:srgbClr val="006666"/>
                </a:solidFill>
                <a:latin typeface="Arial"/>
                <a:cs typeface="Arial"/>
              </a:rPr>
              <a:t>To</a:t>
            </a:r>
            <a:r>
              <a:rPr sz="2400" b="1" spc="-15" dirty="0">
                <a:solidFill>
                  <a:srgbClr val="006666"/>
                </a:solidFill>
                <a:latin typeface="Arial"/>
                <a:cs typeface="Arial"/>
              </a:rPr>
              <a:t> </a:t>
            </a:r>
            <a:r>
              <a:rPr sz="2400" b="1" dirty="0">
                <a:solidFill>
                  <a:srgbClr val="006666"/>
                </a:solidFill>
                <a:latin typeface="Arial"/>
                <a:cs typeface="Arial"/>
              </a:rPr>
              <a:t>minimize</a:t>
            </a:r>
            <a:endParaRPr sz="2400" dirty="0">
              <a:latin typeface="Arial"/>
              <a:cs typeface="Arial"/>
            </a:endParaRPr>
          </a:p>
          <a:p>
            <a:pPr marL="413384" marR="661035">
              <a:lnSpc>
                <a:spcPct val="100000"/>
              </a:lnSpc>
              <a:spcBef>
                <a:spcPts val="530"/>
              </a:spcBef>
            </a:pPr>
            <a:r>
              <a:rPr sz="2200" spc="-5" dirty="0">
                <a:solidFill>
                  <a:srgbClr val="006666"/>
                </a:solidFill>
                <a:latin typeface="Arial"/>
                <a:cs typeface="Arial"/>
              </a:rPr>
              <a:t>Response time (for interactive systems): the time  between a request and the</a:t>
            </a:r>
            <a:r>
              <a:rPr sz="2200" spc="75" dirty="0">
                <a:solidFill>
                  <a:srgbClr val="006666"/>
                </a:solidFill>
                <a:latin typeface="Arial"/>
                <a:cs typeface="Arial"/>
              </a:rPr>
              <a:t> </a:t>
            </a:r>
            <a:r>
              <a:rPr sz="2200" spc="-5" dirty="0">
                <a:solidFill>
                  <a:srgbClr val="006666"/>
                </a:solidFill>
                <a:latin typeface="Arial"/>
                <a:cs typeface="Arial"/>
              </a:rPr>
              <a:t>response</a:t>
            </a:r>
            <a:r>
              <a:rPr lang="en-CA" sz="2200" spc="-5" dirty="0">
                <a:solidFill>
                  <a:srgbClr val="006666"/>
                </a:solidFill>
                <a:latin typeface="Arial"/>
                <a:cs typeface="Arial"/>
              </a:rPr>
              <a:t> (cannot wait forever to get a response)</a:t>
            </a:r>
            <a:endParaRPr sz="2200" dirty="0">
              <a:latin typeface="Arial"/>
              <a:cs typeface="Arial"/>
            </a:endParaRPr>
          </a:p>
          <a:p>
            <a:pPr marL="413384">
              <a:lnSpc>
                <a:spcPct val="100000"/>
              </a:lnSpc>
              <a:spcBef>
                <a:spcPts val="525"/>
              </a:spcBef>
            </a:pPr>
            <a:r>
              <a:rPr sz="2200" spc="-15" dirty="0">
                <a:solidFill>
                  <a:srgbClr val="006666"/>
                </a:solidFill>
                <a:latin typeface="Arial"/>
                <a:cs typeface="Arial"/>
              </a:rPr>
              <a:t>Turnaround </a:t>
            </a:r>
            <a:r>
              <a:rPr sz="2200" spc="-5" dirty="0">
                <a:solidFill>
                  <a:srgbClr val="006666"/>
                </a:solidFill>
                <a:latin typeface="Arial"/>
                <a:cs typeface="Arial"/>
              </a:rPr>
              <a:t>time: completion time minus arrival</a:t>
            </a:r>
            <a:r>
              <a:rPr sz="2200" spc="190" dirty="0">
                <a:solidFill>
                  <a:srgbClr val="006666"/>
                </a:solidFill>
                <a:latin typeface="Arial"/>
                <a:cs typeface="Arial"/>
              </a:rPr>
              <a:t> </a:t>
            </a:r>
            <a:r>
              <a:rPr sz="2200" spc="-5" dirty="0">
                <a:solidFill>
                  <a:srgbClr val="006666"/>
                </a:solidFill>
                <a:latin typeface="Arial"/>
                <a:cs typeface="Arial"/>
              </a:rPr>
              <a:t>time</a:t>
            </a:r>
            <a:endParaRPr sz="2200" dirty="0">
              <a:latin typeface="Arial"/>
              <a:cs typeface="Arial"/>
            </a:endParaRPr>
          </a:p>
          <a:p>
            <a:pPr marL="413384">
              <a:lnSpc>
                <a:spcPct val="100000"/>
              </a:lnSpc>
              <a:spcBef>
                <a:spcPts val="530"/>
              </a:spcBef>
            </a:pPr>
            <a:r>
              <a:rPr sz="2200" spc="-15" dirty="0">
                <a:solidFill>
                  <a:srgbClr val="006666"/>
                </a:solidFill>
                <a:latin typeface="Arial"/>
                <a:cs typeface="Arial"/>
              </a:rPr>
              <a:t>Waiting </a:t>
            </a:r>
            <a:r>
              <a:rPr sz="2200" spc="-5" dirty="0">
                <a:solidFill>
                  <a:srgbClr val="006666"/>
                </a:solidFill>
                <a:latin typeface="Arial"/>
                <a:cs typeface="Arial"/>
              </a:rPr>
              <a:t>time: waiting in ready</a:t>
            </a:r>
            <a:r>
              <a:rPr sz="2200" spc="60" dirty="0">
                <a:solidFill>
                  <a:srgbClr val="006666"/>
                </a:solidFill>
                <a:latin typeface="Arial"/>
                <a:cs typeface="Arial"/>
              </a:rPr>
              <a:t> </a:t>
            </a:r>
            <a:r>
              <a:rPr sz="2200" spc="-5" dirty="0">
                <a:solidFill>
                  <a:srgbClr val="006666"/>
                </a:solidFill>
                <a:latin typeface="Arial"/>
                <a:cs typeface="Arial"/>
              </a:rPr>
              <a:t>queue</a:t>
            </a:r>
            <a:endParaRPr sz="2200" dirty="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
        <p:nvSpPr>
          <p:cNvPr id="15" name="object 15"/>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2353"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12</a:t>
            </a:r>
            <a:endParaRPr sz="1400">
              <a:latin typeface="Arial"/>
              <a:cs typeface="Arial"/>
            </a:endParaRPr>
          </a:p>
        </p:txBody>
      </p:sp>
      <p:sp>
        <p:nvSpPr>
          <p:cNvPr id="4" name="object 4"/>
          <p:cNvSpPr txBox="1">
            <a:spLocks noGrp="1"/>
          </p:cNvSpPr>
          <p:nvPr>
            <p:ph type="title"/>
          </p:nvPr>
        </p:nvSpPr>
        <p:spPr>
          <a:xfrm>
            <a:off x="1109878" y="469849"/>
            <a:ext cx="6052922" cy="514350"/>
          </a:xfrm>
          <a:prstGeom prst="rect">
            <a:avLst/>
          </a:prstGeom>
        </p:spPr>
        <p:txBody>
          <a:bodyPr vert="horz" wrap="square" lIns="0" tIns="13335" rIns="0" bIns="0" rtlCol="0">
            <a:spAutoFit/>
          </a:bodyPr>
          <a:lstStyle/>
          <a:p>
            <a:pPr marL="12700">
              <a:lnSpc>
                <a:spcPct val="100000"/>
              </a:lnSpc>
              <a:spcBef>
                <a:spcPts val="105"/>
              </a:spcBef>
            </a:pPr>
            <a:r>
              <a:rPr dirty="0"/>
              <a:t>Scheduling Criteria</a:t>
            </a:r>
            <a:r>
              <a:rPr spc="-95" dirty="0"/>
              <a:t> </a:t>
            </a:r>
            <a:r>
              <a:rPr dirty="0"/>
              <a:t>Example</a:t>
            </a:r>
          </a:p>
        </p:txBody>
      </p:sp>
      <p:sp>
        <p:nvSpPr>
          <p:cNvPr id="17" name="object 17"/>
          <p:cNvSpPr/>
          <p:nvPr/>
        </p:nvSpPr>
        <p:spPr>
          <a:xfrm>
            <a:off x="1419478" y="6491020"/>
            <a:ext cx="243840" cy="252984"/>
          </a:xfrm>
          <a:prstGeom prst="rect">
            <a:avLst/>
          </a:prstGeom>
          <a:blipFill>
            <a:blip r:embed="rId3" cstate="print"/>
            <a:stretch>
              <a:fillRect/>
            </a:stretch>
          </a:blipFill>
        </p:spPr>
        <p:txBody>
          <a:bodyPr wrap="square" lIns="0" tIns="0" rIns="0" bIns="0" rtlCol="0"/>
          <a:lstStyle/>
          <a:p>
            <a:endParaRPr/>
          </a:p>
        </p:txBody>
      </p:sp>
      <p:graphicFrame>
        <p:nvGraphicFramePr>
          <p:cNvPr id="19" name="object 19"/>
          <p:cNvGraphicFramePr>
            <a:graphicFrameLocks noGrp="1"/>
          </p:cNvGraphicFramePr>
          <p:nvPr/>
        </p:nvGraphicFramePr>
        <p:xfrm>
          <a:off x="1257109" y="1836229"/>
          <a:ext cx="4759324" cy="449579"/>
        </p:xfrm>
        <a:graphic>
          <a:graphicData uri="http://schemas.openxmlformats.org/drawingml/2006/table">
            <a:tbl>
              <a:tblPr firstRow="1" bandRow="1">
                <a:tableStyleId>{2D5ABB26-0587-4C30-8999-92F81FD0307C}</a:tableStyleId>
              </a:tblPr>
              <a:tblGrid>
                <a:gridCol w="911860">
                  <a:extLst>
                    <a:ext uri="{9D8B030D-6E8A-4147-A177-3AD203B41FA5}">
                      <a16:colId xmlns:a16="http://schemas.microsoft.com/office/drawing/2014/main" val="20000"/>
                    </a:ext>
                  </a:extLst>
                </a:gridCol>
                <a:gridCol w="910590">
                  <a:extLst>
                    <a:ext uri="{9D8B030D-6E8A-4147-A177-3AD203B41FA5}">
                      <a16:colId xmlns:a16="http://schemas.microsoft.com/office/drawing/2014/main" val="20001"/>
                    </a:ext>
                  </a:extLst>
                </a:gridCol>
                <a:gridCol w="441960">
                  <a:extLst>
                    <a:ext uri="{9D8B030D-6E8A-4147-A177-3AD203B41FA5}">
                      <a16:colId xmlns:a16="http://schemas.microsoft.com/office/drawing/2014/main" val="20002"/>
                    </a:ext>
                  </a:extLst>
                </a:gridCol>
                <a:gridCol w="1566544">
                  <a:extLst>
                    <a:ext uri="{9D8B030D-6E8A-4147-A177-3AD203B41FA5}">
                      <a16:colId xmlns:a16="http://schemas.microsoft.com/office/drawing/2014/main" val="20003"/>
                    </a:ext>
                  </a:extLst>
                </a:gridCol>
                <a:gridCol w="464185">
                  <a:extLst>
                    <a:ext uri="{9D8B030D-6E8A-4147-A177-3AD203B41FA5}">
                      <a16:colId xmlns:a16="http://schemas.microsoft.com/office/drawing/2014/main" val="20004"/>
                    </a:ext>
                  </a:extLst>
                </a:gridCol>
                <a:gridCol w="464185">
                  <a:extLst>
                    <a:ext uri="{9D8B030D-6E8A-4147-A177-3AD203B41FA5}">
                      <a16:colId xmlns:a16="http://schemas.microsoft.com/office/drawing/2014/main" val="20005"/>
                    </a:ext>
                  </a:extLst>
                </a:gridCol>
              </a:tblGrid>
              <a:tr h="449579">
                <a:tc>
                  <a:txBody>
                    <a:bodyPr/>
                    <a:lstStyle/>
                    <a:p>
                      <a:pPr marL="1270" algn="ctr">
                        <a:lnSpc>
                          <a:spcPct val="100000"/>
                        </a:lnSpc>
                        <a:spcBef>
                          <a:spcPts val="66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83820" marB="0">
                    <a:lnL w="9525">
                      <a:solidFill>
                        <a:srgbClr val="009999"/>
                      </a:solidFill>
                      <a:prstDash val="solid"/>
                    </a:lnL>
                    <a:lnR w="19050">
                      <a:solidFill>
                        <a:srgbClr val="009999"/>
                      </a:solidFill>
                      <a:prstDash val="solid"/>
                    </a:lnR>
                    <a:lnT w="9525">
                      <a:solidFill>
                        <a:srgbClr val="009999"/>
                      </a:solidFill>
                      <a:prstDash val="solid"/>
                    </a:lnT>
                    <a:lnB w="9525">
                      <a:solidFill>
                        <a:srgbClr val="009999"/>
                      </a:solidFill>
                      <a:prstDash val="solid"/>
                    </a:lnB>
                    <a:solidFill>
                      <a:srgbClr val="CCEBFF"/>
                    </a:solidFill>
                  </a:tcPr>
                </a:tc>
                <a:tc>
                  <a:txBody>
                    <a:bodyPr/>
                    <a:lstStyle/>
                    <a:p>
                      <a:pPr algn="ctr">
                        <a:lnSpc>
                          <a:spcPct val="100000"/>
                        </a:lnSpc>
                        <a:spcBef>
                          <a:spcPts val="625"/>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a:txBody>
                  <a:tcPr marL="0" marR="0" marT="79375" marB="0">
                    <a:lnL w="19050">
                      <a:solidFill>
                        <a:srgbClr val="009999"/>
                      </a:solidFill>
                      <a:prstDash val="solid"/>
                    </a:lnL>
                    <a:lnR w="12700">
                      <a:solidFill>
                        <a:srgbClr val="009999"/>
                      </a:solidFill>
                      <a:prstDash val="solid"/>
                    </a:lnR>
                    <a:lnT w="9525">
                      <a:solidFill>
                        <a:srgbClr val="009999"/>
                      </a:solidFill>
                      <a:prstDash val="solid"/>
                    </a:lnT>
                    <a:lnB w="9525">
                      <a:solidFill>
                        <a:srgbClr val="009999"/>
                      </a:solidFill>
                      <a:prstDash val="solid"/>
                    </a:lnB>
                    <a:solidFill>
                      <a:srgbClr val="CCEBFF"/>
                    </a:solidFill>
                  </a:tcPr>
                </a:tc>
                <a:tc>
                  <a:txBody>
                    <a:bodyPr/>
                    <a:lstStyle/>
                    <a:p>
                      <a:pPr marL="110489">
                        <a:lnSpc>
                          <a:spcPct val="100000"/>
                        </a:lnSpc>
                        <a:spcBef>
                          <a:spcPts val="61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77470" marB="0">
                    <a:lnL w="12700">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solidFill>
                      <a:srgbClr val="CCEBFF"/>
                    </a:solidFill>
                  </a:tcPr>
                </a:tc>
                <a:tc>
                  <a:txBody>
                    <a:bodyPr/>
                    <a:lstStyle/>
                    <a:p>
                      <a:pPr marL="12700" algn="ctr">
                        <a:lnSpc>
                          <a:spcPct val="100000"/>
                        </a:lnSpc>
                        <a:spcBef>
                          <a:spcPts val="675"/>
                        </a:spcBef>
                      </a:pPr>
                      <a:r>
                        <a:rPr sz="1800" spc="-5" dirty="0">
                          <a:solidFill>
                            <a:srgbClr val="009999"/>
                          </a:solidFill>
                          <a:latin typeface="Arial"/>
                          <a:cs typeface="Arial"/>
                        </a:rPr>
                        <a:t>P</a:t>
                      </a:r>
                      <a:r>
                        <a:rPr sz="1800" spc="-7" baseline="-20833" dirty="0">
                          <a:solidFill>
                            <a:srgbClr val="009999"/>
                          </a:solidFill>
                          <a:latin typeface="Arial"/>
                          <a:cs typeface="Arial"/>
                        </a:rPr>
                        <a:t>4</a:t>
                      </a:r>
                      <a:endParaRPr sz="1800" baseline="-20833">
                        <a:latin typeface="Arial"/>
                        <a:cs typeface="Arial"/>
                      </a:endParaRPr>
                    </a:p>
                  </a:txBody>
                  <a:tcPr marL="0" marR="0" marT="85725" marB="0">
                    <a:lnL w="9525">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solidFill>
                      <a:srgbClr val="CCEBFF"/>
                    </a:solidFill>
                  </a:tcPr>
                </a:tc>
                <a:tc>
                  <a:txBody>
                    <a:bodyPr/>
                    <a:lstStyle/>
                    <a:p>
                      <a:pPr marL="111760">
                        <a:lnSpc>
                          <a:spcPct val="100000"/>
                        </a:lnSpc>
                        <a:spcBef>
                          <a:spcPts val="66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83820" marB="0">
                    <a:lnL w="9525">
                      <a:solidFill>
                        <a:srgbClr val="009999"/>
                      </a:solidFill>
                      <a:prstDash val="solid"/>
                    </a:lnL>
                    <a:lnR w="12700">
                      <a:solidFill>
                        <a:srgbClr val="009999"/>
                      </a:solidFill>
                      <a:prstDash val="solid"/>
                    </a:lnR>
                    <a:lnT w="9525">
                      <a:solidFill>
                        <a:srgbClr val="009999"/>
                      </a:solidFill>
                      <a:prstDash val="solid"/>
                    </a:lnT>
                    <a:lnB w="9525">
                      <a:solidFill>
                        <a:srgbClr val="009999"/>
                      </a:solidFill>
                      <a:prstDash val="solid"/>
                    </a:lnB>
                    <a:solidFill>
                      <a:srgbClr val="CCEBFF"/>
                    </a:solidFill>
                  </a:tcPr>
                </a:tc>
                <a:tc>
                  <a:txBody>
                    <a:bodyPr/>
                    <a:lstStyle/>
                    <a:p>
                      <a:pPr marL="113030">
                        <a:lnSpc>
                          <a:spcPct val="100000"/>
                        </a:lnSpc>
                        <a:spcBef>
                          <a:spcPts val="66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a:txBody>
                  <a:tcPr marL="0" marR="0" marT="83820" marB="0">
                    <a:lnL w="12700">
                      <a:solidFill>
                        <a:srgbClr val="009999"/>
                      </a:solidFill>
                      <a:prstDash val="solid"/>
                    </a:lnL>
                    <a:lnR w="9525">
                      <a:solidFill>
                        <a:srgbClr val="009999"/>
                      </a:solidFill>
                      <a:prstDash val="solid"/>
                    </a:lnR>
                    <a:lnT w="9525">
                      <a:solidFill>
                        <a:srgbClr val="009999"/>
                      </a:solidFill>
                      <a:prstDash val="solid"/>
                    </a:lnT>
                    <a:lnB w="9525">
                      <a:solidFill>
                        <a:srgbClr val="009999"/>
                      </a:solidFill>
                      <a:prstDash val="solid"/>
                    </a:lnB>
                    <a:solidFill>
                      <a:srgbClr val="CCEBFF"/>
                    </a:solidFill>
                  </a:tcPr>
                </a:tc>
                <a:extLst>
                  <a:ext uri="{0D108BD9-81ED-4DB2-BD59-A6C34878D82A}">
                    <a16:rowId xmlns:a16="http://schemas.microsoft.com/office/drawing/2014/main" val="10000"/>
                  </a:ext>
                </a:extLst>
              </a:tr>
            </a:tbl>
          </a:graphicData>
        </a:graphic>
      </p:graphicFrame>
      <p:sp>
        <p:nvSpPr>
          <p:cNvPr id="20" name="object 20"/>
          <p:cNvSpPr txBox="1"/>
          <p:nvPr/>
        </p:nvSpPr>
        <p:spPr>
          <a:xfrm>
            <a:off x="1178560" y="2223833"/>
            <a:ext cx="7889240" cy="4474943"/>
          </a:xfrm>
          <a:prstGeom prst="rect">
            <a:avLst/>
          </a:prstGeom>
        </p:spPr>
        <p:txBody>
          <a:bodyPr vert="horz" wrap="square" lIns="0" tIns="146685" rIns="0" bIns="0" rtlCol="0">
            <a:spAutoFit/>
          </a:bodyPr>
          <a:lstStyle/>
          <a:p>
            <a:pPr marL="50800">
              <a:lnSpc>
                <a:spcPct val="100000"/>
              </a:lnSpc>
              <a:spcBef>
                <a:spcPts val="1155"/>
              </a:spcBef>
              <a:tabLst>
                <a:tab pos="749935" algn="l"/>
                <a:tab pos="1260475" algn="l"/>
                <a:tab pos="1704975" algn="l"/>
              </a:tabLst>
            </a:pPr>
            <a:r>
              <a:rPr sz="1800" spc="-5" dirty="0">
                <a:solidFill>
                  <a:srgbClr val="009999"/>
                </a:solidFill>
                <a:latin typeface="Arial"/>
                <a:cs typeface="Arial"/>
              </a:rPr>
              <a:t>0	4</a:t>
            </a:r>
            <a:r>
              <a:rPr sz="1800" dirty="0">
                <a:solidFill>
                  <a:srgbClr val="009999"/>
                </a:solidFill>
                <a:latin typeface="Arial"/>
                <a:cs typeface="Arial"/>
              </a:rPr>
              <a:t> </a:t>
            </a:r>
            <a:r>
              <a:rPr sz="1800" spc="-5" dirty="0">
                <a:solidFill>
                  <a:srgbClr val="009999"/>
                </a:solidFill>
                <a:latin typeface="Arial"/>
                <a:cs typeface="Arial"/>
              </a:rPr>
              <a:t>5	7	</a:t>
            </a:r>
            <a:r>
              <a:rPr sz="1800" spc="-20" dirty="0">
                <a:solidFill>
                  <a:srgbClr val="009999"/>
                </a:solidFill>
                <a:latin typeface="Arial"/>
                <a:cs typeface="Arial"/>
              </a:rPr>
              <a:t>10,11,12</a:t>
            </a:r>
            <a:endParaRPr sz="1800" dirty="0">
              <a:latin typeface="Arial"/>
              <a:cs typeface="Arial"/>
            </a:endParaRPr>
          </a:p>
          <a:p>
            <a:pPr marL="122555">
              <a:lnSpc>
                <a:spcPct val="100000"/>
              </a:lnSpc>
              <a:spcBef>
                <a:spcPts val="1185"/>
              </a:spcBef>
            </a:pPr>
            <a:r>
              <a:rPr b="1" dirty="0">
                <a:solidFill>
                  <a:srgbClr val="006666"/>
                </a:solidFill>
                <a:latin typeface="Arial"/>
                <a:cs typeface="Arial"/>
              </a:rPr>
              <a:t>CPU</a:t>
            </a:r>
            <a:r>
              <a:rPr b="1" spc="-5" dirty="0">
                <a:solidFill>
                  <a:srgbClr val="006666"/>
                </a:solidFill>
                <a:latin typeface="Arial"/>
                <a:cs typeface="Arial"/>
              </a:rPr>
              <a:t> </a:t>
            </a:r>
            <a:r>
              <a:rPr b="1" dirty="0">
                <a:solidFill>
                  <a:srgbClr val="006666"/>
                </a:solidFill>
                <a:latin typeface="Arial"/>
                <a:cs typeface="Arial"/>
              </a:rPr>
              <a:t>utilization:</a:t>
            </a:r>
            <a:endParaRPr dirty="0">
              <a:latin typeface="Arial"/>
              <a:cs typeface="Arial"/>
            </a:endParaRPr>
          </a:p>
          <a:p>
            <a:pPr marL="523875">
              <a:lnSpc>
                <a:spcPct val="100000"/>
              </a:lnSpc>
              <a:spcBef>
                <a:spcPts val="240"/>
              </a:spcBef>
            </a:pPr>
            <a:r>
              <a:rPr dirty="0">
                <a:solidFill>
                  <a:srgbClr val="006666"/>
                </a:solidFill>
                <a:latin typeface="Arial"/>
                <a:cs typeface="Arial"/>
              </a:rPr>
              <a:t>100%</a:t>
            </a:r>
            <a:r>
              <a:rPr lang="en-CA" dirty="0">
                <a:solidFill>
                  <a:srgbClr val="006666"/>
                </a:solidFill>
                <a:latin typeface="Arial"/>
                <a:cs typeface="Arial"/>
              </a:rPr>
              <a:t> (is the CPU ever NOT busy?)</a:t>
            </a:r>
            <a:endParaRPr dirty="0">
              <a:latin typeface="Arial"/>
              <a:cs typeface="Arial"/>
            </a:endParaRPr>
          </a:p>
          <a:p>
            <a:pPr marL="122555">
              <a:lnSpc>
                <a:spcPct val="100000"/>
              </a:lnSpc>
              <a:spcBef>
                <a:spcPts val="240"/>
              </a:spcBef>
            </a:pPr>
            <a:r>
              <a:rPr b="1" spc="-5" dirty="0">
                <a:solidFill>
                  <a:srgbClr val="006666"/>
                </a:solidFill>
                <a:latin typeface="Arial"/>
                <a:cs typeface="Arial"/>
              </a:rPr>
              <a:t>Throughput</a:t>
            </a:r>
            <a:r>
              <a:rPr b="1" spc="-15" dirty="0">
                <a:solidFill>
                  <a:srgbClr val="006666"/>
                </a:solidFill>
                <a:latin typeface="Arial"/>
                <a:cs typeface="Arial"/>
              </a:rPr>
              <a:t> </a:t>
            </a:r>
            <a:r>
              <a:rPr b="1" dirty="0">
                <a:solidFill>
                  <a:srgbClr val="006666"/>
                </a:solidFill>
                <a:latin typeface="Arial"/>
                <a:cs typeface="Arial"/>
              </a:rPr>
              <a:t>:</a:t>
            </a:r>
            <a:endParaRPr dirty="0">
              <a:latin typeface="Arial"/>
              <a:cs typeface="Arial"/>
            </a:endParaRPr>
          </a:p>
          <a:p>
            <a:pPr marL="523875">
              <a:lnSpc>
                <a:spcPct val="100000"/>
              </a:lnSpc>
              <a:spcBef>
                <a:spcPts val="240"/>
              </a:spcBef>
            </a:pPr>
            <a:r>
              <a:rPr spc="-5" dirty="0">
                <a:solidFill>
                  <a:srgbClr val="006666"/>
                </a:solidFill>
                <a:latin typeface="Arial"/>
                <a:cs typeface="Arial"/>
              </a:rPr>
              <a:t>4/24</a:t>
            </a:r>
            <a:r>
              <a:rPr lang="en-CA" spc="-5" dirty="0">
                <a:solidFill>
                  <a:srgbClr val="006666"/>
                </a:solidFill>
                <a:latin typeface="Arial"/>
                <a:cs typeface="Arial"/>
              </a:rPr>
              <a:t> (in the total amount of time, how many processes have been completed? </a:t>
            </a:r>
            <a:r>
              <a:rPr lang="en-CA" spc="-5" dirty="0">
                <a:solidFill>
                  <a:srgbClr val="006666"/>
                </a:solidFill>
                <a:latin typeface="Arial"/>
                <a:cs typeface="Arial"/>
                <a:sym typeface="Wingdings" panose="05000000000000000000" pitchFamily="2" charset="2"/>
              </a:rPr>
              <a:t></a:t>
            </a:r>
            <a:r>
              <a:rPr lang="en-CA" spc="-5" dirty="0">
                <a:solidFill>
                  <a:srgbClr val="006666"/>
                </a:solidFill>
                <a:latin typeface="Arial"/>
                <a:cs typeface="Arial"/>
              </a:rPr>
              <a:t> #processes / total time)</a:t>
            </a:r>
            <a:endParaRPr dirty="0">
              <a:latin typeface="Arial"/>
              <a:cs typeface="Arial"/>
            </a:endParaRPr>
          </a:p>
          <a:p>
            <a:pPr marL="122555">
              <a:lnSpc>
                <a:spcPct val="100000"/>
              </a:lnSpc>
              <a:spcBef>
                <a:spcPts val="240"/>
              </a:spcBef>
            </a:pPr>
            <a:r>
              <a:rPr b="1" dirty="0">
                <a:solidFill>
                  <a:srgbClr val="006666"/>
                </a:solidFill>
                <a:latin typeface="Arial"/>
                <a:cs typeface="Arial"/>
              </a:rPr>
              <a:t>Turnaround time </a:t>
            </a:r>
            <a:r>
              <a:rPr b="1" spc="5" dirty="0">
                <a:solidFill>
                  <a:srgbClr val="006666"/>
                </a:solidFill>
                <a:latin typeface="Arial"/>
                <a:cs typeface="Arial"/>
              </a:rPr>
              <a:t>(P</a:t>
            </a:r>
            <a:r>
              <a:rPr b="1" spc="7" baseline="-21367" dirty="0">
                <a:solidFill>
                  <a:srgbClr val="006666"/>
                </a:solidFill>
                <a:latin typeface="Arial"/>
                <a:cs typeface="Arial"/>
              </a:rPr>
              <a:t>3</a:t>
            </a:r>
            <a:r>
              <a:rPr b="1" spc="5" dirty="0">
                <a:solidFill>
                  <a:srgbClr val="006666"/>
                </a:solidFill>
                <a:latin typeface="Arial"/>
                <a:cs typeface="Arial"/>
              </a:rPr>
              <a:t>,</a:t>
            </a:r>
            <a:r>
              <a:rPr b="1" spc="-120" dirty="0">
                <a:solidFill>
                  <a:srgbClr val="006666"/>
                </a:solidFill>
                <a:latin typeface="Arial"/>
                <a:cs typeface="Arial"/>
              </a:rPr>
              <a:t> </a:t>
            </a:r>
            <a:r>
              <a:rPr b="1" spc="5" dirty="0">
                <a:solidFill>
                  <a:srgbClr val="006666"/>
                </a:solidFill>
                <a:latin typeface="Arial"/>
                <a:cs typeface="Arial"/>
              </a:rPr>
              <a:t>P</a:t>
            </a:r>
            <a:r>
              <a:rPr b="1" spc="7" baseline="-21367" dirty="0">
                <a:solidFill>
                  <a:srgbClr val="006666"/>
                </a:solidFill>
                <a:latin typeface="Arial"/>
                <a:cs typeface="Arial"/>
              </a:rPr>
              <a:t>2</a:t>
            </a:r>
            <a:r>
              <a:rPr b="1" spc="5" dirty="0">
                <a:solidFill>
                  <a:srgbClr val="006666"/>
                </a:solidFill>
                <a:latin typeface="Arial"/>
                <a:cs typeface="Arial"/>
              </a:rPr>
              <a:t>):</a:t>
            </a:r>
            <a:endParaRPr dirty="0">
              <a:latin typeface="Arial"/>
              <a:cs typeface="Arial"/>
            </a:endParaRPr>
          </a:p>
          <a:p>
            <a:pPr marL="523875">
              <a:lnSpc>
                <a:spcPct val="100000"/>
              </a:lnSpc>
              <a:spcBef>
                <a:spcPts val="240"/>
              </a:spcBef>
              <a:tabLst>
                <a:tab pos="1066165" algn="l"/>
              </a:tabLst>
            </a:pPr>
            <a:r>
              <a:rPr dirty="0">
                <a:solidFill>
                  <a:srgbClr val="006666"/>
                </a:solidFill>
                <a:latin typeface="Arial"/>
                <a:cs typeface="Arial"/>
              </a:rPr>
              <a:t>P</a:t>
            </a:r>
            <a:r>
              <a:rPr baseline="-21367" dirty="0">
                <a:solidFill>
                  <a:srgbClr val="006666"/>
                </a:solidFill>
                <a:latin typeface="Arial"/>
                <a:cs typeface="Arial"/>
              </a:rPr>
              <a:t>3</a:t>
            </a:r>
            <a:r>
              <a:rPr dirty="0">
                <a:solidFill>
                  <a:srgbClr val="006666"/>
                </a:solidFill>
                <a:latin typeface="Arial"/>
                <a:cs typeface="Arial"/>
              </a:rPr>
              <a:t>:	5</a:t>
            </a:r>
            <a:r>
              <a:rPr lang="en-CA" dirty="0">
                <a:solidFill>
                  <a:srgbClr val="006666"/>
                </a:solidFill>
                <a:latin typeface="Arial"/>
                <a:cs typeface="Arial"/>
              </a:rPr>
              <a:t> (time finished - time entered (arrow down))</a:t>
            </a:r>
          </a:p>
          <a:p>
            <a:pPr marL="523875">
              <a:spcBef>
                <a:spcPts val="240"/>
              </a:spcBef>
              <a:tabLst>
                <a:tab pos="1066165" algn="l"/>
              </a:tabLst>
            </a:pPr>
            <a:r>
              <a:rPr lang="en-CA" spc="5" dirty="0">
                <a:solidFill>
                  <a:srgbClr val="006666"/>
                </a:solidFill>
                <a:latin typeface="Arial"/>
                <a:cs typeface="Arial"/>
              </a:rPr>
              <a:t>P</a:t>
            </a:r>
            <a:r>
              <a:rPr lang="en-CA" spc="7" baseline="-21367" dirty="0">
                <a:solidFill>
                  <a:srgbClr val="006666"/>
                </a:solidFill>
                <a:latin typeface="Arial"/>
                <a:cs typeface="Arial"/>
              </a:rPr>
              <a:t>2</a:t>
            </a:r>
            <a:r>
              <a:rPr lang="en-CA" spc="5" dirty="0">
                <a:solidFill>
                  <a:srgbClr val="006666"/>
                </a:solidFill>
                <a:latin typeface="Arial"/>
                <a:cs typeface="Arial"/>
              </a:rPr>
              <a:t>:</a:t>
            </a:r>
            <a:r>
              <a:rPr lang="en-CA" spc="-75" dirty="0">
                <a:solidFill>
                  <a:srgbClr val="006666"/>
                </a:solidFill>
                <a:latin typeface="Arial"/>
                <a:cs typeface="Arial"/>
              </a:rPr>
              <a:t> </a:t>
            </a:r>
            <a:r>
              <a:rPr lang="en-CA" dirty="0">
                <a:solidFill>
                  <a:srgbClr val="006666"/>
                </a:solidFill>
                <a:latin typeface="Arial"/>
                <a:cs typeface="Arial"/>
              </a:rPr>
              <a:t>20</a:t>
            </a:r>
            <a:endParaRPr lang="en-CA" dirty="0">
              <a:latin typeface="Arial"/>
              <a:cs typeface="Arial"/>
            </a:endParaRPr>
          </a:p>
          <a:p>
            <a:pPr marL="38100">
              <a:lnSpc>
                <a:spcPct val="100000"/>
              </a:lnSpc>
              <a:spcBef>
                <a:spcPts val="340"/>
              </a:spcBef>
            </a:pPr>
            <a:r>
              <a:rPr lang="en-CA" b="1" dirty="0">
                <a:solidFill>
                  <a:srgbClr val="006666"/>
                </a:solidFill>
                <a:latin typeface="Arial"/>
                <a:cs typeface="Arial"/>
              </a:rPr>
              <a:t>Waiting time</a:t>
            </a:r>
            <a:r>
              <a:rPr lang="en-CA" b="1" spc="-75" dirty="0">
                <a:solidFill>
                  <a:srgbClr val="006666"/>
                </a:solidFill>
                <a:latin typeface="Arial"/>
                <a:cs typeface="Arial"/>
              </a:rPr>
              <a:t> </a:t>
            </a:r>
            <a:r>
              <a:rPr lang="en-CA" b="1" dirty="0">
                <a:solidFill>
                  <a:srgbClr val="006666"/>
                </a:solidFill>
                <a:latin typeface="Arial"/>
                <a:cs typeface="Arial"/>
              </a:rPr>
              <a:t>(P</a:t>
            </a:r>
            <a:r>
              <a:rPr lang="en-CA" b="1" baseline="-21367" dirty="0">
                <a:solidFill>
                  <a:srgbClr val="006666"/>
                </a:solidFill>
                <a:latin typeface="Arial"/>
                <a:cs typeface="Arial"/>
              </a:rPr>
              <a:t>2</a:t>
            </a:r>
            <a:r>
              <a:rPr lang="en-CA" b="1" dirty="0">
                <a:solidFill>
                  <a:srgbClr val="006666"/>
                </a:solidFill>
                <a:latin typeface="Arial"/>
                <a:cs typeface="Arial"/>
              </a:rPr>
              <a:t>): (better for processes that start execution AGAIN)</a:t>
            </a:r>
            <a:endParaRPr lang="en-CA" dirty="0">
              <a:latin typeface="Arial"/>
              <a:cs typeface="Arial"/>
            </a:endParaRPr>
          </a:p>
          <a:p>
            <a:pPr marL="438784">
              <a:lnSpc>
                <a:spcPct val="100000"/>
              </a:lnSpc>
              <a:spcBef>
                <a:spcPts val="240"/>
              </a:spcBef>
            </a:pPr>
            <a:r>
              <a:rPr lang="en-CA" spc="5" dirty="0">
                <a:solidFill>
                  <a:srgbClr val="006666"/>
                </a:solidFill>
                <a:latin typeface="Arial"/>
                <a:cs typeface="Arial"/>
              </a:rPr>
              <a:t>P</a:t>
            </a:r>
            <a:r>
              <a:rPr lang="en-CA" spc="7" baseline="-21367" dirty="0">
                <a:solidFill>
                  <a:srgbClr val="006666"/>
                </a:solidFill>
                <a:latin typeface="Arial"/>
                <a:cs typeface="Arial"/>
              </a:rPr>
              <a:t>2</a:t>
            </a:r>
            <a:r>
              <a:rPr lang="en-CA" spc="5" dirty="0">
                <a:solidFill>
                  <a:srgbClr val="006666"/>
                </a:solidFill>
                <a:latin typeface="Arial"/>
                <a:cs typeface="Arial"/>
              </a:rPr>
              <a:t>:</a:t>
            </a:r>
            <a:r>
              <a:rPr lang="en-CA" spc="-15" dirty="0">
                <a:solidFill>
                  <a:srgbClr val="006666"/>
                </a:solidFill>
                <a:latin typeface="Arial"/>
                <a:cs typeface="Arial"/>
              </a:rPr>
              <a:t> </a:t>
            </a:r>
            <a:r>
              <a:rPr lang="en-CA" dirty="0">
                <a:solidFill>
                  <a:srgbClr val="006666"/>
                </a:solidFill>
                <a:latin typeface="Arial"/>
                <a:cs typeface="Arial"/>
              </a:rPr>
              <a:t>13 (time finished – time started2) + (time started1 – time arrived)</a:t>
            </a:r>
            <a:endParaRPr lang="en-CA" dirty="0">
              <a:latin typeface="Arial"/>
              <a:cs typeface="Arial"/>
            </a:endParaRPr>
          </a:p>
          <a:p>
            <a:pPr marL="38100">
              <a:spcBef>
                <a:spcPts val="240"/>
              </a:spcBef>
            </a:pPr>
            <a:r>
              <a:rPr lang="en-CA" b="1" dirty="0">
                <a:solidFill>
                  <a:srgbClr val="006666"/>
                </a:solidFill>
                <a:latin typeface="Arial"/>
                <a:cs typeface="Arial"/>
              </a:rPr>
              <a:t>Response time </a:t>
            </a:r>
            <a:r>
              <a:rPr lang="en-CA" b="1" spc="5" dirty="0">
                <a:solidFill>
                  <a:srgbClr val="006666"/>
                </a:solidFill>
                <a:latin typeface="Arial"/>
                <a:cs typeface="Arial"/>
              </a:rPr>
              <a:t>(P</a:t>
            </a:r>
            <a:r>
              <a:rPr lang="en-CA" b="1" spc="7" baseline="-21367" dirty="0">
                <a:solidFill>
                  <a:srgbClr val="006666"/>
                </a:solidFill>
                <a:latin typeface="Arial"/>
                <a:cs typeface="Arial"/>
              </a:rPr>
              <a:t>3</a:t>
            </a:r>
            <a:r>
              <a:rPr lang="en-CA" b="1" spc="5" dirty="0">
                <a:solidFill>
                  <a:srgbClr val="006666"/>
                </a:solidFill>
                <a:latin typeface="Arial"/>
                <a:cs typeface="Arial"/>
              </a:rPr>
              <a:t>,</a:t>
            </a:r>
            <a:r>
              <a:rPr lang="en-CA" b="1" spc="-114" dirty="0">
                <a:solidFill>
                  <a:srgbClr val="006666"/>
                </a:solidFill>
                <a:latin typeface="Arial"/>
                <a:cs typeface="Arial"/>
              </a:rPr>
              <a:t> </a:t>
            </a:r>
            <a:r>
              <a:rPr lang="en-CA" b="1" dirty="0">
                <a:solidFill>
                  <a:srgbClr val="006666"/>
                </a:solidFill>
                <a:latin typeface="Arial"/>
                <a:cs typeface="Arial"/>
              </a:rPr>
              <a:t>P</a:t>
            </a:r>
            <a:r>
              <a:rPr lang="en-CA" b="1" baseline="-21367" dirty="0">
                <a:solidFill>
                  <a:srgbClr val="006666"/>
                </a:solidFill>
                <a:latin typeface="Arial"/>
                <a:cs typeface="Arial"/>
              </a:rPr>
              <a:t>2</a:t>
            </a:r>
            <a:r>
              <a:rPr lang="en-CA" b="1" dirty="0">
                <a:solidFill>
                  <a:srgbClr val="006666"/>
                </a:solidFill>
                <a:latin typeface="Arial"/>
                <a:cs typeface="Arial"/>
              </a:rPr>
              <a:t>): </a:t>
            </a:r>
          </a:p>
          <a:p>
            <a:pPr marL="38100">
              <a:spcBef>
                <a:spcPts val="240"/>
              </a:spcBef>
            </a:pPr>
            <a:r>
              <a:rPr lang="en-CA" b="1" dirty="0">
                <a:solidFill>
                  <a:srgbClr val="006666"/>
                </a:solidFill>
                <a:latin typeface="Arial"/>
                <a:cs typeface="Arial"/>
              </a:rPr>
              <a:t>	</a:t>
            </a:r>
            <a:r>
              <a:rPr lang="en-CA" dirty="0">
                <a:solidFill>
                  <a:srgbClr val="006666"/>
                </a:solidFill>
                <a:latin typeface="Arial"/>
                <a:cs typeface="Arial"/>
              </a:rPr>
              <a:t>P</a:t>
            </a:r>
            <a:r>
              <a:rPr lang="en-CA" baseline="-21367" dirty="0">
                <a:solidFill>
                  <a:srgbClr val="006666"/>
                </a:solidFill>
                <a:latin typeface="Arial"/>
                <a:cs typeface="Arial"/>
              </a:rPr>
              <a:t>3</a:t>
            </a:r>
            <a:r>
              <a:rPr lang="en-CA" dirty="0">
                <a:solidFill>
                  <a:srgbClr val="006666"/>
                </a:solidFill>
                <a:latin typeface="Arial"/>
                <a:cs typeface="Arial"/>
              </a:rPr>
              <a:t>:</a:t>
            </a:r>
            <a:r>
              <a:rPr lang="en-CA" spc="-95" dirty="0">
                <a:solidFill>
                  <a:srgbClr val="006666"/>
                </a:solidFill>
                <a:latin typeface="Arial"/>
                <a:cs typeface="Arial"/>
              </a:rPr>
              <a:t> </a:t>
            </a:r>
            <a:r>
              <a:rPr lang="en-CA" dirty="0">
                <a:solidFill>
                  <a:srgbClr val="006666"/>
                </a:solidFill>
                <a:latin typeface="Arial"/>
                <a:cs typeface="Arial"/>
              </a:rPr>
              <a:t>3 (time started – time arrived)</a:t>
            </a:r>
          </a:p>
          <a:p>
            <a:pPr marL="38100">
              <a:spcBef>
                <a:spcPts val="240"/>
              </a:spcBef>
            </a:pPr>
            <a:r>
              <a:rPr lang="en-CA" spc="5" dirty="0">
                <a:solidFill>
                  <a:srgbClr val="006666"/>
                </a:solidFill>
                <a:latin typeface="Arial"/>
                <a:cs typeface="Arial"/>
              </a:rPr>
              <a:t>	P</a:t>
            </a:r>
            <a:r>
              <a:rPr lang="en-CA" spc="7" baseline="-21367" dirty="0">
                <a:solidFill>
                  <a:srgbClr val="006666"/>
                </a:solidFill>
                <a:latin typeface="Arial"/>
                <a:cs typeface="Arial"/>
              </a:rPr>
              <a:t>2</a:t>
            </a:r>
            <a:r>
              <a:rPr lang="en-CA" spc="5" dirty="0">
                <a:solidFill>
                  <a:srgbClr val="006666"/>
                </a:solidFill>
                <a:latin typeface="Arial"/>
                <a:cs typeface="Arial"/>
              </a:rPr>
              <a:t>:</a:t>
            </a:r>
            <a:r>
              <a:rPr lang="en-CA" spc="-110" dirty="0">
                <a:solidFill>
                  <a:srgbClr val="006666"/>
                </a:solidFill>
                <a:latin typeface="Arial"/>
                <a:cs typeface="Arial"/>
              </a:rPr>
              <a:t> </a:t>
            </a:r>
            <a:r>
              <a:rPr lang="en-CA" dirty="0">
                <a:solidFill>
                  <a:srgbClr val="006666"/>
                </a:solidFill>
                <a:latin typeface="Arial"/>
                <a:cs typeface="Arial"/>
              </a:rPr>
              <a:t>1</a:t>
            </a:r>
            <a:endParaRPr dirty="0">
              <a:latin typeface="Arial"/>
              <a:cs typeface="Arial"/>
            </a:endParaRPr>
          </a:p>
        </p:txBody>
      </p:sp>
      <p:sp>
        <p:nvSpPr>
          <p:cNvPr id="21" name="object 21"/>
          <p:cNvSpPr/>
          <p:nvPr/>
        </p:nvSpPr>
        <p:spPr>
          <a:xfrm>
            <a:off x="1210055" y="1408175"/>
            <a:ext cx="76200" cy="391795"/>
          </a:xfrm>
          <a:custGeom>
            <a:avLst/>
            <a:gdLst/>
            <a:ahLst/>
            <a:cxnLst/>
            <a:rect l="l" t="t" r="r" b="b"/>
            <a:pathLst>
              <a:path w="76200" h="391794">
                <a:moveTo>
                  <a:pt x="31750" y="315468"/>
                </a:moveTo>
                <a:lnTo>
                  <a:pt x="0" y="315468"/>
                </a:lnTo>
                <a:lnTo>
                  <a:pt x="38100" y="391668"/>
                </a:lnTo>
                <a:lnTo>
                  <a:pt x="69850" y="328168"/>
                </a:lnTo>
                <a:lnTo>
                  <a:pt x="31750" y="328168"/>
                </a:lnTo>
                <a:lnTo>
                  <a:pt x="31750" y="315468"/>
                </a:lnTo>
                <a:close/>
              </a:path>
              <a:path w="76200" h="391794">
                <a:moveTo>
                  <a:pt x="44450" y="0"/>
                </a:moveTo>
                <a:lnTo>
                  <a:pt x="31750" y="0"/>
                </a:lnTo>
                <a:lnTo>
                  <a:pt x="31750" y="328168"/>
                </a:lnTo>
                <a:lnTo>
                  <a:pt x="44450" y="328168"/>
                </a:lnTo>
                <a:lnTo>
                  <a:pt x="44450" y="0"/>
                </a:lnTo>
                <a:close/>
              </a:path>
              <a:path w="76200" h="391794">
                <a:moveTo>
                  <a:pt x="76200" y="315468"/>
                </a:moveTo>
                <a:lnTo>
                  <a:pt x="44450" y="315468"/>
                </a:lnTo>
                <a:lnTo>
                  <a:pt x="44450" y="328168"/>
                </a:lnTo>
                <a:lnTo>
                  <a:pt x="69850" y="328168"/>
                </a:lnTo>
                <a:lnTo>
                  <a:pt x="76200" y="315468"/>
                </a:lnTo>
                <a:close/>
              </a:path>
            </a:pathLst>
          </a:custGeom>
          <a:solidFill>
            <a:srgbClr val="009999"/>
          </a:solidFill>
        </p:spPr>
        <p:txBody>
          <a:bodyPr wrap="square" lIns="0" tIns="0" rIns="0" bIns="0" rtlCol="0"/>
          <a:lstStyle/>
          <a:p>
            <a:endParaRPr/>
          </a:p>
        </p:txBody>
      </p:sp>
      <p:sp>
        <p:nvSpPr>
          <p:cNvPr id="22" name="object 22"/>
          <p:cNvSpPr txBox="1"/>
          <p:nvPr/>
        </p:nvSpPr>
        <p:spPr>
          <a:xfrm>
            <a:off x="4895646" y="2315083"/>
            <a:ext cx="1235075" cy="299720"/>
          </a:xfrm>
          <a:prstGeom prst="rect">
            <a:avLst/>
          </a:prstGeom>
        </p:spPr>
        <p:txBody>
          <a:bodyPr vert="horz" wrap="square" lIns="0" tIns="12700" rIns="0" bIns="0" rtlCol="0">
            <a:spAutoFit/>
          </a:bodyPr>
          <a:lstStyle/>
          <a:p>
            <a:pPr marL="12700">
              <a:lnSpc>
                <a:spcPct val="100000"/>
              </a:lnSpc>
              <a:spcBef>
                <a:spcPts val="100"/>
              </a:spcBef>
              <a:tabLst>
                <a:tab pos="521334" algn="l"/>
                <a:tab pos="967105" algn="l"/>
              </a:tabLst>
            </a:pPr>
            <a:r>
              <a:rPr sz="1800" spc="-5" dirty="0">
                <a:solidFill>
                  <a:srgbClr val="009999"/>
                </a:solidFill>
                <a:latin typeface="Arial"/>
                <a:cs typeface="Arial"/>
              </a:rPr>
              <a:t>20	22	24</a:t>
            </a:r>
            <a:endParaRPr sz="1800">
              <a:latin typeface="Arial"/>
              <a:cs typeface="Arial"/>
            </a:endParaRPr>
          </a:p>
        </p:txBody>
      </p:sp>
      <p:sp>
        <p:nvSpPr>
          <p:cNvPr id="23" name="object 23"/>
          <p:cNvSpPr/>
          <p:nvPr/>
        </p:nvSpPr>
        <p:spPr>
          <a:xfrm>
            <a:off x="1933955" y="1417319"/>
            <a:ext cx="76200" cy="393700"/>
          </a:xfrm>
          <a:custGeom>
            <a:avLst/>
            <a:gdLst/>
            <a:ahLst/>
            <a:cxnLst/>
            <a:rect l="l" t="t" r="r" b="b"/>
            <a:pathLst>
              <a:path w="76200" h="393700">
                <a:moveTo>
                  <a:pt x="31750" y="316991"/>
                </a:moveTo>
                <a:lnTo>
                  <a:pt x="0" y="316991"/>
                </a:lnTo>
                <a:lnTo>
                  <a:pt x="38100" y="393191"/>
                </a:lnTo>
                <a:lnTo>
                  <a:pt x="69850" y="329691"/>
                </a:lnTo>
                <a:lnTo>
                  <a:pt x="31750" y="329691"/>
                </a:lnTo>
                <a:lnTo>
                  <a:pt x="31750" y="316991"/>
                </a:lnTo>
                <a:close/>
              </a:path>
              <a:path w="76200" h="393700">
                <a:moveTo>
                  <a:pt x="44450" y="0"/>
                </a:moveTo>
                <a:lnTo>
                  <a:pt x="31750" y="0"/>
                </a:lnTo>
                <a:lnTo>
                  <a:pt x="31750" y="329691"/>
                </a:lnTo>
                <a:lnTo>
                  <a:pt x="44450" y="329691"/>
                </a:lnTo>
                <a:lnTo>
                  <a:pt x="44450" y="0"/>
                </a:lnTo>
                <a:close/>
              </a:path>
              <a:path w="76200" h="393700">
                <a:moveTo>
                  <a:pt x="76200" y="316991"/>
                </a:moveTo>
                <a:lnTo>
                  <a:pt x="44450" y="316991"/>
                </a:lnTo>
                <a:lnTo>
                  <a:pt x="44450" y="329691"/>
                </a:lnTo>
                <a:lnTo>
                  <a:pt x="69850" y="329691"/>
                </a:lnTo>
                <a:lnTo>
                  <a:pt x="76200" y="316991"/>
                </a:lnTo>
                <a:close/>
              </a:path>
            </a:pathLst>
          </a:custGeom>
          <a:solidFill>
            <a:srgbClr val="009999"/>
          </a:solidFill>
        </p:spPr>
        <p:txBody>
          <a:bodyPr wrap="square" lIns="0" tIns="0" rIns="0" bIns="0" rtlCol="0"/>
          <a:lstStyle/>
          <a:p>
            <a:endParaRPr/>
          </a:p>
        </p:txBody>
      </p:sp>
      <p:sp>
        <p:nvSpPr>
          <p:cNvPr id="24" name="object 24"/>
          <p:cNvSpPr/>
          <p:nvPr/>
        </p:nvSpPr>
        <p:spPr>
          <a:xfrm>
            <a:off x="2442972" y="1412747"/>
            <a:ext cx="76200" cy="391795"/>
          </a:xfrm>
          <a:custGeom>
            <a:avLst/>
            <a:gdLst/>
            <a:ahLst/>
            <a:cxnLst/>
            <a:rect l="l" t="t" r="r" b="b"/>
            <a:pathLst>
              <a:path w="76200" h="391794">
                <a:moveTo>
                  <a:pt x="31750" y="315467"/>
                </a:moveTo>
                <a:lnTo>
                  <a:pt x="0" y="315467"/>
                </a:lnTo>
                <a:lnTo>
                  <a:pt x="38100" y="391667"/>
                </a:lnTo>
                <a:lnTo>
                  <a:pt x="69850" y="328167"/>
                </a:lnTo>
                <a:lnTo>
                  <a:pt x="31750" y="328167"/>
                </a:lnTo>
                <a:lnTo>
                  <a:pt x="31750" y="315467"/>
                </a:lnTo>
                <a:close/>
              </a:path>
              <a:path w="76200" h="391794">
                <a:moveTo>
                  <a:pt x="44450" y="0"/>
                </a:moveTo>
                <a:lnTo>
                  <a:pt x="31750" y="0"/>
                </a:lnTo>
                <a:lnTo>
                  <a:pt x="31750" y="328167"/>
                </a:lnTo>
                <a:lnTo>
                  <a:pt x="44450" y="328167"/>
                </a:lnTo>
                <a:lnTo>
                  <a:pt x="44450" y="0"/>
                </a:lnTo>
                <a:close/>
              </a:path>
              <a:path w="76200" h="391794">
                <a:moveTo>
                  <a:pt x="76200" y="315467"/>
                </a:moveTo>
                <a:lnTo>
                  <a:pt x="44450" y="315467"/>
                </a:lnTo>
                <a:lnTo>
                  <a:pt x="44450" y="328167"/>
                </a:lnTo>
                <a:lnTo>
                  <a:pt x="69850" y="328167"/>
                </a:lnTo>
                <a:lnTo>
                  <a:pt x="76200" y="315467"/>
                </a:lnTo>
                <a:close/>
              </a:path>
            </a:pathLst>
          </a:custGeom>
          <a:solidFill>
            <a:srgbClr val="009999"/>
          </a:solidFill>
        </p:spPr>
        <p:txBody>
          <a:bodyPr wrap="square" lIns="0" tIns="0" rIns="0" bIns="0" rtlCol="0"/>
          <a:lstStyle/>
          <a:p>
            <a:endParaRPr/>
          </a:p>
        </p:txBody>
      </p:sp>
      <p:sp>
        <p:nvSpPr>
          <p:cNvPr id="25" name="object 25"/>
          <p:cNvSpPr/>
          <p:nvPr/>
        </p:nvSpPr>
        <p:spPr>
          <a:xfrm>
            <a:off x="3229355" y="1399032"/>
            <a:ext cx="76200" cy="391795"/>
          </a:xfrm>
          <a:custGeom>
            <a:avLst/>
            <a:gdLst/>
            <a:ahLst/>
            <a:cxnLst/>
            <a:rect l="l" t="t" r="r" b="b"/>
            <a:pathLst>
              <a:path w="76200" h="391794">
                <a:moveTo>
                  <a:pt x="31749" y="315467"/>
                </a:moveTo>
                <a:lnTo>
                  <a:pt x="0" y="315467"/>
                </a:lnTo>
                <a:lnTo>
                  <a:pt x="38099" y="391667"/>
                </a:lnTo>
                <a:lnTo>
                  <a:pt x="69849" y="328167"/>
                </a:lnTo>
                <a:lnTo>
                  <a:pt x="31749" y="328167"/>
                </a:lnTo>
                <a:lnTo>
                  <a:pt x="31749" y="315467"/>
                </a:lnTo>
                <a:close/>
              </a:path>
              <a:path w="76200" h="391794">
                <a:moveTo>
                  <a:pt x="44449" y="0"/>
                </a:moveTo>
                <a:lnTo>
                  <a:pt x="31749" y="0"/>
                </a:lnTo>
                <a:lnTo>
                  <a:pt x="31749" y="328167"/>
                </a:lnTo>
                <a:lnTo>
                  <a:pt x="44449" y="328167"/>
                </a:lnTo>
                <a:lnTo>
                  <a:pt x="44449" y="0"/>
                </a:lnTo>
                <a:close/>
              </a:path>
              <a:path w="76200" h="391794">
                <a:moveTo>
                  <a:pt x="76199" y="315467"/>
                </a:moveTo>
                <a:lnTo>
                  <a:pt x="44449" y="315467"/>
                </a:lnTo>
                <a:lnTo>
                  <a:pt x="44449" y="328167"/>
                </a:lnTo>
                <a:lnTo>
                  <a:pt x="69849" y="328167"/>
                </a:lnTo>
                <a:lnTo>
                  <a:pt x="76199" y="315467"/>
                </a:lnTo>
                <a:close/>
              </a:path>
            </a:pathLst>
          </a:custGeom>
          <a:solidFill>
            <a:srgbClr val="009999"/>
          </a:solidFill>
        </p:spPr>
        <p:txBody>
          <a:bodyPr wrap="square" lIns="0" tIns="0" rIns="0" bIns="0" rtlCol="0"/>
          <a:lstStyle/>
          <a:p>
            <a:endParaRPr/>
          </a:p>
        </p:txBody>
      </p:sp>
      <p:sp>
        <p:nvSpPr>
          <p:cNvPr id="26" name="object 26"/>
          <p:cNvSpPr txBox="1"/>
          <p:nvPr/>
        </p:nvSpPr>
        <p:spPr>
          <a:xfrm>
            <a:off x="291490" y="2313559"/>
            <a:ext cx="52641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009999"/>
                </a:solidFill>
                <a:latin typeface="Arial"/>
                <a:cs typeface="Arial"/>
              </a:rPr>
              <a:t>T</a:t>
            </a:r>
            <a:r>
              <a:rPr sz="1800" spc="-5" dirty="0">
                <a:solidFill>
                  <a:srgbClr val="009999"/>
                </a:solidFill>
                <a:latin typeface="Arial"/>
                <a:cs typeface="Arial"/>
              </a:rPr>
              <a:t>ime</a:t>
            </a:r>
            <a:endParaRPr sz="1800">
              <a:latin typeface="Arial"/>
              <a:cs typeface="Arial"/>
            </a:endParaRPr>
          </a:p>
        </p:txBody>
      </p:sp>
      <p:sp>
        <p:nvSpPr>
          <p:cNvPr id="27" name="object 27"/>
          <p:cNvSpPr txBox="1"/>
          <p:nvPr/>
        </p:nvSpPr>
        <p:spPr>
          <a:xfrm>
            <a:off x="1049019" y="1071448"/>
            <a:ext cx="4592955" cy="300355"/>
          </a:xfrm>
          <a:prstGeom prst="rect">
            <a:avLst/>
          </a:prstGeom>
        </p:spPr>
        <p:txBody>
          <a:bodyPr vert="horz" wrap="square" lIns="0" tIns="12700" rIns="0" bIns="0" rtlCol="0">
            <a:spAutoFit/>
          </a:bodyPr>
          <a:lstStyle/>
          <a:p>
            <a:pPr marL="25400">
              <a:lnSpc>
                <a:spcPct val="100000"/>
              </a:lnSpc>
              <a:spcBef>
                <a:spcPts val="100"/>
              </a:spcBef>
              <a:tabLst>
                <a:tab pos="748665" algn="l"/>
                <a:tab pos="1258570" algn="l"/>
                <a:tab pos="2044700" algn="l"/>
                <a:tab pos="3057525" algn="l"/>
              </a:tabLst>
            </a:pPr>
            <a:r>
              <a:rPr sz="2700" spc="-7" baseline="-3086" dirty="0">
                <a:solidFill>
                  <a:srgbClr val="009999"/>
                </a:solidFill>
                <a:latin typeface="Arial"/>
                <a:cs typeface="Arial"/>
              </a:rPr>
              <a:t>P</a:t>
            </a:r>
            <a:r>
              <a:rPr sz="1800" spc="-7" baseline="-23148" dirty="0">
                <a:solidFill>
                  <a:srgbClr val="009999"/>
                </a:solidFill>
                <a:latin typeface="Arial"/>
                <a:cs typeface="Arial"/>
              </a:rPr>
              <a:t>1	</a:t>
            </a:r>
            <a:r>
              <a:rPr sz="2700" spc="-7" baseline="-4629" dirty="0">
                <a:solidFill>
                  <a:srgbClr val="009999"/>
                </a:solidFill>
                <a:latin typeface="Arial"/>
                <a:cs typeface="Arial"/>
              </a:rPr>
              <a:t>P</a:t>
            </a:r>
            <a:r>
              <a:rPr sz="1800" spc="-7" baseline="-27777" dirty="0">
                <a:solidFill>
                  <a:srgbClr val="009999"/>
                </a:solidFill>
                <a:latin typeface="Arial"/>
                <a:cs typeface="Arial"/>
              </a:rPr>
              <a:t>2	</a:t>
            </a:r>
            <a:r>
              <a:rPr sz="1800" spc="-5" dirty="0">
                <a:solidFill>
                  <a:srgbClr val="009999"/>
                </a:solidFill>
                <a:latin typeface="Arial"/>
                <a:cs typeface="Arial"/>
              </a:rPr>
              <a:t>P</a:t>
            </a:r>
            <a:r>
              <a:rPr sz="1800" spc="-7" baseline="-20833" dirty="0">
                <a:solidFill>
                  <a:srgbClr val="009999"/>
                </a:solidFill>
                <a:latin typeface="Arial"/>
                <a:cs typeface="Arial"/>
              </a:rPr>
              <a:t>3	</a:t>
            </a:r>
            <a:r>
              <a:rPr sz="1800" spc="-5" dirty="0">
                <a:solidFill>
                  <a:srgbClr val="009999"/>
                </a:solidFill>
                <a:latin typeface="Arial"/>
                <a:cs typeface="Arial"/>
              </a:rPr>
              <a:t>P</a:t>
            </a:r>
            <a:r>
              <a:rPr sz="1800" spc="-7" baseline="-20833" dirty="0">
                <a:solidFill>
                  <a:srgbClr val="009999"/>
                </a:solidFill>
                <a:latin typeface="Arial"/>
                <a:cs typeface="Arial"/>
              </a:rPr>
              <a:t>4	</a:t>
            </a:r>
            <a:r>
              <a:rPr sz="2700" spc="-7" baseline="1543" dirty="0">
                <a:solidFill>
                  <a:srgbClr val="009999"/>
                </a:solidFill>
                <a:latin typeface="Arial"/>
                <a:cs typeface="Arial"/>
              </a:rPr>
              <a:t>Process</a:t>
            </a:r>
            <a:r>
              <a:rPr sz="2700" spc="-75" baseline="1543" dirty="0">
                <a:solidFill>
                  <a:srgbClr val="009999"/>
                </a:solidFill>
                <a:latin typeface="Arial"/>
                <a:cs typeface="Arial"/>
              </a:rPr>
              <a:t> </a:t>
            </a:r>
            <a:r>
              <a:rPr sz="2700" spc="-7" baseline="1543" dirty="0">
                <a:solidFill>
                  <a:srgbClr val="009999"/>
                </a:solidFill>
                <a:latin typeface="Arial"/>
                <a:cs typeface="Arial"/>
              </a:rPr>
              <a:t>arrival</a:t>
            </a:r>
            <a:endParaRPr sz="2700" baseline="1543">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9" y="1124203"/>
            <a:ext cx="6738722" cy="1633460"/>
          </a:xfrm>
          <a:prstGeom prst="rect">
            <a:avLst/>
          </a:prstGeom>
        </p:spPr>
        <p:txBody>
          <a:bodyPr vert="horz" wrap="square" lIns="0" tIns="13335" rIns="0" bIns="0" rtlCol="0">
            <a:spAutoFit/>
          </a:bodyPr>
          <a:lstStyle/>
          <a:p>
            <a:pPr marL="12700">
              <a:lnSpc>
                <a:spcPts val="3265"/>
              </a:lnSpc>
              <a:spcBef>
                <a:spcPts val="105"/>
              </a:spcBef>
            </a:pPr>
            <a:r>
              <a:rPr dirty="0"/>
              <a:t>Now </a:t>
            </a:r>
            <a:r>
              <a:rPr spc="-5" dirty="0"/>
              <a:t>let's </a:t>
            </a:r>
            <a:r>
              <a:rPr dirty="0"/>
              <a:t>take a look </a:t>
            </a:r>
            <a:r>
              <a:rPr spc="-5" dirty="0"/>
              <a:t>at several</a:t>
            </a:r>
            <a:r>
              <a:rPr spc="-110" dirty="0"/>
              <a:t> </a:t>
            </a:r>
            <a:r>
              <a:rPr dirty="0"/>
              <a:t>scheduling</a:t>
            </a:r>
          </a:p>
          <a:p>
            <a:pPr marL="12700" marR="5080">
              <a:lnSpc>
                <a:spcPct val="70100"/>
              </a:lnSpc>
              <a:spcBef>
                <a:spcPts val="570"/>
              </a:spcBef>
            </a:pPr>
            <a:r>
              <a:rPr dirty="0"/>
              <a:t>methods </a:t>
            </a:r>
            <a:r>
              <a:rPr spc="-5" dirty="0"/>
              <a:t>and see </a:t>
            </a:r>
            <a:r>
              <a:rPr dirty="0"/>
              <a:t>how they behave</a:t>
            </a:r>
            <a:r>
              <a:rPr spc="-85" dirty="0"/>
              <a:t> </a:t>
            </a:r>
            <a:r>
              <a:rPr spc="-5" dirty="0"/>
              <a:t>against  </a:t>
            </a:r>
            <a:r>
              <a:rPr dirty="0"/>
              <a:t>these</a:t>
            </a:r>
            <a:r>
              <a:rPr spc="-25" dirty="0"/>
              <a:t> </a:t>
            </a:r>
            <a:r>
              <a:rPr spc="-5" dirty="0"/>
              <a:t>criteria.</a:t>
            </a:r>
          </a:p>
        </p:txBody>
      </p:sp>
      <p:sp>
        <p:nvSpPr>
          <p:cNvPr id="11" name="object 11"/>
          <p:cNvSpPr txBox="1"/>
          <p:nvPr/>
        </p:nvSpPr>
        <p:spPr>
          <a:xfrm>
            <a:off x="1042670" y="2971800"/>
            <a:ext cx="7058659" cy="1283335"/>
          </a:xfrm>
          <a:prstGeom prst="rect">
            <a:avLst/>
          </a:prstGeom>
        </p:spPr>
        <p:txBody>
          <a:bodyPr vert="horz" wrap="square" lIns="0" tIns="13335" rIns="0" bIns="0" rtlCol="0">
            <a:spAutoFit/>
          </a:bodyPr>
          <a:lstStyle/>
          <a:p>
            <a:pPr marL="12700">
              <a:lnSpc>
                <a:spcPct val="100000"/>
              </a:lnSpc>
              <a:spcBef>
                <a:spcPts val="105"/>
              </a:spcBef>
            </a:pPr>
            <a:r>
              <a:rPr sz="3200" b="1" i="1" spc="-5" dirty="0">
                <a:solidFill>
                  <a:srgbClr val="336699"/>
                </a:solidFill>
                <a:latin typeface="Liberation Sans Narrow"/>
                <a:cs typeface="Liberation Sans Narrow"/>
              </a:rPr>
              <a:t>we will study specific</a:t>
            </a:r>
            <a:r>
              <a:rPr sz="3200" b="1" i="1" spc="-95" dirty="0">
                <a:solidFill>
                  <a:srgbClr val="336699"/>
                </a:solidFill>
                <a:latin typeface="Liberation Sans Narrow"/>
                <a:cs typeface="Liberation Sans Narrow"/>
              </a:rPr>
              <a:t> </a:t>
            </a:r>
            <a:r>
              <a:rPr sz="3200" b="1" i="1" spc="-5" dirty="0">
                <a:solidFill>
                  <a:srgbClr val="336699"/>
                </a:solidFill>
                <a:latin typeface="Liberation Sans Narrow"/>
                <a:cs typeface="Liberation Sans Narrow"/>
              </a:rPr>
              <a:t>cases</a:t>
            </a:r>
            <a:endParaRPr sz="3200" dirty="0">
              <a:latin typeface="Liberation Sans Narrow"/>
              <a:cs typeface="Liberation Sans Narrow"/>
            </a:endParaRPr>
          </a:p>
          <a:p>
            <a:pPr marL="12700" marR="5080">
              <a:lnSpc>
                <a:spcPct val="70000"/>
              </a:lnSpc>
              <a:spcBef>
                <a:spcPts val="2695"/>
              </a:spcBef>
            </a:pPr>
            <a:r>
              <a:rPr sz="2000" b="1" i="1" dirty="0">
                <a:solidFill>
                  <a:srgbClr val="336699"/>
                </a:solidFill>
                <a:latin typeface="Liberation Sans Narrow"/>
                <a:cs typeface="Liberation Sans Narrow"/>
              </a:rPr>
              <a:t>the study of the </a:t>
            </a:r>
            <a:r>
              <a:rPr sz="2000" b="1" i="1" spc="-5" dirty="0">
                <a:solidFill>
                  <a:srgbClr val="336699"/>
                </a:solidFill>
                <a:latin typeface="Liberation Sans Narrow"/>
                <a:cs typeface="Liberation Sans Narrow"/>
              </a:rPr>
              <a:t>general case </a:t>
            </a:r>
            <a:r>
              <a:rPr sz="2000" b="1" i="1" dirty="0">
                <a:solidFill>
                  <a:srgbClr val="336699"/>
                </a:solidFill>
                <a:latin typeface="Liberation Sans Narrow"/>
                <a:cs typeface="Liberation Sans Narrow"/>
              </a:rPr>
              <a:t>would require recourse to </a:t>
            </a:r>
            <a:r>
              <a:rPr sz="2000" b="1" i="1" spc="-5" dirty="0">
                <a:solidFill>
                  <a:srgbClr val="336699"/>
                </a:solidFill>
                <a:latin typeface="Liberation Sans Narrow"/>
                <a:cs typeface="Liberation Sans Narrow"/>
              </a:rPr>
              <a:t>probabilistic</a:t>
            </a:r>
            <a:r>
              <a:rPr sz="2000" b="1" i="1" spc="-235" dirty="0">
                <a:solidFill>
                  <a:srgbClr val="336699"/>
                </a:solidFill>
                <a:latin typeface="Liberation Sans Narrow"/>
                <a:cs typeface="Liberation Sans Narrow"/>
              </a:rPr>
              <a:t> </a:t>
            </a:r>
            <a:r>
              <a:rPr sz="2000" b="1" i="1" dirty="0">
                <a:solidFill>
                  <a:srgbClr val="336699"/>
                </a:solidFill>
                <a:latin typeface="Liberation Sans Narrow"/>
                <a:cs typeface="Liberation Sans Narrow"/>
              </a:rPr>
              <a:t>or  </a:t>
            </a:r>
            <a:r>
              <a:rPr sz="2000" b="1" i="1" spc="-5" dirty="0">
                <a:solidFill>
                  <a:srgbClr val="336699"/>
                </a:solidFill>
                <a:latin typeface="Liberation Sans Narrow"/>
                <a:cs typeface="Liberation Sans Narrow"/>
              </a:rPr>
              <a:t>simulation</a:t>
            </a:r>
            <a:r>
              <a:rPr sz="2000" b="1" i="1" spc="-50" dirty="0">
                <a:solidFill>
                  <a:srgbClr val="336699"/>
                </a:solidFill>
                <a:latin typeface="Liberation Sans Narrow"/>
                <a:cs typeface="Liberation Sans Narrow"/>
              </a:rPr>
              <a:t> </a:t>
            </a:r>
            <a:r>
              <a:rPr sz="2000" b="1" i="1" dirty="0">
                <a:solidFill>
                  <a:srgbClr val="336699"/>
                </a:solidFill>
                <a:latin typeface="Liberation Sans Narrow"/>
                <a:cs typeface="Liberation Sans Narrow"/>
              </a:rPr>
              <a:t>techniques</a:t>
            </a:r>
            <a:endParaRPr sz="2000" dirty="0">
              <a:latin typeface="Liberation Sans Narrow"/>
              <a:cs typeface="Liberation Sans Narrow"/>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13" name="object 13"/>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80670" y="469849"/>
            <a:ext cx="8282330" cy="505908"/>
          </a:xfrm>
          <a:prstGeom prst="rect">
            <a:avLst/>
          </a:prstGeom>
        </p:spPr>
        <p:txBody>
          <a:bodyPr vert="horz" wrap="square" lIns="0" tIns="13335" rIns="0" bIns="0" rtlCol="0">
            <a:spAutoFit/>
          </a:bodyPr>
          <a:lstStyle/>
          <a:p>
            <a:pPr marL="12700">
              <a:lnSpc>
                <a:spcPct val="100000"/>
              </a:lnSpc>
              <a:spcBef>
                <a:spcPts val="105"/>
              </a:spcBef>
            </a:pPr>
            <a:r>
              <a:rPr dirty="0"/>
              <a:t>First </a:t>
            </a:r>
            <a:r>
              <a:rPr spc="-5" dirty="0"/>
              <a:t>come, </a:t>
            </a:r>
            <a:r>
              <a:rPr dirty="0"/>
              <a:t>first </a:t>
            </a:r>
            <a:r>
              <a:rPr spc="-5" dirty="0"/>
              <a:t>served </a:t>
            </a:r>
            <a:r>
              <a:rPr sz="2000" spc="-5" dirty="0"/>
              <a:t>(First come, </a:t>
            </a:r>
            <a:r>
              <a:rPr sz="2000" dirty="0"/>
              <a:t>first </a:t>
            </a:r>
            <a:r>
              <a:rPr sz="2000" spc="-5" dirty="0"/>
              <a:t>serve,</a:t>
            </a:r>
            <a:r>
              <a:rPr sz="2000" spc="-80" dirty="0"/>
              <a:t> </a:t>
            </a:r>
            <a:r>
              <a:rPr sz="2000" dirty="0"/>
              <a:t>FCFS)</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graphicFrame>
        <p:nvGraphicFramePr>
          <p:cNvPr id="6" name="object 6"/>
          <p:cNvGraphicFramePr>
            <a:graphicFrameLocks noGrp="1"/>
          </p:cNvGraphicFramePr>
          <p:nvPr>
            <p:extLst>
              <p:ext uri="{D42A27DB-BD31-4B8C-83A1-F6EECF244321}">
                <p14:modId xmlns:p14="http://schemas.microsoft.com/office/powerpoint/2010/main" val="2237193566"/>
              </p:ext>
            </p:extLst>
          </p:nvPr>
        </p:nvGraphicFramePr>
        <p:xfrm>
          <a:off x="1057719" y="1217725"/>
          <a:ext cx="5805488" cy="1892902"/>
        </p:xfrm>
        <a:graphic>
          <a:graphicData uri="http://schemas.openxmlformats.org/drawingml/2006/table">
            <a:tbl>
              <a:tblPr firstRow="1" bandRow="1">
                <a:tableStyleId>{2D5ABB26-0587-4C30-8999-92F81FD0307C}</a:tableStyleId>
              </a:tblPr>
              <a:tblGrid>
                <a:gridCol w="3555600">
                  <a:extLst>
                    <a:ext uri="{9D8B030D-6E8A-4147-A177-3AD203B41FA5}">
                      <a16:colId xmlns:a16="http://schemas.microsoft.com/office/drawing/2014/main" val="20000"/>
                    </a:ext>
                  </a:extLst>
                </a:gridCol>
                <a:gridCol w="2249888">
                  <a:extLst>
                    <a:ext uri="{9D8B030D-6E8A-4147-A177-3AD203B41FA5}">
                      <a16:colId xmlns:a16="http://schemas.microsoft.com/office/drawing/2014/main" val="20001"/>
                    </a:ext>
                  </a:extLst>
                </a:gridCol>
              </a:tblGrid>
              <a:tr h="965737">
                <a:tc>
                  <a:txBody>
                    <a:bodyPr/>
                    <a:lstStyle/>
                    <a:p>
                      <a:pPr marL="188595" indent="-157480">
                        <a:lnSpc>
                          <a:spcPct val="100000"/>
                        </a:lnSpc>
                        <a:spcBef>
                          <a:spcPts val="245"/>
                        </a:spcBef>
                        <a:buSzPct val="120000"/>
                        <a:buChar char="•"/>
                        <a:tabLst>
                          <a:tab pos="189230" algn="l"/>
                        </a:tabLst>
                      </a:pPr>
                      <a:r>
                        <a:rPr sz="2000" dirty="0">
                          <a:latin typeface="Liberation Sans Narrow"/>
                          <a:cs typeface="Liberation Sans Narrow"/>
                        </a:rPr>
                        <a:t>Note, </a:t>
                      </a:r>
                      <a:r>
                        <a:rPr sz="2000" spc="-5" dirty="0">
                          <a:latin typeface="Liberation Sans Narrow"/>
                          <a:cs typeface="Liberation Sans Narrow"/>
                        </a:rPr>
                        <a:t>no</a:t>
                      </a:r>
                      <a:r>
                        <a:rPr sz="2000" spc="-50" dirty="0">
                          <a:latin typeface="Liberation Sans Narrow"/>
                          <a:cs typeface="Liberation Sans Narrow"/>
                        </a:rPr>
                        <a:t> </a:t>
                      </a:r>
                      <a:r>
                        <a:rPr sz="2000" spc="-5" dirty="0">
                          <a:latin typeface="Liberation Sans Narrow"/>
                          <a:cs typeface="Liberation Sans Narrow"/>
                        </a:rPr>
                        <a:t>preemption</a:t>
                      </a:r>
                      <a:endParaRPr sz="2000" dirty="0">
                        <a:latin typeface="Liberation Sans Narrow"/>
                        <a:cs typeface="Liberation Sans Narrow"/>
                      </a:endParaRPr>
                    </a:p>
                    <a:p>
                      <a:pPr>
                        <a:lnSpc>
                          <a:spcPct val="100000"/>
                        </a:lnSpc>
                        <a:spcBef>
                          <a:spcPts val="20"/>
                        </a:spcBef>
                      </a:pPr>
                      <a:endParaRPr sz="2150" dirty="0">
                        <a:latin typeface="Times New Roman"/>
                        <a:cs typeface="Times New Roman"/>
                      </a:endParaRPr>
                    </a:p>
                    <a:p>
                      <a:pPr marL="31750">
                        <a:lnSpc>
                          <a:spcPts val="2365"/>
                        </a:lnSpc>
                        <a:spcBef>
                          <a:spcPts val="5"/>
                        </a:spcBef>
                      </a:pPr>
                      <a:r>
                        <a:rPr sz="2000" spc="-5" dirty="0">
                          <a:latin typeface="Liberation Sans Narrow"/>
                          <a:cs typeface="Liberation Sans Narrow"/>
                        </a:rPr>
                        <a:t>Example:</a:t>
                      </a:r>
                      <a:r>
                        <a:rPr sz="2000" spc="-95" dirty="0">
                          <a:latin typeface="Liberation Sans Narrow"/>
                          <a:cs typeface="Liberation Sans Narrow"/>
                        </a:rPr>
                        <a:t> </a:t>
                      </a:r>
                      <a:r>
                        <a:rPr sz="2000" u="heavy" spc="-5" dirty="0">
                          <a:uFill>
                            <a:solidFill>
                              <a:srgbClr val="000000"/>
                            </a:solidFill>
                          </a:uFill>
                          <a:latin typeface="Liberation Sans Narrow"/>
                          <a:cs typeface="Liberation Sans Narrow"/>
                        </a:rPr>
                        <a:t>Process</a:t>
                      </a:r>
                      <a:endParaRPr sz="2000" dirty="0">
                        <a:latin typeface="Liberation Sans Narrow"/>
                        <a:cs typeface="Liberation Sans Narrow"/>
                      </a:endParaRPr>
                    </a:p>
                  </a:txBody>
                  <a:tcPr marL="0" marR="0" marT="31115" marB="0"/>
                </a:tc>
                <a:tc>
                  <a:txBody>
                    <a:bodyPr/>
                    <a:lstStyle/>
                    <a:p>
                      <a:pPr>
                        <a:lnSpc>
                          <a:spcPct val="100000"/>
                        </a:lnSpc>
                      </a:pPr>
                      <a:endParaRPr sz="2300" dirty="0">
                        <a:latin typeface="Times New Roman"/>
                        <a:cs typeface="Times New Roman"/>
                      </a:endParaRPr>
                    </a:p>
                    <a:p>
                      <a:pPr>
                        <a:lnSpc>
                          <a:spcPct val="100000"/>
                        </a:lnSpc>
                        <a:spcBef>
                          <a:spcPts val="20"/>
                        </a:spcBef>
                      </a:pPr>
                      <a:endParaRPr sz="2150" dirty="0">
                        <a:latin typeface="Times New Roman"/>
                        <a:cs typeface="Times New Roman"/>
                      </a:endParaRPr>
                    </a:p>
                    <a:p>
                      <a:pPr marL="835660">
                        <a:lnSpc>
                          <a:spcPts val="2365"/>
                        </a:lnSpc>
                        <a:spcBef>
                          <a:spcPts val="5"/>
                        </a:spcBef>
                      </a:pPr>
                      <a:r>
                        <a:rPr sz="2000" u="heavy" spc="-5" dirty="0">
                          <a:uFill>
                            <a:solidFill>
                              <a:srgbClr val="000000"/>
                            </a:solidFill>
                          </a:uFill>
                          <a:latin typeface="Liberation Sans Narrow"/>
                          <a:cs typeface="Liberation Sans Narrow"/>
                        </a:rPr>
                        <a:t>Cycle</a:t>
                      </a:r>
                      <a:r>
                        <a:rPr sz="2000" u="heavy" spc="-35" dirty="0">
                          <a:uFill>
                            <a:solidFill>
                              <a:srgbClr val="000000"/>
                            </a:solidFill>
                          </a:uFill>
                          <a:latin typeface="Liberation Sans Narrow"/>
                          <a:cs typeface="Liberation Sans Narrow"/>
                        </a:rPr>
                        <a:t> </a:t>
                      </a:r>
                      <a:r>
                        <a:rPr sz="2000" u="heavy" spc="-5" dirty="0">
                          <a:uFill>
                            <a:solidFill>
                              <a:srgbClr val="000000"/>
                            </a:solidFill>
                          </a:uFill>
                          <a:latin typeface="Liberation Sans Narrow"/>
                          <a:cs typeface="Liberation Sans Narrow"/>
                        </a:rPr>
                        <a:t>time</a:t>
                      </a:r>
                      <a:endParaRPr sz="2000" dirty="0">
                        <a:latin typeface="Liberation Sans Narrow"/>
                        <a:cs typeface="Liberation Sans Narrow"/>
                      </a:endParaRPr>
                    </a:p>
                  </a:txBody>
                  <a:tcPr marL="0" marR="0" marT="0" marB="0"/>
                </a:tc>
                <a:extLst>
                  <a:ext uri="{0D108BD9-81ED-4DB2-BD59-A6C34878D82A}">
                    <a16:rowId xmlns:a16="http://schemas.microsoft.com/office/drawing/2014/main" val="10000"/>
                  </a:ext>
                </a:extLst>
              </a:tr>
              <a:tr h="304990">
                <a:tc>
                  <a:txBody>
                    <a:bodyPr/>
                    <a:lstStyle/>
                    <a:p>
                      <a:pPr marL="1116330">
                        <a:lnSpc>
                          <a:spcPts val="2300"/>
                        </a:lnSpc>
                      </a:pPr>
                      <a:r>
                        <a:rPr sz="2000" dirty="0">
                          <a:latin typeface="Liberation Sans Narrow"/>
                          <a:cs typeface="Liberation Sans Narrow"/>
                        </a:rPr>
                        <a:t>P1</a:t>
                      </a:r>
                      <a:endParaRPr sz="2000">
                        <a:latin typeface="Liberation Sans Narrow"/>
                        <a:cs typeface="Liberation Sans Narrow"/>
                      </a:endParaRPr>
                    </a:p>
                  </a:txBody>
                  <a:tcPr marL="0" marR="0" marT="0" marB="0"/>
                </a:tc>
                <a:tc>
                  <a:txBody>
                    <a:bodyPr/>
                    <a:lstStyle/>
                    <a:p>
                      <a:pPr marL="1007744">
                        <a:lnSpc>
                          <a:spcPts val="2300"/>
                        </a:lnSpc>
                      </a:pPr>
                      <a:r>
                        <a:rPr sz="2000" spc="-5" dirty="0">
                          <a:latin typeface="Liberation Sans Narrow"/>
                          <a:cs typeface="Liberation Sans Narrow"/>
                        </a:rPr>
                        <a:t>24</a:t>
                      </a:r>
                      <a:endParaRPr sz="2000">
                        <a:latin typeface="Liberation Sans Narrow"/>
                        <a:cs typeface="Liberation Sans Narrow"/>
                      </a:endParaRPr>
                    </a:p>
                  </a:txBody>
                  <a:tcPr marL="0" marR="0" marT="0" marB="0"/>
                </a:tc>
                <a:extLst>
                  <a:ext uri="{0D108BD9-81ED-4DB2-BD59-A6C34878D82A}">
                    <a16:rowId xmlns:a16="http://schemas.microsoft.com/office/drawing/2014/main" val="10001"/>
                  </a:ext>
                </a:extLst>
              </a:tr>
              <a:tr h="306514">
                <a:tc>
                  <a:txBody>
                    <a:bodyPr/>
                    <a:lstStyle/>
                    <a:p>
                      <a:pPr marL="1116330">
                        <a:lnSpc>
                          <a:spcPts val="2315"/>
                        </a:lnSpc>
                      </a:pPr>
                      <a:r>
                        <a:rPr sz="2000" dirty="0">
                          <a:latin typeface="Liberation Sans Narrow"/>
                          <a:cs typeface="Liberation Sans Narrow"/>
                        </a:rPr>
                        <a:t>P2</a:t>
                      </a:r>
                      <a:endParaRPr sz="2000">
                        <a:latin typeface="Liberation Sans Narrow"/>
                        <a:cs typeface="Liberation Sans Narrow"/>
                      </a:endParaRPr>
                    </a:p>
                  </a:txBody>
                  <a:tcPr marL="0" marR="0" marT="0" marB="0"/>
                </a:tc>
                <a:tc>
                  <a:txBody>
                    <a:bodyPr/>
                    <a:lstStyle/>
                    <a:p>
                      <a:pPr marL="290195" algn="ctr">
                        <a:lnSpc>
                          <a:spcPts val="2315"/>
                        </a:lnSpc>
                      </a:pPr>
                      <a:r>
                        <a:rPr sz="2000" dirty="0">
                          <a:latin typeface="Liberation Sans Narrow"/>
                          <a:cs typeface="Liberation Sans Narrow"/>
                        </a:rPr>
                        <a:t>3</a:t>
                      </a:r>
                      <a:endParaRPr sz="2000">
                        <a:latin typeface="Liberation Sans Narrow"/>
                        <a:cs typeface="Liberation Sans Narrow"/>
                      </a:endParaRPr>
                    </a:p>
                  </a:txBody>
                  <a:tcPr marL="0" marR="0" marT="0" marB="0"/>
                </a:tc>
                <a:extLst>
                  <a:ext uri="{0D108BD9-81ED-4DB2-BD59-A6C34878D82A}">
                    <a16:rowId xmlns:a16="http://schemas.microsoft.com/office/drawing/2014/main" val="10002"/>
                  </a:ext>
                </a:extLst>
              </a:tr>
              <a:tr h="298418">
                <a:tc>
                  <a:txBody>
                    <a:bodyPr/>
                    <a:lstStyle/>
                    <a:p>
                      <a:pPr marL="1116330">
                        <a:lnSpc>
                          <a:spcPts val="2250"/>
                        </a:lnSpc>
                      </a:pPr>
                      <a:r>
                        <a:rPr sz="2000" spc="-5" dirty="0">
                          <a:latin typeface="Liberation Sans Narrow"/>
                          <a:cs typeface="Liberation Sans Narrow"/>
                        </a:rPr>
                        <a:t>P3</a:t>
                      </a:r>
                      <a:endParaRPr sz="2000">
                        <a:latin typeface="Liberation Sans Narrow"/>
                        <a:cs typeface="Liberation Sans Narrow"/>
                      </a:endParaRPr>
                    </a:p>
                  </a:txBody>
                  <a:tcPr marL="0" marR="0" marT="0" marB="0"/>
                </a:tc>
                <a:tc>
                  <a:txBody>
                    <a:bodyPr/>
                    <a:lstStyle/>
                    <a:p>
                      <a:pPr marL="290195" algn="ctr">
                        <a:lnSpc>
                          <a:spcPts val="2250"/>
                        </a:lnSpc>
                      </a:pPr>
                      <a:r>
                        <a:rPr sz="2000" dirty="0">
                          <a:latin typeface="Liberation Sans Narrow"/>
                          <a:cs typeface="Liberation Sans Narrow"/>
                        </a:rPr>
                        <a:t>3</a:t>
                      </a:r>
                    </a:p>
                  </a:txBody>
                  <a:tcPr marL="0" marR="0" marT="0" marB="0"/>
                </a:tc>
                <a:extLst>
                  <a:ext uri="{0D108BD9-81ED-4DB2-BD59-A6C34878D82A}">
                    <a16:rowId xmlns:a16="http://schemas.microsoft.com/office/drawing/2014/main" val="10003"/>
                  </a:ext>
                </a:extLst>
              </a:tr>
            </a:tbl>
          </a:graphicData>
        </a:graphic>
      </p:graphicFrame>
      <p:sp>
        <p:nvSpPr>
          <p:cNvPr id="7" name="object 7"/>
          <p:cNvSpPr txBox="1"/>
          <p:nvPr/>
        </p:nvSpPr>
        <p:spPr>
          <a:xfrm>
            <a:off x="1069644" y="3360546"/>
            <a:ext cx="5147310" cy="635635"/>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Liberation Sans Narrow"/>
                <a:cs typeface="Liberation Sans Narrow"/>
              </a:rPr>
              <a:t>If the processes arrive at time </a:t>
            </a:r>
            <a:r>
              <a:rPr sz="2000" dirty="0">
                <a:latin typeface="Liberation Sans Narrow"/>
                <a:cs typeface="Liberation Sans Narrow"/>
              </a:rPr>
              <a:t>0 </a:t>
            </a:r>
            <a:r>
              <a:rPr sz="2000" spc="-5" dirty="0">
                <a:latin typeface="Liberation Sans Narrow"/>
                <a:cs typeface="Liberation Sans Narrow"/>
              </a:rPr>
              <a:t>in the order: P1, P2, P3  </a:t>
            </a:r>
            <a:r>
              <a:rPr sz="2000" dirty="0">
                <a:latin typeface="Liberation Sans Narrow"/>
                <a:cs typeface="Liberation Sans Narrow"/>
              </a:rPr>
              <a:t>The </a:t>
            </a:r>
            <a:r>
              <a:rPr sz="2000" spc="-5" dirty="0">
                <a:latin typeface="Liberation Sans Narrow"/>
                <a:cs typeface="Liberation Sans Narrow"/>
              </a:rPr>
              <a:t>Gantt chart</a:t>
            </a:r>
            <a:r>
              <a:rPr sz="2000" spc="-50" dirty="0">
                <a:latin typeface="Liberation Sans Narrow"/>
                <a:cs typeface="Liberation Sans Narrow"/>
              </a:rPr>
              <a:t> </a:t>
            </a:r>
            <a:r>
              <a:rPr sz="2000" spc="-5" dirty="0">
                <a:latin typeface="Liberation Sans Narrow"/>
                <a:cs typeface="Liberation Sans Narrow"/>
              </a:rPr>
              <a:t>is:</a:t>
            </a:r>
            <a:endParaRPr sz="2000" dirty="0">
              <a:latin typeface="Liberation Sans Narrow"/>
              <a:cs typeface="Liberation Sans Narrow"/>
            </a:endParaRPr>
          </a:p>
        </p:txBody>
      </p:sp>
      <p:graphicFrame>
        <p:nvGraphicFramePr>
          <p:cNvPr id="8" name="object 8"/>
          <p:cNvGraphicFramePr>
            <a:graphicFrameLocks noGrp="1"/>
          </p:cNvGraphicFramePr>
          <p:nvPr>
            <p:extLst>
              <p:ext uri="{D42A27DB-BD31-4B8C-83A1-F6EECF244321}">
                <p14:modId xmlns:p14="http://schemas.microsoft.com/office/powerpoint/2010/main" val="3027104676"/>
              </p:ext>
            </p:extLst>
          </p:nvPr>
        </p:nvGraphicFramePr>
        <p:xfrm>
          <a:off x="1505711" y="4096511"/>
          <a:ext cx="5257799" cy="944879"/>
        </p:xfrm>
        <a:graphic>
          <a:graphicData uri="http://schemas.openxmlformats.org/drawingml/2006/table">
            <a:tbl>
              <a:tblPr firstRow="1" bandRow="1">
                <a:tableStyleId>{2D5ABB26-0587-4C30-8999-92F81FD0307C}</a:tableStyleId>
              </a:tblPr>
              <a:tblGrid>
                <a:gridCol w="3380104">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63295">
                  <a:extLst>
                    <a:ext uri="{9D8B030D-6E8A-4147-A177-3AD203B41FA5}">
                      <a16:colId xmlns:a16="http://schemas.microsoft.com/office/drawing/2014/main" val="20002"/>
                    </a:ext>
                  </a:extLst>
                </a:gridCol>
              </a:tblGrid>
              <a:tr h="691895">
                <a:tc>
                  <a:txBody>
                    <a:bodyPr/>
                    <a:lstStyle/>
                    <a:p>
                      <a:pPr marR="306705" algn="ctr">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396240">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dirty="0">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67310" algn="ctr">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252984">
                <a:tc>
                  <a:txBody>
                    <a:bodyPr/>
                    <a:lstStyle/>
                    <a:p>
                      <a:pPr>
                        <a:lnSpc>
                          <a:spcPct val="100000"/>
                        </a:lnSpc>
                      </a:pPr>
                      <a:endParaRPr sz="150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tc>
                  <a:txBody>
                    <a:bodyPr/>
                    <a:lstStyle/>
                    <a:p>
                      <a:pPr>
                        <a:lnSpc>
                          <a:spcPct val="100000"/>
                        </a:lnSpc>
                      </a:pPr>
                      <a:endParaRPr sz="150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tc>
                  <a:txBody>
                    <a:bodyPr/>
                    <a:lstStyle/>
                    <a:p>
                      <a:pPr>
                        <a:lnSpc>
                          <a:spcPct val="100000"/>
                        </a:lnSpc>
                      </a:pPr>
                      <a:endParaRPr sz="1500" dirty="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extLst>
                  <a:ext uri="{0D108BD9-81ED-4DB2-BD59-A6C34878D82A}">
                    <a16:rowId xmlns:a16="http://schemas.microsoft.com/office/drawing/2014/main" val="10001"/>
                  </a:ext>
                </a:extLst>
              </a:tr>
            </a:tbl>
          </a:graphicData>
        </a:graphic>
      </p:graphicFrame>
      <p:sp>
        <p:nvSpPr>
          <p:cNvPr id="9" name="object 9"/>
          <p:cNvSpPr txBox="1"/>
          <p:nvPr/>
        </p:nvSpPr>
        <p:spPr>
          <a:xfrm>
            <a:off x="5670041" y="503237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27</a:t>
            </a:r>
            <a:endParaRPr sz="1800">
              <a:latin typeface="Arial"/>
              <a:cs typeface="Arial"/>
            </a:endParaRPr>
          </a:p>
        </p:txBody>
      </p:sp>
      <p:sp>
        <p:nvSpPr>
          <p:cNvPr id="10" name="object 10"/>
          <p:cNvSpPr txBox="1"/>
          <p:nvPr/>
        </p:nvSpPr>
        <p:spPr>
          <a:xfrm>
            <a:off x="6584442" y="503237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30</a:t>
            </a:r>
            <a:endParaRPr sz="1800">
              <a:latin typeface="Arial"/>
              <a:cs typeface="Arial"/>
            </a:endParaRPr>
          </a:p>
        </p:txBody>
      </p:sp>
      <p:sp>
        <p:nvSpPr>
          <p:cNvPr id="11" name="object 11"/>
          <p:cNvSpPr txBox="1"/>
          <p:nvPr/>
        </p:nvSpPr>
        <p:spPr>
          <a:xfrm>
            <a:off x="1069644" y="5032375"/>
            <a:ext cx="5257798" cy="1098550"/>
          </a:xfrm>
          <a:prstGeom prst="rect">
            <a:avLst/>
          </a:prstGeom>
        </p:spPr>
        <p:txBody>
          <a:bodyPr vert="horz" wrap="square" lIns="0" tIns="12700" rIns="0" bIns="0" rtlCol="0">
            <a:spAutoFit/>
          </a:bodyPr>
          <a:lstStyle/>
          <a:p>
            <a:pPr marL="408305">
              <a:lnSpc>
                <a:spcPct val="100000"/>
              </a:lnSpc>
              <a:spcBef>
                <a:spcPts val="100"/>
              </a:spcBef>
              <a:tabLst>
                <a:tab pos="3698240" algn="l"/>
              </a:tabLst>
            </a:pPr>
            <a:r>
              <a:rPr sz="1800" spc="-5" dirty="0">
                <a:solidFill>
                  <a:srgbClr val="009999"/>
                </a:solidFill>
                <a:latin typeface="Arial"/>
                <a:cs typeface="Arial"/>
              </a:rPr>
              <a:t>0	</a:t>
            </a:r>
            <a:r>
              <a:rPr sz="1800" spc="-10" dirty="0">
                <a:solidFill>
                  <a:srgbClr val="009999"/>
                </a:solidFill>
                <a:latin typeface="Arial"/>
                <a:cs typeface="Arial"/>
              </a:rPr>
              <a:t>24</a:t>
            </a:r>
            <a:endParaRPr sz="1800" dirty="0">
              <a:latin typeface="Arial"/>
              <a:cs typeface="Arial"/>
            </a:endParaRPr>
          </a:p>
          <a:p>
            <a:pPr marL="12700">
              <a:lnSpc>
                <a:spcPct val="100000"/>
              </a:lnSpc>
              <a:spcBef>
                <a:spcPts val="1480"/>
              </a:spcBef>
            </a:pPr>
            <a:r>
              <a:rPr sz="2000" spc="-15" dirty="0">
                <a:latin typeface="Liberation Sans Narrow"/>
                <a:cs typeface="Liberation Sans Narrow"/>
              </a:rPr>
              <a:t>Waiting </a:t>
            </a:r>
            <a:r>
              <a:rPr sz="2000" spc="-5" dirty="0">
                <a:latin typeface="Liberation Sans Narrow"/>
                <a:cs typeface="Liberation Sans Narrow"/>
              </a:rPr>
              <a:t>time for </a:t>
            </a:r>
            <a:r>
              <a:rPr sz="2000" dirty="0">
                <a:latin typeface="Liberation Sans Narrow"/>
                <a:cs typeface="Liberation Sans Narrow"/>
              </a:rPr>
              <a:t>P1 = </a:t>
            </a:r>
            <a:r>
              <a:rPr sz="2000" spc="-5" dirty="0">
                <a:latin typeface="Liberation Sans Narrow"/>
                <a:cs typeface="Liberation Sans Narrow"/>
              </a:rPr>
              <a:t>0; </a:t>
            </a:r>
            <a:r>
              <a:rPr sz="2000" dirty="0">
                <a:latin typeface="Liberation Sans Narrow"/>
                <a:cs typeface="Liberation Sans Narrow"/>
              </a:rPr>
              <a:t>P2 = </a:t>
            </a:r>
            <a:r>
              <a:rPr sz="2000" spc="-5" dirty="0">
                <a:latin typeface="Liberation Sans Narrow"/>
                <a:cs typeface="Liberation Sans Narrow"/>
              </a:rPr>
              <a:t>24; </a:t>
            </a:r>
            <a:r>
              <a:rPr sz="2000" dirty="0">
                <a:latin typeface="Liberation Sans Narrow"/>
                <a:cs typeface="Liberation Sans Narrow"/>
              </a:rPr>
              <a:t>P3 =</a:t>
            </a:r>
            <a:r>
              <a:rPr sz="2000" spc="-114" dirty="0">
                <a:latin typeface="Liberation Sans Narrow"/>
                <a:cs typeface="Liberation Sans Narrow"/>
              </a:rPr>
              <a:t> </a:t>
            </a:r>
            <a:r>
              <a:rPr sz="2000" spc="-5" dirty="0">
                <a:latin typeface="Liberation Sans Narrow"/>
                <a:cs typeface="Liberation Sans Narrow"/>
              </a:rPr>
              <a:t>27</a:t>
            </a:r>
            <a:endParaRPr sz="2000" dirty="0">
              <a:latin typeface="Liberation Sans Narrow"/>
              <a:cs typeface="Liberation Sans Narrow"/>
            </a:endParaRPr>
          </a:p>
          <a:p>
            <a:pPr marL="12700">
              <a:lnSpc>
                <a:spcPct val="100000"/>
              </a:lnSpc>
              <a:spcBef>
                <a:spcPts val="5"/>
              </a:spcBef>
            </a:pPr>
            <a:r>
              <a:rPr sz="2000" spc="-5" dirty="0">
                <a:latin typeface="Liberation Sans Narrow"/>
                <a:cs typeface="Liberation Sans Narrow"/>
              </a:rPr>
              <a:t>Average waiting time: </a:t>
            </a:r>
            <a:r>
              <a:rPr sz="2000" dirty="0">
                <a:latin typeface="Liberation Sans Narrow"/>
                <a:cs typeface="Liberation Sans Narrow"/>
              </a:rPr>
              <a:t>(0 + </a:t>
            </a:r>
            <a:r>
              <a:rPr sz="2000" spc="-5" dirty="0">
                <a:latin typeface="Liberation Sans Narrow"/>
                <a:cs typeface="Liberation Sans Narrow"/>
              </a:rPr>
              <a:t>24 </a:t>
            </a:r>
            <a:r>
              <a:rPr sz="2000" dirty="0">
                <a:latin typeface="Liberation Sans Narrow"/>
                <a:cs typeface="Liberation Sans Narrow"/>
              </a:rPr>
              <a:t>+ </a:t>
            </a:r>
            <a:r>
              <a:rPr sz="2000" spc="-5" dirty="0">
                <a:latin typeface="Liberation Sans Narrow"/>
                <a:cs typeface="Liberation Sans Narrow"/>
              </a:rPr>
              <a:t>27) </a:t>
            </a:r>
            <a:r>
              <a:rPr sz="2000" dirty="0">
                <a:latin typeface="Liberation Sans Narrow"/>
                <a:cs typeface="Liberation Sans Narrow"/>
              </a:rPr>
              <a:t>/ 3 =</a:t>
            </a:r>
            <a:r>
              <a:rPr sz="2000" spc="-75" dirty="0">
                <a:latin typeface="Liberation Sans Narrow"/>
                <a:cs typeface="Liberation Sans Narrow"/>
              </a:rPr>
              <a:t> </a:t>
            </a:r>
            <a:r>
              <a:rPr sz="2000" spc="-5" dirty="0">
                <a:latin typeface="Liberation Sans Narrow"/>
                <a:cs typeface="Liberation Sans Narrow"/>
              </a:rPr>
              <a:t>17</a:t>
            </a:r>
            <a:endParaRPr sz="2000" dirty="0">
              <a:latin typeface="Liberation Sans Narrow"/>
              <a:cs typeface="Liberation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824577" cy="514350"/>
          </a:xfrm>
          <a:prstGeom prst="rect">
            <a:avLst/>
          </a:prstGeom>
        </p:spPr>
        <p:txBody>
          <a:bodyPr vert="horz" wrap="square" lIns="0" tIns="13335" rIns="0" bIns="0" rtlCol="0">
            <a:spAutoFit/>
          </a:bodyPr>
          <a:lstStyle/>
          <a:p>
            <a:pPr marL="12700">
              <a:lnSpc>
                <a:spcPct val="100000"/>
              </a:lnSpc>
              <a:spcBef>
                <a:spcPts val="105"/>
              </a:spcBef>
            </a:pPr>
            <a:r>
              <a:rPr dirty="0"/>
              <a:t>First </a:t>
            </a:r>
            <a:r>
              <a:rPr spc="-5" dirty="0"/>
              <a:t>come, </a:t>
            </a:r>
            <a:r>
              <a:rPr dirty="0"/>
              <a:t>first</a:t>
            </a:r>
            <a:r>
              <a:rPr spc="-80" dirty="0"/>
              <a:t> </a:t>
            </a:r>
            <a:r>
              <a:rPr spc="-5" dirty="0"/>
              <a:t>served</a:t>
            </a:r>
          </a:p>
        </p:txBody>
      </p:sp>
      <p:sp>
        <p:nvSpPr>
          <p:cNvPr id="8" name="object 8"/>
          <p:cNvSpPr txBox="1"/>
          <p:nvPr/>
        </p:nvSpPr>
        <p:spPr>
          <a:xfrm>
            <a:off x="1088107" y="1371600"/>
            <a:ext cx="6989093" cy="2117503"/>
          </a:xfrm>
          <a:prstGeom prst="rect">
            <a:avLst/>
          </a:prstGeom>
        </p:spPr>
        <p:txBody>
          <a:bodyPr vert="horz" wrap="square" lIns="0" tIns="12700" rIns="0" bIns="0" rtlCol="0">
            <a:spAutoFit/>
          </a:bodyPr>
          <a:lstStyle/>
          <a:p>
            <a:pPr marL="12700" marR="2929890">
              <a:lnSpc>
                <a:spcPct val="120100"/>
              </a:lnSpc>
              <a:spcBef>
                <a:spcPts val="100"/>
              </a:spcBef>
            </a:pPr>
            <a:r>
              <a:rPr sz="2400" b="1" spc="-5" dirty="0">
                <a:solidFill>
                  <a:srgbClr val="006666"/>
                </a:solidFill>
                <a:latin typeface="Arial"/>
                <a:cs typeface="Arial"/>
              </a:rPr>
              <a:t>CPU </a:t>
            </a:r>
            <a:r>
              <a:rPr sz="2400" b="1" dirty="0">
                <a:solidFill>
                  <a:srgbClr val="006666"/>
                </a:solidFill>
                <a:latin typeface="Arial"/>
                <a:cs typeface="Arial"/>
              </a:rPr>
              <a:t>utilisation = </a:t>
            </a:r>
            <a:r>
              <a:rPr sz="2400" b="1" spc="-5" dirty="0">
                <a:solidFill>
                  <a:srgbClr val="006666"/>
                </a:solidFill>
                <a:latin typeface="Arial"/>
                <a:cs typeface="Arial"/>
              </a:rPr>
              <a:t>100%  Throughput </a:t>
            </a:r>
            <a:r>
              <a:rPr sz="2400" b="1" dirty="0">
                <a:solidFill>
                  <a:srgbClr val="006666"/>
                </a:solidFill>
                <a:latin typeface="Arial"/>
                <a:cs typeface="Arial"/>
              </a:rPr>
              <a:t>= </a:t>
            </a:r>
            <a:r>
              <a:rPr sz="2400" b="1" spc="-5" dirty="0">
                <a:solidFill>
                  <a:srgbClr val="006666"/>
                </a:solidFill>
                <a:latin typeface="Arial"/>
                <a:cs typeface="Arial"/>
              </a:rPr>
              <a:t>3/30 </a:t>
            </a:r>
            <a:r>
              <a:rPr sz="2400" b="1" dirty="0">
                <a:solidFill>
                  <a:srgbClr val="006666"/>
                </a:solidFill>
                <a:latin typeface="Arial"/>
                <a:cs typeface="Arial"/>
              </a:rPr>
              <a:t>=</a:t>
            </a:r>
            <a:r>
              <a:rPr sz="2400" b="1" spc="-55" dirty="0">
                <a:solidFill>
                  <a:srgbClr val="006666"/>
                </a:solidFill>
                <a:latin typeface="Arial"/>
                <a:cs typeface="Arial"/>
              </a:rPr>
              <a:t> </a:t>
            </a:r>
            <a:r>
              <a:rPr sz="2400" b="1" spc="-5" dirty="0">
                <a:solidFill>
                  <a:srgbClr val="006666"/>
                </a:solidFill>
                <a:latin typeface="Arial"/>
                <a:cs typeface="Arial"/>
              </a:rPr>
              <a:t>0.1</a:t>
            </a:r>
            <a:endParaRPr sz="2400" dirty="0">
              <a:latin typeface="Arial"/>
              <a:cs typeface="Arial"/>
            </a:endParaRPr>
          </a:p>
          <a:p>
            <a:pPr marL="413384">
              <a:lnSpc>
                <a:spcPct val="100000"/>
              </a:lnSpc>
              <a:spcBef>
                <a:spcPts val="520"/>
              </a:spcBef>
            </a:pPr>
            <a:r>
              <a:rPr sz="2200" spc="-5" dirty="0">
                <a:solidFill>
                  <a:srgbClr val="006666"/>
                </a:solidFill>
                <a:latin typeface="Arial"/>
                <a:cs typeface="Arial"/>
              </a:rPr>
              <a:t>3 processes completed in 30 units of</a:t>
            </a:r>
            <a:r>
              <a:rPr sz="2200" spc="80" dirty="0">
                <a:solidFill>
                  <a:srgbClr val="006666"/>
                </a:solidFill>
                <a:latin typeface="Arial"/>
                <a:cs typeface="Arial"/>
              </a:rPr>
              <a:t> </a:t>
            </a:r>
            <a:r>
              <a:rPr sz="2200" spc="-5" dirty="0">
                <a:solidFill>
                  <a:srgbClr val="006666"/>
                </a:solidFill>
                <a:latin typeface="Arial"/>
                <a:cs typeface="Arial"/>
              </a:rPr>
              <a:t>time</a:t>
            </a:r>
            <a:endParaRPr sz="2200" dirty="0">
              <a:latin typeface="Arial"/>
              <a:cs typeface="Arial"/>
            </a:endParaRPr>
          </a:p>
          <a:p>
            <a:pPr marL="12700">
              <a:lnSpc>
                <a:spcPct val="100000"/>
              </a:lnSpc>
              <a:spcBef>
                <a:spcPts val="580"/>
              </a:spcBef>
            </a:pPr>
            <a:r>
              <a:rPr sz="2400" b="1" spc="-5" dirty="0">
                <a:solidFill>
                  <a:srgbClr val="006666"/>
                </a:solidFill>
                <a:latin typeface="Arial"/>
                <a:cs typeface="Arial"/>
              </a:rPr>
              <a:t>Average </a:t>
            </a:r>
            <a:r>
              <a:rPr lang="en-CA" sz="2400" b="1" dirty="0">
                <a:solidFill>
                  <a:srgbClr val="006666"/>
                </a:solidFill>
                <a:latin typeface="Arial"/>
                <a:cs typeface="Arial"/>
              </a:rPr>
              <a:t>Turnaround</a:t>
            </a:r>
            <a:r>
              <a:rPr sz="2400" b="1" dirty="0">
                <a:solidFill>
                  <a:srgbClr val="006666"/>
                </a:solidFill>
                <a:latin typeface="Arial"/>
                <a:cs typeface="Arial"/>
              </a:rPr>
              <a:t> time: </a:t>
            </a:r>
            <a:r>
              <a:rPr sz="2400" b="1" spc="-5" dirty="0">
                <a:solidFill>
                  <a:srgbClr val="006666"/>
                </a:solidFill>
                <a:latin typeface="Arial"/>
                <a:cs typeface="Arial"/>
              </a:rPr>
              <a:t>(24</a:t>
            </a:r>
            <a:r>
              <a:rPr lang="en-CA" sz="2400" b="1" spc="-5" dirty="0">
                <a:solidFill>
                  <a:srgbClr val="006666"/>
                </a:solidFill>
                <a:latin typeface="Arial"/>
                <a:cs typeface="Arial"/>
              </a:rPr>
              <a:t> {P1: 24-0}</a:t>
            </a:r>
            <a:r>
              <a:rPr sz="2400" b="1" spc="-5" dirty="0">
                <a:solidFill>
                  <a:srgbClr val="006666"/>
                </a:solidFill>
                <a:latin typeface="Arial"/>
                <a:cs typeface="Arial"/>
              </a:rPr>
              <a:t> </a:t>
            </a:r>
            <a:r>
              <a:rPr sz="2400" b="1" dirty="0">
                <a:solidFill>
                  <a:srgbClr val="006666"/>
                </a:solidFill>
                <a:latin typeface="Arial"/>
                <a:cs typeface="Arial"/>
              </a:rPr>
              <a:t>+ </a:t>
            </a:r>
            <a:r>
              <a:rPr sz="2400" b="1" spc="-10" dirty="0">
                <a:solidFill>
                  <a:srgbClr val="006666"/>
                </a:solidFill>
                <a:latin typeface="Arial"/>
                <a:cs typeface="Arial"/>
              </a:rPr>
              <a:t>27</a:t>
            </a:r>
            <a:r>
              <a:rPr lang="en-CA" sz="2400" b="1" spc="-10" dirty="0">
                <a:solidFill>
                  <a:srgbClr val="006666"/>
                </a:solidFill>
                <a:latin typeface="Arial"/>
                <a:cs typeface="Arial"/>
              </a:rPr>
              <a:t>{P2: 27-0}</a:t>
            </a:r>
            <a:r>
              <a:rPr sz="2400" b="1" spc="-10" dirty="0">
                <a:solidFill>
                  <a:srgbClr val="006666"/>
                </a:solidFill>
                <a:latin typeface="Arial"/>
                <a:cs typeface="Arial"/>
              </a:rPr>
              <a:t> </a:t>
            </a:r>
            <a:r>
              <a:rPr sz="2400" b="1" dirty="0">
                <a:solidFill>
                  <a:srgbClr val="006666"/>
                </a:solidFill>
                <a:latin typeface="Arial"/>
                <a:cs typeface="Arial"/>
              </a:rPr>
              <a:t>+ </a:t>
            </a:r>
            <a:r>
              <a:rPr sz="2400" b="1" spc="-5" dirty="0">
                <a:solidFill>
                  <a:srgbClr val="006666"/>
                </a:solidFill>
                <a:latin typeface="Arial"/>
                <a:cs typeface="Arial"/>
              </a:rPr>
              <a:t>30</a:t>
            </a:r>
            <a:r>
              <a:rPr lang="en-CA" sz="2400" b="1" spc="-5" dirty="0">
                <a:solidFill>
                  <a:srgbClr val="006666"/>
                </a:solidFill>
                <a:latin typeface="Arial"/>
                <a:cs typeface="Arial"/>
              </a:rPr>
              <a:t>{P3: 30-0}</a:t>
            </a:r>
            <a:r>
              <a:rPr sz="2400" b="1" spc="-5" dirty="0">
                <a:solidFill>
                  <a:srgbClr val="006666"/>
                </a:solidFill>
                <a:latin typeface="Arial"/>
                <a:cs typeface="Arial"/>
              </a:rPr>
              <a:t>) </a:t>
            </a:r>
            <a:r>
              <a:rPr sz="2400" b="1"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a:t>
            </a:r>
            <a:r>
              <a:rPr sz="2400" b="1" spc="-10" dirty="0">
                <a:solidFill>
                  <a:srgbClr val="006666"/>
                </a:solidFill>
                <a:latin typeface="Arial"/>
                <a:cs typeface="Arial"/>
              </a:rPr>
              <a:t> </a:t>
            </a:r>
            <a:r>
              <a:rPr sz="2400" b="1" spc="-5" dirty="0">
                <a:solidFill>
                  <a:srgbClr val="006666"/>
                </a:solidFill>
                <a:latin typeface="Arial"/>
                <a:cs typeface="Arial"/>
              </a:rPr>
              <a:t>27</a:t>
            </a:r>
            <a:endParaRPr sz="2400" dirty="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
        <p:nvSpPr>
          <p:cNvPr id="15" name="object 15"/>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graphicFrame>
        <p:nvGraphicFramePr>
          <p:cNvPr id="9" name="object 9"/>
          <p:cNvGraphicFramePr>
            <a:graphicFrameLocks noGrp="1"/>
          </p:cNvGraphicFramePr>
          <p:nvPr/>
        </p:nvGraphicFramePr>
        <p:xfrm>
          <a:off x="1491996" y="3867911"/>
          <a:ext cx="5257799" cy="944879"/>
        </p:xfrm>
        <a:graphic>
          <a:graphicData uri="http://schemas.openxmlformats.org/drawingml/2006/table">
            <a:tbl>
              <a:tblPr firstRow="1" bandRow="1">
                <a:tableStyleId>{2D5ABB26-0587-4C30-8999-92F81FD0307C}</a:tableStyleId>
              </a:tblPr>
              <a:tblGrid>
                <a:gridCol w="3378835">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64564">
                  <a:extLst>
                    <a:ext uri="{9D8B030D-6E8A-4147-A177-3AD203B41FA5}">
                      <a16:colId xmlns:a16="http://schemas.microsoft.com/office/drawing/2014/main" val="20002"/>
                    </a:ext>
                  </a:extLst>
                </a:gridCol>
              </a:tblGrid>
              <a:tr h="691895">
                <a:tc>
                  <a:txBody>
                    <a:bodyPr/>
                    <a:lstStyle/>
                    <a:p>
                      <a:pPr marR="306705" algn="ctr">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397510">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67310" algn="ctr">
                        <a:lnSpc>
                          <a:spcPct val="100000"/>
                        </a:lnSpc>
                        <a:spcBef>
                          <a:spcPts val="119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511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252984">
                <a:tc>
                  <a:txBody>
                    <a:bodyPr/>
                    <a:lstStyle/>
                    <a:p>
                      <a:pPr>
                        <a:lnSpc>
                          <a:spcPct val="100000"/>
                        </a:lnSpc>
                      </a:pPr>
                      <a:endParaRPr sz="150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tc>
                  <a:txBody>
                    <a:bodyPr/>
                    <a:lstStyle/>
                    <a:p>
                      <a:pPr>
                        <a:lnSpc>
                          <a:spcPct val="100000"/>
                        </a:lnSpc>
                      </a:pPr>
                      <a:endParaRPr sz="150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tc>
                  <a:txBody>
                    <a:bodyPr/>
                    <a:lstStyle/>
                    <a:p>
                      <a:pPr>
                        <a:lnSpc>
                          <a:spcPct val="100000"/>
                        </a:lnSpc>
                      </a:pPr>
                      <a:endParaRPr sz="1500">
                        <a:latin typeface="Times New Roman"/>
                        <a:cs typeface="Times New Roman"/>
                      </a:endParaRPr>
                    </a:p>
                  </a:txBody>
                  <a:tcPr marL="0" marR="0" marT="0" marB="0">
                    <a:lnL w="28575">
                      <a:solidFill>
                        <a:srgbClr val="009999"/>
                      </a:solidFill>
                      <a:prstDash val="solid"/>
                    </a:lnL>
                    <a:lnR w="28575">
                      <a:solidFill>
                        <a:srgbClr val="009999"/>
                      </a:solidFill>
                      <a:prstDash val="solid"/>
                    </a:lnR>
                    <a:lnT w="38100">
                      <a:solidFill>
                        <a:srgbClr val="009999"/>
                      </a:solidFill>
                      <a:prstDash val="solid"/>
                    </a:lnT>
                  </a:tcPr>
                </a:tc>
                <a:extLst>
                  <a:ext uri="{0D108BD9-81ED-4DB2-BD59-A6C34878D82A}">
                    <a16:rowId xmlns:a16="http://schemas.microsoft.com/office/drawing/2014/main" val="10001"/>
                  </a:ext>
                </a:extLst>
              </a:tr>
            </a:tbl>
          </a:graphicData>
        </a:graphic>
      </p:graphicFrame>
      <p:sp>
        <p:nvSpPr>
          <p:cNvPr id="10" name="object 10"/>
          <p:cNvSpPr txBox="1"/>
          <p:nvPr/>
        </p:nvSpPr>
        <p:spPr>
          <a:xfrm>
            <a:off x="4740909" y="480377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24</a:t>
            </a:r>
            <a:endParaRPr sz="1800">
              <a:latin typeface="Arial"/>
              <a:cs typeface="Arial"/>
            </a:endParaRPr>
          </a:p>
        </p:txBody>
      </p:sp>
      <p:sp>
        <p:nvSpPr>
          <p:cNvPr id="11" name="object 11"/>
          <p:cNvSpPr txBox="1"/>
          <p:nvPr/>
        </p:nvSpPr>
        <p:spPr>
          <a:xfrm>
            <a:off x="5655690" y="480377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27</a:t>
            </a:r>
            <a:endParaRPr sz="1800">
              <a:latin typeface="Arial"/>
              <a:cs typeface="Arial"/>
            </a:endParaRPr>
          </a:p>
        </p:txBody>
      </p:sp>
      <p:sp>
        <p:nvSpPr>
          <p:cNvPr id="12" name="object 12"/>
          <p:cNvSpPr txBox="1"/>
          <p:nvPr/>
        </p:nvSpPr>
        <p:spPr>
          <a:xfrm>
            <a:off x="6570091" y="480377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30</a:t>
            </a:r>
            <a:endParaRPr sz="1800">
              <a:latin typeface="Arial"/>
              <a:cs typeface="Arial"/>
            </a:endParaRPr>
          </a:p>
        </p:txBody>
      </p:sp>
      <p:sp>
        <p:nvSpPr>
          <p:cNvPr id="13" name="object 13"/>
          <p:cNvSpPr txBox="1"/>
          <p:nvPr/>
        </p:nvSpPr>
        <p:spPr>
          <a:xfrm>
            <a:off x="1451228" y="480377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0</a:t>
            </a:r>
            <a:endParaRPr sz="18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129122" cy="505908"/>
          </a:xfrm>
          <a:prstGeom prst="rect">
            <a:avLst/>
          </a:prstGeom>
        </p:spPr>
        <p:txBody>
          <a:bodyPr vert="horz" wrap="square" lIns="0" tIns="13335" rIns="0" bIns="0" rtlCol="0">
            <a:spAutoFit/>
          </a:bodyPr>
          <a:lstStyle/>
          <a:p>
            <a:pPr marL="12700">
              <a:lnSpc>
                <a:spcPct val="100000"/>
              </a:lnSpc>
              <a:spcBef>
                <a:spcPts val="105"/>
              </a:spcBef>
            </a:pPr>
            <a:r>
              <a:rPr dirty="0"/>
              <a:t>FCFS </a:t>
            </a:r>
            <a:r>
              <a:rPr spc="-5" dirty="0"/>
              <a:t>scheduling</a:t>
            </a:r>
            <a:r>
              <a:rPr spc="-105" dirty="0"/>
              <a:t> </a:t>
            </a:r>
            <a:r>
              <a:rPr dirty="0"/>
              <a:t>(continued)</a:t>
            </a:r>
          </a:p>
        </p:txBody>
      </p:sp>
      <p:sp>
        <p:nvSpPr>
          <p:cNvPr id="4" name="object 4"/>
          <p:cNvSpPr txBox="1"/>
          <p:nvPr/>
        </p:nvSpPr>
        <p:spPr>
          <a:xfrm>
            <a:off x="905154" y="1185224"/>
            <a:ext cx="5450840" cy="1031240"/>
          </a:xfrm>
          <a:prstGeom prst="rect">
            <a:avLst/>
          </a:prstGeom>
        </p:spPr>
        <p:txBody>
          <a:bodyPr vert="horz" wrap="square" lIns="0" tIns="42545" rIns="0" bIns="0" rtlCol="0">
            <a:spAutoFit/>
          </a:bodyPr>
          <a:lstStyle/>
          <a:p>
            <a:pPr marL="25400">
              <a:lnSpc>
                <a:spcPct val="100000"/>
              </a:lnSpc>
              <a:spcBef>
                <a:spcPts val="335"/>
              </a:spcBef>
            </a:pPr>
            <a:r>
              <a:rPr sz="2000" b="1" dirty="0">
                <a:solidFill>
                  <a:srgbClr val="006666"/>
                </a:solidFill>
                <a:latin typeface="Arial"/>
                <a:cs typeface="Arial"/>
              </a:rPr>
              <a:t>If the same processes </a:t>
            </a:r>
            <a:r>
              <a:rPr sz="2000" b="1" spc="-5" dirty="0">
                <a:solidFill>
                  <a:srgbClr val="006666"/>
                </a:solidFill>
                <a:latin typeface="Arial"/>
                <a:cs typeface="Arial"/>
              </a:rPr>
              <a:t>arrive </a:t>
            </a:r>
            <a:r>
              <a:rPr sz="2000" b="1" dirty="0">
                <a:solidFill>
                  <a:srgbClr val="006666"/>
                </a:solidFill>
                <a:latin typeface="Arial"/>
                <a:cs typeface="Arial"/>
              </a:rPr>
              <a:t>at 0 but in</a:t>
            </a:r>
            <a:r>
              <a:rPr sz="2000" b="1" spc="-145" dirty="0">
                <a:solidFill>
                  <a:srgbClr val="006666"/>
                </a:solidFill>
                <a:latin typeface="Arial"/>
                <a:cs typeface="Arial"/>
              </a:rPr>
              <a:t> </a:t>
            </a:r>
            <a:r>
              <a:rPr sz="2000" b="1" dirty="0">
                <a:solidFill>
                  <a:srgbClr val="006666"/>
                </a:solidFill>
                <a:latin typeface="Arial"/>
                <a:cs typeface="Arial"/>
              </a:rPr>
              <a:t>order</a:t>
            </a:r>
            <a:endParaRPr sz="2000">
              <a:latin typeface="Arial"/>
              <a:cs typeface="Arial"/>
            </a:endParaRPr>
          </a:p>
          <a:p>
            <a:pPr marR="408305" algn="ctr">
              <a:lnSpc>
                <a:spcPct val="100000"/>
              </a:lnSpc>
              <a:spcBef>
                <a:spcPts val="240"/>
              </a:spcBef>
            </a:pPr>
            <a:r>
              <a:rPr sz="2000" b="1" i="1" spc="5" dirty="0">
                <a:solidFill>
                  <a:srgbClr val="006666"/>
                </a:solidFill>
                <a:latin typeface="Arial"/>
                <a:cs typeface="Arial"/>
              </a:rPr>
              <a:t>P</a:t>
            </a:r>
            <a:r>
              <a:rPr sz="1950" b="1" i="1" spc="7" baseline="-21367" dirty="0">
                <a:solidFill>
                  <a:srgbClr val="006666"/>
                </a:solidFill>
                <a:latin typeface="Arial"/>
                <a:cs typeface="Arial"/>
              </a:rPr>
              <a:t>2 </a:t>
            </a:r>
            <a:r>
              <a:rPr sz="2000" b="1" dirty="0">
                <a:solidFill>
                  <a:srgbClr val="006666"/>
                </a:solidFill>
                <a:latin typeface="Arial"/>
                <a:cs typeface="Arial"/>
              </a:rPr>
              <a:t>, </a:t>
            </a:r>
            <a:r>
              <a:rPr sz="2000" b="1" i="1" spc="5" dirty="0">
                <a:solidFill>
                  <a:srgbClr val="006666"/>
                </a:solidFill>
                <a:latin typeface="Arial"/>
                <a:cs typeface="Arial"/>
              </a:rPr>
              <a:t>P</a:t>
            </a:r>
            <a:r>
              <a:rPr sz="1950" b="1" i="1" spc="7" baseline="-21367" dirty="0">
                <a:solidFill>
                  <a:srgbClr val="006666"/>
                </a:solidFill>
                <a:latin typeface="Arial"/>
                <a:cs typeface="Arial"/>
              </a:rPr>
              <a:t>3  </a:t>
            </a:r>
            <a:r>
              <a:rPr sz="2000" b="1" dirty="0">
                <a:solidFill>
                  <a:srgbClr val="006666"/>
                </a:solidFill>
                <a:latin typeface="Arial"/>
                <a:cs typeface="Arial"/>
              </a:rPr>
              <a:t>, </a:t>
            </a:r>
            <a:r>
              <a:rPr sz="2000" b="1" i="1" spc="5" dirty="0">
                <a:solidFill>
                  <a:srgbClr val="006666"/>
                </a:solidFill>
                <a:latin typeface="Arial"/>
                <a:cs typeface="Arial"/>
              </a:rPr>
              <a:t>P</a:t>
            </a:r>
            <a:r>
              <a:rPr sz="1950" b="1" i="1" spc="7" baseline="-21367" dirty="0">
                <a:solidFill>
                  <a:srgbClr val="006666"/>
                </a:solidFill>
                <a:latin typeface="Arial"/>
                <a:cs typeface="Arial"/>
              </a:rPr>
              <a:t>1</a:t>
            </a:r>
            <a:r>
              <a:rPr sz="1950" b="1" i="1" spc="195" baseline="-21367" dirty="0">
                <a:solidFill>
                  <a:srgbClr val="006666"/>
                </a:solidFill>
                <a:latin typeface="Arial"/>
                <a:cs typeface="Arial"/>
              </a:rPr>
              <a:t> </a:t>
            </a:r>
            <a:r>
              <a:rPr sz="2000" b="1" dirty="0">
                <a:solidFill>
                  <a:srgbClr val="006666"/>
                </a:solidFill>
                <a:latin typeface="Arial"/>
                <a:cs typeface="Arial"/>
              </a:rPr>
              <a:t>.</a:t>
            </a:r>
            <a:endParaRPr sz="2000">
              <a:latin typeface="Arial"/>
              <a:cs typeface="Arial"/>
            </a:endParaRPr>
          </a:p>
          <a:p>
            <a:pPr marL="25400">
              <a:lnSpc>
                <a:spcPct val="100000"/>
              </a:lnSpc>
              <a:spcBef>
                <a:spcPts val="240"/>
              </a:spcBef>
            </a:pPr>
            <a:r>
              <a:rPr sz="2000" b="1" dirty="0">
                <a:solidFill>
                  <a:srgbClr val="006666"/>
                </a:solidFill>
                <a:latin typeface="Arial"/>
                <a:cs typeface="Arial"/>
              </a:rPr>
              <a:t>The Gantt chart</a:t>
            </a:r>
            <a:r>
              <a:rPr sz="2000" b="1" spc="-55" dirty="0">
                <a:solidFill>
                  <a:srgbClr val="006666"/>
                </a:solidFill>
                <a:latin typeface="Arial"/>
                <a:cs typeface="Arial"/>
              </a:rPr>
              <a:t> </a:t>
            </a:r>
            <a:r>
              <a:rPr sz="2000" b="1" spc="-5" dirty="0">
                <a:solidFill>
                  <a:srgbClr val="006666"/>
                </a:solidFill>
                <a:latin typeface="Arial"/>
                <a:cs typeface="Arial"/>
              </a:rPr>
              <a:t>is:</a:t>
            </a:r>
            <a:endParaRPr sz="2000">
              <a:latin typeface="Arial"/>
              <a:cs typeface="Arial"/>
            </a:endParaRPr>
          </a:p>
        </p:txBody>
      </p:sp>
      <p:sp>
        <p:nvSpPr>
          <p:cNvPr id="5" name="object 5"/>
          <p:cNvSpPr/>
          <p:nvPr/>
        </p:nvSpPr>
        <p:spPr>
          <a:xfrm>
            <a:off x="930554" y="4064253"/>
            <a:ext cx="198119" cy="2026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30554" y="4466590"/>
            <a:ext cx="198119" cy="2026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30554" y="4869179"/>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30554" y="5271515"/>
            <a:ext cx="19811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30554" y="5945123"/>
            <a:ext cx="131064" cy="135635"/>
          </a:xfrm>
          <a:prstGeom prst="rect">
            <a:avLst/>
          </a:prstGeom>
          <a:blipFill>
            <a:blip r:embed="rId4"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1124711" y="2648711"/>
          <a:ext cx="5257800" cy="890015"/>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647700">
                <a:tc>
                  <a:txBody>
                    <a:bodyPr/>
                    <a:lstStyle/>
                    <a:p>
                      <a:pPr marR="26034" algn="ctr">
                        <a:lnSpc>
                          <a:spcPct val="100000"/>
                        </a:lnSpc>
                        <a:spcBef>
                          <a:spcPts val="104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a:txBody>
                  <a:tcPr marL="0" marR="0" marT="13208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283845">
                        <a:lnSpc>
                          <a:spcPct val="100000"/>
                        </a:lnSpc>
                        <a:spcBef>
                          <a:spcPts val="104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3208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347980" algn="ctr">
                        <a:lnSpc>
                          <a:spcPct val="100000"/>
                        </a:lnSpc>
                        <a:spcBef>
                          <a:spcPts val="104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3208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r h="242315">
                <a:tc>
                  <a:txBody>
                    <a:bodyPr/>
                    <a:lstStyle/>
                    <a:p>
                      <a:pPr>
                        <a:lnSpc>
                          <a:spcPct val="100000"/>
                        </a:lnSpc>
                      </a:pPr>
                      <a:endParaRPr sz="14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tcPr>
                </a:tc>
                <a:tc>
                  <a:txBody>
                    <a:bodyPr/>
                    <a:lstStyle/>
                    <a:p>
                      <a:pPr>
                        <a:lnSpc>
                          <a:spcPct val="100000"/>
                        </a:lnSpc>
                      </a:pPr>
                      <a:endParaRPr sz="14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tcPr>
                </a:tc>
                <a:tc>
                  <a:txBody>
                    <a:bodyPr/>
                    <a:lstStyle/>
                    <a:p>
                      <a:pPr>
                        <a:lnSpc>
                          <a:spcPct val="100000"/>
                        </a:lnSpc>
                      </a:pPr>
                      <a:endParaRPr sz="1400">
                        <a:latin typeface="Times New Roman"/>
                        <a:cs typeface="Times New Roman"/>
                      </a:endParaRPr>
                    </a:p>
                  </a:txBody>
                  <a:tcPr marL="0" marR="0" marT="0" marB="0">
                    <a:lnL w="38100">
                      <a:solidFill>
                        <a:srgbClr val="009999"/>
                      </a:solidFill>
                      <a:prstDash val="solid"/>
                    </a:lnL>
                    <a:lnR w="38100">
                      <a:solidFill>
                        <a:srgbClr val="009999"/>
                      </a:solidFill>
                      <a:prstDash val="solid"/>
                    </a:lnR>
                    <a:lnT w="38100">
                      <a:solidFill>
                        <a:srgbClr val="009999"/>
                      </a:solidFill>
                      <a:prstDash val="solid"/>
                    </a:lnT>
                  </a:tcPr>
                </a:tc>
                <a:extLst>
                  <a:ext uri="{0D108BD9-81ED-4DB2-BD59-A6C34878D82A}">
                    <a16:rowId xmlns:a16="http://schemas.microsoft.com/office/drawing/2014/main" val="10001"/>
                  </a:ext>
                </a:extLst>
              </a:tr>
            </a:tbl>
          </a:graphicData>
        </a:graphic>
      </p:graphicFrame>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13" name="object 13"/>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1" name="object 11"/>
          <p:cNvSpPr txBox="1"/>
          <p:nvPr/>
        </p:nvSpPr>
        <p:spPr>
          <a:xfrm>
            <a:off x="1044854" y="3426364"/>
            <a:ext cx="7053580" cy="2682240"/>
          </a:xfrm>
          <a:prstGeom prst="rect">
            <a:avLst/>
          </a:prstGeom>
        </p:spPr>
        <p:txBody>
          <a:bodyPr vert="horz" wrap="square" lIns="0" tIns="102235" rIns="0" bIns="0" rtlCol="0">
            <a:spAutoFit/>
          </a:bodyPr>
          <a:lstStyle/>
          <a:p>
            <a:pPr marL="38100">
              <a:lnSpc>
                <a:spcPct val="100000"/>
              </a:lnSpc>
              <a:spcBef>
                <a:spcPts val="805"/>
              </a:spcBef>
              <a:tabLst>
                <a:tab pos="1035050" algn="l"/>
                <a:tab pos="1949450" algn="l"/>
                <a:tab pos="5175885" algn="l"/>
              </a:tabLst>
            </a:pPr>
            <a:r>
              <a:rPr sz="1800" spc="-5" dirty="0">
                <a:solidFill>
                  <a:srgbClr val="009999"/>
                </a:solidFill>
                <a:latin typeface="Arial"/>
                <a:cs typeface="Arial"/>
              </a:rPr>
              <a:t>0	3	6	</a:t>
            </a:r>
            <a:r>
              <a:rPr sz="1800" spc="-10" dirty="0">
                <a:solidFill>
                  <a:srgbClr val="009999"/>
                </a:solidFill>
                <a:latin typeface="Arial"/>
                <a:cs typeface="Arial"/>
              </a:rPr>
              <a:t>30</a:t>
            </a:r>
            <a:endParaRPr sz="1800" dirty="0">
              <a:latin typeface="Arial"/>
              <a:cs typeface="Arial"/>
            </a:endParaRPr>
          </a:p>
          <a:p>
            <a:pPr marL="114300" marR="1354455">
              <a:lnSpc>
                <a:spcPct val="110000"/>
              </a:lnSpc>
              <a:spcBef>
                <a:spcPts val="650"/>
              </a:spcBef>
              <a:tabLst>
                <a:tab pos="3444240" algn="l"/>
              </a:tabLst>
            </a:pPr>
            <a:r>
              <a:rPr sz="2400" b="1" dirty="0">
                <a:solidFill>
                  <a:srgbClr val="006666"/>
                </a:solidFill>
                <a:latin typeface="Arial"/>
                <a:cs typeface="Arial"/>
              </a:rPr>
              <a:t>Waiting time for </a:t>
            </a:r>
            <a:r>
              <a:rPr sz="2400" b="1" i="1" spc="-5" dirty="0">
                <a:solidFill>
                  <a:srgbClr val="006666"/>
                </a:solidFill>
                <a:latin typeface="Arial"/>
                <a:cs typeface="Arial"/>
              </a:rPr>
              <a:t>P</a:t>
            </a:r>
            <a:r>
              <a:rPr sz="2400" b="1" i="1" spc="-7" baseline="-20833" dirty="0">
                <a:solidFill>
                  <a:srgbClr val="006666"/>
                </a:solidFill>
                <a:latin typeface="Arial"/>
                <a:cs typeface="Arial"/>
              </a:rPr>
              <a:t>1</a:t>
            </a:r>
            <a:r>
              <a:rPr sz="2400" b="1" i="1" spc="-37" baseline="-20833" dirty="0">
                <a:solidFill>
                  <a:srgbClr val="006666"/>
                </a:solidFill>
                <a:latin typeface="Arial"/>
                <a:cs typeface="Arial"/>
              </a:rPr>
              <a:t> </a:t>
            </a:r>
            <a:r>
              <a:rPr sz="2400" b="1" i="1" dirty="0">
                <a:solidFill>
                  <a:srgbClr val="006666"/>
                </a:solidFill>
                <a:latin typeface="Arial"/>
                <a:cs typeface="Arial"/>
              </a:rPr>
              <a:t>=</a:t>
            </a:r>
            <a:r>
              <a:rPr sz="2400" b="1" i="1" spc="-5" dirty="0">
                <a:solidFill>
                  <a:srgbClr val="006666"/>
                </a:solidFill>
                <a:latin typeface="Arial"/>
                <a:cs typeface="Arial"/>
              </a:rPr>
              <a:t> </a:t>
            </a:r>
            <a:r>
              <a:rPr sz="2400" b="1" spc="-5" dirty="0">
                <a:solidFill>
                  <a:srgbClr val="006666"/>
                </a:solidFill>
                <a:latin typeface="Arial"/>
                <a:cs typeface="Arial"/>
              </a:rPr>
              <a:t>6	</a:t>
            </a:r>
            <a:r>
              <a:rPr sz="2400" b="1" i="1" spc="-5" dirty="0">
                <a:solidFill>
                  <a:srgbClr val="006666"/>
                </a:solidFill>
                <a:latin typeface="Arial"/>
                <a:cs typeface="Arial"/>
              </a:rPr>
              <a:t>P</a:t>
            </a:r>
            <a:r>
              <a:rPr sz="2400" b="1" i="1" spc="-7" baseline="-20833" dirty="0">
                <a:solidFill>
                  <a:srgbClr val="006666"/>
                </a:solidFill>
                <a:latin typeface="Arial"/>
                <a:cs typeface="Arial"/>
              </a:rPr>
              <a:t>2 </a:t>
            </a:r>
            <a:r>
              <a:rPr sz="2400" b="1" dirty="0">
                <a:solidFill>
                  <a:srgbClr val="006666"/>
                </a:solidFill>
                <a:latin typeface="Arial"/>
                <a:cs typeface="Arial"/>
              </a:rPr>
              <a:t>= </a:t>
            </a:r>
            <a:r>
              <a:rPr sz="2400" b="1" spc="-5" dirty="0">
                <a:solidFill>
                  <a:srgbClr val="006666"/>
                </a:solidFill>
                <a:latin typeface="Arial"/>
                <a:cs typeface="Arial"/>
              </a:rPr>
              <a:t>0 </a:t>
            </a:r>
            <a:r>
              <a:rPr sz="2400" b="1" i="1" spc="-5" dirty="0">
                <a:solidFill>
                  <a:srgbClr val="006666"/>
                </a:solidFill>
                <a:latin typeface="Arial"/>
                <a:cs typeface="Arial"/>
              </a:rPr>
              <a:t>P</a:t>
            </a:r>
            <a:r>
              <a:rPr sz="2400" b="1" i="1" spc="-7" baseline="-20833" dirty="0">
                <a:solidFill>
                  <a:srgbClr val="006666"/>
                </a:solidFill>
                <a:latin typeface="Arial"/>
                <a:cs typeface="Arial"/>
              </a:rPr>
              <a:t>3 </a:t>
            </a:r>
            <a:r>
              <a:rPr sz="2400" b="1" i="1" dirty="0">
                <a:solidFill>
                  <a:srgbClr val="006666"/>
                </a:solidFill>
                <a:latin typeface="Arial"/>
                <a:cs typeface="Arial"/>
              </a:rPr>
              <a:t>= </a:t>
            </a:r>
            <a:r>
              <a:rPr sz="2400" b="1" spc="-5" dirty="0">
                <a:solidFill>
                  <a:srgbClr val="006666"/>
                </a:solidFill>
                <a:latin typeface="Arial"/>
                <a:cs typeface="Arial"/>
              </a:rPr>
              <a:t>3  Average </a:t>
            </a:r>
            <a:r>
              <a:rPr sz="2400" b="1" dirty="0">
                <a:solidFill>
                  <a:srgbClr val="006666"/>
                </a:solidFill>
                <a:latin typeface="Arial"/>
                <a:cs typeface="Arial"/>
              </a:rPr>
              <a:t>waiting time: </a:t>
            </a:r>
            <a:r>
              <a:rPr sz="2400" b="1" spc="-5" dirty="0">
                <a:solidFill>
                  <a:srgbClr val="006666"/>
                </a:solidFill>
                <a:latin typeface="Arial"/>
                <a:cs typeface="Arial"/>
              </a:rPr>
              <a:t>(6 </a:t>
            </a:r>
            <a:r>
              <a:rPr sz="2400" b="1" dirty="0">
                <a:solidFill>
                  <a:srgbClr val="006666"/>
                </a:solidFill>
                <a:latin typeface="Arial"/>
                <a:cs typeface="Arial"/>
              </a:rPr>
              <a:t>+ </a:t>
            </a:r>
            <a:r>
              <a:rPr sz="2400" b="1" spc="-5" dirty="0">
                <a:solidFill>
                  <a:srgbClr val="006666"/>
                </a:solidFill>
                <a:latin typeface="Arial"/>
                <a:cs typeface="Arial"/>
              </a:rPr>
              <a:t>0 </a:t>
            </a:r>
            <a:r>
              <a:rPr sz="2400" b="1"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a:t>
            </a:r>
            <a:r>
              <a:rPr sz="2400" b="1" spc="-70"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Much</a:t>
            </a:r>
            <a:r>
              <a:rPr sz="2400" b="1" spc="-15" dirty="0">
                <a:solidFill>
                  <a:srgbClr val="006666"/>
                </a:solidFill>
                <a:latin typeface="Arial"/>
                <a:cs typeface="Arial"/>
              </a:rPr>
              <a:t> </a:t>
            </a:r>
            <a:r>
              <a:rPr sz="2400" b="1" dirty="0">
                <a:solidFill>
                  <a:srgbClr val="006666"/>
                </a:solidFill>
                <a:latin typeface="Arial"/>
                <a:cs typeface="Arial"/>
              </a:rPr>
              <a:t>better!</a:t>
            </a:r>
            <a:endParaRPr sz="2400" dirty="0">
              <a:latin typeface="Arial"/>
              <a:cs typeface="Arial"/>
            </a:endParaRPr>
          </a:p>
          <a:p>
            <a:pPr marL="114300" marR="43180">
              <a:lnSpc>
                <a:spcPts val="2590"/>
              </a:lnSpc>
              <a:spcBef>
                <a:spcPts val="620"/>
              </a:spcBef>
            </a:pPr>
            <a:r>
              <a:rPr sz="2400" b="1" dirty="0">
                <a:solidFill>
                  <a:srgbClr val="006666"/>
                </a:solidFill>
                <a:latin typeface="Arial"/>
                <a:cs typeface="Arial"/>
              </a:rPr>
              <a:t>So for this </a:t>
            </a:r>
            <a:r>
              <a:rPr sz="2400" b="1" spc="-5" dirty="0">
                <a:solidFill>
                  <a:srgbClr val="006666"/>
                </a:solidFill>
                <a:latin typeface="Arial"/>
                <a:cs typeface="Arial"/>
              </a:rPr>
              <a:t>technique, </a:t>
            </a:r>
            <a:r>
              <a:rPr sz="2400" b="1" dirty="0">
                <a:solidFill>
                  <a:srgbClr val="006666"/>
                </a:solidFill>
                <a:latin typeface="Arial"/>
                <a:cs typeface="Arial"/>
              </a:rPr>
              <a:t>the </a:t>
            </a:r>
            <a:r>
              <a:rPr sz="2400" b="1" spc="-5" dirty="0">
                <a:solidFill>
                  <a:srgbClr val="006666"/>
                </a:solidFill>
                <a:latin typeface="Arial"/>
                <a:cs typeface="Arial"/>
              </a:rPr>
              <a:t>average </a:t>
            </a:r>
            <a:r>
              <a:rPr sz="2400" b="1" spc="5" dirty="0">
                <a:solidFill>
                  <a:srgbClr val="006666"/>
                </a:solidFill>
                <a:latin typeface="Arial"/>
                <a:cs typeface="Arial"/>
              </a:rPr>
              <a:t>wait </a:t>
            </a:r>
            <a:r>
              <a:rPr sz="2400" b="1" dirty="0">
                <a:solidFill>
                  <a:srgbClr val="006666"/>
                </a:solidFill>
                <a:latin typeface="Arial"/>
                <a:cs typeface="Arial"/>
              </a:rPr>
              <a:t>time</a:t>
            </a:r>
            <a:r>
              <a:rPr sz="2400" b="1" spc="-110" dirty="0">
                <a:solidFill>
                  <a:srgbClr val="006666"/>
                </a:solidFill>
                <a:latin typeface="Arial"/>
                <a:cs typeface="Arial"/>
              </a:rPr>
              <a:t> </a:t>
            </a:r>
            <a:r>
              <a:rPr sz="2400" b="1" dirty="0">
                <a:solidFill>
                  <a:srgbClr val="006666"/>
                </a:solidFill>
                <a:latin typeface="Arial"/>
                <a:cs typeface="Arial"/>
              </a:rPr>
              <a:t>can  </a:t>
            </a:r>
            <a:r>
              <a:rPr sz="2400" b="1" spc="-5" dirty="0">
                <a:solidFill>
                  <a:srgbClr val="006666"/>
                </a:solidFill>
                <a:latin typeface="Arial"/>
                <a:cs typeface="Arial"/>
              </a:rPr>
              <a:t>vary</a:t>
            </a:r>
            <a:r>
              <a:rPr sz="2400" b="1" spc="5" dirty="0">
                <a:solidFill>
                  <a:srgbClr val="006666"/>
                </a:solidFill>
                <a:latin typeface="Arial"/>
                <a:cs typeface="Arial"/>
              </a:rPr>
              <a:t> </a:t>
            </a:r>
            <a:r>
              <a:rPr sz="2400" b="1" dirty="0">
                <a:solidFill>
                  <a:srgbClr val="006666"/>
                </a:solidFill>
                <a:latin typeface="Arial"/>
                <a:cs typeface="Arial"/>
              </a:rPr>
              <a:t>greatly</a:t>
            </a:r>
            <a:endParaRPr sz="2400" dirty="0">
              <a:latin typeface="Arial"/>
              <a:cs typeface="Arial"/>
            </a:endParaRPr>
          </a:p>
          <a:p>
            <a:pPr marL="114300">
              <a:lnSpc>
                <a:spcPct val="100000"/>
              </a:lnSpc>
              <a:spcBef>
                <a:spcPts val="175"/>
              </a:spcBef>
            </a:pPr>
            <a:r>
              <a:rPr sz="1600" b="1" i="1" spc="-5" dirty="0">
                <a:solidFill>
                  <a:srgbClr val="800000"/>
                </a:solidFill>
                <a:latin typeface="Arial"/>
                <a:cs typeface="Arial"/>
              </a:rPr>
              <a:t>Exercise: also calculate </a:t>
            </a:r>
            <a:r>
              <a:rPr sz="1600" b="1" i="1" spc="-10" dirty="0">
                <a:solidFill>
                  <a:srgbClr val="800000"/>
                </a:solidFill>
                <a:latin typeface="Arial"/>
                <a:cs typeface="Arial"/>
              </a:rPr>
              <a:t>the </a:t>
            </a:r>
            <a:r>
              <a:rPr sz="1600" b="1" i="1" spc="-5" dirty="0">
                <a:solidFill>
                  <a:srgbClr val="800000"/>
                </a:solidFill>
                <a:latin typeface="Arial"/>
                <a:cs typeface="Arial"/>
              </a:rPr>
              <a:t>average rotation time, throughput,</a:t>
            </a:r>
            <a:r>
              <a:rPr sz="1600" b="1" i="1" spc="235" dirty="0">
                <a:solidFill>
                  <a:srgbClr val="800000"/>
                </a:solidFill>
                <a:latin typeface="Arial"/>
                <a:cs typeface="Arial"/>
              </a:rPr>
              <a:t> </a:t>
            </a:r>
            <a:r>
              <a:rPr sz="1600" b="1" i="1" spc="-5" dirty="0">
                <a:solidFill>
                  <a:srgbClr val="800000"/>
                </a:solidFill>
                <a:latin typeface="Arial"/>
                <a:cs typeface="Arial"/>
              </a:rPr>
              <a:t>etc.</a:t>
            </a:r>
            <a:endParaRPr sz="16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100925" cy="514350"/>
          </a:xfrm>
          <a:prstGeom prst="rect">
            <a:avLst/>
          </a:prstGeom>
        </p:spPr>
        <p:txBody>
          <a:bodyPr vert="horz" wrap="square" lIns="0" tIns="13335" rIns="0" bIns="0" rtlCol="0">
            <a:spAutoFit/>
          </a:bodyPr>
          <a:lstStyle/>
          <a:p>
            <a:pPr marL="12700">
              <a:lnSpc>
                <a:spcPct val="100000"/>
              </a:lnSpc>
              <a:spcBef>
                <a:spcPts val="105"/>
              </a:spcBef>
            </a:pPr>
            <a:r>
              <a:rPr dirty="0"/>
              <a:t>Take </a:t>
            </a:r>
            <a:r>
              <a:rPr spc="-5" dirty="0"/>
              <a:t>into </a:t>
            </a:r>
            <a:r>
              <a:rPr dirty="0"/>
              <a:t>account the </a:t>
            </a:r>
            <a:r>
              <a:rPr spc="-5" dirty="0"/>
              <a:t>arrival</a:t>
            </a:r>
            <a:r>
              <a:rPr spc="-120" dirty="0"/>
              <a:t> </a:t>
            </a:r>
            <a:r>
              <a:rPr dirty="0"/>
              <a:t>time!</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841625"/>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3317494"/>
            <a:ext cx="320040" cy="3307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3792982"/>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1319911"/>
            <a:ext cx="6873875" cy="2818765"/>
          </a:xfrm>
          <a:prstGeom prst="rect">
            <a:avLst/>
          </a:prstGeom>
        </p:spPr>
        <p:txBody>
          <a:bodyPr vert="horz" wrap="square" lIns="0" tIns="12065" rIns="0" bIns="0" rtlCol="0">
            <a:spAutoFit/>
          </a:bodyPr>
          <a:lstStyle/>
          <a:p>
            <a:pPr marL="12700" marR="5080" algn="just">
              <a:lnSpc>
                <a:spcPct val="100000"/>
              </a:lnSpc>
              <a:spcBef>
                <a:spcPts val="95"/>
              </a:spcBef>
            </a:pPr>
            <a:r>
              <a:rPr sz="2800" b="1" spc="-5" dirty="0">
                <a:solidFill>
                  <a:srgbClr val="006666"/>
                </a:solidFill>
                <a:latin typeface="Arial"/>
                <a:cs typeface="Arial"/>
              </a:rPr>
              <a:t>If the processes </a:t>
            </a:r>
            <a:r>
              <a:rPr sz="2800" b="1" dirty="0">
                <a:solidFill>
                  <a:srgbClr val="006666"/>
                </a:solidFill>
                <a:latin typeface="Arial"/>
                <a:cs typeface="Arial"/>
              </a:rPr>
              <a:t>arrive </a:t>
            </a:r>
            <a:r>
              <a:rPr sz="2800" b="1" spc="-5" dirty="0">
                <a:solidFill>
                  <a:srgbClr val="006666"/>
                </a:solidFill>
                <a:latin typeface="Arial"/>
                <a:cs typeface="Arial"/>
              </a:rPr>
              <a:t>at different times,  subtract the arrival</a:t>
            </a:r>
            <a:r>
              <a:rPr sz="2800" b="1" spc="60" dirty="0">
                <a:solidFill>
                  <a:srgbClr val="006666"/>
                </a:solidFill>
                <a:latin typeface="Arial"/>
                <a:cs typeface="Arial"/>
              </a:rPr>
              <a:t> </a:t>
            </a:r>
            <a:r>
              <a:rPr sz="2800" b="1" spc="-5" dirty="0">
                <a:solidFill>
                  <a:srgbClr val="006666"/>
                </a:solidFill>
                <a:latin typeface="Arial"/>
                <a:cs typeface="Arial"/>
              </a:rPr>
              <a:t>times</a:t>
            </a:r>
            <a:endParaRPr sz="2800">
              <a:latin typeface="Arial"/>
              <a:cs typeface="Arial"/>
            </a:endParaRPr>
          </a:p>
          <a:p>
            <a:pPr marL="12700" algn="just">
              <a:lnSpc>
                <a:spcPct val="100000"/>
              </a:lnSpc>
              <a:spcBef>
                <a:spcPts val="675"/>
              </a:spcBef>
            </a:pPr>
            <a:r>
              <a:rPr sz="2800" b="1" dirty="0">
                <a:solidFill>
                  <a:srgbClr val="006666"/>
                </a:solidFill>
                <a:latin typeface="Arial"/>
                <a:cs typeface="Arial"/>
              </a:rPr>
              <a:t>Exercise: </a:t>
            </a:r>
            <a:r>
              <a:rPr sz="2800" b="1" spc="-5" dirty="0">
                <a:solidFill>
                  <a:srgbClr val="006666"/>
                </a:solidFill>
                <a:latin typeface="Arial"/>
                <a:cs typeface="Arial"/>
              </a:rPr>
              <a:t>repeat the calculations</a:t>
            </a:r>
            <a:r>
              <a:rPr sz="2800" b="1" spc="80" dirty="0">
                <a:solidFill>
                  <a:srgbClr val="006666"/>
                </a:solidFill>
                <a:latin typeface="Arial"/>
                <a:cs typeface="Arial"/>
              </a:rPr>
              <a:t> </a:t>
            </a:r>
            <a:r>
              <a:rPr sz="2800" b="1" spc="-5" dirty="0">
                <a:solidFill>
                  <a:srgbClr val="006666"/>
                </a:solidFill>
                <a:latin typeface="Arial"/>
                <a:cs typeface="Arial"/>
              </a:rPr>
              <a:t>if:</a:t>
            </a:r>
            <a:endParaRPr sz="2800">
              <a:latin typeface="Arial"/>
              <a:cs typeface="Arial"/>
            </a:endParaRPr>
          </a:p>
          <a:p>
            <a:pPr marL="413384" marR="3603625" algn="just">
              <a:lnSpc>
                <a:spcPct val="120000"/>
              </a:lnSpc>
              <a:spcBef>
                <a:spcPts val="5"/>
              </a:spcBef>
            </a:pPr>
            <a:r>
              <a:rPr sz="2600" dirty="0">
                <a:solidFill>
                  <a:srgbClr val="006666"/>
                </a:solidFill>
                <a:latin typeface="Arial"/>
                <a:cs typeface="Arial"/>
              </a:rPr>
              <a:t>P2 arrives at time</a:t>
            </a:r>
            <a:r>
              <a:rPr sz="2600" spc="-85" dirty="0">
                <a:solidFill>
                  <a:srgbClr val="006666"/>
                </a:solidFill>
                <a:latin typeface="Arial"/>
                <a:cs typeface="Arial"/>
              </a:rPr>
              <a:t> </a:t>
            </a:r>
            <a:r>
              <a:rPr sz="2600" dirty="0">
                <a:solidFill>
                  <a:srgbClr val="006666"/>
                </a:solidFill>
                <a:latin typeface="Arial"/>
                <a:cs typeface="Arial"/>
              </a:rPr>
              <a:t>0  P1 arrives at time</a:t>
            </a:r>
            <a:r>
              <a:rPr sz="2600" spc="-85" dirty="0">
                <a:solidFill>
                  <a:srgbClr val="006666"/>
                </a:solidFill>
                <a:latin typeface="Arial"/>
                <a:cs typeface="Arial"/>
              </a:rPr>
              <a:t> </a:t>
            </a:r>
            <a:r>
              <a:rPr sz="2600" dirty="0">
                <a:solidFill>
                  <a:srgbClr val="006666"/>
                </a:solidFill>
                <a:latin typeface="Arial"/>
                <a:cs typeface="Arial"/>
              </a:rPr>
              <a:t>2  P3 arrives at time</a:t>
            </a:r>
            <a:r>
              <a:rPr sz="2600" spc="-85" dirty="0">
                <a:solidFill>
                  <a:srgbClr val="006666"/>
                </a:solidFill>
                <a:latin typeface="Arial"/>
                <a:cs typeface="Arial"/>
              </a:rPr>
              <a:t> </a:t>
            </a:r>
            <a:r>
              <a:rPr sz="2600" dirty="0">
                <a:solidFill>
                  <a:srgbClr val="006666"/>
                </a:solidFill>
                <a:latin typeface="Arial"/>
                <a:cs typeface="Arial"/>
              </a:rPr>
              <a:t>5</a:t>
            </a:r>
            <a:endParaRPr sz="26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
        <p:nvSpPr>
          <p:cNvPr id="11" name="object 11"/>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595722" cy="514350"/>
          </a:xfrm>
          <a:prstGeom prst="rect">
            <a:avLst/>
          </a:prstGeom>
        </p:spPr>
        <p:txBody>
          <a:bodyPr vert="horz" wrap="square" lIns="0" tIns="13335" rIns="0" bIns="0" rtlCol="0">
            <a:spAutoFit/>
          </a:bodyPr>
          <a:lstStyle/>
          <a:p>
            <a:pPr marL="12700">
              <a:lnSpc>
                <a:spcPct val="100000"/>
              </a:lnSpc>
              <a:spcBef>
                <a:spcPts val="105"/>
              </a:spcBef>
            </a:pPr>
            <a:r>
              <a:rPr dirty="0"/>
              <a:t>Convoy Effect </a:t>
            </a:r>
            <a:r>
              <a:rPr spc="-5" dirty="0"/>
              <a:t>with </a:t>
            </a:r>
            <a:r>
              <a:rPr dirty="0"/>
              <a:t>the</a:t>
            </a:r>
            <a:r>
              <a:rPr spc="-85" dirty="0"/>
              <a:t> </a:t>
            </a:r>
            <a:r>
              <a:rPr dirty="0"/>
              <a:t>FCFS</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21434"/>
            <a:ext cx="7064375" cy="3977004"/>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Consider a </a:t>
            </a:r>
            <a:r>
              <a:rPr sz="2400" b="1" dirty="0">
                <a:solidFill>
                  <a:srgbClr val="006666"/>
                </a:solidFill>
                <a:latin typeface="Arial"/>
                <a:cs typeface="Arial"/>
              </a:rPr>
              <a:t>single </a:t>
            </a:r>
            <a:r>
              <a:rPr sz="2400" b="1" spc="-5" dirty="0">
                <a:solidFill>
                  <a:srgbClr val="006666"/>
                </a:solidFill>
                <a:latin typeface="Arial"/>
                <a:cs typeface="Arial"/>
              </a:rPr>
              <a:t>CPU bound process </a:t>
            </a:r>
            <a:r>
              <a:rPr sz="2400" b="1" dirty="0">
                <a:solidFill>
                  <a:srgbClr val="006666"/>
                </a:solidFill>
                <a:latin typeface="Arial"/>
                <a:cs typeface="Arial"/>
              </a:rPr>
              <a:t>and </a:t>
            </a:r>
            <a:r>
              <a:rPr sz="2400" b="1" spc="-5" dirty="0">
                <a:solidFill>
                  <a:srgbClr val="006666"/>
                </a:solidFill>
                <a:latin typeface="Arial"/>
                <a:cs typeface="Arial"/>
              </a:rPr>
              <a:t>many  </a:t>
            </a:r>
            <a:r>
              <a:rPr sz="2400" b="1" dirty="0">
                <a:solidFill>
                  <a:srgbClr val="006666"/>
                </a:solidFill>
                <a:latin typeface="Arial"/>
                <a:cs typeface="Arial"/>
              </a:rPr>
              <a:t>I/O </a:t>
            </a:r>
            <a:r>
              <a:rPr sz="2400" b="1" spc="-5" dirty="0">
                <a:solidFill>
                  <a:srgbClr val="006666"/>
                </a:solidFill>
                <a:latin typeface="Arial"/>
                <a:cs typeface="Arial"/>
              </a:rPr>
              <a:t>bound processes </a:t>
            </a:r>
            <a:r>
              <a:rPr sz="2400" b="1" dirty="0">
                <a:solidFill>
                  <a:srgbClr val="006666"/>
                </a:solidFill>
                <a:latin typeface="Arial"/>
                <a:cs typeface="Arial"/>
              </a:rPr>
              <a:t>(fairly normal</a:t>
            </a:r>
            <a:r>
              <a:rPr sz="2400" b="1" spc="-70" dirty="0">
                <a:solidFill>
                  <a:srgbClr val="006666"/>
                </a:solidFill>
                <a:latin typeface="Arial"/>
                <a:cs typeface="Arial"/>
              </a:rPr>
              <a:t> </a:t>
            </a:r>
            <a:r>
              <a:rPr sz="2400" b="1" dirty="0">
                <a:solidFill>
                  <a:srgbClr val="006666"/>
                </a:solidFill>
                <a:latin typeface="Arial"/>
                <a:cs typeface="Arial"/>
              </a:rPr>
              <a:t>situation).</a:t>
            </a:r>
            <a:endParaRPr sz="2400">
              <a:latin typeface="Arial"/>
              <a:cs typeface="Arial"/>
            </a:endParaRPr>
          </a:p>
          <a:p>
            <a:pPr marL="12700" marR="379095">
              <a:lnSpc>
                <a:spcPct val="100000"/>
              </a:lnSpc>
              <a:spcBef>
                <a:spcPts val="575"/>
              </a:spcBef>
            </a:pPr>
            <a:r>
              <a:rPr sz="2400" b="1" dirty="0">
                <a:solidFill>
                  <a:srgbClr val="006666"/>
                </a:solidFill>
                <a:latin typeface="Arial"/>
                <a:cs typeface="Arial"/>
              </a:rPr>
              <a:t>The I/O </a:t>
            </a:r>
            <a:r>
              <a:rPr sz="2400" b="1" spc="-5" dirty="0">
                <a:solidFill>
                  <a:srgbClr val="006666"/>
                </a:solidFill>
                <a:latin typeface="Arial"/>
                <a:cs typeface="Arial"/>
              </a:rPr>
              <a:t>bound processes </a:t>
            </a:r>
            <a:r>
              <a:rPr sz="2400" b="1" spc="5" dirty="0">
                <a:solidFill>
                  <a:srgbClr val="006666"/>
                </a:solidFill>
                <a:latin typeface="Arial"/>
                <a:cs typeface="Arial"/>
              </a:rPr>
              <a:t>wait </a:t>
            </a:r>
            <a:r>
              <a:rPr sz="2400" b="1" dirty="0">
                <a:solidFill>
                  <a:srgbClr val="006666"/>
                </a:solidFill>
                <a:latin typeface="Arial"/>
                <a:cs typeface="Arial"/>
              </a:rPr>
              <a:t>for the </a:t>
            </a:r>
            <a:r>
              <a:rPr sz="2400" b="1" spc="-5" dirty="0">
                <a:solidFill>
                  <a:srgbClr val="006666"/>
                </a:solidFill>
                <a:latin typeface="Arial"/>
                <a:cs typeface="Arial"/>
              </a:rPr>
              <a:t>CPU:</a:t>
            </a:r>
            <a:r>
              <a:rPr sz="2400" b="1" spc="-114" dirty="0">
                <a:solidFill>
                  <a:srgbClr val="006666"/>
                </a:solidFill>
                <a:latin typeface="Arial"/>
                <a:cs typeface="Arial"/>
              </a:rPr>
              <a:t> </a:t>
            </a:r>
            <a:r>
              <a:rPr sz="2400" b="1" dirty="0">
                <a:solidFill>
                  <a:srgbClr val="006666"/>
                </a:solidFill>
                <a:latin typeface="Arial"/>
                <a:cs typeface="Arial"/>
              </a:rPr>
              <a:t>I/O  </a:t>
            </a:r>
            <a:r>
              <a:rPr sz="2400" b="1" spc="-5" dirty="0">
                <a:solidFill>
                  <a:srgbClr val="006666"/>
                </a:solidFill>
                <a:latin typeface="Arial"/>
                <a:cs typeface="Arial"/>
              </a:rPr>
              <a:t>under </a:t>
            </a:r>
            <a:r>
              <a:rPr sz="2400" b="1" dirty="0">
                <a:solidFill>
                  <a:srgbClr val="006666"/>
                </a:solidFill>
                <a:latin typeface="Arial"/>
                <a:cs typeface="Arial"/>
              </a:rPr>
              <a:t>utilized</a:t>
            </a:r>
            <a:r>
              <a:rPr sz="2400" b="1" spc="-40" dirty="0">
                <a:solidFill>
                  <a:srgbClr val="006666"/>
                </a:solidFill>
                <a:latin typeface="Arial"/>
                <a:cs typeface="Arial"/>
              </a:rPr>
              <a:t> </a:t>
            </a:r>
            <a:r>
              <a:rPr sz="2400" b="1" dirty="0">
                <a:solidFill>
                  <a:srgbClr val="006666"/>
                </a:solidFill>
                <a:latin typeface="Arial"/>
                <a:cs typeface="Arial"/>
              </a:rPr>
              <a:t>(*).</a:t>
            </a:r>
            <a:endParaRPr sz="2400">
              <a:latin typeface="Arial"/>
              <a:cs typeface="Arial"/>
            </a:endParaRPr>
          </a:p>
          <a:p>
            <a:pPr marL="12700" marR="174625" algn="just">
              <a:lnSpc>
                <a:spcPct val="100000"/>
              </a:lnSpc>
              <a:spcBef>
                <a:spcPts val="580"/>
              </a:spcBef>
            </a:pPr>
            <a:r>
              <a:rPr sz="2400" b="1" spc="-5" dirty="0">
                <a:solidFill>
                  <a:srgbClr val="006666"/>
                </a:solidFill>
                <a:latin typeface="Arial"/>
                <a:cs typeface="Arial"/>
              </a:rPr>
              <a:t>The CPU bound process requests </a:t>
            </a:r>
            <a:r>
              <a:rPr sz="2400" b="1" dirty="0">
                <a:solidFill>
                  <a:srgbClr val="006666"/>
                </a:solidFill>
                <a:latin typeface="Arial"/>
                <a:cs typeface="Arial"/>
              </a:rPr>
              <a:t>I/O: the </a:t>
            </a:r>
            <a:r>
              <a:rPr sz="2400" b="1" spc="-5" dirty="0">
                <a:solidFill>
                  <a:srgbClr val="006666"/>
                </a:solidFill>
                <a:latin typeface="Arial"/>
                <a:cs typeface="Arial"/>
              </a:rPr>
              <a:t>other  processes </a:t>
            </a:r>
            <a:r>
              <a:rPr sz="2400" b="1" dirty="0">
                <a:solidFill>
                  <a:srgbClr val="006666"/>
                </a:solidFill>
                <a:latin typeface="Arial"/>
                <a:cs typeface="Arial"/>
              </a:rPr>
              <a:t>rapidly complete </a:t>
            </a:r>
            <a:r>
              <a:rPr sz="2400" b="1" spc="-5" dirty="0">
                <a:solidFill>
                  <a:srgbClr val="006666"/>
                </a:solidFill>
                <a:latin typeface="Arial"/>
                <a:cs typeface="Arial"/>
              </a:rPr>
              <a:t>CPU </a:t>
            </a:r>
            <a:r>
              <a:rPr sz="2400" b="1" dirty="0">
                <a:solidFill>
                  <a:srgbClr val="006666"/>
                </a:solidFill>
                <a:latin typeface="Arial"/>
                <a:cs typeface="Arial"/>
              </a:rPr>
              <a:t>bursts and go  </a:t>
            </a:r>
            <a:r>
              <a:rPr sz="2400" b="1" spc="-5" dirty="0">
                <a:solidFill>
                  <a:srgbClr val="006666"/>
                </a:solidFill>
                <a:latin typeface="Arial"/>
                <a:cs typeface="Arial"/>
              </a:rPr>
              <a:t>back </a:t>
            </a:r>
            <a:r>
              <a:rPr sz="2400" b="1" dirty="0">
                <a:solidFill>
                  <a:srgbClr val="006666"/>
                </a:solidFill>
                <a:latin typeface="Arial"/>
                <a:cs typeface="Arial"/>
              </a:rPr>
              <a:t>to I/O: </a:t>
            </a:r>
            <a:r>
              <a:rPr sz="2400" b="1" spc="-5" dirty="0">
                <a:solidFill>
                  <a:srgbClr val="006666"/>
                </a:solidFill>
                <a:latin typeface="Arial"/>
                <a:cs typeface="Arial"/>
              </a:rPr>
              <a:t>CPU under</a:t>
            </a:r>
            <a:r>
              <a:rPr sz="2400" b="1" spc="-25" dirty="0">
                <a:solidFill>
                  <a:srgbClr val="006666"/>
                </a:solidFill>
                <a:latin typeface="Arial"/>
                <a:cs typeface="Arial"/>
              </a:rPr>
              <a:t> </a:t>
            </a:r>
            <a:r>
              <a:rPr sz="2400" b="1" dirty="0">
                <a:solidFill>
                  <a:srgbClr val="006666"/>
                </a:solidFill>
                <a:latin typeface="Arial"/>
                <a:cs typeface="Arial"/>
              </a:rPr>
              <a:t>utilized.</a:t>
            </a:r>
            <a:endParaRPr sz="2400">
              <a:latin typeface="Arial"/>
              <a:cs typeface="Arial"/>
            </a:endParaRPr>
          </a:p>
          <a:p>
            <a:pPr marL="12700" marR="263525" algn="just">
              <a:lnSpc>
                <a:spcPct val="100000"/>
              </a:lnSpc>
              <a:spcBef>
                <a:spcPts val="575"/>
              </a:spcBef>
            </a:pPr>
            <a:r>
              <a:rPr sz="2400" b="1" spc="-5" dirty="0">
                <a:solidFill>
                  <a:srgbClr val="006666"/>
                </a:solidFill>
                <a:latin typeface="Arial"/>
                <a:cs typeface="Arial"/>
              </a:rPr>
              <a:t>CPU bound process </a:t>
            </a:r>
            <a:r>
              <a:rPr sz="2400" b="1" dirty="0">
                <a:solidFill>
                  <a:srgbClr val="006666"/>
                </a:solidFill>
                <a:latin typeface="Arial"/>
                <a:cs typeface="Arial"/>
              </a:rPr>
              <a:t>finishes I/O, and so </a:t>
            </a:r>
            <a:r>
              <a:rPr sz="2400" b="1" spc="-5" dirty="0">
                <a:solidFill>
                  <a:srgbClr val="006666"/>
                </a:solidFill>
                <a:latin typeface="Arial"/>
                <a:cs typeface="Arial"/>
              </a:rPr>
              <a:t>do</a:t>
            </a:r>
            <a:r>
              <a:rPr sz="2400" b="1" spc="-110"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other processes: back </a:t>
            </a:r>
            <a:r>
              <a:rPr sz="2400" b="1" dirty="0">
                <a:solidFill>
                  <a:srgbClr val="006666"/>
                </a:solidFill>
                <a:latin typeface="Arial"/>
                <a:cs typeface="Arial"/>
              </a:rPr>
              <a:t>to</a:t>
            </a:r>
            <a:r>
              <a:rPr sz="2400" b="1" spc="10" dirty="0">
                <a:solidFill>
                  <a:srgbClr val="006666"/>
                </a:solidFill>
                <a:latin typeface="Arial"/>
                <a:cs typeface="Arial"/>
              </a:rPr>
              <a:t> </a:t>
            </a:r>
            <a:r>
              <a:rPr sz="2400" b="1" dirty="0">
                <a:solidFill>
                  <a:srgbClr val="006666"/>
                </a:solidFill>
                <a:latin typeface="Arial"/>
                <a:cs typeface="Arial"/>
              </a:rPr>
              <a:t>*</a:t>
            </a:r>
            <a:endParaRPr sz="2400">
              <a:latin typeface="Arial"/>
              <a:cs typeface="Arial"/>
            </a:endParaRPr>
          </a:p>
          <a:p>
            <a:pPr marL="12700">
              <a:lnSpc>
                <a:spcPct val="100000"/>
              </a:lnSpc>
              <a:spcBef>
                <a:spcPts val="580"/>
              </a:spcBef>
            </a:pPr>
            <a:r>
              <a:rPr sz="2400" b="1" dirty="0">
                <a:solidFill>
                  <a:srgbClr val="006666"/>
                </a:solidFill>
                <a:latin typeface="Arial"/>
                <a:cs typeface="Arial"/>
              </a:rPr>
              <a:t>Solutions?</a:t>
            </a:r>
            <a:endParaRPr sz="2400">
              <a:latin typeface="Arial"/>
              <a:cs typeface="Arial"/>
            </a:endParaRPr>
          </a:p>
        </p:txBody>
      </p:sp>
      <p:sp>
        <p:nvSpPr>
          <p:cNvPr id="6" name="object 6"/>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085464"/>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4256278"/>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5061203"/>
            <a:ext cx="198119"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18</a:t>
            </a:fld>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976722" cy="514350"/>
          </a:xfrm>
          <a:prstGeom prst="rect">
            <a:avLst/>
          </a:prstGeom>
        </p:spPr>
        <p:txBody>
          <a:bodyPr vert="horz" wrap="square" lIns="0" tIns="13335" rIns="0" bIns="0" rtlCol="0">
            <a:spAutoFit/>
          </a:bodyPr>
          <a:lstStyle/>
          <a:p>
            <a:pPr marL="12700">
              <a:lnSpc>
                <a:spcPct val="100000"/>
              </a:lnSpc>
              <a:spcBef>
                <a:spcPts val="105"/>
              </a:spcBef>
            </a:pPr>
            <a:r>
              <a:rPr dirty="0"/>
              <a:t>FCFS Scheduling</a:t>
            </a:r>
            <a:r>
              <a:rPr spc="-100" dirty="0"/>
              <a:t> </a:t>
            </a:r>
            <a:r>
              <a:rPr dirty="0"/>
              <a:t>Discussion</a:t>
            </a:r>
          </a:p>
        </p:txBody>
      </p:sp>
      <p:sp>
        <p:nvSpPr>
          <p:cNvPr id="4" name="object 4"/>
          <p:cNvSpPr/>
          <p:nvPr/>
        </p:nvSpPr>
        <p:spPr>
          <a:xfrm>
            <a:off x="1376425" y="1746757"/>
            <a:ext cx="295656" cy="3032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76425" y="2541981"/>
            <a:ext cx="271272"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6425" y="3322954"/>
            <a:ext cx="295656" cy="30327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76425" y="4127322"/>
            <a:ext cx="295656" cy="30358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6576" y="1235710"/>
            <a:ext cx="7024370" cy="5150485"/>
          </a:xfrm>
          <a:prstGeom prst="rect">
            <a:avLst/>
          </a:prstGeom>
        </p:spPr>
        <p:txBody>
          <a:bodyPr vert="horz" wrap="square" lIns="0" tIns="48895" rIns="0" bIns="0" rtlCol="0">
            <a:spAutoFit/>
          </a:bodyPr>
          <a:lstStyle/>
          <a:p>
            <a:pPr marL="12700">
              <a:lnSpc>
                <a:spcPct val="100000"/>
              </a:lnSpc>
              <a:spcBef>
                <a:spcPts val="385"/>
              </a:spcBef>
            </a:pPr>
            <a:r>
              <a:rPr sz="2400" b="1" dirty="0">
                <a:solidFill>
                  <a:srgbClr val="006666"/>
                </a:solidFill>
                <a:latin typeface="Arial"/>
                <a:cs typeface="Arial"/>
              </a:rPr>
              <a:t>Is it </a:t>
            </a:r>
            <a:r>
              <a:rPr sz="2400" b="1" spc="-5" dirty="0">
                <a:solidFill>
                  <a:srgbClr val="006666"/>
                </a:solidFill>
                <a:latin typeface="Arial"/>
                <a:cs typeface="Arial"/>
              </a:rPr>
              <a:t>simple </a:t>
            </a:r>
            <a:r>
              <a:rPr sz="2400" b="1" dirty="0">
                <a:solidFill>
                  <a:srgbClr val="006666"/>
                </a:solidFill>
                <a:latin typeface="Arial"/>
                <a:cs typeface="Arial"/>
              </a:rPr>
              <a:t>and </a:t>
            </a:r>
            <a:r>
              <a:rPr sz="2400" b="1" spc="-5" dirty="0">
                <a:solidFill>
                  <a:srgbClr val="006666"/>
                </a:solidFill>
                <a:latin typeface="Arial"/>
                <a:cs typeface="Arial"/>
              </a:rPr>
              <a:t>easy </a:t>
            </a:r>
            <a:r>
              <a:rPr sz="2400" b="1" dirty="0">
                <a:solidFill>
                  <a:srgbClr val="006666"/>
                </a:solidFill>
                <a:latin typeface="Arial"/>
                <a:cs typeface="Arial"/>
              </a:rPr>
              <a:t>to</a:t>
            </a:r>
            <a:r>
              <a:rPr sz="2400" b="1" spc="-30" dirty="0">
                <a:solidFill>
                  <a:srgbClr val="006666"/>
                </a:solidFill>
                <a:latin typeface="Arial"/>
                <a:cs typeface="Arial"/>
              </a:rPr>
              <a:t> </a:t>
            </a:r>
            <a:r>
              <a:rPr sz="2400" b="1" spc="-5" dirty="0">
                <a:solidFill>
                  <a:srgbClr val="006666"/>
                </a:solidFill>
                <a:latin typeface="Arial"/>
                <a:cs typeface="Arial"/>
              </a:rPr>
              <a:t>program?</a:t>
            </a:r>
            <a:endParaRPr sz="2400" dirty="0">
              <a:latin typeface="Arial"/>
              <a:cs typeface="Arial"/>
            </a:endParaRPr>
          </a:p>
          <a:p>
            <a:pPr marL="756285">
              <a:lnSpc>
                <a:spcPct val="100000"/>
              </a:lnSpc>
              <a:spcBef>
                <a:spcPts val="290"/>
              </a:spcBef>
            </a:pPr>
            <a:r>
              <a:rPr sz="2400" spc="-5" dirty="0">
                <a:solidFill>
                  <a:srgbClr val="006666"/>
                </a:solidFill>
                <a:latin typeface="Arial"/>
                <a:cs typeface="Arial"/>
              </a:rPr>
              <a:t>Yes!</a:t>
            </a:r>
            <a:endParaRPr sz="2400" dirty="0">
              <a:latin typeface="Arial"/>
              <a:cs typeface="Arial"/>
            </a:endParaRPr>
          </a:p>
          <a:p>
            <a:pPr marL="12700">
              <a:lnSpc>
                <a:spcPct val="100000"/>
              </a:lnSpc>
              <a:spcBef>
                <a:spcPts val="290"/>
              </a:spcBef>
            </a:pPr>
            <a:r>
              <a:rPr sz="2400" b="1" spc="-5" dirty="0">
                <a:solidFill>
                  <a:srgbClr val="006666"/>
                </a:solidFill>
                <a:latin typeface="Arial"/>
                <a:cs typeface="Arial"/>
              </a:rPr>
              <a:t>Can </a:t>
            </a:r>
            <a:r>
              <a:rPr sz="2400" b="1" spc="10" dirty="0">
                <a:solidFill>
                  <a:srgbClr val="006666"/>
                </a:solidFill>
                <a:latin typeface="Arial"/>
                <a:cs typeface="Arial"/>
              </a:rPr>
              <a:t>we </a:t>
            </a:r>
            <a:r>
              <a:rPr sz="2400" b="1" dirty="0">
                <a:solidFill>
                  <a:srgbClr val="006666"/>
                </a:solidFill>
                <a:latin typeface="Arial"/>
                <a:cs typeface="Arial"/>
              </a:rPr>
              <a:t>find other</a:t>
            </a:r>
            <a:r>
              <a:rPr sz="2400" b="1" spc="-75" dirty="0">
                <a:solidFill>
                  <a:srgbClr val="006666"/>
                </a:solidFill>
                <a:latin typeface="Arial"/>
                <a:cs typeface="Arial"/>
              </a:rPr>
              <a:t> </a:t>
            </a:r>
            <a:r>
              <a:rPr sz="2400" b="1" spc="-5" dirty="0">
                <a:solidFill>
                  <a:srgbClr val="006666"/>
                </a:solidFill>
                <a:latin typeface="Arial"/>
                <a:cs typeface="Arial"/>
              </a:rPr>
              <a:t>benefits?</a:t>
            </a:r>
            <a:endParaRPr sz="2400" dirty="0">
              <a:latin typeface="Arial"/>
              <a:cs typeface="Arial"/>
            </a:endParaRPr>
          </a:p>
          <a:p>
            <a:pPr marL="756285">
              <a:lnSpc>
                <a:spcPct val="100000"/>
              </a:lnSpc>
              <a:spcBef>
                <a:spcPts val="259"/>
              </a:spcBef>
            </a:pPr>
            <a:r>
              <a:rPr sz="2200" spc="-5" dirty="0">
                <a:solidFill>
                  <a:srgbClr val="006666"/>
                </a:solidFill>
                <a:latin typeface="Arial"/>
                <a:cs typeface="Arial"/>
              </a:rPr>
              <a:t>It costs little time to make </a:t>
            </a:r>
            <a:r>
              <a:rPr sz="2200" dirty="0">
                <a:solidFill>
                  <a:srgbClr val="006666"/>
                </a:solidFill>
                <a:latin typeface="Arial"/>
                <a:cs typeface="Arial"/>
              </a:rPr>
              <a:t>scheduling</a:t>
            </a:r>
            <a:r>
              <a:rPr sz="2200" spc="15" dirty="0">
                <a:solidFill>
                  <a:srgbClr val="006666"/>
                </a:solidFill>
                <a:latin typeface="Arial"/>
                <a:cs typeface="Arial"/>
              </a:rPr>
              <a:t> </a:t>
            </a:r>
            <a:r>
              <a:rPr sz="2200" dirty="0">
                <a:solidFill>
                  <a:srgbClr val="006666"/>
                </a:solidFill>
                <a:latin typeface="Arial"/>
                <a:cs typeface="Arial"/>
              </a:rPr>
              <a:t>decision</a:t>
            </a:r>
            <a:endParaRPr sz="2200" dirty="0">
              <a:latin typeface="Arial"/>
              <a:cs typeface="Arial"/>
            </a:endParaRPr>
          </a:p>
          <a:p>
            <a:pPr marL="12700">
              <a:lnSpc>
                <a:spcPct val="100000"/>
              </a:lnSpc>
              <a:spcBef>
                <a:spcPts val="295"/>
              </a:spcBef>
            </a:pPr>
            <a:r>
              <a:rPr sz="2400" b="1" spc="-5" dirty="0">
                <a:solidFill>
                  <a:srgbClr val="006666"/>
                </a:solidFill>
                <a:latin typeface="Arial"/>
                <a:cs typeface="Arial"/>
              </a:rPr>
              <a:t>Does </a:t>
            </a:r>
            <a:r>
              <a:rPr sz="2400" b="1" dirty="0">
                <a:solidFill>
                  <a:srgbClr val="006666"/>
                </a:solidFill>
                <a:latin typeface="Arial"/>
                <a:cs typeface="Arial"/>
              </a:rPr>
              <a:t>it provide low waiting</a:t>
            </a:r>
            <a:r>
              <a:rPr sz="2400" b="1" spc="-110" dirty="0">
                <a:solidFill>
                  <a:srgbClr val="006666"/>
                </a:solidFill>
                <a:latin typeface="Arial"/>
                <a:cs typeface="Arial"/>
              </a:rPr>
              <a:t> </a:t>
            </a:r>
            <a:r>
              <a:rPr sz="2400" b="1" dirty="0">
                <a:solidFill>
                  <a:srgbClr val="006666"/>
                </a:solidFill>
                <a:latin typeface="Arial"/>
                <a:cs typeface="Arial"/>
              </a:rPr>
              <a:t>time?</a:t>
            </a:r>
            <a:endParaRPr sz="2400" dirty="0">
              <a:latin typeface="Arial"/>
              <a:cs typeface="Arial"/>
            </a:endParaRPr>
          </a:p>
          <a:p>
            <a:pPr marL="756285">
              <a:lnSpc>
                <a:spcPct val="100000"/>
              </a:lnSpc>
              <a:spcBef>
                <a:spcPts val="285"/>
              </a:spcBef>
            </a:pPr>
            <a:r>
              <a:rPr sz="2400" spc="-5" dirty="0">
                <a:solidFill>
                  <a:srgbClr val="006666"/>
                </a:solidFill>
                <a:latin typeface="Arial"/>
                <a:cs typeface="Arial"/>
              </a:rPr>
              <a:t>Not </a:t>
            </a:r>
            <a:r>
              <a:rPr sz="2400" dirty="0">
                <a:solidFill>
                  <a:srgbClr val="006666"/>
                </a:solidFill>
                <a:latin typeface="Arial"/>
                <a:cs typeface="Arial"/>
              </a:rPr>
              <a:t>at </a:t>
            </a:r>
            <a:r>
              <a:rPr sz="2400" spc="-10" dirty="0">
                <a:solidFill>
                  <a:srgbClr val="006666"/>
                </a:solidFill>
                <a:latin typeface="Arial"/>
                <a:cs typeface="Arial"/>
              </a:rPr>
              <a:t>all, </a:t>
            </a:r>
            <a:r>
              <a:rPr sz="2400" spc="-5" dirty="0">
                <a:solidFill>
                  <a:srgbClr val="006666"/>
                </a:solidFill>
                <a:latin typeface="Arial"/>
                <a:cs typeface="Arial"/>
              </a:rPr>
              <a:t>can be quite</a:t>
            </a:r>
            <a:r>
              <a:rPr sz="2400" spc="45" dirty="0">
                <a:solidFill>
                  <a:srgbClr val="006666"/>
                </a:solidFill>
                <a:latin typeface="Arial"/>
                <a:cs typeface="Arial"/>
              </a:rPr>
              <a:t> </a:t>
            </a:r>
            <a:r>
              <a:rPr sz="2400" spc="-5" dirty="0">
                <a:solidFill>
                  <a:srgbClr val="006666"/>
                </a:solidFill>
                <a:latin typeface="Arial"/>
                <a:cs typeface="Arial"/>
              </a:rPr>
              <a:t>awful</a:t>
            </a:r>
            <a:endParaRPr sz="2400" dirty="0">
              <a:latin typeface="Arial"/>
              <a:cs typeface="Arial"/>
            </a:endParaRPr>
          </a:p>
          <a:p>
            <a:pPr marL="12700">
              <a:lnSpc>
                <a:spcPct val="100000"/>
              </a:lnSpc>
              <a:spcBef>
                <a:spcPts val="290"/>
              </a:spcBef>
            </a:pPr>
            <a:r>
              <a:rPr sz="2400" b="1" spc="-5" dirty="0">
                <a:solidFill>
                  <a:srgbClr val="006666"/>
                </a:solidFill>
                <a:latin typeface="Arial"/>
                <a:cs typeface="Arial"/>
              </a:rPr>
              <a:t>Does </a:t>
            </a:r>
            <a:r>
              <a:rPr sz="2400" b="1" dirty="0">
                <a:solidFill>
                  <a:srgbClr val="006666"/>
                </a:solidFill>
                <a:latin typeface="Arial"/>
                <a:cs typeface="Arial"/>
              </a:rPr>
              <a:t>it provide good </a:t>
            </a:r>
            <a:r>
              <a:rPr sz="2400" b="1" spc="-10" dirty="0">
                <a:solidFill>
                  <a:srgbClr val="006666"/>
                </a:solidFill>
                <a:latin typeface="Arial"/>
                <a:cs typeface="Arial"/>
              </a:rPr>
              <a:t>CPU</a:t>
            </a:r>
            <a:r>
              <a:rPr sz="2400" b="1" spc="-25" dirty="0">
                <a:solidFill>
                  <a:srgbClr val="006666"/>
                </a:solidFill>
                <a:latin typeface="Arial"/>
                <a:cs typeface="Arial"/>
              </a:rPr>
              <a:t> </a:t>
            </a:r>
            <a:r>
              <a:rPr sz="2400" b="1" spc="-5" dirty="0">
                <a:solidFill>
                  <a:srgbClr val="006666"/>
                </a:solidFill>
                <a:latin typeface="Arial"/>
                <a:cs typeface="Arial"/>
              </a:rPr>
              <a:t>utilization?</a:t>
            </a:r>
            <a:endParaRPr sz="2400" dirty="0">
              <a:latin typeface="Arial"/>
              <a:cs typeface="Arial"/>
            </a:endParaRPr>
          </a:p>
          <a:p>
            <a:pPr marL="756285">
              <a:lnSpc>
                <a:spcPct val="100000"/>
              </a:lnSpc>
              <a:spcBef>
                <a:spcPts val="285"/>
              </a:spcBef>
            </a:pPr>
            <a:r>
              <a:rPr sz="2400" dirty="0">
                <a:solidFill>
                  <a:srgbClr val="006666"/>
                </a:solidFill>
                <a:latin typeface="Arial"/>
                <a:cs typeface="Arial"/>
              </a:rPr>
              <a:t>No – the </a:t>
            </a:r>
            <a:r>
              <a:rPr sz="2400" spc="-5" dirty="0">
                <a:solidFill>
                  <a:srgbClr val="006666"/>
                </a:solidFill>
                <a:latin typeface="Arial"/>
                <a:cs typeface="Arial"/>
              </a:rPr>
              <a:t>convoy</a:t>
            </a:r>
            <a:r>
              <a:rPr sz="2400" spc="-30" dirty="0">
                <a:solidFill>
                  <a:srgbClr val="006666"/>
                </a:solidFill>
                <a:latin typeface="Arial"/>
                <a:cs typeface="Arial"/>
              </a:rPr>
              <a:t> </a:t>
            </a:r>
            <a:r>
              <a:rPr sz="2400" dirty="0">
                <a:solidFill>
                  <a:srgbClr val="006666"/>
                </a:solidFill>
                <a:latin typeface="Arial"/>
                <a:cs typeface="Arial"/>
              </a:rPr>
              <a:t>effect</a:t>
            </a:r>
            <a:endParaRPr sz="2400" dirty="0">
              <a:latin typeface="Arial"/>
              <a:cs typeface="Arial"/>
            </a:endParaRPr>
          </a:p>
          <a:p>
            <a:pPr marL="12700">
              <a:lnSpc>
                <a:spcPct val="100000"/>
              </a:lnSpc>
              <a:spcBef>
                <a:spcPts val="290"/>
              </a:spcBef>
            </a:pPr>
            <a:r>
              <a:rPr sz="2400" b="1" dirty="0">
                <a:solidFill>
                  <a:srgbClr val="006666"/>
                </a:solidFill>
                <a:latin typeface="Arial"/>
                <a:cs typeface="Arial"/>
              </a:rPr>
              <a:t>OK, forget </a:t>
            </a:r>
            <a:r>
              <a:rPr sz="2400" b="1" spc="-5" dirty="0">
                <a:solidFill>
                  <a:srgbClr val="006666"/>
                </a:solidFill>
                <a:latin typeface="Arial"/>
                <a:cs typeface="Arial"/>
              </a:rPr>
              <a:t>about</a:t>
            </a:r>
            <a:r>
              <a:rPr sz="2400" b="1" spc="-20" dirty="0">
                <a:solidFill>
                  <a:srgbClr val="006666"/>
                </a:solidFill>
                <a:latin typeface="Arial"/>
                <a:cs typeface="Arial"/>
              </a:rPr>
              <a:t> </a:t>
            </a:r>
            <a:r>
              <a:rPr sz="2400" b="1" dirty="0">
                <a:solidFill>
                  <a:srgbClr val="006666"/>
                </a:solidFill>
                <a:latin typeface="Arial"/>
                <a:cs typeface="Arial"/>
              </a:rPr>
              <a:t>it.</a:t>
            </a:r>
            <a:endParaRPr sz="2400" dirty="0">
              <a:latin typeface="Arial"/>
              <a:cs typeface="Arial"/>
            </a:endParaRPr>
          </a:p>
          <a:p>
            <a:pPr>
              <a:lnSpc>
                <a:spcPct val="100000"/>
              </a:lnSpc>
              <a:spcBef>
                <a:spcPts val="5"/>
              </a:spcBef>
            </a:pPr>
            <a:endParaRPr sz="3000" dirty="0">
              <a:latin typeface="Arial"/>
              <a:cs typeface="Arial"/>
            </a:endParaRPr>
          </a:p>
          <a:p>
            <a:pPr marL="12700">
              <a:lnSpc>
                <a:spcPct val="100000"/>
              </a:lnSpc>
              <a:spcBef>
                <a:spcPts val="5"/>
              </a:spcBef>
            </a:pPr>
            <a:r>
              <a:rPr sz="2400" b="1" dirty="0">
                <a:solidFill>
                  <a:srgbClr val="006666"/>
                </a:solidFill>
                <a:latin typeface="Arial"/>
                <a:cs typeface="Arial"/>
              </a:rPr>
              <a:t>Now, let’s try to </a:t>
            </a:r>
            <a:r>
              <a:rPr sz="2400" b="1" spc="-5" dirty="0">
                <a:solidFill>
                  <a:srgbClr val="006666"/>
                </a:solidFill>
                <a:latin typeface="Arial"/>
                <a:cs typeface="Arial"/>
              </a:rPr>
              <a:t>reduce </a:t>
            </a:r>
            <a:r>
              <a:rPr sz="2400" b="1" dirty="0">
                <a:solidFill>
                  <a:srgbClr val="006666"/>
                </a:solidFill>
                <a:latin typeface="Arial"/>
                <a:cs typeface="Arial"/>
              </a:rPr>
              <a:t>the </a:t>
            </a:r>
            <a:r>
              <a:rPr sz="2400" b="1" spc="-5" dirty="0">
                <a:solidFill>
                  <a:srgbClr val="006666"/>
                </a:solidFill>
                <a:latin typeface="Arial"/>
                <a:cs typeface="Arial"/>
              </a:rPr>
              <a:t>average </a:t>
            </a:r>
            <a:r>
              <a:rPr sz="2400" b="1" dirty="0">
                <a:solidFill>
                  <a:srgbClr val="006666"/>
                </a:solidFill>
                <a:latin typeface="Arial"/>
                <a:cs typeface="Arial"/>
              </a:rPr>
              <a:t>waiting</a:t>
            </a:r>
            <a:r>
              <a:rPr sz="2400" b="1" spc="-160" dirty="0">
                <a:solidFill>
                  <a:srgbClr val="006666"/>
                </a:solidFill>
                <a:latin typeface="Arial"/>
                <a:cs typeface="Arial"/>
              </a:rPr>
              <a:t> </a:t>
            </a:r>
            <a:r>
              <a:rPr sz="2400" b="1" spc="-5" dirty="0">
                <a:solidFill>
                  <a:srgbClr val="006666"/>
                </a:solidFill>
                <a:latin typeface="Arial"/>
                <a:cs typeface="Arial"/>
              </a:rPr>
              <a:t>time</a:t>
            </a:r>
            <a:endParaRPr sz="2400" dirty="0">
              <a:latin typeface="Arial"/>
              <a:cs typeface="Arial"/>
            </a:endParaRPr>
          </a:p>
          <a:p>
            <a:pPr marL="355600" marR="5080" indent="-342900">
              <a:lnSpc>
                <a:spcPts val="2590"/>
              </a:lnSpc>
              <a:spcBef>
                <a:spcPts val="615"/>
              </a:spcBef>
            </a:pPr>
            <a:r>
              <a:rPr sz="2400" spc="-5" dirty="0">
                <a:solidFill>
                  <a:srgbClr val="006666"/>
                </a:solidFill>
                <a:latin typeface="Arial"/>
                <a:cs typeface="Arial"/>
              </a:rPr>
              <a:t>Idea: </a:t>
            </a:r>
            <a:r>
              <a:rPr sz="2400" b="1" dirty="0">
                <a:solidFill>
                  <a:srgbClr val="006666"/>
                </a:solidFill>
                <a:latin typeface="Arial"/>
                <a:cs typeface="Arial"/>
              </a:rPr>
              <a:t>It is </a:t>
            </a:r>
            <a:r>
              <a:rPr sz="2400" b="1" spc="-5" dirty="0">
                <a:solidFill>
                  <a:srgbClr val="006666"/>
                </a:solidFill>
                <a:latin typeface="Arial"/>
                <a:cs typeface="Arial"/>
              </a:rPr>
              <a:t>better </a:t>
            </a:r>
            <a:r>
              <a:rPr sz="2400" b="1" dirty="0">
                <a:solidFill>
                  <a:srgbClr val="006666"/>
                </a:solidFill>
                <a:latin typeface="Arial"/>
                <a:cs typeface="Arial"/>
              </a:rPr>
              <a:t>to </a:t>
            </a:r>
            <a:r>
              <a:rPr sz="2400" b="1" spc="-5" dirty="0">
                <a:solidFill>
                  <a:srgbClr val="006666"/>
                </a:solidFill>
                <a:latin typeface="Arial"/>
                <a:cs typeface="Arial"/>
              </a:rPr>
              <a:t>execute ready processes </a:t>
            </a:r>
            <a:r>
              <a:rPr sz="2400" b="1" spc="5" dirty="0">
                <a:solidFill>
                  <a:srgbClr val="006666"/>
                </a:solidFill>
                <a:latin typeface="Arial"/>
                <a:cs typeface="Arial"/>
              </a:rPr>
              <a:t>with  </a:t>
            </a:r>
            <a:r>
              <a:rPr sz="2400" b="1" spc="-5" dirty="0">
                <a:solidFill>
                  <a:srgbClr val="006666"/>
                </a:solidFill>
                <a:latin typeface="Arial"/>
                <a:cs typeface="Arial"/>
              </a:rPr>
              <a:t>short </a:t>
            </a:r>
            <a:r>
              <a:rPr sz="2400" b="1" spc="-10" dirty="0">
                <a:solidFill>
                  <a:srgbClr val="006666"/>
                </a:solidFill>
                <a:latin typeface="Arial"/>
                <a:cs typeface="Arial"/>
              </a:rPr>
              <a:t>CPU</a:t>
            </a:r>
            <a:r>
              <a:rPr sz="2400" b="1" spc="10" dirty="0">
                <a:solidFill>
                  <a:srgbClr val="006666"/>
                </a:solidFill>
                <a:latin typeface="Arial"/>
                <a:cs typeface="Arial"/>
              </a:rPr>
              <a:t> </a:t>
            </a:r>
            <a:r>
              <a:rPr sz="2400" b="1" dirty="0">
                <a:solidFill>
                  <a:srgbClr val="006666"/>
                </a:solidFill>
                <a:latin typeface="Arial"/>
                <a:cs typeface="Arial"/>
              </a:rPr>
              <a:t>bursts</a:t>
            </a:r>
            <a:endParaRPr sz="2400" dirty="0">
              <a:latin typeface="Arial"/>
              <a:cs typeface="Arial"/>
            </a:endParaRPr>
          </a:p>
        </p:txBody>
      </p:sp>
      <p:sp>
        <p:nvSpPr>
          <p:cNvPr id="9" name="object 9"/>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19</a:t>
            </a:fld>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843122" cy="514350"/>
          </a:xfrm>
          <a:prstGeom prst="rect">
            <a:avLst/>
          </a:prstGeom>
        </p:spPr>
        <p:txBody>
          <a:bodyPr vert="horz" wrap="square" lIns="0" tIns="13335" rIns="0" bIns="0" rtlCol="0">
            <a:spAutoFit/>
          </a:bodyPr>
          <a:lstStyle/>
          <a:p>
            <a:pPr marL="12700">
              <a:lnSpc>
                <a:spcPct val="100000"/>
              </a:lnSpc>
              <a:spcBef>
                <a:spcPts val="105"/>
              </a:spcBef>
            </a:pPr>
            <a:r>
              <a:rPr spc="-5" dirty="0"/>
              <a:t>Module</a:t>
            </a:r>
            <a:r>
              <a:rPr spc="-85" dirty="0"/>
              <a:t> </a:t>
            </a:r>
            <a:r>
              <a:rPr dirty="0"/>
              <a:t>overview</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033725"/>
            <a:ext cx="228600" cy="23804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546094"/>
            <a:ext cx="228600" cy="23774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336928" y="1233703"/>
            <a:ext cx="4552950" cy="2586990"/>
          </a:xfrm>
          <a:prstGeom prst="rect">
            <a:avLst/>
          </a:prstGeom>
        </p:spPr>
        <p:txBody>
          <a:bodyPr vert="horz" wrap="square" lIns="0" tIns="12700" rIns="0" bIns="0" rtlCol="0">
            <a:spAutoFit/>
          </a:bodyPr>
          <a:lstStyle/>
          <a:p>
            <a:pPr marL="12700" marR="5080">
              <a:lnSpc>
                <a:spcPct val="120000"/>
              </a:lnSpc>
              <a:spcBef>
                <a:spcPts val="100"/>
              </a:spcBef>
            </a:pPr>
            <a:r>
              <a:rPr sz="2800" b="1" spc="-5" dirty="0">
                <a:solidFill>
                  <a:srgbClr val="006666"/>
                </a:solidFill>
                <a:latin typeface="Arial"/>
                <a:cs typeface="Arial"/>
              </a:rPr>
              <a:t>Basic concepts  Scheduling </a:t>
            </a:r>
            <a:r>
              <a:rPr sz="2800" b="1" dirty="0">
                <a:solidFill>
                  <a:srgbClr val="006666"/>
                </a:solidFill>
                <a:latin typeface="Arial"/>
                <a:cs typeface="Arial"/>
              </a:rPr>
              <a:t>criteria  </a:t>
            </a:r>
            <a:r>
              <a:rPr sz="2800" b="1" spc="-5" dirty="0">
                <a:solidFill>
                  <a:srgbClr val="006666"/>
                </a:solidFill>
                <a:latin typeface="Arial"/>
                <a:cs typeface="Arial"/>
              </a:rPr>
              <a:t>Scheduling algorithms  Multiprocessor scheduling  Algorithm</a:t>
            </a:r>
            <a:r>
              <a:rPr sz="2800" b="1" spc="10" dirty="0">
                <a:solidFill>
                  <a:srgbClr val="006666"/>
                </a:solidFill>
                <a:latin typeface="Arial"/>
                <a:cs typeface="Arial"/>
              </a:rPr>
              <a:t> </a:t>
            </a:r>
            <a:r>
              <a:rPr sz="2800" b="1" spc="-5" dirty="0">
                <a:solidFill>
                  <a:srgbClr val="006666"/>
                </a:solidFill>
                <a:latin typeface="Arial"/>
                <a:cs typeface="Arial"/>
              </a:rPr>
              <a:t>evaluation</a:t>
            </a:r>
            <a:endParaRPr sz="2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a:t>
            </a:fld>
            <a:endParaRPr dirty="0"/>
          </a:p>
        </p:txBody>
      </p:sp>
      <p:sp>
        <p:nvSpPr>
          <p:cNvPr id="11" name="object 11"/>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58098" y="6505447"/>
            <a:ext cx="45085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231749"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20</a:t>
            </a:r>
            <a:endParaRPr sz="1400">
              <a:latin typeface="Arial"/>
              <a:cs typeface="Arial"/>
            </a:endParaRPr>
          </a:p>
        </p:txBody>
      </p:sp>
      <p:sp>
        <p:nvSpPr>
          <p:cNvPr id="5" name="object 5"/>
          <p:cNvSpPr txBox="1"/>
          <p:nvPr/>
        </p:nvSpPr>
        <p:spPr>
          <a:xfrm>
            <a:off x="841654" y="511555"/>
            <a:ext cx="6723354" cy="44307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36699"/>
                </a:solidFill>
                <a:latin typeface="Liberation Sans Narrow"/>
                <a:cs typeface="Liberation Sans Narrow"/>
              </a:rPr>
              <a:t>Shorter First = Shortest </a:t>
            </a:r>
            <a:r>
              <a:rPr sz="2800" b="1" spc="-10" dirty="0">
                <a:solidFill>
                  <a:srgbClr val="336699"/>
                </a:solidFill>
                <a:latin typeface="Liberation Sans Narrow"/>
                <a:cs typeface="Liberation Sans Narrow"/>
              </a:rPr>
              <a:t>Job First</a:t>
            </a:r>
            <a:r>
              <a:rPr sz="2800" b="1" spc="5" dirty="0">
                <a:solidFill>
                  <a:srgbClr val="336699"/>
                </a:solidFill>
                <a:latin typeface="Liberation Sans Narrow"/>
                <a:cs typeface="Liberation Sans Narrow"/>
              </a:rPr>
              <a:t> </a:t>
            </a:r>
            <a:r>
              <a:rPr sz="2800" b="1" spc="-5" dirty="0">
                <a:solidFill>
                  <a:srgbClr val="336699"/>
                </a:solidFill>
                <a:latin typeface="Liberation Sans Narrow"/>
                <a:cs typeface="Liberation Sans Narrow"/>
              </a:rPr>
              <a:t>(SJF)</a:t>
            </a:r>
            <a:endParaRPr sz="2800" dirty="0">
              <a:latin typeface="Liberation Sans Narrow"/>
              <a:cs typeface="Liberation Sans Narrow"/>
            </a:endParaRPr>
          </a:p>
        </p:txBody>
      </p:sp>
      <p:sp>
        <p:nvSpPr>
          <p:cNvPr id="6" name="object 6"/>
          <p:cNvSpPr/>
          <p:nvPr/>
        </p:nvSpPr>
        <p:spPr>
          <a:xfrm>
            <a:off x="1006754" y="1520063"/>
            <a:ext cx="262128" cy="269748"/>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336928" y="1316558"/>
            <a:ext cx="6228080"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006666"/>
                </a:solidFill>
                <a:latin typeface="Arial"/>
                <a:cs typeface="Arial"/>
              </a:rPr>
              <a:t>The </a:t>
            </a:r>
            <a:r>
              <a:rPr spc="-5" dirty="0">
                <a:solidFill>
                  <a:srgbClr val="006666"/>
                </a:solidFill>
                <a:latin typeface="Arial"/>
                <a:cs typeface="Arial"/>
              </a:rPr>
              <a:t>shortest process </a:t>
            </a:r>
            <a:r>
              <a:rPr dirty="0">
                <a:solidFill>
                  <a:srgbClr val="006666"/>
                </a:solidFill>
                <a:latin typeface="Arial"/>
                <a:cs typeface="Arial"/>
              </a:rPr>
              <a:t>starts</a:t>
            </a:r>
            <a:r>
              <a:rPr spc="-110" dirty="0">
                <a:solidFill>
                  <a:srgbClr val="006666"/>
                </a:solidFill>
                <a:latin typeface="Arial"/>
                <a:cs typeface="Arial"/>
              </a:rPr>
              <a:t> </a:t>
            </a:r>
            <a:r>
              <a:rPr dirty="0">
                <a:solidFill>
                  <a:srgbClr val="006666"/>
                </a:solidFill>
                <a:latin typeface="Arial"/>
                <a:cs typeface="Arial"/>
              </a:rPr>
              <a:t>first</a:t>
            </a:r>
          </a:p>
        </p:txBody>
      </p:sp>
      <p:sp>
        <p:nvSpPr>
          <p:cNvPr id="8" name="object 8"/>
          <p:cNvSpPr/>
          <p:nvPr/>
        </p:nvSpPr>
        <p:spPr>
          <a:xfrm>
            <a:off x="1006754" y="2105532"/>
            <a:ext cx="262128" cy="26974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63928" y="3056204"/>
            <a:ext cx="368808" cy="38130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36928" y="1902332"/>
            <a:ext cx="6003290" cy="2136140"/>
          </a:xfrm>
          <a:prstGeom prst="rect">
            <a:avLst/>
          </a:prstGeom>
        </p:spPr>
        <p:txBody>
          <a:bodyPr vert="horz" wrap="square" lIns="0" tIns="13335" rIns="0" bIns="0" rtlCol="0">
            <a:spAutoFit/>
          </a:bodyPr>
          <a:lstStyle/>
          <a:p>
            <a:pPr marL="12700" marR="5080">
              <a:lnSpc>
                <a:spcPct val="100000"/>
              </a:lnSpc>
              <a:spcBef>
                <a:spcPts val="105"/>
              </a:spcBef>
            </a:pPr>
            <a:r>
              <a:rPr sz="3200" b="1" dirty="0">
                <a:solidFill>
                  <a:srgbClr val="006666"/>
                </a:solidFill>
                <a:latin typeface="Arial"/>
                <a:cs typeface="Arial"/>
              </a:rPr>
              <a:t>Optimal in principle in </a:t>
            </a:r>
            <a:r>
              <a:rPr sz="3200" b="1" spc="-5" dirty="0">
                <a:solidFill>
                  <a:srgbClr val="006666"/>
                </a:solidFill>
                <a:latin typeface="Arial"/>
                <a:cs typeface="Arial"/>
              </a:rPr>
              <a:t>terms</a:t>
            </a:r>
            <a:r>
              <a:rPr sz="3200" b="1" spc="-140" dirty="0">
                <a:solidFill>
                  <a:srgbClr val="006666"/>
                </a:solidFill>
                <a:latin typeface="Arial"/>
                <a:cs typeface="Arial"/>
              </a:rPr>
              <a:t> </a:t>
            </a:r>
            <a:r>
              <a:rPr sz="3200" b="1" dirty="0">
                <a:solidFill>
                  <a:srgbClr val="006666"/>
                </a:solidFill>
                <a:latin typeface="Arial"/>
                <a:cs typeface="Arial"/>
              </a:rPr>
              <a:t>of  </a:t>
            </a:r>
            <a:r>
              <a:rPr sz="3200" b="1" spc="-5" dirty="0">
                <a:solidFill>
                  <a:srgbClr val="006666"/>
                </a:solidFill>
                <a:latin typeface="Arial"/>
                <a:cs typeface="Arial"/>
              </a:rPr>
              <a:t>average </a:t>
            </a:r>
            <a:r>
              <a:rPr sz="3200" b="1" dirty="0">
                <a:solidFill>
                  <a:srgbClr val="006666"/>
                </a:solidFill>
                <a:latin typeface="Arial"/>
                <a:cs typeface="Arial"/>
              </a:rPr>
              <a:t>waiting</a:t>
            </a:r>
            <a:r>
              <a:rPr sz="3200" b="1" spc="-55" dirty="0">
                <a:solidFill>
                  <a:srgbClr val="006666"/>
                </a:solidFill>
                <a:latin typeface="Arial"/>
                <a:cs typeface="Arial"/>
              </a:rPr>
              <a:t> </a:t>
            </a:r>
            <a:r>
              <a:rPr sz="3200" b="1" dirty="0">
                <a:solidFill>
                  <a:srgbClr val="006666"/>
                </a:solidFill>
                <a:latin typeface="Arial"/>
                <a:cs typeface="Arial"/>
              </a:rPr>
              <a:t>time</a:t>
            </a:r>
            <a:endParaRPr sz="3200">
              <a:latin typeface="Arial"/>
              <a:cs typeface="Arial"/>
            </a:endParaRPr>
          </a:p>
          <a:p>
            <a:pPr marL="413384">
              <a:lnSpc>
                <a:spcPct val="100000"/>
              </a:lnSpc>
              <a:spcBef>
                <a:spcPts val="725"/>
              </a:spcBef>
            </a:pPr>
            <a:r>
              <a:rPr sz="3000" dirty="0">
                <a:solidFill>
                  <a:srgbClr val="006666"/>
                </a:solidFill>
                <a:latin typeface="Arial"/>
                <a:cs typeface="Arial"/>
              </a:rPr>
              <a:t>(see the last</a:t>
            </a:r>
            <a:r>
              <a:rPr sz="3000" spc="-45" dirty="0">
                <a:solidFill>
                  <a:srgbClr val="006666"/>
                </a:solidFill>
                <a:latin typeface="Arial"/>
                <a:cs typeface="Arial"/>
              </a:rPr>
              <a:t> </a:t>
            </a:r>
            <a:r>
              <a:rPr sz="3000" spc="-5" dirty="0">
                <a:solidFill>
                  <a:srgbClr val="006666"/>
                </a:solidFill>
                <a:latin typeface="Arial"/>
                <a:cs typeface="Arial"/>
              </a:rPr>
              <a:t>example)</a:t>
            </a:r>
            <a:endParaRPr sz="3000">
              <a:latin typeface="Arial"/>
              <a:cs typeface="Arial"/>
            </a:endParaRPr>
          </a:p>
          <a:p>
            <a:pPr marL="12700">
              <a:lnSpc>
                <a:spcPct val="100000"/>
              </a:lnSpc>
              <a:spcBef>
                <a:spcPts val="765"/>
              </a:spcBef>
            </a:pPr>
            <a:r>
              <a:rPr sz="3200" b="1" dirty="0">
                <a:solidFill>
                  <a:srgbClr val="006666"/>
                </a:solidFill>
                <a:latin typeface="Arial"/>
                <a:cs typeface="Arial"/>
              </a:rPr>
              <a:t>But how do we</a:t>
            </a:r>
            <a:r>
              <a:rPr sz="3200" b="1" spc="-90" dirty="0">
                <a:solidFill>
                  <a:srgbClr val="006666"/>
                </a:solidFill>
                <a:latin typeface="Arial"/>
                <a:cs typeface="Arial"/>
              </a:rPr>
              <a:t> </a:t>
            </a:r>
            <a:r>
              <a:rPr sz="3200" b="1" dirty="0">
                <a:solidFill>
                  <a:srgbClr val="006666"/>
                </a:solidFill>
                <a:latin typeface="Arial"/>
                <a:cs typeface="Arial"/>
              </a:rPr>
              <a:t>know</a:t>
            </a:r>
            <a:endParaRPr sz="3200">
              <a:latin typeface="Arial"/>
              <a:cs typeface="Arial"/>
            </a:endParaRPr>
          </a:p>
        </p:txBody>
      </p:sp>
      <p:sp>
        <p:nvSpPr>
          <p:cNvPr id="11" name="object 11"/>
          <p:cNvSpPr/>
          <p:nvPr/>
        </p:nvSpPr>
        <p:spPr>
          <a:xfrm>
            <a:off x="1006754" y="3727450"/>
            <a:ext cx="262128" cy="26974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734561" y="1753361"/>
            <a:ext cx="1779905" cy="2160905"/>
          </a:xfrm>
          <a:custGeom>
            <a:avLst/>
            <a:gdLst/>
            <a:ahLst/>
            <a:cxnLst/>
            <a:rect l="l" t="t" r="r" b="b"/>
            <a:pathLst>
              <a:path w="1779904" h="2160904">
                <a:moveTo>
                  <a:pt x="87308" y="76228"/>
                </a:moveTo>
                <a:lnTo>
                  <a:pt x="57820" y="100455"/>
                </a:lnTo>
                <a:lnTo>
                  <a:pt x="1749933" y="2160397"/>
                </a:lnTo>
                <a:lnTo>
                  <a:pt x="1779397" y="2136267"/>
                </a:lnTo>
                <a:lnTo>
                  <a:pt x="87308" y="76228"/>
                </a:lnTo>
                <a:close/>
              </a:path>
              <a:path w="1779904" h="2160904">
                <a:moveTo>
                  <a:pt x="0" y="0"/>
                </a:moveTo>
                <a:lnTo>
                  <a:pt x="28448" y="124587"/>
                </a:lnTo>
                <a:lnTo>
                  <a:pt x="57820" y="100455"/>
                </a:lnTo>
                <a:lnTo>
                  <a:pt x="45720" y="85725"/>
                </a:lnTo>
                <a:lnTo>
                  <a:pt x="75184" y="61467"/>
                </a:lnTo>
                <a:lnTo>
                  <a:pt x="105274" y="61467"/>
                </a:lnTo>
                <a:lnTo>
                  <a:pt x="116712" y="52070"/>
                </a:lnTo>
                <a:lnTo>
                  <a:pt x="0" y="0"/>
                </a:lnTo>
                <a:close/>
              </a:path>
              <a:path w="1779904" h="2160904">
                <a:moveTo>
                  <a:pt x="75184" y="61467"/>
                </a:moveTo>
                <a:lnTo>
                  <a:pt x="45720" y="85725"/>
                </a:lnTo>
                <a:lnTo>
                  <a:pt x="57820" y="100455"/>
                </a:lnTo>
                <a:lnTo>
                  <a:pt x="87308" y="76228"/>
                </a:lnTo>
                <a:lnTo>
                  <a:pt x="75184" y="61467"/>
                </a:lnTo>
                <a:close/>
              </a:path>
              <a:path w="1779904" h="2160904">
                <a:moveTo>
                  <a:pt x="105274" y="61467"/>
                </a:moveTo>
                <a:lnTo>
                  <a:pt x="75184" y="61467"/>
                </a:lnTo>
                <a:lnTo>
                  <a:pt x="87308" y="76228"/>
                </a:lnTo>
                <a:lnTo>
                  <a:pt x="105274" y="61467"/>
                </a:lnTo>
                <a:close/>
              </a:path>
            </a:pathLst>
          </a:custGeom>
          <a:solidFill>
            <a:srgbClr val="3333FF"/>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09877" y="469849"/>
            <a:ext cx="7287895" cy="505908"/>
          </a:xfrm>
          <a:prstGeom prst="rect">
            <a:avLst/>
          </a:prstGeom>
        </p:spPr>
        <p:txBody>
          <a:bodyPr vert="horz" wrap="square" lIns="0" tIns="13335" rIns="0" bIns="0" rtlCol="0">
            <a:spAutoFit/>
          </a:bodyPr>
          <a:lstStyle/>
          <a:p>
            <a:pPr marL="12700">
              <a:lnSpc>
                <a:spcPct val="100000"/>
              </a:lnSpc>
              <a:spcBef>
                <a:spcPts val="105"/>
              </a:spcBef>
            </a:pPr>
            <a:r>
              <a:rPr dirty="0"/>
              <a:t>Shortest-Job-First (SJR)</a:t>
            </a:r>
            <a:r>
              <a:rPr spc="-95" dirty="0"/>
              <a:t> </a:t>
            </a:r>
            <a:r>
              <a:rPr dirty="0"/>
              <a:t>Scheduling</a:t>
            </a:r>
          </a:p>
        </p:txBody>
      </p:sp>
      <p:sp>
        <p:nvSpPr>
          <p:cNvPr id="16" name="object 16"/>
          <p:cNvSpPr txBox="1"/>
          <p:nvPr/>
        </p:nvSpPr>
        <p:spPr>
          <a:xfrm>
            <a:off x="928052" y="1371600"/>
            <a:ext cx="7287895" cy="4844275"/>
          </a:xfrm>
          <a:prstGeom prst="rect">
            <a:avLst/>
          </a:prstGeom>
        </p:spPr>
        <p:txBody>
          <a:bodyPr vert="horz" wrap="square" lIns="0" tIns="47625" rIns="0" bIns="0" rtlCol="0">
            <a:spAutoFit/>
          </a:bodyPr>
          <a:lstStyle/>
          <a:p>
            <a:pPr marL="12700" marR="245745">
              <a:lnSpc>
                <a:spcPts val="2160"/>
              </a:lnSpc>
              <a:spcBef>
                <a:spcPts val="375"/>
              </a:spcBef>
              <a:tabLst>
                <a:tab pos="857250" algn="l"/>
              </a:tabLst>
            </a:pPr>
            <a:r>
              <a:rPr sz="2000" b="1" dirty="0">
                <a:solidFill>
                  <a:srgbClr val="006666"/>
                </a:solidFill>
                <a:latin typeface="Arial"/>
                <a:cs typeface="Arial"/>
              </a:rPr>
              <a:t>Associate </a:t>
            </a:r>
            <a:r>
              <a:rPr sz="2000" b="1" spc="5" dirty="0">
                <a:solidFill>
                  <a:srgbClr val="006666"/>
                </a:solidFill>
                <a:latin typeface="Arial"/>
                <a:cs typeface="Arial"/>
              </a:rPr>
              <a:t>with </a:t>
            </a:r>
            <a:r>
              <a:rPr sz="2000" b="1" dirty="0">
                <a:solidFill>
                  <a:srgbClr val="006666"/>
                </a:solidFill>
                <a:latin typeface="Arial"/>
                <a:cs typeface="Arial"/>
              </a:rPr>
              <a:t>each process the length of its next CPU  burst.	Use these lengths to schedule the process with</a:t>
            </a:r>
            <a:r>
              <a:rPr sz="2000" b="1" spc="-165" dirty="0">
                <a:solidFill>
                  <a:srgbClr val="006666"/>
                </a:solidFill>
                <a:latin typeface="Arial"/>
                <a:cs typeface="Arial"/>
              </a:rPr>
              <a:t> </a:t>
            </a:r>
            <a:r>
              <a:rPr sz="2000" b="1" dirty="0">
                <a:solidFill>
                  <a:srgbClr val="006666"/>
                </a:solidFill>
                <a:latin typeface="Arial"/>
                <a:cs typeface="Arial"/>
              </a:rPr>
              <a:t>the  shortest</a:t>
            </a:r>
            <a:r>
              <a:rPr sz="2000" b="1" spc="-45" dirty="0">
                <a:solidFill>
                  <a:srgbClr val="006666"/>
                </a:solidFill>
                <a:latin typeface="Arial"/>
                <a:cs typeface="Arial"/>
              </a:rPr>
              <a:t> </a:t>
            </a:r>
            <a:r>
              <a:rPr sz="2000" b="1" dirty="0">
                <a:solidFill>
                  <a:srgbClr val="006666"/>
                </a:solidFill>
                <a:latin typeface="Arial"/>
                <a:cs typeface="Arial"/>
              </a:rPr>
              <a:t>time</a:t>
            </a:r>
            <a:endParaRPr sz="2000" dirty="0">
              <a:latin typeface="Arial"/>
              <a:cs typeface="Arial"/>
            </a:endParaRPr>
          </a:p>
          <a:p>
            <a:pPr marL="12700">
              <a:lnSpc>
                <a:spcPct val="100000"/>
              </a:lnSpc>
              <a:spcBef>
                <a:spcPts val="210"/>
              </a:spcBef>
            </a:pPr>
            <a:r>
              <a:rPr sz="2000" b="1" spc="5" dirty="0">
                <a:solidFill>
                  <a:srgbClr val="006666"/>
                </a:solidFill>
                <a:latin typeface="Arial"/>
                <a:cs typeface="Arial"/>
              </a:rPr>
              <a:t>Two</a:t>
            </a:r>
            <a:r>
              <a:rPr sz="2000" b="1" spc="-50" dirty="0">
                <a:solidFill>
                  <a:srgbClr val="006666"/>
                </a:solidFill>
                <a:latin typeface="Arial"/>
                <a:cs typeface="Arial"/>
              </a:rPr>
              <a:t> </a:t>
            </a:r>
            <a:r>
              <a:rPr sz="2000" b="1" dirty="0">
                <a:solidFill>
                  <a:srgbClr val="006666"/>
                </a:solidFill>
                <a:latin typeface="Arial"/>
                <a:cs typeface="Arial"/>
              </a:rPr>
              <a:t>schemes:</a:t>
            </a:r>
            <a:endParaRPr sz="2000" dirty="0">
              <a:latin typeface="Arial"/>
              <a:cs typeface="Arial"/>
            </a:endParaRPr>
          </a:p>
          <a:p>
            <a:pPr marL="413384" marR="26034">
              <a:lnSpc>
                <a:spcPts val="2160"/>
              </a:lnSpc>
              <a:spcBef>
                <a:spcPts val="509"/>
              </a:spcBef>
            </a:pPr>
            <a:r>
              <a:rPr sz="2000" dirty="0">
                <a:solidFill>
                  <a:srgbClr val="006666"/>
                </a:solidFill>
                <a:latin typeface="Arial"/>
                <a:cs typeface="Arial"/>
              </a:rPr>
              <a:t>nonpreemptive – once CPU </a:t>
            </a:r>
            <a:r>
              <a:rPr lang="en-CA" sz="2000" dirty="0">
                <a:solidFill>
                  <a:srgbClr val="006666"/>
                </a:solidFill>
                <a:latin typeface="Arial"/>
                <a:cs typeface="Arial"/>
              </a:rPr>
              <a:t>has been </a:t>
            </a:r>
            <a:r>
              <a:rPr sz="2000" dirty="0">
                <a:solidFill>
                  <a:srgbClr val="006666"/>
                </a:solidFill>
                <a:latin typeface="Arial"/>
                <a:cs typeface="Arial"/>
              </a:rPr>
              <a:t>given to the process it cannot</a:t>
            </a:r>
            <a:r>
              <a:rPr sz="2000" spc="-204" dirty="0">
                <a:solidFill>
                  <a:srgbClr val="006666"/>
                </a:solidFill>
                <a:latin typeface="Arial"/>
                <a:cs typeface="Arial"/>
              </a:rPr>
              <a:t> </a:t>
            </a:r>
            <a:r>
              <a:rPr sz="2000" dirty="0">
                <a:solidFill>
                  <a:srgbClr val="006666"/>
                </a:solidFill>
                <a:latin typeface="Arial"/>
                <a:cs typeface="Arial"/>
              </a:rPr>
              <a:t>be preempted until </a:t>
            </a:r>
            <a:r>
              <a:rPr lang="en-CA" sz="2000" dirty="0">
                <a:solidFill>
                  <a:srgbClr val="006666"/>
                </a:solidFill>
                <a:latin typeface="Arial"/>
                <a:cs typeface="Arial"/>
              </a:rPr>
              <a:t>it </a:t>
            </a:r>
            <a:r>
              <a:rPr sz="2000" dirty="0">
                <a:solidFill>
                  <a:srgbClr val="006666"/>
                </a:solidFill>
                <a:latin typeface="Arial"/>
                <a:cs typeface="Arial"/>
              </a:rPr>
              <a:t>completes its CPU</a:t>
            </a:r>
            <a:r>
              <a:rPr sz="2000" spc="-114" dirty="0">
                <a:solidFill>
                  <a:srgbClr val="006666"/>
                </a:solidFill>
                <a:latin typeface="Arial"/>
                <a:cs typeface="Arial"/>
              </a:rPr>
              <a:t> </a:t>
            </a:r>
            <a:r>
              <a:rPr sz="2000" dirty="0">
                <a:solidFill>
                  <a:srgbClr val="006666"/>
                </a:solidFill>
                <a:latin typeface="Arial"/>
                <a:cs typeface="Arial"/>
              </a:rPr>
              <a:t>burst</a:t>
            </a:r>
            <a:endParaRPr sz="2000" dirty="0">
              <a:latin typeface="Arial"/>
              <a:cs typeface="Arial"/>
            </a:endParaRPr>
          </a:p>
          <a:p>
            <a:pPr marL="413384" marR="137795">
              <a:lnSpc>
                <a:spcPct val="90100"/>
              </a:lnSpc>
              <a:spcBef>
                <a:spcPts val="445"/>
              </a:spcBef>
              <a:tabLst>
                <a:tab pos="1553210" algn="l"/>
              </a:tabLst>
            </a:pPr>
            <a:r>
              <a:rPr sz="2000" dirty="0">
                <a:solidFill>
                  <a:srgbClr val="006666"/>
                </a:solidFill>
                <a:latin typeface="Arial"/>
                <a:cs typeface="Arial"/>
              </a:rPr>
              <a:t>preemptive – if a new process arrives with CPU burst</a:t>
            </a:r>
            <a:r>
              <a:rPr sz="2000" spc="-185" dirty="0">
                <a:solidFill>
                  <a:srgbClr val="006666"/>
                </a:solidFill>
                <a:latin typeface="Arial"/>
                <a:cs typeface="Arial"/>
              </a:rPr>
              <a:t> </a:t>
            </a:r>
            <a:r>
              <a:rPr sz="2000" dirty="0">
                <a:solidFill>
                  <a:srgbClr val="006666"/>
                </a:solidFill>
                <a:latin typeface="Arial"/>
                <a:cs typeface="Arial"/>
              </a:rPr>
              <a:t>length  less than remaining </a:t>
            </a:r>
            <a:r>
              <a:rPr sz="2000" spc="-5" dirty="0">
                <a:solidFill>
                  <a:srgbClr val="006666"/>
                </a:solidFill>
                <a:latin typeface="Arial"/>
                <a:cs typeface="Arial"/>
              </a:rPr>
              <a:t>time </a:t>
            </a:r>
            <a:r>
              <a:rPr sz="2000" dirty="0">
                <a:solidFill>
                  <a:srgbClr val="006666"/>
                </a:solidFill>
                <a:latin typeface="Arial"/>
                <a:cs typeface="Arial"/>
              </a:rPr>
              <a:t>of current executing process, </a:t>
            </a:r>
            <a:r>
              <a:rPr lang="en-CA" sz="2000" dirty="0">
                <a:solidFill>
                  <a:srgbClr val="006666"/>
                </a:solidFill>
                <a:latin typeface="Arial"/>
                <a:cs typeface="Arial"/>
              </a:rPr>
              <a:t> </a:t>
            </a:r>
            <a:r>
              <a:rPr sz="2000" dirty="0">
                <a:solidFill>
                  <a:srgbClr val="006666"/>
                </a:solidFill>
                <a:latin typeface="Arial"/>
                <a:cs typeface="Arial"/>
              </a:rPr>
              <a:t>preempt</a:t>
            </a:r>
            <a:r>
              <a:rPr lang="en-CA" sz="2000" dirty="0">
                <a:solidFill>
                  <a:srgbClr val="006666"/>
                </a:solidFill>
                <a:latin typeface="Arial"/>
                <a:cs typeface="Arial"/>
              </a:rPr>
              <a:t> (CPU is taken from the running process, and given to the new process)</a:t>
            </a:r>
            <a:r>
              <a:rPr sz="2000" dirty="0">
                <a:solidFill>
                  <a:srgbClr val="006666"/>
                </a:solidFill>
                <a:latin typeface="Arial"/>
                <a:cs typeface="Arial"/>
              </a:rPr>
              <a:t>.</a:t>
            </a:r>
            <a:r>
              <a:rPr lang="en-CA" sz="2000" dirty="0">
                <a:solidFill>
                  <a:srgbClr val="006666"/>
                </a:solidFill>
                <a:latin typeface="Arial"/>
                <a:cs typeface="Arial"/>
              </a:rPr>
              <a:t> </a:t>
            </a:r>
            <a:r>
              <a:rPr sz="2000" dirty="0">
                <a:solidFill>
                  <a:srgbClr val="006666"/>
                </a:solidFill>
                <a:latin typeface="Arial"/>
                <a:cs typeface="Arial"/>
              </a:rPr>
              <a:t>This scheme is also know as</a:t>
            </a:r>
            <a:r>
              <a:rPr sz="2000" spc="-90" dirty="0">
                <a:solidFill>
                  <a:srgbClr val="006666"/>
                </a:solidFill>
                <a:latin typeface="Arial"/>
                <a:cs typeface="Arial"/>
              </a:rPr>
              <a:t> </a:t>
            </a:r>
            <a:r>
              <a:rPr sz="2000" dirty="0">
                <a:solidFill>
                  <a:srgbClr val="006666"/>
                </a:solidFill>
                <a:latin typeface="Arial"/>
                <a:cs typeface="Arial"/>
              </a:rPr>
              <a:t>the</a:t>
            </a:r>
            <a:endParaRPr sz="2000" dirty="0">
              <a:latin typeface="Arial"/>
              <a:cs typeface="Arial"/>
            </a:endParaRPr>
          </a:p>
          <a:p>
            <a:pPr marL="413384">
              <a:lnSpc>
                <a:spcPts val="2160"/>
              </a:lnSpc>
            </a:pPr>
            <a:r>
              <a:rPr sz="2000" dirty="0">
                <a:solidFill>
                  <a:srgbClr val="006666"/>
                </a:solidFill>
                <a:latin typeface="Arial"/>
                <a:cs typeface="Arial"/>
              </a:rPr>
              <a:t>Shortest-Remaining-Time-First</a:t>
            </a:r>
            <a:r>
              <a:rPr sz="2000" spc="-55" dirty="0">
                <a:solidFill>
                  <a:srgbClr val="006666"/>
                </a:solidFill>
                <a:latin typeface="Arial"/>
                <a:cs typeface="Arial"/>
              </a:rPr>
              <a:t> </a:t>
            </a:r>
            <a:r>
              <a:rPr sz="2000" dirty="0">
                <a:solidFill>
                  <a:srgbClr val="006666"/>
                </a:solidFill>
                <a:latin typeface="Arial"/>
                <a:cs typeface="Arial"/>
              </a:rPr>
              <a:t>(SRTF)</a:t>
            </a:r>
            <a:endParaRPr sz="2000" dirty="0">
              <a:latin typeface="Arial"/>
              <a:cs typeface="Arial"/>
            </a:endParaRPr>
          </a:p>
          <a:p>
            <a:pPr marL="812800">
              <a:lnSpc>
                <a:spcPct val="100000"/>
              </a:lnSpc>
              <a:spcBef>
                <a:spcPts val="225"/>
              </a:spcBef>
            </a:pPr>
            <a:r>
              <a:rPr sz="1800" i="1" dirty="0">
                <a:solidFill>
                  <a:srgbClr val="006666"/>
                </a:solidFill>
                <a:latin typeface="Arial"/>
                <a:cs typeface="Arial"/>
              </a:rPr>
              <a:t>Just </a:t>
            </a:r>
            <a:r>
              <a:rPr sz="1800" i="1" spc="-5" dirty="0">
                <a:solidFill>
                  <a:srgbClr val="006666"/>
                </a:solidFill>
                <a:latin typeface="Arial"/>
                <a:cs typeface="Arial"/>
              </a:rPr>
              <a:t>call </a:t>
            </a:r>
            <a:r>
              <a:rPr sz="1800" i="1" dirty="0">
                <a:solidFill>
                  <a:srgbClr val="006666"/>
                </a:solidFill>
                <a:latin typeface="Arial"/>
                <a:cs typeface="Arial"/>
              </a:rPr>
              <a:t>it </a:t>
            </a:r>
            <a:r>
              <a:rPr sz="1800" i="1" spc="-5" dirty="0">
                <a:solidFill>
                  <a:srgbClr val="006666"/>
                </a:solidFill>
                <a:latin typeface="Arial"/>
                <a:cs typeface="Arial"/>
              </a:rPr>
              <a:t>preemptive</a:t>
            </a:r>
            <a:r>
              <a:rPr sz="1800" i="1" spc="15" dirty="0">
                <a:solidFill>
                  <a:srgbClr val="006666"/>
                </a:solidFill>
                <a:latin typeface="Arial"/>
                <a:cs typeface="Arial"/>
              </a:rPr>
              <a:t> </a:t>
            </a:r>
            <a:r>
              <a:rPr sz="1800" i="1" dirty="0">
                <a:solidFill>
                  <a:srgbClr val="006666"/>
                </a:solidFill>
                <a:latin typeface="Arial"/>
                <a:cs typeface="Arial"/>
              </a:rPr>
              <a:t>SJF</a:t>
            </a:r>
            <a:endParaRPr sz="1800" dirty="0">
              <a:latin typeface="Arial"/>
              <a:cs typeface="Arial"/>
            </a:endParaRPr>
          </a:p>
          <a:p>
            <a:pPr marL="12700">
              <a:lnSpc>
                <a:spcPts val="2280"/>
              </a:lnSpc>
              <a:spcBef>
                <a:spcPts val="234"/>
              </a:spcBef>
            </a:pPr>
            <a:r>
              <a:rPr sz="2000" b="1" spc="-5" dirty="0">
                <a:solidFill>
                  <a:srgbClr val="006666"/>
                </a:solidFill>
                <a:latin typeface="Arial"/>
                <a:cs typeface="Arial"/>
              </a:rPr>
              <a:t>Preemptive SJF </a:t>
            </a:r>
            <a:r>
              <a:rPr sz="2000" b="1" dirty="0">
                <a:solidFill>
                  <a:srgbClr val="006666"/>
                </a:solidFill>
                <a:latin typeface="Arial"/>
                <a:cs typeface="Arial"/>
              </a:rPr>
              <a:t>is optimal – </a:t>
            </a:r>
            <a:r>
              <a:rPr sz="2000" b="1" spc="-5" dirty="0">
                <a:solidFill>
                  <a:srgbClr val="006666"/>
                </a:solidFill>
                <a:latin typeface="Arial"/>
                <a:cs typeface="Arial"/>
              </a:rPr>
              <a:t>gives minimum average</a:t>
            </a:r>
            <a:r>
              <a:rPr sz="2000" b="1" spc="-40" dirty="0">
                <a:solidFill>
                  <a:srgbClr val="006666"/>
                </a:solidFill>
                <a:latin typeface="Arial"/>
                <a:cs typeface="Arial"/>
              </a:rPr>
              <a:t> </a:t>
            </a:r>
            <a:r>
              <a:rPr sz="2000" b="1" dirty="0">
                <a:solidFill>
                  <a:srgbClr val="006666"/>
                </a:solidFill>
                <a:latin typeface="Arial"/>
                <a:cs typeface="Arial"/>
              </a:rPr>
              <a:t>waiting</a:t>
            </a:r>
            <a:endParaRPr sz="2000" dirty="0">
              <a:latin typeface="Arial"/>
              <a:cs typeface="Arial"/>
            </a:endParaRPr>
          </a:p>
          <a:p>
            <a:pPr marL="12700">
              <a:lnSpc>
                <a:spcPts val="2280"/>
              </a:lnSpc>
            </a:pPr>
            <a:r>
              <a:rPr sz="2000" b="1" dirty="0">
                <a:solidFill>
                  <a:srgbClr val="006666"/>
                </a:solidFill>
                <a:latin typeface="Arial"/>
                <a:cs typeface="Arial"/>
              </a:rPr>
              <a:t>time for a </a:t>
            </a:r>
            <a:r>
              <a:rPr sz="2000" b="1" spc="-5" dirty="0">
                <a:solidFill>
                  <a:srgbClr val="006666"/>
                </a:solidFill>
                <a:latin typeface="Arial"/>
                <a:cs typeface="Arial"/>
              </a:rPr>
              <a:t>given </a:t>
            </a:r>
            <a:r>
              <a:rPr sz="2000" b="1" dirty="0">
                <a:solidFill>
                  <a:srgbClr val="006666"/>
                </a:solidFill>
                <a:latin typeface="Arial"/>
                <a:cs typeface="Arial"/>
              </a:rPr>
              <a:t>set of</a:t>
            </a:r>
            <a:r>
              <a:rPr sz="2000" b="1" spc="-75" dirty="0">
                <a:solidFill>
                  <a:srgbClr val="006666"/>
                </a:solidFill>
                <a:latin typeface="Arial"/>
                <a:cs typeface="Arial"/>
              </a:rPr>
              <a:t> </a:t>
            </a:r>
            <a:r>
              <a:rPr sz="2000" b="1" dirty="0">
                <a:solidFill>
                  <a:srgbClr val="006666"/>
                </a:solidFill>
                <a:latin typeface="Arial"/>
                <a:cs typeface="Arial"/>
              </a:rPr>
              <a:t>processes</a:t>
            </a:r>
            <a:endParaRPr sz="2000" dirty="0">
              <a:latin typeface="Arial"/>
              <a:cs typeface="Arial"/>
            </a:endParaRPr>
          </a:p>
          <a:p>
            <a:pPr marL="413384" marR="182245">
              <a:lnSpc>
                <a:spcPts val="2160"/>
              </a:lnSpc>
              <a:spcBef>
                <a:spcPts val="509"/>
              </a:spcBef>
            </a:pPr>
            <a:r>
              <a:rPr sz="2000" dirty="0">
                <a:solidFill>
                  <a:srgbClr val="006666"/>
                </a:solidFill>
                <a:latin typeface="Arial"/>
                <a:cs typeface="Arial"/>
              </a:rPr>
              <a:t>Moving a process with short CPU burst in </a:t>
            </a:r>
            <a:r>
              <a:rPr sz="2000" spc="-5" dirty="0">
                <a:solidFill>
                  <a:srgbClr val="006666"/>
                </a:solidFill>
                <a:latin typeface="Arial"/>
                <a:cs typeface="Arial"/>
              </a:rPr>
              <a:t>front </a:t>
            </a:r>
            <a:r>
              <a:rPr sz="2000" dirty="0">
                <a:solidFill>
                  <a:srgbClr val="006666"/>
                </a:solidFill>
                <a:latin typeface="Arial"/>
                <a:cs typeface="Arial"/>
              </a:rPr>
              <a:t>of a</a:t>
            </a:r>
            <a:r>
              <a:rPr sz="2000" spc="-175" dirty="0">
                <a:solidFill>
                  <a:srgbClr val="006666"/>
                </a:solidFill>
                <a:latin typeface="Arial"/>
                <a:cs typeface="Arial"/>
              </a:rPr>
              <a:t> </a:t>
            </a:r>
            <a:r>
              <a:rPr sz="2000" dirty="0">
                <a:solidFill>
                  <a:srgbClr val="006666"/>
                </a:solidFill>
                <a:latin typeface="Arial"/>
                <a:cs typeface="Arial"/>
              </a:rPr>
              <a:t>process  with longer CPU burst reduces average waiting</a:t>
            </a:r>
            <a:r>
              <a:rPr sz="2000" spc="-130" dirty="0">
                <a:solidFill>
                  <a:srgbClr val="006666"/>
                </a:solidFill>
                <a:latin typeface="Arial"/>
                <a:cs typeface="Arial"/>
              </a:rPr>
              <a:t> </a:t>
            </a:r>
            <a:r>
              <a:rPr sz="2000" spc="-5" dirty="0">
                <a:solidFill>
                  <a:srgbClr val="006666"/>
                </a:solidFill>
                <a:latin typeface="Arial"/>
                <a:cs typeface="Arial"/>
              </a:rPr>
              <a:t>time</a:t>
            </a:r>
            <a:endParaRPr sz="2000" dirty="0">
              <a:latin typeface="Arial"/>
              <a:cs typeface="Arial"/>
            </a:endParaRPr>
          </a:p>
        </p:txBody>
      </p:sp>
      <p:sp>
        <p:nvSpPr>
          <p:cNvPr id="17" name="object 17"/>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85391" y="1363007"/>
          <a:ext cx="4994275" cy="2149521"/>
        </p:xfrm>
        <a:graphic>
          <a:graphicData uri="http://schemas.openxmlformats.org/drawingml/2006/table">
            <a:tbl>
              <a:tblPr firstRow="1" bandRow="1">
                <a:tableStyleId>{2D5ABB26-0587-4C30-8999-92F81FD0307C}</a:tableStyleId>
              </a:tblPr>
              <a:tblGrid>
                <a:gridCol w="1306195">
                  <a:extLst>
                    <a:ext uri="{9D8B030D-6E8A-4147-A177-3AD203B41FA5}">
                      <a16:colId xmlns:a16="http://schemas.microsoft.com/office/drawing/2014/main" val="20000"/>
                    </a:ext>
                  </a:extLst>
                </a:gridCol>
                <a:gridCol w="1957070">
                  <a:extLst>
                    <a:ext uri="{9D8B030D-6E8A-4147-A177-3AD203B41FA5}">
                      <a16:colId xmlns:a16="http://schemas.microsoft.com/office/drawing/2014/main" val="20001"/>
                    </a:ext>
                  </a:extLst>
                </a:gridCol>
                <a:gridCol w="1731010">
                  <a:extLst>
                    <a:ext uri="{9D8B030D-6E8A-4147-A177-3AD203B41FA5}">
                      <a16:colId xmlns:a16="http://schemas.microsoft.com/office/drawing/2014/main" val="20002"/>
                    </a:ext>
                  </a:extLst>
                </a:gridCol>
              </a:tblGrid>
              <a:tr h="389842">
                <a:tc>
                  <a:txBody>
                    <a:bodyPr/>
                    <a:lstStyle/>
                    <a:p>
                      <a:pPr marL="31750">
                        <a:lnSpc>
                          <a:spcPts val="2655"/>
                        </a:lnSpc>
                      </a:pPr>
                      <a:r>
                        <a:rPr sz="2400" b="1" u="heavy" spc="-5" dirty="0">
                          <a:solidFill>
                            <a:srgbClr val="006666"/>
                          </a:solidFill>
                          <a:uFill>
                            <a:solidFill>
                              <a:srgbClr val="006666"/>
                            </a:solidFill>
                          </a:uFill>
                          <a:latin typeface="Arial"/>
                          <a:cs typeface="Arial"/>
                        </a:rPr>
                        <a:t>Process</a:t>
                      </a:r>
                      <a:endParaRPr sz="2400">
                        <a:latin typeface="Arial"/>
                        <a:cs typeface="Arial"/>
                      </a:endParaRPr>
                    </a:p>
                  </a:txBody>
                  <a:tcPr marL="0" marR="0" marT="0" marB="0"/>
                </a:tc>
                <a:tc>
                  <a:txBody>
                    <a:bodyPr/>
                    <a:lstStyle/>
                    <a:p>
                      <a:pPr marR="10795" algn="ctr">
                        <a:lnSpc>
                          <a:spcPts val="2655"/>
                        </a:lnSpc>
                      </a:pPr>
                      <a:r>
                        <a:rPr sz="2400" b="1" u="heavy" spc="-5" dirty="0">
                          <a:solidFill>
                            <a:srgbClr val="006666"/>
                          </a:solidFill>
                          <a:uFill>
                            <a:solidFill>
                              <a:srgbClr val="006666"/>
                            </a:solidFill>
                          </a:uFill>
                          <a:latin typeface="Arial"/>
                          <a:cs typeface="Arial"/>
                        </a:rPr>
                        <a:t>Arrival</a:t>
                      </a:r>
                      <a:r>
                        <a:rPr sz="2400" b="1" u="heavy" spc="-25" dirty="0">
                          <a:solidFill>
                            <a:srgbClr val="006666"/>
                          </a:solidFill>
                          <a:uFill>
                            <a:solidFill>
                              <a:srgbClr val="006666"/>
                            </a:solidFill>
                          </a:uFill>
                          <a:latin typeface="Arial"/>
                          <a:cs typeface="Arial"/>
                        </a:rPr>
                        <a:t> </a:t>
                      </a:r>
                      <a:r>
                        <a:rPr sz="2400" b="1" u="heavy" spc="-5" dirty="0">
                          <a:solidFill>
                            <a:srgbClr val="006666"/>
                          </a:solidFill>
                          <a:uFill>
                            <a:solidFill>
                              <a:srgbClr val="006666"/>
                            </a:solidFill>
                          </a:uFill>
                          <a:latin typeface="Arial"/>
                          <a:cs typeface="Arial"/>
                        </a:rPr>
                        <a:t>Time</a:t>
                      </a:r>
                      <a:endParaRPr sz="2400">
                        <a:latin typeface="Arial"/>
                        <a:cs typeface="Arial"/>
                      </a:endParaRPr>
                    </a:p>
                  </a:txBody>
                  <a:tcPr marL="0" marR="0" marT="0" marB="0"/>
                </a:tc>
                <a:tc>
                  <a:txBody>
                    <a:bodyPr/>
                    <a:lstStyle/>
                    <a:p>
                      <a:pPr marL="74930" algn="ctr">
                        <a:lnSpc>
                          <a:spcPts val="2655"/>
                        </a:lnSpc>
                      </a:pPr>
                      <a:r>
                        <a:rPr sz="2400" b="1" u="heavy" spc="-5" dirty="0">
                          <a:solidFill>
                            <a:srgbClr val="006666"/>
                          </a:solidFill>
                          <a:uFill>
                            <a:solidFill>
                              <a:srgbClr val="006666"/>
                            </a:solidFill>
                          </a:uFill>
                          <a:latin typeface="Arial"/>
                          <a:cs typeface="Arial"/>
                        </a:rPr>
                        <a:t>Burst</a:t>
                      </a:r>
                      <a:r>
                        <a:rPr sz="2400" b="1" u="heavy" spc="-60" dirty="0">
                          <a:solidFill>
                            <a:srgbClr val="006666"/>
                          </a:solidFill>
                          <a:uFill>
                            <a:solidFill>
                              <a:srgbClr val="006666"/>
                            </a:solidFill>
                          </a:uFill>
                          <a:latin typeface="Arial"/>
                          <a:cs typeface="Arial"/>
                        </a:rPr>
                        <a:t> </a:t>
                      </a:r>
                      <a:r>
                        <a:rPr sz="2400" b="1" u="heavy" dirty="0">
                          <a:solidFill>
                            <a:srgbClr val="006666"/>
                          </a:solidFill>
                          <a:uFill>
                            <a:solidFill>
                              <a:srgbClr val="006666"/>
                            </a:solidFill>
                          </a:uFill>
                          <a:latin typeface="Arial"/>
                          <a:cs typeface="Arial"/>
                        </a:rPr>
                        <a:t>Time</a:t>
                      </a:r>
                      <a:endParaRPr sz="2400">
                        <a:latin typeface="Arial"/>
                        <a:cs typeface="Arial"/>
                      </a:endParaRPr>
                    </a:p>
                  </a:txBody>
                  <a:tcPr marL="0" marR="0" marT="0" marB="0"/>
                </a:tc>
                <a:extLst>
                  <a:ext uri="{0D108BD9-81ED-4DB2-BD59-A6C34878D82A}">
                    <a16:rowId xmlns:a16="http://schemas.microsoft.com/office/drawing/2014/main" val="10000"/>
                  </a:ext>
                </a:extLst>
              </a:tr>
              <a:tr h="465557">
                <a:tc>
                  <a:txBody>
                    <a:bodyPr/>
                    <a:lstStyle/>
                    <a:p>
                      <a:pPr marR="46990" algn="ctr">
                        <a:lnSpc>
                          <a:spcPct val="100000"/>
                        </a:lnSpc>
                        <a:spcBef>
                          <a:spcPts val="160"/>
                        </a:spcBef>
                      </a:pPr>
                      <a:r>
                        <a:rPr sz="2400" b="1" i="1" spc="-5" dirty="0">
                          <a:solidFill>
                            <a:srgbClr val="006666"/>
                          </a:solidFill>
                          <a:latin typeface="Arial"/>
                          <a:cs typeface="Arial"/>
                        </a:rPr>
                        <a:t>P</a:t>
                      </a:r>
                      <a:r>
                        <a:rPr sz="2400" b="1" i="1" spc="-7" baseline="-20833" dirty="0">
                          <a:solidFill>
                            <a:srgbClr val="006666"/>
                          </a:solidFill>
                          <a:latin typeface="Arial"/>
                          <a:cs typeface="Arial"/>
                        </a:rPr>
                        <a:t>1</a:t>
                      </a:r>
                      <a:endParaRPr sz="2400" baseline="-20833">
                        <a:latin typeface="Arial"/>
                        <a:cs typeface="Arial"/>
                      </a:endParaRPr>
                    </a:p>
                  </a:txBody>
                  <a:tcPr marL="0" marR="0" marT="20320" marB="0"/>
                </a:tc>
                <a:tc>
                  <a:txBody>
                    <a:bodyPr/>
                    <a:lstStyle/>
                    <a:p>
                      <a:pPr marR="10160" algn="ctr">
                        <a:lnSpc>
                          <a:spcPct val="100000"/>
                        </a:lnSpc>
                        <a:spcBef>
                          <a:spcPts val="160"/>
                        </a:spcBef>
                      </a:pPr>
                      <a:r>
                        <a:rPr sz="2400" b="1" spc="-5" dirty="0">
                          <a:solidFill>
                            <a:srgbClr val="006666"/>
                          </a:solidFill>
                          <a:latin typeface="Arial"/>
                          <a:cs typeface="Arial"/>
                        </a:rPr>
                        <a:t>0.0</a:t>
                      </a:r>
                      <a:endParaRPr sz="2400">
                        <a:latin typeface="Arial"/>
                        <a:cs typeface="Arial"/>
                      </a:endParaRPr>
                    </a:p>
                  </a:txBody>
                  <a:tcPr marL="0" marR="0" marT="20320" marB="0"/>
                </a:tc>
                <a:tc>
                  <a:txBody>
                    <a:bodyPr/>
                    <a:lstStyle/>
                    <a:p>
                      <a:pPr marL="75565" algn="ctr">
                        <a:lnSpc>
                          <a:spcPct val="100000"/>
                        </a:lnSpc>
                        <a:spcBef>
                          <a:spcPts val="160"/>
                        </a:spcBef>
                      </a:pPr>
                      <a:r>
                        <a:rPr sz="2400" b="1" dirty="0">
                          <a:solidFill>
                            <a:srgbClr val="006666"/>
                          </a:solidFill>
                          <a:latin typeface="Arial"/>
                          <a:cs typeface="Arial"/>
                        </a:rPr>
                        <a:t>7</a:t>
                      </a:r>
                      <a:endParaRPr sz="2400">
                        <a:latin typeface="Arial"/>
                        <a:cs typeface="Arial"/>
                      </a:endParaRPr>
                    </a:p>
                  </a:txBody>
                  <a:tcPr marL="0" marR="0" marT="20320" marB="0"/>
                </a:tc>
                <a:extLst>
                  <a:ext uri="{0D108BD9-81ED-4DB2-BD59-A6C34878D82A}">
                    <a16:rowId xmlns:a16="http://schemas.microsoft.com/office/drawing/2014/main" val="10001"/>
                  </a:ext>
                </a:extLst>
              </a:tr>
              <a:tr h="438912">
                <a:tc>
                  <a:txBody>
                    <a:bodyPr/>
                    <a:lstStyle/>
                    <a:p>
                      <a:pPr marL="29845" algn="ctr">
                        <a:lnSpc>
                          <a:spcPts val="2830"/>
                        </a:lnSpc>
                      </a:pPr>
                      <a:r>
                        <a:rPr sz="2400" b="1" i="1" spc="-5" dirty="0">
                          <a:solidFill>
                            <a:srgbClr val="006666"/>
                          </a:solidFill>
                          <a:latin typeface="Arial"/>
                          <a:cs typeface="Arial"/>
                        </a:rPr>
                        <a:t>P</a:t>
                      </a:r>
                      <a:r>
                        <a:rPr sz="2400" b="1" i="1" spc="-7" baseline="-20833" dirty="0">
                          <a:solidFill>
                            <a:srgbClr val="006666"/>
                          </a:solidFill>
                          <a:latin typeface="Arial"/>
                          <a:cs typeface="Arial"/>
                        </a:rPr>
                        <a:t>2</a:t>
                      </a:r>
                      <a:endParaRPr sz="2400" baseline="-20833">
                        <a:latin typeface="Arial"/>
                        <a:cs typeface="Arial"/>
                      </a:endParaRPr>
                    </a:p>
                  </a:txBody>
                  <a:tcPr marL="0" marR="0" marT="0" marB="0"/>
                </a:tc>
                <a:tc>
                  <a:txBody>
                    <a:bodyPr/>
                    <a:lstStyle/>
                    <a:p>
                      <a:pPr marR="10160" algn="ctr">
                        <a:lnSpc>
                          <a:spcPts val="2830"/>
                        </a:lnSpc>
                      </a:pPr>
                      <a:r>
                        <a:rPr sz="2400" b="1" spc="-5" dirty="0">
                          <a:solidFill>
                            <a:srgbClr val="006666"/>
                          </a:solidFill>
                          <a:latin typeface="Arial"/>
                          <a:cs typeface="Arial"/>
                        </a:rPr>
                        <a:t>2.0</a:t>
                      </a:r>
                      <a:endParaRPr sz="2400">
                        <a:latin typeface="Arial"/>
                        <a:cs typeface="Arial"/>
                      </a:endParaRPr>
                    </a:p>
                  </a:txBody>
                  <a:tcPr marL="0" marR="0" marT="0" marB="0"/>
                </a:tc>
                <a:tc>
                  <a:txBody>
                    <a:bodyPr/>
                    <a:lstStyle/>
                    <a:p>
                      <a:pPr marL="75565" algn="ctr">
                        <a:lnSpc>
                          <a:spcPts val="2830"/>
                        </a:lnSpc>
                      </a:pPr>
                      <a:r>
                        <a:rPr sz="2400" b="1" dirty="0">
                          <a:solidFill>
                            <a:srgbClr val="006666"/>
                          </a:solidFill>
                          <a:latin typeface="Arial"/>
                          <a:cs typeface="Arial"/>
                        </a:rPr>
                        <a:t>4</a:t>
                      </a:r>
                      <a:endParaRPr sz="2400">
                        <a:latin typeface="Arial"/>
                        <a:cs typeface="Arial"/>
                      </a:endParaRPr>
                    </a:p>
                  </a:txBody>
                  <a:tcPr marL="0" marR="0" marT="0" marB="0"/>
                </a:tc>
                <a:extLst>
                  <a:ext uri="{0D108BD9-81ED-4DB2-BD59-A6C34878D82A}">
                    <a16:rowId xmlns:a16="http://schemas.microsoft.com/office/drawing/2014/main" val="10002"/>
                  </a:ext>
                </a:extLst>
              </a:tr>
              <a:tr h="438774">
                <a:tc>
                  <a:txBody>
                    <a:bodyPr/>
                    <a:lstStyle/>
                    <a:p>
                      <a:pPr marL="29845" algn="ctr">
                        <a:lnSpc>
                          <a:spcPts val="2830"/>
                        </a:lnSpc>
                      </a:pPr>
                      <a:r>
                        <a:rPr sz="2400" b="1" i="1" spc="-5" dirty="0">
                          <a:solidFill>
                            <a:srgbClr val="006666"/>
                          </a:solidFill>
                          <a:latin typeface="Arial"/>
                          <a:cs typeface="Arial"/>
                        </a:rPr>
                        <a:t>P</a:t>
                      </a:r>
                      <a:r>
                        <a:rPr sz="2400" b="1" i="1" spc="-7" baseline="-20833" dirty="0">
                          <a:solidFill>
                            <a:srgbClr val="006666"/>
                          </a:solidFill>
                          <a:latin typeface="Arial"/>
                          <a:cs typeface="Arial"/>
                        </a:rPr>
                        <a:t>3</a:t>
                      </a:r>
                      <a:endParaRPr sz="2400" baseline="-20833">
                        <a:latin typeface="Arial"/>
                        <a:cs typeface="Arial"/>
                      </a:endParaRPr>
                    </a:p>
                  </a:txBody>
                  <a:tcPr marL="0" marR="0" marT="0" marB="0"/>
                </a:tc>
                <a:tc>
                  <a:txBody>
                    <a:bodyPr/>
                    <a:lstStyle/>
                    <a:p>
                      <a:pPr marR="10160" algn="ctr">
                        <a:lnSpc>
                          <a:spcPts val="2830"/>
                        </a:lnSpc>
                      </a:pPr>
                      <a:r>
                        <a:rPr sz="2400" b="1" spc="-5" dirty="0">
                          <a:solidFill>
                            <a:srgbClr val="006666"/>
                          </a:solidFill>
                          <a:latin typeface="Arial"/>
                          <a:cs typeface="Arial"/>
                        </a:rPr>
                        <a:t>4.0</a:t>
                      </a:r>
                      <a:endParaRPr sz="2400">
                        <a:latin typeface="Arial"/>
                        <a:cs typeface="Arial"/>
                      </a:endParaRPr>
                    </a:p>
                  </a:txBody>
                  <a:tcPr marL="0" marR="0" marT="0" marB="0"/>
                </a:tc>
                <a:tc>
                  <a:txBody>
                    <a:bodyPr/>
                    <a:lstStyle/>
                    <a:p>
                      <a:pPr marL="75565" algn="ctr">
                        <a:lnSpc>
                          <a:spcPts val="2830"/>
                        </a:lnSpc>
                      </a:pPr>
                      <a:r>
                        <a:rPr sz="2400" b="1" dirty="0">
                          <a:solidFill>
                            <a:srgbClr val="006666"/>
                          </a:solidFill>
                          <a:latin typeface="Arial"/>
                          <a:cs typeface="Arial"/>
                        </a:rPr>
                        <a:t>1</a:t>
                      </a:r>
                      <a:endParaRPr sz="2400">
                        <a:latin typeface="Arial"/>
                        <a:cs typeface="Arial"/>
                      </a:endParaRPr>
                    </a:p>
                  </a:txBody>
                  <a:tcPr marL="0" marR="0" marT="0" marB="0"/>
                </a:tc>
                <a:extLst>
                  <a:ext uri="{0D108BD9-81ED-4DB2-BD59-A6C34878D82A}">
                    <a16:rowId xmlns:a16="http://schemas.microsoft.com/office/drawing/2014/main" val="10003"/>
                  </a:ext>
                </a:extLst>
              </a:tr>
              <a:tr h="416436">
                <a:tc>
                  <a:txBody>
                    <a:bodyPr/>
                    <a:lstStyle/>
                    <a:p>
                      <a:pPr marL="29845" algn="ctr">
                        <a:lnSpc>
                          <a:spcPts val="2830"/>
                        </a:lnSpc>
                      </a:pPr>
                      <a:r>
                        <a:rPr sz="2400" b="1" i="1" spc="-5" dirty="0">
                          <a:solidFill>
                            <a:srgbClr val="006666"/>
                          </a:solidFill>
                          <a:latin typeface="Arial"/>
                          <a:cs typeface="Arial"/>
                        </a:rPr>
                        <a:t>P</a:t>
                      </a:r>
                      <a:r>
                        <a:rPr sz="2400" b="1" i="1" spc="-7" baseline="-20833" dirty="0">
                          <a:solidFill>
                            <a:srgbClr val="006666"/>
                          </a:solidFill>
                          <a:latin typeface="Arial"/>
                          <a:cs typeface="Arial"/>
                        </a:rPr>
                        <a:t>4</a:t>
                      </a:r>
                      <a:endParaRPr sz="2400" baseline="-20833">
                        <a:latin typeface="Arial"/>
                        <a:cs typeface="Arial"/>
                      </a:endParaRPr>
                    </a:p>
                  </a:txBody>
                  <a:tcPr marL="0" marR="0" marT="0" marB="0"/>
                </a:tc>
                <a:tc>
                  <a:txBody>
                    <a:bodyPr/>
                    <a:lstStyle/>
                    <a:p>
                      <a:pPr marR="10160" algn="ctr">
                        <a:lnSpc>
                          <a:spcPts val="2830"/>
                        </a:lnSpc>
                      </a:pPr>
                      <a:r>
                        <a:rPr sz="2400" b="1" dirty="0">
                          <a:solidFill>
                            <a:srgbClr val="006666"/>
                          </a:solidFill>
                          <a:latin typeface="Arial"/>
                          <a:cs typeface="Arial"/>
                        </a:rPr>
                        <a:t>5.0</a:t>
                      </a:r>
                      <a:endParaRPr sz="2400">
                        <a:latin typeface="Arial"/>
                        <a:cs typeface="Arial"/>
                      </a:endParaRPr>
                    </a:p>
                  </a:txBody>
                  <a:tcPr marL="0" marR="0" marT="0" marB="0"/>
                </a:tc>
                <a:tc>
                  <a:txBody>
                    <a:bodyPr/>
                    <a:lstStyle/>
                    <a:p>
                      <a:pPr marL="76200" algn="ctr">
                        <a:lnSpc>
                          <a:spcPts val="2830"/>
                        </a:lnSpc>
                      </a:pPr>
                      <a:r>
                        <a:rPr sz="2400" b="1" dirty="0">
                          <a:solidFill>
                            <a:srgbClr val="006666"/>
                          </a:solidFill>
                          <a:latin typeface="Arial"/>
                          <a:cs typeface="Arial"/>
                        </a:rPr>
                        <a:t>4</a:t>
                      </a:r>
                      <a:endParaRPr sz="2400" dirty="0">
                        <a:latin typeface="Arial"/>
                        <a:cs typeface="Arial"/>
                      </a:endParaRPr>
                    </a:p>
                  </a:txBody>
                  <a:tcPr marL="0" marR="0" marT="0" marB="0"/>
                </a:tc>
                <a:extLst>
                  <a:ext uri="{0D108BD9-81ED-4DB2-BD59-A6C34878D82A}">
                    <a16:rowId xmlns:a16="http://schemas.microsoft.com/office/drawing/2014/main" val="10004"/>
                  </a:ext>
                </a:extLst>
              </a:tr>
            </a:tbl>
          </a:graphicData>
        </a:graphic>
      </p:graphicFrame>
      <p:sp>
        <p:nvSpPr>
          <p:cNvPr id="3" name="object 3"/>
          <p:cNvSpPr/>
          <p:nvPr/>
        </p:nvSpPr>
        <p:spPr>
          <a:xfrm>
            <a:off x="1006754" y="3671061"/>
            <a:ext cx="198119" cy="20269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36928" y="3516629"/>
            <a:ext cx="31591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SJF</a:t>
            </a:r>
            <a:r>
              <a:rPr sz="2400" b="1" spc="-20" dirty="0">
                <a:solidFill>
                  <a:srgbClr val="006666"/>
                </a:solidFill>
                <a:latin typeface="Arial"/>
                <a:cs typeface="Arial"/>
              </a:rPr>
              <a:t> </a:t>
            </a:r>
            <a:r>
              <a:rPr sz="2400" b="1" spc="-5" dirty="0">
                <a:solidFill>
                  <a:srgbClr val="006666"/>
                </a:solidFill>
                <a:latin typeface="Arial"/>
                <a:cs typeface="Arial"/>
              </a:rPr>
              <a:t>(non-preemptive)</a:t>
            </a:r>
            <a:endParaRPr sz="2400">
              <a:latin typeface="Arial"/>
              <a:cs typeface="Arial"/>
            </a:endParaRPr>
          </a:p>
        </p:txBody>
      </p:sp>
      <p:sp>
        <p:nvSpPr>
          <p:cNvPr id="5" name="object 5"/>
          <p:cNvSpPr/>
          <p:nvPr/>
        </p:nvSpPr>
        <p:spPr>
          <a:xfrm>
            <a:off x="1006754" y="5865876"/>
            <a:ext cx="198119" cy="20269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36928" y="5711444"/>
            <a:ext cx="61080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Average </a:t>
            </a:r>
            <a:r>
              <a:rPr sz="2400" b="1" dirty="0">
                <a:solidFill>
                  <a:srgbClr val="006666"/>
                </a:solidFill>
                <a:latin typeface="Arial"/>
                <a:cs typeface="Arial"/>
              </a:rPr>
              <a:t>waiting time = </a:t>
            </a:r>
            <a:r>
              <a:rPr sz="2400" b="1" spc="-5" dirty="0">
                <a:solidFill>
                  <a:srgbClr val="006666"/>
                </a:solidFill>
                <a:latin typeface="Arial"/>
                <a:cs typeface="Arial"/>
              </a:rPr>
              <a:t>(0 </a:t>
            </a:r>
            <a:r>
              <a:rPr sz="2400" b="1" dirty="0">
                <a:solidFill>
                  <a:srgbClr val="006666"/>
                </a:solidFill>
                <a:latin typeface="Arial"/>
                <a:cs typeface="Arial"/>
              </a:rPr>
              <a:t>+ </a:t>
            </a:r>
            <a:r>
              <a:rPr sz="2400" b="1" spc="-5" dirty="0">
                <a:solidFill>
                  <a:srgbClr val="006666"/>
                </a:solidFill>
                <a:latin typeface="Arial"/>
                <a:cs typeface="Arial"/>
              </a:rPr>
              <a:t>6 </a:t>
            </a:r>
            <a:r>
              <a:rPr sz="2400" b="1"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+ 7)/4 =</a:t>
            </a:r>
            <a:r>
              <a:rPr sz="2400" b="1" spc="-110" dirty="0">
                <a:solidFill>
                  <a:srgbClr val="006666"/>
                </a:solidFill>
                <a:latin typeface="Arial"/>
                <a:cs typeface="Arial"/>
              </a:rPr>
              <a:t> </a:t>
            </a:r>
            <a:r>
              <a:rPr sz="2400" b="1" spc="-5" dirty="0">
                <a:solidFill>
                  <a:srgbClr val="006666"/>
                </a:solidFill>
                <a:latin typeface="Arial"/>
                <a:cs typeface="Arial"/>
              </a:rPr>
              <a:t>4</a:t>
            </a:r>
            <a:endParaRPr sz="2400">
              <a:latin typeface="Arial"/>
              <a:cs typeface="Arial"/>
            </a:endParaRPr>
          </a:p>
        </p:txBody>
      </p:sp>
      <p:sp>
        <p:nvSpPr>
          <p:cNvPr id="11" name="object 11"/>
          <p:cNvSpPr txBox="1">
            <a:spLocks noGrp="1"/>
          </p:cNvSpPr>
          <p:nvPr>
            <p:ph type="title"/>
          </p:nvPr>
        </p:nvSpPr>
        <p:spPr>
          <a:xfrm>
            <a:off x="1109268" y="469849"/>
            <a:ext cx="6586932" cy="514350"/>
          </a:xfrm>
          <a:prstGeom prst="rect">
            <a:avLst/>
          </a:prstGeom>
        </p:spPr>
        <p:txBody>
          <a:bodyPr vert="horz" wrap="square" lIns="0" tIns="13335" rIns="0" bIns="0" rtlCol="0">
            <a:spAutoFit/>
          </a:bodyPr>
          <a:lstStyle/>
          <a:p>
            <a:pPr marL="12700">
              <a:lnSpc>
                <a:spcPct val="100000"/>
              </a:lnSpc>
              <a:spcBef>
                <a:spcPts val="105"/>
              </a:spcBef>
            </a:pPr>
            <a:r>
              <a:rPr dirty="0"/>
              <a:t>Example of Non-Preemptive</a:t>
            </a:r>
            <a:r>
              <a:rPr spc="-90" dirty="0"/>
              <a:t> </a:t>
            </a:r>
            <a:r>
              <a:rPr dirty="0"/>
              <a:t>SJF</a:t>
            </a:r>
          </a:p>
        </p:txBody>
      </p:sp>
      <p:sp>
        <p:nvSpPr>
          <p:cNvPr id="12" name="object 12"/>
          <p:cNvSpPr/>
          <p:nvPr/>
        </p:nvSpPr>
        <p:spPr>
          <a:xfrm>
            <a:off x="1524000" y="4184903"/>
            <a:ext cx="5257800" cy="609600"/>
          </a:xfrm>
          <a:custGeom>
            <a:avLst/>
            <a:gdLst/>
            <a:ahLst/>
            <a:cxnLst/>
            <a:rect l="l" t="t" r="r" b="b"/>
            <a:pathLst>
              <a:path w="5257800" h="609600">
                <a:moveTo>
                  <a:pt x="0" y="609600"/>
                </a:moveTo>
                <a:lnTo>
                  <a:pt x="5257800" y="609600"/>
                </a:lnTo>
                <a:lnTo>
                  <a:pt x="5257800" y="0"/>
                </a:lnTo>
                <a:lnTo>
                  <a:pt x="0" y="0"/>
                </a:lnTo>
                <a:lnTo>
                  <a:pt x="0" y="609600"/>
                </a:lnTo>
                <a:close/>
              </a:path>
            </a:pathLst>
          </a:custGeom>
          <a:ln w="9525">
            <a:solidFill>
              <a:srgbClr val="009999"/>
            </a:solidFill>
          </a:ln>
        </p:spPr>
        <p:txBody>
          <a:bodyPr wrap="square" lIns="0" tIns="0" rIns="0" bIns="0" rtlCol="0"/>
          <a:lstStyle/>
          <a:p>
            <a:endParaRPr/>
          </a:p>
        </p:txBody>
      </p:sp>
      <p:sp>
        <p:nvSpPr>
          <p:cNvPr id="13" name="object 13"/>
          <p:cNvSpPr txBox="1"/>
          <p:nvPr/>
        </p:nvSpPr>
        <p:spPr>
          <a:xfrm>
            <a:off x="4779264" y="4289297"/>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p:txBody>
      </p:sp>
      <p:sp>
        <p:nvSpPr>
          <p:cNvPr id="14" name="object 14"/>
          <p:cNvSpPr/>
          <p:nvPr/>
        </p:nvSpPr>
        <p:spPr>
          <a:xfrm>
            <a:off x="1524000" y="4681728"/>
            <a:ext cx="5257800" cy="341630"/>
          </a:xfrm>
          <a:custGeom>
            <a:avLst/>
            <a:gdLst/>
            <a:ahLst/>
            <a:cxnLst/>
            <a:rect l="l" t="t" r="r" b="b"/>
            <a:pathLst>
              <a:path w="5257800" h="341629">
                <a:moveTo>
                  <a:pt x="5257800" y="112776"/>
                </a:moveTo>
                <a:lnTo>
                  <a:pt x="5257800" y="341376"/>
                </a:lnTo>
              </a:path>
              <a:path w="5257800" h="341629">
                <a:moveTo>
                  <a:pt x="0" y="112776"/>
                </a:moveTo>
                <a:lnTo>
                  <a:pt x="0" y="341376"/>
                </a:lnTo>
              </a:path>
              <a:path w="5257800" h="341629">
                <a:moveTo>
                  <a:pt x="2286000" y="112776"/>
                </a:moveTo>
                <a:lnTo>
                  <a:pt x="2286000" y="341376"/>
                </a:lnTo>
              </a:path>
              <a:path w="5257800" h="341629">
                <a:moveTo>
                  <a:pt x="685800" y="0"/>
                </a:moveTo>
                <a:lnTo>
                  <a:pt x="685800" y="228600"/>
                </a:lnTo>
              </a:path>
            </a:pathLst>
          </a:custGeom>
          <a:ln w="9525">
            <a:solidFill>
              <a:srgbClr val="009999"/>
            </a:solidFill>
          </a:ln>
        </p:spPr>
        <p:txBody>
          <a:bodyPr wrap="square" lIns="0" tIns="0" rIns="0" bIns="0" rtlCol="0"/>
          <a:lstStyle/>
          <a:p>
            <a:endParaRPr/>
          </a:p>
        </p:txBody>
      </p:sp>
      <p:sp>
        <p:nvSpPr>
          <p:cNvPr id="15" name="object 15"/>
          <p:cNvSpPr txBox="1"/>
          <p:nvPr/>
        </p:nvSpPr>
        <p:spPr>
          <a:xfrm>
            <a:off x="6589268" y="4974793"/>
            <a:ext cx="27876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16</a:t>
            </a:r>
            <a:endParaRPr sz="1800">
              <a:latin typeface="Arial"/>
              <a:cs typeface="Arial"/>
            </a:endParaRPr>
          </a:p>
        </p:txBody>
      </p:sp>
      <p:sp>
        <p:nvSpPr>
          <p:cNvPr id="16" name="object 16"/>
          <p:cNvSpPr txBox="1"/>
          <p:nvPr/>
        </p:nvSpPr>
        <p:spPr>
          <a:xfrm>
            <a:off x="1451228" y="4974793"/>
            <a:ext cx="15303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9999"/>
                </a:solidFill>
                <a:latin typeface="Arial"/>
                <a:cs typeface="Arial"/>
              </a:rPr>
              <a:t>0</a:t>
            </a:r>
            <a:endParaRPr sz="1800">
              <a:latin typeface="Arial"/>
              <a:cs typeface="Arial"/>
            </a:endParaRPr>
          </a:p>
        </p:txBody>
      </p:sp>
      <p:sp>
        <p:nvSpPr>
          <p:cNvPr id="17" name="object 17"/>
          <p:cNvSpPr txBox="1"/>
          <p:nvPr/>
        </p:nvSpPr>
        <p:spPr>
          <a:xfrm>
            <a:off x="5922264" y="4289297"/>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4</a:t>
            </a:r>
            <a:endParaRPr sz="1800" baseline="-20833">
              <a:latin typeface="Arial"/>
              <a:cs typeface="Arial"/>
            </a:endParaRPr>
          </a:p>
        </p:txBody>
      </p:sp>
      <p:sp>
        <p:nvSpPr>
          <p:cNvPr id="18" name="object 18"/>
          <p:cNvSpPr/>
          <p:nvPr/>
        </p:nvSpPr>
        <p:spPr>
          <a:xfrm>
            <a:off x="1828800" y="4184903"/>
            <a:ext cx="3657600" cy="838200"/>
          </a:xfrm>
          <a:custGeom>
            <a:avLst/>
            <a:gdLst/>
            <a:ahLst/>
            <a:cxnLst/>
            <a:rect l="l" t="t" r="r" b="b"/>
            <a:pathLst>
              <a:path w="3657600" h="838200">
                <a:moveTo>
                  <a:pt x="3657600" y="0"/>
                </a:moveTo>
                <a:lnTo>
                  <a:pt x="3657600" y="609600"/>
                </a:lnTo>
              </a:path>
              <a:path w="3657600" h="838200">
                <a:moveTo>
                  <a:pt x="0" y="496824"/>
                </a:moveTo>
                <a:lnTo>
                  <a:pt x="0" y="725424"/>
                </a:lnTo>
              </a:path>
              <a:path w="3657600" h="838200">
                <a:moveTo>
                  <a:pt x="762000" y="496824"/>
                </a:moveTo>
                <a:lnTo>
                  <a:pt x="762000" y="725424"/>
                </a:lnTo>
              </a:path>
              <a:path w="3657600" h="838200">
                <a:moveTo>
                  <a:pt x="1143000" y="496824"/>
                </a:moveTo>
                <a:lnTo>
                  <a:pt x="1143000" y="725424"/>
                </a:lnTo>
              </a:path>
              <a:path w="3657600" h="838200">
                <a:moveTo>
                  <a:pt x="1447800" y="496824"/>
                </a:moveTo>
                <a:lnTo>
                  <a:pt x="1447800" y="725424"/>
                </a:lnTo>
              </a:path>
              <a:path w="3657600" h="838200">
                <a:moveTo>
                  <a:pt x="1752600" y="496824"/>
                </a:moveTo>
                <a:lnTo>
                  <a:pt x="1752600" y="725424"/>
                </a:lnTo>
              </a:path>
              <a:path w="3657600" h="838200">
                <a:moveTo>
                  <a:pt x="2438400" y="609600"/>
                </a:moveTo>
                <a:lnTo>
                  <a:pt x="2438400" y="838200"/>
                </a:lnTo>
              </a:path>
            </a:pathLst>
          </a:custGeom>
          <a:ln w="9525">
            <a:solidFill>
              <a:srgbClr val="009999"/>
            </a:solidFill>
          </a:ln>
        </p:spPr>
        <p:txBody>
          <a:bodyPr wrap="square" lIns="0" tIns="0" rIns="0" bIns="0" rtlCol="0"/>
          <a:lstStyle/>
          <a:p>
            <a:endParaRPr/>
          </a:p>
        </p:txBody>
      </p:sp>
      <p:sp>
        <p:nvSpPr>
          <p:cNvPr id="19" name="object 19"/>
          <p:cNvSpPr txBox="1"/>
          <p:nvPr/>
        </p:nvSpPr>
        <p:spPr>
          <a:xfrm>
            <a:off x="2225929" y="4289297"/>
            <a:ext cx="2147570" cy="986155"/>
          </a:xfrm>
          <a:prstGeom prst="rect">
            <a:avLst/>
          </a:prstGeom>
        </p:spPr>
        <p:txBody>
          <a:bodyPr vert="horz" wrap="square" lIns="0" tIns="12700" rIns="0" bIns="0" rtlCol="0">
            <a:spAutoFit/>
          </a:bodyPr>
          <a:lstStyle/>
          <a:p>
            <a:pPr marL="76200">
              <a:lnSpc>
                <a:spcPct val="100000"/>
              </a:lnSpc>
              <a:spcBef>
                <a:spcPts val="100"/>
              </a:spcBef>
              <a:tabLst>
                <a:tab pos="1676400" algn="l"/>
              </a:tabLst>
            </a:pPr>
            <a:r>
              <a:rPr sz="1800" spc="-5" dirty="0">
                <a:solidFill>
                  <a:srgbClr val="009999"/>
                </a:solidFill>
                <a:latin typeface="Arial"/>
                <a:cs typeface="Arial"/>
              </a:rPr>
              <a:t>P</a:t>
            </a:r>
            <a:r>
              <a:rPr sz="1800" spc="-7" baseline="-20833" dirty="0">
                <a:solidFill>
                  <a:srgbClr val="009999"/>
                </a:solidFill>
                <a:latin typeface="Arial"/>
                <a:cs typeface="Arial"/>
              </a:rPr>
              <a:t>1	</a:t>
            </a: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dirty="0">
              <a:latin typeface="Arial"/>
              <a:cs typeface="Arial"/>
            </a:endParaRPr>
          </a:p>
          <a:p>
            <a:pPr>
              <a:lnSpc>
                <a:spcPct val="100000"/>
              </a:lnSpc>
              <a:spcBef>
                <a:spcPts val="20"/>
              </a:spcBef>
            </a:pPr>
            <a:endParaRPr sz="2800" dirty="0">
              <a:latin typeface="Arial"/>
              <a:cs typeface="Arial"/>
            </a:endParaRPr>
          </a:p>
          <a:p>
            <a:pPr marL="234950">
              <a:lnSpc>
                <a:spcPct val="100000"/>
              </a:lnSpc>
              <a:tabLst>
                <a:tab pos="1524000" algn="l"/>
                <a:tab pos="1981200" algn="l"/>
              </a:tabLst>
            </a:pPr>
            <a:r>
              <a:rPr sz="1800" dirty="0">
                <a:solidFill>
                  <a:srgbClr val="009999"/>
                </a:solidFill>
                <a:latin typeface="Arial"/>
                <a:cs typeface="Arial"/>
              </a:rPr>
              <a:t>3	7	8</a:t>
            </a:r>
            <a:endParaRPr sz="1800" dirty="0">
              <a:latin typeface="Arial"/>
              <a:cs typeface="Arial"/>
            </a:endParaRPr>
          </a:p>
        </p:txBody>
      </p:sp>
      <p:sp>
        <p:nvSpPr>
          <p:cNvPr id="20" name="object 20"/>
          <p:cNvSpPr/>
          <p:nvPr/>
        </p:nvSpPr>
        <p:spPr>
          <a:xfrm>
            <a:off x="4648200" y="4681728"/>
            <a:ext cx="838200" cy="341630"/>
          </a:xfrm>
          <a:custGeom>
            <a:avLst/>
            <a:gdLst/>
            <a:ahLst/>
            <a:cxnLst/>
            <a:rect l="l" t="t" r="r" b="b"/>
            <a:pathLst>
              <a:path w="838200" h="341629">
                <a:moveTo>
                  <a:pt x="0" y="0"/>
                </a:moveTo>
                <a:lnTo>
                  <a:pt x="0" y="228600"/>
                </a:lnTo>
              </a:path>
              <a:path w="838200" h="341629">
                <a:moveTo>
                  <a:pt x="304800" y="0"/>
                </a:moveTo>
                <a:lnTo>
                  <a:pt x="304800" y="228600"/>
                </a:lnTo>
              </a:path>
              <a:path w="838200" h="341629">
                <a:moveTo>
                  <a:pt x="609600" y="0"/>
                </a:moveTo>
                <a:lnTo>
                  <a:pt x="609600" y="228600"/>
                </a:lnTo>
              </a:path>
              <a:path w="838200" h="341629">
                <a:moveTo>
                  <a:pt x="838200" y="112776"/>
                </a:moveTo>
                <a:lnTo>
                  <a:pt x="838200" y="341376"/>
                </a:lnTo>
              </a:path>
            </a:pathLst>
          </a:custGeom>
          <a:ln w="9525">
            <a:solidFill>
              <a:srgbClr val="009999"/>
            </a:solidFill>
          </a:ln>
        </p:spPr>
        <p:txBody>
          <a:bodyPr wrap="square" lIns="0" tIns="0" rIns="0" bIns="0" rtlCol="0"/>
          <a:lstStyle/>
          <a:p>
            <a:endParaRPr/>
          </a:p>
        </p:txBody>
      </p:sp>
      <p:sp>
        <p:nvSpPr>
          <p:cNvPr id="21" name="object 21"/>
          <p:cNvSpPr txBox="1"/>
          <p:nvPr/>
        </p:nvSpPr>
        <p:spPr>
          <a:xfrm>
            <a:off x="5338064" y="4974793"/>
            <a:ext cx="27876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9999"/>
                </a:solidFill>
                <a:latin typeface="Arial"/>
                <a:cs typeface="Arial"/>
              </a:rPr>
              <a:t>12</a:t>
            </a:r>
            <a:endParaRPr sz="1800">
              <a:latin typeface="Arial"/>
              <a:cs typeface="Arial"/>
            </a:endParaRPr>
          </a:p>
        </p:txBody>
      </p:sp>
      <p:grpSp>
        <p:nvGrpSpPr>
          <p:cNvPr id="22" name="object 22"/>
          <p:cNvGrpSpPr/>
          <p:nvPr/>
        </p:nvGrpSpPr>
        <p:grpSpPr>
          <a:xfrm>
            <a:off x="1972564" y="4681728"/>
            <a:ext cx="4509770" cy="661035"/>
            <a:chOff x="1972564" y="4681728"/>
            <a:chExt cx="4509770" cy="661035"/>
          </a:xfrm>
        </p:grpSpPr>
        <p:sp>
          <p:nvSpPr>
            <p:cNvPr id="23" name="object 23"/>
            <p:cNvSpPr/>
            <p:nvPr/>
          </p:nvSpPr>
          <p:spPr>
            <a:xfrm>
              <a:off x="5867400" y="4681728"/>
              <a:ext cx="609600" cy="228600"/>
            </a:xfrm>
            <a:custGeom>
              <a:avLst/>
              <a:gdLst/>
              <a:ahLst/>
              <a:cxnLst/>
              <a:rect l="l" t="t" r="r" b="b"/>
              <a:pathLst>
                <a:path w="609600" h="228600">
                  <a:moveTo>
                    <a:pt x="0" y="0"/>
                  </a:moveTo>
                  <a:lnTo>
                    <a:pt x="0" y="228600"/>
                  </a:lnTo>
                </a:path>
                <a:path w="609600" h="228600">
                  <a:moveTo>
                    <a:pt x="304800" y="0"/>
                  </a:moveTo>
                  <a:lnTo>
                    <a:pt x="304800" y="228600"/>
                  </a:lnTo>
                </a:path>
                <a:path w="609600" h="228600">
                  <a:moveTo>
                    <a:pt x="609600" y="0"/>
                  </a:moveTo>
                  <a:lnTo>
                    <a:pt x="609600" y="228600"/>
                  </a:lnTo>
                </a:path>
              </a:pathLst>
            </a:custGeom>
            <a:ln w="9525">
              <a:solidFill>
                <a:srgbClr val="009999"/>
              </a:solidFill>
            </a:ln>
          </p:spPr>
          <p:txBody>
            <a:bodyPr wrap="square" lIns="0" tIns="0" rIns="0" bIns="0" rtlCol="0"/>
            <a:lstStyle/>
            <a:p>
              <a:endParaRPr/>
            </a:p>
          </p:txBody>
        </p:sp>
        <p:sp>
          <p:nvSpPr>
            <p:cNvPr id="24" name="object 24"/>
            <p:cNvSpPr/>
            <p:nvPr/>
          </p:nvSpPr>
          <p:spPr>
            <a:xfrm>
              <a:off x="1972564" y="4953000"/>
              <a:ext cx="1464945" cy="389890"/>
            </a:xfrm>
            <a:custGeom>
              <a:avLst/>
              <a:gdLst/>
              <a:ahLst/>
              <a:cxnLst/>
              <a:rect l="l" t="t" r="r" b="b"/>
              <a:pathLst>
                <a:path w="1464945" h="389889">
                  <a:moveTo>
                    <a:pt x="226568" y="0"/>
                  </a:moveTo>
                  <a:lnTo>
                    <a:pt x="179324" y="31496"/>
                  </a:lnTo>
                  <a:lnTo>
                    <a:pt x="195872" y="40995"/>
                  </a:lnTo>
                  <a:lnTo>
                    <a:pt x="0" y="383413"/>
                  </a:lnTo>
                  <a:lnTo>
                    <a:pt x="11049" y="389636"/>
                  </a:lnTo>
                  <a:lnTo>
                    <a:pt x="206781" y="47256"/>
                  </a:lnTo>
                  <a:lnTo>
                    <a:pt x="223393" y="56769"/>
                  </a:lnTo>
                  <a:lnTo>
                    <a:pt x="224891" y="29972"/>
                  </a:lnTo>
                  <a:lnTo>
                    <a:pt x="226568" y="0"/>
                  </a:lnTo>
                  <a:close/>
                </a:path>
                <a:path w="1464945" h="389889">
                  <a:moveTo>
                    <a:pt x="947801" y="56769"/>
                  </a:moveTo>
                  <a:lnTo>
                    <a:pt x="946962" y="32004"/>
                  </a:lnTo>
                  <a:lnTo>
                    <a:pt x="945896" y="0"/>
                  </a:lnTo>
                  <a:lnTo>
                    <a:pt x="901573" y="35560"/>
                  </a:lnTo>
                  <a:lnTo>
                    <a:pt x="918883" y="43510"/>
                  </a:lnTo>
                  <a:lnTo>
                    <a:pt x="762254" y="384175"/>
                  </a:lnTo>
                  <a:lnTo>
                    <a:pt x="773811" y="389382"/>
                  </a:lnTo>
                  <a:lnTo>
                    <a:pt x="930402" y="48793"/>
                  </a:lnTo>
                  <a:lnTo>
                    <a:pt x="947801" y="56769"/>
                  </a:lnTo>
                  <a:close/>
                </a:path>
                <a:path w="1464945" h="389889">
                  <a:moveTo>
                    <a:pt x="1464818" y="384175"/>
                  </a:moveTo>
                  <a:lnTo>
                    <a:pt x="1319720" y="57581"/>
                  </a:lnTo>
                  <a:lnTo>
                    <a:pt x="1337183" y="49784"/>
                  </a:lnTo>
                  <a:lnTo>
                    <a:pt x="1332547" y="45974"/>
                  </a:lnTo>
                  <a:lnTo>
                    <a:pt x="1293368" y="13716"/>
                  </a:lnTo>
                  <a:lnTo>
                    <a:pt x="1290815" y="70485"/>
                  </a:lnTo>
                  <a:lnTo>
                    <a:pt x="1308201" y="62738"/>
                  </a:lnTo>
                  <a:lnTo>
                    <a:pt x="1453261" y="389382"/>
                  </a:lnTo>
                  <a:lnTo>
                    <a:pt x="1464818" y="384175"/>
                  </a:lnTo>
                  <a:close/>
                </a:path>
              </a:pathLst>
            </a:custGeom>
            <a:solidFill>
              <a:srgbClr val="3333FF"/>
            </a:solidFill>
          </p:spPr>
          <p:txBody>
            <a:bodyPr wrap="square" lIns="0" tIns="0" rIns="0" bIns="0" rtlCol="0"/>
            <a:lstStyle/>
            <a:p>
              <a:endParaRPr/>
            </a:p>
          </p:txBody>
        </p:sp>
      </p:grpSp>
      <p:sp>
        <p:nvSpPr>
          <p:cNvPr id="25" name="object 25"/>
          <p:cNvSpPr txBox="1"/>
          <p:nvPr/>
        </p:nvSpPr>
        <p:spPr>
          <a:xfrm>
            <a:off x="1729994" y="5359095"/>
            <a:ext cx="630555" cy="330835"/>
          </a:xfrm>
          <a:prstGeom prst="rect">
            <a:avLst/>
          </a:prstGeom>
        </p:spPr>
        <p:txBody>
          <a:bodyPr vert="horz" wrap="square" lIns="0" tIns="12700" rIns="0" bIns="0" rtlCol="0">
            <a:spAutoFit/>
          </a:bodyPr>
          <a:lstStyle/>
          <a:p>
            <a:pPr marL="38100">
              <a:lnSpc>
                <a:spcPct val="100000"/>
              </a:lnSpc>
              <a:spcBef>
                <a:spcPts val="100"/>
              </a:spcBef>
            </a:pPr>
            <a:r>
              <a:rPr sz="1800" i="1" dirty="0">
                <a:solidFill>
                  <a:srgbClr val="800000"/>
                </a:solidFill>
                <a:latin typeface="Times New Roman"/>
                <a:cs typeface="Times New Roman"/>
              </a:rPr>
              <a:t>P</a:t>
            </a:r>
            <a:r>
              <a:rPr sz="1800" i="1" baseline="-20833" dirty="0">
                <a:solidFill>
                  <a:srgbClr val="800000"/>
                </a:solidFill>
                <a:latin typeface="Times New Roman"/>
                <a:cs typeface="Times New Roman"/>
              </a:rPr>
              <a:t>2</a:t>
            </a:r>
            <a:r>
              <a:rPr sz="1800" i="1" spc="60" baseline="-20833" dirty="0">
                <a:solidFill>
                  <a:srgbClr val="800000"/>
                </a:solidFill>
                <a:latin typeface="Times New Roman"/>
                <a:cs typeface="Times New Roman"/>
              </a:rPr>
              <a:t> </a:t>
            </a:r>
            <a:r>
              <a:rPr sz="1600" spc="-5" dirty="0">
                <a:solidFill>
                  <a:srgbClr val="800000"/>
                </a:solidFill>
                <a:latin typeface="Times New Roman"/>
                <a:cs typeface="Times New Roman"/>
              </a:rPr>
              <a:t>arr</a:t>
            </a:r>
            <a:r>
              <a:rPr sz="2000" spc="-5" dirty="0">
                <a:solidFill>
                  <a:srgbClr val="800000"/>
                </a:solidFill>
                <a:latin typeface="Times New Roman"/>
                <a:cs typeface="Times New Roman"/>
              </a:rPr>
              <a:t>.</a:t>
            </a:r>
            <a:endParaRPr sz="2000">
              <a:latin typeface="Times New Roman"/>
              <a:cs typeface="Times New Roman"/>
            </a:endParaRPr>
          </a:p>
        </p:txBody>
      </p:sp>
      <p:sp>
        <p:nvSpPr>
          <p:cNvPr id="27" name="object 27"/>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
        <p:nvSpPr>
          <p:cNvPr id="26" name="object 26"/>
          <p:cNvSpPr txBox="1"/>
          <p:nvPr/>
        </p:nvSpPr>
        <p:spPr>
          <a:xfrm>
            <a:off x="2479294" y="5436819"/>
            <a:ext cx="1355725" cy="299720"/>
          </a:xfrm>
          <a:prstGeom prst="rect">
            <a:avLst/>
          </a:prstGeom>
        </p:spPr>
        <p:txBody>
          <a:bodyPr vert="horz" wrap="square" lIns="0" tIns="12700" rIns="0" bIns="0" rtlCol="0">
            <a:spAutoFit/>
          </a:bodyPr>
          <a:lstStyle/>
          <a:p>
            <a:pPr marL="50800">
              <a:lnSpc>
                <a:spcPct val="100000"/>
              </a:lnSpc>
              <a:spcBef>
                <a:spcPts val="100"/>
              </a:spcBef>
              <a:tabLst>
                <a:tab pos="812800" algn="l"/>
              </a:tabLst>
            </a:pPr>
            <a:r>
              <a:rPr sz="1800" i="1" dirty="0">
                <a:solidFill>
                  <a:srgbClr val="800000"/>
                </a:solidFill>
                <a:latin typeface="Times New Roman"/>
                <a:cs typeface="Times New Roman"/>
              </a:rPr>
              <a:t>P</a:t>
            </a:r>
            <a:r>
              <a:rPr sz="1800" i="1" baseline="-20833" dirty="0">
                <a:solidFill>
                  <a:srgbClr val="800000"/>
                </a:solidFill>
                <a:latin typeface="Times New Roman"/>
                <a:cs typeface="Times New Roman"/>
              </a:rPr>
              <a:t>3</a:t>
            </a:r>
            <a:r>
              <a:rPr sz="1800" i="1" spc="142" baseline="-20833" dirty="0">
                <a:solidFill>
                  <a:srgbClr val="800000"/>
                </a:solidFill>
                <a:latin typeface="Times New Roman"/>
                <a:cs typeface="Times New Roman"/>
              </a:rPr>
              <a:t> </a:t>
            </a:r>
            <a:r>
              <a:rPr sz="1600" spc="-30" dirty="0">
                <a:solidFill>
                  <a:srgbClr val="800000"/>
                </a:solidFill>
                <a:latin typeface="Times New Roman"/>
                <a:cs typeface="Times New Roman"/>
              </a:rPr>
              <a:t>arr.	</a:t>
            </a:r>
            <a:r>
              <a:rPr sz="1800" i="1" dirty="0">
                <a:solidFill>
                  <a:srgbClr val="800000"/>
                </a:solidFill>
                <a:latin typeface="Times New Roman"/>
                <a:cs typeface="Times New Roman"/>
              </a:rPr>
              <a:t>P</a:t>
            </a:r>
            <a:r>
              <a:rPr sz="1800" i="1" baseline="-20833" dirty="0">
                <a:solidFill>
                  <a:srgbClr val="800000"/>
                </a:solidFill>
                <a:latin typeface="Times New Roman"/>
                <a:cs typeface="Times New Roman"/>
              </a:rPr>
              <a:t>4</a:t>
            </a:r>
            <a:r>
              <a:rPr sz="1800" i="1" spc="82" baseline="-20833" dirty="0">
                <a:solidFill>
                  <a:srgbClr val="800000"/>
                </a:solidFill>
                <a:latin typeface="Times New Roman"/>
                <a:cs typeface="Times New Roman"/>
              </a:rPr>
              <a:t> </a:t>
            </a:r>
            <a:r>
              <a:rPr sz="1600" spc="-5" dirty="0">
                <a:solidFill>
                  <a:srgbClr val="800000"/>
                </a:solidFill>
                <a:latin typeface="Times New Roman"/>
                <a:cs typeface="Times New Roman"/>
              </a:rPr>
              <a:t>arr</a:t>
            </a:r>
            <a:endParaRPr sz="1600">
              <a:latin typeface="Times New Roman"/>
              <a:cs typeface="Times New Roman"/>
            </a:endParaRPr>
          </a:p>
        </p:txBody>
      </p:sp>
      <p:cxnSp>
        <p:nvCxnSpPr>
          <p:cNvPr id="29" name="Straight Connector 28">
            <a:extLst>
              <a:ext uri="{FF2B5EF4-FFF2-40B4-BE49-F238E27FC236}">
                <a16:creationId xmlns:a16="http://schemas.microsoft.com/office/drawing/2014/main" id="{9609180A-0C08-0424-B5BB-177D37A9F95D}"/>
              </a:ext>
            </a:extLst>
          </p:cNvPr>
          <p:cNvCxnSpPr/>
          <p:nvPr/>
        </p:nvCxnSpPr>
        <p:spPr>
          <a:xfrm>
            <a:off x="3827381" y="4184903"/>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42B952-70B5-7ED5-5F9B-12D780D19707}"/>
              </a:ext>
            </a:extLst>
          </p:cNvPr>
          <p:cNvCxnSpPr/>
          <p:nvPr/>
        </p:nvCxnSpPr>
        <p:spPr>
          <a:xfrm>
            <a:off x="4267200" y="4184903"/>
            <a:ext cx="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824322" cy="514350"/>
          </a:xfrm>
          <a:prstGeom prst="rect">
            <a:avLst/>
          </a:prstGeom>
        </p:spPr>
        <p:txBody>
          <a:bodyPr vert="horz" wrap="square" lIns="0" tIns="13335" rIns="0" bIns="0" rtlCol="0">
            <a:spAutoFit/>
          </a:bodyPr>
          <a:lstStyle/>
          <a:p>
            <a:pPr marL="12700">
              <a:lnSpc>
                <a:spcPct val="100000"/>
              </a:lnSpc>
              <a:spcBef>
                <a:spcPts val="105"/>
              </a:spcBef>
            </a:pPr>
            <a:r>
              <a:rPr dirty="0"/>
              <a:t>Example of Preemptive</a:t>
            </a:r>
            <a:r>
              <a:rPr spc="-85" dirty="0"/>
              <a:t> </a:t>
            </a:r>
            <a:r>
              <a:rPr dirty="0"/>
              <a:t>SJF</a:t>
            </a:r>
          </a:p>
        </p:txBody>
      </p:sp>
      <p:graphicFrame>
        <p:nvGraphicFramePr>
          <p:cNvPr id="4" name="object 4"/>
          <p:cNvGraphicFramePr>
            <a:graphicFrameLocks noGrp="1"/>
          </p:cNvGraphicFramePr>
          <p:nvPr>
            <p:extLst>
              <p:ext uri="{D42A27DB-BD31-4B8C-83A1-F6EECF244321}">
                <p14:modId xmlns:p14="http://schemas.microsoft.com/office/powerpoint/2010/main" val="2427194530"/>
              </p:ext>
            </p:extLst>
          </p:nvPr>
        </p:nvGraphicFramePr>
        <p:xfrm>
          <a:off x="1105812" y="1373868"/>
          <a:ext cx="7504787" cy="2535711"/>
        </p:xfrm>
        <a:graphic>
          <a:graphicData uri="http://schemas.openxmlformats.org/drawingml/2006/table">
            <a:tbl>
              <a:tblPr firstRow="1" bandRow="1">
                <a:tableStyleId>{2D5ABB26-0587-4C30-8999-92F81FD0307C}</a:tableStyleId>
              </a:tblPr>
              <a:tblGrid>
                <a:gridCol w="5210255">
                  <a:extLst>
                    <a:ext uri="{9D8B030D-6E8A-4147-A177-3AD203B41FA5}">
                      <a16:colId xmlns:a16="http://schemas.microsoft.com/office/drawing/2014/main" val="20000"/>
                    </a:ext>
                  </a:extLst>
                </a:gridCol>
                <a:gridCol w="2294532">
                  <a:extLst>
                    <a:ext uri="{9D8B030D-6E8A-4147-A177-3AD203B41FA5}">
                      <a16:colId xmlns:a16="http://schemas.microsoft.com/office/drawing/2014/main" val="20001"/>
                    </a:ext>
                  </a:extLst>
                </a:gridCol>
              </a:tblGrid>
              <a:tr h="389842">
                <a:tc>
                  <a:txBody>
                    <a:bodyPr/>
                    <a:lstStyle/>
                    <a:p>
                      <a:pPr marL="591820" algn="ctr">
                        <a:lnSpc>
                          <a:spcPts val="2655"/>
                        </a:lnSpc>
                        <a:tabLst>
                          <a:tab pos="1954530" algn="l"/>
                        </a:tabLst>
                      </a:pPr>
                      <a:r>
                        <a:rPr sz="2400" b="1" u="heavy" spc="-5" dirty="0">
                          <a:solidFill>
                            <a:srgbClr val="006666"/>
                          </a:solidFill>
                          <a:uFill>
                            <a:solidFill>
                              <a:srgbClr val="006666"/>
                            </a:solidFill>
                          </a:uFill>
                          <a:latin typeface="Arial"/>
                          <a:cs typeface="Arial"/>
                        </a:rPr>
                        <a:t>Process	Arrival</a:t>
                      </a:r>
                      <a:r>
                        <a:rPr sz="2400" b="1" u="heavy" spc="-20" dirty="0">
                          <a:solidFill>
                            <a:srgbClr val="006666"/>
                          </a:solidFill>
                          <a:uFill>
                            <a:solidFill>
                              <a:srgbClr val="006666"/>
                            </a:solidFill>
                          </a:uFill>
                          <a:latin typeface="Arial"/>
                          <a:cs typeface="Arial"/>
                        </a:rPr>
                        <a:t> </a:t>
                      </a:r>
                      <a:r>
                        <a:rPr sz="2400" b="1" u="heavy" spc="-5" dirty="0">
                          <a:solidFill>
                            <a:srgbClr val="006666"/>
                          </a:solidFill>
                          <a:uFill>
                            <a:solidFill>
                              <a:srgbClr val="006666"/>
                            </a:solidFill>
                          </a:uFill>
                          <a:latin typeface="Arial"/>
                          <a:cs typeface="Arial"/>
                        </a:rPr>
                        <a:t>Time</a:t>
                      </a:r>
                      <a:endParaRPr sz="2400">
                        <a:latin typeface="Arial"/>
                        <a:cs typeface="Arial"/>
                      </a:endParaRPr>
                    </a:p>
                  </a:txBody>
                  <a:tcPr marL="0" marR="0" marT="0" marB="0"/>
                </a:tc>
                <a:tc>
                  <a:txBody>
                    <a:bodyPr/>
                    <a:lstStyle/>
                    <a:p>
                      <a:pPr marL="74930" algn="ctr">
                        <a:lnSpc>
                          <a:spcPts val="2655"/>
                        </a:lnSpc>
                      </a:pPr>
                      <a:r>
                        <a:rPr sz="2400" b="1" u="heavy" spc="-5" dirty="0">
                          <a:solidFill>
                            <a:srgbClr val="006666"/>
                          </a:solidFill>
                          <a:uFill>
                            <a:solidFill>
                              <a:srgbClr val="006666"/>
                            </a:solidFill>
                          </a:uFill>
                          <a:latin typeface="Arial"/>
                          <a:cs typeface="Arial"/>
                        </a:rPr>
                        <a:t>Burst</a:t>
                      </a:r>
                      <a:r>
                        <a:rPr sz="2400" b="1" u="heavy" spc="-60" dirty="0">
                          <a:solidFill>
                            <a:srgbClr val="006666"/>
                          </a:solidFill>
                          <a:uFill>
                            <a:solidFill>
                              <a:srgbClr val="006666"/>
                            </a:solidFill>
                          </a:uFill>
                          <a:latin typeface="Arial"/>
                          <a:cs typeface="Arial"/>
                        </a:rPr>
                        <a:t> </a:t>
                      </a:r>
                      <a:r>
                        <a:rPr sz="2400" b="1" u="heavy" dirty="0">
                          <a:solidFill>
                            <a:srgbClr val="006666"/>
                          </a:solidFill>
                          <a:uFill>
                            <a:solidFill>
                              <a:srgbClr val="006666"/>
                            </a:solidFill>
                          </a:uFill>
                          <a:latin typeface="Arial"/>
                          <a:cs typeface="Arial"/>
                        </a:rPr>
                        <a:t>Time</a:t>
                      </a:r>
                      <a:endParaRPr sz="2400">
                        <a:latin typeface="Arial"/>
                        <a:cs typeface="Arial"/>
                      </a:endParaRPr>
                    </a:p>
                  </a:txBody>
                  <a:tcPr marL="0" marR="0" marT="0" marB="0"/>
                </a:tc>
                <a:extLst>
                  <a:ext uri="{0D108BD9-81ED-4DB2-BD59-A6C34878D82A}">
                    <a16:rowId xmlns:a16="http://schemas.microsoft.com/office/drawing/2014/main" val="10000"/>
                  </a:ext>
                </a:extLst>
              </a:tr>
              <a:tr h="465557">
                <a:tc>
                  <a:txBody>
                    <a:bodyPr/>
                    <a:lstStyle/>
                    <a:p>
                      <a:pPr marL="1134745">
                        <a:lnSpc>
                          <a:spcPct val="100000"/>
                        </a:lnSpc>
                        <a:spcBef>
                          <a:spcPts val="160"/>
                        </a:spcBef>
                        <a:tabLst>
                          <a:tab pos="2730500" algn="l"/>
                        </a:tabLst>
                      </a:pPr>
                      <a:r>
                        <a:rPr sz="2400" b="1" i="1" spc="-5" dirty="0">
                          <a:solidFill>
                            <a:srgbClr val="006666"/>
                          </a:solidFill>
                          <a:latin typeface="Arial"/>
                          <a:cs typeface="Arial"/>
                        </a:rPr>
                        <a:t>P</a:t>
                      </a:r>
                      <a:r>
                        <a:rPr sz="2400" b="1" i="1" spc="-7" baseline="-20833" dirty="0">
                          <a:solidFill>
                            <a:srgbClr val="006666"/>
                          </a:solidFill>
                          <a:latin typeface="Arial"/>
                          <a:cs typeface="Arial"/>
                        </a:rPr>
                        <a:t>1	</a:t>
                      </a:r>
                      <a:r>
                        <a:rPr sz="2400" b="1" dirty="0">
                          <a:solidFill>
                            <a:srgbClr val="006666"/>
                          </a:solidFill>
                          <a:latin typeface="Arial"/>
                          <a:cs typeface="Arial"/>
                        </a:rPr>
                        <a:t>0.0</a:t>
                      </a:r>
                      <a:endParaRPr sz="2400" dirty="0">
                        <a:latin typeface="Arial"/>
                        <a:cs typeface="Arial"/>
                      </a:endParaRPr>
                    </a:p>
                  </a:txBody>
                  <a:tcPr marL="0" marR="0" marT="20320" marB="0"/>
                </a:tc>
                <a:tc>
                  <a:txBody>
                    <a:bodyPr/>
                    <a:lstStyle/>
                    <a:p>
                      <a:pPr marL="75565" algn="ctr">
                        <a:lnSpc>
                          <a:spcPct val="100000"/>
                        </a:lnSpc>
                        <a:spcBef>
                          <a:spcPts val="160"/>
                        </a:spcBef>
                      </a:pPr>
                      <a:r>
                        <a:rPr sz="2400" b="1" dirty="0">
                          <a:solidFill>
                            <a:srgbClr val="006666"/>
                          </a:solidFill>
                          <a:latin typeface="Arial"/>
                          <a:cs typeface="Arial"/>
                        </a:rPr>
                        <a:t>7</a:t>
                      </a:r>
                      <a:r>
                        <a:rPr lang="en-CA" sz="2400" b="1" dirty="0">
                          <a:solidFill>
                            <a:srgbClr val="006666"/>
                          </a:solidFill>
                          <a:latin typeface="Arial"/>
                          <a:cs typeface="Arial"/>
                        </a:rPr>
                        <a:t> (5) (5) (5) </a:t>
                      </a:r>
                      <a:r>
                        <a:rPr lang="en-CA" sz="2400" b="1" dirty="0">
                          <a:solidFill>
                            <a:srgbClr val="006666"/>
                          </a:solidFill>
                          <a:latin typeface="Arial"/>
                          <a:cs typeface="Arial"/>
                          <a:sym typeface="Wingdings" panose="05000000000000000000" pitchFamily="2" charset="2"/>
                        </a:rPr>
                        <a:t> 0</a:t>
                      </a:r>
                      <a:endParaRPr sz="2400" dirty="0">
                        <a:latin typeface="Arial"/>
                        <a:cs typeface="Arial"/>
                      </a:endParaRPr>
                    </a:p>
                  </a:txBody>
                  <a:tcPr marL="0" marR="0" marT="20320" marB="0"/>
                </a:tc>
                <a:extLst>
                  <a:ext uri="{0D108BD9-81ED-4DB2-BD59-A6C34878D82A}">
                    <a16:rowId xmlns:a16="http://schemas.microsoft.com/office/drawing/2014/main" val="10001"/>
                  </a:ext>
                </a:extLst>
              </a:tr>
              <a:tr h="438912">
                <a:tc>
                  <a:txBody>
                    <a:bodyPr/>
                    <a:lstStyle/>
                    <a:p>
                      <a:pPr marL="1177290">
                        <a:lnSpc>
                          <a:spcPts val="2830"/>
                        </a:lnSpc>
                        <a:tabLst>
                          <a:tab pos="2730500" algn="l"/>
                        </a:tabLst>
                      </a:pPr>
                      <a:r>
                        <a:rPr sz="2400" b="1" i="1" spc="-5" dirty="0">
                          <a:solidFill>
                            <a:srgbClr val="006666"/>
                          </a:solidFill>
                          <a:latin typeface="Arial"/>
                          <a:cs typeface="Arial"/>
                        </a:rPr>
                        <a:t>P</a:t>
                      </a:r>
                      <a:r>
                        <a:rPr sz="2400" b="1" i="1" spc="-7" baseline="-20833" dirty="0">
                          <a:solidFill>
                            <a:srgbClr val="006666"/>
                          </a:solidFill>
                          <a:latin typeface="Arial"/>
                          <a:cs typeface="Arial"/>
                        </a:rPr>
                        <a:t>2	</a:t>
                      </a:r>
                      <a:r>
                        <a:rPr sz="2400" b="1" dirty="0">
                          <a:solidFill>
                            <a:srgbClr val="006666"/>
                          </a:solidFill>
                          <a:latin typeface="Arial"/>
                          <a:cs typeface="Arial"/>
                        </a:rPr>
                        <a:t>2.0</a:t>
                      </a:r>
                      <a:endParaRPr sz="2400">
                        <a:latin typeface="Arial"/>
                        <a:cs typeface="Arial"/>
                      </a:endParaRPr>
                    </a:p>
                  </a:txBody>
                  <a:tcPr marL="0" marR="0" marT="0" marB="0"/>
                </a:tc>
                <a:tc>
                  <a:txBody>
                    <a:bodyPr/>
                    <a:lstStyle/>
                    <a:p>
                      <a:pPr marL="75565" algn="ctr">
                        <a:lnSpc>
                          <a:spcPts val="2830"/>
                        </a:lnSpc>
                      </a:pPr>
                      <a:r>
                        <a:rPr sz="2400" b="1" dirty="0">
                          <a:solidFill>
                            <a:srgbClr val="006666"/>
                          </a:solidFill>
                          <a:latin typeface="Arial"/>
                          <a:cs typeface="Arial"/>
                        </a:rPr>
                        <a:t>4</a:t>
                      </a:r>
                      <a:r>
                        <a:rPr lang="en-CA" sz="2400" b="1" dirty="0">
                          <a:solidFill>
                            <a:srgbClr val="006666"/>
                          </a:solidFill>
                          <a:latin typeface="Arial"/>
                          <a:cs typeface="Arial"/>
                        </a:rPr>
                        <a:t> (2) (0)</a:t>
                      </a:r>
                      <a:endParaRPr sz="2400" dirty="0">
                        <a:latin typeface="Arial"/>
                        <a:cs typeface="Arial"/>
                      </a:endParaRPr>
                    </a:p>
                  </a:txBody>
                  <a:tcPr marL="0" marR="0" marT="0" marB="0"/>
                </a:tc>
                <a:extLst>
                  <a:ext uri="{0D108BD9-81ED-4DB2-BD59-A6C34878D82A}">
                    <a16:rowId xmlns:a16="http://schemas.microsoft.com/office/drawing/2014/main" val="10002"/>
                  </a:ext>
                </a:extLst>
              </a:tr>
              <a:tr h="438774">
                <a:tc>
                  <a:txBody>
                    <a:bodyPr/>
                    <a:lstStyle/>
                    <a:p>
                      <a:pPr marL="1177290">
                        <a:lnSpc>
                          <a:spcPts val="2830"/>
                        </a:lnSpc>
                        <a:tabLst>
                          <a:tab pos="2730500" algn="l"/>
                        </a:tabLst>
                      </a:pPr>
                      <a:r>
                        <a:rPr sz="2400" b="1" i="1" spc="-5" dirty="0">
                          <a:solidFill>
                            <a:srgbClr val="006666"/>
                          </a:solidFill>
                          <a:latin typeface="Arial"/>
                          <a:cs typeface="Arial"/>
                        </a:rPr>
                        <a:t>P</a:t>
                      </a:r>
                      <a:r>
                        <a:rPr sz="2400" b="1" i="1" spc="-7" baseline="-20833" dirty="0">
                          <a:solidFill>
                            <a:srgbClr val="006666"/>
                          </a:solidFill>
                          <a:latin typeface="Arial"/>
                          <a:cs typeface="Arial"/>
                        </a:rPr>
                        <a:t>3	</a:t>
                      </a:r>
                      <a:r>
                        <a:rPr sz="2400" b="1" dirty="0">
                          <a:solidFill>
                            <a:srgbClr val="006666"/>
                          </a:solidFill>
                          <a:latin typeface="Arial"/>
                          <a:cs typeface="Arial"/>
                        </a:rPr>
                        <a:t>4.0</a:t>
                      </a:r>
                      <a:endParaRPr sz="2400">
                        <a:latin typeface="Arial"/>
                        <a:cs typeface="Arial"/>
                      </a:endParaRPr>
                    </a:p>
                  </a:txBody>
                  <a:tcPr marL="0" marR="0" marT="0" marB="0"/>
                </a:tc>
                <a:tc>
                  <a:txBody>
                    <a:bodyPr/>
                    <a:lstStyle/>
                    <a:p>
                      <a:pPr marL="75565" algn="ctr">
                        <a:lnSpc>
                          <a:spcPts val="2830"/>
                        </a:lnSpc>
                      </a:pPr>
                      <a:r>
                        <a:rPr sz="2400" b="1" dirty="0">
                          <a:solidFill>
                            <a:srgbClr val="006666"/>
                          </a:solidFill>
                          <a:latin typeface="Arial"/>
                          <a:cs typeface="Arial"/>
                        </a:rPr>
                        <a:t>1</a:t>
                      </a:r>
                      <a:r>
                        <a:rPr lang="en-CA" sz="2400" b="1" dirty="0">
                          <a:solidFill>
                            <a:srgbClr val="006666"/>
                          </a:solidFill>
                          <a:latin typeface="Arial"/>
                          <a:cs typeface="Arial"/>
                        </a:rPr>
                        <a:t> (0)</a:t>
                      </a:r>
                      <a:endParaRPr sz="2400" dirty="0">
                        <a:latin typeface="Arial"/>
                        <a:cs typeface="Arial"/>
                      </a:endParaRPr>
                    </a:p>
                  </a:txBody>
                  <a:tcPr marL="0" marR="0" marT="0" marB="0"/>
                </a:tc>
                <a:extLst>
                  <a:ext uri="{0D108BD9-81ED-4DB2-BD59-A6C34878D82A}">
                    <a16:rowId xmlns:a16="http://schemas.microsoft.com/office/drawing/2014/main" val="10003"/>
                  </a:ext>
                </a:extLst>
              </a:tr>
              <a:tr h="439272">
                <a:tc>
                  <a:txBody>
                    <a:bodyPr/>
                    <a:lstStyle/>
                    <a:p>
                      <a:pPr marL="1177290">
                        <a:lnSpc>
                          <a:spcPts val="2830"/>
                        </a:lnSpc>
                        <a:tabLst>
                          <a:tab pos="2730500" algn="l"/>
                        </a:tabLst>
                      </a:pPr>
                      <a:r>
                        <a:rPr sz="2400" b="1" i="1" spc="-5" dirty="0">
                          <a:solidFill>
                            <a:srgbClr val="006666"/>
                          </a:solidFill>
                          <a:latin typeface="Arial"/>
                          <a:cs typeface="Arial"/>
                        </a:rPr>
                        <a:t>P</a:t>
                      </a:r>
                      <a:r>
                        <a:rPr sz="2400" b="1" i="1" spc="-7" baseline="-20833" dirty="0">
                          <a:solidFill>
                            <a:srgbClr val="006666"/>
                          </a:solidFill>
                          <a:latin typeface="Arial"/>
                          <a:cs typeface="Arial"/>
                        </a:rPr>
                        <a:t>4	</a:t>
                      </a:r>
                      <a:r>
                        <a:rPr sz="2400" b="1" dirty="0">
                          <a:solidFill>
                            <a:srgbClr val="006666"/>
                          </a:solidFill>
                          <a:latin typeface="Arial"/>
                          <a:cs typeface="Arial"/>
                        </a:rPr>
                        <a:t>5.0</a:t>
                      </a:r>
                      <a:endParaRPr sz="2400">
                        <a:latin typeface="Arial"/>
                        <a:cs typeface="Arial"/>
                      </a:endParaRPr>
                    </a:p>
                  </a:txBody>
                  <a:tcPr marL="0" marR="0" marT="0" marB="0"/>
                </a:tc>
                <a:tc>
                  <a:txBody>
                    <a:bodyPr/>
                    <a:lstStyle/>
                    <a:p>
                      <a:pPr marL="76200" algn="ctr">
                        <a:lnSpc>
                          <a:spcPts val="2830"/>
                        </a:lnSpc>
                      </a:pPr>
                      <a:r>
                        <a:rPr lang="en-CA" sz="2400" b="1" dirty="0">
                          <a:solidFill>
                            <a:srgbClr val="006666"/>
                          </a:solidFill>
                          <a:latin typeface="Arial"/>
                          <a:cs typeface="Arial"/>
                        </a:rPr>
                        <a:t>(_) </a:t>
                      </a:r>
                      <a:r>
                        <a:rPr sz="2400" b="1" dirty="0">
                          <a:solidFill>
                            <a:srgbClr val="006666"/>
                          </a:solidFill>
                          <a:latin typeface="Arial"/>
                          <a:cs typeface="Arial"/>
                        </a:rPr>
                        <a:t>4</a:t>
                      </a:r>
                      <a:r>
                        <a:rPr lang="en-CA" sz="2400" b="1" dirty="0">
                          <a:solidFill>
                            <a:srgbClr val="006666"/>
                          </a:solidFill>
                          <a:latin typeface="Arial"/>
                          <a:cs typeface="Arial"/>
                        </a:rPr>
                        <a:t> (4) (0)</a:t>
                      </a:r>
                      <a:endParaRPr sz="2400" dirty="0">
                        <a:latin typeface="Arial"/>
                        <a:cs typeface="Arial"/>
                      </a:endParaRPr>
                    </a:p>
                  </a:txBody>
                  <a:tcPr marL="0" marR="0" marT="0" marB="0"/>
                </a:tc>
                <a:extLst>
                  <a:ext uri="{0D108BD9-81ED-4DB2-BD59-A6C34878D82A}">
                    <a16:rowId xmlns:a16="http://schemas.microsoft.com/office/drawing/2014/main" val="10004"/>
                  </a:ext>
                </a:extLst>
              </a:tr>
              <a:tr h="363354">
                <a:tc>
                  <a:txBody>
                    <a:bodyPr/>
                    <a:lstStyle/>
                    <a:p>
                      <a:pPr marL="31750">
                        <a:lnSpc>
                          <a:spcPts val="2760"/>
                        </a:lnSpc>
                      </a:pPr>
                      <a:r>
                        <a:rPr sz="2400" b="1" spc="-5" dirty="0">
                          <a:solidFill>
                            <a:srgbClr val="006666"/>
                          </a:solidFill>
                          <a:latin typeface="Arial"/>
                          <a:cs typeface="Arial"/>
                        </a:rPr>
                        <a:t>SJF</a:t>
                      </a:r>
                      <a:r>
                        <a:rPr sz="2400" b="1" spc="-10" dirty="0">
                          <a:solidFill>
                            <a:srgbClr val="006666"/>
                          </a:solidFill>
                          <a:latin typeface="Arial"/>
                          <a:cs typeface="Arial"/>
                        </a:rPr>
                        <a:t> </a:t>
                      </a:r>
                      <a:r>
                        <a:rPr sz="2400" b="1" dirty="0">
                          <a:solidFill>
                            <a:srgbClr val="006666"/>
                          </a:solidFill>
                          <a:latin typeface="Arial"/>
                          <a:cs typeface="Arial"/>
                        </a:rPr>
                        <a:t>(preemptive)</a:t>
                      </a:r>
                      <a:endParaRPr sz="2400">
                        <a:latin typeface="Arial"/>
                        <a:cs typeface="Arial"/>
                      </a:endParaRPr>
                    </a:p>
                  </a:txBody>
                  <a:tcPr marL="0" marR="0" marT="0" marB="0"/>
                </a:tc>
                <a:tc>
                  <a:txBody>
                    <a:bodyPr/>
                    <a:lstStyle/>
                    <a:p>
                      <a:pPr>
                        <a:lnSpc>
                          <a:spcPct val="100000"/>
                        </a:lnSpc>
                      </a:pPr>
                      <a:endParaRPr sz="2200" dirty="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
        <p:nvSpPr>
          <p:cNvPr id="5" name="object 5"/>
          <p:cNvSpPr/>
          <p:nvPr/>
        </p:nvSpPr>
        <p:spPr>
          <a:xfrm>
            <a:off x="1006754" y="3671061"/>
            <a:ext cx="198119" cy="20269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5865876"/>
            <a:ext cx="198119" cy="202692"/>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336928" y="5711444"/>
            <a:ext cx="6511672"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Average </a:t>
            </a:r>
            <a:r>
              <a:rPr sz="2400" b="1" dirty="0">
                <a:solidFill>
                  <a:srgbClr val="006666"/>
                </a:solidFill>
                <a:latin typeface="Arial"/>
                <a:cs typeface="Arial"/>
              </a:rPr>
              <a:t>waiting time = (9 + </a:t>
            </a:r>
            <a:r>
              <a:rPr sz="2400" b="1" spc="-5" dirty="0">
                <a:solidFill>
                  <a:srgbClr val="006666"/>
                </a:solidFill>
                <a:latin typeface="Arial"/>
                <a:cs typeface="Arial"/>
              </a:rPr>
              <a:t>1 </a:t>
            </a:r>
            <a:r>
              <a:rPr sz="2400" b="1" dirty="0">
                <a:solidFill>
                  <a:srgbClr val="006666"/>
                </a:solidFill>
                <a:latin typeface="Arial"/>
                <a:cs typeface="Arial"/>
              </a:rPr>
              <a:t>+ </a:t>
            </a:r>
            <a:r>
              <a:rPr sz="2400" b="1" spc="-5" dirty="0">
                <a:solidFill>
                  <a:srgbClr val="006666"/>
                </a:solidFill>
                <a:latin typeface="Arial"/>
                <a:cs typeface="Arial"/>
              </a:rPr>
              <a:t>0 +</a:t>
            </a:r>
            <a:r>
              <a:rPr lang="en-CA" sz="2400" b="1" spc="-5" dirty="0">
                <a:solidFill>
                  <a:srgbClr val="006666"/>
                </a:solidFill>
                <a:latin typeface="Arial"/>
                <a:cs typeface="Arial"/>
              </a:rPr>
              <a:t> </a:t>
            </a:r>
            <a:r>
              <a:rPr sz="2400" b="1" spc="-5" dirty="0">
                <a:solidFill>
                  <a:srgbClr val="006666"/>
                </a:solidFill>
                <a:latin typeface="Arial"/>
                <a:cs typeface="Arial"/>
              </a:rPr>
              <a:t>2)/4 </a:t>
            </a:r>
            <a:r>
              <a:rPr sz="2400" b="1" dirty="0">
                <a:solidFill>
                  <a:srgbClr val="006666"/>
                </a:solidFill>
                <a:latin typeface="Arial"/>
                <a:cs typeface="Arial"/>
              </a:rPr>
              <a:t>=</a:t>
            </a:r>
            <a:r>
              <a:rPr sz="2400" b="1" spc="-90" dirty="0">
                <a:solidFill>
                  <a:srgbClr val="006666"/>
                </a:solidFill>
                <a:latin typeface="Arial"/>
                <a:cs typeface="Arial"/>
              </a:rPr>
              <a:t> </a:t>
            </a:r>
            <a:r>
              <a:rPr sz="2400" b="1" spc="-5" dirty="0">
                <a:solidFill>
                  <a:srgbClr val="006666"/>
                </a:solidFill>
                <a:latin typeface="Arial"/>
                <a:cs typeface="Arial"/>
              </a:rPr>
              <a:t>3</a:t>
            </a:r>
            <a:endParaRPr sz="2400" dirty="0">
              <a:latin typeface="Arial"/>
              <a:cs typeface="Arial"/>
            </a:endParaRPr>
          </a:p>
        </p:txBody>
      </p:sp>
      <p:sp>
        <p:nvSpPr>
          <p:cNvPr id="8" name="object 8"/>
          <p:cNvSpPr/>
          <p:nvPr/>
        </p:nvSpPr>
        <p:spPr>
          <a:xfrm>
            <a:off x="1452372" y="4360164"/>
            <a:ext cx="5562600" cy="609600"/>
          </a:xfrm>
          <a:custGeom>
            <a:avLst/>
            <a:gdLst/>
            <a:ahLst/>
            <a:cxnLst/>
            <a:rect l="l" t="t" r="r" b="b"/>
            <a:pathLst>
              <a:path w="5562600" h="609600">
                <a:moveTo>
                  <a:pt x="0" y="609600"/>
                </a:moveTo>
                <a:lnTo>
                  <a:pt x="5562600" y="609600"/>
                </a:lnTo>
                <a:lnTo>
                  <a:pt x="5562600" y="0"/>
                </a:lnTo>
                <a:lnTo>
                  <a:pt x="0" y="0"/>
                </a:lnTo>
                <a:lnTo>
                  <a:pt x="0" y="609600"/>
                </a:lnTo>
                <a:close/>
              </a:path>
            </a:pathLst>
          </a:custGeom>
          <a:ln w="9525">
            <a:solidFill>
              <a:srgbClr val="009999"/>
            </a:solidFill>
          </a:ln>
        </p:spPr>
        <p:txBody>
          <a:bodyPr wrap="square" lIns="0" tIns="0" rIns="0" bIns="0" rtlCol="0"/>
          <a:lstStyle/>
          <a:p>
            <a:endParaRPr/>
          </a:p>
        </p:txBody>
      </p:sp>
      <p:sp>
        <p:nvSpPr>
          <p:cNvPr id="9" name="object 9"/>
          <p:cNvSpPr txBox="1"/>
          <p:nvPr/>
        </p:nvSpPr>
        <p:spPr>
          <a:xfrm>
            <a:off x="1583182" y="4451095"/>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p:txBody>
      </p:sp>
      <p:sp>
        <p:nvSpPr>
          <p:cNvPr id="10" name="object 10"/>
          <p:cNvSpPr txBox="1"/>
          <p:nvPr/>
        </p:nvSpPr>
        <p:spPr>
          <a:xfrm>
            <a:off x="2823972" y="4360164"/>
            <a:ext cx="533400" cy="609600"/>
          </a:xfrm>
          <a:prstGeom prst="rect">
            <a:avLst/>
          </a:prstGeom>
          <a:ln w="9525">
            <a:solidFill>
              <a:srgbClr val="009999"/>
            </a:solidFill>
          </a:ln>
        </p:spPr>
        <p:txBody>
          <a:bodyPr vert="horz" wrap="square" lIns="0" tIns="103505" rIns="0" bIns="0" rtlCol="0">
            <a:spAutoFit/>
          </a:bodyPr>
          <a:lstStyle/>
          <a:p>
            <a:pPr marL="92075">
              <a:lnSpc>
                <a:spcPct val="100000"/>
              </a:lnSpc>
              <a:spcBef>
                <a:spcPts val="815"/>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p:txBody>
      </p:sp>
      <p:sp>
        <p:nvSpPr>
          <p:cNvPr id="11" name="object 11"/>
          <p:cNvSpPr txBox="1"/>
          <p:nvPr/>
        </p:nvSpPr>
        <p:spPr>
          <a:xfrm>
            <a:off x="2345182" y="4451095"/>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p:txBody>
      </p:sp>
      <p:sp>
        <p:nvSpPr>
          <p:cNvPr id="12" name="object 12"/>
          <p:cNvSpPr/>
          <p:nvPr/>
        </p:nvSpPr>
        <p:spPr>
          <a:xfrm>
            <a:off x="1452372" y="4346447"/>
            <a:ext cx="5544820" cy="914400"/>
          </a:xfrm>
          <a:custGeom>
            <a:avLst/>
            <a:gdLst/>
            <a:ahLst/>
            <a:cxnLst/>
            <a:rect l="l" t="t" r="r" b="b"/>
            <a:pathLst>
              <a:path w="5544820" h="914400">
                <a:moveTo>
                  <a:pt x="5544311" y="609600"/>
                </a:moveTo>
                <a:lnTo>
                  <a:pt x="5544311" y="838200"/>
                </a:lnTo>
              </a:path>
              <a:path w="5544820" h="914400">
                <a:moveTo>
                  <a:pt x="0" y="623315"/>
                </a:moveTo>
                <a:lnTo>
                  <a:pt x="0" y="851915"/>
                </a:lnTo>
              </a:path>
              <a:path w="5544820" h="914400">
                <a:moveTo>
                  <a:pt x="609600" y="0"/>
                </a:moveTo>
                <a:lnTo>
                  <a:pt x="609600" y="914399"/>
                </a:lnTo>
              </a:path>
              <a:path w="5544820" h="914400">
                <a:moveTo>
                  <a:pt x="2286000" y="623315"/>
                </a:moveTo>
                <a:lnTo>
                  <a:pt x="2286000" y="851915"/>
                </a:lnTo>
              </a:path>
            </a:pathLst>
          </a:custGeom>
          <a:ln w="9525">
            <a:solidFill>
              <a:srgbClr val="009999"/>
            </a:solidFill>
          </a:ln>
        </p:spPr>
        <p:txBody>
          <a:bodyPr wrap="square" lIns="0" tIns="0" rIns="0" bIns="0" rtlCol="0"/>
          <a:lstStyle/>
          <a:p>
            <a:endParaRPr/>
          </a:p>
        </p:txBody>
      </p:sp>
      <p:sp>
        <p:nvSpPr>
          <p:cNvPr id="13" name="object 13"/>
          <p:cNvSpPr txBox="1"/>
          <p:nvPr/>
        </p:nvSpPr>
        <p:spPr>
          <a:xfrm>
            <a:off x="1379982" y="5151501"/>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9999"/>
                </a:solidFill>
                <a:latin typeface="Arial"/>
                <a:cs typeface="Arial"/>
              </a:rPr>
              <a:t>0</a:t>
            </a:r>
            <a:endParaRPr sz="1800">
              <a:latin typeface="Arial"/>
              <a:cs typeface="Arial"/>
            </a:endParaRPr>
          </a:p>
        </p:txBody>
      </p:sp>
      <p:sp>
        <p:nvSpPr>
          <p:cNvPr id="14" name="object 14"/>
          <p:cNvSpPr txBox="1"/>
          <p:nvPr/>
        </p:nvSpPr>
        <p:spPr>
          <a:xfrm>
            <a:off x="4707635" y="4451095"/>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4</a:t>
            </a:r>
            <a:endParaRPr sz="1800" baseline="-20833">
              <a:latin typeface="Arial"/>
              <a:cs typeface="Arial"/>
            </a:endParaRPr>
          </a:p>
        </p:txBody>
      </p:sp>
      <p:sp>
        <p:nvSpPr>
          <p:cNvPr id="15" name="object 15"/>
          <p:cNvSpPr/>
          <p:nvPr/>
        </p:nvSpPr>
        <p:spPr>
          <a:xfrm>
            <a:off x="1757172" y="4360164"/>
            <a:ext cx="3657600" cy="838200"/>
          </a:xfrm>
          <a:custGeom>
            <a:avLst/>
            <a:gdLst/>
            <a:ahLst/>
            <a:cxnLst/>
            <a:rect l="l" t="t" r="r" b="b"/>
            <a:pathLst>
              <a:path w="3657600" h="838200">
                <a:moveTo>
                  <a:pt x="3657600" y="0"/>
                </a:moveTo>
                <a:lnTo>
                  <a:pt x="3657600" y="609600"/>
                </a:lnTo>
              </a:path>
              <a:path w="3657600" h="838200">
                <a:moveTo>
                  <a:pt x="0" y="498348"/>
                </a:moveTo>
                <a:lnTo>
                  <a:pt x="0" y="726948"/>
                </a:lnTo>
              </a:path>
              <a:path w="3657600" h="838200">
                <a:moveTo>
                  <a:pt x="762000" y="498348"/>
                </a:moveTo>
                <a:lnTo>
                  <a:pt x="762000" y="726948"/>
                </a:lnTo>
              </a:path>
              <a:path w="3657600" h="838200">
                <a:moveTo>
                  <a:pt x="2438400" y="609600"/>
                </a:moveTo>
                <a:lnTo>
                  <a:pt x="2438400" y="838200"/>
                </a:lnTo>
              </a:path>
              <a:path w="3657600" h="838200">
                <a:moveTo>
                  <a:pt x="2819400" y="498348"/>
                </a:moveTo>
                <a:lnTo>
                  <a:pt x="2819400" y="726948"/>
                </a:lnTo>
              </a:path>
              <a:path w="3657600" h="838200">
                <a:moveTo>
                  <a:pt x="3124200" y="498348"/>
                </a:moveTo>
                <a:lnTo>
                  <a:pt x="3124200" y="726948"/>
                </a:lnTo>
              </a:path>
              <a:path w="3657600" h="838200">
                <a:moveTo>
                  <a:pt x="3429000" y="498348"/>
                </a:moveTo>
                <a:lnTo>
                  <a:pt x="3429000" y="726948"/>
                </a:lnTo>
              </a:path>
              <a:path w="3657600" h="838200">
                <a:moveTo>
                  <a:pt x="3657600" y="609600"/>
                </a:moveTo>
                <a:lnTo>
                  <a:pt x="3657600" y="838200"/>
                </a:lnTo>
              </a:path>
            </a:pathLst>
          </a:custGeom>
          <a:ln w="9525">
            <a:solidFill>
              <a:srgbClr val="009999"/>
            </a:solidFill>
          </a:ln>
        </p:spPr>
        <p:txBody>
          <a:bodyPr wrap="square" lIns="0" tIns="0" rIns="0" bIns="0" rtlCol="0"/>
          <a:lstStyle/>
          <a:p>
            <a:endParaRPr/>
          </a:p>
        </p:txBody>
      </p:sp>
      <p:sp>
        <p:nvSpPr>
          <p:cNvPr id="16" name="object 16"/>
          <p:cNvSpPr txBox="1"/>
          <p:nvPr/>
        </p:nvSpPr>
        <p:spPr>
          <a:xfrm>
            <a:off x="2751582" y="5213350"/>
            <a:ext cx="1524635" cy="299720"/>
          </a:xfrm>
          <a:prstGeom prst="rect">
            <a:avLst/>
          </a:prstGeom>
        </p:spPr>
        <p:txBody>
          <a:bodyPr vert="horz" wrap="square" lIns="0" tIns="12700" rIns="0" bIns="0" rtlCol="0">
            <a:spAutoFit/>
          </a:bodyPr>
          <a:lstStyle/>
          <a:p>
            <a:pPr marL="12700">
              <a:lnSpc>
                <a:spcPct val="100000"/>
              </a:lnSpc>
              <a:spcBef>
                <a:spcPts val="100"/>
              </a:spcBef>
              <a:tabLst>
                <a:tab pos="546100" algn="l"/>
                <a:tab pos="1384300" algn="l"/>
              </a:tabLst>
            </a:pPr>
            <a:r>
              <a:rPr sz="1800" spc="-5" dirty="0">
                <a:solidFill>
                  <a:srgbClr val="009999"/>
                </a:solidFill>
                <a:latin typeface="Arial"/>
                <a:cs typeface="Arial"/>
              </a:rPr>
              <a:t>4	5	7</a:t>
            </a:r>
            <a:endParaRPr sz="1800">
              <a:latin typeface="Arial"/>
              <a:cs typeface="Arial"/>
            </a:endParaRPr>
          </a:p>
        </p:txBody>
      </p:sp>
      <p:sp>
        <p:nvSpPr>
          <p:cNvPr id="17" name="object 17"/>
          <p:cNvSpPr/>
          <p:nvPr/>
        </p:nvSpPr>
        <p:spPr>
          <a:xfrm>
            <a:off x="2823972" y="4346447"/>
            <a:ext cx="3581400" cy="914400"/>
          </a:xfrm>
          <a:custGeom>
            <a:avLst/>
            <a:gdLst/>
            <a:ahLst/>
            <a:cxnLst/>
            <a:rect l="l" t="t" r="r" b="b"/>
            <a:pathLst>
              <a:path w="3581400" h="914400">
                <a:moveTo>
                  <a:pt x="2971800" y="512063"/>
                </a:moveTo>
                <a:lnTo>
                  <a:pt x="2971800" y="740663"/>
                </a:lnTo>
              </a:path>
              <a:path w="3581400" h="914400">
                <a:moveTo>
                  <a:pt x="3276600" y="512063"/>
                </a:moveTo>
                <a:lnTo>
                  <a:pt x="3276600" y="740663"/>
                </a:lnTo>
              </a:path>
              <a:path w="3581400" h="914400">
                <a:moveTo>
                  <a:pt x="3581400" y="512063"/>
                </a:moveTo>
                <a:lnTo>
                  <a:pt x="3581400" y="740663"/>
                </a:lnTo>
              </a:path>
              <a:path w="3581400" h="914400">
                <a:moveTo>
                  <a:pt x="0" y="0"/>
                </a:moveTo>
                <a:lnTo>
                  <a:pt x="0" y="914399"/>
                </a:lnTo>
              </a:path>
              <a:path w="3581400" h="914400">
                <a:moveTo>
                  <a:pt x="533400" y="0"/>
                </a:moveTo>
                <a:lnTo>
                  <a:pt x="533400" y="914399"/>
                </a:lnTo>
              </a:path>
            </a:pathLst>
          </a:custGeom>
          <a:ln w="9525">
            <a:solidFill>
              <a:srgbClr val="009999"/>
            </a:solidFill>
          </a:ln>
        </p:spPr>
        <p:txBody>
          <a:bodyPr wrap="square" lIns="0" tIns="0" rIns="0" bIns="0" rtlCol="0"/>
          <a:lstStyle/>
          <a:p>
            <a:endParaRPr/>
          </a:p>
        </p:txBody>
      </p:sp>
      <p:sp>
        <p:nvSpPr>
          <p:cNvPr id="18" name="object 18"/>
          <p:cNvSpPr txBox="1"/>
          <p:nvPr/>
        </p:nvSpPr>
        <p:spPr>
          <a:xfrm>
            <a:off x="3357371" y="4360164"/>
            <a:ext cx="838200" cy="609600"/>
          </a:xfrm>
          <a:prstGeom prst="rect">
            <a:avLst/>
          </a:prstGeom>
          <a:ln w="9525">
            <a:solidFill>
              <a:srgbClr val="009999"/>
            </a:solidFill>
          </a:ln>
        </p:spPr>
        <p:txBody>
          <a:bodyPr vert="horz" wrap="square" lIns="0" tIns="103505" rIns="0" bIns="0" rtlCol="0">
            <a:spAutoFit/>
          </a:bodyPr>
          <a:lstStyle/>
          <a:p>
            <a:pPr marL="245110">
              <a:lnSpc>
                <a:spcPct val="100000"/>
              </a:lnSpc>
              <a:spcBef>
                <a:spcPts val="815"/>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p:txBody>
      </p:sp>
      <p:sp>
        <p:nvSpPr>
          <p:cNvPr id="19" name="object 19"/>
          <p:cNvSpPr txBox="1"/>
          <p:nvPr/>
        </p:nvSpPr>
        <p:spPr>
          <a:xfrm>
            <a:off x="6079490" y="4451095"/>
            <a:ext cx="313690" cy="299720"/>
          </a:xfrm>
          <a:prstGeom prst="rect">
            <a:avLst/>
          </a:prstGeom>
        </p:spPr>
        <p:txBody>
          <a:bodyPr vert="horz" wrap="square" lIns="0" tIns="12700" rIns="0" bIns="0" rtlCol="0">
            <a:spAutoFit/>
          </a:bodyPr>
          <a:lstStyle/>
          <a:p>
            <a:pPr marL="38100">
              <a:lnSpc>
                <a:spcPct val="100000"/>
              </a:lnSpc>
              <a:spcBef>
                <a:spcPts val="10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p:txBody>
      </p:sp>
      <p:sp>
        <p:nvSpPr>
          <p:cNvPr id="20" name="object 20"/>
          <p:cNvSpPr/>
          <p:nvPr/>
        </p:nvSpPr>
        <p:spPr>
          <a:xfrm>
            <a:off x="6710171" y="4858511"/>
            <a:ext cx="0" cy="228600"/>
          </a:xfrm>
          <a:custGeom>
            <a:avLst/>
            <a:gdLst/>
            <a:ahLst/>
            <a:cxnLst/>
            <a:rect l="l" t="t" r="r" b="b"/>
            <a:pathLst>
              <a:path h="228600">
                <a:moveTo>
                  <a:pt x="0" y="0"/>
                </a:moveTo>
                <a:lnTo>
                  <a:pt x="0" y="228600"/>
                </a:lnTo>
              </a:path>
            </a:pathLst>
          </a:custGeom>
          <a:ln w="9525">
            <a:solidFill>
              <a:srgbClr val="009999"/>
            </a:solidFill>
          </a:ln>
        </p:spPr>
        <p:txBody>
          <a:bodyPr wrap="square" lIns="0" tIns="0" rIns="0" bIns="0" rtlCol="0"/>
          <a:lstStyle/>
          <a:p>
            <a:endParaRPr/>
          </a:p>
        </p:txBody>
      </p:sp>
      <p:sp>
        <p:nvSpPr>
          <p:cNvPr id="21" name="object 21"/>
          <p:cNvSpPr txBox="1"/>
          <p:nvPr/>
        </p:nvSpPr>
        <p:spPr>
          <a:xfrm>
            <a:off x="5275834" y="5137150"/>
            <a:ext cx="1870075" cy="299720"/>
          </a:xfrm>
          <a:prstGeom prst="rect">
            <a:avLst/>
          </a:prstGeom>
        </p:spPr>
        <p:txBody>
          <a:bodyPr vert="horz" wrap="square" lIns="0" tIns="12700" rIns="0" bIns="0" rtlCol="0">
            <a:spAutoFit/>
          </a:bodyPr>
          <a:lstStyle/>
          <a:p>
            <a:pPr marL="12700">
              <a:lnSpc>
                <a:spcPct val="100000"/>
              </a:lnSpc>
              <a:spcBef>
                <a:spcPts val="100"/>
              </a:spcBef>
              <a:tabLst>
                <a:tab pos="1603375" algn="l"/>
              </a:tabLst>
            </a:pPr>
            <a:r>
              <a:rPr sz="1800" spc="-145" dirty="0">
                <a:solidFill>
                  <a:srgbClr val="009999"/>
                </a:solidFill>
                <a:latin typeface="Arial"/>
                <a:cs typeface="Arial"/>
              </a:rPr>
              <a:t>1</a:t>
            </a:r>
            <a:r>
              <a:rPr sz="1800" spc="-5" dirty="0">
                <a:solidFill>
                  <a:srgbClr val="009999"/>
                </a:solidFill>
                <a:latin typeface="Arial"/>
                <a:cs typeface="Arial"/>
              </a:rPr>
              <a:t>1</a:t>
            </a:r>
            <a:r>
              <a:rPr sz="1800" dirty="0">
                <a:solidFill>
                  <a:srgbClr val="009999"/>
                </a:solidFill>
                <a:latin typeface="Arial"/>
                <a:cs typeface="Arial"/>
              </a:rPr>
              <a:t>	</a:t>
            </a:r>
            <a:r>
              <a:rPr sz="1800" spc="-10" dirty="0">
                <a:solidFill>
                  <a:srgbClr val="009999"/>
                </a:solidFill>
                <a:latin typeface="Arial"/>
                <a:cs typeface="Arial"/>
              </a:rPr>
              <a:t>16</a:t>
            </a:r>
            <a:endParaRPr sz="1800">
              <a:latin typeface="Arial"/>
              <a:cs typeface="Arial"/>
            </a:endParaRPr>
          </a:p>
        </p:txBody>
      </p:sp>
      <p:sp>
        <p:nvSpPr>
          <p:cNvPr id="26" name="object 26"/>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
        <p:nvSpPr>
          <p:cNvPr id="22" name="object 22"/>
          <p:cNvSpPr txBox="1"/>
          <p:nvPr/>
        </p:nvSpPr>
        <p:spPr>
          <a:xfrm>
            <a:off x="1680972" y="5213350"/>
            <a:ext cx="487045" cy="299720"/>
          </a:xfrm>
          <a:prstGeom prst="rect">
            <a:avLst/>
          </a:prstGeom>
        </p:spPr>
        <p:txBody>
          <a:bodyPr vert="horz" wrap="square" lIns="0" tIns="12700" rIns="0" bIns="0" rtlCol="0">
            <a:spAutoFit/>
          </a:bodyPr>
          <a:lstStyle/>
          <a:p>
            <a:pPr marL="38100">
              <a:lnSpc>
                <a:spcPct val="100000"/>
              </a:lnSpc>
              <a:spcBef>
                <a:spcPts val="100"/>
              </a:spcBef>
              <a:tabLst>
                <a:tab pos="320675" algn="l"/>
              </a:tabLst>
            </a:pPr>
            <a:r>
              <a:rPr sz="2700" i="1" baseline="-33950" dirty="0">
                <a:solidFill>
                  <a:srgbClr val="800000"/>
                </a:solidFill>
                <a:latin typeface="Times New Roman"/>
                <a:cs typeface="Times New Roman"/>
              </a:rPr>
              <a:t>P	</a:t>
            </a:r>
            <a:r>
              <a:rPr sz="1800" spc="-5" dirty="0">
                <a:solidFill>
                  <a:srgbClr val="009999"/>
                </a:solidFill>
                <a:latin typeface="Arial"/>
                <a:cs typeface="Arial"/>
              </a:rPr>
              <a:t>2</a:t>
            </a:r>
            <a:endParaRPr sz="1800">
              <a:latin typeface="Arial"/>
              <a:cs typeface="Arial"/>
            </a:endParaRPr>
          </a:p>
        </p:txBody>
      </p:sp>
      <p:sp>
        <p:nvSpPr>
          <p:cNvPr id="23" name="object 23"/>
          <p:cNvSpPr txBox="1"/>
          <p:nvPr/>
        </p:nvSpPr>
        <p:spPr>
          <a:xfrm>
            <a:off x="1821179" y="5327396"/>
            <a:ext cx="490855" cy="330835"/>
          </a:xfrm>
          <a:prstGeom prst="rect">
            <a:avLst/>
          </a:prstGeom>
        </p:spPr>
        <p:txBody>
          <a:bodyPr vert="horz" wrap="square" lIns="0" tIns="12700" rIns="0" bIns="0" rtlCol="0">
            <a:spAutoFit/>
          </a:bodyPr>
          <a:lstStyle/>
          <a:p>
            <a:pPr marL="38100">
              <a:lnSpc>
                <a:spcPct val="100000"/>
              </a:lnSpc>
              <a:spcBef>
                <a:spcPts val="100"/>
              </a:spcBef>
            </a:pPr>
            <a:r>
              <a:rPr sz="1800" i="1" baseline="-20833" dirty="0">
                <a:solidFill>
                  <a:srgbClr val="800000"/>
                </a:solidFill>
                <a:latin typeface="Times New Roman"/>
                <a:cs typeface="Times New Roman"/>
              </a:rPr>
              <a:t>2</a:t>
            </a:r>
            <a:r>
              <a:rPr sz="1800" i="1" spc="60" baseline="-20833" dirty="0">
                <a:solidFill>
                  <a:srgbClr val="800000"/>
                </a:solidFill>
                <a:latin typeface="Times New Roman"/>
                <a:cs typeface="Times New Roman"/>
              </a:rPr>
              <a:t> </a:t>
            </a:r>
            <a:r>
              <a:rPr sz="1600" spc="-5" dirty="0">
                <a:solidFill>
                  <a:srgbClr val="800000"/>
                </a:solidFill>
                <a:latin typeface="Times New Roman"/>
                <a:cs typeface="Times New Roman"/>
              </a:rPr>
              <a:t>arr</a:t>
            </a:r>
            <a:r>
              <a:rPr sz="2000" spc="-5" dirty="0">
                <a:solidFill>
                  <a:srgbClr val="800000"/>
                </a:solidFill>
                <a:latin typeface="Times New Roman"/>
                <a:cs typeface="Times New Roman"/>
              </a:rPr>
              <a:t>.</a:t>
            </a:r>
            <a:endParaRPr sz="2000">
              <a:latin typeface="Times New Roman"/>
              <a:cs typeface="Times New Roman"/>
            </a:endParaRPr>
          </a:p>
        </p:txBody>
      </p:sp>
      <p:sp>
        <p:nvSpPr>
          <p:cNvPr id="24" name="object 24"/>
          <p:cNvSpPr txBox="1"/>
          <p:nvPr/>
        </p:nvSpPr>
        <p:spPr>
          <a:xfrm>
            <a:off x="2484120" y="5385917"/>
            <a:ext cx="607695" cy="299720"/>
          </a:xfrm>
          <a:prstGeom prst="rect">
            <a:avLst/>
          </a:prstGeom>
        </p:spPr>
        <p:txBody>
          <a:bodyPr vert="horz" wrap="square" lIns="0" tIns="12700" rIns="0" bIns="0" rtlCol="0">
            <a:spAutoFit/>
          </a:bodyPr>
          <a:lstStyle/>
          <a:p>
            <a:pPr marL="38100">
              <a:lnSpc>
                <a:spcPct val="100000"/>
              </a:lnSpc>
              <a:spcBef>
                <a:spcPts val="100"/>
              </a:spcBef>
            </a:pPr>
            <a:r>
              <a:rPr sz="1800" i="1" dirty="0">
                <a:solidFill>
                  <a:srgbClr val="800000"/>
                </a:solidFill>
                <a:latin typeface="Times New Roman"/>
                <a:cs typeface="Times New Roman"/>
              </a:rPr>
              <a:t>P</a:t>
            </a:r>
            <a:r>
              <a:rPr sz="1800" i="1" baseline="-20833" dirty="0">
                <a:solidFill>
                  <a:srgbClr val="800000"/>
                </a:solidFill>
                <a:latin typeface="Times New Roman"/>
                <a:cs typeface="Times New Roman"/>
              </a:rPr>
              <a:t>3</a:t>
            </a:r>
            <a:r>
              <a:rPr sz="1800" i="1" spc="75" baseline="-20833" dirty="0">
                <a:solidFill>
                  <a:srgbClr val="800000"/>
                </a:solidFill>
                <a:latin typeface="Times New Roman"/>
                <a:cs typeface="Times New Roman"/>
              </a:rPr>
              <a:t> </a:t>
            </a:r>
            <a:r>
              <a:rPr sz="1600" spc="-30" dirty="0">
                <a:solidFill>
                  <a:srgbClr val="800000"/>
                </a:solidFill>
                <a:latin typeface="Times New Roman"/>
                <a:cs typeface="Times New Roman"/>
              </a:rPr>
              <a:t>arr.</a:t>
            </a:r>
            <a:endParaRPr sz="1600">
              <a:latin typeface="Times New Roman"/>
              <a:cs typeface="Times New Roman"/>
            </a:endParaRPr>
          </a:p>
        </p:txBody>
      </p:sp>
      <p:sp>
        <p:nvSpPr>
          <p:cNvPr id="25" name="object 25"/>
          <p:cNvSpPr txBox="1"/>
          <p:nvPr/>
        </p:nvSpPr>
        <p:spPr>
          <a:xfrm>
            <a:off x="3214751" y="5400243"/>
            <a:ext cx="607060" cy="299720"/>
          </a:xfrm>
          <a:prstGeom prst="rect">
            <a:avLst/>
          </a:prstGeom>
        </p:spPr>
        <p:txBody>
          <a:bodyPr vert="horz" wrap="square" lIns="0" tIns="12700" rIns="0" bIns="0" rtlCol="0">
            <a:spAutoFit/>
          </a:bodyPr>
          <a:lstStyle/>
          <a:p>
            <a:pPr marL="38100">
              <a:lnSpc>
                <a:spcPct val="100000"/>
              </a:lnSpc>
              <a:spcBef>
                <a:spcPts val="100"/>
              </a:spcBef>
            </a:pPr>
            <a:r>
              <a:rPr sz="1800" i="1" dirty="0">
                <a:solidFill>
                  <a:srgbClr val="800000"/>
                </a:solidFill>
                <a:latin typeface="Times New Roman"/>
                <a:cs typeface="Times New Roman"/>
              </a:rPr>
              <a:t>P</a:t>
            </a:r>
            <a:r>
              <a:rPr sz="1800" i="1" baseline="-20833" dirty="0">
                <a:solidFill>
                  <a:srgbClr val="800000"/>
                </a:solidFill>
                <a:latin typeface="Times New Roman"/>
                <a:cs typeface="Times New Roman"/>
              </a:rPr>
              <a:t>4</a:t>
            </a:r>
            <a:r>
              <a:rPr sz="1800" i="1" spc="67" baseline="-20833" dirty="0">
                <a:solidFill>
                  <a:srgbClr val="800000"/>
                </a:solidFill>
                <a:latin typeface="Times New Roman"/>
                <a:cs typeface="Times New Roman"/>
              </a:rPr>
              <a:t> </a:t>
            </a:r>
            <a:r>
              <a:rPr sz="1600" spc="-30" dirty="0">
                <a:solidFill>
                  <a:srgbClr val="800000"/>
                </a:solidFill>
                <a:latin typeface="Times New Roman"/>
                <a:cs typeface="Times New Roman"/>
              </a:rPr>
              <a:t>arr.</a:t>
            </a:r>
            <a:endParaRPr sz="16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99999" y="271652"/>
            <a:ext cx="4876165" cy="513715"/>
          </a:xfrm>
          <a:prstGeom prst="rect">
            <a:avLst/>
          </a:prstGeom>
        </p:spPr>
        <p:txBody>
          <a:bodyPr vert="horz" wrap="square" lIns="0" tIns="12700" rIns="0" bIns="0" rtlCol="0">
            <a:spAutoFit/>
          </a:bodyPr>
          <a:lstStyle/>
          <a:p>
            <a:pPr marL="12700">
              <a:lnSpc>
                <a:spcPct val="100000"/>
              </a:lnSpc>
              <a:spcBef>
                <a:spcPts val="100"/>
              </a:spcBef>
            </a:pPr>
            <a:r>
              <a:rPr dirty="0"/>
              <a:t>Small technical detail </a:t>
            </a:r>
            <a:r>
              <a:rPr spc="-5" dirty="0"/>
              <a:t>with</a:t>
            </a:r>
            <a:r>
              <a:rPr spc="-150" dirty="0"/>
              <a:t> </a:t>
            </a:r>
            <a:r>
              <a:rPr dirty="0"/>
              <a:t>SJF</a:t>
            </a:r>
          </a:p>
        </p:txBody>
      </p:sp>
      <p:sp>
        <p:nvSpPr>
          <p:cNvPr id="4" name="object 4"/>
          <p:cNvSpPr/>
          <p:nvPr/>
        </p:nvSpPr>
        <p:spPr>
          <a:xfrm>
            <a:off x="1100327" y="1655064"/>
            <a:ext cx="243840" cy="2529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57527" y="2339339"/>
            <a:ext cx="188976" cy="19659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00327" y="2655061"/>
            <a:ext cx="243840" cy="2529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00327" y="3752418"/>
            <a:ext cx="243840" cy="2532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00327" y="4118483"/>
            <a:ext cx="243840" cy="25298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557527" y="4802759"/>
            <a:ext cx="188976" cy="19659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30427" y="1165961"/>
            <a:ext cx="7910830" cy="3855720"/>
          </a:xfrm>
          <a:prstGeom prst="rect">
            <a:avLst/>
          </a:prstGeom>
        </p:spPr>
        <p:txBody>
          <a:bodyPr vert="horz" wrap="square" lIns="0" tIns="73660" rIns="0" bIns="0" rtlCol="0">
            <a:spAutoFit/>
          </a:bodyPr>
          <a:lstStyle/>
          <a:p>
            <a:pPr marL="12700">
              <a:lnSpc>
                <a:spcPct val="100000"/>
              </a:lnSpc>
              <a:spcBef>
                <a:spcPts val="580"/>
              </a:spcBef>
            </a:pPr>
            <a:r>
              <a:rPr sz="2000" dirty="0">
                <a:solidFill>
                  <a:srgbClr val="006666"/>
                </a:solidFill>
                <a:latin typeface="Arial"/>
                <a:cs typeface="Arial"/>
              </a:rPr>
              <a:t>How do we know the length of the next CPU</a:t>
            </a:r>
            <a:r>
              <a:rPr sz="2000" spc="-150" dirty="0">
                <a:solidFill>
                  <a:srgbClr val="006666"/>
                </a:solidFill>
                <a:latin typeface="Arial"/>
                <a:cs typeface="Arial"/>
              </a:rPr>
              <a:t> </a:t>
            </a:r>
            <a:r>
              <a:rPr sz="2000" dirty="0">
                <a:solidFill>
                  <a:srgbClr val="006666"/>
                </a:solidFill>
                <a:latin typeface="Arial"/>
                <a:cs typeface="Arial"/>
              </a:rPr>
              <a:t>burst?</a:t>
            </a:r>
            <a:endParaRPr sz="2000">
              <a:latin typeface="Arial"/>
              <a:cs typeface="Arial"/>
            </a:endParaRPr>
          </a:p>
          <a:p>
            <a:pPr marL="756285" marR="600710">
              <a:lnSpc>
                <a:spcPct val="100000"/>
              </a:lnSpc>
              <a:spcBef>
                <a:spcPts val="480"/>
              </a:spcBef>
            </a:pPr>
            <a:r>
              <a:rPr sz="2000" dirty="0">
                <a:solidFill>
                  <a:srgbClr val="006666"/>
                </a:solidFill>
                <a:latin typeface="Arial"/>
                <a:cs typeface="Arial"/>
              </a:rPr>
              <a:t>If you know </a:t>
            </a:r>
            <a:r>
              <a:rPr sz="2000" spc="-5" dirty="0">
                <a:solidFill>
                  <a:srgbClr val="006666"/>
                </a:solidFill>
                <a:latin typeface="Arial"/>
                <a:cs typeface="Arial"/>
              </a:rPr>
              <a:t>that, </a:t>
            </a:r>
            <a:r>
              <a:rPr sz="2000" dirty="0">
                <a:solidFill>
                  <a:srgbClr val="006666"/>
                </a:solidFill>
                <a:latin typeface="Arial"/>
                <a:cs typeface="Arial"/>
              </a:rPr>
              <a:t>you probably know also tomorrow’s</a:t>
            </a:r>
            <a:r>
              <a:rPr sz="2000" spc="-160" dirty="0">
                <a:solidFill>
                  <a:srgbClr val="006666"/>
                </a:solidFill>
                <a:latin typeface="Arial"/>
                <a:cs typeface="Arial"/>
              </a:rPr>
              <a:t> </a:t>
            </a:r>
            <a:r>
              <a:rPr sz="2000" dirty="0">
                <a:solidFill>
                  <a:srgbClr val="006666"/>
                </a:solidFill>
                <a:latin typeface="Arial"/>
                <a:cs typeface="Arial"/>
              </a:rPr>
              <a:t>stock  market</a:t>
            </a:r>
            <a:r>
              <a:rPr sz="2000" spc="-50" dirty="0">
                <a:solidFill>
                  <a:srgbClr val="006666"/>
                </a:solidFill>
                <a:latin typeface="Arial"/>
                <a:cs typeface="Arial"/>
              </a:rPr>
              <a:t> </a:t>
            </a:r>
            <a:r>
              <a:rPr sz="2000" dirty="0">
                <a:solidFill>
                  <a:srgbClr val="006666"/>
                </a:solidFill>
                <a:latin typeface="Arial"/>
                <a:cs typeface="Arial"/>
              </a:rPr>
              <a:t>prices…</a:t>
            </a:r>
            <a:endParaRPr sz="2000">
              <a:latin typeface="Arial"/>
              <a:cs typeface="Arial"/>
            </a:endParaRPr>
          </a:p>
          <a:p>
            <a:pPr marL="1155065">
              <a:lnSpc>
                <a:spcPct val="100000"/>
              </a:lnSpc>
              <a:spcBef>
                <a:spcPts val="439"/>
              </a:spcBef>
            </a:pPr>
            <a:r>
              <a:rPr sz="1800" spc="-5" dirty="0">
                <a:solidFill>
                  <a:srgbClr val="006666"/>
                </a:solidFill>
                <a:latin typeface="Arial"/>
                <a:cs typeface="Arial"/>
              </a:rPr>
              <a:t>You </a:t>
            </a:r>
            <a:r>
              <a:rPr sz="1800" spc="-15" dirty="0">
                <a:solidFill>
                  <a:srgbClr val="006666"/>
                </a:solidFill>
                <a:latin typeface="Arial"/>
                <a:cs typeface="Arial"/>
              </a:rPr>
              <a:t>will </a:t>
            </a:r>
            <a:r>
              <a:rPr sz="1800" spc="-5" dirty="0">
                <a:solidFill>
                  <a:srgbClr val="006666"/>
                </a:solidFill>
                <a:latin typeface="Arial"/>
                <a:cs typeface="Arial"/>
              </a:rPr>
              <a:t>be rich and </a:t>
            </a:r>
            <a:r>
              <a:rPr sz="1800" spc="-15" dirty="0">
                <a:solidFill>
                  <a:srgbClr val="006666"/>
                </a:solidFill>
                <a:latin typeface="Arial"/>
                <a:cs typeface="Arial"/>
              </a:rPr>
              <a:t>won’t </a:t>
            </a:r>
            <a:r>
              <a:rPr sz="1800" spc="-5" dirty="0">
                <a:solidFill>
                  <a:srgbClr val="006666"/>
                </a:solidFill>
                <a:latin typeface="Arial"/>
                <a:cs typeface="Arial"/>
              </a:rPr>
              <a:t>need </a:t>
            </a:r>
            <a:r>
              <a:rPr sz="1800" dirty="0">
                <a:solidFill>
                  <a:srgbClr val="006666"/>
                </a:solidFill>
                <a:latin typeface="Arial"/>
                <a:cs typeface="Arial"/>
              </a:rPr>
              <a:t>to </a:t>
            </a:r>
            <a:r>
              <a:rPr sz="1800" spc="-10" dirty="0">
                <a:solidFill>
                  <a:srgbClr val="006666"/>
                </a:solidFill>
                <a:latin typeface="Arial"/>
                <a:cs typeface="Arial"/>
              </a:rPr>
              <a:t>waste </a:t>
            </a:r>
            <a:r>
              <a:rPr sz="1800" spc="-5" dirty="0">
                <a:solidFill>
                  <a:srgbClr val="006666"/>
                </a:solidFill>
                <a:latin typeface="Arial"/>
                <a:cs typeface="Arial"/>
              </a:rPr>
              <a:t>time in CSI3131</a:t>
            </a:r>
            <a:r>
              <a:rPr sz="1800" spc="240" dirty="0">
                <a:solidFill>
                  <a:srgbClr val="006666"/>
                </a:solidFill>
                <a:latin typeface="Arial"/>
                <a:cs typeface="Arial"/>
              </a:rPr>
              <a:t> </a:t>
            </a:r>
            <a:r>
              <a:rPr sz="1800" spc="-5" dirty="0">
                <a:solidFill>
                  <a:srgbClr val="006666"/>
                </a:solidFill>
                <a:latin typeface="Arial"/>
                <a:cs typeface="Arial"/>
              </a:rPr>
              <a:t>class</a:t>
            </a:r>
            <a:endParaRPr sz="1800">
              <a:latin typeface="Arial"/>
              <a:cs typeface="Arial"/>
            </a:endParaRPr>
          </a:p>
          <a:p>
            <a:pPr marL="756285">
              <a:lnSpc>
                <a:spcPct val="100000"/>
              </a:lnSpc>
              <a:spcBef>
                <a:spcPts val="470"/>
              </a:spcBef>
            </a:pPr>
            <a:r>
              <a:rPr sz="2000" dirty="0">
                <a:solidFill>
                  <a:srgbClr val="006666"/>
                </a:solidFill>
                <a:latin typeface="Arial"/>
                <a:cs typeface="Arial"/>
              </a:rPr>
              <a:t>So, we can only estimate</a:t>
            </a:r>
            <a:r>
              <a:rPr sz="2000" spc="-85" dirty="0">
                <a:solidFill>
                  <a:srgbClr val="006666"/>
                </a:solidFill>
                <a:latin typeface="Arial"/>
                <a:cs typeface="Arial"/>
              </a:rPr>
              <a:t> </a:t>
            </a:r>
            <a:r>
              <a:rPr sz="2000" dirty="0">
                <a:solidFill>
                  <a:srgbClr val="006666"/>
                </a:solidFill>
                <a:latin typeface="Arial"/>
                <a:cs typeface="Arial"/>
              </a:rPr>
              <a:t>it</a:t>
            </a:r>
            <a:endParaRPr sz="2000">
              <a:latin typeface="Arial"/>
              <a:cs typeface="Arial"/>
            </a:endParaRPr>
          </a:p>
          <a:p>
            <a:pPr>
              <a:lnSpc>
                <a:spcPct val="100000"/>
              </a:lnSpc>
              <a:spcBef>
                <a:spcPts val="25"/>
              </a:spcBef>
            </a:pPr>
            <a:endParaRPr sz="2900">
              <a:latin typeface="Arial"/>
              <a:cs typeface="Arial"/>
            </a:endParaRPr>
          </a:p>
          <a:p>
            <a:pPr marL="12700">
              <a:lnSpc>
                <a:spcPct val="100000"/>
              </a:lnSpc>
            </a:pPr>
            <a:r>
              <a:rPr sz="2000" b="1" dirty="0">
                <a:solidFill>
                  <a:srgbClr val="006666"/>
                </a:solidFill>
                <a:latin typeface="Arial"/>
                <a:cs typeface="Arial"/>
              </a:rPr>
              <a:t>Any idea </a:t>
            </a:r>
            <a:r>
              <a:rPr sz="2000" b="1" spc="-5" dirty="0">
                <a:solidFill>
                  <a:srgbClr val="006666"/>
                </a:solidFill>
                <a:latin typeface="Arial"/>
                <a:cs typeface="Arial"/>
              </a:rPr>
              <a:t>how </a:t>
            </a:r>
            <a:r>
              <a:rPr sz="2000" b="1" dirty="0">
                <a:solidFill>
                  <a:srgbClr val="006666"/>
                </a:solidFill>
                <a:latin typeface="Arial"/>
                <a:cs typeface="Arial"/>
              </a:rPr>
              <a:t>to estimate the length of the next CPU</a:t>
            </a:r>
            <a:r>
              <a:rPr sz="2000" b="1" spc="-175" dirty="0">
                <a:solidFill>
                  <a:srgbClr val="006666"/>
                </a:solidFill>
                <a:latin typeface="Arial"/>
                <a:cs typeface="Arial"/>
              </a:rPr>
              <a:t> </a:t>
            </a:r>
            <a:r>
              <a:rPr sz="2000" b="1" dirty="0">
                <a:solidFill>
                  <a:srgbClr val="006666"/>
                </a:solidFill>
                <a:latin typeface="Arial"/>
                <a:cs typeface="Arial"/>
              </a:rPr>
              <a:t>burst?</a:t>
            </a:r>
            <a:endParaRPr sz="2000">
              <a:latin typeface="Arial"/>
              <a:cs typeface="Arial"/>
            </a:endParaRPr>
          </a:p>
          <a:p>
            <a:pPr marL="756285">
              <a:lnSpc>
                <a:spcPct val="100000"/>
              </a:lnSpc>
              <a:spcBef>
                <a:spcPts val="480"/>
              </a:spcBef>
            </a:pPr>
            <a:r>
              <a:rPr sz="2000" dirty="0">
                <a:solidFill>
                  <a:srgbClr val="006666"/>
                </a:solidFill>
                <a:latin typeface="Arial"/>
                <a:cs typeface="Arial"/>
              </a:rPr>
              <a:t>Probably similar as the previous bursts from </a:t>
            </a:r>
            <a:r>
              <a:rPr sz="2000" spc="-5" dirty="0">
                <a:solidFill>
                  <a:srgbClr val="006666"/>
                </a:solidFill>
                <a:latin typeface="Arial"/>
                <a:cs typeface="Arial"/>
              </a:rPr>
              <a:t>this</a:t>
            </a:r>
            <a:r>
              <a:rPr sz="2000" spc="-150" dirty="0">
                <a:solidFill>
                  <a:srgbClr val="006666"/>
                </a:solidFill>
                <a:latin typeface="Arial"/>
                <a:cs typeface="Arial"/>
              </a:rPr>
              <a:t> </a:t>
            </a:r>
            <a:r>
              <a:rPr sz="2000" dirty="0">
                <a:solidFill>
                  <a:srgbClr val="006666"/>
                </a:solidFill>
                <a:latin typeface="Arial"/>
                <a:cs typeface="Arial"/>
              </a:rPr>
              <a:t>process</a:t>
            </a:r>
            <a:endParaRPr sz="2000">
              <a:latin typeface="Arial"/>
              <a:cs typeface="Arial"/>
            </a:endParaRPr>
          </a:p>
          <a:p>
            <a:pPr marL="756285" marR="5080">
              <a:lnSpc>
                <a:spcPct val="100000"/>
              </a:lnSpc>
              <a:spcBef>
                <a:spcPts val="484"/>
              </a:spcBef>
            </a:pPr>
            <a:r>
              <a:rPr sz="2000" dirty="0">
                <a:solidFill>
                  <a:srgbClr val="006666"/>
                </a:solidFill>
                <a:latin typeface="Arial"/>
                <a:cs typeface="Arial"/>
              </a:rPr>
              <a:t>Makes sense to give more weight to the more recent bursts,</a:t>
            </a:r>
            <a:r>
              <a:rPr sz="2000" spc="-275" dirty="0">
                <a:solidFill>
                  <a:srgbClr val="006666"/>
                </a:solidFill>
                <a:latin typeface="Arial"/>
                <a:cs typeface="Arial"/>
              </a:rPr>
              <a:t> </a:t>
            </a:r>
            <a:r>
              <a:rPr sz="2000" dirty="0">
                <a:solidFill>
                  <a:srgbClr val="006666"/>
                </a:solidFill>
                <a:latin typeface="Arial"/>
                <a:cs typeface="Arial"/>
              </a:rPr>
              <a:t>not  just straightforward</a:t>
            </a:r>
            <a:r>
              <a:rPr sz="2000" spc="-85" dirty="0">
                <a:solidFill>
                  <a:srgbClr val="006666"/>
                </a:solidFill>
                <a:latin typeface="Arial"/>
                <a:cs typeface="Arial"/>
              </a:rPr>
              <a:t> </a:t>
            </a:r>
            <a:r>
              <a:rPr sz="2000" dirty="0">
                <a:solidFill>
                  <a:srgbClr val="006666"/>
                </a:solidFill>
                <a:latin typeface="Arial"/>
                <a:cs typeface="Arial"/>
              </a:rPr>
              <a:t>averaging</a:t>
            </a:r>
            <a:endParaRPr sz="2000">
              <a:latin typeface="Arial"/>
              <a:cs typeface="Arial"/>
            </a:endParaRPr>
          </a:p>
          <a:p>
            <a:pPr marL="1155065">
              <a:lnSpc>
                <a:spcPct val="100000"/>
              </a:lnSpc>
              <a:spcBef>
                <a:spcPts val="440"/>
              </a:spcBef>
            </a:pPr>
            <a:r>
              <a:rPr sz="1800" spc="-5" dirty="0">
                <a:solidFill>
                  <a:srgbClr val="006666"/>
                </a:solidFill>
                <a:latin typeface="Arial"/>
                <a:cs typeface="Arial"/>
              </a:rPr>
              <a:t>Use exponential</a:t>
            </a:r>
            <a:r>
              <a:rPr sz="1800" spc="35" dirty="0">
                <a:solidFill>
                  <a:srgbClr val="006666"/>
                </a:solidFill>
                <a:latin typeface="Arial"/>
                <a:cs typeface="Arial"/>
              </a:rPr>
              <a:t> </a:t>
            </a:r>
            <a:r>
              <a:rPr sz="1800" spc="-5" dirty="0">
                <a:solidFill>
                  <a:srgbClr val="006666"/>
                </a:solidFill>
                <a:latin typeface="Arial"/>
                <a:cs typeface="Arial"/>
              </a:rPr>
              <a:t>averaging</a:t>
            </a:r>
            <a:endParaRPr sz="1800">
              <a:latin typeface="Arial"/>
              <a:cs typeface="Arial"/>
            </a:endParaRPr>
          </a:p>
        </p:txBody>
      </p:sp>
      <p:sp>
        <p:nvSpPr>
          <p:cNvPr id="11" name="object 11"/>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24</a:t>
            </a:fld>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
        <p:nvSpPr>
          <p:cNvPr id="3" name="object 3"/>
          <p:cNvSpPr txBox="1"/>
          <p:nvPr/>
        </p:nvSpPr>
        <p:spPr>
          <a:xfrm>
            <a:off x="938369" y="3230391"/>
            <a:ext cx="7545705" cy="2389757"/>
          </a:xfrm>
          <a:prstGeom prst="rect">
            <a:avLst/>
          </a:prstGeom>
        </p:spPr>
        <p:txBody>
          <a:bodyPr vert="horz" wrap="square" lIns="0" tIns="240665" rIns="0" bIns="0" rtlCol="0">
            <a:spAutoFit/>
          </a:bodyPr>
          <a:lstStyle/>
          <a:p>
            <a:pPr marL="38100">
              <a:lnSpc>
                <a:spcPct val="100000"/>
              </a:lnSpc>
              <a:spcBef>
                <a:spcPts val="1895"/>
              </a:spcBef>
              <a:tabLst>
                <a:tab pos="864235" algn="l"/>
              </a:tabLst>
            </a:pPr>
            <a:r>
              <a:rPr sz="3400" i="1" spc="-60" dirty="0">
                <a:latin typeface="Symbol"/>
                <a:cs typeface="Symbol"/>
              </a:rPr>
              <a:t></a:t>
            </a:r>
            <a:r>
              <a:rPr sz="3400" i="1" spc="-409" dirty="0">
                <a:latin typeface="Times New Roman"/>
                <a:cs typeface="Times New Roman"/>
              </a:rPr>
              <a:t> </a:t>
            </a:r>
            <a:r>
              <a:rPr sz="3375" i="1" spc="60" baseline="-19753" dirty="0">
                <a:latin typeface="Times New Roman"/>
                <a:cs typeface="Times New Roman"/>
              </a:rPr>
              <a:t>n</a:t>
            </a:r>
            <a:r>
              <a:rPr sz="3375" spc="60" baseline="-19753" dirty="0">
                <a:latin typeface="Symbol"/>
                <a:cs typeface="Symbol"/>
              </a:rPr>
              <a:t></a:t>
            </a:r>
            <a:r>
              <a:rPr sz="3375" spc="60" baseline="-19753" dirty="0">
                <a:latin typeface="Times New Roman"/>
                <a:cs typeface="Times New Roman"/>
              </a:rPr>
              <a:t>1	</a:t>
            </a:r>
            <a:r>
              <a:rPr sz="3250" spc="10" dirty="0">
                <a:latin typeface="Symbol"/>
                <a:cs typeface="Symbol"/>
              </a:rPr>
              <a:t></a:t>
            </a:r>
            <a:r>
              <a:rPr sz="3250" spc="10" dirty="0">
                <a:latin typeface="Times New Roman"/>
                <a:cs typeface="Times New Roman"/>
              </a:rPr>
              <a:t> </a:t>
            </a:r>
            <a:r>
              <a:rPr sz="3400" i="1" spc="-80" dirty="0">
                <a:latin typeface="Symbol"/>
                <a:cs typeface="Symbol"/>
              </a:rPr>
              <a:t></a:t>
            </a:r>
            <a:r>
              <a:rPr sz="3400" i="1" spc="-80" dirty="0">
                <a:latin typeface="Times New Roman"/>
                <a:cs typeface="Times New Roman"/>
              </a:rPr>
              <a:t> </a:t>
            </a:r>
            <a:r>
              <a:rPr sz="3250" i="1" spc="95" dirty="0">
                <a:latin typeface="Times New Roman"/>
                <a:cs typeface="Times New Roman"/>
              </a:rPr>
              <a:t>t</a:t>
            </a:r>
            <a:r>
              <a:rPr sz="3375" i="1" spc="142" baseline="-19753" dirty="0">
                <a:latin typeface="Times New Roman"/>
                <a:cs typeface="Times New Roman"/>
              </a:rPr>
              <a:t>n </a:t>
            </a:r>
            <a:r>
              <a:rPr sz="3250" spc="10" dirty="0">
                <a:latin typeface="Symbol"/>
                <a:cs typeface="Symbol"/>
              </a:rPr>
              <a:t></a:t>
            </a:r>
            <a:r>
              <a:rPr sz="3250" spc="10" dirty="0">
                <a:latin typeface="Times New Roman"/>
                <a:cs typeface="Times New Roman"/>
              </a:rPr>
              <a:t> </a:t>
            </a:r>
            <a:r>
              <a:rPr sz="4400" spc="-180" dirty="0">
                <a:latin typeface="Symbol"/>
                <a:cs typeface="Symbol"/>
              </a:rPr>
              <a:t></a:t>
            </a:r>
            <a:r>
              <a:rPr sz="3250" spc="-180" dirty="0">
                <a:latin typeface="Times New Roman"/>
                <a:cs typeface="Times New Roman"/>
              </a:rPr>
              <a:t>1</a:t>
            </a:r>
            <a:r>
              <a:rPr sz="3250" spc="-180" dirty="0">
                <a:latin typeface="Symbol"/>
                <a:cs typeface="Symbol"/>
              </a:rPr>
              <a:t></a:t>
            </a:r>
            <a:r>
              <a:rPr sz="3250" spc="-180" dirty="0">
                <a:latin typeface="Times New Roman"/>
                <a:cs typeface="Times New Roman"/>
              </a:rPr>
              <a:t> </a:t>
            </a:r>
            <a:r>
              <a:rPr sz="3400" i="1" spc="-80" dirty="0">
                <a:latin typeface="Symbol"/>
                <a:cs typeface="Symbol"/>
              </a:rPr>
              <a:t></a:t>
            </a:r>
            <a:r>
              <a:rPr sz="3400" i="1" spc="-660" dirty="0">
                <a:latin typeface="Times New Roman"/>
                <a:cs typeface="Times New Roman"/>
              </a:rPr>
              <a:t> </a:t>
            </a:r>
            <a:r>
              <a:rPr sz="4400" spc="-500" dirty="0">
                <a:latin typeface="Symbol"/>
                <a:cs typeface="Symbol"/>
              </a:rPr>
              <a:t></a:t>
            </a:r>
            <a:r>
              <a:rPr sz="3400" i="1" spc="-500" dirty="0">
                <a:latin typeface="Symbol"/>
                <a:cs typeface="Symbol"/>
              </a:rPr>
              <a:t></a:t>
            </a:r>
            <a:r>
              <a:rPr sz="3400" i="1" spc="-500" dirty="0">
                <a:latin typeface="Times New Roman"/>
                <a:cs typeface="Times New Roman"/>
              </a:rPr>
              <a:t> </a:t>
            </a:r>
            <a:r>
              <a:rPr sz="3375" i="1" spc="30" baseline="-19753" dirty="0">
                <a:latin typeface="Times New Roman"/>
                <a:cs typeface="Times New Roman"/>
              </a:rPr>
              <a:t>n</a:t>
            </a:r>
            <a:endParaRPr sz="3375" baseline="-19753" dirty="0">
              <a:latin typeface="Times New Roman"/>
              <a:cs typeface="Times New Roman"/>
            </a:endParaRPr>
          </a:p>
          <a:p>
            <a:pPr marL="38100">
              <a:lnSpc>
                <a:spcPct val="100000"/>
              </a:lnSpc>
              <a:spcBef>
                <a:spcPts val="1415"/>
              </a:spcBef>
              <a:tabLst>
                <a:tab pos="864235" algn="l"/>
              </a:tabLst>
            </a:pPr>
            <a:r>
              <a:rPr sz="3400" i="1" spc="-60" dirty="0">
                <a:latin typeface="Symbol"/>
                <a:cs typeface="Symbol"/>
              </a:rPr>
              <a:t></a:t>
            </a:r>
            <a:r>
              <a:rPr sz="3400" i="1" spc="-409" dirty="0">
                <a:latin typeface="Times New Roman"/>
                <a:cs typeface="Times New Roman"/>
              </a:rPr>
              <a:t> </a:t>
            </a:r>
            <a:r>
              <a:rPr sz="3375" i="1" spc="60" baseline="-19753" dirty="0">
                <a:latin typeface="Times New Roman"/>
                <a:cs typeface="Times New Roman"/>
              </a:rPr>
              <a:t>n</a:t>
            </a:r>
            <a:r>
              <a:rPr sz="3375" spc="60" baseline="-19753" dirty="0">
                <a:latin typeface="Symbol"/>
                <a:cs typeface="Symbol"/>
              </a:rPr>
              <a:t></a:t>
            </a:r>
            <a:r>
              <a:rPr sz="3375" spc="60" baseline="-19753" dirty="0">
                <a:latin typeface="Times New Roman"/>
                <a:cs typeface="Times New Roman"/>
              </a:rPr>
              <a:t>1	</a:t>
            </a:r>
            <a:r>
              <a:rPr sz="3250" spc="10" dirty="0">
                <a:latin typeface="Symbol"/>
                <a:cs typeface="Symbol"/>
              </a:rPr>
              <a:t></a:t>
            </a:r>
            <a:r>
              <a:rPr sz="3250" spc="-254" dirty="0">
                <a:latin typeface="Times New Roman"/>
                <a:cs typeface="Times New Roman"/>
              </a:rPr>
              <a:t> </a:t>
            </a:r>
            <a:r>
              <a:rPr sz="3400" i="1" spc="-80" dirty="0">
                <a:latin typeface="Symbol"/>
                <a:cs typeface="Symbol"/>
              </a:rPr>
              <a:t></a:t>
            </a:r>
            <a:r>
              <a:rPr sz="3400" i="1" spc="45" dirty="0">
                <a:latin typeface="Times New Roman"/>
                <a:cs typeface="Times New Roman"/>
              </a:rPr>
              <a:t> </a:t>
            </a:r>
            <a:r>
              <a:rPr sz="3250" i="1" spc="95" dirty="0">
                <a:latin typeface="Times New Roman"/>
                <a:cs typeface="Times New Roman"/>
              </a:rPr>
              <a:t>t</a:t>
            </a:r>
            <a:r>
              <a:rPr sz="3375" i="1" spc="142" baseline="-19753" dirty="0">
                <a:latin typeface="Times New Roman"/>
                <a:cs typeface="Times New Roman"/>
              </a:rPr>
              <a:t>n</a:t>
            </a:r>
            <a:r>
              <a:rPr sz="3375" i="1" spc="615" baseline="-19753" dirty="0">
                <a:latin typeface="Times New Roman"/>
                <a:cs typeface="Times New Roman"/>
              </a:rPr>
              <a:t> </a:t>
            </a:r>
            <a:r>
              <a:rPr sz="3250" spc="10" dirty="0">
                <a:latin typeface="Symbol"/>
                <a:cs typeface="Symbol"/>
              </a:rPr>
              <a:t></a:t>
            </a:r>
            <a:r>
              <a:rPr sz="3250" spc="-240" dirty="0">
                <a:latin typeface="Times New Roman"/>
                <a:cs typeface="Times New Roman"/>
              </a:rPr>
              <a:t> </a:t>
            </a:r>
            <a:r>
              <a:rPr sz="3250" spc="5" dirty="0">
                <a:latin typeface="Times New Roman"/>
                <a:cs typeface="Times New Roman"/>
              </a:rPr>
              <a:t>(1</a:t>
            </a:r>
            <a:r>
              <a:rPr sz="3250" spc="5" dirty="0">
                <a:latin typeface="Symbol"/>
                <a:cs typeface="Symbol"/>
              </a:rPr>
              <a:t></a:t>
            </a:r>
            <a:r>
              <a:rPr sz="3250" spc="-495" dirty="0">
                <a:latin typeface="Times New Roman"/>
                <a:cs typeface="Times New Roman"/>
              </a:rPr>
              <a:t> </a:t>
            </a:r>
            <a:r>
              <a:rPr sz="3400" i="1" spc="-80" dirty="0">
                <a:latin typeface="Symbol"/>
                <a:cs typeface="Symbol"/>
              </a:rPr>
              <a:t></a:t>
            </a:r>
            <a:r>
              <a:rPr sz="3400" i="1" spc="-459" dirty="0">
                <a:latin typeface="Times New Roman"/>
                <a:cs typeface="Times New Roman"/>
              </a:rPr>
              <a:t> </a:t>
            </a:r>
            <a:r>
              <a:rPr sz="3250" spc="5" dirty="0">
                <a:latin typeface="Times New Roman"/>
                <a:cs typeface="Times New Roman"/>
              </a:rPr>
              <a:t>)</a:t>
            </a:r>
            <a:r>
              <a:rPr sz="3400" i="1" spc="5" dirty="0">
                <a:latin typeface="Symbol"/>
                <a:cs typeface="Symbol"/>
              </a:rPr>
              <a:t></a:t>
            </a:r>
            <a:r>
              <a:rPr sz="3250" i="1" spc="5" dirty="0">
                <a:latin typeface="Times New Roman"/>
                <a:cs typeface="Times New Roman"/>
              </a:rPr>
              <a:t>t</a:t>
            </a:r>
            <a:r>
              <a:rPr sz="3375" i="1" spc="7" baseline="-19753" dirty="0">
                <a:latin typeface="Times New Roman"/>
                <a:cs typeface="Times New Roman"/>
              </a:rPr>
              <a:t>n</a:t>
            </a:r>
            <a:r>
              <a:rPr sz="3375" spc="7" baseline="-19753" dirty="0">
                <a:latin typeface="Symbol"/>
                <a:cs typeface="Symbol"/>
              </a:rPr>
              <a:t></a:t>
            </a:r>
            <a:r>
              <a:rPr sz="3375" spc="7" baseline="-19753" dirty="0">
                <a:latin typeface="Times New Roman"/>
                <a:cs typeface="Times New Roman"/>
              </a:rPr>
              <a:t>1</a:t>
            </a:r>
            <a:r>
              <a:rPr sz="3375" spc="300" baseline="-19753" dirty="0">
                <a:latin typeface="Times New Roman"/>
                <a:cs typeface="Times New Roman"/>
              </a:rPr>
              <a:t> </a:t>
            </a:r>
            <a:r>
              <a:rPr sz="3250" spc="10" dirty="0">
                <a:latin typeface="Symbol"/>
                <a:cs typeface="Symbol"/>
              </a:rPr>
              <a:t></a:t>
            </a:r>
            <a:r>
              <a:rPr sz="3250" spc="-235" dirty="0">
                <a:latin typeface="Times New Roman"/>
                <a:cs typeface="Times New Roman"/>
              </a:rPr>
              <a:t> </a:t>
            </a:r>
            <a:r>
              <a:rPr sz="3250" spc="5" dirty="0">
                <a:latin typeface="Times New Roman"/>
                <a:cs typeface="Times New Roman"/>
              </a:rPr>
              <a:t>(1</a:t>
            </a:r>
            <a:r>
              <a:rPr sz="3250" spc="5" dirty="0">
                <a:latin typeface="Symbol"/>
                <a:cs typeface="Symbol"/>
              </a:rPr>
              <a:t></a:t>
            </a:r>
            <a:r>
              <a:rPr sz="3250" spc="-500" dirty="0">
                <a:latin typeface="Times New Roman"/>
                <a:cs typeface="Times New Roman"/>
              </a:rPr>
              <a:t> </a:t>
            </a:r>
            <a:r>
              <a:rPr sz="3400" i="1" spc="-80" dirty="0">
                <a:latin typeface="Symbol"/>
                <a:cs typeface="Symbol"/>
              </a:rPr>
              <a:t></a:t>
            </a:r>
            <a:r>
              <a:rPr sz="3400" i="1" spc="-459" dirty="0">
                <a:latin typeface="Times New Roman"/>
                <a:cs typeface="Times New Roman"/>
              </a:rPr>
              <a:t> </a:t>
            </a:r>
            <a:r>
              <a:rPr sz="3250" spc="120" dirty="0">
                <a:latin typeface="Times New Roman"/>
                <a:cs typeface="Times New Roman"/>
              </a:rPr>
              <a:t>)</a:t>
            </a:r>
            <a:r>
              <a:rPr sz="3375" spc="179" baseline="35802" dirty="0">
                <a:latin typeface="Times New Roman"/>
                <a:cs typeface="Times New Roman"/>
              </a:rPr>
              <a:t>2</a:t>
            </a:r>
            <a:r>
              <a:rPr sz="3375" spc="-532" baseline="35802" dirty="0">
                <a:latin typeface="Times New Roman"/>
                <a:cs typeface="Times New Roman"/>
              </a:rPr>
              <a:t> </a:t>
            </a:r>
            <a:r>
              <a:rPr sz="3400" i="1" spc="90" dirty="0">
                <a:latin typeface="Symbol"/>
                <a:cs typeface="Symbol"/>
              </a:rPr>
              <a:t></a:t>
            </a:r>
            <a:r>
              <a:rPr sz="3250" i="1" spc="90" dirty="0">
                <a:latin typeface="Times New Roman"/>
                <a:cs typeface="Times New Roman"/>
              </a:rPr>
              <a:t>t</a:t>
            </a:r>
            <a:r>
              <a:rPr sz="3375" i="1" spc="135" baseline="-19753" dirty="0">
                <a:latin typeface="Times New Roman"/>
                <a:cs typeface="Times New Roman"/>
              </a:rPr>
              <a:t>n</a:t>
            </a:r>
            <a:r>
              <a:rPr sz="3375" spc="135" baseline="-19753" dirty="0">
                <a:latin typeface="Symbol"/>
                <a:cs typeface="Symbol"/>
              </a:rPr>
              <a:t></a:t>
            </a:r>
            <a:r>
              <a:rPr sz="3375" spc="135" baseline="-19753" dirty="0">
                <a:latin typeface="Times New Roman"/>
                <a:cs typeface="Times New Roman"/>
              </a:rPr>
              <a:t>2</a:t>
            </a:r>
            <a:r>
              <a:rPr sz="3375" spc="555" baseline="-19753" dirty="0">
                <a:latin typeface="Times New Roman"/>
                <a:cs typeface="Times New Roman"/>
              </a:rPr>
              <a:t> </a:t>
            </a:r>
            <a:r>
              <a:rPr sz="3250" spc="330" dirty="0">
                <a:latin typeface="Symbol"/>
                <a:cs typeface="Symbol"/>
              </a:rPr>
              <a:t></a:t>
            </a:r>
            <a:r>
              <a:rPr lang="en-CA" sz="3250" spc="330" dirty="0">
                <a:latin typeface="Arial"/>
                <a:cs typeface="Arial"/>
              </a:rPr>
              <a:t>…</a:t>
            </a:r>
            <a:endParaRPr sz="3250" dirty="0">
              <a:latin typeface="Arial"/>
              <a:cs typeface="Arial"/>
            </a:endParaRPr>
          </a:p>
          <a:p>
            <a:pPr marL="114300" algn="ctr">
              <a:lnSpc>
                <a:spcPct val="100000"/>
              </a:lnSpc>
              <a:spcBef>
                <a:spcPts val="745"/>
              </a:spcBef>
              <a:tabLst>
                <a:tab pos="2513965" algn="l"/>
              </a:tabLst>
            </a:pPr>
            <a:r>
              <a:rPr sz="3250" spc="10" dirty="0">
                <a:latin typeface="Symbol"/>
                <a:cs typeface="Symbol"/>
              </a:rPr>
              <a:t></a:t>
            </a:r>
            <a:r>
              <a:rPr sz="3250" spc="-250" dirty="0">
                <a:latin typeface="Times New Roman"/>
                <a:cs typeface="Times New Roman"/>
              </a:rPr>
              <a:t> </a:t>
            </a:r>
            <a:r>
              <a:rPr sz="4400" spc="-175" dirty="0">
                <a:latin typeface="Symbol"/>
                <a:cs typeface="Symbol"/>
              </a:rPr>
              <a:t></a:t>
            </a:r>
            <a:r>
              <a:rPr sz="3250" spc="-175" dirty="0">
                <a:latin typeface="Times New Roman"/>
                <a:cs typeface="Times New Roman"/>
              </a:rPr>
              <a:t>1</a:t>
            </a:r>
            <a:r>
              <a:rPr sz="3250" spc="-175" dirty="0">
                <a:latin typeface="Symbol"/>
                <a:cs typeface="Symbol"/>
              </a:rPr>
              <a:t></a:t>
            </a:r>
            <a:r>
              <a:rPr sz="3250" spc="-490" dirty="0">
                <a:latin typeface="Times New Roman"/>
                <a:cs typeface="Times New Roman"/>
              </a:rPr>
              <a:t> </a:t>
            </a:r>
            <a:r>
              <a:rPr sz="3400" i="1" spc="-80" dirty="0">
                <a:latin typeface="Symbol"/>
                <a:cs typeface="Symbol"/>
              </a:rPr>
              <a:t></a:t>
            </a:r>
            <a:r>
              <a:rPr sz="3400" i="1" spc="-355" dirty="0">
                <a:latin typeface="Times New Roman"/>
                <a:cs typeface="Times New Roman"/>
              </a:rPr>
              <a:t> </a:t>
            </a:r>
            <a:r>
              <a:rPr sz="4400" spc="-260" dirty="0">
                <a:latin typeface="Symbol"/>
                <a:cs typeface="Symbol"/>
              </a:rPr>
              <a:t></a:t>
            </a:r>
            <a:r>
              <a:rPr sz="3375" i="1" spc="-390" baseline="39506" dirty="0">
                <a:latin typeface="Times New Roman"/>
                <a:cs typeface="Times New Roman"/>
              </a:rPr>
              <a:t>i</a:t>
            </a:r>
            <a:r>
              <a:rPr sz="3375" i="1" spc="-412" baseline="39506" dirty="0">
                <a:latin typeface="Times New Roman"/>
                <a:cs typeface="Times New Roman"/>
              </a:rPr>
              <a:t> </a:t>
            </a:r>
            <a:r>
              <a:rPr sz="3400" i="1" spc="70" dirty="0">
                <a:latin typeface="Symbol"/>
                <a:cs typeface="Symbol"/>
              </a:rPr>
              <a:t></a:t>
            </a:r>
            <a:r>
              <a:rPr sz="3250" i="1" spc="70" dirty="0">
                <a:latin typeface="Times New Roman"/>
                <a:cs typeface="Times New Roman"/>
              </a:rPr>
              <a:t>t</a:t>
            </a:r>
            <a:r>
              <a:rPr sz="3375" i="1" spc="104" baseline="-19753" dirty="0">
                <a:latin typeface="Times New Roman"/>
                <a:cs typeface="Times New Roman"/>
              </a:rPr>
              <a:t>n</a:t>
            </a:r>
            <a:r>
              <a:rPr sz="3375" spc="104" baseline="-19753" dirty="0">
                <a:latin typeface="Symbol"/>
                <a:cs typeface="Symbol"/>
              </a:rPr>
              <a:t></a:t>
            </a:r>
            <a:r>
              <a:rPr sz="3375" i="1" spc="104" baseline="-19753" dirty="0">
                <a:latin typeface="Times New Roman"/>
                <a:cs typeface="Times New Roman"/>
              </a:rPr>
              <a:t>i	</a:t>
            </a:r>
            <a:r>
              <a:rPr sz="3250" spc="590" dirty="0">
                <a:latin typeface="Symbol"/>
                <a:cs typeface="Symbol"/>
              </a:rPr>
              <a:t></a:t>
            </a:r>
            <a:r>
              <a:rPr lang="en-CA" sz="3250" spc="590" dirty="0">
                <a:latin typeface="Arial"/>
                <a:cs typeface="Arial"/>
              </a:rPr>
              <a:t>…</a:t>
            </a:r>
            <a:r>
              <a:rPr sz="3250" spc="590" dirty="0">
                <a:latin typeface="Symbol"/>
                <a:cs typeface="Symbol"/>
              </a:rPr>
              <a:t></a:t>
            </a:r>
            <a:r>
              <a:rPr sz="3250" spc="-245" dirty="0">
                <a:latin typeface="Times New Roman"/>
                <a:cs typeface="Times New Roman"/>
              </a:rPr>
              <a:t> </a:t>
            </a:r>
            <a:r>
              <a:rPr sz="3250" spc="10" dirty="0">
                <a:latin typeface="Times New Roman"/>
                <a:cs typeface="Times New Roman"/>
              </a:rPr>
              <a:t>(1</a:t>
            </a:r>
            <a:r>
              <a:rPr sz="3250" spc="10" dirty="0">
                <a:latin typeface="Symbol"/>
                <a:cs typeface="Symbol"/>
              </a:rPr>
              <a:t></a:t>
            </a:r>
            <a:r>
              <a:rPr sz="3250" spc="-500" dirty="0">
                <a:latin typeface="Times New Roman"/>
                <a:cs typeface="Times New Roman"/>
              </a:rPr>
              <a:t> </a:t>
            </a:r>
            <a:r>
              <a:rPr sz="3400" i="1" spc="-80" dirty="0">
                <a:latin typeface="Symbol"/>
                <a:cs typeface="Symbol"/>
              </a:rPr>
              <a:t></a:t>
            </a:r>
            <a:r>
              <a:rPr sz="3400" i="1" spc="-459" dirty="0">
                <a:latin typeface="Times New Roman"/>
                <a:cs typeface="Times New Roman"/>
              </a:rPr>
              <a:t> </a:t>
            </a:r>
            <a:r>
              <a:rPr sz="3250" spc="120" dirty="0">
                <a:latin typeface="Times New Roman"/>
                <a:cs typeface="Times New Roman"/>
              </a:rPr>
              <a:t>)</a:t>
            </a:r>
            <a:r>
              <a:rPr sz="3375" i="1" spc="179" baseline="35802" dirty="0">
                <a:latin typeface="Times New Roman"/>
                <a:cs typeface="Times New Roman"/>
              </a:rPr>
              <a:t>n</a:t>
            </a:r>
            <a:r>
              <a:rPr sz="3375" i="1" spc="-262" baseline="35802" dirty="0">
                <a:latin typeface="Times New Roman"/>
                <a:cs typeface="Times New Roman"/>
              </a:rPr>
              <a:t> </a:t>
            </a:r>
            <a:r>
              <a:rPr sz="3250" i="1" spc="-35" dirty="0">
                <a:latin typeface="Times New Roman"/>
                <a:cs typeface="Times New Roman"/>
              </a:rPr>
              <a:t>t</a:t>
            </a:r>
            <a:r>
              <a:rPr sz="3375" spc="-52" baseline="-19753" dirty="0">
                <a:latin typeface="Times New Roman"/>
                <a:cs typeface="Times New Roman"/>
              </a:rPr>
              <a:t>1</a:t>
            </a:r>
            <a:endParaRPr sz="3375" baseline="-19753" dirty="0">
              <a:latin typeface="Times New Roman"/>
              <a:cs typeface="Times New Roman"/>
            </a:endParaRPr>
          </a:p>
        </p:txBody>
      </p:sp>
      <p:pic>
        <p:nvPicPr>
          <p:cNvPr id="5" name="Picture 4">
            <a:extLst>
              <a:ext uri="{FF2B5EF4-FFF2-40B4-BE49-F238E27FC236}">
                <a16:creationId xmlns:a16="http://schemas.microsoft.com/office/drawing/2014/main" id="{C930305A-9D70-4486-B2DD-409DE307E48E}"/>
              </a:ext>
            </a:extLst>
          </p:cNvPr>
          <p:cNvPicPr>
            <a:picLocks noChangeAspect="1"/>
          </p:cNvPicPr>
          <p:nvPr/>
        </p:nvPicPr>
        <p:blipFill>
          <a:blip r:embed="rId3"/>
          <a:stretch>
            <a:fillRect/>
          </a:stretch>
        </p:blipFill>
        <p:spPr>
          <a:xfrm>
            <a:off x="938369" y="304800"/>
            <a:ext cx="7795576" cy="2819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58098" y="6505447"/>
            <a:ext cx="45085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3" name="object 3"/>
          <p:cNvSpPr txBox="1"/>
          <p:nvPr/>
        </p:nvSpPr>
        <p:spPr>
          <a:xfrm>
            <a:off x="231749"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26</a:t>
            </a:r>
            <a:endParaRPr sz="1400">
              <a:latin typeface="Arial"/>
              <a:cs typeface="Arial"/>
            </a:endParaRPr>
          </a:p>
        </p:txBody>
      </p:sp>
      <p:sp>
        <p:nvSpPr>
          <p:cNvPr id="5" name="object 5"/>
          <p:cNvSpPr txBox="1">
            <a:spLocks noGrp="1"/>
          </p:cNvSpPr>
          <p:nvPr>
            <p:ph type="title"/>
          </p:nvPr>
        </p:nvSpPr>
        <p:spPr>
          <a:xfrm>
            <a:off x="1068424" y="186385"/>
            <a:ext cx="6094375" cy="514350"/>
          </a:xfrm>
          <a:prstGeom prst="rect">
            <a:avLst/>
          </a:prstGeom>
        </p:spPr>
        <p:txBody>
          <a:bodyPr vert="horz" wrap="square" lIns="0" tIns="13335" rIns="0" bIns="0" rtlCol="0">
            <a:spAutoFit/>
          </a:bodyPr>
          <a:lstStyle/>
          <a:p>
            <a:pPr marL="12700">
              <a:lnSpc>
                <a:spcPct val="100000"/>
              </a:lnSpc>
              <a:spcBef>
                <a:spcPts val="105"/>
              </a:spcBef>
            </a:pPr>
            <a:r>
              <a:rPr dirty="0"/>
              <a:t>The shortest first SJF:</a:t>
            </a:r>
            <a:r>
              <a:rPr spc="-70" dirty="0"/>
              <a:t> </a:t>
            </a:r>
            <a:r>
              <a:rPr dirty="0"/>
              <a:t>review</a:t>
            </a:r>
          </a:p>
        </p:txBody>
      </p:sp>
      <p:sp>
        <p:nvSpPr>
          <p:cNvPr id="10" name="object 10"/>
          <p:cNvSpPr txBox="1"/>
          <p:nvPr/>
        </p:nvSpPr>
        <p:spPr>
          <a:xfrm>
            <a:off x="231749" y="1066800"/>
            <a:ext cx="8836051" cy="3813736"/>
          </a:xfrm>
          <a:prstGeom prst="rect">
            <a:avLst/>
          </a:prstGeom>
        </p:spPr>
        <p:txBody>
          <a:bodyPr vert="horz" wrap="square" lIns="0" tIns="85725" rIns="0" bIns="0" rtlCol="0">
            <a:spAutoFit/>
          </a:bodyPr>
          <a:lstStyle/>
          <a:p>
            <a:pPr marL="12700">
              <a:lnSpc>
                <a:spcPct val="100000"/>
              </a:lnSpc>
              <a:spcBef>
                <a:spcPts val="675"/>
              </a:spcBef>
            </a:pPr>
            <a:r>
              <a:rPr sz="2400" b="1" dirty="0">
                <a:solidFill>
                  <a:srgbClr val="006666"/>
                </a:solidFill>
                <a:latin typeface="Arial"/>
                <a:cs typeface="Arial"/>
              </a:rPr>
              <a:t>Difficulty estimating the length in</a:t>
            </a:r>
            <a:r>
              <a:rPr sz="2400" b="1" spc="-90" dirty="0">
                <a:solidFill>
                  <a:srgbClr val="006666"/>
                </a:solidFill>
                <a:latin typeface="Arial"/>
                <a:cs typeface="Arial"/>
              </a:rPr>
              <a:t> </a:t>
            </a:r>
            <a:r>
              <a:rPr sz="2400" b="1" spc="-10" dirty="0">
                <a:solidFill>
                  <a:srgbClr val="006666"/>
                </a:solidFill>
                <a:latin typeface="Arial"/>
                <a:cs typeface="Arial"/>
              </a:rPr>
              <a:t>advance</a:t>
            </a:r>
            <a:r>
              <a:rPr lang="en-CA" sz="2400" b="1" spc="-10" dirty="0">
                <a:solidFill>
                  <a:srgbClr val="006666"/>
                </a:solidFill>
                <a:latin typeface="Arial"/>
                <a:cs typeface="Arial"/>
              </a:rPr>
              <a:t> (only theoretical)</a:t>
            </a:r>
            <a:endParaRPr sz="2400" dirty="0">
              <a:latin typeface="Arial"/>
              <a:cs typeface="Arial"/>
            </a:endParaRPr>
          </a:p>
          <a:p>
            <a:pPr marL="12700" marR="243840">
              <a:lnSpc>
                <a:spcPct val="100000"/>
              </a:lnSpc>
              <a:spcBef>
                <a:spcPts val="575"/>
              </a:spcBef>
            </a:pPr>
            <a:r>
              <a:rPr sz="2400" b="1" spc="-5" dirty="0">
                <a:solidFill>
                  <a:srgbClr val="006666"/>
                </a:solidFill>
                <a:latin typeface="Arial"/>
                <a:cs typeface="Arial"/>
              </a:rPr>
              <a:t>Long processes </a:t>
            </a:r>
            <a:r>
              <a:rPr sz="2400" b="1" dirty="0">
                <a:solidFill>
                  <a:srgbClr val="006666"/>
                </a:solidFill>
                <a:latin typeface="Arial"/>
                <a:cs typeface="Arial"/>
              </a:rPr>
              <a:t>will </a:t>
            </a:r>
            <a:r>
              <a:rPr sz="2400" b="1" spc="-5" dirty="0">
                <a:solidFill>
                  <a:srgbClr val="006666"/>
                </a:solidFill>
                <a:latin typeface="Arial"/>
                <a:cs typeface="Arial"/>
              </a:rPr>
              <a:t>suffer from </a:t>
            </a:r>
            <a:r>
              <a:rPr sz="2400" b="1" i="1" dirty="0">
                <a:solidFill>
                  <a:srgbClr val="006666"/>
                </a:solidFill>
                <a:latin typeface="Arial"/>
                <a:cs typeface="Arial"/>
              </a:rPr>
              <a:t>famine </a:t>
            </a:r>
            <a:r>
              <a:rPr sz="2400" b="1" spc="5" dirty="0">
                <a:solidFill>
                  <a:srgbClr val="006666"/>
                </a:solidFill>
                <a:latin typeface="Arial"/>
                <a:cs typeface="Arial"/>
              </a:rPr>
              <a:t>when </a:t>
            </a:r>
            <a:r>
              <a:rPr sz="2400" b="1" spc="-5" dirty="0">
                <a:solidFill>
                  <a:srgbClr val="006666"/>
                </a:solidFill>
                <a:latin typeface="Arial"/>
                <a:cs typeface="Arial"/>
              </a:rPr>
              <a:t>there  </a:t>
            </a:r>
            <a:r>
              <a:rPr sz="2400" b="1" dirty="0">
                <a:solidFill>
                  <a:srgbClr val="006666"/>
                </a:solidFill>
                <a:latin typeface="Arial"/>
                <a:cs typeface="Arial"/>
              </a:rPr>
              <a:t>is a </a:t>
            </a:r>
            <a:r>
              <a:rPr sz="2400" b="1" spc="-5" dirty="0">
                <a:solidFill>
                  <a:srgbClr val="006666"/>
                </a:solidFill>
                <a:latin typeface="Arial"/>
                <a:cs typeface="Arial"/>
              </a:rPr>
              <a:t>constant supply </a:t>
            </a:r>
            <a:r>
              <a:rPr sz="2400" b="1" dirty="0">
                <a:solidFill>
                  <a:srgbClr val="006666"/>
                </a:solidFill>
                <a:latin typeface="Arial"/>
                <a:cs typeface="Arial"/>
              </a:rPr>
              <a:t>of </a:t>
            </a:r>
            <a:r>
              <a:rPr sz="2400" b="1" spc="-5" dirty="0">
                <a:solidFill>
                  <a:srgbClr val="006666"/>
                </a:solidFill>
                <a:latin typeface="Arial"/>
                <a:cs typeface="Arial"/>
              </a:rPr>
              <a:t>short</a:t>
            </a:r>
            <a:r>
              <a:rPr sz="2400" b="1" spc="-35" dirty="0">
                <a:solidFill>
                  <a:srgbClr val="006666"/>
                </a:solidFill>
                <a:latin typeface="Arial"/>
                <a:cs typeface="Arial"/>
              </a:rPr>
              <a:t> </a:t>
            </a:r>
            <a:r>
              <a:rPr sz="2400" b="1" spc="-5" dirty="0">
                <a:solidFill>
                  <a:srgbClr val="006666"/>
                </a:solidFill>
                <a:latin typeface="Arial"/>
                <a:cs typeface="Arial"/>
              </a:rPr>
              <a:t>processes</a:t>
            </a:r>
            <a:r>
              <a:rPr lang="en-CA" sz="2400" b="1" spc="-5" dirty="0">
                <a:solidFill>
                  <a:srgbClr val="006666"/>
                </a:solidFill>
                <a:latin typeface="Arial"/>
                <a:cs typeface="Arial"/>
              </a:rPr>
              <a:t> (they are never the shortest in comparisons, thus never get to run by the CPU)</a:t>
            </a:r>
            <a:endParaRPr sz="2400" dirty="0">
              <a:latin typeface="Arial"/>
              <a:cs typeface="Arial"/>
            </a:endParaRPr>
          </a:p>
          <a:p>
            <a:pPr marL="413384" marR="5080" indent="-401320">
              <a:lnSpc>
                <a:spcPct val="110000"/>
              </a:lnSpc>
              <a:spcBef>
                <a:spcPts val="290"/>
              </a:spcBef>
            </a:pPr>
            <a:r>
              <a:rPr sz="2400" b="1" spc="-5" dirty="0">
                <a:solidFill>
                  <a:srgbClr val="006666"/>
                </a:solidFill>
                <a:latin typeface="Arial"/>
                <a:cs typeface="Arial"/>
              </a:rPr>
              <a:t>Preemption </a:t>
            </a:r>
            <a:r>
              <a:rPr sz="2400" b="1" dirty="0">
                <a:solidFill>
                  <a:srgbClr val="006666"/>
                </a:solidFill>
                <a:latin typeface="Arial"/>
                <a:cs typeface="Arial"/>
              </a:rPr>
              <a:t>is required for timeshared </a:t>
            </a:r>
            <a:r>
              <a:rPr sz="2400" b="1" spc="-5" dirty="0">
                <a:solidFill>
                  <a:srgbClr val="006666"/>
                </a:solidFill>
                <a:latin typeface="Arial"/>
                <a:cs typeface="Arial"/>
              </a:rPr>
              <a:t>environments  </a:t>
            </a:r>
            <a:endParaRPr lang="en-CA" sz="2400" b="1" spc="-5" dirty="0">
              <a:solidFill>
                <a:srgbClr val="006666"/>
              </a:solidFill>
              <a:latin typeface="Arial"/>
              <a:cs typeface="Arial"/>
            </a:endParaRPr>
          </a:p>
          <a:p>
            <a:pPr marL="413384" marR="5080" indent="-401320">
              <a:lnSpc>
                <a:spcPct val="110000"/>
              </a:lnSpc>
              <a:spcBef>
                <a:spcPts val="290"/>
              </a:spcBef>
            </a:pPr>
            <a:r>
              <a:rPr lang="en-CA" sz="2400" b="1" spc="-5" dirty="0">
                <a:solidFill>
                  <a:srgbClr val="006666"/>
                </a:solidFill>
                <a:latin typeface="Arial"/>
                <a:cs typeface="Arial"/>
              </a:rPr>
              <a:t>	</a:t>
            </a:r>
            <a:r>
              <a:rPr sz="2400" dirty="0">
                <a:solidFill>
                  <a:srgbClr val="006666"/>
                </a:solidFill>
                <a:latin typeface="Arial"/>
                <a:cs typeface="Arial"/>
              </a:rPr>
              <a:t>A </a:t>
            </a:r>
            <a:r>
              <a:rPr sz="2400" spc="-5" dirty="0">
                <a:solidFill>
                  <a:srgbClr val="006666"/>
                </a:solidFill>
                <a:latin typeface="Arial"/>
                <a:cs typeface="Arial"/>
              </a:rPr>
              <a:t>long process can monopolize </a:t>
            </a:r>
            <a:r>
              <a:rPr sz="2400" dirty="0">
                <a:solidFill>
                  <a:srgbClr val="006666"/>
                </a:solidFill>
                <a:latin typeface="Arial"/>
                <a:cs typeface="Arial"/>
              </a:rPr>
              <a:t>the </a:t>
            </a:r>
            <a:r>
              <a:rPr sz="2400" spc="-10" dirty="0">
                <a:solidFill>
                  <a:srgbClr val="006666"/>
                </a:solidFill>
                <a:latin typeface="Arial"/>
                <a:cs typeface="Arial"/>
              </a:rPr>
              <a:t>CPU </a:t>
            </a:r>
            <a:r>
              <a:rPr sz="2400" dirty="0">
                <a:solidFill>
                  <a:srgbClr val="006666"/>
                </a:solidFill>
                <a:latin typeface="Arial"/>
                <a:cs typeface="Arial"/>
              </a:rPr>
              <a:t>if </a:t>
            </a:r>
            <a:r>
              <a:rPr sz="2400" spc="-5" dirty="0">
                <a:solidFill>
                  <a:srgbClr val="006666"/>
                </a:solidFill>
                <a:latin typeface="Arial"/>
                <a:cs typeface="Arial"/>
              </a:rPr>
              <a:t>it is </a:t>
            </a:r>
            <a:r>
              <a:rPr sz="2400" dirty="0">
                <a:solidFill>
                  <a:srgbClr val="006666"/>
                </a:solidFill>
                <a:latin typeface="Arial"/>
                <a:cs typeface="Arial"/>
              </a:rPr>
              <a:t>the first to </a:t>
            </a:r>
            <a:r>
              <a:rPr sz="2400" spc="-5" dirty="0">
                <a:solidFill>
                  <a:srgbClr val="006666"/>
                </a:solidFill>
                <a:latin typeface="Arial"/>
                <a:cs typeface="Arial"/>
              </a:rPr>
              <a:t>enter the </a:t>
            </a:r>
            <a:r>
              <a:rPr sz="2400" dirty="0">
                <a:solidFill>
                  <a:srgbClr val="006666"/>
                </a:solidFill>
                <a:latin typeface="Arial"/>
                <a:cs typeface="Arial"/>
              </a:rPr>
              <a:t>system </a:t>
            </a:r>
            <a:r>
              <a:rPr sz="2400" spc="-5" dirty="0">
                <a:solidFill>
                  <a:srgbClr val="006666"/>
                </a:solidFill>
                <a:latin typeface="Arial"/>
                <a:cs typeface="Arial"/>
              </a:rPr>
              <a:t>and it does </a:t>
            </a:r>
            <a:r>
              <a:rPr sz="2400" dirty="0">
                <a:solidFill>
                  <a:srgbClr val="006666"/>
                </a:solidFill>
                <a:latin typeface="Arial"/>
                <a:cs typeface="Arial"/>
              </a:rPr>
              <a:t>not </a:t>
            </a:r>
            <a:r>
              <a:rPr sz="2400" spc="-5" dirty="0">
                <a:solidFill>
                  <a:srgbClr val="006666"/>
                </a:solidFill>
                <a:latin typeface="Arial"/>
                <a:cs typeface="Arial"/>
              </a:rPr>
              <a:t>do </a:t>
            </a:r>
            <a:r>
              <a:rPr sz="2400" dirty="0">
                <a:solidFill>
                  <a:srgbClr val="006666"/>
                </a:solidFill>
                <a:latin typeface="Arial"/>
                <a:cs typeface="Arial"/>
              </a:rPr>
              <a:t>I /</a:t>
            </a:r>
            <a:r>
              <a:rPr sz="2400" spc="-10" dirty="0">
                <a:solidFill>
                  <a:srgbClr val="006666"/>
                </a:solidFill>
                <a:latin typeface="Arial"/>
                <a:cs typeface="Arial"/>
              </a:rPr>
              <a:t> </a:t>
            </a:r>
            <a:r>
              <a:rPr sz="2400" dirty="0">
                <a:solidFill>
                  <a:srgbClr val="006666"/>
                </a:solidFill>
                <a:latin typeface="Arial"/>
                <a:cs typeface="Arial"/>
              </a:rPr>
              <a:t>O</a:t>
            </a:r>
            <a:endParaRPr sz="2400" dirty="0">
              <a:latin typeface="Arial"/>
              <a:cs typeface="Arial"/>
            </a:endParaRPr>
          </a:p>
          <a:p>
            <a:pPr marL="12700" marR="662305">
              <a:lnSpc>
                <a:spcPct val="100000"/>
              </a:lnSpc>
              <a:spcBef>
                <a:spcPts val="620"/>
              </a:spcBef>
            </a:pPr>
            <a:r>
              <a:rPr sz="2600" b="1" dirty="0">
                <a:solidFill>
                  <a:srgbClr val="006666"/>
                </a:solidFill>
                <a:latin typeface="Arial"/>
                <a:cs typeface="Arial"/>
              </a:rPr>
              <a:t>There </a:t>
            </a:r>
            <a:r>
              <a:rPr sz="2600" b="1" spc="-5" dirty="0">
                <a:solidFill>
                  <a:srgbClr val="006666"/>
                </a:solidFill>
                <a:latin typeface="Arial"/>
                <a:cs typeface="Arial"/>
              </a:rPr>
              <a:t>is </a:t>
            </a:r>
            <a:r>
              <a:rPr sz="2600" b="1" dirty="0">
                <a:solidFill>
                  <a:srgbClr val="006666"/>
                </a:solidFill>
                <a:latin typeface="Arial"/>
                <a:cs typeface="Arial"/>
              </a:rPr>
              <a:t>an implicit assignment of</a:t>
            </a:r>
            <a:r>
              <a:rPr sz="2600" b="1" spc="-50" dirty="0">
                <a:solidFill>
                  <a:srgbClr val="006666"/>
                </a:solidFill>
                <a:latin typeface="Arial"/>
                <a:cs typeface="Arial"/>
              </a:rPr>
              <a:t> </a:t>
            </a:r>
            <a:r>
              <a:rPr sz="2600" b="1" dirty="0">
                <a:solidFill>
                  <a:srgbClr val="006666"/>
                </a:solidFill>
                <a:latin typeface="Arial"/>
                <a:cs typeface="Arial"/>
              </a:rPr>
              <a:t>priorities:  preferences for shorter</a:t>
            </a:r>
            <a:r>
              <a:rPr sz="2600" b="1" spc="-30" dirty="0">
                <a:solidFill>
                  <a:srgbClr val="006666"/>
                </a:solidFill>
                <a:latin typeface="Arial"/>
                <a:cs typeface="Arial"/>
              </a:rPr>
              <a:t> </a:t>
            </a:r>
            <a:r>
              <a:rPr sz="2600" b="1" dirty="0">
                <a:solidFill>
                  <a:srgbClr val="006666"/>
                </a:solidFill>
                <a:latin typeface="Arial"/>
                <a:cs typeface="Arial"/>
              </a:rPr>
              <a:t>jobs</a:t>
            </a:r>
            <a:endParaRPr sz="26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5524" y="271652"/>
            <a:ext cx="2512695" cy="513715"/>
          </a:xfrm>
          <a:prstGeom prst="rect">
            <a:avLst/>
          </a:prstGeom>
        </p:spPr>
        <p:txBody>
          <a:bodyPr vert="horz" wrap="square" lIns="0" tIns="12700" rIns="0" bIns="0" rtlCol="0">
            <a:spAutoFit/>
          </a:bodyPr>
          <a:lstStyle/>
          <a:p>
            <a:pPr marL="12700">
              <a:lnSpc>
                <a:spcPct val="100000"/>
              </a:lnSpc>
              <a:spcBef>
                <a:spcPts val="100"/>
              </a:spcBef>
            </a:pPr>
            <a:r>
              <a:rPr dirty="0"/>
              <a:t>SJF</a:t>
            </a:r>
            <a:r>
              <a:rPr spc="-75" dirty="0"/>
              <a:t> </a:t>
            </a:r>
            <a:r>
              <a:rPr dirty="0"/>
              <a:t>Discussion</a:t>
            </a:r>
          </a:p>
        </p:txBody>
      </p:sp>
      <p:sp>
        <p:nvSpPr>
          <p:cNvPr id="4" name="object 4"/>
          <p:cNvSpPr/>
          <p:nvPr/>
        </p:nvSpPr>
        <p:spPr>
          <a:xfrm>
            <a:off x="1463928" y="1759026"/>
            <a:ext cx="295656" cy="3035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21129" y="2172589"/>
            <a:ext cx="213360" cy="2194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899536"/>
            <a:ext cx="295656" cy="3032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63928" y="3631438"/>
            <a:ext cx="295656" cy="3032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21129" y="4044441"/>
            <a:ext cx="213360" cy="21945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994054" y="1248624"/>
            <a:ext cx="7680325" cy="3763010"/>
          </a:xfrm>
          <a:prstGeom prst="rect">
            <a:avLst/>
          </a:prstGeom>
        </p:spPr>
        <p:txBody>
          <a:bodyPr vert="horz" wrap="square" lIns="0" tIns="48895" rIns="0" bIns="0" rtlCol="0">
            <a:spAutoFit/>
          </a:bodyPr>
          <a:lstStyle/>
          <a:p>
            <a:pPr marL="12700">
              <a:lnSpc>
                <a:spcPct val="100000"/>
              </a:lnSpc>
              <a:spcBef>
                <a:spcPts val="385"/>
              </a:spcBef>
            </a:pPr>
            <a:r>
              <a:rPr sz="2400" b="1" spc="-5" dirty="0">
                <a:solidFill>
                  <a:srgbClr val="006666"/>
                </a:solidFill>
                <a:latin typeface="Arial"/>
                <a:cs typeface="Arial"/>
              </a:rPr>
              <a:t>Does </a:t>
            </a:r>
            <a:r>
              <a:rPr sz="2400" b="1" dirty="0">
                <a:solidFill>
                  <a:srgbClr val="006666"/>
                </a:solidFill>
                <a:latin typeface="Arial"/>
                <a:cs typeface="Arial"/>
              </a:rPr>
              <a:t>it </a:t>
            </a:r>
            <a:r>
              <a:rPr sz="2400" b="1" spc="-5" dirty="0">
                <a:solidFill>
                  <a:srgbClr val="006666"/>
                </a:solidFill>
                <a:latin typeface="Arial"/>
                <a:cs typeface="Arial"/>
              </a:rPr>
              <a:t>ensure </a:t>
            </a:r>
            <a:r>
              <a:rPr sz="2400" b="1" dirty="0">
                <a:solidFill>
                  <a:srgbClr val="006666"/>
                </a:solidFill>
                <a:latin typeface="Arial"/>
                <a:cs typeface="Arial"/>
              </a:rPr>
              <a:t>low </a:t>
            </a:r>
            <a:r>
              <a:rPr sz="2400" b="1" spc="-5" dirty="0">
                <a:solidFill>
                  <a:srgbClr val="006666"/>
                </a:solidFill>
                <a:latin typeface="Arial"/>
                <a:cs typeface="Arial"/>
              </a:rPr>
              <a:t>average </a:t>
            </a:r>
            <a:r>
              <a:rPr sz="2400" b="1" dirty="0">
                <a:solidFill>
                  <a:srgbClr val="006666"/>
                </a:solidFill>
                <a:latin typeface="Arial"/>
                <a:cs typeface="Arial"/>
              </a:rPr>
              <a:t>waiting</a:t>
            </a:r>
            <a:r>
              <a:rPr sz="2400" b="1" spc="-60" dirty="0">
                <a:solidFill>
                  <a:srgbClr val="006666"/>
                </a:solidFill>
                <a:latin typeface="Arial"/>
                <a:cs typeface="Arial"/>
              </a:rPr>
              <a:t> </a:t>
            </a:r>
            <a:r>
              <a:rPr sz="2400" b="1" dirty="0">
                <a:solidFill>
                  <a:srgbClr val="006666"/>
                </a:solidFill>
                <a:latin typeface="Arial"/>
                <a:cs typeface="Arial"/>
              </a:rPr>
              <a:t>time?</a:t>
            </a:r>
            <a:endParaRPr sz="2400">
              <a:latin typeface="Arial"/>
              <a:cs typeface="Arial"/>
            </a:endParaRPr>
          </a:p>
          <a:p>
            <a:pPr marL="756285">
              <a:lnSpc>
                <a:spcPct val="100000"/>
              </a:lnSpc>
              <a:spcBef>
                <a:spcPts val="285"/>
              </a:spcBef>
            </a:pPr>
            <a:r>
              <a:rPr sz="2400" spc="-5" dirty="0">
                <a:solidFill>
                  <a:srgbClr val="006666"/>
                </a:solidFill>
                <a:latin typeface="Arial"/>
                <a:cs typeface="Arial"/>
              </a:rPr>
              <a:t>Yes, it was designed </a:t>
            </a:r>
            <a:r>
              <a:rPr sz="2400" dirty="0">
                <a:solidFill>
                  <a:srgbClr val="006666"/>
                </a:solidFill>
                <a:latin typeface="Arial"/>
                <a:cs typeface="Arial"/>
              </a:rPr>
              <a:t>that</a:t>
            </a:r>
            <a:r>
              <a:rPr sz="2400" spc="30" dirty="0">
                <a:solidFill>
                  <a:srgbClr val="006666"/>
                </a:solidFill>
                <a:latin typeface="Arial"/>
                <a:cs typeface="Arial"/>
              </a:rPr>
              <a:t> </a:t>
            </a:r>
            <a:r>
              <a:rPr sz="2400" spc="-5" dirty="0">
                <a:solidFill>
                  <a:srgbClr val="006666"/>
                </a:solidFill>
                <a:latin typeface="Arial"/>
                <a:cs typeface="Arial"/>
              </a:rPr>
              <a:t>way</a:t>
            </a:r>
            <a:endParaRPr sz="2400">
              <a:latin typeface="Arial"/>
              <a:cs typeface="Arial"/>
            </a:endParaRPr>
          </a:p>
          <a:p>
            <a:pPr marL="1155065">
              <a:lnSpc>
                <a:spcPct val="100000"/>
              </a:lnSpc>
              <a:spcBef>
                <a:spcPts val="250"/>
              </a:spcBef>
            </a:pPr>
            <a:r>
              <a:rPr sz="2000" dirty="0">
                <a:solidFill>
                  <a:srgbClr val="006666"/>
                </a:solidFill>
                <a:latin typeface="Arial"/>
                <a:cs typeface="Arial"/>
              </a:rPr>
              <a:t>As long as our burst-length predictions more-or-less</a:t>
            </a:r>
            <a:r>
              <a:rPr sz="2000" spc="-190" dirty="0">
                <a:solidFill>
                  <a:srgbClr val="006666"/>
                </a:solidFill>
                <a:latin typeface="Arial"/>
                <a:cs typeface="Arial"/>
              </a:rPr>
              <a:t> </a:t>
            </a:r>
            <a:r>
              <a:rPr sz="2000" dirty="0">
                <a:solidFill>
                  <a:srgbClr val="006666"/>
                </a:solidFill>
                <a:latin typeface="Arial"/>
                <a:cs typeface="Arial"/>
              </a:rPr>
              <a:t>work</a:t>
            </a:r>
            <a:endParaRPr sz="2000">
              <a:latin typeface="Arial"/>
              <a:cs typeface="Arial"/>
            </a:endParaRPr>
          </a:p>
          <a:p>
            <a:pPr marL="12700">
              <a:lnSpc>
                <a:spcPct val="100000"/>
              </a:lnSpc>
              <a:spcBef>
                <a:spcPts val="280"/>
              </a:spcBef>
            </a:pPr>
            <a:r>
              <a:rPr sz="2400" b="1" spc="-5" dirty="0">
                <a:solidFill>
                  <a:srgbClr val="006666"/>
                </a:solidFill>
                <a:latin typeface="Arial"/>
                <a:cs typeface="Arial"/>
              </a:rPr>
              <a:t>Does </a:t>
            </a:r>
            <a:r>
              <a:rPr sz="2400" b="1" dirty="0">
                <a:solidFill>
                  <a:srgbClr val="006666"/>
                </a:solidFill>
                <a:latin typeface="Arial"/>
                <a:cs typeface="Arial"/>
              </a:rPr>
              <a:t>it provide low </a:t>
            </a:r>
            <a:r>
              <a:rPr sz="2400" b="1" spc="-5" dirty="0">
                <a:solidFill>
                  <a:srgbClr val="006666"/>
                </a:solidFill>
                <a:latin typeface="Arial"/>
                <a:cs typeface="Arial"/>
              </a:rPr>
              <a:t>response</a:t>
            </a:r>
            <a:r>
              <a:rPr sz="2400" b="1" spc="-45" dirty="0">
                <a:solidFill>
                  <a:srgbClr val="006666"/>
                </a:solidFill>
                <a:latin typeface="Arial"/>
                <a:cs typeface="Arial"/>
              </a:rPr>
              <a:t> </a:t>
            </a:r>
            <a:r>
              <a:rPr sz="2400" b="1" dirty="0">
                <a:solidFill>
                  <a:srgbClr val="006666"/>
                </a:solidFill>
                <a:latin typeface="Arial"/>
                <a:cs typeface="Arial"/>
              </a:rPr>
              <a:t>time?</a:t>
            </a:r>
            <a:endParaRPr sz="2400">
              <a:latin typeface="Arial"/>
              <a:cs typeface="Arial"/>
            </a:endParaRPr>
          </a:p>
          <a:p>
            <a:pPr marL="756285" marR="5080">
              <a:lnSpc>
                <a:spcPts val="2590"/>
              </a:lnSpc>
              <a:spcBef>
                <a:spcPts val="620"/>
              </a:spcBef>
            </a:pPr>
            <a:r>
              <a:rPr sz="2400" spc="-5" dirty="0">
                <a:solidFill>
                  <a:srgbClr val="006666"/>
                </a:solidFill>
                <a:latin typeface="Arial"/>
                <a:cs typeface="Arial"/>
              </a:rPr>
              <a:t>Not necessarily, </a:t>
            </a:r>
            <a:r>
              <a:rPr sz="2400" dirty="0">
                <a:solidFill>
                  <a:srgbClr val="006666"/>
                </a:solidFill>
                <a:latin typeface="Arial"/>
                <a:cs typeface="Arial"/>
              </a:rPr>
              <a:t>if </a:t>
            </a:r>
            <a:r>
              <a:rPr sz="2400" spc="-5" dirty="0">
                <a:solidFill>
                  <a:srgbClr val="006666"/>
                </a:solidFill>
                <a:latin typeface="Arial"/>
                <a:cs typeface="Arial"/>
              </a:rPr>
              <a:t>there is a steady </a:t>
            </a:r>
            <a:r>
              <a:rPr sz="2400" dirty="0">
                <a:solidFill>
                  <a:srgbClr val="006666"/>
                </a:solidFill>
                <a:latin typeface="Arial"/>
                <a:cs typeface="Arial"/>
              </a:rPr>
              <a:t>stream of </a:t>
            </a:r>
            <a:r>
              <a:rPr sz="2400" spc="-5" dirty="0">
                <a:solidFill>
                  <a:srgbClr val="006666"/>
                </a:solidFill>
                <a:latin typeface="Arial"/>
                <a:cs typeface="Arial"/>
              </a:rPr>
              <a:t>short  CPU bursts, </a:t>
            </a:r>
            <a:r>
              <a:rPr sz="2400" dirty="0">
                <a:solidFill>
                  <a:srgbClr val="006666"/>
                </a:solidFill>
                <a:latin typeface="Arial"/>
                <a:cs typeface="Arial"/>
              </a:rPr>
              <a:t>the </a:t>
            </a:r>
            <a:r>
              <a:rPr sz="2400" spc="-5" dirty="0">
                <a:solidFill>
                  <a:srgbClr val="006666"/>
                </a:solidFill>
                <a:latin typeface="Arial"/>
                <a:cs typeface="Arial"/>
              </a:rPr>
              <a:t>longer bursts will not be</a:t>
            </a:r>
            <a:r>
              <a:rPr sz="2400" spc="80" dirty="0">
                <a:solidFill>
                  <a:srgbClr val="006666"/>
                </a:solidFill>
                <a:latin typeface="Arial"/>
                <a:cs typeface="Arial"/>
              </a:rPr>
              <a:t> </a:t>
            </a:r>
            <a:r>
              <a:rPr sz="2400" spc="-5" dirty="0">
                <a:solidFill>
                  <a:srgbClr val="006666"/>
                </a:solidFill>
                <a:latin typeface="Arial"/>
                <a:cs typeface="Arial"/>
              </a:rPr>
              <a:t>scheduled</a:t>
            </a:r>
            <a:endParaRPr sz="2400">
              <a:latin typeface="Arial"/>
              <a:cs typeface="Arial"/>
            </a:endParaRPr>
          </a:p>
          <a:p>
            <a:pPr marL="756285">
              <a:lnSpc>
                <a:spcPct val="100000"/>
              </a:lnSpc>
              <a:spcBef>
                <a:spcPts val="254"/>
              </a:spcBef>
            </a:pPr>
            <a:r>
              <a:rPr sz="2400" spc="-5" dirty="0">
                <a:solidFill>
                  <a:srgbClr val="006666"/>
                </a:solidFill>
                <a:latin typeface="Arial"/>
                <a:cs typeface="Arial"/>
              </a:rPr>
              <a:t>This is called</a:t>
            </a:r>
            <a:r>
              <a:rPr sz="2400" spc="45" dirty="0">
                <a:solidFill>
                  <a:srgbClr val="006666"/>
                </a:solidFill>
                <a:latin typeface="Arial"/>
                <a:cs typeface="Arial"/>
              </a:rPr>
              <a:t> </a:t>
            </a:r>
            <a:r>
              <a:rPr sz="2400" spc="-5" dirty="0">
                <a:solidFill>
                  <a:srgbClr val="006666"/>
                </a:solidFill>
                <a:latin typeface="Arial"/>
                <a:cs typeface="Arial"/>
              </a:rPr>
              <a:t>starvation</a:t>
            </a:r>
            <a:endParaRPr sz="2400">
              <a:latin typeface="Arial"/>
              <a:cs typeface="Arial"/>
            </a:endParaRPr>
          </a:p>
          <a:p>
            <a:pPr marL="1155065" marR="240665">
              <a:lnSpc>
                <a:spcPts val="2160"/>
              </a:lnSpc>
              <a:spcBef>
                <a:spcPts val="515"/>
              </a:spcBef>
            </a:pPr>
            <a:r>
              <a:rPr sz="2000" dirty="0">
                <a:solidFill>
                  <a:srgbClr val="006666"/>
                </a:solidFill>
                <a:latin typeface="Arial"/>
                <a:cs typeface="Arial"/>
              </a:rPr>
              <a:t>A process is blocked forever, always overtaken by</a:t>
            </a:r>
            <a:r>
              <a:rPr sz="2000" spc="-190" dirty="0">
                <a:solidFill>
                  <a:srgbClr val="006666"/>
                </a:solidFill>
                <a:latin typeface="Arial"/>
                <a:cs typeface="Arial"/>
              </a:rPr>
              <a:t> </a:t>
            </a:r>
            <a:r>
              <a:rPr sz="2000" dirty="0">
                <a:solidFill>
                  <a:srgbClr val="006666"/>
                </a:solidFill>
                <a:latin typeface="Arial"/>
                <a:cs typeface="Arial"/>
              </a:rPr>
              <a:t>other  processes (well, or at least while </a:t>
            </a:r>
            <a:r>
              <a:rPr sz="2000" spc="-5" dirty="0">
                <a:solidFill>
                  <a:srgbClr val="006666"/>
                </a:solidFill>
                <a:latin typeface="Arial"/>
                <a:cs typeface="Arial"/>
              </a:rPr>
              <a:t>the </a:t>
            </a:r>
            <a:r>
              <a:rPr sz="2000" dirty="0">
                <a:solidFill>
                  <a:srgbClr val="006666"/>
                </a:solidFill>
                <a:latin typeface="Arial"/>
                <a:cs typeface="Arial"/>
              </a:rPr>
              <a:t>system is</a:t>
            </a:r>
            <a:r>
              <a:rPr sz="2000" spc="-180" dirty="0">
                <a:solidFill>
                  <a:srgbClr val="006666"/>
                </a:solidFill>
                <a:latin typeface="Arial"/>
                <a:cs typeface="Arial"/>
              </a:rPr>
              <a:t> </a:t>
            </a:r>
            <a:r>
              <a:rPr sz="2000" dirty="0">
                <a:solidFill>
                  <a:srgbClr val="006666"/>
                </a:solidFill>
                <a:latin typeface="Arial"/>
                <a:cs typeface="Arial"/>
              </a:rPr>
              <a:t>busy)</a:t>
            </a:r>
            <a:endParaRPr sz="2000">
              <a:latin typeface="Arial"/>
              <a:cs typeface="Arial"/>
            </a:endParaRPr>
          </a:p>
          <a:p>
            <a:pPr marL="12700">
              <a:lnSpc>
                <a:spcPct val="100000"/>
              </a:lnSpc>
              <a:spcBef>
                <a:spcPts val="275"/>
              </a:spcBef>
            </a:pPr>
            <a:r>
              <a:rPr sz="2700" b="1" spc="-5" dirty="0">
                <a:solidFill>
                  <a:srgbClr val="006666"/>
                </a:solidFill>
                <a:latin typeface="Arial"/>
                <a:cs typeface="Arial"/>
              </a:rPr>
              <a:t>Let’s see </a:t>
            </a:r>
            <a:r>
              <a:rPr sz="2700" spc="-5" dirty="0">
                <a:solidFill>
                  <a:srgbClr val="006666"/>
                </a:solidFill>
                <a:latin typeface="Arial"/>
                <a:cs typeface="Arial"/>
              </a:rPr>
              <a:t>Priority</a:t>
            </a:r>
            <a:r>
              <a:rPr sz="2700" spc="25" dirty="0">
                <a:solidFill>
                  <a:srgbClr val="006666"/>
                </a:solidFill>
                <a:latin typeface="Arial"/>
                <a:cs typeface="Arial"/>
              </a:rPr>
              <a:t> </a:t>
            </a:r>
            <a:r>
              <a:rPr sz="2700" spc="-5" dirty="0">
                <a:solidFill>
                  <a:srgbClr val="006666"/>
                </a:solidFill>
                <a:latin typeface="Arial"/>
                <a:cs typeface="Arial"/>
              </a:rPr>
              <a:t>Scheduling.</a:t>
            </a:r>
            <a:endParaRPr sz="2700">
              <a:latin typeface="Arial"/>
              <a:cs typeface="Arial"/>
            </a:endParaRPr>
          </a:p>
        </p:txBody>
      </p:sp>
      <p:sp>
        <p:nvSpPr>
          <p:cNvPr id="10" name="object 10"/>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27</a:t>
            </a:fld>
            <a:endParaRPr sz="14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376522" cy="514350"/>
          </a:xfrm>
          <a:prstGeom prst="rect">
            <a:avLst/>
          </a:prstGeom>
        </p:spPr>
        <p:txBody>
          <a:bodyPr vert="horz" wrap="square" lIns="0" tIns="13335" rIns="0" bIns="0" rtlCol="0">
            <a:spAutoFit/>
          </a:bodyPr>
          <a:lstStyle/>
          <a:p>
            <a:pPr marL="12700">
              <a:lnSpc>
                <a:spcPct val="100000"/>
              </a:lnSpc>
              <a:spcBef>
                <a:spcPts val="105"/>
              </a:spcBef>
            </a:pPr>
            <a:r>
              <a:rPr dirty="0"/>
              <a:t>Priority</a:t>
            </a:r>
            <a:r>
              <a:rPr spc="-75" dirty="0"/>
              <a:t> </a:t>
            </a:r>
            <a:r>
              <a:rPr dirty="0"/>
              <a:t>Scheduling</a:t>
            </a:r>
          </a:p>
        </p:txBody>
      </p:sp>
      <p:sp>
        <p:nvSpPr>
          <p:cNvPr id="4" name="object 4"/>
          <p:cNvSpPr/>
          <p:nvPr/>
        </p:nvSpPr>
        <p:spPr>
          <a:xfrm>
            <a:off x="557174" y="1253058"/>
            <a:ext cx="146913" cy="15270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14679" y="1521841"/>
            <a:ext cx="222503"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14679" y="1851025"/>
            <a:ext cx="222503"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57174" y="2241169"/>
            <a:ext cx="146913" cy="1524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14679" y="2509469"/>
            <a:ext cx="222503" cy="22890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14679" y="2838957"/>
            <a:ext cx="222503" cy="2286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57174" y="3503421"/>
            <a:ext cx="146913" cy="1524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14679" y="3771646"/>
            <a:ext cx="222503" cy="22860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471930" y="4111193"/>
            <a:ext cx="170687" cy="1770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1014679" y="4393691"/>
            <a:ext cx="222503" cy="2286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471930" y="4733544"/>
            <a:ext cx="170687" cy="17678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57174" y="5320284"/>
            <a:ext cx="146913" cy="152400"/>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014679" y="5588812"/>
            <a:ext cx="222503" cy="228600"/>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887679" y="1080071"/>
            <a:ext cx="7668259" cy="5026025"/>
          </a:xfrm>
          <a:prstGeom prst="rect">
            <a:avLst/>
          </a:prstGeom>
        </p:spPr>
        <p:txBody>
          <a:bodyPr vert="horz" wrap="square" lIns="0" tIns="13335" rIns="0" bIns="0" rtlCol="0">
            <a:spAutoFit/>
          </a:bodyPr>
          <a:lstStyle/>
          <a:p>
            <a:pPr marL="413384" marR="360045" indent="-401320" algn="just">
              <a:lnSpc>
                <a:spcPct val="120000"/>
              </a:lnSpc>
              <a:spcBef>
                <a:spcPts val="105"/>
              </a:spcBef>
            </a:pPr>
            <a:r>
              <a:rPr sz="1800" b="1" dirty="0">
                <a:solidFill>
                  <a:srgbClr val="006666"/>
                </a:solidFill>
                <a:latin typeface="Arial"/>
                <a:cs typeface="Arial"/>
              </a:rPr>
              <a:t>A priority </a:t>
            </a:r>
            <a:r>
              <a:rPr sz="1800" b="1" spc="-5" dirty="0">
                <a:solidFill>
                  <a:srgbClr val="006666"/>
                </a:solidFill>
                <a:latin typeface="Arial"/>
                <a:cs typeface="Arial"/>
              </a:rPr>
              <a:t>number (usually integer) </a:t>
            </a:r>
            <a:r>
              <a:rPr sz="1800" b="1" dirty="0">
                <a:solidFill>
                  <a:srgbClr val="006666"/>
                </a:solidFill>
                <a:latin typeface="Arial"/>
                <a:cs typeface="Arial"/>
              </a:rPr>
              <a:t>is </a:t>
            </a:r>
            <a:r>
              <a:rPr sz="1800" b="1" spc="-5" dirty="0">
                <a:solidFill>
                  <a:srgbClr val="006666"/>
                </a:solidFill>
                <a:latin typeface="Arial"/>
                <a:cs typeface="Arial"/>
              </a:rPr>
              <a:t>associated </a:t>
            </a:r>
            <a:r>
              <a:rPr sz="1800" b="1" spc="10" dirty="0">
                <a:solidFill>
                  <a:srgbClr val="006666"/>
                </a:solidFill>
                <a:latin typeface="Arial"/>
                <a:cs typeface="Arial"/>
              </a:rPr>
              <a:t>with </a:t>
            </a:r>
            <a:r>
              <a:rPr sz="1800" b="1" spc="-10" dirty="0">
                <a:solidFill>
                  <a:srgbClr val="006666"/>
                </a:solidFill>
                <a:latin typeface="Arial"/>
                <a:cs typeface="Arial"/>
              </a:rPr>
              <a:t>each </a:t>
            </a:r>
            <a:r>
              <a:rPr sz="1800" b="1" spc="-5" dirty="0">
                <a:solidFill>
                  <a:srgbClr val="006666"/>
                </a:solidFill>
                <a:latin typeface="Arial"/>
                <a:cs typeface="Arial"/>
              </a:rPr>
              <a:t>process  </a:t>
            </a:r>
            <a:r>
              <a:rPr sz="1800" dirty="0">
                <a:solidFill>
                  <a:srgbClr val="006666"/>
                </a:solidFill>
                <a:latin typeface="Arial"/>
                <a:cs typeface="Arial"/>
              </a:rPr>
              <a:t>On </a:t>
            </a:r>
            <a:r>
              <a:rPr sz="1800" spc="-5" dirty="0">
                <a:solidFill>
                  <a:srgbClr val="006666"/>
                </a:solidFill>
                <a:latin typeface="Arial"/>
                <a:cs typeface="Arial"/>
              </a:rPr>
              <a:t>some systems </a:t>
            </a:r>
            <a:r>
              <a:rPr sz="1800" spc="-10" dirty="0">
                <a:solidFill>
                  <a:srgbClr val="006666"/>
                </a:solidFill>
                <a:latin typeface="Arial"/>
                <a:cs typeface="Arial"/>
              </a:rPr>
              <a:t>(Windows), </a:t>
            </a:r>
            <a:r>
              <a:rPr sz="1800" dirty="0">
                <a:solidFill>
                  <a:srgbClr val="006666"/>
                </a:solidFill>
                <a:latin typeface="Arial"/>
                <a:cs typeface="Arial"/>
              </a:rPr>
              <a:t>the </a:t>
            </a:r>
            <a:r>
              <a:rPr sz="1800" spc="-5" dirty="0">
                <a:solidFill>
                  <a:srgbClr val="006666"/>
                </a:solidFill>
                <a:latin typeface="Arial"/>
                <a:cs typeface="Arial"/>
              </a:rPr>
              <a:t>higher number has higher priority  </a:t>
            </a:r>
            <a:r>
              <a:rPr sz="1800" dirty="0">
                <a:solidFill>
                  <a:srgbClr val="006666"/>
                </a:solidFill>
                <a:latin typeface="Arial"/>
                <a:cs typeface="Arial"/>
              </a:rPr>
              <a:t>On </a:t>
            </a:r>
            <a:r>
              <a:rPr sz="1800" spc="-5" dirty="0">
                <a:solidFill>
                  <a:srgbClr val="006666"/>
                </a:solidFill>
                <a:latin typeface="Arial"/>
                <a:cs typeface="Arial"/>
              </a:rPr>
              <a:t>others (Unix) </a:t>
            </a:r>
            <a:r>
              <a:rPr sz="1800" dirty="0">
                <a:solidFill>
                  <a:srgbClr val="006666"/>
                </a:solidFill>
                <a:latin typeface="Arial"/>
                <a:cs typeface="Arial"/>
              </a:rPr>
              <a:t>, </a:t>
            </a:r>
            <a:r>
              <a:rPr sz="1800" spc="-5" dirty="0">
                <a:solidFill>
                  <a:srgbClr val="006666"/>
                </a:solidFill>
                <a:latin typeface="Arial"/>
                <a:cs typeface="Arial"/>
              </a:rPr>
              <a:t>the smaller number has higher</a:t>
            </a:r>
            <a:r>
              <a:rPr sz="1800" spc="85" dirty="0">
                <a:solidFill>
                  <a:srgbClr val="006666"/>
                </a:solidFill>
                <a:latin typeface="Arial"/>
                <a:cs typeface="Arial"/>
              </a:rPr>
              <a:t> </a:t>
            </a:r>
            <a:r>
              <a:rPr sz="1800" spc="-5" dirty="0">
                <a:solidFill>
                  <a:srgbClr val="006666"/>
                </a:solidFill>
                <a:latin typeface="Arial"/>
                <a:cs typeface="Arial"/>
              </a:rPr>
              <a:t>priority</a:t>
            </a:r>
            <a:endParaRPr sz="1800">
              <a:latin typeface="Arial"/>
              <a:cs typeface="Arial"/>
            </a:endParaRPr>
          </a:p>
          <a:p>
            <a:pPr marL="12700" algn="just">
              <a:lnSpc>
                <a:spcPct val="100000"/>
              </a:lnSpc>
              <a:spcBef>
                <a:spcPts val="430"/>
              </a:spcBef>
            </a:pPr>
            <a:r>
              <a:rPr sz="1800" b="1" dirty="0">
                <a:solidFill>
                  <a:srgbClr val="006666"/>
                </a:solidFill>
                <a:latin typeface="Arial"/>
                <a:cs typeface="Arial"/>
              </a:rPr>
              <a:t>The </a:t>
            </a:r>
            <a:r>
              <a:rPr sz="1800" b="1" spc="-5" dirty="0">
                <a:solidFill>
                  <a:srgbClr val="006666"/>
                </a:solidFill>
                <a:latin typeface="Arial"/>
                <a:cs typeface="Arial"/>
              </a:rPr>
              <a:t>CPU </a:t>
            </a:r>
            <a:r>
              <a:rPr sz="1800" b="1" dirty="0">
                <a:solidFill>
                  <a:srgbClr val="006666"/>
                </a:solidFill>
                <a:latin typeface="Arial"/>
                <a:cs typeface="Arial"/>
              </a:rPr>
              <a:t>is </a:t>
            </a:r>
            <a:r>
              <a:rPr sz="1800" b="1" spc="-5" dirty="0">
                <a:solidFill>
                  <a:srgbClr val="006666"/>
                </a:solidFill>
                <a:latin typeface="Arial"/>
                <a:cs typeface="Arial"/>
              </a:rPr>
              <a:t>allocated </a:t>
            </a:r>
            <a:r>
              <a:rPr sz="1800" b="1" dirty="0">
                <a:solidFill>
                  <a:srgbClr val="006666"/>
                </a:solidFill>
                <a:latin typeface="Arial"/>
                <a:cs typeface="Arial"/>
              </a:rPr>
              <a:t>to the </a:t>
            </a:r>
            <a:r>
              <a:rPr sz="1800" b="1" spc="-5" dirty="0">
                <a:solidFill>
                  <a:srgbClr val="006666"/>
                </a:solidFill>
                <a:latin typeface="Arial"/>
                <a:cs typeface="Arial"/>
              </a:rPr>
              <a:t>process </a:t>
            </a:r>
            <a:r>
              <a:rPr sz="1800" b="1" spc="10" dirty="0">
                <a:solidFill>
                  <a:srgbClr val="006666"/>
                </a:solidFill>
                <a:latin typeface="Arial"/>
                <a:cs typeface="Arial"/>
              </a:rPr>
              <a:t>with </a:t>
            </a:r>
            <a:r>
              <a:rPr sz="1800" b="1" dirty="0">
                <a:solidFill>
                  <a:srgbClr val="006666"/>
                </a:solidFill>
                <a:latin typeface="Arial"/>
                <a:cs typeface="Arial"/>
              </a:rPr>
              <a:t>the highest</a:t>
            </a:r>
            <a:r>
              <a:rPr sz="1800" b="1" spc="-85" dirty="0">
                <a:solidFill>
                  <a:srgbClr val="006666"/>
                </a:solidFill>
                <a:latin typeface="Arial"/>
                <a:cs typeface="Arial"/>
              </a:rPr>
              <a:t> </a:t>
            </a:r>
            <a:r>
              <a:rPr sz="1800" b="1" dirty="0">
                <a:solidFill>
                  <a:srgbClr val="006666"/>
                </a:solidFill>
                <a:latin typeface="Arial"/>
                <a:cs typeface="Arial"/>
              </a:rPr>
              <a:t>priority</a:t>
            </a:r>
            <a:endParaRPr sz="1800">
              <a:latin typeface="Arial"/>
              <a:cs typeface="Arial"/>
            </a:endParaRPr>
          </a:p>
          <a:p>
            <a:pPr marL="413384" algn="just">
              <a:lnSpc>
                <a:spcPct val="100000"/>
              </a:lnSpc>
              <a:spcBef>
                <a:spcPts val="430"/>
              </a:spcBef>
            </a:pPr>
            <a:r>
              <a:rPr sz="1800" spc="-5" dirty="0">
                <a:solidFill>
                  <a:srgbClr val="006666"/>
                </a:solidFill>
                <a:latin typeface="Arial"/>
                <a:cs typeface="Arial"/>
              </a:rPr>
              <a:t>Can be preemptive or</a:t>
            </a:r>
            <a:r>
              <a:rPr sz="1800" spc="10" dirty="0">
                <a:solidFill>
                  <a:srgbClr val="006666"/>
                </a:solidFill>
                <a:latin typeface="Arial"/>
                <a:cs typeface="Arial"/>
              </a:rPr>
              <a:t> </a:t>
            </a:r>
            <a:r>
              <a:rPr sz="1800" spc="-5" dirty="0">
                <a:solidFill>
                  <a:srgbClr val="006666"/>
                </a:solidFill>
                <a:latin typeface="Arial"/>
                <a:cs typeface="Arial"/>
              </a:rPr>
              <a:t>non-preemptive</a:t>
            </a:r>
            <a:endParaRPr sz="1800">
              <a:latin typeface="Arial"/>
              <a:cs typeface="Arial"/>
            </a:endParaRPr>
          </a:p>
          <a:p>
            <a:pPr marL="413384" marR="694690" algn="just">
              <a:lnSpc>
                <a:spcPct val="100000"/>
              </a:lnSpc>
              <a:spcBef>
                <a:spcPts val="434"/>
              </a:spcBef>
            </a:pPr>
            <a:r>
              <a:rPr sz="1800" spc="-5" dirty="0">
                <a:solidFill>
                  <a:srgbClr val="006666"/>
                </a:solidFill>
                <a:latin typeface="Arial"/>
                <a:cs typeface="Arial"/>
              </a:rPr>
              <a:t>but usually </a:t>
            </a:r>
            <a:r>
              <a:rPr sz="1800" spc="-10" dirty="0">
                <a:solidFill>
                  <a:srgbClr val="006666"/>
                </a:solidFill>
                <a:latin typeface="Arial"/>
                <a:cs typeface="Arial"/>
              </a:rPr>
              <a:t>you </a:t>
            </a:r>
            <a:r>
              <a:rPr sz="1800" spc="-15" dirty="0">
                <a:solidFill>
                  <a:srgbClr val="006666"/>
                </a:solidFill>
                <a:latin typeface="Arial"/>
                <a:cs typeface="Arial"/>
              </a:rPr>
              <a:t>want </a:t>
            </a:r>
            <a:r>
              <a:rPr sz="1800" dirty="0">
                <a:solidFill>
                  <a:srgbClr val="006666"/>
                </a:solidFill>
                <a:latin typeface="Arial"/>
                <a:cs typeface="Arial"/>
              </a:rPr>
              <a:t>to </a:t>
            </a:r>
            <a:r>
              <a:rPr sz="1800" spc="-5" dirty="0">
                <a:solidFill>
                  <a:srgbClr val="006666"/>
                </a:solidFill>
                <a:latin typeface="Arial"/>
                <a:cs typeface="Arial"/>
              </a:rPr>
              <a:t>preempt low-priority process </a:t>
            </a:r>
            <a:r>
              <a:rPr sz="1800" spc="-15" dirty="0">
                <a:solidFill>
                  <a:srgbClr val="006666"/>
                </a:solidFill>
                <a:latin typeface="Arial"/>
                <a:cs typeface="Arial"/>
              </a:rPr>
              <a:t>when </a:t>
            </a:r>
            <a:r>
              <a:rPr sz="1800" spc="-5" dirty="0">
                <a:solidFill>
                  <a:srgbClr val="006666"/>
                </a:solidFill>
                <a:latin typeface="Arial"/>
                <a:cs typeface="Arial"/>
              </a:rPr>
              <a:t>a </a:t>
            </a:r>
            <a:r>
              <a:rPr sz="1800" spc="-10" dirty="0">
                <a:solidFill>
                  <a:srgbClr val="006666"/>
                </a:solidFill>
                <a:latin typeface="Arial"/>
                <a:cs typeface="Arial"/>
              </a:rPr>
              <a:t>high  </a:t>
            </a:r>
            <a:r>
              <a:rPr sz="1800" spc="-5" dirty="0">
                <a:solidFill>
                  <a:srgbClr val="006666"/>
                </a:solidFill>
                <a:latin typeface="Arial"/>
                <a:cs typeface="Arial"/>
              </a:rPr>
              <a:t>priority process becomes</a:t>
            </a:r>
            <a:r>
              <a:rPr sz="1800" spc="25" dirty="0">
                <a:solidFill>
                  <a:srgbClr val="006666"/>
                </a:solidFill>
                <a:latin typeface="Arial"/>
                <a:cs typeface="Arial"/>
              </a:rPr>
              <a:t> </a:t>
            </a:r>
            <a:r>
              <a:rPr sz="1800" spc="-5" dirty="0">
                <a:solidFill>
                  <a:srgbClr val="006666"/>
                </a:solidFill>
                <a:latin typeface="Arial"/>
                <a:cs typeface="Arial"/>
              </a:rPr>
              <a:t>ready</a:t>
            </a:r>
            <a:endParaRPr sz="1800">
              <a:latin typeface="Arial"/>
              <a:cs typeface="Arial"/>
            </a:endParaRPr>
          </a:p>
          <a:p>
            <a:pPr marL="12700" algn="just">
              <a:lnSpc>
                <a:spcPct val="100000"/>
              </a:lnSpc>
              <a:spcBef>
                <a:spcPts val="434"/>
              </a:spcBef>
            </a:pPr>
            <a:r>
              <a:rPr sz="1800" b="1" dirty="0">
                <a:solidFill>
                  <a:srgbClr val="006666"/>
                </a:solidFill>
                <a:latin typeface="Arial"/>
                <a:cs typeface="Arial"/>
              </a:rPr>
              <a:t>Priority </a:t>
            </a:r>
            <a:r>
              <a:rPr sz="1800" b="1" spc="-5" dirty="0">
                <a:solidFill>
                  <a:srgbClr val="006666"/>
                </a:solidFill>
                <a:latin typeface="Arial"/>
                <a:cs typeface="Arial"/>
              </a:rPr>
              <a:t>can </a:t>
            </a:r>
            <a:r>
              <a:rPr sz="1800" b="1" dirty="0">
                <a:solidFill>
                  <a:srgbClr val="006666"/>
                </a:solidFill>
                <a:latin typeface="Arial"/>
                <a:cs typeface="Arial"/>
              </a:rPr>
              <a:t>be</a:t>
            </a:r>
            <a:r>
              <a:rPr sz="1800" b="1" spc="-5" dirty="0">
                <a:solidFill>
                  <a:srgbClr val="006666"/>
                </a:solidFill>
                <a:latin typeface="Arial"/>
                <a:cs typeface="Arial"/>
              </a:rPr>
              <a:t> explicit</a:t>
            </a:r>
            <a:endParaRPr sz="1800">
              <a:latin typeface="Arial"/>
              <a:cs typeface="Arial"/>
            </a:endParaRPr>
          </a:p>
          <a:p>
            <a:pPr marL="413384" algn="just">
              <a:lnSpc>
                <a:spcPct val="100000"/>
              </a:lnSpc>
              <a:spcBef>
                <a:spcPts val="430"/>
              </a:spcBef>
            </a:pPr>
            <a:r>
              <a:rPr sz="1800" spc="-5" dirty="0">
                <a:solidFill>
                  <a:srgbClr val="006666"/>
                </a:solidFill>
                <a:latin typeface="Arial"/>
                <a:cs typeface="Arial"/>
              </a:rPr>
              <a:t>Assigned by </a:t>
            </a:r>
            <a:r>
              <a:rPr sz="1800" dirty="0">
                <a:solidFill>
                  <a:srgbClr val="006666"/>
                </a:solidFill>
                <a:latin typeface="Arial"/>
                <a:cs typeface="Arial"/>
              </a:rPr>
              <a:t>the </a:t>
            </a:r>
            <a:r>
              <a:rPr sz="1800" spc="-5" dirty="0">
                <a:solidFill>
                  <a:srgbClr val="006666"/>
                </a:solidFill>
                <a:latin typeface="Arial"/>
                <a:cs typeface="Arial"/>
              </a:rPr>
              <a:t>sysadmin/programmer, </a:t>
            </a:r>
            <a:r>
              <a:rPr sz="1800" dirty="0">
                <a:solidFill>
                  <a:srgbClr val="006666"/>
                </a:solidFill>
                <a:latin typeface="Arial"/>
                <a:cs typeface="Arial"/>
              </a:rPr>
              <a:t>often for </a:t>
            </a:r>
            <a:r>
              <a:rPr sz="1800" spc="-5" dirty="0">
                <a:solidFill>
                  <a:srgbClr val="006666"/>
                </a:solidFill>
                <a:latin typeface="Arial"/>
                <a:cs typeface="Arial"/>
              </a:rPr>
              <a:t>political</a:t>
            </a:r>
            <a:r>
              <a:rPr sz="1800" spc="60" dirty="0">
                <a:solidFill>
                  <a:srgbClr val="006666"/>
                </a:solidFill>
                <a:latin typeface="Arial"/>
                <a:cs typeface="Arial"/>
              </a:rPr>
              <a:t> </a:t>
            </a:r>
            <a:r>
              <a:rPr sz="1800" spc="-5" dirty="0">
                <a:solidFill>
                  <a:srgbClr val="006666"/>
                </a:solidFill>
                <a:latin typeface="Arial"/>
                <a:cs typeface="Arial"/>
              </a:rPr>
              <a:t>reasons</a:t>
            </a:r>
            <a:endParaRPr sz="1800">
              <a:latin typeface="Arial"/>
              <a:cs typeface="Arial"/>
            </a:endParaRPr>
          </a:p>
          <a:p>
            <a:pPr marL="812800" algn="just">
              <a:lnSpc>
                <a:spcPct val="100000"/>
              </a:lnSpc>
              <a:spcBef>
                <a:spcPts val="395"/>
              </a:spcBef>
            </a:pPr>
            <a:r>
              <a:rPr sz="1600" spc="-5" dirty="0">
                <a:solidFill>
                  <a:srgbClr val="006666"/>
                </a:solidFill>
                <a:latin typeface="Arial"/>
                <a:cs typeface="Arial"/>
              </a:rPr>
              <a:t>Professor jobs are of higher</a:t>
            </a:r>
            <a:r>
              <a:rPr sz="1600" spc="20" dirty="0">
                <a:solidFill>
                  <a:srgbClr val="006666"/>
                </a:solidFill>
                <a:latin typeface="Arial"/>
                <a:cs typeface="Arial"/>
              </a:rPr>
              <a:t> </a:t>
            </a:r>
            <a:r>
              <a:rPr sz="1600" spc="-5" dirty="0">
                <a:solidFill>
                  <a:srgbClr val="006666"/>
                </a:solidFill>
                <a:latin typeface="Arial"/>
                <a:cs typeface="Arial"/>
              </a:rPr>
              <a:t>priority</a:t>
            </a:r>
            <a:endParaRPr sz="1600">
              <a:latin typeface="Arial"/>
              <a:cs typeface="Arial"/>
            </a:endParaRPr>
          </a:p>
          <a:p>
            <a:pPr marL="413384" algn="just">
              <a:lnSpc>
                <a:spcPct val="100000"/>
              </a:lnSpc>
              <a:spcBef>
                <a:spcPts val="425"/>
              </a:spcBef>
            </a:pPr>
            <a:r>
              <a:rPr sz="1800" spc="-5" dirty="0">
                <a:solidFill>
                  <a:srgbClr val="006666"/>
                </a:solidFill>
                <a:latin typeface="Arial"/>
                <a:cs typeface="Arial"/>
              </a:rPr>
              <a:t>But also </a:t>
            </a:r>
            <a:r>
              <a:rPr sz="1800" dirty="0">
                <a:solidFill>
                  <a:srgbClr val="006666"/>
                </a:solidFill>
                <a:latin typeface="Arial"/>
                <a:cs typeface="Arial"/>
              </a:rPr>
              <a:t>for </a:t>
            </a:r>
            <a:r>
              <a:rPr sz="1800" spc="-5" dirty="0">
                <a:solidFill>
                  <a:srgbClr val="006666"/>
                </a:solidFill>
                <a:latin typeface="Arial"/>
                <a:cs typeface="Arial"/>
              </a:rPr>
              <a:t>technical</a:t>
            </a:r>
            <a:r>
              <a:rPr sz="1800" spc="10" dirty="0">
                <a:solidFill>
                  <a:srgbClr val="006666"/>
                </a:solidFill>
                <a:latin typeface="Arial"/>
                <a:cs typeface="Arial"/>
              </a:rPr>
              <a:t> </a:t>
            </a:r>
            <a:r>
              <a:rPr sz="1800" spc="-5" dirty="0">
                <a:solidFill>
                  <a:srgbClr val="006666"/>
                </a:solidFill>
                <a:latin typeface="Arial"/>
                <a:cs typeface="Arial"/>
              </a:rPr>
              <a:t>reasons</a:t>
            </a:r>
            <a:endParaRPr sz="1800">
              <a:latin typeface="Arial"/>
              <a:cs typeface="Arial"/>
            </a:endParaRPr>
          </a:p>
          <a:p>
            <a:pPr marL="812800" marR="5080" algn="just">
              <a:lnSpc>
                <a:spcPct val="100000"/>
              </a:lnSpc>
              <a:spcBef>
                <a:spcPts val="390"/>
              </a:spcBef>
            </a:pPr>
            <a:r>
              <a:rPr sz="1600" spc="-5" dirty="0">
                <a:solidFill>
                  <a:srgbClr val="006666"/>
                </a:solidFill>
                <a:latin typeface="Arial"/>
                <a:cs typeface="Arial"/>
              </a:rPr>
              <a:t>This device has to be serviced really fast, otherwise the vital data </a:t>
            </a:r>
            <a:r>
              <a:rPr sz="1600" spc="-10" dirty="0">
                <a:solidFill>
                  <a:srgbClr val="006666"/>
                </a:solidFill>
                <a:latin typeface="Arial"/>
                <a:cs typeface="Arial"/>
              </a:rPr>
              <a:t>will </a:t>
            </a:r>
            <a:r>
              <a:rPr sz="1600" spc="-5" dirty="0">
                <a:solidFill>
                  <a:srgbClr val="006666"/>
                </a:solidFill>
                <a:latin typeface="Arial"/>
                <a:cs typeface="Arial"/>
              </a:rPr>
              <a:t>be lost  (real-time</a:t>
            </a:r>
            <a:r>
              <a:rPr sz="1600" spc="15" dirty="0">
                <a:solidFill>
                  <a:srgbClr val="006666"/>
                </a:solidFill>
                <a:latin typeface="Arial"/>
                <a:cs typeface="Arial"/>
              </a:rPr>
              <a:t> </a:t>
            </a:r>
            <a:r>
              <a:rPr sz="1600" spc="-5" dirty="0">
                <a:solidFill>
                  <a:srgbClr val="006666"/>
                </a:solidFill>
                <a:latin typeface="Arial"/>
                <a:cs typeface="Arial"/>
              </a:rPr>
              <a:t>processing)</a:t>
            </a:r>
            <a:endParaRPr sz="1600">
              <a:latin typeface="Arial"/>
              <a:cs typeface="Arial"/>
            </a:endParaRPr>
          </a:p>
          <a:p>
            <a:pPr marL="12700" algn="just">
              <a:lnSpc>
                <a:spcPct val="100000"/>
              </a:lnSpc>
              <a:spcBef>
                <a:spcPts val="425"/>
              </a:spcBef>
            </a:pPr>
            <a:r>
              <a:rPr sz="1800" b="1" dirty="0">
                <a:solidFill>
                  <a:srgbClr val="006666"/>
                </a:solidFill>
                <a:latin typeface="Arial"/>
                <a:cs typeface="Arial"/>
              </a:rPr>
              <a:t>Priority </a:t>
            </a:r>
            <a:r>
              <a:rPr sz="1800" b="1" spc="-5" dirty="0">
                <a:solidFill>
                  <a:srgbClr val="006666"/>
                </a:solidFill>
                <a:latin typeface="Arial"/>
                <a:cs typeface="Arial"/>
              </a:rPr>
              <a:t>can also </a:t>
            </a:r>
            <a:r>
              <a:rPr sz="1800" b="1" dirty="0">
                <a:solidFill>
                  <a:srgbClr val="006666"/>
                </a:solidFill>
                <a:latin typeface="Arial"/>
                <a:cs typeface="Arial"/>
              </a:rPr>
              <a:t>be implicit </a:t>
            </a:r>
            <a:r>
              <a:rPr sz="1800" b="1" spc="-5" dirty="0">
                <a:solidFill>
                  <a:srgbClr val="006666"/>
                </a:solidFill>
                <a:latin typeface="Arial"/>
                <a:cs typeface="Arial"/>
              </a:rPr>
              <a:t>(computed </a:t>
            </a:r>
            <a:r>
              <a:rPr sz="1800" b="1" dirty="0">
                <a:solidFill>
                  <a:srgbClr val="006666"/>
                </a:solidFill>
                <a:latin typeface="Arial"/>
                <a:cs typeface="Arial"/>
              </a:rPr>
              <a:t>by the</a:t>
            </a:r>
            <a:r>
              <a:rPr sz="1800" b="1" spc="-10" dirty="0">
                <a:solidFill>
                  <a:srgbClr val="006666"/>
                </a:solidFill>
                <a:latin typeface="Arial"/>
                <a:cs typeface="Arial"/>
              </a:rPr>
              <a:t> </a:t>
            </a:r>
            <a:r>
              <a:rPr sz="1800" b="1" dirty="0">
                <a:solidFill>
                  <a:srgbClr val="006666"/>
                </a:solidFill>
                <a:latin typeface="Arial"/>
                <a:cs typeface="Arial"/>
              </a:rPr>
              <a:t>OS)</a:t>
            </a:r>
            <a:endParaRPr sz="1800">
              <a:latin typeface="Arial"/>
              <a:cs typeface="Arial"/>
            </a:endParaRPr>
          </a:p>
          <a:p>
            <a:pPr marL="413384" marR="276860" algn="just">
              <a:lnSpc>
                <a:spcPct val="100000"/>
              </a:lnSpc>
              <a:spcBef>
                <a:spcPts val="434"/>
              </a:spcBef>
            </a:pPr>
            <a:r>
              <a:rPr sz="1800" dirty="0">
                <a:solidFill>
                  <a:srgbClr val="006666"/>
                </a:solidFill>
                <a:latin typeface="Arial"/>
                <a:cs typeface="Arial"/>
              </a:rPr>
              <a:t>SJF </a:t>
            </a:r>
            <a:r>
              <a:rPr sz="1800" spc="-5" dirty="0">
                <a:solidFill>
                  <a:srgbClr val="006666"/>
                </a:solidFill>
                <a:latin typeface="Arial"/>
                <a:cs typeface="Arial"/>
              </a:rPr>
              <a:t>can be seen as priority scheduling </a:t>
            </a:r>
            <a:r>
              <a:rPr sz="1800" spc="-15" dirty="0">
                <a:solidFill>
                  <a:srgbClr val="006666"/>
                </a:solidFill>
                <a:latin typeface="Arial"/>
                <a:cs typeface="Arial"/>
              </a:rPr>
              <a:t>where </a:t>
            </a:r>
            <a:r>
              <a:rPr sz="1800" spc="-5" dirty="0">
                <a:solidFill>
                  <a:srgbClr val="006666"/>
                </a:solidFill>
                <a:latin typeface="Arial"/>
                <a:cs typeface="Arial"/>
              </a:rPr>
              <a:t>priority is </a:t>
            </a:r>
            <a:r>
              <a:rPr sz="1800" dirty="0">
                <a:solidFill>
                  <a:srgbClr val="006666"/>
                </a:solidFill>
                <a:latin typeface="Arial"/>
                <a:cs typeface="Arial"/>
              </a:rPr>
              <a:t>the </a:t>
            </a:r>
            <a:r>
              <a:rPr sz="1800" spc="-5" dirty="0">
                <a:solidFill>
                  <a:srgbClr val="006666"/>
                </a:solidFill>
                <a:latin typeface="Arial"/>
                <a:cs typeface="Arial"/>
              </a:rPr>
              <a:t>predicted  </a:t>
            </a:r>
            <a:r>
              <a:rPr sz="1800" spc="-10" dirty="0">
                <a:solidFill>
                  <a:srgbClr val="006666"/>
                </a:solidFill>
                <a:latin typeface="Arial"/>
                <a:cs typeface="Arial"/>
              </a:rPr>
              <a:t>next </a:t>
            </a:r>
            <a:r>
              <a:rPr sz="1800" spc="-5" dirty="0">
                <a:solidFill>
                  <a:srgbClr val="006666"/>
                </a:solidFill>
                <a:latin typeface="Arial"/>
                <a:cs typeface="Arial"/>
              </a:rPr>
              <a:t>CPU burst</a:t>
            </a:r>
            <a:r>
              <a:rPr sz="1800" spc="20" dirty="0">
                <a:solidFill>
                  <a:srgbClr val="006666"/>
                </a:solidFill>
                <a:latin typeface="Arial"/>
                <a:cs typeface="Arial"/>
              </a:rPr>
              <a:t> </a:t>
            </a:r>
            <a:r>
              <a:rPr sz="1800" dirty="0">
                <a:solidFill>
                  <a:srgbClr val="006666"/>
                </a:solidFill>
                <a:latin typeface="Arial"/>
                <a:cs typeface="Arial"/>
              </a:rPr>
              <a:t>time</a:t>
            </a:r>
            <a:endParaRPr sz="1800">
              <a:latin typeface="Arial"/>
              <a:cs typeface="Arial"/>
            </a:endParaRPr>
          </a:p>
        </p:txBody>
      </p:sp>
      <p:sp>
        <p:nvSpPr>
          <p:cNvPr id="18" name="object 18"/>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28</a:t>
            </a:fld>
            <a:endParaRPr sz="14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510122" cy="514350"/>
          </a:xfrm>
          <a:prstGeom prst="rect">
            <a:avLst/>
          </a:prstGeom>
        </p:spPr>
        <p:txBody>
          <a:bodyPr vert="horz" wrap="square" lIns="0" tIns="13335" rIns="0" bIns="0" rtlCol="0">
            <a:spAutoFit/>
          </a:bodyPr>
          <a:lstStyle/>
          <a:p>
            <a:pPr marL="12700">
              <a:lnSpc>
                <a:spcPct val="100000"/>
              </a:lnSpc>
              <a:spcBef>
                <a:spcPts val="105"/>
              </a:spcBef>
            </a:pPr>
            <a:r>
              <a:rPr dirty="0"/>
              <a:t>Priority Scheduling</a:t>
            </a:r>
            <a:r>
              <a:rPr spc="-95" dirty="0"/>
              <a:t> </a:t>
            </a:r>
            <a:r>
              <a:rPr dirty="0"/>
              <a:t>Discussion</a:t>
            </a:r>
          </a:p>
        </p:txBody>
      </p:sp>
      <p:sp>
        <p:nvSpPr>
          <p:cNvPr id="12" name="object 12"/>
          <p:cNvSpPr txBox="1"/>
          <p:nvPr/>
        </p:nvSpPr>
        <p:spPr>
          <a:xfrm>
            <a:off x="741273" y="1141194"/>
            <a:ext cx="7552055" cy="4575612"/>
          </a:xfrm>
          <a:prstGeom prst="rect">
            <a:avLst/>
          </a:prstGeom>
        </p:spPr>
        <p:txBody>
          <a:bodyPr vert="horz" wrap="square" lIns="0" tIns="43180" rIns="0" bIns="0" rtlCol="0">
            <a:spAutoFit/>
          </a:bodyPr>
          <a:lstStyle/>
          <a:p>
            <a:pPr marL="12700">
              <a:lnSpc>
                <a:spcPct val="100000"/>
              </a:lnSpc>
              <a:spcBef>
                <a:spcPts val="340"/>
              </a:spcBef>
            </a:pPr>
            <a:r>
              <a:rPr sz="2000" b="1" dirty="0">
                <a:solidFill>
                  <a:srgbClr val="006666"/>
                </a:solidFill>
                <a:latin typeface="Arial"/>
                <a:cs typeface="Arial"/>
              </a:rPr>
              <a:t>Good</a:t>
            </a:r>
            <a:r>
              <a:rPr sz="2000" b="1" spc="-25" dirty="0">
                <a:solidFill>
                  <a:srgbClr val="006666"/>
                </a:solidFill>
                <a:latin typeface="Arial"/>
                <a:cs typeface="Arial"/>
              </a:rPr>
              <a:t> </a:t>
            </a:r>
            <a:r>
              <a:rPr sz="2000" b="1" dirty="0">
                <a:solidFill>
                  <a:srgbClr val="006666"/>
                </a:solidFill>
                <a:latin typeface="Arial"/>
                <a:cs typeface="Arial"/>
              </a:rPr>
              <a:t>properties</a:t>
            </a:r>
            <a:endParaRPr sz="2000" dirty="0">
              <a:latin typeface="Arial"/>
              <a:cs typeface="Arial"/>
            </a:endParaRPr>
          </a:p>
          <a:p>
            <a:pPr marL="756285" marR="934085">
              <a:lnSpc>
                <a:spcPct val="110000"/>
              </a:lnSpc>
            </a:pPr>
            <a:r>
              <a:rPr sz="2000" dirty="0">
                <a:solidFill>
                  <a:srgbClr val="006666"/>
                </a:solidFill>
                <a:latin typeface="Arial"/>
                <a:cs typeface="Arial"/>
              </a:rPr>
              <a:t>Professor jobs will be scheduled before student</a:t>
            </a:r>
            <a:r>
              <a:rPr sz="2000" spc="-170" dirty="0">
                <a:solidFill>
                  <a:srgbClr val="006666"/>
                </a:solidFill>
                <a:latin typeface="Arial"/>
                <a:cs typeface="Arial"/>
              </a:rPr>
              <a:t> </a:t>
            </a:r>
            <a:r>
              <a:rPr sz="2000" dirty="0">
                <a:solidFill>
                  <a:srgbClr val="006666"/>
                </a:solidFill>
                <a:latin typeface="Arial"/>
                <a:cs typeface="Arial"/>
              </a:rPr>
              <a:t>jobs  Allows support of real-time</a:t>
            </a:r>
            <a:r>
              <a:rPr sz="2000" spc="-105" dirty="0">
                <a:solidFill>
                  <a:srgbClr val="006666"/>
                </a:solidFill>
                <a:latin typeface="Arial"/>
                <a:cs typeface="Arial"/>
              </a:rPr>
              <a:t> </a:t>
            </a:r>
            <a:r>
              <a:rPr sz="2000" dirty="0">
                <a:solidFill>
                  <a:srgbClr val="006666"/>
                </a:solidFill>
                <a:latin typeface="Arial"/>
                <a:cs typeface="Arial"/>
              </a:rPr>
              <a:t>processing</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Bad</a:t>
            </a:r>
            <a:r>
              <a:rPr sz="2000" b="1" spc="-25" dirty="0">
                <a:solidFill>
                  <a:srgbClr val="006666"/>
                </a:solidFill>
                <a:latin typeface="Arial"/>
                <a:cs typeface="Arial"/>
              </a:rPr>
              <a:t> </a:t>
            </a:r>
            <a:r>
              <a:rPr sz="2000" b="1" dirty="0">
                <a:solidFill>
                  <a:srgbClr val="006666"/>
                </a:solidFill>
                <a:latin typeface="Arial"/>
                <a:cs typeface="Arial"/>
              </a:rPr>
              <a:t>properties</a:t>
            </a:r>
            <a:endParaRPr sz="2000" dirty="0">
              <a:latin typeface="Arial"/>
              <a:cs typeface="Arial"/>
            </a:endParaRPr>
          </a:p>
          <a:p>
            <a:pPr marL="756285">
              <a:lnSpc>
                <a:spcPct val="100000"/>
              </a:lnSpc>
              <a:spcBef>
                <a:spcPts val="240"/>
              </a:spcBef>
            </a:pPr>
            <a:r>
              <a:rPr sz="2000" dirty="0">
                <a:solidFill>
                  <a:srgbClr val="006666"/>
                </a:solidFill>
                <a:latin typeface="Arial"/>
                <a:cs typeface="Arial"/>
              </a:rPr>
              <a:t>Professor jobs will be scheduled before student</a:t>
            </a:r>
            <a:r>
              <a:rPr sz="2000" spc="-170" dirty="0">
                <a:solidFill>
                  <a:srgbClr val="006666"/>
                </a:solidFill>
                <a:latin typeface="Arial"/>
                <a:cs typeface="Arial"/>
              </a:rPr>
              <a:t> </a:t>
            </a:r>
            <a:r>
              <a:rPr sz="2000" dirty="0">
                <a:solidFill>
                  <a:srgbClr val="006666"/>
                </a:solidFill>
                <a:latin typeface="Arial"/>
                <a:cs typeface="Arial"/>
              </a:rPr>
              <a:t>jobs</a:t>
            </a:r>
            <a:endParaRPr sz="2000" dirty="0">
              <a:latin typeface="Arial"/>
              <a:cs typeface="Arial"/>
            </a:endParaRPr>
          </a:p>
          <a:p>
            <a:pPr marL="1155700">
              <a:lnSpc>
                <a:spcPct val="100000"/>
              </a:lnSpc>
              <a:spcBef>
                <a:spcPts val="225"/>
              </a:spcBef>
            </a:pPr>
            <a:r>
              <a:rPr sz="1800" dirty="0">
                <a:solidFill>
                  <a:srgbClr val="006666"/>
                </a:solidFill>
                <a:latin typeface="Arial"/>
                <a:cs typeface="Arial"/>
              </a:rPr>
              <a:t>OK, </a:t>
            </a:r>
            <a:r>
              <a:rPr sz="1800" spc="-5" dirty="0">
                <a:solidFill>
                  <a:srgbClr val="006666"/>
                </a:solidFill>
                <a:latin typeface="Arial"/>
                <a:cs typeface="Arial"/>
              </a:rPr>
              <a:t>give me something</a:t>
            </a:r>
            <a:r>
              <a:rPr sz="1800" spc="10" dirty="0">
                <a:solidFill>
                  <a:srgbClr val="006666"/>
                </a:solidFill>
                <a:latin typeface="Arial"/>
                <a:cs typeface="Arial"/>
              </a:rPr>
              <a:t> </a:t>
            </a:r>
            <a:r>
              <a:rPr sz="1800" spc="-5" dirty="0">
                <a:solidFill>
                  <a:srgbClr val="006666"/>
                </a:solidFill>
                <a:latin typeface="Arial"/>
                <a:cs typeface="Arial"/>
              </a:rPr>
              <a:t>else</a:t>
            </a:r>
            <a:endParaRPr sz="1800" dirty="0">
              <a:latin typeface="Arial"/>
              <a:cs typeface="Arial"/>
            </a:endParaRPr>
          </a:p>
          <a:p>
            <a:pPr marL="756285">
              <a:lnSpc>
                <a:spcPct val="100000"/>
              </a:lnSpc>
              <a:spcBef>
                <a:spcPts val="229"/>
              </a:spcBef>
            </a:pPr>
            <a:r>
              <a:rPr sz="2000" dirty="0">
                <a:solidFill>
                  <a:srgbClr val="006666"/>
                </a:solidFill>
                <a:latin typeface="Arial"/>
                <a:cs typeface="Arial"/>
              </a:rPr>
              <a:t>starvation – low priority processes may never</a:t>
            </a:r>
            <a:r>
              <a:rPr sz="2000" spc="-160" dirty="0">
                <a:solidFill>
                  <a:srgbClr val="006666"/>
                </a:solidFill>
                <a:latin typeface="Arial"/>
                <a:cs typeface="Arial"/>
              </a:rPr>
              <a:t> </a:t>
            </a:r>
            <a:r>
              <a:rPr sz="2000" dirty="0">
                <a:solidFill>
                  <a:srgbClr val="006666"/>
                </a:solidFill>
                <a:latin typeface="Arial"/>
                <a:cs typeface="Arial"/>
              </a:rPr>
              <a:t>execute</a:t>
            </a:r>
            <a:endParaRPr sz="2000" dirty="0">
              <a:latin typeface="Arial"/>
              <a:cs typeface="Arial"/>
            </a:endParaRPr>
          </a:p>
          <a:p>
            <a:pPr marL="12700">
              <a:lnSpc>
                <a:spcPct val="100000"/>
              </a:lnSpc>
              <a:spcBef>
                <a:spcPts val="240"/>
              </a:spcBef>
            </a:pPr>
            <a:r>
              <a:rPr sz="2000" b="1" spc="-5" dirty="0">
                <a:solidFill>
                  <a:srgbClr val="006666"/>
                </a:solidFill>
                <a:latin typeface="Arial"/>
                <a:cs typeface="Arial"/>
              </a:rPr>
              <a:t>How </a:t>
            </a:r>
            <a:r>
              <a:rPr sz="2000" b="1" dirty="0">
                <a:solidFill>
                  <a:srgbClr val="006666"/>
                </a:solidFill>
                <a:latin typeface="Arial"/>
                <a:cs typeface="Arial"/>
              </a:rPr>
              <a:t>to </a:t>
            </a:r>
            <a:r>
              <a:rPr sz="2000" b="1" spc="-5" dirty="0">
                <a:solidFill>
                  <a:srgbClr val="006666"/>
                </a:solidFill>
                <a:latin typeface="Arial"/>
                <a:cs typeface="Arial"/>
              </a:rPr>
              <a:t>resolve </a:t>
            </a:r>
            <a:r>
              <a:rPr sz="2000" b="1" dirty="0">
                <a:solidFill>
                  <a:srgbClr val="006666"/>
                </a:solidFill>
                <a:latin typeface="Arial"/>
                <a:cs typeface="Arial"/>
              </a:rPr>
              <a:t>the </a:t>
            </a:r>
            <a:r>
              <a:rPr sz="2000" b="1" spc="-5" dirty="0">
                <a:solidFill>
                  <a:srgbClr val="006666"/>
                </a:solidFill>
                <a:latin typeface="Arial"/>
                <a:cs typeface="Arial"/>
              </a:rPr>
              <a:t>starvation</a:t>
            </a:r>
            <a:r>
              <a:rPr sz="2000" b="1" spc="-55" dirty="0">
                <a:solidFill>
                  <a:srgbClr val="006666"/>
                </a:solidFill>
                <a:latin typeface="Arial"/>
                <a:cs typeface="Arial"/>
              </a:rPr>
              <a:t> </a:t>
            </a:r>
            <a:r>
              <a:rPr sz="2000" b="1" dirty="0">
                <a:solidFill>
                  <a:srgbClr val="006666"/>
                </a:solidFill>
                <a:latin typeface="Arial"/>
                <a:cs typeface="Arial"/>
              </a:rPr>
              <a:t>problem?</a:t>
            </a:r>
            <a:endParaRPr sz="2000" dirty="0">
              <a:latin typeface="Arial"/>
              <a:cs typeface="Arial"/>
            </a:endParaRPr>
          </a:p>
          <a:p>
            <a:pPr marL="756285">
              <a:lnSpc>
                <a:spcPts val="2280"/>
              </a:lnSpc>
              <a:spcBef>
                <a:spcPts val="240"/>
              </a:spcBef>
            </a:pPr>
            <a:r>
              <a:rPr sz="2000" dirty="0">
                <a:solidFill>
                  <a:srgbClr val="006666"/>
                </a:solidFill>
                <a:latin typeface="Arial"/>
                <a:cs typeface="Arial"/>
              </a:rPr>
              <a:t>aging – keep increasing the priority of a process that has</a:t>
            </a:r>
            <a:r>
              <a:rPr sz="2000" spc="-200" dirty="0">
                <a:solidFill>
                  <a:srgbClr val="006666"/>
                </a:solidFill>
                <a:latin typeface="Arial"/>
                <a:cs typeface="Arial"/>
              </a:rPr>
              <a:t> </a:t>
            </a:r>
            <a:r>
              <a:rPr sz="2000" dirty="0">
                <a:solidFill>
                  <a:srgbClr val="006666"/>
                </a:solidFill>
                <a:latin typeface="Arial"/>
                <a:cs typeface="Arial"/>
              </a:rPr>
              <a:t>not</a:t>
            </a:r>
            <a:endParaRPr sz="2000" dirty="0">
              <a:latin typeface="Arial"/>
              <a:cs typeface="Arial"/>
            </a:endParaRPr>
          </a:p>
          <a:p>
            <a:pPr marL="756285">
              <a:lnSpc>
                <a:spcPts val="2280"/>
              </a:lnSpc>
            </a:pPr>
            <a:r>
              <a:rPr sz="2000" dirty="0">
                <a:solidFill>
                  <a:srgbClr val="006666"/>
                </a:solidFill>
                <a:latin typeface="Arial"/>
                <a:cs typeface="Arial"/>
              </a:rPr>
              <a:t>been scheduled for a long</a:t>
            </a:r>
            <a:r>
              <a:rPr sz="2000" spc="-90" dirty="0">
                <a:solidFill>
                  <a:srgbClr val="006666"/>
                </a:solidFill>
                <a:latin typeface="Arial"/>
                <a:cs typeface="Arial"/>
              </a:rPr>
              <a:t> </a:t>
            </a:r>
            <a:r>
              <a:rPr sz="2000" spc="-5" dirty="0">
                <a:solidFill>
                  <a:srgbClr val="006666"/>
                </a:solidFill>
                <a:latin typeface="Arial"/>
                <a:cs typeface="Arial"/>
              </a:rPr>
              <a:t>time</a:t>
            </a:r>
            <a:r>
              <a:rPr lang="en-CA" sz="2000" spc="-5" dirty="0">
                <a:solidFill>
                  <a:srgbClr val="006666"/>
                </a:solidFill>
                <a:latin typeface="Arial"/>
                <a:cs typeface="Arial"/>
              </a:rPr>
              <a:t> until reaching a number that allows it to be executed.</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What to do </a:t>
            </a:r>
            <a:r>
              <a:rPr sz="2000" b="1" spc="5" dirty="0">
                <a:solidFill>
                  <a:srgbClr val="006666"/>
                </a:solidFill>
                <a:latin typeface="Arial"/>
                <a:cs typeface="Arial"/>
              </a:rPr>
              <a:t>with </a:t>
            </a:r>
            <a:r>
              <a:rPr sz="2000" b="1" dirty="0">
                <a:solidFill>
                  <a:srgbClr val="006666"/>
                </a:solidFill>
                <a:latin typeface="Arial"/>
                <a:cs typeface="Arial"/>
              </a:rPr>
              <a:t>the processes of the same priority</a:t>
            </a:r>
            <a:r>
              <a:rPr sz="2000" b="1" spc="-235" dirty="0">
                <a:solidFill>
                  <a:srgbClr val="006666"/>
                </a:solidFill>
                <a:latin typeface="Arial"/>
                <a:cs typeface="Arial"/>
              </a:rPr>
              <a:t> </a:t>
            </a:r>
            <a:r>
              <a:rPr sz="2000" b="1" spc="-5" dirty="0">
                <a:solidFill>
                  <a:srgbClr val="006666"/>
                </a:solidFill>
                <a:latin typeface="Arial"/>
                <a:cs typeface="Arial"/>
              </a:rPr>
              <a:t>level?</a:t>
            </a:r>
            <a:endParaRPr sz="2000" dirty="0">
              <a:latin typeface="Arial"/>
              <a:cs typeface="Arial"/>
            </a:endParaRPr>
          </a:p>
          <a:p>
            <a:pPr marL="756285">
              <a:lnSpc>
                <a:spcPct val="100000"/>
              </a:lnSpc>
              <a:spcBef>
                <a:spcPts val="240"/>
              </a:spcBef>
            </a:pPr>
            <a:r>
              <a:rPr sz="2000" dirty="0">
                <a:solidFill>
                  <a:srgbClr val="006666"/>
                </a:solidFill>
                <a:latin typeface="Arial"/>
                <a:cs typeface="Arial"/>
              </a:rPr>
              <a:t>FCFS</a:t>
            </a:r>
            <a:r>
              <a:rPr lang="en-CA" sz="2000" dirty="0">
                <a:solidFill>
                  <a:srgbClr val="006666"/>
                </a:solidFill>
                <a:latin typeface="Arial"/>
                <a:cs typeface="Arial"/>
              </a:rPr>
              <a:t>, or</a:t>
            </a:r>
            <a:endParaRPr sz="2000" dirty="0">
              <a:latin typeface="Arial"/>
              <a:cs typeface="Arial"/>
            </a:endParaRPr>
          </a:p>
          <a:p>
            <a:pPr marL="756285">
              <a:lnSpc>
                <a:spcPct val="100000"/>
              </a:lnSpc>
              <a:spcBef>
                <a:spcPts val="240"/>
              </a:spcBef>
            </a:pPr>
            <a:r>
              <a:rPr sz="2000" dirty="0">
                <a:solidFill>
                  <a:srgbClr val="006666"/>
                </a:solidFill>
                <a:latin typeface="Arial"/>
                <a:cs typeface="Arial"/>
              </a:rPr>
              <a:t>Might as well add preemption = Round</a:t>
            </a:r>
            <a:r>
              <a:rPr sz="2000" spc="-125" dirty="0">
                <a:solidFill>
                  <a:srgbClr val="006666"/>
                </a:solidFill>
                <a:latin typeface="Arial"/>
                <a:cs typeface="Arial"/>
              </a:rPr>
              <a:t> </a:t>
            </a:r>
            <a:r>
              <a:rPr sz="2000" dirty="0">
                <a:solidFill>
                  <a:srgbClr val="006666"/>
                </a:solidFill>
                <a:latin typeface="Arial"/>
                <a:cs typeface="Arial"/>
              </a:rPr>
              <a:t>Robin</a:t>
            </a:r>
            <a:endParaRPr sz="2000" dirty="0">
              <a:latin typeface="Arial"/>
              <a:cs typeface="Arial"/>
            </a:endParaRPr>
          </a:p>
        </p:txBody>
      </p:sp>
      <p:sp>
        <p:nvSpPr>
          <p:cNvPr id="13" name="object 13"/>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29</a:t>
            </a:fld>
            <a:endParaRPr sz="1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897880" cy="514350"/>
          </a:xfrm>
          <a:prstGeom prst="rect">
            <a:avLst/>
          </a:prstGeom>
        </p:spPr>
        <p:txBody>
          <a:bodyPr vert="horz" wrap="square" lIns="0" tIns="13335" rIns="0" bIns="0" rtlCol="0">
            <a:spAutoFit/>
          </a:bodyPr>
          <a:lstStyle/>
          <a:p>
            <a:pPr marL="12700">
              <a:lnSpc>
                <a:spcPct val="100000"/>
              </a:lnSpc>
              <a:spcBef>
                <a:spcPts val="105"/>
              </a:spcBef>
            </a:pPr>
            <a:r>
              <a:rPr dirty="0"/>
              <a:t>State </a:t>
            </a:r>
            <a:r>
              <a:rPr spc="-5" dirty="0"/>
              <a:t>transition </a:t>
            </a:r>
            <a:r>
              <a:rPr dirty="0"/>
              <a:t>diagram of a</a:t>
            </a:r>
            <a:r>
              <a:rPr spc="-85" dirty="0"/>
              <a:t> </a:t>
            </a:r>
            <a:r>
              <a:rPr dirty="0"/>
              <a:t>process</a:t>
            </a:r>
          </a:p>
        </p:txBody>
      </p:sp>
      <p:grpSp>
        <p:nvGrpSpPr>
          <p:cNvPr id="4" name="object 4"/>
          <p:cNvGrpSpPr/>
          <p:nvPr/>
        </p:nvGrpSpPr>
        <p:grpSpPr>
          <a:xfrm>
            <a:off x="757427" y="2118360"/>
            <a:ext cx="7751445" cy="3787140"/>
            <a:chOff x="757427" y="2118360"/>
            <a:chExt cx="7751445" cy="3787140"/>
          </a:xfrm>
        </p:grpSpPr>
        <p:sp>
          <p:nvSpPr>
            <p:cNvPr id="5" name="object 5"/>
            <p:cNvSpPr/>
            <p:nvPr/>
          </p:nvSpPr>
          <p:spPr>
            <a:xfrm>
              <a:off x="795527" y="2156460"/>
              <a:ext cx="7674864" cy="37109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57428" y="2118359"/>
              <a:ext cx="7751445" cy="3787140"/>
            </a:xfrm>
            <a:custGeom>
              <a:avLst/>
              <a:gdLst/>
              <a:ahLst/>
              <a:cxnLst/>
              <a:rect l="l" t="t" r="r" b="b"/>
              <a:pathLst>
                <a:path w="7751445" h="3787140">
                  <a:moveTo>
                    <a:pt x="7725664" y="25400"/>
                  </a:moveTo>
                  <a:lnTo>
                    <a:pt x="7712964" y="25400"/>
                  </a:lnTo>
                  <a:lnTo>
                    <a:pt x="7712964" y="38100"/>
                  </a:lnTo>
                  <a:lnTo>
                    <a:pt x="7712964" y="3749040"/>
                  </a:lnTo>
                  <a:lnTo>
                    <a:pt x="38100" y="3749040"/>
                  </a:lnTo>
                  <a:lnTo>
                    <a:pt x="38100" y="38100"/>
                  </a:lnTo>
                  <a:lnTo>
                    <a:pt x="7712964" y="38100"/>
                  </a:lnTo>
                  <a:lnTo>
                    <a:pt x="7712964" y="25400"/>
                  </a:lnTo>
                  <a:lnTo>
                    <a:pt x="25400" y="25400"/>
                  </a:lnTo>
                  <a:lnTo>
                    <a:pt x="25400" y="38100"/>
                  </a:lnTo>
                  <a:lnTo>
                    <a:pt x="25400" y="3749040"/>
                  </a:lnTo>
                  <a:lnTo>
                    <a:pt x="25400" y="3761740"/>
                  </a:lnTo>
                  <a:lnTo>
                    <a:pt x="7725664" y="3761740"/>
                  </a:lnTo>
                  <a:lnTo>
                    <a:pt x="7725664" y="3749040"/>
                  </a:lnTo>
                  <a:lnTo>
                    <a:pt x="7725664" y="38100"/>
                  </a:lnTo>
                  <a:lnTo>
                    <a:pt x="7725664" y="25400"/>
                  </a:lnTo>
                  <a:close/>
                </a:path>
                <a:path w="7751445" h="3787140">
                  <a:moveTo>
                    <a:pt x="7751064" y="0"/>
                  </a:moveTo>
                  <a:lnTo>
                    <a:pt x="7738364" y="0"/>
                  </a:lnTo>
                  <a:lnTo>
                    <a:pt x="7738364" y="12700"/>
                  </a:lnTo>
                  <a:lnTo>
                    <a:pt x="7738364" y="3774440"/>
                  </a:lnTo>
                  <a:lnTo>
                    <a:pt x="12700" y="3774440"/>
                  </a:lnTo>
                  <a:lnTo>
                    <a:pt x="12700" y="12700"/>
                  </a:lnTo>
                  <a:lnTo>
                    <a:pt x="7738364" y="12700"/>
                  </a:lnTo>
                  <a:lnTo>
                    <a:pt x="7738364" y="0"/>
                  </a:lnTo>
                  <a:lnTo>
                    <a:pt x="0" y="0"/>
                  </a:lnTo>
                  <a:lnTo>
                    <a:pt x="0" y="12700"/>
                  </a:lnTo>
                  <a:lnTo>
                    <a:pt x="0" y="3774440"/>
                  </a:lnTo>
                  <a:lnTo>
                    <a:pt x="0" y="3787140"/>
                  </a:lnTo>
                  <a:lnTo>
                    <a:pt x="7751064" y="3787140"/>
                  </a:lnTo>
                  <a:lnTo>
                    <a:pt x="7751064" y="3774440"/>
                  </a:lnTo>
                  <a:lnTo>
                    <a:pt x="7751064" y="12700"/>
                  </a:lnTo>
                  <a:lnTo>
                    <a:pt x="7751064"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a:t>
            </a:fld>
            <a:endParaRPr dirty="0"/>
          </a:p>
        </p:txBody>
      </p:sp>
      <p:sp>
        <p:nvSpPr>
          <p:cNvPr id="8" name="object 8"/>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299465"/>
            <a:ext cx="4071722" cy="513715"/>
          </a:xfrm>
          <a:prstGeom prst="rect">
            <a:avLst/>
          </a:prstGeom>
        </p:spPr>
        <p:txBody>
          <a:bodyPr vert="horz" wrap="square" lIns="0" tIns="12700" rIns="0" bIns="0" rtlCol="0">
            <a:spAutoFit/>
          </a:bodyPr>
          <a:lstStyle/>
          <a:p>
            <a:pPr marL="12700">
              <a:lnSpc>
                <a:spcPct val="100000"/>
              </a:lnSpc>
              <a:spcBef>
                <a:spcPts val="100"/>
              </a:spcBef>
            </a:pPr>
            <a:r>
              <a:rPr dirty="0"/>
              <a:t>Round-Robin</a:t>
            </a:r>
            <a:r>
              <a:rPr spc="-105" dirty="0"/>
              <a:t> </a:t>
            </a:r>
            <a:r>
              <a:rPr dirty="0"/>
              <a:t>(RR)</a:t>
            </a:r>
          </a:p>
        </p:txBody>
      </p:sp>
      <p:sp>
        <p:nvSpPr>
          <p:cNvPr id="11" name="object 11"/>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2186304"/>
            <a:ext cx="271272" cy="28041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06754" y="2683129"/>
            <a:ext cx="198119" cy="20269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006754" y="3853941"/>
            <a:ext cx="198119" cy="20269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006754" y="4506214"/>
            <a:ext cx="198119" cy="202692"/>
          </a:xfrm>
          <a:prstGeom prst="rect">
            <a:avLst/>
          </a:prstGeom>
          <a:blipFill>
            <a:blip r:embed="rId3" cstate="print"/>
            <a:stretch>
              <a:fillRect/>
            </a:stretch>
          </a:blipFill>
        </p:spPr>
        <p:txBody>
          <a:bodyPr wrap="square" lIns="0" tIns="0" rIns="0" bIns="0" rtlCol="0"/>
          <a:lstStyle/>
          <a:p>
            <a:endParaRPr/>
          </a:p>
        </p:txBody>
      </p:sp>
      <p:graphicFrame>
        <p:nvGraphicFramePr>
          <p:cNvPr id="16" name="object 16"/>
          <p:cNvGraphicFramePr>
            <a:graphicFrameLocks noGrp="1"/>
          </p:cNvGraphicFramePr>
          <p:nvPr>
            <p:extLst>
              <p:ext uri="{D42A27DB-BD31-4B8C-83A1-F6EECF244321}">
                <p14:modId xmlns:p14="http://schemas.microsoft.com/office/powerpoint/2010/main" val="813401477"/>
              </p:ext>
            </p:extLst>
          </p:nvPr>
        </p:nvGraphicFramePr>
        <p:xfrm>
          <a:off x="3395979" y="4941895"/>
          <a:ext cx="2133600" cy="18288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457200">
                <a:tc>
                  <a:txBody>
                    <a:bodyPr/>
                    <a:lstStyle/>
                    <a:p>
                      <a:pPr>
                        <a:lnSpc>
                          <a:spcPct val="100000"/>
                        </a:lnSpc>
                      </a:pPr>
                      <a:endParaRPr sz="2200">
                        <a:latin typeface="Times New Roman"/>
                        <a:cs typeface="Times New Roman"/>
                      </a:endParaRPr>
                    </a:p>
                  </a:txBody>
                  <a:tcPr marL="0" marR="0" marT="0" marB="0">
                    <a:lnR w="12700">
                      <a:solidFill>
                        <a:srgbClr val="336699"/>
                      </a:solidFill>
                      <a:prstDash val="solid"/>
                    </a:lnR>
                    <a:lnB w="12700">
                      <a:solidFill>
                        <a:srgbClr val="336699"/>
                      </a:solidFill>
                      <a:prstDash val="solid"/>
                    </a:lnB>
                  </a:tcPr>
                </a:tc>
                <a:tc>
                  <a:txBody>
                    <a:bodyPr/>
                    <a:lstStyle/>
                    <a:p>
                      <a:pPr marL="10795" algn="ctr">
                        <a:lnSpc>
                          <a:spcPct val="100000"/>
                        </a:lnSpc>
                        <a:spcBef>
                          <a:spcPts val="915"/>
                        </a:spcBef>
                      </a:pPr>
                      <a:r>
                        <a:rPr sz="1600" b="1" spc="-5" dirty="0">
                          <a:latin typeface="Times New Roman"/>
                          <a:cs typeface="Times New Roman"/>
                        </a:rPr>
                        <a:t>P[0]</a:t>
                      </a:r>
                      <a:endParaRPr sz="1600">
                        <a:latin typeface="Times New Roman"/>
                        <a:cs typeface="Times New Roman"/>
                      </a:endParaRPr>
                    </a:p>
                  </a:txBody>
                  <a:tcPr marL="0" marR="0" marT="11620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a:txBody>
                    <a:bodyPr/>
                    <a:lstStyle/>
                    <a:p>
                      <a:pPr marL="88265">
                        <a:lnSpc>
                          <a:spcPct val="100000"/>
                        </a:lnSpc>
                        <a:spcBef>
                          <a:spcPts val="795"/>
                        </a:spcBef>
                      </a:pPr>
                      <a:r>
                        <a:rPr sz="1600" b="1" spc="-5" dirty="0">
                          <a:latin typeface="Times New Roman"/>
                          <a:cs typeface="Times New Roman"/>
                        </a:rPr>
                        <a:t>P[1]</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a:txBody>
                    <a:bodyPr/>
                    <a:lstStyle/>
                    <a:p>
                      <a:pPr>
                        <a:lnSpc>
                          <a:spcPct val="100000"/>
                        </a:lnSpc>
                      </a:pPr>
                      <a:endParaRPr sz="2200">
                        <a:latin typeface="Times New Roman"/>
                        <a:cs typeface="Times New Roman"/>
                      </a:endParaRPr>
                    </a:p>
                  </a:txBody>
                  <a:tcPr marL="0" marR="0" marT="0" marB="0">
                    <a:lnL w="12700">
                      <a:solidFill>
                        <a:srgbClr val="336699"/>
                      </a:solidFill>
                      <a:prstDash val="solid"/>
                    </a:lnL>
                    <a:lnB w="12700">
                      <a:solidFill>
                        <a:srgbClr val="336699"/>
                      </a:solidFill>
                      <a:prstDash val="solid"/>
                    </a:lnB>
                  </a:tcPr>
                </a:tc>
                <a:extLst>
                  <a:ext uri="{0D108BD9-81ED-4DB2-BD59-A6C34878D82A}">
                    <a16:rowId xmlns:a16="http://schemas.microsoft.com/office/drawing/2014/main" val="10000"/>
                  </a:ext>
                </a:extLst>
              </a:tr>
              <a:tr h="457200">
                <a:tc>
                  <a:txBody>
                    <a:bodyPr/>
                    <a:lstStyle/>
                    <a:p>
                      <a:pPr marL="87630">
                        <a:lnSpc>
                          <a:spcPct val="100000"/>
                        </a:lnSpc>
                        <a:spcBef>
                          <a:spcPts val="795"/>
                        </a:spcBef>
                      </a:pPr>
                      <a:r>
                        <a:rPr sz="1600" b="1" spc="-5" dirty="0">
                          <a:latin typeface="Times New Roman"/>
                          <a:cs typeface="Times New Roman"/>
                        </a:rPr>
                        <a:t>P[7]</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gridSpan="2">
                  <a:txBody>
                    <a:bodyPr/>
                    <a:lstStyle/>
                    <a:p>
                      <a:pPr>
                        <a:lnSpc>
                          <a:spcPct val="100000"/>
                        </a:lnSpc>
                      </a:pPr>
                      <a:endParaRPr sz="2200">
                        <a:latin typeface="Times New Roman"/>
                        <a:cs typeface="Times New Roman"/>
                      </a:endParaRPr>
                    </a:p>
                  </a:txBody>
                  <a:tcPr marL="0" marR="0" marT="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hMerge="1">
                  <a:txBody>
                    <a:bodyPr/>
                    <a:lstStyle/>
                    <a:p>
                      <a:endParaRPr/>
                    </a:p>
                  </a:txBody>
                  <a:tcPr marL="0" marR="0" marT="0" marB="0"/>
                </a:tc>
                <a:tc>
                  <a:txBody>
                    <a:bodyPr/>
                    <a:lstStyle/>
                    <a:p>
                      <a:pPr marL="2540" algn="ctr">
                        <a:lnSpc>
                          <a:spcPct val="100000"/>
                        </a:lnSpc>
                        <a:spcBef>
                          <a:spcPts val="795"/>
                        </a:spcBef>
                      </a:pPr>
                      <a:r>
                        <a:rPr sz="1600" b="1" spc="-5" dirty="0">
                          <a:latin typeface="Times New Roman"/>
                          <a:cs typeface="Times New Roman"/>
                        </a:rPr>
                        <a:t>P[2]</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extLst>
                  <a:ext uri="{0D108BD9-81ED-4DB2-BD59-A6C34878D82A}">
                    <a16:rowId xmlns:a16="http://schemas.microsoft.com/office/drawing/2014/main" val="10001"/>
                  </a:ext>
                </a:extLst>
              </a:tr>
              <a:tr h="457200">
                <a:tc>
                  <a:txBody>
                    <a:bodyPr/>
                    <a:lstStyle/>
                    <a:p>
                      <a:pPr marL="87630">
                        <a:lnSpc>
                          <a:spcPct val="100000"/>
                        </a:lnSpc>
                        <a:spcBef>
                          <a:spcPts val="795"/>
                        </a:spcBef>
                      </a:pPr>
                      <a:r>
                        <a:rPr sz="1600" b="1" spc="-5" dirty="0">
                          <a:latin typeface="Times New Roman"/>
                          <a:cs typeface="Times New Roman"/>
                        </a:rPr>
                        <a:t>P[6]</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gridSpan="2" vMerge="1">
                  <a:txBody>
                    <a:bodyPr/>
                    <a:lstStyle/>
                    <a:p>
                      <a:endParaRPr/>
                    </a:p>
                  </a:txBody>
                  <a:tcPr marL="0" marR="0" marT="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hMerge="1" vMerge="1">
                  <a:txBody>
                    <a:bodyPr/>
                    <a:lstStyle/>
                    <a:p>
                      <a:endParaRPr/>
                    </a:p>
                  </a:txBody>
                  <a:tcPr marL="0" marR="0" marT="0" marB="0"/>
                </a:tc>
                <a:tc>
                  <a:txBody>
                    <a:bodyPr/>
                    <a:lstStyle/>
                    <a:p>
                      <a:pPr marL="3175" algn="ctr">
                        <a:lnSpc>
                          <a:spcPct val="100000"/>
                        </a:lnSpc>
                        <a:spcBef>
                          <a:spcPts val="795"/>
                        </a:spcBef>
                      </a:pPr>
                      <a:r>
                        <a:rPr sz="1600" b="1" spc="-5" dirty="0">
                          <a:latin typeface="Times New Roman"/>
                          <a:cs typeface="Times New Roman"/>
                        </a:rPr>
                        <a:t>P[3]</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2200">
                        <a:latin typeface="Times New Roman"/>
                        <a:cs typeface="Times New Roman"/>
                      </a:endParaRPr>
                    </a:p>
                  </a:txBody>
                  <a:tcPr marL="0" marR="0" marT="0" marB="0">
                    <a:lnR w="12700">
                      <a:solidFill>
                        <a:srgbClr val="336699"/>
                      </a:solidFill>
                      <a:prstDash val="solid"/>
                    </a:lnR>
                    <a:lnT w="12700">
                      <a:solidFill>
                        <a:srgbClr val="336699"/>
                      </a:solidFill>
                      <a:prstDash val="solid"/>
                    </a:lnT>
                  </a:tcPr>
                </a:tc>
                <a:tc>
                  <a:txBody>
                    <a:bodyPr/>
                    <a:lstStyle/>
                    <a:p>
                      <a:pPr marL="2540" algn="ctr">
                        <a:lnSpc>
                          <a:spcPct val="100000"/>
                        </a:lnSpc>
                        <a:spcBef>
                          <a:spcPts val="795"/>
                        </a:spcBef>
                      </a:pPr>
                      <a:r>
                        <a:rPr sz="1600" b="1" spc="-5" dirty="0">
                          <a:latin typeface="Times New Roman"/>
                          <a:cs typeface="Times New Roman"/>
                        </a:rPr>
                        <a:t>P[5]</a:t>
                      </a:r>
                      <a:endParaRPr sz="1600" dirty="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a:txBody>
                    <a:bodyPr/>
                    <a:lstStyle/>
                    <a:p>
                      <a:pPr marL="88265">
                        <a:lnSpc>
                          <a:spcPct val="100000"/>
                        </a:lnSpc>
                        <a:spcBef>
                          <a:spcPts val="795"/>
                        </a:spcBef>
                      </a:pPr>
                      <a:r>
                        <a:rPr sz="1600" b="1" spc="-5" dirty="0">
                          <a:latin typeface="Times New Roman"/>
                          <a:cs typeface="Times New Roman"/>
                        </a:rPr>
                        <a:t>P[4]</a:t>
                      </a:r>
                      <a:endParaRPr sz="1600">
                        <a:latin typeface="Times New Roman"/>
                        <a:cs typeface="Times New Roman"/>
                      </a:endParaRPr>
                    </a:p>
                  </a:txBody>
                  <a:tcPr marL="0" marR="0" marT="100965"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a:txBody>
                    <a:bodyPr/>
                    <a:lstStyle/>
                    <a:p>
                      <a:pPr>
                        <a:lnSpc>
                          <a:spcPct val="100000"/>
                        </a:lnSpc>
                      </a:pPr>
                      <a:endParaRPr sz="2200" dirty="0">
                        <a:latin typeface="Times New Roman"/>
                        <a:cs typeface="Times New Roman"/>
                      </a:endParaRPr>
                    </a:p>
                  </a:txBody>
                  <a:tcPr marL="0" marR="0" marT="0" marB="0">
                    <a:lnL w="12700">
                      <a:solidFill>
                        <a:srgbClr val="336699"/>
                      </a:solidFill>
                      <a:prstDash val="solid"/>
                    </a:lnL>
                    <a:lnT w="12700">
                      <a:solidFill>
                        <a:srgbClr val="336699"/>
                      </a:solidFill>
                      <a:prstDash val="solid"/>
                    </a:lnT>
                  </a:tcPr>
                </a:tc>
                <a:extLst>
                  <a:ext uri="{0D108BD9-81ED-4DB2-BD59-A6C34878D82A}">
                    <a16:rowId xmlns:a16="http://schemas.microsoft.com/office/drawing/2014/main" val="10003"/>
                  </a:ext>
                </a:extLst>
              </a:tr>
            </a:tbl>
          </a:graphicData>
        </a:graphic>
      </p:graphicFrame>
      <p:sp>
        <p:nvSpPr>
          <p:cNvPr id="17" name="object 17"/>
          <p:cNvSpPr/>
          <p:nvPr/>
        </p:nvSpPr>
        <p:spPr>
          <a:xfrm>
            <a:off x="2420111" y="5753861"/>
            <a:ext cx="781050" cy="76200"/>
          </a:xfrm>
          <a:custGeom>
            <a:avLst/>
            <a:gdLst/>
            <a:ahLst/>
            <a:cxnLst/>
            <a:rect l="l" t="t" r="r" b="b"/>
            <a:pathLst>
              <a:path w="781050" h="76200">
                <a:moveTo>
                  <a:pt x="704850" y="0"/>
                </a:moveTo>
                <a:lnTo>
                  <a:pt x="704850" y="76200"/>
                </a:lnTo>
                <a:lnTo>
                  <a:pt x="742950" y="57150"/>
                </a:lnTo>
                <a:lnTo>
                  <a:pt x="723900" y="57150"/>
                </a:lnTo>
                <a:lnTo>
                  <a:pt x="723900" y="19050"/>
                </a:lnTo>
                <a:lnTo>
                  <a:pt x="742950" y="19050"/>
                </a:lnTo>
                <a:lnTo>
                  <a:pt x="704850" y="0"/>
                </a:lnTo>
                <a:close/>
              </a:path>
              <a:path w="781050" h="76200">
                <a:moveTo>
                  <a:pt x="704850" y="19050"/>
                </a:moveTo>
                <a:lnTo>
                  <a:pt x="0" y="19050"/>
                </a:lnTo>
                <a:lnTo>
                  <a:pt x="0" y="57150"/>
                </a:lnTo>
                <a:lnTo>
                  <a:pt x="704850" y="57150"/>
                </a:lnTo>
                <a:lnTo>
                  <a:pt x="704850" y="19050"/>
                </a:lnTo>
                <a:close/>
              </a:path>
              <a:path w="781050" h="76200">
                <a:moveTo>
                  <a:pt x="742950" y="19050"/>
                </a:moveTo>
                <a:lnTo>
                  <a:pt x="723900" y="19050"/>
                </a:lnTo>
                <a:lnTo>
                  <a:pt x="723900" y="57150"/>
                </a:lnTo>
                <a:lnTo>
                  <a:pt x="742950" y="57150"/>
                </a:lnTo>
                <a:lnTo>
                  <a:pt x="781050" y="38100"/>
                </a:lnTo>
                <a:lnTo>
                  <a:pt x="742950" y="19050"/>
                </a:lnTo>
                <a:close/>
              </a:path>
            </a:pathLst>
          </a:custGeom>
          <a:solidFill>
            <a:srgbClr val="009999"/>
          </a:solidFill>
        </p:spPr>
        <p:txBody>
          <a:bodyPr wrap="square" lIns="0" tIns="0" rIns="0" bIns="0" rtlCol="0"/>
          <a:lstStyle/>
          <a:p>
            <a:endParaRPr/>
          </a:p>
        </p:txBody>
      </p:sp>
      <p:sp>
        <p:nvSpPr>
          <p:cNvPr id="18" name="object 18"/>
          <p:cNvSpPr txBox="1"/>
          <p:nvPr/>
        </p:nvSpPr>
        <p:spPr>
          <a:xfrm>
            <a:off x="1158493" y="852132"/>
            <a:ext cx="7450455" cy="522986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336699"/>
                </a:solidFill>
                <a:latin typeface="Liberation Sans Narrow"/>
                <a:cs typeface="Liberation Sans Narrow"/>
              </a:rPr>
              <a:t>Most </a:t>
            </a:r>
            <a:r>
              <a:rPr sz="2000" b="1" dirty="0">
                <a:solidFill>
                  <a:srgbClr val="336699"/>
                </a:solidFill>
                <a:latin typeface="Liberation Sans Narrow"/>
                <a:cs typeface="Liberation Sans Narrow"/>
              </a:rPr>
              <a:t>used </a:t>
            </a:r>
            <a:r>
              <a:rPr sz="2000" b="1" spc="-5" dirty="0">
                <a:solidFill>
                  <a:srgbClr val="336699"/>
                </a:solidFill>
                <a:latin typeface="Liberation Sans Narrow"/>
                <a:cs typeface="Liberation Sans Narrow"/>
              </a:rPr>
              <a:t>in</a:t>
            </a:r>
            <a:r>
              <a:rPr sz="2000" b="1" spc="-55" dirty="0">
                <a:solidFill>
                  <a:srgbClr val="336699"/>
                </a:solidFill>
                <a:latin typeface="Liberation Sans Narrow"/>
                <a:cs typeface="Liberation Sans Narrow"/>
              </a:rPr>
              <a:t> </a:t>
            </a:r>
            <a:r>
              <a:rPr sz="2000" b="1" dirty="0">
                <a:solidFill>
                  <a:srgbClr val="336699"/>
                </a:solidFill>
                <a:latin typeface="Liberation Sans Narrow"/>
                <a:cs typeface="Liberation Sans Narrow"/>
              </a:rPr>
              <a:t>practice</a:t>
            </a:r>
            <a:endParaRPr sz="2000" dirty="0">
              <a:latin typeface="Liberation Sans Narrow"/>
              <a:cs typeface="Liberation Sans Narrow"/>
            </a:endParaRPr>
          </a:p>
          <a:p>
            <a:pPr marL="147955" marR="150495">
              <a:lnSpc>
                <a:spcPct val="100000"/>
              </a:lnSpc>
              <a:spcBef>
                <a:spcPts val="1750"/>
              </a:spcBef>
            </a:pPr>
            <a:r>
              <a:rPr sz="2400" b="1" spc="-5" dirty="0">
                <a:solidFill>
                  <a:srgbClr val="006666"/>
                </a:solidFill>
                <a:latin typeface="Arial"/>
                <a:cs typeface="Arial"/>
              </a:rPr>
              <a:t>Each process </a:t>
            </a:r>
            <a:r>
              <a:rPr sz="2400" b="1" dirty="0">
                <a:solidFill>
                  <a:srgbClr val="006666"/>
                </a:solidFill>
                <a:latin typeface="Arial"/>
                <a:cs typeface="Arial"/>
              </a:rPr>
              <a:t>is </a:t>
            </a:r>
            <a:r>
              <a:rPr sz="2400" b="1" spc="-5" dirty="0">
                <a:solidFill>
                  <a:srgbClr val="006666"/>
                </a:solidFill>
                <a:latin typeface="Arial"/>
                <a:cs typeface="Arial"/>
              </a:rPr>
              <a:t>allocated a </a:t>
            </a:r>
            <a:r>
              <a:rPr sz="2400" b="1" dirty="0">
                <a:solidFill>
                  <a:srgbClr val="006666"/>
                </a:solidFill>
                <a:latin typeface="Arial"/>
                <a:cs typeface="Arial"/>
              </a:rPr>
              <a:t>quantum of time</a:t>
            </a:r>
            <a:r>
              <a:rPr sz="2400" b="1" spc="-45" dirty="0">
                <a:solidFill>
                  <a:srgbClr val="006666"/>
                </a:solidFill>
                <a:latin typeface="Arial"/>
                <a:cs typeface="Arial"/>
              </a:rPr>
              <a:t> </a:t>
            </a:r>
            <a:r>
              <a:rPr sz="2400" b="1" dirty="0">
                <a:solidFill>
                  <a:srgbClr val="006666"/>
                </a:solidFill>
                <a:latin typeface="Arial"/>
                <a:cs typeface="Arial"/>
              </a:rPr>
              <a:t>(e.g.  </a:t>
            </a:r>
            <a:r>
              <a:rPr sz="2400" b="1" spc="-5" dirty="0">
                <a:solidFill>
                  <a:srgbClr val="006666"/>
                </a:solidFill>
                <a:latin typeface="Arial"/>
                <a:cs typeface="Arial"/>
              </a:rPr>
              <a:t>10-100 </a:t>
            </a:r>
            <a:r>
              <a:rPr sz="2400" b="1" dirty="0">
                <a:solidFill>
                  <a:srgbClr val="006666"/>
                </a:solidFill>
                <a:latin typeface="Arial"/>
                <a:cs typeface="Arial"/>
              </a:rPr>
              <a:t>millisecs.) To</a:t>
            </a:r>
            <a:r>
              <a:rPr sz="2400" b="1" spc="-35" dirty="0">
                <a:solidFill>
                  <a:srgbClr val="006666"/>
                </a:solidFill>
                <a:latin typeface="Arial"/>
                <a:cs typeface="Arial"/>
              </a:rPr>
              <a:t> </a:t>
            </a:r>
            <a:r>
              <a:rPr sz="2400" b="1" dirty="0">
                <a:solidFill>
                  <a:srgbClr val="006666"/>
                </a:solidFill>
                <a:latin typeface="Arial"/>
                <a:cs typeface="Arial"/>
              </a:rPr>
              <a:t>run</a:t>
            </a:r>
            <a:endParaRPr sz="2400" dirty="0">
              <a:latin typeface="Arial"/>
              <a:cs typeface="Arial"/>
            </a:endParaRPr>
          </a:p>
          <a:p>
            <a:pPr marL="548640">
              <a:lnSpc>
                <a:spcPct val="100000"/>
              </a:lnSpc>
              <a:spcBef>
                <a:spcPts val="530"/>
              </a:spcBef>
            </a:pPr>
            <a:r>
              <a:rPr sz="2200" spc="-5" dirty="0">
                <a:solidFill>
                  <a:srgbClr val="006666"/>
                </a:solidFill>
                <a:latin typeface="Arial"/>
                <a:cs typeface="Arial"/>
              </a:rPr>
              <a:t>(book terminology: </a:t>
            </a:r>
            <a:r>
              <a:rPr sz="2200" i="1" spc="-10" dirty="0">
                <a:solidFill>
                  <a:srgbClr val="006666"/>
                </a:solidFill>
                <a:latin typeface="Arial"/>
                <a:cs typeface="Arial"/>
              </a:rPr>
              <a:t>time</a:t>
            </a:r>
            <a:r>
              <a:rPr sz="2200" i="1" spc="65" dirty="0">
                <a:solidFill>
                  <a:srgbClr val="006666"/>
                </a:solidFill>
                <a:latin typeface="Arial"/>
                <a:cs typeface="Arial"/>
              </a:rPr>
              <a:t> </a:t>
            </a:r>
            <a:r>
              <a:rPr sz="2200" i="1" dirty="0">
                <a:solidFill>
                  <a:srgbClr val="006666"/>
                </a:solidFill>
                <a:latin typeface="Arial"/>
                <a:cs typeface="Arial"/>
              </a:rPr>
              <a:t>slice</a:t>
            </a:r>
            <a:r>
              <a:rPr sz="2200" dirty="0">
                <a:solidFill>
                  <a:srgbClr val="006666"/>
                </a:solidFill>
                <a:latin typeface="Arial"/>
                <a:cs typeface="Arial"/>
              </a:rPr>
              <a:t>)</a:t>
            </a:r>
            <a:endParaRPr sz="2200" dirty="0">
              <a:latin typeface="Arial"/>
              <a:cs typeface="Arial"/>
            </a:endParaRPr>
          </a:p>
          <a:p>
            <a:pPr marL="147955" marR="364490">
              <a:lnSpc>
                <a:spcPct val="100000"/>
              </a:lnSpc>
              <a:spcBef>
                <a:spcPts val="580"/>
              </a:spcBef>
            </a:pPr>
            <a:r>
              <a:rPr sz="2400" b="1" dirty="0">
                <a:solidFill>
                  <a:srgbClr val="006666"/>
                </a:solidFill>
                <a:latin typeface="Arial"/>
                <a:cs typeface="Arial"/>
              </a:rPr>
              <a:t>If it runs for an </a:t>
            </a:r>
            <a:r>
              <a:rPr sz="2400" b="1" spc="-5" dirty="0">
                <a:solidFill>
                  <a:srgbClr val="006666"/>
                </a:solidFill>
                <a:latin typeface="Arial"/>
                <a:cs typeface="Arial"/>
              </a:rPr>
              <a:t>integer quantum </a:t>
            </a:r>
            <a:r>
              <a:rPr sz="2000" b="1" spc="5" dirty="0">
                <a:solidFill>
                  <a:srgbClr val="006666"/>
                </a:solidFill>
                <a:latin typeface="Arial"/>
                <a:cs typeface="Arial"/>
              </a:rPr>
              <a:t>without </a:t>
            </a:r>
            <a:r>
              <a:rPr sz="2000" b="1" dirty="0">
                <a:solidFill>
                  <a:srgbClr val="006666"/>
                </a:solidFill>
                <a:latin typeface="Arial"/>
                <a:cs typeface="Arial"/>
              </a:rPr>
              <a:t>other  interruptions</a:t>
            </a:r>
            <a:r>
              <a:rPr sz="2400" b="1" dirty="0">
                <a:solidFill>
                  <a:srgbClr val="006666"/>
                </a:solidFill>
                <a:latin typeface="Arial"/>
                <a:cs typeface="Arial"/>
              </a:rPr>
              <a:t>, it is interrupted </a:t>
            </a:r>
            <a:r>
              <a:rPr sz="2400" b="1" spc="-5" dirty="0">
                <a:solidFill>
                  <a:srgbClr val="006666"/>
                </a:solidFill>
                <a:latin typeface="Arial"/>
                <a:cs typeface="Arial"/>
              </a:rPr>
              <a:t>by </a:t>
            </a:r>
            <a:r>
              <a:rPr sz="2400" b="1" dirty="0">
                <a:solidFill>
                  <a:srgbClr val="006666"/>
                </a:solidFill>
                <a:latin typeface="Arial"/>
                <a:cs typeface="Arial"/>
              </a:rPr>
              <a:t>the timer and</a:t>
            </a:r>
            <a:r>
              <a:rPr sz="2400" b="1" spc="-170"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CPU </a:t>
            </a:r>
            <a:r>
              <a:rPr sz="2400" b="1" dirty="0">
                <a:solidFill>
                  <a:srgbClr val="006666"/>
                </a:solidFill>
                <a:latin typeface="Arial"/>
                <a:cs typeface="Arial"/>
              </a:rPr>
              <a:t>is given to </a:t>
            </a:r>
            <a:r>
              <a:rPr sz="2400" b="1" spc="-5" dirty="0">
                <a:solidFill>
                  <a:srgbClr val="006666"/>
                </a:solidFill>
                <a:latin typeface="Arial"/>
                <a:cs typeface="Arial"/>
              </a:rPr>
              <a:t>another</a:t>
            </a:r>
            <a:r>
              <a:rPr sz="2400" b="1" spc="-25" dirty="0">
                <a:solidFill>
                  <a:srgbClr val="006666"/>
                </a:solidFill>
                <a:latin typeface="Arial"/>
                <a:cs typeface="Arial"/>
              </a:rPr>
              <a:t> </a:t>
            </a:r>
            <a:r>
              <a:rPr sz="2400" b="1" spc="-5" dirty="0">
                <a:solidFill>
                  <a:srgbClr val="006666"/>
                </a:solidFill>
                <a:latin typeface="Arial"/>
                <a:cs typeface="Arial"/>
              </a:rPr>
              <a:t>process</a:t>
            </a:r>
            <a:endParaRPr sz="2400" dirty="0">
              <a:latin typeface="Arial"/>
              <a:cs typeface="Arial"/>
            </a:endParaRPr>
          </a:p>
          <a:p>
            <a:pPr marL="147955" marR="5080">
              <a:lnSpc>
                <a:spcPct val="100600"/>
              </a:lnSpc>
              <a:spcBef>
                <a:spcPts val="560"/>
              </a:spcBef>
            </a:pPr>
            <a:r>
              <a:rPr sz="2400" b="1" spc="-5" dirty="0">
                <a:solidFill>
                  <a:srgbClr val="006666"/>
                </a:solidFill>
                <a:latin typeface="Arial"/>
                <a:cs typeface="Arial"/>
              </a:rPr>
              <a:t>The </a:t>
            </a:r>
            <a:r>
              <a:rPr sz="2400" b="1" dirty="0">
                <a:solidFill>
                  <a:srgbClr val="006666"/>
                </a:solidFill>
                <a:latin typeface="Arial"/>
                <a:cs typeface="Arial"/>
              </a:rPr>
              <a:t>interrupted </a:t>
            </a:r>
            <a:r>
              <a:rPr sz="2400" b="1" spc="-5" dirty="0">
                <a:solidFill>
                  <a:srgbClr val="006666"/>
                </a:solidFill>
                <a:latin typeface="Arial"/>
                <a:cs typeface="Arial"/>
              </a:rPr>
              <a:t>process becomes ready again </a:t>
            </a:r>
            <a:r>
              <a:rPr sz="1400" b="1" dirty="0">
                <a:solidFill>
                  <a:srgbClr val="006666"/>
                </a:solidFill>
                <a:latin typeface="Arial"/>
                <a:cs typeface="Arial"/>
              </a:rPr>
              <a:t>(at </a:t>
            </a:r>
            <a:r>
              <a:rPr sz="1400" b="1" spc="-5" dirty="0">
                <a:solidFill>
                  <a:srgbClr val="006666"/>
                </a:solidFill>
                <a:latin typeface="Arial"/>
                <a:cs typeface="Arial"/>
              </a:rPr>
              <a:t>the  end of the</a:t>
            </a:r>
            <a:r>
              <a:rPr sz="1400" b="1" spc="-45" dirty="0">
                <a:solidFill>
                  <a:srgbClr val="006666"/>
                </a:solidFill>
                <a:latin typeface="Arial"/>
                <a:cs typeface="Arial"/>
              </a:rPr>
              <a:t> </a:t>
            </a:r>
            <a:r>
              <a:rPr sz="1400" b="1" spc="-5" dirty="0">
                <a:solidFill>
                  <a:srgbClr val="006666"/>
                </a:solidFill>
                <a:latin typeface="Arial"/>
                <a:cs typeface="Arial"/>
              </a:rPr>
              <a:t>queue)</a:t>
            </a:r>
            <a:endParaRPr sz="1400" dirty="0">
              <a:latin typeface="Arial"/>
              <a:cs typeface="Arial"/>
            </a:endParaRPr>
          </a:p>
          <a:p>
            <a:pPr marL="147955">
              <a:lnSpc>
                <a:spcPct val="100000"/>
              </a:lnSpc>
              <a:spcBef>
                <a:spcPts val="560"/>
              </a:spcBef>
            </a:pPr>
            <a:r>
              <a:rPr sz="2400" b="1" spc="-5" dirty="0">
                <a:solidFill>
                  <a:srgbClr val="006666"/>
                </a:solidFill>
                <a:latin typeface="Arial"/>
                <a:cs typeface="Arial"/>
              </a:rPr>
              <a:t>Preemptive </a:t>
            </a:r>
            <a:r>
              <a:rPr sz="2400" b="1" dirty="0">
                <a:solidFill>
                  <a:srgbClr val="006666"/>
                </a:solidFill>
                <a:latin typeface="Arial"/>
                <a:cs typeface="Arial"/>
              </a:rPr>
              <a:t>method</a:t>
            </a:r>
            <a:endParaRPr sz="2400" dirty="0">
              <a:latin typeface="Arial"/>
              <a:cs typeface="Arial"/>
            </a:endParaRPr>
          </a:p>
          <a:p>
            <a:pPr marL="4910455" marR="223520">
              <a:lnSpc>
                <a:spcPct val="100000"/>
              </a:lnSpc>
              <a:spcBef>
                <a:spcPts val="1440"/>
              </a:spcBef>
            </a:pPr>
            <a:r>
              <a:rPr sz="2400" dirty="0">
                <a:solidFill>
                  <a:srgbClr val="009999"/>
                </a:solidFill>
                <a:latin typeface="Times New Roman"/>
                <a:cs typeface="Times New Roman"/>
              </a:rPr>
              <a:t>The ready queue</a:t>
            </a:r>
            <a:r>
              <a:rPr sz="2400" spc="-125" dirty="0">
                <a:solidFill>
                  <a:srgbClr val="009999"/>
                </a:solidFill>
                <a:latin typeface="Times New Roman"/>
                <a:cs typeface="Times New Roman"/>
              </a:rPr>
              <a:t> </a:t>
            </a:r>
            <a:r>
              <a:rPr sz="2400" spc="-5" dirty="0">
                <a:solidFill>
                  <a:srgbClr val="009999"/>
                </a:solidFill>
                <a:latin typeface="Times New Roman"/>
                <a:cs typeface="Times New Roman"/>
              </a:rPr>
              <a:t>is  </a:t>
            </a:r>
            <a:r>
              <a:rPr sz="2400" dirty="0">
                <a:solidFill>
                  <a:srgbClr val="009999"/>
                </a:solidFill>
                <a:latin typeface="Times New Roman"/>
                <a:cs typeface="Times New Roman"/>
              </a:rPr>
              <a:t>a circle (including  </a:t>
            </a:r>
            <a:r>
              <a:rPr sz="2400" spc="-5" dirty="0">
                <a:solidFill>
                  <a:srgbClr val="009999"/>
                </a:solidFill>
                <a:latin typeface="Times New Roman"/>
                <a:cs typeface="Times New Roman"/>
              </a:rPr>
              <a:t>RR)</a:t>
            </a:r>
            <a:endParaRPr sz="2400" dirty="0">
              <a:latin typeface="Times New Roman"/>
              <a:cs typeface="Times New Roman"/>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
        <p:nvSpPr>
          <p:cNvPr id="20" name="object 20"/>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5671922" cy="514350"/>
          </a:xfrm>
          <a:prstGeom prst="rect">
            <a:avLst/>
          </a:prstGeom>
        </p:spPr>
        <p:txBody>
          <a:bodyPr vert="horz" wrap="square" lIns="0" tIns="13335" rIns="0" bIns="0" rtlCol="0">
            <a:spAutoFit/>
          </a:bodyPr>
          <a:lstStyle/>
          <a:p>
            <a:pPr marL="12700">
              <a:lnSpc>
                <a:spcPct val="100000"/>
              </a:lnSpc>
              <a:spcBef>
                <a:spcPts val="105"/>
              </a:spcBef>
            </a:pPr>
            <a:r>
              <a:rPr dirty="0"/>
              <a:t>Round-Robin</a:t>
            </a:r>
            <a:r>
              <a:rPr spc="-80" dirty="0"/>
              <a:t> </a:t>
            </a:r>
            <a:r>
              <a:rPr dirty="0"/>
              <a:t>performance</a:t>
            </a:r>
          </a:p>
        </p:txBody>
      </p:sp>
      <p:sp>
        <p:nvSpPr>
          <p:cNvPr id="7" name="object 7"/>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36928" y="1319911"/>
            <a:ext cx="7346315" cy="275653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If there is a process in the ready queue and  the quantum is q, then </a:t>
            </a:r>
            <a:r>
              <a:rPr sz="2800" b="1" dirty="0">
                <a:solidFill>
                  <a:srgbClr val="006666"/>
                </a:solidFill>
                <a:latin typeface="Arial"/>
                <a:cs typeface="Arial"/>
              </a:rPr>
              <a:t>each </a:t>
            </a:r>
            <a:r>
              <a:rPr sz="2800" b="1" spc="-5" dirty="0">
                <a:solidFill>
                  <a:srgbClr val="006666"/>
                </a:solidFill>
                <a:latin typeface="Arial"/>
                <a:cs typeface="Arial"/>
              </a:rPr>
              <a:t>process  </a:t>
            </a:r>
            <a:r>
              <a:rPr sz="2800" b="1" dirty="0">
                <a:solidFill>
                  <a:srgbClr val="006666"/>
                </a:solidFill>
                <a:latin typeface="Arial"/>
                <a:cs typeface="Arial"/>
              </a:rPr>
              <a:t>receives </a:t>
            </a:r>
            <a:r>
              <a:rPr sz="2800" b="1" spc="-5" dirty="0">
                <a:solidFill>
                  <a:srgbClr val="006666"/>
                </a:solidFill>
                <a:latin typeface="Arial"/>
                <a:cs typeface="Arial"/>
              </a:rPr>
              <a:t>1 / n of the CPU time in units of  max duration</a:t>
            </a:r>
            <a:r>
              <a:rPr lang="en-CA" sz="2800" b="1" spc="-5" dirty="0">
                <a:solidFill>
                  <a:srgbClr val="006666"/>
                </a:solidFill>
                <a:latin typeface="Arial"/>
                <a:cs typeface="Arial"/>
              </a:rPr>
              <a:t> of</a:t>
            </a:r>
            <a:r>
              <a:rPr sz="2800" b="1" spc="20" dirty="0">
                <a:solidFill>
                  <a:srgbClr val="006666"/>
                </a:solidFill>
                <a:latin typeface="Arial"/>
                <a:cs typeface="Arial"/>
              </a:rPr>
              <a:t> </a:t>
            </a:r>
            <a:r>
              <a:rPr sz="2800" b="1" spc="-5" dirty="0">
                <a:solidFill>
                  <a:srgbClr val="006666"/>
                </a:solidFill>
                <a:latin typeface="Arial"/>
                <a:cs typeface="Arial"/>
              </a:rPr>
              <a:t>q</a:t>
            </a:r>
            <a:endParaRPr sz="2800" dirty="0">
              <a:latin typeface="Arial"/>
              <a:cs typeface="Arial"/>
            </a:endParaRPr>
          </a:p>
          <a:p>
            <a:pPr marL="12700">
              <a:lnSpc>
                <a:spcPct val="100000"/>
              </a:lnSpc>
              <a:spcBef>
                <a:spcPts val="675"/>
              </a:spcBef>
            </a:pPr>
            <a:r>
              <a:rPr sz="2800" b="1" spc="-5" dirty="0">
                <a:solidFill>
                  <a:srgbClr val="006666"/>
                </a:solidFill>
                <a:latin typeface="Arial"/>
                <a:cs typeface="Arial"/>
              </a:rPr>
              <a:t>If q </a:t>
            </a:r>
            <a:r>
              <a:rPr sz="2800" b="1" dirty="0">
                <a:solidFill>
                  <a:srgbClr val="006666"/>
                </a:solidFill>
                <a:latin typeface="Arial"/>
                <a:cs typeface="Arial"/>
              </a:rPr>
              <a:t>large </a:t>
            </a:r>
            <a:r>
              <a:rPr sz="2800" b="1" spc="-5" dirty="0">
                <a:solidFill>
                  <a:srgbClr val="006666"/>
                </a:solidFill>
                <a:latin typeface="Symbol"/>
                <a:cs typeface="Symbol"/>
              </a:rPr>
              <a:t></a:t>
            </a:r>
            <a:r>
              <a:rPr sz="2800" b="1" spc="70" dirty="0">
                <a:solidFill>
                  <a:srgbClr val="006666"/>
                </a:solidFill>
                <a:latin typeface="Times New Roman"/>
                <a:cs typeface="Times New Roman"/>
              </a:rPr>
              <a:t> </a:t>
            </a:r>
            <a:r>
              <a:rPr sz="2800" b="1" spc="-5" dirty="0">
                <a:solidFill>
                  <a:srgbClr val="006666"/>
                </a:solidFill>
                <a:latin typeface="Arial"/>
                <a:cs typeface="Arial"/>
              </a:rPr>
              <a:t>FCFS</a:t>
            </a:r>
            <a:endParaRPr sz="2800" dirty="0">
              <a:latin typeface="Arial"/>
              <a:cs typeface="Arial"/>
            </a:endParaRPr>
          </a:p>
          <a:p>
            <a:pPr marL="12700">
              <a:lnSpc>
                <a:spcPct val="100000"/>
              </a:lnSpc>
              <a:spcBef>
                <a:spcPts val="675"/>
              </a:spcBef>
            </a:pPr>
            <a:r>
              <a:rPr sz="2800" b="1" spc="-5" dirty="0">
                <a:solidFill>
                  <a:srgbClr val="006666"/>
                </a:solidFill>
                <a:latin typeface="Arial"/>
                <a:cs typeface="Arial"/>
              </a:rPr>
              <a:t>If q small ... </a:t>
            </a:r>
            <a:r>
              <a:rPr sz="2800" b="1" spc="-10" dirty="0">
                <a:solidFill>
                  <a:srgbClr val="006666"/>
                </a:solidFill>
                <a:latin typeface="Arial"/>
                <a:cs typeface="Arial"/>
              </a:rPr>
              <a:t>we </a:t>
            </a:r>
            <a:r>
              <a:rPr sz="2800" b="1" spc="-5" dirty="0">
                <a:solidFill>
                  <a:srgbClr val="006666"/>
                </a:solidFill>
                <a:latin typeface="Arial"/>
                <a:cs typeface="Arial"/>
              </a:rPr>
              <a:t>will</a:t>
            </a:r>
            <a:r>
              <a:rPr sz="2800" b="1" spc="5" dirty="0">
                <a:solidFill>
                  <a:srgbClr val="006666"/>
                </a:solidFill>
                <a:latin typeface="Arial"/>
                <a:cs typeface="Arial"/>
              </a:rPr>
              <a:t> </a:t>
            </a:r>
            <a:r>
              <a:rPr sz="2800" b="1" dirty="0">
                <a:solidFill>
                  <a:srgbClr val="006666"/>
                </a:solidFill>
                <a:latin typeface="Arial"/>
                <a:cs typeface="Arial"/>
              </a:rPr>
              <a:t>see</a:t>
            </a:r>
            <a:endParaRPr sz="2800" dirty="0">
              <a:latin typeface="Arial"/>
              <a:cs typeface="Arial"/>
            </a:endParaRPr>
          </a:p>
        </p:txBody>
      </p:sp>
      <p:sp>
        <p:nvSpPr>
          <p:cNvPr id="9" name="object 9"/>
          <p:cNvSpPr/>
          <p:nvPr/>
        </p:nvSpPr>
        <p:spPr>
          <a:xfrm>
            <a:off x="1006754" y="3289376"/>
            <a:ext cx="228600" cy="23804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3802126"/>
            <a:ext cx="228600"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
        <p:nvSpPr>
          <p:cNvPr id="12" name="object 12"/>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40942" y="387172"/>
            <a:ext cx="5638794" cy="514350"/>
          </a:xfrm>
          <a:prstGeom prst="rect">
            <a:avLst/>
          </a:prstGeom>
        </p:spPr>
        <p:txBody>
          <a:bodyPr vert="horz" wrap="square" lIns="0" tIns="13335" rIns="0" bIns="0" rtlCol="0">
            <a:spAutoFit/>
          </a:bodyPr>
          <a:lstStyle/>
          <a:p>
            <a:pPr marL="12700">
              <a:lnSpc>
                <a:spcPct val="100000"/>
              </a:lnSpc>
              <a:spcBef>
                <a:spcPts val="105"/>
              </a:spcBef>
              <a:tabLst>
                <a:tab pos="3808095" algn="l"/>
              </a:tabLst>
            </a:pPr>
            <a:r>
              <a:rPr dirty="0"/>
              <a:t>Example:</a:t>
            </a:r>
            <a:r>
              <a:rPr spc="-15" dirty="0"/>
              <a:t> </a:t>
            </a:r>
            <a:r>
              <a:rPr dirty="0"/>
              <a:t>RR</a:t>
            </a:r>
            <a:r>
              <a:rPr spc="15" dirty="0"/>
              <a:t> </a:t>
            </a:r>
            <a:r>
              <a:rPr spc="-5" dirty="0"/>
              <a:t>Quantum	</a:t>
            </a:r>
            <a:r>
              <a:rPr dirty="0"/>
              <a:t>=</a:t>
            </a:r>
            <a:r>
              <a:rPr spc="-85" dirty="0"/>
              <a:t> </a:t>
            </a:r>
            <a:r>
              <a:rPr spc="-5" dirty="0"/>
              <a:t>20</a:t>
            </a:r>
          </a:p>
        </p:txBody>
      </p:sp>
      <p:sp>
        <p:nvSpPr>
          <p:cNvPr id="4" name="object 4"/>
          <p:cNvSpPr txBox="1"/>
          <p:nvPr/>
        </p:nvSpPr>
        <p:spPr>
          <a:xfrm>
            <a:off x="1921510" y="1392682"/>
            <a:ext cx="1014094" cy="330835"/>
          </a:xfrm>
          <a:prstGeom prst="rect">
            <a:avLst/>
          </a:prstGeom>
        </p:spPr>
        <p:txBody>
          <a:bodyPr vert="horz" wrap="square" lIns="0" tIns="13335" rIns="0" bIns="0" rtlCol="0">
            <a:spAutoFit/>
          </a:bodyPr>
          <a:lstStyle/>
          <a:p>
            <a:pPr marL="12700">
              <a:lnSpc>
                <a:spcPct val="100000"/>
              </a:lnSpc>
              <a:spcBef>
                <a:spcPts val="105"/>
              </a:spcBef>
            </a:pPr>
            <a:r>
              <a:rPr sz="2000" b="1" u="heavy" spc="-5" dirty="0">
                <a:solidFill>
                  <a:srgbClr val="006666"/>
                </a:solidFill>
                <a:uFill>
                  <a:solidFill>
                    <a:srgbClr val="006666"/>
                  </a:solidFill>
                </a:uFill>
                <a:latin typeface="Arial"/>
                <a:cs typeface="Arial"/>
              </a:rPr>
              <a:t>Process</a:t>
            </a:r>
            <a:endParaRPr sz="2000">
              <a:latin typeface="Arial"/>
              <a:cs typeface="Arial"/>
            </a:endParaRPr>
          </a:p>
        </p:txBody>
      </p:sp>
      <p:sp>
        <p:nvSpPr>
          <p:cNvPr id="5" name="object 5"/>
          <p:cNvSpPr txBox="1"/>
          <p:nvPr/>
        </p:nvSpPr>
        <p:spPr>
          <a:xfrm>
            <a:off x="3817746" y="1392682"/>
            <a:ext cx="2506854" cy="321242"/>
          </a:xfrm>
          <a:prstGeom prst="rect">
            <a:avLst/>
          </a:prstGeom>
        </p:spPr>
        <p:txBody>
          <a:bodyPr vert="horz" wrap="square" lIns="0" tIns="13335" rIns="0" bIns="0" rtlCol="0">
            <a:spAutoFit/>
          </a:bodyPr>
          <a:lstStyle/>
          <a:p>
            <a:pPr marL="12700">
              <a:lnSpc>
                <a:spcPct val="100000"/>
              </a:lnSpc>
              <a:spcBef>
                <a:spcPts val="105"/>
              </a:spcBef>
            </a:pPr>
            <a:r>
              <a:rPr sz="2000" b="1" u="heavy" dirty="0">
                <a:solidFill>
                  <a:srgbClr val="006666"/>
                </a:solidFill>
                <a:uFill>
                  <a:solidFill>
                    <a:srgbClr val="006666"/>
                  </a:solidFill>
                </a:uFill>
                <a:latin typeface="Arial"/>
                <a:cs typeface="Arial"/>
              </a:rPr>
              <a:t>C</a:t>
            </a:r>
            <a:r>
              <a:rPr sz="2000" b="1" u="heavy" spc="-35" dirty="0">
                <a:solidFill>
                  <a:srgbClr val="006666"/>
                </a:solidFill>
                <a:uFill>
                  <a:solidFill>
                    <a:srgbClr val="006666"/>
                  </a:solidFill>
                </a:uFill>
                <a:latin typeface="Arial"/>
                <a:cs typeface="Arial"/>
              </a:rPr>
              <a:t>y</a:t>
            </a:r>
            <a:r>
              <a:rPr sz="2000" b="1" u="heavy" dirty="0">
                <a:solidFill>
                  <a:srgbClr val="006666"/>
                </a:solidFill>
                <a:uFill>
                  <a:solidFill>
                    <a:srgbClr val="006666"/>
                  </a:solidFill>
                </a:uFill>
                <a:latin typeface="Arial"/>
                <a:cs typeface="Arial"/>
              </a:rPr>
              <a:t>cle</a:t>
            </a:r>
            <a:r>
              <a:rPr lang="en-CA" sz="2000" b="1" u="heavy" dirty="0">
                <a:solidFill>
                  <a:srgbClr val="006666"/>
                </a:solidFill>
                <a:uFill>
                  <a:solidFill>
                    <a:srgbClr val="006666"/>
                  </a:solidFill>
                </a:uFill>
                <a:latin typeface="Arial"/>
                <a:cs typeface="Arial"/>
              </a:rPr>
              <a:t> (CPU Burst)</a:t>
            </a:r>
            <a:endParaRPr sz="2000" dirty="0">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3747309696"/>
              </p:ext>
            </p:extLst>
          </p:nvPr>
        </p:nvGraphicFramePr>
        <p:xfrm>
          <a:off x="2195067" y="1830026"/>
          <a:ext cx="5120133" cy="1426667"/>
        </p:xfrm>
        <a:graphic>
          <a:graphicData uri="http://schemas.openxmlformats.org/drawingml/2006/table">
            <a:tbl>
              <a:tblPr firstRow="1" bandRow="1">
                <a:tableStyleId>{2D5ABB26-0587-4C30-8999-92F81FD0307C}</a:tableStyleId>
              </a:tblPr>
              <a:tblGrid>
                <a:gridCol w="2519012">
                  <a:extLst>
                    <a:ext uri="{9D8B030D-6E8A-4147-A177-3AD203B41FA5}">
                      <a16:colId xmlns:a16="http://schemas.microsoft.com/office/drawing/2014/main" val="20000"/>
                    </a:ext>
                  </a:extLst>
                </a:gridCol>
                <a:gridCol w="2601121">
                  <a:extLst>
                    <a:ext uri="{9D8B030D-6E8A-4147-A177-3AD203B41FA5}">
                      <a16:colId xmlns:a16="http://schemas.microsoft.com/office/drawing/2014/main" val="20001"/>
                    </a:ext>
                  </a:extLst>
                </a:gridCol>
              </a:tblGrid>
              <a:tr h="347902">
                <a:tc>
                  <a:txBody>
                    <a:bodyPr/>
                    <a:lstStyle/>
                    <a:p>
                      <a:pPr marL="31750">
                        <a:lnSpc>
                          <a:spcPts val="2215"/>
                        </a:lnSpc>
                      </a:pPr>
                      <a:r>
                        <a:rPr sz="2000" b="1" i="1" spc="5" dirty="0">
                          <a:solidFill>
                            <a:srgbClr val="006666"/>
                          </a:solidFill>
                          <a:latin typeface="Arial"/>
                          <a:cs typeface="Arial"/>
                        </a:rPr>
                        <a:t>P</a:t>
                      </a:r>
                      <a:r>
                        <a:rPr sz="1950" b="1" i="1" spc="7" baseline="-21367" dirty="0">
                          <a:solidFill>
                            <a:srgbClr val="006666"/>
                          </a:solidFill>
                          <a:latin typeface="Arial"/>
                          <a:cs typeface="Arial"/>
                        </a:rPr>
                        <a:t>1</a:t>
                      </a:r>
                      <a:endParaRPr sz="1950" baseline="-21367">
                        <a:latin typeface="Arial"/>
                        <a:cs typeface="Arial"/>
                      </a:endParaRPr>
                    </a:p>
                  </a:txBody>
                  <a:tcPr marL="0" marR="0" marT="0" marB="0"/>
                </a:tc>
                <a:tc>
                  <a:txBody>
                    <a:bodyPr/>
                    <a:lstStyle/>
                    <a:p>
                      <a:pPr marR="24130" algn="r">
                        <a:lnSpc>
                          <a:spcPts val="2215"/>
                        </a:lnSpc>
                      </a:pPr>
                      <a:r>
                        <a:rPr sz="2000" b="1" dirty="0">
                          <a:solidFill>
                            <a:srgbClr val="006666"/>
                          </a:solidFill>
                          <a:latin typeface="Arial"/>
                          <a:cs typeface="Arial"/>
                        </a:rPr>
                        <a:t>53</a:t>
                      </a:r>
                      <a:r>
                        <a:rPr lang="en-CA" sz="2000" b="1" dirty="0">
                          <a:solidFill>
                            <a:srgbClr val="006666"/>
                          </a:solidFill>
                          <a:latin typeface="Arial"/>
                          <a:cs typeface="Arial"/>
                        </a:rPr>
                        <a:t> (33) (13) (0) (0)</a:t>
                      </a:r>
                      <a:endParaRPr sz="2000" dirty="0">
                        <a:latin typeface="Arial"/>
                        <a:cs typeface="Arial"/>
                      </a:endParaRPr>
                    </a:p>
                  </a:txBody>
                  <a:tcPr marL="0" marR="0" marT="0" marB="0"/>
                </a:tc>
                <a:extLst>
                  <a:ext uri="{0D108BD9-81ED-4DB2-BD59-A6C34878D82A}">
                    <a16:rowId xmlns:a16="http://schemas.microsoft.com/office/drawing/2014/main" val="10000"/>
                  </a:ext>
                </a:extLst>
              </a:tr>
              <a:tr h="365760">
                <a:tc>
                  <a:txBody>
                    <a:bodyPr/>
                    <a:lstStyle/>
                    <a:p>
                      <a:pPr marL="31750">
                        <a:lnSpc>
                          <a:spcPts val="2360"/>
                        </a:lnSpc>
                      </a:pPr>
                      <a:r>
                        <a:rPr sz="2000" b="1" i="1" spc="5" dirty="0">
                          <a:solidFill>
                            <a:srgbClr val="006666"/>
                          </a:solidFill>
                          <a:latin typeface="Arial"/>
                          <a:cs typeface="Arial"/>
                        </a:rPr>
                        <a:t>P</a:t>
                      </a:r>
                      <a:r>
                        <a:rPr sz="1950" b="1" i="1" spc="7" baseline="-21367" dirty="0">
                          <a:solidFill>
                            <a:srgbClr val="006666"/>
                          </a:solidFill>
                          <a:latin typeface="Arial"/>
                          <a:cs typeface="Arial"/>
                        </a:rPr>
                        <a:t>2</a:t>
                      </a:r>
                      <a:endParaRPr sz="1950" baseline="-21367">
                        <a:latin typeface="Arial"/>
                        <a:cs typeface="Arial"/>
                      </a:endParaRPr>
                    </a:p>
                  </a:txBody>
                  <a:tcPr marL="0" marR="0" marT="0" marB="0"/>
                </a:tc>
                <a:tc>
                  <a:txBody>
                    <a:bodyPr/>
                    <a:lstStyle/>
                    <a:p>
                      <a:pPr marR="37465" algn="r">
                        <a:lnSpc>
                          <a:spcPts val="2360"/>
                        </a:lnSpc>
                      </a:pPr>
                      <a:r>
                        <a:rPr sz="2000" b="1" dirty="0">
                          <a:solidFill>
                            <a:srgbClr val="006666"/>
                          </a:solidFill>
                          <a:latin typeface="Arial"/>
                          <a:cs typeface="Arial"/>
                        </a:rPr>
                        <a:t>17</a:t>
                      </a:r>
                      <a:r>
                        <a:rPr lang="en-CA" sz="2000" b="1" dirty="0">
                          <a:solidFill>
                            <a:srgbClr val="006666"/>
                          </a:solidFill>
                          <a:latin typeface="Arial"/>
                          <a:cs typeface="Arial"/>
                        </a:rPr>
                        <a:t> (0) (0) (0) (0)</a:t>
                      </a:r>
                      <a:endParaRPr sz="2000" dirty="0">
                        <a:latin typeface="Arial"/>
                        <a:cs typeface="Arial"/>
                      </a:endParaRPr>
                    </a:p>
                  </a:txBody>
                  <a:tcPr marL="0" marR="0" marT="0" marB="0"/>
                </a:tc>
                <a:extLst>
                  <a:ext uri="{0D108BD9-81ED-4DB2-BD59-A6C34878D82A}">
                    <a16:rowId xmlns:a16="http://schemas.microsoft.com/office/drawing/2014/main" val="10001"/>
                  </a:ext>
                </a:extLst>
              </a:tr>
              <a:tr h="365760">
                <a:tc>
                  <a:txBody>
                    <a:bodyPr/>
                    <a:lstStyle/>
                    <a:p>
                      <a:pPr marL="31750">
                        <a:lnSpc>
                          <a:spcPts val="2360"/>
                        </a:lnSpc>
                      </a:pPr>
                      <a:r>
                        <a:rPr sz="2000" b="1" i="1" spc="5" dirty="0">
                          <a:solidFill>
                            <a:srgbClr val="006666"/>
                          </a:solidFill>
                          <a:latin typeface="Arial"/>
                          <a:cs typeface="Arial"/>
                        </a:rPr>
                        <a:t>P</a:t>
                      </a:r>
                      <a:r>
                        <a:rPr sz="1950" b="1" i="1" spc="7" baseline="-21367" dirty="0">
                          <a:solidFill>
                            <a:srgbClr val="006666"/>
                          </a:solidFill>
                          <a:latin typeface="Arial"/>
                          <a:cs typeface="Arial"/>
                        </a:rPr>
                        <a:t>3</a:t>
                      </a:r>
                      <a:endParaRPr sz="1950" baseline="-21367">
                        <a:latin typeface="Arial"/>
                        <a:cs typeface="Arial"/>
                      </a:endParaRPr>
                    </a:p>
                  </a:txBody>
                  <a:tcPr marL="0" marR="0" marT="0" marB="0"/>
                </a:tc>
                <a:tc>
                  <a:txBody>
                    <a:bodyPr/>
                    <a:lstStyle/>
                    <a:p>
                      <a:pPr marR="24130" algn="r">
                        <a:lnSpc>
                          <a:spcPts val="2360"/>
                        </a:lnSpc>
                      </a:pPr>
                      <a:r>
                        <a:rPr sz="2000" b="1" dirty="0">
                          <a:solidFill>
                            <a:srgbClr val="006666"/>
                          </a:solidFill>
                          <a:latin typeface="Arial"/>
                          <a:cs typeface="Arial"/>
                        </a:rPr>
                        <a:t>68</a:t>
                      </a:r>
                      <a:r>
                        <a:rPr lang="en-CA" sz="2000" b="1" dirty="0">
                          <a:solidFill>
                            <a:srgbClr val="006666"/>
                          </a:solidFill>
                          <a:latin typeface="Arial"/>
                          <a:cs typeface="Arial"/>
                        </a:rPr>
                        <a:t> (48) (28) (8) (0)</a:t>
                      </a:r>
                      <a:endParaRPr sz="2000" dirty="0">
                        <a:latin typeface="Arial"/>
                        <a:cs typeface="Arial"/>
                      </a:endParaRPr>
                    </a:p>
                  </a:txBody>
                  <a:tcPr marL="0" marR="0" marT="0" marB="0"/>
                </a:tc>
                <a:extLst>
                  <a:ext uri="{0D108BD9-81ED-4DB2-BD59-A6C34878D82A}">
                    <a16:rowId xmlns:a16="http://schemas.microsoft.com/office/drawing/2014/main" val="10002"/>
                  </a:ext>
                </a:extLst>
              </a:tr>
              <a:tr h="347245">
                <a:tc>
                  <a:txBody>
                    <a:bodyPr/>
                    <a:lstStyle/>
                    <a:p>
                      <a:pPr marL="31750">
                        <a:lnSpc>
                          <a:spcPts val="2360"/>
                        </a:lnSpc>
                      </a:pPr>
                      <a:r>
                        <a:rPr sz="2000" b="1" i="1" spc="5" dirty="0">
                          <a:solidFill>
                            <a:srgbClr val="006666"/>
                          </a:solidFill>
                          <a:latin typeface="Arial"/>
                          <a:cs typeface="Arial"/>
                        </a:rPr>
                        <a:t>P</a:t>
                      </a:r>
                      <a:r>
                        <a:rPr sz="1950" b="1" i="1" spc="7" baseline="-21367" dirty="0">
                          <a:solidFill>
                            <a:srgbClr val="006666"/>
                          </a:solidFill>
                          <a:latin typeface="Arial"/>
                          <a:cs typeface="Arial"/>
                        </a:rPr>
                        <a:t>4</a:t>
                      </a:r>
                      <a:endParaRPr sz="1950" baseline="-21367">
                        <a:latin typeface="Arial"/>
                        <a:cs typeface="Arial"/>
                      </a:endParaRPr>
                    </a:p>
                  </a:txBody>
                  <a:tcPr marL="0" marR="0" marT="0" marB="0"/>
                </a:tc>
                <a:tc>
                  <a:txBody>
                    <a:bodyPr/>
                    <a:lstStyle/>
                    <a:p>
                      <a:pPr marR="37465" algn="r">
                        <a:lnSpc>
                          <a:spcPts val="2360"/>
                        </a:lnSpc>
                      </a:pPr>
                      <a:r>
                        <a:rPr sz="2000" b="1" dirty="0">
                          <a:solidFill>
                            <a:srgbClr val="006666"/>
                          </a:solidFill>
                          <a:latin typeface="Arial"/>
                          <a:cs typeface="Arial"/>
                        </a:rPr>
                        <a:t>24</a:t>
                      </a:r>
                      <a:r>
                        <a:rPr lang="en-CA" sz="2000" b="1" dirty="0">
                          <a:solidFill>
                            <a:srgbClr val="006666"/>
                          </a:solidFill>
                          <a:latin typeface="Arial"/>
                          <a:cs typeface="Arial"/>
                        </a:rPr>
                        <a:t> (4) (0) (0) (0)</a:t>
                      </a:r>
                      <a:endParaRPr sz="2000" dirty="0">
                        <a:latin typeface="Arial"/>
                        <a:cs typeface="Arial"/>
                      </a:endParaRPr>
                    </a:p>
                  </a:txBody>
                  <a:tcPr marL="0" marR="0" marT="0" marB="0"/>
                </a:tc>
                <a:extLst>
                  <a:ext uri="{0D108BD9-81ED-4DB2-BD59-A6C34878D82A}">
                    <a16:rowId xmlns:a16="http://schemas.microsoft.com/office/drawing/2014/main" val="10003"/>
                  </a:ext>
                </a:extLst>
              </a:tr>
            </a:tbl>
          </a:graphicData>
        </a:graphic>
      </p:graphicFrame>
      <p:sp>
        <p:nvSpPr>
          <p:cNvPr id="7" name="object 7"/>
          <p:cNvSpPr/>
          <p:nvPr/>
        </p:nvSpPr>
        <p:spPr>
          <a:xfrm>
            <a:off x="1158544" y="5400802"/>
            <a:ext cx="164591" cy="1676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01394" y="5697931"/>
            <a:ext cx="243839"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01394" y="6063386"/>
            <a:ext cx="243839" cy="25328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74394" y="4752847"/>
            <a:ext cx="6414770" cy="1595309"/>
          </a:xfrm>
          <a:prstGeom prst="rect">
            <a:avLst/>
          </a:prstGeom>
        </p:spPr>
        <p:txBody>
          <a:bodyPr vert="horz" wrap="square" lIns="0" tIns="12700" rIns="0" bIns="0" rtlCol="0">
            <a:spAutoFit/>
          </a:bodyPr>
          <a:lstStyle/>
          <a:p>
            <a:pPr marL="533400">
              <a:lnSpc>
                <a:spcPct val="100000"/>
              </a:lnSpc>
              <a:spcBef>
                <a:spcPts val="100"/>
              </a:spcBef>
              <a:tabLst>
                <a:tab pos="1003300" algn="l"/>
                <a:tab pos="1537335" algn="l"/>
                <a:tab pos="2140585" algn="l"/>
                <a:tab pos="2756535" algn="l"/>
                <a:tab pos="3289935" algn="l"/>
                <a:tab pos="3769360" algn="l"/>
                <a:tab pos="4370070" algn="l"/>
                <a:tab pos="4903470" algn="l"/>
                <a:tab pos="5487670" algn="l"/>
                <a:tab pos="6021070" algn="l"/>
              </a:tabLst>
            </a:pPr>
            <a:r>
              <a:rPr sz="1800" spc="-5" dirty="0">
                <a:solidFill>
                  <a:srgbClr val="009999"/>
                </a:solidFill>
                <a:latin typeface="Arial"/>
                <a:cs typeface="Arial"/>
              </a:rPr>
              <a:t>0	</a:t>
            </a:r>
            <a:r>
              <a:rPr sz="1800" spc="-10" dirty="0">
                <a:solidFill>
                  <a:srgbClr val="009999"/>
                </a:solidFill>
                <a:latin typeface="Arial"/>
                <a:cs typeface="Arial"/>
              </a:rPr>
              <a:t>2</a:t>
            </a:r>
            <a:r>
              <a:rPr sz="1800" spc="-5" dirty="0">
                <a:solidFill>
                  <a:srgbClr val="009999"/>
                </a:solidFill>
                <a:latin typeface="Arial"/>
                <a:cs typeface="Arial"/>
              </a:rPr>
              <a:t>0</a:t>
            </a:r>
            <a:r>
              <a:rPr sz="1800" dirty="0">
                <a:solidFill>
                  <a:srgbClr val="009999"/>
                </a:solidFill>
                <a:latin typeface="Arial"/>
                <a:cs typeface="Arial"/>
              </a:rPr>
              <a:t>	</a:t>
            </a:r>
            <a:r>
              <a:rPr sz="1800" spc="-10" dirty="0">
                <a:solidFill>
                  <a:srgbClr val="009999"/>
                </a:solidFill>
                <a:latin typeface="Arial"/>
                <a:cs typeface="Arial"/>
              </a:rPr>
              <a:t>3</a:t>
            </a:r>
            <a:r>
              <a:rPr sz="1800" spc="-5" dirty="0">
                <a:solidFill>
                  <a:srgbClr val="009999"/>
                </a:solidFill>
                <a:latin typeface="Arial"/>
                <a:cs typeface="Arial"/>
              </a:rPr>
              <a:t>7</a:t>
            </a:r>
            <a:r>
              <a:rPr sz="1800" dirty="0">
                <a:solidFill>
                  <a:srgbClr val="009999"/>
                </a:solidFill>
                <a:latin typeface="Arial"/>
                <a:cs typeface="Arial"/>
              </a:rPr>
              <a:t>	</a:t>
            </a:r>
            <a:r>
              <a:rPr sz="1800" spc="-10" dirty="0">
                <a:solidFill>
                  <a:srgbClr val="009999"/>
                </a:solidFill>
                <a:latin typeface="Arial"/>
                <a:cs typeface="Arial"/>
              </a:rPr>
              <a:t>5</a:t>
            </a:r>
            <a:r>
              <a:rPr sz="1800" spc="-5" dirty="0">
                <a:solidFill>
                  <a:srgbClr val="009999"/>
                </a:solidFill>
                <a:latin typeface="Arial"/>
                <a:cs typeface="Arial"/>
              </a:rPr>
              <a:t>7</a:t>
            </a:r>
            <a:r>
              <a:rPr sz="1800" dirty="0">
                <a:solidFill>
                  <a:srgbClr val="009999"/>
                </a:solidFill>
                <a:latin typeface="Arial"/>
                <a:cs typeface="Arial"/>
              </a:rPr>
              <a:t>	</a:t>
            </a:r>
            <a:r>
              <a:rPr sz="1800" spc="-10" dirty="0">
                <a:solidFill>
                  <a:srgbClr val="009999"/>
                </a:solidFill>
                <a:latin typeface="Arial"/>
                <a:cs typeface="Arial"/>
              </a:rPr>
              <a:t>7</a:t>
            </a:r>
            <a:r>
              <a:rPr sz="1800" spc="-5" dirty="0">
                <a:solidFill>
                  <a:srgbClr val="009999"/>
                </a:solidFill>
                <a:latin typeface="Arial"/>
                <a:cs typeface="Arial"/>
              </a:rPr>
              <a:t>7</a:t>
            </a:r>
            <a:r>
              <a:rPr sz="1800" dirty="0">
                <a:solidFill>
                  <a:srgbClr val="009999"/>
                </a:solidFill>
                <a:latin typeface="Arial"/>
                <a:cs typeface="Arial"/>
              </a:rPr>
              <a:t>	</a:t>
            </a:r>
            <a:r>
              <a:rPr sz="1800" spc="-10" dirty="0">
                <a:solidFill>
                  <a:srgbClr val="009999"/>
                </a:solidFill>
                <a:latin typeface="Arial"/>
                <a:cs typeface="Arial"/>
              </a:rPr>
              <a:t>9</a:t>
            </a:r>
            <a:r>
              <a:rPr sz="1800" spc="-5" dirty="0">
                <a:solidFill>
                  <a:srgbClr val="009999"/>
                </a:solidFill>
                <a:latin typeface="Arial"/>
                <a:cs typeface="Arial"/>
              </a:rPr>
              <a:t>7</a:t>
            </a:r>
            <a:r>
              <a:rPr sz="1800" dirty="0">
                <a:solidFill>
                  <a:srgbClr val="009999"/>
                </a:solidFill>
                <a:latin typeface="Arial"/>
                <a:cs typeface="Arial"/>
              </a:rPr>
              <a:t>	</a:t>
            </a:r>
            <a:r>
              <a:rPr sz="1800" spc="-145" dirty="0">
                <a:solidFill>
                  <a:srgbClr val="009999"/>
                </a:solidFill>
                <a:latin typeface="Arial"/>
                <a:cs typeface="Arial"/>
              </a:rPr>
              <a:t>1</a:t>
            </a:r>
            <a:r>
              <a:rPr sz="1800" spc="-5" dirty="0">
                <a:solidFill>
                  <a:srgbClr val="009999"/>
                </a:solidFill>
                <a:latin typeface="Arial"/>
                <a:cs typeface="Arial"/>
              </a:rPr>
              <a:t>17</a:t>
            </a:r>
            <a:r>
              <a:rPr sz="1800" dirty="0">
                <a:solidFill>
                  <a:srgbClr val="009999"/>
                </a:solidFill>
                <a:latin typeface="Arial"/>
                <a:cs typeface="Arial"/>
              </a:rPr>
              <a:t>	</a:t>
            </a:r>
            <a:r>
              <a:rPr sz="1800" spc="-10" dirty="0">
                <a:solidFill>
                  <a:srgbClr val="009999"/>
                </a:solidFill>
                <a:latin typeface="Arial"/>
                <a:cs typeface="Arial"/>
              </a:rPr>
              <a:t>12</a:t>
            </a:r>
            <a:r>
              <a:rPr sz="1800" spc="-5" dirty="0">
                <a:solidFill>
                  <a:srgbClr val="009999"/>
                </a:solidFill>
                <a:latin typeface="Arial"/>
                <a:cs typeface="Arial"/>
              </a:rPr>
              <a:t>1</a:t>
            </a:r>
            <a:r>
              <a:rPr sz="1800" dirty="0">
                <a:solidFill>
                  <a:srgbClr val="009999"/>
                </a:solidFill>
                <a:latin typeface="Arial"/>
                <a:cs typeface="Arial"/>
              </a:rPr>
              <a:t>	</a:t>
            </a:r>
            <a:r>
              <a:rPr sz="1800" spc="-10" dirty="0">
                <a:solidFill>
                  <a:srgbClr val="009999"/>
                </a:solidFill>
                <a:latin typeface="Arial"/>
                <a:cs typeface="Arial"/>
              </a:rPr>
              <a:t>13</a:t>
            </a:r>
            <a:r>
              <a:rPr sz="1800" spc="-5" dirty="0">
                <a:solidFill>
                  <a:srgbClr val="009999"/>
                </a:solidFill>
                <a:latin typeface="Arial"/>
                <a:cs typeface="Arial"/>
              </a:rPr>
              <a:t>4</a:t>
            </a:r>
            <a:r>
              <a:rPr sz="1800" dirty="0">
                <a:solidFill>
                  <a:srgbClr val="009999"/>
                </a:solidFill>
                <a:latin typeface="Arial"/>
                <a:cs typeface="Arial"/>
              </a:rPr>
              <a:t>	</a:t>
            </a:r>
            <a:r>
              <a:rPr sz="1800" spc="-10" dirty="0">
                <a:solidFill>
                  <a:srgbClr val="009999"/>
                </a:solidFill>
                <a:latin typeface="Arial"/>
                <a:cs typeface="Arial"/>
              </a:rPr>
              <a:t>15</a:t>
            </a:r>
            <a:r>
              <a:rPr sz="1800" spc="-5" dirty="0">
                <a:solidFill>
                  <a:srgbClr val="009999"/>
                </a:solidFill>
                <a:latin typeface="Arial"/>
                <a:cs typeface="Arial"/>
              </a:rPr>
              <a:t>4</a:t>
            </a:r>
            <a:r>
              <a:rPr sz="1800" dirty="0">
                <a:solidFill>
                  <a:srgbClr val="009999"/>
                </a:solidFill>
                <a:latin typeface="Arial"/>
                <a:cs typeface="Arial"/>
              </a:rPr>
              <a:t>	</a:t>
            </a:r>
            <a:r>
              <a:rPr sz="1800" spc="-10" dirty="0">
                <a:solidFill>
                  <a:srgbClr val="009999"/>
                </a:solidFill>
                <a:latin typeface="Arial"/>
                <a:cs typeface="Arial"/>
              </a:rPr>
              <a:t>162</a:t>
            </a:r>
            <a:endParaRPr sz="1800" dirty="0">
              <a:latin typeface="Arial"/>
              <a:cs typeface="Arial"/>
            </a:endParaRPr>
          </a:p>
          <a:p>
            <a:pPr>
              <a:lnSpc>
                <a:spcPct val="100000"/>
              </a:lnSpc>
              <a:spcBef>
                <a:spcPts val="10"/>
              </a:spcBef>
            </a:pPr>
            <a:endParaRPr sz="1650" dirty="0">
              <a:latin typeface="Arial"/>
              <a:cs typeface="Arial"/>
            </a:endParaRPr>
          </a:p>
          <a:p>
            <a:pPr marL="12700">
              <a:lnSpc>
                <a:spcPct val="100000"/>
              </a:lnSpc>
            </a:pPr>
            <a:r>
              <a:rPr sz="2000" b="1" spc="-20" dirty="0">
                <a:solidFill>
                  <a:srgbClr val="006666"/>
                </a:solidFill>
                <a:latin typeface="Arial"/>
                <a:cs typeface="Arial"/>
              </a:rPr>
              <a:t>Normally,</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higher turnaround </a:t>
            </a:r>
            <a:r>
              <a:rPr sz="2000" spc="-5" dirty="0">
                <a:solidFill>
                  <a:srgbClr val="006666"/>
                </a:solidFill>
                <a:latin typeface="Arial"/>
                <a:cs typeface="Arial"/>
              </a:rPr>
              <a:t>time </a:t>
            </a:r>
            <a:r>
              <a:rPr sz="2000" dirty="0">
                <a:solidFill>
                  <a:srgbClr val="006666"/>
                </a:solidFill>
                <a:latin typeface="Arial"/>
                <a:cs typeface="Arial"/>
              </a:rPr>
              <a:t>than</a:t>
            </a:r>
            <a:r>
              <a:rPr sz="2000" spc="-85" dirty="0">
                <a:solidFill>
                  <a:srgbClr val="006666"/>
                </a:solidFill>
                <a:latin typeface="Arial"/>
                <a:cs typeface="Arial"/>
              </a:rPr>
              <a:t> </a:t>
            </a:r>
            <a:r>
              <a:rPr sz="2000" dirty="0">
                <a:solidFill>
                  <a:srgbClr val="006666"/>
                </a:solidFill>
                <a:latin typeface="Arial"/>
                <a:cs typeface="Arial"/>
              </a:rPr>
              <a:t>SJF</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but average waiting time</a:t>
            </a:r>
            <a:r>
              <a:rPr sz="2000" spc="-85" dirty="0">
                <a:solidFill>
                  <a:srgbClr val="006666"/>
                </a:solidFill>
                <a:latin typeface="Arial"/>
                <a:cs typeface="Arial"/>
              </a:rPr>
              <a:t> </a:t>
            </a:r>
            <a:r>
              <a:rPr lang="en-CA" sz="2000" spc="-85" dirty="0">
                <a:solidFill>
                  <a:srgbClr val="006666"/>
                </a:solidFill>
                <a:latin typeface="Arial"/>
                <a:cs typeface="Arial"/>
              </a:rPr>
              <a:t>is </a:t>
            </a:r>
            <a:r>
              <a:rPr sz="2000" dirty="0">
                <a:solidFill>
                  <a:srgbClr val="006666"/>
                </a:solidFill>
                <a:latin typeface="Arial"/>
                <a:cs typeface="Arial"/>
              </a:rPr>
              <a:t>better</a:t>
            </a:r>
            <a:r>
              <a:rPr lang="en-CA" sz="2000" dirty="0">
                <a:solidFill>
                  <a:srgbClr val="006666"/>
                </a:solidFill>
                <a:latin typeface="Arial"/>
                <a:cs typeface="Arial"/>
              </a:rPr>
              <a:t> than FCFS</a:t>
            </a:r>
            <a:endParaRPr sz="2000" dirty="0">
              <a:latin typeface="Arial"/>
              <a:cs typeface="Arial"/>
            </a:endParaRPr>
          </a:p>
        </p:txBody>
      </p:sp>
      <p:sp>
        <p:nvSpPr>
          <p:cNvPr id="11" name="object 11"/>
          <p:cNvSpPr/>
          <p:nvPr/>
        </p:nvSpPr>
        <p:spPr>
          <a:xfrm>
            <a:off x="2533650" y="3886961"/>
            <a:ext cx="5074920" cy="685800"/>
          </a:xfrm>
          <a:custGeom>
            <a:avLst/>
            <a:gdLst/>
            <a:ahLst/>
            <a:cxnLst/>
            <a:rect l="l" t="t" r="r" b="b"/>
            <a:pathLst>
              <a:path w="5074920" h="685800">
                <a:moveTo>
                  <a:pt x="2255507" y="0"/>
                </a:moveTo>
                <a:lnTo>
                  <a:pt x="1691640" y="0"/>
                </a:lnTo>
                <a:lnTo>
                  <a:pt x="1127760" y="0"/>
                </a:lnTo>
                <a:lnTo>
                  <a:pt x="563880" y="0"/>
                </a:lnTo>
                <a:lnTo>
                  <a:pt x="0" y="0"/>
                </a:lnTo>
                <a:lnTo>
                  <a:pt x="0" y="685800"/>
                </a:lnTo>
                <a:lnTo>
                  <a:pt x="563880" y="685800"/>
                </a:lnTo>
                <a:lnTo>
                  <a:pt x="1127760" y="685800"/>
                </a:lnTo>
                <a:lnTo>
                  <a:pt x="1691640" y="685800"/>
                </a:lnTo>
                <a:lnTo>
                  <a:pt x="2255507" y="685800"/>
                </a:lnTo>
                <a:lnTo>
                  <a:pt x="2255507" y="0"/>
                </a:lnTo>
                <a:close/>
              </a:path>
              <a:path w="5074920" h="685800">
                <a:moveTo>
                  <a:pt x="3947147" y="0"/>
                </a:moveTo>
                <a:lnTo>
                  <a:pt x="3383280" y="0"/>
                </a:lnTo>
                <a:lnTo>
                  <a:pt x="2819400" y="0"/>
                </a:lnTo>
                <a:lnTo>
                  <a:pt x="2255520" y="0"/>
                </a:lnTo>
                <a:lnTo>
                  <a:pt x="2255520" y="685800"/>
                </a:lnTo>
                <a:lnTo>
                  <a:pt x="2819400" y="685800"/>
                </a:lnTo>
                <a:lnTo>
                  <a:pt x="3383280" y="685800"/>
                </a:lnTo>
                <a:lnTo>
                  <a:pt x="3947147" y="685800"/>
                </a:lnTo>
                <a:lnTo>
                  <a:pt x="3947147" y="0"/>
                </a:lnTo>
                <a:close/>
              </a:path>
              <a:path w="5074920" h="685800">
                <a:moveTo>
                  <a:pt x="5074920" y="0"/>
                </a:moveTo>
                <a:lnTo>
                  <a:pt x="4511040" y="0"/>
                </a:lnTo>
                <a:lnTo>
                  <a:pt x="3947160" y="0"/>
                </a:lnTo>
                <a:lnTo>
                  <a:pt x="3947160" y="685800"/>
                </a:lnTo>
                <a:lnTo>
                  <a:pt x="4511040" y="685800"/>
                </a:lnTo>
                <a:lnTo>
                  <a:pt x="5074920" y="685800"/>
                </a:lnTo>
                <a:lnTo>
                  <a:pt x="5074920" y="0"/>
                </a:lnTo>
                <a:close/>
              </a:path>
            </a:pathLst>
          </a:custGeom>
          <a:solidFill>
            <a:srgbClr val="FFFFFF"/>
          </a:solidFill>
        </p:spPr>
        <p:txBody>
          <a:bodyPr wrap="square" lIns="0" tIns="0" rIns="0" bIns="0" rtlCol="0"/>
          <a:lstStyle/>
          <a:p>
            <a:endParaRPr/>
          </a:p>
        </p:txBody>
      </p:sp>
      <p:graphicFrame>
        <p:nvGraphicFramePr>
          <p:cNvPr id="12" name="object 12"/>
          <p:cNvGraphicFramePr>
            <a:graphicFrameLocks noGrp="1"/>
          </p:cNvGraphicFramePr>
          <p:nvPr/>
        </p:nvGraphicFramePr>
        <p:xfrm>
          <a:off x="1950720" y="3867911"/>
          <a:ext cx="5638794" cy="685800"/>
        </p:xfrm>
        <a:graphic>
          <a:graphicData uri="http://schemas.openxmlformats.org/drawingml/2006/table">
            <a:tbl>
              <a:tblPr firstRow="1" bandRow="1">
                <a:tableStyleId>{2D5ABB26-0587-4C30-8999-92F81FD0307C}</a:tableStyleId>
              </a:tblPr>
              <a:tblGrid>
                <a:gridCol w="5638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63879">
                  <a:extLst>
                    <a:ext uri="{9D8B030D-6E8A-4147-A177-3AD203B41FA5}">
                      <a16:colId xmlns:a16="http://schemas.microsoft.com/office/drawing/2014/main" val="20002"/>
                    </a:ext>
                  </a:extLst>
                </a:gridCol>
                <a:gridCol w="56388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gridCol w="563879">
                  <a:extLst>
                    <a:ext uri="{9D8B030D-6E8A-4147-A177-3AD203B41FA5}">
                      <a16:colId xmlns:a16="http://schemas.microsoft.com/office/drawing/2014/main" val="20005"/>
                    </a:ext>
                  </a:extLst>
                </a:gridCol>
                <a:gridCol w="563879">
                  <a:extLst>
                    <a:ext uri="{9D8B030D-6E8A-4147-A177-3AD203B41FA5}">
                      <a16:colId xmlns:a16="http://schemas.microsoft.com/office/drawing/2014/main" val="20006"/>
                    </a:ext>
                  </a:extLst>
                </a:gridCol>
                <a:gridCol w="563879">
                  <a:extLst>
                    <a:ext uri="{9D8B030D-6E8A-4147-A177-3AD203B41FA5}">
                      <a16:colId xmlns:a16="http://schemas.microsoft.com/office/drawing/2014/main" val="20007"/>
                    </a:ext>
                  </a:extLst>
                </a:gridCol>
                <a:gridCol w="563879">
                  <a:extLst>
                    <a:ext uri="{9D8B030D-6E8A-4147-A177-3AD203B41FA5}">
                      <a16:colId xmlns:a16="http://schemas.microsoft.com/office/drawing/2014/main" val="20008"/>
                    </a:ext>
                  </a:extLst>
                </a:gridCol>
                <a:gridCol w="563879">
                  <a:extLst>
                    <a:ext uri="{9D8B030D-6E8A-4147-A177-3AD203B41FA5}">
                      <a16:colId xmlns:a16="http://schemas.microsoft.com/office/drawing/2014/main" val="20009"/>
                    </a:ext>
                  </a:extLst>
                </a:gridCol>
              </a:tblGrid>
              <a:tr h="685800">
                <a:tc>
                  <a:txBody>
                    <a:bodyPr/>
                    <a:lstStyle/>
                    <a:p>
                      <a:pPr marL="161925">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1925">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2</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1925">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4</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99390" marB="0">
                    <a:lnL w="38100">
                      <a:solidFill>
                        <a:srgbClr val="009999"/>
                      </a:solidFill>
                      <a:prstDash val="solid"/>
                    </a:lnL>
                    <a:lnR w="53975">
                      <a:solidFill>
                        <a:srgbClr val="009999"/>
                      </a:solidFill>
                      <a:prstDash val="solid"/>
                    </a:lnR>
                    <a:lnT w="38100">
                      <a:solidFill>
                        <a:srgbClr val="009999"/>
                      </a:solidFill>
                      <a:prstDash val="solid"/>
                    </a:lnT>
                    <a:lnB w="38100">
                      <a:solidFill>
                        <a:srgbClr val="009999"/>
                      </a:solidFill>
                      <a:prstDash val="solid"/>
                    </a:lnB>
                  </a:tcPr>
                </a:tc>
                <a:tc>
                  <a:txBody>
                    <a:bodyPr/>
                    <a:lstStyle/>
                    <a:p>
                      <a:pPr marL="161925">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99390" marB="0">
                    <a:lnL w="53975">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4</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1</a:t>
                      </a:r>
                      <a:endParaRPr sz="1800" baseline="-20833">
                        <a:latin typeface="Arial"/>
                        <a:cs typeface="Arial"/>
                      </a:endParaRPr>
                    </a:p>
                  </a:txBody>
                  <a:tcPr marL="0" marR="0" marT="199390" marB="0">
                    <a:lnL w="38100">
                      <a:solidFill>
                        <a:srgbClr val="009999"/>
                      </a:solidFill>
                      <a:prstDash val="solid"/>
                    </a:lnL>
                    <a:lnR w="53975">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99390" marB="0">
                    <a:lnL w="53975">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tc>
                  <a:txBody>
                    <a:bodyPr/>
                    <a:lstStyle/>
                    <a:p>
                      <a:pPr marL="162560">
                        <a:lnSpc>
                          <a:spcPct val="100000"/>
                        </a:lnSpc>
                        <a:spcBef>
                          <a:spcPts val="1570"/>
                        </a:spcBef>
                      </a:pPr>
                      <a:r>
                        <a:rPr sz="1800" spc="-5" dirty="0">
                          <a:solidFill>
                            <a:srgbClr val="009999"/>
                          </a:solidFill>
                          <a:latin typeface="Arial"/>
                          <a:cs typeface="Arial"/>
                        </a:rPr>
                        <a:t>P</a:t>
                      </a:r>
                      <a:r>
                        <a:rPr sz="1800" spc="-7" baseline="-20833" dirty="0">
                          <a:solidFill>
                            <a:srgbClr val="009999"/>
                          </a:solidFill>
                          <a:latin typeface="Arial"/>
                          <a:cs typeface="Arial"/>
                        </a:rPr>
                        <a:t>3</a:t>
                      </a:r>
                      <a:endParaRPr sz="1800" baseline="-20833">
                        <a:latin typeface="Arial"/>
                        <a:cs typeface="Arial"/>
                      </a:endParaRPr>
                    </a:p>
                  </a:txBody>
                  <a:tcPr marL="0" marR="0" marT="19939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tcPr>
                </a:tc>
                <a:extLst>
                  <a:ext uri="{0D108BD9-81ED-4DB2-BD59-A6C34878D82A}">
                    <a16:rowId xmlns:a16="http://schemas.microsoft.com/office/drawing/2014/main" val="10000"/>
                  </a:ext>
                </a:extLst>
              </a:tr>
            </a:tbl>
          </a:graphicData>
        </a:graphic>
      </p:graphicFrame>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
        <p:nvSpPr>
          <p:cNvPr id="14" name="object 14"/>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362686" y="299465"/>
            <a:ext cx="8418626" cy="909543"/>
          </a:xfrm>
          <a:prstGeom prst="rect">
            <a:avLst/>
          </a:prstGeom>
        </p:spPr>
        <p:txBody>
          <a:bodyPr vert="horz" wrap="square" lIns="0" tIns="193674" rIns="0" bIns="0" rtlCol="0">
            <a:spAutoFit/>
          </a:bodyPr>
          <a:lstStyle/>
          <a:p>
            <a:pPr marL="759460" marR="5080">
              <a:lnSpc>
                <a:spcPct val="71800"/>
              </a:lnSpc>
              <a:spcBef>
                <a:spcPts val="1185"/>
              </a:spcBef>
            </a:pPr>
            <a:r>
              <a:rPr dirty="0"/>
              <a:t>A </a:t>
            </a:r>
            <a:r>
              <a:rPr spc="-5" dirty="0"/>
              <a:t>small </a:t>
            </a:r>
            <a:r>
              <a:rPr dirty="0"/>
              <a:t>quantum increases </a:t>
            </a:r>
            <a:r>
              <a:rPr lang="en-CA" dirty="0"/>
              <a:t># </a:t>
            </a:r>
            <a:r>
              <a:rPr spc="-5" dirty="0"/>
              <a:t>context switches </a:t>
            </a:r>
            <a:r>
              <a:rPr sz="2400" dirty="0"/>
              <a:t>(OS time)</a:t>
            </a:r>
          </a:p>
        </p:txBody>
      </p:sp>
      <p:sp>
        <p:nvSpPr>
          <p:cNvPr id="13" name="object 13"/>
          <p:cNvSpPr/>
          <p:nvPr/>
        </p:nvSpPr>
        <p:spPr>
          <a:xfrm>
            <a:off x="304800" y="1295400"/>
            <a:ext cx="8610600" cy="5029200"/>
          </a:xfrm>
          <a:prstGeom prst="rect">
            <a:avLst/>
          </a:prstGeom>
          <a:blipFill>
            <a:blip r:embed="rId2"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
        <p:nvSpPr>
          <p:cNvPr id="15" name="object 15"/>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
        <p:nvSpPr>
          <p:cNvPr id="16" name="TextBox 15">
            <a:extLst>
              <a:ext uri="{FF2B5EF4-FFF2-40B4-BE49-F238E27FC236}">
                <a16:creationId xmlns:a16="http://schemas.microsoft.com/office/drawing/2014/main" id="{583B9EF4-C74A-45D0-46AC-2FAAB6BD5866}"/>
              </a:ext>
            </a:extLst>
          </p:cNvPr>
          <p:cNvSpPr txBox="1"/>
          <p:nvPr/>
        </p:nvSpPr>
        <p:spPr>
          <a:xfrm>
            <a:off x="5574210" y="1123211"/>
            <a:ext cx="1700594" cy="369332"/>
          </a:xfrm>
          <a:prstGeom prst="rect">
            <a:avLst/>
          </a:prstGeom>
          <a:noFill/>
        </p:spPr>
        <p:txBody>
          <a:bodyPr wrap="none" rtlCol="0">
            <a:spAutoFit/>
          </a:bodyPr>
          <a:lstStyle/>
          <a:p>
            <a:r>
              <a:rPr lang="en-CA" dirty="0"/>
              <a:t>(Time quantum)</a:t>
            </a:r>
          </a:p>
        </p:txBody>
      </p:sp>
      <p:sp>
        <p:nvSpPr>
          <p:cNvPr id="17" name="TextBox 16">
            <a:extLst>
              <a:ext uri="{FF2B5EF4-FFF2-40B4-BE49-F238E27FC236}">
                <a16:creationId xmlns:a16="http://schemas.microsoft.com/office/drawing/2014/main" id="{435E33CD-4843-41D6-86AF-8F2FB3ACD86F}"/>
              </a:ext>
            </a:extLst>
          </p:cNvPr>
          <p:cNvSpPr txBox="1"/>
          <p:nvPr/>
        </p:nvSpPr>
        <p:spPr>
          <a:xfrm>
            <a:off x="7274804" y="1110734"/>
            <a:ext cx="1890967" cy="369332"/>
          </a:xfrm>
          <a:prstGeom prst="rect">
            <a:avLst/>
          </a:prstGeom>
          <a:noFill/>
        </p:spPr>
        <p:txBody>
          <a:bodyPr wrap="none" rtlCol="0">
            <a:spAutoFit/>
          </a:bodyPr>
          <a:lstStyle/>
          <a:p>
            <a:r>
              <a:rPr lang="en-CA" dirty="0"/>
              <a:t>(# Context Switch)</a:t>
            </a:r>
          </a:p>
        </p:txBody>
      </p:sp>
      <p:sp>
        <p:nvSpPr>
          <p:cNvPr id="18" name="TextBox 17">
            <a:extLst>
              <a:ext uri="{FF2B5EF4-FFF2-40B4-BE49-F238E27FC236}">
                <a16:creationId xmlns:a16="http://schemas.microsoft.com/office/drawing/2014/main" id="{C0F82A9F-C205-356C-59F5-44FC58A33150}"/>
              </a:ext>
            </a:extLst>
          </p:cNvPr>
          <p:cNvSpPr txBox="1"/>
          <p:nvPr/>
        </p:nvSpPr>
        <p:spPr>
          <a:xfrm>
            <a:off x="1869197" y="1275914"/>
            <a:ext cx="1553117" cy="369332"/>
          </a:xfrm>
          <a:prstGeom prst="rect">
            <a:avLst/>
          </a:prstGeom>
          <a:noFill/>
        </p:spPr>
        <p:txBody>
          <a:bodyPr wrap="none" rtlCol="0">
            <a:spAutoFit/>
          </a:bodyPr>
          <a:lstStyle/>
          <a:p>
            <a:r>
              <a:rPr lang="en-CA" dirty="0"/>
              <a:t>(Process Time)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 y="446349"/>
            <a:ext cx="9390912" cy="855344"/>
          </a:xfrm>
          <a:prstGeom prst="rect">
            <a:avLst/>
          </a:prstGeom>
        </p:spPr>
        <p:txBody>
          <a:bodyPr vert="horz" wrap="square" lIns="0" tIns="159385" rIns="0" bIns="0" rtlCol="0">
            <a:spAutoFit/>
          </a:bodyPr>
          <a:lstStyle/>
          <a:p>
            <a:pPr marL="759460" marR="5080">
              <a:lnSpc>
                <a:spcPct val="70000"/>
              </a:lnSpc>
              <a:spcBef>
                <a:spcPts val="1255"/>
              </a:spcBef>
            </a:pPr>
            <a:r>
              <a:rPr dirty="0"/>
              <a:t>Example to </a:t>
            </a:r>
            <a:r>
              <a:rPr spc="-5" dirty="0"/>
              <a:t>see </a:t>
            </a:r>
            <a:r>
              <a:rPr dirty="0"/>
              <a:t>the importance of a good</a:t>
            </a:r>
            <a:r>
              <a:rPr spc="-155" dirty="0"/>
              <a:t> </a:t>
            </a:r>
            <a:r>
              <a:rPr spc="-5" dirty="0"/>
              <a:t>choice  </a:t>
            </a:r>
            <a:r>
              <a:rPr dirty="0"/>
              <a:t>of quantum </a:t>
            </a:r>
            <a:r>
              <a:rPr sz="2400" dirty="0"/>
              <a:t>(to be </a:t>
            </a:r>
            <a:r>
              <a:rPr sz="2400" spc="-5" dirty="0"/>
              <a:t>developed as an</a:t>
            </a:r>
            <a:r>
              <a:rPr sz="2400" spc="-30" dirty="0"/>
              <a:t> </a:t>
            </a:r>
            <a:r>
              <a:rPr sz="2400" spc="-5" dirty="0"/>
              <a:t>exercise)</a:t>
            </a:r>
            <a:endParaRPr sz="2400" dirty="0"/>
          </a:p>
        </p:txBody>
      </p:sp>
      <p:sp>
        <p:nvSpPr>
          <p:cNvPr id="7" name="object 7"/>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63928" y="1902841"/>
            <a:ext cx="320040" cy="3307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2485008"/>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463928" y="2890469"/>
            <a:ext cx="320040" cy="3310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3366261"/>
            <a:ext cx="320040" cy="33070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006754" y="3948429"/>
            <a:ext cx="228600" cy="237744"/>
          </a:xfrm>
          <a:prstGeom prst="rect">
            <a:avLst/>
          </a:prstGeom>
          <a:blipFill>
            <a:blip r:embed="rId2" cstate="print"/>
            <a:stretch>
              <a:fillRect/>
            </a:stretch>
          </a:blipFill>
        </p:spPr>
        <p:txBody>
          <a:bodyPr wrap="square" lIns="0" tIns="0" rIns="0" bIns="0" rtlCol="0"/>
          <a:lstStyle/>
          <a:p>
            <a:endParaRPr/>
          </a:p>
        </p:txBody>
      </p:sp>
      <p:sp>
        <p:nvSpPr>
          <p:cNvPr id="13" name="object 13"/>
          <p:cNvSpPr txBox="1">
            <a:spLocks noGrp="1"/>
          </p:cNvSpPr>
          <p:nvPr>
            <p:ph type="body" idx="1"/>
          </p:nvPr>
        </p:nvSpPr>
        <p:spPr>
          <a:prstGeom prst="rect">
            <a:avLst/>
          </a:prstGeom>
        </p:spPr>
        <p:txBody>
          <a:bodyPr vert="horz" wrap="square" lIns="0" tIns="97790" rIns="0" bIns="0" rtlCol="0">
            <a:spAutoFit/>
          </a:bodyPr>
          <a:lstStyle/>
          <a:p>
            <a:pPr marL="814069" marR="4977765" algn="ctr">
              <a:lnSpc>
                <a:spcPct val="100000"/>
              </a:lnSpc>
              <a:spcBef>
                <a:spcPts val="770"/>
              </a:spcBef>
            </a:pPr>
            <a:r>
              <a:rPr spc="-5" dirty="0"/>
              <a:t>Three</a:t>
            </a:r>
            <a:r>
              <a:rPr spc="-50" dirty="0"/>
              <a:t> </a:t>
            </a:r>
            <a:r>
              <a:rPr spc="-5" dirty="0"/>
              <a:t>cycles:</a:t>
            </a:r>
          </a:p>
          <a:p>
            <a:pPr marL="814069" marR="4057650" algn="ctr">
              <a:lnSpc>
                <a:spcPct val="100000"/>
              </a:lnSpc>
              <a:spcBef>
                <a:spcPts val="635"/>
              </a:spcBef>
            </a:pPr>
            <a:r>
              <a:rPr sz="2600" b="0" dirty="0">
                <a:latin typeface="Arial"/>
                <a:cs typeface="Arial"/>
              </a:rPr>
              <a:t>A, B, C, all of</a:t>
            </a:r>
            <a:r>
              <a:rPr sz="2600" b="0" spc="-45" dirty="0">
                <a:latin typeface="Arial"/>
                <a:cs typeface="Arial"/>
              </a:rPr>
              <a:t> </a:t>
            </a:r>
            <a:r>
              <a:rPr sz="2600" b="0" dirty="0">
                <a:latin typeface="Arial"/>
                <a:cs typeface="Arial"/>
              </a:rPr>
              <a:t>10</a:t>
            </a:r>
            <a:endParaRPr sz="2600" dirty="0">
              <a:latin typeface="Arial"/>
              <a:cs typeface="Arial"/>
            </a:endParaRPr>
          </a:p>
          <a:p>
            <a:pPr marL="814069" marR="5769610" algn="ctr">
              <a:lnSpc>
                <a:spcPct val="100000"/>
              </a:lnSpc>
              <a:spcBef>
                <a:spcPts val="665"/>
              </a:spcBef>
            </a:pPr>
            <a:r>
              <a:rPr spc="-5" dirty="0"/>
              <a:t>Try</a:t>
            </a:r>
            <a:r>
              <a:rPr spc="-65" dirty="0"/>
              <a:t> </a:t>
            </a:r>
            <a:r>
              <a:rPr spc="-5" dirty="0"/>
              <a:t>with:</a:t>
            </a:r>
          </a:p>
          <a:p>
            <a:pPr marL="814069" marR="5704205" algn="ctr">
              <a:lnSpc>
                <a:spcPct val="100000"/>
              </a:lnSpc>
              <a:spcBef>
                <a:spcPts val="630"/>
              </a:spcBef>
            </a:pPr>
            <a:r>
              <a:rPr sz="2600" b="0" dirty="0">
                <a:latin typeface="Arial"/>
                <a:cs typeface="Arial"/>
              </a:rPr>
              <a:t>q =</a:t>
            </a:r>
            <a:r>
              <a:rPr sz="2600" b="0" spc="-35" dirty="0">
                <a:latin typeface="Arial"/>
                <a:cs typeface="Arial"/>
              </a:rPr>
              <a:t> </a:t>
            </a:r>
            <a:r>
              <a:rPr sz="2600" b="0" dirty="0">
                <a:latin typeface="Arial"/>
                <a:cs typeface="Arial"/>
              </a:rPr>
              <a:t>1</a:t>
            </a:r>
            <a:endParaRPr sz="2600" dirty="0">
              <a:latin typeface="Arial"/>
              <a:cs typeface="Arial"/>
            </a:endParaRPr>
          </a:p>
          <a:p>
            <a:pPr marL="814069" marR="5518785" algn="ctr">
              <a:lnSpc>
                <a:spcPct val="100000"/>
              </a:lnSpc>
              <a:spcBef>
                <a:spcPts val="630"/>
              </a:spcBef>
            </a:pPr>
            <a:r>
              <a:rPr sz="2600" b="0" dirty="0">
                <a:latin typeface="Arial"/>
                <a:cs typeface="Arial"/>
              </a:rPr>
              <a:t>q =</a:t>
            </a:r>
            <a:r>
              <a:rPr sz="2600" b="0" spc="-30" dirty="0">
                <a:latin typeface="Arial"/>
                <a:cs typeface="Arial"/>
              </a:rPr>
              <a:t> </a:t>
            </a:r>
            <a:r>
              <a:rPr sz="2600" b="0" spc="5" dirty="0">
                <a:latin typeface="Arial"/>
                <a:cs typeface="Arial"/>
              </a:rPr>
              <a:t>10</a:t>
            </a:r>
            <a:endParaRPr sz="2600" dirty="0">
              <a:latin typeface="Arial"/>
              <a:cs typeface="Arial"/>
            </a:endParaRPr>
          </a:p>
          <a:p>
            <a:pPr marL="883919" marR="5080">
              <a:lnSpc>
                <a:spcPct val="100000"/>
              </a:lnSpc>
              <a:spcBef>
                <a:spcPts val="665"/>
              </a:spcBef>
            </a:pPr>
            <a:r>
              <a:rPr spc="-5" dirty="0"/>
              <a:t>In this second </a:t>
            </a:r>
            <a:r>
              <a:rPr dirty="0"/>
              <a:t>case, </a:t>
            </a:r>
            <a:r>
              <a:rPr spc="-5" dirty="0"/>
              <a:t>the round-robin works  as FCFS and the average rotation time </a:t>
            </a:r>
            <a:r>
              <a:rPr dirty="0"/>
              <a:t>is  </a:t>
            </a:r>
            <a:r>
              <a:rPr spc="-5" dirty="0"/>
              <a:t>better</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
        <p:nvSpPr>
          <p:cNvPr id="15" name="object 15"/>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05322" cy="514350"/>
          </a:xfrm>
          <a:prstGeom prst="rect">
            <a:avLst/>
          </a:prstGeom>
        </p:spPr>
        <p:txBody>
          <a:bodyPr vert="horz" wrap="square" lIns="0" tIns="13335" rIns="0" bIns="0" rtlCol="0">
            <a:spAutoFit/>
          </a:bodyPr>
          <a:lstStyle/>
          <a:p>
            <a:pPr marL="12700">
              <a:lnSpc>
                <a:spcPct val="100000"/>
              </a:lnSpc>
              <a:spcBef>
                <a:spcPts val="105"/>
              </a:spcBef>
            </a:pPr>
            <a:r>
              <a:rPr dirty="0"/>
              <a:t>Algorithms we have </a:t>
            </a:r>
            <a:r>
              <a:rPr spc="-5" dirty="0"/>
              <a:t>seen </a:t>
            </a:r>
            <a:r>
              <a:rPr dirty="0"/>
              <a:t>so</a:t>
            </a:r>
            <a:r>
              <a:rPr spc="-110" dirty="0"/>
              <a:t> </a:t>
            </a:r>
            <a:r>
              <a:rPr dirty="0"/>
              <a:t>far</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1902841"/>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485008"/>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63928" y="2890469"/>
            <a:ext cx="320040" cy="3310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3366261"/>
            <a:ext cx="320040" cy="33070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3948429"/>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463928" y="4353763"/>
            <a:ext cx="320040" cy="33101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6754" y="4936235"/>
            <a:ext cx="228600"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463928" y="5341620"/>
            <a:ext cx="320040" cy="330708"/>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1336928" y="1233893"/>
            <a:ext cx="6582409" cy="4453890"/>
          </a:xfrm>
          <a:prstGeom prst="rect">
            <a:avLst/>
          </a:prstGeom>
        </p:spPr>
        <p:txBody>
          <a:bodyPr vert="horz" wrap="square" lIns="0" tIns="97790" rIns="0" bIns="0" rtlCol="0">
            <a:spAutoFit/>
          </a:bodyPr>
          <a:lstStyle/>
          <a:p>
            <a:pPr marL="12700">
              <a:lnSpc>
                <a:spcPct val="100000"/>
              </a:lnSpc>
              <a:spcBef>
                <a:spcPts val="770"/>
              </a:spcBef>
            </a:pPr>
            <a:r>
              <a:rPr sz="2800" b="1" spc="-5" dirty="0">
                <a:solidFill>
                  <a:srgbClr val="006666"/>
                </a:solidFill>
                <a:latin typeface="Arial"/>
                <a:cs typeface="Arial"/>
              </a:rPr>
              <a:t>First Come First</a:t>
            </a:r>
            <a:r>
              <a:rPr sz="2800" b="1" spc="35" dirty="0">
                <a:solidFill>
                  <a:srgbClr val="006666"/>
                </a:solidFill>
                <a:latin typeface="Arial"/>
                <a:cs typeface="Arial"/>
              </a:rPr>
              <a:t> </a:t>
            </a:r>
            <a:r>
              <a:rPr sz="2800" b="1" spc="-5" dirty="0">
                <a:solidFill>
                  <a:srgbClr val="006666"/>
                </a:solidFill>
                <a:latin typeface="Arial"/>
                <a:cs typeface="Arial"/>
              </a:rPr>
              <a:t>Serve</a:t>
            </a:r>
            <a:endParaRPr sz="2800">
              <a:latin typeface="Arial"/>
              <a:cs typeface="Arial"/>
            </a:endParaRPr>
          </a:p>
          <a:p>
            <a:pPr marL="413384">
              <a:lnSpc>
                <a:spcPct val="100000"/>
              </a:lnSpc>
              <a:spcBef>
                <a:spcPts val="635"/>
              </a:spcBef>
            </a:pPr>
            <a:r>
              <a:rPr sz="2600" dirty="0">
                <a:solidFill>
                  <a:srgbClr val="006666"/>
                </a:solidFill>
                <a:latin typeface="Arial"/>
                <a:cs typeface="Arial"/>
              </a:rPr>
              <a:t>simple, </a:t>
            </a:r>
            <a:r>
              <a:rPr sz="2600" spc="-5" dirty="0">
                <a:solidFill>
                  <a:srgbClr val="006666"/>
                </a:solidFill>
                <a:latin typeface="Arial"/>
                <a:cs typeface="Arial"/>
              </a:rPr>
              <a:t>little </a:t>
            </a:r>
            <a:r>
              <a:rPr sz="2600" dirty="0">
                <a:solidFill>
                  <a:srgbClr val="006666"/>
                </a:solidFill>
                <a:latin typeface="Arial"/>
                <a:cs typeface="Arial"/>
              </a:rPr>
              <a:t>overhead, but poor</a:t>
            </a:r>
            <a:r>
              <a:rPr sz="2600" spc="-40" dirty="0">
                <a:solidFill>
                  <a:srgbClr val="006666"/>
                </a:solidFill>
                <a:latin typeface="Arial"/>
                <a:cs typeface="Arial"/>
              </a:rPr>
              <a:t> </a:t>
            </a:r>
            <a:r>
              <a:rPr sz="2600" dirty="0">
                <a:solidFill>
                  <a:srgbClr val="006666"/>
                </a:solidFill>
                <a:latin typeface="Arial"/>
                <a:cs typeface="Arial"/>
              </a:rPr>
              <a:t>properties</a:t>
            </a:r>
            <a:endParaRPr sz="2600">
              <a:latin typeface="Arial"/>
              <a:cs typeface="Arial"/>
            </a:endParaRPr>
          </a:p>
          <a:p>
            <a:pPr marL="12700">
              <a:lnSpc>
                <a:spcPct val="100000"/>
              </a:lnSpc>
              <a:spcBef>
                <a:spcPts val="665"/>
              </a:spcBef>
            </a:pPr>
            <a:r>
              <a:rPr sz="2800" b="1" spc="-5" dirty="0">
                <a:solidFill>
                  <a:srgbClr val="006666"/>
                </a:solidFill>
                <a:latin typeface="Arial"/>
                <a:cs typeface="Arial"/>
              </a:rPr>
              <a:t>Shortest Job</a:t>
            </a:r>
            <a:r>
              <a:rPr sz="2800" b="1" spc="30" dirty="0">
                <a:solidFill>
                  <a:srgbClr val="006666"/>
                </a:solidFill>
                <a:latin typeface="Arial"/>
                <a:cs typeface="Arial"/>
              </a:rPr>
              <a:t> </a:t>
            </a:r>
            <a:r>
              <a:rPr sz="2800" b="1" spc="-5" dirty="0">
                <a:solidFill>
                  <a:srgbClr val="006666"/>
                </a:solidFill>
                <a:latin typeface="Arial"/>
                <a:cs typeface="Arial"/>
              </a:rPr>
              <a:t>First</a:t>
            </a:r>
            <a:endParaRPr sz="2800">
              <a:latin typeface="Arial"/>
              <a:cs typeface="Arial"/>
            </a:endParaRPr>
          </a:p>
          <a:p>
            <a:pPr marL="413384" marR="1287145">
              <a:lnSpc>
                <a:spcPct val="120100"/>
              </a:lnSpc>
              <a:spcBef>
                <a:spcPts val="5"/>
              </a:spcBef>
            </a:pPr>
            <a:r>
              <a:rPr sz="2600" dirty="0">
                <a:solidFill>
                  <a:srgbClr val="006666"/>
                </a:solidFill>
                <a:latin typeface="Arial"/>
                <a:cs typeface="Arial"/>
              </a:rPr>
              <a:t>needs to know CPU burst times  exponential averaging of the</a:t>
            </a:r>
            <a:r>
              <a:rPr sz="2600" spc="-45" dirty="0">
                <a:solidFill>
                  <a:srgbClr val="006666"/>
                </a:solidFill>
                <a:latin typeface="Arial"/>
                <a:cs typeface="Arial"/>
              </a:rPr>
              <a:t> </a:t>
            </a:r>
            <a:r>
              <a:rPr sz="2600" dirty="0">
                <a:solidFill>
                  <a:srgbClr val="006666"/>
                </a:solidFill>
                <a:latin typeface="Arial"/>
                <a:cs typeface="Arial"/>
              </a:rPr>
              <a:t>past</a:t>
            </a:r>
            <a:endParaRPr sz="2600">
              <a:latin typeface="Arial"/>
              <a:cs typeface="Arial"/>
            </a:endParaRPr>
          </a:p>
          <a:p>
            <a:pPr marL="12700">
              <a:lnSpc>
                <a:spcPct val="100000"/>
              </a:lnSpc>
              <a:spcBef>
                <a:spcPts val="665"/>
              </a:spcBef>
            </a:pPr>
            <a:r>
              <a:rPr sz="2800" b="1" spc="-5" dirty="0">
                <a:solidFill>
                  <a:srgbClr val="006666"/>
                </a:solidFill>
                <a:latin typeface="Arial"/>
                <a:cs typeface="Arial"/>
              </a:rPr>
              <a:t>Priority</a:t>
            </a:r>
            <a:r>
              <a:rPr sz="2800" b="1" spc="-15" dirty="0">
                <a:solidFill>
                  <a:srgbClr val="006666"/>
                </a:solidFill>
                <a:latin typeface="Arial"/>
                <a:cs typeface="Arial"/>
              </a:rPr>
              <a:t> </a:t>
            </a:r>
            <a:r>
              <a:rPr sz="2800" b="1" spc="-5" dirty="0">
                <a:solidFill>
                  <a:srgbClr val="006666"/>
                </a:solidFill>
                <a:latin typeface="Arial"/>
                <a:cs typeface="Arial"/>
              </a:rPr>
              <a:t>Scheduling</a:t>
            </a:r>
            <a:endParaRPr sz="2800">
              <a:latin typeface="Arial"/>
              <a:cs typeface="Arial"/>
            </a:endParaRPr>
          </a:p>
          <a:p>
            <a:pPr marL="413384">
              <a:lnSpc>
                <a:spcPct val="100000"/>
              </a:lnSpc>
              <a:spcBef>
                <a:spcPts val="630"/>
              </a:spcBef>
            </a:pPr>
            <a:r>
              <a:rPr sz="2600" dirty="0">
                <a:solidFill>
                  <a:srgbClr val="006666"/>
                </a:solidFill>
                <a:latin typeface="Arial"/>
                <a:cs typeface="Arial"/>
              </a:rPr>
              <a:t>This is actually a class of</a:t>
            </a:r>
            <a:r>
              <a:rPr sz="2600" spc="-40" dirty="0">
                <a:solidFill>
                  <a:srgbClr val="006666"/>
                </a:solidFill>
                <a:latin typeface="Arial"/>
                <a:cs typeface="Arial"/>
              </a:rPr>
              <a:t> </a:t>
            </a:r>
            <a:r>
              <a:rPr sz="2600" dirty="0">
                <a:solidFill>
                  <a:srgbClr val="006666"/>
                </a:solidFill>
                <a:latin typeface="Arial"/>
                <a:cs typeface="Arial"/>
              </a:rPr>
              <a:t>algorithms</a:t>
            </a:r>
            <a:endParaRPr sz="2600">
              <a:latin typeface="Arial"/>
              <a:cs typeface="Arial"/>
            </a:endParaRPr>
          </a:p>
          <a:p>
            <a:pPr marL="12700">
              <a:lnSpc>
                <a:spcPct val="100000"/>
              </a:lnSpc>
              <a:spcBef>
                <a:spcPts val="665"/>
              </a:spcBef>
            </a:pPr>
            <a:r>
              <a:rPr sz="2800" b="1" spc="-10" dirty="0">
                <a:solidFill>
                  <a:srgbClr val="006666"/>
                </a:solidFill>
                <a:latin typeface="Arial"/>
                <a:cs typeface="Arial"/>
              </a:rPr>
              <a:t>Round</a:t>
            </a:r>
            <a:r>
              <a:rPr sz="2800" b="1" spc="20" dirty="0">
                <a:solidFill>
                  <a:srgbClr val="006666"/>
                </a:solidFill>
                <a:latin typeface="Arial"/>
                <a:cs typeface="Arial"/>
              </a:rPr>
              <a:t> </a:t>
            </a:r>
            <a:r>
              <a:rPr sz="2800" b="1" spc="-5" dirty="0">
                <a:solidFill>
                  <a:srgbClr val="006666"/>
                </a:solidFill>
                <a:latin typeface="Arial"/>
                <a:cs typeface="Arial"/>
              </a:rPr>
              <a:t>Robin</a:t>
            </a:r>
            <a:endParaRPr sz="2800">
              <a:latin typeface="Arial"/>
              <a:cs typeface="Arial"/>
            </a:endParaRPr>
          </a:p>
          <a:p>
            <a:pPr marL="413384">
              <a:lnSpc>
                <a:spcPct val="100000"/>
              </a:lnSpc>
              <a:spcBef>
                <a:spcPts val="635"/>
              </a:spcBef>
            </a:pPr>
            <a:r>
              <a:rPr sz="2600" dirty="0">
                <a:solidFill>
                  <a:srgbClr val="006666"/>
                </a:solidFill>
                <a:latin typeface="Arial"/>
                <a:cs typeface="Arial"/>
              </a:rPr>
              <a:t>FCFS with</a:t>
            </a:r>
            <a:r>
              <a:rPr sz="2600" spc="-30" dirty="0">
                <a:solidFill>
                  <a:srgbClr val="006666"/>
                </a:solidFill>
                <a:latin typeface="Arial"/>
                <a:cs typeface="Arial"/>
              </a:rPr>
              <a:t> </a:t>
            </a:r>
            <a:r>
              <a:rPr sz="2600" dirty="0">
                <a:solidFill>
                  <a:srgbClr val="006666"/>
                </a:solidFill>
                <a:latin typeface="Arial"/>
                <a:cs typeface="Arial"/>
              </a:rPr>
              <a:t>preemption</a:t>
            </a:r>
            <a:endParaRPr sz="2600">
              <a:latin typeface="Arial"/>
              <a:cs typeface="Arial"/>
            </a:endParaRPr>
          </a:p>
        </p:txBody>
      </p:sp>
      <p:sp>
        <p:nvSpPr>
          <p:cNvPr id="14" name="object 14"/>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35</a:t>
            </a:fld>
            <a:endParaRPr sz="1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367122" cy="514350"/>
          </a:xfrm>
          <a:prstGeom prst="rect">
            <a:avLst/>
          </a:prstGeom>
        </p:spPr>
        <p:txBody>
          <a:bodyPr vert="horz" wrap="square" lIns="0" tIns="13335" rIns="0" bIns="0" rtlCol="0">
            <a:spAutoFit/>
          </a:bodyPr>
          <a:lstStyle/>
          <a:p>
            <a:pPr marL="12700">
              <a:lnSpc>
                <a:spcPct val="100000"/>
              </a:lnSpc>
              <a:spcBef>
                <a:spcPts val="105"/>
              </a:spcBef>
            </a:pPr>
            <a:r>
              <a:rPr dirty="0"/>
              <a:t>Scheduling</a:t>
            </a:r>
            <a:r>
              <a:rPr spc="-90" dirty="0"/>
              <a:t> </a:t>
            </a:r>
            <a:r>
              <a:rPr spc="-5" dirty="0"/>
              <a:t>exercises</a:t>
            </a:r>
          </a:p>
        </p:txBody>
      </p:sp>
      <p:sp>
        <p:nvSpPr>
          <p:cNvPr id="4" name="object 4"/>
          <p:cNvSpPr/>
          <p:nvPr/>
        </p:nvSpPr>
        <p:spPr>
          <a:xfrm>
            <a:off x="628802" y="1645030"/>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8802" y="2083942"/>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8802" y="2523108"/>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8802" y="2962020"/>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8802" y="3400933"/>
            <a:ext cx="198119" cy="2026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28802" y="4205985"/>
            <a:ext cx="198119" cy="20269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86002" y="4550409"/>
            <a:ext cx="271272" cy="28041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86002" y="4952746"/>
            <a:ext cx="271272" cy="28041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086002" y="5355335"/>
            <a:ext cx="271272" cy="28041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86002" y="5757671"/>
            <a:ext cx="271272" cy="280416"/>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616102" y="978535"/>
            <a:ext cx="7421245" cy="5408930"/>
          </a:xfrm>
          <a:prstGeom prst="rect">
            <a:avLst/>
          </a:prstGeom>
        </p:spPr>
        <p:txBody>
          <a:bodyPr vert="horz" wrap="square" lIns="0" tIns="12700" rIns="0" bIns="0" rtlCol="0">
            <a:spAutoFit/>
          </a:bodyPr>
          <a:lstStyle/>
          <a:p>
            <a:pPr marL="355600" marR="2117090" indent="-342900">
              <a:lnSpc>
                <a:spcPct val="120000"/>
              </a:lnSpc>
              <a:spcBef>
                <a:spcPts val="100"/>
              </a:spcBef>
            </a:pPr>
            <a:r>
              <a:rPr sz="2400" b="1" spc="-5" dirty="0">
                <a:solidFill>
                  <a:srgbClr val="006666"/>
                </a:solidFill>
                <a:latin typeface="Arial"/>
                <a:cs typeface="Arial"/>
              </a:rPr>
              <a:t>Consider three processes P1, P2, </a:t>
            </a:r>
            <a:r>
              <a:rPr sz="2400" b="1" spc="-10" dirty="0">
                <a:solidFill>
                  <a:srgbClr val="006666"/>
                </a:solidFill>
                <a:latin typeface="Arial"/>
                <a:cs typeface="Arial"/>
              </a:rPr>
              <a:t>P3  </a:t>
            </a:r>
            <a:r>
              <a:rPr sz="2400" b="1" spc="-5" dirty="0">
                <a:solidFill>
                  <a:srgbClr val="006666"/>
                </a:solidFill>
                <a:latin typeface="Arial"/>
                <a:cs typeface="Arial"/>
              </a:rPr>
              <a:t>Burst </a:t>
            </a:r>
            <a:r>
              <a:rPr sz="2400" b="1" dirty="0">
                <a:solidFill>
                  <a:srgbClr val="006666"/>
                </a:solidFill>
                <a:latin typeface="Arial"/>
                <a:cs typeface="Arial"/>
              </a:rPr>
              <a:t>times for </a:t>
            </a:r>
            <a:r>
              <a:rPr sz="2400" b="1" spc="-5" dirty="0">
                <a:solidFill>
                  <a:srgbClr val="006666"/>
                </a:solidFill>
                <a:latin typeface="Arial"/>
                <a:cs typeface="Arial"/>
              </a:rPr>
              <a:t>P1:</a:t>
            </a:r>
            <a:r>
              <a:rPr sz="2400" b="1" spc="-10" dirty="0">
                <a:solidFill>
                  <a:srgbClr val="006666"/>
                </a:solidFill>
                <a:latin typeface="Arial"/>
                <a:cs typeface="Arial"/>
              </a:rPr>
              <a:t> </a:t>
            </a:r>
            <a:r>
              <a:rPr sz="2400" b="1" spc="-5" dirty="0">
                <a:solidFill>
                  <a:srgbClr val="006666"/>
                </a:solidFill>
                <a:latin typeface="Arial"/>
                <a:cs typeface="Arial"/>
              </a:rPr>
              <a:t>14,12,17</a:t>
            </a:r>
            <a:endParaRPr sz="2400" dirty="0">
              <a:latin typeface="Arial"/>
              <a:cs typeface="Arial"/>
            </a:endParaRPr>
          </a:p>
          <a:p>
            <a:pPr marL="355600">
              <a:lnSpc>
                <a:spcPct val="100000"/>
              </a:lnSpc>
              <a:spcBef>
                <a:spcPts val="575"/>
              </a:spcBef>
            </a:pPr>
            <a:r>
              <a:rPr sz="2400" b="1" spc="-5" dirty="0">
                <a:solidFill>
                  <a:srgbClr val="006666"/>
                </a:solidFill>
                <a:latin typeface="Arial"/>
                <a:cs typeface="Arial"/>
              </a:rPr>
              <a:t>Burst </a:t>
            </a:r>
            <a:r>
              <a:rPr sz="2400" b="1" dirty="0">
                <a:solidFill>
                  <a:srgbClr val="006666"/>
                </a:solidFill>
                <a:latin typeface="Arial"/>
                <a:cs typeface="Arial"/>
              </a:rPr>
              <a:t>times for </a:t>
            </a:r>
            <a:r>
              <a:rPr sz="2400" b="1" spc="-5" dirty="0">
                <a:solidFill>
                  <a:srgbClr val="006666"/>
                </a:solidFill>
                <a:latin typeface="Arial"/>
                <a:cs typeface="Arial"/>
              </a:rPr>
              <a:t>P2:</a:t>
            </a:r>
            <a:r>
              <a:rPr sz="2400" b="1" spc="40" dirty="0">
                <a:solidFill>
                  <a:srgbClr val="006666"/>
                </a:solidFill>
                <a:latin typeface="Arial"/>
                <a:cs typeface="Arial"/>
              </a:rPr>
              <a:t> </a:t>
            </a:r>
            <a:r>
              <a:rPr sz="2400" b="1" spc="-5" dirty="0">
                <a:solidFill>
                  <a:srgbClr val="006666"/>
                </a:solidFill>
                <a:latin typeface="Arial"/>
                <a:cs typeface="Arial"/>
              </a:rPr>
              <a:t>2,2,2,3,2,2,2,3,2,2,2,3,2,2,2,3</a:t>
            </a:r>
            <a:endParaRPr sz="2400" dirty="0">
              <a:latin typeface="Arial"/>
              <a:cs typeface="Arial"/>
            </a:endParaRPr>
          </a:p>
          <a:p>
            <a:pPr marL="355600">
              <a:lnSpc>
                <a:spcPct val="100000"/>
              </a:lnSpc>
              <a:spcBef>
                <a:spcPts val="580"/>
              </a:spcBef>
            </a:pPr>
            <a:r>
              <a:rPr sz="2400" b="1" spc="-5" dirty="0">
                <a:solidFill>
                  <a:srgbClr val="006666"/>
                </a:solidFill>
                <a:latin typeface="Arial"/>
                <a:cs typeface="Arial"/>
              </a:rPr>
              <a:t>Burst </a:t>
            </a:r>
            <a:r>
              <a:rPr sz="2400" b="1" dirty="0">
                <a:solidFill>
                  <a:srgbClr val="006666"/>
                </a:solidFill>
                <a:latin typeface="Arial"/>
                <a:cs typeface="Arial"/>
              </a:rPr>
              <a:t>times for </a:t>
            </a:r>
            <a:r>
              <a:rPr sz="2400" b="1" spc="-5" dirty="0">
                <a:solidFill>
                  <a:srgbClr val="006666"/>
                </a:solidFill>
                <a:latin typeface="Arial"/>
                <a:cs typeface="Arial"/>
              </a:rPr>
              <a:t>P3:</a:t>
            </a:r>
            <a:r>
              <a:rPr sz="2400" b="1" spc="5" dirty="0">
                <a:solidFill>
                  <a:srgbClr val="006666"/>
                </a:solidFill>
                <a:latin typeface="Arial"/>
                <a:cs typeface="Arial"/>
              </a:rPr>
              <a:t> </a:t>
            </a:r>
            <a:r>
              <a:rPr sz="2400" b="1" spc="-5" dirty="0">
                <a:solidFill>
                  <a:srgbClr val="006666"/>
                </a:solidFill>
                <a:latin typeface="Arial"/>
                <a:cs typeface="Arial"/>
              </a:rPr>
              <a:t>6,3,8,2,1,3,4,1,2,9,7</a:t>
            </a:r>
            <a:endParaRPr sz="2400" dirty="0">
              <a:latin typeface="Arial"/>
              <a:cs typeface="Arial"/>
            </a:endParaRPr>
          </a:p>
          <a:p>
            <a:pPr marL="355600">
              <a:lnSpc>
                <a:spcPct val="100000"/>
              </a:lnSpc>
              <a:spcBef>
                <a:spcPts val="575"/>
              </a:spcBef>
            </a:pPr>
            <a:r>
              <a:rPr sz="2400" b="1" dirty="0">
                <a:solidFill>
                  <a:srgbClr val="006666"/>
                </a:solidFill>
                <a:latin typeface="Arial"/>
                <a:cs typeface="Arial"/>
              </a:rPr>
              <a:t>All </a:t>
            </a:r>
            <a:r>
              <a:rPr sz="2400" b="1" spc="-5" dirty="0">
                <a:solidFill>
                  <a:srgbClr val="006666"/>
                </a:solidFill>
                <a:latin typeface="Arial"/>
                <a:cs typeface="Arial"/>
              </a:rPr>
              <a:t>three </a:t>
            </a:r>
            <a:r>
              <a:rPr sz="2400" b="1" dirty="0">
                <a:solidFill>
                  <a:srgbClr val="006666"/>
                </a:solidFill>
                <a:latin typeface="Arial"/>
                <a:cs typeface="Arial"/>
              </a:rPr>
              <a:t>arrive </a:t>
            </a:r>
            <a:r>
              <a:rPr sz="2400" b="1" spc="-5" dirty="0">
                <a:solidFill>
                  <a:srgbClr val="006666"/>
                </a:solidFill>
                <a:latin typeface="Arial"/>
                <a:cs typeface="Arial"/>
              </a:rPr>
              <a:t>at </a:t>
            </a:r>
            <a:r>
              <a:rPr sz="2400" b="1" dirty="0">
                <a:solidFill>
                  <a:srgbClr val="006666"/>
                </a:solidFill>
                <a:latin typeface="Arial"/>
                <a:cs typeface="Arial"/>
              </a:rPr>
              <a:t>time 0, in order P1, </a:t>
            </a:r>
            <a:r>
              <a:rPr sz="2400" b="1" spc="-5" dirty="0">
                <a:solidFill>
                  <a:srgbClr val="006666"/>
                </a:solidFill>
                <a:latin typeface="Arial"/>
                <a:cs typeface="Arial"/>
              </a:rPr>
              <a:t>P2,</a:t>
            </a:r>
            <a:r>
              <a:rPr sz="2400" b="1" spc="-65" dirty="0">
                <a:solidFill>
                  <a:srgbClr val="006666"/>
                </a:solidFill>
                <a:latin typeface="Arial"/>
                <a:cs typeface="Arial"/>
              </a:rPr>
              <a:t> </a:t>
            </a:r>
            <a:r>
              <a:rPr sz="2400" b="1" spc="-5" dirty="0">
                <a:solidFill>
                  <a:srgbClr val="006666"/>
                </a:solidFill>
                <a:latin typeface="Arial"/>
                <a:cs typeface="Arial"/>
              </a:rPr>
              <a:t>P3</a:t>
            </a:r>
            <a:endParaRPr sz="2400" dirty="0">
              <a:latin typeface="Arial"/>
              <a:cs typeface="Arial"/>
            </a:endParaRPr>
          </a:p>
          <a:p>
            <a:pPr marL="355600" marR="259079">
              <a:lnSpc>
                <a:spcPct val="100000"/>
              </a:lnSpc>
              <a:spcBef>
                <a:spcPts val="575"/>
              </a:spcBef>
            </a:pPr>
            <a:r>
              <a:rPr sz="2400" b="1" spc="-5" dirty="0">
                <a:solidFill>
                  <a:srgbClr val="006666"/>
                </a:solidFill>
                <a:latin typeface="Arial"/>
                <a:cs typeface="Arial"/>
              </a:rPr>
              <a:t>Each CPU </a:t>
            </a:r>
            <a:r>
              <a:rPr sz="2400" b="1" dirty="0">
                <a:solidFill>
                  <a:srgbClr val="006666"/>
                </a:solidFill>
                <a:latin typeface="Arial"/>
                <a:cs typeface="Arial"/>
              </a:rPr>
              <a:t>burst is followed by an I/O</a:t>
            </a:r>
            <a:r>
              <a:rPr sz="2400" b="1" spc="-125" dirty="0">
                <a:solidFill>
                  <a:srgbClr val="006666"/>
                </a:solidFill>
                <a:latin typeface="Arial"/>
                <a:cs typeface="Arial"/>
              </a:rPr>
              <a:t> </a:t>
            </a:r>
            <a:r>
              <a:rPr sz="2400" b="1" spc="-5" dirty="0">
                <a:solidFill>
                  <a:srgbClr val="006666"/>
                </a:solidFill>
                <a:latin typeface="Arial"/>
                <a:cs typeface="Arial"/>
              </a:rPr>
              <a:t>operation  </a:t>
            </a:r>
            <a:r>
              <a:rPr sz="2400" b="1" dirty="0">
                <a:solidFill>
                  <a:srgbClr val="006666"/>
                </a:solidFill>
                <a:latin typeface="Arial"/>
                <a:cs typeface="Arial"/>
              </a:rPr>
              <a:t>taking 6 time</a:t>
            </a:r>
            <a:r>
              <a:rPr sz="2400" b="1" spc="-45" dirty="0">
                <a:solidFill>
                  <a:srgbClr val="006666"/>
                </a:solidFill>
                <a:latin typeface="Arial"/>
                <a:cs typeface="Arial"/>
              </a:rPr>
              <a:t> </a:t>
            </a:r>
            <a:r>
              <a:rPr sz="2400" b="1" spc="-5" dirty="0">
                <a:solidFill>
                  <a:srgbClr val="006666"/>
                </a:solidFill>
                <a:latin typeface="Arial"/>
                <a:cs typeface="Arial"/>
              </a:rPr>
              <a:t>units</a:t>
            </a:r>
            <a:endParaRPr sz="2400" dirty="0">
              <a:latin typeface="Arial"/>
              <a:cs typeface="Arial"/>
            </a:endParaRPr>
          </a:p>
          <a:p>
            <a:pPr marL="355600">
              <a:lnSpc>
                <a:spcPct val="100000"/>
              </a:lnSpc>
              <a:spcBef>
                <a:spcPts val="580"/>
              </a:spcBef>
            </a:pPr>
            <a:r>
              <a:rPr sz="2400" b="1" dirty="0">
                <a:solidFill>
                  <a:srgbClr val="006666"/>
                </a:solidFill>
                <a:latin typeface="Arial"/>
                <a:cs typeface="Arial"/>
              </a:rPr>
              <a:t>Let’s </a:t>
            </a:r>
            <a:r>
              <a:rPr sz="2400" b="1" spc="-5" dirty="0">
                <a:solidFill>
                  <a:srgbClr val="006666"/>
                </a:solidFill>
                <a:latin typeface="Arial"/>
                <a:cs typeface="Arial"/>
              </a:rPr>
              <a:t>simulate </a:t>
            </a:r>
            <a:r>
              <a:rPr sz="2400" b="1" dirty="0">
                <a:solidFill>
                  <a:srgbClr val="006666"/>
                </a:solidFill>
                <a:latin typeface="Arial"/>
                <a:cs typeface="Arial"/>
              </a:rPr>
              <a:t>the </a:t>
            </a:r>
            <a:r>
              <a:rPr sz="2400" b="1" spc="-5" dirty="0">
                <a:solidFill>
                  <a:srgbClr val="006666"/>
                </a:solidFill>
                <a:latin typeface="Arial"/>
                <a:cs typeface="Arial"/>
              </a:rPr>
              <a:t>scheduling</a:t>
            </a:r>
            <a:r>
              <a:rPr sz="2400" b="1" spc="-55" dirty="0">
                <a:solidFill>
                  <a:srgbClr val="006666"/>
                </a:solidFill>
                <a:latin typeface="Arial"/>
                <a:cs typeface="Arial"/>
              </a:rPr>
              <a:t> </a:t>
            </a:r>
            <a:r>
              <a:rPr sz="2400" b="1" spc="-5" dirty="0">
                <a:solidFill>
                  <a:srgbClr val="006666"/>
                </a:solidFill>
                <a:latin typeface="Arial"/>
                <a:cs typeface="Arial"/>
              </a:rPr>
              <a:t>algorithms</a:t>
            </a:r>
            <a:endParaRPr sz="2400" dirty="0">
              <a:latin typeface="Arial"/>
              <a:cs typeface="Arial"/>
            </a:endParaRPr>
          </a:p>
          <a:p>
            <a:pPr marL="756285">
              <a:lnSpc>
                <a:spcPct val="100000"/>
              </a:lnSpc>
              <a:spcBef>
                <a:spcPts val="520"/>
              </a:spcBef>
            </a:pPr>
            <a:r>
              <a:rPr sz="2200" spc="-5" dirty="0">
                <a:solidFill>
                  <a:srgbClr val="006666"/>
                </a:solidFill>
                <a:latin typeface="Arial"/>
                <a:cs typeface="Arial"/>
              </a:rPr>
              <a:t>FCFS</a:t>
            </a:r>
            <a:endParaRPr sz="2200" dirty="0">
              <a:latin typeface="Arial"/>
              <a:cs typeface="Arial"/>
            </a:endParaRPr>
          </a:p>
          <a:p>
            <a:pPr marL="756285">
              <a:lnSpc>
                <a:spcPct val="100000"/>
              </a:lnSpc>
              <a:spcBef>
                <a:spcPts val="530"/>
              </a:spcBef>
            </a:pPr>
            <a:r>
              <a:rPr sz="2200" spc="-5" dirty="0">
                <a:solidFill>
                  <a:srgbClr val="006666"/>
                </a:solidFill>
                <a:latin typeface="Arial"/>
                <a:cs typeface="Arial"/>
              </a:rPr>
              <a:t>Round Robin</a:t>
            </a:r>
            <a:r>
              <a:rPr sz="2200" spc="5" dirty="0">
                <a:solidFill>
                  <a:srgbClr val="006666"/>
                </a:solidFill>
                <a:latin typeface="Arial"/>
                <a:cs typeface="Arial"/>
              </a:rPr>
              <a:t> </a:t>
            </a:r>
            <a:r>
              <a:rPr sz="2200" spc="-5" dirty="0">
                <a:solidFill>
                  <a:srgbClr val="006666"/>
                </a:solidFill>
                <a:latin typeface="Arial"/>
                <a:cs typeface="Arial"/>
              </a:rPr>
              <a:t>(quantum=5)</a:t>
            </a:r>
            <a:endParaRPr sz="2200" dirty="0">
              <a:latin typeface="Arial"/>
              <a:cs typeface="Arial"/>
            </a:endParaRPr>
          </a:p>
          <a:p>
            <a:pPr marL="756285">
              <a:lnSpc>
                <a:spcPct val="100000"/>
              </a:lnSpc>
              <a:spcBef>
                <a:spcPts val="530"/>
              </a:spcBef>
            </a:pPr>
            <a:r>
              <a:rPr sz="2200" spc="-5" dirty="0">
                <a:solidFill>
                  <a:srgbClr val="006666"/>
                </a:solidFill>
                <a:latin typeface="Arial"/>
                <a:cs typeface="Arial"/>
              </a:rPr>
              <a:t>Non-preemptive SJF or Preemptive SJF (your</a:t>
            </a:r>
            <a:r>
              <a:rPr sz="2200" spc="150" dirty="0">
                <a:solidFill>
                  <a:srgbClr val="006666"/>
                </a:solidFill>
                <a:latin typeface="Arial"/>
                <a:cs typeface="Arial"/>
              </a:rPr>
              <a:t> </a:t>
            </a:r>
            <a:r>
              <a:rPr sz="2200" spc="-5" dirty="0">
                <a:solidFill>
                  <a:srgbClr val="006666"/>
                </a:solidFill>
                <a:latin typeface="Arial"/>
                <a:cs typeface="Arial"/>
              </a:rPr>
              <a:t>choice)</a:t>
            </a:r>
            <a:endParaRPr sz="2200" dirty="0">
              <a:latin typeface="Arial"/>
              <a:cs typeface="Arial"/>
            </a:endParaRPr>
          </a:p>
          <a:p>
            <a:pPr marL="756285" marR="448945">
              <a:lnSpc>
                <a:spcPct val="100000"/>
              </a:lnSpc>
              <a:spcBef>
                <a:spcPts val="530"/>
              </a:spcBef>
            </a:pPr>
            <a:r>
              <a:rPr sz="2200" spc="-5" dirty="0">
                <a:solidFill>
                  <a:srgbClr val="006666"/>
                </a:solidFill>
                <a:latin typeface="Arial"/>
                <a:cs typeface="Arial"/>
              </a:rPr>
              <a:t>Round robin (quantum=5) with Priority scheduling,  priorities are</a:t>
            </a:r>
            <a:r>
              <a:rPr sz="2200" dirty="0">
                <a:solidFill>
                  <a:srgbClr val="006666"/>
                </a:solidFill>
                <a:latin typeface="Arial"/>
                <a:cs typeface="Arial"/>
              </a:rPr>
              <a:t> </a:t>
            </a:r>
            <a:r>
              <a:rPr sz="2200" spc="-5" dirty="0">
                <a:solidFill>
                  <a:srgbClr val="006666"/>
                </a:solidFill>
                <a:latin typeface="Arial"/>
                <a:cs typeface="Arial"/>
              </a:rPr>
              <a:t>P2=P3&gt;P1</a:t>
            </a:r>
            <a:endParaRPr sz="2200" dirty="0">
              <a:latin typeface="Arial"/>
              <a:cs typeface="Arial"/>
            </a:endParaRPr>
          </a:p>
        </p:txBody>
      </p:sp>
      <p:sp>
        <p:nvSpPr>
          <p:cNvPr id="15" name="object 15"/>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36</a:t>
            </a:fld>
            <a:endParaRPr sz="1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452722" cy="514350"/>
          </a:xfrm>
          <a:prstGeom prst="rect">
            <a:avLst/>
          </a:prstGeom>
        </p:spPr>
        <p:txBody>
          <a:bodyPr vert="horz" wrap="square" lIns="0" tIns="13335" rIns="0" bIns="0" rtlCol="0">
            <a:spAutoFit/>
          </a:bodyPr>
          <a:lstStyle/>
          <a:p>
            <a:pPr marL="12700">
              <a:lnSpc>
                <a:spcPct val="100000"/>
              </a:lnSpc>
              <a:spcBef>
                <a:spcPts val="105"/>
              </a:spcBef>
            </a:pPr>
            <a:r>
              <a:rPr spc="-5" dirty="0"/>
              <a:t>Multilevel</a:t>
            </a:r>
            <a:r>
              <a:rPr spc="-90" dirty="0"/>
              <a:t> </a:t>
            </a:r>
            <a:r>
              <a:rPr spc="-5" dirty="0"/>
              <a:t>Queue</a:t>
            </a:r>
          </a:p>
        </p:txBody>
      </p:sp>
      <p:sp>
        <p:nvSpPr>
          <p:cNvPr id="4" name="object 4"/>
          <p:cNvSpPr/>
          <p:nvPr/>
        </p:nvSpPr>
        <p:spPr>
          <a:xfrm>
            <a:off x="1376425" y="2452116"/>
            <a:ext cx="271272" cy="2804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76425" y="2854705"/>
            <a:ext cx="271272" cy="2804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76425" y="4061409"/>
            <a:ext cx="271272" cy="28072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76425" y="4464430"/>
            <a:ext cx="271272" cy="280415"/>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6576" y="1148029"/>
            <a:ext cx="7096759" cy="394589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6666"/>
                </a:solidFill>
                <a:latin typeface="Arial"/>
                <a:cs typeface="Arial"/>
              </a:rPr>
              <a:t>Idea: </a:t>
            </a:r>
            <a:r>
              <a:rPr sz="2400" b="1" dirty="0">
                <a:solidFill>
                  <a:srgbClr val="006666"/>
                </a:solidFill>
                <a:latin typeface="Arial"/>
                <a:cs typeface="Arial"/>
              </a:rPr>
              <a:t>Partition the </a:t>
            </a:r>
            <a:r>
              <a:rPr sz="2400" b="1" spc="-5" dirty="0">
                <a:solidFill>
                  <a:srgbClr val="006666"/>
                </a:solidFill>
                <a:latin typeface="Arial"/>
                <a:cs typeface="Arial"/>
              </a:rPr>
              <a:t>ready queue </a:t>
            </a:r>
            <a:r>
              <a:rPr sz="2400" b="1" dirty="0">
                <a:solidFill>
                  <a:srgbClr val="006666"/>
                </a:solidFill>
                <a:latin typeface="Arial"/>
                <a:cs typeface="Arial"/>
              </a:rPr>
              <a:t>into</a:t>
            </a:r>
            <a:r>
              <a:rPr sz="2400" b="1" spc="-80" dirty="0">
                <a:solidFill>
                  <a:srgbClr val="006666"/>
                </a:solidFill>
                <a:latin typeface="Arial"/>
                <a:cs typeface="Arial"/>
              </a:rPr>
              <a:t> </a:t>
            </a:r>
            <a:r>
              <a:rPr sz="2400" b="1" spc="-5" dirty="0">
                <a:solidFill>
                  <a:srgbClr val="006666"/>
                </a:solidFill>
                <a:latin typeface="Arial"/>
                <a:cs typeface="Arial"/>
              </a:rPr>
              <a:t>several</a:t>
            </a:r>
            <a:endParaRPr sz="2400">
              <a:latin typeface="Arial"/>
              <a:cs typeface="Arial"/>
            </a:endParaRPr>
          </a:p>
          <a:p>
            <a:pPr marL="355600">
              <a:lnSpc>
                <a:spcPct val="100000"/>
              </a:lnSpc>
              <a:spcBef>
                <a:spcPts val="5"/>
              </a:spcBef>
            </a:pPr>
            <a:r>
              <a:rPr sz="2400" b="1" spc="-5" dirty="0">
                <a:solidFill>
                  <a:srgbClr val="006666"/>
                </a:solidFill>
                <a:latin typeface="Arial"/>
                <a:cs typeface="Arial"/>
              </a:rPr>
              <a:t>queues, </a:t>
            </a:r>
            <a:r>
              <a:rPr sz="2400" b="1" dirty="0">
                <a:solidFill>
                  <a:srgbClr val="006666"/>
                </a:solidFill>
                <a:latin typeface="Arial"/>
                <a:cs typeface="Arial"/>
              </a:rPr>
              <a:t>and </a:t>
            </a:r>
            <a:r>
              <a:rPr sz="2400" b="1" spc="-5" dirty="0">
                <a:solidFill>
                  <a:srgbClr val="006666"/>
                </a:solidFill>
                <a:latin typeface="Arial"/>
                <a:cs typeface="Arial"/>
              </a:rPr>
              <a:t>handle each queue</a:t>
            </a:r>
            <a:r>
              <a:rPr sz="2400" b="1" spc="-10" dirty="0">
                <a:solidFill>
                  <a:srgbClr val="006666"/>
                </a:solidFill>
                <a:latin typeface="Arial"/>
                <a:cs typeface="Arial"/>
              </a:rPr>
              <a:t> </a:t>
            </a:r>
            <a:r>
              <a:rPr sz="2400" b="1" spc="-5" dirty="0">
                <a:solidFill>
                  <a:srgbClr val="006666"/>
                </a:solidFill>
                <a:latin typeface="Arial"/>
                <a:cs typeface="Arial"/>
              </a:rPr>
              <a:t>separately.</a:t>
            </a:r>
            <a:endParaRPr sz="2400">
              <a:latin typeface="Arial"/>
              <a:cs typeface="Arial"/>
            </a:endParaRPr>
          </a:p>
          <a:p>
            <a:pPr marL="12700">
              <a:lnSpc>
                <a:spcPct val="100000"/>
              </a:lnSpc>
              <a:spcBef>
                <a:spcPts val="575"/>
              </a:spcBef>
            </a:pPr>
            <a:r>
              <a:rPr sz="2400" b="1" spc="-5" dirty="0">
                <a:solidFill>
                  <a:srgbClr val="006666"/>
                </a:solidFill>
                <a:latin typeface="Arial"/>
                <a:cs typeface="Arial"/>
              </a:rPr>
              <a:t>Example:</a:t>
            </a:r>
            <a:endParaRPr sz="2400">
              <a:latin typeface="Arial"/>
              <a:cs typeface="Arial"/>
            </a:endParaRPr>
          </a:p>
          <a:p>
            <a:pPr marL="756285" marR="1233805">
              <a:lnSpc>
                <a:spcPts val="3170"/>
              </a:lnSpc>
              <a:spcBef>
                <a:spcPts val="185"/>
              </a:spcBef>
            </a:pPr>
            <a:r>
              <a:rPr sz="2200" spc="-5" dirty="0">
                <a:solidFill>
                  <a:srgbClr val="006666"/>
                </a:solidFill>
                <a:latin typeface="Arial"/>
                <a:cs typeface="Arial"/>
              </a:rPr>
              <a:t>foreground queue (interactive processes)  background (batch</a:t>
            </a:r>
            <a:r>
              <a:rPr sz="2200" spc="10" dirty="0">
                <a:solidFill>
                  <a:srgbClr val="006666"/>
                </a:solidFill>
                <a:latin typeface="Arial"/>
                <a:cs typeface="Arial"/>
              </a:rPr>
              <a:t> </a:t>
            </a:r>
            <a:r>
              <a:rPr sz="2200" spc="-5" dirty="0">
                <a:solidFill>
                  <a:srgbClr val="006666"/>
                </a:solidFill>
                <a:latin typeface="Arial"/>
                <a:cs typeface="Arial"/>
              </a:rPr>
              <a:t>processes)</a:t>
            </a:r>
            <a:endParaRPr sz="2200">
              <a:latin typeface="Arial"/>
              <a:cs typeface="Arial"/>
            </a:endParaRPr>
          </a:p>
          <a:p>
            <a:pPr marL="355600" marR="850900" indent="-342900">
              <a:lnSpc>
                <a:spcPct val="100000"/>
              </a:lnSpc>
              <a:spcBef>
                <a:spcPts val="390"/>
              </a:spcBef>
            </a:pPr>
            <a:r>
              <a:rPr sz="2400" b="1" spc="-5" dirty="0">
                <a:solidFill>
                  <a:srgbClr val="006666"/>
                </a:solidFill>
                <a:latin typeface="Arial"/>
                <a:cs typeface="Arial"/>
              </a:rPr>
              <a:t>Each queue </a:t>
            </a:r>
            <a:r>
              <a:rPr sz="2400" b="1" dirty="0">
                <a:solidFill>
                  <a:srgbClr val="006666"/>
                </a:solidFill>
                <a:latin typeface="Arial"/>
                <a:cs typeface="Arial"/>
              </a:rPr>
              <a:t>might </a:t>
            </a:r>
            <a:r>
              <a:rPr sz="2400" b="1" spc="-5" dirty="0">
                <a:solidFill>
                  <a:srgbClr val="006666"/>
                </a:solidFill>
                <a:latin typeface="Arial"/>
                <a:cs typeface="Arial"/>
              </a:rPr>
              <a:t>have </a:t>
            </a:r>
            <a:r>
              <a:rPr sz="2400" b="1" dirty="0">
                <a:solidFill>
                  <a:srgbClr val="006666"/>
                </a:solidFill>
                <a:latin typeface="Arial"/>
                <a:cs typeface="Arial"/>
              </a:rPr>
              <a:t>its </a:t>
            </a:r>
            <a:r>
              <a:rPr sz="2400" b="1" spc="5" dirty="0">
                <a:solidFill>
                  <a:srgbClr val="006666"/>
                </a:solidFill>
                <a:latin typeface="Arial"/>
                <a:cs typeface="Arial"/>
              </a:rPr>
              <a:t>own</a:t>
            </a:r>
            <a:r>
              <a:rPr sz="2400" b="1" spc="-85" dirty="0">
                <a:solidFill>
                  <a:srgbClr val="006666"/>
                </a:solidFill>
                <a:latin typeface="Arial"/>
                <a:cs typeface="Arial"/>
              </a:rPr>
              <a:t> </a:t>
            </a:r>
            <a:r>
              <a:rPr sz="2400" b="1" spc="-5" dirty="0">
                <a:solidFill>
                  <a:srgbClr val="006666"/>
                </a:solidFill>
                <a:latin typeface="Arial"/>
                <a:cs typeface="Arial"/>
              </a:rPr>
              <a:t>scheduling  </a:t>
            </a:r>
            <a:r>
              <a:rPr sz="2400" b="1" dirty="0">
                <a:solidFill>
                  <a:srgbClr val="006666"/>
                </a:solidFill>
                <a:latin typeface="Arial"/>
                <a:cs typeface="Arial"/>
              </a:rPr>
              <a:t>algorithm</a:t>
            </a:r>
            <a:endParaRPr sz="2400">
              <a:latin typeface="Arial"/>
              <a:cs typeface="Arial"/>
            </a:endParaRPr>
          </a:p>
          <a:p>
            <a:pPr marL="756285">
              <a:lnSpc>
                <a:spcPct val="100000"/>
              </a:lnSpc>
              <a:spcBef>
                <a:spcPts val="520"/>
              </a:spcBef>
            </a:pPr>
            <a:r>
              <a:rPr sz="2200" spc="-5" dirty="0">
                <a:solidFill>
                  <a:srgbClr val="006666"/>
                </a:solidFill>
                <a:latin typeface="Arial"/>
                <a:cs typeface="Arial"/>
              </a:rPr>
              <a:t>foreground – RR (for </a:t>
            </a:r>
            <a:r>
              <a:rPr sz="2200" dirty="0">
                <a:solidFill>
                  <a:srgbClr val="006666"/>
                </a:solidFill>
                <a:latin typeface="Arial"/>
                <a:cs typeface="Arial"/>
              </a:rPr>
              <a:t>low response</a:t>
            </a:r>
            <a:r>
              <a:rPr sz="2200" spc="55" dirty="0">
                <a:solidFill>
                  <a:srgbClr val="006666"/>
                </a:solidFill>
                <a:latin typeface="Arial"/>
                <a:cs typeface="Arial"/>
              </a:rPr>
              <a:t> </a:t>
            </a:r>
            <a:r>
              <a:rPr sz="2200" dirty="0">
                <a:solidFill>
                  <a:srgbClr val="006666"/>
                </a:solidFill>
                <a:latin typeface="Arial"/>
                <a:cs typeface="Arial"/>
              </a:rPr>
              <a:t>time)</a:t>
            </a:r>
            <a:endParaRPr sz="2200">
              <a:latin typeface="Arial"/>
              <a:cs typeface="Arial"/>
            </a:endParaRPr>
          </a:p>
          <a:p>
            <a:pPr marL="756285" marR="5080">
              <a:lnSpc>
                <a:spcPct val="100000"/>
              </a:lnSpc>
              <a:spcBef>
                <a:spcPts val="535"/>
              </a:spcBef>
            </a:pPr>
            <a:r>
              <a:rPr sz="2200" spc="-5" dirty="0">
                <a:solidFill>
                  <a:srgbClr val="006666"/>
                </a:solidFill>
                <a:latin typeface="Arial"/>
                <a:cs typeface="Arial"/>
              </a:rPr>
              <a:t>background – FCFS (for simplicity and low </a:t>
            </a:r>
            <a:r>
              <a:rPr sz="2200" dirty="0">
                <a:solidFill>
                  <a:srgbClr val="006666"/>
                </a:solidFill>
                <a:latin typeface="Arial"/>
                <a:cs typeface="Arial"/>
              </a:rPr>
              <a:t>context-  </a:t>
            </a:r>
            <a:r>
              <a:rPr sz="2200" spc="-5" dirty="0">
                <a:solidFill>
                  <a:srgbClr val="006666"/>
                </a:solidFill>
                <a:latin typeface="Arial"/>
                <a:cs typeface="Arial"/>
              </a:rPr>
              <a:t>switch</a:t>
            </a:r>
            <a:r>
              <a:rPr sz="2200" spc="-15" dirty="0">
                <a:solidFill>
                  <a:srgbClr val="006666"/>
                </a:solidFill>
                <a:latin typeface="Arial"/>
                <a:cs typeface="Arial"/>
              </a:rPr>
              <a:t> </a:t>
            </a:r>
            <a:r>
              <a:rPr sz="2200" spc="-5" dirty="0">
                <a:solidFill>
                  <a:srgbClr val="006666"/>
                </a:solidFill>
                <a:latin typeface="Arial"/>
                <a:cs typeface="Arial"/>
              </a:rPr>
              <a:t>overhead)</a:t>
            </a:r>
            <a:endParaRPr sz="2200">
              <a:latin typeface="Arial"/>
              <a:cs typeface="Arial"/>
            </a:endParaRPr>
          </a:p>
        </p:txBody>
      </p:sp>
      <p:sp>
        <p:nvSpPr>
          <p:cNvPr id="9" name="object 9"/>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37</a:t>
            </a:fld>
            <a:endParaRPr sz="14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spc="-5" dirty="0"/>
              <a:t>Multilevel</a:t>
            </a:r>
            <a:r>
              <a:rPr spc="-90" dirty="0"/>
              <a:t> </a:t>
            </a:r>
            <a:r>
              <a:rPr spc="-5" dirty="0"/>
              <a:t>Queue</a:t>
            </a:r>
          </a:p>
        </p:txBody>
      </p:sp>
      <p:sp>
        <p:nvSpPr>
          <p:cNvPr id="10" name="object 10"/>
          <p:cNvSpPr txBox="1"/>
          <p:nvPr/>
        </p:nvSpPr>
        <p:spPr>
          <a:xfrm>
            <a:off x="615402" y="1392865"/>
            <a:ext cx="7856424" cy="4072269"/>
          </a:xfrm>
          <a:prstGeom prst="rect">
            <a:avLst/>
          </a:prstGeom>
        </p:spPr>
        <p:txBody>
          <a:bodyPr vert="horz" wrap="square" lIns="0" tIns="85725" rIns="0" bIns="0" rtlCol="0">
            <a:spAutoFit/>
          </a:bodyPr>
          <a:lstStyle/>
          <a:p>
            <a:pPr marL="12700">
              <a:lnSpc>
                <a:spcPct val="100000"/>
              </a:lnSpc>
              <a:spcBef>
                <a:spcPts val="675"/>
              </a:spcBef>
            </a:pPr>
            <a:r>
              <a:rPr sz="2400" b="1" spc="-5" dirty="0">
                <a:solidFill>
                  <a:srgbClr val="006666"/>
                </a:solidFill>
                <a:latin typeface="Arial"/>
                <a:cs typeface="Arial"/>
              </a:rPr>
              <a:t>How </a:t>
            </a:r>
            <a:r>
              <a:rPr sz="2400" b="1" dirty="0">
                <a:solidFill>
                  <a:srgbClr val="006666"/>
                </a:solidFill>
                <a:latin typeface="Arial"/>
                <a:cs typeface="Arial"/>
              </a:rPr>
              <a:t>to </a:t>
            </a:r>
            <a:r>
              <a:rPr sz="2400" b="1" spc="-5" dirty="0">
                <a:solidFill>
                  <a:srgbClr val="006666"/>
                </a:solidFill>
                <a:latin typeface="Arial"/>
                <a:cs typeface="Arial"/>
              </a:rPr>
              <a:t>schedule </a:t>
            </a:r>
            <a:r>
              <a:rPr sz="2400" b="1" dirty="0">
                <a:solidFill>
                  <a:srgbClr val="006666"/>
                </a:solidFill>
                <a:latin typeface="Arial"/>
                <a:cs typeface="Arial"/>
              </a:rPr>
              <a:t>from </a:t>
            </a:r>
            <a:r>
              <a:rPr sz="2400" b="1" spc="-5" dirty="0">
                <a:solidFill>
                  <a:srgbClr val="006666"/>
                </a:solidFill>
                <a:latin typeface="Arial"/>
                <a:cs typeface="Arial"/>
              </a:rPr>
              <a:t>among </a:t>
            </a:r>
            <a:r>
              <a:rPr sz="2400" b="1" dirty="0">
                <a:solidFill>
                  <a:srgbClr val="006666"/>
                </a:solidFill>
                <a:latin typeface="Arial"/>
                <a:cs typeface="Arial"/>
              </a:rPr>
              <a:t>the</a:t>
            </a:r>
            <a:r>
              <a:rPr sz="2400" b="1" spc="-25" dirty="0">
                <a:solidFill>
                  <a:srgbClr val="006666"/>
                </a:solidFill>
                <a:latin typeface="Arial"/>
                <a:cs typeface="Arial"/>
              </a:rPr>
              <a:t> </a:t>
            </a:r>
            <a:r>
              <a:rPr sz="2400" b="1" spc="-5" dirty="0">
                <a:solidFill>
                  <a:srgbClr val="006666"/>
                </a:solidFill>
                <a:latin typeface="Arial"/>
                <a:cs typeface="Arial"/>
              </a:rPr>
              <a:t>queues</a:t>
            </a:r>
            <a:r>
              <a:rPr lang="en-CA" sz="2400" b="1" spc="-5" dirty="0">
                <a:solidFill>
                  <a:srgbClr val="006666"/>
                </a:solidFill>
                <a:latin typeface="Arial"/>
                <a:cs typeface="Arial"/>
              </a:rPr>
              <a:t> (allocate CPU time for foreground and background)</a:t>
            </a:r>
            <a:r>
              <a:rPr sz="2400" b="1" spc="-5" dirty="0">
                <a:solidFill>
                  <a:srgbClr val="006666"/>
                </a:solidFill>
                <a:latin typeface="Arial"/>
                <a:cs typeface="Arial"/>
              </a:rPr>
              <a:t>?</a:t>
            </a:r>
            <a:endParaRPr sz="2400" dirty="0">
              <a:latin typeface="Arial"/>
              <a:cs typeface="Arial"/>
            </a:endParaRPr>
          </a:p>
          <a:p>
            <a:pPr marL="756285">
              <a:lnSpc>
                <a:spcPct val="100000"/>
              </a:lnSpc>
              <a:spcBef>
                <a:spcPts val="525"/>
              </a:spcBef>
            </a:pPr>
            <a:r>
              <a:rPr sz="2200" spc="-5" dirty="0">
                <a:solidFill>
                  <a:srgbClr val="006666"/>
                </a:solidFill>
                <a:latin typeface="Arial"/>
                <a:cs typeface="Arial"/>
              </a:rPr>
              <a:t>Fixed priority</a:t>
            </a:r>
            <a:r>
              <a:rPr sz="2200" spc="15" dirty="0">
                <a:solidFill>
                  <a:srgbClr val="006666"/>
                </a:solidFill>
                <a:latin typeface="Arial"/>
                <a:cs typeface="Arial"/>
              </a:rPr>
              <a:t> </a:t>
            </a:r>
            <a:r>
              <a:rPr sz="2200" spc="-5" dirty="0">
                <a:solidFill>
                  <a:srgbClr val="006666"/>
                </a:solidFill>
                <a:latin typeface="Arial"/>
                <a:cs typeface="Arial"/>
              </a:rPr>
              <a:t>scheduling</a:t>
            </a:r>
            <a:endParaRPr sz="2200" dirty="0">
              <a:latin typeface="Arial"/>
              <a:cs typeface="Arial"/>
            </a:endParaRPr>
          </a:p>
          <a:p>
            <a:pPr marL="1155700" marR="5080">
              <a:lnSpc>
                <a:spcPct val="100000"/>
              </a:lnSpc>
              <a:spcBef>
                <a:spcPts val="489"/>
              </a:spcBef>
            </a:pPr>
            <a:r>
              <a:rPr sz="2000" dirty="0">
                <a:solidFill>
                  <a:srgbClr val="006666"/>
                </a:solidFill>
                <a:latin typeface="Arial"/>
                <a:cs typeface="Arial"/>
              </a:rPr>
              <a:t>i.e. the processes from foreground queue get the CPU, </a:t>
            </a:r>
            <a:r>
              <a:rPr sz="2000" spc="-5" dirty="0">
                <a:solidFill>
                  <a:srgbClr val="006666"/>
                </a:solidFill>
                <a:latin typeface="Arial"/>
                <a:cs typeface="Arial"/>
              </a:rPr>
              <a:t>the </a:t>
            </a:r>
            <a:r>
              <a:rPr sz="2000" dirty="0">
                <a:solidFill>
                  <a:srgbClr val="006666"/>
                </a:solidFill>
                <a:latin typeface="Arial"/>
                <a:cs typeface="Arial"/>
              </a:rPr>
              <a:t>background processes get the CPU only</a:t>
            </a:r>
            <a:r>
              <a:rPr sz="2000" spc="-165" dirty="0">
                <a:solidFill>
                  <a:srgbClr val="006666"/>
                </a:solidFill>
                <a:latin typeface="Arial"/>
                <a:cs typeface="Arial"/>
              </a:rPr>
              <a:t> </a:t>
            </a:r>
            <a:r>
              <a:rPr sz="2000" dirty="0">
                <a:solidFill>
                  <a:srgbClr val="006666"/>
                </a:solidFill>
                <a:latin typeface="Arial"/>
                <a:cs typeface="Arial"/>
              </a:rPr>
              <a:t>if  the foreground queue is</a:t>
            </a:r>
            <a:r>
              <a:rPr sz="2000" spc="-100" dirty="0">
                <a:solidFill>
                  <a:srgbClr val="006666"/>
                </a:solidFill>
                <a:latin typeface="Arial"/>
                <a:cs typeface="Arial"/>
              </a:rPr>
              <a:t> </a:t>
            </a:r>
            <a:r>
              <a:rPr sz="2000" dirty="0">
                <a:solidFill>
                  <a:srgbClr val="006666"/>
                </a:solidFill>
                <a:latin typeface="Arial"/>
                <a:cs typeface="Arial"/>
              </a:rPr>
              <a:t>empty</a:t>
            </a:r>
            <a:endParaRPr sz="2000" dirty="0">
              <a:latin typeface="Arial"/>
              <a:cs typeface="Arial"/>
            </a:endParaRPr>
          </a:p>
          <a:p>
            <a:pPr marL="1155700">
              <a:lnSpc>
                <a:spcPct val="100000"/>
              </a:lnSpc>
              <a:spcBef>
                <a:spcPts val="480"/>
              </a:spcBef>
            </a:pPr>
            <a:r>
              <a:rPr sz="2000" dirty="0">
                <a:solidFill>
                  <a:srgbClr val="006666"/>
                </a:solidFill>
                <a:latin typeface="Arial"/>
                <a:cs typeface="Arial"/>
              </a:rPr>
              <a:t>Possibility of</a:t>
            </a:r>
            <a:r>
              <a:rPr sz="2000" spc="-25" dirty="0">
                <a:solidFill>
                  <a:srgbClr val="006666"/>
                </a:solidFill>
                <a:latin typeface="Arial"/>
                <a:cs typeface="Arial"/>
              </a:rPr>
              <a:t> </a:t>
            </a:r>
            <a:r>
              <a:rPr sz="2000" dirty="0">
                <a:solidFill>
                  <a:srgbClr val="006666"/>
                </a:solidFill>
                <a:latin typeface="Arial"/>
                <a:cs typeface="Arial"/>
              </a:rPr>
              <a:t>starvation.</a:t>
            </a:r>
            <a:endParaRPr sz="2000" dirty="0">
              <a:latin typeface="Arial"/>
              <a:cs typeface="Arial"/>
            </a:endParaRPr>
          </a:p>
          <a:p>
            <a:pPr marL="756285" marR="135890">
              <a:lnSpc>
                <a:spcPct val="100000"/>
              </a:lnSpc>
              <a:spcBef>
                <a:spcPts val="520"/>
              </a:spcBef>
            </a:pPr>
            <a:r>
              <a:rPr sz="2200" spc="-5" dirty="0">
                <a:solidFill>
                  <a:srgbClr val="006666"/>
                </a:solidFill>
                <a:latin typeface="Arial"/>
                <a:cs typeface="Arial"/>
              </a:rPr>
              <a:t>Time </a:t>
            </a:r>
            <a:r>
              <a:rPr sz="2200" dirty="0">
                <a:solidFill>
                  <a:srgbClr val="006666"/>
                </a:solidFill>
                <a:latin typeface="Arial"/>
                <a:cs typeface="Arial"/>
              </a:rPr>
              <a:t>slice </a:t>
            </a:r>
            <a:r>
              <a:rPr sz="2200" spc="-5" dirty="0">
                <a:solidFill>
                  <a:srgbClr val="006666"/>
                </a:solidFill>
                <a:latin typeface="Arial"/>
                <a:cs typeface="Arial"/>
              </a:rPr>
              <a:t>– each queue gets a certain amount of  CPU time which </a:t>
            </a:r>
            <a:r>
              <a:rPr sz="2200" dirty="0">
                <a:solidFill>
                  <a:srgbClr val="006666"/>
                </a:solidFill>
                <a:latin typeface="Arial"/>
                <a:cs typeface="Arial"/>
              </a:rPr>
              <a:t>it </a:t>
            </a:r>
            <a:r>
              <a:rPr sz="2200" spc="-5" dirty="0">
                <a:solidFill>
                  <a:srgbClr val="006666"/>
                </a:solidFill>
                <a:latin typeface="Arial"/>
                <a:cs typeface="Arial"/>
              </a:rPr>
              <a:t>can schedule amongst its </a:t>
            </a:r>
            <a:r>
              <a:rPr sz="2200" dirty="0">
                <a:solidFill>
                  <a:srgbClr val="006666"/>
                </a:solidFill>
                <a:latin typeface="Arial"/>
                <a:cs typeface="Arial"/>
              </a:rPr>
              <a:t>processes</a:t>
            </a:r>
            <a:endParaRPr sz="2200" dirty="0">
              <a:latin typeface="Arial"/>
              <a:cs typeface="Arial"/>
            </a:endParaRPr>
          </a:p>
          <a:p>
            <a:pPr marL="1155700" marR="174625">
              <a:lnSpc>
                <a:spcPct val="100000"/>
              </a:lnSpc>
              <a:spcBef>
                <a:spcPts val="490"/>
              </a:spcBef>
            </a:pPr>
            <a:r>
              <a:rPr sz="2000" spc="-5" dirty="0">
                <a:solidFill>
                  <a:srgbClr val="006666"/>
                </a:solidFill>
                <a:latin typeface="Arial"/>
                <a:cs typeface="Arial"/>
              </a:rPr>
              <a:t>i.e., </a:t>
            </a:r>
            <a:r>
              <a:rPr sz="2000" dirty="0">
                <a:solidFill>
                  <a:srgbClr val="006666"/>
                </a:solidFill>
                <a:latin typeface="Arial"/>
                <a:cs typeface="Arial"/>
              </a:rPr>
              <a:t>80% to foreground queue, 20% to</a:t>
            </a:r>
            <a:r>
              <a:rPr sz="2000" spc="-155" dirty="0">
                <a:solidFill>
                  <a:srgbClr val="006666"/>
                </a:solidFill>
                <a:latin typeface="Arial"/>
                <a:cs typeface="Arial"/>
              </a:rPr>
              <a:t> </a:t>
            </a:r>
            <a:r>
              <a:rPr sz="2000" dirty="0">
                <a:solidFill>
                  <a:srgbClr val="006666"/>
                </a:solidFill>
                <a:latin typeface="Arial"/>
                <a:cs typeface="Arial"/>
              </a:rPr>
              <a:t>background  queue</a:t>
            </a:r>
            <a:endParaRPr sz="2000" dirty="0">
              <a:latin typeface="Arial"/>
              <a:cs typeface="Arial"/>
            </a:endParaRPr>
          </a:p>
          <a:p>
            <a:pPr marL="1155700">
              <a:lnSpc>
                <a:spcPct val="100000"/>
              </a:lnSpc>
              <a:spcBef>
                <a:spcPts val="480"/>
              </a:spcBef>
            </a:pPr>
            <a:r>
              <a:rPr sz="2000" dirty="0">
                <a:solidFill>
                  <a:srgbClr val="006666"/>
                </a:solidFill>
                <a:latin typeface="Arial"/>
                <a:cs typeface="Arial"/>
              </a:rPr>
              <a:t>not necessarily</a:t>
            </a:r>
            <a:r>
              <a:rPr sz="2000" spc="-65" dirty="0">
                <a:solidFill>
                  <a:srgbClr val="006666"/>
                </a:solidFill>
                <a:latin typeface="Arial"/>
                <a:cs typeface="Arial"/>
              </a:rPr>
              <a:t> </a:t>
            </a:r>
            <a:r>
              <a:rPr sz="2000" dirty="0">
                <a:solidFill>
                  <a:srgbClr val="006666"/>
                </a:solidFill>
                <a:latin typeface="Arial"/>
                <a:cs typeface="Arial"/>
              </a:rPr>
              <a:t>optimal</a:t>
            </a:r>
            <a:endParaRPr sz="2000" dirty="0">
              <a:latin typeface="Arial"/>
              <a:cs typeface="Arial"/>
            </a:endParaRPr>
          </a:p>
        </p:txBody>
      </p:sp>
      <p:sp>
        <p:nvSpPr>
          <p:cNvPr id="11" name="object 11"/>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38</a:t>
            </a:fld>
            <a:endParaRPr sz="1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7" y="469849"/>
            <a:ext cx="6051397" cy="514350"/>
          </a:xfrm>
          <a:prstGeom prst="rect">
            <a:avLst/>
          </a:prstGeom>
        </p:spPr>
        <p:txBody>
          <a:bodyPr vert="horz" wrap="square" lIns="0" tIns="13335" rIns="0" bIns="0" rtlCol="0">
            <a:spAutoFit/>
          </a:bodyPr>
          <a:lstStyle/>
          <a:p>
            <a:pPr marL="12700">
              <a:lnSpc>
                <a:spcPct val="100000"/>
              </a:lnSpc>
              <a:spcBef>
                <a:spcPts val="105"/>
              </a:spcBef>
            </a:pPr>
            <a:r>
              <a:rPr spc="-5" dirty="0"/>
              <a:t>Multilevel Queue</a:t>
            </a:r>
            <a:r>
              <a:rPr spc="-85" dirty="0"/>
              <a:t> </a:t>
            </a:r>
            <a:r>
              <a:rPr dirty="0"/>
              <a:t>Scheduling</a:t>
            </a:r>
          </a:p>
        </p:txBody>
      </p:sp>
      <p:grpSp>
        <p:nvGrpSpPr>
          <p:cNvPr id="4" name="object 4"/>
          <p:cNvGrpSpPr/>
          <p:nvPr/>
        </p:nvGrpSpPr>
        <p:grpSpPr>
          <a:xfrm>
            <a:off x="1610867" y="1577339"/>
            <a:ext cx="5588635" cy="3700779"/>
            <a:chOff x="1610867" y="1577339"/>
            <a:chExt cx="5588635" cy="3700779"/>
          </a:xfrm>
        </p:grpSpPr>
        <p:sp>
          <p:nvSpPr>
            <p:cNvPr id="5" name="object 5"/>
            <p:cNvSpPr/>
            <p:nvPr/>
          </p:nvSpPr>
          <p:spPr>
            <a:xfrm>
              <a:off x="1648967" y="1615439"/>
              <a:ext cx="5512308" cy="36240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10868" y="1577339"/>
              <a:ext cx="5588635" cy="3700779"/>
            </a:xfrm>
            <a:custGeom>
              <a:avLst/>
              <a:gdLst/>
              <a:ahLst/>
              <a:cxnLst/>
              <a:rect l="l" t="t" r="r" b="b"/>
              <a:pathLst>
                <a:path w="5588634" h="3700779">
                  <a:moveTo>
                    <a:pt x="5563108" y="3662680"/>
                  </a:moveTo>
                  <a:lnTo>
                    <a:pt x="38100" y="3662680"/>
                  </a:lnTo>
                  <a:lnTo>
                    <a:pt x="38100" y="38112"/>
                  </a:lnTo>
                  <a:lnTo>
                    <a:pt x="25400" y="38112"/>
                  </a:lnTo>
                  <a:lnTo>
                    <a:pt x="25400" y="3662680"/>
                  </a:lnTo>
                  <a:lnTo>
                    <a:pt x="25400" y="3675380"/>
                  </a:lnTo>
                  <a:lnTo>
                    <a:pt x="5563108" y="3675380"/>
                  </a:lnTo>
                  <a:lnTo>
                    <a:pt x="5563108" y="3662680"/>
                  </a:lnTo>
                  <a:close/>
                </a:path>
                <a:path w="5588634" h="3700779">
                  <a:moveTo>
                    <a:pt x="5563108" y="25400"/>
                  </a:moveTo>
                  <a:lnTo>
                    <a:pt x="25400" y="25400"/>
                  </a:lnTo>
                  <a:lnTo>
                    <a:pt x="25400" y="38100"/>
                  </a:lnTo>
                  <a:lnTo>
                    <a:pt x="5550408" y="38100"/>
                  </a:lnTo>
                  <a:lnTo>
                    <a:pt x="5550408" y="3662172"/>
                  </a:lnTo>
                  <a:lnTo>
                    <a:pt x="5563108" y="3662172"/>
                  </a:lnTo>
                  <a:lnTo>
                    <a:pt x="5563108" y="38100"/>
                  </a:lnTo>
                  <a:lnTo>
                    <a:pt x="5563108" y="25400"/>
                  </a:lnTo>
                  <a:close/>
                </a:path>
                <a:path w="5588634" h="3700779">
                  <a:moveTo>
                    <a:pt x="5588508" y="3688080"/>
                  </a:moveTo>
                  <a:lnTo>
                    <a:pt x="12700" y="3688080"/>
                  </a:lnTo>
                  <a:lnTo>
                    <a:pt x="12700" y="12712"/>
                  </a:lnTo>
                  <a:lnTo>
                    <a:pt x="0" y="12712"/>
                  </a:lnTo>
                  <a:lnTo>
                    <a:pt x="0" y="3688080"/>
                  </a:lnTo>
                  <a:lnTo>
                    <a:pt x="0" y="3700780"/>
                  </a:lnTo>
                  <a:lnTo>
                    <a:pt x="5588508" y="3700780"/>
                  </a:lnTo>
                  <a:lnTo>
                    <a:pt x="5588508" y="3688080"/>
                  </a:lnTo>
                  <a:close/>
                </a:path>
                <a:path w="5588634" h="3700779">
                  <a:moveTo>
                    <a:pt x="5588508" y="0"/>
                  </a:moveTo>
                  <a:lnTo>
                    <a:pt x="0" y="0"/>
                  </a:lnTo>
                  <a:lnTo>
                    <a:pt x="0" y="12700"/>
                  </a:lnTo>
                  <a:lnTo>
                    <a:pt x="5575808" y="12700"/>
                  </a:lnTo>
                  <a:lnTo>
                    <a:pt x="5575808" y="3687572"/>
                  </a:lnTo>
                  <a:lnTo>
                    <a:pt x="5588508" y="3687572"/>
                  </a:lnTo>
                  <a:lnTo>
                    <a:pt x="5588508" y="12700"/>
                  </a:lnTo>
                  <a:lnTo>
                    <a:pt x="5588508" y="0"/>
                  </a:lnTo>
                  <a:close/>
                </a:path>
              </a:pathLst>
            </a:custGeom>
            <a:solidFill>
              <a:srgbClr val="CC6600"/>
            </a:solidFill>
          </p:spPr>
          <p:txBody>
            <a:bodyPr wrap="square" lIns="0" tIns="0" rIns="0" bIns="0" rtlCol="0"/>
            <a:lstStyle/>
            <a:p>
              <a:endParaRPr/>
            </a:p>
          </p:txBody>
        </p:sp>
      </p:grpSp>
      <p:sp>
        <p:nvSpPr>
          <p:cNvPr id="7" name="object 7"/>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39</a:t>
            </a:fld>
            <a:endParaRPr sz="14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4054" y="196976"/>
            <a:ext cx="6092546" cy="513715"/>
          </a:xfrm>
          <a:prstGeom prst="rect">
            <a:avLst/>
          </a:prstGeom>
        </p:spPr>
        <p:txBody>
          <a:bodyPr vert="horz" wrap="square" lIns="0" tIns="12700" rIns="0" bIns="0" rtlCol="0">
            <a:spAutoFit/>
          </a:bodyPr>
          <a:lstStyle/>
          <a:p>
            <a:pPr marL="12700">
              <a:lnSpc>
                <a:spcPct val="100000"/>
              </a:lnSpc>
              <a:spcBef>
                <a:spcPts val="100"/>
              </a:spcBef>
            </a:pPr>
            <a:r>
              <a:rPr dirty="0"/>
              <a:t>Process queues for</a:t>
            </a:r>
            <a:r>
              <a:rPr spc="-75" dirty="0"/>
              <a:t> </a:t>
            </a:r>
            <a:r>
              <a:rPr spc="-5" dirty="0"/>
              <a:t>scheduling</a:t>
            </a:r>
          </a:p>
        </p:txBody>
      </p:sp>
      <p:sp>
        <p:nvSpPr>
          <p:cNvPr id="4" name="object 4"/>
          <p:cNvSpPr txBox="1"/>
          <p:nvPr/>
        </p:nvSpPr>
        <p:spPr>
          <a:xfrm>
            <a:off x="459740" y="1470405"/>
            <a:ext cx="804545" cy="757555"/>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800000"/>
                </a:solidFill>
                <a:latin typeface="Times New Roman"/>
                <a:cs typeface="Times New Roman"/>
              </a:rPr>
              <a:t>Ready  queue</a:t>
            </a:r>
            <a:endParaRPr sz="2400">
              <a:latin typeface="Times New Roman"/>
              <a:cs typeface="Times New Roman"/>
            </a:endParaRPr>
          </a:p>
        </p:txBody>
      </p:sp>
      <p:sp>
        <p:nvSpPr>
          <p:cNvPr id="5" name="object 5"/>
          <p:cNvSpPr txBox="1"/>
          <p:nvPr/>
        </p:nvSpPr>
        <p:spPr>
          <a:xfrm>
            <a:off x="624941" y="5696813"/>
            <a:ext cx="7995284" cy="75755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000CC"/>
                </a:solidFill>
                <a:latin typeface="Liberation Sans Narrow"/>
                <a:cs typeface="Liberation Sans Narrow"/>
              </a:rPr>
              <a:t>We </a:t>
            </a:r>
            <a:r>
              <a:rPr sz="2400" spc="-5" dirty="0">
                <a:solidFill>
                  <a:srgbClr val="0000CC"/>
                </a:solidFill>
                <a:latin typeface="Liberation Sans Narrow"/>
                <a:cs typeface="Liberation Sans Narrow"/>
              </a:rPr>
              <a:t>will assume that the first process in </a:t>
            </a:r>
            <a:r>
              <a:rPr sz="2400" dirty="0">
                <a:solidFill>
                  <a:srgbClr val="0000CC"/>
                </a:solidFill>
                <a:latin typeface="Liberation Sans Narrow"/>
                <a:cs typeface="Liberation Sans Narrow"/>
              </a:rPr>
              <a:t>a </a:t>
            </a:r>
            <a:r>
              <a:rPr sz="2400" spc="-5" dirty="0">
                <a:solidFill>
                  <a:srgbClr val="0000CC"/>
                </a:solidFill>
                <a:latin typeface="Liberation Sans Narrow"/>
                <a:cs typeface="Liberation Sans Narrow"/>
              </a:rPr>
              <a:t>queue is the one that uses</a:t>
            </a:r>
            <a:r>
              <a:rPr sz="2400" spc="240" dirty="0">
                <a:solidFill>
                  <a:srgbClr val="0000CC"/>
                </a:solidFill>
                <a:latin typeface="Liberation Sans Narrow"/>
                <a:cs typeface="Liberation Sans Narrow"/>
              </a:rPr>
              <a:t> </a:t>
            </a:r>
            <a:r>
              <a:rPr sz="2400" spc="-5" dirty="0">
                <a:solidFill>
                  <a:srgbClr val="0000CC"/>
                </a:solidFill>
                <a:latin typeface="Liberation Sans Narrow"/>
                <a:cs typeface="Liberation Sans Narrow"/>
              </a:rPr>
              <a:t>the</a:t>
            </a:r>
            <a:endParaRPr sz="2400">
              <a:latin typeface="Liberation Sans Narrow"/>
              <a:cs typeface="Liberation Sans Narrow"/>
            </a:endParaRPr>
          </a:p>
          <a:p>
            <a:pPr marL="12700">
              <a:lnSpc>
                <a:spcPct val="100000"/>
              </a:lnSpc>
              <a:spcBef>
                <a:spcPts val="5"/>
              </a:spcBef>
            </a:pPr>
            <a:r>
              <a:rPr sz="2400" dirty="0">
                <a:solidFill>
                  <a:srgbClr val="0000CC"/>
                </a:solidFill>
                <a:latin typeface="Liberation Sans Narrow"/>
                <a:cs typeface="Liberation Sans Narrow"/>
              </a:rPr>
              <a:t>resource: </a:t>
            </a:r>
            <a:r>
              <a:rPr sz="2400" spc="-5" dirty="0">
                <a:solidFill>
                  <a:srgbClr val="0000CC"/>
                </a:solidFill>
                <a:latin typeface="Liberation Sans Narrow"/>
                <a:cs typeface="Liberation Sans Narrow"/>
              </a:rPr>
              <a:t>here, proc7</a:t>
            </a:r>
            <a:r>
              <a:rPr sz="2400" spc="40" dirty="0">
                <a:solidFill>
                  <a:srgbClr val="0000CC"/>
                </a:solidFill>
                <a:latin typeface="Liberation Sans Narrow"/>
                <a:cs typeface="Liberation Sans Narrow"/>
              </a:rPr>
              <a:t> </a:t>
            </a:r>
            <a:r>
              <a:rPr sz="2400" spc="-10" dirty="0">
                <a:solidFill>
                  <a:srgbClr val="0000CC"/>
                </a:solidFill>
                <a:latin typeface="Liberation Sans Narrow"/>
                <a:cs typeface="Liberation Sans Narrow"/>
              </a:rPr>
              <a:t>executes</a:t>
            </a:r>
            <a:endParaRPr sz="2400">
              <a:latin typeface="Liberation Sans Narrow"/>
              <a:cs typeface="Liberation Sans Narrow"/>
            </a:endParaRPr>
          </a:p>
        </p:txBody>
      </p:sp>
      <p:grpSp>
        <p:nvGrpSpPr>
          <p:cNvPr id="6" name="object 6"/>
          <p:cNvGrpSpPr/>
          <p:nvPr/>
        </p:nvGrpSpPr>
        <p:grpSpPr>
          <a:xfrm>
            <a:off x="1267967" y="1089660"/>
            <a:ext cx="6390640" cy="4618990"/>
            <a:chOff x="1267967" y="1089660"/>
            <a:chExt cx="6390640" cy="4618990"/>
          </a:xfrm>
        </p:grpSpPr>
        <p:sp>
          <p:nvSpPr>
            <p:cNvPr id="7" name="object 7"/>
            <p:cNvSpPr/>
            <p:nvPr/>
          </p:nvSpPr>
          <p:spPr>
            <a:xfrm>
              <a:off x="1306067" y="1127760"/>
              <a:ext cx="6313932" cy="45430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67968" y="1089659"/>
              <a:ext cx="6390640" cy="4618990"/>
            </a:xfrm>
            <a:custGeom>
              <a:avLst/>
              <a:gdLst/>
              <a:ahLst/>
              <a:cxnLst/>
              <a:rect l="l" t="t" r="r" b="b"/>
              <a:pathLst>
                <a:path w="6390640" h="4618990">
                  <a:moveTo>
                    <a:pt x="6364732" y="25400"/>
                  </a:moveTo>
                  <a:lnTo>
                    <a:pt x="6352032" y="25400"/>
                  </a:lnTo>
                  <a:lnTo>
                    <a:pt x="6352032" y="38100"/>
                  </a:lnTo>
                  <a:lnTo>
                    <a:pt x="6352032" y="4580890"/>
                  </a:lnTo>
                  <a:lnTo>
                    <a:pt x="38100" y="4580890"/>
                  </a:lnTo>
                  <a:lnTo>
                    <a:pt x="38100" y="38100"/>
                  </a:lnTo>
                  <a:lnTo>
                    <a:pt x="6352032" y="38100"/>
                  </a:lnTo>
                  <a:lnTo>
                    <a:pt x="6352032" y="25400"/>
                  </a:lnTo>
                  <a:lnTo>
                    <a:pt x="25400" y="25400"/>
                  </a:lnTo>
                  <a:lnTo>
                    <a:pt x="25400" y="38100"/>
                  </a:lnTo>
                  <a:lnTo>
                    <a:pt x="25400" y="4580890"/>
                  </a:lnTo>
                  <a:lnTo>
                    <a:pt x="25400" y="4593590"/>
                  </a:lnTo>
                  <a:lnTo>
                    <a:pt x="6364732" y="4593590"/>
                  </a:lnTo>
                  <a:lnTo>
                    <a:pt x="6364732" y="4581144"/>
                  </a:lnTo>
                  <a:lnTo>
                    <a:pt x="6364732" y="4580890"/>
                  </a:lnTo>
                  <a:lnTo>
                    <a:pt x="6364732" y="38100"/>
                  </a:lnTo>
                  <a:lnTo>
                    <a:pt x="6364732" y="25400"/>
                  </a:lnTo>
                  <a:close/>
                </a:path>
                <a:path w="6390640" h="4618990">
                  <a:moveTo>
                    <a:pt x="6390132" y="0"/>
                  </a:moveTo>
                  <a:lnTo>
                    <a:pt x="6377432" y="0"/>
                  </a:lnTo>
                  <a:lnTo>
                    <a:pt x="6377432" y="12700"/>
                  </a:lnTo>
                  <a:lnTo>
                    <a:pt x="6377432" y="4606290"/>
                  </a:lnTo>
                  <a:lnTo>
                    <a:pt x="12700" y="4606290"/>
                  </a:lnTo>
                  <a:lnTo>
                    <a:pt x="12700" y="12700"/>
                  </a:lnTo>
                  <a:lnTo>
                    <a:pt x="6377432" y="12700"/>
                  </a:lnTo>
                  <a:lnTo>
                    <a:pt x="6377432" y="0"/>
                  </a:lnTo>
                  <a:lnTo>
                    <a:pt x="0" y="0"/>
                  </a:lnTo>
                  <a:lnTo>
                    <a:pt x="0" y="12700"/>
                  </a:lnTo>
                  <a:lnTo>
                    <a:pt x="0" y="4606290"/>
                  </a:lnTo>
                  <a:lnTo>
                    <a:pt x="0" y="4618990"/>
                  </a:lnTo>
                  <a:lnTo>
                    <a:pt x="6390132" y="4618990"/>
                  </a:lnTo>
                  <a:lnTo>
                    <a:pt x="6390132" y="4606544"/>
                  </a:lnTo>
                  <a:lnTo>
                    <a:pt x="6390132" y="4606290"/>
                  </a:lnTo>
                  <a:lnTo>
                    <a:pt x="6390132" y="12700"/>
                  </a:lnTo>
                  <a:lnTo>
                    <a:pt x="6390132" y="0"/>
                  </a:lnTo>
                  <a:close/>
                </a:path>
              </a:pathLst>
            </a:custGeom>
            <a:solidFill>
              <a:srgbClr val="CC66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a:t>
            </a:fld>
            <a:endParaRPr dirty="0"/>
          </a:p>
        </p:txBody>
      </p:sp>
      <p:sp>
        <p:nvSpPr>
          <p:cNvPr id="10" name="object 10"/>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443322" cy="514350"/>
          </a:xfrm>
          <a:prstGeom prst="rect">
            <a:avLst/>
          </a:prstGeom>
        </p:spPr>
        <p:txBody>
          <a:bodyPr vert="horz" wrap="square" lIns="0" tIns="13335" rIns="0" bIns="0" rtlCol="0">
            <a:spAutoFit/>
          </a:bodyPr>
          <a:lstStyle/>
          <a:p>
            <a:pPr marL="12700">
              <a:lnSpc>
                <a:spcPct val="100000"/>
              </a:lnSpc>
              <a:spcBef>
                <a:spcPts val="105"/>
              </a:spcBef>
            </a:pPr>
            <a:r>
              <a:rPr spc="-5" dirty="0"/>
              <a:t>Multilevel </a:t>
            </a:r>
            <a:r>
              <a:rPr dirty="0"/>
              <a:t>Feedback</a:t>
            </a:r>
            <a:r>
              <a:rPr spc="-105" dirty="0"/>
              <a:t> </a:t>
            </a:r>
            <a:r>
              <a:rPr spc="-5" dirty="0"/>
              <a:t>Queue</a:t>
            </a:r>
          </a:p>
        </p:txBody>
      </p:sp>
      <p:sp>
        <p:nvSpPr>
          <p:cNvPr id="4" name="object 4"/>
          <p:cNvSpPr/>
          <p:nvPr/>
        </p:nvSpPr>
        <p:spPr>
          <a:xfrm>
            <a:off x="526999" y="1957070"/>
            <a:ext cx="229209" cy="23774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26999" y="2469133"/>
            <a:ext cx="229209"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84503" y="3301619"/>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41703" y="4196207"/>
            <a:ext cx="256032" cy="26365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984503" y="4612513"/>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41703" y="5507126"/>
            <a:ext cx="256032" cy="26365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41703" y="5945733"/>
            <a:ext cx="256032" cy="26395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514299" y="1180934"/>
            <a:ext cx="7549515" cy="5052695"/>
          </a:xfrm>
          <a:prstGeom prst="rect">
            <a:avLst/>
          </a:prstGeom>
        </p:spPr>
        <p:txBody>
          <a:bodyPr vert="horz" wrap="square" lIns="0" tIns="98425" rIns="0" bIns="0" rtlCol="0">
            <a:spAutoFit/>
          </a:bodyPr>
          <a:lstStyle/>
          <a:p>
            <a:pPr marL="12700">
              <a:lnSpc>
                <a:spcPct val="100000"/>
              </a:lnSpc>
              <a:spcBef>
                <a:spcPts val="775"/>
              </a:spcBef>
            </a:pPr>
            <a:r>
              <a:rPr sz="2800" dirty="0">
                <a:solidFill>
                  <a:srgbClr val="006666"/>
                </a:solidFill>
                <a:latin typeface="Arial"/>
                <a:cs typeface="Arial"/>
              </a:rPr>
              <a:t>Idea:</a:t>
            </a:r>
            <a:endParaRPr sz="2800" dirty="0">
              <a:latin typeface="Arial"/>
              <a:cs typeface="Arial"/>
            </a:endParaRPr>
          </a:p>
          <a:p>
            <a:pPr marL="355600">
              <a:lnSpc>
                <a:spcPct val="100000"/>
              </a:lnSpc>
              <a:spcBef>
                <a:spcPts val="675"/>
              </a:spcBef>
            </a:pPr>
            <a:r>
              <a:rPr sz="2800" b="1" spc="-5" dirty="0">
                <a:solidFill>
                  <a:srgbClr val="006666"/>
                </a:solidFill>
                <a:latin typeface="Arial"/>
                <a:cs typeface="Arial"/>
              </a:rPr>
              <a:t>Use multilevel</a:t>
            </a:r>
            <a:r>
              <a:rPr sz="2800" b="1" spc="10" dirty="0">
                <a:solidFill>
                  <a:srgbClr val="006666"/>
                </a:solidFill>
                <a:latin typeface="Arial"/>
                <a:cs typeface="Arial"/>
              </a:rPr>
              <a:t> </a:t>
            </a:r>
            <a:r>
              <a:rPr sz="2800" b="1" spc="-5" dirty="0">
                <a:solidFill>
                  <a:srgbClr val="006666"/>
                </a:solidFill>
                <a:latin typeface="Arial"/>
                <a:cs typeface="Arial"/>
              </a:rPr>
              <a:t>queues</a:t>
            </a:r>
            <a:endParaRPr sz="2800" dirty="0">
              <a:latin typeface="Arial"/>
              <a:cs typeface="Arial"/>
            </a:endParaRPr>
          </a:p>
          <a:p>
            <a:pPr marL="355600" marR="288290">
              <a:lnSpc>
                <a:spcPct val="100000"/>
              </a:lnSpc>
              <a:spcBef>
                <a:spcPts val="670"/>
              </a:spcBef>
            </a:pPr>
            <a:r>
              <a:rPr sz="2800" b="1" spc="-5" dirty="0">
                <a:solidFill>
                  <a:srgbClr val="006666"/>
                </a:solidFill>
                <a:latin typeface="Arial"/>
                <a:cs typeface="Arial"/>
              </a:rPr>
              <a:t>A process can move up and down queue  hierarchy</a:t>
            </a:r>
            <a:r>
              <a:rPr lang="en-CA" sz="2800" b="1" spc="-5" dirty="0">
                <a:solidFill>
                  <a:srgbClr val="006666"/>
                </a:solidFill>
                <a:latin typeface="Arial"/>
                <a:cs typeface="Arial"/>
              </a:rPr>
              <a:t> (to avoid starvation)</a:t>
            </a:r>
            <a:endParaRPr sz="2800" dirty="0">
              <a:latin typeface="Arial"/>
              <a:cs typeface="Arial"/>
            </a:endParaRPr>
          </a:p>
          <a:p>
            <a:pPr marL="756285" marR="133985">
              <a:lnSpc>
                <a:spcPct val="100000"/>
              </a:lnSpc>
              <a:spcBef>
                <a:spcPts val="635"/>
              </a:spcBef>
            </a:pPr>
            <a:r>
              <a:rPr sz="2600" dirty="0">
                <a:solidFill>
                  <a:srgbClr val="006666"/>
                </a:solidFill>
                <a:latin typeface="Arial"/>
                <a:cs typeface="Arial"/>
              </a:rPr>
              <a:t>Why would a process move to a lower</a:t>
            </a:r>
            <a:r>
              <a:rPr sz="2600" spc="-65" dirty="0">
                <a:solidFill>
                  <a:srgbClr val="006666"/>
                </a:solidFill>
                <a:latin typeface="Arial"/>
                <a:cs typeface="Arial"/>
              </a:rPr>
              <a:t> </a:t>
            </a:r>
            <a:r>
              <a:rPr sz="2600" dirty="0">
                <a:solidFill>
                  <a:srgbClr val="006666"/>
                </a:solidFill>
                <a:latin typeface="Arial"/>
                <a:cs typeface="Arial"/>
              </a:rPr>
              <a:t>priority  queue?</a:t>
            </a:r>
            <a:endParaRPr sz="2600" dirty="0">
              <a:latin typeface="Arial"/>
              <a:cs typeface="Arial"/>
            </a:endParaRPr>
          </a:p>
          <a:p>
            <a:pPr marL="1155700">
              <a:lnSpc>
                <a:spcPct val="100000"/>
              </a:lnSpc>
              <a:spcBef>
                <a:spcPts val="585"/>
              </a:spcBef>
            </a:pPr>
            <a:r>
              <a:rPr sz="2400" dirty="0">
                <a:solidFill>
                  <a:srgbClr val="006666"/>
                </a:solidFill>
                <a:latin typeface="Arial"/>
                <a:cs typeface="Arial"/>
              </a:rPr>
              <a:t>It </a:t>
            </a:r>
            <a:r>
              <a:rPr sz="2400" spc="-5" dirty="0">
                <a:solidFill>
                  <a:srgbClr val="006666"/>
                </a:solidFill>
                <a:latin typeface="Arial"/>
                <a:cs typeface="Arial"/>
              </a:rPr>
              <a:t>is using </a:t>
            </a:r>
            <a:r>
              <a:rPr sz="2400" dirty="0">
                <a:solidFill>
                  <a:srgbClr val="006666"/>
                </a:solidFill>
                <a:latin typeface="Arial"/>
                <a:cs typeface="Arial"/>
              </a:rPr>
              <a:t>too </a:t>
            </a:r>
            <a:r>
              <a:rPr sz="2400" spc="-5" dirty="0">
                <a:solidFill>
                  <a:srgbClr val="006666"/>
                </a:solidFill>
                <a:latin typeface="Arial"/>
                <a:cs typeface="Arial"/>
              </a:rPr>
              <a:t>much </a:t>
            </a:r>
            <a:r>
              <a:rPr sz="2400" spc="-10" dirty="0">
                <a:solidFill>
                  <a:srgbClr val="006666"/>
                </a:solidFill>
                <a:latin typeface="Arial"/>
                <a:cs typeface="Arial"/>
              </a:rPr>
              <a:t>CPU</a:t>
            </a:r>
            <a:r>
              <a:rPr sz="2400" spc="10" dirty="0">
                <a:solidFill>
                  <a:srgbClr val="006666"/>
                </a:solidFill>
                <a:latin typeface="Arial"/>
                <a:cs typeface="Arial"/>
              </a:rPr>
              <a:t> </a:t>
            </a:r>
            <a:r>
              <a:rPr sz="2400" dirty="0">
                <a:solidFill>
                  <a:srgbClr val="006666"/>
                </a:solidFill>
                <a:latin typeface="Arial"/>
                <a:cs typeface="Arial"/>
              </a:rPr>
              <a:t>time</a:t>
            </a:r>
            <a:endParaRPr sz="2400" dirty="0">
              <a:latin typeface="Arial"/>
              <a:cs typeface="Arial"/>
            </a:endParaRPr>
          </a:p>
          <a:p>
            <a:pPr marL="756285" marR="5080">
              <a:lnSpc>
                <a:spcPct val="100000"/>
              </a:lnSpc>
              <a:spcBef>
                <a:spcPts val="620"/>
              </a:spcBef>
            </a:pPr>
            <a:r>
              <a:rPr sz="2600" dirty="0">
                <a:solidFill>
                  <a:srgbClr val="006666"/>
                </a:solidFill>
                <a:latin typeface="Arial"/>
                <a:cs typeface="Arial"/>
              </a:rPr>
              <a:t>Why would a process move to a higher</a:t>
            </a:r>
            <a:r>
              <a:rPr sz="2600" spc="-65" dirty="0">
                <a:solidFill>
                  <a:srgbClr val="006666"/>
                </a:solidFill>
                <a:latin typeface="Arial"/>
                <a:cs typeface="Arial"/>
              </a:rPr>
              <a:t> </a:t>
            </a:r>
            <a:r>
              <a:rPr sz="2600" dirty="0">
                <a:solidFill>
                  <a:srgbClr val="006666"/>
                </a:solidFill>
                <a:latin typeface="Arial"/>
                <a:cs typeface="Arial"/>
              </a:rPr>
              <a:t>priority  queue?</a:t>
            </a:r>
            <a:endParaRPr sz="2600" dirty="0">
              <a:latin typeface="Arial"/>
              <a:cs typeface="Arial"/>
            </a:endParaRPr>
          </a:p>
          <a:p>
            <a:pPr marL="1155700" marR="1167130">
              <a:lnSpc>
                <a:spcPct val="120000"/>
              </a:lnSpc>
              <a:spcBef>
                <a:spcPts val="5"/>
              </a:spcBef>
            </a:pPr>
            <a:r>
              <a:rPr sz="2400" spc="-5" dirty="0">
                <a:solidFill>
                  <a:srgbClr val="006666"/>
                </a:solidFill>
                <a:latin typeface="Arial"/>
                <a:cs typeface="Arial"/>
              </a:rPr>
              <a:t>Has been starved </a:t>
            </a:r>
            <a:r>
              <a:rPr sz="2400" dirty="0">
                <a:solidFill>
                  <a:srgbClr val="006666"/>
                </a:solidFill>
                <a:latin typeface="Arial"/>
                <a:cs typeface="Arial"/>
              </a:rPr>
              <a:t>of </a:t>
            </a:r>
            <a:r>
              <a:rPr sz="2400" spc="-5" dirty="0">
                <a:solidFill>
                  <a:srgbClr val="006666"/>
                </a:solidFill>
                <a:latin typeface="Arial"/>
                <a:cs typeface="Arial"/>
              </a:rPr>
              <a:t>CPU </a:t>
            </a:r>
            <a:r>
              <a:rPr sz="2400" dirty="0">
                <a:solidFill>
                  <a:srgbClr val="006666"/>
                </a:solidFill>
                <a:latin typeface="Arial"/>
                <a:cs typeface="Arial"/>
              </a:rPr>
              <a:t>for </a:t>
            </a:r>
            <a:r>
              <a:rPr sz="2400" spc="-5" dirty="0">
                <a:solidFill>
                  <a:srgbClr val="006666"/>
                </a:solidFill>
                <a:latin typeface="Arial"/>
                <a:cs typeface="Arial"/>
              </a:rPr>
              <a:t>long </a:t>
            </a:r>
            <a:r>
              <a:rPr sz="2400" dirty="0">
                <a:solidFill>
                  <a:srgbClr val="006666"/>
                </a:solidFill>
                <a:latin typeface="Arial"/>
                <a:cs typeface="Arial"/>
              </a:rPr>
              <a:t>time  A </a:t>
            </a:r>
            <a:r>
              <a:rPr sz="2400" spc="-5" dirty="0">
                <a:solidFill>
                  <a:srgbClr val="006666"/>
                </a:solidFill>
                <a:latin typeface="Arial"/>
                <a:cs typeface="Arial"/>
              </a:rPr>
              <a:t>way </a:t>
            </a:r>
            <a:r>
              <a:rPr sz="2400" dirty="0">
                <a:solidFill>
                  <a:srgbClr val="006666"/>
                </a:solidFill>
                <a:latin typeface="Arial"/>
                <a:cs typeface="Arial"/>
              </a:rPr>
              <a:t>to </a:t>
            </a:r>
            <a:r>
              <a:rPr sz="2400" spc="-5" dirty="0">
                <a:solidFill>
                  <a:srgbClr val="006666"/>
                </a:solidFill>
                <a:latin typeface="Arial"/>
                <a:cs typeface="Arial"/>
              </a:rPr>
              <a:t>implement</a:t>
            </a:r>
            <a:r>
              <a:rPr sz="2400" dirty="0">
                <a:solidFill>
                  <a:srgbClr val="006666"/>
                </a:solidFill>
                <a:latin typeface="Arial"/>
                <a:cs typeface="Arial"/>
              </a:rPr>
              <a:t> </a:t>
            </a:r>
            <a:r>
              <a:rPr sz="2400" spc="-5" dirty="0">
                <a:solidFill>
                  <a:srgbClr val="006666"/>
                </a:solidFill>
                <a:latin typeface="Arial"/>
                <a:cs typeface="Arial"/>
              </a:rPr>
              <a:t>aging</a:t>
            </a:r>
            <a:endParaRPr sz="2400" dirty="0">
              <a:latin typeface="Arial"/>
              <a:cs typeface="Arial"/>
            </a:endParaRPr>
          </a:p>
        </p:txBody>
      </p:sp>
      <p:sp>
        <p:nvSpPr>
          <p:cNvPr id="12" name="object 12"/>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40</a:t>
            </a:fld>
            <a:endParaRPr sz="1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290922" cy="505908"/>
          </a:xfrm>
          <a:prstGeom prst="rect">
            <a:avLst/>
          </a:prstGeom>
        </p:spPr>
        <p:txBody>
          <a:bodyPr vert="horz" wrap="square" lIns="0" tIns="13335" rIns="0" bIns="0" rtlCol="0">
            <a:spAutoFit/>
          </a:bodyPr>
          <a:lstStyle/>
          <a:p>
            <a:pPr marL="12700">
              <a:lnSpc>
                <a:spcPct val="100000"/>
              </a:lnSpc>
              <a:spcBef>
                <a:spcPts val="105"/>
              </a:spcBef>
            </a:pPr>
            <a:r>
              <a:rPr spc="-5" dirty="0"/>
              <a:t>Multilevel </a:t>
            </a:r>
            <a:r>
              <a:rPr dirty="0"/>
              <a:t>Feedback</a:t>
            </a:r>
            <a:r>
              <a:rPr spc="-105" dirty="0"/>
              <a:t> </a:t>
            </a:r>
            <a:r>
              <a:rPr spc="-5" dirty="0"/>
              <a:t>Queue</a:t>
            </a:r>
          </a:p>
        </p:txBody>
      </p:sp>
      <p:sp>
        <p:nvSpPr>
          <p:cNvPr id="4" name="object 4"/>
          <p:cNvSpPr/>
          <p:nvPr/>
        </p:nvSpPr>
        <p:spPr>
          <a:xfrm>
            <a:off x="643127" y="1466341"/>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0327" y="2176221"/>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00327" y="2579242"/>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00327" y="2981579"/>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00327" y="3383610"/>
            <a:ext cx="271272" cy="28072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00327" y="3786504"/>
            <a:ext cx="271272" cy="28041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43127" y="4618609"/>
            <a:ext cx="198119" cy="2026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00327" y="4962728"/>
            <a:ext cx="271272" cy="28072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100327" y="5365699"/>
            <a:ext cx="271272" cy="280416"/>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973327" y="1311909"/>
            <a:ext cx="7506970" cy="434784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Multilevel-feedback-queue scheduler </a:t>
            </a:r>
            <a:r>
              <a:rPr sz="2400" b="1" dirty="0">
                <a:solidFill>
                  <a:srgbClr val="006666"/>
                </a:solidFill>
                <a:latin typeface="Arial"/>
                <a:cs typeface="Arial"/>
              </a:rPr>
              <a:t>defined by the  </a:t>
            </a:r>
            <a:r>
              <a:rPr sz="2400" b="1" spc="-5" dirty="0">
                <a:solidFill>
                  <a:srgbClr val="006666"/>
                </a:solidFill>
                <a:latin typeface="Arial"/>
                <a:cs typeface="Arial"/>
              </a:rPr>
              <a:t>following</a:t>
            </a:r>
            <a:r>
              <a:rPr sz="2400" b="1" spc="-55" dirty="0">
                <a:solidFill>
                  <a:srgbClr val="006666"/>
                </a:solidFill>
                <a:latin typeface="Arial"/>
                <a:cs typeface="Arial"/>
              </a:rPr>
              <a:t> </a:t>
            </a:r>
            <a:r>
              <a:rPr sz="2400" b="1" spc="-5" dirty="0">
                <a:solidFill>
                  <a:srgbClr val="006666"/>
                </a:solidFill>
                <a:latin typeface="Arial"/>
                <a:cs typeface="Arial"/>
              </a:rPr>
              <a:t>parameters:</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number of</a:t>
            </a:r>
            <a:r>
              <a:rPr sz="2200" spc="15" dirty="0">
                <a:solidFill>
                  <a:srgbClr val="006666"/>
                </a:solidFill>
                <a:latin typeface="Arial"/>
                <a:cs typeface="Arial"/>
              </a:rPr>
              <a:t> </a:t>
            </a:r>
            <a:r>
              <a:rPr sz="2200" spc="-5" dirty="0">
                <a:solidFill>
                  <a:srgbClr val="006666"/>
                </a:solidFill>
                <a:latin typeface="Arial"/>
                <a:cs typeface="Arial"/>
              </a:rPr>
              <a:t>queues</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scheduling algorithms for each</a:t>
            </a:r>
            <a:r>
              <a:rPr sz="2200" spc="25" dirty="0">
                <a:solidFill>
                  <a:srgbClr val="006666"/>
                </a:solidFill>
                <a:latin typeface="Arial"/>
                <a:cs typeface="Arial"/>
              </a:rPr>
              <a:t> </a:t>
            </a:r>
            <a:r>
              <a:rPr sz="2200" spc="-5" dirty="0">
                <a:solidFill>
                  <a:srgbClr val="006666"/>
                </a:solidFill>
                <a:latin typeface="Arial"/>
                <a:cs typeface="Arial"/>
              </a:rPr>
              <a:t>queue</a:t>
            </a:r>
            <a:endParaRPr sz="2200">
              <a:latin typeface="Arial"/>
              <a:cs typeface="Arial"/>
            </a:endParaRPr>
          </a:p>
          <a:p>
            <a:pPr marL="413384">
              <a:lnSpc>
                <a:spcPct val="100000"/>
              </a:lnSpc>
              <a:spcBef>
                <a:spcPts val="525"/>
              </a:spcBef>
            </a:pPr>
            <a:r>
              <a:rPr sz="2200" spc="-5" dirty="0">
                <a:solidFill>
                  <a:srgbClr val="006666"/>
                </a:solidFill>
                <a:latin typeface="Arial"/>
                <a:cs typeface="Arial"/>
              </a:rPr>
              <a:t>method used to determine when to upgrade a</a:t>
            </a:r>
            <a:r>
              <a:rPr sz="2200" spc="110" dirty="0">
                <a:solidFill>
                  <a:srgbClr val="006666"/>
                </a:solidFill>
                <a:latin typeface="Arial"/>
                <a:cs typeface="Arial"/>
              </a:rPr>
              <a:t> </a:t>
            </a:r>
            <a:r>
              <a:rPr sz="2200" spc="-5" dirty="0">
                <a:solidFill>
                  <a:srgbClr val="006666"/>
                </a:solidFill>
                <a:latin typeface="Arial"/>
                <a:cs typeface="Arial"/>
              </a:rPr>
              <a:t>process</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method </a:t>
            </a:r>
            <a:r>
              <a:rPr sz="2200" dirty="0">
                <a:solidFill>
                  <a:srgbClr val="006666"/>
                </a:solidFill>
                <a:latin typeface="Arial"/>
                <a:cs typeface="Arial"/>
              </a:rPr>
              <a:t>used </a:t>
            </a:r>
            <a:r>
              <a:rPr sz="2200" spc="-5" dirty="0">
                <a:solidFill>
                  <a:srgbClr val="006666"/>
                </a:solidFill>
                <a:latin typeface="Arial"/>
                <a:cs typeface="Arial"/>
              </a:rPr>
              <a:t>to determine when to demote a</a:t>
            </a:r>
            <a:r>
              <a:rPr sz="2200" spc="100" dirty="0">
                <a:solidFill>
                  <a:srgbClr val="006666"/>
                </a:solidFill>
                <a:latin typeface="Arial"/>
                <a:cs typeface="Arial"/>
              </a:rPr>
              <a:t> </a:t>
            </a:r>
            <a:r>
              <a:rPr sz="2200" spc="-5" dirty="0">
                <a:solidFill>
                  <a:srgbClr val="006666"/>
                </a:solidFill>
                <a:latin typeface="Arial"/>
                <a:cs typeface="Arial"/>
              </a:rPr>
              <a:t>process</a:t>
            </a:r>
            <a:endParaRPr sz="2200">
              <a:latin typeface="Arial"/>
              <a:cs typeface="Arial"/>
            </a:endParaRPr>
          </a:p>
          <a:p>
            <a:pPr marL="413384" marR="434340">
              <a:lnSpc>
                <a:spcPct val="100000"/>
              </a:lnSpc>
              <a:spcBef>
                <a:spcPts val="530"/>
              </a:spcBef>
            </a:pPr>
            <a:r>
              <a:rPr sz="2200" spc="-5" dirty="0">
                <a:solidFill>
                  <a:srgbClr val="006666"/>
                </a:solidFill>
                <a:latin typeface="Arial"/>
                <a:cs typeface="Arial"/>
              </a:rPr>
              <a:t>method used to determine which queue a process will  enter when that process needs</a:t>
            </a:r>
            <a:r>
              <a:rPr sz="2200" spc="40" dirty="0">
                <a:solidFill>
                  <a:srgbClr val="006666"/>
                </a:solidFill>
                <a:latin typeface="Arial"/>
                <a:cs typeface="Arial"/>
              </a:rPr>
              <a:t> </a:t>
            </a:r>
            <a:r>
              <a:rPr sz="2200" spc="-5" dirty="0">
                <a:solidFill>
                  <a:srgbClr val="006666"/>
                </a:solidFill>
                <a:latin typeface="Arial"/>
                <a:cs typeface="Arial"/>
              </a:rPr>
              <a:t>service</a:t>
            </a:r>
            <a:endParaRPr sz="2200">
              <a:latin typeface="Arial"/>
              <a:cs typeface="Arial"/>
            </a:endParaRPr>
          </a:p>
          <a:p>
            <a:pPr marL="12700">
              <a:lnSpc>
                <a:spcPct val="100000"/>
              </a:lnSpc>
              <a:spcBef>
                <a:spcPts val="580"/>
              </a:spcBef>
            </a:pPr>
            <a:r>
              <a:rPr sz="2400" b="1" dirty="0">
                <a:solidFill>
                  <a:srgbClr val="006666"/>
                </a:solidFill>
                <a:latin typeface="Arial"/>
                <a:cs typeface="Arial"/>
              </a:rPr>
              <a:t>This algorithm is the most </a:t>
            </a:r>
            <a:r>
              <a:rPr sz="2400" b="1" spc="-5" dirty="0">
                <a:solidFill>
                  <a:srgbClr val="006666"/>
                </a:solidFill>
                <a:latin typeface="Arial"/>
                <a:cs typeface="Arial"/>
              </a:rPr>
              <a:t>general</a:t>
            </a:r>
            <a:r>
              <a:rPr sz="2400" b="1" spc="-70" dirty="0">
                <a:solidFill>
                  <a:srgbClr val="006666"/>
                </a:solidFill>
                <a:latin typeface="Arial"/>
                <a:cs typeface="Arial"/>
              </a:rPr>
              <a:t> </a:t>
            </a:r>
            <a:r>
              <a:rPr sz="2400" b="1" spc="-5" dirty="0">
                <a:solidFill>
                  <a:srgbClr val="006666"/>
                </a:solidFill>
                <a:latin typeface="Arial"/>
                <a:cs typeface="Arial"/>
              </a:rPr>
              <a:t>one</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It can be adapted to </a:t>
            </a:r>
            <a:r>
              <a:rPr sz="2200" dirty="0">
                <a:solidFill>
                  <a:srgbClr val="006666"/>
                </a:solidFill>
                <a:latin typeface="Arial"/>
                <a:cs typeface="Arial"/>
              </a:rPr>
              <a:t>specific</a:t>
            </a:r>
            <a:r>
              <a:rPr sz="2200" spc="5" dirty="0">
                <a:solidFill>
                  <a:srgbClr val="006666"/>
                </a:solidFill>
                <a:latin typeface="Arial"/>
                <a:cs typeface="Arial"/>
              </a:rPr>
              <a:t> </a:t>
            </a:r>
            <a:r>
              <a:rPr sz="2200" spc="-5" dirty="0">
                <a:solidFill>
                  <a:srgbClr val="006666"/>
                </a:solidFill>
                <a:latin typeface="Arial"/>
                <a:cs typeface="Arial"/>
              </a:rPr>
              <a:t>systems</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But </a:t>
            </a:r>
            <a:r>
              <a:rPr sz="2200" dirty="0">
                <a:solidFill>
                  <a:srgbClr val="006666"/>
                </a:solidFill>
                <a:latin typeface="Arial"/>
                <a:cs typeface="Arial"/>
              </a:rPr>
              <a:t>it </a:t>
            </a:r>
            <a:r>
              <a:rPr sz="2200" spc="-5" dirty="0">
                <a:solidFill>
                  <a:srgbClr val="006666"/>
                </a:solidFill>
                <a:latin typeface="Arial"/>
                <a:cs typeface="Arial"/>
              </a:rPr>
              <a:t>is also the most complex</a:t>
            </a:r>
            <a:r>
              <a:rPr sz="2200" spc="20" dirty="0">
                <a:solidFill>
                  <a:srgbClr val="006666"/>
                </a:solidFill>
                <a:latin typeface="Arial"/>
                <a:cs typeface="Arial"/>
              </a:rPr>
              <a:t> </a:t>
            </a:r>
            <a:r>
              <a:rPr sz="2200" spc="-5" dirty="0">
                <a:solidFill>
                  <a:srgbClr val="006666"/>
                </a:solidFill>
                <a:latin typeface="Arial"/>
                <a:cs typeface="Arial"/>
              </a:rPr>
              <a:t>algorithm</a:t>
            </a:r>
            <a:endParaRPr sz="2200">
              <a:latin typeface="Arial"/>
              <a:cs typeface="Arial"/>
            </a:endParaRPr>
          </a:p>
        </p:txBody>
      </p:sp>
      <p:sp>
        <p:nvSpPr>
          <p:cNvPr id="14" name="object 14"/>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41</a:t>
            </a:fld>
            <a:endParaRPr sz="14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1451" y="390906"/>
            <a:ext cx="7653020" cy="505908"/>
          </a:xfrm>
          <a:prstGeom prst="rect">
            <a:avLst/>
          </a:prstGeom>
        </p:spPr>
        <p:txBody>
          <a:bodyPr vert="horz" wrap="square" lIns="0" tIns="13335" rIns="0" bIns="0" rtlCol="0">
            <a:spAutoFit/>
          </a:bodyPr>
          <a:lstStyle/>
          <a:p>
            <a:pPr marL="12700">
              <a:lnSpc>
                <a:spcPct val="100000"/>
              </a:lnSpc>
              <a:spcBef>
                <a:spcPts val="105"/>
              </a:spcBef>
            </a:pPr>
            <a:r>
              <a:rPr dirty="0"/>
              <a:t>Example of Multilevel Feedback</a:t>
            </a:r>
            <a:r>
              <a:rPr spc="-145" dirty="0"/>
              <a:t> </a:t>
            </a:r>
            <a:r>
              <a:rPr spc="-5" dirty="0"/>
              <a:t>Queue</a:t>
            </a:r>
          </a:p>
        </p:txBody>
      </p:sp>
      <p:sp>
        <p:nvSpPr>
          <p:cNvPr id="4" name="object 4"/>
          <p:cNvSpPr/>
          <p:nvPr/>
        </p:nvSpPr>
        <p:spPr>
          <a:xfrm>
            <a:off x="643127" y="1488058"/>
            <a:ext cx="164592"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0327" y="1785239"/>
            <a:ext cx="243840" cy="25298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00327" y="2150998"/>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43127" y="2585592"/>
            <a:ext cx="164592" cy="167639"/>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73327" y="1296136"/>
            <a:ext cx="7653020" cy="2098675"/>
          </a:xfrm>
          <a:prstGeom prst="rect">
            <a:avLst/>
          </a:prstGeom>
        </p:spPr>
        <p:txBody>
          <a:bodyPr vert="horz" wrap="square" lIns="0" tIns="73660" rIns="0" bIns="0" rtlCol="0">
            <a:spAutoFit/>
          </a:bodyPr>
          <a:lstStyle/>
          <a:p>
            <a:pPr marL="12700">
              <a:lnSpc>
                <a:spcPct val="100000"/>
              </a:lnSpc>
              <a:spcBef>
                <a:spcPts val="580"/>
              </a:spcBef>
            </a:pPr>
            <a:r>
              <a:rPr sz="2000" b="1" dirty="0">
                <a:solidFill>
                  <a:srgbClr val="006666"/>
                </a:solidFill>
                <a:latin typeface="Arial"/>
                <a:cs typeface="Arial"/>
              </a:rPr>
              <a:t>Scheduler selects processes in Q0 first (highest</a:t>
            </a:r>
            <a:r>
              <a:rPr sz="2000" b="1" spc="-180" dirty="0">
                <a:solidFill>
                  <a:srgbClr val="006666"/>
                </a:solidFill>
                <a:latin typeface="Arial"/>
                <a:cs typeface="Arial"/>
              </a:rPr>
              <a:t> </a:t>
            </a:r>
            <a:r>
              <a:rPr sz="2000" b="1" spc="-5" dirty="0">
                <a:solidFill>
                  <a:srgbClr val="006666"/>
                </a:solidFill>
                <a:latin typeface="Arial"/>
                <a:cs typeface="Arial"/>
              </a:rPr>
              <a:t>priority)</a:t>
            </a:r>
            <a:endParaRPr sz="2000">
              <a:latin typeface="Arial"/>
              <a:cs typeface="Arial"/>
            </a:endParaRPr>
          </a:p>
          <a:p>
            <a:pPr marL="413384">
              <a:lnSpc>
                <a:spcPct val="100000"/>
              </a:lnSpc>
              <a:spcBef>
                <a:spcPts val="480"/>
              </a:spcBef>
            </a:pPr>
            <a:r>
              <a:rPr sz="2000" dirty="0">
                <a:solidFill>
                  <a:srgbClr val="006666"/>
                </a:solidFill>
                <a:latin typeface="Arial"/>
                <a:cs typeface="Arial"/>
              </a:rPr>
              <a:t>If Q0 is empty, the processes from Q1 are</a:t>
            </a:r>
            <a:r>
              <a:rPr sz="2000" spc="-225" dirty="0">
                <a:solidFill>
                  <a:srgbClr val="006666"/>
                </a:solidFill>
                <a:latin typeface="Arial"/>
                <a:cs typeface="Arial"/>
              </a:rPr>
              <a:t> </a:t>
            </a:r>
            <a:r>
              <a:rPr sz="2000" dirty="0">
                <a:solidFill>
                  <a:srgbClr val="006666"/>
                </a:solidFill>
                <a:latin typeface="Arial"/>
                <a:cs typeface="Arial"/>
              </a:rPr>
              <a:t>selected.</a:t>
            </a:r>
            <a:endParaRPr sz="2000">
              <a:latin typeface="Arial"/>
              <a:cs typeface="Arial"/>
            </a:endParaRPr>
          </a:p>
          <a:p>
            <a:pPr marL="413384">
              <a:lnSpc>
                <a:spcPct val="100000"/>
              </a:lnSpc>
              <a:spcBef>
                <a:spcPts val="480"/>
              </a:spcBef>
            </a:pPr>
            <a:r>
              <a:rPr sz="2000" dirty="0">
                <a:solidFill>
                  <a:srgbClr val="006666"/>
                </a:solidFill>
                <a:latin typeface="Arial"/>
                <a:cs typeface="Arial"/>
              </a:rPr>
              <a:t>If both Q0 and Q1 are empty, processes from Q2 are</a:t>
            </a:r>
            <a:r>
              <a:rPr sz="2000" spc="-280" dirty="0">
                <a:solidFill>
                  <a:srgbClr val="006666"/>
                </a:solidFill>
                <a:latin typeface="Arial"/>
                <a:cs typeface="Arial"/>
              </a:rPr>
              <a:t> </a:t>
            </a:r>
            <a:r>
              <a:rPr sz="2000" dirty="0">
                <a:solidFill>
                  <a:srgbClr val="006666"/>
                </a:solidFill>
                <a:latin typeface="Arial"/>
                <a:cs typeface="Arial"/>
              </a:rPr>
              <a:t>selected</a:t>
            </a:r>
            <a:endParaRPr sz="2000">
              <a:latin typeface="Arial"/>
              <a:cs typeface="Arial"/>
            </a:endParaRPr>
          </a:p>
          <a:p>
            <a:pPr marL="12700" marR="5080">
              <a:lnSpc>
                <a:spcPct val="100000"/>
              </a:lnSpc>
              <a:spcBef>
                <a:spcPts val="480"/>
              </a:spcBef>
            </a:pPr>
            <a:r>
              <a:rPr sz="2000" b="1" dirty="0">
                <a:solidFill>
                  <a:srgbClr val="006666"/>
                </a:solidFill>
                <a:latin typeface="Arial"/>
                <a:cs typeface="Arial"/>
              </a:rPr>
              <a:t>If a process </a:t>
            </a:r>
            <a:r>
              <a:rPr sz="2000" b="1" spc="-5" dirty="0">
                <a:solidFill>
                  <a:srgbClr val="006666"/>
                </a:solidFill>
                <a:latin typeface="Arial"/>
                <a:cs typeface="Arial"/>
              </a:rPr>
              <a:t>arrives in </a:t>
            </a:r>
            <a:r>
              <a:rPr sz="2000" b="1" dirty="0">
                <a:solidFill>
                  <a:srgbClr val="006666"/>
                </a:solidFill>
                <a:latin typeface="Arial"/>
                <a:cs typeface="Arial"/>
              </a:rPr>
              <a:t>a higher priority queue </a:t>
            </a:r>
            <a:r>
              <a:rPr sz="2000" b="1" spc="10" dirty="0">
                <a:solidFill>
                  <a:srgbClr val="006666"/>
                </a:solidFill>
                <a:latin typeface="Arial"/>
                <a:cs typeface="Arial"/>
              </a:rPr>
              <a:t>when </a:t>
            </a:r>
            <a:r>
              <a:rPr sz="2000" b="1" dirty="0">
                <a:solidFill>
                  <a:srgbClr val="006666"/>
                </a:solidFill>
                <a:latin typeface="Arial"/>
                <a:cs typeface="Arial"/>
              </a:rPr>
              <a:t>another  from a lower priority queue </a:t>
            </a:r>
            <a:r>
              <a:rPr sz="2000" b="1" spc="-5" dirty="0">
                <a:solidFill>
                  <a:srgbClr val="006666"/>
                </a:solidFill>
                <a:latin typeface="Arial"/>
                <a:cs typeface="Arial"/>
              </a:rPr>
              <a:t>is </a:t>
            </a:r>
            <a:r>
              <a:rPr sz="2000" b="1" dirty="0">
                <a:solidFill>
                  <a:srgbClr val="006666"/>
                </a:solidFill>
                <a:latin typeface="Arial"/>
                <a:cs typeface="Arial"/>
              </a:rPr>
              <a:t>running, the running process</a:t>
            </a:r>
            <a:r>
              <a:rPr sz="2000" b="1" spc="-185" dirty="0">
                <a:solidFill>
                  <a:srgbClr val="006666"/>
                </a:solidFill>
                <a:latin typeface="Arial"/>
                <a:cs typeface="Arial"/>
              </a:rPr>
              <a:t> </a:t>
            </a:r>
            <a:r>
              <a:rPr sz="2000" b="1" dirty="0">
                <a:solidFill>
                  <a:srgbClr val="006666"/>
                </a:solidFill>
                <a:latin typeface="Arial"/>
                <a:cs typeface="Arial"/>
              </a:rPr>
              <a:t>will  be preempted, to </a:t>
            </a:r>
            <a:r>
              <a:rPr sz="2000" b="1" spc="-5" dirty="0">
                <a:solidFill>
                  <a:srgbClr val="006666"/>
                </a:solidFill>
                <a:latin typeface="Arial"/>
                <a:cs typeface="Arial"/>
              </a:rPr>
              <a:t>allow </a:t>
            </a:r>
            <a:r>
              <a:rPr sz="2000" b="1" dirty="0">
                <a:solidFill>
                  <a:srgbClr val="006666"/>
                </a:solidFill>
                <a:latin typeface="Arial"/>
                <a:cs typeface="Arial"/>
              </a:rPr>
              <a:t>the </a:t>
            </a:r>
            <a:r>
              <a:rPr sz="2000" b="1" spc="-5" dirty="0">
                <a:solidFill>
                  <a:srgbClr val="006666"/>
                </a:solidFill>
                <a:latin typeface="Arial"/>
                <a:cs typeface="Arial"/>
              </a:rPr>
              <a:t>arriving </a:t>
            </a:r>
            <a:r>
              <a:rPr sz="2000" b="1" dirty="0">
                <a:solidFill>
                  <a:srgbClr val="006666"/>
                </a:solidFill>
                <a:latin typeface="Arial"/>
                <a:cs typeface="Arial"/>
              </a:rPr>
              <a:t>process to</a:t>
            </a:r>
            <a:r>
              <a:rPr sz="2000" b="1" spc="-105" dirty="0">
                <a:solidFill>
                  <a:srgbClr val="006666"/>
                </a:solidFill>
                <a:latin typeface="Arial"/>
                <a:cs typeface="Arial"/>
              </a:rPr>
              <a:t> </a:t>
            </a:r>
            <a:r>
              <a:rPr sz="2000" b="1" dirty="0">
                <a:solidFill>
                  <a:srgbClr val="006666"/>
                </a:solidFill>
                <a:latin typeface="Arial"/>
                <a:cs typeface="Arial"/>
              </a:rPr>
              <a:t>run.</a:t>
            </a:r>
            <a:endParaRPr sz="2000">
              <a:latin typeface="Arial"/>
              <a:cs typeface="Arial"/>
            </a:endParaRPr>
          </a:p>
        </p:txBody>
      </p:sp>
      <p:grpSp>
        <p:nvGrpSpPr>
          <p:cNvPr id="9" name="object 9"/>
          <p:cNvGrpSpPr/>
          <p:nvPr/>
        </p:nvGrpSpPr>
        <p:grpSpPr>
          <a:xfrm>
            <a:off x="3966971" y="3674109"/>
            <a:ext cx="4782820" cy="2955290"/>
            <a:chOff x="3966971" y="3674109"/>
            <a:chExt cx="4782820" cy="2955290"/>
          </a:xfrm>
        </p:grpSpPr>
        <p:sp>
          <p:nvSpPr>
            <p:cNvPr id="10" name="object 10"/>
            <p:cNvSpPr/>
            <p:nvPr/>
          </p:nvSpPr>
          <p:spPr>
            <a:xfrm>
              <a:off x="4005071" y="3712463"/>
              <a:ext cx="4706112" cy="287883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66972" y="3674109"/>
              <a:ext cx="4782820" cy="2955290"/>
            </a:xfrm>
            <a:custGeom>
              <a:avLst/>
              <a:gdLst/>
              <a:ahLst/>
              <a:cxnLst/>
              <a:rect l="l" t="t" r="r" b="b"/>
              <a:pathLst>
                <a:path w="4782820" h="2955290">
                  <a:moveTo>
                    <a:pt x="4756912" y="25400"/>
                  </a:moveTo>
                  <a:lnTo>
                    <a:pt x="25400" y="25400"/>
                  </a:lnTo>
                  <a:lnTo>
                    <a:pt x="25400" y="38100"/>
                  </a:lnTo>
                  <a:lnTo>
                    <a:pt x="25400" y="2917190"/>
                  </a:lnTo>
                  <a:lnTo>
                    <a:pt x="25400" y="2929890"/>
                  </a:lnTo>
                  <a:lnTo>
                    <a:pt x="4756912" y="2929890"/>
                  </a:lnTo>
                  <a:lnTo>
                    <a:pt x="4756912" y="2917202"/>
                  </a:lnTo>
                  <a:lnTo>
                    <a:pt x="4756912" y="38354"/>
                  </a:lnTo>
                  <a:lnTo>
                    <a:pt x="4744212" y="38354"/>
                  </a:lnTo>
                  <a:lnTo>
                    <a:pt x="4744212" y="2917190"/>
                  </a:lnTo>
                  <a:lnTo>
                    <a:pt x="38100" y="2917190"/>
                  </a:lnTo>
                  <a:lnTo>
                    <a:pt x="38100" y="38100"/>
                  </a:lnTo>
                  <a:lnTo>
                    <a:pt x="4756912" y="38100"/>
                  </a:lnTo>
                  <a:lnTo>
                    <a:pt x="4756912" y="25400"/>
                  </a:lnTo>
                  <a:close/>
                </a:path>
                <a:path w="4782820" h="2955290">
                  <a:moveTo>
                    <a:pt x="4782312" y="0"/>
                  </a:moveTo>
                  <a:lnTo>
                    <a:pt x="0" y="0"/>
                  </a:lnTo>
                  <a:lnTo>
                    <a:pt x="0" y="12700"/>
                  </a:lnTo>
                  <a:lnTo>
                    <a:pt x="0" y="2942590"/>
                  </a:lnTo>
                  <a:lnTo>
                    <a:pt x="0" y="2955290"/>
                  </a:lnTo>
                  <a:lnTo>
                    <a:pt x="4782312" y="2955290"/>
                  </a:lnTo>
                  <a:lnTo>
                    <a:pt x="4782312" y="2942602"/>
                  </a:lnTo>
                  <a:lnTo>
                    <a:pt x="4782312" y="12954"/>
                  </a:lnTo>
                  <a:lnTo>
                    <a:pt x="4769612" y="12954"/>
                  </a:lnTo>
                  <a:lnTo>
                    <a:pt x="4769612" y="2942590"/>
                  </a:lnTo>
                  <a:lnTo>
                    <a:pt x="12700" y="2942590"/>
                  </a:lnTo>
                  <a:lnTo>
                    <a:pt x="12700" y="12700"/>
                  </a:lnTo>
                  <a:lnTo>
                    <a:pt x="4782312" y="12700"/>
                  </a:lnTo>
                  <a:lnTo>
                    <a:pt x="4782312" y="0"/>
                  </a:lnTo>
                  <a:close/>
                </a:path>
              </a:pathLst>
            </a:custGeom>
            <a:solidFill>
              <a:srgbClr val="CC6600"/>
            </a:solidFill>
          </p:spPr>
          <p:txBody>
            <a:bodyPr wrap="square" lIns="0" tIns="0" rIns="0" bIns="0" rtlCol="0"/>
            <a:lstStyle/>
            <a:p>
              <a:endParaRPr/>
            </a:p>
          </p:txBody>
        </p:sp>
      </p:grpSp>
      <p:sp>
        <p:nvSpPr>
          <p:cNvPr id="12" name="object 12"/>
          <p:cNvSpPr txBox="1"/>
          <p:nvPr/>
        </p:nvSpPr>
        <p:spPr>
          <a:xfrm>
            <a:off x="4835778" y="3605606"/>
            <a:ext cx="31877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Q0</a:t>
            </a:r>
            <a:endParaRPr sz="1800">
              <a:latin typeface="Times New Roman"/>
              <a:cs typeface="Times New Roman"/>
            </a:endParaRPr>
          </a:p>
        </p:txBody>
      </p:sp>
      <p:sp>
        <p:nvSpPr>
          <p:cNvPr id="16" name="object 16"/>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42</a:t>
            </a:fld>
            <a:endParaRPr sz="1400">
              <a:latin typeface="Arial"/>
              <a:cs typeface="Arial"/>
            </a:endParaRPr>
          </a:p>
        </p:txBody>
      </p:sp>
      <p:sp>
        <p:nvSpPr>
          <p:cNvPr id="13" name="object 13"/>
          <p:cNvSpPr txBox="1"/>
          <p:nvPr/>
        </p:nvSpPr>
        <p:spPr>
          <a:xfrm>
            <a:off x="4815078" y="4746117"/>
            <a:ext cx="3181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Q1</a:t>
            </a:r>
            <a:endParaRPr sz="1800">
              <a:latin typeface="Times New Roman"/>
              <a:cs typeface="Times New Roman"/>
            </a:endParaRPr>
          </a:p>
        </p:txBody>
      </p:sp>
      <p:sp>
        <p:nvSpPr>
          <p:cNvPr id="14" name="object 14"/>
          <p:cNvSpPr txBox="1"/>
          <p:nvPr/>
        </p:nvSpPr>
        <p:spPr>
          <a:xfrm>
            <a:off x="4815078" y="5936996"/>
            <a:ext cx="3187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Q2</a:t>
            </a:r>
            <a:endParaRPr sz="1800">
              <a:latin typeface="Times New Roman"/>
              <a:cs typeface="Times New Roman"/>
            </a:endParaRPr>
          </a:p>
        </p:txBody>
      </p:sp>
      <p:sp>
        <p:nvSpPr>
          <p:cNvPr id="15" name="object 15"/>
          <p:cNvSpPr txBox="1"/>
          <p:nvPr/>
        </p:nvSpPr>
        <p:spPr>
          <a:xfrm>
            <a:off x="638352" y="3744595"/>
            <a:ext cx="3076575" cy="1855470"/>
          </a:xfrm>
          <a:prstGeom prst="rect">
            <a:avLst/>
          </a:prstGeom>
        </p:spPr>
        <p:txBody>
          <a:bodyPr vert="horz" wrap="square" lIns="0" tIns="12700" rIns="0" bIns="0" rtlCol="0">
            <a:spAutoFit/>
          </a:bodyPr>
          <a:lstStyle/>
          <a:p>
            <a:pPr marL="354965" marR="5080" indent="-342900">
              <a:lnSpc>
                <a:spcPct val="100000"/>
              </a:lnSpc>
              <a:spcBef>
                <a:spcPts val="100"/>
              </a:spcBef>
              <a:buClr>
                <a:srgbClr val="006666"/>
              </a:buClr>
              <a:buFont typeface="Wingdings"/>
              <a:buChar char=""/>
              <a:tabLst>
                <a:tab pos="354965" algn="l"/>
                <a:tab pos="355600" algn="l"/>
              </a:tabLst>
            </a:pPr>
            <a:r>
              <a:rPr sz="2000" b="1" dirty="0">
                <a:solidFill>
                  <a:srgbClr val="003300"/>
                </a:solidFill>
                <a:latin typeface="Arial"/>
                <a:cs typeface="Arial"/>
              </a:rPr>
              <a:t>When a process  exhausts its quantum  in either Q0 or Q1, it</a:t>
            </a:r>
            <a:r>
              <a:rPr sz="2000" b="1" spc="-185" dirty="0">
                <a:solidFill>
                  <a:srgbClr val="003300"/>
                </a:solidFill>
                <a:latin typeface="Arial"/>
                <a:cs typeface="Arial"/>
              </a:rPr>
              <a:t> </a:t>
            </a:r>
            <a:r>
              <a:rPr sz="2000" b="1" dirty="0">
                <a:solidFill>
                  <a:srgbClr val="003300"/>
                </a:solidFill>
                <a:latin typeface="Arial"/>
                <a:cs typeface="Arial"/>
              </a:rPr>
              <a:t>is  preempted and</a:t>
            </a:r>
            <a:r>
              <a:rPr sz="2000" b="1" spc="-100" dirty="0">
                <a:solidFill>
                  <a:srgbClr val="003300"/>
                </a:solidFill>
                <a:latin typeface="Arial"/>
                <a:cs typeface="Arial"/>
              </a:rPr>
              <a:t> </a:t>
            </a:r>
            <a:r>
              <a:rPr sz="2000" b="1" spc="-5" dirty="0">
                <a:solidFill>
                  <a:srgbClr val="003300"/>
                </a:solidFill>
                <a:latin typeface="Arial"/>
                <a:cs typeface="Arial"/>
              </a:rPr>
              <a:t>moved  </a:t>
            </a:r>
            <a:r>
              <a:rPr sz="2000" b="1" dirty="0">
                <a:solidFill>
                  <a:srgbClr val="003300"/>
                </a:solidFill>
                <a:latin typeface="Arial"/>
                <a:cs typeface="Arial"/>
              </a:rPr>
              <a:t>to the lower priority  queue.</a:t>
            </a:r>
            <a:endParaRPr sz="20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300" y="303098"/>
            <a:ext cx="7848499" cy="514350"/>
          </a:xfrm>
          <a:prstGeom prst="rect">
            <a:avLst/>
          </a:prstGeom>
        </p:spPr>
        <p:txBody>
          <a:bodyPr vert="horz" wrap="square" lIns="0" tIns="13335" rIns="0" bIns="0" rtlCol="0">
            <a:spAutoFit/>
          </a:bodyPr>
          <a:lstStyle/>
          <a:p>
            <a:pPr marL="12700">
              <a:lnSpc>
                <a:spcPct val="100000"/>
              </a:lnSpc>
              <a:spcBef>
                <a:spcPts val="105"/>
              </a:spcBef>
            </a:pPr>
            <a:r>
              <a:rPr dirty="0"/>
              <a:t>Example of Multilevel Feedback</a:t>
            </a:r>
            <a:r>
              <a:rPr spc="-130" dirty="0"/>
              <a:t> </a:t>
            </a:r>
            <a:r>
              <a:rPr spc="-5" dirty="0"/>
              <a:t>Queue</a:t>
            </a:r>
          </a:p>
        </p:txBody>
      </p:sp>
      <p:sp>
        <p:nvSpPr>
          <p:cNvPr id="4" name="object 4"/>
          <p:cNvSpPr/>
          <p:nvPr/>
        </p:nvSpPr>
        <p:spPr>
          <a:xfrm>
            <a:off x="600151" y="1438986"/>
            <a:ext cx="198120" cy="2029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57351" y="1783969"/>
            <a:ext cx="271272" cy="28041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57351" y="2521585"/>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57351" y="3594861"/>
            <a:ext cx="271272" cy="280415"/>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92251" y="1210984"/>
            <a:ext cx="7743190" cy="3013710"/>
          </a:xfrm>
          <a:prstGeom prst="rect">
            <a:avLst/>
          </a:prstGeom>
        </p:spPr>
        <p:txBody>
          <a:bodyPr vert="horz" wrap="square" lIns="0" tIns="86360" rIns="0" bIns="0" rtlCol="0">
            <a:spAutoFit/>
          </a:bodyPr>
          <a:lstStyle/>
          <a:p>
            <a:pPr marL="50800">
              <a:lnSpc>
                <a:spcPct val="100000"/>
              </a:lnSpc>
              <a:spcBef>
                <a:spcPts val="680"/>
              </a:spcBef>
            </a:pPr>
            <a:r>
              <a:rPr sz="2400" b="1" spc="-5" dirty="0">
                <a:solidFill>
                  <a:srgbClr val="006666"/>
                </a:solidFill>
                <a:latin typeface="Arial"/>
                <a:cs typeface="Arial"/>
              </a:rPr>
              <a:t>Scheduling</a:t>
            </a:r>
            <a:r>
              <a:rPr sz="2400" b="1" spc="-35" dirty="0">
                <a:solidFill>
                  <a:srgbClr val="006666"/>
                </a:solidFill>
                <a:latin typeface="Arial"/>
                <a:cs typeface="Arial"/>
              </a:rPr>
              <a:t> </a:t>
            </a:r>
            <a:r>
              <a:rPr sz="2400" b="1" spc="-5" dirty="0">
                <a:solidFill>
                  <a:srgbClr val="006666"/>
                </a:solidFill>
                <a:latin typeface="Arial"/>
                <a:cs typeface="Arial"/>
              </a:rPr>
              <a:t>example</a:t>
            </a:r>
            <a:endParaRPr sz="2400">
              <a:latin typeface="Arial"/>
              <a:cs typeface="Arial"/>
            </a:endParaRPr>
          </a:p>
          <a:p>
            <a:pPr marL="451484">
              <a:lnSpc>
                <a:spcPct val="100000"/>
              </a:lnSpc>
              <a:spcBef>
                <a:spcPts val="525"/>
              </a:spcBef>
            </a:pPr>
            <a:r>
              <a:rPr sz="2200" spc="-5" dirty="0">
                <a:solidFill>
                  <a:srgbClr val="006666"/>
                </a:solidFill>
                <a:latin typeface="Arial"/>
                <a:cs typeface="Arial"/>
              </a:rPr>
              <a:t>A new job enters queue </a:t>
            </a:r>
            <a:r>
              <a:rPr sz="2200" i="1" spc="-5" dirty="0">
                <a:solidFill>
                  <a:srgbClr val="006666"/>
                </a:solidFill>
                <a:latin typeface="Arial"/>
                <a:cs typeface="Arial"/>
              </a:rPr>
              <a:t>Q</a:t>
            </a:r>
            <a:r>
              <a:rPr sz="2175" i="1" spc="-7" baseline="-21072" dirty="0">
                <a:solidFill>
                  <a:srgbClr val="006666"/>
                </a:solidFill>
                <a:latin typeface="Arial"/>
                <a:cs typeface="Arial"/>
              </a:rPr>
              <a:t>0 </a:t>
            </a:r>
            <a:r>
              <a:rPr sz="2200" spc="-5" dirty="0">
                <a:solidFill>
                  <a:srgbClr val="006666"/>
                </a:solidFill>
                <a:latin typeface="Arial"/>
                <a:cs typeface="Arial"/>
              </a:rPr>
              <a:t>which is served FCFS. When</a:t>
            </a:r>
            <a:r>
              <a:rPr sz="2200" spc="-30" dirty="0">
                <a:solidFill>
                  <a:srgbClr val="006666"/>
                </a:solidFill>
                <a:latin typeface="Arial"/>
                <a:cs typeface="Arial"/>
              </a:rPr>
              <a:t> </a:t>
            </a:r>
            <a:r>
              <a:rPr sz="2200" dirty="0">
                <a:solidFill>
                  <a:srgbClr val="006666"/>
                </a:solidFill>
                <a:latin typeface="Arial"/>
                <a:cs typeface="Arial"/>
              </a:rPr>
              <a:t>it</a:t>
            </a:r>
            <a:endParaRPr sz="2200">
              <a:latin typeface="Arial"/>
              <a:cs typeface="Arial"/>
            </a:endParaRPr>
          </a:p>
          <a:p>
            <a:pPr marL="451484">
              <a:lnSpc>
                <a:spcPct val="100000"/>
              </a:lnSpc>
            </a:pPr>
            <a:r>
              <a:rPr sz="2000" dirty="0">
                <a:solidFill>
                  <a:srgbClr val="006666"/>
                </a:solidFill>
                <a:latin typeface="Arial"/>
                <a:cs typeface="Arial"/>
              </a:rPr>
              <a:t>gains </a:t>
            </a:r>
            <a:r>
              <a:rPr sz="2200" spc="-5" dirty="0">
                <a:solidFill>
                  <a:srgbClr val="006666"/>
                </a:solidFill>
                <a:latin typeface="Arial"/>
                <a:cs typeface="Arial"/>
              </a:rPr>
              <a:t>CPU, job receives 8</a:t>
            </a:r>
            <a:r>
              <a:rPr sz="2200" spc="55" dirty="0">
                <a:solidFill>
                  <a:srgbClr val="006666"/>
                </a:solidFill>
                <a:latin typeface="Arial"/>
                <a:cs typeface="Arial"/>
              </a:rPr>
              <a:t> </a:t>
            </a:r>
            <a:r>
              <a:rPr sz="2200" dirty="0">
                <a:solidFill>
                  <a:srgbClr val="006666"/>
                </a:solidFill>
                <a:latin typeface="Arial"/>
                <a:cs typeface="Arial"/>
              </a:rPr>
              <a:t>milliseconds.</a:t>
            </a:r>
            <a:endParaRPr sz="2200">
              <a:latin typeface="Arial"/>
              <a:cs typeface="Arial"/>
            </a:endParaRPr>
          </a:p>
          <a:p>
            <a:pPr marL="451484" marR="139700">
              <a:lnSpc>
                <a:spcPct val="100000"/>
              </a:lnSpc>
              <a:spcBef>
                <a:spcPts val="530"/>
              </a:spcBef>
            </a:pPr>
            <a:r>
              <a:rPr sz="2200" spc="-5" dirty="0">
                <a:solidFill>
                  <a:srgbClr val="006666"/>
                </a:solidFill>
                <a:latin typeface="Arial"/>
                <a:cs typeface="Arial"/>
              </a:rPr>
              <a:t>If </a:t>
            </a:r>
            <a:r>
              <a:rPr sz="2200" dirty="0">
                <a:solidFill>
                  <a:srgbClr val="006666"/>
                </a:solidFill>
                <a:latin typeface="Arial"/>
                <a:cs typeface="Arial"/>
              </a:rPr>
              <a:t>it </a:t>
            </a:r>
            <a:r>
              <a:rPr sz="2200" spc="-5" dirty="0">
                <a:solidFill>
                  <a:srgbClr val="006666"/>
                </a:solidFill>
                <a:latin typeface="Arial"/>
                <a:cs typeface="Arial"/>
              </a:rPr>
              <a:t>does not finish in 8 </a:t>
            </a:r>
            <a:r>
              <a:rPr sz="2200" dirty="0">
                <a:solidFill>
                  <a:srgbClr val="006666"/>
                </a:solidFill>
                <a:latin typeface="Arial"/>
                <a:cs typeface="Arial"/>
              </a:rPr>
              <a:t>milliseconds, </a:t>
            </a:r>
            <a:r>
              <a:rPr sz="2200" spc="-5" dirty="0">
                <a:solidFill>
                  <a:srgbClr val="006666"/>
                </a:solidFill>
                <a:latin typeface="Arial"/>
                <a:cs typeface="Arial"/>
              </a:rPr>
              <a:t>job </a:t>
            </a:r>
            <a:r>
              <a:rPr sz="2200" dirty="0">
                <a:solidFill>
                  <a:srgbClr val="006666"/>
                </a:solidFill>
                <a:latin typeface="Arial"/>
                <a:cs typeface="Arial"/>
              </a:rPr>
              <a:t>is </a:t>
            </a:r>
            <a:r>
              <a:rPr sz="2200" spc="-5" dirty="0">
                <a:solidFill>
                  <a:srgbClr val="006666"/>
                </a:solidFill>
                <a:latin typeface="Arial"/>
                <a:cs typeface="Arial"/>
              </a:rPr>
              <a:t>preempted and  moved to queue </a:t>
            </a:r>
            <a:r>
              <a:rPr sz="2200" i="1" spc="-5" dirty="0">
                <a:solidFill>
                  <a:srgbClr val="006666"/>
                </a:solidFill>
                <a:latin typeface="Arial"/>
                <a:cs typeface="Arial"/>
              </a:rPr>
              <a:t>Q</a:t>
            </a:r>
            <a:r>
              <a:rPr sz="2175" spc="-7" baseline="-21072" dirty="0">
                <a:solidFill>
                  <a:srgbClr val="006666"/>
                </a:solidFill>
                <a:latin typeface="Arial"/>
                <a:cs typeface="Arial"/>
              </a:rPr>
              <a:t>1 </a:t>
            </a:r>
            <a:r>
              <a:rPr sz="2200" spc="-5" dirty="0">
                <a:solidFill>
                  <a:srgbClr val="006666"/>
                </a:solidFill>
                <a:latin typeface="Arial"/>
                <a:cs typeface="Arial"/>
              </a:rPr>
              <a:t>and served again FCFS to receive  another 16 additional</a:t>
            </a:r>
            <a:r>
              <a:rPr sz="2200" spc="10" dirty="0">
                <a:solidFill>
                  <a:srgbClr val="006666"/>
                </a:solidFill>
                <a:latin typeface="Arial"/>
                <a:cs typeface="Arial"/>
              </a:rPr>
              <a:t> </a:t>
            </a:r>
            <a:r>
              <a:rPr sz="2200" dirty="0">
                <a:solidFill>
                  <a:srgbClr val="006666"/>
                </a:solidFill>
                <a:latin typeface="Arial"/>
                <a:cs typeface="Arial"/>
              </a:rPr>
              <a:t>milliseconds.</a:t>
            </a:r>
            <a:endParaRPr sz="2200">
              <a:latin typeface="Arial"/>
              <a:cs typeface="Arial"/>
            </a:endParaRPr>
          </a:p>
          <a:p>
            <a:pPr marL="451484" marR="307340">
              <a:lnSpc>
                <a:spcPct val="100000"/>
              </a:lnSpc>
              <a:spcBef>
                <a:spcPts val="530"/>
              </a:spcBef>
            </a:pPr>
            <a:r>
              <a:rPr sz="2200" spc="-5" dirty="0">
                <a:solidFill>
                  <a:srgbClr val="006666"/>
                </a:solidFill>
                <a:latin typeface="Arial"/>
                <a:cs typeface="Arial"/>
              </a:rPr>
              <a:t>If </a:t>
            </a:r>
            <a:r>
              <a:rPr sz="2200" dirty="0">
                <a:solidFill>
                  <a:srgbClr val="006666"/>
                </a:solidFill>
                <a:latin typeface="Arial"/>
                <a:cs typeface="Arial"/>
              </a:rPr>
              <a:t>it still </a:t>
            </a:r>
            <a:r>
              <a:rPr sz="2200" spc="-5" dirty="0">
                <a:solidFill>
                  <a:srgbClr val="006666"/>
                </a:solidFill>
                <a:latin typeface="Arial"/>
                <a:cs typeface="Arial"/>
              </a:rPr>
              <a:t>does not complete, it is preempted and moved to  queue </a:t>
            </a:r>
            <a:r>
              <a:rPr sz="2200" i="1" spc="-5" dirty="0">
                <a:solidFill>
                  <a:srgbClr val="006666"/>
                </a:solidFill>
                <a:latin typeface="Arial"/>
                <a:cs typeface="Arial"/>
              </a:rPr>
              <a:t>Q</a:t>
            </a:r>
            <a:r>
              <a:rPr sz="2175" spc="-7" baseline="-21072" dirty="0">
                <a:solidFill>
                  <a:srgbClr val="006666"/>
                </a:solidFill>
                <a:latin typeface="Arial"/>
                <a:cs typeface="Arial"/>
              </a:rPr>
              <a:t>2</a:t>
            </a:r>
            <a:r>
              <a:rPr sz="2200" spc="-5" dirty="0">
                <a:solidFill>
                  <a:srgbClr val="006666"/>
                </a:solidFill>
                <a:latin typeface="Arial"/>
                <a:cs typeface="Arial"/>
              </a:rPr>
              <a:t>.</a:t>
            </a:r>
            <a:endParaRPr sz="2200">
              <a:latin typeface="Arial"/>
              <a:cs typeface="Arial"/>
            </a:endParaRPr>
          </a:p>
        </p:txBody>
      </p:sp>
      <p:sp>
        <p:nvSpPr>
          <p:cNvPr id="9" name="object 9"/>
          <p:cNvSpPr/>
          <p:nvPr/>
        </p:nvSpPr>
        <p:spPr>
          <a:xfrm>
            <a:off x="3454908" y="4139184"/>
            <a:ext cx="4704588" cy="236524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435858" y="4119879"/>
            <a:ext cx="4742815" cy="2404110"/>
          </a:xfrm>
          <a:prstGeom prst="rect">
            <a:avLst/>
          </a:prstGeom>
          <a:ln w="12700">
            <a:solidFill>
              <a:srgbClr val="CC6600"/>
            </a:solidFill>
          </a:ln>
        </p:spPr>
        <p:txBody>
          <a:bodyPr vert="horz" wrap="square" lIns="0" tIns="0" rIns="0" bIns="0" rtlCol="0">
            <a:spAutoFit/>
          </a:bodyPr>
          <a:lstStyle/>
          <a:p>
            <a:pPr marL="861060">
              <a:lnSpc>
                <a:spcPts val="1755"/>
              </a:lnSpc>
            </a:pPr>
            <a:r>
              <a:rPr sz="1800" b="1" dirty="0">
                <a:latin typeface="Times New Roman"/>
                <a:cs typeface="Times New Roman"/>
              </a:rPr>
              <a:t>Q0</a:t>
            </a:r>
            <a:endParaRPr sz="1800">
              <a:latin typeface="Times New Roman"/>
              <a:cs typeface="Times New Roman"/>
            </a:endParaRPr>
          </a:p>
          <a:p>
            <a:pPr>
              <a:lnSpc>
                <a:spcPct val="100000"/>
              </a:lnSpc>
            </a:pPr>
            <a:endParaRPr sz="2000">
              <a:latin typeface="Times New Roman"/>
              <a:cs typeface="Times New Roman"/>
            </a:endParaRPr>
          </a:p>
          <a:p>
            <a:pPr>
              <a:lnSpc>
                <a:spcPct val="100000"/>
              </a:lnSpc>
              <a:spcBef>
                <a:spcPts val="40"/>
              </a:spcBef>
            </a:pPr>
            <a:endParaRPr sz="2500">
              <a:latin typeface="Times New Roman"/>
              <a:cs typeface="Times New Roman"/>
            </a:endParaRPr>
          </a:p>
          <a:p>
            <a:pPr marL="840740">
              <a:lnSpc>
                <a:spcPct val="100000"/>
              </a:lnSpc>
            </a:pPr>
            <a:r>
              <a:rPr sz="1800" b="1" dirty="0">
                <a:latin typeface="Times New Roman"/>
                <a:cs typeface="Times New Roman"/>
              </a:rPr>
              <a:t>Q1</a:t>
            </a:r>
            <a:endParaRPr sz="1800">
              <a:latin typeface="Times New Roman"/>
              <a:cs typeface="Times New Roman"/>
            </a:endParaRPr>
          </a:p>
          <a:p>
            <a:pPr>
              <a:lnSpc>
                <a:spcPct val="100000"/>
              </a:lnSpc>
            </a:pPr>
            <a:endParaRPr sz="2000">
              <a:latin typeface="Times New Roman"/>
              <a:cs typeface="Times New Roman"/>
            </a:endParaRPr>
          </a:p>
          <a:p>
            <a:pPr>
              <a:lnSpc>
                <a:spcPct val="100000"/>
              </a:lnSpc>
              <a:spcBef>
                <a:spcPts val="15"/>
              </a:spcBef>
            </a:pPr>
            <a:endParaRPr sz="2800">
              <a:latin typeface="Times New Roman"/>
              <a:cs typeface="Times New Roman"/>
            </a:endParaRPr>
          </a:p>
          <a:p>
            <a:pPr marL="840740">
              <a:lnSpc>
                <a:spcPct val="100000"/>
              </a:lnSpc>
            </a:pPr>
            <a:r>
              <a:rPr sz="1800" b="1" dirty="0">
                <a:latin typeface="Times New Roman"/>
                <a:cs typeface="Times New Roman"/>
              </a:rPr>
              <a:t>Q2</a:t>
            </a:r>
            <a:endParaRPr sz="1800">
              <a:latin typeface="Times New Roman"/>
              <a:cs typeface="Times New Roman"/>
            </a:endParaRPr>
          </a:p>
        </p:txBody>
      </p:sp>
      <p:sp>
        <p:nvSpPr>
          <p:cNvPr id="11" name="object 11"/>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43</a:t>
            </a:fld>
            <a:endParaRPr sz="1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729322" cy="514350"/>
          </a:xfrm>
          <a:prstGeom prst="rect">
            <a:avLst/>
          </a:prstGeom>
        </p:spPr>
        <p:txBody>
          <a:bodyPr vert="horz" wrap="square" lIns="0" tIns="13335" rIns="0" bIns="0" rtlCol="0">
            <a:spAutoFit/>
          </a:bodyPr>
          <a:lstStyle/>
          <a:p>
            <a:pPr marL="12700">
              <a:lnSpc>
                <a:spcPct val="100000"/>
              </a:lnSpc>
              <a:spcBef>
                <a:spcPts val="105"/>
              </a:spcBef>
            </a:pPr>
            <a:r>
              <a:rPr spc="-5" dirty="0"/>
              <a:t>Multilevel </a:t>
            </a:r>
            <a:r>
              <a:rPr dirty="0"/>
              <a:t>Feedback </a:t>
            </a:r>
            <a:r>
              <a:rPr spc="-5" dirty="0"/>
              <a:t>Queue</a:t>
            </a:r>
            <a:r>
              <a:rPr spc="-95" dirty="0"/>
              <a:t> </a:t>
            </a:r>
            <a:r>
              <a:rPr dirty="0"/>
              <a:t>Discussion</a:t>
            </a:r>
          </a:p>
        </p:txBody>
      </p:sp>
      <p:sp>
        <p:nvSpPr>
          <p:cNvPr id="4" name="object 4"/>
          <p:cNvSpPr/>
          <p:nvPr/>
        </p:nvSpPr>
        <p:spPr>
          <a:xfrm>
            <a:off x="1463928" y="2698369"/>
            <a:ext cx="271272" cy="2804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3100400"/>
            <a:ext cx="271272"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3503421"/>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4576013"/>
            <a:ext cx="271272" cy="280720"/>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body" idx="1"/>
          </p:nvPr>
        </p:nvSpPr>
        <p:spPr>
          <a:prstGeom prst="rect">
            <a:avLst/>
          </a:prstGeom>
        </p:spPr>
        <p:txBody>
          <a:bodyPr vert="horz" wrap="square" lIns="0" tIns="85725" rIns="0" bIns="0" rtlCol="0">
            <a:spAutoFit/>
          </a:bodyPr>
          <a:lstStyle/>
          <a:p>
            <a:pPr marL="541020">
              <a:lnSpc>
                <a:spcPct val="100000"/>
              </a:lnSpc>
              <a:spcBef>
                <a:spcPts val="675"/>
              </a:spcBef>
            </a:pPr>
            <a:r>
              <a:rPr sz="2400" spc="-5" dirty="0"/>
              <a:t>Exact properties depend </a:t>
            </a:r>
            <a:r>
              <a:rPr sz="2400" dirty="0"/>
              <a:t>on the </a:t>
            </a:r>
            <a:r>
              <a:rPr sz="2400" spc="-5" dirty="0"/>
              <a:t>parameters</a:t>
            </a:r>
            <a:endParaRPr sz="2400"/>
          </a:p>
          <a:p>
            <a:pPr marL="541020" marR="13970">
              <a:lnSpc>
                <a:spcPct val="120000"/>
              </a:lnSpc>
              <a:spcBef>
                <a:spcPts val="5"/>
              </a:spcBef>
            </a:pPr>
            <a:r>
              <a:rPr sz="2400" dirty="0"/>
              <a:t>Flexible </a:t>
            </a:r>
            <a:r>
              <a:rPr sz="2400" spc="-5" dirty="0"/>
              <a:t>enough </a:t>
            </a:r>
            <a:r>
              <a:rPr sz="2400" dirty="0"/>
              <a:t>to </a:t>
            </a:r>
            <a:r>
              <a:rPr sz="2400" spc="-5" dirty="0"/>
              <a:t>accommodate most requirements  </a:t>
            </a:r>
            <a:r>
              <a:rPr sz="2400" dirty="0"/>
              <a:t>The </a:t>
            </a:r>
            <a:r>
              <a:rPr sz="2400" spc="-5" dirty="0"/>
              <a:t>convoy</a:t>
            </a:r>
            <a:r>
              <a:rPr sz="2400" spc="-15" dirty="0"/>
              <a:t> </a:t>
            </a:r>
            <a:r>
              <a:rPr sz="2400" spc="-5" dirty="0"/>
              <a:t>example:</a:t>
            </a:r>
            <a:endParaRPr sz="2400"/>
          </a:p>
          <a:p>
            <a:pPr marL="1284605">
              <a:lnSpc>
                <a:spcPct val="100000"/>
              </a:lnSpc>
              <a:spcBef>
                <a:spcPts val="525"/>
              </a:spcBef>
            </a:pPr>
            <a:r>
              <a:rPr sz="2200" b="0" spc="-5" dirty="0">
                <a:latin typeface="Arial"/>
                <a:cs typeface="Arial"/>
              </a:rPr>
              <a:t>One process with long CPU burst</a:t>
            </a:r>
            <a:r>
              <a:rPr sz="2200" b="0" spc="45" dirty="0">
                <a:latin typeface="Arial"/>
                <a:cs typeface="Arial"/>
              </a:rPr>
              <a:t> </a:t>
            </a:r>
            <a:r>
              <a:rPr sz="2200" b="0" spc="-5" dirty="0">
                <a:latin typeface="Arial"/>
                <a:cs typeface="Arial"/>
              </a:rPr>
              <a:t>time</a:t>
            </a:r>
            <a:endParaRPr sz="2200">
              <a:latin typeface="Arial"/>
              <a:cs typeface="Arial"/>
            </a:endParaRPr>
          </a:p>
          <a:p>
            <a:pPr marL="1284605">
              <a:lnSpc>
                <a:spcPct val="100000"/>
              </a:lnSpc>
              <a:spcBef>
                <a:spcPts val="525"/>
              </a:spcBef>
            </a:pPr>
            <a:r>
              <a:rPr sz="2200" b="0" spc="-5" dirty="0">
                <a:latin typeface="Arial"/>
                <a:cs typeface="Arial"/>
              </a:rPr>
              <a:t>Several I/O bound </a:t>
            </a:r>
            <a:r>
              <a:rPr sz="2200" b="0" dirty="0">
                <a:latin typeface="Arial"/>
                <a:cs typeface="Arial"/>
              </a:rPr>
              <a:t>processes </a:t>
            </a:r>
            <a:r>
              <a:rPr sz="2200" b="0" spc="-5" dirty="0">
                <a:latin typeface="Arial"/>
                <a:cs typeface="Arial"/>
              </a:rPr>
              <a:t>with </a:t>
            </a:r>
            <a:r>
              <a:rPr sz="2200" b="0" dirty="0">
                <a:latin typeface="Arial"/>
                <a:cs typeface="Arial"/>
              </a:rPr>
              <a:t>short </a:t>
            </a:r>
            <a:r>
              <a:rPr sz="2200" b="0" spc="-5" dirty="0">
                <a:latin typeface="Arial"/>
                <a:cs typeface="Arial"/>
              </a:rPr>
              <a:t>CPU </a:t>
            </a:r>
            <a:r>
              <a:rPr sz="2200" b="0" dirty="0">
                <a:latin typeface="Arial"/>
                <a:cs typeface="Arial"/>
              </a:rPr>
              <a:t>burst</a:t>
            </a:r>
            <a:r>
              <a:rPr sz="2200" b="0" spc="25" dirty="0">
                <a:latin typeface="Arial"/>
                <a:cs typeface="Arial"/>
              </a:rPr>
              <a:t> </a:t>
            </a:r>
            <a:r>
              <a:rPr sz="2200" b="0" spc="-5" dirty="0">
                <a:latin typeface="Arial"/>
                <a:cs typeface="Arial"/>
              </a:rPr>
              <a:t>time</a:t>
            </a:r>
            <a:endParaRPr sz="2200">
              <a:latin typeface="Arial"/>
              <a:cs typeface="Arial"/>
            </a:endParaRPr>
          </a:p>
          <a:p>
            <a:pPr marL="1284605" marR="323850">
              <a:lnSpc>
                <a:spcPct val="100000"/>
              </a:lnSpc>
              <a:spcBef>
                <a:spcPts val="530"/>
              </a:spcBef>
            </a:pPr>
            <a:r>
              <a:rPr sz="2200" b="0" spc="-5" dirty="0">
                <a:latin typeface="Arial"/>
                <a:cs typeface="Arial"/>
              </a:rPr>
              <a:t>Even if the all processes start at the same level, the  CPU-intensive </a:t>
            </a:r>
            <a:r>
              <a:rPr sz="2200" b="0" dirty="0">
                <a:latin typeface="Arial"/>
                <a:cs typeface="Arial"/>
              </a:rPr>
              <a:t>process </a:t>
            </a:r>
            <a:r>
              <a:rPr sz="2200" b="0" spc="-5" dirty="0">
                <a:latin typeface="Arial"/>
                <a:cs typeface="Arial"/>
              </a:rPr>
              <a:t>will be </a:t>
            </a:r>
            <a:r>
              <a:rPr sz="2200" b="0" dirty="0">
                <a:latin typeface="Arial"/>
                <a:cs typeface="Arial"/>
              </a:rPr>
              <a:t>soon </a:t>
            </a:r>
            <a:r>
              <a:rPr sz="2200" b="0" spc="-5" dirty="0">
                <a:latin typeface="Arial"/>
                <a:cs typeface="Arial"/>
              </a:rPr>
              <a:t>demoted to a low  priority</a:t>
            </a:r>
            <a:r>
              <a:rPr sz="2200" b="0" dirty="0">
                <a:latin typeface="Arial"/>
                <a:cs typeface="Arial"/>
              </a:rPr>
              <a:t> </a:t>
            </a:r>
            <a:r>
              <a:rPr sz="2200" b="0" spc="-5" dirty="0">
                <a:latin typeface="Arial"/>
                <a:cs typeface="Arial"/>
              </a:rPr>
              <a:t>queue</a:t>
            </a:r>
            <a:endParaRPr sz="2200">
              <a:latin typeface="Arial"/>
              <a:cs typeface="Arial"/>
            </a:endParaRPr>
          </a:p>
          <a:p>
            <a:pPr marL="1284605">
              <a:lnSpc>
                <a:spcPct val="100000"/>
              </a:lnSpc>
              <a:spcBef>
                <a:spcPts val="530"/>
              </a:spcBef>
            </a:pPr>
            <a:r>
              <a:rPr sz="2200" b="0" spc="-5" dirty="0">
                <a:latin typeface="Arial"/>
                <a:cs typeface="Arial"/>
              </a:rPr>
              <a:t>The I/O bound </a:t>
            </a:r>
            <a:r>
              <a:rPr sz="2200" b="0" dirty="0">
                <a:latin typeface="Arial"/>
                <a:cs typeface="Arial"/>
              </a:rPr>
              <a:t>processes </a:t>
            </a:r>
            <a:r>
              <a:rPr sz="2200" b="0" spc="-5" dirty="0">
                <a:latin typeface="Arial"/>
                <a:cs typeface="Arial"/>
              </a:rPr>
              <a:t>will remain at </a:t>
            </a:r>
            <a:r>
              <a:rPr sz="2200" b="0" dirty="0">
                <a:latin typeface="Arial"/>
                <a:cs typeface="Arial"/>
              </a:rPr>
              <a:t>high </a:t>
            </a:r>
            <a:r>
              <a:rPr sz="2200" b="0" spc="-5" dirty="0">
                <a:latin typeface="Arial"/>
                <a:cs typeface="Arial"/>
              </a:rPr>
              <a:t>priority</a:t>
            </a:r>
            <a:r>
              <a:rPr sz="2200" b="0" spc="85" dirty="0">
                <a:latin typeface="Arial"/>
                <a:cs typeface="Arial"/>
              </a:rPr>
              <a:t> </a:t>
            </a:r>
            <a:r>
              <a:rPr sz="2200" b="0" spc="-5" dirty="0">
                <a:latin typeface="Arial"/>
                <a:cs typeface="Arial"/>
              </a:rPr>
              <a:t>and</a:t>
            </a:r>
            <a:endParaRPr sz="2200">
              <a:latin typeface="Arial"/>
              <a:cs typeface="Arial"/>
            </a:endParaRPr>
          </a:p>
          <a:p>
            <a:pPr marL="1284605">
              <a:lnSpc>
                <a:spcPct val="100000"/>
              </a:lnSpc>
            </a:pPr>
            <a:r>
              <a:rPr sz="2200" b="0" spc="-5" dirty="0">
                <a:latin typeface="Arial"/>
                <a:cs typeface="Arial"/>
              </a:rPr>
              <a:t>will be swiftly serviced, keeping the I/O devices</a:t>
            </a:r>
            <a:r>
              <a:rPr sz="2200" b="0" spc="80" dirty="0">
                <a:latin typeface="Arial"/>
                <a:cs typeface="Arial"/>
              </a:rPr>
              <a:t> </a:t>
            </a:r>
            <a:r>
              <a:rPr sz="2200" b="0" spc="-5" dirty="0">
                <a:latin typeface="Arial"/>
                <a:cs typeface="Arial"/>
              </a:rPr>
              <a:t>busy</a:t>
            </a:r>
            <a:endParaRPr sz="2200">
              <a:latin typeface="Arial"/>
              <a:cs typeface="Arial"/>
            </a:endParaRPr>
          </a:p>
        </p:txBody>
      </p:sp>
      <p:sp>
        <p:nvSpPr>
          <p:cNvPr id="9" name="object 9"/>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44</a:t>
            </a:fld>
            <a:endParaRPr sz="1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004922" cy="514350"/>
          </a:xfrm>
          <a:prstGeom prst="rect">
            <a:avLst/>
          </a:prstGeom>
        </p:spPr>
        <p:txBody>
          <a:bodyPr vert="horz" wrap="square" lIns="0" tIns="13335" rIns="0" bIns="0" rtlCol="0">
            <a:spAutoFit/>
          </a:bodyPr>
          <a:lstStyle/>
          <a:p>
            <a:pPr marL="12700">
              <a:lnSpc>
                <a:spcPct val="100000"/>
              </a:lnSpc>
              <a:spcBef>
                <a:spcPts val="105"/>
              </a:spcBef>
            </a:pPr>
            <a:r>
              <a:rPr spc="-5" dirty="0"/>
              <a:t>In</a:t>
            </a:r>
            <a:r>
              <a:rPr spc="-75" dirty="0"/>
              <a:t> </a:t>
            </a:r>
            <a:r>
              <a:rPr dirty="0"/>
              <a:t>practice...</a:t>
            </a:r>
          </a:p>
        </p:txBody>
      </p:sp>
      <p:sp>
        <p:nvSpPr>
          <p:cNvPr id="5" name="object 5"/>
          <p:cNvSpPr txBox="1">
            <a:spLocks noGrp="1"/>
          </p:cNvSpPr>
          <p:nvPr>
            <p:ph type="body" idx="1"/>
          </p:nvPr>
        </p:nvSpPr>
        <p:spPr>
          <a:xfrm>
            <a:off x="465175" y="1248028"/>
            <a:ext cx="8213648" cy="4052520"/>
          </a:xfrm>
          <a:prstGeom prst="rect">
            <a:avLst/>
          </a:prstGeom>
        </p:spPr>
        <p:txBody>
          <a:bodyPr vert="horz" wrap="square" lIns="0" tIns="83947" rIns="0" bIns="0" rtlCol="0">
            <a:spAutoFit/>
          </a:bodyPr>
          <a:lstStyle/>
          <a:p>
            <a:pPr marL="883919" marR="236220">
              <a:lnSpc>
                <a:spcPct val="100000"/>
              </a:lnSpc>
              <a:spcBef>
                <a:spcPts val="95"/>
              </a:spcBef>
            </a:pPr>
            <a:r>
              <a:rPr spc="-10" dirty="0"/>
              <a:t>The </a:t>
            </a:r>
            <a:r>
              <a:rPr spc="-5" dirty="0"/>
              <a:t>methods </a:t>
            </a:r>
            <a:r>
              <a:rPr spc="-10" dirty="0"/>
              <a:t>we </a:t>
            </a:r>
            <a:r>
              <a:rPr dirty="0"/>
              <a:t>have seen </a:t>
            </a:r>
            <a:r>
              <a:rPr spc="-5" dirty="0"/>
              <a:t>are </a:t>
            </a:r>
            <a:r>
              <a:rPr dirty="0"/>
              <a:t>all </a:t>
            </a:r>
            <a:r>
              <a:rPr spc="-5" dirty="0"/>
              <a:t>used in  practice </a:t>
            </a:r>
            <a:r>
              <a:rPr dirty="0"/>
              <a:t>(except </a:t>
            </a:r>
            <a:r>
              <a:rPr i="1" spc="-5" dirty="0">
                <a:latin typeface="Arial"/>
                <a:cs typeface="Arial"/>
              </a:rPr>
              <a:t>pure </a:t>
            </a:r>
            <a:r>
              <a:rPr spc="-5" dirty="0"/>
              <a:t>SJF which is  impossible</a:t>
            </a:r>
            <a:r>
              <a:rPr lang="en-CA" spc="-5" dirty="0"/>
              <a:t> (to determine the length of the next CPU burst</a:t>
            </a:r>
            <a:r>
              <a:rPr spc="-5" dirty="0"/>
              <a:t>)</a:t>
            </a:r>
            <a:r>
              <a:rPr lang="en-CA" spc="-5" dirty="0"/>
              <a:t>)</a:t>
            </a:r>
            <a:endParaRPr spc="-5" dirty="0"/>
          </a:p>
          <a:p>
            <a:pPr marL="883919" marR="5080">
              <a:lnSpc>
                <a:spcPct val="100000"/>
              </a:lnSpc>
              <a:spcBef>
                <a:spcPts val="675"/>
              </a:spcBef>
            </a:pPr>
            <a:r>
              <a:rPr spc="-5" dirty="0"/>
              <a:t>Sophisticated OS provide the </a:t>
            </a:r>
            <a:r>
              <a:rPr spc="-10" dirty="0"/>
              <a:t>system  </a:t>
            </a:r>
            <a:r>
              <a:rPr spc="-5" dirty="0"/>
              <a:t>manager with a </a:t>
            </a:r>
            <a:r>
              <a:rPr dirty="0"/>
              <a:t>library </a:t>
            </a:r>
            <a:r>
              <a:rPr spc="-5" dirty="0"/>
              <a:t>of methods, which it  can choose and combine as needed </a:t>
            </a:r>
            <a:r>
              <a:rPr dirty="0"/>
              <a:t>after  </a:t>
            </a:r>
            <a:r>
              <a:rPr spc="-5" dirty="0"/>
              <a:t>observing the behavior of the</a:t>
            </a:r>
            <a:r>
              <a:rPr spc="90" dirty="0"/>
              <a:t> </a:t>
            </a:r>
            <a:r>
              <a:rPr spc="-5" dirty="0"/>
              <a:t>system.</a:t>
            </a:r>
            <a:r>
              <a:rPr lang="en-CA" spc="-5" dirty="0"/>
              <a:t> Most used one is the RR in practice.</a:t>
            </a:r>
            <a:endParaRPr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
        <p:nvSpPr>
          <p:cNvPr id="8" name="object 8"/>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1861922" cy="514350"/>
          </a:xfrm>
          <a:prstGeom prst="rect">
            <a:avLst/>
          </a:prstGeom>
        </p:spPr>
        <p:txBody>
          <a:bodyPr vert="horz" wrap="square" lIns="0" tIns="13335" rIns="0" bIns="0" rtlCol="0">
            <a:spAutoFit/>
          </a:bodyPr>
          <a:lstStyle/>
          <a:p>
            <a:pPr marL="12700">
              <a:lnSpc>
                <a:spcPct val="100000"/>
              </a:lnSpc>
              <a:spcBef>
                <a:spcPts val="105"/>
              </a:spcBef>
            </a:pPr>
            <a:r>
              <a:rPr dirty="0"/>
              <a:t>Also…</a:t>
            </a:r>
          </a:p>
        </p:txBody>
      </p:sp>
      <p:sp>
        <p:nvSpPr>
          <p:cNvPr id="6" name="object 6"/>
          <p:cNvSpPr/>
          <p:nvPr/>
        </p:nvSpPr>
        <p:spPr>
          <a:xfrm>
            <a:off x="1006754" y="1453007"/>
            <a:ext cx="164591" cy="16763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2428620"/>
            <a:ext cx="164591" cy="16763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463928" y="3030677"/>
            <a:ext cx="243840" cy="25328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36928" y="1321434"/>
            <a:ext cx="7372984" cy="3318510"/>
          </a:xfrm>
          <a:prstGeom prst="rect">
            <a:avLst/>
          </a:prstGeom>
        </p:spPr>
        <p:txBody>
          <a:bodyPr vert="horz" wrap="square" lIns="0" tIns="13335" rIns="0" bIns="0" rtlCol="0">
            <a:spAutoFit/>
          </a:bodyPr>
          <a:lstStyle/>
          <a:p>
            <a:pPr marL="12700" marR="471170">
              <a:lnSpc>
                <a:spcPct val="100000"/>
              </a:lnSpc>
              <a:spcBef>
                <a:spcPts val="105"/>
              </a:spcBef>
            </a:pPr>
            <a:r>
              <a:rPr sz="2000" b="1" dirty="0">
                <a:solidFill>
                  <a:srgbClr val="006666"/>
                </a:solidFill>
                <a:latin typeface="Arial"/>
                <a:cs typeface="Arial"/>
              </a:rPr>
              <a:t>Our study of scheduling methods </a:t>
            </a:r>
            <a:r>
              <a:rPr sz="2000" b="1" spc="-5" dirty="0">
                <a:solidFill>
                  <a:srgbClr val="006666"/>
                </a:solidFill>
                <a:latin typeface="Arial"/>
                <a:cs typeface="Arial"/>
              </a:rPr>
              <a:t>is </a:t>
            </a:r>
            <a:r>
              <a:rPr sz="2000" b="1" dirty="0">
                <a:solidFill>
                  <a:srgbClr val="006666"/>
                </a:solidFill>
                <a:latin typeface="Arial"/>
                <a:cs typeface="Arial"/>
              </a:rPr>
              <a:t>theoretical, does</a:t>
            </a:r>
            <a:r>
              <a:rPr sz="2000" b="1" spc="-165" dirty="0">
                <a:solidFill>
                  <a:srgbClr val="006666"/>
                </a:solidFill>
                <a:latin typeface="Arial"/>
                <a:cs typeface="Arial"/>
              </a:rPr>
              <a:t> </a:t>
            </a:r>
            <a:r>
              <a:rPr sz="2000" b="1" dirty="0">
                <a:solidFill>
                  <a:srgbClr val="006666"/>
                </a:solidFill>
                <a:latin typeface="Arial"/>
                <a:cs typeface="Arial"/>
              </a:rPr>
              <a:t>not  consider in detail all the problems that arise in CPU  scheduling.</a:t>
            </a:r>
            <a:endParaRPr sz="2000">
              <a:latin typeface="Arial"/>
              <a:cs typeface="Arial"/>
            </a:endParaRPr>
          </a:p>
          <a:p>
            <a:pPr marL="12700" marR="69215">
              <a:lnSpc>
                <a:spcPct val="100000"/>
              </a:lnSpc>
              <a:spcBef>
                <a:spcPts val="480"/>
              </a:spcBef>
            </a:pPr>
            <a:r>
              <a:rPr sz="2000" b="1" spc="-5" dirty="0">
                <a:solidFill>
                  <a:srgbClr val="006666"/>
                </a:solidFill>
                <a:latin typeface="Arial"/>
                <a:cs typeface="Arial"/>
              </a:rPr>
              <a:t>Eg. </a:t>
            </a:r>
            <a:r>
              <a:rPr sz="2000" b="1" dirty="0">
                <a:solidFill>
                  <a:srgbClr val="006666"/>
                </a:solidFill>
                <a:latin typeface="Arial"/>
                <a:cs typeface="Arial"/>
              </a:rPr>
              <a:t>CPU schedulers cannot </a:t>
            </a:r>
            <a:r>
              <a:rPr sz="2000" b="1" spc="-10" dirty="0">
                <a:solidFill>
                  <a:srgbClr val="006666"/>
                </a:solidFill>
                <a:latin typeface="Arial"/>
                <a:cs typeface="Arial"/>
              </a:rPr>
              <a:t>give </a:t>
            </a:r>
            <a:r>
              <a:rPr sz="2000" b="1" dirty="0">
                <a:solidFill>
                  <a:srgbClr val="006666"/>
                </a:solidFill>
                <a:latin typeface="Arial"/>
                <a:cs typeface="Arial"/>
              </a:rPr>
              <a:t>the CPU to a process for</a:t>
            </a:r>
            <a:r>
              <a:rPr sz="2000" b="1" spc="-65" dirty="0">
                <a:solidFill>
                  <a:srgbClr val="006666"/>
                </a:solidFill>
                <a:latin typeface="Arial"/>
                <a:cs typeface="Arial"/>
              </a:rPr>
              <a:t> </a:t>
            </a:r>
            <a:r>
              <a:rPr sz="2000" b="1" dirty="0">
                <a:solidFill>
                  <a:srgbClr val="006666"/>
                </a:solidFill>
                <a:latin typeface="Arial"/>
                <a:cs typeface="Arial"/>
              </a:rPr>
              <a:t>all  the time </a:t>
            </a:r>
            <a:r>
              <a:rPr sz="2000" b="1" spc="-5" dirty="0">
                <a:solidFill>
                  <a:srgbClr val="006666"/>
                </a:solidFill>
                <a:latin typeface="Arial"/>
                <a:cs typeface="Arial"/>
              </a:rPr>
              <a:t>it</a:t>
            </a:r>
            <a:r>
              <a:rPr sz="2000" b="1" spc="-65" dirty="0">
                <a:solidFill>
                  <a:srgbClr val="006666"/>
                </a:solidFill>
                <a:latin typeface="Arial"/>
                <a:cs typeface="Arial"/>
              </a:rPr>
              <a:t> </a:t>
            </a:r>
            <a:r>
              <a:rPr sz="2000" b="1" dirty="0">
                <a:solidFill>
                  <a:srgbClr val="006666"/>
                </a:solidFill>
                <a:latin typeface="Arial"/>
                <a:cs typeface="Arial"/>
              </a:rPr>
              <a:t>needs</a:t>
            </a:r>
            <a:endParaRPr sz="2000">
              <a:latin typeface="Arial"/>
              <a:cs typeface="Arial"/>
            </a:endParaRPr>
          </a:p>
          <a:p>
            <a:pPr marL="413384">
              <a:lnSpc>
                <a:spcPct val="100000"/>
              </a:lnSpc>
              <a:spcBef>
                <a:spcPts val="480"/>
              </a:spcBef>
            </a:pPr>
            <a:r>
              <a:rPr sz="2000" dirty="0">
                <a:solidFill>
                  <a:srgbClr val="006666"/>
                </a:solidFill>
                <a:latin typeface="Arial"/>
                <a:cs typeface="Arial"/>
              </a:rPr>
              <a:t>Because in practice, the CPU will </a:t>
            </a:r>
            <a:r>
              <a:rPr sz="2000" spc="-5" dirty="0">
                <a:solidFill>
                  <a:srgbClr val="006666"/>
                </a:solidFill>
                <a:latin typeface="Arial"/>
                <a:cs typeface="Arial"/>
              </a:rPr>
              <a:t>often </a:t>
            </a:r>
            <a:r>
              <a:rPr sz="2000" dirty="0">
                <a:solidFill>
                  <a:srgbClr val="006666"/>
                </a:solidFill>
                <a:latin typeface="Arial"/>
                <a:cs typeface="Arial"/>
              </a:rPr>
              <a:t>be interrupted</a:t>
            </a:r>
            <a:r>
              <a:rPr sz="2000" spc="-150" dirty="0">
                <a:solidFill>
                  <a:srgbClr val="006666"/>
                </a:solidFill>
                <a:latin typeface="Arial"/>
                <a:cs typeface="Arial"/>
              </a:rPr>
              <a:t> </a:t>
            </a:r>
            <a:r>
              <a:rPr sz="2000" dirty="0">
                <a:solidFill>
                  <a:srgbClr val="006666"/>
                </a:solidFill>
                <a:latin typeface="Arial"/>
                <a:cs typeface="Arial"/>
              </a:rPr>
              <a:t>by</a:t>
            </a:r>
            <a:endParaRPr sz="2000">
              <a:latin typeface="Arial"/>
              <a:cs typeface="Arial"/>
            </a:endParaRPr>
          </a:p>
          <a:p>
            <a:pPr marL="413384">
              <a:lnSpc>
                <a:spcPct val="100000"/>
              </a:lnSpc>
            </a:pPr>
            <a:r>
              <a:rPr sz="2000" dirty="0">
                <a:solidFill>
                  <a:srgbClr val="006666"/>
                </a:solidFill>
                <a:latin typeface="Arial"/>
                <a:cs typeface="Arial"/>
              </a:rPr>
              <a:t>some external event before the end of its</a:t>
            </a:r>
            <a:r>
              <a:rPr sz="2000" spc="-180" dirty="0">
                <a:solidFill>
                  <a:srgbClr val="006666"/>
                </a:solidFill>
                <a:latin typeface="Arial"/>
                <a:cs typeface="Arial"/>
              </a:rPr>
              <a:t> </a:t>
            </a:r>
            <a:r>
              <a:rPr sz="2000" dirty="0">
                <a:solidFill>
                  <a:srgbClr val="006666"/>
                </a:solidFill>
                <a:latin typeface="Arial"/>
                <a:cs typeface="Arial"/>
              </a:rPr>
              <a:t>cycle.</a:t>
            </a:r>
            <a:endParaRPr sz="2000">
              <a:latin typeface="Arial"/>
              <a:cs typeface="Arial"/>
            </a:endParaRPr>
          </a:p>
          <a:p>
            <a:pPr>
              <a:lnSpc>
                <a:spcPct val="100000"/>
              </a:lnSpc>
              <a:spcBef>
                <a:spcPts val="25"/>
              </a:spcBef>
            </a:pPr>
            <a:endParaRPr sz="2900">
              <a:latin typeface="Arial"/>
              <a:cs typeface="Arial"/>
            </a:endParaRPr>
          </a:p>
          <a:p>
            <a:pPr marL="12700" marR="5080">
              <a:lnSpc>
                <a:spcPct val="100000"/>
              </a:lnSpc>
              <a:spcBef>
                <a:spcPts val="5"/>
              </a:spcBef>
            </a:pPr>
            <a:r>
              <a:rPr sz="2000" b="1" dirty="0">
                <a:solidFill>
                  <a:srgbClr val="006666"/>
                </a:solidFill>
                <a:latin typeface="Arial"/>
                <a:cs typeface="Arial"/>
              </a:rPr>
              <a:t>Also, this study does not consider the execution times of</a:t>
            </a:r>
            <a:r>
              <a:rPr sz="2000" b="1" spc="-175" dirty="0">
                <a:solidFill>
                  <a:srgbClr val="006666"/>
                </a:solidFill>
                <a:latin typeface="Arial"/>
                <a:cs typeface="Arial"/>
              </a:rPr>
              <a:t> </a:t>
            </a:r>
            <a:r>
              <a:rPr sz="2000" b="1" dirty="0">
                <a:solidFill>
                  <a:srgbClr val="006666"/>
                </a:solidFill>
                <a:latin typeface="Arial"/>
                <a:cs typeface="Arial"/>
              </a:rPr>
              <a:t>the  scheduler at</a:t>
            </a:r>
            <a:r>
              <a:rPr sz="2000" b="1" spc="-45" dirty="0">
                <a:solidFill>
                  <a:srgbClr val="006666"/>
                </a:solidFill>
                <a:latin typeface="Arial"/>
                <a:cs typeface="Arial"/>
              </a:rPr>
              <a:t> </a:t>
            </a:r>
            <a:r>
              <a:rPr sz="2000" b="1" spc="-5" dirty="0">
                <a:solidFill>
                  <a:srgbClr val="006666"/>
                </a:solidFill>
                <a:latin typeface="Arial"/>
                <a:cs typeface="Arial"/>
              </a:rPr>
              <a:t>all.</a:t>
            </a:r>
            <a:endParaRPr sz="2000">
              <a:latin typeface="Arial"/>
              <a:cs typeface="Arial"/>
            </a:endParaRPr>
          </a:p>
        </p:txBody>
      </p:sp>
      <p:sp>
        <p:nvSpPr>
          <p:cNvPr id="10" name="object 10"/>
          <p:cNvSpPr/>
          <p:nvPr/>
        </p:nvSpPr>
        <p:spPr>
          <a:xfrm>
            <a:off x="1006754" y="4135882"/>
            <a:ext cx="164591" cy="167639"/>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
        <p:nvSpPr>
          <p:cNvPr id="12" name="object 12"/>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048220" cy="514350"/>
          </a:xfrm>
          <a:prstGeom prst="rect">
            <a:avLst/>
          </a:prstGeom>
        </p:spPr>
        <p:txBody>
          <a:bodyPr vert="horz" wrap="square" lIns="0" tIns="13335" rIns="0" bIns="0" rtlCol="0">
            <a:spAutoFit/>
          </a:bodyPr>
          <a:lstStyle/>
          <a:p>
            <a:pPr marL="12700">
              <a:lnSpc>
                <a:spcPct val="100000"/>
              </a:lnSpc>
              <a:spcBef>
                <a:spcPts val="105"/>
              </a:spcBef>
            </a:pPr>
            <a:r>
              <a:rPr dirty="0"/>
              <a:t>Summary of </a:t>
            </a:r>
            <a:r>
              <a:rPr spc="-5" dirty="0"/>
              <a:t>scheduling</a:t>
            </a:r>
            <a:r>
              <a:rPr spc="-85" dirty="0"/>
              <a:t> </a:t>
            </a:r>
            <a:r>
              <a:rPr spc="-5" dirty="0"/>
              <a:t>algorithms</a:t>
            </a:r>
          </a:p>
        </p:txBody>
      </p:sp>
      <p:sp>
        <p:nvSpPr>
          <p:cNvPr id="4" name="object 4"/>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688922"/>
            <a:ext cx="243840" cy="2532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2105532"/>
            <a:ext cx="179831" cy="18592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463928" y="2393569"/>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2728848"/>
            <a:ext cx="243840"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3132708"/>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3399790"/>
            <a:ext cx="243840" cy="25298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06754" y="3803650"/>
            <a:ext cx="164591" cy="16763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4070350"/>
            <a:ext cx="243840" cy="25298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06754" y="4474209"/>
            <a:ext cx="164591" cy="16763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463928" y="4741164"/>
            <a:ext cx="243840" cy="25298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6754" y="5145023"/>
            <a:ext cx="164591" cy="16763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463928" y="5411723"/>
            <a:ext cx="243840" cy="252984"/>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1336928" y="1261424"/>
            <a:ext cx="6299200" cy="4418330"/>
          </a:xfrm>
          <a:prstGeom prst="rect">
            <a:avLst/>
          </a:prstGeom>
        </p:spPr>
        <p:txBody>
          <a:bodyPr vert="horz" wrap="square" lIns="0" tIns="42545" rIns="0" bIns="0" rtlCol="0">
            <a:spAutoFit/>
          </a:bodyPr>
          <a:lstStyle/>
          <a:p>
            <a:pPr marL="12700">
              <a:lnSpc>
                <a:spcPct val="100000"/>
              </a:lnSpc>
              <a:spcBef>
                <a:spcPts val="335"/>
              </a:spcBef>
            </a:pPr>
            <a:r>
              <a:rPr sz="2000" b="1" dirty="0">
                <a:solidFill>
                  <a:srgbClr val="006666"/>
                </a:solidFill>
                <a:latin typeface="Arial"/>
                <a:cs typeface="Arial"/>
              </a:rPr>
              <a:t>First come, first </a:t>
            </a:r>
            <a:r>
              <a:rPr sz="2000" b="1" spc="-5" dirty="0">
                <a:solidFill>
                  <a:srgbClr val="006666"/>
                </a:solidFill>
                <a:latin typeface="Arial"/>
                <a:cs typeface="Arial"/>
              </a:rPr>
              <a:t>served</a:t>
            </a:r>
            <a:r>
              <a:rPr sz="2000" b="1" spc="-85" dirty="0">
                <a:solidFill>
                  <a:srgbClr val="006666"/>
                </a:solidFill>
                <a:latin typeface="Arial"/>
                <a:cs typeface="Arial"/>
              </a:rPr>
              <a:t> </a:t>
            </a:r>
            <a:r>
              <a:rPr sz="2000" b="1" dirty="0">
                <a:solidFill>
                  <a:srgbClr val="006666"/>
                </a:solidFill>
                <a:latin typeface="Arial"/>
                <a:cs typeface="Arial"/>
              </a:rPr>
              <a:t>(FCFS)</a:t>
            </a:r>
            <a:endParaRPr sz="2000">
              <a:latin typeface="Arial"/>
              <a:cs typeface="Arial"/>
            </a:endParaRPr>
          </a:p>
          <a:p>
            <a:pPr marL="413384">
              <a:lnSpc>
                <a:spcPct val="100000"/>
              </a:lnSpc>
              <a:spcBef>
                <a:spcPts val="240"/>
              </a:spcBef>
            </a:pPr>
            <a:r>
              <a:rPr sz="2000" dirty="0">
                <a:solidFill>
                  <a:srgbClr val="006666"/>
                </a:solidFill>
                <a:latin typeface="Arial"/>
                <a:cs typeface="Arial"/>
              </a:rPr>
              <a:t>simple, low system time (overhead), low</a:t>
            </a:r>
            <a:r>
              <a:rPr sz="2000" spc="-140" dirty="0">
                <a:solidFill>
                  <a:srgbClr val="006666"/>
                </a:solidFill>
                <a:latin typeface="Arial"/>
                <a:cs typeface="Arial"/>
              </a:rPr>
              <a:t> </a:t>
            </a:r>
            <a:r>
              <a:rPr sz="2000" dirty="0">
                <a:solidFill>
                  <a:srgbClr val="006666"/>
                </a:solidFill>
                <a:latin typeface="Arial"/>
                <a:cs typeface="Arial"/>
              </a:rPr>
              <a:t>quality</a:t>
            </a:r>
            <a:endParaRPr sz="2000">
              <a:latin typeface="Arial"/>
              <a:cs typeface="Arial"/>
            </a:endParaRPr>
          </a:p>
          <a:p>
            <a:pPr marL="12700">
              <a:lnSpc>
                <a:spcPct val="100000"/>
              </a:lnSpc>
              <a:spcBef>
                <a:spcPts val="259"/>
              </a:spcBef>
            </a:pPr>
            <a:r>
              <a:rPr sz="2200" b="1" spc="-5" dirty="0">
                <a:solidFill>
                  <a:srgbClr val="006666"/>
                </a:solidFill>
                <a:latin typeface="Arial"/>
                <a:cs typeface="Arial"/>
              </a:rPr>
              <a:t>Shortest Job First</a:t>
            </a:r>
            <a:r>
              <a:rPr sz="2200" b="1" spc="60" dirty="0">
                <a:solidFill>
                  <a:srgbClr val="006666"/>
                </a:solidFill>
                <a:latin typeface="Arial"/>
                <a:cs typeface="Arial"/>
              </a:rPr>
              <a:t> </a:t>
            </a:r>
            <a:r>
              <a:rPr sz="2200" b="1" spc="-5" dirty="0">
                <a:solidFill>
                  <a:srgbClr val="006666"/>
                </a:solidFill>
                <a:latin typeface="Arial"/>
                <a:cs typeface="Arial"/>
              </a:rPr>
              <a:t>(SJF)</a:t>
            </a:r>
            <a:endParaRPr sz="2200">
              <a:latin typeface="Arial"/>
              <a:cs typeface="Arial"/>
            </a:endParaRPr>
          </a:p>
          <a:p>
            <a:pPr marL="413384">
              <a:lnSpc>
                <a:spcPct val="100000"/>
              </a:lnSpc>
              <a:spcBef>
                <a:spcPts val="245"/>
              </a:spcBef>
            </a:pPr>
            <a:r>
              <a:rPr sz="2000" dirty="0">
                <a:solidFill>
                  <a:srgbClr val="006666"/>
                </a:solidFill>
                <a:latin typeface="Arial"/>
                <a:cs typeface="Arial"/>
              </a:rPr>
              <a:t>Must know processing times (not</a:t>
            </a:r>
            <a:r>
              <a:rPr sz="2000" spc="-135" dirty="0">
                <a:solidFill>
                  <a:srgbClr val="006666"/>
                </a:solidFill>
                <a:latin typeface="Arial"/>
                <a:cs typeface="Arial"/>
              </a:rPr>
              <a:t> </a:t>
            </a:r>
            <a:r>
              <a:rPr sz="2000" dirty="0">
                <a:solidFill>
                  <a:srgbClr val="006666"/>
                </a:solidFill>
                <a:latin typeface="Arial"/>
                <a:cs typeface="Arial"/>
              </a:rPr>
              <a:t>practical)</a:t>
            </a:r>
            <a:endParaRPr sz="2000">
              <a:latin typeface="Arial"/>
              <a:cs typeface="Arial"/>
            </a:endParaRPr>
          </a:p>
          <a:p>
            <a:pPr marL="413384">
              <a:lnSpc>
                <a:spcPct val="100000"/>
              </a:lnSpc>
              <a:spcBef>
                <a:spcPts val="240"/>
              </a:spcBef>
            </a:pPr>
            <a:r>
              <a:rPr sz="2000" dirty="0">
                <a:solidFill>
                  <a:srgbClr val="006666"/>
                </a:solidFill>
                <a:latin typeface="Arial"/>
                <a:cs typeface="Arial"/>
              </a:rPr>
              <a:t>Must predict using the exponential mean of the</a:t>
            </a:r>
            <a:r>
              <a:rPr sz="2000" spc="-180" dirty="0">
                <a:solidFill>
                  <a:srgbClr val="006666"/>
                </a:solidFill>
                <a:latin typeface="Arial"/>
                <a:cs typeface="Arial"/>
              </a:rPr>
              <a:t> </a:t>
            </a:r>
            <a:r>
              <a:rPr sz="2000" dirty="0">
                <a:solidFill>
                  <a:srgbClr val="006666"/>
                </a:solidFill>
                <a:latin typeface="Arial"/>
                <a:cs typeface="Arial"/>
              </a:rPr>
              <a:t>past</a:t>
            </a:r>
            <a:endParaRPr sz="2000">
              <a:latin typeface="Arial"/>
              <a:cs typeface="Arial"/>
            </a:endParaRPr>
          </a:p>
          <a:p>
            <a:pPr marL="12700">
              <a:lnSpc>
                <a:spcPct val="100000"/>
              </a:lnSpc>
              <a:spcBef>
                <a:spcPts val="240"/>
              </a:spcBef>
            </a:pPr>
            <a:r>
              <a:rPr sz="2000" b="1" dirty="0">
                <a:solidFill>
                  <a:srgbClr val="006666"/>
                </a:solidFill>
                <a:latin typeface="Arial"/>
                <a:cs typeface="Arial"/>
              </a:rPr>
              <a:t>Scheduling </a:t>
            </a:r>
            <a:r>
              <a:rPr sz="2000" b="1" spc="5" dirty="0">
                <a:solidFill>
                  <a:srgbClr val="006666"/>
                </a:solidFill>
                <a:latin typeface="Arial"/>
                <a:cs typeface="Arial"/>
              </a:rPr>
              <a:t>with</a:t>
            </a:r>
            <a:r>
              <a:rPr sz="2000" b="1" spc="-65" dirty="0">
                <a:solidFill>
                  <a:srgbClr val="006666"/>
                </a:solidFill>
                <a:latin typeface="Arial"/>
                <a:cs typeface="Arial"/>
              </a:rPr>
              <a:t> </a:t>
            </a:r>
            <a:r>
              <a:rPr sz="2000" b="1" dirty="0">
                <a:solidFill>
                  <a:srgbClr val="006666"/>
                </a:solidFill>
                <a:latin typeface="Arial"/>
                <a:cs typeface="Arial"/>
              </a:rPr>
              <a:t>priority</a:t>
            </a:r>
            <a:endParaRPr sz="2000">
              <a:latin typeface="Arial"/>
              <a:cs typeface="Arial"/>
            </a:endParaRPr>
          </a:p>
          <a:p>
            <a:pPr marL="413384">
              <a:lnSpc>
                <a:spcPct val="100000"/>
              </a:lnSpc>
              <a:spcBef>
                <a:spcPts val="245"/>
              </a:spcBef>
            </a:pPr>
            <a:r>
              <a:rPr sz="2000" dirty="0">
                <a:solidFill>
                  <a:srgbClr val="006666"/>
                </a:solidFill>
                <a:latin typeface="Arial"/>
                <a:cs typeface="Arial"/>
              </a:rPr>
              <a:t>A class of</a:t>
            </a:r>
            <a:r>
              <a:rPr sz="2000" spc="-35" dirty="0">
                <a:solidFill>
                  <a:srgbClr val="006666"/>
                </a:solidFill>
                <a:latin typeface="Arial"/>
                <a:cs typeface="Arial"/>
              </a:rPr>
              <a:t> </a:t>
            </a:r>
            <a:r>
              <a:rPr sz="2000" dirty="0">
                <a:solidFill>
                  <a:srgbClr val="006666"/>
                </a:solidFill>
                <a:latin typeface="Arial"/>
                <a:cs typeface="Arial"/>
              </a:rPr>
              <a:t>algorithms</a:t>
            </a:r>
            <a:endParaRPr sz="2000">
              <a:latin typeface="Arial"/>
              <a:cs typeface="Arial"/>
            </a:endParaRPr>
          </a:p>
          <a:p>
            <a:pPr marL="12700">
              <a:lnSpc>
                <a:spcPct val="100000"/>
              </a:lnSpc>
              <a:spcBef>
                <a:spcPts val="240"/>
              </a:spcBef>
            </a:pPr>
            <a:r>
              <a:rPr sz="2000" b="1" dirty="0">
                <a:solidFill>
                  <a:srgbClr val="006666"/>
                </a:solidFill>
                <a:latin typeface="Arial"/>
                <a:cs typeface="Arial"/>
              </a:rPr>
              <a:t>Round-Robin</a:t>
            </a:r>
            <a:endParaRPr sz="2000">
              <a:latin typeface="Arial"/>
              <a:cs typeface="Arial"/>
            </a:endParaRPr>
          </a:p>
          <a:p>
            <a:pPr marL="413384">
              <a:lnSpc>
                <a:spcPct val="100000"/>
              </a:lnSpc>
              <a:spcBef>
                <a:spcPts val="240"/>
              </a:spcBef>
            </a:pPr>
            <a:r>
              <a:rPr sz="2000" dirty="0">
                <a:solidFill>
                  <a:srgbClr val="006666"/>
                </a:solidFill>
                <a:latin typeface="Arial"/>
                <a:cs typeface="Arial"/>
              </a:rPr>
              <a:t>FCFS with</a:t>
            </a:r>
            <a:r>
              <a:rPr sz="2000" spc="-20" dirty="0">
                <a:solidFill>
                  <a:srgbClr val="006666"/>
                </a:solidFill>
                <a:latin typeface="Arial"/>
                <a:cs typeface="Arial"/>
              </a:rPr>
              <a:t> </a:t>
            </a:r>
            <a:r>
              <a:rPr sz="2000" dirty="0">
                <a:solidFill>
                  <a:srgbClr val="006666"/>
                </a:solidFill>
                <a:latin typeface="Arial"/>
                <a:cs typeface="Arial"/>
              </a:rPr>
              <a:t>preemption</a:t>
            </a:r>
            <a:endParaRPr sz="2000">
              <a:latin typeface="Arial"/>
              <a:cs typeface="Arial"/>
            </a:endParaRPr>
          </a:p>
          <a:p>
            <a:pPr marL="12700">
              <a:lnSpc>
                <a:spcPct val="100000"/>
              </a:lnSpc>
              <a:spcBef>
                <a:spcPts val="240"/>
              </a:spcBef>
            </a:pPr>
            <a:r>
              <a:rPr sz="2000" b="1" spc="-5" dirty="0">
                <a:solidFill>
                  <a:srgbClr val="006666"/>
                </a:solidFill>
                <a:latin typeface="Arial"/>
                <a:cs typeface="Arial"/>
              </a:rPr>
              <a:t>Multilevel</a:t>
            </a:r>
            <a:r>
              <a:rPr sz="2000" b="1" spc="-25" dirty="0">
                <a:solidFill>
                  <a:srgbClr val="006666"/>
                </a:solidFill>
                <a:latin typeface="Arial"/>
                <a:cs typeface="Arial"/>
              </a:rPr>
              <a:t> </a:t>
            </a:r>
            <a:r>
              <a:rPr sz="2000" b="1" dirty="0">
                <a:solidFill>
                  <a:srgbClr val="006666"/>
                </a:solidFill>
                <a:latin typeface="Arial"/>
                <a:cs typeface="Arial"/>
              </a:rPr>
              <a:t>Queues</a:t>
            </a:r>
            <a:endParaRPr sz="2000">
              <a:latin typeface="Arial"/>
              <a:cs typeface="Arial"/>
            </a:endParaRPr>
          </a:p>
          <a:p>
            <a:pPr marL="413384">
              <a:lnSpc>
                <a:spcPct val="100000"/>
              </a:lnSpc>
              <a:spcBef>
                <a:spcPts val="240"/>
              </a:spcBef>
            </a:pPr>
            <a:r>
              <a:rPr sz="2000" dirty="0">
                <a:solidFill>
                  <a:srgbClr val="006666"/>
                </a:solidFill>
                <a:latin typeface="Arial"/>
                <a:cs typeface="Arial"/>
              </a:rPr>
              <a:t>Possible to use different algorithms with each</a:t>
            </a:r>
            <a:r>
              <a:rPr sz="2000" spc="-145" dirty="0">
                <a:solidFill>
                  <a:srgbClr val="006666"/>
                </a:solidFill>
                <a:latin typeface="Arial"/>
                <a:cs typeface="Arial"/>
              </a:rPr>
              <a:t> </a:t>
            </a:r>
            <a:r>
              <a:rPr sz="2000" dirty="0">
                <a:solidFill>
                  <a:srgbClr val="006666"/>
                </a:solidFill>
                <a:latin typeface="Arial"/>
                <a:cs typeface="Arial"/>
              </a:rPr>
              <a:t>queue</a:t>
            </a:r>
            <a:endParaRPr sz="2000">
              <a:latin typeface="Arial"/>
              <a:cs typeface="Arial"/>
            </a:endParaRPr>
          </a:p>
          <a:p>
            <a:pPr marL="12700">
              <a:lnSpc>
                <a:spcPct val="100000"/>
              </a:lnSpc>
              <a:spcBef>
                <a:spcPts val="240"/>
              </a:spcBef>
            </a:pPr>
            <a:r>
              <a:rPr sz="2000" b="1" spc="-5" dirty="0">
                <a:solidFill>
                  <a:srgbClr val="006666"/>
                </a:solidFill>
                <a:latin typeface="Arial"/>
                <a:cs typeface="Arial"/>
              </a:rPr>
              <a:t>Multilevel </a:t>
            </a:r>
            <a:r>
              <a:rPr sz="2000" b="1" dirty="0">
                <a:solidFill>
                  <a:srgbClr val="006666"/>
                </a:solidFill>
                <a:latin typeface="Arial"/>
                <a:cs typeface="Arial"/>
              </a:rPr>
              <a:t>Feedback</a:t>
            </a:r>
            <a:r>
              <a:rPr sz="2000" b="1" spc="-35" dirty="0">
                <a:solidFill>
                  <a:srgbClr val="006666"/>
                </a:solidFill>
                <a:latin typeface="Arial"/>
                <a:cs typeface="Arial"/>
              </a:rPr>
              <a:t> </a:t>
            </a:r>
            <a:r>
              <a:rPr sz="2000" b="1" dirty="0">
                <a:solidFill>
                  <a:srgbClr val="006666"/>
                </a:solidFill>
                <a:latin typeface="Arial"/>
                <a:cs typeface="Arial"/>
              </a:rPr>
              <a:t>Queues</a:t>
            </a:r>
            <a:endParaRPr sz="2000">
              <a:latin typeface="Arial"/>
              <a:cs typeface="Arial"/>
            </a:endParaRPr>
          </a:p>
          <a:p>
            <a:pPr marL="413384">
              <a:lnSpc>
                <a:spcPct val="100000"/>
              </a:lnSpc>
              <a:spcBef>
                <a:spcPts val="240"/>
              </a:spcBef>
            </a:pPr>
            <a:r>
              <a:rPr sz="2000" dirty="0">
                <a:solidFill>
                  <a:srgbClr val="006666"/>
                </a:solidFill>
                <a:latin typeface="Arial"/>
                <a:cs typeface="Arial"/>
              </a:rPr>
              <a:t>Combines several</a:t>
            </a:r>
            <a:r>
              <a:rPr sz="2000" spc="-45" dirty="0">
                <a:solidFill>
                  <a:srgbClr val="006666"/>
                </a:solidFill>
                <a:latin typeface="Arial"/>
                <a:cs typeface="Arial"/>
              </a:rPr>
              <a:t> </a:t>
            </a:r>
            <a:r>
              <a:rPr sz="2000" dirty="0">
                <a:solidFill>
                  <a:srgbClr val="006666"/>
                </a:solidFill>
                <a:latin typeface="Arial"/>
                <a:cs typeface="Arial"/>
              </a:rPr>
              <a:t>techniques</a:t>
            </a:r>
            <a:endParaRPr sz="2000">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sp>
        <p:nvSpPr>
          <p:cNvPr id="19" name="object 19"/>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9878" y="469849"/>
            <a:ext cx="8034122"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336699"/>
                </a:solidFill>
                <a:latin typeface="Liberation Sans Narrow"/>
                <a:cs typeface="Liberation Sans Narrow"/>
              </a:rPr>
              <a:t>Overview </a:t>
            </a:r>
            <a:r>
              <a:rPr sz="3200" b="1" dirty="0">
                <a:solidFill>
                  <a:srgbClr val="336699"/>
                </a:solidFill>
                <a:latin typeface="Liberation Sans Narrow"/>
                <a:cs typeface="Liberation Sans Narrow"/>
              </a:rPr>
              <a:t>of </a:t>
            </a:r>
            <a:r>
              <a:rPr sz="3200" b="1" spc="-5" dirty="0">
                <a:solidFill>
                  <a:srgbClr val="336699"/>
                </a:solidFill>
                <a:latin typeface="Liberation Sans Narrow"/>
                <a:cs typeface="Liberation Sans Narrow"/>
              </a:rPr>
              <a:t>advanced scheduling</a:t>
            </a:r>
            <a:r>
              <a:rPr sz="3200" b="1" spc="-90" dirty="0">
                <a:solidFill>
                  <a:srgbClr val="336699"/>
                </a:solidFill>
                <a:latin typeface="Liberation Sans Narrow"/>
                <a:cs typeface="Liberation Sans Narrow"/>
              </a:rPr>
              <a:t> </a:t>
            </a:r>
            <a:r>
              <a:rPr sz="3200" b="1" dirty="0">
                <a:solidFill>
                  <a:srgbClr val="336699"/>
                </a:solidFill>
                <a:latin typeface="Liberation Sans Narrow"/>
                <a:cs typeface="Liberation Sans Narrow"/>
              </a:rPr>
              <a:t>topics</a:t>
            </a:r>
            <a:endParaRPr sz="3200" dirty="0">
              <a:latin typeface="Liberation Sans Narrow"/>
              <a:cs typeface="Liberation Sans Narrow"/>
            </a:endParaRPr>
          </a:p>
        </p:txBody>
      </p:sp>
      <p:sp>
        <p:nvSpPr>
          <p:cNvPr id="6" name="object 6"/>
          <p:cNvSpPr txBox="1"/>
          <p:nvPr/>
        </p:nvSpPr>
        <p:spPr>
          <a:xfrm>
            <a:off x="1235354" y="1370138"/>
            <a:ext cx="6668770" cy="1516505"/>
          </a:xfrm>
          <a:prstGeom prst="rect">
            <a:avLst/>
          </a:prstGeom>
        </p:spPr>
        <p:txBody>
          <a:bodyPr vert="horz" wrap="square" lIns="0" tIns="12700" rIns="0" bIns="0" rtlCol="0">
            <a:spAutoFit/>
          </a:bodyPr>
          <a:lstStyle/>
          <a:p>
            <a:pPr marL="12700" marR="5080">
              <a:lnSpc>
                <a:spcPct val="120100"/>
              </a:lnSpc>
              <a:spcBef>
                <a:spcPts val="100"/>
              </a:spcBef>
            </a:pPr>
            <a:r>
              <a:rPr lang="en-CA" sz="2800" b="1" spc="-5" dirty="0">
                <a:solidFill>
                  <a:srgbClr val="006666"/>
                </a:solidFill>
                <a:latin typeface="Arial"/>
                <a:cs typeface="Arial"/>
              </a:rPr>
              <a:t>- </a:t>
            </a:r>
            <a:r>
              <a:rPr sz="2800" b="1" spc="-5" dirty="0">
                <a:solidFill>
                  <a:srgbClr val="006666"/>
                </a:solidFill>
                <a:latin typeface="Arial"/>
                <a:cs typeface="Arial"/>
              </a:rPr>
              <a:t>Scheduling with </a:t>
            </a:r>
            <a:r>
              <a:rPr sz="2800" b="1" dirty="0">
                <a:solidFill>
                  <a:srgbClr val="006666"/>
                </a:solidFill>
                <a:latin typeface="Arial"/>
                <a:cs typeface="Arial"/>
              </a:rPr>
              <a:t>several </a:t>
            </a:r>
            <a:r>
              <a:rPr sz="2800" b="1" spc="-5" dirty="0">
                <a:solidFill>
                  <a:srgbClr val="006666"/>
                </a:solidFill>
                <a:latin typeface="Arial"/>
                <a:cs typeface="Arial"/>
              </a:rPr>
              <a:t>identical </a:t>
            </a:r>
            <a:r>
              <a:rPr sz="2800" b="1" spc="-10" dirty="0">
                <a:solidFill>
                  <a:srgbClr val="006666"/>
                </a:solidFill>
                <a:latin typeface="Arial"/>
                <a:cs typeface="Arial"/>
              </a:rPr>
              <a:t>CPUs </a:t>
            </a:r>
            <a:r>
              <a:rPr lang="en-CA" sz="2800" b="1" spc="-10" dirty="0">
                <a:solidFill>
                  <a:srgbClr val="006666"/>
                </a:solidFill>
                <a:latin typeface="Arial"/>
                <a:cs typeface="Arial"/>
              </a:rPr>
              <a:t>(multiple-processor scheduling)</a:t>
            </a:r>
            <a:r>
              <a:rPr sz="2800" b="1" spc="-10" dirty="0">
                <a:solidFill>
                  <a:srgbClr val="006666"/>
                </a:solidFill>
                <a:latin typeface="Arial"/>
                <a:cs typeface="Arial"/>
              </a:rPr>
              <a:t> </a:t>
            </a:r>
            <a:r>
              <a:rPr lang="en-CA" sz="2800" b="1" spc="-10" dirty="0">
                <a:solidFill>
                  <a:srgbClr val="006666"/>
                </a:solidFill>
                <a:latin typeface="Arial"/>
                <a:cs typeface="Arial"/>
              </a:rPr>
              <a:t> - </a:t>
            </a:r>
            <a:r>
              <a:rPr sz="2800" b="1" spc="-5" dirty="0">
                <a:solidFill>
                  <a:srgbClr val="006666"/>
                </a:solidFill>
                <a:latin typeface="Arial"/>
                <a:cs typeface="Arial"/>
              </a:rPr>
              <a:t>Evaluation</a:t>
            </a:r>
            <a:r>
              <a:rPr sz="2800" b="1" spc="20" dirty="0">
                <a:solidFill>
                  <a:srgbClr val="006666"/>
                </a:solidFill>
                <a:latin typeface="Arial"/>
                <a:cs typeface="Arial"/>
              </a:rPr>
              <a:t> </a:t>
            </a:r>
            <a:r>
              <a:rPr sz="2800" b="1" spc="-10" dirty="0">
                <a:solidFill>
                  <a:srgbClr val="006666"/>
                </a:solidFill>
                <a:latin typeface="Arial"/>
                <a:cs typeface="Arial"/>
              </a:rPr>
              <a:t>model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
        <p:nvSpPr>
          <p:cNvPr id="8" name="object 8"/>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0"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6433922" cy="514350"/>
          </a:xfrm>
          <a:prstGeom prst="rect">
            <a:avLst/>
          </a:prstGeom>
        </p:spPr>
        <p:txBody>
          <a:bodyPr vert="horz" wrap="square" lIns="0" tIns="13335" rIns="0" bIns="0" rtlCol="0">
            <a:spAutoFit/>
          </a:bodyPr>
          <a:lstStyle/>
          <a:p>
            <a:pPr marL="12700">
              <a:lnSpc>
                <a:spcPct val="100000"/>
              </a:lnSpc>
              <a:spcBef>
                <a:spcPts val="105"/>
              </a:spcBef>
            </a:pPr>
            <a:r>
              <a:rPr spc="-5" dirty="0"/>
              <a:t>Multiple-Processor</a:t>
            </a:r>
            <a:r>
              <a:rPr spc="-45" dirty="0"/>
              <a:t> </a:t>
            </a:r>
            <a:r>
              <a:rPr dirty="0"/>
              <a:t>Scheduling</a:t>
            </a:r>
          </a:p>
        </p:txBody>
      </p:sp>
      <p:sp>
        <p:nvSpPr>
          <p:cNvPr id="7" name="object 7"/>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2521585"/>
            <a:ext cx="228600" cy="23774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4058158"/>
            <a:ext cx="228600" cy="2377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06754" y="4997196"/>
            <a:ext cx="228600" cy="23774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06754" y="5935979"/>
            <a:ext cx="228600" cy="238048"/>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94054" y="1233703"/>
            <a:ext cx="7541259" cy="4977130"/>
          </a:xfrm>
          <a:prstGeom prst="rect">
            <a:avLst/>
          </a:prstGeom>
        </p:spPr>
        <p:txBody>
          <a:bodyPr vert="horz" wrap="square" lIns="0" tIns="98425" rIns="0" bIns="0" rtlCol="0">
            <a:spAutoFit/>
          </a:bodyPr>
          <a:lstStyle/>
          <a:p>
            <a:pPr marL="12700">
              <a:lnSpc>
                <a:spcPct val="100000"/>
              </a:lnSpc>
              <a:spcBef>
                <a:spcPts val="775"/>
              </a:spcBef>
            </a:pPr>
            <a:r>
              <a:rPr sz="2800" spc="-5" dirty="0">
                <a:solidFill>
                  <a:srgbClr val="006666"/>
                </a:solidFill>
                <a:latin typeface="Arial"/>
                <a:cs typeface="Arial"/>
              </a:rPr>
              <a:t>Good</a:t>
            </a:r>
            <a:r>
              <a:rPr sz="2800" spc="5" dirty="0">
                <a:solidFill>
                  <a:srgbClr val="006666"/>
                </a:solidFill>
                <a:latin typeface="Arial"/>
                <a:cs typeface="Arial"/>
              </a:rPr>
              <a:t> </a:t>
            </a:r>
            <a:r>
              <a:rPr sz="2800" spc="-5" dirty="0">
                <a:solidFill>
                  <a:srgbClr val="006666"/>
                </a:solidFill>
                <a:latin typeface="Arial"/>
                <a:cs typeface="Arial"/>
              </a:rPr>
              <a:t>news:</a:t>
            </a:r>
            <a:endParaRPr sz="2800" dirty="0">
              <a:latin typeface="Arial"/>
              <a:cs typeface="Arial"/>
            </a:endParaRPr>
          </a:p>
          <a:p>
            <a:pPr marL="354965" marR="5080">
              <a:lnSpc>
                <a:spcPct val="120000"/>
              </a:lnSpc>
            </a:pPr>
            <a:r>
              <a:rPr sz="2800" b="1" spc="-5" dirty="0">
                <a:solidFill>
                  <a:srgbClr val="006666"/>
                </a:solidFill>
                <a:latin typeface="Arial"/>
                <a:cs typeface="Arial"/>
              </a:rPr>
              <a:t>With multiple CPUs, we can share the load  We can also share </a:t>
            </a:r>
            <a:r>
              <a:rPr sz="2800" b="1" dirty="0">
                <a:solidFill>
                  <a:srgbClr val="006666"/>
                </a:solidFill>
                <a:latin typeface="Arial"/>
                <a:cs typeface="Arial"/>
              </a:rPr>
              <a:t>the </a:t>
            </a:r>
            <a:r>
              <a:rPr sz="2800" b="1" spc="-5" dirty="0">
                <a:solidFill>
                  <a:srgbClr val="006666"/>
                </a:solidFill>
                <a:latin typeface="Arial"/>
                <a:cs typeface="Arial"/>
              </a:rPr>
              <a:t>OS</a:t>
            </a:r>
            <a:r>
              <a:rPr sz="2800" b="1" spc="15" dirty="0">
                <a:solidFill>
                  <a:srgbClr val="006666"/>
                </a:solidFill>
                <a:latin typeface="Arial"/>
                <a:cs typeface="Arial"/>
              </a:rPr>
              <a:t> </a:t>
            </a:r>
            <a:r>
              <a:rPr sz="2800" b="1" spc="-5" dirty="0">
                <a:solidFill>
                  <a:srgbClr val="006666"/>
                </a:solidFill>
                <a:latin typeface="Arial"/>
                <a:cs typeface="Arial"/>
              </a:rPr>
              <a:t>overhead</a:t>
            </a:r>
            <a:endParaRPr sz="2800" dirty="0">
              <a:latin typeface="Arial"/>
              <a:cs typeface="Arial"/>
            </a:endParaRPr>
          </a:p>
          <a:p>
            <a:pPr>
              <a:lnSpc>
                <a:spcPct val="100000"/>
              </a:lnSpc>
              <a:spcBef>
                <a:spcPts val="50"/>
              </a:spcBef>
            </a:pPr>
            <a:endParaRPr sz="4050" dirty="0">
              <a:latin typeface="Arial"/>
              <a:cs typeface="Arial"/>
            </a:endParaRPr>
          </a:p>
          <a:p>
            <a:pPr marL="12700">
              <a:lnSpc>
                <a:spcPct val="100000"/>
              </a:lnSpc>
            </a:pPr>
            <a:r>
              <a:rPr sz="2800" spc="-5" dirty="0">
                <a:solidFill>
                  <a:srgbClr val="006666"/>
                </a:solidFill>
                <a:latin typeface="Arial"/>
                <a:cs typeface="Arial"/>
              </a:rPr>
              <a:t>Bad</a:t>
            </a:r>
            <a:r>
              <a:rPr sz="2800" dirty="0">
                <a:solidFill>
                  <a:srgbClr val="006666"/>
                </a:solidFill>
                <a:latin typeface="Arial"/>
                <a:cs typeface="Arial"/>
              </a:rPr>
              <a:t> </a:t>
            </a:r>
            <a:r>
              <a:rPr sz="2800" spc="-5" dirty="0">
                <a:solidFill>
                  <a:srgbClr val="006666"/>
                </a:solidFill>
                <a:latin typeface="Arial"/>
                <a:cs typeface="Arial"/>
              </a:rPr>
              <a:t>news:</a:t>
            </a:r>
            <a:endParaRPr sz="2800" dirty="0">
              <a:latin typeface="Arial"/>
              <a:cs typeface="Arial"/>
            </a:endParaRPr>
          </a:p>
          <a:p>
            <a:pPr marL="354965" marR="492125">
              <a:lnSpc>
                <a:spcPct val="100000"/>
              </a:lnSpc>
              <a:spcBef>
                <a:spcPts val="670"/>
              </a:spcBef>
            </a:pPr>
            <a:r>
              <a:rPr sz="2800" b="1" spc="-5" dirty="0">
                <a:solidFill>
                  <a:srgbClr val="006666"/>
                </a:solidFill>
                <a:latin typeface="Arial"/>
                <a:cs typeface="Arial"/>
              </a:rPr>
              <a:t>We are expected to </a:t>
            </a:r>
            <a:r>
              <a:rPr sz="2800" b="1" dirty="0">
                <a:solidFill>
                  <a:srgbClr val="006666"/>
                </a:solidFill>
                <a:latin typeface="Arial"/>
                <a:cs typeface="Arial"/>
              </a:rPr>
              <a:t>efficiently </a:t>
            </a:r>
            <a:r>
              <a:rPr sz="2800" b="1" spc="-5" dirty="0">
                <a:solidFill>
                  <a:srgbClr val="006666"/>
                </a:solidFill>
                <a:latin typeface="Arial"/>
                <a:cs typeface="Arial"/>
              </a:rPr>
              <a:t>share the  load</a:t>
            </a:r>
            <a:endParaRPr sz="2800" dirty="0">
              <a:latin typeface="Arial"/>
              <a:cs typeface="Arial"/>
            </a:endParaRPr>
          </a:p>
          <a:p>
            <a:pPr marL="354965" marR="633730">
              <a:lnSpc>
                <a:spcPct val="100000"/>
              </a:lnSpc>
              <a:spcBef>
                <a:spcPts val="675"/>
              </a:spcBef>
            </a:pPr>
            <a:r>
              <a:rPr sz="2800" b="1" spc="-5" dirty="0">
                <a:solidFill>
                  <a:srgbClr val="006666"/>
                </a:solidFill>
                <a:latin typeface="Arial"/>
                <a:cs typeface="Arial"/>
              </a:rPr>
              <a:t>Managing the OS structures gets more  complicated</a:t>
            </a:r>
            <a:endParaRPr sz="2800" dirty="0">
              <a:latin typeface="Arial"/>
              <a:cs typeface="Arial"/>
            </a:endParaRPr>
          </a:p>
          <a:p>
            <a:pPr marL="354965">
              <a:lnSpc>
                <a:spcPct val="100000"/>
              </a:lnSpc>
              <a:spcBef>
                <a:spcPts val="675"/>
              </a:spcBef>
            </a:pPr>
            <a:r>
              <a:rPr sz="2800" b="1" spc="-10" dirty="0">
                <a:solidFill>
                  <a:srgbClr val="006666"/>
                </a:solidFill>
                <a:latin typeface="Arial"/>
                <a:cs typeface="Arial"/>
              </a:rPr>
              <a:t>The </a:t>
            </a:r>
            <a:r>
              <a:rPr sz="2800" b="1" spc="-5" dirty="0">
                <a:solidFill>
                  <a:srgbClr val="006666"/>
                </a:solidFill>
                <a:latin typeface="Arial"/>
                <a:cs typeface="Arial"/>
              </a:rPr>
              <a:t>scheduling gets more</a:t>
            </a:r>
            <a:r>
              <a:rPr sz="2800" b="1" spc="65" dirty="0">
                <a:solidFill>
                  <a:srgbClr val="006666"/>
                </a:solidFill>
                <a:latin typeface="Arial"/>
                <a:cs typeface="Arial"/>
              </a:rPr>
              <a:t> </a:t>
            </a:r>
            <a:r>
              <a:rPr sz="2800" b="1" spc="-5" dirty="0">
                <a:solidFill>
                  <a:srgbClr val="006666"/>
                </a:solidFill>
                <a:latin typeface="Arial"/>
                <a:cs typeface="Arial"/>
              </a:rPr>
              <a:t>complex</a:t>
            </a:r>
            <a:endParaRPr sz="2800" dirty="0">
              <a:latin typeface="Arial"/>
              <a:cs typeface="Arial"/>
            </a:endParaRPr>
          </a:p>
        </p:txBody>
      </p:sp>
      <p:sp>
        <p:nvSpPr>
          <p:cNvPr id="13" name="object 13"/>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49</a:t>
            </a:fld>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233522" cy="514350"/>
          </a:xfrm>
          <a:prstGeom prst="rect">
            <a:avLst/>
          </a:prstGeom>
        </p:spPr>
        <p:txBody>
          <a:bodyPr vert="horz" wrap="square" lIns="0" tIns="13335" rIns="0" bIns="0" rtlCol="0">
            <a:spAutoFit/>
          </a:bodyPr>
          <a:lstStyle/>
          <a:p>
            <a:pPr marL="12700">
              <a:lnSpc>
                <a:spcPct val="100000"/>
              </a:lnSpc>
              <a:spcBef>
                <a:spcPts val="105"/>
              </a:spcBef>
            </a:pPr>
            <a:r>
              <a:rPr dirty="0"/>
              <a:t>Basic</a:t>
            </a:r>
            <a:r>
              <a:rPr spc="-55" dirty="0"/>
              <a:t> </a:t>
            </a:r>
            <a:r>
              <a:rPr spc="-5" dirty="0"/>
              <a:t>concepts</a:t>
            </a:r>
          </a:p>
        </p:txBody>
      </p:sp>
      <p:sp>
        <p:nvSpPr>
          <p:cNvPr id="4" name="object 4"/>
          <p:cNvSpPr/>
          <p:nvPr/>
        </p:nvSpPr>
        <p:spPr>
          <a:xfrm>
            <a:off x="1006754" y="1402714"/>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6754" y="2061336"/>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63928" y="2923920"/>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3347973"/>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3917950"/>
            <a:ext cx="271272" cy="2804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4609541"/>
            <a:ext cx="198119" cy="20299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4887467"/>
            <a:ext cx="271272" cy="28041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336928" y="1248283"/>
            <a:ext cx="7205345" cy="3933825"/>
          </a:xfrm>
          <a:prstGeom prst="rect">
            <a:avLst/>
          </a:prstGeom>
        </p:spPr>
        <p:txBody>
          <a:bodyPr vert="horz" wrap="square" lIns="0" tIns="85725" rIns="0" bIns="0" rtlCol="0">
            <a:spAutoFit/>
          </a:bodyPr>
          <a:lstStyle/>
          <a:p>
            <a:pPr marL="12700" marR="341630">
              <a:lnSpc>
                <a:spcPct val="80000"/>
              </a:lnSpc>
              <a:spcBef>
                <a:spcPts val="675"/>
              </a:spcBef>
            </a:pPr>
            <a:r>
              <a:rPr sz="2400" b="1" dirty="0">
                <a:solidFill>
                  <a:srgbClr val="006666"/>
                </a:solidFill>
                <a:latin typeface="Arial"/>
                <a:cs typeface="Arial"/>
              </a:rPr>
              <a:t>Multiprogramming is </a:t>
            </a:r>
            <a:r>
              <a:rPr sz="2400" b="1" spc="-5" dirty="0">
                <a:solidFill>
                  <a:srgbClr val="006666"/>
                </a:solidFill>
                <a:latin typeface="Arial"/>
                <a:cs typeface="Arial"/>
              </a:rPr>
              <a:t>designed </a:t>
            </a:r>
            <a:r>
              <a:rPr sz="2400" b="1" dirty="0">
                <a:solidFill>
                  <a:srgbClr val="006666"/>
                </a:solidFill>
                <a:latin typeface="Arial"/>
                <a:cs typeface="Arial"/>
              </a:rPr>
              <a:t>to </a:t>
            </a:r>
            <a:r>
              <a:rPr sz="2400" b="1" spc="-5" dirty="0">
                <a:solidFill>
                  <a:srgbClr val="006666"/>
                </a:solidFill>
                <a:latin typeface="Arial"/>
                <a:cs typeface="Arial"/>
              </a:rPr>
              <a:t>achieve  </a:t>
            </a:r>
            <a:r>
              <a:rPr sz="2400" b="1" dirty="0">
                <a:solidFill>
                  <a:srgbClr val="006666"/>
                </a:solidFill>
                <a:latin typeface="Arial"/>
                <a:cs typeface="Arial"/>
              </a:rPr>
              <a:t>maximum </a:t>
            </a:r>
            <a:r>
              <a:rPr sz="2400" b="1" spc="-5" dirty="0">
                <a:solidFill>
                  <a:srgbClr val="006666"/>
                </a:solidFill>
                <a:latin typeface="Arial"/>
                <a:cs typeface="Arial"/>
              </a:rPr>
              <a:t>use </a:t>
            </a:r>
            <a:r>
              <a:rPr sz="2400" b="1" dirty="0">
                <a:solidFill>
                  <a:srgbClr val="006666"/>
                </a:solidFill>
                <a:latin typeface="Arial"/>
                <a:cs typeface="Arial"/>
              </a:rPr>
              <a:t>of </a:t>
            </a:r>
            <a:r>
              <a:rPr sz="2400" b="1" spc="-5" dirty="0">
                <a:solidFill>
                  <a:srgbClr val="006666"/>
                </a:solidFill>
                <a:latin typeface="Arial"/>
                <a:cs typeface="Arial"/>
              </a:rPr>
              <a:t>resources, especially </a:t>
            </a:r>
            <a:r>
              <a:rPr sz="2400" b="1" dirty="0">
                <a:solidFill>
                  <a:srgbClr val="006666"/>
                </a:solidFill>
                <a:latin typeface="Arial"/>
                <a:cs typeface="Arial"/>
              </a:rPr>
              <a:t>the</a:t>
            </a:r>
            <a:r>
              <a:rPr sz="2400" b="1" spc="10" dirty="0">
                <a:solidFill>
                  <a:srgbClr val="006666"/>
                </a:solidFill>
                <a:latin typeface="Arial"/>
                <a:cs typeface="Arial"/>
              </a:rPr>
              <a:t> </a:t>
            </a:r>
            <a:r>
              <a:rPr sz="2400" b="1" spc="-5" dirty="0">
                <a:solidFill>
                  <a:srgbClr val="006666"/>
                </a:solidFill>
                <a:latin typeface="Arial"/>
                <a:cs typeface="Arial"/>
              </a:rPr>
              <a:t>CPU</a:t>
            </a:r>
            <a:endParaRPr sz="2400">
              <a:latin typeface="Arial"/>
              <a:cs typeface="Arial"/>
            </a:endParaRPr>
          </a:p>
          <a:p>
            <a:pPr marL="12700" marR="361950">
              <a:lnSpc>
                <a:spcPts val="2300"/>
              </a:lnSpc>
              <a:spcBef>
                <a:spcPts val="560"/>
              </a:spcBef>
            </a:pPr>
            <a:r>
              <a:rPr sz="2400" b="1" dirty="0">
                <a:solidFill>
                  <a:srgbClr val="006666"/>
                </a:solidFill>
                <a:latin typeface="Arial"/>
                <a:cs typeface="Arial"/>
              </a:rPr>
              <a:t>The </a:t>
            </a:r>
            <a:r>
              <a:rPr sz="2400" b="1" spc="-5" dirty="0">
                <a:solidFill>
                  <a:srgbClr val="006666"/>
                </a:solidFill>
                <a:latin typeface="Arial"/>
                <a:cs typeface="Arial"/>
              </a:rPr>
              <a:t>CPU scheduler </a:t>
            </a:r>
            <a:r>
              <a:rPr sz="2400" b="1" dirty="0">
                <a:solidFill>
                  <a:srgbClr val="006666"/>
                </a:solidFill>
                <a:latin typeface="Arial"/>
                <a:cs typeface="Arial"/>
              </a:rPr>
              <a:t>is the part </a:t>
            </a:r>
            <a:r>
              <a:rPr sz="2400" b="1" spc="-5" dirty="0">
                <a:solidFill>
                  <a:srgbClr val="006666"/>
                </a:solidFill>
                <a:latin typeface="Arial"/>
                <a:cs typeface="Arial"/>
              </a:rPr>
              <a:t>of </a:t>
            </a:r>
            <a:r>
              <a:rPr sz="2400" b="1" dirty="0">
                <a:solidFill>
                  <a:srgbClr val="006666"/>
                </a:solidFill>
                <a:latin typeface="Arial"/>
                <a:cs typeface="Arial"/>
              </a:rPr>
              <a:t>the OS that  </a:t>
            </a:r>
            <a:r>
              <a:rPr sz="2400" b="1" spc="-5" dirty="0">
                <a:solidFill>
                  <a:srgbClr val="006666"/>
                </a:solidFill>
                <a:latin typeface="Arial"/>
                <a:cs typeface="Arial"/>
              </a:rPr>
              <a:t>decides </a:t>
            </a:r>
            <a:r>
              <a:rPr sz="2400" b="1" dirty="0">
                <a:solidFill>
                  <a:srgbClr val="006666"/>
                </a:solidFill>
                <a:latin typeface="Arial"/>
                <a:cs typeface="Arial"/>
              </a:rPr>
              <a:t>which </a:t>
            </a:r>
            <a:r>
              <a:rPr sz="2400" b="1" spc="-5" dirty="0">
                <a:solidFill>
                  <a:srgbClr val="006666"/>
                </a:solidFill>
                <a:latin typeface="Arial"/>
                <a:cs typeface="Arial"/>
              </a:rPr>
              <a:t>process </a:t>
            </a:r>
            <a:r>
              <a:rPr sz="2400" b="1" dirty="0">
                <a:solidFill>
                  <a:srgbClr val="006666"/>
                </a:solidFill>
                <a:latin typeface="Arial"/>
                <a:cs typeface="Arial"/>
              </a:rPr>
              <a:t>in the </a:t>
            </a:r>
            <a:r>
              <a:rPr sz="2400" b="1" spc="-5" dirty="0">
                <a:solidFill>
                  <a:srgbClr val="006666"/>
                </a:solidFill>
                <a:latin typeface="Arial"/>
                <a:cs typeface="Arial"/>
              </a:rPr>
              <a:t>ready queue </a:t>
            </a:r>
            <a:r>
              <a:rPr sz="2400" b="1" dirty="0">
                <a:solidFill>
                  <a:srgbClr val="006666"/>
                </a:solidFill>
                <a:latin typeface="Arial"/>
                <a:cs typeface="Arial"/>
              </a:rPr>
              <a:t>gets  the </a:t>
            </a:r>
            <a:r>
              <a:rPr sz="2400" b="1" spc="-5" dirty="0">
                <a:solidFill>
                  <a:srgbClr val="006666"/>
                </a:solidFill>
                <a:latin typeface="Arial"/>
                <a:cs typeface="Arial"/>
              </a:rPr>
              <a:t>CPU </a:t>
            </a:r>
            <a:r>
              <a:rPr sz="2400" b="1" spc="5" dirty="0">
                <a:solidFill>
                  <a:srgbClr val="006666"/>
                </a:solidFill>
                <a:latin typeface="Arial"/>
                <a:cs typeface="Arial"/>
              </a:rPr>
              <a:t>when </a:t>
            </a:r>
            <a:r>
              <a:rPr sz="2400" b="1" dirty="0">
                <a:solidFill>
                  <a:srgbClr val="006666"/>
                </a:solidFill>
                <a:latin typeface="Arial"/>
                <a:cs typeface="Arial"/>
              </a:rPr>
              <a:t>it </a:t>
            </a:r>
            <a:r>
              <a:rPr sz="2400" b="1" spc="-5" dirty="0">
                <a:solidFill>
                  <a:srgbClr val="006666"/>
                </a:solidFill>
                <a:latin typeface="Arial"/>
                <a:cs typeface="Arial"/>
              </a:rPr>
              <a:t>becomes</a:t>
            </a:r>
            <a:r>
              <a:rPr sz="2400" b="1" spc="-50" dirty="0">
                <a:solidFill>
                  <a:srgbClr val="006666"/>
                </a:solidFill>
                <a:latin typeface="Arial"/>
                <a:cs typeface="Arial"/>
              </a:rPr>
              <a:t> </a:t>
            </a:r>
            <a:r>
              <a:rPr sz="2400" b="1" spc="-5" dirty="0">
                <a:solidFill>
                  <a:srgbClr val="006666"/>
                </a:solidFill>
                <a:latin typeface="Arial"/>
                <a:cs typeface="Arial"/>
              </a:rPr>
              <a:t>free</a:t>
            </a:r>
            <a:endParaRPr sz="2400">
              <a:latin typeface="Arial"/>
              <a:cs typeface="Arial"/>
            </a:endParaRPr>
          </a:p>
          <a:p>
            <a:pPr marL="413384">
              <a:lnSpc>
                <a:spcPct val="100000"/>
              </a:lnSpc>
              <a:spcBef>
                <a:spcPts val="25"/>
              </a:spcBef>
            </a:pPr>
            <a:r>
              <a:rPr sz="2200" spc="-5" dirty="0">
                <a:solidFill>
                  <a:srgbClr val="006666"/>
                </a:solidFill>
                <a:latin typeface="Arial"/>
                <a:cs typeface="Arial"/>
              </a:rPr>
              <a:t>should aim for optimal use of the</a:t>
            </a:r>
            <a:r>
              <a:rPr sz="2200" spc="45" dirty="0">
                <a:solidFill>
                  <a:srgbClr val="006666"/>
                </a:solidFill>
                <a:latin typeface="Arial"/>
                <a:cs typeface="Arial"/>
              </a:rPr>
              <a:t> </a:t>
            </a:r>
            <a:r>
              <a:rPr sz="2200" spc="-5" dirty="0">
                <a:solidFill>
                  <a:srgbClr val="006666"/>
                </a:solidFill>
                <a:latin typeface="Arial"/>
                <a:cs typeface="Arial"/>
              </a:rPr>
              <a:t>CPU</a:t>
            </a:r>
            <a:endParaRPr sz="2200">
              <a:latin typeface="Arial"/>
              <a:cs typeface="Arial"/>
            </a:endParaRPr>
          </a:p>
          <a:p>
            <a:pPr marL="12700" marR="5080">
              <a:lnSpc>
                <a:spcPts val="2300"/>
              </a:lnSpc>
              <a:spcBef>
                <a:spcPts val="570"/>
              </a:spcBef>
            </a:pPr>
            <a:r>
              <a:rPr sz="2400" b="1" spc="-5" dirty="0">
                <a:solidFill>
                  <a:srgbClr val="006666"/>
                </a:solidFill>
                <a:latin typeface="Arial"/>
                <a:cs typeface="Arial"/>
              </a:rPr>
              <a:t>CPU </a:t>
            </a:r>
            <a:r>
              <a:rPr sz="2400" b="1" dirty="0">
                <a:solidFill>
                  <a:srgbClr val="006666"/>
                </a:solidFill>
                <a:latin typeface="Arial"/>
                <a:cs typeface="Arial"/>
              </a:rPr>
              <a:t>is the most </a:t>
            </a:r>
            <a:r>
              <a:rPr sz="2400" b="1" spc="-5" dirty="0">
                <a:solidFill>
                  <a:srgbClr val="006666"/>
                </a:solidFill>
                <a:latin typeface="Arial"/>
                <a:cs typeface="Arial"/>
              </a:rPr>
              <a:t>valuable resource </a:t>
            </a:r>
            <a:r>
              <a:rPr sz="2400" b="1" dirty="0">
                <a:solidFill>
                  <a:srgbClr val="006666"/>
                </a:solidFill>
                <a:latin typeface="Arial"/>
                <a:cs typeface="Arial"/>
              </a:rPr>
              <a:t>in </a:t>
            </a:r>
            <a:r>
              <a:rPr sz="2400" b="1" spc="-5" dirty="0">
                <a:solidFill>
                  <a:srgbClr val="006666"/>
                </a:solidFill>
                <a:latin typeface="Arial"/>
                <a:cs typeface="Arial"/>
              </a:rPr>
              <a:t>a </a:t>
            </a:r>
            <a:r>
              <a:rPr sz="2400" b="1" dirty="0">
                <a:solidFill>
                  <a:srgbClr val="006666"/>
                </a:solidFill>
                <a:latin typeface="Arial"/>
                <a:cs typeface="Arial"/>
              </a:rPr>
              <a:t>computer,  </a:t>
            </a:r>
            <a:r>
              <a:rPr sz="2400" b="1" spc="-5" dirty="0">
                <a:solidFill>
                  <a:srgbClr val="006666"/>
                </a:solidFill>
                <a:latin typeface="Arial"/>
                <a:cs typeface="Arial"/>
              </a:rPr>
              <a:t>so </a:t>
            </a:r>
            <a:r>
              <a:rPr sz="2400" b="1" spc="10" dirty="0">
                <a:solidFill>
                  <a:srgbClr val="006666"/>
                </a:solidFill>
                <a:latin typeface="Arial"/>
                <a:cs typeface="Arial"/>
              </a:rPr>
              <a:t>we </a:t>
            </a:r>
            <a:r>
              <a:rPr sz="2400" b="1" spc="-5" dirty="0">
                <a:solidFill>
                  <a:srgbClr val="006666"/>
                </a:solidFill>
                <a:latin typeface="Arial"/>
                <a:cs typeface="Arial"/>
              </a:rPr>
              <a:t>are </a:t>
            </a:r>
            <a:r>
              <a:rPr sz="2400" b="1" dirty="0">
                <a:solidFill>
                  <a:srgbClr val="006666"/>
                </a:solidFill>
                <a:latin typeface="Arial"/>
                <a:cs typeface="Arial"/>
              </a:rPr>
              <a:t>talking </a:t>
            </a:r>
            <a:r>
              <a:rPr sz="2400" b="1" spc="-5" dirty="0">
                <a:solidFill>
                  <a:srgbClr val="006666"/>
                </a:solidFill>
                <a:latin typeface="Arial"/>
                <a:cs typeface="Arial"/>
              </a:rPr>
              <a:t>about</a:t>
            </a:r>
            <a:r>
              <a:rPr sz="2400" b="1" spc="-75" dirty="0">
                <a:solidFill>
                  <a:srgbClr val="006666"/>
                </a:solidFill>
                <a:latin typeface="Arial"/>
                <a:cs typeface="Arial"/>
              </a:rPr>
              <a:t> </a:t>
            </a:r>
            <a:r>
              <a:rPr sz="2400" b="1" dirty="0">
                <a:solidFill>
                  <a:srgbClr val="006666"/>
                </a:solidFill>
                <a:latin typeface="Arial"/>
                <a:cs typeface="Arial"/>
              </a:rPr>
              <a:t>it</a:t>
            </a:r>
            <a:endParaRPr sz="2400">
              <a:latin typeface="Arial"/>
              <a:cs typeface="Arial"/>
            </a:endParaRPr>
          </a:p>
          <a:p>
            <a:pPr marL="413384" marR="255904">
              <a:lnSpc>
                <a:spcPts val="2110"/>
              </a:lnSpc>
              <a:spcBef>
                <a:spcPts val="530"/>
              </a:spcBef>
            </a:pPr>
            <a:r>
              <a:rPr sz="2200" spc="-5" dirty="0">
                <a:solidFill>
                  <a:srgbClr val="006666"/>
                </a:solidFill>
                <a:latin typeface="Arial"/>
                <a:cs typeface="Arial"/>
              </a:rPr>
              <a:t>However, the principles that </a:t>
            </a:r>
            <a:r>
              <a:rPr sz="2200" spc="-10" dirty="0">
                <a:solidFill>
                  <a:srgbClr val="006666"/>
                </a:solidFill>
                <a:latin typeface="Arial"/>
                <a:cs typeface="Arial"/>
              </a:rPr>
              <a:t>we </a:t>
            </a:r>
            <a:r>
              <a:rPr sz="2200" spc="-5" dirty="0">
                <a:solidFill>
                  <a:srgbClr val="006666"/>
                </a:solidFill>
                <a:latin typeface="Arial"/>
                <a:cs typeface="Arial"/>
              </a:rPr>
              <a:t>will see also apply to  the scheduling of other resources (I / O </a:t>
            </a:r>
            <a:r>
              <a:rPr sz="2200" dirty="0">
                <a:solidFill>
                  <a:srgbClr val="006666"/>
                </a:solidFill>
                <a:latin typeface="Arial"/>
                <a:cs typeface="Arial"/>
              </a:rPr>
              <a:t>units,</a:t>
            </a:r>
            <a:r>
              <a:rPr sz="2200" spc="125" dirty="0">
                <a:solidFill>
                  <a:srgbClr val="006666"/>
                </a:solidFill>
                <a:latin typeface="Arial"/>
                <a:cs typeface="Arial"/>
              </a:rPr>
              <a:t> </a:t>
            </a:r>
            <a:r>
              <a:rPr sz="2200" spc="-5" dirty="0">
                <a:solidFill>
                  <a:srgbClr val="006666"/>
                </a:solidFill>
                <a:latin typeface="Arial"/>
                <a:cs typeface="Arial"/>
              </a:rPr>
              <a:t>etc.).</a:t>
            </a:r>
            <a:endParaRPr sz="2200">
              <a:latin typeface="Arial"/>
              <a:cs typeface="Arial"/>
            </a:endParaRPr>
          </a:p>
          <a:p>
            <a:pPr marR="2120900" algn="r">
              <a:lnSpc>
                <a:spcPts val="2880"/>
              </a:lnSpc>
              <a:spcBef>
                <a:spcPts val="25"/>
              </a:spcBef>
            </a:pPr>
            <a:r>
              <a:rPr sz="2400" b="1" dirty="0">
                <a:solidFill>
                  <a:srgbClr val="006666"/>
                </a:solidFill>
                <a:latin typeface="Arial"/>
                <a:cs typeface="Arial"/>
              </a:rPr>
              <a:t>Must </a:t>
            </a:r>
            <a:r>
              <a:rPr sz="2400" b="1" spc="-5" dirty="0">
                <a:solidFill>
                  <a:srgbClr val="006666"/>
                </a:solidFill>
                <a:latin typeface="Arial"/>
                <a:cs typeface="Arial"/>
              </a:rPr>
              <a:t>understand process</a:t>
            </a:r>
            <a:r>
              <a:rPr sz="2400" b="1" dirty="0">
                <a:solidFill>
                  <a:srgbClr val="006666"/>
                </a:solidFill>
                <a:latin typeface="Arial"/>
                <a:cs typeface="Arial"/>
              </a:rPr>
              <a:t> </a:t>
            </a:r>
            <a:r>
              <a:rPr sz="2400" b="1" spc="-5" dirty="0">
                <a:solidFill>
                  <a:srgbClr val="006666"/>
                </a:solidFill>
                <a:latin typeface="Arial"/>
                <a:cs typeface="Arial"/>
              </a:rPr>
              <a:t>behavior</a:t>
            </a:r>
            <a:endParaRPr sz="2400">
              <a:latin typeface="Arial"/>
              <a:cs typeface="Arial"/>
            </a:endParaRPr>
          </a:p>
          <a:p>
            <a:pPr marR="2087880" algn="r">
              <a:lnSpc>
                <a:spcPts val="2640"/>
              </a:lnSpc>
            </a:pPr>
            <a:r>
              <a:rPr sz="2200" spc="-5" dirty="0">
                <a:solidFill>
                  <a:srgbClr val="006666"/>
                </a:solidFill>
                <a:latin typeface="Arial"/>
                <a:cs typeface="Arial"/>
              </a:rPr>
              <a:t>To make the right scheduling</a:t>
            </a:r>
            <a:r>
              <a:rPr sz="2200" spc="80" dirty="0">
                <a:solidFill>
                  <a:srgbClr val="006666"/>
                </a:solidFill>
                <a:latin typeface="Arial"/>
                <a:cs typeface="Arial"/>
              </a:rPr>
              <a:t> </a:t>
            </a:r>
            <a:r>
              <a:rPr sz="2200" spc="-5" dirty="0">
                <a:solidFill>
                  <a:srgbClr val="006666"/>
                </a:solidFill>
                <a:latin typeface="Arial"/>
                <a:cs typeface="Arial"/>
              </a:rPr>
              <a:t>decision</a:t>
            </a:r>
            <a:endParaRPr sz="22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a:t>
            </a:fld>
            <a:endParaRPr dirty="0"/>
          </a:p>
        </p:txBody>
      </p:sp>
      <p:sp>
        <p:nvSpPr>
          <p:cNvPr id="13" name="object 13"/>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2400" y="462669"/>
            <a:ext cx="8991600" cy="505908"/>
          </a:xfrm>
          <a:prstGeom prst="rect">
            <a:avLst/>
          </a:prstGeom>
        </p:spPr>
        <p:txBody>
          <a:bodyPr vert="horz" wrap="square" lIns="0" tIns="13335" rIns="0" bIns="0" rtlCol="0">
            <a:spAutoFit/>
          </a:bodyPr>
          <a:lstStyle/>
          <a:p>
            <a:pPr marL="12700">
              <a:lnSpc>
                <a:spcPct val="100000"/>
              </a:lnSpc>
              <a:spcBef>
                <a:spcPts val="105"/>
              </a:spcBef>
            </a:pPr>
            <a:r>
              <a:rPr spc="-5" dirty="0"/>
              <a:t>Multiple-Processor </a:t>
            </a:r>
            <a:r>
              <a:rPr dirty="0"/>
              <a:t>Scheduling -</a:t>
            </a:r>
            <a:r>
              <a:rPr spc="-70" dirty="0"/>
              <a:t> </a:t>
            </a:r>
            <a:r>
              <a:rPr dirty="0"/>
              <a:t>Approaches</a:t>
            </a:r>
          </a:p>
        </p:txBody>
      </p:sp>
      <p:sp>
        <p:nvSpPr>
          <p:cNvPr id="9" name="object 9"/>
          <p:cNvSpPr/>
          <p:nvPr/>
        </p:nvSpPr>
        <p:spPr>
          <a:xfrm>
            <a:off x="1061872" y="1657654"/>
            <a:ext cx="295656" cy="30327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61872" y="2681478"/>
            <a:ext cx="295656" cy="30358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519454" y="3649903"/>
            <a:ext cx="213360" cy="21945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519454" y="3954703"/>
            <a:ext cx="213360" cy="219456"/>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061872" y="4242994"/>
            <a:ext cx="295656" cy="30327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519454" y="4918126"/>
            <a:ext cx="213360" cy="21945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519454" y="5466791"/>
            <a:ext cx="213360" cy="219456"/>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519454" y="6015736"/>
            <a:ext cx="213360" cy="21945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592022" y="1219200"/>
            <a:ext cx="8551977" cy="5341462"/>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6666"/>
                </a:solidFill>
                <a:latin typeface="Arial"/>
                <a:cs typeface="Arial"/>
              </a:rPr>
              <a:t>We </a:t>
            </a:r>
            <a:r>
              <a:rPr sz="2400" b="1" spc="-5" dirty="0">
                <a:solidFill>
                  <a:srgbClr val="006666"/>
                </a:solidFill>
                <a:latin typeface="Arial"/>
                <a:cs typeface="Arial"/>
              </a:rPr>
              <a:t>assume </a:t>
            </a:r>
            <a:r>
              <a:rPr sz="2400" b="1" i="1" spc="-5" dirty="0">
                <a:solidFill>
                  <a:srgbClr val="006666"/>
                </a:solidFill>
                <a:latin typeface="Arial"/>
                <a:cs typeface="Arial"/>
              </a:rPr>
              <a:t>homogeneous</a:t>
            </a:r>
            <a:r>
              <a:rPr lang="en-CA" sz="2400" b="1" i="1" spc="-5" dirty="0">
                <a:solidFill>
                  <a:srgbClr val="006666"/>
                </a:solidFill>
                <a:latin typeface="Arial"/>
                <a:cs typeface="Arial"/>
              </a:rPr>
              <a:t> (alike)</a:t>
            </a:r>
            <a:r>
              <a:rPr sz="2400" b="1" i="1" spc="-10" dirty="0">
                <a:solidFill>
                  <a:srgbClr val="006666"/>
                </a:solidFill>
                <a:latin typeface="Arial"/>
                <a:cs typeface="Arial"/>
              </a:rPr>
              <a:t> </a:t>
            </a:r>
            <a:r>
              <a:rPr sz="2400" b="1" i="1" spc="-5" dirty="0">
                <a:solidFill>
                  <a:srgbClr val="006666"/>
                </a:solidFill>
                <a:latin typeface="Arial"/>
                <a:cs typeface="Arial"/>
              </a:rPr>
              <a:t>processors</a:t>
            </a:r>
            <a:endParaRPr sz="2400" dirty="0">
              <a:latin typeface="Arial"/>
              <a:cs typeface="Arial"/>
            </a:endParaRPr>
          </a:p>
          <a:p>
            <a:pPr marL="756285">
              <a:lnSpc>
                <a:spcPct val="100000"/>
              </a:lnSpc>
              <a:spcBef>
                <a:spcPts val="5"/>
              </a:spcBef>
            </a:pPr>
            <a:r>
              <a:rPr sz="2400" dirty="0">
                <a:solidFill>
                  <a:srgbClr val="006666"/>
                </a:solidFill>
                <a:latin typeface="Arial"/>
                <a:cs typeface="Arial"/>
              </a:rPr>
              <a:t>i.e. </a:t>
            </a:r>
            <a:r>
              <a:rPr sz="2400" spc="-5" dirty="0">
                <a:solidFill>
                  <a:srgbClr val="006666"/>
                </a:solidFill>
                <a:latin typeface="Arial"/>
                <a:cs typeface="Arial"/>
              </a:rPr>
              <a:t>all processors have </a:t>
            </a:r>
            <a:r>
              <a:rPr sz="2400" dirty="0">
                <a:solidFill>
                  <a:srgbClr val="006666"/>
                </a:solidFill>
                <a:latin typeface="Arial"/>
                <a:cs typeface="Arial"/>
              </a:rPr>
              <a:t>the </a:t>
            </a:r>
            <a:r>
              <a:rPr sz="2400" spc="-5" dirty="0">
                <a:solidFill>
                  <a:srgbClr val="006666"/>
                </a:solidFill>
                <a:latin typeface="Arial"/>
                <a:cs typeface="Arial"/>
              </a:rPr>
              <a:t>same</a:t>
            </a:r>
            <a:r>
              <a:rPr sz="2400" spc="20" dirty="0">
                <a:solidFill>
                  <a:srgbClr val="006666"/>
                </a:solidFill>
                <a:latin typeface="Arial"/>
                <a:cs typeface="Arial"/>
              </a:rPr>
              <a:t> </a:t>
            </a:r>
            <a:r>
              <a:rPr sz="2400" spc="-5" dirty="0">
                <a:solidFill>
                  <a:srgbClr val="006666"/>
                </a:solidFill>
                <a:latin typeface="Arial"/>
                <a:cs typeface="Arial"/>
              </a:rPr>
              <a:t>functionality</a:t>
            </a:r>
            <a:endParaRPr sz="2400" dirty="0">
              <a:latin typeface="Arial"/>
              <a:cs typeface="Arial"/>
            </a:endParaRPr>
          </a:p>
          <a:p>
            <a:pPr marL="355600" marR="34925" indent="-342900">
              <a:lnSpc>
                <a:spcPts val="2300"/>
              </a:lnSpc>
              <a:spcBef>
                <a:spcPts val="560"/>
              </a:spcBef>
            </a:pPr>
            <a:r>
              <a:rPr sz="2400" b="1" dirty="0">
                <a:solidFill>
                  <a:srgbClr val="006666"/>
                </a:solidFill>
                <a:latin typeface="Arial"/>
                <a:cs typeface="Arial"/>
              </a:rPr>
              <a:t>Still, the </a:t>
            </a:r>
            <a:r>
              <a:rPr sz="2400" b="1" spc="-5" dirty="0">
                <a:solidFill>
                  <a:srgbClr val="006666"/>
                </a:solidFill>
                <a:latin typeface="Arial"/>
                <a:cs typeface="Arial"/>
              </a:rPr>
              <a:t>scheduler </a:t>
            </a:r>
            <a:r>
              <a:rPr sz="2400" b="1" dirty="0">
                <a:solidFill>
                  <a:srgbClr val="006666"/>
                </a:solidFill>
                <a:latin typeface="Arial"/>
                <a:cs typeface="Arial"/>
              </a:rPr>
              <a:t>(and </a:t>
            </a:r>
            <a:r>
              <a:rPr sz="2400" b="1" spc="-5" dirty="0">
                <a:solidFill>
                  <a:srgbClr val="006666"/>
                </a:solidFill>
                <a:latin typeface="Arial"/>
                <a:cs typeface="Arial"/>
              </a:rPr>
              <a:t>possibly </a:t>
            </a:r>
            <a:r>
              <a:rPr sz="2400" b="1" dirty="0">
                <a:solidFill>
                  <a:srgbClr val="006666"/>
                </a:solidFill>
                <a:latin typeface="Arial"/>
                <a:cs typeface="Arial"/>
              </a:rPr>
              <a:t>the whole OS)</a:t>
            </a:r>
            <a:r>
              <a:rPr sz="2400" b="1" spc="-140" dirty="0">
                <a:solidFill>
                  <a:srgbClr val="006666"/>
                </a:solidFill>
                <a:latin typeface="Arial"/>
                <a:cs typeface="Arial"/>
              </a:rPr>
              <a:t> </a:t>
            </a:r>
            <a:r>
              <a:rPr sz="2400" b="1" dirty="0">
                <a:solidFill>
                  <a:srgbClr val="006666"/>
                </a:solidFill>
                <a:latin typeface="Arial"/>
                <a:cs typeface="Arial"/>
              </a:rPr>
              <a:t>might be run on </a:t>
            </a:r>
            <a:r>
              <a:rPr sz="2400" b="1" spc="-5" dirty="0">
                <a:solidFill>
                  <a:srgbClr val="006666"/>
                </a:solidFill>
                <a:latin typeface="Arial"/>
                <a:cs typeface="Arial"/>
              </a:rPr>
              <a:t>a </a:t>
            </a:r>
            <a:r>
              <a:rPr sz="2400" b="1" dirty="0">
                <a:solidFill>
                  <a:srgbClr val="006666"/>
                </a:solidFill>
                <a:latin typeface="Arial"/>
                <a:cs typeface="Arial"/>
              </a:rPr>
              <a:t>single</a:t>
            </a:r>
            <a:r>
              <a:rPr sz="2400" b="1" spc="-50" dirty="0">
                <a:solidFill>
                  <a:srgbClr val="006666"/>
                </a:solidFill>
                <a:latin typeface="Arial"/>
                <a:cs typeface="Arial"/>
              </a:rPr>
              <a:t> </a:t>
            </a:r>
            <a:r>
              <a:rPr sz="2400" b="1" spc="-5" dirty="0">
                <a:solidFill>
                  <a:srgbClr val="006666"/>
                </a:solidFill>
                <a:latin typeface="Arial"/>
                <a:cs typeface="Arial"/>
              </a:rPr>
              <a:t>CPU</a:t>
            </a:r>
            <a:endParaRPr sz="2400" dirty="0">
              <a:latin typeface="Arial"/>
              <a:cs typeface="Arial"/>
            </a:endParaRPr>
          </a:p>
          <a:p>
            <a:pPr marL="756285" marR="564515">
              <a:lnSpc>
                <a:spcPct val="80100"/>
              </a:lnSpc>
              <a:spcBef>
                <a:spcPts val="595"/>
              </a:spcBef>
            </a:pPr>
            <a:r>
              <a:rPr sz="2400" i="1" spc="-5" dirty="0">
                <a:solidFill>
                  <a:srgbClr val="006666"/>
                </a:solidFill>
                <a:latin typeface="Arial"/>
                <a:cs typeface="Arial"/>
              </a:rPr>
              <a:t>Asymmetric multiprocessing</a:t>
            </a:r>
            <a:r>
              <a:rPr lang="en-CA" sz="2400" i="1" spc="-5" dirty="0">
                <a:solidFill>
                  <a:srgbClr val="006666"/>
                </a:solidFill>
                <a:latin typeface="Arial"/>
                <a:cs typeface="Arial"/>
              </a:rPr>
              <a:t> (ASMP)</a:t>
            </a:r>
            <a:r>
              <a:rPr sz="2400" i="1" spc="-5" dirty="0">
                <a:solidFill>
                  <a:srgbClr val="006666"/>
                </a:solidFill>
                <a:latin typeface="Arial"/>
                <a:cs typeface="Arial"/>
              </a:rPr>
              <a:t> </a:t>
            </a:r>
            <a:r>
              <a:rPr sz="2400" dirty="0">
                <a:solidFill>
                  <a:srgbClr val="006666"/>
                </a:solidFill>
                <a:latin typeface="Arial"/>
                <a:cs typeface="Arial"/>
              </a:rPr>
              <a:t>– </a:t>
            </a:r>
            <a:r>
              <a:rPr sz="2400" spc="-5" dirty="0">
                <a:solidFill>
                  <a:srgbClr val="006666"/>
                </a:solidFill>
                <a:latin typeface="Arial"/>
                <a:cs typeface="Arial"/>
              </a:rPr>
              <a:t>only one CPU  accesses </a:t>
            </a:r>
            <a:r>
              <a:rPr sz="2400" dirty="0">
                <a:solidFill>
                  <a:srgbClr val="006666"/>
                </a:solidFill>
                <a:latin typeface="Arial"/>
                <a:cs typeface="Arial"/>
              </a:rPr>
              <a:t>the </a:t>
            </a:r>
            <a:r>
              <a:rPr sz="2400" spc="-5" dirty="0">
                <a:solidFill>
                  <a:srgbClr val="006666"/>
                </a:solidFill>
                <a:latin typeface="Arial"/>
                <a:cs typeface="Arial"/>
              </a:rPr>
              <a:t>system data </a:t>
            </a:r>
            <a:r>
              <a:rPr sz="2400" dirty="0">
                <a:solidFill>
                  <a:srgbClr val="006666"/>
                </a:solidFill>
                <a:latin typeface="Arial"/>
                <a:cs typeface="Arial"/>
              </a:rPr>
              <a:t>structures </a:t>
            </a:r>
            <a:r>
              <a:rPr sz="2400" spc="-5" dirty="0">
                <a:solidFill>
                  <a:srgbClr val="006666"/>
                </a:solidFill>
                <a:latin typeface="Arial"/>
                <a:cs typeface="Arial"/>
              </a:rPr>
              <a:t>and </a:t>
            </a:r>
            <a:r>
              <a:rPr sz="2400" dirty="0">
                <a:solidFill>
                  <a:srgbClr val="006666"/>
                </a:solidFill>
                <a:latin typeface="Arial"/>
                <a:cs typeface="Arial"/>
              </a:rPr>
              <a:t>makes  </a:t>
            </a:r>
            <a:r>
              <a:rPr sz="2400" spc="-5" dirty="0">
                <a:solidFill>
                  <a:srgbClr val="006666"/>
                </a:solidFill>
                <a:latin typeface="Arial"/>
                <a:cs typeface="Arial"/>
              </a:rPr>
              <a:t>scheduling</a:t>
            </a:r>
            <a:r>
              <a:rPr sz="2400" spc="40" dirty="0">
                <a:solidFill>
                  <a:srgbClr val="006666"/>
                </a:solidFill>
                <a:latin typeface="Arial"/>
                <a:cs typeface="Arial"/>
              </a:rPr>
              <a:t> </a:t>
            </a:r>
            <a:r>
              <a:rPr sz="2400" spc="-5" dirty="0">
                <a:solidFill>
                  <a:srgbClr val="006666"/>
                </a:solidFill>
                <a:latin typeface="Arial"/>
                <a:cs typeface="Arial"/>
              </a:rPr>
              <a:t>decisions</a:t>
            </a:r>
            <a:r>
              <a:rPr lang="en-CA" sz="2400" spc="-5" dirty="0">
                <a:solidFill>
                  <a:srgbClr val="006666"/>
                </a:solidFill>
                <a:latin typeface="Arial"/>
                <a:cs typeface="Arial"/>
              </a:rPr>
              <a:t> (master CPU and slave CPUs)</a:t>
            </a:r>
            <a:endParaRPr sz="2400" dirty="0">
              <a:latin typeface="Arial"/>
              <a:cs typeface="Arial"/>
            </a:endParaRPr>
          </a:p>
          <a:p>
            <a:pPr marL="1155700" marR="2717165">
              <a:lnSpc>
                <a:spcPct val="100000"/>
              </a:lnSpc>
              <a:spcBef>
                <a:spcPts val="5"/>
              </a:spcBef>
            </a:pPr>
            <a:r>
              <a:rPr sz="2000" dirty="0">
                <a:solidFill>
                  <a:srgbClr val="006666"/>
                </a:solidFill>
                <a:latin typeface="Arial"/>
                <a:cs typeface="Arial"/>
              </a:rPr>
              <a:t>alleviates </a:t>
            </a:r>
            <a:r>
              <a:rPr sz="2000" spc="-5" dirty="0">
                <a:solidFill>
                  <a:srgbClr val="006666"/>
                </a:solidFill>
                <a:latin typeface="Arial"/>
                <a:cs typeface="Arial"/>
              </a:rPr>
              <a:t>the </a:t>
            </a:r>
            <a:r>
              <a:rPr sz="2000" dirty="0">
                <a:solidFill>
                  <a:srgbClr val="006666"/>
                </a:solidFill>
                <a:latin typeface="Arial"/>
                <a:cs typeface="Arial"/>
              </a:rPr>
              <a:t>need for data</a:t>
            </a:r>
            <a:r>
              <a:rPr sz="2000" spc="-110" dirty="0">
                <a:solidFill>
                  <a:srgbClr val="006666"/>
                </a:solidFill>
                <a:latin typeface="Arial"/>
                <a:cs typeface="Arial"/>
              </a:rPr>
              <a:t> </a:t>
            </a:r>
            <a:r>
              <a:rPr sz="2000" dirty="0">
                <a:solidFill>
                  <a:srgbClr val="006666"/>
                </a:solidFill>
                <a:latin typeface="Arial"/>
                <a:cs typeface="Arial"/>
              </a:rPr>
              <a:t>sharing but might become</a:t>
            </a:r>
            <a:r>
              <a:rPr sz="2000" spc="-80" dirty="0">
                <a:solidFill>
                  <a:srgbClr val="006666"/>
                </a:solidFill>
                <a:latin typeface="Arial"/>
                <a:cs typeface="Arial"/>
              </a:rPr>
              <a:t> </a:t>
            </a:r>
            <a:r>
              <a:rPr sz="2000" dirty="0">
                <a:solidFill>
                  <a:srgbClr val="006666"/>
                </a:solidFill>
                <a:latin typeface="Arial"/>
                <a:cs typeface="Arial"/>
              </a:rPr>
              <a:t>bottleneck</a:t>
            </a:r>
            <a:endParaRPr sz="2000" dirty="0">
              <a:latin typeface="Arial"/>
              <a:cs typeface="Arial"/>
            </a:endParaRPr>
          </a:p>
          <a:p>
            <a:pPr marL="756285" marR="442595">
              <a:lnSpc>
                <a:spcPts val="2300"/>
              </a:lnSpc>
              <a:spcBef>
                <a:spcPts val="555"/>
              </a:spcBef>
            </a:pPr>
            <a:r>
              <a:rPr sz="2400" i="1" spc="-5" dirty="0">
                <a:solidFill>
                  <a:srgbClr val="006666"/>
                </a:solidFill>
                <a:latin typeface="Arial"/>
                <a:cs typeface="Arial"/>
              </a:rPr>
              <a:t>Symmetric multiprocessing </a:t>
            </a:r>
            <a:r>
              <a:rPr sz="2400" i="1" dirty="0">
                <a:solidFill>
                  <a:srgbClr val="006666"/>
                </a:solidFill>
                <a:latin typeface="Arial"/>
                <a:cs typeface="Arial"/>
              </a:rPr>
              <a:t>(SMP) </a:t>
            </a:r>
            <a:r>
              <a:rPr sz="2400" dirty="0">
                <a:solidFill>
                  <a:srgbClr val="006666"/>
                </a:solidFill>
                <a:latin typeface="Arial"/>
                <a:cs typeface="Arial"/>
              </a:rPr>
              <a:t>– </a:t>
            </a:r>
            <a:r>
              <a:rPr sz="2400" spc="-5" dirty="0">
                <a:solidFill>
                  <a:srgbClr val="006666"/>
                </a:solidFill>
                <a:latin typeface="Arial"/>
                <a:cs typeface="Arial"/>
              </a:rPr>
              <a:t>each CPU is self-scheduling</a:t>
            </a:r>
            <a:endParaRPr sz="2400" dirty="0">
              <a:latin typeface="Arial"/>
              <a:cs typeface="Arial"/>
            </a:endParaRPr>
          </a:p>
          <a:p>
            <a:pPr marL="1155700" marR="5080">
              <a:lnSpc>
                <a:spcPct val="80000"/>
              </a:lnSpc>
              <a:spcBef>
                <a:spcPts val="509"/>
              </a:spcBef>
            </a:pPr>
            <a:r>
              <a:rPr sz="2000" dirty="0">
                <a:solidFill>
                  <a:srgbClr val="006666"/>
                </a:solidFill>
                <a:latin typeface="Arial"/>
                <a:cs typeface="Arial"/>
              </a:rPr>
              <a:t>Either from a common ready queue, or from a private</a:t>
            </a:r>
            <a:r>
              <a:rPr sz="2000" spc="-245" dirty="0">
                <a:solidFill>
                  <a:srgbClr val="006666"/>
                </a:solidFill>
                <a:latin typeface="Arial"/>
                <a:cs typeface="Arial"/>
              </a:rPr>
              <a:t> </a:t>
            </a:r>
            <a:r>
              <a:rPr sz="2000" dirty="0">
                <a:solidFill>
                  <a:srgbClr val="006666"/>
                </a:solidFill>
                <a:latin typeface="Arial"/>
                <a:cs typeface="Arial"/>
              </a:rPr>
              <a:t>ready  queue</a:t>
            </a:r>
            <a:endParaRPr sz="2000" dirty="0">
              <a:latin typeface="Arial"/>
              <a:cs typeface="Arial"/>
            </a:endParaRPr>
          </a:p>
          <a:p>
            <a:pPr marL="1155700">
              <a:lnSpc>
                <a:spcPts val="2160"/>
              </a:lnSpc>
            </a:pPr>
            <a:r>
              <a:rPr sz="2000" dirty="0">
                <a:solidFill>
                  <a:srgbClr val="006666"/>
                </a:solidFill>
                <a:latin typeface="Arial"/>
                <a:cs typeface="Arial"/>
              </a:rPr>
              <a:t>Care must be taken when CPUs access common</a:t>
            </a:r>
            <a:r>
              <a:rPr sz="2000" spc="-175" dirty="0">
                <a:solidFill>
                  <a:srgbClr val="006666"/>
                </a:solidFill>
                <a:latin typeface="Arial"/>
                <a:cs typeface="Arial"/>
              </a:rPr>
              <a:t> </a:t>
            </a:r>
            <a:r>
              <a:rPr sz="2000" dirty="0">
                <a:solidFill>
                  <a:srgbClr val="006666"/>
                </a:solidFill>
                <a:latin typeface="Arial"/>
                <a:cs typeface="Arial"/>
              </a:rPr>
              <a:t>data</a:t>
            </a:r>
            <a:endParaRPr sz="2000" dirty="0">
              <a:latin typeface="Arial"/>
              <a:cs typeface="Arial"/>
            </a:endParaRPr>
          </a:p>
          <a:p>
            <a:pPr marL="1155700">
              <a:lnSpc>
                <a:spcPts val="2160"/>
              </a:lnSpc>
            </a:pPr>
            <a:r>
              <a:rPr sz="2000" dirty="0">
                <a:solidFill>
                  <a:srgbClr val="006666"/>
                </a:solidFill>
                <a:latin typeface="Arial"/>
                <a:cs typeface="Arial"/>
              </a:rPr>
              <a:t>structures</a:t>
            </a:r>
            <a:endParaRPr sz="2000" dirty="0">
              <a:latin typeface="Arial"/>
              <a:cs typeface="Arial"/>
            </a:endParaRPr>
          </a:p>
          <a:p>
            <a:pPr marL="1155700" marR="844550">
              <a:lnSpc>
                <a:spcPct val="80000"/>
              </a:lnSpc>
              <a:spcBef>
                <a:spcPts val="480"/>
              </a:spcBef>
            </a:pPr>
            <a:r>
              <a:rPr sz="2000" dirty="0">
                <a:solidFill>
                  <a:srgbClr val="006666"/>
                </a:solidFill>
                <a:latin typeface="Arial"/>
                <a:cs typeface="Arial"/>
              </a:rPr>
              <a:t>Virtually all modern operating systems support</a:t>
            </a:r>
            <a:r>
              <a:rPr sz="2000" spc="-175" dirty="0">
                <a:solidFill>
                  <a:srgbClr val="006666"/>
                </a:solidFill>
                <a:latin typeface="Arial"/>
                <a:cs typeface="Arial"/>
              </a:rPr>
              <a:t> </a:t>
            </a:r>
            <a:r>
              <a:rPr sz="2000" dirty="0">
                <a:solidFill>
                  <a:srgbClr val="006666"/>
                </a:solidFill>
                <a:latin typeface="Arial"/>
                <a:cs typeface="Arial"/>
              </a:rPr>
              <a:t>SMP  including Windows </a:t>
            </a:r>
            <a:r>
              <a:rPr sz="2000" spc="-5" dirty="0">
                <a:solidFill>
                  <a:srgbClr val="006666"/>
                </a:solidFill>
                <a:latin typeface="Arial"/>
                <a:cs typeface="Arial"/>
              </a:rPr>
              <a:t>XP, </a:t>
            </a:r>
            <a:r>
              <a:rPr sz="2000" dirty="0">
                <a:solidFill>
                  <a:srgbClr val="006666"/>
                </a:solidFill>
                <a:latin typeface="Arial"/>
                <a:cs typeface="Arial"/>
              </a:rPr>
              <a:t>Solaris, Linux, Mac OS</a:t>
            </a:r>
            <a:r>
              <a:rPr sz="2000" spc="-130" dirty="0">
                <a:solidFill>
                  <a:srgbClr val="006666"/>
                </a:solidFill>
                <a:latin typeface="Arial"/>
                <a:cs typeface="Arial"/>
              </a:rPr>
              <a:t> </a:t>
            </a:r>
            <a:r>
              <a:rPr sz="2000" dirty="0">
                <a:solidFill>
                  <a:srgbClr val="006666"/>
                </a:solidFill>
                <a:latin typeface="Arial"/>
                <a:cs typeface="Arial"/>
              </a:rPr>
              <a:t>X.</a:t>
            </a:r>
            <a:endParaRPr sz="2000" dirty="0">
              <a:latin typeface="Arial"/>
              <a:cs typeface="Arial"/>
            </a:endParaRPr>
          </a:p>
        </p:txBody>
      </p:sp>
      <p:sp>
        <p:nvSpPr>
          <p:cNvPr id="18" name="object 18"/>
          <p:cNvSpPr txBox="1"/>
          <p:nvPr/>
        </p:nvSpPr>
        <p:spPr>
          <a:xfrm>
            <a:off x="152400" y="6506387"/>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50</a:t>
            </a:fld>
            <a:endParaRPr sz="14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062322" cy="514350"/>
          </a:xfrm>
          <a:prstGeom prst="rect">
            <a:avLst/>
          </a:prstGeom>
        </p:spPr>
        <p:txBody>
          <a:bodyPr vert="horz" wrap="square" lIns="0" tIns="13335" rIns="0" bIns="0" rtlCol="0">
            <a:spAutoFit/>
          </a:bodyPr>
          <a:lstStyle/>
          <a:p>
            <a:pPr marL="12700">
              <a:lnSpc>
                <a:spcPct val="100000"/>
              </a:lnSpc>
              <a:spcBef>
                <a:spcPts val="105"/>
              </a:spcBef>
            </a:pPr>
            <a:r>
              <a:rPr dirty="0"/>
              <a:t>SMP Scheduling</a:t>
            </a:r>
            <a:r>
              <a:rPr spc="-110" dirty="0"/>
              <a:t> </a:t>
            </a:r>
            <a:r>
              <a:rPr spc="-5" dirty="0"/>
              <a:t>Issues</a:t>
            </a:r>
          </a:p>
        </p:txBody>
      </p:sp>
      <p:sp>
        <p:nvSpPr>
          <p:cNvPr id="4" name="object 4"/>
          <p:cNvSpPr/>
          <p:nvPr/>
        </p:nvSpPr>
        <p:spPr>
          <a:xfrm>
            <a:off x="643127" y="11884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0327" y="1465833"/>
            <a:ext cx="271272" cy="2804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00327" y="2069592"/>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00327" y="2673095"/>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3127" y="3364687"/>
            <a:ext cx="198119" cy="20299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00327" y="3642614"/>
            <a:ext cx="271272" cy="28041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100327" y="3977894"/>
            <a:ext cx="271272" cy="2804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100327" y="4581397"/>
            <a:ext cx="271272"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100327" y="5185283"/>
            <a:ext cx="271272" cy="28041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100327" y="5520537"/>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841246" y="1034034"/>
            <a:ext cx="8302753" cy="5131661"/>
          </a:xfrm>
          <a:prstGeom prst="rect">
            <a:avLst/>
          </a:prstGeom>
        </p:spPr>
        <p:txBody>
          <a:bodyPr vert="horz" wrap="square" lIns="0" tIns="12700" rIns="0" bIns="0" rtlCol="0">
            <a:spAutoFit/>
          </a:bodyPr>
          <a:lstStyle/>
          <a:p>
            <a:pPr marL="12700">
              <a:lnSpc>
                <a:spcPts val="2880"/>
              </a:lnSpc>
              <a:spcBef>
                <a:spcPts val="100"/>
              </a:spcBef>
            </a:pPr>
            <a:r>
              <a:rPr sz="2400" b="1" spc="-5" dirty="0">
                <a:solidFill>
                  <a:srgbClr val="006666"/>
                </a:solidFill>
                <a:latin typeface="Arial"/>
                <a:cs typeface="Arial"/>
              </a:rPr>
              <a:t>Processor</a:t>
            </a:r>
            <a:r>
              <a:rPr sz="2400" b="1" spc="5" dirty="0">
                <a:solidFill>
                  <a:srgbClr val="006666"/>
                </a:solidFill>
                <a:latin typeface="Arial"/>
                <a:cs typeface="Arial"/>
              </a:rPr>
              <a:t> </a:t>
            </a:r>
            <a:r>
              <a:rPr sz="2400" b="1" dirty="0">
                <a:solidFill>
                  <a:srgbClr val="006666"/>
                </a:solidFill>
                <a:latin typeface="Arial"/>
                <a:cs typeface="Arial"/>
              </a:rPr>
              <a:t>Affinity</a:t>
            </a:r>
            <a:endParaRPr sz="2400" dirty="0">
              <a:latin typeface="Arial"/>
              <a:cs typeface="Arial"/>
            </a:endParaRPr>
          </a:p>
          <a:p>
            <a:pPr marL="413384">
              <a:lnSpc>
                <a:spcPts val="2375"/>
              </a:lnSpc>
            </a:pPr>
            <a:r>
              <a:rPr sz="2200" spc="-5" dirty="0">
                <a:solidFill>
                  <a:srgbClr val="006666"/>
                </a:solidFill>
                <a:latin typeface="Arial"/>
                <a:cs typeface="Arial"/>
              </a:rPr>
              <a:t>When process runs on a physical CPU, cache memory</a:t>
            </a:r>
            <a:r>
              <a:rPr sz="2200" spc="110" dirty="0">
                <a:solidFill>
                  <a:srgbClr val="006666"/>
                </a:solidFill>
                <a:latin typeface="Arial"/>
                <a:cs typeface="Arial"/>
              </a:rPr>
              <a:t> </a:t>
            </a:r>
            <a:r>
              <a:rPr sz="2200" spc="-5" dirty="0">
                <a:solidFill>
                  <a:srgbClr val="006666"/>
                </a:solidFill>
                <a:latin typeface="Arial"/>
                <a:cs typeface="Arial"/>
              </a:rPr>
              <a:t>is</a:t>
            </a:r>
            <a:endParaRPr sz="2200" dirty="0">
              <a:latin typeface="Arial"/>
              <a:cs typeface="Arial"/>
            </a:endParaRPr>
          </a:p>
          <a:p>
            <a:pPr marL="413384">
              <a:lnSpc>
                <a:spcPts val="2375"/>
              </a:lnSpc>
            </a:pPr>
            <a:r>
              <a:rPr sz="2200" spc="-5" dirty="0">
                <a:solidFill>
                  <a:srgbClr val="006666"/>
                </a:solidFill>
                <a:latin typeface="Arial"/>
                <a:cs typeface="Arial"/>
              </a:rPr>
              <a:t>updated with content of the</a:t>
            </a:r>
            <a:r>
              <a:rPr sz="2200" spc="25" dirty="0">
                <a:solidFill>
                  <a:srgbClr val="006666"/>
                </a:solidFill>
                <a:latin typeface="Arial"/>
                <a:cs typeface="Arial"/>
              </a:rPr>
              <a:t> </a:t>
            </a:r>
            <a:r>
              <a:rPr sz="2200" spc="-5" dirty="0">
                <a:solidFill>
                  <a:srgbClr val="006666"/>
                </a:solidFill>
                <a:latin typeface="Arial"/>
                <a:cs typeface="Arial"/>
              </a:rPr>
              <a:t>process</a:t>
            </a:r>
            <a:endParaRPr sz="2200" dirty="0">
              <a:latin typeface="Arial"/>
              <a:cs typeface="Arial"/>
            </a:endParaRPr>
          </a:p>
          <a:p>
            <a:pPr marL="413384" marR="749935">
              <a:lnSpc>
                <a:spcPct val="80000"/>
              </a:lnSpc>
              <a:spcBef>
                <a:spcPts val="530"/>
              </a:spcBef>
            </a:pPr>
            <a:r>
              <a:rPr sz="2200" spc="-5" dirty="0">
                <a:solidFill>
                  <a:srgbClr val="006666"/>
                </a:solidFill>
                <a:latin typeface="Arial"/>
                <a:cs typeface="Arial"/>
              </a:rPr>
              <a:t>If the process is moved to another CPU, benefits of  caching is lost.</a:t>
            </a:r>
            <a:endParaRPr sz="2200" dirty="0">
              <a:latin typeface="Arial"/>
              <a:cs typeface="Arial"/>
            </a:endParaRPr>
          </a:p>
          <a:p>
            <a:pPr marL="413384" marR="5080">
              <a:lnSpc>
                <a:spcPct val="80000"/>
              </a:lnSpc>
              <a:spcBef>
                <a:spcPts val="525"/>
              </a:spcBef>
            </a:pPr>
            <a:r>
              <a:rPr sz="2200" spc="-5" dirty="0">
                <a:solidFill>
                  <a:srgbClr val="006666"/>
                </a:solidFill>
                <a:latin typeface="Arial"/>
                <a:cs typeface="Arial"/>
              </a:rPr>
              <a:t>SMP systems try to keep processes running on the same  physical CPU – know</a:t>
            </a:r>
            <a:r>
              <a:rPr lang="en-CA" sz="2200" spc="-5" dirty="0">
                <a:solidFill>
                  <a:srgbClr val="006666"/>
                </a:solidFill>
                <a:latin typeface="Arial"/>
                <a:cs typeface="Arial"/>
              </a:rPr>
              <a:t>n</a:t>
            </a:r>
            <a:r>
              <a:rPr sz="2200" spc="-5" dirty="0">
                <a:solidFill>
                  <a:srgbClr val="006666"/>
                </a:solidFill>
                <a:latin typeface="Arial"/>
                <a:cs typeface="Arial"/>
              </a:rPr>
              <a:t> as processor</a:t>
            </a:r>
            <a:r>
              <a:rPr sz="2200" spc="25" dirty="0">
                <a:solidFill>
                  <a:srgbClr val="006666"/>
                </a:solidFill>
                <a:latin typeface="Arial"/>
                <a:cs typeface="Arial"/>
              </a:rPr>
              <a:t> </a:t>
            </a:r>
            <a:r>
              <a:rPr sz="2200" spc="-5" dirty="0">
                <a:solidFill>
                  <a:srgbClr val="006666"/>
                </a:solidFill>
                <a:latin typeface="Arial"/>
                <a:cs typeface="Arial"/>
              </a:rPr>
              <a:t>affinity</a:t>
            </a:r>
            <a:endParaRPr sz="2200" dirty="0">
              <a:latin typeface="Arial"/>
              <a:cs typeface="Arial"/>
            </a:endParaRPr>
          </a:p>
          <a:p>
            <a:pPr marL="12700">
              <a:lnSpc>
                <a:spcPts val="2880"/>
              </a:lnSpc>
              <a:spcBef>
                <a:spcPts val="5"/>
              </a:spcBef>
            </a:pPr>
            <a:r>
              <a:rPr sz="2400" b="1" spc="-5" dirty="0">
                <a:solidFill>
                  <a:srgbClr val="006666"/>
                </a:solidFill>
                <a:latin typeface="Arial"/>
                <a:cs typeface="Arial"/>
              </a:rPr>
              <a:t>Load</a:t>
            </a:r>
            <a:r>
              <a:rPr sz="2400" b="1" spc="-20" dirty="0">
                <a:solidFill>
                  <a:srgbClr val="006666"/>
                </a:solidFill>
                <a:latin typeface="Arial"/>
                <a:cs typeface="Arial"/>
              </a:rPr>
              <a:t> </a:t>
            </a:r>
            <a:r>
              <a:rPr sz="2400" b="1" dirty="0">
                <a:solidFill>
                  <a:srgbClr val="006666"/>
                </a:solidFill>
                <a:latin typeface="Arial"/>
                <a:cs typeface="Arial"/>
              </a:rPr>
              <a:t>Balancing</a:t>
            </a:r>
            <a:endParaRPr sz="2400" dirty="0">
              <a:latin typeface="Arial"/>
              <a:cs typeface="Arial"/>
            </a:endParaRPr>
          </a:p>
          <a:p>
            <a:pPr marL="413384" marR="301625">
              <a:lnSpc>
                <a:spcPct val="90000"/>
              </a:lnSpc>
              <a:spcBef>
                <a:spcPts val="265"/>
              </a:spcBef>
            </a:pPr>
            <a:r>
              <a:rPr sz="2200" spc="-5" dirty="0">
                <a:solidFill>
                  <a:srgbClr val="006666"/>
                </a:solidFill>
                <a:latin typeface="Arial"/>
                <a:cs typeface="Arial"/>
              </a:rPr>
              <a:t>Required when each CPU has its own </a:t>
            </a:r>
            <a:r>
              <a:rPr lang="en-CA" sz="2200" spc="-5" dirty="0">
                <a:solidFill>
                  <a:srgbClr val="006666"/>
                </a:solidFill>
                <a:latin typeface="Arial"/>
                <a:cs typeface="Arial"/>
              </a:rPr>
              <a:t>(private) </a:t>
            </a:r>
            <a:r>
              <a:rPr sz="2200" spc="-5" dirty="0">
                <a:solidFill>
                  <a:srgbClr val="006666"/>
                </a:solidFill>
                <a:latin typeface="Arial"/>
                <a:cs typeface="Arial"/>
              </a:rPr>
              <a:t>Ready</a:t>
            </a:r>
            <a:r>
              <a:rPr lang="en-CA" sz="2200" spc="-5" dirty="0">
                <a:solidFill>
                  <a:srgbClr val="006666"/>
                </a:solidFill>
                <a:latin typeface="Arial"/>
                <a:cs typeface="Arial"/>
              </a:rPr>
              <a:t> </a:t>
            </a:r>
            <a:r>
              <a:rPr sz="2200" spc="-5" dirty="0">
                <a:solidFill>
                  <a:srgbClr val="006666"/>
                </a:solidFill>
                <a:latin typeface="Arial"/>
                <a:cs typeface="Arial"/>
              </a:rPr>
              <a:t>Queue  </a:t>
            </a:r>
            <a:endParaRPr lang="en-CA" sz="2200" spc="-5" dirty="0">
              <a:solidFill>
                <a:srgbClr val="006666"/>
              </a:solidFill>
              <a:latin typeface="Arial"/>
              <a:cs typeface="Arial"/>
            </a:endParaRPr>
          </a:p>
          <a:p>
            <a:pPr marL="413384" marR="301625">
              <a:lnSpc>
                <a:spcPct val="90000"/>
              </a:lnSpc>
              <a:spcBef>
                <a:spcPts val="265"/>
              </a:spcBef>
            </a:pPr>
            <a:r>
              <a:rPr sz="2200" spc="-5" dirty="0">
                <a:solidFill>
                  <a:srgbClr val="006666"/>
                </a:solidFill>
                <a:latin typeface="Arial"/>
                <a:cs typeface="Arial"/>
              </a:rPr>
              <a:t>Push migration: a task is run periodically to redistribute load among CPUs (their ready</a:t>
            </a:r>
            <a:r>
              <a:rPr sz="2200" spc="50" dirty="0">
                <a:solidFill>
                  <a:srgbClr val="006666"/>
                </a:solidFill>
                <a:latin typeface="Arial"/>
                <a:cs typeface="Arial"/>
              </a:rPr>
              <a:t> </a:t>
            </a:r>
            <a:r>
              <a:rPr sz="2200" spc="-5" dirty="0">
                <a:solidFill>
                  <a:srgbClr val="006666"/>
                </a:solidFill>
                <a:latin typeface="Arial"/>
                <a:cs typeface="Arial"/>
              </a:rPr>
              <a:t>queue)</a:t>
            </a:r>
            <a:endParaRPr sz="2200" dirty="0">
              <a:latin typeface="Arial"/>
              <a:cs typeface="Arial"/>
            </a:endParaRPr>
          </a:p>
          <a:p>
            <a:pPr marL="413384">
              <a:lnSpc>
                <a:spcPts val="2375"/>
              </a:lnSpc>
            </a:pPr>
            <a:r>
              <a:rPr sz="2200" spc="-5" dirty="0">
                <a:solidFill>
                  <a:srgbClr val="006666"/>
                </a:solidFill>
                <a:latin typeface="Arial"/>
                <a:cs typeface="Arial"/>
              </a:rPr>
              <a:t>Pull migration: An idle CPU </a:t>
            </a:r>
            <a:r>
              <a:rPr sz="2200" dirty="0">
                <a:solidFill>
                  <a:srgbClr val="006666"/>
                </a:solidFill>
                <a:latin typeface="Arial"/>
                <a:cs typeface="Arial"/>
              </a:rPr>
              <a:t>(i.e. </a:t>
            </a:r>
            <a:r>
              <a:rPr sz="2200" spc="-5" dirty="0">
                <a:solidFill>
                  <a:srgbClr val="006666"/>
                </a:solidFill>
                <a:latin typeface="Arial"/>
                <a:cs typeface="Arial"/>
              </a:rPr>
              <a:t>with an empty</a:t>
            </a:r>
            <a:r>
              <a:rPr sz="2200" spc="80" dirty="0">
                <a:solidFill>
                  <a:srgbClr val="006666"/>
                </a:solidFill>
                <a:latin typeface="Arial"/>
                <a:cs typeface="Arial"/>
              </a:rPr>
              <a:t> </a:t>
            </a:r>
            <a:r>
              <a:rPr sz="2200" spc="-5" dirty="0">
                <a:solidFill>
                  <a:srgbClr val="006666"/>
                </a:solidFill>
                <a:latin typeface="Arial"/>
                <a:cs typeface="Arial"/>
              </a:rPr>
              <a:t>ready</a:t>
            </a:r>
            <a:endParaRPr sz="2200" dirty="0">
              <a:latin typeface="Arial"/>
              <a:cs typeface="Arial"/>
            </a:endParaRPr>
          </a:p>
          <a:p>
            <a:pPr marL="413384">
              <a:lnSpc>
                <a:spcPts val="2375"/>
              </a:lnSpc>
            </a:pPr>
            <a:r>
              <a:rPr sz="2200" spc="-5" dirty="0">
                <a:solidFill>
                  <a:srgbClr val="006666"/>
                </a:solidFill>
                <a:latin typeface="Arial"/>
                <a:cs typeface="Arial"/>
              </a:rPr>
              <a:t>queue), will pull </a:t>
            </a:r>
            <a:r>
              <a:rPr sz="2200" dirty="0">
                <a:solidFill>
                  <a:srgbClr val="006666"/>
                </a:solidFill>
                <a:latin typeface="Arial"/>
                <a:cs typeface="Arial"/>
              </a:rPr>
              <a:t>processes </a:t>
            </a:r>
            <a:r>
              <a:rPr sz="2200" spc="-5" dirty="0">
                <a:solidFill>
                  <a:srgbClr val="006666"/>
                </a:solidFill>
                <a:latin typeface="Arial"/>
                <a:cs typeface="Arial"/>
              </a:rPr>
              <a:t>from other</a:t>
            </a:r>
            <a:r>
              <a:rPr sz="2200" spc="45" dirty="0">
                <a:solidFill>
                  <a:srgbClr val="006666"/>
                </a:solidFill>
                <a:latin typeface="Arial"/>
                <a:cs typeface="Arial"/>
              </a:rPr>
              <a:t> </a:t>
            </a:r>
            <a:r>
              <a:rPr sz="2200" spc="-5" dirty="0">
                <a:solidFill>
                  <a:srgbClr val="006666"/>
                </a:solidFill>
                <a:latin typeface="Arial"/>
                <a:cs typeface="Arial"/>
              </a:rPr>
              <a:t>CPUs</a:t>
            </a:r>
            <a:endParaRPr sz="2200" dirty="0">
              <a:latin typeface="Arial"/>
              <a:cs typeface="Arial"/>
            </a:endParaRPr>
          </a:p>
          <a:p>
            <a:pPr marL="413384">
              <a:lnSpc>
                <a:spcPct val="100000"/>
              </a:lnSpc>
            </a:pPr>
            <a:r>
              <a:rPr sz="2200" spc="-5" dirty="0">
                <a:solidFill>
                  <a:srgbClr val="006666"/>
                </a:solidFill>
                <a:latin typeface="Arial"/>
                <a:cs typeface="Arial"/>
              </a:rPr>
              <a:t>Linux supports both</a:t>
            </a:r>
            <a:r>
              <a:rPr sz="2200" spc="20" dirty="0">
                <a:solidFill>
                  <a:srgbClr val="006666"/>
                </a:solidFill>
                <a:latin typeface="Arial"/>
                <a:cs typeface="Arial"/>
              </a:rPr>
              <a:t> </a:t>
            </a:r>
            <a:r>
              <a:rPr sz="2200" spc="-5" dirty="0">
                <a:solidFill>
                  <a:srgbClr val="006666"/>
                </a:solidFill>
                <a:latin typeface="Arial"/>
                <a:cs typeface="Arial"/>
              </a:rPr>
              <a:t>techniques</a:t>
            </a:r>
            <a:endParaRPr sz="2200" dirty="0">
              <a:latin typeface="Arial"/>
              <a:cs typeface="Arial"/>
            </a:endParaRPr>
          </a:p>
          <a:p>
            <a:pPr marL="413384" marR="128270">
              <a:lnSpc>
                <a:spcPts val="2110"/>
              </a:lnSpc>
              <a:spcBef>
                <a:spcPts val="515"/>
              </a:spcBef>
            </a:pPr>
            <a:r>
              <a:rPr sz="2200" spc="-5" dirty="0">
                <a:solidFill>
                  <a:srgbClr val="006666"/>
                </a:solidFill>
                <a:latin typeface="Arial"/>
                <a:cs typeface="Arial"/>
              </a:rPr>
              <a:t>Can counteract the benefits of processor affinity, since it  moves processes from one CPU to</a:t>
            </a:r>
            <a:r>
              <a:rPr sz="2200" spc="65" dirty="0">
                <a:solidFill>
                  <a:srgbClr val="006666"/>
                </a:solidFill>
                <a:latin typeface="Arial"/>
                <a:cs typeface="Arial"/>
              </a:rPr>
              <a:t> </a:t>
            </a:r>
            <a:r>
              <a:rPr sz="2200" spc="-5" dirty="0">
                <a:solidFill>
                  <a:srgbClr val="006666"/>
                </a:solidFill>
                <a:latin typeface="Arial"/>
                <a:cs typeface="Arial"/>
              </a:rPr>
              <a:t>another</a:t>
            </a:r>
            <a:endParaRPr sz="2200" dirty="0">
              <a:latin typeface="Arial"/>
              <a:cs typeface="Arial"/>
            </a:endParaRPr>
          </a:p>
        </p:txBody>
      </p:sp>
      <p:sp>
        <p:nvSpPr>
          <p:cNvPr id="15" name="object 15"/>
          <p:cNvSpPr txBox="1"/>
          <p:nvPr/>
        </p:nvSpPr>
        <p:spPr>
          <a:xfrm>
            <a:off x="466953"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51</a:t>
            </a:fld>
            <a:endParaRPr sz="14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43509" y="449962"/>
            <a:ext cx="8418626" cy="855344"/>
          </a:xfrm>
          <a:prstGeom prst="rect">
            <a:avLst/>
          </a:prstGeom>
        </p:spPr>
        <p:txBody>
          <a:bodyPr vert="horz" wrap="square" lIns="0" tIns="159385" rIns="0" bIns="0" rtlCol="0">
            <a:spAutoFit/>
          </a:bodyPr>
          <a:lstStyle/>
          <a:p>
            <a:pPr marL="759460" marR="5080">
              <a:lnSpc>
                <a:spcPct val="70000"/>
              </a:lnSpc>
              <a:spcBef>
                <a:spcPts val="1255"/>
              </a:spcBef>
            </a:pPr>
            <a:r>
              <a:rPr dirty="0"/>
              <a:t>Evaluation methods and comparison</a:t>
            </a:r>
            <a:r>
              <a:rPr spc="-180" dirty="0"/>
              <a:t> </a:t>
            </a:r>
            <a:r>
              <a:rPr dirty="0"/>
              <a:t>of  </a:t>
            </a:r>
            <a:r>
              <a:rPr spc="-5" dirty="0"/>
              <a:t>algorithms</a:t>
            </a:r>
          </a:p>
        </p:txBody>
      </p:sp>
      <p:sp>
        <p:nvSpPr>
          <p:cNvPr id="10" name="object 10"/>
          <p:cNvSpPr/>
          <p:nvPr/>
        </p:nvSpPr>
        <p:spPr>
          <a:xfrm>
            <a:off x="1006754" y="2175636"/>
            <a:ext cx="228600"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336928" y="1998344"/>
            <a:ext cx="3956685" cy="1988185"/>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666"/>
                </a:solidFill>
                <a:latin typeface="Arial"/>
                <a:cs typeface="Arial"/>
              </a:rPr>
              <a:t>Deterministic</a:t>
            </a:r>
            <a:r>
              <a:rPr sz="2800" b="1" spc="-10" dirty="0">
                <a:solidFill>
                  <a:srgbClr val="006666"/>
                </a:solidFill>
                <a:latin typeface="Arial"/>
                <a:cs typeface="Arial"/>
              </a:rPr>
              <a:t> </a:t>
            </a:r>
            <a:r>
              <a:rPr sz="2800" b="1" spc="-5" dirty="0">
                <a:solidFill>
                  <a:srgbClr val="006666"/>
                </a:solidFill>
                <a:latin typeface="Arial"/>
                <a:cs typeface="Arial"/>
              </a:rPr>
              <a:t>modeling</a:t>
            </a:r>
            <a:endParaRPr sz="2800">
              <a:latin typeface="Arial"/>
              <a:cs typeface="Arial"/>
            </a:endParaRPr>
          </a:p>
          <a:p>
            <a:pPr marL="12700" marR="1152525">
              <a:lnSpc>
                <a:spcPts val="6050"/>
              </a:lnSpc>
              <a:spcBef>
                <a:spcPts val="650"/>
              </a:spcBef>
            </a:pPr>
            <a:r>
              <a:rPr sz="2800" b="1" spc="-5" dirty="0">
                <a:solidFill>
                  <a:srgbClr val="006666"/>
                </a:solidFill>
                <a:latin typeface="Arial"/>
                <a:cs typeface="Arial"/>
              </a:rPr>
              <a:t>Queuing</a:t>
            </a:r>
            <a:r>
              <a:rPr sz="2800" b="1" spc="-60" dirty="0">
                <a:solidFill>
                  <a:srgbClr val="006666"/>
                </a:solidFill>
                <a:latin typeface="Arial"/>
                <a:cs typeface="Arial"/>
              </a:rPr>
              <a:t> </a:t>
            </a:r>
            <a:r>
              <a:rPr sz="2800" b="1" spc="-5" dirty="0">
                <a:solidFill>
                  <a:srgbClr val="006666"/>
                </a:solidFill>
                <a:latin typeface="Arial"/>
                <a:cs typeface="Arial"/>
              </a:rPr>
              <a:t>models  Simulation</a:t>
            </a:r>
            <a:endParaRPr sz="2800">
              <a:latin typeface="Arial"/>
              <a:cs typeface="Arial"/>
            </a:endParaRPr>
          </a:p>
        </p:txBody>
      </p:sp>
      <p:sp>
        <p:nvSpPr>
          <p:cNvPr id="12" name="object 12"/>
          <p:cNvSpPr/>
          <p:nvPr/>
        </p:nvSpPr>
        <p:spPr>
          <a:xfrm>
            <a:off x="1006754" y="2943732"/>
            <a:ext cx="228600" cy="23774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06754" y="3712209"/>
            <a:ext cx="228600" cy="237744"/>
          </a:xfrm>
          <a:prstGeom prst="rect">
            <a:avLst/>
          </a:prstGeom>
          <a:blipFill>
            <a:blip r:embed="rId2"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
        <p:nvSpPr>
          <p:cNvPr id="15" name="object 15"/>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9878" y="469849"/>
            <a:ext cx="4833722"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336699"/>
                </a:solidFill>
                <a:latin typeface="Liberation Sans Narrow"/>
                <a:cs typeface="Liberation Sans Narrow"/>
              </a:rPr>
              <a:t>Deterministic</a:t>
            </a:r>
            <a:r>
              <a:rPr sz="3200" b="1" spc="-70" dirty="0">
                <a:solidFill>
                  <a:srgbClr val="336699"/>
                </a:solidFill>
                <a:latin typeface="Liberation Sans Narrow"/>
                <a:cs typeface="Liberation Sans Narrow"/>
              </a:rPr>
              <a:t> </a:t>
            </a:r>
            <a:r>
              <a:rPr sz="3200" b="1" dirty="0">
                <a:solidFill>
                  <a:srgbClr val="336699"/>
                </a:solidFill>
                <a:latin typeface="Liberation Sans Narrow"/>
                <a:cs typeface="Liberation Sans Narrow"/>
              </a:rPr>
              <a:t>modeling</a:t>
            </a:r>
            <a:endParaRPr sz="3200" dirty="0">
              <a:latin typeface="Liberation Sans Narrow"/>
              <a:cs typeface="Liberation Sans Narrow"/>
            </a:endParaRP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19911"/>
            <a:ext cx="7183120" cy="130556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Essentially, what we have already done by  </a:t>
            </a:r>
            <a:r>
              <a:rPr sz="2800" b="1" spc="-10" dirty="0">
                <a:solidFill>
                  <a:srgbClr val="006666"/>
                </a:solidFill>
                <a:latin typeface="Arial"/>
                <a:cs typeface="Arial"/>
              </a:rPr>
              <a:t>studying </a:t>
            </a:r>
            <a:r>
              <a:rPr sz="2800" b="1" spc="-5" dirty="0">
                <a:solidFill>
                  <a:srgbClr val="006666"/>
                </a:solidFill>
                <a:latin typeface="Arial"/>
                <a:cs typeface="Arial"/>
              </a:rPr>
              <a:t>the behavior of several  algorithms on several</a:t>
            </a:r>
            <a:r>
              <a:rPr sz="2800" b="1" spc="15" dirty="0">
                <a:solidFill>
                  <a:srgbClr val="006666"/>
                </a:solidFill>
                <a:latin typeface="Arial"/>
                <a:cs typeface="Arial"/>
              </a:rPr>
              <a:t> </a:t>
            </a:r>
            <a:r>
              <a:rPr sz="2800" b="1" spc="-5" dirty="0">
                <a:solidFill>
                  <a:srgbClr val="006666"/>
                </a:solidFill>
                <a:latin typeface="Arial"/>
                <a:cs typeface="Arial"/>
              </a:rPr>
              <a:t>examples</a:t>
            </a:r>
            <a:endParaRPr sz="28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
        <p:nvSpPr>
          <p:cNvPr id="7" name="object 7"/>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4528922" cy="514350"/>
          </a:xfrm>
          <a:prstGeom prst="rect">
            <a:avLst/>
          </a:prstGeom>
        </p:spPr>
        <p:txBody>
          <a:bodyPr vert="horz" wrap="square" lIns="0" tIns="13335" rIns="0" bIns="0" rtlCol="0">
            <a:spAutoFit/>
          </a:bodyPr>
          <a:lstStyle/>
          <a:p>
            <a:pPr marL="12700">
              <a:lnSpc>
                <a:spcPct val="100000"/>
              </a:lnSpc>
              <a:spcBef>
                <a:spcPts val="105"/>
              </a:spcBef>
            </a:pPr>
            <a:r>
              <a:rPr dirty="0"/>
              <a:t>Use of queuing</a:t>
            </a:r>
            <a:r>
              <a:rPr spc="-114" dirty="0"/>
              <a:t> </a:t>
            </a:r>
            <a:r>
              <a:rPr dirty="0"/>
              <a:t>theory</a:t>
            </a:r>
          </a:p>
        </p:txBody>
      </p:sp>
      <p:sp>
        <p:nvSpPr>
          <p:cNvPr id="7" name="object 7"/>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36928" y="1319911"/>
            <a:ext cx="6671945" cy="232981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Analytical method based on probability  theory</a:t>
            </a:r>
            <a:endParaRPr sz="2800">
              <a:latin typeface="Arial"/>
              <a:cs typeface="Arial"/>
            </a:endParaRPr>
          </a:p>
          <a:p>
            <a:pPr marL="12700" marR="207010">
              <a:lnSpc>
                <a:spcPct val="100000"/>
              </a:lnSpc>
              <a:spcBef>
                <a:spcPts val="675"/>
              </a:spcBef>
            </a:pPr>
            <a:r>
              <a:rPr sz="2800" b="1" spc="-5" dirty="0">
                <a:solidFill>
                  <a:srgbClr val="006666"/>
                </a:solidFill>
                <a:latin typeface="Arial"/>
                <a:cs typeface="Arial"/>
              </a:rPr>
              <a:t>Simplified model: in </a:t>
            </a:r>
            <a:r>
              <a:rPr sz="2800" b="1" dirty="0">
                <a:solidFill>
                  <a:srgbClr val="006666"/>
                </a:solidFill>
                <a:latin typeface="Arial"/>
                <a:cs typeface="Arial"/>
              </a:rPr>
              <a:t>particular, </a:t>
            </a:r>
            <a:r>
              <a:rPr sz="2800" b="1" spc="-5" dirty="0">
                <a:solidFill>
                  <a:srgbClr val="006666"/>
                </a:solidFill>
                <a:latin typeface="Arial"/>
                <a:cs typeface="Arial"/>
              </a:rPr>
              <a:t>the OS  times </a:t>
            </a:r>
            <a:r>
              <a:rPr sz="2800" b="1" dirty="0">
                <a:solidFill>
                  <a:srgbClr val="006666"/>
                </a:solidFill>
                <a:latin typeface="Arial"/>
                <a:cs typeface="Arial"/>
              </a:rPr>
              <a:t>are</a:t>
            </a:r>
            <a:r>
              <a:rPr sz="2800" b="1" spc="15" dirty="0">
                <a:solidFill>
                  <a:srgbClr val="006666"/>
                </a:solidFill>
                <a:latin typeface="Arial"/>
                <a:cs typeface="Arial"/>
              </a:rPr>
              <a:t> </a:t>
            </a:r>
            <a:r>
              <a:rPr sz="2800" b="1" spc="-5" dirty="0">
                <a:solidFill>
                  <a:srgbClr val="006666"/>
                </a:solidFill>
                <a:latin typeface="Arial"/>
                <a:cs typeface="Arial"/>
              </a:rPr>
              <a:t>ignored</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However, it makes estimates</a:t>
            </a:r>
            <a:r>
              <a:rPr sz="2800" b="1" spc="85" dirty="0">
                <a:solidFill>
                  <a:srgbClr val="006666"/>
                </a:solidFill>
                <a:latin typeface="Arial"/>
                <a:cs typeface="Arial"/>
              </a:rPr>
              <a:t> </a:t>
            </a:r>
            <a:r>
              <a:rPr sz="2800" b="1" spc="-5" dirty="0">
                <a:solidFill>
                  <a:srgbClr val="006666"/>
                </a:solidFill>
                <a:latin typeface="Arial"/>
                <a:cs typeface="Arial"/>
              </a:rPr>
              <a:t>possible</a:t>
            </a:r>
            <a:endParaRPr sz="2800">
              <a:latin typeface="Arial"/>
              <a:cs typeface="Arial"/>
            </a:endParaRPr>
          </a:p>
        </p:txBody>
      </p:sp>
      <p:sp>
        <p:nvSpPr>
          <p:cNvPr id="9" name="object 9"/>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3375405"/>
            <a:ext cx="228600" cy="237744"/>
          </a:xfrm>
          <a:prstGeom prst="rect">
            <a:avLst/>
          </a:prstGeom>
          <a:blipFill>
            <a:blip r:embed="rId4"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
        <p:nvSpPr>
          <p:cNvPr id="12" name="object 12"/>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09878" y="469849"/>
            <a:ext cx="6357722" cy="514350"/>
          </a:xfrm>
          <a:prstGeom prst="rect">
            <a:avLst/>
          </a:prstGeom>
        </p:spPr>
        <p:txBody>
          <a:bodyPr vert="horz" wrap="square" lIns="0" tIns="13335" rIns="0" bIns="0" rtlCol="0">
            <a:spAutoFit/>
          </a:bodyPr>
          <a:lstStyle/>
          <a:p>
            <a:pPr marL="12700">
              <a:lnSpc>
                <a:spcPct val="100000"/>
              </a:lnSpc>
              <a:spcBef>
                <a:spcPts val="105"/>
              </a:spcBef>
            </a:pPr>
            <a:r>
              <a:rPr spc="-5" dirty="0"/>
              <a:t>Queuing </a:t>
            </a:r>
            <a:r>
              <a:rPr dirty="0"/>
              <a:t>theory: Little's</a:t>
            </a:r>
            <a:r>
              <a:rPr spc="-105" dirty="0"/>
              <a:t> </a:t>
            </a:r>
            <a:r>
              <a:rPr dirty="0"/>
              <a:t>formula</a:t>
            </a:r>
          </a:p>
        </p:txBody>
      </p:sp>
      <p:sp>
        <p:nvSpPr>
          <p:cNvPr id="9" name="object 9"/>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1757502"/>
            <a:ext cx="164591" cy="16794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3928" y="2024760"/>
            <a:ext cx="243840" cy="252984"/>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463928" y="2360041"/>
            <a:ext cx="243840" cy="252984"/>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463928" y="2695320"/>
            <a:ext cx="243840" cy="252984"/>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006754" y="3111373"/>
            <a:ext cx="179831" cy="18592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463928" y="3399790"/>
            <a:ext cx="243840" cy="25298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463928" y="3735070"/>
            <a:ext cx="243840" cy="25298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1463928" y="4070350"/>
            <a:ext cx="243840" cy="252983"/>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1006754" y="4474209"/>
            <a:ext cx="164591" cy="16763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006754" y="4809744"/>
            <a:ext cx="164591" cy="1676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1921129" y="5093208"/>
            <a:ext cx="188975" cy="196596"/>
          </a:xfrm>
          <a:prstGeom prst="rect">
            <a:avLst/>
          </a:prstGeom>
          <a:blipFill>
            <a:blip r:embed="rId6" cstate="print"/>
            <a:stretch>
              <a:fillRect/>
            </a:stretch>
          </a:blipFill>
        </p:spPr>
        <p:txBody>
          <a:bodyPr wrap="square" lIns="0" tIns="0" rIns="0" bIns="0" rtlCol="0"/>
          <a:lstStyle/>
          <a:p>
            <a:endParaRPr/>
          </a:p>
        </p:txBody>
      </p:sp>
      <p:sp>
        <p:nvSpPr>
          <p:cNvPr id="21" name="object 21"/>
          <p:cNvSpPr txBox="1"/>
          <p:nvPr/>
        </p:nvSpPr>
        <p:spPr>
          <a:xfrm>
            <a:off x="1336928" y="1261424"/>
            <a:ext cx="6503034" cy="4050665"/>
          </a:xfrm>
          <a:prstGeom prst="rect">
            <a:avLst/>
          </a:prstGeom>
        </p:spPr>
        <p:txBody>
          <a:bodyPr vert="horz" wrap="square" lIns="0" tIns="42545" rIns="0" bIns="0" rtlCol="0">
            <a:spAutoFit/>
          </a:bodyPr>
          <a:lstStyle/>
          <a:p>
            <a:pPr marL="12700">
              <a:lnSpc>
                <a:spcPct val="100000"/>
              </a:lnSpc>
              <a:spcBef>
                <a:spcPts val="335"/>
              </a:spcBef>
            </a:pPr>
            <a:r>
              <a:rPr sz="2000" b="1" dirty="0">
                <a:solidFill>
                  <a:srgbClr val="006666"/>
                </a:solidFill>
                <a:latin typeface="Arial"/>
                <a:cs typeface="Arial"/>
              </a:rPr>
              <a:t>An important</a:t>
            </a:r>
            <a:r>
              <a:rPr sz="2000" b="1" spc="-35" dirty="0">
                <a:solidFill>
                  <a:srgbClr val="006666"/>
                </a:solidFill>
                <a:latin typeface="Arial"/>
                <a:cs typeface="Arial"/>
              </a:rPr>
              <a:t> </a:t>
            </a:r>
            <a:r>
              <a:rPr sz="2000" b="1" dirty="0">
                <a:solidFill>
                  <a:srgbClr val="006666"/>
                </a:solidFill>
                <a:latin typeface="Arial"/>
                <a:cs typeface="Arial"/>
              </a:rPr>
              <a:t>result:</a:t>
            </a:r>
            <a:endParaRPr sz="2000" dirty="0">
              <a:latin typeface="Arial"/>
              <a:cs typeface="Arial"/>
            </a:endParaRPr>
          </a:p>
          <a:p>
            <a:pPr marL="82550">
              <a:lnSpc>
                <a:spcPct val="100000"/>
              </a:lnSpc>
              <a:spcBef>
                <a:spcPts val="240"/>
              </a:spcBef>
            </a:pPr>
            <a:r>
              <a:rPr sz="2000" b="1" dirty="0">
                <a:solidFill>
                  <a:srgbClr val="800000"/>
                </a:solidFill>
                <a:latin typeface="Arial"/>
                <a:cs typeface="Arial"/>
              </a:rPr>
              <a:t>n = </a:t>
            </a:r>
            <a:r>
              <a:rPr sz="2000" b="1" dirty="0">
                <a:solidFill>
                  <a:srgbClr val="800000"/>
                </a:solidFill>
                <a:latin typeface="Symbol"/>
                <a:cs typeface="Symbol"/>
              </a:rPr>
              <a:t></a:t>
            </a:r>
            <a:r>
              <a:rPr sz="2000" b="1" dirty="0">
                <a:solidFill>
                  <a:srgbClr val="800000"/>
                </a:solidFill>
                <a:latin typeface="Times New Roman"/>
                <a:cs typeface="Times New Roman"/>
              </a:rPr>
              <a:t> </a:t>
            </a:r>
            <a:r>
              <a:rPr sz="2000" b="1" dirty="0">
                <a:solidFill>
                  <a:srgbClr val="800000"/>
                </a:solidFill>
                <a:latin typeface="Symbol"/>
                <a:cs typeface="Symbol"/>
              </a:rPr>
              <a:t></a:t>
            </a:r>
            <a:r>
              <a:rPr sz="2000" b="1" spc="-45" dirty="0">
                <a:solidFill>
                  <a:srgbClr val="800000"/>
                </a:solidFill>
                <a:latin typeface="Times New Roman"/>
                <a:cs typeface="Times New Roman"/>
              </a:rPr>
              <a:t> </a:t>
            </a:r>
            <a:r>
              <a:rPr sz="2000" b="1" spc="5" dirty="0">
                <a:solidFill>
                  <a:srgbClr val="800000"/>
                </a:solidFill>
                <a:latin typeface="Arial"/>
                <a:cs typeface="Arial"/>
              </a:rPr>
              <a:t>W</a:t>
            </a:r>
            <a:endParaRPr sz="2000" dirty="0">
              <a:latin typeface="Arial"/>
              <a:cs typeface="Arial"/>
            </a:endParaRPr>
          </a:p>
          <a:p>
            <a:pPr marL="413384">
              <a:lnSpc>
                <a:spcPct val="100000"/>
              </a:lnSpc>
              <a:spcBef>
                <a:spcPts val="240"/>
              </a:spcBef>
            </a:pPr>
            <a:r>
              <a:rPr sz="2000" dirty="0">
                <a:solidFill>
                  <a:srgbClr val="800000"/>
                </a:solidFill>
                <a:latin typeface="Arial"/>
                <a:cs typeface="Arial"/>
              </a:rPr>
              <a:t>n</a:t>
            </a:r>
            <a:r>
              <a:rPr sz="2000" dirty="0">
                <a:solidFill>
                  <a:srgbClr val="006666"/>
                </a:solidFill>
                <a:latin typeface="Arial"/>
                <a:cs typeface="Arial"/>
              </a:rPr>
              <a:t>: average length of the</a:t>
            </a:r>
            <a:r>
              <a:rPr sz="2000" spc="-100" dirty="0">
                <a:solidFill>
                  <a:srgbClr val="006666"/>
                </a:solidFill>
                <a:latin typeface="Arial"/>
                <a:cs typeface="Arial"/>
              </a:rPr>
              <a:t> </a:t>
            </a:r>
            <a:r>
              <a:rPr sz="2000" dirty="0">
                <a:solidFill>
                  <a:srgbClr val="006666"/>
                </a:solidFill>
                <a:latin typeface="Arial"/>
                <a:cs typeface="Arial"/>
              </a:rPr>
              <a:t>queue</a:t>
            </a:r>
            <a:endParaRPr sz="2000" dirty="0">
              <a:latin typeface="Arial"/>
              <a:cs typeface="Arial"/>
            </a:endParaRPr>
          </a:p>
          <a:p>
            <a:pPr marL="413384">
              <a:lnSpc>
                <a:spcPct val="100000"/>
              </a:lnSpc>
              <a:spcBef>
                <a:spcPts val="240"/>
              </a:spcBef>
            </a:pPr>
            <a:r>
              <a:rPr sz="2000" dirty="0">
                <a:solidFill>
                  <a:srgbClr val="800000"/>
                </a:solidFill>
                <a:latin typeface="Symbol"/>
                <a:cs typeface="Symbol"/>
              </a:rPr>
              <a:t></a:t>
            </a:r>
            <a:r>
              <a:rPr sz="2000" dirty="0">
                <a:solidFill>
                  <a:srgbClr val="800000"/>
                </a:solidFill>
                <a:latin typeface="Times New Roman"/>
                <a:cs typeface="Times New Roman"/>
              </a:rPr>
              <a:t> </a:t>
            </a:r>
            <a:r>
              <a:rPr sz="2000" dirty="0">
                <a:solidFill>
                  <a:srgbClr val="006666"/>
                </a:solidFill>
                <a:latin typeface="Arial"/>
                <a:cs typeface="Arial"/>
              </a:rPr>
              <a:t>: process arrival rate in</a:t>
            </a:r>
            <a:r>
              <a:rPr sz="2000" spc="-55" dirty="0">
                <a:solidFill>
                  <a:srgbClr val="006666"/>
                </a:solidFill>
                <a:latin typeface="Arial"/>
                <a:cs typeface="Arial"/>
              </a:rPr>
              <a:t> </a:t>
            </a:r>
            <a:r>
              <a:rPr sz="2000" dirty="0">
                <a:solidFill>
                  <a:srgbClr val="006666"/>
                </a:solidFill>
                <a:latin typeface="Arial"/>
                <a:cs typeface="Arial"/>
              </a:rPr>
              <a:t>queue</a:t>
            </a:r>
            <a:endParaRPr sz="2000" dirty="0">
              <a:latin typeface="Arial"/>
              <a:cs typeface="Arial"/>
            </a:endParaRPr>
          </a:p>
          <a:p>
            <a:pPr marL="413384">
              <a:lnSpc>
                <a:spcPct val="100000"/>
              </a:lnSpc>
              <a:spcBef>
                <a:spcPts val="240"/>
              </a:spcBef>
            </a:pPr>
            <a:r>
              <a:rPr sz="2000" dirty="0">
                <a:solidFill>
                  <a:srgbClr val="800000"/>
                </a:solidFill>
                <a:latin typeface="Arial"/>
                <a:cs typeface="Arial"/>
              </a:rPr>
              <a:t>W</a:t>
            </a:r>
            <a:r>
              <a:rPr sz="2000" dirty="0">
                <a:solidFill>
                  <a:srgbClr val="006666"/>
                </a:solidFill>
                <a:latin typeface="Arial"/>
                <a:cs typeface="Arial"/>
              </a:rPr>
              <a:t>: average waiting </a:t>
            </a:r>
            <a:r>
              <a:rPr sz="2000" spc="-5" dirty="0">
                <a:solidFill>
                  <a:srgbClr val="006666"/>
                </a:solidFill>
                <a:latin typeface="Arial"/>
                <a:cs typeface="Arial"/>
              </a:rPr>
              <a:t>time </a:t>
            </a:r>
            <a:r>
              <a:rPr sz="2000" dirty="0">
                <a:solidFill>
                  <a:srgbClr val="006666"/>
                </a:solidFill>
                <a:latin typeface="Arial"/>
                <a:cs typeface="Arial"/>
              </a:rPr>
              <a:t>in </a:t>
            </a:r>
            <a:r>
              <a:rPr sz="2000" spc="-5" dirty="0">
                <a:solidFill>
                  <a:srgbClr val="006666"/>
                </a:solidFill>
                <a:latin typeface="Arial"/>
                <a:cs typeface="Arial"/>
              </a:rPr>
              <a:t>the</a:t>
            </a:r>
            <a:r>
              <a:rPr sz="2000" spc="-80" dirty="0">
                <a:solidFill>
                  <a:srgbClr val="006666"/>
                </a:solidFill>
                <a:latin typeface="Arial"/>
                <a:cs typeface="Arial"/>
              </a:rPr>
              <a:t> </a:t>
            </a:r>
            <a:r>
              <a:rPr sz="2000" dirty="0">
                <a:solidFill>
                  <a:srgbClr val="006666"/>
                </a:solidFill>
                <a:latin typeface="Arial"/>
                <a:cs typeface="Arial"/>
              </a:rPr>
              <a:t>queue</a:t>
            </a:r>
            <a:endParaRPr sz="2000" dirty="0">
              <a:latin typeface="Arial"/>
              <a:cs typeface="Arial"/>
            </a:endParaRPr>
          </a:p>
          <a:p>
            <a:pPr marL="12700">
              <a:lnSpc>
                <a:spcPct val="100000"/>
              </a:lnSpc>
              <a:spcBef>
                <a:spcPts val="259"/>
              </a:spcBef>
            </a:pPr>
            <a:r>
              <a:rPr sz="2200" b="1" spc="-5" dirty="0">
                <a:solidFill>
                  <a:srgbClr val="006666"/>
                </a:solidFill>
                <a:latin typeface="Arial"/>
                <a:cs typeface="Arial"/>
              </a:rPr>
              <a:t>Eg.</a:t>
            </a:r>
            <a:endParaRPr sz="2200" dirty="0">
              <a:latin typeface="Arial"/>
              <a:cs typeface="Arial"/>
            </a:endParaRPr>
          </a:p>
          <a:p>
            <a:pPr marL="413384">
              <a:lnSpc>
                <a:spcPct val="100000"/>
              </a:lnSpc>
              <a:spcBef>
                <a:spcPts val="250"/>
              </a:spcBef>
            </a:pPr>
            <a:r>
              <a:rPr sz="2000" b="1" dirty="0">
                <a:solidFill>
                  <a:srgbClr val="800000"/>
                </a:solidFill>
                <a:latin typeface="Symbol"/>
                <a:cs typeface="Symbol"/>
              </a:rPr>
              <a:t></a:t>
            </a:r>
            <a:r>
              <a:rPr sz="2000" b="1" dirty="0">
                <a:solidFill>
                  <a:srgbClr val="800000"/>
                </a:solidFill>
                <a:latin typeface="Times New Roman"/>
                <a:cs typeface="Times New Roman"/>
              </a:rPr>
              <a:t> </a:t>
            </a:r>
            <a:r>
              <a:rPr sz="2000" dirty="0">
                <a:solidFill>
                  <a:srgbClr val="006666"/>
                </a:solidFill>
                <a:latin typeface="Arial"/>
                <a:cs typeface="Arial"/>
              </a:rPr>
              <a:t>if processes arrive 3 per</a:t>
            </a:r>
            <a:r>
              <a:rPr sz="2000" spc="-70" dirty="0">
                <a:solidFill>
                  <a:srgbClr val="006666"/>
                </a:solidFill>
                <a:latin typeface="Arial"/>
                <a:cs typeface="Arial"/>
              </a:rPr>
              <a:t> </a:t>
            </a:r>
            <a:r>
              <a:rPr sz="2000" spc="5" dirty="0">
                <a:solidFill>
                  <a:srgbClr val="006666"/>
                </a:solidFill>
                <a:latin typeface="Arial"/>
                <a:cs typeface="Arial"/>
              </a:rPr>
              <a:t>sec.</a:t>
            </a:r>
            <a:endParaRPr sz="2000" dirty="0">
              <a:latin typeface="Arial"/>
              <a:cs typeface="Arial"/>
            </a:endParaRPr>
          </a:p>
          <a:p>
            <a:pPr marL="413384">
              <a:lnSpc>
                <a:spcPct val="100000"/>
              </a:lnSpc>
              <a:spcBef>
                <a:spcPts val="240"/>
              </a:spcBef>
            </a:pPr>
            <a:r>
              <a:rPr sz="2000" b="1" dirty="0">
                <a:solidFill>
                  <a:srgbClr val="800000"/>
                </a:solidFill>
                <a:latin typeface="Arial"/>
                <a:cs typeface="Arial"/>
              </a:rPr>
              <a:t>W </a:t>
            </a:r>
            <a:r>
              <a:rPr sz="2000" dirty="0">
                <a:solidFill>
                  <a:srgbClr val="006666"/>
                </a:solidFill>
                <a:latin typeface="Arial"/>
                <a:cs typeface="Arial"/>
              </a:rPr>
              <a:t>and they stay in </a:t>
            </a:r>
            <a:r>
              <a:rPr sz="2000" spc="-5" dirty="0">
                <a:solidFill>
                  <a:srgbClr val="006666"/>
                </a:solidFill>
                <a:latin typeface="Arial"/>
                <a:cs typeface="Arial"/>
              </a:rPr>
              <a:t>the </a:t>
            </a:r>
            <a:r>
              <a:rPr sz="2000" dirty="0">
                <a:solidFill>
                  <a:srgbClr val="006666"/>
                </a:solidFill>
                <a:latin typeface="Arial"/>
                <a:cs typeface="Arial"/>
              </a:rPr>
              <a:t>queue for 2</a:t>
            </a:r>
            <a:r>
              <a:rPr sz="2000" spc="-140" dirty="0">
                <a:solidFill>
                  <a:srgbClr val="006666"/>
                </a:solidFill>
                <a:latin typeface="Arial"/>
                <a:cs typeface="Arial"/>
              </a:rPr>
              <a:t> </a:t>
            </a:r>
            <a:r>
              <a:rPr sz="2000" dirty="0">
                <a:solidFill>
                  <a:srgbClr val="006666"/>
                </a:solidFill>
                <a:latin typeface="Arial"/>
                <a:cs typeface="Arial"/>
              </a:rPr>
              <a:t>seconds</a:t>
            </a:r>
            <a:endParaRPr sz="2000" dirty="0">
              <a:latin typeface="Arial"/>
              <a:cs typeface="Arial"/>
            </a:endParaRPr>
          </a:p>
          <a:p>
            <a:pPr marL="413384">
              <a:lnSpc>
                <a:spcPct val="100000"/>
              </a:lnSpc>
              <a:spcBef>
                <a:spcPts val="240"/>
              </a:spcBef>
            </a:pPr>
            <a:r>
              <a:rPr sz="2000" b="1" dirty="0">
                <a:solidFill>
                  <a:srgbClr val="800000"/>
                </a:solidFill>
                <a:latin typeface="Arial"/>
                <a:cs typeface="Arial"/>
              </a:rPr>
              <a:t>n </a:t>
            </a:r>
            <a:r>
              <a:rPr sz="2000" dirty="0">
                <a:solidFill>
                  <a:srgbClr val="006666"/>
                </a:solidFill>
                <a:latin typeface="Arial"/>
                <a:cs typeface="Arial"/>
              </a:rPr>
              <a:t>the average queue length will be</a:t>
            </a:r>
            <a:r>
              <a:rPr sz="2000" spc="-100" dirty="0">
                <a:solidFill>
                  <a:srgbClr val="006666"/>
                </a:solidFill>
                <a:latin typeface="Arial"/>
                <a:cs typeface="Arial"/>
              </a:rPr>
              <a:t> </a:t>
            </a:r>
            <a:r>
              <a:rPr sz="2000" dirty="0">
                <a:solidFill>
                  <a:srgbClr val="006666"/>
                </a:solidFill>
                <a:latin typeface="Arial"/>
                <a:cs typeface="Arial"/>
              </a:rPr>
              <a:t>???</a:t>
            </a:r>
            <a:r>
              <a:rPr lang="en-CA" sz="2000" dirty="0">
                <a:solidFill>
                  <a:srgbClr val="006666"/>
                </a:solidFill>
                <a:latin typeface="Arial"/>
                <a:cs typeface="Arial"/>
              </a:rPr>
              <a:t> 3p/s x 2s=6p</a:t>
            </a:r>
            <a:endParaRPr sz="2000" dirty="0">
              <a:latin typeface="Arial"/>
              <a:cs typeface="Arial"/>
            </a:endParaRPr>
          </a:p>
          <a:p>
            <a:pPr marL="12700">
              <a:lnSpc>
                <a:spcPct val="100000"/>
              </a:lnSpc>
              <a:spcBef>
                <a:spcPts val="240"/>
              </a:spcBef>
            </a:pPr>
            <a:r>
              <a:rPr sz="2000" b="1" dirty="0">
                <a:solidFill>
                  <a:srgbClr val="006666"/>
                </a:solidFill>
                <a:latin typeface="Arial"/>
                <a:cs typeface="Arial"/>
              </a:rPr>
              <a:t>Exercise: </a:t>
            </a:r>
            <a:r>
              <a:rPr sz="2000" b="1" spc="-5" dirty="0">
                <a:solidFill>
                  <a:srgbClr val="006666"/>
                </a:solidFill>
                <a:latin typeface="Arial"/>
                <a:cs typeface="Arial"/>
              </a:rPr>
              <a:t>Solve </a:t>
            </a:r>
            <a:r>
              <a:rPr sz="2000" b="1" dirty="0">
                <a:solidFill>
                  <a:srgbClr val="006666"/>
                </a:solidFill>
                <a:latin typeface="Arial"/>
                <a:cs typeface="Arial"/>
              </a:rPr>
              <a:t>also for </a:t>
            </a:r>
            <a:r>
              <a:rPr sz="2000" b="1" dirty="0">
                <a:solidFill>
                  <a:srgbClr val="800000"/>
                </a:solidFill>
                <a:latin typeface="Symbol"/>
                <a:cs typeface="Symbol"/>
              </a:rPr>
              <a:t></a:t>
            </a:r>
            <a:r>
              <a:rPr sz="2000" b="1" dirty="0">
                <a:solidFill>
                  <a:srgbClr val="800000"/>
                </a:solidFill>
                <a:latin typeface="Times New Roman"/>
                <a:cs typeface="Times New Roman"/>
              </a:rPr>
              <a:t> </a:t>
            </a:r>
            <a:r>
              <a:rPr sz="2000" b="1" dirty="0">
                <a:solidFill>
                  <a:srgbClr val="006666"/>
                </a:solidFill>
                <a:latin typeface="Arial"/>
                <a:cs typeface="Arial"/>
              </a:rPr>
              <a:t>and</a:t>
            </a:r>
            <a:r>
              <a:rPr sz="2000" b="1" spc="-114" dirty="0">
                <a:solidFill>
                  <a:srgbClr val="006666"/>
                </a:solidFill>
                <a:latin typeface="Arial"/>
                <a:cs typeface="Arial"/>
              </a:rPr>
              <a:t> </a:t>
            </a:r>
            <a:r>
              <a:rPr sz="2000" b="1" dirty="0">
                <a:solidFill>
                  <a:srgbClr val="800000"/>
                </a:solidFill>
                <a:latin typeface="Arial"/>
                <a:cs typeface="Arial"/>
              </a:rPr>
              <a:t>W</a:t>
            </a:r>
            <a:endParaRPr sz="2000" dirty="0">
              <a:latin typeface="Arial"/>
              <a:cs typeface="Arial"/>
            </a:endParaRPr>
          </a:p>
          <a:p>
            <a:pPr marL="12700">
              <a:lnSpc>
                <a:spcPct val="100000"/>
              </a:lnSpc>
              <a:spcBef>
                <a:spcPts val="240"/>
              </a:spcBef>
            </a:pPr>
            <a:r>
              <a:rPr sz="2000" b="1" spc="-5" dirty="0">
                <a:solidFill>
                  <a:srgbClr val="006666"/>
                </a:solidFill>
                <a:latin typeface="Arial"/>
                <a:cs typeface="Arial"/>
              </a:rPr>
              <a:t>Observe </a:t>
            </a:r>
            <a:r>
              <a:rPr sz="2000" b="1" dirty="0">
                <a:solidFill>
                  <a:srgbClr val="006666"/>
                </a:solidFill>
                <a:latin typeface="Arial"/>
                <a:cs typeface="Arial"/>
              </a:rPr>
              <a:t>that </a:t>
            </a:r>
            <a:r>
              <a:rPr sz="2000" b="1" dirty="0">
                <a:solidFill>
                  <a:srgbClr val="800000"/>
                </a:solidFill>
                <a:latin typeface="Arial"/>
                <a:cs typeface="Arial"/>
              </a:rPr>
              <a:t>for n to </a:t>
            </a:r>
            <a:r>
              <a:rPr sz="2000" b="1" spc="-5" dirty="0">
                <a:solidFill>
                  <a:srgbClr val="800000"/>
                </a:solidFill>
                <a:latin typeface="Arial"/>
                <a:cs typeface="Arial"/>
              </a:rPr>
              <a:t>be </a:t>
            </a:r>
            <a:r>
              <a:rPr sz="2000" b="1" dirty="0">
                <a:solidFill>
                  <a:srgbClr val="800000"/>
                </a:solidFill>
                <a:latin typeface="Arial"/>
                <a:cs typeface="Arial"/>
              </a:rPr>
              <a:t>stable</a:t>
            </a:r>
            <a:r>
              <a:rPr sz="2000" b="1" dirty="0">
                <a:solidFill>
                  <a:srgbClr val="006666"/>
                </a:solidFill>
                <a:latin typeface="Arial"/>
                <a:cs typeface="Arial"/>
              </a:rPr>
              <a:t>,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Arial"/>
                <a:cs typeface="Arial"/>
              </a:rPr>
              <a:t>W must </a:t>
            </a:r>
            <a:r>
              <a:rPr sz="2000" b="1" spc="-5" dirty="0">
                <a:solidFill>
                  <a:srgbClr val="006666"/>
                </a:solidFill>
                <a:latin typeface="Arial"/>
                <a:cs typeface="Arial"/>
              </a:rPr>
              <a:t>be</a:t>
            </a:r>
            <a:r>
              <a:rPr sz="2000" b="1" spc="-45" dirty="0">
                <a:solidFill>
                  <a:srgbClr val="006666"/>
                </a:solidFill>
                <a:latin typeface="Arial"/>
                <a:cs typeface="Arial"/>
              </a:rPr>
              <a:t> </a:t>
            </a:r>
            <a:r>
              <a:rPr sz="2000" b="1" dirty="0">
                <a:solidFill>
                  <a:srgbClr val="006666"/>
                </a:solidFill>
                <a:latin typeface="Arial"/>
                <a:cs typeface="Arial"/>
              </a:rPr>
              <a:t>stable</a:t>
            </a:r>
            <a:endParaRPr sz="2000" dirty="0">
              <a:latin typeface="Arial"/>
              <a:cs typeface="Arial"/>
            </a:endParaRPr>
          </a:p>
          <a:p>
            <a:pPr marL="812800">
              <a:lnSpc>
                <a:spcPct val="100000"/>
              </a:lnSpc>
              <a:spcBef>
                <a:spcPts val="225"/>
              </a:spcBef>
            </a:pPr>
            <a:r>
              <a:rPr sz="1800" dirty="0">
                <a:solidFill>
                  <a:srgbClr val="006666"/>
                </a:solidFill>
                <a:latin typeface="Arial"/>
                <a:cs typeface="Arial"/>
              </a:rPr>
              <a:t>If </a:t>
            </a:r>
            <a:r>
              <a:rPr sz="1800" spc="-5" dirty="0">
                <a:solidFill>
                  <a:srgbClr val="006666"/>
                </a:solidFill>
                <a:latin typeface="Arial"/>
                <a:cs typeface="Arial"/>
              </a:rPr>
              <a:t>n </a:t>
            </a:r>
            <a:r>
              <a:rPr sz="1800" dirty="0">
                <a:solidFill>
                  <a:srgbClr val="006666"/>
                </a:solidFill>
                <a:latin typeface="Arial"/>
                <a:cs typeface="Arial"/>
              </a:rPr>
              <a:t>must </a:t>
            </a:r>
            <a:r>
              <a:rPr sz="1800" spc="-5" dirty="0">
                <a:solidFill>
                  <a:srgbClr val="006666"/>
                </a:solidFill>
                <a:latin typeface="Arial"/>
                <a:cs typeface="Arial"/>
              </a:rPr>
              <a:t>remain 6 and </a:t>
            </a:r>
            <a:r>
              <a:rPr sz="1800" dirty="0">
                <a:solidFill>
                  <a:srgbClr val="800000"/>
                </a:solidFill>
                <a:latin typeface="Symbol"/>
                <a:cs typeface="Symbol"/>
              </a:rPr>
              <a:t></a:t>
            </a:r>
            <a:r>
              <a:rPr sz="1800" dirty="0">
                <a:solidFill>
                  <a:srgbClr val="800000"/>
                </a:solidFill>
                <a:latin typeface="Times New Roman"/>
                <a:cs typeface="Times New Roman"/>
              </a:rPr>
              <a:t> </a:t>
            </a:r>
            <a:r>
              <a:rPr sz="1800" spc="-5" dirty="0">
                <a:solidFill>
                  <a:srgbClr val="006666"/>
                </a:solidFill>
                <a:latin typeface="Arial"/>
                <a:cs typeface="Arial"/>
              </a:rPr>
              <a:t>goes up </a:t>
            </a:r>
            <a:r>
              <a:rPr sz="1800" dirty="0">
                <a:solidFill>
                  <a:srgbClr val="006666"/>
                </a:solidFill>
                <a:latin typeface="Arial"/>
                <a:cs typeface="Arial"/>
              </a:rPr>
              <a:t>to </a:t>
            </a:r>
            <a:r>
              <a:rPr sz="1800" spc="-5" dirty="0">
                <a:solidFill>
                  <a:srgbClr val="006666"/>
                </a:solidFill>
                <a:latin typeface="Arial"/>
                <a:cs typeface="Arial"/>
              </a:rPr>
              <a:t>4, </a:t>
            </a:r>
            <a:r>
              <a:rPr sz="1800" spc="-15" dirty="0">
                <a:solidFill>
                  <a:srgbClr val="006666"/>
                </a:solidFill>
                <a:latin typeface="Arial"/>
                <a:cs typeface="Arial"/>
              </a:rPr>
              <a:t>what </a:t>
            </a:r>
            <a:r>
              <a:rPr sz="1800" dirty="0">
                <a:solidFill>
                  <a:srgbClr val="006666"/>
                </a:solidFill>
                <a:latin typeface="Arial"/>
                <a:cs typeface="Arial"/>
              </a:rPr>
              <a:t>must </a:t>
            </a:r>
            <a:r>
              <a:rPr sz="1800" spc="-5" dirty="0">
                <a:solidFill>
                  <a:srgbClr val="006666"/>
                </a:solidFill>
                <a:latin typeface="Arial"/>
                <a:cs typeface="Arial"/>
              </a:rPr>
              <a:t>be</a:t>
            </a:r>
            <a:r>
              <a:rPr sz="1800" spc="114" dirty="0">
                <a:solidFill>
                  <a:srgbClr val="006666"/>
                </a:solidFill>
                <a:latin typeface="Arial"/>
                <a:cs typeface="Arial"/>
              </a:rPr>
              <a:t> </a:t>
            </a:r>
            <a:r>
              <a:rPr sz="1800" dirty="0">
                <a:solidFill>
                  <a:srgbClr val="006666"/>
                </a:solidFill>
                <a:latin typeface="Arial"/>
                <a:cs typeface="Arial"/>
              </a:rPr>
              <a:t>W?</a:t>
            </a:r>
            <a:endParaRPr sz="1800" dirty="0">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55</a:t>
            </a:fld>
            <a:endParaRPr dirty="0"/>
          </a:p>
        </p:txBody>
      </p:sp>
      <p:sp>
        <p:nvSpPr>
          <p:cNvPr id="23" name="object 23"/>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852522" cy="514350"/>
          </a:xfrm>
          <a:prstGeom prst="rect">
            <a:avLst/>
          </a:prstGeom>
        </p:spPr>
        <p:txBody>
          <a:bodyPr vert="horz" wrap="square" lIns="0" tIns="13335" rIns="0" bIns="0" rtlCol="0">
            <a:spAutoFit/>
          </a:bodyPr>
          <a:lstStyle/>
          <a:p>
            <a:pPr marL="12700">
              <a:lnSpc>
                <a:spcPct val="100000"/>
              </a:lnSpc>
              <a:spcBef>
                <a:spcPts val="105"/>
              </a:spcBef>
            </a:pPr>
            <a:r>
              <a:rPr dirty="0"/>
              <a:t>Simulation</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19911"/>
            <a:ext cx="6671945" cy="3268979"/>
          </a:xfrm>
          <a:prstGeom prst="rect">
            <a:avLst/>
          </a:prstGeom>
        </p:spPr>
        <p:txBody>
          <a:bodyPr vert="horz" wrap="square" lIns="0" tIns="12065" rIns="0" bIns="0" rtlCol="0">
            <a:spAutoFit/>
          </a:bodyPr>
          <a:lstStyle/>
          <a:p>
            <a:pPr marL="12700" marR="959485" algn="just">
              <a:lnSpc>
                <a:spcPct val="100000"/>
              </a:lnSpc>
              <a:spcBef>
                <a:spcPts val="95"/>
              </a:spcBef>
            </a:pPr>
            <a:r>
              <a:rPr sz="2800" b="1" spc="-5" dirty="0">
                <a:solidFill>
                  <a:srgbClr val="006666"/>
                </a:solidFill>
                <a:latin typeface="Arial"/>
                <a:cs typeface="Arial"/>
              </a:rPr>
              <a:t>Build a </a:t>
            </a:r>
            <a:r>
              <a:rPr sz="2800" b="1" i="1" spc="-5" dirty="0">
                <a:solidFill>
                  <a:srgbClr val="006666"/>
                </a:solidFill>
                <a:latin typeface="Arial"/>
                <a:cs typeface="Arial"/>
              </a:rPr>
              <a:t>(simplified...) </a:t>
            </a:r>
            <a:r>
              <a:rPr sz="2800" b="1" spc="-10" dirty="0">
                <a:solidFill>
                  <a:srgbClr val="006666"/>
                </a:solidFill>
                <a:latin typeface="Arial"/>
                <a:cs typeface="Arial"/>
              </a:rPr>
              <a:t>model </a:t>
            </a:r>
            <a:r>
              <a:rPr sz="2800" b="1" spc="-5" dirty="0">
                <a:solidFill>
                  <a:srgbClr val="006666"/>
                </a:solidFill>
                <a:latin typeface="Arial"/>
                <a:cs typeface="Arial"/>
              </a:rPr>
              <a:t>of the  sequence of events in the</a:t>
            </a:r>
            <a:r>
              <a:rPr sz="2800" b="1" spc="105" dirty="0">
                <a:solidFill>
                  <a:srgbClr val="006666"/>
                </a:solidFill>
                <a:latin typeface="Arial"/>
                <a:cs typeface="Arial"/>
              </a:rPr>
              <a:t> </a:t>
            </a:r>
            <a:r>
              <a:rPr sz="2800" b="1" spc="-10" dirty="0">
                <a:solidFill>
                  <a:srgbClr val="006666"/>
                </a:solidFill>
                <a:latin typeface="Arial"/>
                <a:cs typeface="Arial"/>
              </a:rPr>
              <a:t>OS</a:t>
            </a:r>
            <a:endParaRPr sz="2800">
              <a:latin typeface="Arial"/>
              <a:cs typeface="Arial"/>
            </a:endParaRPr>
          </a:p>
          <a:p>
            <a:pPr marL="12700" marR="5080" algn="just">
              <a:lnSpc>
                <a:spcPct val="110000"/>
              </a:lnSpc>
              <a:spcBef>
                <a:spcPts val="335"/>
              </a:spcBef>
            </a:pPr>
            <a:r>
              <a:rPr sz="2800" b="1" spc="-5" dirty="0">
                <a:solidFill>
                  <a:srgbClr val="006666"/>
                </a:solidFill>
                <a:latin typeface="Arial"/>
                <a:cs typeface="Arial"/>
              </a:rPr>
              <a:t>Assign a duration of time </a:t>
            </a:r>
            <a:r>
              <a:rPr sz="2800" b="1" dirty="0">
                <a:solidFill>
                  <a:srgbClr val="006666"/>
                </a:solidFill>
                <a:latin typeface="Arial"/>
                <a:cs typeface="Arial"/>
              </a:rPr>
              <a:t>to each </a:t>
            </a:r>
            <a:r>
              <a:rPr sz="2800" b="1" spc="-5" dirty="0">
                <a:solidFill>
                  <a:srgbClr val="006666"/>
                </a:solidFill>
                <a:latin typeface="Arial"/>
                <a:cs typeface="Arial"/>
              </a:rPr>
              <a:t>event  Assume a </a:t>
            </a:r>
            <a:r>
              <a:rPr sz="2800" b="1" dirty="0">
                <a:solidFill>
                  <a:srgbClr val="006666"/>
                </a:solidFill>
                <a:latin typeface="Arial"/>
                <a:cs typeface="Arial"/>
              </a:rPr>
              <a:t>certain </a:t>
            </a:r>
            <a:r>
              <a:rPr sz="2800" b="1" spc="-5" dirty="0">
                <a:solidFill>
                  <a:srgbClr val="006666"/>
                </a:solidFill>
                <a:latin typeface="Arial"/>
                <a:cs typeface="Arial"/>
              </a:rPr>
              <a:t>sequence of external  events (e.g. arrival of process,</a:t>
            </a:r>
            <a:r>
              <a:rPr sz="2800" b="1" spc="95" dirty="0">
                <a:solidFill>
                  <a:srgbClr val="006666"/>
                </a:solidFill>
                <a:latin typeface="Arial"/>
                <a:cs typeface="Arial"/>
              </a:rPr>
              <a:t> </a:t>
            </a:r>
            <a:r>
              <a:rPr sz="2800" b="1" spc="-5" dirty="0">
                <a:solidFill>
                  <a:srgbClr val="006666"/>
                </a:solidFill>
                <a:latin typeface="Arial"/>
                <a:cs typeface="Arial"/>
              </a:rPr>
              <a:t>etc.)</a:t>
            </a:r>
            <a:endParaRPr sz="2800">
              <a:latin typeface="Arial"/>
              <a:cs typeface="Arial"/>
            </a:endParaRPr>
          </a:p>
          <a:p>
            <a:pPr marL="12700" marR="64135" algn="just">
              <a:lnSpc>
                <a:spcPct val="100000"/>
              </a:lnSpc>
              <a:spcBef>
                <a:spcPts val="675"/>
              </a:spcBef>
            </a:pPr>
            <a:r>
              <a:rPr sz="2800" b="1" spc="-5" dirty="0">
                <a:solidFill>
                  <a:srgbClr val="006666"/>
                </a:solidFill>
                <a:latin typeface="Arial"/>
                <a:cs typeface="Arial"/>
              </a:rPr>
              <a:t>Run the </a:t>
            </a:r>
            <a:r>
              <a:rPr sz="2800" b="1" spc="-10" dirty="0">
                <a:solidFill>
                  <a:srgbClr val="006666"/>
                </a:solidFill>
                <a:latin typeface="Arial"/>
                <a:cs typeface="Arial"/>
              </a:rPr>
              <a:t>model </a:t>
            </a:r>
            <a:r>
              <a:rPr sz="2800" b="1" spc="-5" dirty="0">
                <a:solidFill>
                  <a:srgbClr val="006666"/>
                </a:solidFill>
                <a:latin typeface="Arial"/>
                <a:cs typeface="Arial"/>
              </a:rPr>
              <a:t>for this sequence to get  </a:t>
            </a:r>
            <a:r>
              <a:rPr sz="2800" b="1" dirty="0">
                <a:solidFill>
                  <a:srgbClr val="006666"/>
                </a:solidFill>
                <a:latin typeface="Arial"/>
                <a:cs typeface="Arial"/>
              </a:rPr>
              <a:t>stats</a:t>
            </a:r>
            <a:endParaRPr sz="2800">
              <a:latin typeface="Arial"/>
              <a:cs typeface="Arial"/>
            </a:endParaRPr>
          </a:p>
        </p:txBody>
      </p:sp>
      <p:sp>
        <p:nvSpPr>
          <p:cNvPr id="6" name="object 6"/>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948304"/>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887470"/>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
        <p:nvSpPr>
          <p:cNvPr id="10" name="object 10"/>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05322" cy="514350"/>
          </a:xfrm>
          <a:prstGeom prst="rect">
            <a:avLst/>
          </a:prstGeom>
        </p:spPr>
        <p:txBody>
          <a:bodyPr vert="horz" wrap="square" lIns="0" tIns="13335" rIns="0" bIns="0" rtlCol="0">
            <a:spAutoFit/>
          </a:bodyPr>
          <a:lstStyle/>
          <a:p>
            <a:pPr marL="12700">
              <a:lnSpc>
                <a:spcPct val="100000"/>
              </a:lnSpc>
              <a:spcBef>
                <a:spcPts val="105"/>
              </a:spcBef>
            </a:pPr>
            <a:r>
              <a:rPr spc="-5" dirty="0"/>
              <a:t>Important </a:t>
            </a:r>
            <a:r>
              <a:rPr dirty="0"/>
              <a:t>points </a:t>
            </a:r>
            <a:r>
              <a:rPr spc="-5" dirty="0"/>
              <a:t>in </a:t>
            </a:r>
            <a:r>
              <a:rPr dirty="0"/>
              <a:t>this</a:t>
            </a:r>
            <a:r>
              <a:rPr spc="-100" dirty="0"/>
              <a:t> </a:t>
            </a:r>
            <a:r>
              <a:rPr spc="-5" dirty="0"/>
              <a:t>chapter</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63928" y="2927045"/>
            <a:ext cx="320040" cy="33101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3402838"/>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921129" y="3901185"/>
            <a:ext cx="256031" cy="2636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463928" y="4317187"/>
            <a:ext cx="320040" cy="3310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463928" y="4792979"/>
            <a:ext cx="320040" cy="33070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06754" y="5375147"/>
            <a:ext cx="228600" cy="23774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63928" y="5780532"/>
            <a:ext cx="320040" cy="331012"/>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336928" y="1233703"/>
            <a:ext cx="6426835" cy="4892675"/>
          </a:xfrm>
          <a:prstGeom prst="rect">
            <a:avLst/>
          </a:prstGeom>
        </p:spPr>
        <p:txBody>
          <a:bodyPr vert="horz" wrap="square" lIns="0" tIns="12700" rIns="0" bIns="0" rtlCol="0">
            <a:spAutoFit/>
          </a:bodyPr>
          <a:lstStyle/>
          <a:p>
            <a:pPr marL="12700" marR="2573020">
              <a:lnSpc>
                <a:spcPct val="120000"/>
              </a:lnSpc>
              <a:spcBef>
                <a:spcPts val="100"/>
              </a:spcBef>
            </a:pPr>
            <a:r>
              <a:rPr sz="2800" b="1" spc="-5" dirty="0">
                <a:solidFill>
                  <a:srgbClr val="006666"/>
                </a:solidFill>
                <a:latin typeface="Arial"/>
                <a:cs typeface="Arial"/>
              </a:rPr>
              <a:t>Ready Queue for CPU  Scheduling </a:t>
            </a:r>
            <a:r>
              <a:rPr sz="2800" b="1" dirty="0">
                <a:solidFill>
                  <a:srgbClr val="006666"/>
                </a:solidFill>
                <a:latin typeface="Arial"/>
                <a:cs typeface="Arial"/>
              </a:rPr>
              <a:t>criteria  </a:t>
            </a:r>
            <a:r>
              <a:rPr sz="2800" b="1" spc="-5" dirty="0">
                <a:solidFill>
                  <a:srgbClr val="006666"/>
                </a:solidFill>
                <a:latin typeface="Arial"/>
                <a:cs typeface="Arial"/>
              </a:rPr>
              <a:t>Scheduling algorithms</a:t>
            </a:r>
            <a:endParaRPr sz="2800">
              <a:latin typeface="Arial"/>
              <a:cs typeface="Arial"/>
            </a:endParaRPr>
          </a:p>
          <a:p>
            <a:pPr marL="413384">
              <a:lnSpc>
                <a:spcPct val="100000"/>
              </a:lnSpc>
              <a:spcBef>
                <a:spcPts val="635"/>
              </a:spcBef>
            </a:pPr>
            <a:r>
              <a:rPr sz="2600" dirty="0">
                <a:solidFill>
                  <a:srgbClr val="006666"/>
                </a:solidFill>
                <a:latin typeface="Arial"/>
                <a:cs typeface="Arial"/>
              </a:rPr>
              <a:t>FCFS: simple, not</a:t>
            </a:r>
            <a:r>
              <a:rPr sz="2600" spc="-45" dirty="0">
                <a:solidFill>
                  <a:srgbClr val="006666"/>
                </a:solidFill>
                <a:latin typeface="Arial"/>
                <a:cs typeface="Arial"/>
              </a:rPr>
              <a:t> </a:t>
            </a:r>
            <a:r>
              <a:rPr sz="2600" dirty="0">
                <a:solidFill>
                  <a:srgbClr val="006666"/>
                </a:solidFill>
                <a:latin typeface="Arial"/>
                <a:cs typeface="Arial"/>
              </a:rPr>
              <a:t>optimal</a:t>
            </a:r>
            <a:endParaRPr sz="2600">
              <a:latin typeface="Arial"/>
              <a:cs typeface="Arial"/>
            </a:endParaRPr>
          </a:p>
          <a:p>
            <a:pPr marL="413384">
              <a:lnSpc>
                <a:spcPct val="100000"/>
              </a:lnSpc>
              <a:spcBef>
                <a:spcPts val="625"/>
              </a:spcBef>
            </a:pPr>
            <a:r>
              <a:rPr sz="2600" dirty="0">
                <a:solidFill>
                  <a:srgbClr val="006666"/>
                </a:solidFill>
                <a:latin typeface="Arial"/>
                <a:cs typeface="Arial"/>
              </a:rPr>
              <a:t>SJF: optimal, difficult</a:t>
            </a:r>
            <a:r>
              <a:rPr sz="2600" spc="-30" dirty="0">
                <a:solidFill>
                  <a:srgbClr val="006666"/>
                </a:solidFill>
                <a:latin typeface="Arial"/>
                <a:cs typeface="Arial"/>
              </a:rPr>
              <a:t> </a:t>
            </a:r>
            <a:r>
              <a:rPr sz="2600" dirty="0">
                <a:solidFill>
                  <a:srgbClr val="006666"/>
                </a:solidFill>
                <a:latin typeface="Arial"/>
                <a:cs typeface="Arial"/>
              </a:rPr>
              <a:t>implementation</a:t>
            </a:r>
            <a:endParaRPr sz="2600">
              <a:latin typeface="Arial"/>
              <a:cs typeface="Arial"/>
            </a:endParaRPr>
          </a:p>
          <a:p>
            <a:pPr marL="812800">
              <a:lnSpc>
                <a:spcPct val="100000"/>
              </a:lnSpc>
              <a:spcBef>
                <a:spcPts val="585"/>
              </a:spcBef>
            </a:pPr>
            <a:r>
              <a:rPr sz="2400" spc="-5" dirty="0">
                <a:solidFill>
                  <a:srgbClr val="006666"/>
                </a:solidFill>
                <a:latin typeface="Arial"/>
                <a:cs typeface="Arial"/>
              </a:rPr>
              <a:t>exponential</a:t>
            </a:r>
            <a:r>
              <a:rPr sz="2400" spc="45" dirty="0">
                <a:solidFill>
                  <a:srgbClr val="006666"/>
                </a:solidFill>
                <a:latin typeface="Arial"/>
                <a:cs typeface="Arial"/>
              </a:rPr>
              <a:t> </a:t>
            </a:r>
            <a:r>
              <a:rPr sz="2400" spc="-5" dirty="0">
                <a:solidFill>
                  <a:srgbClr val="006666"/>
                </a:solidFill>
                <a:latin typeface="Arial"/>
                <a:cs typeface="Arial"/>
              </a:rPr>
              <a:t>averaging</a:t>
            </a:r>
            <a:endParaRPr sz="2400">
              <a:latin typeface="Arial"/>
              <a:cs typeface="Arial"/>
            </a:endParaRPr>
          </a:p>
          <a:p>
            <a:pPr marL="413384">
              <a:lnSpc>
                <a:spcPct val="100000"/>
              </a:lnSpc>
              <a:spcBef>
                <a:spcPts val="615"/>
              </a:spcBef>
            </a:pPr>
            <a:r>
              <a:rPr sz="2600" dirty="0">
                <a:solidFill>
                  <a:srgbClr val="006666"/>
                </a:solidFill>
                <a:latin typeface="Arial"/>
                <a:cs typeface="Arial"/>
              </a:rPr>
              <a:t>Priorities</a:t>
            </a:r>
            <a:endParaRPr sz="2600">
              <a:latin typeface="Arial"/>
              <a:cs typeface="Arial"/>
            </a:endParaRPr>
          </a:p>
          <a:p>
            <a:pPr marL="413384">
              <a:lnSpc>
                <a:spcPct val="100000"/>
              </a:lnSpc>
              <a:spcBef>
                <a:spcPts val="625"/>
              </a:spcBef>
            </a:pPr>
            <a:r>
              <a:rPr sz="2600" dirty="0">
                <a:solidFill>
                  <a:srgbClr val="006666"/>
                </a:solidFill>
                <a:latin typeface="Arial"/>
                <a:cs typeface="Arial"/>
              </a:rPr>
              <a:t>Round-Robin: selection of the</a:t>
            </a:r>
            <a:r>
              <a:rPr sz="2600" spc="-40" dirty="0">
                <a:solidFill>
                  <a:srgbClr val="006666"/>
                </a:solidFill>
                <a:latin typeface="Arial"/>
                <a:cs typeface="Arial"/>
              </a:rPr>
              <a:t> </a:t>
            </a:r>
            <a:r>
              <a:rPr sz="2600" dirty="0">
                <a:solidFill>
                  <a:srgbClr val="006666"/>
                </a:solidFill>
                <a:latin typeface="Arial"/>
                <a:cs typeface="Arial"/>
              </a:rPr>
              <a:t>quantum</a:t>
            </a:r>
            <a:endParaRPr sz="2600">
              <a:latin typeface="Arial"/>
              <a:cs typeface="Arial"/>
            </a:endParaRPr>
          </a:p>
          <a:p>
            <a:pPr marL="12700">
              <a:lnSpc>
                <a:spcPct val="100000"/>
              </a:lnSpc>
              <a:spcBef>
                <a:spcPts val="665"/>
              </a:spcBef>
            </a:pPr>
            <a:r>
              <a:rPr sz="2800" b="1" spc="-5" dirty="0">
                <a:solidFill>
                  <a:srgbClr val="006666"/>
                </a:solidFill>
                <a:latin typeface="Arial"/>
                <a:cs typeface="Arial"/>
              </a:rPr>
              <a:t>Algorithm evaluation, queuing</a:t>
            </a:r>
            <a:r>
              <a:rPr sz="2800" b="1" spc="95" dirty="0">
                <a:solidFill>
                  <a:srgbClr val="006666"/>
                </a:solidFill>
                <a:latin typeface="Arial"/>
                <a:cs typeface="Arial"/>
              </a:rPr>
              <a:t> </a:t>
            </a:r>
            <a:r>
              <a:rPr sz="2800" b="1" spc="-10" dirty="0">
                <a:solidFill>
                  <a:srgbClr val="006666"/>
                </a:solidFill>
                <a:latin typeface="Arial"/>
                <a:cs typeface="Arial"/>
              </a:rPr>
              <a:t>theory,</a:t>
            </a:r>
            <a:endParaRPr sz="2800">
              <a:latin typeface="Arial"/>
              <a:cs typeface="Arial"/>
            </a:endParaRPr>
          </a:p>
          <a:p>
            <a:pPr marL="413384">
              <a:lnSpc>
                <a:spcPct val="100000"/>
              </a:lnSpc>
              <a:spcBef>
                <a:spcPts val="630"/>
              </a:spcBef>
            </a:pPr>
            <a:r>
              <a:rPr sz="2600" dirty="0">
                <a:solidFill>
                  <a:srgbClr val="006666"/>
                </a:solidFill>
                <a:latin typeface="Arial"/>
                <a:cs typeface="Arial"/>
              </a:rPr>
              <a:t>Little's</a:t>
            </a:r>
            <a:r>
              <a:rPr sz="2600" spc="5" dirty="0">
                <a:solidFill>
                  <a:srgbClr val="006666"/>
                </a:solidFill>
                <a:latin typeface="Arial"/>
                <a:cs typeface="Arial"/>
              </a:rPr>
              <a:t> </a:t>
            </a:r>
            <a:r>
              <a:rPr sz="2600" dirty="0">
                <a:solidFill>
                  <a:srgbClr val="006666"/>
                </a:solidFill>
                <a:latin typeface="Arial"/>
                <a:cs typeface="Arial"/>
              </a:rPr>
              <a:t>formula</a:t>
            </a:r>
            <a:endParaRPr sz="26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57</a:t>
            </a:fld>
            <a:endParaRPr dirty="0"/>
          </a:p>
        </p:txBody>
      </p:sp>
      <p:sp>
        <p:nvSpPr>
          <p:cNvPr id="16" name="object 16"/>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3698" y="304800"/>
            <a:ext cx="2485250" cy="998350"/>
          </a:xfrm>
          <a:prstGeom prst="rect">
            <a:avLst/>
          </a:prstGeom>
        </p:spPr>
        <p:txBody>
          <a:bodyPr vert="horz" wrap="square" lIns="0" tIns="13335" rIns="0" bIns="0" rtlCol="0">
            <a:spAutoFit/>
          </a:bodyPr>
          <a:lstStyle/>
          <a:p>
            <a:pPr marL="12700">
              <a:lnSpc>
                <a:spcPct val="100000"/>
              </a:lnSpc>
              <a:spcBef>
                <a:spcPts val="105"/>
              </a:spcBef>
            </a:pPr>
            <a:r>
              <a:rPr dirty="0"/>
              <a:t>The </a:t>
            </a:r>
            <a:r>
              <a:rPr spc="-5" dirty="0"/>
              <a:t>cycles </a:t>
            </a:r>
            <a:r>
              <a:rPr dirty="0"/>
              <a:t>of a</a:t>
            </a:r>
            <a:r>
              <a:rPr spc="-90" dirty="0"/>
              <a:t> </a:t>
            </a:r>
            <a:r>
              <a:rPr dirty="0"/>
              <a:t>process</a:t>
            </a:r>
          </a:p>
        </p:txBody>
      </p:sp>
      <p:sp>
        <p:nvSpPr>
          <p:cNvPr id="4" name="object 4"/>
          <p:cNvSpPr/>
          <p:nvPr/>
        </p:nvSpPr>
        <p:spPr>
          <a:xfrm>
            <a:off x="1006754" y="5644896"/>
            <a:ext cx="164591" cy="16764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71600" y="6146966"/>
            <a:ext cx="6913245" cy="635635"/>
          </a:xfrm>
          <a:prstGeom prst="rect">
            <a:avLst/>
          </a:prstGeom>
        </p:spPr>
        <p:txBody>
          <a:bodyPr vert="horz" wrap="square" lIns="0" tIns="12700" rIns="0" bIns="0" rtlCol="0">
            <a:spAutoFit/>
          </a:bodyPr>
          <a:lstStyle/>
          <a:p>
            <a:pPr marL="12700" marR="5080">
              <a:lnSpc>
                <a:spcPct val="100000"/>
              </a:lnSpc>
              <a:spcBef>
                <a:spcPts val="100"/>
              </a:spcBef>
            </a:pPr>
            <a:r>
              <a:rPr sz="2000" b="1" dirty="0">
                <a:solidFill>
                  <a:srgbClr val="006666"/>
                </a:solidFill>
                <a:latin typeface="Arial"/>
                <a:cs typeface="Arial"/>
              </a:rPr>
              <a:t>CPU and I / O </a:t>
            </a:r>
            <a:r>
              <a:rPr sz="2000" b="1" spc="-5" dirty="0">
                <a:solidFill>
                  <a:srgbClr val="006666"/>
                </a:solidFill>
                <a:latin typeface="Arial"/>
                <a:cs typeface="Arial"/>
              </a:rPr>
              <a:t>cycles </a:t>
            </a:r>
            <a:r>
              <a:rPr sz="2000" b="1" dirty="0">
                <a:solidFill>
                  <a:srgbClr val="006666"/>
                </a:solidFill>
                <a:latin typeface="Arial"/>
                <a:cs typeface="Arial"/>
              </a:rPr>
              <a:t>(bursts): the execution of a process  consists of execution sequences on CPUs and I / O</a:t>
            </a:r>
            <a:r>
              <a:rPr sz="2000" b="1" spc="-165" dirty="0">
                <a:solidFill>
                  <a:srgbClr val="006666"/>
                </a:solidFill>
                <a:latin typeface="Arial"/>
                <a:cs typeface="Arial"/>
              </a:rPr>
              <a:t> </a:t>
            </a:r>
            <a:r>
              <a:rPr sz="2000" b="1" spc="5" dirty="0">
                <a:solidFill>
                  <a:srgbClr val="006666"/>
                </a:solidFill>
                <a:latin typeface="Arial"/>
                <a:cs typeface="Arial"/>
              </a:rPr>
              <a:t>waits</a:t>
            </a:r>
            <a:endParaRPr sz="2000" dirty="0">
              <a:latin typeface="Arial"/>
              <a:cs typeface="Arial"/>
            </a:endParaRPr>
          </a:p>
        </p:txBody>
      </p:sp>
      <p:sp>
        <p:nvSpPr>
          <p:cNvPr id="7" name="object 7"/>
          <p:cNvSpPr/>
          <p:nvPr/>
        </p:nvSpPr>
        <p:spPr>
          <a:xfrm>
            <a:off x="2969" y="-30678"/>
            <a:ext cx="5257800" cy="6029852"/>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a:t>
            </a:fld>
            <a:endParaRPr dirty="0"/>
          </a:p>
        </p:txBody>
      </p:sp>
      <p:sp>
        <p:nvSpPr>
          <p:cNvPr id="10" name="object 10"/>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9861" y="330331"/>
            <a:ext cx="4155440" cy="452120"/>
          </a:xfrm>
          <a:prstGeom prst="rect">
            <a:avLst/>
          </a:prstGeom>
        </p:spPr>
        <p:txBody>
          <a:bodyPr vert="horz" wrap="square" lIns="0" tIns="12065" rIns="0" bIns="0" rtlCol="0">
            <a:spAutoFit/>
          </a:bodyPr>
          <a:lstStyle/>
          <a:p>
            <a:pPr marL="12700">
              <a:lnSpc>
                <a:spcPct val="100000"/>
              </a:lnSpc>
              <a:spcBef>
                <a:spcPts val="95"/>
              </a:spcBef>
            </a:pPr>
            <a:r>
              <a:rPr sz="2800" spc="-5" dirty="0"/>
              <a:t>When to invoke </a:t>
            </a:r>
            <a:r>
              <a:rPr sz="2800" dirty="0"/>
              <a:t>the</a:t>
            </a:r>
            <a:r>
              <a:rPr sz="2800" spc="-55" dirty="0"/>
              <a:t> </a:t>
            </a:r>
            <a:r>
              <a:rPr sz="2800" spc="-5" dirty="0"/>
              <a:t>scheduler</a:t>
            </a:r>
            <a:endParaRPr sz="2800" dirty="0"/>
          </a:p>
        </p:txBody>
      </p:sp>
      <p:sp>
        <p:nvSpPr>
          <p:cNvPr id="4" name="object 4"/>
          <p:cNvSpPr/>
          <p:nvPr/>
        </p:nvSpPr>
        <p:spPr>
          <a:xfrm>
            <a:off x="1006754" y="2200020"/>
            <a:ext cx="146303" cy="152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687701"/>
            <a:ext cx="222503" cy="228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989452"/>
            <a:ext cx="222503" cy="228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3290900"/>
            <a:ext cx="222503" cy="2289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3593338"/>
            <a:ext cx="222503" cy="2286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463928" y="3895090"/>
            <a:ext cx="222503" cy="22860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1336928" y="2082165"/>
            <a:ext cx="7348855" cy="3702050"/>
          </a:xfrm>
          <a:prstGeom prst="rect">
            <a:avLst/>
          </a:prstGeom>
        </p:spPr>
        <p:txBody>
          <a:bodyPr vert="horz" wrap="square" lIns="0" tIns="43815" rIns="0" bIns="0" rtlCol="0">
            <a:spAutoFit/>
          </a:bodyPr>
          <a:lstStyle/>
          <a:p>
            <a:pPr marL="12700" marR="470534">
              <a:lnSpc>
                <a:spcPts val="1939"/>
              </a:lnSpc>
              <a:spcBef>
                <a:spcPts val="345"/>
              </a:spcBef>
            </a:pPr>
            <a:r>
              <a:rPr sz="1800" b="1" dirty="0">
                <a:solidFill>
                  <a:srgbClr val="006666"/>
                </a:solidFill>
                <a:latin typeface="Arial"/>
                <a:cs typeface="Arial"/>
              </a:rPr>
              <a:t>The </a:t>
            </a:r>
            <a:r>
              <a:rPr sz="1800" b="1" spc="-5" dirty="0">
                <a:solidFill>
                  <a:srgbClr val="006666"/>
                </a:solidFill>
                <a:latin typeface="Arial"/>
                <a:cs typeface="Arial"/>
              </a:rPr>
              <a:t>scheduler </a:t>
            </a:r>
            <a:r>
              <a:rPr sz="1800" b="1" dirty="0">
                <a:solidFill>
                  <a:srgbClr val="006666"/>
                </a:solidFill>
                <a:latin typeface="Arial"/>
                <a:cs typeface="Arial"/>
              </a:rPr>
              <a:t>must </a:t>
            </a:r>
            <a:r>
              <a:rPr sz="1800" b="1" spc="-5" dirty="0">
                <a:solidFill>
                  <a:srgbClr val="006666"/>
                </a:solidFill>
                <a:latin typeface="Arial"/>
                <a:cs typeface="Arial"/>
              </a:rPr>
              <a:t>make </a:t>
            </a:r>
            <a:r>
              <a:rPr sz="1800" b="1" dirty="0">
                <a:solidFill>
                  <a:srgbClr val="006666"/>
                </a:solidFill>
                <a:latin typeface="Arial"/>
                <a:cs typeface="Arial"/>
              </a:rPr>
              <a:t>its </a:t>
            </a:r>
            <a:r>
              <a:rPr sz="1800" b="1" spc="-5" dirty="0">
                <a:solidFill>
                  <a:srgbClr val="006666"/>
                </a:solidFill>
                <a:latin typeface="Arial"/>
                <a:cs typeface="Arial"/>
              </a:rPr>
              <a:t>decision </a:t>
            </a:r>
            <a:r>
              <a:rPr sz="1800" b="1" spc="-10" dirty="0">
                <a:solidFill>
                  <a:srgbClr val="006666"/>
                </a:solidFill>
                <a:latin typeface="Arial"/>
                <a:cs typeface="Arial"/>
              </a:rPr>
              <a:t>every </a:t>
            </a:r>
            <a:r>
              <a:rPr sz="1800" b="1" dirty="0">
                <a:solidFill>
                  <a:srgbClr val="006666"/>
                </a:solidFill>
                <a:latin typeface="Arial"/>
                <a:cs typeface="Arial"/>
              </a:rPr>
              <a:t>time the </a:t>
            </a:r>
            <a:r>
              <a:rPr sz="1800" b="1" spc="-5" dirty="0">
                <a:solidFill>
                  <a:srgbClr val="006666"/>
                </a:solidFill>
                <a:latin typeface="Arial"/>
                <a:cs typeface="Arial"/>
              </a:rPr>
              <a:t>executing  process </a:t>
            </a:r>
            <a:r>
              <a:rPr sz="1800" b="1" dirty="0">
                <a:solidFill>
                  <a:srgbClr val="006666"/>
                </a:solidFill>
                <a:latin typeface="Arial"/>
                <a:cs typeface="Arial"/>
              </a:rPr>
              <a:t>is interrupted,</a:t>
            </a:r>
            <a:r>
              <a:rPr sz="1800" b="1" spc="-5" dirty="0">
                <a:solidFill>
                  <a:srgbClr val="006666"/>
                </a:solidFill>
                <a:latin typeface="Arial"/>
                <a:cs typeface="Arial"/>
              </a:rPr>
              <a:t> </a:t>
            </a:r>
            <a:r>
              <a:rPr sz="1800" b="1" dirty="0">
                <a:solidFill>
                  <a:srgbClr val="006666"/>
                </a:solidFill>
                <a:latin typeface="Arial"/>
                <a:cs typeface="Arial"/>
              </a:rPr>
              <a:t>i.e.</a:t>
            </a:r>
            <a:endParaRPr sz="1800" dirty="0">
              <a:latin typeface="Arial"/>
              <a:cs typeface="Arial"/>
            </a:endParaRPr>
          </a:p>
          <a:p>
            <a:pPr marL="413384" marR="2411730">
              <a:lnSpc>
                <a:spcPts val="2380"/>
              </a:lnSpc>
              <a:spcBef>
                <a:spcPts val="90"/>
              </a:spcBef>
            </a:pPr>
            <a:r>
              <a:rPr sz="1800" spc="-5" dirty="0">
                <a:solidFill>
                  <a:srgbClr val="006666"/>
                </a:solidFill>
                <a:latin typeface="Arial"/>
                <a:cs typeface="Arial"/>
              </a:rPr>
              <a:t>a process presents itself as </a:t>
            </a:r>
            <a:r>
              <a:rPr sz="1800" spc="-5" dirty="0">
                <a:solidFill>
                  <a:srgbClr val="3333FF"/>
                </a:solidFill>
                <a:latin typeface="Arial"/>
                <a:cs typeface="Arial"/>
              </a:rPr>
              <a:t>new </a:t>
            </a:r>
            <a:r>
              <a:rPr sz="1800" spc="-5" dirty="0">
                <a:solidFill>
                  <a:srgbClr val="006666"/>
                </a:solidFill>
                <a:latin typeface="Arial"/>
                <a:cs typeface="Arial"/>
              </a:rPr>
              <a:t>or </a:t>
            </a:r>
            <a:r>
              <a:rPr sz="1800" spc="-5" dirty="0">
                <a:solidFill>
                  <a:srgbClr val="3333FF"/>
                </a:solidFill>
                <a:latin typeface="Arial"/>
                <a:cs typeface="Arial"/>
              </a:rPr>
              <a:t>finished  </a:t>
            </a:r>
            <a:r>
              <a:rPr sz="1800" spc="-5" dirty="0">
                <a:solidFill>
                  <a:srgbClr val="006666"/>
                </a:solidFill>
                <a:latin typeface="Arial"/>
                <a:cs typeface="Arial"/>
              </a:rPr>
              <a:t>an executing process becomes </a:t>
            </a:r>
            <a:r>
              <a:rPr sz="1800" dirty="0">
                <a:solidFill>
                  <a:srgbClr val="3333FF"/>
                </a:solidFill>
                <a:latin typeface="Arial"/>
                <a:cs typeface="Arial"/>
              </a:rPr>
              <a:t>stuck </a:t>
            </a:r>
            <a:r>
              <a:rPr sz="1800" spc="-10" dirty="0">
                <a:solidFill>
                  <a:srgbClr val="3333FF"/>
                </a:solidFill>
                <a:latin typeface="Arial"/>
                <a:cs typeface="Arial"/>
              </a:rPr>
              <a:t>waiting  </a:t>
            </a:r>
            <a:r>
              <a:rPr sz="1800" dirty="0">
                <a:solidFill>
                  <a:srgbClr val="006666"/>
                </a:solidFill>
                <a:latin typeface="Arial"/>
                <a:cs typeface="Arial"/>
              </a:rPr>
              <a:t>a </a:t>
            </a:r>
            <a:r>
              <a:rPr sz="1800" spc="-5" dirty="0">
                <a:solidFill>
                  <a:srgbClr val="006666"/>
                </a:solidFill>
                <a:latin typeface="Arial"/>
                <a:cs typeface="Arial"/>
              </a:rPr>
              <a:t>process </a:t>
            </a:r>
            <a:r>
              <a:rPr sz="1800" spc="-10" dirty="0">
                <a:solidFill>
                  <a:srgbClr val="006666"/>
                </a:solidFill>
                <a:latin typeface="Arial"/>
                <a:cs typeface="Arial"/>
              </a:rPr>
              <a:t>changes </a:t>
            </a:r>
            <a:r>
              <a:rPr sz="1800" dirty="0">
                <a:solidFill>
                  <a:srgbClr val="006666"/>
                </a:solidFill>
                <a:latin typeface="Arial"/>
                <a:cs typeface="Arial"/>
              </a:rPr>
              <a:t>from </a:t>
            </a:r>
            <a:r>
              <a:rPr sz="1800" spc="-10" dirty="0">
                <a:solidFill>
                  <a:srgbClr val="3333FF"/>
                </a:solidFill>
                <a:latin typeface="Arial"/>
                <a:cs typeface="Arial"/>
              </a:rPr>
              <a:t>running </a:t>
            </a:r>
            <a:r>
              <a:rPr sz="1800" dirty="0">
                <a:solidFill>
                  <a:srgbClr val="006666"/>
                </a:solidFill>
                <a:latin typeface="Arial"/>
                <a:cs typeface="Arial"/>
              </a:rPr>
              <a:t>to</a:t>
            </a:r>
            <a:r>
              <a:rPr sz="1800" spc="40" dirty="0">
                <a:solidFill>
                  <a:srgbClr val="006666"/>
                </a:solidFill>
                <a:latin typeface="Arial"/>
                <a:cs typeface="Arial"/>
              </a:rPr>
              <a:t> </a:t>
            </a:r>
            <a:r>
              <a:rPr sz="1800" spc="-5" dirty="0">
                <a:solidFill>
                  <a:srgbClr val="3333FF"/>
                </a:solidFill>
                <a:latin typeface="Arial"/>
                <a:cs typeface="Arial"/>
              </a:rPr>
              <a:t>ready</a:t>
            </a:r>
            <a:endParaRPr sz="1800" dirty="0">
              <a:latin typeface="Arial"/>
              <a:cs typeface="Arial"/>
            </a:endParaRPr>
          </a:p>
          <a:p>
            <a:pPr marL="413384">
              <a:lnSpc>
                <a:spcPct val="100000"/>
              </a:lnSpc>
              <a:spcBef>
                <a:spcPts val="95"/>
              </a:spcBef>
            </a:pPr>
            <a:r>
              <a:rPr sz="1800" spc="-5" dirty="0">
                <a:solidFill>
                  <a:srgbClr val="006666"/>
                </a:solidFill>
                <a:latin typeface="Arial"/>
                <a:cs typeface="Arial"/>
              </a:rPr>
              <a:t>a process changes </a:t>
            </a:r>
            <a:r>
              <a:rPr sz="1800" dirty="0">
                <a:solidFill>
                  <a:srgbClr val="006666"/>
                </a:solidFill>
                <a:latin typeface="Arial"/>
                <a:cs typeface="Arial"/>
              </a:rPr>
              <a:t>from </a:t>
            </a:r>
            <a:r>
              <a:rPr sz="1800" spc="-10" dirty="0">
                <a:solidFill>
                  <a:srgbClr val="3333FF"/>
                </a:solidFill>
                <a:latin typeface="Arial"/>
                <a:cs typeface="Arial"/>
              </a:rPr>
              <a:t>waiting </a:t>
            </a:r>
            <a:r>
              <a:rPr sz="1800" dirty="0">
                <a:solidFill>
                  <a:srgbClr val="006666"/>
                </a:solidFill>
                <a:latin typeface="Arial"/>
                <a:cs typeface="Arial"/>
              </a:rPr>
              <a:t>to</a:t>
            </a:r>
            <a:r>
              <a:rPr sz="1800" spc="80" dirty="0">
                <a:solidFill>
                  <a:srgbClr val="006666"/>
                </a:solidFill>
                <a:latin typeface="Arial"/>
                <a:cs typeface="Arial"/>
              </a:rPr>
              <a:t> </a:t>
            </a:r>
            <a:r>
              <a:rPr sz="1800" spc="-5" dirty="0">
                <a:solidFill>
                  <a:srgbClr val="3333FF"/>
                </a:solidFill>
                <a:latin typeface="Arial"/>
                <a:cs typeface="Arial"/>
              </a:rPr>
              <a:t>ready</a:t>
            </a:r>
            <a:endParaRPr sz="1800" dirty="0">
              <a:latin typeface="Arial"/>
              <a:cs typeface="Arial"/>
            </a:endParaRPr>
          </a:p>
          <a:p>
            <a:pPr marL="413384" marR="131445">
              <a:lnSpc>
                <a:spcPts val="1939"/>
              </a:lnSpc>
              <a:spcBef>
                <a:spcPts val="464"/>
              </a:spcBef>
            </a:pPr>
            <a:r>
              <a:rPr sz="1800" spc="-5" dirty="0">
                <a:solidFill>
                  <a:srgbClr val="3333FF"/>
                </a:solidFill>
                <a:latin typeface="Arial"/>
                <a:cs typeface="Arial"/>
              </a:rPr>
              <a:t>in conclusion, any event in a system causes </a:t>
            </a:r>
            <a:r>
              <a:rPr sz="1800" spc="-10" dirty="0">
                <a:solidFill>
                  <a:srgbClr val="3333FF"/>
                </a:solidFill>
                <a:latin typeface="Arial"/>
                <a:cs typeface="Arial"/>
              </a:rPr>
              <a:t>an </a:t>
            </a:r>
            <a:r>
              <a:rPr sz="1800" spc="-5" dirty="0">
                <a:solidFill>
                  <a:srgbClr val="3333FF"/>
                </a:solidFill>
                <a:latin typeface="Arial"/>
                <a:cs typeface="Arial"/>
              </a:rPr>
              <a:t>interruption </a:t>
            </a:r>
            <a:r>
              <a:rPr sz="1800" dirty="0">
                <a:solidFill>
                  <a:srgbClr val="3333FF"/>
                </a:solidFill>
                <a:latin typeface="Arial"/>
                <a:cs typeface="Arial"/>
              </a:rPr>
              <a:t>of </a:t>
            </a:r>
            <a:r>
              <a:rPr sz="1800" spc="-5" dirty="0">
                <a:solidFill>
                  <a:srgbClr val="3333FF"/>
                </a:solidFill>
                <a:latin typeface="Arial"/>
                <a:cs typeface="Arial"/>
              </a:rPr>
              <a:t>the  CPU and </a:t>
            </a:r>
            <a:r>
              <a:rPr sz="1800" dirty="0">
                <a:solidFill>
                  <a:srgbClr val="3333FF"/>
                </a:solidFill>
                <a:latin typeface="Arial"/>
                <a:cs typeface="Arial"/>
              </a:rPr>
              <a:t>the </a:t>
            </a:r>
            <a:r>
              <a:rPr sz="1800" spc="-5" dirty="0">
                <a:solidFill>
                  <a:srgbClr val="3333FF"/>
                </a:solidFill>
                <a:latin typeface="Arial"/>
                <a:cs typeface="Arial"/>
              </a:rPr>
              <a:t>intervention </a:t>
            </a:r>
            <a:r>
              <a:rPr sz="1800" dirty="0">
                <a:solidFill>
                  <a:srgbClr val="3333FF"/>
                </a:solidFill>
                <a:latin typeface="Arial"/>
                <a:cs typeface="Arial"/>
              </a:rPr>
              <a:t>of the </a:t>
            </a:r>
            <a:r>
              <a:rPr sz="1800" spc="-5" dirty="0">
                <a:solidFill>
                  <a:srgbClr val="3333FF"/>
                </a:solidFill>
                <a:latin typeface="Arial"/>
                <a:cs typeface="Arial"/>
              </a:rPr>
              <a:t>scheduler, </a:t>
            </a:r>
            <a:r>
              <a:rPr sz="1800" spc="-15" dirty="0">
                <a:solidFill>
                  <a:srgbClr val="3333FF"/>
                </a:solidFill>
                <a:latin typeface="Arial"/>
                <a:cs typeface="Arial"/>
              </a:rPr>
              <a:t>who will </a:t>
            </a:r>
            <a:r>
              <a:rPr sz="1800" spc="-5" dirty="0">
                <a:solidFill>
                  <a:srgbClr val="3333FF"/>
                </a:solidFill>
                <a:latin typeface="Arial"/>
                <a:cs typeface="Arial"/>
              </a:rPr>
              <a:t>have </a:t>
            </a:r>
            <a:r>
              <a:rPr sz="1800" dirty="0">
                <a:solidFill>
                  <a:srgbClr val="3333FF"/>
                </a:solidFill>
                <a:latin typeface="Arial"/>
                <a:cs typeface="Arial"/>
              </a:rPr>
              <a:t>to </a:t>
            </a:r>
            <a:r>
              <a:rPr sz="1800" spc="-5" dirty="0">
                <a:solidFill>
                  <a:srgbClr val="3333FF"/>
                </a:solidFill>
                <a:latin typeface="Arial"/>
                <a:cs typeface="Arial"/>
              </a:rPr>
              <a:t>make a  decision about </a:t>
            </a:r>
            <a:r>
              <a:rPr sz="1800" spc="-15" dirty="0">
                <a:solidFill>
                  <a:srgbClr val="3333FF"/>
                </a:solidFill>
                <a:latin typeface="Arial"/>
                <a:cs typeface="Arial"/>
              </a:rPr>
              <a:t>which </a:t>
            </a:r>
            <a:r>
              <a:rPr sz="1800" spc="-5" dirty="0">
                <a:solidFill>
                  <a:srgbClr val="3333FF"/>
                </a:solidFill>
                <a:latin typeface="Arial"/>
                <a:cs typeface="Arial"/>
              </a:rPr>
              <a:t>proc</a:t>
            </a:r>
            <a:r>
              <a:rPr lang="en-CA" sz="1800" spc="-5" dirty="0" err="1">
                <a:solidFill>
                  <a:srgbClr val="3333FF"/>
                </a:solidFill>
                <a:latin typeface="Arial"/>
                <a:cs typeface="Arial"/>
              </a:rPr>
              <a:t>ess</a:t>
            </a:r>
            <a:r>
              <a:rPr sz="1800" spc="-5" dirty="0">
                <a:solidFill>
                  <a:srgbClr val="3333FF"/>
                </a:solidFill>
                <a:latin typeface="Arial"/>
                <a:cs typeface="Arial"/>
              </a:rPr>
              <a:t> or thread </a:t>
            </a:r>
            <a:r>
              <a:rPr sz="1800" spc="-15" dirty="0">
                <a:solidFill>
                  <a:srgbClr val="3333FF"/>
                </a:solidFill>
                <a:latin typeface="Arial"/>
                <a:cs typeface="Arial"/>
              </a:rPr>
              <a:t>will </a:t>
            </a:r>
            <a:r>
              <a:rPr sz="1800" spc="-5" dirty="0">
                <a:solidFill>
                  <a:srgbClr val="3333FF"/>
                </a:solidFill>
                <a:latin typeface="Arial"/>
                <a:cs typeface="Arial"/>
              </a:rPr>
              <a:t>have </a:t>
            </a:r>
            <a:r>
              <a:rPr sz="1800" dirty="0">
                <a:solidFill>
                  <a:srgbClr val="3333FF"/>
                </a:solidFill>
                <a:latin typeface="Arial"/>
                <a:cs typeface="Arial"/>
              </a:rPr>
              <a:t>the </a:t>
            </a:r>
            <a:r>
              <a:rPr sz="1800" spc="-5" dirty="0">
                <a:solidFill>
                  <a:srgbClr val="3333FF"/>
                </a:solidFill>
                <a:latin typeface="Arial"/>
                <a:cs typeface="Arial"/>
              </a:rPr>
              <a:t>CPU</a:t>
            </a:r>
            <a:r>
              <a:rPr sz="1800" spc="190" dirty="0">
                <a:solidFill>
                  <a:srgbClr val="3333FF"/>
                </a:solidFill>
                <a:latin typeface="Arial"/>
                <a:cs typeface="Arial"/>
              </a:rPr>
              <a:t> </a:t>
            </a:r>
            <a:r>
              <a:rPr sz="1800" dirty="0">
                <a:solidFill>
                  <a:srgbClr val="3333FF"/>
                </a:solidFill>
                <a:latin typeface="Arial"/>
                <a:cs typeface="Arial"/>
              </a:rPr>
              <a:t>after</a:t>
            </a:r>
            <a:endParaRPr sz="1800" dirty="0">
              <a:latin typeface="Arial"/>
              <a:cs typeface="Arial"/>
            </a:endParaRPr>
          </a:p>
          <a:p>
            <a:pPr marL="12700">
              <a:lnSpc>
                <a:spcPts val="2055"/>
              </a:lnSpc>
              <a:spcBef>
                <a:spcPts val="195"/>
              </a:spcBef>
            </a:pPr>
            <a:r>
              <a:rPr sz="1800" b="1" spc="-5" dirty="0">
                <a:solidFill>
                  <a:srgbClr val="FF9966"/>
                </a:solidFill>
                <a:latin typeface="Arial"/>
                <a:cs typeface="Arial"/>
              </a:rPr>
              <a:t>Preemption</a:t>
            </a:r>
            <a:r>
              <a:rPr sz="1800" b="1" spc="-5" dirty="0">
                <a:solidFill>
                  <a:srgbClr val="006666"/>
                </a:solidFill>
                <a:latin typeface="Arial"/>
                <a:cs typeface="Arial"/>
              </a:rPr>
              <a:t>: </a:t>
            </a:r>
            <a:r>
              <a:rPr sz="1800" b="1" spc="15" dirty="0">
                <a:solidFill>
                  <a:srgbClr val="006666"/>
                </a:solidFill>
                <a:latin typeface="Arial"/>
                <a:cs typeface="Arial"/>
              </a:rPr>
              <a:t>we </a:t>
            </a:r>
            <a:r>
              <a:rPr sz="1800" b="1" spc="-15" dirty="0">
                <a:solidFill>
                  <a:srgbClr val="006666"/>
                </a:solidFill>
                <a:latin typeface="Arial"/>
                <a:cs typeface="Arial"/>
              </a:rPr>
              <a:t>have </a:t>
            </a:r>
            <a:r>
              <a:rPr sz="1800" b="1" spc="-5" dirty="0">
                <a:solidFill>
                  <a:srgbClr val="006666"/>
                </a:solidFill>
                <a:latin typeface="Arial"/>
                <a:cs typeface="Arial"/>
              </a:rPr>
              <a:t>preemption </a:t>
            </a:r>
            <a:r>
              <a:rPr sz="1800" b="1" dirty="0">
                <a:solidFill>
                  <a:srgbClr val="006666"/>
                </a:solidFill>
                <a:latin typeface="Arial"/>
                <a:cs typeface="Arial"/>
              </a:rPr>
              <a:t>in the </a:t>
            </a:r>
            <a:r>
              <a:rPr sz="1800" b="1" spc="-5" dirty="0">
                <a:solidFill>
                  <a:srgbClr val="006666"/>
                </a:solidFill>
                <a:latin typeface="Arial"/>
                <a:cs typeface="Arial"/>
              </a:rPr>
              <a:t>last </a:t>
            </a:r>
            <a:r>
              <a:rPr sz="1800" b="1" spc="5" dirty="0">
                <a:solidFill>
                  <a:srgbClr val="006666"/>
                </a:solidFill>
                <a:latin typeface="Arial"/>
                <a:cs typeface="Arial"/>
              </a:rPr>
              <a:t>two </a:t>
            </a:r>
            <a:r>
              <a:rPr sz="1800" b="1" spc="-10" dirty="0">
                <a:solidFill>
                  <a:srgbClr val="006666"/>
                </a:solidFill>
                <a:latin typeface="Arial"/>
                <a:cs typeface="Arial"/>
              </a:rPr>
              <a:t>cases </a:t>
            </a:r>
            <a:r>
              <a:rPr sz="1800" b="1" dirty="0">
                <a:solidFill>
                  <a:srgbClr val="006666"/>
                </a:solidFill>
                <a:latin typeface="Arial"/>
                <a:cs typeface="Arial"/>
              </a:rPr>
              <a:t>if </a:t>
            </a:r>
            <a:r>
              <a:rPr sz="1800" b="1" spc="15" dirty="0">
                <a:solidFill>
                  <a:srgbClr val="006666"/>
                </a:solidFill>
                <a:latin typeface="Arial"/>
                <a:cs typeface="Arial"/>
              </a:rPr>
              <a:t>we</a:t>
            </a:r>
            <a:r>
              <a:rPr sz="1800" b="1" spc="-15" dirty="0">
                <a:solidFill>
                  <a:srgbClr val="006666"/>
                </a:solidFill>
                <a:latin typeface="Arial"/>
                <a:cs typeface="Arial"/>
              </a:rPr>
              <a:t> </a:t>
            </a:r>
            <a:r>
              <a:rPr sz="1800" b="1" spc="-10" dirty="0">
                <a:solidFill>
                  <a:srgbClr val="006666"/>
                </a:solidFill>
                <a:latin typeface="Arial"/>
                <a:cs typeface="Arial"/>
              </a:rPr>
              <a:t>remove</a:t>
            </a:r>
            <a:endParaRPr sz="1800" dirty="0">
              <a:latin typeface="Arial"/>
              <a:cs typeface="Arial"/>
            </a:endParaRPr>
          </a:p>
          <a:p>
            <a:pPr marL="12700">
              <a:lnSpc>
                <a:spcPts val="2055"/>
              </a:lnSpc>
            </a:pPr>
            <a:r>
              <a:rPr sz="1800" b="1" dirty="0">
                <a:solidFill>
                  <a:srgbClr val="006666"/>
                </a:solidFill>
                <a:latin typeface="Arial"/>
                <a:cs typeface="Arial"/>
              </a:rPr>
              <a:t>the </a:t>
            </a:r>
            <a:r>
              <a:rPr sz="1800" b="1" spc="-5" dirty="0">
                <a:solidFill>
                  <a:srgbClr val="006666"/>
                </a:solidFill>
                <a:latin typeface="Arial"/>
                <a:cs typeface="Arial"/>
              </a:rPr>
              <a:t>CPU </a:t>
            </a:r>
            <a:r>
              <a:rPr sz="1800" b="1" dirty="0">
                <a:solidFill>
                  <a:srgbClr val="006666"/>
                </a:solidFill>
                <a:latin typeface="Arial"/>
                <a:cs typeface="Arial"/>
              </a:rPr>
              <a:t>from </a:t>
            </a:r>
            <a:r>
              <a:rPr sz="1800" b="1" spc="-5" dirty="0">
                <a:solidFill>
                  <a:srgbClr val="006666"/>
                </a:solidFill>
                <a:latin typeface="Arial"/>
                <a:cs typeface="Arial"/>
              </a:rPr>
              <a:t>a process </a:t>
            </a:r>
            <a:r>
              <a:rPr sz="1800" b="1" dirty="0">
                <a:solidFill>
                  <a:srgbClr val="006666"/>
                </a:solidFill>
                <a:latin typeface="Arial"/>
                <a:cs typeface="Arial"/>
              </a:rPr>
              <a:t>that had it and </a:t>
            </a:r>
            <a:r>
              <a:rPr sz="1800" b="1" spc="-5" dirty="0">
                <a:solidFill>
                  <a:srgbClr val="006666"/>
                </a:solidFill>
                <a:latin typeface="Arial"/>
                <a:cs typeface="Arial"/>
              </a:rPr>
              <a:t>can </a:t>
            </a:r>
            <a:r>
              <a:rPr sz="1800" b="1" dirty="0">
                <a:solidFill>
                  <a:srgbClr val="006666"/>
                </a:solidFill>
                <a:latin typeface="Arial"/>
                <a:cs typeface="Arial"/>
              </a:rPr>
              <a:t>continue to use</a:t>
            </a:r>
            <a:r>
              <a:rPr sz="1800" b="1" spc="-35" dirty="0">
                <a:solidFill>
                  <a:srgbClr val="006666"/>
                </a:solidFill>
                <a:latin typeface="Arial"/>
                <a:cs typeface="Arial"/>
              </a:rPr>
              <a:t> </a:t>
            </a:r>
            <a:r>
              <a:rPr sz="1800" b="1" dirty="0">
                <a:solidFill>
                  <a:srgbClr val="006666"/>
                </a:solidFill>
                <a:latin typeface="Arial"/>
                <a:cs typeface="Arial"/>
              </a:rPr>
              <a:t>it</a:t>
            </a:r>
            <a:endParaRPr sz="1800" dirty="0">
              <a:latin typeface="Arial"/>
              <a:cs typeface="Arial"/>
            </a:endParaRPr>
          </a:p>
          <a:p>
            <a:pPr marL="12700">
              <a:lnSpc>
                <a:spcPct val="100000"/>
              </a:lnSpc>
              <a:spcBef>
                <a:spcPts val="215"/>
              </a:spcBef>
            </a:pPr>
            <a:r>
              <a:rPr sz="1800" b="1" dirty="0">
                <a:solidFill>
                  <a:srgbClr val="006666"/>
                </a:solidFill>
                <a:latin typeface="Arial"/>
                <a:cs typeface="Arial"/>
              </a:rPr>
              <a:t>In the </a:t>
            </a:r>
            <a:r>
              <a:rPr sz="1800" b="1" spc="-5" dirty="0">
                <a:solidFill>
                  <a:srgbClr val="006666"/>
                </a:solidFill>
                <a:latin typeface="Arial"/>
                <a:cs typeface="Arial"/>
              </a:rPr>
              <a:t>first </a:t>
            </a:r>
            <a:r>
              <a:rPr sz="1800" b="1" spc="5" dirty="0">
                <a:solidFill>
                  <a:srgbClr val="006666"/>
                </a:solidFill>
                <a:latin typeface="Arial"/>
                <a:cs typeface="Arial"/>
              </a:rPr>
              <a:t>two </a:t>
            </a:r>
            <a:r>
              <a:rPr sz="1800" b="1" spc="-5" dirty="0">
                <a:solidFill>
                  <a:srgbClr val="006666"/>
                </a:solidFill>
                <a:latin typeface="Arial"/>
                <a:cs typeface="Arial"/>
              </a:rPr>
              <a:t>cases, there </a:t>
            </a:r>
            <a:r>
              <a:rPr sz="1800" b="1" dirty="0">
                <a:solidFill>
                  <a:srgbClr val="006666"/>
                </a:solidFill>
                <a:latin typeface="Arial"/>
                <a:cs typeface="Arial"/>
              </a:rPr>
              <a:t>is </a:t>
            </a:r>
            <a:r>
              <a:rPr sz="1800" b="1" dirty="0">
                <a:solidFill>
                  <a:srgbClr val="FF9966"/>
                </a:solidFill>
                <a:latin typeface="Arial"/>
                <a:cs typeface="Arial"/>
              </a:rPr>
              <a:t>no</a:t>
            </a:r>
            <a:r>
              <a:rPr sz="1800" b="1" spc="-30" dirty="0">
                <a:solidFill>
                  <a:srgbClr val="FF9966"/>
                </a:solidFill>
                <a:latin typeface="Arial"/>
                <a:cs typeface="Arial"/>
              </a:rPr>
              <a:t> </a:t>
            </a:r>
            <a:r>
              <a:rPr sz="1800" b="1" spc="-5" dirty="0">
                <a:solidFill>
                  <a:srgbClr val="FF9966"/>
                </a:solidFill>
                <a:latin typeface="Arial"/>
                <a:cs typeface="Arial"/>
              </a:rPr>
              <a:t>preemption</a:t>
            </a:r>
            <a:endParaRPr sz="1800" dirty="0">
              <a:latin typeface="Arial"/>
              <a:cs typeface="Arial"/>
            </a:endParaRPr>
          </a:p>
          <a:p>
            <a:pPr marL="12700">
              <a:lnSpc>
                <a:spcPct val="100000"/>
              </a:lnSpc>
              <a:spcBef>
                <a:spcPts val="215"/>
              </a:spcBef>
            </a:pPr>
            <a:r>
              <a:rPr sz="1800" b="1" spc="-10" dirty="0">
                <a:solidFill>
                  <a:srgbClr val="336699"/>
                </a:solidFill>
                <a:latin typeface="Arial"/>
                <a:cs typeface="Arial"/>
              </a:rPr>
              <a:t>Several </a:t>
            </a:r>
            <a:r>
              <a:rPr sz="1800" b="1" spc="-5" dirty="0">
                <a:solidFill>
                  <a:srgbClr val="336699"/>
                </a:solidFill>
                <a:latin typeface="Arial"/>
                <a:cs typeface="Arial"/>
              </a:rPr>
              <a:t>problems </a:t>
            </a:r>
            <a:r>
              <a:rPr sz="1800" b="1" dirty="0">
                <a:solidFill>
                  <a:srgbClr val="336699"/>
                </a:solidFill>
                <a:latin typeface="Arial"/>
                <a:cs typeface="Arial"/>
              </a:rPr>
              <a:t>to </a:t>
            </a:r>
            <a:r>
              <a:rPr sz="1800" b="1" spc="-10" dirty="0">
                <a:solidFill>
                  <a:srgbClr val="336699"/>
                </a:solidFill>
                <a:latin typeface="Arial"/>
                <a:cs typeface="Arial"/>
              </a:rPr>
              <a:t>resolve </a:t>
            </a:r>
            <a:r>
              <a:rPr sz="1800" b="1" dirty="0">
                <a:solidFill>
                  <a:srgbClr val="336699"/>
                </a:solidFill>
                <a:latin typeface="Arial"/>
                <a:cs typeface="Arial"/>
              </a:rPr>
              <a:t>in the </a:t>
            </a:r>
            <a:r>
              <a:rPr sz="1800" b="1" spc="-5" dirty="0">
                <a:solidFill>
                  <a:srgbClr val="336699"/>
                </a:solidFill>
                <a:latin typeface="Arial"/>
                <a:cs typeface="Arial"/>
              </a:rPr>
              <a:t>case </a:t>
            </a:r>
            <a:r>
              <a:rPr sz="1800" b="1" dirty="0">
                <a:solidFill>
                  <a:srgbClr val="336699"/>
                </a:solidFill>
                <a:latin typeface="Arial"/>
                <a:cs typeface="Arial"/>
              </a:rPr>
              <a:t>of</a:t>
            </a:r>
            <a:r>
              <a:rPr sz="1800" b="1" spc="120" dirty="0">
                <a:solidFill>
                  <a:srgbClr val="336699"/>
                </a:solidFill>
                <a:latin typeface="Arial"/>
                <a:cs typeface="Arial"/>
              </a:rPr>
              <a:t> </a:t>
            </a:r>
            <a:r>
              <a:rPr sz="1800" b="1" spc="-5" dirty="0">
                <a:solidFill>
                  <a:srgbClr val="336699"/>
                </a:solidFill>
                <a:latin typeface="Arial"/>
                <a:cs typeface="Arial"/>
              </a:rPr>
              <a:t>preemption</a:t>
            </a:r>
            <a:endParaRPr sz="1800" dirty="0">
              <a:latin typeface="Arial"/>
              <a:cs typeface="Arial"/>
            </a:endParaRPr>
          </a:p>
        </p:txBody>
      </p:sp>
      <p:sp>
        <p:nvSpPr>
          <p:cNvPr id="11" name="object 11"/>
          <p:cNvSpPr/>
          <p:nvPr/>
        </p:nvSpPr>
        <p:spPr>
          <a:xfrm>
            <a:off x="1006754" y="4751273"/>
            <a:ext cx="146303" cy="15270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006754" y="5300471"/>
            <a:ext cx="146303" cy="1524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06754" y="5602223"/>
            <a:ext cx="146303" cy="152400"/>
          </a:xfrm>
          <a:prstGeom prst="rect">
            <a:avLst/>
          </a:prstGeom>
          <a:blipFill>
            <a:blip r:embed="rId3" cstate="print"/>
            <a:stretch>
              <a:fillRect/>
            </a:stretch>
          </a:blipFill>
        </p:spPr>
        <p:txBody>
          <a:bodyPr wrap="square" lIns="0" tIns="0" rIns="0" bIns="0" rtlCol="0"/>
          <a:lstStyle/>
          <a:p>
            <a:endParaRPr/>
          </a:p>
        </p:txBody>
      </p:sp>
      <p:grpSp>
        <p:nvGrpSpPr>
          <p:cNvPr id="14" name="object 14"/>
          <p:cNvGrpSpPr/>
          <p:nvPr/>
        </p:nvGrpSpPr>
        <p:grpSpPr>
          <a:xfrm>
            <a:off x="4838700" y="100330"/>
            <a:ext cx="3999229" cy="1973580"/>
            <a:chOff x="4838700" y="100330"/>
            <a:chExt cx="3999229" cy="1973580"/>
          </a:xfrm>
        </p:grpSpPr>
        <p:sp>
          <p:nvSpPr>
            <p:cNvPr id="15" name="object 15"/>
            <p:cNvSpPr/>
            <p:nvPr/>
          </p:nvSpPr>
          <p:spPr>
            <a:xfrm>
              <a:off x="4876800" y="138684"/>
              <a:ext cx="3922776" cy="189738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4838700" y="100329"/>
              <a:ext cx="3999229" cy="1973580"/>
            </a:xfrm>
            <a:custGeom>
              <a:avLst/>
              <a:gdLst/>
              <a:ahLst/>
              <a:cxnLst/>
              <a:rect l="l" t="t" r="r" b="b"/>
              <a:pathLst>
                <a:path w="3999229" h="1973580">
                  <a:moveTo>
                    <a:pt x="3973576" y="25400"/>
                  </a:moveTo>
                  <a:lnTo>
                    <a:pt x="25400" y="25400"/>
                  </a:lnTo>
                  <a:lnTo>
                    <a:pt x="25400" y="38100"/>
                  </a:lnTo>
                  <a:lnTo>
                    <a:pt x="25400" y="1935480"/>
                  </a:lnTo>
                  <a:lnTo>
                    <a:pt x="25400" y="1948180"/>
                  </a:lnTo>
                  <a:lnTo>
                    <a:pt x="3973576" y="1948180"/>
                  </a:lnTo>
                  <a:lnTo>
                    <a:pt x="3973576" y="1935734"/>
                  </a:lnTo>
                  <a:lnTo>
                    <a:pt x="3973576" y="1935480"/>
                  </a:lnTo>
                  <a:lnTo>
                    <a:pt x="3973576" y="38354"/>
                  </a:lnTo>
                  <a:lnTo>
                    <a:pt x="3960876" y="38354"/>
                  </a:lnTo>
                  <a:lnTo>
                    <a:pt x="3960876" y="1935480"/>
                  </a:lnTo>
                  <a:lnTo>
                    <a:pt x="38100" y="1935480"/>
                  </a:lnTo>
                  <a:lnTo>
                    <a:pt x="38100" y="38100"/>
                  </a:lnTo>
                  <a:lnTo>
                    <a:pt x="3973576" y="38100"/>
                  </a:lnTo>
                  <a:lnTo>
                    <a:pt x="3973576" y="25400"/>
                  </a:lnTo>
                  <a:close/>
                </a:path>
                <a:path w="3999229" h="1973580">
                  <a:moveTo>
                    <a:pt x="3998976" y="0"/>
                  </a:moveTo>
                  <a:lnTo>
                    <a:pt x="0" y="0"/>
                  </a:lnTo>
                  <a:lnTo>
                    <a:pt x="0" y="12700"/>
                  </a:lnTo>
                  <a:lnTo>
                    <a:pt x="0" y="1960880"/>
                  </a:lnTo>
                  <a:lnTo>
                    <a:pt x="0" y="1973580"/>
                  </a:lnTo>
                  <a:lnTo>
                    <a:pt x="3998976" y="1973580"/>
                  </a:lnTo>
                  <a:lnTo>
                    <a:pt x="3998976" y="1961134"/>
                  </a:lnTo>
                  <a:lnTo>
                    <a:pt x="3998976" y="1960880"/>
                  </a:lnTo>
                  <a:lnTo>
                    <a:pt x="3998976" y="12954"/>
                  </a:lnTo>
                  <a:lnTo>
                    <a:pt x="3986276" y="12954"/>
                  </a:lnTo>
                  <a:lnTo>
                    <a:pt x="3986276" y="1960880"/>
                  </a:lnTo>
                  <a:lnTo>
                    <a:pt x="12700" y="1960880"/>
                  </a:lnTo>
                  <a:lnTo>
                    <a:pt x="12700" y="12700"/>
                  </a:lnTo>
                  <a:lnTo>
                    <a:pt x="3998976" y="12700"/>
                  </a:lnTo>
                  <a:lnTo>
                    <a:pt x="3998976" y="0"/>
                  </a:lnTo>
                  <a:close/>
                </a:path>
              </a:pathLst>
            </a:custGeom>
            <a:solidFill>
              <a:srgbClr val="CC6600"/>
            </a:solidFill>
          </p:spPr>
          <p:txBody>
            <a:bodyPr wrap="square" lIns="0" tIns="0" rIns="0" bIns="0" rtlCol="0"/>
            <a:lstStyle/>
            <a:p>
              <a:endParaRPr/>
            </a:p>
          </p:txBody>
        </p:sp>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a:t>
            </a:fld>
            <a:endParaRPr dirty="0"/>
          </a:p>
        </p:txBody>
      </p:sp>
      <p:sp>
        <p:nvSpPr>
          <p:cNvPr id="18" name="object 18"/>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21056"/>
            <a:ext cx="2471522" cy="513715"/>
          </a:xfrm>
          <a:prstGeom prst="rect">
            <a:avLst/>
          </a:prstGeom>
        </p:spPr>
        <p:txBody>
          <a:bodyPr vert="horz" wrap="square" lIns="0" tIns="12700" rIns="0" bIns="0" rtlCol="0">
            <a:spAutoFit/>
          </a:bodyPr>
          <a:lstStyle/>
          <a:p>
            <a:pPr marL="12700">
              <a:lnSpc>
                <a:spcPct val="100000"/>
              </a:lnSpc>
              <a:spcBef>
                <a:spcPts val="100"/>
              </a:spcBef>
            </a:pPr>
            <a:r>
              <a:rPr dirty="0"/>
              <a:t>Dispa</a:t>
            </a:r>
            <a:r>
              <a:rPr spc="5" dirty="0"/>
              <a:t>t</a:t>
            </a:r>
            <a:r>
              <a:rPr spc="-5" dirty="0"/>
              <a:t>cher</a:t>
            </a:r>
          </a:p>
        </p:txBody>
      </p:sp>
      <p:sp>
        <p:nvSpPr>
          <p:cNvPr id="4" name="object 4"/>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588641"/>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3024200"/>
            <a:ext cx="320040" cy="33101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3460750"/>
            <a:ext cx="320040" cy="33070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4800600"/>
            <a:ext cx="228600" cy="2377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5158740"/>
            <a:ext cx="320040" cy="330708"/>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1295400" y="1298713"/>
            <a:ext cx="7157084" cy="5448415"/>
          </a:xfrm>
          <a:prstGeom prst="rect">
            <a:avLst/>
          </a:prstGeom>
        </p:spPr>
        <p:txBody>
          <a:bodyPr vert="horz" wrap="square" lIns="0" tIns="54610" rIns="0" bIns="0" rtlCol="0">
            <a:spAutoFit/>
          </a:bodyPr>
          <a:lstStyle/>
          <a:p>
            <a:pPr marL="12700" marR="391795" algn="just">
              <a:lnSpc>
                <a:spcPct val="90000"/>
              </a:lnSpc>
              <a:spcBef>
                <a:spcPts val="430"/>
              </a:spcBef>
            </a:pPr>
            <a:r>
              <a:rPr sz="2800" b="1" spc="-10" dirty="0">
                <a:solidFill>
                  <a:srgbClr val="006666"/>
                </a:solidFill>
                <a:latin typeface="Arial"/>
                <a:cs typeface="Arial"/>
              </a:rPr>
              <a:t>The </a:t>
            </a:r>
            <a:r>
              <a:rPr sz="2800" b="1" spc="-5" dirty="0">
                <a:solidFill>
                  <a:srgbClr val="006666"/>
                </a:solidFill>
                <a:latin typeface="Arial"/>
                <a:cs typeface="Arial"/>
              </a:rPr>
              <a:t>code of the OS that gives control to  the process chosen by the scheduler. It  must be concerned</a:t>
            </a:r>
            <a:r>
              <a:rPr sz="2800" b="1" spc="70" dirty="0">
                <a:solidFill>
                  <a:srgbClr val="006666"/>
                </a:solidFill>
                <a:latin typeface="Arial"/>
                <a:cs typeface="Arial"/>
              </a:rPr>
              <a:t> </a:t>
            </a:r>
            <a:r>
              <a:rPr sz="2800" b="1" spc="-5" dirty="0">
                <a:solidFill>
                  <a:srgbClr val="006666"/>
                </a:solidFill>
                <a:latin typeface="Arial"/>
                <a:cs typeface="Arial"/>
              </a:rPr>
              <a:t>with:</a:t>
            </a:r>
            <a:endParaRPr sz="2800" dirty="0">
              <a:latin typeface="Arial"/>
              <a:cs typeface="Arial"/>
            </a:endParaRPr>
          </a:p>
          <a:p>
            <a:pPr marL="413384" marR="3627120">
              <a:lnSpc>
                <a:spcPct val="110000"/>
              </a:lnSpc>
              <a:spcBef>
                <a:spcPts val="10"/>
              </a:spcBef>
            </a:pPr>
            <a:r>
              <a:rPr sz="2600" dirty="0">
                <a:solidFill>
                  <a:srgbClr val="006666"/>
                </a:solidFill>
                <a:latin typeface="Arial"/>
                <a:cs typeface="Arial"/>
              </a:rPr>
              <a:t>change context  change to user</a:t>
            </a:r>
            <a:r>
              <a:rPr sz="2600" spc="-65" dirty="0">
                <a:solidFill>
                  <a:srgbClr val="006666"/>
                </a:solidFill>
                <a:latin typeface="Arial"/>
                <a:cs typeface="Arial"/>
              </a:rPr>
              <a:t> </a:t>
            </a:r>
            <a:r>
              <a:rPr sz="2600" dirty="0">
                <a:solidFill>
                  <a:srgbClr val="006666"/>
                </a:solidFill>
                <a:latin typeface="Arial"/>
                <a:cs typeface="Arial"/>
              </a:rPr>
              <a:t>mode</a:t>
            </a:r>
            <a:endParaRPr sz="2600" dirty="0">
              <a:latin typeface="Arial"/>
              <a:cs typeface="Arial"/>
            </a:endParaRPr>
          </a:p>
          <a:p>
            <a:pPr marL="413384">
              <a:spcBef>
                <a:spcPts val="315"/>
              </a:spcBef>
            </a:pPr>
            <a:r>
              <a:rPr sz="2600" dirty="0">
                <a:solidFill>
                  <a:srgbClr val="006666"/>
                </a:solidFill>
                <a:latin typeface="Arial"/>
                <a:cs typeface="Arial"/>
              </a:rPr>
              <a:t>restart the chosen</a:t>
            </a:r>
            <a:r>
              <a:rPr sz="2600" spc="-10" dirty="0">
                <a:solidFill>
                  <a:srgbClr val="006666"/>
                </a:solidFill>
                <a:latin typeface="Arial"/>
                <a:cs typeface="Arial"/>
              </a:rPr>
              <a:t> </a:t>
            </a:r>
            <a:r>
              <a:rPr sz="2600" dirty="0">
                <a:solidFill>
                  <a:srgbClr val="006666"/>
                </a:solidFill>
                <a:latin typeface="Arial"/>
                <a:cs typeface="Arial"/>
              </a:rPr>
              <a:t>process</a:t>
            </a:r>
            <a:r>
              <a:rPr lang="en-CA" sz="2600" dirty="0">
                <a:solidFill>
                  <a:srgbClr val="006666"/>
                </a:solidFill>
                <a:latin typeface="Arial"/>
                <a:cs typeface="Arial"/>
              </a:rPr>
              <a:t> (pick up the progress from the instruction counter)</a:t>
            </a:r>
          </a:p>
          <a:p>
            <a:pPr marL="413384">
              <a:spcBef>
                <a:spcPts val="315"/>
              </a:spcBef>
            </a:pPr>
            <a:endParaRPr lang="en-CA" sz="2600" dirty="0">
              <a:latin typeface="Arial"/>
              <a:cs typeface="Arial"/>
            </a:endParaRPr>
          </a:p>
          <a:p>
            <a:pPr marL="12700">
              <a:lnSpc>
                <a:spcPct val="100000"/>
              </a:lnSpc>
              <a:spcBef>
                <a:spcPts val="325"/>
              </a:spcBef>
            </a:pPr>
            <a:r>
              <a:rPr lang="en-CA" sz="2800" b="1" spc="-5" dirty="0">
                <a:solidFill>
                  <a:srgbClr val="006666"/>
                </a:solidFill>
                <a:latin typeface="Arial"/>
                <a:cs typeface="Arial"/>
              </a:rPr>
              <a:t>Dispatcher</a:t>
            </a:r>
            <a:r>
              <a:rPr lang="en-CA" sz="2800" b="1" spc="35" dirty="0">
                <a:solidFill>
                  <a:srgbClr val="006666"/>
                </a:solidFill>
                <a:latin typeface="Arial"/>
                <a:cs typeface="Arial"/>
              </a:rPr>
              <a:t> </a:t>
            </a:r>
            <a:r>
              <a:rPr lang="en-CA" sz="2800" b="1" spc="-5" dirty="0">
                <a:solidFill>
                  <a:srgbClr val="006666"/>
                </a:solidFill>
                <a:latin typeface="Arial"/>
                <a:cs typeface="Arial"/>
              </a:rPr>
              <a:t>latency</a:t>
            </a:r>
            <a:endParaRPr lang="en-CA" sz="2800" dirty="0">
              <a:latin typeface="Arial"/>
              <a:cs typeface="Arial"/>
            </a:endParaRPr>
          </a:p>
          <a:p>
            <a:pPr marL="413384" marR="207645">
              <a:lnSpc>
                <a:spcPts val="2810"/>
              </a:lnSpc>
              <a:spcBef>
                <a:spcPts val="675"/>
              </a:spcBef>
            </a:pPr>
            <a:r>
              <a:rPr sz="2600" dirty="0">
                <a:solidFill>
                  <a:srgbClr val="006666"/>
                </a:solidFill>
                <a:latin typeface="Arial"/>
                <a:cs typeface="Arial"/>
              </a:rPr>
              <a:t>the time required to perform the duties of </a:t>
            </a:r>
            <a:r>
              <a:rPr sz="2600" spc="-5" dirty="0">
                <a:solidFill>
                  <a:srgbClr val="006666"/>
                </a:solidFill>
                <a:latin typeface="Arial"/>
                <a:cs typeface="Arial"/>
              </a:rPr>
              <a:t>the  </a:t>
            </a:r>
            <a:r>
              <a:rPr sz="2600" dirty="0">
                <a:solidFill>
                  <a:srgbClr val="006666"/>
                </a:solidFill>
                <a:latin typeface="Arial"/>
                <a:cs typeface="Arial"/>
              </a:rPr>
              <a:t>dispatcher</a:t>
            </a:r>
            <a:endParaRPr lang="en-CA" sz="2600" dirty="0">
              <a:latin typeface="Arial"/>
              <a:cs typeface="Arial"/>
            </a:endParaRPr>
          </a:p>
          <a:p>
            <a:pPr marL="413384" marR="5080">
              <a:lnSpc>
                <a:spcPts val="2810"/>
              </a:lnSpc>
              <a:spcBef>
                <a:spcPts val="620"/>
              </a:spcBef>
            </a:pPr>
            <a:r>
              <a:rPr lang="en-CA" sz="2600" spc="-5" dirty="0">
                <a:solidFill>
                  <a:srgbClr val="006666"/>
                </a:solidFill>
                <a:latin typeface="Arial"/>
                <a:cs typeface="Arial"/>
              </a:rPr>
              <a:t>it is </a:t>
            </a:r>
            <a:r>
              <a:rPr lang="en-CA" sz="2600" dirty="0">
                <a:solidFill>
                  <a:srgbClr val="006666"/>
                </a:solidFill>
                <a:latin typeface="Arial"/>
                <a:cs typeface="Arial"/>
              </a:rPr>
              <a:t>often overlooked, </a:t>
            </a:r>
            <a:r>
              <a:rPr lang="en-CA" sz="2600" spc="-5" dirty="0">
                <a:solidFill>
                  <a:srgbClr val="006666"/>
                </a:solidFill>
                <a:latin typeface="Arial"/>
                <a:cs typeface="Arial"/>
              </a:rPr>
              <a:t>it </a:t>
            </a:r>
            <a:r>
              <a:rPr lang="en-CA" sz="2600" dirty="0">
                <a:solidFill>
                  <a:srgbClr val="006666"/>
                </a:solidFill>
                <a:latin typeface="Arial"/>
                <a:cs typeface="Arial"/>
              </a:rPr>
              <a:t>must be assumed that  </a:t>
            </a:r>
            <a:r>
              <a:rPr lang="en-CA" sz="2600" spc="-5" dirty="0">
                <a:solidFill>
                  <a:srgbClr val="006666"/>
                </a:solidFill>
                <a:latin typeface="Arial"/>
                <a:cs typeface="Arial"/>
              </a:rPr>
              <a:t>it is </a:t>
            </a:r>
            <a:r>
              <a:rPr lang="en-CA" sz="2600" dirty="0">
                <a:solidFill>
                  <a:srgbClr val="006666"/>
                </a:solidFill>
                <a:latin typeface="Arial"/>
                <a:cs typeface="Arial"/>
              </a:rPr>
              <a:t>small compared to the length of a</a:t>
            </a:r>
            <a:r>
              <a:rPr lang="en-CA" sz="2600" spc="-10" dirty="0">
                <a:solidFill>
                  <a:srgbClr val="006666"/>
                </a:solidFill>
                <a:latin typeface="Arial"/>
                <a:cs typeface="Arial"/>
              </a:rPr>
              <a:t> </a:t>
            </a:r>
            <a:r>
              <a:rPr lang="en-CA" sz="2600" dirty="0">
                <a:solidFill>
                  <a:srgbClr val="006666"/>
                </a:solidFill>
                <a:latin typeface="Arial"/>
                <a:cs typeface="Arial"/>
              </a:rPr>
              <a:t>cycle</a:t>
            </a:r>
            <a:endParaRPr lang="en-CA" sz="2600" dirty="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a:t>
            </a:fld>
            <a:endParaRPr dirty="0"/>
          </a:p>
        </p:txBody>
      </p:sp>
      <p:sp>
        <p:nvSpPr>
          <p:cNvPr id="13" name="object 13"/>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919322" cy="514350"/>
          </a:xfrm>
          <a:prstGeom prst="rect">
            <a:avLst/>
          </a:prstGeom>
        </p:spPr>
        <p:txBody>
          <a:bodyPr vert="horz" wrap="square" lIns="0" tIns="13335" rIns="0" bIns="0" rtlCol="0">
            <a:spAutoFit/>
          </a:bodyPr>
          <a:lstStyle/>
          <a:p>
            <a:pPr marL="12700">
              <a:lnSpc>
                <a:spcPct val="100000"/>
              </a:lnSpc>
              <a:spcBef>
                <a:spcPts val="105"/>
              </a:spcBef>
            </a:pPr>
            <a:r>
              <a:rPr dirty="0"/>
              <a:t>Scheduling</a:t>
            </a:r>
            <a:r>
              <a:rPr spc="-95" dirty="0"/>
              <a:t> </a:t>
            </a:r>
            <a:r>
              <a:rPr spc="-5" dirty="0"/>
              <a:t>criteria</a:t>
            </a:r>
          </a:p>
        </p:txBody>
      </p:sp>
      <p:sp>
        <p:nvSpPr>
          <p:cNvPr id="4" name="object 4"/>
          <p:cNvSpPr/>
          <p:nvPr/>
        </p:nvSpPr>
        <p:spPr>
          <a:xfrm>
            <a:off x="1006754" y="1475866"/>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321434"/>
            <a:ext cx="6847205" cy="448881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There </a:t>
            </a:r>
            <a:r>
              <a:rPr sz="2400" b="1" spc="5" dirty="0">
                <a:solidFill>
                  <a:srgbClr val="006666"/>
                </a:solidFill>
                <a:latin typeface="Arial"/>
                <a:cs typeface="Arial"/>
              </a:rPr>
              <a:t>will </a:t>
            </a:r>
            <a:r>
              <a:rPr sz="2400" b="1" dirty="0">
                <a:solidFill>
                  <a:srgbClr val="006666"/>
                </a:solidFill>
                <a:latin typeface="Arial"/>
                <a:cs typeface="Arial"/>
              </a:rPr>
              <a:t>normally be </a:t>
            </a:r>
            <a:r>
              <a:rPr sz="2400" b="1" spc="-5" dirty="0">
                <a:solidFill>
                  <a:srgbClr val="006666"/>
                </a:solidFill>
                <a:latin typeface="Arial"/>
                <a:cs typeface="Arial"/>
              </a:rPr>
              <a:t>several processes </a:t>
            </a:r>
            <a:r>
              <a:rPr sz="2400" b="1" dirty="0">
                <a:solidFill>
                  <a:srgbClr val="006666"/>
                </a:solidFill>
                <a:latin typeface="Arial"/>
                <a:cs typeface="Arial"/>
              </a:rPr>
              <a:t>in</a:t>
            </a:r>
            <a:r>
              <a:rPr sz="2400" b="1" spc="-90"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ready</a:t>
            </a:r>
            <a:r>
              <a:rPr sz="2400" b="1" spc="5" dirty="0">
                <a:solidFill>
                  <a:srgbClr val="006666"/>
                </a:solidFill>
                <a:latin typeface="Arial"/>
                <a:cs typeface="Arial"/>
              </a:rPr>
              <a:t> </a:t>
            </a:r>
            <a:r>
              <a:rPr sz="2400" b="1" spc="-5" dirty="0">
                <a:solidFill>
                  <a:srgbClr val="006666"/>
                </a:solidFill>
                <a:latin typeface="Arial"/>
                <a:cs typeface="Arial"/>
              </a:rPr>
              <a:t>queue</a:t>
            </a:r>
            <a:endParaRPr sz="2400">
              <a:latin typeface="Arial"/>
              <a:cs typeface="Arial"/>
            </a:endParaRPr>
          </a:p>
          <a:p>
            <a:pPr>
              <a:lnSpc>
                <a:spcPct val="100000"/>
              </a:lnSpc>
              <a:spcBef>
                <a:spcPts val="5"/>
              </a:spcBef>
            </a:pPr>
            <a:endParaRPr sz="3500">
              <a:latin typeface="Arial"/>
              <a:cs typeface="Arial"/>
            </a:endParaRPr>
          </a:p>
          <a:p>
            <a:pPr marL="12700" marR="464820">
              <a:lnSpc>
                <a:spcPct val="100000"/>
              </a:lnSpc>
              <a:spcBef>
                <a:spcPts val="5"/>
              </a:spcBef>
            </a:pPr>
            <a:r>
              <a:rPr sz="2400" b="1" dirty="0">
                <a:solidFill>
                  <a:srgbClr val="006666"/>
                </a:solidFill>
                <a:latin typeface="Arial"/>
                <a:cs typeface="Arial"/>
              </a:rPr>
              <a:t>When </a:t>
            </a:r>
            <a:r>
              <a:rPr sz="2400" b="1" spc="-5" dirty="0">
                <a:solidFill>
                  <a:srgbClr val="006666"/>
                </a:solidFill>
                <a:latin typeface="Arial"/>
                <a:cs typeface="Arial"/>
              </a:rPr>
              <a:t>CPU becomes available, </a:t>
            </a:r>
            <a:r>
              <a:rPr sz="2400" b="1" spc="5" dirty="0">
                <a:solidFill>
                  <a:srgbClr val="006666"/>
                </a:solidFill>
                <a:latin typeface="Arial"/>
                <a:cs typeface="Arial"/>
              </a:rPr>
              <a:t>which </a:t>
            </a:r>
            <a:r>
              <a:rPr sz="2400" b="1" dirty="0">
                <a:solidFill>
                  <a:srgbClr val="006666"/>
                </a:solidFill>
                <a:latin typeface="Arial"/>
                <a:cs typeface="Arial"/>
              </a:rPr>
              <a:t>one</a:t>
            </a:r>
            <a:r>
              <a:rPr sz="2400" b="1" spc="-95" dirty="0">
                <a:solidFill>
                  <a:srgbClr val="006666"/>
                </a:solidFill>
                <a:latin typeface="Arial"/>
                <a:cs typeface="Arial"/>
              </a:rPr>
              <a:t> </a:t>
            </a:r>
            <a:r>
              <a:rPr sz="2400" b="1" dirty="0">
                <a:solidFill>
                  <a:srgbClr val="006666"/>
                </a:solidFill>
                <a:latin typeface="Arial"/>
                <a:cs typeface="Arial"/>
              </a:rPr>
              <a:t>to  </a:t>
            </a:r>
            <a:r>
              <a:rPr sz="2400" b="1" spc="-5" dirty="0">
                <a:solidFill>
                  <a:srgbClr val="006666"/>
                </a:solidFill>
                <a:latin typeface="Arial"/>
                <a:cs typeface="Arial"/>
              </a:rPr>
              <a:t>choose?</a:t>
            </a:r>
            <a:endParaRPr sz="2400">
              <a:latin typeface="Arial"/>
              <a:cs typeface="Arial"/>
            </a:endParaRPr>
          </a:p>
          <a:p>
            <a:pPr>
              <a:lnSpc>
                <a:spcPct val="100000"/>
              </a:lnSpc>
              <a:spcBef>
                <a:spcPts val="5"/>
              </a:spcBef>
            </a:pPr>
            <a:endParaRPr sz="3500">
              <a:latin typeface="Arial"/>
              <a:cs typeface="Arial"/>
            </a:endParaRPr>
          </a:p>
          <a:p>
            <a:pPr marL="12700" marR="361950">
              <a:lnSpc>
                <a:spcPct val="100000"/>
              </a:lnSpc>
              <a:spcBef>
                <a:spcPts val="5"/>
              </a:spcBef>
            </a:pPr>
            <a:r>
              <a:rPr sz="2400" b="1" dirty="0">
                <a:solidFill>
                  <a:srgbClr val="006666"/>
                </a:solidFill>
                <a:latin typeface="Arial"/>
                <a:cs typeface="Arial"/>
              </a:rPr>
              <a:t>The </a:t>
            </a:r>
            <a:r>
              <a:rPr sz="2400" b="1" spc="-5" dirty="0">
                <a:solidFill>
                  <a:srgbClr val="006666"/>
                </a:solidFill>
                <a:latin typeface="Arial"/>
                <a:cs typeface="Arial"/>
              </a:rPr>
              <a:t>general </a:t>
            </a:r>
            <a:r>
              <a:rPr sz="2400" b="1" dirty="0">
                <a:solidFill>
                  <a:srgbClr val="006666"/>
                </a:solidFill>
                <a:latin typeface="Arial"/>
                <a:cs typeface="Arial"/>
              </a:rPr>
              <a:t>idea is to </a:t>
            </a:r>
            <a:r>
              <a:rPr sz="2400" b="1" spc="-5" dirty="0">
                <a:solidFill>
                  <a:srgbClr val="006666"/>
                </a:solidFill>
                <a:latin typeface="Arial"/>
                <a:cs typeface="Arial"/>
              </a:rPr>
              <a:t>make </a:t>
            </a:r>
            <a:r>
              <a:rPr sz="2400" b="1" dirty="0">
                <a:solidFill>
                  <a:srgbClr val="006666"/>
                </a:solidFill>
                <a:latin typeface="Arial"/>
                <a:cs typeface="Arial"/>
              </a:rPr>
              <a:t>the </a:t>
            </a:r>
            <a:r>
              <a:rPr sz="2400" b="1" spc="-5" dirty="0">
                <a:solidFill>
                  <a:srgbClr val="006666"/>
                </a:solidFill>
                <a:latin typeface="Arial"/>
                <a:cs typeface="Arial"/>
              </a:rPr>
              <a:t>choice </a:t>
            </a:r>
            <a:r>
              <a:rPr sz="2400" b="1" dirty="0">
                <a:solidFill>
                  <a:srgbClr val="006666"/>
                </a:solidFill>
                <a:latin typeface="Arial"/>
                <a:cs typeface="Arial"/>
              </a:rPr>
              <a:t>in</a:t>
            </a:r>
            <a:r>
              <a:rPr sz="2400" b="1" spc="-65"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interest of </a:t>
            </a:r>
            <a:r>
              <a:rPr sz="2400" b="1" dirty="0">
                <a:solidFill>
                  <a:srgbClr val="006666"/>
                </a:solidFill>
                <a:latin typeface="Arial"/>
                <a:cs typeface="Arial"/>
              </a:rPr>
              <a:t>the efficient use of the</a:t>
            </a:r>
            <a:r>
              <a:rPr sz="2400" b="1" spc="-80" dirty="0">
                <a:solidFill>
                  <a:srgbClr val="006666"/>
                </a:solidFill>
                <a:latin typeface="Arial"/>
                <a:cs typeface="Arial"/>
              </a:rPr>
              <a:t> </a:t>
            </a:r>
            <a:r>
              <a:rPr sz="2400" b="1" dirty="0">
                <a:solidFill>
                  <a:srgbClr val="006666"/>
                </a:solidFill>
                <a:latin typeface="Arial"/>
                <a:cs typeface="Arial"/>
              </a:rPr>
              <a:t>machine</a:t>
            </a:r>
            <a:endParaRPr sz="2400">
              <a:latin typeface="Arial"/>
              <a:cs typeface="Arial"/>
            </a:endParaRPr>
          </a:p>
          <a:p>
            <a:pPr>
              <a:lnSpc>
                <a:spcPct val="100000"/>
              </a:lnSpc>
              <a:spcBef>
                <a:spcPts val="5"/>
              </a:spcBef>
            </a:pPr>
            <a:endParaRPr sz="3500">
              <a:latin typeface="Arial"/>
              <a:cs typeface="Arial"/>
            </a:endParaRPr>
          </a:p>
          <a:p>
            <a:pPr marL="12700" marR="904240">
              <a:lnSpc>
                <a:spcPct val="100000"/>
              </a:lnSpc>
              <a:spcBef>
                <a:spcPts val="5"/>
              </a:spcBef>
            </a:pPr>
            <a:r>
              <a:rPr sz="2400" b="1" spc="-5" dirty="0">
                <a:solidFill>
                  <a:srgbClr val="006666"/>
                </a:solidFill>
                <a:latin typeface="Arial"/>
                <a:cs typeface="Arial"/>
              </a:rPr>
              <a:t>But </a:t>
            </a:r>
            <a:r>
              <a:rPr sz="2400" b="1" dirty="0">
                <a:solidFill>
                  <a:srgbClr val="006666"/>
                </a:solidFill>
                <a:latin typeface="Arial"/>
                <a:cs typeface="Arial"/>
              </a:rPr>
              <a:t>the </a:t>
            </a:r>
            <a:r>
              <a:rPr sz="2400" b="1" spc="-5" dirty="0">
                <a:solidFill>
                  <a:srgbClr val="006666"/>
                </a:solidFill>
                <a:latin typeface="Arial"/>
                <a:cs typeface="Arial"/>
              </a:rPr>
              <a:t>latter can </a:t>
            </a:r>
            <a:r>
              <a:rPr sz="2400" b="1" dirty="0">
                <a:solidFill>
                  <a:srgbClr val="006666"/>
                </a:solidFill>
                <a:latin typeface="Arial"/>
                <a:cs typeface="Arial"/>
              </a:rPr>
              <a:t>be judged </a:t>
            </a:r>
            <a:r>
              <a:rPr sz="2400" b="1" spc="-5" dirty="0">
                <a:solidFill>
                  <a:srgbClr val="006666"/>
                </a:solidFill>
                <a:latin typeface="Arial"/>
                <a:cs typeface="Arial"/>
              </a:rPr>
              <a:t>according</a:t>
            </a:r>
            <a:r>
              <a:rPr sz="2400" b="1" spc="-55" dirty="0">
                <a:solidFill>
                  <a:srgbClr val="006666"/>
                </a:solidFill>
                <a:latin typeface="Arial"/>
                <a:cs typeface="Arial"/>
              </a:rPr>
              <a:t> </a:t>
            </a:r>
            <a:r>
              <a:rPr sz="2400" b="1" dirty="0">
                <a:solidFill>
                  <a:srgbClr val="006666"/>
                </a:solidFill>
                <a:latin typeface="Arial"/>
                <a:cs typeface="Arial"/>
              </a:rPr>
              <a:t>to  different criteria</a:t>
            </a:r>
            <a:r>
              <a:rPr sz="2400" b="1" spc="-20" dirty="0">
                <a:solidFill>
                  <a:srgbClr val="006666"/>
                </a:solidFill>
                <a:latin typeface="Arial"/>
                <a:cs typeface="Arial"/>
              </a:rPr>
              <a:t> </a:t>
            </a:r>
            <a:r>
              <a:rPr sz="2400" b="1" dirty="0">
                <a:solidFill>
                  <a:srgbClr val="006666"/>
                </a:solidFill>
                <a:latin typeface="Arial"/>
                <a:cs typeface="Arial"/>
              </a:rPr>
              <a:t>...</a:t>
            </a:r>
            <a:endParaRPr sz="2400">
              <a:latin typeface="Arial"/>
              <a:cs typeface="Arial"/>
            </a:endParaRPr>
          </a:p>
        </p:txBody>
      </p:sp>
      <p:sp>
        <p:nvSpPr>
          <p:cNvPr id="6" name="object 6"/>
          <p:cNvSpPr/>
          <p:nvPr/>
        </p:nvSpPr>
        <p:spPr>
          <a:xfrm>
            <a:off x="1006754" y="2719704"/>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963670"/>
            <a:ext cx="198119" cy="20269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5207508"/>
            <a:ext cx="198119" cy="202692"/>
          </a:xfrm>
          <a:prstGeom prst="rect">
            <a:avLst/>
          </a:prstGeom>
          <a:blipFill>
            <a:blip r:embed="rId2"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
        <p:nvSpPr>
          <p:cNvPr id="10" name="object 10"/>
          <p:cNvSpPr txBox="1"/>
          <p:nvPr/>
        </p:nvSpPr>
        <p:spPr>
          <a:xfrm>
            <a:off x="8158098" y="6522338"/>
            <a:ext cx="450850"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Ch.</a:t>
            </a:r>
            <a:r>
              <a:rPr sz="1400" spc="-75" dirty="0">
                <a:solidFill>
                  <a:srgbClr val="FF9966"/>
                </a:solidFill>
                <a:latin typeface="Arial"/>
                <a:cs typeface="Arial"/>
              </a:rPr>
              <a:t> </a:t>
            </a:r>
            <a:r>
              <a:rPr sz="1400" dirty="0">
                <a:solidFill>
                  <a:srgbClr val="FF9966"/>
                </a:solidFill>
                <a:latin typeface="Arial"/>
                <a:cs typeface="Arial"/>
              </a:rPr>
              <a:t>6</a:t>
            </a:r>
            <a:endParaRPr sz="1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3279</TotalTime>
  <Words>7098</Words>
  <Application>Microsoft Office PowerPoint</Application>
  <PresentationFormat>On-screen Show (4:3)</PresentationFormat>
  <Paragraphs>778</Paragraphs>
  <Slides>57</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Arial</vt:lpstr>
      <vt:lpstr>Arial Black</vt:lpstr>
      <vt:lpstr>Calibri</vt:lpstr>
      <vt:lpstr>Lato</vt:lpstr>
      <vt:lpstr>Liberation Sans Narrow</vt:lpstr>
      <vt:lpstr>Symbol</vt:lpstr>
      <vt:lpstr>Times New Roman</vt:lpstr>
      <vt:lpstr>urw-din</vt:lpstr>
      <vt:lpstr>Wingdings</vt:lpstr>
      <vt:lpstr>Office Theme</vt:lpstr>
      <vt:lpstr>PowerPoint Presentation</vt:lpstr>
      <vt:lpstr>Module overview</vt:lpstr>
      <vt:lpstr>State transition diagram of a process</vt:lpstr>
      <vt:lpstr>Process queues for scheduling</vt:lpstr>
      <vt:lpstr>Basic concepts</vt:lpstr>
      <vt:lpstr>The cycles of a process</vt:lpstr>
      <vt:lpstr>When to invoke the scheduler</vt:lpstr>
      <vt:lpstr>Dispatcher</vt:lpstr>
      <vt:lpstr>Scheduling criteria</vt:lpstr>
      <vt:lpstr>Scheduling criteria</vt:lpstr>
      <vt:lpstr>Scheduling criteria: maximize / minimize</vt:lpstr>
      <vt:lpstr>Scheduling Criteria Example</vt:lpstr>
      <vt:lpstr>Now let's take a look at several scheduling methods and see how they behave against  these criteria.</vt:lpstr>
      <vt:lpstr>First come, first served (First come, first serve, FCFS)</vt:lpstr>
      <vt:lpstr>First come, first served</vt:lpstr>
      <vt:lpstr>FCFS scheduling (continued)</vt:lpstr>
      <vt:lpstr>Take into account the arrival time!</vt:lpstr>
      <vt:lpstr>Convoy Effect with the FCFS</vt:lpstr>
      <vt:lpstr>FCFS Scheduling Discussion</vt:lpstr>
      <vt:lpstr>The shortest process starts first</vt:lpstr>
      <vt:lpstr>Shortest-Job-First (SJR) Scheduling</vt:lpstr>
      <vt:lpstr>Example of Non-Preemptive SJF</vt:lpstr>
      <vt:lpstr>Example of Preemptive SJF</vt:lpstr>
      <vt:lpstr>Small technical detail with SJF</vt:lpstr>
      <vt:lpstr>PowerPoint Presentation</vt:lpstr>
      <vt:lpstr>The shortest first SJF: review</vt:lpstr>
      <vt:lpstr>SJF Discussion</vt:lpstr>
      <vt:lpstr>Priority Scheduling</vt:lpstr>
      <vt:lpstr>Priority Scheduling Discussion</vt:lpstr>
      <vt:lpstr>Round-Robin (RR)</vt:lpstr>
      <vt:lpstr>Round-Robin performance</vt:lpstr>
      <vt:lpstr>Example: RR Quantum = 20</vt:lpstr>
      <vt:lpstr>A small quantum increases # context switches (OS time)</vt:lpstr>
      <vt:lpstr>Example to see the importance of a good choice  of quantum (to be developed as an exercise)</vt:lpstr>
      <vt:lpstr>Algorithms we have seen so far</vt:lpstr>
      <vt:lpstr>Scheduling exercises</vt:lpstr>
      <vt:lpstr>Multilevel Queue</vt:lpstr>
      <vt:lpstr>Multilevel Queue</vt:lpstr>
      <vt:lpstr>Multilevel Queue Scheduling</vt:lpstr>
      <vt:lpstr>Multilevel Feedback Queue</vt:lpstr>
      <vt:lpstr>Multilevel Feedback Queue</vt:lpstr>
      <vt:lpstr>Example of Multilevel Feedback Queue</vt:lpstr>
      <vt:lpstr>Example of Multilevel Feedback Queue</vt:lpstr>
      <vt:lpstr>Multilevel Feedback Queue Discussion</vt:lpstr>
      <vt:lpstr>In practice...</vt:lpstr>
      <vt:lpstr>Also…</vt:lpstr>
      <vt:lpstr>Summary of scheduling algorithms</vt:lpstr>
      <vt:lpstr>PowerPoint Presentation</vt:lpstr>
      <vt:lpstr>Multiple-Processor Scheduling</vt:lpstr>
      <vt:lpstr>Multiple-Processor Scheduling - Approaches</vt:lpstr>
      <vt:lpstr>SMP Scheduling Issues</vt:lpstr>
      <vt:lpstr>Evaluation methods and comparison of  algorithms</vt:lpstr>
      <vt:lpstr>PowerPoint Presentation</vt:lpstr>
      <vt:lpstr>Use of queuing theory</vt:lpstr>
      <vt:lpstr>Queuing theory: Little's formula</vt:lpstr>
      <vt:lpstr>Simulation</vt:lpstr>
      <vt:lpstr>Important points in this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Ordonnancement processus</dc:title>
  <dc:creator>Luigi Logrippo</dc:creator>
  <cp:lastModifiedBy>Faranak Vahid-Ansari</cp:lastModifiedBy>
  <cp:revision>47</cp:revision>
  <dcterms:created xsi:type="dcterms:W3CDTF">2022-05-31T19:56:07Z</dcterms:created>
  <dcterms:modified xsi:type="dcterms:W3CDTF">2022-07-24T02:36:08Z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2021-02-10T00:00:00Z</vt:filetime>
  </property>
  <property fmtid="{D5CDD505-2E9C-101B-9397-08002B2CF9AE}" pid="3" name="Creator">
    <vt:lpwstr>Microsoft® PowerPoint® for Microsoft 365</vt:lpwstr>
  </property>
  <property fmtid="{D5CDD505-2E9C-101B-9397-08002B2CF9AE}" pid="4" name="LastSaved">
    <vt:filetime>2022-05-31T00:00:00Z</vt:filetime>
  </property>
</Properties>
</file>