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42"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00" autoAdjust="0"/>
  </p:normalViewPr>
  <p:slideViewPr>
    <p:cSldViewPr>
      <p:cViewPr varScale="1">
        <p:scale>
          <a:sx n="87" d="100"/>
          <a:sy n="87" d="100"/>
        </p:scale>
        <p:origin x="230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22:30:18.620"/>
    </inkml:context>
    <inkml:brush xml:id="br0">
      <inkml:brushProperty name="width" value="0.05" units="cm"/>
      <inkml:brushProperty name="height" value="0.05" units="cm"/>
      <inkml:brushProperty name="color" value="#E71224"/>
    </inkml:brush>
  </inkml:definitions>
  <inkml:trace contextRef="#ctx0" brushRef="#br0">534 5 24575,'-11'-2'0,"-1"1"0,1 0 0,-1 1 0,1 0 0,0 0 0,-1 1 0,1 1 0,0 0 0,-13 4 0,2-1 0,1-2 0,1 2 0,0 0 0,1 2 0,-1 0 0,1 1 0,1 1 0,-25 15 0,31-15 0,0 0 0,1 0 0,0 2 0,0-1 0,1 1 0,0 1 0,1 0 0,0 0 0,1 1 0,-12 26 0,4-2 0,1 1 0,2 1 0,2 0 0,-8 49 0,16-69 0,0 1 0,2-1 0,0 1 0,1 0 0,1 0 0,1-1 0,0 1 0,2-1 0,0 0 0,13 34 0,-13-45 0,-1-1 0,1 1 0,1-1 0,-1 0 0,1-1 0,0 1 0,1-1 0,-1 0 0,1-1 0,1 1 0,-1-1 0,1 0 0,13 7 0,-9-7 0,-1-1 0,1 0 0,1 0 0,-1-1 0,1-1 0,-1 0 0,1 0 0,21-1 0,-4-2 0,0-2 0,0-1 0,0-1 0,-1-2 0,1-1 0,51-22 0,-40 13 0,0-2 0,51-35 0,-77 46 0,-2-2 0,1 0 0,-1 0 0,0-1 0,-1-1 0,-1 0 0,0 0 0,0-1 0,-1 0 0,7-16 0,-14 24 0,-1 0 0,0-1 0,0 0 0,0 1 0,0-1 0,-1 0 0,0 1 0,0-1 0,-1 0 0,0 1 0,0-1 0,0 1 0,0-1 0,-1 1 0,0-1 0,0 1 0,-5-9 0,-7-12 0,-1 1 0,-19-25 0,26 39 0,-9-14-151,-2 1-1,0 1 0,-2 0 0,-1 2 1,0 0-1,-2 1 0,0 2 1,-41-25-1,48 35-6674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22:30:31.443"/>
    </inkml:context>
    <inkml:brush xml:id="br0">
      <inkml:brushProperty name="width" value="0.05" units="cm"/>
      <inkml:brushProperty name="height" value="0.05" units="cm"/>
      <inkml:brushProperty name="color" value="#E71224"/>
    </inkml:brush>
  </inkml:definitions>
  <inkml:trace contextRef="#ctx0" brushRef="#br0">1 1 24575,'59'214'0,"-37"-125"0,4 0 0,46 105 0,-69-188 0,0 0 0,1-1 0,-1 1 0,1-1 0,0 1 0,1-1 0,-1 0 0,1-1 0,0 1 0,0-1 0,0 0 0,1 0 0,-1-1 0,12 6 0,-6-5 0,-1 0 0,1-1 0,0-1 0,0 1 0,0-2 0,1 0 0,-1 0 0,12-1 0,17-3 0,-1-3 0,0-1 0,69-21 0,-108 28 0,75-24-455,-1-4 0,128-67 0,-194 91-6371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22:30:45.732"/>
    </inkml:context>
    <inkml:brush xml:id="br0">
      <inkml:brushProperty name="width" value="0.05" units="cm"/>
      <inkml:brushProperty name="height" value="0.05" units="cm"/>
      <inkml:brushProperty name="color" value="#E71224"/>
    </inkml:brush>
  </inkml:definitions>
  <inkml:trace contextRef="#ctx0" brushRef="#br0">1 0 24575,'8'96'0,"7"56"0,-12-130 0,2-1 0,0 1 0,2-1 0,15 35 0,-18-49 0,1 0 0,0 0 0,0-1 0,1 0 0,0 0 0,0-1 0,0 1 0,1-1 0,0 0 0,-1-1 0,2 0 0,-1 0 0,0-1 0,1 1 0,0-2 0,0 1 0,0-1 0,0 0 0,0-1 0,15 1 0,-4 0 0,0-1 0,0-1 0,-1 0 0,1-2 0,0 0 0,-1-1 0,1-1 0,21-8 0,31-22-1365,-50 23-5461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22:30:48.292"/>
    </inkml:context>
    <inkml:brush xml:id="br0">
      <inkml:brushProperty name="width" value="0.05" units="cm"/>
      <inkml:brushProperty name="height" value="0.05" units="cm"/>
      <inkml:brushProperty name="color" value="#E71224"/>
    </inkml:brush>
  </inkml:definitions>
  <inkml:trace contextRef="#ctx0" brushRef="#br0">1 1 24575,'15'553'0,"-6"-296"0,-5-211-1365,-2-33-5461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22:30:21.617"/>
    </inkml:context>
    <inkml:brush xml:id="br0">
      <inkml:brushProperty name="width" value="0.05" units="cm"/>
      <inkml:brushProperty name="height" value="0.05" units="cm"/>
      <inkml:brushProperty name="color" value="#E71224"/>
    </inkml:brush>
  </inkml:definitions>
  <inkml:trace contextRef="#ctx0" brushRef="#br0">0 0 24575,'9'55'0,"19"70"0,-6-38 0,12 75 0,-7 0 0,-6 2 0,-2 189 0,-20-347 120,1-9-1605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22:30:23.166"/>
    </inkml:context>
    <inkml:brush xml:id="br0">
      <inkml:brushProperty name="width" value="0.05" units="cm"/>
      <inkml:brushProperty name="height" value="0.05" units="cm"/>
      <inkml:brushProperty name="color" value="#E71224"/>
    </inkml:brush>
  </inkml:definitions>
  <inkml:trace contextRef="#ctx0" brushRef="#br0">1 254 24575,'3'-16'0,"1"1"0,0 0 0,2 0 0,0 0 0,0 1 0,1 0 0,1 0 0,1 1 0,0-1 0,0 2 0,17-17 0,-19 22 0,1 0 0,0 1 0,0 0 0,1 0 0,0 1 0,0 0 0,0 1 0,0 0 0,1 0 0,0 1 0,0 0 0,0 1 0,0 0 0,0 0 0,0 1 0,0 1 0,1 0 0,16 2 0,-13 0 0,-1 1 0,0 0 0,0 1 0,0 0 0,-1 1 0,1 1 0,-1 0 0,0 0 0,-1 2 0,1-1 0,17 17 0,-8-5 0,-2 1 0,0 1 0,-1 0 0,26 41 0,-42-58 0,0 1 0,0 0 0,-1 0 0,1 0 0,-1 0 0,0 0 0,0 0 0,-1 0 0,1 0 0,-1 0 0,0 0 0,-1 0 0,1 0 0,-2 6 0,-20 69 0,9-46 0,-2 0 0,-1-1 0,-1-1 0,-2-1 0,-2 0 0,0-2 0,-2 0 0,-1-1 0,-2-2 0,0-1 0,-50 37 0,209-12 0,-68-33-341,1-3 0,1-3-1,113 5 1,-161-16-6485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22:30:33.031"/>
    </inkml:context>
    <inkml:brush xml:id="br0">
      <inkml:brushProperty name="width" value="0.05" units="cm"/>
      <inkml:brushProperty name="height" value="0.05" units="cm"/>
      <inkml:brushProperty name="color" value="#E71224"/>
    </inkml:brush>
  </inkml:definitions>
  <inkml:trace contextRef="#ctx0" brushRef="#br0">1 16 24575,'8'-3'0,"0"0"0,1 0 0,0 1 0,-1 1 0,1-1 0,0 1 0,0 1 0,-1 0 0,1 0 0,0 1 0,15 2 0,8 4 0,53 18 0,-54-15 0,-1 2 0,0 1 0,0 1 0,-1 1 0,49 36 0,-67-42 0,1 0 0,-2 1 0,0 0 0,0 1 0,-1 0 0,0 1 0,-1 0 0,0 0 0,-1 0 0,0 1 0,-1 0 0,0 1 0,-1 0 0,-1-1 0,4 26 0,-6-24 0,0 0 0,-2 0 0,0 0 0,-1 0 0,0 0 0,-1 0 0,-1-1 0,0 1 0,-1-1 0,-7 18 0,9-26 0,-1 0 0,0 1 0,0-2 0,-1 1 0,1 0 0,-1-1 0,0 1 0,-1-1 0,0 0 0,1-1 0,-1 1 0,-1-1 0,1 0 0,-1 0 0,1-1 0,-1 0 0,0 0 0,0 0 0,-1 0 0,1-1 0,-1 0 0,1-1 0,-1 1 0,1-1 0,-9 0 0,4-1 0,0-2 0,-1 1 0,1-1 0,0-1 0,0 0 0,0 0 0,1-1 0,-1 0 0,-13-9 0,11 6 0,-1-1 0,1 0 0,1-1 0,0-1 0,0 0 0,-13-15 0,20 18 0,0 0 0,0-1 0,1 0 0,0 0 0,0 0 0,1 0 0,0 0 0,0-1 0,1 1 0,0-1 0,-1-16 0,2-9 0,4-60 0,0 37 0,-1-87-1365,-2 119-5461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22:30:33.936"/>
    </inkml:context>
    <inkml:brush xml:id="br0">
      <inkml:brushProperty name="width" value="0.05" units="cm"/>
      <inkml:brushProperty name="height" value="0.05" units="cm"/>
      <inkml:brushProperty name="color" value="#E71224"/>
    </inkml:brush>
  </inkml:definitions>
  <inkml:trace contextRef="#ctx0" brushRef="#br0">1 0 24575,'17'519'37,"-6"-289"-1439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22:30:35.078"/>
    </inkml:context>
    <inkml:brush xml:id="br0">
      <inkml:brushProperty name="width" value="0.05" units="cm"/>
      <inkml:brushProperty name="height" value="0.05" units="cm"/>
      <inkml:brushProperty name="color" value="#E71224"/>
    </inkml:brush>
  </inkml:definitions>
  <inkml:trace contextRef="#ctx0" brushRef="#br0">0 81 24575,'9'-10'0,"0"0"0,1 0 0,-1 1 0,2 1 0,11-9 0,-17 14 0,0 1 0,0 0 0,1 0 0,-1 0 0,0 0 0,0 1 0,1 0 0,-1 0 0,1 1 0,-1-1 0,1 1 0,-1 1 0,1-1 0,-1 1 0,7 1 0,11 2 0,0 2 0,-1 1 0,1 0 0,-2 2 0,26 13 0,-38-18 0,-1 1 0,-1-1 0,1 2 0,-1-1 0,0 1 0,0 0 0,-1 0 0,1 1 0,-1 0 0,-1 0 0,1 0 0,-1 1 0,-1 0 0,1 0 0,-2 0 0,6 14 0,-8-16 0,-1 0 0,1 0 0,-1 0 0,-1 1 0,1-1 0,-1 0 0,0 0 0,0 0 0,-1 0 0,1 0 0,-5 9 0,-35 68 0,30-62 0,-11 15 0,0-1 0,-33 37 0,-16 24 0,111-82 0,6-5 0,0-2 0,0-2 0,1-1 0,0-3 0,0-2 0,55-8 0,-97 7-1365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22:30:40.676"/>
    </inkml:context>
    <inkml:brush xml:id="br0">
      <inkml:brushProperty name="width" value="0.05" units="cm"/>
      <inkml:brushProperty name="height" value="0.05" units="cm"/>
      <inkml:brushProperty name="color" value="#E71224"/>
    </inkml:brush>
  </inkml:definitions>
  <inkml:trace contextRef="#ctx0" brushRef="#br0">1 1 24575,'214'48'0,"-186"-40"0,-1 1 0,0 2 0,-1 1 0,0 0 0,38 27 0,-62-38 0,-1 0 0,1 0 0,-1 0 0,0 0 0,1 0 0,-1 1 0,0-1 0,0 0 0,0 0 0,0 1 0,0-1 0,0 1 0,-1-1 0,1 1 0,0-1 0,-1 1 0,1 0 0,-1-1 0,1 1 0,-1 0 0,0-1 0,0 1 0,0 0 0,0-1 0,0 4 0,-2 1 0,1 0 0,-2-1 0,1 1 0,-1-1 0,1 1 0,-5 5 0,6-10 0,-9 17 0,-1-1 0,0 0 0,-2 0 0,0-2 0,-28 28 0,44-43 0,0 1 0,1 0 0,-1 0 0,0 0 0,0 0 0,0 0 0,0 0 0,0 1 0,-1 0 0,1-1 0,3 4 0,5 2 0,27 9 0,74 24 0,-66-25 0,50 22 0,-83-31 0,0 1 0,-1 0 0,0 0 0,-1 1 0,0 1 0,0 0 0,-1 0 0,13 16 0,-20-22-4,0 1 0,-1-1 0,0 1-1,0 0 1,0 0 0,0-1 0,-1 1-1,1 1 1,-1-1 0,0 0 0,-1 0-1,1 0 1,0 1 0,-1-1 0,0 0 0,0 0-1,-1 1 1,0 5 0,-1-2 24,0 0 0,-1 0 0,0-1 0,0 1 0,-1-1 0,0 0 0,0 0 0,-1 0 0,-7 9 0,4-7-119,1 0 0,-1-1 0,-1 0 0,0-1 0,0 0 0,0 0 0,-1-1 0,0 0 0,0 0 0,-1-1 0,1-1 0,-1 0 0,0 0 0,-13 2 0,-2-5-6727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22:30:29.530"/>
    </inkml:context>
    <inkml:brush xml:id="br0">
      <inkml:brushProperty name="width" value="0.05" units="cm"/>
      <inkml:brushProperty name="height" value="0.05" units="cm"/>
      <inkml:brushProperty name="color" value="#E71224"/>
    </inkml:brush>
  </inkml:definitions>
  <inkml:trace contextRef="#ctx0" brushRef="#br0">0 88 24575,'53'-19'0,"0"2"0,0 3 0,1 1 0,98-8 0,-107 18 0,55 2 0,-86 2 0,-1 0 0,0 1 0,0 0 0,0 1 0,-1 0 0,1 1 0,-1 1 0,23 11 0,-31-14 0,0 0 0,-1 1 0,0 0 0,1 0 0,-1 0 0,0 0 0,0 0 0,0 0 0,-1 1 0,1 0 0,-1-1 0,0 1 0,0 0 0,0 0 0,-1 0 0,2 6 0,-1-3 0,-1 1 0,0 0 0,-1-1 0,0 1 0,0 0 0,0-1 0,-1 1 0,-3 12 0,-3 5 0,-2 0 0,0 0 0,-2-1 0,-17 29 0,0-3 0,-1-2 0,-3-1 0,-2-1 0,-2-2 0,-57 53 0,183-63 0,-44-18 0,-2 3 0,0 1 0,42 27 0,-73-39 0,0 1 0,-1 0 0,0 1 0,0 0 0,-1 1 0,-1 0 0,0 1 0,0 0 0,-1 0 0,-1 1 0,0 0 0,0 1 0,8 24 0,-15-33 0,0 0 0,0 1 0,0-1 0,-1 1 0,0-1 0,0 1 0,0-1 0,-1 0 0,0 1 0,0-1 0,0 0 0,-1 0 0,0 1 0,0-1 0,-5 8 0,-4 7 0,-1 0 0,-19 24 0,23-34 0,-15 20-170,0 0-1,-2-2 0,-2-1 1,0 0-1,-2-2 0,0-2 1,-65 40-1,55-45-6655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6T22:30:30.753"/>
    </inkml:context>
    <inkml:brush xml:id="br0">
      <inkml:brushProperty name="width" value="0.05" units="cm"/>
      <inkml:brushProperty name="height" value="0.05" units="cm"/>
      <inkml:brushProperty name="color" value="#E71224"/>
    </inkml:brush>
  </inkml:definitions>
  <inkml:trace contextRef="#ctx0" brushRef="#br0">1 1 24575,'72'433'0,"-23"-162"0,24 232-1365,-65-432-5461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BFC84E8-29FA-4045-987D-EEF9B1CD3254}" type="datetimeFigureOut">
              <a:rPr lang="en-CA" smtClean="0"/>
              <a:t>2022-07-24</a:t>
            </a:fld>
            <a:endParaRPr lang="en-CA"/>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0C26EAF-05DC-4258-91D1-B0A99C7C1DA6}" type="slidenum">
              <a:rPr lang="en-CA" smtClean="0"/>
              <a:t>‹#›</a:t>
            </a:fld>
            <a:endParaRPr lang="en-CA"/>
          </a:p>
        </p:txBody>
      </p:sp>
    </p:spTree>
    <p:extLst>
      <p:ext uri="{BB962C8B-B14F-4D97-AF65-F5344CB8AC3E}">
        <p14:creationId xmlns:p14="http://schemas.microsoft.com/office/powerpoint/2010/main" val="342155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synchronize processes?</a:t>
            </a:r>
          </a:p>
          <a:p>
            <a:endParaRPr lang="en-CA" dirty="0"/>
          </a:p>
          <a:p>
            <a:r>
              <a:rPr lang="en-CA" dirty="0"/>
              <a:t>If several processes are waiting for the CPU to execute, and interruptions may occur to processes for context switching, process synchronization can help in making the procedure smoother. Synchronization allows for sharing of data, which can prevent in a situation where a process can read from a region of memory (RAM), while another writes to that same region, altering the data and using data we did not want.</a:t>
            </a:r>
          </a:p>
          <a:p>
            <a:endParaRPr lang="en-CA" dirty="0"/>
          </a:p>
          <a:p>
            <a:r>
              <a:rPr lang="en-CA" dirty="0"/>
              <a:t>Check out example about a++ / a-- from lecture June 7</a:t>
            </a:r>
          </a:p>
          <a:p>
            <a:r>
              <a:rPr lang="en-CA" dirty="0"/>
              <a:t>If no synchronization is done and that no control can be done over the processes, then the final value of a can be 3, 4, or 5. While the correct answer should be 4, where process1 finishes before process2 or vice versa. Depending on the algorithm, the scheduler then decides which process to be evaluated first, and if any interruptions need to be made.</a:t>
            </a:r>
          </a:p>
        </p:txBody>
      </p:sp>
      <p:sp>
        <p:nvSpPr>
          <p:cNvPr id="4" name="Slide Number Placeholder 3"/>
          <p:cNvSpPr>
            <a:spLocks noGrp="1"/>
          </p:cNvSpPr>
          <p:nvPr>
            <p:ph type="sldNum" sz="quarter" idx="5"/>
          </p:nvPr>
        </p:nvSpPr>
        <p:spPr/>
        <p:txBody>
          <a:bodyPr/>
          <a:lstStyle/>
          <a:p>
            <a:fld id="{30C26EAF-05DC-4258-91D1-B0A99C7C1DA6}" type="slidenum">
              <a:rPr lang="en-CA" smtClean="0"/>
              <a:t>1</a:t>
            </a:fld>
            <a:endParaRPr lang="en-CA"/>
          </a:p>
        </p:txBody>
      </p:sp>
    </p:spTree>
    <p:extLst>
      <p:ext uri="{BB962C8B-B14F-4D97-AF65-F5344CB8AC3E}">
        <p14:creationId xmlns:p14="http://schemas.microsoft.com/office/powerpoint/2010/main" val="3663453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0 and 1 are integers in the body of the threads</a:t>
            </a:r>
          </a:p>
          <a:p>
            <a:endParaRPr lang="en-CA" dirty="0"/>
          </a:p>
          <a:p>
            <a:r>
              <a:rPr lang="en-CA" dirty="0"/>
              <a:t>Mutual exclusion is satisfied, because initially, turn = 0, where CS of T0 is entered, while CS of T1 cannot be entered.</a:t>
            </a:r>
          </a:p>
          <a:p>
            <a:r>
              <a:rPr lang="en-CA" dirty="0"/>
              <a:t>When T0 finishes its CS, then its exit section sets turn to 1.  After the “do nothing” of T1, the loop is repeated, where then turn is now 1, so its CS is now executed.</a:t>
            </a:r>
          </a:p>
          <a:p>
            <a:endParaRPr lang="en-CA" dirty="0"/>
          </a:p>
          <a:p>
            <a:r>
              <a:rPr lang="en-CA" dirty="0"/>
              <a:t>Busy waiting refers to the while loop that thread needs to check whether the condition is satisfied or not.</a:t>
            </a:r>
          </a:p>
          <a:p>
            <a:endParaRPr lang="en-CA" dirty="0"/>
          </a:p>
          <a:p>
            <a:r>
              <a:rPr lang="en-CA" dirty="0"/>
              <a:t>By forcing the alternation on the solution design, </a:t>
            </a:r>
            <a:r>
              <a:rPr lang="en-CA"/>
              <a:t>progress criteria </a:t>
            </a:r>
            <a:r>
              <a:rPr lang="en-CA" dirty="0"/>
              <a:t>cannot be followed since the RS of T0 is preventing T1 to enter its CS</a:t>
            </a:r>
          </a:p>
        </p:txBody>
      </p:sp>
      <p:sp>
        <p:nvSpPr>
          <p:cNvPr id="4" name="Slide Number Placeholder 3"/>
          <p:cNvSpPr>
            <a:spLocks noGrp="1"/>
          </p:cNvSpPr>
          <p:nvPr>
            <p:ph type="sldNum" sz="quarter" idx="5"/>
          </p:nvPr>
        </p:nvSpPr>
        <p:spPr/>
        <p:txBody>
          <a:bodyPr/>
          <a:lstStyle/>
          <a:p>
            <a:fld id="{30C26EAF-05DC-4258-91D1-B0A99C7C1DA6}" type="slidenum">
              <a:rPr lang="en-CA" smtClean="0"/>
              <a:t>16</a:t>
            </a:fld>
            <a:endParaRPr lang="en-CA"/>
          </a:p>
        </p:txBody>
      </p:sp>
    </p:spTree>
    <p:extLst>
      <p:ext uri="{BB962C8B-B14F-4D97-AF65-F5344CB8AC3E}">
        <p14:creationId xmlns:p14="http://schemas.microsoft.com/office/powerpoint/2010/main" val="1544235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CA" b="0" i="0" dirty="0">
                <a:solidFill>
                  <a:srgbClr val="232629"/>
                </a:solidFill>
                <a:effectLst/>
                <a:latin typeface="-apple-system"/>
              </a:rPr>
              <a:t>Progress means that the process will eventually do some work - an example of where this may not be the case is when a low-priority thread might be pre-empted and rolled back by high-priority threads. Once your processes reach their critical section they won't be pre-empted, so they'll make progress. </a:t>
            </a:r>
            <a:r>
              <a:rPr lang="en-CA" b="0" i="0" dirty="0">
                <a:solidFill>
                  <a:srgbClr val="232629"/>
                </a:solidFill>
                <a:effectLst/>
                <a:latin typeface="inherit"/>
              </a:rPr>
              <a:t>Progress of the processes mean that the processes don't enter in a deadlock situation and hence, their execution continues independently! Actually, at any moment of time, only one of the process </a:t>
            </a:r>
            <a:r>
              <a:rPr lang="en-CA" b="0" i="0" dirty="0" err="1">
                <a:solidFill>
                  <a:srgbClr val="232629"/>
                </a:solidFill>
                <a:effectLst/>
                <a:latin typeface="inherit"/>
              </a:rPr>
              <a:t>i</a:t>
            </a:r>
            <a:r>
              <a:rPr lang="en-CA" b="0" i="0" dirty="0">
                <a:solidFill>
                  <a:srgbClr val="232629"/>
                </a:solidFill>
                <a:effectLst/>
                <a:latin typeface="inherit"/>
              </a:rPr>
              <a:t> or process j will be executing its critical section code and hence, the consistency will be maintained! SO, Progress of both processes are being talked and met successfully in the given code.</a:t>
            </a:r>
          </a:p>
          <a:p>
            <a:pPr algn="l" fontAlgn="base"/>
            <a:endParaRPr lang="en-CA" b="0" i="0" dirty="0">
              <a:solidFill>
                <a:srgbClr val="232629"/>
              </a:solidFill>
              <a:effectLst/>
              <a:latin typeface="-apple-system"/>
            </a:endParaRPr>
          </a:p>
          <a:p>
            <a:pPr algn="l" fontAlgn="base"/>
            <a:r>
              <a:rPr lang="en-CA" b="0" i="0" dirty="0">
                <a:solidFill>
                  <a:srgbClr val="232629"/>
                </a:solidFill>
                <a:effectLst/>
                <a:latin typeface="-apple-system"/>
              </a:rPr>
              <a:t>Bounded waiting means that the process will eventually gain control of the processor - an example of where this may not be the case is when another process has a non-terminating loop in a critical section with no possibility of the thread being interrupted. Your code has bounded waiting IF the critical sections terminate AND the remainder section will not re-invoke the process's critical section (otherwise a process might keep running its critical section without the other process ever gaining control of the processor).</a:t>
            </a:r>
          </a:p>
          <a:p>
            <a:pPr algn="l" fontAlgn="base">
              <a:buFont typeface="+mj-lt"/>
              <a:buNone/>
            </a:pPr>
            <a:endParaRPr lang="en-CA" b="0" i="0" dirty="0">
              <a:solidFill>
                <a:schemeClr val="tx1"/>
              </a:solidFill>
              <a:effectLst/>
              <a:latin typeface="+mn-lt"/>
            </a:endParaRPr>
          </a:p>
          <a:p>
            <a:pPr algn="l" fontAlgn="base">
              <a:buFont typeface="+mj-lt"/>
              <a:buNone/>
            </a:pPr>
            <a:r>
              <a:rPr lang="en-CA" b="0" i="0" dirty="0">
                <a:solidFill>
                  <a:srgbClr val="232629"/>
                </a:solidFill>
                <a:effectLst/>
                <a:latin typeface="inherit"/>
              </a:rPr>
              <a:t>Next, this particular code is for processes which are intended to run only for once and hence, they won't be reaching their critical section code again. It is for single execution of process.</a:t>
            </a:r>
          </a:p>
          <a:p>
            <a:pPr fontAlgn="base"/>
            <a:r>
              <a:rPr lang="en-CA" dirty="0">
                <a:effectLst/>
                <a:latin typeface="inherit"/>
              </a:rPr>
              <a:t>Bounded waiting says that a bound must exist on the number of times that other processes are allowed to enter their critical sections after a process has made a request to enter its critical section and before that request is granted.</a:t>
            </a:r>
          </a:p>
          <a:p>
            <a:pPr algn="l" fontAlgn="base"/>
            <a:r>
              <a:rPr lang="en-CA" b="0" i="0" dirty="0">
                <a:solidFill>
                  <a:srgbClr val="232629"/>
                </a:solidFill>
                <a:effectLst/>
                <a:latin typeface="-apple-system"/>
              </a:rPr>
              <a:t>This particular piece of code has nothing to do with bounded waiting and is for trivial cases where processes execute for once only!</a:t>
            </a:r>
          </a:p>
          <a:p>
            <a:pPr algn="l" fontAlgn="base"/>
            <a:r>
              <a:rPr lang="en-CA" b="0" i="0" dirty="0">
                <a:solidFill>
                  <a:srgbClr val="232629"/>
                </a:solidFill>
                <a:effectLst/>
                <a:latin typeface="-apple-system"/>
              </a:rPr>
              <a:t>property of mutual exclusion is preserved if even if they were in the while loop.</a:t>
            </a:r>
          </a:p>
          <a:p>
            <a:endParaRPr lang="en-CA" dirty="0"/>
          </a:p>
        </p:txBody>
      </p:sp>
      <p:sp>
        <p:nvSpPr>
          <p:cNvPr id="4" name="Slide Number Placeholder 3"/>
          <p:cNvSpPr>
            <a:spLocks noGrp="1"/>
          </p:cNvSpPr>
          <p:nvPr>
            <p:ph type="sldNum" sz="quarter" idx="5"/>
          </p:nvPr>
        </p:nvSpPr>
        <p:spPr/>
        <p:txBody>
          <a:bodyPr/>
          <a:lstStyle/>
          <a:p>
            <a:fld id="{30C26EAF-05DC-4258-91D1-B0A99C7C1DA6}" type="slidenum">
              <a:rPr lang="en-CA" smtClean="0"/>
              <a:t>17</a:t>
            </a:fld>
            <a:endParaRPr lang="en-CA"/>
          </a:p>
        </p:txBody>
      </p:sp>
    </p:spTree>
    <p:extLst>
      <p:ext uri="{BB962C8B-B14F-4D97-AF65-F5344CB8AC3E}">
        <p14:creationId xmlns:p14="http://schemas.microsoft.com/office/powerpoint/2010/main" val="1254684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Each process uses a flag (array of size 2) and they are shared between the processes.</a:t>
            </a:r>
          </a:p>
          <a:p>
            <a:endParaRPr lang="en-CA" dirty="0"/>
          </a:p>
          <a:p>
            <a:r>
              <a:rPr lang="en-CA" dirty="0"/>
              <a:t>The first flag means that the thread wants to enter its CS, but if the second flag is also true, then CS cannot be entered, otherwise it can enter. Thus, after each setting of flag, the flag of the other process is checked to see if the current thread enter its CS.</a:t>
            </a:r>
          </a:p>
          <a:p>
            <a:endParaRPr lang="en-CA" dirty="0"/>
          </a:p>
          <a:p>
            <a:r>
              <a:rPr lang="en-CA" dirty="0"/>
              <a:t>3 criteria is needed to be met for a valid solution, but here, starvation is not satisfied.</a:t>
            </a:r>
          </a:p>
          <a:p>
            <a:endParaRPr lang="en-CA" dirty="0"/>
          </a:p>
          <a:p>
            <a:r>
              <a:rPr lang="en-CA" dirty="0"/>
              <a:t>No progress does not mean there is a deadlock, progress means that if one thread does not want to enter its CS, this aspect should not prevent other threads from entering their CS.</a:t>
            </a:r>
          </a:p>
        </p:txBody>
      </p:sp>
      <p:sp>
        <p:nvSpPr>
          <p:cNvPr id="4" name="Slide Number Placeholder 3"/>
          <p:cNvSpPr>
            <a:spLocks noGrp="1"/>
          </p:cNvSpPr>
          <p:nvPr>
            <p:ph type="sldNum" sz="quarter" idx="5"/>
          </p:nvPr>
        </p:nvSpPr>
        <p:spPr/>
        <p:txBody>
          <a:bodyPr/>
          <a:lstStyle/>
          <a:p>
            <a:fld id="{30C26EAF-05DC-4258-91D1-B0A99C7C1DA6}" type="slidenum">
              <a:rPr lang="en-CA" smtClean="0"/>
              <a:t>18</a:t>
            </a:fld>
            <a:endParaRPr lang="en-CA"/>
          </a:p>
        </p:txBody>
      </p:sp>
    </p:spTree>
    <p:extLst>
      <p:ext uri="{BB962C8B-B14F-4D97-AF65-F5344CB8AC3E}">
        <p14:creationId xmlns:p14="http://schemas.microsoft.com/office/powerpoint/2010/main" val="1415197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Mutual exclusion: if process T0 is in its CS, then flag1 != true, while flag0 == true. And if T1 wants to enter its CS, then its flag must be true, which means flag0 must be false, which is impossible since T0 is in its CS. Thus both threads cannot be in their CS at the same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Progress: if T0 does not want to enter its CS, can T1 enter its CS instead? If T0 is doing its RS, then flag0 is false, where then for T1, flag1 is set to true, and the following condition is also true (as in flag0 is indeed false), thus T1 enters its CS. Thus progress can be made.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Bounded waiting (starvation): if both threads want to enter their CS at the same time, as in flag0 is set to true, and flag1 is set to true, well then the following conditions in their while checks whether the opposite flag is true or false, and since they are true, the program restarts its iteration, checking again and again whether the flag has changed or not. And this continues forever for both since none of them change their flags. Starvation occurs when the condition of the while loop is kept on executing, and thus if both flags are true, then the while keeps on occurring. </a:t>
            </a:r>
          </a:p>
        </p:txBody>
      </p:sp>
      <p:sp>
        <p:nvSpPr>
          <p:cNvPr id="4" name="Slide Number Placeholder 3"/>
          <p:cNvSpPr>
            <a:spLocks noGrp="1"/>
          </p:cNvSpPr>
          <p:nvPr>
            <p:ph type="sldNum" sz="quarter" idx="5"/>
          </p:nvPr>
        </p:nvSpPr>
        <p:spPr/>
        <p:txBody>
          <a:bodyPr/>
          <a:lstStyle/>
          <a:p>
            <a:fld id="{30C26EAF-05DC-4258-91D1-B0A99C7C1DA6}" type="slidenum">
              <a:rPr lang="en-CA" smtClean="0"/>
              <a:t>19</a:t>
            </a:fld>
            <a:endParaRPr lang="en-CA"/>
          </a:p>
        </p:txBody>
      </p:sp>
    </p:spTree>
    <p:extLst>
      <p:ext uri="{BB962C8B-B14F-4D97-AF65-F5344CB8AC3E}">
        <p14:creationId xmlns:p14="http://schemas.microsoft.com/office/powerpoint/2010/main" val="1812225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Notice both threads have a flag array set to true indicating that they want to enter their CS.</a:t>
            </a:r>
          </a:p>
          <a:p>
            <a:r>
              <a:rPr lang="en-CA" dirty="0"/>
              <a:t>This time, the turn variable are opposites of each other in the threads,</a:t>
            </a:r>
          </a:p>
          <a:p>
            <a:endParaRPr lang="en-CA" dirty="0"/>
          </a:p>
          <a:p>
            <a:r>
              <a:rPr lang="en-CA" dirty="0"/>
              <a:t>To falsify the inner while loops, one of the conditions must be false, and because of that, the CS of the thread can be entered.</a:t>
            </a:r>
          </a:p>
          <a:p>
            <a:endParaRPr lang="en-CA" dirty="0"/>
          </a:p>
          <a:p>
            <a:r>
              <a:rPr lang="en-CA" dirty="0"/>
              <a:t>Remember, the threads are not running concurrently, rather running side by side on the same processor (at the same time), where the CPU will handle one thread one at a time, depending on the flags.</a:t>
            </a:r>
          </a:p>
          <a:p>
            <a:endParaRPr lang="en-CA" dirty="0"/>
          </a:p>
          <a:p>
            <a:r>
              <a:rPr lang="en-CA" dirty="0"/>
              <a:t>The static variable turn allows for breaking the deadlock, since it can be set to 0 or 1, and thus one of the while conditions will be false, and never true for both (since the same variable is being used in both pieces of code)</a:t>
            </a:r>
          </a:p>
          <a:p>
            <a:endParaRPr lang="en-CA" dirty="0"/>
          </a:p>
          <a:p>
            <a:r>
              <a:rPr lang="en-CA" dirty="0"/>
              <a:t>The complexity of this solution is supplied by the sensitivity of the variables, as in the right values are needed to be given to the variables in order for the solution to work.</a:t>
            </a:r>
          </a:p>
        </p:txBody>
      </p:sp>
      <p:sp>
        <p:nvSpPr>
          <p:cNvPr id="4" name="Slide Number Placeholder 3"/>
          <p:cNvSpPr>
            <a:spLocks noGrp="1"/>
          </p:cNvSpPr>
          <p:nvPr>
            <p:ph type="sldNum" sz="quarter" idx="5"/>
          </p:nvPr>
        </p:nvSpPr>
        <p:spPr/>
        <p:txBody>
          <a:bodyPr/>
          <a:lstStyle/>
          <a:p>
            <a:fld id="{30C26EAF-05DC-4258-91D1-B0A99C7C1DA6}" type="slidenum">
              <a:rPr lang="en-CA" smtClean="0"/>
              <a:t>20</a:t>
            </a:fld>
            <a:endParaRPr lang="en-CA"/>
          </a:p>
        </p:txBody>
      </p:sp>
    </p:spTree>
    <p:extLst>
      <p:ext uri="{BB962C8B-B14F-4D97-AF65-F5344CB8AC3E}">
        <p14:creationId xmlns:p14="http://schemas.microsoft.com/office/powerpoint/2010/main" val="164223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Mutual exclusion: when one thread is in its CS, the other thread cannot be in their CS.</a:t>
            </a:r>
          </a:p>
          <a:p>
            <a:endParaRPr lang="en-CA" dirty="0"/>
          </a:p>
          <a:p>
            <a:r>
              <a:rPr lang="en-CA" dirty="0"/>
              <a:t>Bounded waiting: When a thread is in its RS, the other thread is not prevented from entering its CS.</a:t>
            </a:r>
          </a:p>
        </p:txBody>
      </p:sp>
      <p:sp>
        <p:nvSpPr>
          <p:cNvPr id="4" name="Slide Number Placeholder 3"/>
          <p:cNvSpPr>
            <a:spLocks noGrp="1"/>
          </p:cNvSpPr>
          <p:nvPr>
            <p:ph type="sldNum" sz="quarter" idx="5"/>
          </p:nvPr>
        </p:nvSpPr>
        <p:spPr/>
        <p:txBody>
          <a:bodyPr/>
          <a:lstStyle/>
          <a:p>
            <a:fld id="{30C26EAF-05DC-4258-91D1-B0A99C7C1DA6}" type="slidenum">
              <a:rPr lang="en-CA" smtClean="0"/>
              <a:t>21</a:t>
            </a:fld>
            <a:endParaRPr lang="en-CA"/>
          </a:p>
        </p:txBody>
      </p:sp>
    </p:spTree>
    <p:extLst>
      <p:ext uri="{BB962C8B-B14F-4D97-AF65-F5344CB8AC3E}">
        <p14:creationId xmlns:p14="http://schemas.microsoft.com/office/powerpoint/2010/main" val="2806865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Need to carefully analyse the different scenarios (consider the different parameters to satisfy the 3 criteria for the validity of the solution) to understand the problem, and then to code the solution. And imagine programming on several processes, difficulty increases. In addition, generalizing algorithm 3 to n threads, more parameters and conditions are needed to be considered.</a:t>
            </a:r>
          </a:p>
        </p:txBody>
      </p:sp>
      <p:sp>
        <p:nvSpPr>
          <p:cNvPr id="4" name="Slide Number Placeholder 3"/>
          <p:cNvSpPr>
            <a:spLocks noGrp="1"/>
          </p:cNvSpPr>
          <p:nvPr>
            <p:ph type="sldNum" sz="quarter" idx="5"/>
          </p:nvPr>
        </p:nvSpPr>
        <p:spPr/>
        <p:txBody>
          <a:bodyPr/>
          <a:lstStyle/>
          <a:p>
            <a:fld id="{30C26EAF-05DC-4258-91D1-B0A99C7C1DA6}" type="slidenum">
              <a:rPr lang="en-CA" smtClean="0"/>
              <a:t>26</a:t>
            </a:fld>
            <a:endParaRPr lang="en-CA"/>
          </a:p>
        </p:txBody>
      </p:sp>
    </p:spTree>
    <p:extLst>
      <p:ext uri="{BB962C8B-B14F-4D97-AF65-F5344CB8AC3E}">
        <p14:creationId xmlns:p14="http://schemas.microsoft.com/office/powerpoint/2010/main" val="1930137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 the a++ example, where in synchronization, different outputs can be yielded, since different processes are entering their CS, and modifying the same variable. To prevent this, we disable the interrupts in the region before/prior entering the CS of the program, and then enable again after finishing the CS. This way, the process at hand finishes its CS without interruption, before switching to another process.</a:t>
            </a:r>
          </a:p>
        </p:txBody>
      </p:sp>
      <p:sp>
        <p:nvSpPr>
          <p:cNvPr id="4" name="Slide Number Placeholder 3"/>
          <p:cNvSpPr>
            <a:spLocks noGrp="1"/>
          </p:cNvSpPr>
          <p:nvPr>
            <p:ph type="sldNum" sz="quarter" idx="5"/>
          </p:nvPr>
        </p:nvSpPr>
        <p:spPr/>
        <p:txBody>
          <a:bodyPr/>
          <a:lstStyle/>
          <a:p>
            <a:fld id="{30C26EAF-05DC-4258-91D1-B0A99C7C1DA6}" type="slidenum">
              <a:rPr lang="en-CA" smtClean="0"/>
              <a:t>27</a:t>
            </a:fld>
            <a:endParaRPr lang="en-CA"/>
          </a:p>
        </p:txBody>
      </p:sp>
    </p:spTree>
    <p:extLst>
      <p:ext uri="{BB962C8B-B14F-4D97-AF65-F5344CB8AC3E}">
        <p14:creationId xmlns:p14="http://schemas.microsoft.com/office/powerpoint/2010/main" val="1139138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t>
            </a:r>
            <a:r>
              <a:rPr lang="en-CA" dirty="0" err="1"/>
              <a:t>testset</a:t>
            </a:r>
            <a:r>
              <a:rPr lang="en-CA" dirty="0"/>
              <a:t> method is the hardware instruction acting as the interrupt disabler. It is executed without any interruptions (hence an atomic instruction)</a:t>
            </a:r>
          </a:p>
          <a:p>
            <a:r>
              <a:rPr lang="en-CA" dirty="0"/>
              <a:t>Any change made to the variable </a:t>
            </a:r>
            <a:r>
              <a:rPr lang="en-CA" dirty="0" err="1"/>
              <a:t>i</a:t>
            </a:r>
            <a:r>
              <a:rPr lang="en-CA" dirty="0"/>
              <a:t> will be affected in the calling function as well, hence it being a reference variable. As such, it is the value of b that changes in the calling function (Pi task).</a:t>
            </a:r>
          </a:p>
          <a:p>
            <a:r>
              <a:rPr lang="en-CA" dirty="0"/>
              <a:t>To start, P0 with b = 0 initially, gets </a:t>
            </a:r>
            <a:r>
              <a:rPr lang="en-CA" dirty="0" err="1"/>
              <a:t>testset</a:t>
            </a:r>
            <a:r>
              <a:rPr lang="en-CA" dirty="0"/>
              <a:t>(0) to return true with b changed to 1, and true != false, then CS is entered for P0.</a:t>
            </a:r>
          </a:p>
          <a:p>
            <a:r>
              <a:rPr lang="en-CA" dirty="0"/>
              <a:t>While in doing so, can P1 enter its CS? </a:t>
            </a:r>
            <a:r>
              <a:rPr lang="en-CA" dirty="0" err="1"/>
              <a:t>testset</a:t>
            </a:r>
            <a:r>
              <a:rPr lang="en-CA" dirty="0"/>
              <a:t>(1) returns false since 1 != 0, and thus the condition is satisfied thus P1 does nothing (does not enter its CS). Until P0 leaves its CS, which then sets b to 0, then P1 restarts its program (due to while loop)</a:t>
            </a:r>
          </a:p>
        </p:txBody>
      </p:sp>
      <p:sp>
        <p:nvSpPr>
          <p:cNvPr id="4" name="Slide Number Placeholder 3"/>
          <p:cNvSpPr>
            <a:spLocks noGrp="1"/>
          </p:cNvSpPr>
          <p:nvPr>
            <p:ph type="sldNum" sz="quarter" idx="5"/>
          </p:nvPr>
        </p:nvSpPr>
        <p:spPr/>
        <p:txBody>
          <a:bodyPr/>
          <a:lstStyle/>
          <a:p>
            <a:fld id="{30C26EAF-05DC-4258-91D1-B0A99C7C1DA6}" type="slidenum">
              <a:rPr lang="en-CA" smtClean="0"/>
              <a:t>29</a:t>
            </a:fld>
            <a:endParaRPr lang="en-CA"/>
          </a:p>
        </p:txBody>
      </p:sp>
    </p:spTree>
    <p:extLst>
      <p:ext uri="{BB962C8B-B14F-4D97-AF65-F5344CB8AC3E}">
        <p14:creationId xmlns:p14="http://schemas.microsoft.com/office/powerpoint/2010/main" val="2088435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swap method can be interrupted at any point if the interrupt before it is not disabled. Although the method itself is not atomic (many instructions at hand), we force it to be atomic by disabling the interrupt, and then enabling it after, when necessary.</a:t>
            </a:r>
          </a:p>
          <a:p>
            <a:endParaRPr lang="en-CA" dirty="0"/>
          </a:p>
          <a:p>
            <a:r>
              <a:rPr lang="en-CA" dirty="0"/>
              <a:t>Consider P0 and P1, where b = 0 is shared;</a:t>
            </a:r>
          </a:p>
          <a:p>
            <a:r>
              <a:rPr lang="en-CA" dirty="0"/>
              <a:t>Both have a local variable k = 1</a:t>
            </a:r>
          </a:p>
          <a:p>
            <a:endParaRPr lang="en-CA" dirty="0"/>
          </a:p>
          <a:p>
            <a:r>
              <a:rPr lang="en-CA" dirty="0"/>
              <a:t>While P0 is executing, k != 0 is true, thus the exchange occurs. So b = 1 and k = 0. So k is checked again, where k == 0 now, thus CS is entered. For P1, k = 1, and b = 1, and the condition becomes true thus the exchange occurs, but since the values are the same, the values don’t change after the exchange, hence P1 is stuck in this loop, doing busy waiting (P1 will not enter its CS), until P0 swaps again k and b where b is back to 0 and k is back 1, where P0 enters its RS, and P1 can now enter its CS.</a:t>
            </a:r>
          </a:p>
          <a:p>
            <a:r>
              <a:rPr lang="en-CA" dirty="0"/>
              <a:t>The </a:t>
            </a:r>
            <a:r>
              <a:rPr lang="en-CA" dirty="0" err="1"/>
              <a:t>xchg</a:t>
            </a:r>
            <a:r>
              <a:rPr lang="en-CA" dirty="0"/>
              <a:t> instruction has to be done atomically</a:t>
            </a:r>
          </a:p>
        </p:txBody>
      </p:sp>
      <p:sp>
        <p:nvSpPr>
          <p:cNvPr id="4" name="Slide Number Placeholder 3"/>
          <p:cNvSpPr>
            <a:spLocks noGrp="1"/>
          </p:cNvSpPr>
          <p:nvPr>
            <p:ph type="sldNum" sz="quarter" idx="5"/>
          </p:nvPr>
        </p:nvSpPr>
        <p:spPr/>
        <p:txBody>
          <a:bodyPr/>
          <a:lstStyle/>
          <a:p>
            <a:fld id="{30C26EAF-05DC-4258-91D1-B0A99C7C1DA6}" type="slidenum">
              <a:rPr lang="en-CA" smtClean="0"/>
              <a:t>32</a:t>
            </a:fld>
            <a:endParaRPr lang="en-CA"/>
          </a:p>
        </p:txBody>
      </p:sp>
    </p:spTree>
    <p:extLst>
      <p:ext uri="{BB962C8B-B14F-4D97-AF65-F5344CB8AC3E}">
        <p14:creationId xmlns:p14="http://schemas.microsoft.com/office/powerpoint/2010/main" val="14096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Two agencies having access to the same database may result in error, where one agency assigning the same seat to one customer can take time, which then can be misleading to the other agency assigning the same seat to another customer. This is an issue of concurrency.</a:t>
            </a:r>
          </a:p>
        </p:txBody>
      </p:sp>
      <p:sp>
        <p:nvSpPr>
          <p:cNvPr id="4" name="Slide Number Placeholder 3"/>
          <p:cNvSpPr>
            <a:spLocks noGrp="1"/>
          </p:cNvSpPr>
          <p:nvPr>
            <p:ph type="sldNum" sz="quarter" idx="5"/>
          </p:nvPr>
        </p:nvSpPr>
        <p:spPr/>
        <p:txBody>
          <a:bodyPr/>
          <a:lstStyle/>
          <a:p>
            <a:fld id="{30C26EAF-05DC-4258-91D1-B0A99C7C1DA6}" type="slidenum">
              <a:rPr lang="en-CA" smtClean="0"/>
              <a:t>3</a:t>
            </a:fld>
            <a:endParaRPr lang="en-CA"/>
          </a:p>
        </p:txBody>
      </p:sp>
    </p:spTree>
    <p:extLst>
      <p:ext uri="{BB962C8B-B14F-4D97-AF65-F5344CB8AC3E}">
        <p14:creationId xmlns:p14="http://schemas.microsoft.com/office/powerpoint/2010/main" val="1481350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int S = 1;</a:t>
            </a:r>
          </a:p>
          <a:p>
            <a:endParaRPr lang="en-CA" dirty="0"/>
          </a:p>
          <a:p>
            <a:r>
              <a:rPr lang="en-CA" dirty="0"/>
              <a:t>Imagine P0 and P1 both have:</a:t>
            </a:r>
          </a:p>
          <a:p>
            <a:r>
              <a:rPr lang="en-CA" dirty="0"/>
              <a:t>Wait(S);</a:t>
            </a:r>
          </a:p>
          <a:p>
            <a:r>
              <a:rPr lang="en-CA" dirty="0"/>
              <a:t>CS</a:t>
            </a:r>
          </a:p>
          <a:p>
            <a:r>
              <a:rPr lang="en-CA" dirty="0"/>
              <a:t>Signal(S)</a:t>
            </a:r>
          </a:p>
          <a:p>
            <a:endParaRPr lang="en-CA" dirty="0"/>
          </a:p>
          <a:p>
            <a:r>
              <a:rPr lang="en-CA" dirty="0"/>
              <a:t>When P0 is happening:</a:t>
            </a:r>
          </a:p>
          <a:p>
            <a:r>
              <a:rPr lang="en-CA" dirty="0"/>
              <a:t>Wait(s) </a:t>
            </a:r>
            <a:r>
              <a:rPr lang="en-CA" dirty="0">
                <a:sym typeface="Wingdings" panose="05000000000000000000" pitchFamily="2" charset="2"/>
              </a:rPr>
              <a:t> S = 1 &gt; 0  S--  S = 0</a:t>
            </a:r>
          </a:p>
          <a:p>
            <a:r>
              <a:rPr lang="en-CA" dirty="0">
                <a:sym typeface="Wingdings" panose="05000000000000000000" pitchFamily="2" charset="2"/>
              </a:rPr>
              <a:t>CS  This occurs now</a:t>
            </a:r>
          </a:p>
          <a:p>
            <a:endParaRPr lang="en-CA" dirty="0">
              <a:sym typeface="Wingdings" panose="05000000000000000000" pitchFamily="2" charset="2"/>
            </a:endParaRPr>
          </a:p>
          <a:p>
            <a:r>
              <a:rPr lang="en-CA" dirty="0">
                <a:sym typeface="Wingdings" panose="05000000000000000000" pitchFamily="2" charset="2"/>
              </a:rPr>
              <a:t>Now P1 might occur, where now S (the shared variable) is now 0</a:t>
            </a:r>
          </a:p>
          <a:p>
            <a:r>
              <a:rPr lang="en-CA" dirty="0">
                <a:sym typeface="Wingdings" panose="05000000000000000000" pitchFamily="2" charset="2"/>
              </a:rPr>
              <a:t>Wait(S)  S = 0 &lt;= 0  busy waiting  cannot enter its CS</a:t>
            </a:r>
          </a:p>
          <a:p>
            <a:endParaRPr lang="en-CA" dirty="0">
              <a:sym typeface="Wingdings" panose="05000000000000000000" pitchFamily="2" charset="2"/>
            </a:endParaRPr>
          </a:p>
          <a:p>
            <a:r>
              <a:rPr lang="en-CA" dirty="0">
                <a:sym typeface="Wingdings" panose="05000000000000000000" pitchFamily="2" charset="2"/>
              </a:rPr>
              <a:t>Signal(s) from P0 occurs, which means S++ -&gt; S = 1, so now P1 can go into its CS</a:t>
            </a:r>
            <a:endParaRPr lang="en-CA" dirty="0"/>
          </a:p>
        </p:txBody>
      </p:sp>
      <p:sp>
        <p:nvSpPr>
          <p:cNvPr id="4" name="Slide Number Placeholder 3"/>
          <p:cNvSpPr>
            <a:spLocks noGrp="1"/>
          </p:cNvSpPr>
          <p:nvPr>
            <p:ph type="sldNum" sz="quarter" idx="5"/>
          </p:nvPr>
        </p:nvSpPr>
        <p:spPr/>
        <p:txBody>
          <a:bodyPr/>
          <a:lstStyle/>
          <a:p>
            <a:fld id="{30C26EAF-05DC-4258-91D1-B0A99C7C1DA6}" type="slidenum">
              <a:rPr lang="en-CA" smtClean="0"/>
              <a:t>35</a:t>
            </a:fld>
            <a:endParaRPr lang="en-CA"/>
          </a:p>
        </p:txBody>
      </p:sp>
    </p:spTree>
    <p:extLst>
      <p:ext uri="{BB962C8B-B14F-4D97-AF65-F5344CB8AC3E}">
        <p14:creationId xmlns:p14="http://schemas.microsoft.com/office/powerpoint/2010/main" val="3215347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wait(S) and signal(S) are atomic and not interruptible, </a:t>
            </a:r>
          </a:p>
        </p:txBody>
      </p:sp>
      <p:sp>
        <p:nvSpPr>
          <p:cNvPr id="4" name="Slide Number Placeholder 3"/>
          <p:cNvSpPr>
            <a:spLocks noGrp="1"/>
          </p:cNvSpPr>
          <p:nvPr>
            <p:ph type="sldNum" sz="quarter" idx="5"/>
          </p:nvPr>
        </p:nvSpPr>
        <p:spPr/>
        <p:txBody>
          <a:bodyPr/>
          <a:lstStyle/>
          <a:p>
            <a:fld id="{30C26EAF-05DC-4258-91D1-B0A99C7C1DA6}" type="slidenum">
              <a:rPr lang="en-CA" smtClean="0"/>
              <a:t>37</a:t>
            </a:fld>
            <a:endParaRPr lang="en-CA"/>
          </a:p>
        </p:txBody>
      </p:sp>
    </p:spTree>
    <p:extLst>
      <p:ext uri="{BB962C8B-B14F-4D97-AF65-F5344CB8AC3E}">
        <p14:creationId xmlns:p14="http://schemas.microsoft.com/office/powerpoint/2010/main" val="3235363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two threads T1 and T2, where both have a bunch of statements followed by S1 and S2:</a:t>
            </a:r>
          </a:p>
          <a:p>
            <a:endParaRPr lang="en-CA" dirty="0"/>
          </a:p>
          <a:p>
            <a:r>
              <a:rPr lang="en-CA" dirty="0"/>
              <a:t>No control over the order of execution of the threads, yet we want S1 to always occur before S2:</a:t>
            </a:r>
          </a:p>
          <a:p>
            <a:r>
              <a:rPr lang="en-CA" dirty="0"/>
              <a:t>Initialize a semaphore S shared between T1 and T2 to 0, then in T1, Signal(S) needs to be inserted after S1, and Wait(S) needs to be inserted before S2 in T2. By doing this, we make sure S1 is executed before S2.</a:t>
            </a:r>
          </a:p>
          <a:p>
            <a:endParaRPr lang="en-CA" dirty="0"/>
          </a:p>
          <a:p>
            <a:r>
              <a:rPr lang="en-CA" dirty="0"/>
              <a:t>While the threads are running, the wait(S) in T2 is stuck due to S = 0, and as such after some time, when T1 is running, S1 gets to execute before S2, and when S1 is done, signal(S) changes the value of S (S = 1), thus now wait(S) can overcome its condition, thus S2 can now execute.</a:t>
            </a:r>
          </a:p>
          <a:p>
            <a:endParaRPr lang="en-CA" dirty="0"/>
          </a:p>
          <a:p>
            <a:r>
              <a:rPr lang="en-CA" dirty="0"/>
              <a:t>S# </a:t>
            </a:r>
            <a:r>
              <a:rPr lang="en-CA" dirty="0">
                <a:sym typeface="Wingdings" panose="05000000000000000000" pitchFamily="2" charset="2"/>
              </a:rPr>
              <a:t> CS#</a:t>
            </a:r>
            <a:endParaRPr lang="en-CA" dirty="0"/>
          </a:p>
        </p:txBody>
      </p:sp>
      <p:sp>
        <p:nvSpPr>
          <p:cNvPr id="4" name="Slide Number Placeholder 3"/>
          <p:cNvSpPr>
            <a:spLocks noGrp="1"/>
          </p:cNvSpPr>
          <p:nvPr>
            <p:ph type="sldNum" sz="quarter" idx="5"/>
          </p:nvPr>
        </p:nvSpPr>
        <p:spPr/>
        <p:txBody>
          <a:bodyPr/>
          <a:lstStyle/>
          <a:p>
            <a:fld id="{30C26EAF-05DC-4258-91D1-B0A99C7C1DA6}" type="slidenum">
              <a:rPr lang="en-CA" smtClean="0"/>
              <a:t>40</a:t>
            </a:fld>
            <a:endParaRPr lang="en-CA"/>
          </a:p>
        </p:txBody>
      </p:sp>
    </p:spTree>
    <p:extLst>
      <p:ext uri="{BB962C8B-B14F-4D97-AF65-F5344CB8AC3E}">
        <p14:creationId xmlns:p14="http://schemas.microsoft.com/office/powerpoint/2010/main" val="667599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T0 and T1 as threads using shared semaphores S and Q;</a:t>
            </a:r>
          </a:p>
          <a:p>
            <a:r>
              <a:rPr lang="en-CA" dirty="0"/>
              <a:t>Both initialized to 1;</a:t>
            </a:r>
          </a:p>
          <a:p>
            <a:r>
              <a:rPr lang="en-CA" dirty="0"/>
              <a:t>Suppose T0 executes first (due to gap between T1 and its wait(Q))</a:t>
            </a:r>
          </a:p>
          <a:p>
            <a:r>
              <a:rPr lang="en-CA" dirty="0"/>
              <a:t>Wait(S) </a:t>
            </a:r>
            <a:r>
              <a:rPr lang="en-CA" dirty="0">
                <a:sym typeface="Wingdings" panose="05000000000000000000" pitchFamily="2" charset="2"/>
              </a:rPr>
              <a:t> S =1  0, and as such T0 proceeds. Now let T0 be interrupted, and we switch to T1, which then wait(Q) occurs, which makes Q = 0. Now, either T1 continues until hitting wait(S), or T0 continues until hitting wait(Q). Either way can lead to deadlock.</a:t>
            </a:r>
          </a:p>
          <a:p>
            <a:r>
              <a:rPr lang="en-CA" dirty="0">
                <a:sym typeface="Wingdings" panose="05000000000000000000" pitchFamily="2" charset="2"/>
              </a:rPr>
              <a:t>Once T1 reaches wait(S), S is equal to 0, which then the method is caught in busy waiting. Same result for T0 after reaching wait(Q) where Q = 0, thus both threads cannot proceed, hence we have starvation.</a:t>
            </a:r>
            <a:endParaRPr lang="en-CA" dirty="0"/>
          </a:p>
        </p:txBody>
      </p:sp>
      <p:sp>
        <p:nvSpPr>
          <p:cNvPr id="4" name="Slide Number Placeholder 3"/>
          <p:cNvSpPr>
            <a:spLocks noGrp="1"/>
          </p:cNvSpPr>
          <p:nvPr>
            <p:ph type="sldNum" sz="quarter" idx="5"/>
          </p:nvPr>
        </p:nvSpPr>
        <p:spPr/>
        <p:txBody>
          <a:bodyPr/>
          <a:lstStyle/>
          <a:p>
            <a:fld id="{30C26EAF-05DC-4258-91D1-B0A99C7C1DA6}" type="slidenum">
              <a:rPr lang="en-CA" smtClean="0"/>
              <a:t>41</a:t>
            </a:fld>
            <a:endParaRPr lang="en-CA"/>
          </a:p>
        </p:txBody>
      </p:sp>
    </p:spTree>
    <p:extLst>
      <p:ext uri="{BB962C8B-B14F-4D97-AF65-F5344CB8AC3E}">
        <p14:creationId xmlns:p14="http://schemas.microsoft.com/office/powerpoint/2010/main" val="3170808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of allowing a thread to go in busy waiting after a wait(S) call, we instead associate a queue to the semaphore. Treat the semaphore like an I/O resource. Similar to an OS dealing with processes in the waiting queue, the process or thread is put in the queue associated with the S.</a:t>
            </a:r>
          </a:p>
        </p:txBody>
      </p:sp>
      <p:sp>
        <p:nvSpPr>
          <p:cNvPr id="4" name="Slide Number Placeholder 3"/>
          <p:cNvSpPr>
            <a:spLocks noGrp="1"/>
          </p:cNvSpPr>
          <p:nvPr>
            <p:ph type="sldNum" sz="quarter" idx="5"/>
          </p:nvPr>
        </p:nvSpPr>
        <p:spPr/>
        <p:txBody>
          <a:bodyPr/>
          <a:lstStyle/>
          <a:p>
            <a:fld id="{30C26EAF-05DC-4258-91D1-B0A99C7C1DA6}" type="slidenum">
              <a:rPr lang="en-CA" smtClean="0"/>
              <a:t>43</a:t>
            </a:fld>
            <a:endParaRPr lang="en-CA"/>
          </a:p>
        </p:txBody>
      </p:sp>
    </p:spTree>
    <p:extLst>
      <p:ext uri="{BB962C8B-B14F-4D97-AF65-F5344CB8AC3E}">
        <p14:creationId xmlns:p14="http://schemas.microsoft.com/office/powerpoint/2010/main" val="1432229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Struct semaphore</a:t>
            </a:r>
          </a:p>
          <a:p>
            <a:r>
              <a:rPr lang="en-CA" dirty="0"/>
              <a:t>	int value</a:t>
            </a:r>
          </a:p>
          <a:p>
            <a:r>
              <a:rPr lang="en-CA" dirty="0"/>
              <a:t>	</a:t>
            </a:r>
            <a:r>
              <a:rPr lang="en-CA" dirty="0" err="1"/>
              <a:t>semaph</a:t>
            </a:r>
            <a:r>
              <a:rPr lang="en-CA" dirty="0"/>
              <a:t> L</a:t>
            </a:r>
          </a:p>
          <a:p>
            <a:r>
              <a:rPr lang="en-CA" dirty="0"/>
              <a:t>/* </a:t>
            </a:r>
          </a:p>
          <a:p>
            <a:r>
              <a:rPr lang="en-CA" dirty="0" err="1"/>
              <a:t>S.value</a:t>
            </a:r>
            <a:r>
              <a:rPr lang="en-CA" dirty="0"/>
              <a:t> is the value of the semaphore</a:t>
            </a:r>
          </a:p>
          <a:p>
            <a:r>
              <a:rPr lang="en-CA" dirty="0"/>
              <a:t>S.L is the queue associated with the semaphore</a:t>
            </a:r>
          </a:p>
          <a:p>
            <a:r>
              <a:rPr lang="en-CA" dirty="0"/>
              <a:t>*/</a:t>
            </a:r>
          </a:p>
        </p:txBody>
      </p:sp>
      <p:sp>
        <p:nvSpPr>
          <p:cNvPr id="4" name="Slide Number Placeholder 3"/>
          <p:cNvSpPr>
            <a:spLocks noGrp="1"/>
          </p:cNvSpPr>
          <p:nvPr>
            <p:ph type="sldNum" sz="quarter" idx="5"/>
          </p:nvPr>
        </p:nvSpPr>
        <p:spPr/>
        <p:txBody>
          <a:bodyPr/>
          <a:lstStyle/>
          <a:p>
            <a:fld id="{30C26EAF-05DC-4258-91D1-B0A99C7C1DA6}" type="slidenum">
              <a:rPr lang="en-CA" smtClean="0"/>
              <a:t>44</a:t>
            </a:fld>
            <a:endParaRPr lang="en-CA"/>
          </a:p>
        </p:txBody>
      </p:sp>
    </p:spTree>
    <p:extLst>
      <p:ext uri="{BB962C8B-B14F-4D97-AF65-F5344CB8AC3E}">
        <p14:creationId xmlns:p14="http://schemas.microsoft.com/office/powerpoint/2010/main" val="493354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Block as in block the process in the first segment</a:t>
            </a:r>
          </a:p>
        </p:txBody>
      </p:sp>
      <p:sp>
        <p:nvSpPr>
          <p:cNvPr id="4" name="Slide Number Placeholder 3"/>
          <p:cNvSpPr>
            <a:spLocks noGrp="1"/>
          </p:cNvSpPr>
          <p:nvPr>
            <p:ph type="sldNum" sz="quarter" idx="5"/>
          </p:nvPr>
        </p:nvSpPr>
        <p:spPr/>
        <p:txBody>
          <a:bodyPr/>
          <a:lstStyle/>
          <a:p>
            <a:fld id="{30C26EAF-05DC-4258-91D1-B0A99C7C1DA6}" type="slidenum">
              <a:rPr lang="en-CA" smtClean="0"/>
              <a:t>45</a:t>
            </a:fld>
            <a:endParaRPr lang="en-CA"/>
          </a:p>
        </p:txBody>
      </p:sp>
    </p:spTree>
    <p:extLst>
      <p:ext uri="{BB962C8B-B14F-4D97-AF65-F5344CB8AC3E}">
        <p14:creationId xmlns:p14="http://schemas.microsoft.com/office/powerpoint/2010/main" val="3446503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Wait and Signal cannot be interrupted once it is being executed.</a:t>
            </a:r>
          </a:p>
        </p:txBody>
      </p:sp>
      <p:sp>
        <p:nvSpPr>
          <p:cNvPr id="4" name="Slide Number Placeholder 3"/>
          <p:cNvSpPr>
            <a:spLocks noGrp="1"/>
          </p:cNvSpPr>
          <p:nvPr>
            <p:ph type="sldNum" sz="quarter" idx="5"/>
          </p:nvPr>
        </p:nvSpPr>
        <p:spPr/>
        <p:txBody>
          <a:bodyPr/>
          <a:lstStyle/>
          <a:p>
            <a:fld id="{30C26EAF-05DC-4258-91D1-B0A99C7C1DA6}" type="slidenum">
              <a:rPr lang="en-CA" smtClean="0"/>
              <a:t>46</a:t>
            </a:fld>
            <a:endParaRPr lang="en-CA"/>
          </a:p>
        </p:txBody>
      </p:sp>
    </p:spTree>
    <p:extLst>
      <p:ext uri="{BB962C8B-B14F-4D97-AF65-F5344CB8AC3E}">
        <p14:creationId xmlns:p14="http://schemas.microsoft.com/office/powerpoint/2010/main" val="1704239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Data inserted into a file for the consumer to consume</a:t>
            </a:r>
          </a:p>
        </p:txBody>
      </p:sp>
      <p:sp>
        <p:nvSpPr>
          <p:cNvPr id="4" name="Slide Number Placeholder 3"/>
          <p:cNvSpPr>
            <a:spLocks noGrp="1"/>
          </p:cNvSpPr>
          <p:nvPr>
            <p:ph type="sldNum" sz="quarter" idx="5"/>
          </p:nvPr>
        </p:nvSpPr>
        <p:spPr/>
        <p:txBody>
          <a:bodyPr/>
          <a:lstStyle/>
          <a:p>
            <a:fld id="{30C26EAF-05DC-4258-91D1-B0A99C7C1DA6}" type="slidenum">
              <a:rPr lang="en-CA" smtClean="0"/>
              <a:t>48</a:t>
            </a:fld>
            <a:endParaRPr lang="en-CA"/>
          </a:p>
        </p:txBody>
      </p:sp>
    </p:spTree>
    <p:extLst>
      <p:ext uri="{BB962C8B-B14F-4D97-AF65-F5344CB8AC3E}">
        <p14:creationId xmlns:p14="http://schemas.microsoft.com/office/powerpoint/2010/main" val="486169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producer can produce single messages at a time, or many messages and put them in the buffer before the consumer consumes the messages.</a:t>
            </a:r>
          </a:p>
        </p:txBody>
      </p:sp>
      <p:sp>
        <p:nvSpPr>
          <p:cNvPr id="4" name="Slide Number Placeholder 3"/>
          <p:cNvSpPr>
            <a:spLocks noGrp="1"/>
          </p:cNvSpPr>
          <p:nvPr>
            <p:ph type="sldNum" sz="quarter" idx="5"/>
          </p:nvPr>
        </p:nvSpPr>
        <p:spPr/>
        <p:txBody>
          <a:bodyPr/>
          <a:lstStyle/>
          <a:p>
            <a:fld id="{30C26EAF-05DC-4258-91D1-B0A99C7C1DA6}" type="slidenum">
              <a:rPr lang="en-CA" smtClean="0"/>
              <a:t>49</a:t>
            </a:fld>
            <a:endParaRPr lang="en-CA"/>
          </a:p>
        </p:txBody>
      </p:sp>
    </p:spTree>
    <p:extLst>
      <p:ext uri="{BB962C8B-B14F-4D97-AF65-F5344CB8AC3E}">
        <p14:creationId xmlns:p14="http://schemas.microsoft.com/office/powerpoint/2010/main" val="2994315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issue with concurrency is that both processes are modifying/accessing shared memory at the same time, while it should be accessed by one process at a time. This is the critical section, where a shared piece of memory is being operated upon at two different spots. A process must finish its instructions, before another process can execute its instructions, using the same data.</a:t>
            </a:r>
          </a:p>
        </p:txBody>
      </p:sp>
      <p:sp>
        <p:nvSpPr>
          <p:cNvPr id="4" name="Slide Number Placeholder 3"/>
          <p:cNvSpPr>
            <a:spLocks noGrp="1"/>
          </p:cNvSpPr>
          <p:nvPr>
            <p:ph type="sldNum" sz="quarter" idx="5"/>
          </p:nvPr>
        </p:nvSpPr>
        <p:spPr/>
        <p:txBody>
          <a:bodyPr/>
          <a:lstStyle/>
          <a:p>
            <a:fld id="{30C26EAF-05DC-4258-91D1-B0A99C7C1DA6}" type="slidenum">
              <a:rPr lang="en-CA" smtClean="0"/>
              <a:t>8</a:t>
            </a:fld>
            <a:endParaRPr lang="en-CA"/>
          </a:p>
        </p:txBody>
      </p:sp>
    </p:spTree>
    <p:extLst>
      <p:ext uri="{BB962C8B-B14F-4D97-AF65-F5344CB8AC3E}">
        <p14:creationId xmlns:p14="http://schemas.microsoft.com/office/powerpoint/2010/main" val="4274023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producer and consumer example, we need to check the available spot first, then acquire access to the buffer, which is what the wait(e) line does (producer waits for free spot) and the wait(N) (consumer waits for data to be in buffer)</a:t>
            </a:r>
          </a:p>
          <a:p>
            <a:endParaRPr lang="en-CA" dirty="0"/>
          </a:p>
          <a:p>
            <a:r>
              <a:rPr lang="en-CA" dirty="0"/>
              <a:t>In points to the next free slot, and out points to the next (or first slot that is full)</a:t>
            </a:r>
          </a:p>
          <a:p>
            <a:r>
              <a:rPr lang="en-CA" dirty="0"/>
              <a:t>The buffer is usually a circular buffer, thus it circles back to the first slot by the end.</a:t>
            </a:r>
          </a:p>
          <a:p>
            <a:endParaRPr lang="en-CA" dirty="0"/>
          </a:p>
        </p:txBody>
      </p:sp>
      <p:sp>
        <p:nvSpPr>
          <p:cNvPr id="4" name="Slide Number Placeholder 3"/>
          <p:cNvSpPr>
            <a:spLocks noGrp="1"/>
          </p:cNvSpPr>
          <p:nvPr>
            <p:ph type="sldNum" sz="quarter" idx="5"/>
          </p:nvPr>
        </p:nvSpPr>
        <p:spPr/>
        <p:txBody>
          <a:bodyPr/>
          <a:lstStyle/>
          <a:p>
            <a:fld id="{30C26EAF-05DC-4258-91D1-B0A99C7C1DA6}" type="slidenum">
              <a:rPr lang="en-CA" smtClean="0"/>
              <a:t>50</a:t>
            </a:fld>
            <a:endParaRPr lang="en-CA"/>
          </a:p>
        </p:txBody>
      </p:sp>
    </p:spTree>
    <p:extLst>
      <p:ext uri="{BB962C8B-B14F-4D97-AF65-F5344CB8AC3E}">
        <p14:creationId xmlns:p14="http://schemas.microsoft.com/office/powerpoint/2010/main" val="36880697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Accessing the same buffer (write and read to same buffer), need to make the producer and consumer synchronized, and thus the same semaphores need to be utilized </a:t>
            </a:r>
          </a:p>
        </p:txBody>
      </p:sp>
      <p:sp>
        <p:nvSpPr>
          <p:cNvPr id="4" name="Slide Number Placeholder 3"/>
          <p:cNvSpPr>
            <a:spLocks noGrp="1"/>
          </p:cNvSpPr>
          <p:nvPr>
            <p:ph type="sldNum" sz="quarter" idx="5"/>
          </p:nvPr>
        </p:nvSpPr>
        <p:spPr/>
        <p:txBody>
          <a:bodyPr/>
          <a:lstStyle/>
          <a:p>
            <a:fld id="{30C26EAF-05DC-4258-91D1-B0A99C7C1DA6}" type="slidenum">
              <a:rPr lang="en-CA" smtClean="0"/>
              <a:t>51</a:t>
            </a:fld>
            <a:endParaRPr lang="en-CA"/>
          </a:p>
        </p:txBody>
      </p:sp>
    </p:spTree>
    <p:extLst>
      <p:ext uri="{BB962C8B-B14F-4D97-AF65-F5344CB8AC3E}">
        <p14:creationId xmlns:p14="http://schemas.microsoft.com/office/powerpoint/2010/main" val="197924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Recall:</a:t>
            </a:r>
          </a:p>
          <a:p>
            <a:r>
              <a:rPr lang="en-CA" b="0" dirty="0"/>
              <a:t>Wait(S) and signal(S) being atomic (as in executed atomically) means no interruptions can occur WHILE these methods are being executed. Must completely finish without interruptions. And to achieve this atomicity (or indivisibility), we </a:t>
            </a:r>
            <a:r>
              <a:rPr lang="en-CA" b="0" i="0" dirty="0">
                <a:solidFill>
                  <a:srgbClr val="000000"/>
                </a:solidFill>
                <a:effectLst/>
                <a:latin typeface="Lato" panose="020F0502020204030203" pitchFamily="34" charset="0"/>
              </a:rPr>
              <a:t>disable the interrupt before these methods (so before wait(s) and enable it afterwards (as in after signal(S))</a:t>
            </a:r>
            <a:endParaRPr lang="en-CA" b="0" dirty="0"/>
          </a:p>
        </p:txBody>
      </p:sp>
      <p:sp>
        <p:nvSpPr>
          <p:cNvPr id="4" name="Slide Number Placeholder 3"/>
          <p:cNvSpPr>
            <a:spLocks noGrp="1"/>
          </p:cNvSpPr>
          <p:nvPr>
            <p:ph type="sldNum" sz="quarter" idx="5"/>
          </p:nvPr>
        </p:nvSpPr>
        <p:spPr/>
        <p:txBody>
          <a:bodyPr/>
          <a:lstStyle/>
          <a:p>
            <a:fld id="{30C26EAF-05DC-4258-91D1-B0A99C7C1DA6}" type="slidenum">
              <a:rPr lang="en-CA" smtClean="0"/>
              <a:t>52</a:t>
            </a:fld>
            <a:endParaRPr lang="en-CA"/>
          </a:p>
        </p:txBody>
      </p:sp>
    </p:spTree>
    <p:extLst>
      <p:ext uri="{BB962C8B-B14F-4D97-AF65-F5344CB8AC3E}">
        <p14:creationId xmlns:p14="http://schemas.microsoft.com/office/powerpoint/2010/main" val="2537733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a buffer with size n,</a:t>
            </a:r>
          </a:p>
          <a:p>
            <a:r>
              <a:rPr lang="en-CA" dirty="0"/>
              <a:t>Every time a producer puts a message in the buffer, it has to access the buffer, and thus we need mutual exclusion for S so that only one of producer and consumer has access to the buffer. (Indicates when which is done accessing the buffer)</a:t>
            </a:r>
          </a:p>
          <a:p>
            <a:r>
              <a:rPr lang="en-CA" dirty="0"/>
              <a:t>E controls the number of empty slot and N to control how many full slots are present in the buffer.</a:t>
            </a:r>
          </a:p>
        </p:txBody>
      </p:sp>
      <p:sp>
        <p:nvSpPr>
          <p:cNvPr id="4" name="Slide Number Placeholder 3"/>
          <p:cNvSpPr>
            <a:spLocks noGrp="1"/>
          </p:cNvSpPr>
          <p:nvPr>
            <p:ph type="sldNum" sz="quarter" idx="5"/>
          </p:nvPr>
        </p:nvSpPr>
        <p:spPr/>
        <p:txBody>
          <a:bodyPr/>
          <a:lstStyle/>
          <a:p>
            <a:fld id="{30C26EAF-05DC-4258-91D1-B0A99C7C1DA6}" type="slidenum">
              <a:rPr lang="en-CA" smtClean="0"/>
              <a:t>53</a:t>
            </a:fld>
            <a:endParaRPr lang="en-CA"/>
          </a:p>
        </p:txBody>
      </p:sp>
    </p:spTree>
    <p:extLst>
      <p:ext uri="{BB962C8B-B14F-4D97-AF65-F5344CB8AC3E}">
        <p14:creationId xmlns:p14="http://schemas.microsoft.com/office/powerpoint/2010/main" val="3096441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 </a:t>
            </a:r>
            <a:r>
              <a:rPr lang="en-CA" dirty="0">
                <a:sym typeface="Wingdings" panose="05000000000000000000" pitchFamily="2" charset="2"/>
              </a:rPr>
              <a:t> mutual exclusion to provide access to buffer</a:t>
            </a:r>
          </a:p>
          <a:p>
            <a:r>
              <a:rPr lang="en-CA" dirty="0">
                <a:sym typeface="Wingdings" panose="05000000000000000000" pitchFamily="2" charset="2"/>
              </a:rPr>
              <a:t>N  number of full slots of the buffer</a:t>
            </a:r>
          </a:p>
          <a:p>
            <a:r>
              <a:rPr lang="en-CA" dirty="0">
                <a:sym typeface="Wingdings" panose="05000000000000000000" pitchFamily="2" charset="2"/>
              </a:rPr>
              <a:t>E  number of empty slots of the buffer</a:t>
            </a:r>
          </a:p>
          <a:p>
            <a:endParaRPr lang="en-CA" dirty="0">
              <a:sym typeface="Wingdings" panose="05000000000000000000" pitchFamily="2" charset="2"/>
            </a:endParaRPr>
          </a:p>
          <a:p>
            <a:r>
              <a:rPr lang="en-CA" dirty="0">
                <a:sym typeface="Wingdings" panose="05000000000000000000" pitchFamily="2" charset="2"/>
              </a:rPr>
              <a:t>S, initially set to 1, allows for switching between producer and consumer, so gives access to one when the other is done, but not both.</a:t>
            </a:r>
          </a:p>
          <a:p>
            <a:r>
              <a:rPr lang="en-CA" dirty="0">
                <a:sym typeface="Wingdings" panose="05000000000000000000" pitchFamily="2" charset="2"/>
              </a:rPr>
              <a:t>N, initially set to 0, since no full slots at the beginning.</a:t>
            </a:r>
          </a:p>
          <a:p>
            <a:r>
              <a:rPr lang="en-CA" dirty="0">
                <a:sym typeface="Wingdings" panose="05000000000000000000" pitchFamily="2" charset="2"/>
              </a:rPr>
              <a:t>E control the # empty slots  size of buffer == k</a:t>
            </a:r>
          </a:p>
          <a:p>
            <a:endParaRPr lang="en-CA" dirty="0">
              <a:sym typeface="Wingdings" panose="05000000000000000000" pitchFamily="2" charset="2"/>
            </a:endParaRPr>
          </a:p>
          <a:p>
            <a:r>
              <a:rPr lang="en-CA" dirty="0">
                <a:sym typeface="Wingdings" panose="05000000000000000000" pitchFamily="2" charset="2"/>
              </a:rPr>
              <a:t>Producer produces a message, call it v, now we want to write/put it in the buffer. Before putting it there, we need to make sure an empty slot is available. By checking E (wait(E)), since initially it is k, then the producer will not wait/be blocked (k &gt; 0), thus it proceeds to wait(S), to access buffer. S is 1 &gt; 0, then it can access, so then append(v) is executed, to put message into the buffer. Now the producer no longer needs access to the buffer, so signal(S) is executed. Then, N needs to be incremented (via signal(N)) since one slot was filled up.</a:t>
            </a:r>
          </a:p>
          <a:p>
            <a:endParaRPr lang="en-CA" dirty="0">
              <a:sym typeface="Wingdings" panose="05000000000000000000" pitchFamily="2" charset="2"/>
            </a:endParaRPr>
          </a:p>
          <a:p>
            <a:r>
              <a:rPr lang="en-CA" dirty="0">
                <a:sym typeface="Wingdings" panose="05000000000000000000" pitchFamily="2" charset="2"/>
              </a:rPr>
              <a:t>Now for consumer:</a:t>
            </a:r>
          </a:p>
          <a:p>
            <a:r>
              <a:rPr lang="en-CA" dirty="0">
                <a:sym typeface="Wingdings" panose="05000000000000000000" pitchFamily="2" charset="2"/>
              </a:rPr>
              <a:t>Wait(N)  if N = 0, well it will be stuck, continue to check. Otherwise, N &gt; 0, no waiting. Then wait(S), if S &lt;= 0, then consumer must wait, otherwise, consumer can access the buffer. Then it can take the message via w = take(), and then signal(E) to increment E again since slot has been cleared out. After, it can consume the message.</a:t>
            </a:r>
          </a:p>
          <a:p>
            <a:endParaRPr lang="en-CA" dirty="0">
              <a:sym typeface="Wingdings" panose="05000000000000000000" pitchFamily="2" charset="2"/>
            </a:endParaRPr>
          </a:p>
          <a:p>
            <a:r>
              <a:rPr lang="en-CA" dirty="0">
                <a:sym typeface="Wingdings" panose="05000000000000000000" pitchFamily="2" charset="2"/>
              </a:rPr>
              <a:t>Append(v): put message v in the array at position in, the increment in mod k (since it is circular array)</a:t>
            </a:r>
          </a:p>
          <a:p>
            <a:r>
              <a:rPr lang="en-CA" dirty="0">
                <a:sym typeface="Wingdings" panose="05000000000000000000" pitchFamily="2" charset="2"/>
              </a:rPr>
              <a:t>Take(): out points to the first full slot, thus at that position, it is copied to w, and then out is incremented mod k, then return w.</a:t>
            </a:r>
          </a:p>
          <a:p>
            <a:endParaRPr lang="en-CA" dirty="0">
              <a:sym typeface="Wingdings" panose="05000000000000000000" pitchFamily="2" charset="2"/>
            </a:endParaRPr>
          </a:p>
          <a:p>
            <a:r>
              <a:rPr lang="en-CA" dirty="0">
                <a:sym typeface="Wingdings" panose="05000000000000000000" pitchFamily="2" charset="2"/>
              </a:rPr>
              <a:t>The wait method is a complex function, and needs to finish with no interruption, hence its atomicity.</a:t>
            </a:r>
            <a:endParaRPr lang="en-CA" dirty="0"/>
          </a:p>
        </p:txBody>
      </p:sp>
      <p:sp>
        <p:nvSpPr>
          <p:cNvPr id="4" name="Slide Number Placeholder 3"/>
          <p:cNvSpPr>
            <a:spLocks noGrp="1"/>
          </p:cNvSpPr>
          <p:nvPr>
            <p:ph type="sldNum" sz="quarter" idx="5"/>
          </p:nvPr>
        </p:nvSpPr>
        <p:spPr/>
        <p:txBody>
          <a:bodyPr/>
          <a:lstStyle/>
          <a:p>
            <a:fld id="{30C26EAF-05DC-4258-91D1-B0A99C7C1DA6}" type="slidenum">
              <a:rPr lang="en-CA" smtClean="0"/>
              <a:t>54</a:t>
            </a:fld>
            <a:endParaRPr lang="en-CA"/>
          </a:p>
        </p:txBody>
      </p:sp>
    </p:spTree>
    <p:extLst>
      <p:ext uri="{BB962C8B-B14F-4D97-AF65-F5344CB8AC3E}">
        <p14:creationId xmlns:p14="http://schemas.microsoft.com/office/powerpoint/2010/main" val="42004722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many writers and readers are present, where a database is being modified by said readers and writers. As such, synchronization is necessary between them. Cannot allow writers to write at the same time, and writing to be done while reading is being done.</a:t>
            </a:r>
          </a:p>
          <a:p>
            <a:endParaRPr lang="en-CA" dirty="0"/>
          </a:p>
          <a:p>
            <a:r>
              <a:rPr lang="en-CA" dirty="0"/>
              <a:t>What if no writers were there, then no synchronization is needed if only readers are present.</a:t>
            </a:r>
          </a:p>
        </p:txBody>
      </p:sp>
      <p:sp>
        <p:nvSpPr>
          <p:cNvPr id="4" name="Slide Number Placeholder 3"/>
          <p:cNvSpPr>
            <a:spLocks noGrp="1"/>
          </p:cNvSpPr>
          <p:nvPr>
            <p:ph type="sldNum" sz="quarter" idx="5"/>
          </p:nvPr>
        </p:nvSpPr>
        <p:spPr/>
        <p:txBody>
          <a:bodyPr/>
          <a:lstStyle/>
          <a:p>
            <a:fld id="{30C26EAF-05DC-4258-91D1-B0A99C7C1DA6}" type="slidenum">
              <a:rPr lang="en-CA" smtClean="0"/>
              <a:t>60</a:t>
            </a:fld>
            <a:endParaRPr lang="en-CA"/>
          </a:p>
        </p:txBody>
      </p:sp>
    </p:spTree>
    <p:extLst>
      <p:ext uri="{BB962C8B-B14F-4D97-AF65-F5344CB8AC3E}">
        <p14:creationId xmlns:p14="http://schemas.microsoft.com/office/powerpoint/2010/main" val="3759550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Wait to get the lock (as in to open it) before accessing the database, write the necessary, and then signal the lock back on</a:t>
            </a:r>
          </a:p>
        </p:txBody>
      </p:sp>
      <p:sp>
        <p:nvSpPr>
          <p:cNvPr id="4" name="Slide Number Placeholder 3"/>
          <p:cNvSpPr>
            <a:spLocks noGrp="1"/>
          </p:cNvSpPr>
          <p:nvPr>
            <p:ph type="sldNum" sz="quarter" idx="5"/>
          </p:nvPr>
        </p:nvSpPr>
        <p:spPr/>
        <p:txBody>
          <a:bodyPr/>
          <a:lstStyle/>
          <a:p>
            <a:fld id="{30C26EAF-05DC-4258-91D1-B0A99C7C1DA6}" type="slidenum">
              <a:rPr lang="en-CA" smtClean="0"/>
              <a:t>62</a:t>
            </a:fld>
            <a:endParaRPr lang="en-CA"/>
          </a:p>
        </p:txBody>
      </p:sp>
    </p:spTree>
    <p:extLst>
      <p:ext uri="{BB962C8B-B14F-4D97-AF65-F5344CB8AC3E}">
        <p14:creationId xmlns:p14="http://schemas.microsoft.com/office/powerpoint/2010/main" val="2234598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Every time a CS is in action, a lock needs to be obtained, that allows it to enter the CS, and once done, the lock is released by signal(mutex). Mutex is the semaphore associated with updating the </a:t>
            </a:r>
            <a:r>
              <a:rPr lang="en-CA" dirty="0" err="1"/>
              <a:t>readcount</a:t>
            </a:r>
            <a:r>
              <a:rPr lang="en-CA" dirty="0"/>
              <a:t> (that is shared)</a:t>
            </a:r>
          </a:p>
          <a:p>
            <a:endParaRPr lang="en-CA" dirty="0"/>
          </a:p>
          <a:p>
            <a:r>
              <a:rPr lang="en-CA" dirty="0"/>
              <a:t>Imagine the first reader comes in (where mutex is initialized to 1), no waiting occurs, thus </a:t>
            </a:r>
            <a:r>
              <a:rPr lang="en-CA" dirty="0" err="1"/>
              <a:t>readcount</a:t>
            </a:r>
            <a:r>
              <a:rPr lang="en-CA" dirty="0"/>
              <a:t> is now 1. Now, what if another reader comes in, since the value of mutex is 0, the reader would have to wait. Even if there was a writer (</a:t>
            </a:r>
            <a:r>
              <a:rPr lang="en-CA" dirty="0" err="1"/>
              <a:t>wrt</a:t>
            </a:r>
            <a:r>
              <a:rPr lang="en-CA" dirty="0"/>
              <a:t>) initially, then then first reader would wait on the writer rather in the beginning, while the second reader would need to wait on mutex (mutex went from 1 to 0)</a:t>
            </a:r>
          </a:p>
          <a:p>
            <a:endParaRPr lang="en-CA" dirty="0"/>
          </a:p>
          <a:p>
            <a:r>
              <a:rPr lang="en-CA" dirty="0" err="1"/>
              <a:t>rc</a:t>
            </a:r>
            <a:r>
              <a:rPr lang="en-CA" dirty="0"/>
              <a:t> </a:t>
            </a:r>
            <a:r>
              <a:rPr lang="en-CA" dirty="0">
                <a:sym typeface="Wingdings" panose="05000000000000000000" pitchFamily="2" charset="2"/>
              </a:rPr>
              <a:t> </a:t>
            </a:r>
            <a:r>
              <a:rPr lang="en-CA" dirty="0" err="1">
                <a:sym typeface="Wingdings" panose="05000000000000000000" pitchFamily="2" charset="2"/>
              </a:rPr>
              <a:t>readocunt</a:t>
            </a:r>
            <a:endParaRPr lang="en-CA" dirty="0"/>
          </a:p>
          <a:p>
            <a:pPr algn="just"/>
            <a:r>
              <a:rPr lang="en-CA" b="0" i="0" dirty="0">
                <a:solidFill>
                  <a:srgbClr val="000000"/>
                </a:solidFill>
                <a:effectLst/>
                <a:latin typeface="Nunito" panose="020B0604020202020204" pitchFamily="2" charset="0"/>
              </a:rPr>
              <a:t>mutex and </a:t>
            </a:r>
            <a:r>
              <a:rPr lang="en-CA" b="0" i="0" dirty="0" err="1">
                <a:solidFill>
                  <a:srgbClr val="000000"/>
                </a:solidFill>
                <a:effectLst/>
                <a:latin typeface="Nunito" panose="020B0604020202020204" pitchFamily="2" charset="0"/>
              </a:rPr>
              <a:t>wrt</a:t>
            </a:r>
            <a:r>
              <a:rPr lang="en-CA" b="0" i="0" dirty="0">
                <a:solidFill>
                  <a:srgbClr val="000000"/>
                </a:solidFill>
                <a:effectLst/>
                <a:latin typeface="Nunito" panose="020B0604020202020204" pitchFamily="2" charset="0"/>
              </a:rPr>
              <a:t> are semaphores that are initialized to 1. Also, </a:t>
            </a:r>
            <a:r>
              <a:rPr lang="en-CA" b="0" i="0" dirty="0" err="1">
                <a:solidFill>
                  <a:srgbClr val="000000"/>
                </a:solidFill>
                <a:effectLst/>
                <a:latin typeface="Nunito" panose="020B0604020202020204" pitchFamily="2" charset="0"/>
              </a:rPr>
              <a:t>rc</a:t>
            </a:r>
            <a:r>
              <a:rPr lang="en-CA" b="0" i="0" dirty="0">
                <a:solidFill>
                  <a:srgbClr val="000000"/>
                </a:solidFill>
                <a:effectLst/>
                <a:latin typeface="Nunito" panose="020B0604020202020204" pitchFamily="2" charset="0"/>
              </a:rPr>
              <a:t> is a variable that is initialized to 0. The mutex semaphore ensures mutual exclusion and </a:t>
            </a:r>
            <a:r>
              <a:rPr lang="en-CA" b="0" i="0" dirty="0" err="1">
                <a:solidFill>
                  <a:srgbClr val="000000"/>
                </a:solidFill>
                <a:effectLst/>
                <a:latin typeface="Nunito" panose="020B0604020202020204" pitchFamily="2" charset="0"/>
              </a:rPr>
              <a:t>wrt</a:t>
            </a:r>
            <a:r>
              <a:rPr lang="en-CA" b="0" i="0" dirty="0">
                <a:solidFill>
                  <a:srgbClr val="000000"/>
                </a:solidFill>
                <a:effectLst/>
                <a:latin typeface="Nunito" panose="020B0604020202020204" pitchFamily="2" charset="0"/>
              </a:rPr>
              <a:t> handles the writing mechanism and is common to the reader and writer process code.</a:t>
            </a:r>
          </a:p>
          <a:p>
            <a:pPr algn="just"/>
            <a:r>
              <a:rPr lang="en-CA" b="0" i="0" dirty="0">
                <a:solidFill>
                  <a:srgbClr val="000000"/>
                </a:solidFill>
                <a:effectLst/>
                <a:latin typeface="Nunito" panose="020B0604020202020204" pitchFamily="2" charset="0"/>
              </a:rPr>
              <a:t>The variable </a:t>
            </a:r>
            <a:r>
              <a:rPr lang="en-CA" b="0" i="0" dirty="0" err="1">
                <a:solidFill>
                  <a:srgbClr val="000000"/>
                </a:solidFill>
                <a:effectLst/>
                <a:latin typeface="Nunito" panose="020B0604020202020204" pitchFamily="2" charset="0"/>
              </a:rPr>
              <a:t>rc</a:t>
            </a:r>
            <a:r>
              <a:rPr lang="en-CA" b="0" i="0" dirty="0">
                <a:solidFill>
                  <a:srgbClr val="000000"/>
                </a:solidFill>
                <a:effectLst/>
                <a:latin typeface="Nunito" panose="020B0604020202020204" pitchFamily="2" charset="0"/>
              </a:rPr>
              <a:t> denotes the number of readers accessing the object. As soon as </a:t>
            </a:r>
            <a:r>
              <a:rPr lang="en-CA" b="0" i="0" dirty="0" err="1">
                <a:solidFill>
                  <a:srgbClr val="000000"/>
                </a:solidFill>
                <a:effectLst/>
                <a:latin typeface="Nunito" panose="020B0604020202020204" pitchFamily="2" charset="0"/>
              </a:rPr>
              <a:t>rc</a:t>
            </a:r>
            <a:r>
              <a:rPr lang="en-CA" b="0" i="0" dirty="0">
                <a:solidFill>
                  <a:srgbClr val="000000"/>
                </a:solidFill>
                <a:effectLst/>
                <a:latin typeface="Nunito" panose="020B0604020202020204" pitchFamily="2" charset="0"/>
              </a:rPr>
              <a:t> becomes 1, wait operation is used on </a:t>
            </a:r>
            <a:r>
              <a:rPr lang="en-CA" b="0" i="0" dirty="0" err="1">
                <a:solidFill>
                  <a:srgbClr val="000000"/>
                </a:solidFill>
                <a:effectLst/>
                <a:latin typeface="Nunito" panose="020B0604020202020204" pitchFamily="2" charset="0"/>
              </a:rPr>
              <a:t>wrt</a:t>
            </a:r>
            <a:r>
              <a:rPr lang="en-CA" b="0" i="0" dirty="0">
                <a:solidFill>
                  <a:srgbClr val="000000"/>
                </a:solidFill>
                <a:effectLst/>
                <a:latin typeface="Nunito" panose="020B0604020202020204" pitchFamily="2" charset="0"/>
              </a:rPr>
              <a:t>. This means that a writer cannot access the object anymore. After the read operation is done, </a:t>
            </a:r>
            <a:r>
              <a:rPr lang="en-CA" b="0" i="0" dirty="0" err="1">
                <a:solidFill>
                  <a:srgbClr val="000000"/>
                </a:solidFill>
                <a:effectLst/>
                <a:latin typeface="Nunito" panose="020B0604020202020204" pitchFamily="2" charset="0"/>
              </a:rPr>
              <a:t>rc</a:t>
            </a:r>
            <a:r>
              <a:rPr lang="en-CA" b="0" i="0" dirty="0">
                <a:solidFill>
                  <a:srgbClr val="000000"/>
                </a:solidFill>
                <a:effectLst/>
                <a:latin typeface="Nunito" panose="020B0604020202020204" pitchFamily="2" charset="0"/>
              </a:rPr>
              <a:t> is decremented. When </a:t>
            </a:r>
            <a:r>
              <a:rPr lang="en-CA" b="0" i="0" dirty="0" err="1">
                <a:solidFill>
                  <a:srgbClr val="000000"/>
                </a:solidFill>
                <a:effectLst/>
                <a:latin typeface="Nunito" panose="020B0604020202020204" pitchFamily="2" charset="0"/>
              </a:rPr>
              <a:t>rc</a:t>
            </a:r>
            <a:r>
              <a:rPr lang="en-CA" b="0" i="0" dirty="0">
                <a:solidFill>
                  <a:srgbClr val="000000"/>
                </a:solidFill>
                <a:effectLst/>
                <a:latin typeface="Nunito" panose="020B0604020202020204" pitchFamily="2" charset="0"/>
              </a:rPr>
              <a:t> becomes 0, signal operation is used on </a:t>
            </a:r>
            <a:r>
              <a:rPr lang="en-CA" b="0" i="0" dirty="0" err="1">
                <a:solidFill>
                  <a:srgbClr val="000000"/>
                </a:solidFill>
                <a:effectLst/>
                <a:latin typeface="Nunito" panose="020B0604020202020204" pitchFamily="2" charset="0"/>
              </a:rPr>
              <a:t>wrt</a:t>
            </a:r>
            <a:r>
              <a:rPr lang="en-CA" b="0" i="0" dirty="0">
                <a:solidFill>
                  <a:srgbClr val="000000"/>
                </a:solidFill>
                <a:effectLst/>
                <a:latin typeface="Nunito" panose="020B0604020202020204" pitchFamily="2" charset="0"/>
              </a:rPr>
              <a:t>. So a writer can access the object now.</a:t>
            </a:r>
          </a:p>
          <a:p>
            <a:endParaRPr lang="en-CA" dirty="0"/>
          </a:p>
        </p:txBody>
      </p:sp>
      <p:sp>
        <p:nvSpPr>
          <p:cNvPr id="4" name="Slide Number Placeholder 3"/>
          <p:cNvSpPr>
            <a:spLocks noGrp="1"/>
          </p:cNvSpPr>
          <p:nvPr>
            <p:ph type="sldNum" sz="quarter" idx="5"/>
          </p:nvPr>
        </p:nvSpPr>
        <p:spPr/>
        <p:txBody>
          <a:bodyPr/>
          <a:lstStyle/>
          <a:p>
            <a:fld id="{30C26EAF-05DC-4258-91D1-B0A99C7C1DA6}" type="slidenum">
              <a:rPr lang="en-CA" smtClean="0"/>
              <a:t>63</a:t>
            </a:fld>
            <a:endParaRPr lang="en-CA"/>
          </a:p>
        </p:txBody>
      </p:sp>
    </p:spTree>
    <p:extLst>
      <p:ext uri="{BB962C8B-B14F-4D97-AF65-F5344CB8AC3E}">
        <p14:creationId xmlns:p14="http://schemas.microsoft.com/office/powerpoint/2010/main" val="80241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eat, chopstick from left, then from right.</a:t>
            </a:r>
          </a:p>
          <a:p>
            <a:r>
              <a:rPr lang="en-CA" dirty="0"/>
              <a:t>To finish eating, signal right chopstick, and then left.</a:t>
            </a:r>
          </a:p>
          <a:p>
            <a:endParaRPr lang="en-CA" dirty="0"/>
          </a:p>
          <a:p>
            <a:r>
              <a:rPr lang="en-CA" dirty="0"/>
              <a:t>Each philosopher is treated as a process, and a semaphore is declared for each chopstick. Since there are 5, then an array for that is created, each with a value of 1. When a philosopher is not eating, it is thinking </a:t>
            </a:r>
            <a:r>
              <a:rPr lang="en-CA" dirty="0">
                <a:sym typeface="Wingdings" panose="05000000000000000000" pitchFamily="2" charset="2"/>
              </a:rPr>
              <a:t> cycle of think, eat, think, eat</a:t>
            </a:r>
          </a:p>
          <a:p>
            <a:r>
              <a:rPr lang="en-CA" dirty="0">
                <a:sym typeface="Wingdings" panose="05000000000000000000" pitchFamily="2" charset="2"/>
              </a:rPr>
              <a:t>Wait for chopsticks  pick them up</a:t>
            </a:r>
          </a:p>
          <a:p>
            <a:r>
              <a:rPr lang="en-CA" dirty="0">
                <a:sym typeface="Wingdings" panose="05000000000000000000" pitchFamily="2" charset="2"/>
              </a:rPr>
              <a:t>Signalling chopsticks  releasing them</a:t>
            </a:r>
            <a:endParaRPr lang="en-CA" dirty="0"/>
          </a:p>
          <a:p>
            <a:endParaRPr lang="en-CA" dirty="0"/>
          </a:p>
          <a:p>
            <a:r>
              <a:rPr lang="en-CA" dirty="0"/>
              <a:t>A deadlock may occur:</a:t>
            </a:r>
          </a:p>
          <a:p>
            <a:r>
              <a:rPr lang="en-CA" dirty="0"/>
              <a:t>Imagine if all philosophers were thinking and then decided to eat. Thus each requires 2 chopsticks at the same time, where each pick up the left chopstick at the same time. As such, then the right chopstick cannot be picked up by any of them, for any of them. Thus, the process cannot proceed.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0" i="0" dirty="0">
                <a:solidFill>
                  <a:srgbClr val="000000"/>
                </a:solidFill>
                <a:effectLst/>
                <a:latin typeface="inter-regular"/>
              </a:rPr>
              <a:t>All the four starting philosophers (P0, P1, P2, and P3) should pick the left chopstick and then the right chopstick, whereas the last philosopher P4 should pick the right chopstick and then the left chopstick. This will force P4 to hold his right chopstick first since the right chopstick of P4 is C0, which is already held by philosopher P0 and its value is set to 0, </a:t>
            </a:r>
            <a:r>
              <a:rPr lang="en-CA" b="0" i="0" dirty="0" err="1">
                <a:solidFill>
                  <a:srgbClr val="000000"/>
                </a:solidFill>
                <a:effectLst/>
                <a:latin typeface="inter-regular"/>
              </a:rPr>
              <a:t>i.e</a:t>
            </a:r>
            <a:r>
              <a:rPr lang="en-CA" b="0" i="0" dirty="0">
                <a:solidFill>
                  <a:srgbClr val="000000"/>
                </a:solidFill>
                <a:effectLst/>
                <a:latin typeface="inter-regular"/>
              </a:rPr>
              <a:t> C0 is already 0, because of which P4 will get trapped into an infinite loop and chopstick C4 remains vacant. Hence philosopher P3 has both left C3 and right C4 chopstick available, therefore it will start eating and will put down its both chopsticks once finishes and let others eat which removes the problem of deadlock.</a:t>
            </a:r>
          </a:p>
          <a:p>
            <a:endParaRPr lang="en-CA" dirty="0"/>
          </a:p>
        </p:txBody>
      </p:sp>
      <p:sp>
        <p:nvSpPr>
          <p:cNvPr id="4" name="Slide Number Placeholder 3"/>
          <p:cNvSpPr>
            <a:spLocks noGrp="1"/>
          </p:cNvSpPr>
          <p:nvPr>
            <p:ph type="sldNum" sz="quarter" idx="5"/>
          </p:nvPr>
        </p:nvSpPr>
        <p:spPr/>
        <p:txBody>
          <a:bodyPr/>
          <a:lstStyle/>
          <a:p>
            <a:fld id="{30C26EAF-05DC-4258-91D1-B0A99C7C1DA6}" type="slidenum">
              <a:rPr lang="en-CA" smtClean="0"/>
              <a:t>66</a:t>
            </a:fld>
            <a:endParaRPr lang="en-CA"/>
          </a:p>
        </p:txBody>
      </p:sp>
    </p:spTree>
    <p:extLst>
      <p:ext uri="{BB962C8B-B14F-4D97-AF65-F5344CB8AC3E}">
        <p14:creationId xmlns:p14="http://schemas.microsoft.com/office/powerpoint/2010/main" val="16646234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Treat as if only 4 bowls left, while same number of chopsticks are present.</a:t>
            </a:r>
          </a:p>
        </p:txBody>
      </p:sp>
      <p:sp>
        <p:nvSpPr>
          <p:cNvPr id="4" name="Slide Number Placeholder 3"/>
          <p:cNvSpPr>
            <a:spLocks noGrp="1"/>
          </p:cNvSpPr>
          <p:nvPr>
            <p:ph type="sldNum" sz="quarter" idx="5"/>
          </p:nvPr>
        </p:nvSpPr>
        <p:spPr/>
        <p:txBody>
          <a:bodyPr/>
          <a:lstStyle/>
          <a:p>
            <a:fld id="{30C26EAF-05DC-4258-91D1-B0A99C7C1DA6}" type="slidenum">
              <a:rPr lang="en-CA" smtClean="0"/>
              <a:t>67</a:t>
            </a:fld>
            <a:endParaRPr lang="en-CA"/>
          </a:p>
        </p:txBody>
      </p:sp>
    </p:spTree>
    <p:extLst>
      <p:ext uri="{BB962C8B-B14F-4D97-AF65-F5344CB8AC3E}">
        <p14:creationId xmlns:p14="http://schemas.microsoft.com/office/powerpoint/2010/main" val="3868026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Once a process enters the critical section, it must have mutual exclusion, meaning no other process is allowed to interact with/be executing the section.</a:t>
            </a:r>
          </a:p>
          <a:p>
            <a:endParaRPr lang="en-CA" dirty="0"/>
          </a:p>
          <a:p>
            <a:r>
              <a:rPr lang="en-CA" dirty="0"/>
              <a:t>CS is the segment dealing with the shared data, whereas RS is the segment executing other things, not involving shared variables</a:t>
            </a:r>
          </a:p>
        </p:txBody>
      </p:sp>
      <p:sp>
        <p:nvSpPr>
          <p:cNvPr id="4" name="Slide Number Placeholder 3"/>
          <p:cNvSpPr>
            <a:spLocks noGrp="1"/>
          </p:cNvSpPr>
          <p:nvPr>
            <p:ph type="sldNum" sz="quarter" idx="5"/>
          </p:nvPr>
        </p:nvSpPr>
        <p:spPr/>
        <p:txBody>
          <a:bodyPr/>
          <a:lstStyle/>
          <a:p>
            <a:fld id="{30C26EAF-05DC-4258-91D1-B0A99C7C1DA6}" type="slidenum">
              <a:rPr lang="en-CA" smtClean="0"/>
              <a:t>9</a:t>
            </a:fld>
            <a:endParaRPr lang="en-CA"/>
          </a:p>
        </p:txBody>
      </p:sp>
    </p:spTree>
    <p:extLst>
      <p:ext uri="{BB962C8B-B14F-4D97-AF65-F5344CB8AC3E}">
        <p14:creationId xmlns:p14="http://schemas.microsoft.com/office/powerpoint/2010/main" val="20226478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Advantage of semaphore is that it allows to protect the shared variable. Every time a process wants to modify or access the semaphore for modification, wait needs to be called first, and the signal after finishing the modification.</a:t>
            </a:r>
          </a:p>
        </p:txBody>
      </p:sp>
      <p:sp>
        <p:nvSpPr>
          <p:cNvPr id="4" name="Slide Number Placeholder 3"/>
          <p:cNvSpPr>
            <a:spLocks noGrp="1"/>
          </p:cNvSpPr>
          <p:nvPr>
            <p:ph type="sldNum" sz="quarter" idx="5"/>
          </p:nvPr>
        </p:nvSpPr>
        <p:spPr/>
        <p:txBody>
          <a:bodyPr/>
          <a:lstStyle/>
          <a:p>
            <a:fld id="{30C26EAF-05DC-4258-91D1-B0A99C7C1DA6}" type="slidenum">
              <a:rPr lang="en-CA" smtClean="0"/>
              <a:t>68</a:t>
            </a:fld>
            <a:endParaRPr lang="en-CA"/>
          </a:p>
        </p:txBody>
      </p:sp>
    </p:spTree>
    <p:extLst>
      <p:ext uri="{BB962C8B-B14F-4D97-AF65-F5344CB8AC3E}">
        <p14:creationId xmlns:p14="http://schemas.microsoft.com/office/powerpoint/2010/main" val="2946603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Forgetting a wait or signal, or even misplacing them will lead to a problem.</a:t>
            </a:r>
          </a:p>
          <a:p>
            <a:r>
              <a:rPr lang="en-CA" dirty="0"/>
              <a:t>Misuse of threads can lead to huge problem.</a:t>
            </a:r>
          </a:p>
        </p:txBody>
      </p:sp>
      <p:sp>
        <p:nvSpPr>
          <p:cNvPr id="4" name="Slide Number Placeholder 3"/>
          <p:cNvSpPr>
            <a:spLocks noGrp="1"/>
          </p:cNvSpPr>
          <p:nvPr>
            <p:ph type="sldNum" sz="quarter" idx="5"/>
          </p:nvPr>
        </p:nvSpPr>
        <p:spPr/>
        <p:txBody>
          <a:bodyPr/>
          <a:lstStyle/>
          <a:p>
            <a:fld id="{30C26EAF-05DC-4258-91D1-B0A99C7C1DA6}" type="slidenum">
              <a:rPr lang="en-CA" smtClean="0"/>
              <a:t>69</a:t>
            </a:fld>
            <a:endParaRPr lang="en-CA"/>
          </a:p>
        </p:txBody>
      </p:sp>
    </p:spTree>
    <p:extLst>
      <p:ext uri="{BB962C8B-B14F-4D97-AF65-F5344CB8AC3E}">
        <p14:creationId xmlns:p14="http://schemas.microsoft.com/office/powerpoint/2010/main" val="22450326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of letting the programmer insert the wait and signal, allow a programming language to do it for us </a:t>
            </a:r>
            <a:r>
              <a:rPr lang="en-CA" dirty="0">
                <a:sym typeface="Wingdings" panose="05000000000000000000" pitchFamily="2" charset="2"/>
              </a:rPr>
              <a:t> a joint solution/effort between OS and compiler.</a:t>
            </a:r>
          </a:p>
          <a:p>
            <a:endParaRPr lang="en-CA" dirty="0">
              <a:sym typeface="Wingdings" panose="05000000000000000000" pitchFamily="2" charset="2"/>
            </a:endParaRPr>
          </a:p>
          <a:p>
            <a:pPr algn="l" fontAlgn="base"/>
            <a:r>
              <a:rPr lang="en-CA" b="1" i="0" dirty="0">
                <a:solidFill>
                  <a:srgbClr val="504B3A"/>
                </a:solidFill>
                <a:effectLst/>
                <a:latin typeface="Quicksand"/>
              </a:rPr>
              <a:t>Monitors in Operating System</a:t>
            </a:r>
            <a:endParaRPr lang="en-CA" b="0" i="0" dirty="0">
              <a:solidFill>
                <a:srgbClr val="666666"/>
              </a:solidFill>
              <a:effectLst/>
              <a:latin typeface="Quicksand"/>
            </a:endParaRPr>
          </a:p>
          <a:p>
            <a:pPr algn="l" fontAlgn="base"/>
            <a:r>
              <a:rPr lang="en-CA" b="0" i="0" dirty="0">
                <a:solidFill>
                  <a:srgbClr val="666666"/>
                </a:solidFill>
                <a:effectLst/>
                <a:latin typeface="Quicksand"/>
              </a:rPr>
              <a:t>Monitors are used for process synchronization. With the help of programming languages, we can use a monitor to achieve mutual exclusion among the processes. In other words, monitors are defined as the construct of programming language, which helps in controlling shared data access. The Monitor is a module or package which encapsulates shared data structure, procedures, and the synchronization between the concurrent procedure invocations.</a:t>
            </a:r>
          </a:p>
          <a:p>
            <a:pPr algn="l" fontAlgn="base"/>
            <a:endParaRPr lang="en-CA" b="0" i="0" dirty="0">
              <a:solidFill>
                <a:srgbClr val="666666"/>
              </a:solidFill>
              <a:effectLst/>
              <a:latin typeface="Quicksand"/>
            </a:endParaRPr>
          </a:p>
          <a:p>
            <a:pPr algn="l" fontAlgn="base"/>
            <a:r>
              <a:rPr lang="en-CA" b="0" i="0" dirty="0">
                <a:solidFill>
                  <a:srgbClr val="666666"/>
                </a:solidFill>
                <a:effectLst/>
                <a:latin typeface="Quicksand"/>
              </a:rPr>
              <a:t>Although, procedures outside the monitor but in the same class can be called without any prevention of the processes.</a:t>
            </a:r>
          </a:p>
        </p:txBody>
      </p:sp>
      <p:sp>
        <p:nvSpPr>
          <p:cNvPr id="4" name="Slide Number Placeholder 3"/>
          <p:cNvSpPr>
            <a:spLocks noGrp="1"/>
          </p:cNvSpPr>
          <p:nvPr>
            <p:ph type="sldNum" sz="quarter" idx="5"/>
          </p:nvPr>
        </p:nvSpPr>
        <p:spPr/>
        <p:txBody>
          <a:bodyPr/>
          <a:lstStyle/>
          <a:p>
            <a:fld id="{30C26EAF-05DC-4258-91D1-B0A99C7C1DA6}" type="slidenum">
              <a:rPr lang="en-CA" smtClean="0"/>
              <a:t>70</a:t>
            </a:fld>
            <a:endParaRPr lang="en-CA"/>
          </a:p>
        </p:txBody>
      </p:sp>
    </p:spTree>
    <p:extLst>
      <p:ext uri="{BB962C8B-B14F-4D97-AF65-F5344CB8AC3E}">
        <p14:creationId xmlns:p14="http://schemas.microsoft.com/office/powerpoint/2010/main" val="21732813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Consider shared data pieces A and B, and processes P1 and P2 who want to access A and B. Remember, two processes cannot access the same piece of data at the same time (problems would occur). So, to allow that without causing problems, a monitor can contain that data/resource, and whenever a process wants to access the resource, it has to go through this module (monitor). To access the resources, the processes call the procedures within the module. The monitor would allow only one process to enter the monitor at a time (it is prevented by the monitor)</a:t>
            </a:r>
          </a:p>
          <a:p>
            <a:pPr algn="l">
              <a:buFont typeface="Arial" panose="020B0604020202020204" pitchFamily="34" charset="0"/>
              <a:buNone/>
            </a:pPr>
            <a:r>
              <a:rPr lang="en-CA" b="0" i="0" dirty="0">
                <a:solidFill>
                  <a:srgbClr val="747487"/>
                </a:solidFill>
                <a:effectLst/>
                <a:latin typeface="Lato" panose="020F0502020204030203" pitchFamily="34" charset="0"/>
              </a:rPr>
              <a:t>So the local variables (data/resource), these are the data that needs to be accessed by the outside world and the monitor has to protect those variables, protecting them by using monitor procedures by making the external processes call these methods or these procedures to access the local data here.</a:t>
            </a:r>
            <a:endParaRPr lang="en-CA" b="0" i="0" dirty="0">
              <a:solidFill>
                <a:srgbClr val="000000"/>
              </a:solidFill>
              <a:effectLst/>
              <a:latin typeface="Lato" panose="020F0502020204030203" pitchFamily="34" charset="0"/>
            </a:endParaRPr>
          </a:p>
          <a:p>
            <a:endParaRPr lang="en-CA" dirty="0"/>
          </a:p>
          <a:p>
            <a:r>
              <a:rPr lang="en-CA" dirty="0"/>
              <a:t>The module contains resources for the processes to access, and they call a procedure to access the module.</a:t>
            </a:r>
          </a:p>
          <a:p>
            <a:endParaRPr lang="en-CA" dirty="0"/>
          </a:p>
          <a:p>
            <a:r>
              <a:rPr lang="en-CA" dirty="0"/>
              <a:t>Every monitor has a lock associated with it, where only one thread will be within the monitor at a time.</a:t>
            </a:r>
          </a:p>
          <a:p>
            <a:endParaRPr lang="en-CA" dirty="0"/>
          </a:p>
          <a:p>
            <a:r>
              <a:rPr lang="en-CA" dirty="0"/>
              <a:t>Single or multiple procedures can be associated for one local variable, such as </a:t>
            </a:r>
            <a:r>
              <a:rPr lang="en-CA" dirty="0" err="1"/>
              <a:t>putMessage</a:t>
            </a:r>
            <a:r>
              <a:rPr lang="en-CA" dirty="0"/>
              <a:t> and </a:t>
            </a:r>
            <a:r>
              <a:rPr lang="en-CA" dirty="0" err="1"/>
              <a:t>getMessage</a:t>
            </a:r>
            <a:r>
              <a:rPr lang="en-CA" dirty="0"/>
              <a:t> for a buffer from a producer and consumer perspective.</a:t>
            </a:r>
          </a:p>
        </p:txBody>
      </p:sp>
      <p:sp>
        <p:nvSpPr>
          <p:cNvPr id="4" name="Slide Number Placeholder 3"/>
          <p:cNvSpPr>
            <a:spLocks noGrp="1"/>
          </p:cNvSpPr>
          <p:nvPr>
            <p:ph type="sldNum" sz="quarter" idx="5"/>
          </p:nvPr>
        </p:nvSpPr>
        <p:spPr/>
        <p:txBody>
          <a:bodyPr/>
          <a:lstStyle/>
          <a:p>
            <a:fld id="{30C26EAF-05DC-4258-91D1-B0A99C7C1DA6}" type="slidenum">
              <a:rPr lang="en-CA" smtClean="0"/>
              <a:t>71</a:t>
            </a:fld>
            <a:endParaRPr lang="en-CA"/>
          </a:p>
        </p:txBody>
      </p:sp>
    </p:spTree>
    <p:extLst>
      <p:ext uri="{BB962C8B-B14F-4D97-AF65-F5344CB8AC3E}">
        <p14:creationId xmlns:p14="http://schemas.microsoft.com/office/powerpoint/2010/main" val="18089207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Synchronization is done inside and outside the monitor, which are maintained by conditional variables.</a:t>
            </a:r>
          </a:p>
          <a:p>
            <a:r>
              <a:rPr lang="en-CA" dirty="0"/>
              <a:t>For example, a producer-consumer processes are trying to access the monitor, where the buffer variable to be accessed is empty. Then this empty is used as a conditional, where the consumer would need to check that if the buffer is empty, what can it do based on that.</a:t>
            </a:r>
          </a:p>
          <a:p>
            <a:r>
              <a:rPr lang="en-CA" dirty="0"/>
              <a:t>There is a queue associated with the conditional variable, where the process consumer is located inside it. Before being blocked by the monitor, it will release the lock, for the producer to access the monitor.</a:t>
            </a:r>
          </a:p>
          <a:p>
            <a:r>
              <a:rPr lang="en-CA" dirty="0"/>
              <a:t>Blockage of processes are required outside the monitor since one process is already inside the monitor (the others are put in the queue associated with the monitor) and a block can be done inside where the process inside the monitor is inserted to queue associated with a conditional variable.</a:t>
            </a:r>
          </a:p>
          <a:p>
            <a:endParaRPr lang="en-CA" dirty="0"/>
          </a:p>
          <a:p>
            <a:r>
              <a:rPr lang="en-CA" dirty="0"/>
              <a:t>External synchronization happens when multiple threads want to access the monitor at the same time, whereas only one can do that at a time. As such, the rest will be put in the queue associated with the monitor. Until the first thread leaves the monitor, it releases the lock, and allow the next thread in line of the queue to access the monitor. A monitor lock is the mechanism handling this action.</a:t>
            </a:r>
          </a:p>
          <a:p>
            <a:endParaRPr lang="en-CA" dirty="0"/>
          </a:p>
          <a:p>
            <a:r>
              <a:rPr lang="en-CA" dirty="0"/>
              <a:t>Internal synchronization must be provided with conditional variables. Consider a buffer (an array) in the monitor, with procedures to access the buffer (</a:t>
            </a:r>
            <a:r>
              <a:rPr lang="en-CA" dirty="0" err="1"/>
              <a:t>putMessage</a:t>
            </a:r>
            <a:r>
              <a:rPr lang="en-CA" dirty="0"/>
              <a:t>, </a:t>
            </a:r>
            <a:r>
              <a:rPr lang="en-CA" dirty="0" err="1"/>
              <a:t>getMessage</a:t>
            </a:r>
            <a:r>
              <a:rPr lang="en-CA" dirty="0"/>
              <a:t>). A producer and consumer process outside the monitor trying to access the buffer. If the consumer wants to access and calls </a:t>
            </a:r>
            <a:r>
              <a:rPr lang="en-CA" dirty="0" err="1"/>
              <a:t>getMessage</a:t>
            </a:r>
            <a:r>
              <a:rPr lang="en-CA" dirty="0"/>
              <a:t>, it must first check if the buffer is empty. If it is, then the buffer must use a conditional variable (call it empty). The producer would not be able to access (prevented) and rather it is put inside a queue outside the monitor. Since the consumer wants get a message it must wait until the buffer is non-empty, so it waits by being placed in the queue associated with the conditional variable. As such, it would be blocked from access, but before this, it releases the lock of the monitor to producer, so now producer can access the monitor while the consumer is waiting. Now the producer is inside, and can now call </a:t>
            </a:r>
            <a:r>
              <a:rPr lang="en-CA" dirty="0" err="1"/>
              <a:t>putMessage</a:t>
            </a:r>
            <a:r>
              <a:rPr lang="en-CA" dirty="0"/>
              <a:t> to a put a message inside the buffer. After doing so, it has to release a signal to wake up the consumer, and then leave the monitor, releasing the lock to the consumer.</a:t>
            </a:r>
          </a:p>
        </p:txBody>
      </p:sp>
      <p:sp>
        <p:nvSpPr>
          <p:cNvPr id="4" name="Slide Number Placeholder 3"/>
          <p:cNvSpPr>
            <a:spLocks noGrp="1"/>
          </p:cNvSpPr>
          <p:nvPr>
            <p:ph type="sldNum" sz="quarter" idx="5"/>
          </p:nvPr>
        </p:nvSpPr>
        <p:spPr/>
        <p:txBody>
          <a:bodyPr/>
          <a:lstStyle/>
          <a:p>
            <a:fld id="{30C26EAF-05DC-4258-91D1-B0A99C7C1DA6}" type="slidenum">
              <a:rPr lang="en-CA" smtClean="0"/>
              <a:t>72</a:t>
            </a:fld>
            <a:endParaRPr lang="en-CA"/>
          </a:p>
        </p:txBody>
      </p:sp>
    </p:spTree>
    <p:extLst>
      <p:ext uri="{BB962C8B-B14F-4D97-AF65-F5344CB8AC3E}">
        <p14:creationId xmlns:p14="http://schemas.microsoft.com/office/powerpoint/2010/main" val="24511564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Only one process can be inside the monitor, where the other processes are in the entry queue outside the monitor.</a:t>
            </a:r>
          </a:p>
        </p:txBody>
      </p:sp>
      <p:sp>
        <p:nvSpPr>
          <p:cNvPr id="4" name="Slide Number Placeholder 3"/>
          <p:cNvSpPr>
            <a:spLocks noGrp="1"/>
          </p:cNvSpPr>
          <p:nvPr>
            <p:ph type="sldNum" sz="quarter" idx="5"/>
          </p:nvPr>
        </p:nvSpPr>
        <p:spPr/>
        <p:txBody>
          <a:bodyPr/>
          <a:lstStyle/>
          <a:p>
            <a:fld id="{30C26EAF-05DC-4258-91D1-B0A99C7C1DA6}" type="slidenum">
              <a:rPr lang="en-CA" smtClean="0"/>
              <a:t>74</a:t>
            </a:fld>
            <a:endParaRPr lang="en-CA"/>
          </a:p>
        </p:txBody>
      </p:sp>
    </p:spTree>
    <p:extLst>
      <p:ext uri="{BB962C8B-B14F-4D97-AF65-F5344CB8AC3E}">
        <p14:creationId xmlns:p14="http://schemas.microsoft.com/office/powerpoint/2010/main" val="25629507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 x be the conditional variable:</a:t>
            </a:r>
          </a:p>
          <a:p>
            <a:endParaRPr lang="en-CA" dirty="0"/>
          </a:p>
          <a:p>
            <a:r>
              <a:rPr lang="en-CA" dirty="0"/>
              <a:t>Consumer calling the </a:t>
            </a:r>
            <a:r>
              <a:rPr lang="en-CA" dirty="0" err="1"/>
              <a:t>x.wait</a:t>
            </a:r>
            <a:r>
              <a:rPr lang="en-CA" dirty="0"/>
              <a:t> would cause the consumer to block the execution of the called procedure, and then be put in the queue associated with x. Only can resume after being released by another process (signal from producer) by </a:t>
            </a:r>
            <a:r>
              <a:rPr lang="en-CA" dirty="0" err="1"/>
              <a:t>x.signal</a:t>
            </a:r>
            <a:r>
              <a:rPr lang="en-CA" dirty="0"/>
              <a:t> from consumer.</a:t>
            </a:r>
          </a:p>
        </p:txBody>
      </p:sp>
      <p:sp>
        <p:nvSpPr>
          <p:cNvPr id="4" name="Slide Number Placeholder 3"/>
          <p:cNvSpPr>
            <a:spLocks noGrp="1"/>
          </p:cNvSpPr>
          <p:nvPr>
            <p:ph type="sldNum" sz="quarter" idx="5"/>
          </p:nvPr>
        </p:nvSpPr>
        <p:spPr/>
        <p:txBody>
          <a:bodyPr/>
          <a:lstStyle/>
          <a:p>
            <a:fld id="{30C26EAF-05DC-4258-91D1-B0A99C7C1DA6}" type="slidenum">
              <a:rPr lang="en-CA" smtClean="0"/>
              <a:t>75</a:t>
            </a:fld>
            <a:endParaRPr lang="en-CA"/>
          </a:p>
        </p:txBody>
      </p:sp>
    </p:spTree>
    <p:extLst>
      <p:ext uri="{BB962C8B-B14F-4D97-AF65-F5344CB8AC3E}">
        <p14:creationId xmlns:p14="http://schemas.microsoft.com/office/powerpoint/2010/main" val="1165985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there are no processes that need to be awaken, then the signal call will have no effect</a:t>
            </a:r>
          </a:p>
        </p:txBody>
      </p:sp>
      <p:sp>
        <p:nvSpPr>
          <p:cNvPr id="4" name="Slide Number Placeholder 3"/>
          <p:cNvSpPr>
            <a:spLocks noGrp="1"/>
          </p:cNvSpPr>
          <p:nvPr>
            <p:ph type="sldNum" sz="quarter" idx="5"/>
          </p:nvPr>
        </p:nvSpPr>
        <p:spPr/>
        <p:txBody>
          <a:bodyPr/>
          <a:lstStyle/>
          <a:p>
            <a:fld id="{30C26EAF-05DC-4258-91D1-B0A99C7C1DA6}" type="slidenum">
              <a:rPr lang="en-CA" smtClean="0"/>
              <a:t>77</a:t>
            </a:fld>
            <a:endParaRPr lang="en-CA"/>
          </a:p>
        </p:txBody>
      </p:sp>
    </p:spTree>
    <p:extLst>
      <p:ext uri="{BB962C8B-B14F-4D97-AF65-F5344CB8AC3E}">
        <p14:creationId xmlns:p14="http://schemas.microsoft.com/office/powerpoint/2010/main" val="4103477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Every philosopher has the given structure, and every time a philosopher wants to eat, has to call the pickup method from the monitor </a:t>
            </a:r>
            <a:r>
              <a:rPr lang="en-CA" dirty="0" err="1"/>
              <a:t>dp</a:t>
            </a:r>
            <a:r>
              <a:rPr lang="en-CA" dirty="0"/>
              <a:t>. When successful, then the eat method can be called, and then putdown method is called by the </a:t>
            </a:r>
            <a:r>
              <a:rPr lang="en-CA" dirty="0" err="1"/>
              <a:t>dp</a:t>
            </a:r>
            <a:r>
              <a:rPr lang="en-CA" dirty="0"/>
              <a:t>.</a:t>
            </a:r>
          </a:p>
          <a:p>
            <a:endParaRPr lang="en-CA" dirty="0"/>
          </a:p>
          <a:p>
            <a:r>
              <a:rPr lang="en-CA" dirty="0"/>
              <a:t>Monitor:</a:t>
            </a:r>
          </a:p>
          <a:p>
            <a:endParaRPr lang="en-CA" dirty="0"/>
          </a:p>
          <a:p>
            <a:r>
              <a:rPr lang="en-CA" dirty="0"/>
              <a:t>pickup(</a:t>
            </a:r>
            <a:r>
              <a:rPr lang="en-CA" dirty="0" err="1"/>
              <a:t>i</a:t>
            </a:r>
            <a:r>
              <a:rPr lang="en-CA" dirty="0"/>
              <a:t>)</a:t>
            </a:r>
          </a:p>
          <a:p>
            <a:r>
              <a:rPr lang="en-CA" dirty="0"/>
              <a:t>Putdown(</a:t>
            </a:r>
            <a:r>
              <a:rPr lang="en-CA" dirty="0" err="1"/>
              <a:t>i</a:t>
            </a:r>
            <a:r>
              <a:rPr lang="en-CA" dirty="0"/>
              <a:t>)</a:t>
            </a:r>
          </a:p>
          <a:p>
            <a:r>
              <a:rPr lang="en-CA" dirty="0"/>
              <a:t>Test(</a:t>
            </a:r>
            <a:r>
              <a:rPr lang="en-CA" dirty="0" err="1"/>
              <a:t>i</a:t>
            </a:r>
            <a:r>
              <a:rPr lang="en-CA" dirty="0"/>
              <a:t>)</a:t>
            </a:r>
          </a:p>
          <a:p>
            <a:r>
              <a:rPr lang="en-CA" dirty="0"/>
              <a:t>State[]</a:t>
            </a:r>
          </a:p>
          <a:p>
            <a:r>
              <a:rPr lang="en-CA" dirty="0"/>
              <a:t>Self[]</a:t>
            </a:r>
          </a:p>
        </p:txBody>
      </p:sp>
      <p:sp>
        <p:nvSpPr>
          <p:cNvPr id="4" name="Slide Number Placeholder 3"/>
          <p:cNvSpPr>
            <a:spLocks noGrp="1"/>
          </p:cNvSpPr>
          <p:nvPr>
            <p:ph type="sldNum" sz="quarter" idx="5"/>
          </p:nvPr>
        </p:nvSpPr>
        <p:spPr/>
        <p:txBody>
          <a:bodyPr/>
          <a:lstStyle/>
          <a:p>
            <a:fld id="{30C26EAF-05DC-4258-91D1-B0A99C7C1DA6}" type="slidenum">
              <a:rPr lang="en-CA" smtClean="0"/>
              <a:t>80</a:t>
            </a:fld>
            <a:endParaRPr lang="en-CA"/>
          </a:p>
        </p:txBody>
      </p:sp>
    </p:spTree>
    <p:extLst>
      <p:ext uri="{BB962C8B-B14F-4D97-AF65-F5344CB8AC3E}">
        <p14:creationId xmlns:p14="http://schemas.microsoft.com/office/powerpoint/2010/main" val="33244152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the conditions fail, it means one (or both) of the neighbours are eating. However, if the neighbours are not eating, no reason for the main </a:t>
            </a:r>
            <a:r>
              <a:rPr lang="en-CA" dirty="0" err="1"/>
              <a:t>i</a:t>
            </a:r>
            <a:r>
              <a:rPr lang="en-CA" dirty="0"/>
              <a:t> to not be eating.</a:t>
            </a:r>
          </a:p>
          <a:p>
            <a:endParaRPr lang="en-CA" dirty="0"/>
          </a:p>
          <a:p>
            <a:r>
              <a:rPr lang="en-CA" dirty="0"/>
              <a:t>The </a:t>
            </a:r>
            <a:r>
              <a:rPr lang="en-CA" dirty="0" err="1"/>
              <a:t>self.signal</a:t>
            </a:r>
            <a:r>
              <a:rPr lang="en-CA" dirty="0"/>
              <a:t> line is not a release of sorts, it is for waking up the other </a:t>
            </a:r>
            <a:r>
              <a:rPr lang="en-CA" dirty="0" err="1"/>
              <a:t>philosohpers</a:t>
            </a:r>
            <a:endParaRPr lang="en-CA" dirty="0"/>
          </a:p>
        </p:txBody>
      </p:sp>
      <p:sp>
        <p:nvSpPr>
          <p:cNvPr id="4" name="Slide Number Placeholder 3"/>
          <p:cNvSpPr>
            <a:spLocks noGrp="1"/>
          </p:cNvSpPr>
          <p:nvPr>
            <p:ph type="sldNum" sz="quarter" idx="5"/>
          </p:nvPr>
        </p:nvSpPr>
        <p:spPr/>
        <p:txBody>
          <a:bodyPr/>
          <a:lstStyle/>
          <a:p>
            <a:fld id="{30C26EAF-05DC-4258-91D1-B0A99C7C1DA6}" type="slidenum">
              <a:rPr lang="en-CA" smtClean="0"/>
              <a:t>81</a:t>
            </a:fld>
            <a:endParaRPr lang="en-CA"/>
          </a:p>
        </p:txBody>
      </p:sp>
    </p:spTree>
    <p:extLst>
      <p:ext uri="{BB962C8B-B14F-4D97-AF65-F5344CB8AC3E}">
        <p14:creationId xmlns:p14="http://schemas.microsoft.com/office/powerpoint/2010/main" val="3156041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Every program should follow the above structure.</a:t>
            </a:r>
          </a:p>
        </p:txBody>
      </p:sp>
      <p:sp>
        <p:nvSpPr>
          <p:cNvPr id="4" name="Slide Number Placeholder 3"/>
          <p:cNvSpPr>
            <a:spLocks noGrp="1"/>
          </p:cNvSpPr>
          <p:nvPr>
            <p:ph type="sldNum" sz="quarter" idx="5"/>
          </p:nvPr>
        </p:nvSpPr>
        <p:spPr/>
        <p:txBody>
          <a:bodyPr/>
          <a:lstStyle/>
          <a:p>
            <a:fld id="{30C26EAF-05DC-4258-91D1-B0A99C7C1DA6}" type="slidenum">
              <a:rPr lang="en-CA" smtClean="0"/>
              <a:t>10</a:t>
            </a:fld>
            <a:endParaRPr lang="en-CA"/>
          </a:p>
        </p:txBody>
      </p:sp>
    </p:spTree>
    <p:extLst>
      <p:ext uri="{BB962C8B-B14F-4D97-AF65-F5344CB8AC3E}">
        <p14:creationId xmlns:p14="http://schemas.microsoft.com/office/powerpoint/2010/main" val="18737289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sym typeface="Wingdings" panose="05000000000000000000" pitchFamily="2" charset="2"/>
              </a:rPr>
              <a:t>Slide shows the code for philosopher calling pickup(</a:t>
            </a:r>
            <a:r>
              <a:rPr lang="en-CA" dirty="0" err="1">
                <a:sym typeface="Wingdings" panose="05000000000000000000" pitchFamily="2" charset="2"/>
              </a:rPr>
              <a:t>i</a:t>
            </a:r>
            <a:r>
              <a:rPr lang="en-CA" dirty="0">
                <a:sym typeface="Wingdings" panose="05000000000000000000" pitchFamily="2" charset="2"/>
              </a:rPr>
              <a:t>):</a:t>
            </a:r>
          </a:p>
          <a:p>
            <a:r>
              <a:rPr lang="en-CA" dirty="0">
                <a:sym typeface="Wingdings" panose="05000000000000000000" pitchFamily="2" charset="2"/>
              </a:rPr>
              <a:t>Change the state of </a:t>
            </a:r>
            <a:r>
              <a:rPr lang="en-CA" dirty="0" err="1">
                <a:sym typeface="Wingdings" panose="05000000000000000000" pitchFamily="2" charset="2"/>
              </a:rPr>
              <a:t>i</a:t>
            </a:r>
            <a:r>
              <a:rPr lang="en-CA" dirty="0">
                <a:sym typeface="Wingdings" panose="05000000000000000000" pitchFamily="2" charset="2"/>
              </a:rPr>
              <a:t> to hungry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Test(</a:t>
            </a:r>
            <a:r>
              <a:rPr lang="en-CA" dirty="0" err="1"/>
              <a:t>i</a:t>
            </a:r>
            <a:r>
              <a:rPr lang="en-CA" dirty="0"/>
              <a:t>) </a:t>
            </a:r>
            <a:r>
              <a:rPr lang="en-CA" dirty="0">
                <a:sym typeface="Wingdings" panose="05000000000000000000" pitchFamily="2" charset="2"/>
              </a:rPr>
              <a:t> test the neighbours around philosopher I</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sym typeface="Wingdings" panose="05000000000000000000" pitchFamily="2" charset="2"/>
              </a:rPr>
              <a:t>Then, checking the state of </a:t>
            </a:r>
            <a:r>
              <a:rPr lang="en-CA" dirty="0" err="1">
                <a:sym typeface="Wingdings" panose="05000000000000000000" pitchFamily="2" charset="2"/>
              </a:rPr>
              <a:t>i</a:t>
            </a:r>
            <a:r>
              <a:rPr lang="en-CA" dirty="0">
                <a:sym typeface="Wingdings" panose="05000000000000000000" pitchFamily="2" charset="2"/>
              </a:rPr>
              <a:t>, where if eating, then do nothing. Otherwise, need to wait, which is checked by </a:t>
            </a:r>
            <a:r>
              <a:rPr lang="en-CA" dirty="0" err="1">
                <a:sym typeface="Wingdings" panose="05000000000000000000" pitchFamily="2" charset="2"/>
              </a:rPr>
              <a:t>putDown</a:t>
            </a:r>
            <a:r>
              <a:rPr lang="en-CA" dirty="0">
                <a:sym typeface="Wingdings" panose="05000000000000000000" pitchFamily="2" charset="2"/>
              </a:rPr>
              <a:t> method</a:t>
            </a:r>
          </a:p>
        </p:txBody>
      </p:sp>
      <p:sp>
        <p:nvSpPr>
          <p:cNvPr id="4" name="Slide Number Placeholder 3"/>
          <p:cNvSpPr>
            <a:spLocks noGrp="1"/>
          </p:cNvSpPr>
          <p:nvPr>
            <p:ph type="sldNum" sz="quarter" idx="5"/>
          </p:nvPr>
        </p:nvSpPr>
        <p:spPr/>
        <p:txBody>
          <a:bodyPr/>
          <a:lstStyle/>
          <a:p>
            <a:fld id="{30C26EAF-05DC-4258-91D1-B0A99C7C1DA6}" type="slidenum">
              <a:rPr lang="en-CA" smtClean="0"/>
              <a:t>82</a:t>
            </a:fld>
            <a:endParaRPr lang="en-CA"/>
          </a:p>
        </p:txBody>
      </p:sp>
    </p:spTree>
    <p:extLst>
      <p:ext uri="{BB962C8B-B14F-4D97-AF65-F5344CB8AC3E}">
        <p14:creationId xmlns:p14="http://schemas.microsoft.com/office/powerpoint/2010/main" val="299255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Entry section: some instruction needs to be executed to ensure no other process can interrupt the current function, by entering the critical section</a:t>
            </a:r>
          </a:p>
          <a:p>
            <a:r>
              <a:rPr lang="en-CA" dirty="0"/>
              <a:t>Exit section: now the green light can be given for any process to enter the critical section.</a:t>
            </a:r>
          </a:p>
        </p:txBody>
      </p:sp>
      <p:sp>
        <p:nvSpPr>
          <p:cNvPr id="4" name="Slide Number Placeholder 3"/>
          <p:cNvSpPr>
            <a:spLocks noGrp="1"/>
          </p:cNvSpPr>
          <p:nvPr>
            <p:ph type="sldNum" sz="quarter" idx="5"/>
          </p:nvPr>
        </p:nvSpPr>
        <p:spPr/>
        <p:txBody>
          <a:bodyPr/>
          <a:lstStyle/>
          <a:p>
            <a:fld id="{30C26EAF-05DC-4258-91D1-B0A99C7C1DA6}" type="slidenum">
              <a:rPr lang="en-CA" smtClean="0"/>
              <a:t>11</a:t>
            </a:fld>
            <a:endParaRPr lang="en-CA"/>
          </a:p>
        </p:txBody>
      </p:sp>
    </p:spTree>
    <p:extLst>
      <p:ext uri="{BB962C8B-B14F-4D97-AF65-F5344CB8AC3E}">
        <p14:creationId xmlns:p14="http://schemas.microsoft.com/office/powerpoint/2010/main" val="2489573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 deadlock, meaning a solution using the 2 processes if caught in a deadlock, no progress is made (the solution cannot result in a deadlock). Cannot have a situation where one program cannot enter its CS, while the other ALSO cannot enter its CS</a:t>
            </a:r>
          </a:p>
          <a:p>
            <a:endParaRPr lang="en-CA" dirty="0"/>
          </a:p>
          <a:p>
            <a:r>
              <a:rPr lang="en-CA" dirty="0"/>
              <a:t>Every process has its own critical section, where in the 2</a:t>
            </a:r>
            <a:r>
              <a:rPr lang="en-CA" baseline="30000" dirty="0"/>
              <a:t>nd</a:t>
            </a:r>
            <a:r>
              <a:rPr lang="en-CA" dirty="0"/>
              <a:t> Progress point, if a process enters its critical section, while no other process has entered their critical section, then there is no way for that primary process to be interrupted.</a:t>
            </a:r>
          </a:p>
          <a:p>
            <a:endParaRPr lang="en-CA" dirty="0"/>
          </a:p>
          <a:p>
            <a:r>
              <a:rPr lang="en-CA" dirty="0"/>
              <a:t>Cannot design the solution that allows the processes to enter the critical sections and finish their instructions be allowed to enter them again (as many times as it wants/can), while preventing other processes to enter their CS. Must design to favour all processes/threads, not just one.</a:t>
            </a:r>
          </a:p>
          <a:p>
            <a:endParaRPr lang="en-CA" dirty="0"/>
          </a:p>
          <a:p>
            <a:r>
              <a:rPr lang="en-CA" dirty="0"/>
              <a:t>Any valid solution must follow the 3 red points above: progress needs to be made, while processes are executing in mutual exclusion with bounded waiting.</a:t>
            </a:r>
          </a:p>
        </p:txBody>
      </p:sp>
      <p:sp>
        <p:nvSpPr>
          <p:cNvPr id="4" name="Slide Number Placeholder 3"/>
          <p:cNvSpPr>
            <a:spLocks noGrp="1"/>
          </p:cNvSpPr>
          <p:nvPr>
            <p:ph type="sldNum" sz="quarter" idx="5"/>
          </p:nvPr>
        </p:nvSpPr>
        <p:spPr/>
        <p:txBody>
          <a:bodyPr/>
          <a:lstStyle/>
          <a:p>
            <a:fld id="{30C26EAF-05DC-4258-91D1-B0A99C7C1DA6}" type="slidenum">
              <a:rPr lang="en-CA" smtClean="0"/>
              <a:t>12</a:t>
            </a:fld>
            <a:endParaRPr lang="en-CA"/>
          </a:p>
        </p:txBody>
      </p:sp>
    </p:spTree>
    <p:extLst>
      <p:ext uri="{BB962C8B-B14F-4D97-AF65-F5344CB8AC3E}">
        <p14:creationId xmlns:p14="http://schemas.microsoft.com/office/powerpoint/2010/main" val="1957704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Software solutions are the most difficult to implement</a:t>
            </a:r>
          </a:p>
          <a:p>
            <a:r>
              <a:rPr lang="en-CA" dirty="0"/>
              <a:t>Hardware solutions are the most expensive to execute</a:t>
            </a:r>
          </a:p>
          <a:p>
            <a:r>
              <a:rPr lang="en-CA" dirty="0"/>
              <a:t>OS provided solutions are the optimal ones</a:t>
            </a:r>
          </a:p>
          <a:p>
            <a:endParaRPr lang="en-CA" dirty="0"/>
          </a:p>
          <a:p>
            <a:r>
              <a:rPr lang="en-CA" dirty="0"/>
              <a:t>Atomic means they are not divisible. Example is a++ is not atomic </a:t>
            </a:r>
            <a:r>
              <a:rPr lang="en-CA" dirty="0">
                <a:sym typeface="Wingdings" panose="05000000000000000000" pitchFamily="2" charset="2"/>
              </a:rPr>
              <a:t> LDA a, INC, STA a (3 atomic instructions)</a:t>
            </a:r>
            <a:endParaRPr lang="en-CA" dirty="0"/>
          </a:p>
        </p:txBody>
      </p:sp>
      <p:sp>
        <p:nvSpPr>
          <p:cNvPr id="4" name="Slide Number Placeholder 3"/>
          <p:cNvSpPr>
            <a:spLocks noGrp="1"/>
          </p:cNvSpPr>
          <p:nvPr>
            <p:ph type="sldNum" sz="quarter" idx="5"/>
          </p:nvPr>
        </p:nvSpPr>
        <p:spPr/>
        <p:txBody>
          <a:bodyPr/>
          <a:lstStyle/>
          <a:p>
            <a:fld id="{30C26EAF-05DC-4258-91D1-B0A99C7C1DA6}" type="slidenum">
              <a:rPr lang="en-CA" smtClean="0"/>
              <a:t>13</a:t>
            </a:fld>
            <a:endParaRPr lang="en-CA"/>
          </a:p>
        </p:txBody>
      </p:sp>
    </p:spTree>
    <p:extLst>
      <p:ext uri="{BB962C8B-B14F-4D97-AF65-F5344CB8AC3E}">
        <p14:creationId xmlns:p14="http://schemas.microsoft.com/office/powerpoint/2010/main" val="2598161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a:t>
            </a:r>
            <a:r>
              <a:rPr lang="en-CA" dirty="0"/>
              <a:t> and </a:t>
            </a:r>
            <a:r>
              <a:rPr lang="en-CA" dirty="0" err="1"/>
              <a:t>Tj</a:t>
            </a:r>
            <a:r>
              <a:rPr lang="en-CA" dirty="0"/>
              <a:t> both have a critical section </a:t>
            </a:r>
            <a:r>
              <a:rPr lang="en-CA" dirty="0">
                <a:sym typeface="Wingdings" panose="05000000000000000000" pitchFamily="2" charset="2"/>
              </a:rPr>
              <a:t> how to prevent them to enter their critical sections at the same time</a:t>
            </a:r>
          </a:p>
          <a:p>
            <a:endParaRPr lang="en-CA" dirty="0">
              <a:sym typeface="Wingdings" panose="05000000000000000000" pitchFamily="2" charset="2"/>
            </a:endParaRPr>
          </a:p>
          <a:p>
            <a:r>
              <a:rPr lang="en-CA" dirty="0">
                <a:sym typeface="Wingdings" panose="05000000000000000000" pitchFamily="2" charset="2"/>
              </a:rPr>
              <a:t>Solution of algorithm 1: use of a common variable (called “turn”)</a:t>
            </a:r>
          </a:p>
          <a:p>
            <a:r>
              <a:rPr lang="en-CA" dirty="0">
                <a:sym typeface="Wingdings" panose="05000000000000000000" pitchFamily="2" charset="2"/>
              </a:rPr>
              <a:t>For thread </a:t>
            </a:r>
            <a:r>
              <a:rPr lang="en-CA" dirty="0" err="1">
                <a:sym typeface="Wingdings" panose="05000000000000000000" pitchFamily="2" charset="2"/>
              </a:rPr>
              <a:t>Ti</a:t>
            </a:r>
            <a:endParaRPr lang="en-CA" dirty="0">
              <a:sym typeface="Wingdings" panose="05000000000000000000" pitchFamily="2" charset="2"/>
            </a:endParaRPr>
          </a:p>
          <a:p>
            <a:r>
              <a:rPr lang="en-CA" dirty="0">
                <a:sym typeface="Wingdings" panose="05000000000000000000" pitchFamily="2" charset="2"/>
              </a:rPr>
              <a:t>Entry section: while turn is not equal to </a:t>
            </a:r>
            <a:r>
              <a:rPr lang="en-CA" dirty="0" err="1">
                <a:sym typeface="Wingdings" panose="05000000000000000000" pitchFamily="2" charset="2"/>
              </a:rPr>
              <a:t>i</a:t>
            </a:r>
            <a:r>
              <a:rPr lang="en-CA" dirty="0">
                <a:sym typeface="Wingdings" panose="05000000000000000000" pitchFamily="2" charset="2"/>
              </a:rPr>
              <a:t>  do nothing</a:t>
            </a:r>
          </a:p>
          <a:p>
            <a:r>
              <a:rPr lang="en-CA" dirty="0">
                <a:sym typeface="Wingdings" panose="05000000000000000000" pitchFamily="2" charset="2"/>
              </a:rPr>
              <a:t>CS</a:t>
            </a:r>
          </a:p>
          <a:p>
            <a:r>
              <a:rPr lang="en-CA" dirty="0">
                <a:sym typeface="Wingdings" panose="05000000000000000000" pitchFamily="2" charset="2"/>
              </a:rPr>
              <a:t>Exit section: turn = j</a:t>
            </a:r>
          </a:p>
          <a:p>
            <a:endParaRPr lang="en-CA" dirty="0">
              <a:sym typeface="Wingdings" panose="05000000000000000000" pitchFamily="2" charset="2"/>
            </a:endParaRPr>
          </a:p>
          <a:p>
            <a:r>
              <a:rPr lang="en-CA" dirty="0">
                <a:sym typeface="Wingdings" panose="05000000000000000000" pitchFamily="2" charset="2"/>
              </a:rPr>
              <a:t>For thread </a:t>
            </a:r>
            <a:r>
              <a:rPr lang="en-CA" dirty="0" err="1">
                <a:sym typeface="Wingdings" panose="05000000000000000000" pitchFamily="2" charset="2"/>
              </a:rPr>
              <a:t>Tj</a:t>
            </a:r>
            <a:endParaRPr lang="en-CA" dirty="0">
              <a:sym typeface="Wingdings" panose="05000000000000000000" pitchFamily="2" charset="2"/>
            </a:endParaRPr>
          </a:p>
          <a:p>
            <a:r>
              <a:rPr lang="en-CA" dirty="0">
                <a:sym typeface="Wingdings" panose="05000000000000000000" pitchFamily="2" charset="2"/>
              </a:rPr>
              <a:t>Entry section: while turn is not equal to j  do nothing</a:t>
            </a:r>
          </a:p>
          <a:p>
            <a:r>
              <a:rPr lang="en-CA" dirty="0">
                <a:sym typeface="Wingdings" panose="05000000000000000000" pitchFamily="2" charset="2"/>
              </a:rPr>
              <a:t>CS</a:t>
            </a:r>
          </a:p>
          <a:p>
            <a:r>
              <a:rPr lang="en-CA" dirty="0">
                <a:sym typeface="Wingdings" panose="05000000000000000000" pitchFamily="2" charset="2"/>
              </a:rPr>
              <a:t>Exit section: turn = </a:t>
            </a:r>
            <a:r>
              <a:rPr lang="en-CA" dirty="0" err="1">
                <a:sym typeface="Wingdings" panose="05000000000000000000" pitchFamily="2" charset="2"/>
              </a:rPr>
              <a:t>i</a:t>
            </a:r>
            <a:endParaRPr lang="en-CA" dirty="0">
              <a:sym typeface="Wingdings" panose="05000000000000000000" pitchFamily="2" charset="2"/>
            </a:endParaRPr>
          </a:p>
          <a:p>
            <a:endParaRPr lang="en-CA" dirty="0">
              <a:sym typeface="Wingdings" panose="05000000000000000000" pitchFamily="2" charset="2"/>
            </a:endParaRPr>
          </a:p>
          <a:p>
            <a:endParaRPr lang="en-CA" dirty="0"/>
          </a:p>
        </p:txBody>
      </p:sp>
      <p:sp>
        <p:nvSpPr>
          <p:cNvPr id="4" name="Slide Number Placeholder 3"/>
          <p:cNvSpPr>
            <a:spLocks noGrp="1"/>
          </p:cNvSpPr>
          <p:nvPr>
            <p:ph type="sldNum" sz="quarter" idx="5"/>
          </p:nvPr>
        </p:nvSpPr>
        <p:spPr/>
        <p:txBody>
          <a:bodyPr/>
          <a:lstStyle/>
          <a:p>
            <a:fld id="{30C26EAF-05DC-4258-91D1-B0A99C7C1DA6}" type="slidenum">
              <a:rPr lang="en-CA" smtClean="0"/>
              <a:t>15</a:t>
            </a:fld>
            <a:endParaRPr lang="en-CA"/>
          </a:p>
        </p:txBody>
      </p:sp>
    </p:spTree>
    <p:extLst>
      <p:ext uri="{BB962C8B-B14F-4D97-AF65-F5344CB8AC3E}">
        <p14:creationId xmlns:p14="http://schemas.microsoft.com/office/powerpoint/2010/main" val="330896083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702053"/>
            <a:ext cx="9144000" cy="12700"/>
          </a:xfrm>
          <a:custGeom>
            <a:avLst/>
            <a:gdLst/>
            <a:ahLst/>
            <a:cxnLst/>
            <a:rect l="l" t="t" r="r" b="b"/>
            <a:pathLst>
              <a:path w="9144000" h="12700">
                <a:moveTo>
                  <a:pt x="0" y="12700"/>
                </a:moveTo>
                <a:lnTo>
                  <a:pt x="9144000" y="12700"/>
                </a:lnTo>
                <a:lnTo>
                  <a:pt x="9144000" y="0"/>
                </a:lnTo>
                <a:lnTo>
                  <a:pt x="0" y="0"/>
                </a:lnTo>
                <a:lnTo>
                  <a:pt x="0" y="12700"/>
                </a:lnTo>
                <a:close/>
              </a:path>
            </a:pathLst>
          </a:custGeom>
          <a:solidFill>
            <a:srgbClr val="000000"/>
          </a:solidFill>
        </p:spPr>
        <p:txBody>
          <a:bodyPr wrap="square" lIns="0" tIns="0" rIns="0" bIns="0" rtlCol="0"/>
          <a:lstStyle/>
          <a:p>
            <a:endParaRPr/>
          </a:p>
        </p:txBody>
      </p:sp>
      <p:sp>
        <p:nvSpPr>
          <p:cNvPr id="17" name="bg object 17"/>
          <p:cNvSpPr/>
          <p:nvPr/>
        </p:nvSpPr>
        <p:spPr>
          <a:xfrm>
            <a:off x="0" y="842773"/>
            <a:ext cx="1014980" cy="6015223"/>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798576" y="566927"/>
            <a:ext cx="2326386" cy="1009650"/>
          </a:xfrm>
          <a:prstGeom prst="rect">
            <a:avLst/>
          </a:prstGeom>
          <a:blipFill>
            <a:blip r:embed="rId3" cstate="print"/>
            <a:stretch>
              <a:fillRect/>
            </a:stretch>
          </a:blipFill>
        </p:spPr>
        <p:txBody>
          <a:bodyPr wrap="square" lIns="0" tIns="0" rIns="0" bIns="0" rtlCol="0"/>
          <a:lstStyle/>
          <a:p>
            <a:endParaRPr/>
          </a:p>
        </p:txBody>
      </p:sp>
      <p:sp>
        <p:nvSpPr>
          <p:cNvPr id="19" name="bg object 19"/>
          <p:cNvSpPr/>
          <p:nvPr/>
        </p:nvSpPr>
        <p:spPr>
          <a:xfrm>
            <a:off x="2526792" y="566927"/>
            <a:ext cx="723138" cy="1009650"/>
          </a:xfrm>
          <a:prstGeom prst="rect">
            <a:avLst/>
          </a:prstGeom>
          <a:blipFill>
            <a:blip r:embed="rId4" cstate="print"/>
            <a:stretch>
              <a:fillRect/>
            </a:stretch>
          </a:blipFill>
        </p:spPr>
        <p:txBody>
          <a:bodyPr wrap="square" lIns="0" tIns="0" rIns="0" bIns="0" rtlCol="0"/>
          <a:lstStyle/>
          <a:p>
            <a:endParaRPr/>
          </a:p>
        </p:txBody>
      </p:sp>
      <p:sp>
        <p:nvSpPr>
          <p:cNvPr id="20" name="bg object 20"/>
          <p:cNvSpPr/>
          <p:nvPr/>
        </p:nvSpPr>
        <p:spPr>
          <a:xfrm>
            <a:off x="2756916" y="566927"/>
            <a:ext cx="2160270" cy="1009650"/>
          </a:xfrm>
          <a:prstGeom prst="rect">
            <a:avLst/>
          </a:prstGeom>
          <a:blipFill>
            <a:blip r:embed="rId5" cstate="print"/>
            <a:stretch>
              <a:fillRect/>
            </a:stretch>
          </a:blipFill>
        </p:spPr>
        <p:txBody>
          <a:bodyPr wrap="square" lIns="0" tIns="0" rIns="0" bIns="0" rtlCol="0"/>
          <a:lstStyle/>
          <a:p>
            <a:endParaRPr/>
          </a:p>
        </p:txBody>
      </p:sp>
      <p:sp>
        <p:nvSpPr>
          <p:cNvPr id="21" name="bg object 21"/>
          <p:cNvSpPr/>
          <p:nvPr/>
        </p:nvSpPr>
        <p:spPr>
          <a:xfrm>
            <a:off x="4319015" y="566927"/>
            <a:ext cx="3512058" cy="1009650"/>
          </a:xfrm>
          <a:prstGeom prst="rect">
            <a:avLst/>
          </a:prstGeom>
          <a:blipFill>
            <a:blip r:embed="rId6" cstate="print"/>
            <a:stretch>
              <a:fillRect/>
            </a:stretch>
          </a:blipFill>
        </p:spPr>
        <p:txBody>
          <a:bodyPr wrap="square" lIns="0" tIns="0" rIns="0" bIns="0" rtlCol="0"/>
          <a:lstStyle/>
          <a:p>
            <a:endParaRPr/>
          </a:p>
        </p:txBody>
      </p:sp>
      <p:sp>
        <p:nvSpPr>
          <p:cNvPr id="22" name="bg object 22"/>
          <p:cNvSpPr/>
          <p:nvPr/>
        </p:nvSpPr>
        <p:spPr>
          <a:xfrm>
            <a:off x="893063" y="1089659"/>
            <a:ext cx="2166366" cy="677418"/>
          </a:xfrm>
          <a:prstGeom prst="rect">
            <a:avLst/>
          </a:prstGeom>
          <a:blipFill>
            <a:blip r:embed="rId7" cstate="print"/>
            <a:stretch>
              <a:fillRect/>
            </a:stretch>
          </a:blipFill>
        </p:spPr>
        <p:txBody>
          <a:bodyPr wrap="square" lIns="0" tIns="0" rIns="0" bIns="0" rtlCol="0"/>
          <a:lstStyle/>
          <a:p>
            <a:endParaRPr/>
          </a:p>
        </p:txBody>
      </p:sp>
      <p:sp>
        <p:nvSpPr>
          <p:cNvPr id="23" name="bg object 23"/>
          <p:cNvSpPr/>
          <p:nvPr/>
        </p:nvSpPr>
        <p:spPr>
          <a:xfrm>
            <a:off x="2656332" y="1089659"/>
            <a:ext cx="1375409" cy="677418"/>
          </a:xfrm>
          <a:prstGeom prst="rect">
            <a:avLst/>
          </a:prstGeom>
          <a:blipFill>
            <a:blip r:embed="rId8" cstate="print"/>
            <a:stretch>
              <a:fillRect/>
            </a:stretch>
          </a:blipFill>
        </p:spPr>
        <p:txBody>
          <a:bodyPr wrap="square" lIns="0" tIns="0" rIns="0" bIns="0" rtlCol="0"/>
          <a:lstStyle/>
          <a:p>
            <a:endParaRPr/>
          </a:p>
        </p:txBody>
      </p:sp>
      <p:sp>
        <p:nvSpPr>
          <p:cNvPr id="24" name="bg object 24"/>
          <p:cNvSpPr/>
          <p:nvPr/>
        </p:nvSpPr>
        <p:spPr>
          <a:xfrm>
            <a:off x="3700271" y="1089659"/>
            <a:ext cx="721613" cy="677418"/>
          </a:xfrm>
          <a:prstGeom prst="rect">
            <a:avLst/>
          </a:prstGeom>
          <a:blipFill>
            <a:blip r:embed="rId9" cstate="print"/>
            <a:stretch>
              <a:fillRect/>
            </a:stretch>
          </a:blipFill>
        </p:spPr>
        <p:txBody>
          <a:bodyPr wrap="square" lIns="0" tIns="0" rIns="0" bIns="0" rtlCol="0"/>
          <a:lstStyle/>
          <a:p>
            <a:endParaRPr/>
          </a:p>
        </p:txBody>
      </p:sp>
      <p:sp>
        <p:nvSpPr>
          <p:cNvPr id="25" name="bg object 25"/>
          <p:cNvSpPr/>
          <p:nvPr/>
        </p:nvSpPr>
        <p:spPr>
          <a:xfrm>
            <a:off x="4018788" y="1089659"/>
            <a:ext cx="1041653" cy="677418"/>
          </a:xfrm>
          <a:prstGeom prst="rect">
            <a:avLst/>
          </a:prstGeom>
          <a:blipFill>
            <a:blip r:embed="rId10" cstate="print"/>
            <a:stretch>
              <a:fillRect/>
            </a:stretch>
          </a:blipFill>
        </p:spPr>
        <p:txBody>
          <a:bodyPr wrap="square" lIns="0" tIns="0" rIns="0" bIns="0" rtlCol="0"/>
          <a:lstStyle/>
          <a:p>
            <a:endParaRPr/>
          </a:p>
        </p:txBody>
      </p:sp>
      <p:sp>
        <p:nvSpPr>
          <p:cNvPr id="26" name="bg object 26"/>
          <p:cNvSpPr/>
          <p:nvPr/>
        </p:nvSpPr>
        <p:spPr>
          <a:xfrm>
            <a:off x="4657344" y="1089659"/>
            <a:ext cx="486918" cy="677418"/>
          </a:xfrm>
          <a:prstGeom prst="rect">
            <a:avLst/>
          </a:prstGeom>
          <a:blipFill>
            <a:blip r:embed="rId11"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070254" y="691388"/>
            <a:ext cx="7003491" cy="8699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2800" b="1" i="0">
                <a:solidFill>
                  <a:srgbClr val="006666"/>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sz="half" idx="2"/>
          </p:nvPr>
        </p:nvSpPr>
        <p:spPr>
          <a:xfrm>
            <a:off x="854151" y="1321434"/>
            <a:ext cx="3778885" cy="4233545"/>
          </a:xfrm>
          <a:prstGeom prst="rect">
            <a:avLst/>
          </a:prstGeom>
        </p:spPr>
        <p:txBody>
          <a:bodyPr wrap="square" lIns="0" tIns="0" rIns="0" bIns="0">
            <a:spAutoFit/>
          </a:bodyPr>
          <a:lstStyle>
            <a:lvl1pPr>
              <a:defRPr sz="2000" b="1" i="0">
                <a:solidFill>
                  <a:srgbClr val="006666"/>
                </a:solidFill>
                <a:latin typeface="Arial"/>
                <a:cs typeface="Arial"/>
              </a:defRPr>
            </a:lvl1pPr>
          </a:lstStyle>
          <a:p>
            <a:endParaRPr/>
          </a:p>
        </p:txBody>
      </p:sp>
      <p:sp>
        <p:nvSpPr>
          <p:cNvPr id="4" name="Holder 4"/>
          <p:cNvSpPr>
            <a:spLocks noGrp="1"/>
          </p:cNvSpPr>
          <p:nvPr>
            <p:ph sz="half" idx="3"/>
          </p:nvPr>
        </p:nvSpPr>
        <p:spPr>
          <a:xfrm>
            <a:off x="4832350" y="1625345"/>
            <a:ext cx="3836034" cy="3684904"/>
          </a:xfrm>
          <a:prstGeom prst="rect">
            <a:avLst/>
          </a:prstGeom>
        </p:spPr>
        <p:txBody>
          <a:bodyPr wrap="square" lIns="0" tIns="0" rIns="0" bIns="0">
            <a:spAutoFit/>
          </a:bodyPr>
          <a:lstStyle>
            <a:lvl1pPr>
              <a:defRPr sz="2000" b="1" i="0">
                <a:solidFill>
                  <a:srgbClr val="009999"/>
                </a:solidFill>
                <a:latin typeface="Courier New"/>
                <a:cs typeface="Courier New"/>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5</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7" name="Holder 7"/>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68680" y="361188"/>
            <a:ext cx="1957577" cy="899922"/>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2292096" y="361188"/>
            <a:ext cx="2205989" cy="899922"/>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4053840" y="361188"/>
            <a:ext cx="1258062" cy="899922"/>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4928615" y="490728"/>
            <a:ext cx="1581149" cy="686562"/>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6166103" y="490728"/>
            <a:ext cx="1611629" cy="686562"/>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5</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5" name="Holder 5"/>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FF9966"/>
                </a:solidFill>
                <a:latin typeface="Arial"/>
                <a:cs typeface="Arial"/>
              </a:defRPr>
            </a:lvl1pPr>
          </a:lstStyle>
          <a:p>
            <a:pPr marL="12700">
              <a:lnSpc>
                <a:spcPts val="1650"/>
              </a:lnSpc>
            </a:pPr>
            <a:r>
              <a:rPr dirty="0"/>
              <a:t>Module</a:t>
            </a:r>
            <a:r>
              <a:rPr spc="-95" dirty="0"/>
              <a:t> </a:t>
            </a:r>
            <a:r>
              <a:rPr dirty="0"/>
              <a:t>5</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4" name="Holder 4"/>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80186" y="299465"/>
            <a:ext cx="7783626" cy="855344"/>
          </a:xfrm>
          <a:prstGeom prst="rect">
            <a:avLst/>
          </a:prstGeom>
        </p:spPr>
        <p:txBody>
          <a:bodyPr wrap="square" lIns="0" tIns="0" rIns="0" bIns="0">
            <a:spAutoFit/>
          </a:bodyPr>
          <a:lstStyle>
            <a:lvl1pPr>
              <a:defRPr sz="3200" b="1" i="0">
                <a:solidFill>
                  <a:srgbClr val="336699"/>
                </a:solidFill>
                <a:latin typeface="Liberation Sans Narrow"/>
                <a:cs typeface="Liberation Sans Narrow"/>
              </a:defRPr>
            </a:lvl1pPr>
          </a:lstStyle>
          <a:p>
            <a:endParaRPr/>
          </a:p>
        </p:txBody>
      </p:sp>
      <p:sp>
        <p:nvSpPr>
          <p:cNvPr id="3" name="Holder 3"/>
          <p:cNvSpPr>
            <a:spLocks noGrp="1"/>
          </p:cNvSpPr>
          <p:nvPr>
            <p:ph type="body" idx="1"/>
          </p:nvPr>
        </p:nvSpPr>
        <p:spPr>
          <a:xfrm>
            <a:off x="1336928" y="1248589"/>
            <a:ext cx="7313930" cy="4382135"/>
          </a:xfrm>
          <a:prstGeom prst="rect">
            <a:avLst/>
          </a:prstGeom>
        </p:spPr>
        <p:txBody>
          <a:bodyPr wrap="square" lIns="0" tIns="0" rIns="0" bIns="0">
            <a:spAutoFit/>
          </a:bodyPr>
          <a:lstStyle>
            <a:lvl1pPr>
              <a:defRPr sz="2800" b="1" i="0">
                <a:solidFill>
                  <a:srgbClr val="006666"/>
                </a:solidFill>
                <a:latin typeface="Arial"/>
                <a:cs typeface="Arial"/>
              </a:defRPr>
            </a:lvl1pPr>
          </a:lstStyle>
          <a:p>
            <a:endParaRPr/>
          </a:p>
        </p:txBody>
      </p:sp>
      <p:sp>
        <p:nvSpPr>
          <p:cNvPr id="4" name="Holder 4"/>
          <p:cNvSpPr>
            <a:spLocks noGrp="1"/>
          </p:cNvSpPr>
          <p:nvPr>
            <p:ph type="ftr" sz="quarter" idx="5"/>
          </p:nvPr>
        </p:nvSpPr>
        <p:spPr>
          <a:xfrm>
            <a:off x="79349" y="6522338"/>
            <a:ext cx="755650" cy="224790"/>
          </a:xfrm>
          <a:prstGeom prst="rect">
            <a:avLst/>
          </a:prstGeom>
        </p:spPr>
        <p:txBody>
          <a:bodyPr wrap="square" lIns="0" tIns="0" rIns="0" bIns="0">
            <a:spAutoFit/>
          </a:bodyPr>
          <a:lstStyle>
            <a:lvl1pPr>
              <a:defRPr sz="1400" b="0" i="0">
                <a:solidFill>
                  <a:srgbClr val="FF9966"/>
                </a:solidFill>
                <a:latin typeface="Arial"/>
                <a:cs typeface="Arial"/>
              </a:defRPr>
            </a:lvl1pPr>
          </a:lstStyle>
          <a:p>
            <a:pPr marL="12700">
              <a:lnSpc>
                <a:spcPts val="1650"/>
              </a:lnSpc>
            </a:pPr>
            <a:r>
              <a:rPr dirty="0"/>
              <a:t>Module</a:t>
            </a:r>
            <a:r>
              <a:rPr spc="-95" dirty="0"/>
              <a:t> </a:t>
            </a:r>
            <a:r>
              <a:rPr dirty="0"/>
              <a:t>5</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7/24/2022</a:t>
            </a:fld>
            <a:endParaRPr lang="en-US"/>
          </a:p>
        </p:txBody>
      </p:sp>
      <p:sp>
        <p:nvSpPr>
          <p:cNvPr id="6" name="Holder 6"/>
          <p:cNvSpPr>
            <a:spLocks noGrp="1"/>
          </p:cNvSpPr>
          <p:nvPr>
            <p:ph type="sldNum" sz="quarter" idx="7"/>
          </p:nvPr>
        </p:nvSpPr>
        <p:spPr>
          <a:xfrm>
            <a:off x="8556370" y="6522338"/>
            <a:ext cx="274320" cy="224790"/>
          </a:xfrm>
          <a:prstGeom prst="rect">
            <a:avLst/>
          </a:prstGeom>
        </p:spPr>
        <p:txBody>
          <a:bodyPr wrap="square" lIns="0" tIns="0" rIns="0" bIns="0">
            <a:spAutoFit/>
          </a:bodyPr>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4.jp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6.jpg"/><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8.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64.png"/><Relationship Id="rId18" Type="http://schemas.openxmlformats.org/officeDocument/2006/relationships/customXml" Target="../ink/ink7.xml"/><Relationship Id="rId26" Type="http://schemas.openxmlformats.org/officeDocument/2006/relationships/customXml" Target="../ink/ink11.xml"/><Relationship Id="rId3" Type="http://schemas.openxmlformats.org/officeDocument/2006/relationships/image" Target="../media/image26.png"/><Relationship Id="rId21" Type="http://schemas.openxmlformats.org/officeDocument/2006/relationships/image" Target="../media/image68.png"/><Relationship Id="rId7" Type="http://schemas.openxmlformats.org/officeDocument/2006/relationships/image" Target="../media/image61.png"/><Relationship Id="rId12" Type="http://schemas.openxmlformats.org/officeDocument/2006/relationships/customXml" Target="../ink/ink4.xml"/><Relationship Id="rId17" Type="http://schemas.openxmlformats.org/officeDocument/2006/relationships/image" Target="../media/image66.png"/><Relationship Id="rId25" Type="http://schemas.openxmlformats.org/officeDocument/2006/relationships/image" Target="../media/image70.png"/><Relationship Id="rId2" Type="http://schemas.openxmlformats.org/officeDocument/2006/relationships/notesSlide" Target="../notesSlides/notesSlide38.xml"/><Relationship Id="rId16" Type="http://schemas.openxmlformats.org/officeDocument/2006/relationships/customXml" Target="../ink/ink6.xml"/><Relationship Id="rId20" Type="http://schemas.openxmlformats.org/officeDocument/2006/relationships/customXml" Target="../ink/ink8.xml"/><Relationship Id="rId29"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63.png"/><Relationship Id="rId24" Type="http://schemas.openxmlformats.org/officeDocument/2006/relationships/customXml" Target="../ink/ink10.xml"/><Relationship Id="rId5" Type="http://schemas.openxmlformats.org/officeDocument/2006/relationships/image" Target="../media/image60.png"/><Relationship Id="rId15" Type="http://schemas.openxmlformats.org/officeDocument/2006/relationships/image" Target="../media/image65.png"/><Relationship Id="rId23" Type="http://schemas.openxmlformats.org/officeDocument/2006/relationships/image" Target="../media/image69.png"/><Relationship Id="rId28" Type="http://schemas.openxmlformats.org/officeDocument/2006/relationships/customXml" Target="../ink/ink12.xml"/><Relationship Id="rId10" Type="http://schemas.openxmlformats.org/officeDocument/2006/relationships/customXml" Target="../ink/ink3.xml"/><Relationship Id="rId19" Type="http://schemas.openxmlformats.org/officeDocument/2006/relationships/image" Target="../media/image67.png"/><Relationship Id="rId4" Type="http://schemas.openxmlformats.org/officeDocument/2006/relationships/image" Target="../media/image27.png"/><Relationship Id="rId9" Type="http://schemas.openxmlformats.org/officeDocument/2006/relationships/image" Target="../media/image62.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71.png"/></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27.png"/></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9.png"/></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76.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39.png"/></Relationships>
</file>

<file path=ppt/slides/_rels/slide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38.png"/></Relationships>
</file>

<file path=ppt/slides/_rels/slide8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967739" y="2004060"/>
            <a:ext cx="4243705" cy="677545"/>
            <a:chOff x="967739" y="2004060"/>
            <a:chExt cx="4243705" cy="677545"/>
          </a:xfrm>
        </p:grpSpPr>
        <p:sp>
          <p:nvSpPr>
            <p:cNvPr id="4" name="object 4"/>
            <p:cNvSpPr/>
            <p:nvPr/>
          </p:nvSpPr>
          <p:spPr>
            <a:xfrm>
              <a:off x="967739" y="2004060"/>
              <a:ext cx="2247138" cy="67741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1779" y="2004060"/>
              <a:ext cx="2280666" cy="67741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689348" y="2004060"/>
              <a:ext cx="521982" cy="677418"/>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1146454" y="2071496"/>
            <a:ext cx="386651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6666"/>
                </a:solidFill>
                <a:latin typeface="Arial Black"/>
                <a:cs typeface="Arial Black"/>
              </a:rPr>
              <a:t>Chapter </a:t>
            </a:r>
            <a:r>
              <a:rPr sz="2400" dirty="0">
                <a:solidFill>
                  <a:srgbClr val="006666"/>
                </a:solidFill>
                <a:latin typeface="Arial Black"/>
                <a:cs typeface="Arial Black"/>
              </a:rPr>
              <a:t>6</a:t>
            </a:r>
            <a:r>
              <a:rPr sz="2400" spc="-65" dirty="0">
                <a:solidFill>
                  <a:srgbClr val="006666"/>
                </a:solidFill>
                <a:latin typeface="Arial Black"/>
                <a:cs typeface="Arial Black"/>
              </a:rPr>
              <a:t> </a:t>
            </a:r>
            <a:r>
              <a:rPr sz="2400" spc="-5" dirty="0">
                <a:solidFill>
                  <a:srgbClr val="006666"/>
                </a:solidFill>
                <a:latin typeface="Arial Black"/>
                <a:cs typeface="Arial Black"/>
              </a:rPr>
              <a:t>(Silberchatz)</a:t>
            </a:r>
            <a:endParaRPr sz="2400">
              <a:latin typeface="Arial Black"/>
              <a:cs typeface="Arial Black"/>
            </a:endParaRPr>
          </a:p>
        </p:txBody>
      </p:sp>
      <p:sp>
        <p:nvSpPr>
          <p:cNvPr id="8" name="object 8"/>
          <p:cNvSpPr/>
          <p:nvPr/>
        </p:nvSpPr>
        <p:spPr>
          <a:xfrm>
            <a:off x="1143935" y="3125112"/>
            <a:ext cx="1822528" cy="1658710"/>
          </a:xfrm>
          <a:prstGeom prst="rect">
            <a:avLst/>
          </a:prstGeom>
          <a:blipFill>
            <a:blip r:embed="rId6"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0" name="object 10"/>
          <p:cNvSpPr txBox="1"/>
          <p:nvPr/>
        </p:nvSpPr>
        <p:spPr>
          <a:xfrm>
            <a:off x="8259444"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a:t>
            </a:fld>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97890"/>
            <a:ext cx="3919322" cy="513715"/>
          </a:xfrm>
          <a:prstGeom prst="rect">
            <a:avLst/>
          </a:prstGeom>
        </p:spPr>
        <p:txBody>
          <a:bodyPr vert="horz" wrap="square" lIns="0" tIns="13335" rIns="0" bIns="0" rtlCol="0">
            <a:spAutoFit/>
          </a:bodyPr>
          <a:lstStyle/>
          <a:p>
            <a:pPr marL="12700">
              <a:lnSpc>
                <a:spcPct val="100000"/>
              </a:lnSpc>
              <a:spcBef>
                <a:spcPts val="105"/>
              </a:spcBef>
            </a:pPr>
            <a:r>
              <a:rPr dirty="0"/>
              <a:t>Program</a:t>
            </a:r>
            <a:r>
              <a:rPr spc="-60" dirty="0"/>
              <a:t> </a:t>
            </a:r>
            <a:r>
              <a:rPr spc="-5" dirty="0"/>
              <a:t>structure</a:t>
            </a:r>
          </a:p>
        </p:txBody>
      </p:sp>
      <p:sp>
        <p:nvSpPr>
          <p:cNvPr id="4" name="object 4"/>
          <p:cNvSpPr/>
          <p:nvPr/>
        </p:nvSpPr>
        <p:spPr>
          <a:xfrm>
            <a:off x="854354" y="1453007"/>
            <a:ext cx="164591" cy="16763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184554" y="1321434"/>
            <a:ext cx="6991350" cy="470662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6666"/>
                </a:solidFill>
                <a:latin typeface="Arial"/>
                <a:cs typeface="Arial"/>
              </a:rPr>
              <a:t>Each thread must therefore request permission</a:t>
            </a:r>
            <a:r>
              <a:rPr sz="2000" b="1" spc="-145" dirty="0">
                <a:solidFill>
                  <a:srgbClr val="006666"/>
                </a:solidFill>
                <a:latin typeface="Arial"/>
                <a:cs typeface="Arial"/>
              </a:rPr>
              <a:t> </a:t>
            </a:r>
            <a:r>
              <a:rPr sz="2000" b="1" dirty="0">
                <a:solidFill>
                  <a:srgbClr val="006666"/>
                </a:solidFill>
                <a:latin typeface="Arial"/>
                <a:cs typeface="Arial"/>
              </a:rPr>
              <a:t>before</a:t>
            </a:r>
            <a:endParaRPr sz="2000" dirty="0">
              <a:latin typeface="Arial"/>
              <a:cs typeface="Arial"/>
            </a:endParaRPr>
          </a:p>
          <a:p>
            <a:pPr marL="12700">
              <a:lnSpc>
                <a:spcPct val="100000"/>
              </a:lnSpc>
            </a:pPr>
            <a:r>
              <a:rPr sz="2000" b="1" dirty="0">
                <a:solidFill>
                  <a:srgbClr val="006666"/>
                </a:solidFill>
                <a:latin typeface="Arial"/>
                <a:cs typeface="Arial"/>
              </a:rPr>
              <a:t>entering a critical section</a:t>
            </a:r>
            <a:r>
              <a:rPr sz="2000" b="1" spc="-145" dirty="0">
                <a:solidFill>
                  <a:srgbClr val="006666"/>
                </a:solidFill>
                <a:latin typeface="Arial"/>
                <a:cs typeface="Arial"/>
              </a:rPr>
              <a:t> </a:t>
            </a:r>
            <a:r>
              <a:rPr sz="2000" b="1" dirty="0">
                <a:solidFill>
                  <a:srgbClr val="006666"/>
                </a:solidFill>
                <a:latin typeface="Arial"/>
                <a:cs typeface="Arial"/>
              </a:rPr>
              <a:t>(CS)</a:t>
            </a:r>
            <a:endParaRPr sz="2000" dirty="0">
              <a:latin typeface="Arial"/>
              <a:cs typeface="Arial"/>
            </a:endParaRPr>
          </a:p>
          <a:p>
            <a:pPr marL="12700" marR="172720">
              <a:lnSpc>
                <a:spcPct val="100000"/>
              </a:lnSpc>
              <a:spcBef>
                <a:spcPts val="480"/>
              </a:spcBef>
            </a:pPr>
            <a:r>
              <a:rPr sz="2000" b="1" dirty="0">
                <a:solidFill>
                  <a:srgbClr val="006666"/>
                </a:solidFill>
                <a:latin typeface="Arial"/>
                <a:cs typeface="Arial"/>
              </a:rPr>
              <a:t>The section of code that performs this query </a:t>
            </a:r>
            <a:r>
              <a:rPr sz="2000" b="1" spc="-5" dirty="0">
                <a:solidFill>
                  <a:srgbClr val="006666"/>
                </a:solidFill>
                <a:latin typeface="Arial"/>
                <a:cs typeface="Arial"/>
              </a:rPr>
              <a:t>is </a:t>
            </a:r>
            <a:r>
              <a:rPr sz="2000" b="1" dirty="0">
                <a:solidFill>
                  <a:srgbClr val="006666"/>
                </a:solidFill>
                <a:latin typeface="Arial"/>
                <a:cs typeface="Arial"/>
              </a:rPr>
              <a:t>the</a:t>
            </a:r>
            <a:r>
              <a:rPr sz="2000" b="1" spc="-165" dirty="0">
                <a:solidFill>
                  <a:srgbClr val="006666"/>
                </a:solidFill>
                <a:latin typeface="Arial"/>
                <a:cs typeface="Arial"/>
              </a:rPr>
              <a:t> </a:t>
            </a:r>
            <a:r>
              <a:rPr sz="2000" b="1" dirty="0">
                <a:solidFill>
                  <a:srgbClr val="FF9966"/>
                </a:solidFill>
                <a:latin typeface="Arial"/>
                <a:cs typeface="Arial"/>
              </a:rPr>
              <a:t>entry  section</a:t>
            </a:r>
            <a:r>
              <a:rPr lang="en-CA" sz="2000" b="1" dirty="0">
                <a:solidFill>
                  <a:srgbClr val="FF9966"/>
                </a:solidFill>
                <a:latin typeface="Arial"/>
                <a:cs typeface="Arial"/>
              </a:rPr>
              <a:t> (necessary, along with the exit section)</a:t>
            </a:r>
            <a:endParaRPr sz="2000" dirty="0">
              <a:latin typeface="Arial"/>
              <a:cs typeface="Arial"/>
            </a:endParaRPr>
          </a:p>
          <a:p>
            <a:pPr marL="12700" marR="5080">
              <a:lnSpc>
                <a:spcPct val="110100"/>
              </a:lnSpc>
              <a:spcBef>
                <a:spcPts val="235"/>
              </a:spcBef>
            </a:pPr>
            <a:r>
              <a:rPr sz="2000" b="1" dirty="0">
                <a:solidFill>
                  <a:srgbClr val="006666"/>
                </a:solidFill>
                <a:latin typeface="Arial"/>
                <a:cs typeface="Arial"/>
              </a:rPr>
              <a:t>The critical section </a:t>
            </a:r>
            <a:r>
              <a:rPr sz="2000" b="1" spc="-5" dirty="0">
                <a:solidFill>
                  <a:srgbClr val="006666"/>
                </a:solidFill>
                <a:latin typeface="Arial"/>
                <a:cs typeface="Arial"/>
              </a:rPr>
              <a:t>is </a:t>
            </a:r>
            <a:r>
              <a:rPr sz="2000" b="1" dirty="0">
                <a:solidFill>
                  <a:srgbClr val="006666"/>
                </a:solidFill>
                <a:latin typeface="Arial"/>
                <a:cs typeface="Arial"/>
              </a:rPr>
              <a:t>normally followed by a </a:t>
            </a:r>
            <a:r>
              <a:rPr sz="2000" b="1" dirty="0">
                <a:solidFill>
                  <a:srgbClr val="FF9966"/>
                </a:solidFill>
                <a:latin typeface="Arial"/>
                <a:cs typeface="Arial"/>
              </a:rPr>
              <a:t>exit section  </a:t>
            </a:r>
            <a:r>
              <a:rPr sz="2000" b="1" dirty="0">
                <a:solidFill>
                  <a:srgbClr val="006666"/>
                </a:solidFill>
                <a:latin typeface="Arial"/>
                <a:cs typeface="Arial"/>
              </a:rPr>
              <a:t>The code that remains </a:t>
            </a:r>
            <a:r>
              <a:rPr sz="2000" b="1" spc="-5" dirty="0">
                <a:solidFill>
                  <a:srgbClr val="006666"/>
                </a:solidFill>
                <a:latin typeface="Arial"/>
                <a:cs typeface="Arial"/>
              </a:rPr>
              <a:t>is </a:t>
            </a:r>
            <a:r>
              <a:rPr sz="2000" b="1" dirty="0">
                <a:solidFill>
                  <a:srgbClr val="006666"/>
                </a:solidFill>
                <a:latin typeface="Arial"/>
                <a:cs typeface="Arial"/>
              </a:rPr>
              <a:t>the </a:t>
            </a:r>
            <a:r>
              <a:rPr sz="2000" b="1" dirty="0">
                <a:solidFill>
                  <a:srgbClr val="FF9966"/>
                </a:solidFill>
                <a:latin typeface="Arial"/>
                <a:cs typeface="Arial"/>
              </a:rPr>
              <a:t>remaining section </a:t>
            </a:r>
            <a:r>
              <a:rPr sz="2000" b="1" dirty="0">
                <a:solidFill>
                  <a:srgbClr val="006666"/>
                </a:solidFill>
                <a:latin typeface="Arial"/>
                <a:cs typeface="Arial"/>
              </a:rPr>
              <a:t>(RS):</a:t>
            </a:r>
            <a:r>
              <a:rPr sz="2000" b="1" spc="-175" dirty="0">
                <a:solidFill>
                  <a:srgbClr val="006666"/>
                </a:solidFill>
                <a:latin typeface="Arial"/>
                <a:cs typeface="Arial"/>
              </a:rPr>
              <a:t> </a:t>
            </a:r>
            <a:r>
              <a:rPr sz="2000" b="1" dirty="0">
                <a:solidFill>
                  <a:srgbClr val="006666"/>
                </a:solidFill>
                <a:latin typeface="Arial"/>
                <a:cs typeface="Arial"/>
              </a:rPr>
              <a:t>non-  critical</a:t>
            </a:r>
            <a:endParaRPr sz="2000" dirty="0">
              <a:latin typeface="Arial"/>
              <a:cs typeface="Arial"/>
            </a:endParaRPr>
          </a:p>
          <a:p>
            <a:pPr marL="1344930">
              <a:lnSpc>
                <a:spcPct val="100000"/>
              </a:lnSpc>
              <a:spcBef>
                <a:spcPts val="1325"/>
              </a:spcBef>
            </a:pPr>
            <a:r>
              <a:rPr sz="2400" b="1" dirty="0">
                <a:solidFill>
                  <a:srgbClr val="009999"/>
                </a:solidFill>
                <a:latin typeface="Courier New"/>
                <a:cs typeface="Courier New"/>
              </a:rPr>
              <a:t>repeat</a:t>
            </a:r>
            <a:endParaRPr sz="2400" dirty="0">
              <a:latin typeface="Courier New"/>
              <a:cs typeface="Courier New"/>
            </a:endParaRPr>
          </a:p>
          <a:p>
            <a:pPr marL="1528445" marR="2351405">
              <a:lnSpc>
                <a:spcPct val="100000"/>
              </a:lnSpc>
            </a:pPr>
            <a:r>
              <a:rPr sz="2400" b="1" spc="-5" dirty="0">
                <a:solidFill>
                  <a:srgbClr val="FF9966"/>
                </a:solidFill>
                <a:latin typeface="Courier New"/>
                <a:cs typeface="Courier New"/>
              </a:rPr>
              <a:t>entry </a:t>
            </a:r>
            <a:r>
              <a:rPr sz="2400" b="1" spc="-10" dirty="0">
                <a:solidFill>
                  <a:srgbClr val="FF9966"/>
                </a:solidFill>
                <a:latin typeface="Courier New"/>
                <a:cs typeface="Courier New"/>
              </a:rPr>
              <a:t>section  </a:t>
            </a:r>
            <a:r>
              <a:rPr sz="2400" b="1" spc="-10" dirty="0">
                <a:solidFill>
                  <a:srgbClr val="009999"/>
                </a:solidFill>
                <a:latin typeface="Courier New"/>
                <a:cs typeface="Courier New"/>
              </a:rPr>
              <a:t>critical section  </a:t>
            </a:r>
            <a:r>
              <a:rPr sz="2400" b="1" spc="-5" dirty="0">
                <a:solidFill>
                  <a:srgbClr val="FF9966"/>
                </a:solidFill>
                <a:latin typeface="Courier New"/>
                <a:cs typeface="Courier New"/>
              </a:rPr>
              <a:t>exit </a:t>
            </a:r>
            <a:r>
              <a:rPr sz="2400" b="1" spc="-10" dirty="0">
                <a:solidFill>
                  <a:srgbClr val="FF9966"/>
                </a:solidFill>
                <a:latin typeface="Courier New"/>
                <a:cs typeface="Courier New"/>
              </a:rPr>
              <a:t>section  </a:t>
            </a:r>
            <a:r>
              <a:rPr sz="2400" b="1" spc="-10" dirty="0">
                <a:solidFill>
                  <a:srgbClr val="009999"/>
                </a:solidFill>
                <a:latin typeface="Courier New"/>
                <a:cs typeface="Courier New"/>
              </a:rPr>
              <a:t>remaining</a:t>
            </a:r>
            <a:r>
              <a:rPr sz="2400" b="1" spc="-60" dirty="0">
                <a:solidFill>
                  <a:srgbClr val="009999"/>
                </a:solidFill>
                <a:latin typeface="Courier New"/>
                <a:cs typeface="Courier New"/>
              </a:rPr>
              <a:t> </a:t>
            </a:r>
            <a:r>
              <a:rPr sz="2400" b="1" spc="-10" dirty="0">
                <a:solidFill>
                  <a:srgbClr val="009999"/>
                </a:solidFill>
                <a:latin typeface="Courier New"/>
                <a:cs typeface="Courier New"/>
              </a:rPr>
              <a:t>section</a:t>
            </a:r>
            <a:endParaRPr sz="2400" dirty="0">
              <a:latin typeface="Courier New"/>
              <a:cs typeface="Courier New"/>
            </a:endParaRPr>
          </a:p>
          <a:p>
            <a:pPr marL="1344930">
              <a:lnSpc>
                <a:spcPct val="100000"/>
              </a:lnSpc>
              <a:spcBef>
                <a:spcPts val="5"/>
              </a:spcBef>
            </a:pPr>
            <a:r>
              <a:rPr sz="2400" b="1" dirty="0">
                <a:solidFill>
                  <a:srgbClr val="009999"/>
                </a:solidFill>
                <a:latin typeface="Courier New"/>
                <a:cs typeface="Courier New"/>
              </a:rPr>
              <a:t>forever</a:t>
            </a:r>
            <a:endParaRPr sz="2400" dirty="0">
              <a:latin typeface="Courier New"/>
              <a:cs typeface="Courier New"/>
            </a:endParaRPr>
          </a:p>
        </p:txBody>
      </p:sp>
      <p:sp>
        <p:nvSpPr>
          <p:cNvPr id="6" name="object 6"/>
          <p:cNvSpPr/>
          <p:nvPr/>
        </p:nvSpPr>
        <p:spPr>
          <a:xfrm>
            <a:off x="854354" y="2123820"/>
            <a:ext cx="164591" cy="1676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54354" y="2794380"/>
            <a:ext cx="164591" cy="1676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54354" y="3160141"/>
            <a:ext cx="164591" cy="167639"/>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471522" cy="514350"/>
          </a:xfrm>
          <a:prstGeom prst="rect">
            <a:avLst/>
          </a:prstGeom>
        </p:spPr>
        <p:txBody>
          <a:bodyPr vert="horz" wrap="square" lIns="0" tIns="13335" rIns="0" bIns="0" rtlCol="0">
            <a:spAutoFit/>
          </a:bodyPr>
          <a:lstStyle/>
          <a:p>
            <a:pPr marL="12700">
              <a:lnSpc>
                <a:spcPct val="100000"/>
              </a:lnSpc>
              <a:spcBef>
                <a:spcPts val="105"/>
              </a:spcBef>
            </a:pPr>
            <a:r>
              <a:rPr dirty="0"/>
              <a:t>Application</a:t>
            </a:r>
          </a:p>
        </p:txBody>
      </p:sp>
      <p:sp>
        <p:nvSpPr>
          <p:cNvPr id="4" name="object 4"/>
          <p:cNvSpPr txBox="1"/>
          <p:nvPr/>
        </p:nvSpPr>
        <p:spPr>
          <a:xfrm>
            <a:off x="1755394" y="1520697"/>
            <a:ext cx="3129280" cy="1489075"/>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9999"/>
                </a:solidFill>
                <a:latin typeface="Courier New"/>
                <a:cs typeface="Courier New"/>
              </a:rPr>
              <a:t>Mr. </a:t>
            </a:r>
            <a:r>
              <a:rPr sz="2400" b="1" dirty="0">
                <a:solidFill>
                  <a:srgbClr val="009999"/>
                </a:solidFill>
                <a:latin typeface="Courier New"/>
                <a:cs typeface="Courier New"/>
              </a:rPr>
              <a:t>X </a:t>
            </a:r>
            <a:r>
              <a:rPr sz="2400" b="1" spc="-10" dirty="0">
                <a:solidFill>
                  <a:srgbClr val="009999"/>
                </a:solidFill>
                <a:latin typeface="Courier New"/>
                <a:cs typeface="Courier New"/>
              </a:rPr>
              <a:t>asks </a:t>
            </a:r>
            <a:r>
              <a:rPr sz="2400" b="1" spc="-5" dirty="0">
                <a:solidFill>
                  <a:srgbClr val="009999"/>
                </a:solidFill>
                <a:latin typeface="Courier New"/>
                <a:cs typeface="Courier New"/>
              </a:rPr>
              <a:t>for </a:t>
            </a:r>
            <a:r>
              <a:rPr sz="2400" b="1" dirty="0">
                <a:solidFill>
                  <a:srgbClr val="009999"/>
                </a:solidFill>
                <a:latin typeface="Courier New"/>
                <a:cs typeface="Courier New"/>
              </a:rPr>
              <a:t>a  </a:t>
            </a:r>
            <a:r>
              <a:rPr sz="2400" b="1" spc="-5" dirty="0">
                <a:solidFill>
                  <a:srgbClr val="009999"/>
                </a:solidFill>
                <a:latin typeface="Courier New"/>
                <a:cs typeface="Courier New"/>
              </a:rPr>
              <a:t>plane</a:t>
            </a:r>
            <a:r>
              <a:rPr sz="2400" b="1" spc="-75" dirty="0">
                <a:solidFill>
                  <a:srgbClr val="009999"/>
                </a:solidFill>
                <a:latin typeface="Courier New"/>
                <a:cs typeface="Courier New"/>
              </a:rPr>
              <a:t> </a:t>
            </a:r>
            <a:r>
              <a:rPr sz="2400" b="1" spc="-10" dirty="0">
                <a:solidFill>
                  <a:srgbClr val="009999"/>
                </a:solidFill>
                <a:latin typeface="Courier New"/>
                <a:cs typeface="Courier New"/>
              </a:rPr>
              <a:t>reservation</a:t>
            </a:r>
            <a:endParaRPr sz="2400">
              <a:latin typeface="Courier New"/>
              <a:cs typeface="Courier New"/>
            </a:endParaRPr>
          </a:p>
          <a:p>
            <a:pPr>
              <a:lnSpc>
                <a:spcPct val="100000"/>
              </a:lnSpc>
              <a:spcBef>
                <a:spcPts val="50"/>
              </a:spcBef>
            </a:pPr>
            <a:endParaRPr sz="2500">
              <a:latin typeface="Courier New"/>
              <a:cs typeface="Courier New"/>
            </a:endParaRPr>
          </a:p>
          <a:p>
            <a:pPr marL="12700">
              <a:lnSpc>
                <a:spcPct val="100000"/>
              </a:lnSpc>
            </a:pPr>
            <a:r>
              <a:rPr sz="2400" b="1" spc="-5" dirty="0">
                <a:solidFill>
                  <a:srgbClr val="FF9966"/>
                </a:solidFill>
                <a:latin typeface="Courier New"/>
                <a:cs typeface="Courier New"/>
              </a:rPr>
              <a:t>Entry</a:t>
            </a:r>
            <a:r>
              <a:rPr sz="2400" b="1" spc="-25" dirty="0">
                <a:solidFill>
                  <a:srgbClr val="FF9966"/>
                </a:solidFill>
                <a:latin typeface="Courier New"/>
                <a:cs typeface="Courier New"/>
              </a:rPr>
              <a:t> </a:t>
            </a:r>
            <a:r>
              <a:rPr sz="2400" b="1" spc="-10" dirty="0">
                <a:solidFill>
                  <a:srgbClr val="FF9966"/>
                </a:solidFill>
                <a:latin typeface="Courier New"/>
                <a:cs typeface="Courier New"/>
              </a:rPr>
              <a:t>section</a:t>
            </a:r>
            <a:endParaRPr sz="2400">
              <a:latin typeface="Courier New"/>
              <a:cs typeface="Courier New"/>
            </a:endParaRPr>
          </a:p>
        </p:txBody>
      </p:sp>
      <p:sp>
        <p:nvSpPr>
          <p:cNvPr id="5" name="object 5"/>
          <p:cNvSpPr txBox="1"/>
          <p:nvPr/>
        </p:nvSpPr>
        <p:spPr>
          <a:xfrm>
            <a:off x="1755394" y="3350132"/>
            <a:ext cx="4226560" cy="756920"/>
          </a:xfrm>
          <a:prstGeom prst="rect">
            <a:avLst/>
          </a:prstGeom>
        </p:spPr>
        <p:txBody>
          <a:bodyPr vert="horz" wrap="square" lIns="0" tIns="12700" rIns="0" bIns="0" rtlCol="0">
            <a:spAutoFit/>
          </a:bodyPr>
          <a:lstStyle/>
          <a:p>
            <a:pPr marL="12700" marR="5080">
              <a:lnSpc>
                <a:spcPct val="100000"/>
              </a:lnSpc>
              <a:spcBef>
                <a:spcPts val="100"/>
              </a:spcBef>
            </a:pPr>
            <a:r>
              <a:rPr sz="2400" b="1" spc="-10" dirty="0">
                <a:solidFill>
                  <a:srgbClr val="009999"/>
                </a:solidFill>
                <a:latin typeface="Courier New"/>
                <a:cs typeface="Courier New"/>
              </a:rPr>
              <a:t>Database </a:t>
            </a:r>
            <a:r>
              <a:rPr sz="2400" b="1" spc="-5" dirty="0">
                <a:solidFill>
                  <a:srgbClr val="009999"/>
                </a:solidFill>
                <a:latin typeface="Courier New"/>
                <a:cs typeface="Courier New"/>
              </a:rPr>
              <a:t>says </a:t>
            </a:r>
            <a:r>
              <a:rPr sz="2400" b="1" spc="-10" dirty="0">
                <a:solidFill>
                  <a:srgbClr val="009999"/>
                </a:solidFill>
                <a:latin typeface="Courier New"/>
                <a:cs typeface="Courier New"/>
              </a:rPr>
              <a:t>seat </a:t>
            </a:r>
            <a:r>
              <a:rPr sz="2400" b="1" dirty="0">
                <a:solidFill>
                  <a:srgbClr val="009999"/>
                </a:solidFill>
                <a:latin typeface="Courier New"/>
                <a:cs typeface="Courier New"/>
              </a:rPr>
              <a:t>A </a:t>
            </a:r>
            <a:r>
              <a:rPr sz="2400" b="1" spc="-5" dirty="0">
                <a:solidFill>
                  <a:srgbClr val="009999"/>
                </a:solidFill>
                <a:latin typeface="Courier New"/>
                <a:cs typeface="Courier New"/>
              </a:rPr>
              <a:t>is  </a:t>
            </a:r>
            <a:r>
              <a:rPr sz="2400" b="1" spc="-10" dirty="0">
                <a:solidFill>
                  <a:srgbClr val="009999"/>
                </a:solidFill>
                <a:latin typeface="Courier New"/>
                <a:cs typeface="Courier New"/>
              </a:rPr>
              <a:t>available</a:t>
            </a:r>
            <a:endParaRPr sz="2400">
              <a:latin typeface="Courier New"/>
              <a:cs typeface="Courier New"/>
            </a:endParaRPr>
          </a:p>
        </p:txBody>
      </p:sp>
      <p:sp>
        <p:nvSpPr>
          <p:cNvPr id="6" name="object 6"/>
          <p:cNvSpPr txBox="1"/>
          <p:nvPr/>
        </p:nvSpPr>
        <p:spPr>
          <a:xfrm>
            <a:off x="1755394" y="4447108"/>
            <a:ext cx="4955540" cy="75819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9999"/>
                </a:solidFill>
                <a:latin typeface="Courier New"/>
                <a:cs typeface="Courier New"/>
              </a:rPr>
              <a:t>Seat </a:t>
            </a:r>
            <a:r>
              <a:rPr sz="2400" b="1" dirty="0">
                <a:solidFill>
                  <a:srgbClr val="009999"/>
                </a:solidFill>
                <a:latin typeface="Courier New"/>
                <a:cs typeface="Courier New"/>
              </a:rPr>
              <a:t>A </a:t>
            </a:r>
            <a:r>
              <a:rPr sz="2400" b="1" spc="-10" dirty="0">
                <a:solidFill>
                  <a:srgbClr val="009999"/>
                </a:solidFill>
                <a:latin typeface="Courier New"/>
                <a:cs typeface="Courier New"/>
              </a:rPr>
              <a:t>is assigned </a:t>
            </a:r>
            <a:r>
              <a:rPr sz="2400" b="1" spc="-5" dirty="0">
                <a:solidFill>
                  <a:srgbClr val="009999"/>
                </a:solidFill>
                <a:latin typeface="Courier New"/>
                <a:cs typeface="Courier New"/>
              </a:rPr>
              <a:t>to </a:t>
            </a:r>
            <a:r>
              <a:rPr sz="2400" b="1" dirty="0">
                <a:solidFill>
                  <a:srgbClr val="009999"/>
                </a:solidFill>
                <a:latin typeface="Courier New"/>
                <a:cs typeface="Courier New"/>
              </a:rPr>
              <a:t>X</a:t>
            </a:r>
            <a:r>
              <a:rPr sz="2400" b="1" spc="-65" dirty="0">
                <a:solidFill>
                  <a:srgbClr val="009999"/>
                </a:solidFill>
                <a:latin typeface="Courier New"/>
                <a:cs typeface="Courier New"/>
              </a:rPr>
              <a:t> </a:t>
            </a:r>
            <a:r>
              <a:rPr sz="2400" b="1" spc="-5" dirty="0">
                <a:solidFill>
                  <a:srgbClr val="009999"/>
                </a:solidFill>
                <a:latin typeface="Courier New"/>
                <a:cs typeface="Courier New"/>
              </a:rPr>
              <a:t>and</a:t>
            </a:r>
            <a:endParaRPr sz="2400">
              <a:latin typeface="Courier New"/>
              <a:cs typeface="Courier New"/>
            </a:endParaRPr>
          </a:p>
          <a:p>
            <a:pPr marL="12700">
              <a:lnSpc>
                <a:spcPct val="100000"/>
              </a:lnSpc>
              <a:spcBef>
                <a:spcPts val="5"/>
              </a:spcBef>
            </a:pPr>
            <a:r>
              <a:rPr sz="2400" b="1" spc="-5" dirty="0">
                <a:solidFill>
                  <a:srgbClr val="009999"/>
                </a:solidFill>
                <a:latin typeface="Courier New"/>
                <a:cs typeface="Courier New"/>
              </a:rPr>
              <a:t>marked</a:t>
            </a:r>
            <a:r>
              <a:rPr sz="2400" b="1" spc="-15" dirty="0">
                <a:solidFill>
                  <a:srgbClr val="009999"/>
                </a:solidFill>
                <a:latin typeface="Courier New"/>
                <a:cs typeface="Courier New"/>
              </a:rPr>
              <a:t> </a:t>
            </a:r>
            <a:r>
              <a:rPr sz="2400" b="1" spc="-10" dirty="0">
                <a:solidFill>
                  <a:srgbClr val="009999"/>
                </a:solidFill>
                <a:latin typeface="Courier New"/>
                <a:cs typeface="Courier New"/>
              </a:rPr>
              <a:t>occupied</a:t>
            </a:r>
            <a:endParaRPr sz="2400">
              <a:latin typeface="Courier New"/>
              <a:cs typeface="Courier New"/>
            </a:endParaRPr>
          </a:p>
        </p:txBody>
      </p:sp>
      <p:sp>
        <p:nvSpPr>
          <p:cNvPr id="7" name="object 7"/>
          <p:cNvSpPr txBox="1"/>
          <p:nvPr/>
        </p:nvSpPr>
        <p:spPr>
          <a:xfrm>
            <a:off x="1755394" y="5545023"/>
            <a:ext cx="221742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9966"/>
                </a:solidFill>
                <a:latin typeface="Courier New"/>
                <a:cs typeface="Courier New"/>
              </a:rPr>
              <a:t>Exit</a:t>
            </a:r>
            <a:r>
              <a:rPr sz="2400" b="1" spc="-80" dirty="0">
                <a:solidFill>
                  <a:srgbClr val="FF9966"/>
                </a:solidFill>
                <a:latin typeface="Courier New"/>
                <a:cs typeface="Courier New"/>
              </a:rPr>
              <a:t> </a:t>
            </a:r>
            <a:r>
              <a:rPr sz="2400" b="1" spc="-10" dirty="0">
                <a:solidFill>
                  <a:srgbClr val="FF9966"/>
                </a:solidFill>
                <a:latin typeface="Courier New"/>
                <a:cs typeface="Courier New"/>
              </a:rPr>
              <a:t>section</a:t>
            </a:r>
            <a:endParaRPr sz="2400">
              <a:latin typeface="Courier New"/>
              <a:cs typeface="Courier New"/>
            </a:endParaRPr>
          </a:p>
        </p:txBody>
      </p:sp>
      <p:sp>
        <p:nvSpPr>
          <p:cNvPr id="8" name="object 8"/>
          <p:cNvSpPr/>
          <p:nvPr/>
        </p:nvSpPr>
        <p:spPr>
          <a:xfrm>
            <a:off x="1372361" y="2896361"/>
            <a:ext cx="76200" cy="2895600"/>
          </a:xfrm>
          <a:custGeom>
            <a:avLst/>
            <a:gdLst/>
            <a:ahLst/>
            <a:cxnLst/>
            <a:rect l="l" t="t" r="r" b="b"/>
            <a:pathLst>
              <a:path w="76200" h="2895600">
                <a:moveTo>
                  <a:pt x="76200" y="2895600"/>
                </a:moveTo>
                <a:lnTo>
                  <a:pt x="37761" y="2862654"/>
                </a:lnTo>
                <a:lnTo>
                  <a:pt x="22336" y="2824922"/>
                </a:lnTo>
                <a:lnTo>
                  <a:pt x="10413" y="2776086"/>
                </a:lnTo>
                <a:lnTo>
                  <a:pt x="2725" y="2718445"/>
                </a:lnTo>
                <a:lnTo>
                  <a:pt x="0" y="2654300"/>
                </a:lnTo>
                <a:lnTo>
                  <a:pt x="0" y="241300"/>
                </a:lnTo>
                <a:lnTo>
                  <a:pt x="2725" y="177167"/>
                </a:lnTo>
                <a:lnTo>
                  <a:pt x="10414" y="119530"/>
                </a:lnTo>
                <a:lnTo>
                  <a:pt x="22336" y="70691"/>
                </a:lnTo>
                <a:lnTo>
                  <a:pt x="37761" y="32954"/>
                </a:lnTo>
                <a:lnTo>
                  <a:pt x="55959" y="8622"/>
                </a:lnTo>
                <a:lnTo>
                  <a:pt x="76200" y="0"/>
                </a:lnTo>
              </a:path>
            </a:pathLst>
          </a:custGeom>
          <a:ln w="38100">
            <a:solidFill>
              <a:srgbClr val="FF3300"/>
            </a:solidFill>
          </a:ln>
        </p:spPr>
        <p:txBody>
          <a:bodyPr wrap="square" lIns="0" tIns="0" rIns="0" bIns="0" rtlCol="0"/>
          <a:lstStyle/>
          <a:p>
            <a:endParaRPr/>
          </a:p>
        </p:txBody>
      </p:sp>
      <p:sp>
        <p:nvSpPr>
          <p:cNvPr id="9" name="object 9"/>
          <p:cNvSpPr txBox="1"/>
          <p:nvPr/>
        </p:nvSpPr>
        <p:spPr>
          <a:xfrm>
            <a:off x="79349" y="3953332"/>
            <a:ext cx="1029385" cy="75819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3300"/>
                </a:solidFill>
                <a:latin typeface="Liberation Sans Narrow"/>
                <a:cs typeface="Liberation Sans Narrow"/>
              </a:rPr>
              <a:t>Critical</a:t>
            </a:r>
            <a:endParaRPr sz="2400" dirty="0">
              <a:latin typeface="Liberation Sans Narrow"/>
              <a:cs typeface="Liberation Sans Narrow"/>
            </a:endParaRPr>
          </a:p>
          <a:p>
            <a:pPr marL="12700">
              <a:lnSpc>
                <a:spcPct val="100000"/>
              </a:lnSpc>
              <a:spcBef>
                <a:spcPts val="5"/>
              </a:spcBef>
            </a:pPr>
            <a:r>
              <a:rPr sz="2400" spc="-5" dirty="0">
                <a:solidFill>
                  <a:srgbClr val="FF3300"/>
                </a:solidFill>
                <a:latin typeface="Liberation Sans Narrow"/>
                <a:cs typeface="Liberation Sans Narrow"/>
              </a:rPr>
              <a:t>section</a:t>
            </a:r>
            <a:endParaRPr sz="2400" dirty="0">
              <a:latin typeface="Liberation Sans Narrow"/>
              <a:cs typeface="Liberation Sans Narrow"/>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7594930" cy="505908"/>
          </a:xfrm>
          <a:prstGeom prst="rect">
            <a:avLst/>
          </a:prstGeom>
        </p:spPr>
        <p:txBody>
          <a:bodyPr vert="horz" wrap="square" lIns="0" tIns="13335" rIns="0" bIns="0" rtlCol="0">
            <a:spAutoFit/>
          </a:bodyPr>
          <a:lstStyle/>
          <a:p>
            <a:pPr marL="12700">
              <a:lnSpc>
                <a:spcPct val="100000"/>
              </a:lnSpc>
              <a:spcBef>
                <a:spcPts val="105"/>
              </a:spcBef>
            </a:pPr>
            <a:r>
              <a:rPr dirty="0"/>
              <a:t>Criteria necessary for </a:t>
            </a:r>
            <a:r>
              <a:rPr spc="-5" dirty="0"/>
              <a:t>valid</a:t>
            </a:r>
            <a:r>
              <a:rPr spc="-85" dirty="0"/>
              <a:t> </a:t>
            </a:r>
            <a:r>
              <a:rPr spc="-5" dirty="0"/>
              <a:t>solutions</a:t>
            </a:r>
          </a:p>
        </p:txBody>
      </p:sp>
      <p:sp>
        <p:nvSpPr>
          <p:cNvPr id="4" name="object 4"/>
          <p:cNvSpPr/>
          <p:nvPr/>
        </p:nvSpPr>
        <p:spPr>
          <a:xfrm>
            <a:off x="1082954" y="1326514"/>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40128" y="1603578"/>
            <a:ext cx="271272" cy="2807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82954" y="2296032"/>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540128" y="2573401"/>
            <a:ext cx="271272" cy="28041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540128" y="2908680"/>
            <a:ext cx="271272" cy="28041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540128" y="3780790"/>
            <a:ext cx="271272" cy="28041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997329" y="4138929"/>
            <a:ext cx="213360" cy="219456"/>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540128" y="4664405"/>
            <a:ext cx="271272" cy="28072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082954" y="5356859"/>
            <a:ext cx="198119" cy="202691"/>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540128" y="5634228"/>
            <a:ext cx="271272" cy="280416"/>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1413128" y="1172083"/>
            <a:ext cx="7159625" cy="5080365"/>
          </a:xfrm>
          <a:prstGeom prst="rect">
            <a:avLst/>
          </a:prstGeom>
        </p:spPr>
        <p:txBody>
          <a:bodyPr vert="horz" wrap="square" lIns="0" tIns="12700" rIns="0" bIns="0" rtlCol="0">
            <a:spAutoFit/>
          </a:bodyPr>
          <a:lstStyle/>
          <a:p>
            <a:pPr marL="12700">
              <a:lnSpc>
                <a:spcPts val="2880"/>
              </a:lnSpc>
              <a:spcBef>
                <a:spcPts val="100"/>
              </a:spcBef>
            </a:pPr>
            <a:r>
              <a:rPr sz="2400" b="1" dirty="0">
                <a:solidFill>
                  <a:srgbClr val="800000"/>
                </a:solidFill>
                <a:latin typeface="Arial"/>
                <a:cs typeface="Arial"/>
              </a:rPr>
              <a:t>Mutual</a:t>
            </a:r>
            <a:r>
              <a:rPr sz="2400" b="1" spc="-25" dirty="0">
                <a:solidFill>
                  <a:srgbClr val="800000"/>
                </a:solidFill>
                <a:latin typeface="Arial"/>
                <a:cs typeface="Arial"/>
              </a:rPr>
              <a:t> </a:t>
            </a:r>
            <a:r>
              <a:rPr sz="2400" b="1" dirty="0">
                <a:solidFill>
                  <a:srgbClr val="800000"/>
                </a:solidFill>
                <a:latin typeface="Arial"/>
                <a:cs typeface="Arial"/>
              </a:rPr>
              <a:t>exclusion:</a:t>
            </a:r>
            <a:endParaRPr sz="2400" dirty="0">
              <a:latin typeface="Arial"/>
              <a:cs typeface="Arial"/>
            </a:endParaRPr>
          </a:p>
          <a:p>
            <a:pPr marL="413384">
              <a:lnSpc>
                <a:spcPts val="2375"/>
              </a:lnSpc>
            </a:pPr>
            <a:r>
              <a:rPr sz="2200" spc="-5" dirty="0">
                <a:solidFill>
                  <a:srgbClr val="006666"/>
                </a:solidFill>
                <a:latin typeface="Arial"/>
                <a:cs typeface="Arial"/>
              </a:rPr>
              <a:t>At any time, at most one thread can be in a</a:t>
            </a:r>
            <a:r>
              <a:rPr sz="2200" spc="125" dirty="0">
                <a:solidFill>
                  <a:srgbClr val="006666"/>
                </a:solidFill>
                <a:latin typeface="Arial"/>
                <a:cs typeface="Arial"/>
              </a:rPr>
              <a:t> </a:t>
            </a:r>
            <a:r>
              <a:rPr sz="2200" dirty="0">
                <a:solidFill>
                  <a:srgbClr val="006666"/>
                </a:solidFill>
                <a:latin typeface="Arial"/>
                <a:cs typeface="Arial"/>
              </a:rPr>
              <a:t>critical</a:t>
            </a:r>
            <a:endParaRPr sz="2200" dirty="0">
              <a:latin typeface="Arial"/>
              <a:cs typeface="Arial"/>
            </a:endParaRPr>
          </a:p>
          <a:p>
            <a:pPr marL="413384">
              <a:lnSpc>
                <a:spcPts val="2375"/>
              </a:lnSpc>
            </a:pPr>
            <a:r>
              <a:rPr sz="2200" spc="-5" dirty="0">
                <a:solidFill>
                  <a:srgbClr val="006666"/>
                </a:solidFill>
                <a:latin typeface="Arial"/>
                <a:cs typeface="Arial"/>
              </a:rPr>
              <a:t>section (CS) for a given</a:t>
            </a:r>
            <a:r>
              <a:rPr sz="2200" spc="60" dirty="0">
                <a:solidFill>
                  <a:srgbClr val="006666"/>
                </a:solidFill>
                <a:latin typeface="Arial"/>
                <a:cs typeface="Arial"/>
              </a:rPr>
              <a:t> </a:t>
            </a:r>
            <a:r>
              <a:rPr sz="2200" spc="-5" dirty="0">
                <a:solidFill>
                  <a:srgbClr val="006666"/>
                </a:solidFill>
                <a:latin typeface="Arial"/>
                <a:cs typeface="Arial"/>
              </a:rPr>
              <a:t>variable</a:t>
            </a:r>
            <a:endParaRPr sz="2200" dirty="0">
              <a:latin typeface="Arial"/>
              <a:cs typeface="Arial"/>
            </a:endParaRPr>
          </a:p>
          <a:p>
            <a:pPr marL="12700">
              <a:lnSpc>
                <a:spcPts val="2880"/>
              </a:lnSpc>
              <a:spcBef>
                <a:spcPts val="5"/>
              </a:spcBef>
            </a:pPr>
            <a:r>
              <a:rPr sz="2400" b="1" spc="-5" dirty="0">
                <a:solidFill>
                  <a:srgbClr val="800000"/>
                </a:solidFill>
                <a:latin typeface="Arial"/>
                <a:cs typeface="Arial"/>
              </a:rPr>
              <a:t>Progress:</a:t>
            </a:r>
            <a:endParaRPr sz="2400" dirty="0">
              <a:latin typeface="Arial"/>
              <a:cs typeface="Arial"/>
            </a:endParaRPr>
          </a:p>
          <a:p>
            <a:pPr marL="413384">
              <a:lnSpc>
                <a:spcPts val="2640"/>
              </a:lnSpc>
            </a:pPr>
            <a:r>
              <a:rPr sz="2200" spc="-5" dirty="0">
                <a:solidFill>
                  <a:srgbClr val="006666"/>
                </a:solidFill>
                <a:latin typeface="Arial"/>
                <a:cs typeface="Arial"/>
              </a:rPr>
              <a:t>no deadlock </a:t>
            </a:r>
            <a:r>
              <a:rPr sz="1600" spc="-10" dirty="0">
                <a:solidFill>
                  <a:srgbClr val="006666"/>
                </a:solidFill>
                <a:latin typeface="Arial"/>
                <a:cs typeface="Arial"/>
              </a:rPr>
              <a:t>(Chap</a:t>
            </a:r>
            <a:r>
              <a:rPr sz="1600" spc="35" dirty="0">
                <a:solidFill>
                  <a:srgbClr val="006666"/>
                </a:solidFill>
                <a:latin typeface="Arial"/>
                <a:cs typeface="Arial"/>
              </a:rPr>
              <a:t> </a:t>
            </a:r>
            <a:r>
              <a:rPr sz="1600" spc="-5" dirty="0">
                <a:solidFill>
                  <a:srgbClr val="006666"/>
                </a:solidFill>
                <a:latin typeface="Arial"/>
                <a:cs typeface="Arial"/>
              </a:rPr>
              <a:t>7)</a:t>
            </a:r>
            <a:endParaRPr sz="1600" dirty="0">
              <a:latin typeface="Arial"/>
              <a:cs typeface="Arial"/>
            </a:endParaRPr>
          </a:p>
          <a:p>
            <a:pPr marL="413384" marR="99695">
              <a:lnSpc>
                <a:spcPct val="80100"/>
              </a:lnSpc>
              <a:spcBef>
                <a:spcPts val="525"/>
              </a:spcBef>
            </a:pPr>
            <a:r>
              <a:rPr sz="2200" spc="-5" dirty="0">
                <a:solidFill>
                  <a:srgbClr val="006666"/>
                </a:solidFill>
                <a:latin typeface="Arial"/>
                <a:cs typeface="Arial"/>
              </a:rPr>
              <a:t>if a thread requests to </a:t>
            </a:r>
            <a:r>
              <a:rPr sz="2200" dirty="0">
                <a:solidFill>
                  <a:srgbClr val="006666"/>
                </a:solidFill>
                <a:latin typeface="Arial"/>
                <a:cs typeface="Arial"/>
              </a:rPr>
              <a:t>enter </a:t>
            </a:r>
            <a:r>
              <a:rPr sz="2200" spc="-5" dirty="0">
                <a:solidFill>
                  <a:srgbClr val="006666"/>
                </a:solidFill>
                <a:latin typeface="Arial"/>
                <a:cs typeface="Arial"/>
              </a:rPr>
              <a:t>a critical section at a time  when no other thread requests it, it should be able to  enter</a:t>
            </a:r>
            <a:r>
              <a:rPr sz="2200" spc="15" dirty="0">
                <a:solidFill>
                  <a:srgbClr val="006666"/>
                </a:solidFill>
                <a:latin typeface="Arial"/>
                <a:cs typeface="Arial"/>
              </a:rPr>
              <a:t> </a:t>
            </a:r>
            <a:r>
              <a:rPr sz="2200" spc="-5" dirty="0">
                <a:solidFill>
                  <a:srgbClr val="006666"/>
                </a:solidFill>
                <a:latin typeface="Arial"/>
                <a:cs typeface="Arial"/>
              </a:rPr>
              <a:t>it</a:t>
            </a:r>
            <a:endParaRPr sz="2200" dirty="0">
              <a:latin typeface="Arial"/>
              <a:cs typeface="Arial"/>
            </a:endParaRPr>
          </a:p>
          <a:p>
            <a:pPr marL="413384">
              <a:lnSpc>
                <a:spcPct val="100000"/>
              </a:lnSpc>
            </a:pPr>
            <a:r>
              <a:rPr sz="2200" spc="-5" dirty="0">
                <a:solidFill>
                  <a:srgbClr val="006666"/>
                </a:solidFill>
                <a:latin typeface="Arial"/>
                <a:cs typeface="Arial"/>
              </a:rPr>
              <a:t>No interference</a:t>
            </a:r>
            <a:r>
              <a:rPr lang="en-CA" sz="2200" spc="-5" dirty="0">
                <a:solidFill>
                  <a:srgbClr val="006666"/>
                </a:solidFill>
                <a:latin typeface="Arial"/>
                <a:cs typeface="Arial"/>
              </a:rPr>
              <a:t> (like process interruptions)</a:t>
            </a:r>
            <a:r>
              <a:rPr sz="2200" spc="-5" dirty="0">
                <a:solidFill>
                  <a:srgbClr val="006666"/>
                </a:solidFill>
                <a:latin typeface="Arial"/>
                <a:cs typeface="Arial"/>
              </a:rPr>
              <a:t>:</a:t>
            </a:r>
            <a:endParaRPr sz="2200" dirty="0">
              <a:latin typeface="Arial"/>
              <a:cs typeface="Arial"/>
            </a:endParaRPr>
          </a:p>
          <a:p>
            <a:pPr marL="812800" marR="90170">
              <a:lnSpc>
                <a:spcPct val="80000"/>
              </a:lnSpc>
              <a:spcBef>
                <a:spcPts val="484"/>
              </a:spcBef>
            </a:pPr>
            <a:r>
              <a:rPr sz="2000" dirty="0">
                <a:solidFill>
                  <a:srgbClr val="006666"/>
                </a:solidFill>
                <a:latin typeface="Arial"/>
                <a:cs typeface="Arial"/>
              </a:rPr>
              <a:t>If a thread stops in its </a:t>
            </a:r>
            <a:r>
              <a:rPr sz="2000" dirty="0">
                <a:solidFill>
                  <a:srgbClr val="800000"/>
                </a:solidFill>
                <a:latin typeface="Arial"/>
                <a:cs typeface="Arial"/>
              </a:rPr>
              <a:t>remaining section</a:t>
            </a:r>
            <a:r>
              <a:rPr sz="2000" dirty="0">
                <a:solidFill>
                  <a:srgbClr val="006666"/>
                </a:solidFill>
                <a:latin typeface="Arial"/>
                <a:cs typeface="Arial"/>
              </a:rPr>
              <a:t>, this should</a:t>
            </a:r>
            <a:r>
              <a:rPr sz="2000" spc="-195" dirty="0">
                <a:solidFill>
                  <a:srgbClr val="006666"/>
                </a:solidFill>
                <a:latin typeface="Arial"/>
                <a:cs typeface="Arial"/>
              </a:rPr>
              <a:t> </a:t>
            </a:r>
            <a:r>
              <a:rPr sz="2000" dirty="0">
                <a:solidFill>
                  <a:srgbClr val="006666"/>
                </a:solidFill>
                <a:latin typeface="Arial"/>
                <a:cs typeface="Arial"/>
              </a:rPr>
              <a:t>not  affect other</a:t>
            </a:r>
            <a:r>
              <a:rPr sz="2000" spc="-60" dirty="0">
                <a:solidFill>
                  <a:srgbClr val="006666"/>
                </a:solidFill>
                <a:latin typeface="Arial"/>
                <a:cs typeface="Arial"/>
              </a:rPr>
              <a:t> </a:t>
            </a:r>
            <a:r>
              <a:rPr sz="2000" dirty="0">
                <a:solidFill>
                  <a:srgbClr val="006666"/>
                </a:solidFill>
                <a:latin typeface="Arial"/>
                <a:cs typeface="Arial"/>
              </a:rPr>
              <a:t>threads</a:t>
            </a:r>
            <a:endParaRPr sz="2000" dirty="0">
              <a:latin typeface="Arial"/>
              <a:cs typeface="Arial"/>
            </a:endParaRPr>
          </a:p>
          <a:p>
            <a:pPr marL="413384">
              <a:lnSpc>
                <a:spcPts val="2370"/>
              </a:lnSpc>
            </a:pPr>
            <a:r>
              <a:rPr sz="2200" spc="-5" dirty="0">
                <a:solidFill>
                  <a:srgbClr val="006666"/>
                </a:solidFill>
                <a:latin typeface="Arial"/>
                <a:cs typeface="Arial"/>
              </a:rPr>
              <a:t>But we assume that a thread which enters a</a:t>
            </a:r>
            <a:r>
              <a:rPr sz="2200" spc="110" dirty="0">
                <a:solidFill>
                  <a:srgbClr val="006666"/>
                </a:solidFill>
                <a:latin typeface="Arial"/>
                <a:cs typeface="Arial"/>
              </a:rPr>
              <a:t> </a:t>
            </a:r>
            <a:r>
              <a:rPr sz="2200" dirty="0">
                <a:solidFill>
                  <a:srgbClr val="006666"/>
                </a:solidFill>
                <a:latin typeface="Arial"/>
                <a:cs typeface="Arial"/>
              </a:rPr>
              <a:t>critical</a:t>
            </a:r>
            <a:endParaRPr sz="2200" dirty="0">
              <a:latin typeface="Arial"/>
              <a:cs typeface="Arial"/>
            </a:endParaRPr>
          </a:p>
          <a:p>
            <a:pPr marL="413384">
              <a:lnSpc>
                <a:spcPts val="2375"/>
              </a:lnSpc>
            </a:pPr>
            <a:r>
              <a:rPr sz="2200" spc="-5" dirty="0">
                <a:solidFill>
                  <a:srgbClr val="006666"/>
                </a:solidFill>
                <a:latin typeface="Arial"/>
                <a:cs typeface="Arial"/>
              </a:rPr>
              <a:t>section will leave</a:t>
            </a:r>
            <a:r>
              <a:rPr sz="2200" spc="15" dirty="0">
                <a:solidFill>
                  <a:srgbClr val="006666"/>
                </a:solidFill>
                <a:latin typeface="Arial"/>
                <a:cs typeface="Arial"/>
              </a:rPr>
              <a:t> </a:t>
            </a:r>
            <a:r>
              <a:rPr sz="2200" spc="-5" dirty="0">
                <a:solidFill>
                  <a:srgbClr val="006666"/>
                </a:solidFill>
                <a:latin typeface="Arial"/>
                <a:cs typeface="Arial"/>
              </a:rPr>
              <a:t>it.</a:t>
            </a:r>
            <a:endParaRPr sz="2200" dirty="0">
              <a:latin typeface="Arial"/>
              <a:cs typeface="Arial"/>
            </a:endParaRPr>
          </a:p>
          <a:p>
            <a:pPr marL="12700">
              <a:lnSpc>
                <a:spcPts val="2880"/>
              </a:lnSpc>
              <a:spcBef>
                <a:spcPts val="5"/>
              </a:spcBef>
            </a:pPr>
            <a:r>
              <a:rPr sz="2400" b="1" spc="-5" dirty="0">
                <a:solidFill>
                  <a:srgbClr val="800000"/>
                </a:solidFill>
                <a:latin typeface="Arial"/>
                <a:cs typeface="Arial"/>
              </a:rPr>
              <a:t>Bounded</a:t>
            </a:r>
            <a:r>
              <a:rPr sz="2400" b="1" dirty="0">
                <a:solidFill>
                  <a:srgbClr val="800000"/>
                </a:solidFill>
                <a:latin typeface="Arial"/>
                <a:cs typeface="Arial"/>
              </a:rPr>
              <a:t> waiting</a:t>
            </a:r>
            <a:r>
              <a:rPr sz="2400" b="1" dirty="0">
                <a:solidFill>
                  <a:srgbClr val="006666"/>
                </a:solidFill>
                <a:latin typeface="Arial"/>
                <a:cs typeface="Arial"/>
              </a:rPr>
              <a:t>:</a:t>
            </a:r>
            <a:endParaRPr sz="2400" dirty="0">
              <a:latin typeface="Arial"/>
              <a:cs typeface="Arial"/>
            </a:endParaRPr>
          </a:p>
          <a:p>
            <a:pPr marL="413384">
              <a:lnSpc>
                <a:spcPts val="2375"/>
              </a:lnSpc>
            </a:pPr>
            <a:r>
              <a:rPr sz="2200" spc="-5" dirty="0">
                <a:solidFill>
                  <a:srgbClr val="006666"/>
                </a:solidFill>
                <a:latin typeface="Arial"/>
                <a:cs typeface="Arial"/>
              </a:rPr>
              <a:t>no thread eternally prevented from </a:t>
            </a:r>
            <a:r>
              <a:rPr sz="2200" dirty="0">
                <a:solidFill>
                  <a:srgbClr val="006666"/>
                </a:solidFill>
                <a:latin typeface="Arial"/>
                <a:cs typeface="Arial"/>
              </a:rPr>
              <a:t>reaching </a:t>
            </a:r>
            <a:r>
              <a:rPr sz="2200" spc="-5" dirty="0">
                <a:solidFill>
                  <a:srgbClr val="006666"/>
                </a:solidFill>
                <a:latin typeface="Arial"/>
                <a:cs typeface="Arial"/>
              </a:rPr>
              <a:t>its CS</a:t>
            </a:r>
            <a:r>
              <a:rPr sz="2200" spc="140" dirty="0">
                <a:solidFill>
                  <a:srgbClr val="006666"/>
                </a:solidFill>
                <a:latin typeface="Arial"/>
                <a:cs typeface="Arial"/>
              </a:rPr>
              <a:t> </a:t>
            </a:r>
            <a:r>
              <a:rPr sz="2200" spc="-5" dirty="0">
                <a:solidFill>
                  <a:srgbClr val="006666"/>
                </a:solidFill>
                <a:latin typeface="Arial"/>
                <a:cs typeface="Arial"/>
              </a:rPr>
              <a:t>(no</a:t>
            </a:r>
            <a:endParaRPr sz="2200" dirty="0">
              <a:latin typeface="Arial"/>
              <a:cs typeface="Arial"/>
            </a:endParaRPr>
          </a:p>
          <a:p>
            <a:pPr marL="413384">
              <a:lnSpc>
                <a:spcPts val="2375"/>
              </a:lnSpc>
            </a:pPr>
            <a:r>
              <a:rPr sz="2200" spc="-5" dirty="0">
                <a:solidFill>
                  <a:srgbClr val="006666"/>
                </a:solidFill>
                <a:latin typeface="Arial"/>
                <a:cs typeface="Arial"/>
              </a:rPr>
              <a:t>starvation)</a:t>
            </a:r>
            <a:endParaRPr sz="2200" dirty="0">
              <a:latin typeface="Arial"/>
              <a:cs typeface="Arial"/>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105"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13</a:t>
            </a:r>
            <a:endParaRPr sz="1400">
              <a:latin typeface="Arial"/>
              <a:cs typeface="Arial"/>
            </a:endParaRPr>
          </a:p>
        </p:txBody>
      </p:sp>
      <p:sp>
        <p:nvSpPr>
          <p:cNvPr id="4" name="object 4"/>
          <p:cNvSpPr txBox="1">
            <a:spLocks noGrp="1"/>
          </p:cNvSpPr>
          <p:nvPr>
            <p:ph type="title"/>
          </p:nvPr>
        </p:nvSpPr>
        <p:spPr>
          <a:xfrm>
            <a:off x="2971800" y="86728"/>
            <a:ext cx="4114165" cy="513715"/>
          </a:xfrm>
          <a:prstGeom prst="rect">
            <a:avLst/>
          </a:prstGeom>
        </p:spPr>
        <p:txBody>
          <a:bodyPr vert="horz" wrap="square" lIns="0" tIns="12700" rIns="0" bIns="0" rtlCol="0">
            <a:spAutoFit/>
          </a:bodyPr>
          <a:lstStyle/>
          <a:p>
            <a:pPr marL="12700">
              <a:lnSpc>
                <a:spcPct val="100000"/>
              </a:lnSpc>
              <a:spcBef>
                <a:spcPts val="100"/>
              </a:spcBef>
            </a:pPr>
            <a:r>
              <a:rPr dirty="0"/>
              <a:t>Types of</a:t>
            </a:r>
            <a:r>
              <a:rPr spc="-114" dirty="0"/>
              <a:t> </a:t>
            </a:r>
            <a:r>
              <a:rPr dirty="0"/>
              <a:t>solutions</a:t>
            </a:r>
          </a:p>
        </p:txBody>
      </p:sp>
      <p:sp>
        <p:nvSpPr>
          <p:cNvPr id="5" name="object 5"/>
          <p:cNvSpPr/>
          <p:nvPr/>
        </p:nvSpPr>
        <p:spPr>
          <a:xfrm>
            <a:off x="701649" y="979881"/>
            <a:ext cx="198729" cy="2029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59154" y="1256411"/>
            <a:ext cx="256031" cy="2651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159154" y="1832482"/>
            <a:ext cx="256031" cy="26517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01649" y="2242439"/>
            <a:ext cx="198729" cy="202691"/>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159154" y="2454529"/>
            <a:ext cx="256031" cy="521208"/>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01649" y="3120517"/>
            <a:ext cx="198729" cy="202691"/>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159154" y="3396360"/>
            <a:ext cx="256031" cy="26517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159154" y="4228846"/>
            <a:ext cx="256031" cy="265175"/>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1032154" y="825449"/>
            <a:ext cx="7349846" cy="568896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6666"/>
                </a:solidFill>
                <a:latin typeface="Arial"/>
                <a:cs typeface="Arial"/>
              </a:rPr>
              <a:t>Software solutions</a:t>
            </a:r>
            <a:endParaRPr sz="2400" dirty="0">
              <a:latin typeface="Arial"/>
              <a:cs typeface="Arial"/>
            </a:endParaRPr>
          </a:p>
          <a:p>
            <a:pPr marL="413384" marR="5080">
              <a:lnSpc>
                <a:spcPts val="2020"/>
              </a:lnSpc>
              <a:spcBef>
                <a:spcPts val="489"/>
              </a:spcBef>
            </a:pPr>
            <a:r>
              <a:rPr sz="2100" spc="-5" dirty="0">
                <a:solidFill>
                  <a:srgbClr val="006666"/>
                </a:solidFill>
                <a:latin typeface="Arial"/>
                <a:cs typeface="Arial"/>
              </a:rPr>
              <a:t>algorithms who’s correctness does not </a:t>
            </a:r>
            <a:r>
              <a:rPr sz="2100" dirty="0">
                <a:solidFill>
                  <a:srgbClr val="006666"/>
                </a:solidFill>
                <a:latin typeface="Arial"/>
                <a:cs typeface="Arial"/>
              </a:rPr>
              <a:t>rely </a:t>
            </a:r>
            <a:r>
              <a:rPr sz="2100" spc="-5" dirty="0">
                <a:solidFill>
                  <a:srgbClr val="006666"/>
                </a:solidFill>
                <a:latin typeface="Arial"/>
                <a:cs typeface="Arial"/>
              </a:rPr>
              <a:t>on any other  </a:t>
            </a:r>
            <a:r>
              <a:rPr sz="2100" dirty="0">
                <a:solidFill>
                  <a:srgbClr val="006666"/>
                </a:solidFill>
                <a:latin typeface="Arial"/>
                <a:cs typeface="Arial"/>
              </a:rPr>
              <a:t>assumptions</a:t>
            </a:r>
            <a:endParaRPr sz="2100" dirty="0">
              <a:latin typeface="Arial"/>
              <a:cs typeface="Arial"/>
            </a:endParaRPr>
          </a:p>
          <a:p>
            <a:pPr marL="413384">
              <a:lnSpc>
                <a:spcPct val="100000"/>
              </a:lnSpc>
              <a:spcBef>
                <a:spcPts val="10"/>
              </a:spcBef>
            </a:pPr>
            <a:r>
              <a:rPr sz="2100" dirty="0">
                <a:solidFill>
                  <a:srgbClr val="006666"/>
                </a:solidFill>
                <a:latin typeface="Arial"/>
                <a:cs typeface="Arial"/>
              </a:rPr>
              <a:t>Peterson’s</a:t>
            </a:r>
            <a:r>
              <a:rPr sz="2100" spc="-25" dirty="0">
                <a:solidFill>
                  <a:srgbClr val="006666"/>
                </a:solidFill>
                <a:latin typeface="Arial"/>
                <a:cs typeface="Arial"/>
              </a:rPr>
              <a:t> </a:t>
            </a:r>
            <a:r>
              <a:rPr sz="2100" spc="-5" dirty="0">
                <a:solidFill>
                  <a:srgbClr val="006666"/>
                </a:solidFill>
                <a:latin typeface="Arial"/>
                <a:cs typeface="Arial"/>
              </a:rPr>
              <a:t>algorithm</a:t>
            </a:r>
            <a:endParaRPr sz="2100" dirty="0">
              <a:latin typeface="Arial"/>
              <a:cs typeface="Arial"/>
            </a:endParaRPr>
          </a:p>
          <a:p>
            <a:pPr marL="12700">
              <a:lnSpc>
                <a:spcPts val="2630"/>
              </a:lnSpc>
            </a:pPr>
            <a:r>
              <a:rPr sz="2400" spc="-5" dirty="0">
                <a:solidFill>
                  <a:srgbClr val="006666"/>
                </a:solidFill>
                <a:latin typeface="Arial"/>
                <a:cs typeface="Arial"/>
              </a:rPr>
              <a:t>Hardware</a:t>
            </a:r>
            <a:r>
              <a:rPr sz="2400" spc="20" dirty="0">
                <a:solidFill>
                  <a:srgbClr val="006666"/>
                </a:solidFill>
                <a:latin typeface="Arial"/>
                <a:cs typeface="Arial"/>
              </a:rPr>
              <a:t> </a:t>
            </a:r>
            <a:r>
              <a:rPr sz="2400" spc="-5" dirty="0">
                <a:solidFill>
                  <a:srgbClr val="006666"/>
                </a:solidFill>
                <a:latin typeface="Arial"/>
                <a:cs typeface="Arial"/>
              </a:rPr>
              <a:t>solutions</a:t>
            </a:r>
            <a:endParaRPr sz="2400" dirty="0">
              <a:latin typeface="Arial"/>
              <a:cs typeface="Arial"/>
            </a:endParaRPr>
          </a:p>
          <a:p>
            <a:pPr marL="413384" marR="1659889">
              <a:lnSpc>
                <a:spcPts val="2020"/>
              </a:lnSpc>
              <a:spcBef>
                <a:spcPts val="234"/>
              </a:spcBef>
            </a:pPr>
            <a:r>
              <a:rPr sz="2100" spc="-5" dirty="0">
                <a:solidFill>
                  <a:srgbClr val="006666"/>
                </a:solidFill>
                <a:latin typeface="Arial"/>
                <a:cs typeface="Arial"/>
              </a:rPr>
              <a:t>rely on </a:t>
            </a:r>
            <a:r>
              <a:rPr sz="2100" dirty="0">
                <a:solidFill>
                  <a:srgbClr val="006666"/>
                </a:solidFill>
                <a:latin typeface="Arial"/>
                <a:cs typeface="Arial"/>
              </a:rPr>
              <a:t>some </a:t>
            </a:r>
            <a:r>
              <a:rPr sz="2100" spc="-5" dirty="0">
                <a:solidFill>
                  <a:srgbClr val="006666"/>
                </a:solidFill>
                <a:latin typeface="Arial"/>
                <a:cs typeface="Arial"/>
              </a:rPr>
              <a:t>special machine instructions  </a:t>
            </a:r>
            <a:r>
              <a:rPr sz="2100" dirty="0">
                <a:solidFill>
                  <a:srgbClr val="006666"/>
                </a:solidFill>
                <a:latin typeface="Arial"/>
                <a:cs typeface="Arial"/>
              </a:rPr>
              <a:t>testAndSet,</a:t>
            </a:r>
            <a:r>
              <a:rPr sz="2100" spc="-25" dirty="0">
                <a:solidFill>
                  <a:srgbClr val="006666"/>
                </a:solidFill>
                <a:latin typeface="Arial"/>
                <a:cs typeface="Arial"/>
              </a:rPr>
              <a:t> </a:t>
            </a:r>
            <a:r>
              <a:rPr sz="2100" spc="-5" dirty="0">
                <a:solidFill>
                  <a:srgbClr val="006666"/>
                </a:solidFill>
                <a:latin typeface="Arial"/>
                <a:cs typeface="Arial"/>
              </a:rPr>
              <a:t>xchng</a:t>
            </a:r>
            <a:endParaRPr sz="2100" dirty="0">
              <a:latin typeface="Arial"/>
              <a:cs typeface="Arial"/>
            </a:endParaRPr>
          </a:p>
          <a:p>
            <a:pPr marL="12700">
              <a:lnSpc>
                <a:spcPct val="100000"/>
              </a:lnSpc>
              <a:spcBef>
                <a:spcPts val="10"/>
              </a:spcBef>
            </a:pPr>
            <a:r>
              <a:rPr sz="2400" dirty="0">
                <a:solidFill>
                  <a:srgbClr val="006666"/>
                </a:solidFill>
                <a:latin typeface="Arial"/>
                <a:cs typeface="Arial"/>
              </a:rPr>
              <a:t>OS </a:t>
            </a:r>
            <a:r>
              <a:rPr sz="2400" spc="-5" dirty="0">
                <a:solidFill>
                  <a:srgbClr val="006666"/>
                </a:solidFill>
                <a:latin typeface="Arial"/>
                <a:cs typeface="Arial"/>
              </a:rPr>
              <a:t>provided</a:t>
            </a:r>
            <a:r>
              <a:rPr sz="2400" spc="5" dirty="0">
                <a:solidFill>
                  <a:srgbClr val="006666"/>
                </a:solidFill>
                <a:latin typeface="Arial"/>
                <a:cs typeface="Arial"/>
              </a:rPr>
              <a:t> </a:t>
            </a:r>
            <a:r>
              <a:rPr sz="2400" spc="-5" dirty="0">
                <a:solidFill>
                  <a:srgbClr val="006666"/>
                </a:solidFill>
                <a:latin typeface="Arial"/>
                <a:cs typeface="Arial"/>
              </a:rPr>
              <a:t>solutions</a:t>
            </a:r>
            <a:endParaRPr sz="2400" dirty="0">
              <a:latin typeface="Arial"/>
              <a:cs typeface="Arial"/>
            </a:endParaRPr>
          </a:p>
          <a:p>
            <a:pPr marL="413384" marR="289560">
              <a:lnSpc>
                <a:spcPct val="80100"/>
              </a:lnSpc>
              <a:spcBef>
                <a:spcPts val="500"/>
              </a:spcBef>
            </a:pPr>
            <a:r>
              <a:rPr sz="2100" spc="-5" dirty="0">
                <a:solidFill>
                  <a:srgbClr val="006666"/>
                </a:solidFill>
                <a:latin typeface="Arial"/>
                <a:cs typeface="Arial"/>
              </a:rPr>
              <a:t>higher level primitives (implemented usually using </a:t>
            </a:r>
            <a:r>
              <a:rPr sz="2100" dirty="0">
                <a:solidFill>
                  <a:srgbClr val="006666"/>
                </a:solidFill>
                <a:latin typeface="Arial"/>
                <a:cs typeface="Arial"/>
              </a:rPr>
              <a:t>the  </a:t>
            </a:r>
            <a:r>
              <a:rPr sz="2100" spc="-5" dirty="0">
                <a:solidFill>
                  <a:srgbClr val="006666"/>
                </a:solidFill>
                <a:latin typeface="Arial"/>
                <a:cs typeface="Arial"/>
              </a:rPr>
              <a:t>hw solutions) provided </a:t>
            </a:r>
            <a:r>
              <a:rPr sz="2100" dirty="0">
                <a:solidFill>
                  <a:srgbClr val="006666"/>
                </a:solidFill>
                <a:latin typeface="Arial"/>
                <a:cs typeface="Arial"/>
              </a:rPr>
              <a:t>for </a:t>
            </a:r>
            <a:r>
              <a:rPr sz="2100" spc="-5" dirty="0">
                <a:solidFill>
                  <a:srgbClr val="006666"/>
                </a:solidFill>
                <a:latin typeface="Arial"/>
                <a:cs typeface="Arial"/>
              </a:rPr>
              <a:t>convenience </a:t>
            </a:r>
            <a:r>
              <a:rPr sz="2100" dirty="0">
                <a:solidFill>
                  <a:srgbClr val="006666"/>
                </a:solidFill>
                <a:latin typeface="Arial"/>
                <a:cs typeface="Arial"/>
              </a:rPr>
              <a:t>by the  </a:t>
            </a:r>
            <a:r>
              <a:rPr sz="2100" spc="-5" dirty="0">
                <a:solidFill>
                  <a:srgbClr val="006666"/>
                </a:solidFill>
                <a:latin typeface="Arial"/>
                <a:cs typeface="Arial"/>
              </a:rPr>
              <a:t>OS/library/language</a:t>
            </a:r>
            <a:endParaRPr sz="2100" dirty="0">
              <a:latin typeface="Arial"/>
              <a:cs typeface="Arial"/>
            </a:endParaRPr>
          </a:p>
          <a:p>
            <a:pPr marL="413384">
              <a:lnSpc>
                <a:spcPct val="100000"/>
              </a:lnSpc>
            </a:pPr>
            <a:r>
              <a:rPr sz="2100" spc="-5" dirty="0">
                <a:solidFill>
                  <a:srgbClr val="006666"/>
                </a:solidFill>
                <a:latin typeface="Arial"/>
                <a:cs typeface="Arial"/>
              </a:rPr>
              <a:t>semaphores,</a:t>
            </a:r>
            <a:r>
              <a:rPr sz="2100" spc="-20" dirty="0">
                <a:solidFill>
                  <a:srgbClr val="006666"/>
                </a:solidFill>
                <a:latin typeface="Arial"/>
                <a:cs typeface="Arial"/>
              </a:rPr>
              <a:t> </a:t>
            </a:r>
            <a:r>
              <a:rPr sz="2100" spc="-5" dirty="0">
                <a:solidFill>
                  <a:srgbClr val="006666"/>
                </a:solidFill>
                <a:latin typeface="Arial"/>
                <a:cs typeface="Arial"/>
              </a:rPr>
              <a:t>monitors</a:t>
            </a:r>
            <a:endParaRPr sz="2100" dirty="0">
              <a:latin typeface="Arial"/>
              <a:cs typeface="Arial"/>
            </a:endParaRPr>
          </a:p>
          <a:p>
            <a:pPr>
              <a:lnSpc>
                <a:spcPct val="100000"/>
              </a:lnSpc>
              <a:spcBef>
                <a:spcPts val="15"/>
              </a:spcBef>
            </a:pPr>
            <a:endParaRPr sz="2550" dirty="0">
              <a:latin typeface="Arial"/>
              <a:cs typeface="Arial"/>
            </a:endParaRPr>
          </a:p>
          <a:p>
            <a:pPr marL="12700" marR="617855">
              <a:lnSpc>
                <a:spcPts val="1730"/>
              </a:lnSpc>
            </a:pPr>
            <a:r>
              <a:rPr sz="1800" b="1" spc="-20" dirty="0">
                <a:solidFill>
                  <a:srgbClr val="006666"/>
                </a:solidFill>
                <a:latin typeface="Arial"/>
                <a:cs typeface="Arial"/>
              </a:rPr>
              <a:t>All </a:t>
            </a:r>
            <a:r>
              <a:rPr sz="1800" b="1" dirty="0">
                <a:solidFill>
                  <a:srgbClr val="006666"/>
                </a:solidFill>
                <a:latin typeface="Arial"/>
                <a:cs typeface="Arial"/>
              </a:rPr>
              <a:t>solutions </a:t>
            </a:r>
            <a:r>
              <a:rPr sz="1800" b="1" spc="-5" dirty="0">
                <a:solidFill>
                  <a:srgbClr val="006666"/>
                </a:solidFill>
                <a:latin typeface="Arial"/>
                <a:cs typeface="Arial"/>
              </a:rPr>
              <a:t>are based </a:t>
            </a:r>
            <a:r>
              <a:rPr sz="1800" b="1" dirty="0">
                <a:solidFill>
                  <a:srgbClr val="006666"/>
                </a:solidFill>
                <a:latin typeface="Arial"/>
                <a:cs typeface="Arial"/>
              </a:rPr>
              <a:t>on </a:t>
            </a:r>
            <a:r>
              <a:rPr sz="1800" b="1" dirty="0">
                <a:solidFill>
                  <a:srgbClr val="FF0000"/>
                </a:solidFill>
                <a:latin typeface="Arial"/>
                <a:cs typeface="Arial"/>
              </a:rPr>
              <a:t>atomic </a:t>
            </a:r>
            <a:r>
              <a:rPr sz="1800" b="1" spc="-10" dirty="0">
                <a:solidFill>
                  <a:srgbClr val="FF0000"/>
                </a:solidFill>
                <a:latin typeface="Arial"/>
                <a:cs typeface="Arial"/>
              </a:rPr>
              <a:t>access </a:t>
            </a:r>
            <a:r>
              <a:rPr sz="1800" b="1" dirty="0">
                <a:solidFill>
                  <a:srgbClr val="FF0000"/>
                </a:solidFill>
                <a:latin typeface="Arial"/>
                <a:cs typeface="Arial"/>
              </a:rPr>
              <a:t>to </a:t>
            </a:r>
            <a:r>
              <a:rPr sz="1800" b="1" spc="-5" dirty="0">
                <a:solidFill>
                  <a:srgbClr val="FF0000"/>
                </a:solidFill>
                <a:latin typeface="Arial"/>
                <a:cs typeface="Arial"/>
              </a:rPr>
              <a:t>main memory</a:t>
            </a:r>
            <a:r>
              <a:rPr sz="1800" b="1" spc="-5" dirty="0">
                <a:solidFill>
                  <a:srgbClr val="006666"/>
                </a:solidFill>
                <a:latin typeface="Arial"/>
                <a:cs typeface="Arial"/>
              </a:rPr>
              <a:t>:  memory at </a:t>
            </a:r>
            <a:r>
              <a:rPr sz="1800" b="1" dirty="0">
                <a:solidFill>
                  <a:srgbClr val="006666"/>
                </a:solidFill>
                <a:latin typeface="Arial"/>
                <a:cs typeface="Arial"/>
              </a:rPr>
              <a:t>a </a:t>
            </a:r>
            <a:r>
              <a:rPr sz="1800" b="1" spc="-5" dirty="0">
                <a:solidFill>
                  <a:srgbClr val="006666"/>
                </a:solidFill>
                <a:latin typeface="Arial"/>
                <a:cs typeface="Arial"/>
              </a:rPr>
              <a:t>specific address </a:t>
            </a:r>
            <a:r>
              <a:rPr sz="1800" b="1" spc="-10" dirty="0">
                <a:solidFill>
                  <a:srgbClr val="006666"/>
                </a:solidFill>
                <a:latin typeface="Arial"/>
                <a:cs typeface="Arial"/>
              </a:rPr>
              <a:t>can </a:t>
            </a:r>
            <a:r>
              <a:rPr sz="1800" b="1" dirty="0">
                <a:solidFill>
                  <a:srgbClr val="006666"/>
                </a:solidFill>
                <a:latin typeface="Arial"/>
                <a:cs typeface="Arial"/>
              </a:rPr>
              <a:t>only be </a:t>
            </a:r>
            <a:r>
              <a:rPr sz="1800" b="1" spc="-5" dirty="0">
                <a:solidFill>
                  <a:srgbClr val="006666"/>
                </a:solidFill>
                <a:latin typeface="Arial"/>
                <a:cs typeface="Arial"/>
              </a:rPr>
              <a:t>affected </a:t>
            </a:r>
            <a:r>
              <a:rPr sz="1800" b="1" dirty="0">
                <a:solidFill>
                  <a:srgbClr val="006666"/>
                </a:solidFill>
                <a:latin typeface="Arial"/>
                <a:cs typeface="Arial"/>
              </a:rPr>
              <a:t>by one  </a:t>
            </a:r>
            <a:r>
              <a:rPr sz="1800" b="1" spc="-5" dirty="0">
                <a:solidFill>
                  <a:srgbClr val="006666"/>
                </a:solidFill>
                <a:latin typeface="Arial"/>
                <a:cs typeface="Arial"/>
              </a:rPr>
              <a:t>instruction at </a:t>
            </a:r>
            <a:r>
              <a:rPr sz="1800" b="1" dirty="0">
                <a:solidFill>
                  <a:srgbClr val="006666"/>
                </a:solidFill>
                <a:latin typeface="Arial"/>
                <a:cs typeface="Arial"/>
              </a:rPr>
              <a:t>a </a:t>
            </a:r>
            <a:r>
              <a:rPr sz="1800" b="1" spc="-5" dirty="0">
                <a:solidFill>
                  <a:srgbClr val="006666"/>
                </a:solidFill>
                <a:latin typeface="Arial"/>
                <a:cs typeface="Arial"/>
              </a:rPr>
              <a:t>time, an </a:t>
            </a:r>
            <a:r>
              <a:rPr sz="1800" b="1" dirty="0">
                <a:solidFill>
                  <a:srgbClr val="006666"/>
                </a:solidFill>
                <a:latin typeface="Arial"/>
                <a:cs typeface="Arial"/>
              </a:rPr>
              <a:t>thus one </a:t>
            </a:r>
            <a:r>
              <a:rPr sz="1800" b="1" spc="-5" dirty="0">
                <a:solidFill>
                  <a:srgbClr val="006666"/>
                </a:solidFill>
                <a:latin typeface="Arial"/>
                <a:cs typeface="Arial"/>
              </a:rPr>
              <a:t>thread/process </a:t>
            </a:r>
            <a:r>
              <a:rPr sz="1800" b="1" dirty="0">
                <a:solidFill>
                  <a:srgbClr val="006666"/>
                </a:solidFill>
                <a:latin typeface="Arial"/>
                <a:cs typeface="Arial"/>
              </a:rPr>
              <a:t>at a </a:t>
            </a:r>
            <a:r>
              <a:rPr sz="1800" b="1" spc="-5" dirty="0">
                <a:solidFill>
                  <a:srgbClr val="006666"/>
                </a:solidFill>
                <a:latin typeface="Arial"/>
                <a:cs typeface="Arial"/>
              </a:rPr>
              <a:t>time.</a:t>
            </a:r>
            <a:endParaRPr sz="1800" dirty="0">
              <a:latin typeface="Arial"/>
              <a:cs typeface="Arial"/>
            </a:endParaRPr>
          </a:p>
          <a:p>
            <a:pPr marL="12700" marR="654050">
              <a:lnSpc>
                <a:spcPct val="80000"/>
              </a:lnSpc>
              <a:spcBef>
                <a:spcPts val="445"/>
              </a:spcBef>
            </a:pPr>
            <a:r>
              <a:rPr sz="1800" b="1" spc="-5" dirty="0">
                <a:solidFill>
                  <a:srgbClr val="006666"/>
                </a:solidFill>
                <a:latin typeface="Arial"/>
                <a:cs typeface="Arial"/>
              </a:rPr>
              <a:t>More generally, </a:t>
            </a:r>
            <a:r>
              <a:rPr sz="1800" b="1" dirty="0">
                <a:solidFill>
                  <a:srgbClr val="006666"/>
                </a:solidFill>
                <a:latin typeface="Arial"/>
                <a:cs typeface="Arial"/>
              </a:rPr>
              <a:t>all solutions </a:t>
            </a:r>
            <a:r>
              <a:rPr sz="1800" b="1" spc="-5" dirty="0">
                <a:solidFill>
                  <a:srgbClr val="006666"/>
                </a:solidFill>
                <a:latin typeface="Arial"/>
                <a:cs typeface="Arial"/>
              </a:rPr>
              <a:t>are based </a:t>
            </a:r>
            <a:r>
              <a:rPr sz="1800" b="1" dirty="0">
                <a:solidFill>
                  <a:srgbClr val="006666"/>
                </a:solidFill>
                <a:latin typeface="Arial"/>
                <a:cs typeface="Arial"/>
              </a:rPr>
              <a:t>on the </a:t>
            </a:r>
            <a:r>
              <a:rPr sz="1800" b="1" spc="-5" dirty="0">
                <a:solidFill>
                  <a:srgbClr val="006666"/>
                </a:solidFill>
                <a:latin typeface="Arial"/>
                <a:cs typeface="Arial"/>
              </a:rPr>
              <a:t>existence </a:t>
            </a:r>
            <a:r>
              <a:rPr sz="1800" b="1" dirty="0">
                <a:solidFill>
                  <a:srgbClr val="006666"/>
                </a:solidFill>
                <a:latin typeface="Arial"/>
                <a:cs typeface="Arial"/>
              </a:rPr>
              <a:t>of  atomic </a:t>
            </a:r>
            <a:r>
              <a:rPr sz="1800" b="1" spc="-5" dirty="0">
                <a:solidFill>
                  <a:srgbClr val="006666"/>
                </a:solidFill>
                <a:latin typeface="Arial"/>
                <a:cs typeface="Arial"/>
              </a:rPr>
              <a:t>instructions, </a:t>
            </a:r>
            <a:r>
              <a:rPr sz="1800" b="1" dirty="0">
                <a:solidFill>
                  <a:srgbClr val="006666"/>
                </a:solidFill>
                <a:latin typeface="Arial"/>
                <a:cs typeface="Arial"/>
              </a:rPr>
              <a:t>that </a:t>
            </a:r>
            <a:r>
              <a:rPr sz="1800" b="1" spc="-5" dirty="0">
                <a:solidFill>
                  <a:srgbClr val="006666"/>
                </a:solidFill>
                <a:latin typeface="Arial"/>
                <a:cs typeface="Arial"/>
              </a:rPr>
              <a:t>operate as basic CSs.</a:t>
            </a:r>
            <a:endParaRPr sz="1800" dirty="0">
              <a:latin typeface="Arial"/>
              <a:cs typeface="Arial"/>
            </a:endParaRPr>
          </a:p>
          <a:p>
            <a:pPr marL="4164965">
              <a:lnSpc>
                <a:spcPct val="100000"/>
              </a:lnSpc>
              <a:spcBef>
                <a:spcPts val="865"/>
              </a:spcBef>
            </a:pPr>
            <a:r>
              <a:rPr sz="2400" dirty="0">
                <a:solidFill>
                  <a:srgbClr val="009999"/>
                </a:solidFill>
                <a:latin typeface="Liberation Sans Narrow"/>
                <a:cs typeface="Liberation Sans Narrow"/>
              </a:rPr>
              <a:t>Atomicity =</a:t>
            </a:r>
            <a:r>
              <a:rPr sz="2400" spc="5" dirty="0">
                <a:solidFill>
                  <a:srgbClr val="009999"/>
                </a:solidFill>
                <a:latin typeface="Liberation Sans Narrow"/>
                <a:cs typeface="Liberation Sans Narrow"/>
              </a:rPr>
              <a:t> </a:t>
            </a:r>
            <a:r>
              <a:rPr sz="2400" spc="-10" dirty="0">
                <a:solidFill>
                  <a:srgbClr val="009999"/>
                </a:solidFill>
                <a:latin typeface="Liberation Sans Narrow"/>
                <a:cs typeface="Liberation Sans Narrow"/>
              </a:rPr>
              <a:t>indivisibility</a:t>
            </a:r>
            <a:endParaRPr sz="2400" dirty="0">
              <a:latin typeface="Liberation Sans Narrow"/>
              <a:cs typeface="Liberation Sans Narrow"/>
            </a:endParaRPr>
          </a:p>
        </p:txBody>
      </p:sp>
      <p:sp>
        <p:nvSpPr>
          <p:cNvPr id="14" name="object 14"/>
          <p:cNvSpPr/>
          <p:nvPr/>
        </p:nvSpPr>
        <p:spPr>
          <a:xfrm>
            <a:off x="701649" y="4923790"/>
            <a:ext cx="146913" cy="152400"/>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701649" y="5637276"/>
            <a:ext cx="146913" cy="152400"/>
          </a:xfrm>
          <a:prstGeom prst="rect">
            <a:avLst/>
          </a:prstGeom>
          <a:blipFill>
            <a:blip r:embed="rId6" cstate="print"/>
            <a:stretch>
              <a:fillRect/>
            </a:stretch>
          </a:blipFill>
        </p:spPr>
        <p:txBody>
          <a:bodyPr wrap="square" lIns="0" tIns="0" rIns="0" bIns="0" rtlCol="0"/>
          <a:lstStyle/>
          <a:p>
            <a:endParaRPr/>
          </a:p>
        </p:txBody>
      </p:sp>
      <p:sp>
        <p:nvSpPr>
          <p:cNvPr id="16" name="object 16"/>
          <p:cNvSpPr txBox="1"/>
          <p:nvPr/>
        </p:nvSpPr>
        <p:spPr>
          <a:xfrm>
            <a:off x="412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287978"/>
            <a:ext cx="6967322" cy="948690"/>
          </a:xfrm>
          <a:prstGeom prst="rect">
            <a:avLst/>
          </a:prstGeom>
        </p:spPr>
        <p:txBody>
          <a:bodyPr vert="horz" wrap="square" lIns="0" tIns="92710" rIns="0" bIns="0" rtlCol="0">
            <a:spAutoFit/>
          </a:bodyPr>
          <a:lstStyle/>
          <a:p>
            <a:pPr marL="12700">
              <a:lnSpc>
                <a:spcPct val="100000"/>
              </a:lnSpc>
              <a:spcBef>
                <a:spcPts val="730"/>
              </a:spcBef>
            </a:pPr>
            <a:r>
              <a:rPr dirty="0"/>
              <a:t>Software</a:t>
            </a:r>
            <a:r>
              <a:rPr spc="-25" dirty="0"/>
              <a:t> </a:t>
            </a:r>
            <a:r>
              <a:rPr dirty="0"/>
              <a:t>solutions</a:t>
            </a:r>
          </a:p>
          <a:p>
            <a:pPr marL="12700">
              <a:lnSpc>
                <a:spcPct val="100000"/>
              </a:lnSpc>
              <a:spcBef>
                <a:spcPts val="395"/>
              </a:spcBef>
            </a:pPr>
            <a:r>
              <a:rPr sz="2000" dirty="0"/>
              <a:t>(not practical, but </a:t>
            </a:r>
            <a:r>
              <a:rPr sz="2000" spc="-5" dirty="0"/>
              <a:t>interesting </a:t>
            </a:r>
            <a:r>
              <a:rPr sz="2000" dirty="0"/>
              <a:t>to understand the</a:t>
            </a:r>
            <a:r>
              <a:rPr sz="2000" spc="-185" dirty="0"/>
              <a:t> </a:t>
            </a:r>
            <a:r>
              <a:rPr sz="2000" dirty="0"/>
              <a:t>p</a:t>
            </a:r>
            <a:r>
              <a:rPr lang="en-CA" sz="2000" dirty="0" err="1"/>
              <a:t>ro</a:t>
            </a:r>
            <a:r>
              <a:rPr sz="2000" dirty="0"/>
              <a:t>b</a:t>
            </a:r>
            <a:r>
              <a:rPr lang="en-CA" sz="2000" dirty="0" err="1"/>
              <a:t>lem</a:t>
            </a:r>
            <a:r>
              <a:rPr sz="2000" dirty="0"/>
              <a:t>)</a:t>
            </a:r>
          </a:p>
        </p:txBody>
      </p:sp>
      <p:sp>
        <p:nvSpPr>
          <p:cNvPr id="6" name="object 6"/>
          <p:cNvSpPr/>
          <p:nvPr/>
        </p:nvSpPr>
        <p:spPr>
          <a:xfrm>
            <a:off x="854354" y="1837054"/>
            <a:ext cx="228600"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311528" y="2242134"/>
            <a:ext cx="320040" cy="33101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768729" y="2713608"/>
            <a:ext cx="213360" cy="21945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311528" y="3083941"/>
            <a:ext cx="320040" cy="33070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854354" y="4178553"/>
            <a:ext cx="228600" cy="237744"/>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311528" y="4583938"/>
            <a:ext cx="320040" cy="330707"/>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311528" y="5059121"/>
            <a:ext cx="320040" cy="331012"/>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1184554" y="1574422"/>
            <a:ext cx="6729730" cy="4227195"/>
          </a:xfrm>
          <a:prstGeom prst="rect">
            <a:avLst/>
          </a:prstGeom>
        </p:spPr>
        <p:txBody>
          <a:bodyPr vert="horz" wrap="square" lIns="0" tIns="97155" rIns="0" bIns="0" rtlCol="0">
            <a:spAutoFit/>
          </a:bodyPr>
          <a:lstStyle/>
          <a:p>
            <a:pPr marL="12700">
              <a:lnSpc>
                <a:spcPct val="100000"/>
              </a:lnSpc>
              <a:spcBef>
                <a:spcPts val="765"/>
              </a:spcBef>
            </a:pPr>
            <a:r>
              <a:rPr sz="2800" b="1" spc="-5" dirty="0">
                <a:solidFill>
                  <a:srgbClr val="006666"/>
                </a:solidFill>
                <a:latin typeface="Arial"/>
                <a:cs typeface="Arial"/>
              </a:rPr>
              <a:t>We first consider 2</a:t>
            </a:r>
            <a:r>
              <a:rPr sz="2800" b="1" spc="45" dirty="0">
                <a:solidFill>
                  <a:srgbClr val="006666"/>
                </a:solidFill>
                <a:latin typeface="Arial"/>
                <a:cs typeface="Arial"/>
              </a:rPr>
              <a:t> </a:t>
            </a:r>
            <a:r>
              <a:rPr sz="2800" b="1" spc="-5" dirty="0">
                <a:solidFill>
                  <a:srgbClr val="006666"/>
                </a:solidFill>
                <a:latin typeface="Arial"/>
                <a:cs typeface="Arial"/>
              </a:rPr>
              <a:t>threads</a:t>
            </a:r>
            <a:endParaRPr sz="2800" dirty="0">
              <a:latin typeface="Arial"/>
              <a:cs typeface="Arial"/>
            </a:endParaRPr>
          </a:p>
          <a:p>
            <a:pPr marL="413384">
              <a:lnSpc>
                <a:spcPct val="100000"/>
              </a:lnSpc>
              <a:spcBef>
                <a:spcPts val="635"/>
              </a:spcBef>
            </a:pPr>
            <a:r>
              <a:rPr sz="2600" dirty="0">
                <a:solidFill>
                  <a:srgbClr val="006666"/>
                </a:solidFill>
                <a:latin typeface="Arial"/>
                <a:cs typeface="Arial"/>
              </a:rPr>
              <a:t>Algorithms 1 and 2 are not</a:t>
            </a:r>
            <a:r>
              <a:rPr sz="2600" spc="-30" dirty="0">
                <a:solidFill>
                  <a:srgbClr val="006666"/>
                </a:solidFill>
                <a:latin typeface="Arial"/>
                <a:cs typeface="Arial"/>
              </a:rPr>
              <a:t> </a:t>
            </a:r>
            <a:r>
              <a:rPr sz="2600" dirty="0">
                <a:solidFill>
                  <a:srgbClr val="006666"/>
                </a:solidFill>
                <a:latin typeface="Arial"/>
                <a:cs typeface="Arial"/>
              </a:rPr>
              <a:t>valid</a:t>
            </a:r>
            <a:endParaRPr sz="2600" dirty="0">
              <a:latin typeface="Arial"/>
              <a:cs typeface="Arial"/>
            </a:endParaRPr>
          </a:p>
          <a:p>
            <a:pPr marL="812165">
              <a:lnSpc>
                <a:spcPct val="100000"/>
              </a:lnSpc>
              <a:spcBef>
                <a:spcPts val="490"/>
              </a:spcBef>
            </a:pPr>
            <a:r>
              <a:rPr sz="2000" dirty="0">
                <a:solidFill>
                  <a:srgbClr val="006666"/>
                </a:solidFill>
                <a:latin typeface="Arial"/>
                <a:cs typeface="Arial"/>
              </a:rPr>
              <a:t>Show </a:t>
            </a:r>
            <a:r>
              <a:rPr sz="2000" spc="-5" dirty="0">
                <a:solidFill>
                  <a:srgbClr val="006666"/>
                </a:solidFill>
                <a:latin typeface="Arial"/>
                <a:cs typeface="Arial"/>
              </a:rPr>
              <a:t>the </a:t>
            </a:r>
            <a:r>
              <a:rPr sz="2000" dirty="0">
                <a:solidFill>
                  <a:srgbClr val="006666"/>
                </a:solidFill>
                <a:latin typeface="Arial"/>
                <a:cs typeface="Arial"/>
              </a:rPr>
              <a:t>difficulty of the</a:t>
            </a:r>
            <a:r>
              <a:rPr sz="2000" spc="-70" dirty="0">
                <a:solidFill>
                  <a:srgbClr val="006666"/>
                </a:solidFill>
                <a:latin typeface="Arial"/>
                <a:cs typeface="Arial"/>
              </a:rPr>
              <a:t> </a:t>
            </a:r>
            <a:r>
              <a:rPr sz="2000" dirty="0">
                <a:solidFill>
                  <a:srgbClr val="006666"/>
                </a:solidFill>
                <a:latin typeface="Arial"/>
                <a:cs typeface="Arial"/>
              </a:rPr>
              <a:t>problem</a:t>
            </a:r>
            <a:endParaRPr sz="2000" dirty="0">
              <a:latin typeface="Arial"/>
              <a:cs typeface="Arial"/>
            </a:endParaRPr>
          </a:p>
          <a:p>
            <a:pPr marL="413384">
              <a:lnSpc>
                <a:spcPct val="100000"/>
              </a:lnSpc>
              <a:spcBef>
                <a:spcPts val="615"/>
              </a:spcBef>
            </a:pPr>
            <a:r>
              <a:rPr sz="2600" dirty="0">
                <a:solidFill>
                  <a:srgbClr val="006666"/>
                </a:solidFill>
                <a:latin typeface="Arial"/>
                <a:cs typeface="Arial"/>
              </a:rPr>
              <a:t>Algorithm 3 </a:t>
            </a:r>
            <a:r>
              <a:rPr sz="2600" spc="-5" dirty="0">
                <a:solidFill>
                  <a:srgbClr val="006666"/>
                </a:solidFill>
                <a:latin typeface="Arial"/>
                <a:cs typeface="Arial"/>
              </a:rPr>
              <a:t>is </a:t>
            </a:r>
            <a:r>
              <a:rPr sz="2600" dirty="0">
                <a:solidFill>
                  <a:srgbClr val="006666"/>
                </a:solidFill>
                <a:latin typeface="Arial"/>
                <a:cs typeface="Arial"/>
              </a:rPr>
              <a:t>valid (Peterson's</a:t>
            </a:r>
            <a:r>
              <a:rPr sz="2600" spc="-45" dirty="0">
                <a:solidFill>
                  <a:srgbClr val="006666"/>
                </a:solidFill>
                <a:latin typeface="Arial"/>
                <a:cs typeface="Arial"/>
              </a:rPr>
              <a:t> </a:t>
            </a:r>
            <a:r>
              <a:rPr sz="2600" dirty="0">
                <a:solidFill>
                  <a:srgbClr val="006666"/>
                </a:solidFill>
                <a:latin typeface="Arial"/>
                <a:cs typeface="Arial"/>
              </a:rPr>
              <a:t>algorithm)</a:t>
            </a:r>
            <a:endParaRPr sz="2600" dirty="0">
              <a:latin typeface="Arial"/>
              <a:cs typeface="Arial"/>
            </a:endParaRPr>
          </a:p>
          <a:p>
            <a:pPr>
              <a:lnSpc>
                <a:spcPct val="100000"/>
              </a:lnSpc>
              <a:spcBef>
                <a:spcPts val="40"/>
              </a:spcBef>
            </a:pPr>
            <a:endParaRPr sz="4050" dirty="0">
              <a:latin typeface="Arial"/>
              <a:cs typeface="Arial"/>
            </a:endParaRPr>
          </a:p>
          <a:p>
            <a:pPr marL="12700">
              <a:lnSpc>
                <a:spcPct val="100000"/>
              </a:lnSpc>
            </a:pPr>
            <a:r>
              <a:rPr sz="2800" b="1" spc="-5" dirty="0">
                <a:solidFill>
                  <a:srgbClr val="006666"/>
                </a:solidFill>
                <a:latin typeface="Arial"/>
                <a:cs typeface="Arial"/>
              </a:rPr>
              <a:t>Notation</a:t>
            </a:r>
            <a:endParaRPr sz="2800" dirty="0">
              <a:latin typeface="Arial"/>
              <a:cs typeface="Arial"/>
            </a:endParaRPr>
          </a:p>
          <a:p>
            <a:pPr marL="413384">
              <a:lnSpc>
                <a:spcPct val="100000"/>
              </a:lnSpc>
              <a:spcBef>
                <a:spcPts val="635"/>
              </a:spcBef>
            </a:pPr>
            <a:r>
              <a:rPr sz="2600" spc="-5" dirty="0">
                <a:solidFill>
                  <a:srgbClr val="006666"/>
                </a:solidFill>
                <a:latin typeface="Arial"/>
                <a:cs typeface="Arial"/>
              </a:rPr>
              <a:t>Let's </a:t>
            </a:r>
            <a:r>
              <a:rPr sz="2600" dirty="0">
                <a:solidFill>
                  <a:srgbClr val="006666"/>
                </a:solidFill>
                <a:latin typeface="Arial"/>
                <a:cs typeface="Arial"/>
              </a:rPr>
              <a:t>start with 2 threads: T0 and</a:t>
            </a:r>
            <a:r>
              <a:rPr sz="2600" spc="-10" dirty="0">
                <a:solidFill>
                  <a:srgbClr val="006666"/>
                </a:solidFill>
                <a:latin typeface="Arial"/>
                <a:cs typeface="Arial"/>
              </a:rPr>
              <a:t> </a:t>
            </a:r>
            <a:r>
              <a:rPr sz="2600" spc="5" dirty="0">
                <a:solidFill>
                  <a:srgbClr val="006666"/>
                </a:solidFill>
                <a:latin typeface="Arial"/>
                <a:cs typeface="Arial"/>
              </a:rPr>
              <a:t>T1</a:t>
            </a:r>
            <a:endParaRPr sz="2600" dirty="0">
              <a:latin typeface="Arial"/>
              <a:cs typeface="Arial"/>
            </a:endParaRPr>
          </a:p>
          <a:p>
            <a:pPr marL="413384" marR="5080">
              <a:lnSpc>
                <a:spcPct val="100000"/>
              </a:lnSpc>
              <a:spcBef>
                <a:spcPts val="620"/>
              </a:spcBef>
            </a:pPr>
            <a:r>
              <a:rPr sz="2600" dirty="0">
                <a:solidFill>
                  <a:srgbClr val="006666"/>
                </a:solidFill>
                <a:latin typeface="Arial"/>
                <a:cs typeface="Arial"/>
              </a:rPr>
              <a:t>When we discuss the task Ti, Tj will</a:t>
            </a:r>
            <a:r>
              <a:rPr sz="2600" spc="-50" dirty="0">
                <a:solidFill>
                  <a:srgbClr val="006666"/>
                </a:solidFill>
                <a:latin typeface="Arial"/>
                <a:cs typeface="Arial"/>
              </a:rPr>
              <a:t> </a:t>
            </a:r>
            <a:r>
              <a:rPr sz="2600" dirty="0">
                <a:solidFill>
                  <a:srgbClr val="006666"/>
                </a:solidFill>
                <a:latin typeface="Arial"/>
                <a:cs typeface="Arial"/>
              </a:rPr>
              <a:t>always  denote the other task (</a:t>
            </a:r>
            <a:r>
              <a:rPr lang="en-CA" sz="2600" dirty="0" err="1">
                <a:solidFill>
                  <a:srgbClr val="006666"/>
                </a:solidFill>
                <a:latin typeface="Arial"/>
                <a:cs typeface="Arial"/>
              </a:rPr>
              <a:t>i</a:t>
            </a:r>
            <a:r>
              <a:rPr lang="en-CA" sz="2600" dirty="0">
                <a:solidFill>
                  <a:srgbClr val="006666"/>
                </a:solidFill>
                <a:latin typeface="Arial"/>
                <a:cs typeface="Arial"/>
              </a:rPr>
              <a:t> </a:t>
            </a:r>
            <a:r>
              <a:rPr sz="2600" dirty="0">
                <a:solidFill>
                  <a:srgbClr val="006666"/>
                </a:solidFill>
                <a:latin typeface="Arial"/>
                <a:cs typeface="Arial"/>
              </a:rPr>
              <a:t>!=</a:t>
            </a:r>
            <a:r>
              <a:rPr sz="2600" spc="-25" dirty="0">
                <a:solidFill>
                  <a:srgbClr val="006666"/>
                </a:solidFill>
                <a:latin typeface="Arial"/>
                <a:cs typeface="Arial"/>
              </a:rPr>
              <a:t> </a:t>
            </a:r>
            <a:r>
              <a:rPr sz="2600" dirty="0">
                <a:solidFill>
                  <a:srgbClr val="006666"/>
                </a:solidFill>
                <a:latin typeface="Arial"/>
                <a:cs typeface="Arial"/>
              </a:rPr>
              <a:t>j)</a:t>
            </a:r>
            <a:endParaRPr sz="2600" dirty="0">
              <a:latin typeface="Arial"/>
              <a:cs typeface="Arial"/>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070254" y="72085"/>
            <a:ext cx="5940146" cy="514350"/>
          </a:xfrm>
          <a:prstGeom prst="rect">
            <a:avLst/>
          </a:prstGeom>
        </p:spPr>
        <p:txBody>
          <a:bodyPr vert="horz" wrap="square" lIns="0" tIns="13335" rIns="0" bIns="0" rtlCol="0">
            <a:spAutoFit/>
          </a:bodyPr>
          <a:lstStyle/>
          <a:p>
            <a:pPr marL="12700">
              <a:lnSpc>
                <a:spcPct val="100000"/>
              </a:lnSpc>
              <a:spcBef>
                <a:spcPts val="105"/>
              </a:spcBef>
            </a:pPr>
            <a:r>
              <a:rPr dirty="0"/>
              <a:t>Algorithm </a:t>
            </a:r>
            <a:r>
              <a:rPr spc="-5" dirty="0"/>
              <a:t>1: </a:t>
            </a:r>
            <a:r>
              <a:rPr sz="1600" spc="-5" dirty="0"/>
              <a:t>threads give each other the</a:t>
            </a:r>
            <a:r>
              <a:rPr sz="1600" spc="-55" dirty="0"/>
              <a:t> </a:t>
            </a:r>
            <a:r>
              <a:rPr sz="1600" spc="-5" dirty="0"/>
              <a:t>turn</a:t>
            </a:r>
            <a:endParaRPr sz="1600" dirty="0"/>
          </a:p>
        </p:txBody>
      </p:sp>
      <p:sp>
        <p:nvSpPr>
          <p:cNvPr id="12" name="object 12"/>
          <p:cNvSpPr/>
          <p:nvPr/>
        </p:nvSpPr>
        <p:spPr>
          <a:xfrm>
            <a:off x="930554" y="934847"/>
            <a:ext cx="164591" cy="167639"/>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930554" y="1483486"/>
            <a:ext cx="164591" cy="16763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930554" y="2032380"/>
            <a:ext cx="164591" cy="167639"/>
          </a:xfrm>
          <a:prstGeom prst="rect">
            <a:avLst/>
          </a:prstGeom>
          <a:blipFill>
            <a:blip r:embed="rId3" cstate="print"/>
            <a:stretch>
              <a:fillRect/>
            </a:stretch>
          </a:blipFill>
        </p:spPr>
        <p:txBody>
          <a:bodyPr wrap="square" lIns="0" tIns="0" rIns="0" bIns="0" rtlCol="0"/>
          <a:lstStyle/>
          <a:p>
            <a:endParaRPr/>
          </a:p>
        </p:txBody>
      </p:sp>
      <p:sp>
        <p:nvSpPr>
          <p:cNvPr id="15" name="object 15"/>
          <p:cNvSpPr txBox="1"/>
          <p:nvPr/>
        </p:nvSpPr>
        <p:spPr>
          <a:xfrm>
            <a:off x="1260728" y="803275"/>
            <a:ext cx="3418204" cy="1428750"/>
          </a:xfrm>
          <a:prstGeom prst="rect">
            <a:avLst/>
          </a:prstGeom>
        </p:spPr>
        <p:txBody>
          <a:bodyPr vert="horz" wrap="square" lIns="0" tIns="74295" rIns="0" bIns="0" rtlCol="0">
            <a:spAutoFit/>
          </a:bodyPr>
          <a:lstStyle/>
          <a:p>
            <a:pPr marL="12700" marR="167640">
              <a:lnSpc>
                <a:spcPct val="80000"/>
              </a:lnSpc>
              <a:spcBef>
                <a:spcPts val="585"/>
              </a:spcBef>
            </a:pPr>
            <a:r>
              <a:rPr sz="2000" b="1" dirty="0">
                <a:solidFill>
                  <a:srgbClr val="006666"/>
                </a:solidFill>
                <a:latin typeface="Arial"/>
                <a:cs typeface="Arial"/>
              </a:rPr>
              <a:t>The shared </a:t>
            </a:r>
            <a:r>
              <a:rPr sz="2000" b="1" spc="-5" dirty="0">
                <a:solidFill>
                  <a:srgbClr val="006666"/>
                </a:solidFill>
                <a:latin typeface="Arial"/>
                <a:cs typeface="Arial"/>
              </a:rPr>
              <a:t>variable </a:t>
            </a:r>
            <a:r>
              <a:rPr sz="2000" b="1" dirty="0">
                <a:solidFill>
                  <a:srgbClr val="FF9966"/>
                </a:solidFill>
                <a:latin typeface="Arial"/>
                <a:cs typeface="Arial"/>
              </a:rPr>
              <a:t>turn</a:t>
            </a:r>
            <a:r>
              <a:rPr sz="2000" b="1" spc="-90" dirty="0">
                <a:solidFill>
                  <a:srgbClr val="FF9966"/>
                </a:solidFill>
                <a:latin typeface="Arial"/>
                <a:cs typeface="Arial"/>
              </a:rPr>
              <a:t> </a:t>
            </a:r>
            <a:r>
              <a:rPr sz="2000" b="1" spc="-5" dirty="0">
                <a:solidFill>
                  <a:srgbClr val="006666"/>
                </a:solidFill>
                <a:latin typeface="Arial"/>
                <a:cs typeface="Arial"/>
              </a:rPr>
              <a:t>is  </a:t>
            </a:r>
            <a:r>
              <a:rPr sz="2000" b="1" dirty="0">
                <a:solidFill>
                  <a:srgbClr val="800000"/>
                </a:solidFill>
                <a:latin typeface="Arial"/>
                <a:cs typeface="Arial"/>
              </a:rPr>
              <a:t>initialized to 0 or</a:t>
            </a:r>
            <a:r>
              <a:rPr sz="2000" b="1" spc="-85" dirty="0">
                <a:solidFill>
                  <a:srgbClr val="800000"/>
                </a:solidFill>
                <a:latin typeface="Arial"/>
                <a:cs typeface="Arial"/>
              </a:rPr>
              <a:t> </a:t>
            </a:r>
            <a:r>
              <a:rPr sz="2000" b="1" dirty="0">
                <a:solidFill>
                  <a:srgbClr val="800000"/>
                </a:solidFill>
                <a:latin typeface="Arial"/>
                <a:cs typeface="Arial"/>
              </a:rPr>
              <a:t>1</a:t>
            </a:r>
            <a:endParaRPr sz="2000">
              <a:latin typeface="Arial"/>
              <a:cs typeface="Arial"/>
            </a:endParaRPr>
          </a:p>
          <a:p>
            <a:pPr marL="12700">
              <a:lnSpc>
                <a:spcPts val="2160"/>
              </a:lnSpc>
            </a:pPr>
            <a:r>
              <a:rPr sz="2000" b="1" dirty="0">
                <a:solidFill>
                  <a:srgbClr val="800000"/>
                </a:solidFill>
                <a:latin typeface="Arial"/>
                <a:cs typeface="Arial"/>
              </a:rPr>
              <a:t>The CS of T</a:t>
            </a:r>
            <a:r>
              <a:rPr sz="1800" b="1" dirty="0">
                <a:solidFill>
                  <a:srgbClr val="800000"/>
                </a:solidFill>
                <a:latin typeface="Arial"/>
                <a:cs typeface="Arial"/>
              </a:rPr>
              <a:t>i </a:t>
            </a:r>
            <a:r>
              <a:rPr sz="2000" b="1" spc="-5" dirty="0">
                <a:solidFill>
                  <a:srgbClr val="800000"/>
                </a:solidFill>
                <a:latin typeface="Arial"/>
                <a:cs typeface="Arial"/>
              </a:rPr>
              <a:t>is </a:t>
            </a:r>
            <a:r>
              <a:rPr sz="2000" b="1" dirty="0">
                <a:solidFill>
                  <a:srgbClr val="800000"/>
                </a:solidFill>
                <a:latin typeface="Arial"/>
                <a:cs typeface="Arial"/>
              </a:rPr>
              <a:t>performed</a:t>
            </a:r>
            <a:r>
              <a:rPr sz="2000" b="1" spc="-65" dirty="0">
                <a:solidFill>
                  <a:srgbClr val="800000"/>
                </a:solidFill>
                <a:latin typeface="Arial"/>
                <a:cs typeface="Arial"/>
              </a:rPr>
              <a:t> </a:t>
            </a:r>
            <a:r>
              <a:rPr sz="2000" b="1" dirty="0">
                <a:solidFill>
                  <a:srgbClr val="800000"/>
                </a:solidFill>
                <a:latin typeface="Arial"/>
                <a:cs typeface="Arial"/>
              </a:rPr>
              <a:t>iff</a:t>
            </a:r>
            <a:endParaRPr sz="2000">
              <a:latin typeface="Arial"/>
              <a:cs typeface="Arial"/>
            </a:endParaRPr>
          </a:p>
          <a:p>
            <a:pPr marL="12700">
              <a:lnSpc>
                <a:spcPts val="2160"/>
              </a:lnSpc>
            </a:pPr>
            <a:r>
              <a:rPr sz="2000" b="1" dirty="0">
                <a:solidFill>
                  <a:srgbClr val="800000"/>
                </a:solidFill>
                <a:latin typeface="Arial"/>
                <a:cs typeface="Arial"/>
              </a:rPr>
              <a:t>turn =</a:t>
            </a:r>
            <a:r>
              <a:rPr sz="2000" b="1" spc="-50" dirty="0">
                <a:solidFill>
                  <a:srgbClr val="800000"/>
                </a:solidFill>
                <a:latin typeface="Arial"/>
                <a:cs typeface="Arial"/>
              </a:rPr>
              <a:t> </a:t>
            </a:r>
            <a:r>
              <a:rPr sz="2000" b="1" dirty="0">
                <a:solidFill>
                  <a:srgbClr val="800000"/>
                </a:solidFill>
                <a:latin typeface="Arial"/>
                <a:cs typeface="Arial"/>
              </a:rPr>
              <a:t>i</a:t>
            </a:r>
            <a:endParaRPr sz="2000">
              <a:latin typeface="Arial"/>
              <a:cs typeface="Arial"/>
            </a:endParaRPr>
          </a:p>
          <a:p>
            <a:pPr marL="12700">
              <a:lnSpc>
                <a:spcPct val="100000"/>
              </a:lnSpc>
            </a:pPr>
            <a:r>
              <a:rPr sz="2000" b="1" spc="-5" dirty="0">
                <a:solidFill>
                  <a:srgbClr val="006666"/>
                </a:solidFill>
                <a:latin typeface="Arial"/>
                <a:cs typeface="Arial"/>
              </a:rPr>
              <a:t>T</a:t>
            </a:r>
            <a:r>
              <a:rPr sz="1800" b="1" spc="-5" dirty="0">
                <a:solidFill>
                  <a:srgbClr val="006666"/>
                </a:solidFill>
                <a:latin typeface="Arial"/>
                <a:cs typeface="Arial"/>
              </a:rPr>
              <a:t>i </a:t>
            </a:r>
            <a:r>
              <a:rPr sz="2000" b="1" spc="-5" dirty="0">
                <a:solidFill>
                  <a:srgbClr val="006666"/>
                </a:solidFill>
                <a:latin typeface="Arial"/>
                <a:cs typeface="Arial"/>
              </a:rPr>
              <a:t>is </a:t>
            </a:r>
            <a:r>
              <a:rPr sz="2000" b="1" dirty="0">
                <a:solidFill>
                  <a:srgbClr val="FF9966"/>
                </a:solidFill>
                <a:latin typeface="Arial"/>
                <a:cs typeface="Arial"/>
              </a:rPr>
              <a:t>busy </a:t>
            </a:r>
            <a:r>
              <a:rPr sz="2000" b="1" spc="5" dirty="0">
                <a:solidFill>
                  <a:srgbClr val="FF9966"/>
                </a:solidFill>
                <a:latin typeface="Arial"/>
                <a:cs typeface="Arial"/>
              </a:rPr>
              <a:t>waiting </a:t>
            </a:r>
            <a:r>
              <a:rPr sz="2000" b="1" dirty="0">
                <a:solidFill>
                  <a:srgbClr val="006666"/>
                </a:solidFill>
                <a:latin typeface="Arial"/>
                <a:cs typeface="Arial"/>
              </a:rPr>
              <a:t>if T</a:t>
            </a:r>
            <a:r>
              <a:rPr sz="1800" b="1" dirty="0">
                <a:solidFill>
                  <a:srgbClr val="006666"/>
                </a:solidFill>
                <a:latin typeface="Arial"/>
                <a:cs typeface="Arial"/>
              </a:rPr>
              <a:t>j </a:t>
            </a:r>
            <a:r>
              <a:rPr sz="2000" b="1" spc="-5" dirty="0">
                <a:solidFill>
                  <a:srgbClr val="006666"/>
                </a:solidFill>
                <a:latin typeface="Arial"/>
                <a:cs typeface="Arial"/>
              </a:rPr>
              <a:t>is</a:t>
            </a:r>
            <a:r>
              <a:rPr sz="2000" b="1" spc="-65" dirty="0">
                <a:solidFill>
                  <a:srgbClr val="006666"/>
                </a:solidFill>
                <a:latin typeface="Arial"/>
                <a:cs typeface="Arial"/>
              </a:rPr>
              <a:t> </a:t>
            </a:r>
            <a:r>
              <a:rPr sz="2000" b="1" dirty="0">
                <a:solidFill>
                  <a:srgbClr val="006666"/>
                </a:solidFill>
                <a:latin typeface="Arial"/>
                <a:cs typeface="Arial"/>
              </a:rPr>
              <a:t>in</a:t>
            </a:r>
            <a:endParaRPr sz="2000">
              <a:latin typeface="Arial"/>
              <a:cs typeface="Arial"/>
            </a:endParaRPr>
          </a:p>
        </p:txBody>
      </p:sp>
      <p:sp>
        <p:nvSpPr>
          <p:cNvPr id="16" name="object 16"/>
          <p:cNvSpPr/>
          <p:nvPr/>
        </p:nvSpPr>
        <p:spPr>
          <a:xfrm>
            <a:off x="930554" y="2581020"/>
            <a:ext cx="164591" cy="167639"/>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930554" y="2885820"/>
            <a:ext cx="164591" cy="167639"/>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930554" y="3434841"/>
            <a:ext cx="164591" cy="167639"/>
          </a:xfrm>
          <a:prstGeom prst="rect">
            <a:avLst/>
          </a:prstGeom>
          <a:blipFill>
            <a:blip r:embed="rId3" cstate="print"/>
            <a:stretch>
              <a:fillRect/>
            </a:stretch>
          </a:blipFill>
        </p:spPr>
        <p:txBody>
          <a:bodyPr wrap="square" lIns="0" tIns="0" rIns="0" bIns="0" rtlCol="0"/>
          <a:lstStyle/>
          <a:p>
            <a:endParaRPr/>
          </a:p>
        </p:txBody>
      </p:sp>
      <p:sp>
        <p:nvSpPr>
          <p:cNvPr id="19" name="object 19"/>
          <p:cNvSpPr txBox="1"/>
          <p:nvPr/>
        </p:nvSpPr>
        <p:spPr>
          <a:xfrm>
            <a:off x="1260728" y="2144649"/>
            <a:ext cx="3453129" cy="222123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6666"/>
                </a:solidFill>
                <a:latin typeface="Arial"/>
                <a:cs typeface="Arial"/>
              </a:rPr>
              <a:t>CS.</a:t>
            </a:r>
            <a:endParaRPr sz="2000">
              <a:latin typeface="Arial"/>
              <a:cs typeface="Arial"/>
            </a:endParaRPr>
          </a:p>
          <a:p>
            <a:pPr marL="12700" marR="16510">
              <a:lnSpc>
                <a:spcPct val="100000"/>
              </a:lnSpc>
            </a:pPr>
            <a:r>
              <a:rPr sz="2000" b="1" dirty="0">
                <a:solidFill>
                  <a:srgbClr val="006666"/>
                </a:solidFill>
                <a:latin typeface="Arial"/>
                <a:cs typeface="Arial"/>
              </a:rPr>
              <a:t>Works for mutual</a:t>
            </a:r>
            <a:r>
              <a:rPr sz="2000" b="1" spc="-105" dirty="0">
                <a:solidFill>
                  <a:srgbClr val="006666"/>
                </a:solidFill>
                <a:latin typeface="Arial"/>
                <a:cs typeface="Arial"/>
              </a:rPr>
              <a:t> </a:t>
            </a:r>
            <a:r>
              <a:rPr sz="2000" b="1" dirty="0">
                <a:solidFill>
                  <a:srgbClr val="006666"/>
                </a:solidFill>
                <a:latin typeface="Arial"/>
                <a:cs typeface="Arial"/>
              </a:rPr>
              <a:t>exclusion!  No </a:t>
            </a:r>
            <a:r>
              <a:rPr sz="2000" b="1" spc="-5" dirty="0">
                <a:solidFill>
                  <a:srgbClr val="006666"/>
                </a:solidFill>
                <a:latin typeface="Arial"/>
                <a:cs typeface="Arial"/>
              </a:rPr>
              <a:t>starvation </a:t>
            </a:r>
            <a:r>
              <a:rPr sz="2000" b="1" dirty="0">
                <a:solidFill>
                  <a:srgbClr val="006666"/>
                </a:solidFill>
                <a:latin typeface="Arial"/>
                <a:cs typeface="Arial"/>
              </a:rPr>
              <a:t>(only 1</a:t>
            </a:r>
            <a:r>
              <a:rPr sz="2000" b="1" spc="-65" dirty="0">
                <a:solidFill>
                  <a:srgbClr val="006666"/>
                </a:solidFill>
                <a:latin typeface="Arial"/>
                <a:cs typeface="Arial"/>
              </a:rPr>
              <a:t> </a:t>
            </a:r>
            <a:r>
              <a:rPr sz="2000" b="1" dirty="0">
                <a:solidFill>
                  <a:srgbClr val="006666"/>
                </a:solidFill>
                <a:latin typeface="Arial"/>
                <a:cs typeface="Arial"/>
              </a:rPr>
              <a:t>thread</a:t>
            </a:r>
            <a:endParaRPr sz="2000">
              <a:latin typeface="Arial"/>
              <a:cs typeface="Arial"/>
            </a:endParaRPr>
          </a:p>
          <a:p>
            <a:pPr marL="12700">
              <a:lnSpc>
                <a:spcPts val="1920"/>
              </a:lnSpc>
            </a:pPr>
            <a:r>
              <a:rPr sz="2000" b="1" dirty="0">
                <a:solidFill>
                  <a:srgbClr val="006666"/>
                </a:solidFill>
                <a:latin typeface="Arial"/>
                <a:cs typeface="Arial"/>
              </a:rPr>
              <a:t>in turn according to</a:t>
            </a:r>
            <a:r>
              <a:rPr sz="2000" b="1" spc="-100" dirty="0">
                <a:solidFill>
                  <a:srgbClr val="006666"/>
                </a:solidFill>
                <a:latin typeface="Arial"/>
                <a:cs typeface="Arial"/>
              </a:rPr>
              <a:t> </a:t>
            </a:r>
            <a:r>
              <a:rPr sz="2000" b="1" dirty="0">
                <a:solidFill>
                  <a:srgbClr val="FF9966"/>
                </a:solidFill>
                <a:latin typeface="Arial"/>
                <a:cs typeface="Arial"/>
              </a:rPr>
              <a:t>turn</a:t>
            </a:r>
            <a:r>
              <a:rPr sz="2000" b="1" dirty="0">
                <a:solidFill>
                  <a:srgbClr val="006666"/>
                </a:solidFill>
                <a:latin typeface="Arial"/>
                <a:cs typeface="Arial"/>
              </a:rPr>
              <a:t>).</a:t>
            </a:r>
            <a:endParaRPr sz="2000">
              <a:latin typeface="Arial"/>
              <a:cs typeface="Arial"/>
            </a:endParaRPr>
          </a:p>
          <a:p>
            <a:pPr marL="12700" marR="5080">
              <a:lnSpc>
                <a:spcPct val="80000"/>
              </a:lnSpc>
              <a:spcBef>
                <a:spcPts val="480"/>
              </a:spcBef>
            </a:pPr>
            <a:r>
              <a:rPr sz="2000" b="1" dirty="0">
                <a:solidFill>
                  <a:srgbClr val="800000"/>
                </a:solidFill>
                <a:latin typeface="Arial"/>
                <a:cs typeface="Arial"/>
              </a:rPr>
              <a:t>But the criterion of</a:t>
            </a:r>
            <a:r>
              <a:rPr sz="2000" b="1" spc="-130" dirty="0">
                <a:solidFill>
                  <a:srgbClr val="800000"/>
                </a:solidFill>
                <a:latin typeface="Arial"/>
                <a:cs typeface="Arial"/>
              </a:rPr>
              <a:t> </a:t>
            </a:r>
            <a:r>
              <a:rPr sz="2000" b="1" dirty="0">
                <a:solidFill>
                  <a:srgbClr val="800000"/>
                </a:solidFill>
                <a:latin typeface="Arial"/>
                <a:cs typeface="Arial"/>
              </a:rPr>
              <a:t>progress  </a:t>
            </a:r>
            <a:r>
              <a:rPr sz="2000" b="1" spc="-5" dirty="0">
                <a:solidFill>
                  <a:srgbClr val="800000"/>
                </a:solidFill>
                <a:latin typeface="Arial"/>
                <a:cs typeface="Arial"/>
              </a:rPr>
              <a:t>is </a:t>
            </a:r>
            <a:r>
              <a:rPr sz="2000" b="1" dirty="0">
                <a:solidFill>
                  <a:srgbClr val="800000"/>
                </a:solidFill>
                <a:latin typeface="Arial"/>
                <a:cs typeface="Arial"/>
              </a:rPr>
              <a:t>not satisfied </a:t>
            </a:r>
            <a:r>
              <a:rPr sz="2000" b="1" dirty="0">
                <a:solidFill>
                  <a:srgbClr val="006666"/>
                </a:solidFill>
                <a:latin typeface="Arial"/>
                <a:cs typeface="Arial"/>
              </a:rPr>
              <a:t>because the  execution of the CSs must  strictly</a:t>
            </a:r>
            <a:r>
              <a:rPr sz="2000" b="1" spc="-45" dirty="0">
                <a:solidFill>
                  <a:srgbClr val="006666"/>
                </a:solidFill>
                <a:latin typeface="Arial"/>
                <a:cs typeface="Arial"/>
              </a:rPr>
              <a:t> </a:t>
            </a:r>
            <a:r>
              <a:rPr sz="2000" b="1" dirty="0">
                <a:solidFill>
                  <a:srgbClr val="006666"/>
                </a:solidFill>
                <a:latin typeface="Arial"/>
                <a:cs typeface="Arial"/>
              </a:rPr>
              <a:t>alternate</a:t>
            </a:r>
            <a:endParaRPr sz="2000">
              <a:latin typeface="Arial"/>
              <a:cs typeface="Arial"/>
            </a:endParaRPr>
          </a:p>
        </p:txBody>
      </p:sp>
      <p:sp>
        <p:nvSpPr>
          <p:cNvPr id="20" name="object 20"/>
          <p:cNvSpPr txBox="1"/>
          <p:nvPr/>
        </p:nvSpPr>
        <p:spPr>
          <a:xfrm>
            <a:off x="4956428" y="1902078"/>
            <a:ext cx="3677285" cy="1854835"/>
          </a:xfrm>
          <a:prstGeom prst="rect">
            <a:avLst/>
          </a:prstGeom>
        </p:spPr>
        <p:txBody>
          <a:bodyPr vert="horz" wrap="square" lIns="0" tIns="12700" rIns="0" bIns="0" rtlCol="0">
            <a:spAutoFit/>
          </a:bodyPr>
          <a:lstStyle/>
          <a:p>
            <a:pPr marL="12700" marR="1830070">
              <a:lnSpc>
                <a:spcPct val="100000"/>
              </a:lnSpc>
              <a:spcBef>
                <a:spcPts val="100"/>
              </a:spcBef>
            </a:pPr>
            <a:r>
              <a:rPr sz="2400" b="1" spc="-5" dirty="0">
                <a:solidFill>
                  <a:srgbClr val="009999"/>
                </a:solidFill>
                <a:latin typeface="Courier New"/>
                <a:cs typeface="Courier New"/>
              </a:rPr>
              <a:t>Thread</a:t>
            </a:r>
            <a:r>
              <a:rPr sz="2400" b="1" spc="-105" dirty="0">
                <a:solidFill>
                  <a:srgbClr val="009999"/>
                </a:solidFill>
                <a:latin typeface="Courier New"/>
                <a:cs typeface="Courier New"/>
              </a:rPr>
              <a:t> </a:t>
            </a:r>
            <a:r>
              <a:rPr sz="2400" b="1" spc="-5" dirty="0">
                <a:solidFill>
                  <a:srgbClr val="009999"/>
                </a:solidFill>
                <a:latin typeface="Courier New"/>
                <a:cs typeface="Courier New"/>
              </a:rPr>
              <a:t>Ti:  repeat</a:t>
            </a:r>
            <a:endParaRPr sz="2400">
              <a:latin typeface="Courier New"/>
              <a:cs typeface="Courier New"/>
            </a:endParaRPr>
          </a:p>
          <a:p>
            <a:pPr marL="195580" marR="5080">
              <a:lnSpc>
                <a:spcPct val="100000"/>
              </a:lnSpc>
            </a:pPr>
            <a:r>
              <a:rPr sz="2400" b="1" spc="-10" dirty="0">
                <a:solidFill>
                  <a:srgbClr val="FF9966"/>
                </a:solidFill>
                <a:latin typeface="Courier New"/>
                <a:cs typeface="Courier New"/>
              </a:rPr>
              <a:t>while(turn!= i) </a:t>
            </a:r>
            <a:r>
              <a:rPr sz="2400" b="1" spc="-5" dirty="0">
                <a:solidFill>
                  <a:srgbClr val="FF9966"/>
                </a:solidFill>
                <a:latin typeface="Courier New"/>
                <a:cs typeface="Courier New"/>
              </a:rPr>
              <a:t>{};  </a:t>
            </a:r>
            <a:r>
              <a:rPr sz="2400" b="1" spc="-5" dirty="0">
                <a:solidFill>
                  <a:srgbClr val="009999"/>
                </a:solidFill>
                <a:latin typeface="Courier New"/>
                <a:cs typeface="Courier New"/>
              </a:rPr>
              <a:t>CS</a:t>
            </a:r>
            <a:endParaRPr sz="2400">
              <a:latin typeface="Courier New"/>
              <a:cs typeface="Courier New"/>
            </a:endParaRPr>
          </a:p>
          <a:p>
            <a:pPr marL="195580">
              <a:lnSpc>
                <a:spcPct val="100000"/>
              </a:lnSpc>
            </a:pPr>
            <a:r>
              <a:rPr sz="2400" b="1" spc="-5" dirty="0">
                <a:solidFill>
                  <a:srgbClr val="FF9966"/>
                </a:solidFill>
                <a:latin typeface="Courier New"/>
                <a:cs typeface="Courier New"/>
              </a:rPr>
              <a:t>turn </a:t>
            </a:r>
            <a:r>
              <a:rPr sz="2400" b="1" dirty="0">
                <a:solidFill>
                  <a:srgbClr val="FF9966"/>
                </a:solidFill>
                <a:latin typeface="Courier New"/>
                <a:cs typeface="Courier New"/>
              </a:rPr>
              <a:t>=</a:t>
            </a:r>
            <a:r>
              <a:rPr sz="2400" b="1" spc="-45" dirty="0">
                <a:solidFill>
                  <a:srgbClr val="FF9966"/>
                </a:solidFill>
                <a:latin typeface="Courier New"/>
                <a:cs typeface="Courier New"/>
              </a:rPr>
              <a:t> </a:t>
            </a:r>
            <a:r>
              <a:rPr sz="2400" b="1" spc="-5" dirty="0">
                <a:solidFill>
                  <a:srgbClr val="FF9966"/>
                </a:solidFill>
                <a:latin typeface="Courier New"/>
                <a:cs typeface="Courier New"/>
              </a:rPr>
              <a:t>j;</a:t>
            </a:r>
            <a:endParaRPr sz="2400">
              <a:latin typeface="Courier New"/>
              <a:cs typeface="Courier New"/>
            </a:endParaRPr>
          </a:p>
        </p:txBody>
      </p:sp>
      <p:sp>
        <p:nvSpPr>
          <p:cNvPr id="21" name="object 21"/>
          <p:cNvSpPr txBox="1"/>
          <p:nvPr/>
        </p:nvSpPr>
        <p:spPr>
          <a:xfrm>
            <a:off x="4956428" y="3731132"/>
            <a:ext cx="1305560" cy="756920"/>
          </a:xfrm>
          <a:prstGeom prst="rect">
            <a:avLst/>
          </a:prstGeom>
        </p:spPr>
        <p:txBody>
          <a:bodyPr vert="horz" wrap="square" lIns="0" tIns="12700" rIns="0" bIns="0" rtlCol="0">
            <a:spAutoFit/>
          </a:bodyPr>
          <a:lstStyle/>
          <a:p>
            <a:pPr marL="195580">
              <a:lnSpc>
                <a:spcPct val="100000"/>
              </a:lnSpc>
              <a:spcBef>
                <a:spcPts val="100"/>
              </a:spcBef>
            </a:pPr>
            <a:r>
              <a:rPr sz="2400" b="1" spc="-5" dirty="0">
                <a:solidFill>
                  <a:srgbClr val="009999"/>
                </a:solidFill>
                <a:latin typeface="Courier New"/>
                <a:cs typeface="Courier New"/>
              </a:rPr>
              <a:t>RS</a:t>
            </a:r>
            <a:endParaRPr sz="2400">
              <a:latin typeface="Courier New"/>
              <a:cs typeface="Courier New"/>
            </a:endParaRPr>
          </a:p>
          <a:p>
            <a:pPr marL="12700">
              <a:lnSpc>
                <a:spcPct val="100000"/>
              </a:lnSpc>
            </a:pPr>
            <a:r>
              <a:rPr sz="2400" b="1" spc="-5" dirty="0">
                <a:solidFill>
                  <a:srgbClr val="009999"/>
                </a:solidFill>
                <a:latin typeface="Courier New"/>
                <a:cs typeface="Courier New"/>
              </a:rPr>
              <a:t>forever</a:t>
            </a:r>
            <a:endParaRPr sz="2400">
              <a:latin typeface="Courier New"/>
              <a:cs typeface="Courier New"/>
            </a:endParaRPr>
          </a:p>
        </p:txBody>
      </p:sp>
      <p:sp>
        <p:nvSpPr>
          <p:cNvPr id="22" name="object 22"/>
          <p:cNvSpPr txBox="1"/>
          <p:nvPr/>
        </p:nvSpPr>
        <p:spPr>
          <a:xfrm>
            <a:off x="152400" y="5286247"/>
            <a:ext cx="8744229" cy="941069"/>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336699"/>
                </a:solidFill>
                <a:latin typeface="Liberation Sans Narrow"/>
                <a:cs typeface="Liberation Sans Narrow"/>
              </a:rPr>
              <a:t>Ex </a:t>
            </a:r>
            <a:r>
              <a:rPr sz="2000" spc="-5" dirty="0">
                <a:solidFill>
                  <a:srgbClr val="336699"/>
                </a:solidFill>
                <a:latin typeface="Liberation Sans Narrow"/>
                <a:cs typeface="Liberation Sans Narrow"/>
              </a:rPr>
              <a:t>1: </a:t>
            </a:r>
            <a:r>
              <a:rPr sz="2000" dirty="0">
                <a:solidFill>
                  <a:srgbClr val="336699"/>
                </a:solidFill>
                <a:latin typeface="Liberation Sans Narrow"/>
                <a:cs typeface="Liberation Sans Narrow"/>
              </a:rPr>
              <a:t>T</a:t>
            </a:r>
            <a:r>
              <a:rPr sz="1800" dirty="0">
                <a:solidFill>
                  <a:srgbClr val="336699"/>
                </a:solidFill>
                <a:latin typeface="Liberation Sans Narrow"/>
                <a:cs typeface="Liberation Sans Narrow"/>
              </a:rPr>
              <a:t>0 </a:t>
            </a:r>
            <a:r>
              <a:rPr sz="2000" spc="-5" dirty="0">
                <a:solidFill>
                  <a:srgbClr val="336699"/>
                </a:solidFill>
                <a:latin typeface="Liberation Sans Narrow"/>
                <a:cs typeface="Liberation Sans Narrow"/>
              </a:rPr>
              <a:t>has </a:t>
            </a:r>
            <a:r>
              <a:rPr sz="2000" dirty="0">
                <a:solidFill>
                  <a:srgbClr val="336699"/>
                </a:solidFill>
                <a:latin typeface="Liberation Sans Narrow"/>
                <a:cs typeface="Liberation Sans Narrow"/>
              </a:rPr>
              <a:t>a </a:t>
            </a:r>
            <a:r>
              <a:rPr sz="2000" spc="-5" dirty="0">
                <a:solidFill>
                  <a:srgbClr val="336699"/>
                </a:solidFill>
                <a:latin typeface="Liberation Sans Narrow"/>
                <a:cs typeface="Liberation Sans Narrow"/>
              </a:rPr>
              <a:t>long </a:t>
            </a:r>
            <a:r>
              <a:rPr sz="2000" dirty="0">
                <a:solidFill>
                  <a:srgbClr val="336699"/>
                </a:solidFill>
                <a:latin typeface="Liberation Sans Narrow"/>
                <a:cs typeface="Liberation Sans Narrow"/>
              </a:rPr>
              <a:t>RS </a:t>
            </a:r>
            <a:r>
              <a:rPr sz="2000" spc="-5" dirty="0">
                <a:solidFill>
                  <a:srgbClr val="336699"/>
                </a:solidFill>
                <a:latin typeface="Liberation Sans Narrow"/>
                <a:cs typeface="Liberation Sans Narrow"/>
              </a:rPr>
              <a:t>and </a:t>
            </a:r>
            <a:r>
              <a:rPr sz="2000" dirty="0">
                <a:solidFill>
                  <a:srgbClr val="336699"/>
                </a:solidFill>
                <a:latin typeface="Liberation Sans Narrow"/>
                <a:cs typeface="Liberation Sans Narrow"/>
              </a:rPr>
              <a:t>T</a:t>
            </a:r>
            <a:r>
              <a:rPr sz="1800" dirty="0">
                <a:solidFill>
                  <a:srgbClr val="336699"/>
                </a:solidFill>
                <a:latin typeface="Liberation Sans Narrow"/>
                <a:cs typeface="Liberation Sans Narrow"/>
              </a:rPr>
              <a:t>1 </a:t>
            </a:r>
            <a:r>
              <a:rPr sz="2000" spc="-5" dirty="0">
                <a:solidFill>
                  <a:srgbClr val="336699"/>
                </a:solidFill>
                <a:latin typeface="Liberation Sans Narrow"/>
                <a:cs typeface="Liberation Sans Narrow"/>
              </a:rPr>
              <a:t>has </a:t>
            </a:r>
            <a:r>
              <a:rPr sz="2000" dirty="0">
                <a:solidFill>
                  <a:srgbClr val="336699"/>
                </a:solidFill>
                <a:latin typeface="Liberation Sans Narrow"/>
                <a:cs typeface="Liberation Sans Narrow"/>
              </a:rPr>
              <a:t>a </a:t>
            </a:r>
            <a:r>
              <a:rPr sz="2000" spc="-5" dirty="0">
                <a:solidFill>
                  <a:srgbClr val="336699"/>
                </a:solidFill>
                <a:latin typeface="Liberation Sans Narrow"/>
                <a:cs typeface="Liberation Sans Narrow"/>
              </a:rPr>
              <a:t>short </a:t>
            </a:r>
            <a:r>
              <a:rPr sz="2000" dirty="0">
                <a:solidFill>
                  <a:srgbClr val="336699"/>
                </a:solidFill>
                <a:latin typeface="Liberation Sans Narrow"/>
                <a:cs typeface="Liberation Sans Narrow"/>
              </a:rPr>
              <a:t>RS. </a:t>
            </a:r>
            <a:r>
              <a:rPr sz="2000" spc="-5" dirty="0">
                <a:solidFill>
                  <a:srgbClr val="336699"/>
                </a:solidFill>
                <a:latin typeface="Liberation Sans Narrow"/>
                <a:cs typeface="Liberation Sans Narrow"/>
              </a:rPr>
              <a:t>If turn </a:t>
            </a:r>
            <a:r>
              <a:rPr sz="2000" dirty="0">
                <a:solidFill>
                  <a:srgbClr val="336699"/>
                </a:solidFill>
                <a:latin typeface="Liberation Sans Narrow"/>
                <a:cs typeface="Liberation Sans Narrow"/>
              </a:rPr>
              <a:t>== </a:t>
            </a:r>
            <a:r>
              <a:rPr sz="2000" spc="-5" dirty="0">
                <a:solidFill>
                  <a:srgbClr val="336699"/>
                </a:solidFill>
                <a:latin typeface="Liberation Sans Narrow"/>
                <a:cs typeface="Liberation Sans Narrow"/>
              </a:rPr>
              <a:t>0, </a:t>
            </a:r>
            <a:r>
              <a:rPr sz="2000" dirty="0">
                <a:solidFill>
                  <a:srgbClr val="336699"/>
                </a:solidFill>
                <a:latin typeface="Liberation Sans Narrow"/>
                <a:cs typeface="Liberation Sans Narrow"/>
              </a:rPr>
              <a:t>T0 </a:t>
            </a:r>
            <a:r>
              <a:rPr sz="2000" spc="-5" dirty="0">
                <a:solidFill>
                  <a:srgbClr val="336699"/>
                </a:solidFill>
                <a:latin typeface="Liberation Sans Narrow"/>
                <a:cs typeface="Liberation Sans Narrow"/>
              </a:rPr>
              <a:t>enters its </a:t>
            </a:r>
            <a:r>
              <a:rPr sz="2000" dirty="0">
                <a:solidFill>
                  <a:srgbClr val="336699"/>
                </a:solidFill>
                <a:latin typeface="Liberation Sans Narrow"/>
                <a:cs typeface="Liberation Sans Narrow"/>
              </a:rPr>
              <a:t>CS </a:t>
            </a:r>
            <a:r>
              <a:rPr sz="2000" spc="-5" dirty="0">
                <a:solidFill>
                  <a:srgbClr val="336699"/>
                </a:solidFill>
                <a:latin typeface="Liberation Sans Narrow"/>
                <a:cs typeface="Liberation Sans Narrow"/>
              </a:rPr>
              <a:t>and then its  </a:t>
            </a:r>
            <a:r>
              <a:rPr sz="2000" dirty="0">
                <a:solidFill>
                  <a:srgbClr val="336699"/>
                </a:solidFill>
                <a:latin typeface="Liberation Sans Narrow"/>
                <a:cs typeface="Liberation Sans Narrow"/>
              </a:rPr>
              <a:t>RS </a:t>
            </a:r>
            <a:r>
              <a:rPr sz="2000" spc="-5" dirty="0">
                <a:solidFill>
                  <a:srgbClr val="336699"/>
                </a:solidFill>
                <a:latin typeface="Liberation Sans Narrow"/>
                <a:cs typeface="Liberation Sans Narrow"/>
              </a:rPr>
              <a:t>(turn </a:t>
            </a:r>
            <a:r>
              <a:rPr sz="2000" dirty="0">
                <a:solidFill>
                  <a:srgbClr val="336699"/>
                </a:solidFill>
                <a:latin typeface="Liberation Sans Narrow"/>
                <a:cs typeface="Liberation Sans Narrow"/>
              </a:rPr>
              <a:t>== </a:t>
            </a:r>
            <a:r>
              <a:rPr sz="2000" spc="-5" dirty="0">
                <a:solidFill>
                  <a:srgbClr val="336699"/>
                </a:solidFill>
                <a:latin typeface="Liberation Sans Narrow"/>
                <a:cs typeface="Liberation Sans Narrow"/>
              </a:rPr>
              <a:t>1). </a:t>
            </a:r>
            <a:r>
              <a:rPr sz="2000" dirty="0">
                <a:solidFill>
                  <a:srgbClr val="336699"/>
                </a:solidFill>
                <a:latin typeface="Liberation Sans Narrow"/>
                <a:cs typeface="Liberation Sans Narrow"/>
              </a:rPr>
              <a:t>T1 </a:t>
            </a:r>
            <a:r>
              <a:rPr sz="2000" spc="-5" dirty="0">
                <a:solidFill>
                  <a:srgbClr val="336699"/>
                </a:solidFill>
                <a:latin typeface="Liberation Sans Narrow"/>
                <a:cs typeface="Liberation Sans Narrow"/>
              </a:rPr>
              <a:t>enters its </a:t>
            </a:r>
            <a:r>
              <a:rPr sz="2000" dirty="0">
                <a:solidFill>
                  <a:srgbClr val="336699"/>
                </a:solidFill>
                <a:latin typeface="Liberation Sans Narrow"/>
                <a:cs typeface="Liberation Sans Narrow"/>
              </a:rPr>
              <a:t>CS </a:t>
            </a:r>
            <a:r>
              <a:rPr sz="2000" spc="-5" dirty="0">
                <a:solidFill>
                  <a:srgbClr val="336699"/>
                </a:solidFill>
                <a:latin typeface="Liberation Sans Narrow"/>
                <a:cs typeface="Liberation Sans Narrow"/>
              </a:rPr>
              <a:t>and then its </a:t>
            </a:r>
            <a:r>
              <a:rPr sz="2000" dirty="0">
                <a:solidFill>
                  <a:srgbClr val="336699"/>
                </a:solidFill>
                <a:latin typeface="Liberation Sans Narrow"/>
                <a:cs typeface="Liberation Sans Narrow"/>
              </a:rPr>
              <a:t>RS </a:t>
            </a:r>
            <a:r>
              <a:rPr sz="2000" spc="-5" dirty="0">
                <a:solidFill>
                  <a:srgbClr val="336699"/>
                </a:solidFill>
                <a:latin typeface="Liberation Sans Narrow"/>
                <a:cs typeface="Liberation Sans Narrow"/>
              </a:rPr>
              <a:t>(turn </a:t>
            </a:r>
            <a:r>
              <a:rPr sz="2000" dirty="0">
                <a:solidFill>
                  <a:srgbClr val="336699"/>
                </a:solidFill>
                <a:latin typeface="Liberation Sans Narrow"/>
                <a:cs typeface="Liberation Sans Narrow"/>
              </a:rPr>
              <a:t>== 0), </a:t>
            </a:r>
            <a:r>
              <a:rPr sz="2000" spc="-5" dirty="0">
                <a:solidFill>
                  <a:srgbClr val="336699"/>
                </a:solidFill>
                <a:latin typeface="Liberation Sans Narrow"/>
                <a:cs typeface="Liberation Sans Narrow"/>
              </a:rPr>
              <a:t>and </a:t>
            </a:r>
            <a:r>
              <a:rPr sz="2000" dirty="0">
                <a:solidFill>
                  <a:srgbClr val="336699"/>
                </a:solidFill>
                <a:latin typeface="Liberation Sans Narrow"/>
                <a:cs typeface="Liberation Sans Narrow"/>
              </a:rPr>
              <a:t>tries </a:t>
            </a:r>
            <a:r>
              <a:rPr sz="2000" spc="-5" dirty="0">
                <a:solidFill>
                  <a:srgbClr val="336699"/>
                </a:solidFill>
                <a:latin typeface="Liberation Sans Narrow"/>
                <a:cs typeface="Liberation Sans Narrow"/>
              </a:rPr>
              <a:t>to enter its </a:t>
            </a:r>
            <a:r>
              <a:rPr sz="2000" dirty="0">
                <a:solidFill>
                  <a:srgbClr val="336699"/>
                </a:solidFill>
                <a:latin typeface="Liberation Sans Narrow"/>
                <a:cs typeface="Liberation Sans Narrow"/>
              </a:rPr>
              <a:t>CS:  </a:t>
            </a:r>
            <a:r>
              <a:rPr sz="2000" spc="-5" dirty="0">
                <a:solidFill>
                  <a:srgbClr val="336699"/>
                </a:solidFill>
                <a:latin typeface="Liberation Sans Narrow"/>
                <a:cs typeface="Liberation Sans Narrow"/>
              </a:rPr>
              <a:t>refused! it must wait for </a:t>
            </a:r>
            <a:r>
              <a:rPr sz="2000" dirty="0">
                <a:solidFill>
                  <a:srgbClr val="336699"/>
                </a:solidFill>
                <a:latin typeface="Liberation Sans Narrow"/>
                <a:cs typeface="Liberation Sans Narrow"/>
              </a:rPr>
              <a:t>T0 </a:t>
            </a:r>
            <a:r>
              <a:rPr sz="2000" spc="-5" dirty="0">
                <a:solidFill>
                  <a:srgbClr val="336699"/>
                </a:solidFill>
                <a:latin typeface="Liberation Sans Narrow"/>
                <a:cs typeface="Liberation Sans Narrow"/>
              </a:rPr>
              <a:t>to give it the</a:t>
            </a:r>
            <a:r>
              <a:rPr sz="2000" spc="-130" dirty="0">
                <a:solidFill>
                  <a:srgbClr val="336699"/>
                </a:solidFill>
                <a:latin typeface="Liberation Sans Narrow"/>
                <a:cs typeface="Liberation Sans Narrow"/>
              </a:rPr>
              <a:t> </a:t>
            </a:r>
            <a:r>
              <a:rPr sz="2000" spc="-5" dirty="0">
                <a:solidFill>
                  <a:srgbClr val="336699"/>
                </a:solidFill>
                <a:latin typeface="Liberation Sans Narrow"/>
                <a:cs typeface="Liberation Sans Narrow"/>
              </a:rPr>
              <a:t>turn.</a:t>
            </a:r>
            <a:endParaRPr sz="2000" dirty="0">
              <a:latin typeface="Liberation Sans Narrow"/>
              <a:cs typeface="Liberation Sans Narrow"/>
            </a:endParaRPr>
          </a:p>
        </p:txBody>
      </p:sp>
      <p:sp>
        <p:nvSpPr>
          <p:cNvPr id="23" name="object 23"/>
          <p:cNvSpPr txBox="1"/>
          <p:nvPr/>
        </p:nvSpPr>
        <p:spPr>
          <a:xfrm>
            <a:off x="8074484" y="3809747"/>
            <a:ext cx="103187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Liberation Sans Narrow"/>
                <a:cs typeface="Liberation Sans Narrow"/>
              </a:rPr>
              <a:t>Do</a:t>
            </a:r>
            <a:r>
              <a:rPr sz="2000" spc="-85" dirty="0">
                <a:solidFill>
                  <a:srgbClr val="FF9966"/>
                </a:solidFill>
                <a:latin typeface="Liberation Sans Narrow"/>
                <a:cs typeface="Liberation Sans Narrow"/>
              </a:rPr>
              <a:t> </a:t>
            </a:r>
            <a:r>
              <a:rPr sz="2000" spc="-5" dirty="0">
                <a:solidFill>
                  <a:srgbClr val="FF9966"/>
                </a:solidFill>
                <a:latin typeface="Liberation Sans Narrow"/>
                <a:cs typeface="Liberation Sans Narrow"/>
              </a:rPr>
              <a:t>nothing</a:t>
            </a:r>
            <a:endParaRPr sz="2000" dirty="0">
              <a:latin typeface="Liberation Sans Narrow"/>
              <a:cs typeface="Liberation Sans Narrow"/>
            </a:endParaRPr>
          </a:p>
        </p:txBody>
      </p:sp>
      <p:sp>
        <p:nvSpPr>
          <p:cNvPr id="24" name="object 24"/>
          <p:cNvSpPr/>
          <p:nvPr/>
        </p:nvSpPr>
        <p:spPr>
          <a:xfrm>
            <a:off x="8436356" y="3048000"/>
            <a:ext cx="286385" cy="797560"/>
          </a:xfrm>
          <a:custGeom>
            <a:avLst/>
            <a:gdLst/>
            <a:ahLst/>
            <a:cxnLst/>
            <a:rect l="l" t="t" r="r" b="b"/>
            <a:pathLst>
              <a:path w="286384" h="797560">
                <a:moveTo>
                  <a:pt x="82007" y="101311"/>
                </a:moveTo>
                <a:lnTo>
                  <a:pt x="27270" y="117694"/>
                </a:lnTo>
                <a:lnTo>
                  <a:pt x="231267" y="797560"/>
                </a:lnTo>
                <a:lnTo>
                  <a:pt x="286003" y="781176"/>
                </a:lnTo>
                <a:lnTo>
                  <a:pt x="82007" y="101311"/>
                </a:lnTo>
                <a:close/>
              </a:path>
              <a:path w="286384" h="797560">
                <a:moveTo>
                  <a:pt x="21844" y="0"/>
                </a:moveTo>
                <a:lnTo>
                  <a:pt x="0" y="125857"/>
                </a:lnTo>
                <a:lnTo>
                  <a:pt x="27270" y="117694"/>
                </a:lnTo>
                <a:lnTo>
                  <a:pt x="19050" y="90297"/>
                </a:lnTo>
                <a:lnTo>
                  <a:pt x="73787" y="73913"/>
                </a:lnTo>
                <a:lnTo>
                  <a:pt x="91421" y="73913"/>
                </a:lnTo>
                <a:lnTo>
                  <a:pt x="21844" y="0"/>
                </a:lnTo>
                <a:close/>
              </a:path>
              <a:path w="286384" h="797560">
                <a:moveTo>
                  <a:pt x="73787" y="73913"/>
                </a:moveTo>
                <a:lnTo>
                  <a:pt x="19050" y="90297"/>
                </a:lnTo>
                <a:lnTo>
                  <a:pt x="27270" y="117694"/>
                </a:lnTo>
                <a:lnTo>
                  <a:pt x="82007" y="101311"/>
                </a:lnTo>
                <a:lnTo>
                  <a:pt x="73787" y="73913"/>
                </a:lnTo>
                <a:close/>
              </a:path>
              <a:path w="286384" h="797560">
                <a:moveTo>
                  <a:pt x="91421" y="73913"/>
                </a:moveTo>
                <a:lnTo>
                  <a:pt x="73787" y="73913"/>
                </a:lnTo>
                <a:lnTo>
                  <a:pt x="82007" y="101311"/>
                </a:lnTo>
                <a:lnTo>
                  <a:pt x="109474" y="93090"/>
                </a:lnTo>
                <a:lnTo>
                  <a:pt x="91421" y="73913"/>
                </a:lnTo>
                <a:close/>
              </a:path>
            </a:pathLst>
          </a:custGeom>
          <a:solidFill>
            <a:srgbClr val="009999"/>
          </a:solidFill>
        </p:spPr>
        <p:txBody>
          <a:bodyPr wrap="square" lIns="0" tIns="0" rIns="0" bIns="0" rtlCol="0"/>
          <a:lstStyle/>
          <a:p>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244" y="1139697"/>
            <a:ext cx="3676650" cy="2586355"/>
          </a:xfrm>
          <a:prstGeom prst="rect">
            <a:avLst/>
          </a:prstGeom>
        </p:spPr>
        <p:txBody>
          <a:bodyPr vert="horz" wrap="square" lIns="0" tIns="12700" rIns="0" bIns="0" rtlCol="0">
            <a:spAutoFit/>
          </a:bodyPr>
          <a:lstStyle/>
          <a:p>
            <a:pPr marL="12700" marR="1830070">
              <a:lnSpc>
                <a:spcPct val="100000"/>
              </a:lnSpc>
              <a:spcBef>
                <a:spcPts val="100"/>
              </a:spcBef>
            </a:pPr>
            <a:r>
              <a:rPr sz="2400" b="1" spc="-5" dirty="0">
                <a:solidFill>
                  <a:srgbClr val="009999"/>
                </a:solidFill>
                <a:latin typeface="Courier New"/>
                <a:cs typeface="Courier New"/>
              </a:rPr>
              <a:t>Thread</a:t>
            </a:r>
            <a:r>
              <a:rPr sz="2400" b="1" spc="-105" dirty="0">
                <a:solidFill>
                  <a:srgbClr val="009999"/>
                </a:solidFill>
                <a:latin typeface="Courier New"/>
                <a:cs typeface="Courier New"/>
              </a:rPr>
              <a:t> </a:t>
            </a:r>
            <a:r>
              <a:rPr sz="2400" b="1" spc="-10" dirty="0">
                <a:solidFill>
                  <a:srgbClr val="009999"/>
                </a:solidFill>
                <a:latin typeface="Courier New"/>
                <a:cs typeface="Courier New"/>
              </a:rPr>
              <a:t>T0:  </a:t>
            </a:r>
            <a:r>
              <a:rPr sz="2400" b="1" spc="-5" dirty="0">
                <a:solidFill>
                  <a:srgbClr val="009999"/>
                </a:solidFill>
                <a:latin typeface="Courier New"/>
                <a:cs typeface="Courier New"/>
              </a:rPr>
              <a:t>repeat</a:t>
            </a:r>
            <a:endParaRPr sz="2400">
              <a:latin typeface="Courier New"/>
              <a:cs typeface="Courier New"/>
            </a:endParaRPr>
          </a:p>
          <a:p>
            <a:pPr marL="194945" marR="5080">
              <a:lnSpc>
                <a:spcPct val="100000"/>
              </a:lnSpc>
            </a:pPr>
            <a:r>
              <a:rPr sz="2400" b="1" spc="-5" dirty="0">
                <a:solidFill>
                  <a:srgbClr val="FF9966"/>
                </a:solidFill>
                <a:latin typeface="Courier New"/>
                <a:cs typeface="Courier New"/>
              </a:rPr>
              <a:t>while </a:t>
            </a:r>
            <a:r>
              <a:rPr sz="2400" b="1" spc="-10" dirty="0">
                <a:solidFill>
                  <a:srgbClr val="FF9966"/>
                </a:solidFill>
                <a:latin typeface="Courier New"/>
                <a:cs typeface="Courier New"/>
              </a:rPr>
              <a:t>(turn!= 0){};  </a:t>
            </a:r>
            <a:r>
              <a:rPr sz="2400" b="1" spc="-5" dirty="0">
                <a:solidFill>
                  <a:srgbClr val="009999"/>
                </a:solidFill>
                <a:latin typeface="Courier New"/>
                <a:cs typeface="Courier New"/>
              </a:rPr>
              <a:t>CS</a:t>
            </a:r>
            <a:endParaRPr sz="2400">
              <a:latin typeface="Courier New"/>
              <a:cs typeface="Courier New"/>
            </a:endParaRPr>
          </a:p>
          <a:p>
            <a:pPr marL="194945" marR="1830070">
              <a:lnSpc>
                <a:spcPct val="100000"/>
              </a:lnSpc>
            </a:pPr>
            <a:r>
              <a:rPr sz="2400" b="1" spc="-5" dirty="0">
                <a:solidFill>
                  <a:srgbClr val="FF9966"/>
                </a:solidFill>
                <a:latin typeface="Courier New"/>
                <a:cs typeface="Courier New"/>
              </a:rPr>
              <a:t>turn </a:t>
            </a:r>
            <a:r>
              <a:rPr sz="2400" b="1" dirty="0">
                <a:solidFill>
                  <a:srgbClr val="FF9966"/>
                </a:solidFill>
                <a:latin typeface="Courier New"/>
                <a:cs typeface="Courier New"/>
              </a:rPr>
              <a:t>=</a:t>
            </a:r>
            <a:r>
              <a:rPr sz="2400" b="1" spc="-120" dirty="0">
                <a:solidFill>
                  <a:srgbClr val="FF9966"/>
                </a:solidFill>
                <a:latin typeface="Courier New"/>
                <a:cs typeface="Courier New"/>
              </a:rPr>
              <a:t> </a:t>
            </a:r>
            <a:r>
              <a:rPr sz="2400" b="1" spc="-5" dirty="0">
                <a:solidFill>
                  <a:srgbClr val="FF9966"/>
                </a:solidFill>
                <a:latin typeface="Courier New"/>
                <a:cs typeface="Courier New"/>
              </a:rPr>
              <a:t>1;  </a:t>
            </a:r>
            <a:r>
              <a:rPr sz="2400" b="1" spc="-5" dirty="0">
                <a:solidFill>
                  <a:srgbClr val="009999"/>
                </a:solidFill>
                <a:latin typeface="Courier New"/>
                <a:cs typeface="Courier New"/>
              </a:rPr>
              <a:t>RS</a:t>
            </a:r>
            <a:endParaRPr sz="2400">
              <a:latin typeface="Courier New"/>
              <a:cs typeface="Courier New"/>
            </a:endParaRPr>
          </a:p>
          <a:p>
            <a:pPr marL="12700">
              <a:lnSpc>
                <a:spcPct val="100000"/>
              </a:lnSpc>
              <a:spcBef>
                <a:spcPts val="5"/>
              </a:spcBef>
            </a:pPr>
            <a:r>
              <a:rPr sz="2400" b="1" spc="-5" dirty="0">
                <a:solidFill>
                  <a:srgbClr val="009999"/>
                </a:solidFill>
                <a:latin typeface="Courier New"/>
                <a:cs typeface="Courier New"/>
              </a:rPr>
              <a:t>forever</a:t>
            </a:r>
            <a:endParaRPr sz="2400">
              <a:latin typeface="Courier New"/>
              <a:cs typeface="Courier New"/>
            </a:endParaRPr>
          </a:p>
        </p:txBody>
      </p:sp>
      <p:sp>
        <p:nvSpPr>
          <p:cNvPr id="3" name="object 3"/>
          <p:cNvSpPr txBox="1"/>
          <p:nvPr/>
        </p:nvSpPr>
        <p:spPr>
          <a:xfrm>
            <a:off x="4956428" y="1139697"/>
            <a:ext cx="3311525" cy="2586355"/>
          </a:xfrm>
          <a:prstGeom prst="rect">
            <a:avLst/>
          </a:prstGeom>
        </p:spPr>
        <p:txBody>
          <a:bodyPr vert="horz" wrap="square" lIns="0" tIns="12700" rIns="0" bIns="0" rtlCol="0">
            <a:spAutoFit/>
          </a:bodyPr>
          <a:lstStyle/>
          <a:p>
            <a:pPr marL="12700" marR="1464945">
              <a:lnSpc>
                <a:spcPct val="100000"/>
              </a:lnSpc>
              <a:spcBef>
                <a:spcPts val="100"/>
              </a:spcBef>
            </a:pPr>
            <a:r>
              <a:rPr sz="2400" b="1" spc="-5" dirty="0">
                <a:solidFill>
                  <a:srgbClr val="009999"/>
                </a:solidFill>
                <a:latin typeface="Courier New"/>
                <a:cs typeface="Courier New"/>
              </a:rPr>
              <a:t>Thread</a:t>
            </a:r>
            <a:r>
              <a:rPr sz="2400" b="1" spc="-105" dirty="0">
                <a:solidFill>
                  <a:srgbClr val="009999"/>
                </a:solidFill>
                <a:latin typeface="Courier New"/>
                <a:cs typeface="Courier New"/>
              </a:rPr>
              <a:t> </a:t>
            </a:r>
            <a:r>
              <a:rPr sz="2400" b="1" spc="-10" dirty="0">
                <a:solidFill>
                  <a:srgbClr val="009999"/>
                </a:solidFill>
                <a:latin typeface="Courier New"/>
                <a:cs typeface="Courier New"/>
              </a:rPr>
              <a:t>T1:  </a:t>
            </a:r>
            <a:r>
              <a:rPr sz="2400" b="1" spc="-5" dirty="0">
                <a:solidFill>
                  <a:srgbClr val="009999"/>
                </a:solidFill>
                <a:latin typeface="Courier New"/>
                <a:cs typeface="Courier New"/>
              </a:rPr>
              <a:t>repeat</a:t>
            </a:r>
            <a:endParaRPr sz="2400">
              <a:latin typeface="Courier New"/>
              <a:cs typeface="Courier New"/>
            </a:endParaRPr>
          </a:p>
          <a:p>
            <a:pPr marL="195580" marR="5080">
              <a:lnSpc>
                <a:spcPct val="100000"/>
              </a:lnSpc>
            </a:pPr>
            <a:r>
              <a:rPr sz="2400" b="1" spc="-10" dirty="0">
                <a:solidFill>
                  <a:srgbClr val="FF9966"/>
                </a:solidFill>
                <a:latin typeface="Courier New"/>
                <a:cs typeface="Courier New"/>
              </a:rPr>
              <a:t>while(turn!=1){};  </a:t>
            </a:r>
            <a:r>
              <a:rPr sz="2400" b="1" spc="-5" dirty="0">
                <a:solidFill>
                  <a:srgbClr val="009999"/>
                </a:solidFill>
                <a:latin typeface="Courier New"/>
                <a:cs typeface="Courier New"/>
              </a:rPr>
              <a:t>CS</a:t>
            </a:r>
            <a:endParaRPr sz="2400">
              <a:latin typeface="Courier New"/>
              <a:cs typeface="Courier New"/>
            </a:endParaRPr>
          </a:p>
          <a:p>
            <a:pPr marL="195580" marR="1464945">
              <a:lnSpc>
                <a:spcPct val="100000"/>
              </a:lnSpc>
            </a:pPr>
            <a:r>
              <a:rPr sz="2400" b="1" spc="-5" dirty="0">
                <a:solidFill>
                  <a:srgbClr val="FF9966"/>
                </a:solidFill>
                <a:latin typeface="Courier New"/>
                <a:cs typeface="Courier New"/>
              </a:rPr>
              <a:t>turn </a:t>
            </a:r>
            <a:r>
              <a:rPr sz="2400" b="1" dirty="0">
                <a:solidFill>
                  <a:srgbClr val="FF9966"/>
                </a:solidFill>
                <a:latin typeface="Courier New"/>
                <a:cs typeface="Courier New"/>
              </a:rPr>
              <a:t>=</a:t>
            </a:r>
            <a:r>
              <a:rPr sz="2400" b="1" spc="-120" dirty="0">
                <a:solidFill>
                  <a:srgbClr val="FF9966"/>
                </a:solidFill>
                <a:latin typeface="Courier New"/>
                <a:cs typeface="Courier New"/>
              </a:rPr>
              <a:t> </a:t>
            </a:r>
            <a:r>
              <a:rPr sz="2400" b="1" spc="-5" dirty="0">
                <a:solidFill>
                  <a:srgbClr val="FF9966"/>
                </a:solidFill>
                <a:latin typeface="Courier New"/>
                <a:cs typeface="Courier New"/>
              </a:rPr>
              <a:t>0;  </a:t>
            </a:r>
            <a:r>
              <a:rPr sz="2400" b="1" spc="-5" dirty="0">
                <a:solidFill>
                  <a:srgbClr val="009999"/>
                </a:solidFill>
                <a:latin typeface="Courier New"/>
                <a:cs typeface="Courier New"/>
              </a:rPr>
              <a:t>RS</a:t>
            </a:r>
            <a:endParaRPr sz="2400">
              <a:latin typeface="Courier New"/>
              <a:cs typeface="Courier New"/>
            </a:endParaRPr>
          </a:p>
          <a:p>
            <a:pPr marL="12700">
              <a:lnSpc>
                <a:spcPct val="100000"/>
              </a:lnSpc>
              <a:spcBef>
                <a:spcPts val="5"/>
              </a:spcBef>
            </a:pPr>
            <a:r>
              <a:rPr sz="2400" b="1" spc="-5" dirty="0">
                <a:solidFill>
                  <a:srgbClr val="009999"/>
                </a:solidFill>
                <a:latin typeface="Courier New"/>
                <a:cs typeface="Courier New"/>
              </a:rPr>
              <a:t>forever</a:t>
            </a:r>
            <a:endParaRPr sz="2400">
              <a:latin typeface="Courier New"/>
              <a:cs typeface="Courier New"/>
            </a:endParaRPr>
          </a:p>
        </p:txBody>
      </p:sp>
      <p:sp>
        <p:nvSpPr>
          <p:cNvPr id="4" name="object 4"/>
          <p:cNvSpPr/>
          <p:nvPr/>
        </p:nvSpPr>
        <p:spPr>
          <a:xfrm>
            <a:off x="2811399" y="2438399"/>
            <a:ext cx="2379345" cy="770890"/>
          </a:xfrm>
          <a:custGeom>
            <a:avLst/>
            <a:gdLst/>
            <a:ahLst/>
            <a:cxnLst/>
            <a:rect l="l" t="t" r="r" b="b"/>
            <a:pathLst>
              <a:path w="2379345" h="770889">
                <a:moveTo>
                  <a:pt x="2379091" y="760476"/>
                </a:moveTo>
                <a:lnTo>
                  <a:pt x="1632356" y="227203"/>
                </a:lnTo>
                <a:lnTo>
                  <a:pt x="2019198" y="98247"/>
                </a:lnTo>
                <a:lnTo>
                  <a:pt x="2025269" y="116332"/>
                </a:lnTo>
                <a:lnTo>
                  <a:pt x="2059432" y="82169"/>
                </a:lnTo>
                <a:lnTo>
                  <a:pt x="2065401" y="76200"/>
                </a:lnTo>
                <a:lnTo>
                  <a:pt x="2009140" y="68199"/>
                </a:lnTo>
                <a:lnTo>
                  <a:pt x="2015172" y="86220"/>
                </a:lnTo>
                <a:lnTo>
                  <a:pt x="1619592" y="218084"/>
                </a:lnTo>
                <a:lnTo>
                  <a:pt x="1348409" y="24409"/>
                </a:lnTo>
                <a:lnTo>
                  <a:pt x="1353705" y="17018"/>
                </a:lnTo>
                <a:lnTo>
                  <a:pt x="1359535" y="8890"/>
                </a:lnTo>
                <a:lnTo>
                  <a:pt x="1303401" y="0"/>
                </a:lnTo>
                <a:lnTo>
                  <a:pt x="1329944" y="50165"/>
                </a:lnTo>
                <a:lnTo>
                  <a:pt x="1341031" y="34696"/>
                </a:lnTo>
                <a:lnTo>
                  <a:pt x="1604708" y="223050"/>
                </a:lnTo>
                <a:lnTo>
                  <a:pt x="0" y="757936"/>
                </a:lnTo>
                <a:lnTo>
                  <a:pt x="3937" y="770001"/>
                </a:lnTo>
                <a:lnTo>
                  <a:pt x="1617472" y="232156"/>
                </a:lnTo>
                <a:lnTo>
                  <a:pt x="2371725" y="770890"/>
                </a:lnTo>
                <a:lnTo>
                  <a:pt x="2379091" y="760476"/>
                </a:lnTo>
                <a:close/>
              </a:path>
            </a:pathLst>
          </a:custGeom>
          <a:solidFill>
            <a:srgbClr val="009999"/>
          </a:solidFill>
        </p:spPr>
        <p:txBody>
          <a:bodyPr wrap="square" lIns="0" tIns="0" rIns="0" bIns="0" rtlCol="0"/>
          <a:lstStyle/>
          <a:p>
            <a:endParaRPr/>
          </a:p>
        </p:txBody>
      </p:sp>
      <p:sp>
        <p:nvSpPr>
          <p:cNvPr id="5" name="object 5"/>
          <p:cNvSpPr txBox="1"/>
          <p:nvPr/>
        </p:nvSpPr>
        <p:spPr>
          <a:xfrm>
            <a:off x="535940" y="4518736"/>
            <a:ext cx="7434580" cy="1479550"/>
          </a:xfrm>
          <a:prstGeom prst="rect">
            <a:avLst/>
          </a:prstGeom>
        </p:spPr>
        <p:txBody>
          <a:bodyPr vert="horz" wrap="square" lIns="0" tIns="12700" rIns="0" bIns="0" rtlCol="0">
            <a:spAutoFit/>
          </a:bodyPr>
          <a:lstStyle/>
          <a:p>
            <a:pPr marL="640080" algn="ctr">
              <a:lnSpc>
                <a:spcPct val="100000"/>
              </a:lnSpc>
              <a:spcBef>
                <a:spcPts val="100"/>
              </a:spcBef>
            </a:pPr>
            <a:r>
              <a:rPr sz="2400" b="1" dirty="0">
                <a:solidFill>
                  <a:srgbClr val="009999"/>
                </a:solidFill>
                <a:latin typeface="Times New Roman"/>
                <a:cs typeface="Times New Roman"/>
              </a:rPr>
              <a:t>Algorithm 1</a:t>
            </a:r>
            <a:r>
              <a:rPr sz="2400" b="1" spc="-20" dirty="0">
                <a:solidFill>
                  <a:srgbClr val="009999"/>
                </a:solidFill>
                <a:latin typeface="Times New Roman"/>
                <a:cs typeface="Times New Roman"/>
              </a:rPr>
              <a:t> </a:t>
            </a:r>
            <a:r>
              <a:rPr sz="2400" b="1" dirty="0">
                <a:solidFill>
                  <a:srgbClr val="009999"/>
                </a:solidFill>
                <a:latin typeface="Times New Roman"/>
                <a:cs typeface="Times New Roman"/>
              </a:rPr>
              <a:t>overview</a:t>
            </a:r>
            <a:endParaRPr sz="2400">
              <a:latin typeface="Times New Roman"/>
              <a:cs typeface="Times New Roman"/>
            </a:endParaRPr>
          </a:p>
          <a:p>
            <a:pPr>
              <a:lnSpc>
                <a:spcPct val="100000"/>
              </a:lnSpc>
              <a:spcBef>
                <a:spcPts val="25"/>
              </a:spcBef>
            </a:pPr>
            <a:endParaRPr sz="3250">
              <a:latin typeface="Times New Roman"/>
              <a:cs typeface="Times New Roman"/>
            </a:endParaRPr>
          </a:p>
          <a:p>
            <a:pPr marL="12700" marR="5080">
              <a:lnSpc>
                <a:spcPct val="100000"/>
              </a:lnSpc>
            </a:pPr>
            <a:r>
              <a:rPr sz="2000" dirty="0">
                <a:solidFill>
                  <a:srgbClr val="336699"/>
                </a:solidFill>
                <a:latin typeface="Liberation Sans Narrow"/>
                <a:cs typeface="Liberation Sans Narrow"/>
              </a:rPr>
              <a:t>Ex </a:t>
            </a:r>
            <a:r>
              <a:rPr sz="2000" spc="-5" dirty="0">
                <a:solidFill>
                  <a:srgbClr val="336699"/>
                </a:solidFill>
                <a:latin typeface="Liberation Sans Narrow"/>
                <a:cs typeface="Liberation Sans Narrow"/>
              </a:rPr>
              <a:t>2: Generalization to </a:t>
            </a:r>
            <a:r>
              <a:rPr sz="2000" dirty="0">
                <a:solidFill>
                  <a:srgbClr val="336699"/>
                </a:solidFill>
                <a:latin typeface="Liberation Sans Narrow"/>
                <a:cs typeface="Liberation Sans Narrow"/>
              </a:rPr>
              <a:t>n </a:t>
            </a:r>
            <a:r>
              <a:rPr sz="2000" spc="-5" dirty="0">
                <a:solidFill>
                  <a:srgbClr val="336699"/>
                </a:solidFill>
                <a:latin typeface="Liberation Sans Narrow"/>
                <a:cs typeface="Liberation Sans Narrow"/>
              </a:rPr>
              <a:t>threads: each time, before </a:t>
            </a:r>
            <a:r>
              <a:rPr sz="2000" dirty="0">
                <a:solidFill>
                  <a:srgbClr val="336699"/>
                </a:solidFill>
                <a:latin typeface="Liberation Sans Narrow"/>
                <a:cs typeface="Liberation Sans Narrow"/>
              </a:rPr>
              <a:t>a </a:t>
            </a:r>
            <a:r>
              <a:rPr sz="2000" spc="-5" dirty="0">
                <a:solidFill>
                  <a:srgbClr val="336699"/>
                </a:solidFill>
                <a:latin typeface="Liberation Sans Narrow"/>
                <a:cs typeface="Liberation Sans Narrow"/>
              </a:rPr>
              <a:t>thread can enter its critical  section, it must </a:t>
            </a:r>
            <a:r>
              <a:rPr sz="2000" dirty="0">
                <a:solidFill>
                  <a:srgbClr val="336699"/>
                </a:solidFill>
                <a:latin typeface="Liberation Sans Narrow"/>
                <a:cs typeface="Liberation Sans Narrow"/>
              </a:rPr>
              <a:t>wait </a:t>
            </a:r>
            <a:r>
              <a:rPr sz="2000" spc="-5" dirty="0">
                <a:solidFill>
                  <a:srgbClr val="336699"/>
                </a:solidFill>
                <a:latin typeface="Liberation Sans Narrow"/>
                <a:cs typeface="Liberation Sans Narrow"/>
              </a:rPr>
              <a:t>until all the others have had this</a:t>
            </a:r>
            <a:r>
              <a:rPr sz="2000" spc="-65" dirty="0">
                <a:solidFill>
                  <a:srgbClr val="336699"/>
                </a:solidFill>
                <a:latin typeface="Liberation Sans Narrow"/>
                <a:cs typeface="Liberation Sans Narrow"/>
              </a:rPr>
              <a:t> </a:t>
            </a:r>
            <a:r>
              <a:rPr sz="2000" spc="-10" dirty="0">
                <a:solidFill>
                  <a:srgbClr val="336699"/>
                </a:solidFill>
                <a:latin typeface="Liberation Sans Narrow"/>
                <a:cs typeface="Liberation Sans Narrow"/>
              </a:rPr>
              <a:t>chance!</a:t>
            </a:r>
            <a:endParaRPr sz="2000">
              <a:latin typeface="Liberation Sans Narrow"/>
              <a:cs typeface="Liberation Sans Narrow"/>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16</a:t>
            </a:fld>
            <a:endParaRPr dirty="0"/>
          </a:p>
        </p:txBody>
      </p:sp>
      <p:sp>
        <p:nvSpPr>
          <p:cNvPr id="6" name="object 6"/>
          <p:cNvSpPr txBox="1">
            <a:spLocks noGrp="1"/>
          </p:cNvSpPr>
          <p:nvPr>
            <p:ph type="title"/>
          </p:nvPr>
        </p:nvSpPr>
        <p:spPr>
          <a:xfrm>
            <a:off x="1222044" y="385317"/>
            <a:ext cx="586803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9999"/>
                </a:solidFill>
                <a:latin typeface="Courier New"/>
                <a:cs typeface="Courier New"/>
              </a:rPr>
              <a:t>initialization of </a:t>
            </a:r>
            <a:r>
              <a:rPr sz="2400" dirty="0">
                <a:solidFill>
                  <a:srgbClr val="009999"/>
                </a:solidFill>
                <a:latin typeface="Courier New"/>
                <a:cs typeface="Courier New"/>
              </a:rPr>
              <a:t>turn </a:t>
            </a:r>
            <a:r>
              <a:rPr sz="2400" spc="-10" dirty="0">
                <a:solidFill>
                  <a:srgbClr val="009999"/>
                </a:solidFill>
                <a:latin typeface="Courier New"/>
                <a:cs typeface="Courier New"/>
              </a:rPr>
              <a:t>to </a:t>
            </a:r>
            <a:r>
              <a:rPr sz="2400" dirty="0">
                <a:solidFill>
                  <a:srgbClr val="009999"/>
                </a:solidFill>
                <a:latin typeface="Courier New"/>
                <a:cs typeface="Courier New"/>
              </a:rPr>
              <a:t>0 or</a:t>
            </a:r>
            <a:r>
              <a:rPr sz="2400" spc="-65" dirty="0">
                <a:solidFill>
                  <a:srgbClr val="009999"/>
                </a:solidFill>
                <a:latin typeface="Courier New"/>
                <a:cs typeface="Courier New"/>
              </a:rPr>
              <a:t> </a:t>
            </a:r>
            <a:r>
              <a:rPr sz="2400" dirty="0">
                <a:solidFill>
                  <a:srgbClr val="009999"/>
                </a:solidFill>
                <a:latin typeface="Courier New"/>
                <a:cs typeface="Courier New"/>
              </a:rPr>
              <a:t>1</a:t>
            </a:r>
            <a:endParaRPr sz="240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54DC2E-91F6-8B5E-C3C4-82C0AF6E16A9}"/>
              </a:ext>
            </a:extLst>
          </p:cNvPr>
          <p:cNvPicPr>
            <a:picLocks noChangeAspect="1"/>
          </p:cNvPicPr>
          <p:nvPr/>
        </p:nvPicPr>
        <p:blipFill>
          <a:blip r:embed="rId3"/>
          <a:stretch>
            <a:fillRect/>
          </a:stretch>
        </p:blipFill>
        <p:spPr>
          <a:xfrm>
            <a:off x="1323975" y="1109662"/>
            <a:ext cx="6496050" cy="4638675"/>
          </a:xfrm>
          <a:prstGeom prst="rect">
            <a:avLst/>
          </a:prstGeom>
        </p:spPr>
      </p:pic>
      <p:pic>
        <p:nvPicPr>
          <p:cNvPr id="5" name="Picture 4">
            <a:extLst>
              <a:ext uri="{FF2B5EF4-FFF2-40B4-BE49-F238E27FC236}">
                <a16:creationId xmlns:a16="http://schemas.microsoft.com/office/drawing/2014/main" id="{CCDFC4B8-E9B9-FD22-F243-CB6BAD50F1BC}"/>
              </a:ext>
            </a:extLst>
          </p:cNvPr>
          <p:cNvPicPr>
            <a:picLocks noChangeAspect="1"/>
          </p:cNvPicPr>
          <p:nvPr/>
        </p:nvPicPr>
        <p:blipFill>
          <a:blip r:embed="rId4"/>
          <a:stretch>
            <a:fillRect/>
          </a:stretch>
        </p:blipFill>
        <p:spPr>
          <a:xfrm>
            <a:off x="500062" y="228600"/>
            <a:ext cx="8143875" cy="485775"/>
          </a:xfrm>
          <a:prstGeom prst="rect">
            <a:avLst/>
          </a:prstGeom>
        </p:spPr>
      </p:pic>
    </p:spTree>
    <p:extLst>
      <p:ext uri="{BB962C8B-B14F-4D97-AF65-F5344CB8AC3E}">
        <p14:creationId xmlns:p14="http://schemas.microsoft.com/office/powerpoint/2010/main" val="2658082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17</a:t>
            </a:r>
            <a:endParaRPr sz="1400">
              <a:latin typeface="Arial"/>
              <a:cs typeface="Arial"/>
            </a:endParaRPr>
          </a:p>
        </p:txBody>
      </p:sp>
      <p:sp>
        <p:nvSpPr>
          <p:cNvPr id="12" name="object 12"/>
          <p:cNvSpPr txBox="1">
            <a:spLocks noGrp="1"/>
          </p:cNvSpPr>
          <p:nvPr>
            <p:ph type="title"/>
          </p:nvPr>
        </p:nvSpPr>
        <p:spPr>
          <a:xfrm>
            <a:off x="1146454" y="186385"/>
            <a:ext cx="7435316" cy="505908"/>
          </a:xfrm>
          <a:prstGeom prst="rect">
            <a:avLst/>
          </a:prstGeom>
        </p:spPr>
        <p:txBody>
          <a:bodyPr vert="horz" wrap="square" lIns="0" tIns="13335" rIns="0" bIns="0" rtlCol="0">
            <a:spAutoFit/>
          </a:bodyPr>
          <a:lstStyle/>
          <a:p>
            <a:pPr marL="12700">
              <a:lnSpc>
                <a:spcPct val="100000"/>
              </a:lnSpc>
              <a:spcBef>
                <a:spcPts val="105"/>
              </a:spcBef>
            </a:pPr>
            <a:r>
              <a:rPr dirty="0"/>
              <a:t>Algorithm 2 </a:t>
            </a:r>
            <a:r>
              <a:rPr sz="2800" spc="-5" dirty="0"/>
              <a:t>or the excess of </a:t>
            </a:r>
            <a:r>
              <a:rPr sz="2800" spc="-10" dirty="0"/>
              <a:t>courtesy</a:t>
            </a:r>
            <a:r>
              <a:rPr sz="2800" spc="-40" dirty="0"/>
              <a:t> </a:t>
            </a:r>
            <a:r>
              <a:rPr sz="2800" spc="-10" dirty="0"/>
              <a:t>...</a:t>
            </a:r>
            <a:endParaRPr sz="2800" dirty="0"/>
          </a:p>
        </p:txBody>
      </p:sp>
      <p:sp>
        <p:nvSpPr>
          <p:cNvPr id="13" name="object 13"/>
          <p:cNvSpPr/>
          <p:nvPr/>
        </p:nvSpPr>
        <p:spPr>
          <a:xfrm>
            <a:off x="396849" y="1422527"/>
            <a:ext cx="164591" cy="167639"/>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396849" y="2032380"/>
            <a:ext cx="164591" cy="167639"/>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96849" y="2916301"/>
            <a:ext cx="164591" cy="167639"/>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396849" y="3526282"/>
            <a:ext cx="164591" cy="167639"/>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396849" y="3861561"/>
            <a:ext cx="164591" cy="167639"/>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396849" y="4196841"/>
            <a:ext cx="164591" cy="167639"/>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96849" y="4806696"/>
            <a:ext cx="164591" cy="167639"/>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854354" y="5097779"/>
            <a:ext cx="332231" cy="342900"/>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854354" y="5550408"/>
            <a:ext cx="332231" cy="342900"/>
          </a:xfrm>
          <a:prstGeom prst="rect">
            <a:avLst/>
          </a:prstGeom>
          <a:blipFill>
            <a:blip r:embed="rId4" cstate="print"/>
            <a:stretch>
              <a:fillRect/>
            </a:stretch>
          </a:blipFill>
        </p:spPr>
        <p:txBody>
          <a:bodyPr wrap="square" lIns="0" tIns="0" rIns="0" bIns="0" rtlCol="0"/>
          <a:lstStyle/>
          <a:p>
            <a:endParaRPr/>
          </a:p>
        </p:txBody>
      </p:sp>
      <p:sp>
        <p:nvSpPr>
          <p:cNvPr id="22" name="object 22"/>
          <p:cNvSpPr txBox="1"/>
          <p:nvPr/>
        </p:nvSpPr>
        <p:spPr>
          <a:xfrm>
            <a:off x="727354" y="1290955"/>
            <a:ext cx="3330575" cy="4618355"/>
          </a:xfrm>
          <a:prstGeom prst="rect">
            <a:avLst/>
          </a:prstGeom>
        </p:spPr>
        <p:txBody>
          <a:bodyPr vert="horz" wrap="square" lIns="0" tIns="13335" rIns="0" bIns="0" rtlCol="0">
            <a:spAutoFit/>
          </a:bodyPr>
          <a:lstStyle/>
          <a:p>
            <a:pPr marL="12700">
              <a:lnSpc>
                <a:spcPts val="2280"/>
              </a:lnSpc>
              <a:spcBef>
                <a:spcPts val="105"/>
              </a:spcBef>
            </a:pPr>
            <a:r>
              <a:rPr sz="2000" b="1" dirty="0">
                <a:solidFill>
                  <a:srgbClr val="006666"/>
                </a:solidFill>
                <a:latin typeface="Arial"/>
                <a:cs typeface="Arial"/>
              </a:rPr>
              <a:t>A Boolean </a:t>
            </a:r>
            <a:r>
              <a:rPr sz="2000" b="1" spc="-5" dirty="0">
                <a:solidFill>
                  <a:srgbClr val="006666"/>
                </a:solidFill>
                <a:latin typeface="Arial"/>
                <a:cs typeface="Arial"/>
              </a:rPr>
              <a:t>variable</a:t>
            </a:r>
            <a:r>
              <a:rPr sz="2000" b="1" spc="-35" dirty="0">
                <a:solidFill>
                  <a:srgbClr val="006666"/>
                </a:solidFill>
                <a:latin typeface="Arial"/>
                <a:cs typeface="Arial"/>
              </a:rPr>
              <a:t> </a:t>
            </a:r>
            <a:r>
              <a:rPr sz="2000" b="1" dirty="0">
                <a:solidFill>
                  <a:srgbClr val="006666"/>
                </a:solidFill>
                <a:latin typeface="Arial"/>
                <a:cs typeface="Arial"/>
              </a:rPr>
              <a:t>per</a:t>
            </a:r>
            <a:endParaRPr sz="2000">
              <a:latin typeface="Arial"/>
              <a:cs typeface="Arial"/>
            </a:endParaRPr>
          </a:p>
          <a:p>
            <a:pPr marL="12700">
              <a:lnSpc>
                <a:spcPts val="2280"/>
              </a:lnSpc>
            </a:pPr>
            <a:r>
              <a:rPr sz="2000" b="1" dirty="0">
                <a:solidFill>
                  <a:srgbClr val="006666"/>
                </a:solidFill>
                <a:latin typeface="Arial"/>
                <a:cs typeface="Arial"/>
              </a:rPr>
              <a:t>Thread: flag [0] and flag</a:t>
            </a:r>
            <a:r>
              <a:rPr sz="2000" b="1" spc="-145" dirty="0">
                <a:solidFill>
                  <a:srgbClr val="006666"/>
                </a:solidFill>
                <a:latin typeface="Arial"/>
                <a:cs typeface="Arial"/>
              </a:rPr>
              <a:t> </a:t>
            </a:r>
            <a:r>
              <a:rPr sz="2000" b="1" dirty="0">
                <a:solidFill>
                  <a:srgbClr val="006666"/>
                </a:solidFill>
                <a:latin typeface="Arial"/>
                <a:cs typeface="Arial"/>
              </a:rPr>
              <a:t>[1]</a:t>
            </a:r>
            <a:endParaRPr sz="2000">
              <a:latin typeface="Arial"/>
              <a:cs typeface="Arial"/>
            </a:endParaRPr>
          </a:p>
          <a:p>
            <a:pPr marL="12700" marR="5080">
              <a:lnSpc>
                <a:spcPts val="2160"/>
              </a:lnSpc>
              <a:spcBef>
                <a:spcPts val="509"/>
              </a:spcBef>
            </a:pPr>
            <a:r>
              <a:rPr sz="2000" b="1" dirty="0">
                <a:solidFill>
                  <a:srgbClr val="006666"/>
                </a:solidFill>
                <a:latin typeface="Arial"/>
                <a:cs typeface="Arial"/>
              </a:rPr>
              <a:t>Ti signals that he </a:t>
            </a:r>
            <a:r>
              <a:rPr sz="2000" b="1" spc="5" dirty="0">
                <a:solidFill>
                  <a:srgbClr val="006666"/>
                </a:solidFill>
                <a:latin typeface="Arial"/>
                <a:cs typeface="Arial"/>
              </a:rPr>
              <a:t>wants </a:t>
            </a:r>
            <a:r>
              <a:rPr sz="2000" b="1" dirty="0">
                <a:solidFill>
                  <a:srgbClr val="006666"/>
                </a:solidFill>
                <a:latin typeface="Arial"/>
                <a:cs typeface="Arial"/>
              </a:rPr>
              <a:t>to  execute his CS </a:t>
            </a:r>
            <a:r>
              <a:rPr sz="2000" b="1" spc="-15" dirty="0">
                <a:solidFill>
                  <a:srgbClr val="006666"/>
                </a:solidFill>
                <a:latin typeface="Arial"/>
                <a:cs typeface="Arial"/>
              </a:rPr>
              <a:t>by: </a:t>
            </a:r>
            <a:r>
              <a:rPr sz="2000" b="1" dirty="0">
                <a:solidFill>
                  <a:srgbClr val="006666"/>
                </a:solidFill>
                <a:latin typeface="Arial"/>
                <a:cs typeface="Arial"/>
              </a:rPr>
              <a:t>flag [i]</a:t>
            </a:r>
            <a:r>
              <a:rPr sz="2000" b="1" spc="-100" dirty="0">
                <a:solidFill>
                  <a:srgbClr val="006666"/>
                </a:solidFill>
                <a:latin typeface="Arial"/>
                <a:cs typeface="Arial"/>
              </a:rPr>
              <a:t> </a:t>
            </a:r>
            <a:r>
              <a:rPr sz="2000" b="1" dirty="0">
                <a:solidFill>
                  <a:srgbClr val="006666"/>
                </a:solidFill>
                <a:latin typeface="Arial"/>
                <a:cs typeface="Arial"/>
              </a:rPr>
              <a:t>=  true</a:t>
            </a:r>
            <a:endParaRPr sz="2000">
              <a:latin typeface="Arial"/>
              <a:cs typeface="Arial"/>
            </a:endParaRPr>
          </a:p>
          <a:p>
            <a:pPr marL="12700">
              <a:lnSpc>
                <a:spcPts val="2280"/>
              </a:lnSpc>
              <a:spcBef>
                <a:spcPts val="210"/>
              </a:spcBef>
            </a:pPr>
            <a:r>
              <a:rPr sz="2000" b="1" dirty="0">
                <a:solidFill>
                  <a:srgbClr val="006666"/>
                </a:solidFill>
                <a:latin typeface="Arial"/>
                <a:cs typeface="Arial"/>
              </a:rPr>
              <a:t>But </a:t>
            </a:r>
            <a:r>
              <a:rPr sz="2000" b="1" spc="-5" dirty="0">
                <a:solidFill>
                  <a:srgbClr val="006666"/>
                </a:solidFill>
                <a:latin typeface="Arial"/>
                <a:cs typeface="Arial"/>
              </a:rPr>
              <a:t>he </a:t>
            </a:r>
            <a:r>
              <a:rPr sz="2000" b="1" dirty="0">
                <a:solidFill>
                  <a:srgbClr val="006666"/>
                </a:solidFill>
                <a:latin typeface="Arial"/>
                <a:cs typeface="Arial"/>
              </a:rPr>
              <a:t>does not enter if</a:t>
            </a:r>
            <a:r>
              <a:rPr sz="2000" b="1" spc="-135" dirty="0">
                <a:solidFill>
                  <a:srgbClr val="006666"/>
                </a:solidFill>
                <a:latin typeface="Arial"/>
                <a:cs typeface="Arial"/>
              </a:rPr>
              <a:t> </a:t>
            </a:r>
            <a:r>
              <a:rPr sz="2000" b="1" dirty="0">
                <a:solidFill>
                  <a:srgbClr val="006666"/>
                </a:solidFill>
                <a:latin typeface="Arial"/>
                <a:cs typeface="Arial"/>
              </a:rPr>
              <a:t>the</a:t>
            </a:r>
            <a:endParaRPr sz="2000">
              <a:latin typeface="Arial"/>
              <a:cs typeface="Arial"/>
            </a:endParaRPr>
          </a:p>
          <a:p>
            <a:pPr marL="12700">
              <a:lnSpc>
                <a:spcPts val="2280"/>
              </a:lnSpc>
            </a:pPr>
            <a:r>
              <a:rPr sz="2000" b="1" dirty="0">
                <a:solidFill>
                  <a:srgbClr val="006666"/>
                </a:solidFill>
                <a:latin typeface="Arial"/>
                <a:cs typeface="Arial"/>
              </a:rPr>
              <a:t>other </a:t>
            </a:r>
            <a:r>
              <a:rPr sz="2000" b="1" spc="-5" dirty="0">
                <a:solidFill>
                  <a:srgbClr val="006666"/>
                </a:solidFill>
                <a:latin typeface="Arial"/>
                <a:cs typeface="Arial"/>
              </a:rPr>
              <a:t>is </a:t>
            </a:r>
            <a:r>
              <a:rPr sz="2000" b="1" dirty="0">
                <a:solidFill>
                  <a:srgbClr val="006666"/>
                </a:solidFill>
                <a:latin typeface="Arial"/>
                <a:cs typeface="Arial"/>
              </a:rPr>
              <a:t>also</a:t>
            </a:r>
            <a:r>
              <a:rPr sz="2000" b="1" spc="-70" dirty="0">
                <a:solidFill>
                  <a:srgbClr val="006666"/>
                </a:solidFill>
                <a:latin typeface="Arial"/>
                <a:cs typeface="Arial"/>
              </a:rPr>
              <a:t> </a:t>
            </a:r>
            <a:r>
              <a:rPr sz="2000" b="1" dirty="0">
                <a:solidFill>
                  <a:srgbClr val="006666"/>
                </a:solidFill>
                <a:latin typeface="Arial"/>
                <a:cs typeface="Arial"/>
              </a:rPr>
              <a:t>interested!</a:t>
            </a:r>
            <a:endParaRPr sz="2000">
              <a:latin typeface="Arial"/>
              <a:cs typeface="Arial"/>
            </a:endParaRPr>
          </a:p>
          <a:p>
            <a:pPr marL="12700" marR="883285">
              <a:lnSpc>
                <a:spcPct val="110000"/>
              </a:lnSpc>
            </a:pPr>
            <a:r>
              <a:rPr sz="2000" b="1" dirty="0">
                <a:solidFill>
                  <a:srgbClr val="006666"/>
                </a:solidFill>
                <a:latin typeface="Arial"/>
                <a:cs typeface="Arial"/>
              </a:rPr>
              <a:t>Mutual exclusion</a:t>
            </a:r>
            <a:r>
              <a:rPr sz="2000" b="1" spc="-120" dirty="0">
                <a:solidFill>
                  <a:srgbClr val="006666"/>
                </a:solidFill>
                <a:latin typeface="Arial"/>
                <a:cs typeface="Arial"/>
              </a:rPr>
              <a:t> </a:t>
            </a:r>
            <a:r>
              <a:rPr sz="2000" b="1" dirty="0">
                <a:solidFill>
                  <a:srgbClr val="006666"/>
                </a:solidFill>
                <a:latin typeface="Arial"/>
                <a:cs typeface="Arial"/>
              </a:rPr>
              <a:t>ok  Progress</a:t>
            </a:r>
            <a:r>
              <a:rPr sz="2000" b="1" spc="-25" dirty="0">
                <a:solidFill>
                  <a:srgbClr val="006666"/>
                </a:solidFill>
                <a:latin typeface="Arial"/>
                <a:cs typeface="Arial"/>
              </a:rPr>
              <a:t> </a:t>
            </a:r>
            <a:r>
              <a:rPr sz="2000" b="1" dirty="0">
                <a:solidFill>
                  <a:srgbClr val="006666"/>
                </a:solidFill>
                <a:latin typeface="Arial"/>
                <a:cs typeface="Arial"/>
              </a:rPr>
              <a:t>ok</a:t>
            </a:r>
            <a:endParaRPr sz="2000">
              <a:latin typeface="Arial"/>
              <a:cs typeface="Arial"/>
            </a:endParaRPr>
          </a:p>
          <a:p>
            <a:pPr marL="12700" marR="586740">
              <a:lnSpc>
                <a:spcPts val="2160"/>
              </a:lnSpc>
              <a:spcBef>
                <a:spcPts val="515"/>
              </a:spcBef>
            </a:pPr>
            <a:r>
              <a:rPr sz="2000" b="1" dirty="0">
                <a:solidFill>
                  <a:srgbClr val="006666"/>
                </a:solidFill>
                <a:latin typeface="Arial"/>
                <a:cs typeface="Arial"/>
              </a:rPr>
              <a:t>Absence of famine</a:t>
            </a:r>
            <a:r>
              <a:rPr sz="2000" b="1" spc="-130" dirty="0">
                <a:solidFill>
                  <a:srgbClr val="006666"/>
                </a:solidFill>
                <a:latin typeface="Arial"/>
                <a:cs typeface="Arial"/>
              </a:rPr>
              <a:t> </a:t>
            </a:r>
            <a:r>
              <a:rPr sz="2000" b="1" dirty="0">
                <a:solidFill>
                  <a:srgbClr val="006666"/>
                </a:solidFill>
                <a:latin typeface="Arial"/>
                <a:cs typeface="Arial"/>
              </a:rPr>
              <a:t>not  satisfied:</a:t>
            </a:r>
            <a:endParaRPr sz="2000">
              <a:latin typeface="Arial"/>
              <a:cs typeface="Arial"/>
            </a:endParaRPr>
          </a:p>
          <a:p>
            <a:pPr marL="12700">
              <a:lnSpc>
                <a:spcPct val="100000"/>
              </a:lnSpc>
              <a:spcBef>
                <a:spcPts val="210"/>
              </a:spcBef>
            </a:pPr>
            <a:r>
              <a:rPr sz="2000" b="1" dirty="0">
                <a:solidFill>
                  <a:srgbClr val="006666"/>
                </a:solidFill>
                <a:latin typeface="Arial"/>
                <a:cs typeface="Arial"/>
              </a:rPr>
              <a:t>Consider the</a:t>
            </a:r>
            <a:r>
              <a:rPr sz="2000" b="1" spc="-40" dirty="0">
                <a:solidFill>
                  <a:srgbClr val="006666"/>
                </a:solidFill>
                <a:latin typeface="Arial"/>
                <a:cs typeface="Arial"/>
              </a:rPr>
              <a:t> </a:t>
            </a:r>
            <a:r>
              <a:rPr sz="2000" b="1" dirty="0">
                <a:solidFill>
                  <a:srgbClr val="006666"/>
                </a:solidFill>
                <a:latin typeface="Arial"/>
                <a:cs typeface="Arial"/>
              </a:rPr>
              <a:t>sequence:</a:t>
            </a:r>
            <a:endParaRPr sz="2000">
              <a:latin typeface="Arial"/>
              <a:cs typeface="Arial"/>
            </a:endParaRPr>
          </a:p>
          <a:p>
            <a:pPr marL="413384" marR="307340">
              <a:lnSpc>
                <a:spcPts val="3560"/>
              </a:lnSpc>
              <a:spcBef>
                <a:spcPts val="160"/>
              </a:spcBef>
            </a:pPr>
            <a:r>
              <a:rPr sz="2700" dirty="0">
                <a:solidFill>
                  <a:srgbClr val="006666"/>
                </a:solidFill>
                <a:latin typeface="Arial"/>
                <a:cs typeface="Arial"/>
              </a:rPr>
              <a:t>T0: </a:t>
            </a:r>
            <a:r>
              <a:rPr sz="2700" spc="-5" dirty="0">
                <a:solidFill>
                  <a:srgbClr val="006666"/>
                </a:solidFill>
                <a:latin typeface="Arial"/>
                <a:cs typeface="Arial"/>
              </a:rPr>
              <a:t>flag </a:t>
            </a:r>
            <a:r>
              <a:rPr sz="2700" dirty="0">
                <a:solidFill>
                  <a:srgbClr val="006666"/>
                </a:solidFill>
                <a:latin typeface="Arial"/>
                <a:cs typeface="Arial"/>
              </a:rPr>
              <a:t>[0] =</a:t>
            </a:r>
            <a:r>
              <a:rPr sz="2700" spc="-85" dirty="0">
                <a:solidFill>
                  <a:srgbClr val="006666"/>
                </a:solidFill>
                <a:latin typeface="Arial"/>
                <a:cs typeface="Arial"/>
              </a:rPr>
              <a:t> </a:t>
            </a:r>
            <a:r>
              <a:rPr sz="2700" dirty="0">
                <a:solidFill>
                  <a:srgbClr val="006666"/>
                </a:solidFill>
                <a:latin typeface="Arial"/>
                <a:cs typeface="Arial"/>
              </a:rPr>
              <a:t>true  T1: </a:t>
            </a:r>
            <a:r>
              <a:rPr sz="2700" spc="-5" dirty="0">
                <a:solidFill>
                  <a:srgbClr val="006666"/>
                </a:solidFill>
                <a:latin typeface="Arial"/>
                <a:cs typeface="Arial"/>
              </a:rPr>
              <a:t>flag </a:t>
            </a:r>
            <a:r>
              <a:rPr sz="2700" dirty="0">
                <a:solidFill>
                  <a:srgbClr val="006666"/>
                </a:solidFill>
                <a:latin typeface="Arial"/>
                <a:cs typeface="Arial"/>
              </a:rPr>
              <a:t>[1] =</a:t>
            </a:r>
            <a:r>
              <a:rPr sz="2700" spc="-85" dirty="0">
                <a:solidFill>
                  <a:srgbClr val="006666"/>
                </a:solidFill>
                <a:latin typeface="Arial"/>
                <a:cs typeface="Arial"/>
              </a:rPr>
              <a:t> </a:t>
            </a:r>
            <a:r>
              <a:rPr sz="2700" dirty="0">
                <a:solidFill>
                  <a:srgbClr val="006666"/>
                </a:solidFill>
                <a:latin typeface="Arial"/>
                <a:cs typeface="Arial"/>
              </a:rPr>
              <a:t>true</a:t>
            </a:r>
            <a:endParaRPr sz="2700">
              <a:latin typeface="Arial"/>
              <a:cs typeface="Arial"/>
            </a:endParaRPr>
          </a:p>
        </p:txBody>
      </p:sp>
      <p:sp>
        <p:nvSpPr>
          <p:cNvPr id="23" name="object 23"/>
          <p:cNvSpPr/>
          <p:nvPr/>
        </p:nvSpPr>
        <p:spPr>
          <a:xfrm>
            <a:off x="1311528" y="5995415"/>
            <a:ext cx="188975" cy="196596"/>
          </a:xfrm>
          <a:prstGeom prst="rect">
            <a:avLst/>
          </a:prstGeom>
          <a:blipFill>
            <a:blip r:embed="rId5" cstate="print"/>
            <a:stretch>
              <a:fillRect/>
            </a:stretch>
          </a:blipFill>
        </p:spPr>
        <p:txBody>
          <a:bodyPr wrap="square" lIns="0" tIns="0" rIns="0" bIns="0" rtlCol="0"/>
          <a:lstStyle/>
          <a:p>
            <a:endParaRPr/>
          </a:p>
        </p:txBody>
      </p:sp>
      <p:sp>
        <p:nvSpPr>
          <p:cNvPr id="24" name="object 24"/>
          <p:cNvSpPr txBox="1"/>
          <p:nvPr/>
        </p:nvSpPr>
        <p:spPr>
          <a:xfrm>
            <a:off x="1527428" y="5913831"/>
            <a:ext cx="2959735" cy="821055"/>
          </a:xfrm>
          <a:prstGeom prst="rect">
            <a:avLst/>
          </a:prstGeom>
        </p:spPr>
        <p:txBody>
          <a:bodyPr vert="horz" wrap="square" lIns="0" tIns="40640" rIns="0" bIns="0" rtlCol="0">
            <a:spAutoFit/>
          </a:bodyPr>
          <a:lstStyle/>
          <a:p>
            <a:pPr marL="12700" marR="5080">
              <a:lnSpc>
                <a:spcPct val="89800"/>
              </a:lnSpc>
              <a:spcBef>
                <a:spcPts val="320"/>
              </a:spcBef>
            </a:pPr>
            <a:r>
              <a:rPr sz="1800" spc="-5" dirty="0">
                <a:solidFill>
                  <a:srgbClr val="006666"/>
                </a:solidFill>
                <a:latin typeface="Arial"/>
                <a:cs typeface="Arial"/>
              </a:rPr>
              <a:t>Each thread </a:t>
            </a:r>
            <a:r>
              <a:rPr sz="1800" spc="-15" dirty="0">
                <a:solidFill>
                  <a:srgbClr val="006666"/>
                </a:solidFill>
                <a:latin typeface="Arial"/>
                <a:cs typeface="Arial"/>
              </a:rPr>
              <a:t>will wait  </a:t>
            </a:r>
            <a:r>
              <a:rPr sz="1800" spc="-5" dirty="0">
                <a:solidFill>
                  <a:srgbClr val="006666"/>
                </a:solidFill>
                <a:latin typeface="Arial"/>
                <a:cs typeface="Arial"/>
              </a:rPr>
              <a:t>indefinitely </a:t>
            </a:r>
            <a:r>
              <a:rPr sz="1800" dirty="0">
                <a:solidFill>
                  <a:srgbClr val="006666"/>
                </a:solidFill>
                <a:latin typeface="Arial"/>
                <a:cs typeface="Arial"/>
              </a:rPr>
              <a:t>to </a:t>
            </a:r>
            <a:r>
              <a:rPr sz="1800" spc="-5" dirty="0">
                <a:solidFill>
                  <a:srgbClr val="006666"/>
                </a:solidFill>
                <a:latin typeface="Arial"/>
                <a:cs typeface="Arial"/>
              </a:rPr>
              <a:t>execute </a:t>
            </a:r>
            <a:r>
              <a:rPr sz="1800" dirty="0">
                <a:solidFill>
                  <a:srgbClr val="006666"/>
                </a:solidFill>
                <a:latin typeface="Arial"/>
                <a:cs typeface="Arial"/>
              </a:rPr>
              <a:t>its</a:t>
            </a:r>
            <a:r>
              <a:rPr sz="1800" spc="-25" dirty="0">
                <a:solidFill>
                  <a:srgbClr val="006666"/>
                </a:solidFill>
                <a:latin typeface="Arial"/>
                <a:cs typeface="Arial"/>
              </a:rPr>
              <a:t> </a:t>
            </a:r>
            <a:r>
              <a:rPr sz="1800" dirty="0">
                <a:solidFill>
                  <a:srgbClr val="006666"/>
                </a:solidFill>
                <a:latin typeface="Arial"/>
                <a:cs typeface="Arial"/>
              </a:rPr>
              <a:t>CS:  </a:t>
            </a:r>
            <a:r>
              <a:rPr sz="1800" spc="-25" dirty="0">
                <a:solidFill>
                  <a:srgbClr val="006666"/>
                </a:solidFill>
                <a:latin typeface="Arial"/>
                <a:cs typeface="Arial"/>
              </a:rPr>
              <a:t>we </a:t>
            </a:r>
            <a:r>
              <a:rPr sz="1800" spc="-5" dirty="0">
                <a:solidFill>
                  <a:srgbClr val="006666"/>
                </a:solidFill>
                <a:latin typeface="Arial"/>
                <a:cs typeface="Arial"/>
              </a:rPr>
              <a:t>have a</a:t>
            </a:r>
            <a:r>
              <a:rPr sz="1800" spc="55" dirty="0">
                <a:solidFill>
                  <a:srgbClr val="006666"/>
                </a:solidFill>
                <a:latin typeface="Arial"/>
                <a:cs typeface="Arial"/>
              </a:rPr>
              <a:t> </a:t>
            </a:r>
            <a:r>
              <a:rPr sz="2000" i="1" dirty="0">
                <a:solidFill>
                  <a:srgbClr val="FF9966"/>
                </a:solidFill>
                <a:latin typeface="Arial"/>
                <a:cs typeface="Arial"/>
              </a:rPr>
              <a:t>starvation</a:t>
            </a:r>
            <a:endParaRPr sz="2000">
              <a:latin typeface="Arial"/>
              <a:cs typeface="Arial"/>
            </a:endParaRPr>
          </a:p>
        </p:txBody>
      </p:sp>
      <p:sp>
        <p:nvSpPr>
          <p:cNvPr id="25" name="object 25"/>
          <p:cNvSpPr txBox="1"/>
          <p:nvPr/>
        </p:nvSpPr>
        <p:spPr>
          <a:xfrm>
            <a:off x="4291329" y="2022728"/>
            <a:ext cx="4595495" cy="3421379"/>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9999"/>
                </a:solidFill>
                <a:latin typeface="Courier New"/>
                <a:cs typeface="Courier New"/>
              </a:rPr>
              <a:t>Thread</a:t>
            </a:r>
            <a:r>
              <a:rPr sz="2400" b="1" spc="-20" dirty="0">
                <a:solidFill>
                  <a:srgbClr val="009999"/>
                </a:solidFill>
                <a:latin typeface="Courier New"/>
                <a:cs typeface="Courier New"/>
              </a:rPr>
              <a:t> </a:t>
            </a:r>
            <a:r>
              <a:rPr sz="2400" b="1" spc="-10" dirty="0">
                <a:solidFill>
                  <a:srgbClr val="009999"/>
                </a:solidFill>
                <a:latin typeface="Courier New"/>
                <a:cs typeface="Courier New"/>
              </a:rPr>
              <a:t>Ti:</a:t>
            </a:r>
            <a:endParaRPr sz="2400">
              <a:latin typeface="Courier New"/>
              <a:cs typeface="Courier New"/>
            </a:endParaRPr>
          </a:p>
          <a:p>
            <a:pPr marL="12700">
              <a:lnSpc>
                <a:spcPct val="100000"/>
              </a:lnSpc>
            </a:pPr>
            <a:r>
              <a:rPr sz="2400" b="1" spc="-5" dirty="0">
                <a:solidFill>
                  <a:srgbClr val="009999"/>
                </a:solidFill>
                <a:latin typeface="Courier New"/>
                <a:cs typeface="Courier New"/>
              </a:rPr>
              <a:t>repeat</a:t>
            </a:r>
            <a:endParaRPr sz="2400">
              <a:latin typeface="Courier New"/>
              <a:cs typeface="Courier New"/>
            </a:endParaRPr>
          </a:p>
          <a:p>
            <a:pPr marL="195580" marR="193040">
              <a:lnSpc>
                <a:spcPct val="100000"/>
              </a:lnSpc>
            </a:pPr>
            <a:r>
              <a:rPr sz="2400" b="1" spc="-5" dirty="0">
                <a:solidFill>
                  <a:srgbClr val="FF9966"/>
                </a:solidFill>
                <a:latin typeface="Courier New"/>
                <a:cs typeface="Courier New"/>
              </a:rPr>
              <a:t>flag </a:t>
            </a:r>
            <a:r>
              <a:rPr sz="2400" b="1" spc="-15" dirty="0">
                <a:solidFill>
                  <a:srgbClr val="FF9966"/>
                </a:solidFill>
                <a:latin typeface="Courier New"/>
                <a:cs typeface="Courier New"/>
              </a:rPr>
              <a:t>[i] </a:t>
            </a:r>
            <a:r>
              <a:rPr sz="2400" b="1" dirty="0">
                <a:solidFill>
                  <a:srgbClr val="FF9966"/>
                </a:solidFill>
                <a:latin typeface="Courier New"/>
                <a:cs typeface="Courier New"/>
              </a:rPr>
              <a:t>= </a:t>
            </a:r>
            <a:r>
              <a:rPr sz="2400" b="1" spc="-10" dirty="0">
                <a:solidFill>
                  <a:srgbClr val="FF9966"/>
                </a:solidFill>
                <a:latin typeface="Courier New"/>
                <a:cs typeface="Courier New"/>
              </a:rPr>
              <a:t>true;  while(flag[j]==true){};  </a:t>
            </a:r>
            <a:r>
              <a:rPr sz="2400" b="1" spc="-5" dirty="0">
                <a:solidFill>
                  <a:srgbClr val="009999"/>
                </a:solidFill>
                <a:latin typeface="Courier New"/>
                <a:cs typeface="Courier New"/>
              </a:rPr>
              <a:t>CS</a:t>
            </a:r>
            <a:endParaRPr sz="2400">
              <a:latin typeface="Courier New"/>
              <a:cs typeface="Courier New"/>
            </a:endParaRPr>
          </a:p>
          <a:p>
            <a:pPr marL="195580" marR="1471295">
              <a:lnSpc>
                <a:spcPct val="100000"/>
              </a:lnSpc>
            </a:pPr>
            <a:r>
              <a:rPr sz="2400" b="1" spc="-10" dirty="0">
                <a:solidFill>
                  <a:srgbClr val="FF9966"/>
                </a:solidFill>
                <a:latin typeface="Courier New"/>
                <a:cs typeface="Courier New"/>
              </a:rPr>
              <a:t>flag[i] </a:t>
            </a:r>
            <a:r>
              <a:rPr sz="2400" b="1" dirty="0">
                <a:solidFill>
                  <a:srgbClr val="FF9966"/>
                </a:solidFill>
                <a:latin typeface="Courier New"/>
                <a:cs typeface="Courier New"/>
              </a:rPr>
              <a:t>=</a:t>
            </a:r>
            <a:r>
              <a:rPr sz="2400" b="1" spc="-65" dirty="0">
                <a:solidFill>
                  <a:srgbClr val="FF9966"/>
                </a:solidFill>
                <a:latin typeface="Courier New"/>
                <a:cs typeface="Courier New"/>
              </a:rPr>
              <a:t> </a:t>
            </a:r>
            <a:r>
              <a:rPr sz="2400" b="1" spc="-10" dirty="0">
                <a:solidFill>
                  <a:srgbClr val="FF9966"/>
                </a:solidFill>
                <a:latin typeface="Courier New"/>
                <a:cs typeface="Courier New"/>
              </a:rPr>
              <a:t>false;  </a:t>
            </a:r>
            <a:r>
              <a:rPr sz="2400" b="1" spc="-5" dirty="0">
                <a:solidFill>
                  <a:srgbClr val="009999"/>
                </a:solidFill>
                <a:latin typeface="Courier New"/>
                <a:cs typeface="Courier New"/>
              </a:rPr>
              <a:t>RS</a:t>
            </a:r>
            <a:endParaRPr sz="2400">
              <a:latin typeface="Courier New"/>
              <a:cs typeface="Courier New"/>
            </a:endParaRPr>
          </a:p>
          <a:p>
            <a:pPr marL="12700">
              <a:lnSpc>
                <a:spcPct val="100000"/>
              </a:lnSpc>
              <a:spcBef>
                <a:spcPts val="65"/>
              </a:spcBef>
            </a:pPr>
            <a:r>
              <a:rPr sz="2400" b="1" spc="-5" dirty="0">
                <a:solidFill>
                  <a:srgbClr val="009999"/>
                </a:solidFill>
                <a:latin typeface="Courier New"/>
                <a:cs typeface="Courier New"/>
              </a:rPr>
              <a:t>forever</a:t>
            </a:r>
            <a:endParaRPr sz="2400">
              <a:latin typeface="Courier New"/>
              <a:cs typeface="Courier New"/>
            </a:endParaRPr>
          </a:p>
          <a:p>
            <a:pPr marR="5080" algn="r">
              <a:lnSpc>
                <a:spcPct val="100000"/>
              </a:lnSpc>
              <a:spcBef>
                <a:spcPts val="755"/>
              </a:spcBef>
            </a:pPr>
            <a:r>
              <a:rPr sz="2400" dirty="0">
                <a:solidFill>
                  <a:srgbClr val="009999"/>
                </a:solidFill>
                <a:latin typeface="Times New Roman"/>
                <a:cs typeface="Times New Roman"/>
              </a:rPr>
              <a:t>do</a:t>
            </a:r>
            <a:r>
              <a:rPr sz="2400" spc="-95" dirty="0">
                <a:solidFill>
                  <a:srgbClr val="009999"/>
                </a:solidFill>
                <a:latin typeface="Times New Roman"/>
                <a:cs typeface="Times New Roman"/>
              </a:rPr>
              <a:t> </a:t>
            </a:r>
            <a:r>
              <a:rPr sz="2400" dirty="0">
                <a:solidFill>
                  <a:srgbClr val="009999"/>
                </a:solidFill>
                <a:latin typeface="Times New Roman"/>
                <a:cs typeface="Times New Roman"/>
              </a:rPr>
              <a:t>nothing</a:t>
            </a:r>
            <a:endParaRPr sz="2400">
              <a:latin typeface="Times New Roman"/>
              <a:cs typeface="Times New Roman"/>
            </a:endParaRPr>
          </a:p>
        </p:txBody>
      </p:sp>
      <p:sp>
        <p:nvSpPr>
          <p:cNvPr id="26" name="object 26"/>
          <p:cNvSpPr/>
          <p:nvPr/>
        </p:nvSpPr>
        <p:spPr>
          <a:xfrm>
            <a:off x="4648200" y="5952743"/>
            <a:ext cx="914400" cy="905254"/>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8426322" y="3886200"/>
            <a:ext cx="227329" cy="1251585"/>
          </a:xfrm>
          <a:custGeom>
            <a:avLst/>
            <a:gdLst/>
            <a:ahLst/>
            <a:cxnLst/>
            <a:rect l="l" t="t" r="r" b="b"/>
            <a:pathLst>
              <a:path w="227329" h="1251585">
                <a:moveTo>
                  <a:pt x="141748" y="109853"/>
                </a:moveTo>
                <a:lnTo>
                  <a:pt x="0" y="1243964"/>
                </a:lnTo>
                <a:lnTo>
                  <a:pt x="56642" y="1251077"/>
                </a:lnTo>
                <a:lnTo>
                  <a:pt x="198513" y="116972"/>
                </a:lnTo>
                <a:lnTo>
                  <a:pt x="141748" y="109853"/>
                </a:lnTo>
                <a:close/>
              </a:path>
              <a:path w="227329" h="1251585">
                <a:moveTo>
                  <a:pt x="213058" y="81533"/>
                </a:moveTo>
                <a:lnTo>
                  <a:pt x="145287" y="81533"/>
                </a:lnTo>
                <a:lnTo>
                  <a:pt x="202056" y="88645"/>
                </a:lnTo>
                <a:lnTo>
                  <a:pt x="198513" y="116972"/>
                </a:lnTo>
                <a:lnTo>
                  <a:pt x="226822" y="120523"/>
                </a:lnTo>
                <a:lnTo>
                  <a:pt x="213058" y="81533"/>
                </a:lnTo>
                <a:close/>
              </a:path>
              <a:path w="227329" h="1251585">
                <a:moveTo>
                  <a:pt x="145287" y="81533"/>
                </a:moveTo>
                <a:lnTo>
                  <a:pt x="141748" y="109853"/>
                </a:lnTo>
                <a:lnTo>
                  <a:pt x="198513" y="116972"/>
                </a:lnTo>
                <a:lnTo>
                  <a:pt x="202056" y="88645"/>
                </a:lnTo>
                <a:lnTo>
                  <a:pt x="145287" y="81533"/>
                </a:lnTo>
                <a:close/>
              </a:path>
              <a:path w="227329" h="1251585">
                <a:moveTo>
                  <a:pt x="184276" y="0"/>
                </a:moveTo>
                <a:lnTo>
                  <a:pt x="113410" y="106299"/>
                </a:lnTo>
                <a:lnTo>
                  <a:pt x="141748" y="109853"/>
                </a:lnTo>
                <a:lnTo>
                  <a:pt x="145287" y="81533"/>
                </a:lnTo>
                <a:lnTo>
                  <a:pt x="213058" y="81533"/>
                </a:lnTo>
                <a:lnTo>
                  <a:pt x="184276" y="0"/>
                </a:lnTo>
                <a:close/>
              </a:path>
            </a:pathLst>
          </a:custGeom>
          <a:solidFill>
            <a:srgbClr val="009999"/>
          </a:solid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18</a:t>
            </a:r>
            <a:endParaRPr sz="1400">
              <a:latin typeface="Arial"/>
              <a:cs typeface="Arial"/>
            </a:endParaRPr>
          </a:p>
        </p:txBody>
      </p:sp>
      <p:sp>
        <p:nvSpPr>
          <p:cNvPr id="4" name="object 4"/>
          <p:cNvSpPr txBox="1"/>
          <p:nvPr/>
        </p:nvSpPr>
        <p:spPr>
          <a:xfrm>
            <a:off x="231140" y="1221994"/>
            <a:ext cx="3836035" cy="2769870"/>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9999"/>
                </a:solidFill>
                <a:latin typeface="Courier New"/>
                <a:cs typeface="Courier New"/>
              </a:rPr>
              <a:t>Thread</a:t>
            </a:r>
            <a:r>
              <a:rPr sz="2000" b="1" spc="-10" dirty="0">
                <a:solidFill>
                  <a:srgbClr val="009999"/>
                </a:solidFill>
                <a:latin typeface="Courier New"/>
                <a:cs typeface="Courier New"/>
              </a:rPr>
              <a:t> </a:t>
            </a:r>
            <a:r>
              <a:rPr sz="2000" b="1" dirty="0">
                <a:solidFill>
                  <a:srgbClr val="009999"/>
                </a:solidFill>
                <a:latin typeface="Courier New"/>
                <a:cs typeface="Courier New"/>
              </a:rPr>
              <a:t>T0:</a:t>
            </a:r>
            <a:endParaRPr sz="2000">
              <a:latin typeface="Courier New"/>
              <a:cs typeface="Courier New"/>
            </a:endParaRPr>
          </a:p>
          <a:p>
            <a:pPr marL="12700">
              <a:lnSpc>
                <a:spcPct val="100000"/>
              </a:lnSpc>
            </a:pPr>
            <a:r>
              <a:rPr sz="2000" b="1" spc="-5" dirty="0">
                <a:solidFill>
                  <a:srgbClr val="009999"/>
                </a:solidFill>
                <a:latin typeface="Courier New"/>
                <a:cs typeface="Courier New"/>
              </a:rPr>
              <a:t>repeat</a:t>
            </a:r>
            <a:endParaRPr sz="2000">
              <a:latin typeface="Courier New"/>
              <a:cs typeface="Courier New"/>
            </a:endParaRPr>
          </a:p>
          <a:p>
            <a:pPr marL="165100">
              <a:lnSpc>
                <a:spcPct val="100000"/>
              </a:lnSpc>
            </a:pPr>
            <a:r>
              <a:rPr sz="2000" b="1" dirty="0">
                <a:solidFill>
                  <a:srgbClr val="FF9966"/>
                </a:solidFill>
                <a:latin typeface="Courier New"/>
                <a:cs typeface="Courier New"/>
              </a:rPr>
              <a:t>flag [0] =</a:t>
            </a:r>
            <a:r>
              <a:rPr sz="2000" b="1" spc="-40" dirty="0">
                <a:solidFill>
                  <a:srgbClr val="FF9966"/>
                </a:solidFill>
                <a:latin typeface="Courier New"/>
                <a:cs typeface="Courier New"/>
              </a:rPr>
              <a:t> </a:t>
            </a:r>
            <a:r>
              <a:rPr sz="2000" b="1" spc="-5" dirty="0">
                <a:solidFill>
                  <a:srgbClr val="FF9966"/>
                </a:solidFill>
                <a:latin typeface="Courier New"/>
                <a:cs typeface="Courier New"/>
              </a:rPr>
              <a:t>true;</a:t>
            </a:r>
            <a:endParaRPr sz="2000">
              <a:latin typeface="Courier New"/>
              <a:cs typeface="Courier New"/>
            </a:endParaRPr>
          </a:p>
          <a:p>
            <a:pPr marL="165100">
              <a:lnSpc>
                <a:spcPct val="100000"/>
              </a:lnSpc>
            </a:pPr>
            <a:r>
              <a:rPr sz="2000" b="1" spc="-5" dirty="0">
                <a:solidFill>
                  <a:srgbClr val="FF9966"/>
                </a:solidFill>
                <a:latin typeface="Courier New"/>
                <a:cs typeface="Courier New"/>
              </a:rPr>
              <a:t>while (flag </a:t>
            </a:r>
            <a:r>
              <a:rPr sz="2000" b="1" dirty="0">
                <a:solidFill>
                  <a:srgbClr val="FF9966"/>
                </a:solidFill>
                <a:latin typeface="Courier New"/>
                <a:cs typeface="Courier New"/>
              </a:rPr>
              <a:t>[1] </a:t>
            </a:r>
            <a:r>
              <a:rPr sz="2000" b="1" spc="-5" dirty="0">
                <a:solidFill>
                  <a:srgbClr val="FF9966"/>
                </a:solidFill>
                <a:latin typeface="Courier New"/>
                <a:cs typeface="Courier New"/>
              </a:rPr>
              <a:t>==</a:t>
            </a:r>
            <a:r>
              <a:rPr sz="2000" b="1" spc="-55" dirty="0">
                <a:solidFill>
                  <a:srgbClr val="FF9966"/>
                </a:solidFill>
                <a:latin typeface="Courier New"/>
                <a:cs typeface="Courier New"/>
              </a:rPr>
              <a:t> </a:t>
            </a:r>
            <a:r>
              <a:rPr sz="2000" b="1" spc="-5" dirty="0">
                <a:solidFill>
                  <a:srgbClr val="FF9966"/>
                </a:solidFill>
                <a:latin typeface="Courier New"/>
                <a:cs typeface="Courier New"/>
              </a:rPr>
              <a:t>true)</a:t>
            </a:r>
            <a:endParaRPr sz="2000">
              <a:latin typeface="Courier New"/>
              <a:cs typeface="Courier New"/>
            </a:endParaRPr>
          </a:p>
          <a:p>
            <a:pPr marL="12700">
              <a:lnSpc>
                <a:spcPct val="100000"/>
              </a:lnSpc>
            </a:pPr>
            <a:r>
              <a:rPr sz="2000" b="1" spc="-5" dirty="0">
                <a:solidFill>
                  <a:srgbClr val="FF9966"/>
                </a:solidFill>
                <a:latin typeface="Courier New"/>
                <a:cs typeface="Courier New"/>
              </a:rPr>
              <a:t>{};</a:t>
            </a:r>
            <a:endParaRPr sz="2000">
              <a:latin typeface="Courier New"/>
              <a:cs typeface="Courier New"/>
            </a:endParaRPr>
          </a:p>
          <a:p>
            <a:pPr marL="165100">
              <a:lnSpc>
                <a:spcPct val="100000"/>
              </a:lnSpc>
            </a:pPr>
            <a:r>
              <a:rPr sz="2000" b="1" spc="-5" dirty="0">
                <a:solidFill>
                  <a:srgbClr val="009999"/>
                </a:solidFill>
                <a:latin typeface="Courier New"/>
                <a:cs typeface="Courier New"/>
              </a:rPr>
              <a:t>CS</a:t>
            </a:r>
            <a:endParaRPr sz="2000">
              <a:latin typeface="Courier New"/>
              <a:cs typeface="Courier New"/>
            </a:endParaRPr>
          </a:p>
          <a:p>
            <a:pPr marL="165100">
              <a:lnSpc>
                <a:spcPct val="100000"/>
              </a:lnSpc>
            </a:pPr>
            <a:r>
              <a:rPr sz="2000" b="1" dirty="0">
                <a:solidFill>
                  <a:srgbClr val="FF9966"/>
                </a:solidFill>
                <a:latin typeface="Courier New"/>
                <a:cs typeface="Courier New"/>
              </a:rPr>
              <a:t>flag [0] =</a:t>
            </a:r>
            <a:r>
              <a:rPr sz="2000" b="1" spc="-40" dirty="0">
                <a:solidFill>
                  <a:srgbClr val="FF9966"/>
                </a:solidFill>
                <a:latin typeface="Courier New"/>
                <a:cs typeface="Courier New"/>
              </a:rPr>
              <a:t> </a:t>
            </a:r>
            <a:r>
              <a:rPr sz="2000" b="1" spc="-5" dirty="0">
                <a:solidFill>
                  <a:srgbClr val="FF9966"/>
                </a:solidFill>
                <a:latin typeface="Courier New"/>
                <a:cs typeface="Courier New"/>
              </a:rPr>
              <a:t>false;</a:t>
            </a:r>
            <a:endParaRPr sz="2000">
              <a:latin typeface="Courier New"/>
              <a:cs typeface="Courier New"/>
            </a:endParaRPr>
          </a:p>
          <a:p>
            <a:pPr marL="165100">
              <a:lnSpc>
                <a:spcPct val="100000"/>
              </a:lnSpc>
            </a:pPr>
            <a:r>
              <a:rPr sz="2000" b="1" spc="-5" dirty="0">
                <a:solidFill>
                  <a:srgbClr val="009999"/>
                </a:solidFill>
                <a:latin typeface="Courier New"/>
                <a:cs typeface="Courier New"/>
              </a:rPr>
              <a:t>RS</a:t>
            </a:r>
            <a:endParaRPr sz="2000">
              <a:latin typeface="Courier New"/>
              <a:cs typeface="Courier New"/>
            </a:endParaRPr>
          </a:p>
          <a:p>
            <a:pPr marL="12700">
              <a:lnSpc>
                <a:spcPct val="100000"/>
              </a:lnSpc>
            </a:pPr>
            <a:r>
              <a:rPr sz="2000" b="1" spc="-5" dirty="0">
                <a:solidFill>
                  <a:srgbClr val="009999"/>
                </a:solidFill>
                <a:latin typeface="Courier New"/>
                <a:cs typeface="Courier New"/>
              </a:rPr>
              <a:t>forever</a:t>
            </a:r>
            <a:endParaRPr sz="2000">
              <a:latin typeface="Courier New"/>
              <a:cs typeface="Courier New"/>
            </a:endParaRPr>
          </a:p>
        </p:txBody>
      </p:sp>
      <p:sp>
        <p:nvSpPr>
          <p:cNvPr id="5" name="object 5"/>
          <p:cNvSpPr txBox="1"/>
          <p:nvPr/>
        </p:nvSpPr>
        <p:spPr>
          <a:xfrm>
            <a:off x="5108828" y="1221994"/>
            <a:ext cx="3835400" cy="2769870"/>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9999"/>
                </a:solidFill>
                <a:latin typeface="Courier New"/>
                <a:cs typeface="Courier New"/>
              </a:rPr>
              <a:t>Thread</a:t>
            </a:r>
            <a:r>
              <a:rPr sz="2000" b="1" spc="-10" dirty="0">
                <a:solidFill>
                  <a:srgbClr val="009999"/>
                </a:solidFill>
                <a:latin typeface="Courier New"/>
                <a:cs typeface="Courier New"/>
              </a:rPr>
              <a:t> </a:t>
            </a:r>
            <a:r>
              <a:rPr sz="2000" b="1" spc="-5" dirty="0">
                <a:solidFill>
                  <a:srgbClr val="009999"/>
                </a:solidFill>
                <a:latin typeface="Courier New"/>
                <a:cs typeface="Courier New"/>
              </a:rPr>
              <a:t>T1:</a:t>
            </a:r>
            <a:endParaRPr sz="2000">
              <a:latin typeface="Courier New"/>
              <a:cs typeface="Courier New"/>
            </a:endParaRPr>
          </a:p>
          <a:p>
            <a:pPr marL="12700">
              <a:lnSpc>
                <a:spcPct val="100000"/>
              </a:lnSpc>
            </a:pPr>
            <a:r>
              <a:rPr sz="2000" b="1" spc="-5" dirty="0">
                <a:solidFill>
                  <a:srgbClr val="009999"/>
                </a:solidFill>
                <a:latin typeface="Courier New"/>
                <a:cs typeface="Courier New"/>
              </a:rPr>
              <a:t>repeat</a:t>
            </a:r>
            <a:endParaRPr sz="2000">
              <a:latin typeface="Courier New"/>
              <a:cs typeface="Courier New"/>
            </a:endParaRPr>
          </a:p>
          <a:p>
            <a:pPr marL="165100">
              <a:lnSpc>
                <a:spcPct val="100000"/>
              </a:lnSpc>
            </a:pPr>
            <a:r>
              <a:rPr sz="2000" b="1" dirty="0">
                <a:solidFill>
                  <a:srgbClr val="FF9966"/>
                </a:solidFill>
                <a:latin typeface="Courier New"/>
                <a:cs typeface="Courier New"/>
              </a:rPr>
              <a:t>flag [1] =</a:t>
            </a:r>
            <a:r>
              <a:rPr sz="2000" b="1" spc="-40" dirty="0">
                <a:solidFill>
                  <a:srgbClr val="FF9966"/>
                </a:solidFill>
                <a:latin typeface="Courier New"/>
                <a:cs typeface="Courier New"/>
              </a:rPr>
              <a:t> </a:t>
            </a:r>
            <a:r>
              <a:rPr sz="2000" b="1" spc="-5" dirty="0">
                <a:solidFill>
                  <a:srgbClr val="FF9966"/>
                </a:solidFill>
                <a:latin typeface="Courier New"/>
                <a:cs typeface="Courier New"/>
              </a:rPr>
              <a:t>true;</a:t>
            </a:r>
            <a:endParaRPr sz="2000">
              <a:latin typeface="Courier New"/>
              <a:cs typeface="Courier New"/>
            </a:endParaRPr>
          </a:p>
          <a:p>
            <a:pPr marL="165100">
              <a:lnSpc>
                <a:spcPct val="100000"/>
              </a:lnSpc>
            </a:pPr>
            <a:r>
              <a:rPr sz="2000" b="1" spc="-5" dirty="0">
                <a:solidFill>
                  <a:srgbClr val="FF9966"/>
                </a:solidFill>
                <a:latin typeface="Courier New"/>
                <a:cs typeface="Courier New"/>
              </a:rPr>
              <a:t>while (flag [0] ==</a:t>
            </a:r>
            <a:r>
              <a:rPr sz="2000" b="1" spc="-40" dirty="0">
                <a:solidFill>
                  <a:srgbClr val="FF9966"/>
                </a:solidFill>
                <a:latin typeface="Courier New"/>
                <a:cs typeface="Courier New"/>
              </a:rPr>
              <a:t> </a:t>
            </a:r>
            <a:r>
              <a:rPr sz="2000" b="1" spc="-5" dirty="0">
                <a:solidFill>
                  <a:srgbClr val="FF9966"/>
                </a:solidFill>
                <a:latin typeface="Courier New"/>
                <a:cs typeface="Courier New"/>
              </a:rPr>
              <a:t>true)</a:t>
            </a:r>
            <a:endParaRPr sz="2000">
              <a:latin typeface="Courier New"/>
              <a:cs typeface="Courier New"/>
            </a:endParaRPr>
          </a:p>
          <a:p>
            <a:pPr marL="12700">
              <a:lnSpc>
                <a:spcPct val="100000"/>
              </a:lnSpc>
            </a:pPr>
            <a:r>
              <a:rPr sz="2000" b="1" spc="-5" dirty="0">
                <a:solidFill>
                  <a:srgbClr val="FF9966"/>
                </a:solidFill>
                <a:latin typeface="Courier New"/>
                <a:cs typeface="Courier New"/>
              </a:rPr>
              <a:t>{};</a:t>
            </a:r>
            <a:endParaRPr sz="2000">
              <a:latin typeface="Courier New"/>
              <a:cs typeface="Courier New"/>
            </a:endParaRPr>
          </a:p>
          <a:p>
            <a:pPr marL="165100">
              <a:lnSpc>
                <a:spcPct val="100000"/>
              </a:lnSpc>
            </a:pPr>
            <a:r>
              <a:rPr sz="2000" b="1" spc="-5" dirty="0">
                <a:solidFill>
                  <a:srgbClr val="009999"/>
                </a:solidFill>
                <a:latin typeface="Courier New"/>
                <a:cs typeface="Courier New"/>
              </a:rPr>
              <a:t>CS</a:t>
            </a:r>
            <a:endParaRPr sz="2000">
              <a:latin typeface="Courier New"/>
              <a:cs typeface="Courier New"/>
            </a:endParaRPr>
          </a:p>
          <a:p>
            <a:pPr marL="165100">
              <a:lnSpc>
                <a:spcPct val="100000"/>
              </a:lnSpc>
            </a:pPr>
            <a:r>
              <a:rPr sz="2000" b="1" dirty="0">
                <a:solidFill>
                  <a:srgbClr val="FF9966"/>
                </a:solidFill>
                <a:latin typeface="Courier New"/>
                <a:cs typeface="Courier New"/>
              </a:rPr>
              <a:t>flag [1] =</a:t>
            </a:r>
            <a:r>
              <a:rPr sz="2000" b="1" spc="-40" dirty="0">
                <a:solidFill>
                  <a:srgbClr val="FF9966"/>
                </a:solidFill>
                <a:latin typeface="Courier New"/>
                <a:cs typeface="Courier New"/>
              </a:rPr>
              <a:t> </a:t>
            </a:r>
            <a:r>
              <a:rPr sz="2000" b="1" spc="-5" dirty="0">
                <a:solidFill>
                  <a:srgbClr val="FF9966"/>
                </a:solidFill>
                <a:latin typeface="Courier New"/>
                <a:cs typeface="Courier New"/>
              </a:rPr>
              <a:t>false;</a:t>
            </a:r>
            <a:endParaRPr sz="2000">
              <a:latin typeface="Courier New"/>
              <a:cs typeface="Courier New"/>
            </a:endParaRPr>
          </a:p>
          <a:p>
            <a:pPr marL="165100">
              <a:lnSpc>
                <a:spcPct val="100000"/>
              </a:lnSpc>
            </a:pPr>
            <a:r>
              <a:rPr sz="2000" b="1" spc="-5" dirty="0">
                <a:solidFill>
                  <a:srgbClr val="009999"/>
                </a:solidFill>
                <a:latin typeface="Courier New"/>
                <a:cs typeface="Courier New"/>
              </a:rPr>
              <a:t>RS</a:t>
            </a:r>
            <a:endParaRPr sz="2000">
              <a:latin typeface="Courier New"/>
              <a:cs typeface="Courier New"/>
            </a:endParaRPr>
          </a:p>
          <a:p>
            <a:pPr marL="12700">
              <a:lnSpc>
                <a:spcPct val="100000"/>
              </a:lnSpc>
            </a:pPr>
            <a:r>
              <a:rPr sz="2000" b="1" spc="-5" dirty="0">
                <a:solidFill>
                  <a:srgbClr val="009999"/>
                </a:solidFill>
                <a:latin typeface="Courier New"/>
                <a:cs typeface="Courier New"/>
              </a:rPr>
              <a:t>forever</a:t>
            </a:r>
            <a:endParaRPr sz="2000">
              <a:latin typeface="Courier New"/>
              <a:cs typeface="Courier New"/>
            </a:endParaRPr>
          </a:p>
        </p:txBody>
      </p:sp>
      <p:sp>
        <p:nvSpPr>
          <p:cNvPr id="6" name="object 6"/>
          <p:cNvSpPr txBox="1"/>
          <p:nvPr/>
        </p:nvSpPr>
        <p:spPr>
          <a:xfrm>
            <a:off x="2993898" y="4214241"/>
            <a:ext cx="2853690" cy="1736089"/>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9999"/>
                </a:solidFill>
                <a:latin typeface="Times New Roman"/>
                <a:cs typeface="Times New Roman"/>
              </a:rPr>
              <a:t>Algorithm </a:t>
            </a:r>
            <a:r>
              <a:rPr sz="2400" b="1" spc="-5" dirty="0">
                <a:solidFill>
                  <a:srgbClr val="009999"/>
                </a:solidFill>
                <a:latin typeface="Times New Roman"/>
                <a:cs typeface="Times New Roman"/>
              </a:rPr>
              <a:t>2</a:t>
            </a:r>
            <a:r>
              <a:rPr sz="2400" b="1" spc="-90" dirty="0">
                <a:solidFill>
                  <a:srgbClr val="009999"/>
                </a:solidFill>
                <a:latin typeface="Times New Roman"/>
                <a:cs typeface="Times New Roman"/>
              </a:rPr>
              <a:t> </a:t>
            </a:r>
            <a:r>
              <a:rPr sz="2400" b="1" dirty="0">
                <a:solidFill>
                  <a:srgbClr val="009999"/>
                </a:solidFill>
                <a:latin typeface="Times New Roman"/>
                <a:cs typeface="Times New Roman"/>
              </a:rPr>
              <a:t>overview</a:t>
            </a:r>
            <a:endParaRPr sz="2400">
              <a:latin typeface="Times New Roman"/>
              <a:cs typeface="Times New Roman"/>
            </a:endParaRPr>
          </a:p>
          <a:p>
            <a:pPr marL="69850" marR="873125" algn="just">
              <a:lnSpc>
                <a:spcPct val="100000"/>
              </a:lnSpc>
              <a:spcBef>
                <a:spcPts val="1945"/>
              </a:spcBef>
            </a:pPr>
            <a:r>
              <a:rPr sz="2400" dirty="0">
                <a:solidFill>
                  <a:srgbClr val="009999"/>
                </a:solidFill>
                <a:latin typeface="Liberation Sans Narrow"/>
                <a:cs typeface="Liberation Sans Narrow"/>
              </a:rPr>
              <a:t>T0: </a:t>
            </a:r>
            <a:r>
              <a:rPr sz="2400" spc="-5" dirty="0">
                <a:solidFill>
                  <a:srgbClr val="009999"/>
                </a:solidFill>
                <a:latin typeface="Liberation Sans Narrow"/>
                <a:cs typeface="Liberation Sans Narrow"/>
              </a:rPr>
              <a:t>flag [0] </a:t>
            </a:r>
            <a:r>
              <a:rPr sz="2400"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true  </a:t>
            </a:r>
            <a:r>
              <a:rPr sz="2400" dirty="0">
                <a:solidFill>
                  <a:srgbClr val="009999"/>
                </a:solidFill>
                <a:latin typeface="Liberation Sans Narrow"/>
                <a:cs typeface="Liberation Sans Narrow"/>
              </a:rPr>
              <a:t>T1: </a:t>
            </a:r>
            <a:r>
              <a:rPr sz="2400" spc="-5" dirty="0">
                <a:solidFill>
                  <a:srgbClr val="009999"/>
                </a:solidFill>
                <a:latin typeface="Liberation Sans Narrow"/>
                <a:cs typeface="Liberation Sans Narrow"/>
              </a:rPr>
              <a:t>flag [1] </a:t>
            </a:r>
            <a:r>
              <a:rPr sz="2400"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true  </a:t>
            </a:r>
            <a:r>
              <a:rPr sz="2400" spc="-10" dirty="0">
                <a:solidFill>
                  <a:srgbClr val="009999"/>
                </a:solidFill>
                <a:latin typeface="Liberation Sans Narrow"/>
                <a:cs typeface="Liberation Sans Narrow"/>
              </a:rPr>
              <a:t>deadlock!</a:t>
            </a:r>
            <a:endParaRPr sz="2400">
              <a:latin typeface="Liberation Sans Narrow"/>
              <a:cs typeface="Liberation Sans Narrow"/>
            </a:endParaRPr>
          </a:p>
        </p:txBody>
      </p:sp>
      <p:sp>
        <p:nvSpPr>
          <p:cNvPr id="7" name="object 7"/>
          <p:cNvSpPr/>
          <p:nvPr/>
        </p:nvSpPr>
        <p:spPr>
          <a:xfrm>
            <a:off x="3116326" y="2351277"/>
            <a:ext cx="2302510" cy="628650"/>
          </a:xfrm>
          <a:custGeom>
            <a:avLst/>
            <a:gdLst/>
            <a:ahLst/>
            <a:cxnLst/>
            <a:rect l="l" t="t" r="r" b="b"/>
            <a:pathLst>
              <a:path w="2302510" h="628650">
                <a:moveTo>
                  <a:pt x="2302129" y="540766"/>
                </a:moveTo>
                <a:lnTo>
                  <a:pt x="1479969" y="221005"/>
                </a:lnTo>
                <a:lnTo>
                  <a:pt x="2170404" y="30556"/>
                </a:lnTo>
                <a:lnTo>
                  <a:pt x="2175510" y="48895"/>
                </a:lnTo>
                <a:lnTo>
                  <a:pt x="2213152" y="14986"/>
                </a:lnTo>
                <a:lnTo>
                  <a:pt x="2217674" y="10922"/>
                </a:lnTo>
                <a:lnTo>
                  <a:pt x="2161921" y="0"/>
                </a:lnTo>
                <a:lnTo>
                  <a:pt x="2167026" y="18376"/>
                </a:lnTo>
                <a:lnTo>
                  <a:pt x="1460233" y="213321"/>
                </a:lnTo>
                <a:lnTo>
                  <a:pt x="971892" y="23380"/>
                </a:lnTo>
                <a:lnTo>
                  <a:pt x="973683" y="18796"/>
                </a:lnTo>
                <a:lnTo>
                  <a:pt x="978789" y="5715"/>
                </a:lnTo>
                <a:lnTo>
                  <a:pt x="922274" y="10922"/>
                </a:lnTo>
                <a:lnTo>
                  <a:pt x="960374" y="52959"/>
                </a:lnTo>
                <a:lnTo>
                  <a:pt x="967282" y="35229"/>
                </a:lnTo>
                <a:lnTo>
                  <a:pt x="1439710" y="218986"/>
                </a:lnTo>
                <a:lnTo>
                  <a:pt x="0" y="616077"/>
                </a:lnTo>
                <a:lnTo>
                  <a:pt x="3429" y="628269"/>
                </a:lnTo>
                <a:lnTo>
                  <a:pt x="1459445" y="226656"/>
                </a:lnTo>
                <a:lnTo>
                  <a:pt x="2297430" y="552577"/>
                </a:lnTo>
                <a:lnTo>
                  <a:pt x="2302129" y="540766"/>
                </a:lnTo>
                <a:close/>
              </a:path>
            </a:pathLst>
          </a:custGeom>
          <a:solidFill>
            <a:srgbClr val="009999"/>
          </a:solidFill>
        </p:spPr>
        <p:txBody>
          <a:bodyPr wrap="square" lIns="0" tIns="0" rIns="0" bIns="0" rtlCol="0"/>
          <a:lstStyle/>
          <a:p>
            <a:endParaRPr/>
          </a:p>
        </p:txBody>
      </p:sp>
      <p:grpSp>
        <p:nvGrpSpPr>
          <p:cNvPr id="8" name="object 8"/>
          <p:cNvGrpSpPr/>
          <p:nvPr/>
        </p:nvGrpSpPr>
        <p:grpSpPr>
          <a:xfrm>
            <a:off x="2889250" y="146050"/>
            <a:ext cx="2444750" cy="2160270"/>
            <a:chOff x="2889250" y="146050"/>
            <a:chExt cx="2444750" cy="2160270"/>
          </a:xfrm>
        </p:grpSpPr>
        <p:sp>
          <p:nvSpPr>
            <p:cNvPr id="9" name="object 9"/>
            <p:cNvSpPr/>
            <p:nvPr/>
          </p:nvSpPr>
          <p:spPr>
            <a:xfrm>
              <a:off x="3193415" y="2050033"/>
              <a:ext cx="2140585" cy="255904"/>
            </a:xfrm>
            <a:custGeom>
              <a:avLst/>
              <a:gdLst/>
              <a:ahLst/>
              <a:cxnLst/>
              <a:rect l="l" t="t" r="r" b="b"/>
              <a:pathLst>
                <a:path w="2140585" h="255905">
                  <a:moveTo>
                    <a:pt x="2140585" y="235966"/>
                  </a:moveTo>
                  <a:lnTo>
                    <a:pt x="2092833" y="205359"/>
                  </a:lnTo>
                  <a:lnTo>
                    <a:pt x="2090788" y="224205"/>
                  </a:lnTo>
                  <a:lnTo>
                    <a:pt x="1359954" y="145923"/>
                  </a:lnTo>
                  <a:lnTo>
                    <a:pt x="2071751" y="12446"/>
                  </a:lnTo>
                  <a:lnTo>
                    <a:pt x="2069465" y="0"/>
                  </a:lnTo>
                  <a:lnTo>
                    <a:pt x="1316266" y="141236"/>
                  </a:lnTo>
                  <a:lnTo>
                    <a:pt x="1397" y="381"/>
                  </a:lnTo>
                  <a:lnTo>
                    <a:pt x="0" y="12954"/>
                  </a:lnTo>
                  <a:lnTo>
                    <a:pt x="1272832" y="149390"/>
                  </a:lnTo>
                  <a:lnTo>
                    <a:pt x="893927" y="220433"/>
                  </a:lnTo>
                  <a:lnTo>
                    <a:pt x="890397" y="201676"/>
                  </a:lnTo>
                  <a:lnTo>
                    <a:pt x="845185" y="235966"/>
                  </a:lnTo>
                  <a:lnTo>
                    <a:pt x="899795" y="251587"/>
                  </a:lnTo>
                  <a:lnTo>
                    <a:pt x="896708" y="235204"/>
                  </a:lnTo>
                  <a:lnTo>
                    <a:pt x="896264" y="232867"/>
                  </a:lnTo>
                  <a:lnTo>
                    <a:pt x="1316507" y="154076"/>
                  </a:lnTo>
                  <a:lnTo>
                    <a:pt x="2089404" y="236905"/>
                  </a:lnTo>
                  <a:lnTo>
                    <a:pt x="2087372" y="255778"/>
                  </a:lnTo>
                  <a:lnTo>
                    <a:pt x="2134438" y="238252"/>
                  </a:lnTo>
                  <a:lnTo>
                    <a:pt x="2140585" y="235966"/>
                  </a:lnTo>
                  <a:close/>
                </a:path>
              </a:pathLst>
            </a:custGeom>
            <a:solidFill>
              <a:srgbClr val="009999"/>
            </a:solidFill>
          </p:spPr>
          <p:txBody>
            <a:bodyPr wrap="square" lIns="0" tIns="0" rIns="0" bIns="0" rtlCol="0"/>
            <a:lstStyle/>
            <a:p>
              <a:endParaRPr/>
            </a:p>
          </p:txBody>
        </p:sp>
        <p:sp>
          <p:nvSpPr>
            <p:cNvPr id="10" name="object 10"/>
            <p:cNvSpPr/>
            <p:nvPr/>
          </p:nvSpPr>
          <p:spPr>
            <a:xfrm>
              <a:off x="2895600" y="152400"/>
              <a:ext cx="1676400" cy="2033905"/>
            </a:xfrm>
            <a:custGeom>
              <a:avLst/>
              <a:gdLst/>
              <a:ahLst/>
              <a:cxnLst/>
              <a:rect l="l" t="t" r="r" b="b"/>
              <a:pathLst>
                <a:path w="1676400" h="2033905">
                  <a:moveTo>
                    <a:pt x="698500" y="1219200"/>
                  </a:moveTo>
                  <a:lnTo>
                    <a:pt x="279400" y="1219200"/>
                  </a:lnTo>
                  <a:lnTo>
                    <a:pt x="219075" y="2033524"/>
                  </a:lnTo>
                  <a:lnTo>
                    <a:pt x="698500" y="1219200"/>
                  </a:lnTo>
                  <a:close/>
                </a:path>
                <a:path w="1676400" h="2033905">
                  <a:moveTo>
                    <a:pt x="1473200" y="0"/>
                  </a:moveTo>
                  <a:lnTo>
                    <a:pt x="203200" y="0"/>
                  </a:lnTo>
                  <a:lnTo>
                    <a:pt x="156594" y="5364"/>
                  </a:lnTo>
                  <a:lnTo>
                    <a:pt x="113818" y="20645"/>
                  </a:lnTo>
                  <a:lnTo>
                    <a:pt x="76090" y="44626"/>
                  </a:lnTo>
                  <a:lnTo>
                    <a:pt x="44626" y="76090"/>
                  </a:lnTo>
                  <a:lnTo>
                    <a:pt x="20645" y="113818"/>
                  </a:lnTo>
                  <a:lnTo>
                    <a:pt x="5364" y="156594"/>
                  </a:lnTo>
                  <a:lnTo>
                    <a:pt x="0" y="203200"/>
                  </a:lnTo>
                  <a:lnTo>
                    <a:pt x="0" y="1016000"/>
                  </a:lnTo>
                  <a:lnTo>
                    <a:pt x="5364" y="1062605"/>
                  </a:lnTo>
                  <a:lnTo>
                    <a:pt x="20645" y="1105381"/>
                  </a:lnTo>
                  <a:lnTo>
                    <a:pt x="44626" y="1143109"/>
                  </a:lnTo>
                  <a:lnTo>
                    <a:pt x="76090" y="1174573"/>
                  </a:lnTo>
                  <a:lnTo>
                    <a:pt x="113818" y="1198554"/>
                  </a:lnTo>
                  <a:lnTo>
                    <a:pt x="156594" y="1213835"/>
                  </a:lnTo>
                  <a:lnTo>
                    <a:pt x="203200" y="1219200"/>
                  </a:lnTo>
                  <a:lnTo>
                    <a:pt x="1473200" y="1219200"/>
                  </a:lnTo>
                  <a:lnTo>
                    <a:pt x="1519805" y="1213835"/>
                  </a:lnTo>
                  <a:lnTo>
                    <a:pt x="1562581" y="1198554"/>
                  </a:lnTo>
                  <a:lnTo>
                    <a:pt x="1600309" y="1174573"/>
                  </a:lnTo>
                  <a:lnTo>
                    <a:pt x="1631773" y="1143109"/>
                  </a:lnTo>
                  <a:lnTo>
                    <a:pt x="1655754" y="1105381"/>
                  </a:lnTo>
                  <a:lnTo>
                    <a:pt x="1671035" y="1062605"/>
                  </a:lnTo>
                  <a:lnTo>
                    <a:pt x="1676400" y="1016000"/>
                  </a:lnTo>
                  <a:lnTo>
                    <a:pt x="1676400" y="203200"/>
                  </a:lnTo>
                  <a:lnTo>
                    <a:pt x="1671035" y="156594"/>
                  </a:lnTo>
                  <a:lnTo>
                    <a:pt x="1655754" y="113818"/>
                  </a:lnTo>
                  <a:lnTo>
                    <a:pt x="1631773" y="76090"/>
                  </a:lnTo>
                  <a:lnTo>
                    <a:pt x="1600309" y="44626"/>
                  </a:lnTo>
                  <a:lnTo>
                    <a:pt x="1562581" y="20645"/>
                  </a:lnTo>
                  <a:lnTo>
                    <a:pt x="1519805" y="5364"/>
                  </a:lnTo>
                  <a:lnTo>
                    <a:pt x="1473200" y="0"/>
                  </a:lnTo>
                  <a:close/>
                </a:path>
              </a:pathLst>
            </a:custGeom>
            <a:solidFill>
              <a:srgbClr val="CCEBFF"/>
            </a:solidFill>
          </p:spPr>
          <p:txBody>
            <a:bodyPr wrap="square" lIns="0" tIns="0" rIns="0" bIns="0" rtlCol="0"/>
            <a:lstStyle/>
            <a:p>
              <a:endParaRPr/>
            </a:p>
          </p:txBody>
        </p:sp>
        <p:sp>
          <p:nvSpPr>
            <p:cNvPr id="11" name="object 11"/>
            <p:cNvSpPr/>
            <p:nvPr/>
          </p:nvSpPr>
          <p:spPr>
            <a:xfrm>
              <a:off x="2895600" y="152400"/>
              <a:ext cx="1676400" cy="2033905"/>
            </a:xfrm>
            <a:custGeom>
              <a:avLst/>
              <a:gdLst/>
              <a:ahLst/>
              <a:cxnLst/>
              <a:rect l="l" t="t" r="r" b="b"/>
              <a:pathLst>
                <a:path w="1676400" h="2033905">
                  <a:moveTo>
                    <a:pt x="0" y="203200"/>
                  </a:moveTo>
                  <a:lnTo>
                    <a:pt x="5364" y="156594"/>
                  </a:lnTo>
                  <a:lnTo>
                    <a:pt x="20645" y="113818"/>
                  </a:lnTo>
                  <a:lnTo>
                    <a:pt x="44626" y="76090"/>
                  </a:lnTo>
                  <a:lnTo>
                    <a:pt x="76090" y="44626"/>
                  </a:lnTo>
                  <a:lnTo>
                    <a:pt x="113818" y="20645"/>
                  </a:lnTo>
                  <a:lnTo>
                    <a:pt x="156594" y="5364"/>
                  </a:lnTo>
                  <a:lnTo>
                    <a:pt x="203200" y="0"/>
                  </a:lnTo>
                  <a:lnTo>
                    <a:pt x="279400" y="0"/>
                  </a:lnTo>
                  <a:lnTo>
                    <a:pt x="698500" y="0"/>
                  </a:lnTo>
                  <a:lnTo>
                    <a:pt x="1473200" y="0"/>
                  </a:lnTo>
                  <a:lnTo>
                    <a:pt x="1519805" y="5364"/>
                  </a:lnTo>
                  <a:lnTo>
                    <a:pt x="1562581" y="20645"/>
                  </a:lnTo>
                  <a:lnTo>
                    <a:pt x="1600309" y="44626"/>
                  </a:lnTo>
                  <a:lnTo>
                    <a:pt x="1631773" y="76090"/>
                  </a:lnTo>
                  <a:lnTo>
                    <a:pt x="1655754" y="113818"/>
                  </a:lnTo>
                  <a:lnTo>
                    <a:pt x="1671035" y="156594"/>
                  </a:lnTo>
                  <a:lnTo>
                    <a:pt x="1676400" y="203200"/>
                  </a:lnTo>
                  <a:lnTo>
                    <a:pt x="1676400" y="711200"/>
                  </a:lnTo>
                  <a:lnTo>
                    <a:pt x="1676400" y="1016000"/>
                  </a:lnTo>
                  <a:lnTo>
                    <a:pt x="1671035" y="1062605"/>
                  </a:lnTo>
                  <a:lnTo>
                    <a:pt x="1655754" y="1105381"/>
                  </a:lnTo>
                  <a:lnTo>
                    <a:pt x="1631773" y="1143109"/>
                  </a:lnTo>
                  <a:lnTo>
                    <a:pt x="1600309" y="1174573"/>
                  </a:lnTo>
                  <a:lnTo>
                    <a:pt x="1562581" y="1198554"/>
                  </a:lnTo>
                  <a:lnTo>
                    <a:pt x="1519805" y="1213835"/>
                  </a:lnTo>
                  <a:lnTo>
                    <a:pt x="1473200" y="1219200"/>
                  </a:lnTo>
                  <a:lnTo>
                    <a:pt x="698500" y="1219200"/>
                  </a:lnTo>
                  <a:lnTo>
                    <a:pt x="219075" y="2033524"/>
                  </a:lnTo>
                  <a:lnTo>
                    <a:pt x="279400" y="1219200"/>
                  </a:lnTo>
                  <a:lnTo>
                    <a:pt x="203200" y="1219200"/>
                  </a:lnTo>
                  <a:lnTo>
                    <a:pt x="156594" y="1213835"/>
                  </a:lnTo>
                  <a:lnTo>
                    <a:pt x="113818" y="1198554"/>
                  </a:lnTo>
                  <a:lnTo>
                    <a:pt x="76090" y="1174573"/>
                  </a:lnTo>
                  <a:lnTo>
                    <a:pt x="44626" y="1143109"/>
                  </a:lnTo>
                  <a:lnTo>
                    <a:pt x="20645" y="1105381"/>
                  </a:lnTo>
                  <a:lnTo>
                    <a:pt x="5364" y="1062605"/>
                  </a:lnTo>
                  <a:lnTo>
                    <a:pt x="0" y="1016000"/>
                  </a:lnTo>
                  <a:lnTo>
                    <a:pt x="0" y="711200"/>
                  </a:lnTo>
                  <a:lnTo>
                    <a:pt x="0" y="203200"/>
                  </a:lnTo>
                  <a:close/>
                </a:path>
              </a:pathLst>
            </a:custGeom>
            <a:ln w="12700">
              <a:solidFill>
                <a:srgbClr val="009999"/>
              </a:solidFill>
            </a:ln>
          </p:spPr>
          <p:txBody>
            <a:bodyPr wrap="square" lIns="0" tIns="0" rIns="0" bIns="0" rtlCol="0"/>
            <a:lstStyle/>
            <a:p>
              <a:endParaRPr/>
            </a:p>
          </p:txBody>
        </p:sp>
      </p:grpSp>
      <p:sp>
        <p:nvSpPr>
          <p:cNvPr id="12" name="object 12"/>
          <p:cNvSpPr/>
          <p:nvPr/>
        </p:nvSpPr>
        <p:spPr>
          <a:xfrm>
            <a:off x="7391400" y="5410200"/>
            <a:ext cx="1153668" cy="1143000"/>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2974975" y="403605"/>
            <a:ext cx="1202055" cy="756920"/>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009999"/>
                </a:solidFill>
                <a:latin typeface="Times New Roman"/>
                <a:cs typeface="Times New Roman"/>
              </a:rPr>
              <a:t>After</a:t>
            </a:r>
            <a:r>
              <a:rPr sz="2400" spc="-85" dirty="0">
                <a:solidFill>
                  <a:srgbClr val="009999"/>
                </a:solidFill>
                <a:latin typeface="Times New Roman"/>
                <a:cs typeface="Times New Roman"/>
              </a:rPr>
              <a:t> </a:t>
            </a:r>
            <a:r>
              <a:rPr sz="2400" dirty="0">
                <a:solidFill>
                  <a:srgbClr val="009999"/>
                </a:solidFill>
                <a:latin typeface="Times New Roman"/>
                <a:cs typeface="Times New Roman"/>
              </a:rPr>
              <a:t>you  </a:t>
            </a:r>
            <a:r>
              <a:rPr sz="2400" spc="-5" dirty="0">
                <a:solidFill>
                  <a:srgbClr val="009999"/>
                </a:solidFill>
                <a:latin typeface="Times New Roman"/>
                <a:cs typeface="Times New Roman"/>
              </a:rPr>
              <a:t>sir</a:t>
            </a:r>
            <a:endParaRPr sz="2400">
              <a:latin typeface="Times New Roman"/>
              <a:cs typeface="Times New Roman"/>
            </a:endParaRPr>
          </a:p>
        </p:txBody>
      </p:sp>
      <p:grpSp>
        <p:nvGrpSpPr>
          <p:cNvPr id="14" name="object 14"/>
          <p:cNvGrpSpPr/>
          <p:nvPr/>
        </p:nvGrpSpPr>
        <p:grpSpPr>
          <a:xfrm>
            <a:off x="7156450" y="222250"/>
            <a:ext cx="1689100" cy="2028825"/>
            <a:chOff x="7156450" y="222250"/>
            <a:chExt cx="1689100" cy="2028825"/>
          </a:xfrm>
        </p:grpSpPr>
        <p:sp>
          <p:nvSpPr>
            <p:cNvPr id="15" name="object 15"/>
            <p:cNvSpPr/>
            <p:nvPr/>
          </p:nvSpPr>
          <p:spPr>
            <a:xfrm>
              <a:off x="7162800" y="228600"/>
              <a:ext cx="1676400" cy="2016125"/>
            </a:xfrm>
            <a:custGeom>
              <a:avLst/>
              <a:gdLst/>
              <a:ahLst/>
              <a:cxnLst/>
              <a:rect l="l" t="t" r="r" b="b"/>
              <a:pathLst>
                <a:path w="1676400" h="2016125">
                  <a:moveTo>
                    <a:pt x="1397000" y="1219200"/>
                  </a:moveTo>
                  <a:lnTo>
                    <a:pt x="977900" y="1219200"/>
                  </a:lnTo>
                  <a:lnTo>
                    <a:pt x="998601" y="2016125"/>
                  </a:lnTo>
                  <a:lnTo>
                    <a:pt x="1397000" y="1219200"/>
                  </a:lnTo>
                  <a:close/>
                </a:path>
                <a:path w="1676400" h="2016125">
                  <a:moveTo>
                    <a:pt x="1473200" y="0"/>
                  </a:moveTo>
                  <a:lnTo>
                    <a:pt x="203200" y="0"/>
                  </a:lnTo>
                  <a:lnTo>
                    <a:pt x="156594" y="5364"/>
                  </a:lnTo>
                  <a:lnTo>
                    <a:pt x="113818" y="20645"/>
                  </a:lnTo>
                  <a:lnTo>
                    <a:pt x="76090" y="44626"/>
                  </a:lnTo>
                  <a:lnTo>
                    <a:pt x="44626" y="76090"/>
                  </a:lnTo>
                  <a:lnTo>
                    <a:pt x="20645" y="113818"/>
                  </a:lnTo>
                  <a:lnTo>
                    <a:pt x="5364" y="156594"/>
                  </a:lnTo>
                  <a:lnTo>
                    <a:pt x="0" y="203200"/>
                  </a:lnTo>
                  <a:lnTo>
                    <a:pt x="0" y="1016000"/>
                  </a:lnTo>
                  <a:lnTo>
                    <a:pt x="5364" y="1062605"/>
                  </a:lnTo>
                  <a:lnTo>
                    <a:pt x="20645" y="1105381"/>
                  </a:lnTo>
                  <a:lnTo>
                    <a:pt x="44626" y="1143109"/>
                  </a:lnTo>
                  <a:lnTo>
                    <a:pt x="76090" y="1174573"/>
                  </a:lnTo>
                  <a:lnTo>
                    <a:pt x="113818" y="1198554"/>
                  </a:lnTo>
                  <a:lnTo>
                    <a:pt x="156594" y="1213835"/>
                  </a:lnTo>
                  <a:lnTo>
                    <a:pt x="203200" y="1219200"/>
                  </a:lnTo>
                  <a:lnTo>
                    <a:pt x="1473200" y="1219200"/>
                  </a:lnTo>
                  <a:lnTo>
                    <a:pt x="1519805" y="1213835"/>
                  </a:lnTo>
                  <a:lnTo>
                    <a:pt x="1562581" y="1198554"/>
                  </a:lnTo>
                  <a:lnTo>
                    <a:pt x="1600309" y="1174573"/>
                  </a:lnTo>
                  <a:lnTo>
                    <a:pt x="1631773" y="1143109"/>
                  </a:lnTo>
                  <a:lnTo>
                    <a:pt x="1655754" y="1105381"/>
                  </a:lnTo>
                  <a:lnTo>
                    <a:pt x="1671035" y="1062605"/>
                  </a:lnTo>
                  <a:lnTo>
                    <a:pt x="1676400" y="1016000"/>
                  </a:lnTo>
                  <a:lnTo>
                    <a:pt x="1676400" y="203200"/>
                  </a:lnTo>
                  <a:lnTo>
                    <a:pt x="1671035" y="156594"/>
                  </a:lnTo>
                  <a:lnTo>
                    <a:pt x="1655754" y="113818"/>
                  </a:lnTo>
                  <a:lnTo>
                    <a:pt x="1631773" y="76090"/>
                  </a:lnTo>
                  <a:lnTo>
                    <a:pt x="1600309" y="44626"/>
                  </a:lnTo>
                  <a:lnTo>
                    <a:pt x="1562581" y="20645"/>
                  </a:lnTo>
                  <a:lnTo>
                    <a:pt x="1519805" y="5364"/>
                  </a:lnTo>
                  <a:lnTo>
                    <a:pt x="1473200" y="0"/>
                  </a:lnTo>
                  <a:close/>
                </a:path>
              </a:pathLst>
            </a:custGeom>
            <a:solidFill>
              <a:srgbClr val="CCEBFF"/>
            </a:solidFill>
          </p:spPr>
          <p:txBody>
            <a:bodyPr wrap="square" lIns="0" tIns="0" rIns="0" bIns="0" rtlCol="0"/>
            <a:lstStyle/>
            <a:p>
              <a:endParaRPr/>
            </a:p>
          </p:txBody>
        </p:sp>
        <p:sp>
          <p:nvSpPr>
            <p:cNvPr id="16" name="object 16"/>
            <p:cNvSpPr/>
            <p:nvPr/>
          </p:nvSpPr>
          <p:spPr>
            <a:xfrm>
              <a:off x="7162800" y="228600"/>
              <a:ext cx="1676400" cy="2016125"/>
            </a:xfrm>
            <a:custGeom>
              <a:avLst/>
              <a:gdLst/>
              <a:ahLst/>
              <a:cxnLst/>
              <a:rect l="l" t="t" r="r" b="b"/>
              <a:pathLst>
                <a:path w="1676400" h="2016125">
                  <a:moveTo>
                    <a:pt x="0" y="203200"/>
                  </a:moveTo>
                  <a:lnTo>
                    <a:pt x="5364" y="156594"/>
                  </a:lnTo>
                  <a:lnTo>
                    <a:pt x="20645" y="113818"/>
                  </a:lnTo>
                  <a:lnTo>
                    <a:pt x="44626" y="76090"/>
                  </a:lnTo>
                  <a:lnTo>
                    <a:pt x="76090" y="44626"/>
                  </a:lnTo>
                  <a:lnTo>
                    <a:pt x="113818" y="20645"/>
                  </a:lnTo>
                  <a:lnTo>
                    <a:pt x="156594" y="5364"/>
                  </a:lnTo>
                  <a:lnTo>
                    <a:pt x="203200" y="0"/>
                  </a:lnTo>
                  <a:lnTo>
                    <a:pt x="977900" y="0"/>
                  </a:lnTo>
                  <a:lnTo>
                    <a:pt x="1397000" y="0"/>
                  </a:lnTo>
                  <a:lnTo>
                    <a:pt x="1473200" y="0"/>
                  </a:lnTo>
                  <a:lnTo>
                    <a:pt x="1519805" y="5364"/>
                  </a:lnTo>
                  <a:lnTo>
                    <a:pt x="1562581" y="20645"/>
                  </a:lnTo>
                  <a:lnTo>
                    <a:pt x="1600309" y="44626"/>
                  </a:lnTo>
                  <a:lnTo>
                    <a:pt x="1631773" y="76090"/>
                  </a:lnTo>
                  <a:lnTo>
                    <a:pt x="1655754" y="113818"/>
                  </a:lnTo>
                  <a:lnTo>
                    <a:pt x="1671035" y="156594"/>
                  </a:lnTo>
                  <a:lnTo>
                    <a:pt x="1676400" y="203200"/>
                  </a:lnTo>
                  <a:lnTo>
                    <a:pt x="1676400" y="711200"/>
                  </a:lnTo>
                  <a:lnTo>
                    <a:pt x="1676400" y="1016000"/>
                  </a:lnTo>
                  <a:lnTo>
                    <a:pt x="1671035" y="1062605"/>
                  </a:lnTo>
                  <a:lnTo>
                    <a:pt x="1655754" y="1105381"/>
                  </a:lnTo>
                  <a:lnTo>
                    <a:pt x="1631773" y="1143109"/>
                  </a:lnTo>
                  <a:lnTo>
                    <a:pt x="1600309" y="1174573"/>
                  </a:lnTo>
                  <a:lnTo>
                    <a:pt x="1562581" y="1198554"/>
                  </a:lnTo>
                  <a:lnTo>
                    <a:pt x="1519805" y="1213835"/>
                  </a:lnTo>
                  <a:lnTo>
                    <a:pt x="1473200" y="1219200"/>
                  </a:lnTo>
                  <a:lnTo>
                    <a:pt x="1397000" y="1219200"/>
                  </a:lnTo>
                  <a:lnTo>
                    <a:pt x="998601" y="2016125"/>
                  </a:lnTo>
                  <a:lnTo>
                    <a:pt x="977900" y="1219200"/>
                  </a:lnTo>
                  <a:lnTo>
                    <a:pt x="203200" y="1219200"/>
                  </a:lnTo>
                  <a:lnTo>
                    <a:pt x="156594" y="1213835"/>
                  </a:lnTo>
                  <a:lnTo>
                    <a:pt x="113818" y="1198554"/>
                  </a:lnTo>
                  <a:lnTo>
                    <a:pt x="76090" y="1174573"/>
                  </a:lnTo>
                  <a:lnTo>
                    <a:pt x="44626" y="1143109"/>
                  </a:lnTo>
                  <a:lnTo>
                    <a:pt x="20645" y="1105381"/>
                  </a:lnTo>
                  <a:lnTo>
                    <a:pt x="5364" y="1062605"/>
                  </a:lnTo>
                  <a:lnTo>
                    <a:pt x="0" y="1016000"/>
                  </a:lnTo>
                  <a:lnTo>
                    <a:pt x="0" y="711200"/>
                  </a:lnTo>
                  <a:lnTo>
                    <a:pt x="0" y="203200"/>
                  </a:lnTo>
                  <a:close/>
                </a:path>
              </a:pathLst>
            </a:custGeom>
            <a:ln w="12700">
              <a:solidFill>
                <a:srgbClr val="009999"/>
              </a:solidFill>
            </a:ln>
          </p:spPr>
          <p:txBody>
            <a:bodyPr wrap="square" lIns="0" tIns="0" rIns="0" bIns="0" rtlCol="0"/>
            <a:lstStyle/>
            <a:p>
              <a:endParaRPr/>
            </a:p>
          </p:txBody>
        </p:sp>
      </p:grpSp>
      <p:sp>
        <p:nvSpPr>
          <p:cNvPr id="17" name="object 17"/>
          <p:cNvSpPr txBox="1">
            <a:spLocks noGrp="1"/>
          </p:cNvSpPr>
          <p:nvPr>
            <p:ph type="title"/>
          </p:nvPr>
        </p:nvSpPr>
        <p:spPr>
          <a:xfrm>
            <a:off x="7242809" y="326847"/>
            <a:ext cx="1583690" cy="391795"/>
          </a:xfrm>
          <a:prstGeom prst="rect">
            <a:avLst/>
          </a:prstGeom>
        </p:spPr>
        <p:txBody>
          <a:bodyPr vert="horz" wrap="square" lIns="0" tIns="12700" rIns="0" bIns="0" rtlCol="0">
            <a:spAutoFit/>
          </a:bodyPr>
          <a:lstStyle/>
          <a:p>
            <a:pPr marL="12700">
              <a:lnSpc>
                <a:spcPct val="100000"/>
              </a:lnSpc>
              <a:spcBef>
                <a:spcPts val="100"/>
              </a:spcBef>
            </a:pPr>
            <a:r>
              <a:rPr sz="2400" b="0" spc="-5" dirty="0">
                <a:solidFill>
                  <a:srgbClr val="009999"/>
                </a:solidFill>
                <a:latin typeface="Times New Roman"/>
                <a:cs typeface="Times New Roman"/>
              </a:rPr>
              <a:t>After </a:t>
            </a:r>
            <a:r>
              <a:rPr sz="2400" b="0" dirty="0">
                <a:solidFill>
                  <a:srgbClr val="009999"/>
                </a:solidFill>
                <a:latin typeface="Times New Roman"/>
                <a:cs typeface="Times New Roman"/>
              </a:rPr>
              <a:t>you</a:t>
            </a:r>
            <a:r>
              <a:rPr sz="2400" b="0" spc="-65" dirty="0">
                <a:solidFill>
                  <a:srgbClr val="009999"/>
                </a:solidFill>
                <a:latin typeface="Times New Roman"/>
                <a:cs typeface="Times New Roman"/>
              </a:rPr>
              <a:t> </a:t>
            </a:r>
            <a:r>
              <a:rPr sz="2400" b="0" dirty="0">
                <a:solidFill>
                  <a:srgbClr val="009999"/>
                </a:solidFill>
                <a:latin typeface="Times New Roman"/>
                <a:cs typeface="Times New Roman"/>
              </a:rPr>
              <a:t>sir</a:t>
            </a:r>
            <a:endParaRPr sz="24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3269" y="469849"/>
            <a:ext cx="8241131" cy="505908"/>
          </a:xfrm>
          <a:prstGeom prst="rect">
            <a:avLst/>
          </a:prstGeom>
        </p:spPr>
        <p:txBody>
          <a:bodyPr vert="horz" wrap="square" lIns="0" tIns="13335" rIns="0" bIns="0" rtlCol="0">
            <a:spAutoFit/>
          </a:bodyPr>
          <a:lstStyle/>
          <a:p>
            <a:pPr marL="12700">
              <a:lnSpc>
                <a:spcPct val="100000"/>
              </a:lnSpc>
              <a:spcBef>
                <a:spcPts val="105"/>
              </a:spcBef>
            </a:pPr>
            <a:r>
              <a:rPr dirty="0"/>
              <a:t>Problems </a:t>
            </a:r>
            <a:r>
              <a:rPr spc="-5" dirty="0"/>
              <a:t>with concurrency </a:t>
            </a:r>
            <a:r>
              <a:rPr dirty="0"/>
              <a:t>=</a:t>
            </a:r>
            <a:r>
              <a:rPr spc="-70" dirty="0"/>
              <a:t> </a:t>
            </a:r>
            <a:r>
              <a:rPr dirty="0"/>
              <a:t>parallelism</a:t>
            </a:r>
          </a:p>
        </p:txBody>
      </p:sp>
      <p:sp>
        <p:nvSpPr>
          <p:cNvPr id="6" name="object 6"/>
          <p:cNvSpPr txBox="1"/>
          <p:nvPr/>
        </p:nvSpPr>
        <p:spPr>
          <a:xfrm>
            <a:off x="834999" y="1219200"/>
            <a:ext cx="7807072" cy="3524042"/>
          </a:xfrm>
          <a:prstGeom prst="rect">
            <a:avLst/>
          </a:prstGeom>
        </p:spPr>
        <p:txBody>
          <a:bodyPr vert="horz" wrap="square" lIns="0" tIns="12700" rIns="0" bIns="0" rtlCol="0">
            <a:spAutoFit/>
          </a:bodyPr>
          <a:lstStyle/>
          <a:p>
            <a:pPr marL="12700" marR="387350">
              <a:lnSpc>
                <a:spcPct val="100000"/>
              </a:lnSpc>
              <a:spcBef>
                <a:spcPts val="100"/>
              </a:spcBef>
            </a:pPr>
            <a:r>
              <a:rPr sz="2400" b="1" spc="-5" dirty="0">
                <a:solidFill>
                  <a:srgbClr val="006666"/>
                </a:solidFill>
                <a:latin typeface="Arial"/>
                <a:cs typeface="Arial"/>
              </a:rPr>
              <a:t>Concurrent </a:t>
            </a:r>
            <a:r>
              <a:rPr sz="2400" b="1" dirty="0">
                <a:solidFill>
                  <a:srgbClr val="006666"/>
                </a:solidFill>
                <a:latin typeface="Arial"/>
                <a:cs typeface="Arial"/>
              </a:rPr>
              <a:t>threads</a:t>
            </a:r>
            <a:r>
              <a:rPr lang="en-CA" sz="2400" b="1" dirty="0">
                <a:solidFill>
                  <a:srgbClr val="006666"/>
                </a:solidFill>
                <a:latin typeface="Arial"/>
                <a:cs typeface="Arial"/>
              </a:rPr>
              <a:t> (or even processes)</a:t>
            </a:r>
            <a:r>
              <a:rPr sz="2400" b="1" dirty="0">
                <a:solidFill>
                  <a:srgbClr val="006666"/>
                </a:solidFill>
                <a:latin typeface="Arial"/>
                <a:cs typeface="Arial"/>
              </a:rPr>
              <a:t> must </a:t>
            </a:r>
            <a:r>
              <a:rPr sz="2400" b="1" spc="-5" dirty="0">
                <a:solidFill>
                  <a:srgbClr val="006666"/>
                </a:solidFill>
                <a:latin typeface="Arial"/>
                <a:cs typeface="Arial"/>
              </a:rPr>
              <a:t>sometimes share </a:t>
            </a:r>
            <a:r>
              <a:rPr sz="2400" b="1" dirty="0">
                <a:solidFill>
                  <a:srgbClr val="006666"/>
                </a:solidFill>
                <a:latin typeface="Arial"/>
                <a:cs typeface="Arial"/>
              </a:rPr>
              <a:t>data  (files or common </a:t>
            </a:r>
            <a:r>
              <a:rPr sz="2400" b="1" spc="-5" dirty="0">
                <a:solidFill>
                  <a:srgbClr val="006666"/>
                </a:solidFill>
                <a:latin typeface="Arial"/>
                <a:cs typeface="Arial"/>
              </a:rPr>
              <a:t>memory) and</a:t>
            </a:r>
            <a:r>
              <a:rPr sz="2400" b="1" spc="-35" dirty="0">
                <a:solidFill>
                  <a:srgbClr val="006666"/>
                </a:solidFill>
                <a:latin typeface="Arial"/>
                <a:cs typeface="Arial"/>
              </a:rPr>
              <a:t> </a:t>
            </a:r>
            <a:r>
              <a:rPr sz="2400" b="1" spc="-5" dirty="0">
                <a:solidFill>
                  <a:srgbClr val="006666"/>
                </a:solidFill>
                <a:latin typeface="Arial"/>
                <a:cs typeface="Arial"/>
              </a:rPr>
              <a:t>resources</a:t>
            </a:r>
            <a:endParaRPr sz="2400" dirty="0">
              <a:latin typeface="Arial"/>
              <a:cs typeface="Arial"/>
            </a:endParaRPr>
          </a:p>
          <a:p>
            <a:pPr marL="413384">
              <a:lnSpc>
                <a:spcPct val="100000"/>
              </a:lnSpc>
              <a:spcBef>
                <a:spcPts val="525"/>
              </a:spcBef>
            </a:pPr>
            <a:r>
              <a:rPr sz="2200" spc="-5" dirty="0">
                <a:solidFill>
                  <a:srgbClr val="006666"/>
                </a:solidFill>
                <a:latin typeface="Arial"/>
                <a:cs typeface="Arial"/>
              </a:rPr>
              <a:t>We are therefore talking about </a:t>
            </a:r>
            <a:r>
              <a:rPr sz="2200" i="1" spc="-5" dirty="0">
                <a:solidFill>
                  <a:srgbClr val="006666"/>
                </a:solidFill>
                <a:latin typeface="Arial"/>
                <a:cs typeface="Arial"/>
              </a:rPr>
              <a:t>cooperative</a:t>
            </a:r>
            <a:r>
              <a:rPr sz="2200" i="1" spc="114" dirty="0">
                <a:solidFill>
                  <a:srgbClr val="006666"/>
                </a:solidFill>
                <a:latin typeface="Arial"/>
                <a:cs typeface="Arial"/>
              </a:rPr>
              <a:t> </a:t>
            </a:r>
            <a:r>
              <a:rPr sz="2200" i="1" spc="-5" dirty="0">
                <a:solidFill>
                  <a:srgbClr val="006666"/>
                </a:solidFill>
                <a:latin typeface="Arial"/>
                <a:cs typeface="Arial"/>
              </a:rPr>
              <a:t>tasks</a:t>
            </a:r>
            <a:endParaRPr sz="2200" dirty="0">
              <a:latin typeface="Arial"/>
              <a:cs typeface="Arial"/>
            </a:endParaRPr>
          </a:p>
          <a:p>
            <a:pPr marL="12700" marR="5080">
              <a:lnSpc>
                <a:spcPct val="100000"/>
              </a:lnSpc>
              <a:spcBef>
                <a:spcPts val="580"/>
              </a:spcBef>
            </a:pPr>
            <a:r>
              <a:rPr sz="2400" b="1" dirty="0">
                <a:solidFill>
                  <a:srgbClr val="006666"/>
                </a:solidFill>
                <a:latin typeface="Arial"/>
                <a:cs typeface="Arial"/>
              </a:rPr>
              <a:t>If </a:t>
            </a:r>
            <a:r>
              <a:rPr sz="2400" b="1" spc="-5" dirty="0">
                <a:solidFill>
                  <a:srgbClr val="006666"/>
                </a:solidFill>
                <a:latin typeface="Arial"/>
                <a:cs typeface="Arial"/>
              </a:rPr>
              <a:t>access </a:t>
            </a:r>
            <a:r>
              <a:rPr sz="2400" b="1" dirty="0">
                <a:solidFill>
                  <a:srgbClr val="006666"/>
                </a:solidFill>
                <a:latin typeface="Arial"/>
                <a:cs typeface="Arial"/>
              </a:rPr>
              <a:t>is not </a:t>
            </a:r>
            <a:r>
              <a:rPr sz="2400" b="1" spc="-5" dirty="0">
                <a:solidFill>
                  <a:srgbClr val="006666"/>
                </a:solidFill>
                <a:latin typeface="Arial"/>
                <a:cs typeface="Arial"/>
              </a:rPr>
              <a:t>controlled, </a:t>
            </a:r>
            <a:r>
              <a:rPr sz="2400" b="1" dirty="0">
                <a:solidFill>
                  <a:srgbClr val="006666"/>
                </a:solidFill>
                <a:latin typeface="Arial"/>
                <a:cs typeface="Arial"/>
              </a:rPr>
              <a:t>the result of </a:t>
            </a:r>
            <a:r>
              <a:rPr sz="2400" b="1" spc="-5" dirty="0">
                <a:solidFill>
                  <a:srgbClr val="006666"/>
                </a:solidFill>
                <a:latin typeface="Arial"/>
                <a:cs typeface="Arial"/>
              </a:rPr>
              <a:t>program  execution may </a:t>
            </a:r>
            <a:r>
              <a:rPr sz="2400" b="1" spc="-5" dirty="0">
                <a:solidFill>
                  <a:srgbClr val="FF3300"/>
                </a:solidFill>
                <a:latin typeface="Arial"/>
                <a:cs typeface="Arial"/>
              </a:rPr>
              <a:t>depend on </a:t>
            </a:r>
            <a:r>
              <a:rPr sz="2400" b="1" dirty="0">
                <a:solidFill>
                  <a:srgbClr val="FF3300"/>
                </a:solidFill>
                <a:latin typeface="Arial"/>
                <a:cs typeface="Arial"/>
              </a:rPr>
              <a:t>interleaving order </a:t>
            </a:r>
            <a:r>
              <a:rPr sz="2400" b="1" dirty="0">
                <a:solidFill>
                  <a:srgbClr val="006666"/>
                </a:solidFill>
                <a:latin typeface="Arial"/>
                <a:cs typeface="Arial"/>
              </a:rPr>
              <a:t>of</a:t>
            </a:r>
            <a:r>
              <a:rPr sz="2400" b="1" spc="-55" dirty="0">
                <a:solidFill>
                  <a:srgbClr val="006666"/>
                </a:solidFill>
                <a:latin typeface="Arial"/>
                <a:cs typeface="Arial"/>
              </a:rPr>
              <a:t> </a:t>
            </a:r>
            <a:r>
              <a:rPr sz="2400" b="1" dirty="0">
                <a:solidFill>
                  <a:srgbClr val="006666"/>
                </a:solidFill>
                <a:latin typeface="Arial"/>
                <a:cs typeface="Arial"/>
              </a:rPr>
              <a:t>the  </a:t>
            </a:r>
            <a:r>
              <a:rPr sz="2400" b="1" spc="-5" dirty="0">
                <a:solidFill>
                  <a:srgbClr val="006666"/>
                </a:solidFill>
                <a:latin typeface="Arial"/>
                <a:cs typeface="Arial"/>
              </a:rPr>
              <a:t>execution </a:t>
            </a:r>
            <a:r>
              <a:rPr sz="2400" b="1" dirty="0">
                <a:solidFill>
                  <a:srgbClr val="006666"/>
                </a:solidFill>
                <a:latin typeface="Arial"/>
                <a:cs typeface="Arial"/>
              </a:rPr>
              <a:t>of the instructions</a:t>
            </a:r>
            <a:r>
              <a:rPr sz="2400" b="1" spc="-80" dirty="0">
                <a:solidFill>
                  <a:srgbClr val="006666"/>
                </a:solidFill>
                <a:latin typeface="Arial"/>
                <a:cs typeface="Arial"/>
              </a:rPr>
              <a:t> </a:t>
            </a:r>
            <a:r>
              <a:rPr sz="2400" b="1" dirty="0">
                <a:solidFill>
                  <a:srgbClr val="006666"/>
                </a:solidFill>
                <a:latin typeface="Arial"/>
                <a:cs typeface="Arial"/>
              </a:rPr>
              <a:t>(</a:t>
            </a:r>
            <a:r>
              <a:rPr sz="2400" b="1" i="1" dirty="0">
                <a:solidFill>
                  <a:srgbClr val="006666"/>
                </a:solidFill>
                <a:latin typeface="Arial"/>
                <a:cs typeface="Arial"/>
              </a:rPr>
              <a:t>non-determinism</a:t>
            </a:r>
            <a:r>
              <a:rPr sz="2400" b="1" dirty="0">
                <a:solidFill>
                  <a:srgbClr val="006666"/>
                </a:solidFill>
                <a:latin typeface="Arial"/>
                <a:cs typeface="Arial"/>
              </a:rPr>
              <a:t>).</a:t>
            </a:r>
            <a:endParaRPr sz="2400" dirty="0">
              <a:latin typeface="Arial"/>
              <a:cs typeface="Arial"/>
            </a:endParaRPr>
          </a:p>
          <a:p>
            <a:pPr marL="12700" marR="779780">
              <a:lnSpc>
                <a:spcPct val="100000"/>
              </a:lnSpc>
              <a:spcBef>
                <a:spcPts val="580"/>
              </a:spcBef>
            </a:pPr>
            <a:r>
              <a:rPr sz="2400" b="1" spc="-5" dirty="0">
                <a:solidFill>
                  <a:srgbClr val="006666"/>
                </a:solidFill>
                <a:latin typeface="Arial"/>
                <a:cs typeface="Arial"/>
              </a:rPr>
              <a:t>A </a:t>
            </a:r>
            <a:r>
              <a:rPr sz="2400" b="1" dirty="0">
                <a:solidFill>
                  <a:srgbClr val="006666"/>
                </a:solidFill>
                <a:latin typeface="Arial"/>
                <a:cs typeface="Arial"/>
              </a:rPr>
              <a:t>program </a:t>
            </a:r>
            <a:r>
              <a:rPr sz="2400" b="1" spc="-5" dirty="0">
                <a:solidFill>
                  <a:srgbClr val="006666"/>
                </a:solidFill>
                <a:latin typeface="Arial"/>
                <a:cs typeface="Arial"/>
              </a:rPr>
              <a:t>may </a:t>
            </a:r>
            <a:r>
              <a:rPr sz="2400" b="1" dirty="0">
                <a:solidFill>
                  <a:srgbClr val="006666"/>
                </a:solidFill>
                <a:latin typeface="Arial"/>
                <a:cs typeface="Arial"/>
              </a:rPr>
              <a:t>give different </a:t>
            </a:r>
            <a:r>
              <a:rPr sz="2400" b="1" spc="-5" dirty="0">
                <a:solidFill>
                  <a:srgbClr val="006666"/>
                </a:solidFill>
                <a:latin typeface="Arial"/>
                <a:cs typeface="Arial"/>
              </a:rPr>
              <a:t>and</a:t>
            </a:r>
            <a:r>
              <a:rPr sz="2400" b="1" spc="-45" dirty="0">
                <a:solidFill>
                  <a:srgbClr val="006666"/>
                </a:solidFill>
                <a:latin typeface="Arial"/>
                <a:cs typeface="Arial"/>
              </a:rPr>
              <a:t> </a:t>
            </a:r>
            <a:r>
              <a:rPr sz="2400" b="1" spc="-5" dirty="0">
                <a:solidFill>
                  <a:srgbClr val="006666"/>
                </a:solidFill>
                <a:latin typeface="Arial"/>
                <a:cs typeface="Arial"/>
              </a:rPr>
              <a:t>sometimes  undesirable </a:t>
            </a:r>
            <a:r>
              <a:rPr sz="2400" b="1" dirty="0">
                <a:solidFill>
                  <a:srgbClr val="006666"/>
                </a:solidFill>
                <a:latin typeface="Arial"/>
                <a:cs typeface="Arial"/>
              </a:rPr>
              <a:t>results </a:t>
            </a:r>
            <a:r>
              <a:rPr sz="2400" b="1" spc="-5" dirty="0">
                <a:solidFill>
                  <a:srgbClr val="006666"/>
                </a:solidFill>
                <a:latin typeface="Arial"/>
                <a:cs typeface="Arial"/>
              </a:rPr>
              <a:t>from </a:t>
            </a:r>
            <a:r>
              <a:rPr sz="2400" b="1" dirty="0">
                <a:solidFill>
                  <a:srgbClr val="006666"/>
                </a:solidFill>
                <a:latin typeface="Arial"/>
                <a:cs typeface="Arial"/>
              </a:rPr>
              <a:t>time to</a:t>
            </a:r>
            <a:r>
              <a:rPr sz="2400" b="1" spc="-25" dirty="0">
                <a:solidFill>
                  <a:srgbClr val="006666"/>
                </a:solidFill>
                <a:latin typeface="Arial"/>
                <a:cs typeface="Arial"/>
              </a:rPr>
              <a:t> </a:t>
            </a:r>
            <a:r>
              <a:rPr sz="2400" b="1" dirty="0">
                <a:solidFill>
                  <a:srgbClr val="006666"/>
                </a:solidFill>
                <a:latin typeface="Arial"/>
                <a:cs typeface="Arial"/>
              </a:rPr>
              <a:t>time</a:t>
            </a:r>
            <a:endParaRPr sz="2400" dirty="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0" name="object 10"/>
          <p:cNvSpPr txBox="1"/>
          <p:nvPr/>
        </p:nvSpPr>
        <p:spPr>
          <a:xfrm>
            <a:off x="8259444"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a:t>
            </a:fld>
            <a:endParaRPr sz="1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1939798"/>
            <a:ext cx="1245235"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9999"/>
                </a:solidFill>
                <a:latin typeface="Courier New"/>
                <a:cs typeface="Courier New"/>
              </a:rPr>
              <a:t>Task</a:t>
            </a:r>
            <a:r>
              <a:rPr sz="2000" b="1" spc="-85" dirty="0">
                <a:solidFill>
                  <a:srgbClr val="009999"/>
                </a:solidFill>
                <a:latin typeface="Courier New"/>
                <a:cs typeface="Courier New"/>
              </a:rPr>
              <a:t> </a:t>
            </a:r>
            <a:r>
              <a:rPr sz="2000" b="1" dirty="0">
                <a:solidFill>
                  <a:srgbClr val="009999"/>
                </a:solidFill>
                <a:latin typeface="Courier New"/>
                <a:cs typeface="Courier New"/>
              </a:rPr>
              <a:t>T0:</a:t>
            </a:r>
            <a:endParaRPr sz="2000">
              <a:latin typeface="Courier New"/>
              <a:cs typeface="Courier New"/>
            </a:endParaRPr>
          </a:p>
        </p:txBody>
      </p:sp>
      <p:sp>
        <p:nvSpPr>
          <p:cNvPr id="3" name="object 3"/>
          <p:cNvSpPr txBox="1"/>
          <p:nvPr/>
        </p:nvSpPr>
        <p:spPr>
          <a:xfrm>
            <a:off x="78739" y="2244598"/>
            <a:ext cx="4445635" cy="3994150"/>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9999"/>
                </a:solidFill>
                <a:latin typeface="Courier New"/>
                <a:cs typeface="Courier New"/>
              </a:rPr>
              <a:t>while(true)</a:t>
            </a:r>
            <a:endParaRPr sz="2000">
              <a:latin typeface="Courier New"/>
              <a:cs typeface="Courier New"/>
            </a:endParaRPr>
          </a:p>
          <a:p>
            <a:pPr marL="12700">
              <a:lnSpc>
                <a:spcPct val="100000"/>
              </a:lnSpc>
            </a:pPr>
            <a:r>
              <a:rPr sz="2000" b="1" dirty="0">
                <a:solidFill>
                  <a:srgbClr val="009999"/>
                </a:solidFill>
                <a:latin typeface="Courier New"/>
                <a:cs typeface="Courier New"/>
              </a:rPr>
              <a:t>{</a:t>
            </a:r>
            <a:endParaRPr sz="2000">
              <a:latin typeface="Courier New"/>
              <a:cs typeface="Courier New"/>
            </a:endParaRPr>
          </a:p>
          <a:p>
            <a:pPr marL="317500">
              <a:lnSpc>
                <a:spcPct val="100000"/>
              </a:lnSpc>
            </a:pPr>
            <a:r>
              <a:rPr sz="2000" b="1" spc="-5" dirty="0">
                <a:solidFill>
                  <a:srgbClr val="FF9966"/>
                </a:solidFill>
                <a:latin typeface="Courier New"/>
                <a:cs typeface="Courier New"/>
              </a:rPr>
              <a:t>flag[0] </a:t>
            </a:r>
            <a:r>
              <a:rPr sz="2000" b="1" dirty="0">
                <a:solidFill>
                  <a:srgbClr val="FF9966"/>
                </a:solidFill>
                <a:latin typeface="Courier New"/>
                <a:cs typeface="Courier New"/>
              </a:rPr>
              <a:t>=</a:t>
            </a:r>
            <a:r>
              <a:rPr sz="2000" b="1" spc="-15" dirty="0">
                <a:solidFill>
                  <a:srgbClr val="FF9966"/>
                </a:solidFill>
                <a:latin typeface="Courier New"/>
                <a:cs typeface="Courier New"/>
              </a:rPr>
              <a:t> </a:t>
            </a:r>
            <a:r>
              <a:rPr sz="2000" b="1" spc="-5" dirty="0">
                <a:solidFill>
                  <a:srgbClr val="FF9966"/>
                </a:solidFill>
                <a:latin typeface="Courier New"/>
                <a:cs typeface="Courier New"/>
              </a:rPr>
              <a:t>true;</a:t>
            </a:r>
            <a:endParaRPr sz="2000">
              <a:latin typeface="Courier New"/>
              <a:cs typeface="Courier New"/>
            </a:endParaRPr>
          </a:p>
          <a:p>
            <a:pPr marL="622300">
              <a:lnSpc>
                <a:spcPct val="100000"/>
              </a:lnSpc>
              <a:spcBef>
                <a:spcPts val="400"/>
              </a:spcBef>
            </a:pPr>
            <a:r>
              <a:rPr sz="1600" b="1" spc="-5" dirty="0">
                <a:solidFill>
                  <a:srgbClr val="FF9966"/>
                </a:solidFill>
                <a:latin typeface="Courier New"/>
                <a:cs typeface="Courier New"/>
              </a:rPr>
              <a:t>// </a:t>
            </a:r>
            <a:r>
              <a:rPr sz="1600" b="1" dirty="0">
                <a:solidFill>
                  <a:srgbClr val="FF9966"/>
                </a:solidFill>
                <a:latin typeface="Courier New"/>
                <a:cs typeface="Courier New"/>
              </a:rPr>
              <a:t>T0 </a:t>
            </a:r>
            <a:r>
              <a:rPr sz="1600" b="1" spc="-5" dirty="0">
                <a:solidFill>
                  <a:srgbClr val="FF9966"/>
                </a:solidFill>
                <a:latin typeface="Courier New"/>
                <a:cs typeface="Courier New"/>
              </a:rPr>
              <a:t>wants</a:t>
            </a:r>
            <a:r>
              <a:rPr sz="1600" b="1" spc="-10" dirty="0">
                <a:solidFill>
                  <a:srgbClr val="FF9966"/>
                </a:solidFill>
                <a:latin typeface="Courier New"/>
                <a:cs typeface="Courier New"/>
              </a:rPr>
              <a:t> </a:t>
            </a:r>
            <a:r>
              <a:rPr sz="1600" b="1" spc="-5" dirty="0">
                <a:solidFill>
                  <a:srgbClr val="FF9966"/>
                </a:solidFill>
                <a:latin typeface="Courier New"/>
                <a:cs typeface="Courier New"/>
              </a:rPr>
              <a:t>in</a:t>
            </a:r>
            <a:endParaRPr sz="1600">
              <a:latin typeface="Courier New"/>
              <a:cs typeface="Courier New"/>
            </a:endParaRPr>
          </a:p>
          <a:p>
            <a:pPr marL="317500">
              <a:lnSpc>
                <a:spcPct val="100000"/>
              </a:lnSpc>
              <a:spcBef>
                <a:spcPts val="80"/>
              </a:spcBef>
              <a:tabLst>
                <a:tab pos="1384300" algn="l"/>
              </a:tabLst>
            </a:pPr>
            <a:r>
              <a:rPr sz="2000" b="1" spc="-5" dirty="0">
                <a:solidFill>
                  <a:srgbClr val="FF9966"/>
                </a:solidFill>
                <a:latin typeface="Courier New"/>
                <a:cs typeface="Courier New"/>
              </a:rPr>
              <a:t>turn</a:t>
            </a:r>
            <a:r>
              <a:rPr sz="2000" b="1" dirty="0">
                <a:solidFill>
                  <a:srgbClr val="FF9966"/>
                </a:solidFill>
                <a:latin typeface="Courier New"/>
                <a:cs typeface="Courier New"/>
              </a:rPr>
              <a:t> =	</a:t>
            </a:r>
            <a:r>
              <a:rPr sz="2000" b="1" spc="-5" dirty="0">
                <a:solidFill>
                  <a:srgbClr val="FF9966"/>
                </a:solidFill>
                <a:latin typeface="Courier New"/>
                <a:cs typeface="Courier New"/>
              </a:rPr>
              <a:t>1;</a:t>
            </a:r>
            <a:endParaRPr sz="2000">
              <a:latin typeface="Courier New"/>
              <a:cs typeface="Courier New"/>
            </a:endParaRPr>
          </a:p>
          <a:p>
            <a:pPr marL="469900">
              <a:lnSpc>
                <a:spcPct val="100000"/>
              </a:lnSpc>
              <a:spcBef>
                <a:spcPts val="400"/>
              </a:spcBef>
            </a:pPr>
            <a:r>
              <a:rPr sz="1600" b="1" spc="-5" dirty="0">
                <a:solidFill>
                  <a:srgbClr val="FF9966"/>
                </a:solidFill>
                <a:latin typeface="Courier New"/>
                <a:cs typeface="Courier New"/>
              </a:rPr>
              <a:t>// </a:t>
            </a:r>
            <a:r>
              <a:rPr sz="1600" b="1" dirty="0">
                <a:solidFill>
                  <a:srgbClr val="FF9966"/>
                </a:solidFill>
                <a:latin typeface="Courier New"/>
                <a:cs typeface="Courier New"/>
              </a:rPr>
              <a:t>T0 gives </a:t>
            </a:r>
            <a:r>
              <a:rPr sz="1600" b="1" spc="-5" dirty="0">
                <a:solidFill>
                  <a:srgbClr val="FF9966"/>
                </a:solidFill>
                <a:latin typeface="Courier New"/>
                <a:cs typeface="Courier New"/>
              </a:rPr>
              <a:t>a chance to</a:t>
            </a:r>
            <a:r>
              <a:rPr sz="1600" b="1" spc="-10" dirty="0">
                <a:solidFill>
                  <a:srgbClr val="FF9966"/>
                </a:solidFill>
                <a:latin typeface="Courier New"/>
                <a:cs typeface="Courier New"/>
              </a:rPr>
              <a:t> </a:t>
            </a:r>
            <a:r>
              <a:rPr sz="1600" b="1" spc="5" dirty="0">
                <a:solidFill>
                  <a:srgbClr val="FF9966"/>
                </a:solidFill>
                <a:latin typeface="Courier New"/>
                <a:cs typeface="Courier New"/>
              </a:rPr>
              <a:t>T1</a:t>
            </a:r>
            <a:endParaRPr sz="1600">
              <a:latin typeface="Courier New"/>
              <a:cs typeface="Courier New"/>
            </a:endParaRPr>
          </a:p>
          <a:p>
            <a:pPr marL="317500">
              <a:lnSpc>
                <a:spcPct val="100000"/>
              </a:lnSpc>
              <a:spcBef>
                <a:spcPts val="80"/>
              </a:spcBef>
            </a:pPr>
            <a:r>
              <a:rPr sz="2000" b="1" spc="-5" dirty="0">
                <a:solidFill>
                  <a:srgbClr val="FF3300"/>
                </a:solidFill>
                <a:latin typeface="Courier New"/>
                <a:cs typeface="Courier New"/>
              </a:rPr>
              <a:t>while</a:t>
            </a:r>
            <a:endParaRPr sz="2000">
              <a:latin typeface="Courier New"/>
              <a:cs typeface="Courier New"/>
            </a:endParaRPr>
          </a:p>
          <a:p>
            <a:pPr marL="469900">
              <a:lnSpc>
                <a:spcPct val="100000"/>
              </a:lnSpc>
            </a:pPr>
            <a:r>
              <a:rPr sz="2000" b="1" spc="-5" dirty="0">
                <a:solidFill>
                  <a:srgbClr val="FF9966"/>
                </a:solidFill>
                <a:latin typeface="Courier New"/>
                <a:cs typeface="Courier New"/>
              </a:rPr>
              <a:t>(</a:t>
            </a:r>
            <a:r>
              <a:rPr sz="2000" b="1" spc="-5" dirty="0">
                <a:solidFill>
                  <a:srgbClr val="FF3300"/>
                </a:solidFill>
                <a:latin typeface="Courier New"/>
                <a:cs typeface="Courier New"/>
              </a:rPr>
              <a:t>flag[1]==true&amp;&amp;turn==1){}</a:t>
            </a:r>
            <a:endParaRPr sz="2000">
              <a:latin typeface="Courier New"/>
              <a:cs typeface="Courier New"/>
            </a:endParaRPr>
          </a:p>
          <a:p>
            <a:pPr marL="317500" marR="1219835" indent="457200">
              <a:lnSpc>
                <a:spcPct val="100000"/>
              </a:lnSpc>
              <a:spcBef>
                <a:spcPts val="5"/>
              </a:spcBef>
            </a:pPr>
            <a:r>
              <a:rPr sz="2000" b="1" spc="-5" dirty="0">
                <a:solidFill>
                  <a:srgbClr val="009999"/>
                </a:solidFill>
                <a:latin typeface="Courier New"/>
                <a:cs typeface="Courier New"/>
              </a:rPr>
              <a:t>Critical Section  </a:t>
            </a:r>
            <a:r>
              <a:rPr sz="2000" b="1" spc="-5" dirty="0">
                <a:solidFill>
                  <a:srgbClr val="FF9966"/>
                </a:solidFill>
                <a:latin typeface="Courier New"/>
                <a:cs typeface="Courier New"/>
              </a:rPr>
              <a:t>flag[0] </a:t>
            </a:r>
            <a:r>
              <a:rPr sz="2000" b="1" dirty="0">
                <a:solidFill>
                  <a:srgbClr val="FF9966"/>
                </a:solidFill>
                <a:latin typeface="Courier New"/>
                <a:cs typeface="Courier New"/>
              </a:rPr>
              <a:t>=</a:t>
            </a:r>
            <a:r>
              <a:rPr sz="2000" b="1" spc="-30" dirty="0">
                <a:solidFill>
                  <a:srgbClr val="FF9966"/>
                </a:solidFill>
                <a:latin typeface="Courier New"/>
                <a:cs typeface="Courier New"/>
              </a:rPr>
              <a:t> </a:t>
            </a:r>
            <a:r>
              <a:rPr sz="2000" b="1" spc="-5" dirty="0">
                <a:solidFill>
                  <a:srgbClr val="FF9966"/>
                </a:solidFill>
                <a:latin typeface="Courier New"/>
                <a:cs typeface="Courier New"/>
              </a:rPr>
              <a:t>false;</a:t>
            </a:r>
            <a:endParaRPr sz="2000">
              <a:latin typeface="Courier New"/>
              <a:cs typeface="Courier New"/>
            </a:endParaRPr>
          </a:p>
          <a:p>
            <a:pPr marL="469900">
              <a:lnSpc>
                <a:spcPct val="100000"/>
              </a:lnSpc>
              <a:spcBef>
                <a:spcPts val="400"/>
              </a:spcBef>
            </a:pPr>
            <a:r>
              <a:rPr sz="1600" b="1" spc="-5" dirty="0">
                <a:solidFill>
                  <a:srgbClr val="FF9966"/>
                </a:solidFill>
                <a:latin typeface="Courier New"/>
                <a:cs typeface="Courier New"/>
              </a:rPr>
              <a:t>// </a:t>
            </a:r>
            <a:r>
              <a:rPr sz="1600" b="1" dirty="0">
                <a:solidFill>
                  <a:srgbClr val="FF9966"/>
                </a:solidFill>
                <a:latin typeface="Courier New"/>
                <a:cs typeface="Courier New"/>
              </a:rPr>
              <a:t>T0 wants</a:t>
            </a:r>
            <a:r>
              <a:rPr sz="1600" b="1" spc="-10" dirty="0">
                <a:solidFill>
                  <a:srgbClr val="FF9966"/>
                </a:solidFill>
                <a:latin typeface="Courier New"/>
                <a:cs typeface="Courier New"/>
              </a:rPr>
              <a:t> out</a:t>
            </a:r>
            <a:endParaRPr sz="1600">
              <a:latin typeface="Courier New"/>
              <a:cs typeface="Courier New"/>
            </a:endParaRPr>
          </a:p>
          <a:p>
            <a:pPr marL="774700">
              <a:lnSpc>
                <a:spcPct val="100000"/>
              </a:lnSpc>
              <a:spcBef>
                <a:spcPts val="80"/>
              </a:spcBef>
            </a:pPr>
            <a:r>
              <a:rPr sz="2000" b="1" spc="-5" dirty="0">
                <a:solidFill>
                  <a:srgbClr val="009999"/>
                </a:solidFill>
                <a:latin typeface="Courier New"/>
                <a:cs typeface="Courier New"/>
              </a:rPr>
              <a:t>Remainder</a:t>
            </a:r>
            <a:r>
              <a:rPr sz="2000" b="1" spc="-10" dirty="0">
                <a:solidFill>
                  <a:srgbClr val="009999"/>
                </a:solidFill>
                <a:latin typeface="Courier New"/>
                <a:cs typeface="Courier New"/>
              </a:rPr>
              <a:t> </a:t>
            </a:r>
            <a:r>
              <a:rPr sz="2000" b="1" spc="-5" dirty="0">
                <a:solidFill>
                  <a:srgbClr val="009999"/>
                </a:solidFill>
                <a:latin typeface="Courier New"/>
                <a:cs typeface="Courier New"/>
              </a:rPr>
              <a:t>Section</a:t>
            </a:r>
            <a:endParaRPr sz="2000">
              <a:latin typeface="Courier New"/>
              <a:cs typeface="Courier New"/>
            </a:endParaRPr>
          </a:p>
          <a:p>
            <a:pPr marL="12700">
              <a:lnSpc>
                <a:spcPct val="100000"/>
              </a:lnSpc>
              <a:spcBef>
                <a:spcPts val="35"/>
              </a:spcBef>
            </a:pPr>
            <a:r>
              <a:rPr sz="2000" b="1" dirty="0">
                <a:solidFill>
                  <a:srgbClr val="009999"/>
                </a:solidFill>
                <a:latin typeface="Courier New"/>
                <a:cs typeface="Courier New"/>
              </a:rPr>
              <a:t>}</a:t>
            </a:r>
            <a:endParaRPr sz="2000">
              <a:latin typeface="Courier New"/>
              <a:cs typeface="Courier New"/>
            </a:endParaRPr>
          </a:p>
        </p:txBody>
      </p:sp>
      <p:sp>
        <p:nvSpPr>
          <p:cNvPr id="4" name="object 4"/>
          <p:cNvSpPr txBox="1"/>
          <p:nvPr/>
        </p:nvSpPr>
        <p:spPr>
          <a:xfrm>
            <a:off x="4651628" y="1954149"/>
            <a:ext cx="4445635" cy="4298950"/>
          </a:xfrm>
          <a:prstGeom prst="rect">
            <a:avLst/>
          </a:prstGeom>
        </p:spPr>
        <p:txBody>
          <a:bodyPr vert="horz" wrap="square" lIns="0" tIns="13335" rIns="0" bIns="0" rtlCol="0">
            <a:spAutoFit/>
          </a:bodyPr>
          <a:lstStyle/>
          <a:p>
            <a:pPr marL="12700" marR="2749550">
              <a:lnSpc>
                <a:spcPct val="100000"/>
              </a:lnSpc>
              <a:spcBef>
                <a:spcPts val="105"/>
              </a:spcBef>
            </a:pPr>
            <a:r>
              <a:rPr sz="2000" b="1" spc="-5" dirty="0">
                <a:solidFill>
                  <a:srgbClr val="009999"/>
                </a:solidFill>
                <a:latin typeface="Courier New"/>
                <a:cs typeface="Courier New"/>
              </a:rPr>
              <a:t>Task T1:  while(true)</a:t>
            </a:r>
            <a:endParaRPr sz="2000">
              <a:latin typeface="Courier New"/>
              <a:cs typeface="Courier New"/>
            </a:endParaRPr>
          </a:p>
          <a:p>
            <a:pPr marL="12700">
              <a:lnSpc>
                <a:spcPct val="100000"/>
              </a:lnSpc>
            </a:pPr>
            <a:r>
              <a:rPr sz="2000" b="1" dirty="0">
                <a:solidFill>
                  <a:srgbClr val="009999"/>
                </a:solidFill>
                <a:latin typeface="Courier New"/>
                <a:cs typeface="Courier New"/>
              </a:rPr>
              <a:t>{</a:t>
            </a:r>
            <a:endParaRPr sz="2000">
              <a:latin typeface="Courier New"/>
              <a:cs typeface="Courier New"/>
            </a:endParaRPr>
          </a:p>
          <a:p>
            <a:pPr marL="317500">
              <a:lnSpc>
                <a:spcPct val="100000"/>
              </a:lnSpc>
            </a:pPr>
            <a:r>
              <a:rPr sz="2000" b="1" spc="-5" dirty="0">
                <a:solidFill>
                  <a:srgbClr val="FF9966"/>
                </a:solidFill>
                <a:latin typeface="Courier New"/>
                <a:cs typeface="Courier New"/>
              </a:rPr>
              <a:t>flag[1] </a:t>
            </a:r>
            <a:r>
              <a:rPr sz="2000" b="1" dirty="0">
                <a:solidFill>
                  <a:srgbClr val="FF9966"/>
                </a:solidFill>
                <a:latin typeface="Courier New"/>
                <a:cs typeface="Courier New"/>
              </a:rPr>
              <a:t>=</a:t>
            </a:r>
            <a:r>
              <a:rPr sz="2000" b="1" spc="-15" dirty="0">
                <a:solidFill>
                  <a:srgbClr val="FF9966"/>
                </a:solidFill>
                <a:latin typeface="Courier New"/>
                <a:cs typeface="Courier New"/>
              </a:rPr>
              <a:t> </a:t>
            </a:r>
            <a:r>
              <a:rPr sz="2000" b="1" spc="-5" dirty="0">
                <a:solidFill>
                  <a:srgbClr val="FF9966"/>
                </a:solidFill>
                <a:latin typeface="Courier New"/>
                <a:cs typeface="Courier New"/>
              </a:rPr>
              <a:t>true;</a:t>
            </a:r>
            <a:endParaRPr sz="2000">
              <a:latin typeface="Courier New"/>
              <a:cs typeface="Courier New"/>
            </a:endParaRPr>
          </a:p>
          <a:p>
            <a:pPr marL="622300">
              <a:lnSpc>
                <a:spcPct val="100000"/>
              </a:lnSpc>
              <a:spcBef>
                <a:spcPts val="400"/>
              </a:spcBef>
            </a:pPr>
            <a:r>
              <a:rPr sz="1600" b="1" spc="-5" dirty="0">
                <a:solidFill>
                  <a:srgbClr val="FF9966"/>
                </a:solidFill>
                <a:latin typeface="Courier New"/>
                <a:cs typeface="Courier New"/>
              </a:rPr>
              <a:t>// T1 wants</a:t>
            </a:r>
            <a:r>
              <a:rPr sz="1600" b="1" dirty="0">
                <a:solidFill>
                  <a:srgbClr val="FF9966"/>
                </a:solidFill>
                <a:latin typeface="Courier New"/>
                <a:cs typeface="Courier New"/>
              </a:rPr>
              <a:t> </a:t>
            </a:r>
            <a:r>
              <a:rPr sz="1600" b="1" spc="-10" dirty="0">
                <a:solidFill>
                  <a:srgbClr val="FF9966"/>
                </a:solidFill>
                <a:latin typeface="Courier New"/>
                <a:cs typeface="Courier New"/>
              </a:rPr>
              <a:t>in</a:t>
            </a:r>
            <a:endParaRPr sz="1600">
              <a:latin typeface="Courier New"/>
              <a:cs typeface="Courier New"/>
            </a:endParaRPr>
          </a:p>
          <a:p>
            <a:pPr marL="317500">
              <a:lnSpc>
                <a:spcPct val="100000"/>
              </a:lnSpc>
              <a:spcBef>
                <a:spcPts val="80"/>
              </a:spcBef>
            </a:pPr>
            <a:r>
              <a:rPr sz="2000" b="1" spc="-5" dirty="0">
                <a:solidFill>
                  <a:srgbClr val="FF9966"/>
                </a:solidFill>
                <a:latin typeface="Courier New"/>
                <a:cs typeface="Courier New"/>
              </a:rPr>
              <a:t>turn </a:t>
            </a:r>
            <a:r>
              <a:rPr sz="2000" b="1" dirty="0">
                <a:solidFill>
                  <a:srgbClr val="FF9966"/>
                </a:solidFill>
                <a:latin typeface="Courier New"/>
                <a:cs typeface="Courier New"/>
              </a:rPr>
              <a:t>=</a:t>
            </a:r>
            <a:r>
              <a:rPr sz="2000" b="1" spc="-15" dirty="0">
                <a:solidFill>
                  <a:srgbClr val="FF9966"/>
                </a:solidFill>
                <a:latin typeface="Courier New"/>
                <a:cs typeface="Courier New"/>
              </a:rPr>
              <a:t> </a:t>
            </a:r>
            <a:r>
              <a:rPr sz="2000" b="1" spc="-5" dirty="0">
                <a:solidFill>
                  <a:srgbClr val="FF9966"/>
                </a:solidFill>
                <a:latin typeface="Courier New"/>
                <a:cs typeface="Courier New"/>
              </a:rPr>
              <a:t>0;</a:t>
            </a:r>
            <a:endParaRPr sz="2000">
              <a:latin typeface="Courier New"/>
              <a:cs typeface="Courier New"/>
            </a:endParaRPr>
          </a:p>
          <a:p>
            <a:pPr marL="469900">
              <a:lnSpc>
                <a:spcPct val="100000"/>
              </a:lnSpc>
              <a:spcBef>
                <a:spcPts val="400"/>
              </a:spcBef>
            </a:pPr>
            <a:r>
              <a:rPr sz="1600" b="1" spc="-5" dirty="0">
                <a:solidFill>
                  <a:srgbClr val="FF9966"/>
                </a:solidFill>
                <a:latin typeface="Courier New"/>
                <a:cs typeface="Courier New"/>
              </a:rPr>
              <a:t>// T1 </a:t>
            </a:r>
            <a:r>
              <a:rPr sz="1600" b="1" dirty="0">
                <a:solidFill>
                  <a:srgbClr val="FF9966"/>
                </a:solidFill>
                <a:latin typeface="Courier New"/>
                <a:cs typeface="Courier New"/>
              </a:rPr>
              <a:t>gives </a:t>
            </a:r>
            <a:r>
              <a:rPr sz="1600" b="1" spc="-5" dirty="0">
                <a:solidFill>
                  <a:srgbClr val="FF9966"/>
                </a:solidFill>
                <a:latin typeface="Courier New"/>
                <a:cs typeface="Courier New"/>
              </a:rPr>
              <a:t>a chance to</a:t>
            </a:r>
            <a:r>
              <a:rPr sz="1600" b="1" dirty="0">
                <a:solidFill>
                  <a:srgbClr val="FF9966"/>
                </a:solidFill>
                <a:latin typeface="Courier New"/>
                <a:cs typeface="Courier New"/>
              </a:rPr>
              <a:t> </a:t>
            </a:r>
            <a:r>
              <a:rPr sz="1600" b="1" spc="5" dirty="0">
                <a:solidFill>
                  <a:srgbClr val="FF9966"/>
                </a:solidFill>
                <a:latin typeface="Courier New"/>
                <a:cs typeface="Courier New"/>
              </a:rPr>
              <a:t>T0</a:t>
            </a:r>
            <a:endParaRPr sz="1600">
              <a:latin typeface="Courier New"/>
              <a:cs typeface="Courier New"/>
            </a:endParaRPr>
          </a:p>
          <a:p>
            <a:pPr marL="317500">
              <a:lnSpc>
                <a:spcPct val="100000"/>
              </a:lnSpc>
              <a:spcBef>
                <a:spcPts val="80"/>
              </a:spcBef>
            </a:pPr>
            <a:r>
              <a:rPr sz="2000" b="1" spc="-5" dirty="0">
                <a:solidFill>
                  <a:srgbClr val="FF3300"/>
                </a:solidFill>
                <a:latin typeface="Courier New"/>
                <a:cs typeface="Courier New"/>
              </a:rPr>
              <a:t>while</a:t>
            </a:r>
            <a:endParaRPr sz="2000">
              <a:latin typeface="Courier New"/>
              <a:cs typeface="Courier New"/>
            </a:endParaRPr>
          </a:p>
          <a:p>
            <a:pPr marL="469900">
              <a:lnSpc>
                <a:spcPct val="100000"/>
              </a:lnSpc>
            </a:pPr>
            <a:r>
              <a:rPr sz="2000" b="1" spc="-5" dirty="0">
                <a:solidFill>
                  <a:srgbClr val="FF3300"/>
                </a:solidFill>
                <a:latin typeface="Courier New"/>
                <a:cs typeface="Courier New"/>
              </a:rPr>
              <a:t>(flag[0]==true&amp;&amp;turn==0){}</a:t>
            </a:r>
            <a:endParaRPr sz="2000">
              <a:latin typeface="Courier New"/>
              <a:cs typeface="Courier New"/>
            </a:endParaRPr>
          </a:p>
          <a:p>
            <a:pPr marL="317500" marR="1224915" indent="457200">
              <a:lnSpc>
                <a:spcPct val="100000"/>
              </a:lnSpc>
              <a:spcBef>
                <a:spcPts val="5"/>
              </a:spcBef>
            </a:pPr>
            <a:r>
              <a:rPr sz="2000" b="1" spc="-5" dirty="0">
                <a:solidFill>
                  <a:srgbClr val="009999"/>
                </a:solidFill>
                <a:latin typeface="Courier New"/>
                <a:cs typeface="Courier New"/>
              </a:rPr>
              <a:t>Critical</a:t>
            </a:r>
            <a:r>
              <a:rPr sz="2000" b="1" spc="-65" dirty="0">
                <a:solidFill>
                  <a:srgbClr val="009999"/>
                </a:solidFill>
                <a:latin typeface="Courier New"/>
                <a:cs typeface="Courier New"/>
              </a:rPr>
              <a:t> </a:t>
            </a:r>
            <a:r>
              <a:rPr sz="2000" b="1" spc="-5" dirty="0">
                <a:solidFill>
                  <a:srgbClr val="009999"/>
                </a:solidFill>
                <a:latin typeface="Courier New"/>
                <a:cs typeface="Courier New"/>
              </a:rPr>
              <a:t>section  </a:t>
            </a:r>
            <a:r>
              <a:rPr sz="2000" b="1" spc="-5" dirty="0">
                <a:solidFill>
                  <a:srgbClr val="FF9966"/>
                </a:solidFill>
                <a:latin typeface="Courier New"/>
                <a:cs typeface="Courier New"/>
              </a:rPr>
              <a:t>flag[1] </a:t>
            </a:r>
            <a:r>
              <a:rPr sz="2000" b="1" dirty="0">
                <a:solidFill>
                  <a:srgbClr val="FF9966"/>
                </a:solidFill>
                <a:latin typeface="Courier New"/>
                <a:cs typeface="Courier New"/>
              </a:rPr>
              <a:t>=</a:t>
            </a:r>
            <a:r>
              <a:rPr sz="2000" b="1" spc="-30" dirty="0">
                <a:solidFill>
                  <a:srgbClr val="FF9966"/>
                </a:solidFill>
                <a:latin typeface="Courier New"/>
                <a:cs typeface="Courier New"/>
              </a:rPr>
              <a:t> </a:t>
            </a:r>
            <a:r>
              <a:rPr sz="2000" b="1" spc="-5" dirty="0">
                <a:solidFill>
                  <a:srgbClr val="FF9966"/>
                </a:solidFill>
                <a:latin typeface="Courier New"/>
                <a:cs typeface="Courier New"/>
              </a:rPr>
              <a:t>false;</a:t>
            </a:r>
            <a:endParaRPr sz="2000">
              <a:latin typeface="Courier New"/>
              <a:cs typeface="Courier New"/>
            </a:endParaRPr>
          </a:p>
          <a:p>
            <a:pPr marL="469900">
              <a:lnSpc>
                <a:spcPct val="100000"/>
              </a:lnSpc>
              <a:spcBef>
                <a:spcPts val="395"/>
              </a:spcBef>
            </a:pPr>
            <a:r>
              <a:rPr sz="1600" b="1" spc="-5" dirty="0">
                <a:solidFill>
                  <a:srgbClr val="FF9966"/>
                </a:solidFill>
                <a:latin typeface="Courier New"/>
                <a:cs typeface="Courier New"/>
              </a:rPr>
              <a:t>// T1 </a:t>
            </a:r>
            <a:r>
              <a:rPr sz="1600" b="1" dirty="0">
                <a:solidFill>
                  <a:srgbClr val="FF9966"/>
                </a:solidFill>
                <a:latin typeface="Courier New"/>
                <a:cs typeface="Courier New"/>
              </a:rPr>
              <a:t>wants</a:t>
            </a:r>
            <a:r>
              <a:rPr sz="1600" b="1" spc="-5" dirty="0">
                <a:solidFill>
                  <a:srgbClr val="FF9966"/>
                </a:solidFill>
                <a:latin typeface="Courier New"/>
                <a:cs typeface="Courier New"/>
              </a:rPr>
              <a:t> </a:t>
            </a:r>
            <a:r>
              <a:rPr sz="1600" b="1" spc="-10" dirty="0">
                <a:solidFill>
                  <a:srgbClr val="FF9966"/>
                </a:solidFill>
                <a:latin typeface="Courier New"/>
                <a:cs typeface="Courier New"/>
              </a:rPr>
              <a:t>out</a:t>
            </a:r>
            <a:endParaRPr sz="1600">
              <a:latin typeface="Courier New"/>
              <a:cs typeface="Courier New"/>
            </a:endParaRPr>
          </a:p>
          <a:p>
            <a:pPr marL="774700">
              <a:lnSpc>
                <a:spcPct val="100000"/>
              </a:lnSpc>
              <a:spcBef>
                <a:spcPts val="80"/>
              </a:spcBef>
            </a:pPr>
            <a:r>
              <a:rPr sz="2000" b="1" spc="-5" dirty="0">
                <a:solidFill>
                  <a:srgbClr val="009999"/>
                </a:solidFill>
                <a:latin typeface="Courier New"/>
                <a:cs typeface="Courier New"/>
              </a:rPr>
              <a:t>Remainder</a:t>
            </a:r>
            <a:r>
              <a:rPr sz="2000" b="1" spc="-15" dirty="0">
                <a:solidFill>
                  <a:srgbClr val="009999"/>
                </a:solidFill>
                <a:latin typeface="Courier New"/>
                <a:cs typeface="Courier New"/>
              </a:rPr>
              <a:t> </a:t>
            </a:r>
            <a:r>
              <a:rPr sz="2000" b="1" spc="-5" dirty="0">
                <a:solidFill>
                  <a:srgbClr val="009999"/>
                </a:solidFill>
                <a:latin typeface="Courier New"/>
                <a:cs typeface="Courier New"/>
              </a:rPr>
              <a:t>Section</a:t>
            </a:r>
            <a:endParaRPr sz="2000">
              <a:latin typeface="Courier New"/>
              <a:cs typeface="Courier New"/>
            </a:endParaRPr>
          </a:p>
          <a:p>
            <a:pPr marL="12700">
              <a:lnSpc>
                <a:spcPct val="100000"/>
              </a:lnSpc>
              <a:spcBef>
                <a:spcPts val="40"/>
              </a:spcBef>
            </a:pPr>
            <a:r>
              <a:rPr sz="2000" b="1" dirty="0">
                <a:solidFill>
                  <a:srgbClr val="009999"/>
                </a:solidFill>
                <a:latin typeface="Courier New"/>
                <a:cs typeface="Courier New"/>
              </a:rPr>
              <a:t>}</a:t>
            </a:r>
            <a:endParaRPr sz="2000">
              <a:latin typeface="Courier New"/>
              <a:cs typeface="Courier New"/>
            </a:endParaRPr>
          </a:p>
        </p:txBody>
      </p:sp>
      <p:sp>
        <p:nvSpPr>
          <p:cNvPr id="5" name="object 5"/>
          <p:cNvSpPr/>
          <p:nvPr/>
        </p:nvSpPr>
        <p:spPr>
          <a:xfrm>
            <a:off x="1738884" y="3074669"/>
            <a:ext cx="4188460" cy="1459230"/>
          </a:xfrm>
          <a:custGeom>
            <a:avLst/>
            <a:gdLst/>
            <a:ahLst/>
            <a:cxnLst/>
            <a:rect l="l" t="t" r="r" b="b"/>
            <a:pathLst>
              <a:path w="4188460" h="1459229">
                <a:moveTo>
                  <a:pt x="4187952" y="1453134"/>
                </a:moveTo>
                <a:lnTo>
                  <a:pt x="4154462" y="1412113"/>
                </a:lnTo>
                <a:lnTo>
                  <a:pt x="4098163" y="1343152"/>
                </a:lnTo>
                <a:lnTo>
                  <a:pt x="4074757" y="1395222"/>
                </a:lnTo>
                <a:lnTo>
                  <a:pt x="2079091" y="498030"/>
                </a:lnTo>
                <a:lnTo>
                  <a:pt x="3222498" y="11684"/>
                </a:lnTo>
                <a:lnTo>
                  <a:pt x="3217418" y="0"/>
                </a:lnTo>
                <a:lnTo>
                  <a:pt x="2063292" y="490931"/>
                </a:lnTo>
                <a:lnTo>
                  <a:pt x="995045" y="10668"/>
                </a:lnTo>
                <a:lnTo>
                  <a:pt x="989838" y="22225"/>
                </a:lnTo>
                <a:lnTo>
                  <a:pt x="2047354" y="497713"/>
                </a:lnTo>
                <a:lnTo>
                  <a:pt x="114439" y="1319898"/>
                </a:lnTo>
                <a:lnTo>
                  <a:pt x="92075" y="1267206"/>
                </a:lnTo>
                <a:lnTo>
                  <a:pt x="0" y="1375410"/>
                </a:lnTo>
                <a:lnTo>
                  <a:pt x="141732" y="1384173"/>
                </a:lnTo>
                <a:lnTo>
                  <a:pt x="121500" y="1336548"/>
                </a:lnTo>
                <a:lnTo>
                  <a:pt x="119392" y="1331582"/>
                </a:lnTo>
                <a:lnTo>
                  <a:pt x="2063153" y="504812"/>
                </a:lnTo>
                <a:lnTo>
                  <a:pt x="4069511" y="1406893"/>
                </a:lnTo>
                <a:lnTo>
                  <a:pt x="4046093" y="1458976"/>
                </a:lnTo>
                <a:lnTo>
                  <a:pt x="4187952" y="1453134"/>
                </a:lnTo>
                <a:close/>
              </a:path>
            </a:pathLst>
          </a:custGeom>
          <a:solidFill>
            <a:srgbClr val="003300"/>
          </a:solidFill>
        </p:spPr>
        <p:txBody>
          <a:bodyPr wrap="square" lIns="0" tIns="0" rIns="0" bIns="0" rtlCol="0"/>
          <a:lstStyle/>
          <a:p>
            <a:endParaRPr/>
          </a:p>
        </p:txBody>
      </p:sp>
      <p:sp>
        <p:nvSpPr>
          <p:cNvPr id="6" name="object 6"/>
          <p:cNvSpPr/>
          <p:nvPr/>
        </p:nvSpPr>
        <p:spPr>
          <a:xfrm>
            <a:off x="2026920" y="4651755"/>
            <a:ext cx="3474720" cy="566420"/>
          </a:xfrm>
          <a:custGeom>
            <a:avLst/>
            <a:gdLst/>
            <a:ahLst/>
            <a:cxnLst/>
            <a:rect l="l" t="t" r="r" b="b"/>
            <a:pathLst>
              <a:path w="3474720" h="566420">
                <a:moveTo>
                  <a:pt x="3474720" y="57404"/>
                </a:moveTo>
                <a:lnTo>
                  <a:pt x="3338576" y="16891"/>
                </a:lnTo>
                <a:lnTo>
                  <a:pt x="3348520" y="73215"/>
                </a:lnTo>
                <a:lnTo>
                  <a:pt x="1847519" y="338124"/>
                </a:lnTo>
                <a:lnTo>
                  <a:pt x="126365" y="56426"/>
                </a:lnTo>
                <a:lnTo>
                  <a:pt x="126707" y="54356"/>
                </a:lnTo>
                <a:lnTo>
                  <a:pt x="135636" y="0"/>
                </a:lnTo>
                <a:lnTo>
                  <a:pt x="0" y="42164"/>
                </a:lnTo>
                <a:lnTo>
                  <a:pt x="115062" y="125349"/>
                </a:lnTo>
                <a:lnTo>
                  <a:pt x="124307" y="68986"/>
                </a:lnTo>
                <a:lnTo>
                  <a:pt x="1809813" y="344779"/>
                </a:lnTo>
                <a:lnTo>
                  <a:pt x="626618" y="553593"/>
                </a:lnTo>
                <a:lnTo>
                  <a:pt x="628777" y="566178"/>
                </a:lnTo>
                <a:lnTo>
                  <a:pt x="1847926" y="351015"/>
                </a:lnTo>
                <a:lnTo>
                  <a:pt x="2957195" y="532511"/>
                </a:lnTo>
                <a:lnTo>
                  <a:pt x="2959227" y="520065"/>
                </a:lnTo>
                <a:lnTo>
                  <a:pt x="1885619" y="344360"/>
                </a:lnTo>
                <a:lnTo>
                  <a:pt x="3350742" y="85775"/>
                </a:lnTo>
                <a:lnTo>
                  <a:pt x="3360674" y="141986"/>
                </a:lnTo>
                <a:lnTo>
                  <a:pt x="3456394" y="70993"/>
                </a:lnTo>
                <a:lnTo>
                  <a:pt x="3474720" y="57404"/>
                </a:lnTo>
                <a:close/>
              </a:path>
            </a:pathLst>
          </a:custGeom>
          <a:solidFill>
            <a:srgbClr val="003300"/>
          </a:solidFill>
        </p:spPr>
        <p:txBody>
          <a:bodyPr wrap="square" lIns="0" tIns="0" rIns="0" bIns="0" rtlCol="0"/>
          <a:lstStyle/>
          <a:p>
            <a:endParaRPr/>
          </a:p>
        </p:txBody>
      </p:sp>
      <p:sp>
        <p:nvSpPr>
          <p:cNvPr id="7" name="object 7"/>
          <p:cNvSpPr/>
          <p:nvPr/>
        </p:nvSpPr>
        <p:spPr>
          <a:xfrm>
            <a:off x="3047757" y="72840"/>
            <a:ext cx="2329929" cy="505334"/>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20</a:t>
            </a:fld>
            <a:endParaRPr sz="1400">
              <a:latin typeface="Arial"/>
              <a:cs typeface="Arial"/>
            </a:endParaRPr>
          </a:p>
        </p:txBody>
      </p:sp>
      <p:sp>
        <p:nvSpPr>
          <p:cNvPr id="9" name="object 9"/>
          <p:cNvSpPr txBox="1"/>
          <p:nvPr/>
        </p:nvSpPr>
        <p:spPr>
          <a:xfrm>
            <a:off x="909929" y="551535"/>
            <a:ext cx="7572375" cy="1471930"/>
          </a:xfrm>
          <a:prstGeom prst="rect">
            <a:avLst/>
          </a:prstGeom>
        </p:spPr>
        <p:txBody>
          <a:bodyPr vert="horz" wrap="square" lIns="0" tIns="12700" rIns="0" bIns="0" rtlCol="0">
            <a:spAutoFit/>
          </a:bodyPr>
          <a:lstStyle/>
          <a:p>
            <a:pPr marL="12700" marR="5080">
              <a:lnSpc>
                <a:spcPct val="120000"/>
              </a:lnSpc>
              <a:spcBef>
                <a:spcPts val="100"/>
              </a:spcBef>
            </a:pPr>
            <a:r>
              <a:rPr sz="2000" b="1" dirty="0">
                <a:solidFill>
                  <a:srgbClr val="003300"/>
                </a:solidFill>
                <a:latin typeface="Arial"/>
                <a:cs typeface="Arial"/>
              </a:rPr>
              <a:t>So,</a:t>
            </a:r>
            <a:r>
              <a:rPr sz="2000" b="1" spc="-10" dirty="0">
                <a:solidFill>
                  <a:srgbClr val="003300"/>
                </a:solidFill>
                <a:latin typeface="Arial"/>
                <a:cs typeface="Arial"/>
              </a:rPr>
              <a:t> </a:t>
            </a:r>
            <a:r>
              <a:rPr sz="2000" b="1" dirty="0">
                <a:solidFill>
                  <a:srgbClr val="003300"/>
                </a:solidFill>
                <a:latin typeface="Arial"/>
                <a:cs typeface="Arial"/>
              </a:rPr>
              <a:t>neither</a:t>
            </a:r>
            <a:r>
              <a:rPr sz="2000" b="1" spc="-95" dirty="0">
                <a:solidFill>
                  <a:srgbClr val="003300"/>
                </a:solidFill>
                <a:latin typeface="Arial"/>
                <a:cs typeface="Arial"/>
              </a:rPr>
              <a:t> </a:t>
            </a:r>
            <a:r>
              <a:rPr sz="2000" b="1" dirty="0">
                <a:solidFill>
                  <a:srgbClr val="003300"/>
                </a:solidFill>
                <a:latin typeface="Arial"/>
                <a:cs typeface="Arial"/>
              </a:rPr>
              <a:t>Algorithm</a:t>
            </a:r>
            <a:r>
              <a:rPr sz="2000" b="1" spc="-35" dirty="0">
                <a:solidFill>
                  <a:srgbClr val="003300"/>
                </a:solidFill>
                <a:latin typeface="Arial"/>
                <a:cs typeface="Arial"/>
              </a:rPr>
              <a:t> </a:t>
            </a:r>
            <a:r>
              <a:rPr sz="2000" b="1" dirty="0">
                <a:solidFill>
                  <a:srgbClr val="003300"/>
                </a:solidFill>
                <a:latin typeface="Arial"/>
                <a:cs typeface="Arial"/>
              </a:rPr>
              <a:t>1,</a:t>
            </a:r>
            <a:r>
              <a:rPr sz="2000" b="1" spc="-10" dirty="0">
                <a:solidFill>
                  <a:srgbClr val="003300"/>
                </a:solidFill>
                <a:latin typeface="Arial"/>
                <a:cs typeface="Arial"/>
              </a:rPr>
              <a:t> </a:t>
            </a:r>
            <a:r>
              <a:rPr sz="2000" b="1" dirty="0">
                <a:solidFill>
                  <a:srgbClr val="003300"/>
                </a:solidFill>
                <a:latin typeface="Arial"/>
                <a:cs typeface="Arial"/>
              </a:rPr>
              <a:t>nor</a:t>
            </a:r>
            <a:r>
              <a:rPr sz="2000" b="1" spc="-90" dirty="0">
                <a:solidFill>
                  <a:srgbClr val="003300"/>
                </a:solidFill>
                <a:latin typeface="Arial"/>
                <a:cs typeface="Arial"/>
              </a:rPr>
              <a:t> </a:t>
            </a:r>
            <a:r>
              <a:rPr sz="2000" b="1" dirty="0">
                <a:solidFill>
                  <a:srgbClr val="003300"/>
                </a:solidFill>
                <a:latin typeface="Arial"/>
                <a:cs typeface="Arial"/>
              </a:rPr>
              <a:t>Algorithm</a:t>
            </a:r>
            <a:r>
              <a:rPr sz="2000" b="1" spc="-35" dirty="0">
                <a:solidFill>
                  <a:srgbClr val="003300"/>
                </a:solidFill>
                <a:latin typeface="Arial"/>
                <a:cs typeface="Arial"/>
              </a:rPr>
              <a:t> </a:t>
            </a:r>
            <a:r>
              <a:rPr sz="2000" b="1" dirty="0">
                <a:solidFill>
                  <a:srgbClr val="003300"/>
                </a:solidFill>
                <a:latin typeface="Arial"/>
                <a:cs typeface="Arial"/>
              </a:rPr>
              <a:t>2</a:t>
            </a:r>
            <a:r>
              <a:rPr sz="2000" b="1" spc="-15" dirty="0">
                <a:solidFill>
                  <a:srgbClr val="003300"/>
                </a:solidFill>
                <a:latin typeface="Arial"/>
                <a:cs typeface="Arial"/>
              </a:rPr>
              <a:t> </a:t>
            </a:r>
            <a:r>
              <a:rPr sz="2000" b="1" spc="5" dirty="0">
                <a:solidFill>
                  <a:srgbClr val="003300"/>
                </a:solidFill>
                <a:latin typeface="Arial"/>
                <a:cs typeface="Arial"/>
              </a:rPr>
              <a:t>work.</a:t>
            </a:r>
            <a:r>
              <a:rPr sz="2000" b="1" spc="-60" dirty="0">
                <a:solidFill>
                  <a:srgbClr val="003300"/>
                </a:solidFill>
                <a:latin typeface="Arial"/>
                <a:cs typeface="Arial"/>
              </a:rPr>
              <a:t> </a:t>
            </a:r>
            <a:r>
              <a:rPr sz="2000" b="1" dirty="0">
                <a:solidFill>
                  <a:srgbClr val="003300"/>
                </a:solidFill>
                <a:latin typeface="Arial"/>
                <a:cs typeface="Arial"/>
              </a:rPr>
              <a:t>What</a:t>
            </a:r>
            <a:r>
              <a:rPr sz="2000" b="1" spc="-25" dirty="0">
                <a:solidFill>
                  <a:srgbClr val="003300"/>
                </a:solidFill>
                <a:latin typeface="Arial"/>
                <a:cs typeface="Arial"/>
              </a:rPr>
              <a:t> </a:t>
            </a:r>
            <a:r>
              <a:rPr sz="2000" b="1" dirty="0">
                <a:solidFill>
                  <a:srgbClr val="003300"/>
                </a:solidFill>
                <a:latin typeface="Arial"/>
                <a:cs typeface="Arial"/>
              </a:rPr>
              <a:t>do</a:t>
            </a:r>
            <a:r>
              <a:rPr sz="2000" b="1" spc="-20" dirty="0">
                <a:solidFill>
                  <a:srgbClr val="003300"/>
                </a:solidFill>
                <a:latin typeface="Arial"/>
                <a:cs typeface="Arial"/>
              </a:rPr>
              <a:t> </a:t>
            </a:r>
            <a:r>
              <a:rPr sz="2000" b="1" spc="25" dirty="0">
                <a:solidFill>
                  <a:srgbClr val="003300"/>
                </a:solidFill>
                <a:latin typeface="Arial"/>
                <a:cs typeface="Arial"/>
              </a:rPr>
              <a:t>we</a:t>
            </a:r>
            <a:r>
              <a:rPr sz="2000" b="1" spc="-55" dirty="0">
                <a:solidFill>
                  <a:srgbClr val="003300"/>
                </a:solidFill>
                <a:latin typeface="Arial"/>
                <a:cs typeface="Arial"/>
              </a:rPr>
              <a:t> </a:t>
            </a:r>
            <a:r>
              <a:rPr sz="2000" b="1" dirty="0">
                <a:solidFill>
                  <a:srgbClr val="003300"/>
                </a:solidFill>
                <a:latin typeface="Arial"/>
                <a:cs typeface="Arial"/>
              </a:rPr>
              <a:t>do?  Use the ideas from both of</a:t>
            </a:r>
            <a:r>
              <a:rPr sz="2000" b="1" spc="-100" dirty="0">
                <a:solidFill>
                  <a:srgbClr val="003300"/>
                </a:solidFill>
                <a:latin typeface="Arial"/>
                <a:cs typeface="Arial"/>
              </a:rPr>
              <a:t> </a:t>
            </a:r>
            <a:r>
              <a:rPr sz="2000" b="1" dirty="0">
                <a:solidFill>
                  <a:srgbClr val="003300"/>
                </a:solidFill>
                <a:latin typeface="Arial"/>
                <a:cs typeface="Arial"/>
              </a:rPr>
              <a:t>them!</a:t>
            </a:r>
            <a:endParaRPr sz="2000">
              <a:latin typeface="Arial"/>
              <a:cs typeface="Arial"/>
            </a:endParaRPr>
          </a:p>
          <a:p>
            <a:pPr marL="756285" indent="-287020">
              <a:lnSpc>
                <a:spcPct val="100000"/>
              </a:lnSpc>
              <a:spcBef>
                <a:spcPts val="345"/>
              </a:spcBef>
              <a:buClr>
                <a:srgbClr val="336699"/>
              </a:buClr>
              <a:buSzPct val="75000"/>
              <a:buFont typeface="Wingdings"/>
              <a:buChar char=""/>
              <a:tabLst>
                <a:tab pos="756285" algn="l"/>
                <a:tab pos="756920" algn="l"/>
              </a:tabLst>
            </a:pPr>
            <a:r>
              <a:rPr sz="2000" b="1" dirty="0">
                <a:solidFill>
                  <a:srgbClr val="003366"/>
                </a:solidFill>
                <a:latin typeface="Arial"/>
                <a:cs typeface="Arial"/>
              </a:rPr>
              <a:t>Use the </a:t>
            </a:r>
            <a:r>
              <a:rPr sz="2000" b="1" spc="-5" dirty="0">
                <a:solidFill>
                  <a:srgbClr val="003366"/>
                </a:solidFill>
                <a:latin typeface="Courier New"/>
                <a:cs typeface="Courier New"/>
              </a:rPr>
              <a:t>flag </a:t>
            </a:r>
            <a:r>
              <a:rPr sz="2000" b="1" dirty="0">
                <a:solidFill>
                  <a:srgbClr val="003366"/>
                </a:solidFill>
                <a:latin typeface="Courier New"/>
                <a:cs typeface="Courier New"/>
              </a:rPr>
              <a:t>i</a:t>
            </a:r>
            <a:r>
              <a:rPr sz="2000" b="1" spc="-815" dirty="0">
                <a:solidFill>
                  <a:srgbClr val="003366"/>
                </a:solidFill>
                <a:latin typeface="Courier New"/>
                <a:cs typeface="Courier New"/>
              </a:rPr>
              <a:t> </a:t>
            </a:r>
            <a:r>
              <a:rPr sz="2000" b="1" dirty="0">
                <a:solidFill>
                  <a:srgbClr val="003366"/>
                </a:solidFill>
                <a:latin typeface="Arial"/>
                <a:cs typeface="Arial"/>
              </a:rPr>
              <a:t>to indicate willingness to enter CS</a:t>
            </a:r>
            <a:endParaRPr sz="2000">
              <a:latin typeface="Arial"/>
              <a:cs typeface="Arial"/>
            </a:endParaRPr>
          </a:p>
          <a:p>
            <a:pPr marL="756285" indent="-287020">
              <a:lnSpc>
                <a:spcPct val="10000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But use </a:t>
            </a:r>
            <a:r>
              <a:rPr sz="2000" b="1" dirty="0">
                <a:solidFill>
                  <a:srgbClr val="003366"/>
                </a:solidFill>
                <a:latin typeface="Courier New"/>
                <a:cs typeface="Courier New"/>
              </a:rPr>
              <a:t>turn</a:t>
            </a:r>
            <a:r>
              <a:rPr sz="2000" b="1" spc="-835" dirty="0">
                <a:solidFill>
                  <a:srgbClr val="003366"/>
                </a:solidFill>
                <a:latin typeface="Courier New"/>
                <a:cs typeface="Courier New"/>
              </a:rPr>
              <a:t> </a:t>
            </a:r>
            <a:r>
              <a:rPr sz="2000" b="1" dirty="0">
                <a:solidFill>
                  <a:srgbClr val="003366"/>
                </a:solidFill>
                <a:latin typeface="Arial"/>
                <a:cs typeface="Arial"/>
              </a:rPr>
              <a:t>to let the other task enter the CS</a:t>
            </a:r>
            <a:endParaRPr sz="20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36894" y="482906"/>
            <a:ext cx="1864780" cy="406563"/>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65301" y="1597152"/>
            <a:ext cx="198119" cy="202691"/>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422527" y="1874520"/>
            <a:ext cx="271881" cy="28041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965301" y="2566111"/>
            <a:ext cx="198119" cy="20299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22527" y="2844038"/>
            <a:ext cx="271881" cy="28041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965301" y="3535934"/>
            <a:ext cx="198119" cy="202691"/>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65301" y="4194683"/>
            <a:ext cx="198119" cy="20269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422527" y="4472051"/>
            <a:ext cx="271881" cy="280416"/>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422527" y="5075554"/>
            <a:ext cx="271881" cy="280416"/>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422527" y="5679338"/>
            <a:ext cx="271881" cy="280416"/>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952601" y="1076959"/>
            <a:ext cx="7742555" cy="489648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666"/>
                </a:solidFill>
                <a:latin typeface="Arial"/>
                <a:cs typeface="Arial"/>
              </a:rPr>
              <a:t>Lets see </a:t>
            </a:r>
            <a:r>
              <a:rPr sz="2400" b="1" dirty="0">
                <a:solidFill>
                  <a:srgbClr val="006666"/>
                </a:solidFill>
                <a:latin typeface="Arial"/>
                <a:cs typeface="Arial"/>
              </a:rPr>
              <a:t>if it works</a:t>
            </a:r>
            <a:r>
              <a:rPr sz="2400" b="1" spc="-40" dirty="0">
                <a:solidFill>
                  <a:srgbClr val="006666"/>
                </a:solidFill>
                <a:latin typeface="Arial"/>
                <a:cs typeface="Arial"/>
              </a:rPr>
              <a:t> </a:t>
            </a:r>
            <a:r>
              <a:rPr sz="2400" b="1" dirty="0">
                <a:solidFill>
                  <a:srgbClr val="006666"/>
                </a:solidFill>
                <a:latin typeface="Arial"/>
                <a:cs typeface="Arial"/>
              </a:rPr>
              <a:t>…</a:t>
            </a:r>
            <a:endParaRPr sz="2400">
              <a:latin typeface="Arial"/>
              <a:cs typeface="Arial"/>
            </a:endParaRPr>
          </a:p>
          <a:p>
            <a:pPr marL="355600">
              <a:lnSpc>
                <a:spcPts val="2880"/>
              </a:lnSpc>
            </a:pPr>
            <a:r>
              <a:rPr sz="2400" b="1" spc="-5" dirty="0">
                <a:solidFill>
                  <a:srgbClr val="006666"/>
                </a:solidFill>
                <a:latin typeface="Arial"/>
                <a:cs typeface="Arial"/>
              </a:rPr>
              <a:t>Does </a:t>
            </a:r>
            <a:r>
              <a:rPr sz="2400" b="1" dirty="0">
                <a:solidFill>
                  <a:srgbClr val="006666"/>
                </a:solidFill>
                <a:latin typeface="Arial"/>
                <a:cs typeface="Arial"/>
              </a:rPr>
              <a:t>it ensure mutual</a:t>
            </a:r>
            <a:r>
              <a:rPr sz="2400" b="1" spc="-10" dirty="0">
                <a:solidFill>
                  <a:srgbClr val="006666"/>
                </a:solidFill>
                <a:latin typeface="Arial"/>
                <a:cs typeface="Arial"/>
              </a:rPr>
              <a:t> </a:t>
            </a:r>
            <a:r>
              <a:rPr sz="2400" b="1" spc="-5" dirty="0">
                <a:solidFill>
                  <a:srgbClr val="006666"/>
                </a:solidFill>
                <a:latin typeface="Arial"/>
                <a:cs typeface="Arial"/>
              </a:rPr>
              <a:t>exclusion?</a:t>
            </a:r>
            <a:endParaRPr sz="2400">
              <a:latin typeface="Arial"/>
              <a:cs typeface="Arial"/>
            </a:endParaRPr>
          </a:p>
          <a:p>
            <a:pPr marL="756285" marR="20955">
              <a:lnSpc>
                <a:spcPts val="2110"/>
              </a:lnSpc>
              <a:spcBef>
                <a:spcPts val="509"/>
              </a:spcBef>
            </a:pPr>
            <a:r>
              <a:rPr sz="2200" spc="-5" dirty="0">
                <a:solidFill>
                  <a:srgbClr val="006666"/>
                </a:solidFill>
                <a:latin typeface="Arial"/>
                <a:cs typeface="Arial"/>
              </a:rPr>
              <a:t>Yes, a task enters CS only if it is its turn when both want  in.</a:t>
            </a:r>
            <a:endParaRPr sz="2200">
              <a:latin typeface="Arial"/>
              <a:cs typeface="Arial"/>
            </a:endParaRPr>
          </a:p>
          <a:p>
            <a:pPr marL="355600">
              <a:lnSpc>
                <a:spcPts val="2880"/>
              </a:lnSpc>
              <a:spcBef>
                <a:spcPts val="25"/>
              </a:spcBef>
            </a:pPr>
            <a:r>
              <a:rPr sz="2400" b="1" spc="-5" dirty="0">
                <a:solidFill>
                  <a:srgbClr val="006666"/>
                </a:solidFill>
                <a:latin typeface="Arial"/>
                <a:cs typeface="Arial"/>
              </a:rPr>
              <a:t>Does </a:t>
            </a:r>
            <a:r>
              <a:rPr sz="2400" b="1" dirty="0">
                <a:solidFill>
                  <a:srgbClr val="006666"/>
                </a:solidFill>
                <a:latin typeface="Arial"/>
                <a:cs typeface="Arial"/>
              </a:rPr>
              <a:t>it </a:t>
            </a:r>
            <a:r>
              <a:rPr sz="2400" b="1" spc="-5" dirty="0">
                <a:solidFill>
                  <a:srgbClr val="006666"/>
                </a:solidFill>
                <a:latin typeface="Arial"/>
                <a:cs typeface="Arial"/>
              </a:rPr>
              <a:t>satisfy </a:t>
            </a:r>
            <a:r>
              <a:rPr sz="2400" b="1" dirty="0">
                <a:solidFill>
                  <a:srgbClr val="006666"/>
                </a:solidFill>
                <a:latin typeface="Arial"/>
                <a:cs typeface="Arial"/>
              </a:rPr>
              <a:t>bounded</a:t>
            </a:r>
            <a:r>
              <a:rPr sz="2400" b="1" spc="-30" dirty="0">
                <a:solidFill>
                  <a:srgbClr val="006666"/>
                </a:solidFill>
                <a:latin typeface="Arial"/>
                <a:cs typeface="Arial"/>
              </a:rPr>
              <a:t> </a:t>
            </a:r>
            <a:r>
              <a:rPr sz="2400" b="1" dirty="0">
                <a:solidFill>
                  <a:srgbClr val="006666"/>
                </a:solidFill>
                <a:latin typeface="Arial"/>
                <a:cs typeface="Arial"/>
              </a:rPr>
              <a:t>waiting?</a:t>
            </a:r>
            <a:endParaRPr sz="2400">
              <a:latin typeface="Arial"/>
              <a:cs typeface="Arial"/>
            </a:endParaRPr>
          </a:p>
          <a:p>
            <a:pPr marL="756285" marR="5080">
              <a:lnSpc>
                <a:spcPct val="80000"/>
              </a:lnSpc>
              <a:spcBef>
                <a:spcPts val="525"/>
              </a:spcBef>
            </a:pPr>
            <a:r>
              <a:rPr sz="2200" spc="-5" dirty="0">
                <a:solidFill>
                  <a:srgbClr val="006666"/>
                </a:solidFill>
                <a:latin typeface="Arial"/>
                <a:cs typeface="Arial"/>
              </a:rPr>
              <a:t>Yes, when a task is in its </a:t>
            </a:r>
            <a:r>
              <a:rPr sz="2200" spc="-10" dirty="0">
                <a:solidFill>
                  <a:srgbClr val="006666"/>
                </a:solidFill>
                <a:latin typeface="Arial"/>
                <a:cs typeface="Arial"/>
              </a:rPr>
              <a:t>RS, </a:t>
            </a:r>
            <a:r>
              <a:rPr sz="2200" spc="-5" dirty="0">
                <a:solidFill>
                  <a:srgbClr val="006666"/>
                </a:solidFill>
                <a:latin typeface="Arial"/>
                <a:cs typeface="Arial"/>
              </a:rPr>
              <a:t>the other task can enter its  CS (flag of other task is</a:t>
            </a:r>
            <a:r>
              <a:rPr sz="2200" spc="25" dirty="0">
                <a:solidFill>
                  <a:srgbClr val="006666"/>
                </a:solidFill>
                <a:latin typeface="Arial"/>
                <a:cs typeface="Arial"/>
              </a:rPr>
              <a:t> </a:t>
            </a:r>
            <a:r>
              <a:rPr sz="2200" spc="-5" dirty="0">
                <a:solidFill>
                  <a:srgbClr val="006666"/>
                </a:solidFill>
                <a:latin typeface="Arial"/>
                <a:cs typeface="Arial"/>
              </a:rPr>
              <a:t>false).</a:t>
            </a:r>
            <a:endParaRPr sz="2200">
              <a:latin typeface="Arial"/>
              <a:cs typeface="Arial"/>
            </a:endParaRPr>
          </a:p>
          <a:p>
            <a:pPr marL="355600" marR="862330">
              <a:lnSpc>
                <a:spcPts val="2300"/>
              </a:lnSpc>
              <a:spcBef>
                <a:spcPts val="565"/>
              </a:spcBef>
            </a:pPr>
            <a:r>
              <a:rPr sz="2400" b="1" dirty="0">
                <a:solidFill>
                  <a:srgbClr val="006666"/>
                </a:solidFill>
                <a:latin typeface="Arial"/>
                <a:cs typeface="Arial"/>
              </a:rPr>
              <a:t>Ok, that </a:t>
            </a:r>
            <a:r>
              <a:rPr sz="2400" b="1" spc="5" dirty="0">
                <a:solidFill>
                  <a:srgbClr val="006666"/>
                </a:solidFill>
                <a:latin typeface="Arial"/>
                <a:cs typeface="Arial"/>
              </a:rPr>
              <a:t>was </a:t>
            </a:r>
            <a:r>
              <a:rPr sz="2400" b="1" dirty="0">
                <a:solidFill>
                  <a:srgbClr val="006666"/>
                </a:solidFill>
                <a:latin typeface="Arial"/>
                <a:cs typeface="Arial"/>
              </a:rPr>
              <a:t>the </a:t>
            </a:r>
            <a:r>
              <a:rPr sz="2400" b="1" spc="-5" dirty="0">
                <a:solidFill>
                  <a:srgbClr val="006666"/>
                </a:solidFill>
                <a:latin typeface="Arial"/>
                <a:cs typeface="Arial"/>
              </a:rPr>
              <a:t>easy </a:t>
            </a:r>
            <a:r>
              <a:rPr sz="2400" b="1" dirty="0">
                <a:solidFill>
                  <a:srgbClr val="006666"/>
                </a:solidFill>
                <a:latin typeface="Arial"/>
                <a:cs typeface="Arial"/>
              </a:rPr>
              <a:t>part, </a:t>
            </a:r>
            <a:r>
              <a:rPr sz="2400" b="1" spc="-5" dirty="0">
                <a:solidFill>
                  <a:srgbClr val="006666"/>
                </a:solidFill>
                <a:latin typeface="Arial"/>
                <a:cs typeface="Arial"/>
              </a:rPr>
              <a:t>lets </a:t>
            </a:r>
            <a:r>
              <a:rPr sz="2400" b="1" dirty="0">
                <a:solidFill>
                  <a:srgbClr val="006666"/>
                </a:solidFill>
                <a:latin typeface="Arial"/>
                <a:cs typeface="Arial"/>
              </a:rPr>
              <a:t>go the</a:t>
            </a:r>
            <a:r>
              <a:rPr sz="2400" b="1" spc="-105" dirty="0">
                <a:solidFill>
                  <a:srgbClr val="006666"/>
                </a:solidFill>
                <a:latin typeface="Arial"/>
                <a:cs typeface="Arial"/>
              </a:rPr>
              <a:t> </a:t>
            </a:r>
            <a:r>
              <a:rPr sz="2400" b="1" spc="-5" dirty="0">
                <a:solidFill>
                  <a:srgbClr val="006666"/>
                </a:solidFill>
                <a:latin typeface="Arial"/>
                <a:cs typeface="Arial"/>
              </a:rPr>
              <a:t>crucial  </a:t>
            </a:r>
            <a:r>
              <a:rPr sz="2400" b="1" dirty="0">
                <a:solidFill>
                  <a:srgbClr val="006666"/>
                </a:solidFill>
                <a:latin typeface="Arial"/>
                <a:cs typeface="Arial"/>
              </a:rPr>
              <a:t>question:</a:t>
            </a:r>
            <a:endParaRPr sz="2400">
              <a:latin typeface="Arial"/>
              <a:cs typeface="Arial"/>
            </a:endParaRPr>
          </a:p>
          <a:p>
            <a:pPr marL="355600">
              <a:lnSpc>
                <a:spcPts val="2880"/>
              </a:lnSpc>
              <a:spcBef>
                <a:spcPts val="25"/>
              </a:spcBef>
            </a:pPr>
            <a:r>
              <a:rPr sz="2400" b="1" spc="-5" dirty="0">
                <a:solidFill>
                  <a:srgbClr val="006666"/>
                </a:solidFill>
                <a:latin typeface="Arial"/>
                <a:cs typeface="Arial"/>
              </a:rPr>
              <a:t>Does </a:t>
            </a:r>
            <a:r>
              <a:rPr sz="2400" b="1" dirty="0">
                <a:solidFill>
                  <a:srgbClr val="006666"/>
                </a:solidFill>
                <a:latin typeface="Arial"/>
                <a:cs typeface="Arial"/>
              </a:rPr>
              <a:t>it </a:t>
            </a:r>
            <a:r>
              <a:rPr sz="2400" b="1" spc="-5" dirty="0">
                <a:solidFill>
                  <a:srgbClr val="006666"/>
                </a:solidFill>
                <a:latin typeface="Arial"/>
                <a:cs typeface="Arial"/>
              </a:rPr>
              <a:t>satisfy </a:t>
            </a:r>
            <a:r>
              <a:rPr sz="2400" b="1" dirty="0">
                <a:solidFill>
                  <a:srgbClr val="006666"/>
                </a:solidFill>
                <a:latin typeface="Arial"/>
                <a:cs typeface="Arial"/>
              </a:rPr>
              <a:t>the </a:t>
            </a:r>
            <a:r>
              <a:rPr sz="2400" b="1" spc="-5" dirty="0">
                <a:solidFill>
                  <a:srgbClr val="006666"/>
                </a:solidFill>
                <a:latin typeface="Arial"/>
                <a:cs typeface="Arial"/>
              </a:rPr>
              <a:t>progress requirement?</a:t>
            </a:r>
            <a:endParaRPr sz="2400">
              <a:latin typeface="Arial"/>
              <a:cs typeface="Arial"/>
            </a:endParaRPr>
          </a:p>
          <a:p>
            <a:pPr marL="756285" marR="612775">
              <a:lnSpc>
                <a:spcPct val="80000"/>
              </a:lnSpc>
              <a:spcBef>
                <a:spcPts val="525"/>
              </a:spcBef>
            </a:pPr>
            <a:r>
              <a:rPr sz="2200" spc="-5" dirty="0">
                <a:solidFill>
                  <a:srgbClr val="006666"/>
                </a:solidFill>
                <a:latin typeface="Arial"/>
                <a:cs typeface="Arial"/>
              </a:rPr>
              <a:t>A task will enter CS if and only if it is its turn OR the  other task does not want to enter</a:t>
            </a:r>
            <a:r>
              <a:rPr sz="2200" spc="50" dirty="0">
                <a:solidFill>
                  <a:srgbClr val="006666"/>
                </a:solidFill>
                <a:latin typeface="Arial"/>
                <a:cs typeface="Arial"/>
              </a:rPr>
              <a:t> </a:t>
            </a:r>
            <a:r>
              <a:rPr sz="2200" spc="-5" dirty="0">
                <a:solidFill>
                  <a:srgbClr val="006666"/>
                </a:solidFill>
                <a:latin typeface="Arial"/>
                <a:cs typeface="Arial"/>
              </a:rPr>
              <a:t>CS</a:t>
            </a:r>
            <a:endParaRPr sz="2200">
              <a:latin typeface="Arial"/>
              <a:cs typeface="Arial"/>
            </a:endParaRPr>
          </a:p>
          <a:p>
            <a:pPr marL="756285">
              <a:lnSpc>
                <a:spcPts val="2375"/>
              </a:lnSpc>
            </a:pPr>
            <a:r>
              <a:rPr sz="2200" spc="-5" dirty="0">
                <a:solidFill>
                  <a:srgbClr val="006666"/>
                </a:solidFill>
                <a:latin typeface="Arial"/>
                <a:cs typeface="Arial"/>
              </a:rPr>
              <a:t>OK, so if the other task does not want to enter, I can</a:t>
            </a:r>
            <a:r>
              <a:rPr sz="2200" spc="125" dirty="0">
                <a:solidFill>
                  <a:srgbClr val="006666"/>
                </a:solidFill>
                <a:latin typeface="Arial"/>
                <a:cs typeface="Arial"/>
              </a:rPr>
              <a:t> </a:t>
            </a:r>
            <a:r>
              <a:rPr sz="2200" spc="-5" dirty="0">
                <a:solidFill>
                  <a:srgbClr val="006666"/>
                </a:solidFill>
                <a:latin typeface="Arial"/>
                <a:cs typeface="Arial"/>
              </a:rPr>
              <a:t>go</a:t>
            </a:r>
            <a:endParaRPr sz="2200">
              <a:latin typeface="Arial"/>
              <a:cs typeface="Arial"/>
            </a:endParaRPr>
          </a:p>
          <a:p>
            <a:pPr marL="756285">
              <a:lnSpc>
                <a:spcPts val="2375"/>
              </a:lnSpc>
            </a:pPr>
            <a:r>
              <a:rPr sz="2200" spc="-5" dirty="0">
                <a:solidFill>
                  <a:srgbClr val="006666"/>
                </a:solidFill>
                <a:latin typeface="Arial"/>
                <a:cs typeface="Arial"/>
              </a:rPr>
              <a:t>in, great</a:t>
            </a:r>
            <a:endParaRPr sz="2200">
              <a:latin typeface="Arial"/>
              <a:cs typeface="Arial"/>
            </a:endParaRPr>
          </a:p>
          <a:p>
            <a:pPr marL="756285">
              <a:lnSpc>
                <a:spcPct val="100000"/>
              </a:lnSpc>
              <a:spcBef>
                <a:spcPts val="5"/>
              </a:spcBef>
            </a:pPr>
            <a:r>
              <a:rPr sz="2200" spc="-5" dirty="0">
                <a:solidFill>
                  <a:srgbClr val="006666"/>
                </a:solidFill>
                <a:latin typeface="Arial"/>
                <a:cs typeface="Arial"/>
              </a:rPr>
              <a:t>But that was the easy part. What if both want to</a:t>
            </a:r>
            <a:r>
              <a:rPr sz="2200" spc="100" dirty="0">
                <a:solidFill>
                  <a:srgbClr val="006666"/>
                </a:solidFill>
                <a:latin typeface="Arial"/>
                <a:cs typeface="Arial"/>
              </a:rPr>
              <a:t> </a:t>
            </a:r>
            <a:r>
              <a:rPr sz="2200" spc="-5" dirty="0">
                <a:solidFill>
                  <a:srgbClr val="006666"/>
                </a:solidFill>
                <a:latin typeface="Arial"/>
                <a:cs typeface="Arial"/>
              </a:rPr>
              <a:t>enter?</a:t>
            </a:r>
            <a:endParaRPr sz="2200">
              <a:latin typeface="Arial"/>
              <a:cs typeface="Arial"/>
            </a:endParaRPr>
          </a:p>
        </p:txBody>
      </p:sp>
      <p:sp>
        <p:nvSpPr>
          <p:cNvPr id="14" name="object 14"/>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21</a:t>
            </a:fld>
            <a:endParaRPr sz="1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034154" y="469849"/>
            <a:ext cx="2366646" cy="514350"/>
          </a:xfrm>
          <a:prstGeom prst="rect">
            <a:avLst/>
          </a:prstGeom>
        </p:spPr>
        <p:txBody>
          <a:bodyPr vert="horz" wrap="square" lIns="0" tIns="13335" rIns="0" bIns="0" rtlCol="0">
            <a:spAutoFit/>
          </a:bodyPr>
          <a:lstStyle/>
          <a:p>
            <a:pPr marL="12700">
              <a:lnSpc>
                <a:spcPct val="100000"/>
              </a:lnSpc>
              <a:spcBef>
                <a:spcPts val="105"/>
              </a:spcBef>
            </a:pPr>
            <a:r>
              <a:rPr dirty="0"/>
              <a:t>Algorithm</a:t>
            </a:r>
            <a:r>
              <a:rPr spc="-105" dirty="0"/>
              <a:t> </a:t>
            </a:r>
            <a:r>
              <a:rPr dirty="0"/>
              <a:t>3</a:t>
            </a:r>
          </a:p>
        </p:txBody>
      </p:sp>
      <p:sp>
        <p:nvSpPr>
          <p:cNvPr id="6" name="object 6"/>
          <p:cNvSpPr/>
          <p:nvPr/>
        </p:nvSpPr>
        <p:spPr>
          <a:xfrm>
            <a:off x="1552955" y="2305557"/>
            <a:ext cx="271271" cy="28041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552955" y="2689605"/>
            <a:ext cx="271271" cy="28041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010155" y="3126689"/>
            <a:ext cx="213360" cy="21976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552955" y="4085844"/>
            <a:ext cx="271271" cy="28041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552955" y="4487875"/>
            <a:ext cx="271271" cy="28072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095451" y="5320538"/>
            <a:ext cx="198119" cy="202692"/>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082751" y="1293876"/>
            <a:ext cx="7671434" cy="4629785"/>
          </a:xfrm>
          <a:prstGeom prst="rect">
            <a:avLst/>
          </a:prstGeom>
        </p:spPr>
        <p:txBody>
          <a:bodyPr vert="horz" wrap="square" lIns="0" tIns="12700" rIns="0" bIns="0" rtlCol="0">
            <a:spAutoFit/>
          </a:bodyPr>
          <a:lstStyle/>
          <a:p>
            <a:pPr marL="12700" marR="217170">
              <a:lnSpc>
                <a:spcPct val="120100"/>
              </a:lnSpc>
              <a:spcBef>
                <a:spcPts val="100"/>
              </a:spcBef>
            </a:pPr>
            <a:r>
              <a:rPr sz="2400" b="1" dirty="0">
                <a:solidFill>
                  <a:srgbClr val="006666"/>
                </a:solidFill>
                <a:latin typeface="Arial"/>
                <a:cs typeface="Arial"/>
              </a:rPr>
              <a:t>Discussing </a:t>
            </a:r>
            <a:r>
              <a:rPr sz="2400" b="1" spc="-5" dirty="0">
                <a:solidFill>
                  <a:srgbClr val="006666"/>
                </a:solidFill>
                <a:latin typeface="Arial"/>
                <a:cs typeface="Arial"/>
              </a:rPr>
              <a:t>progress </a:t>
            </a:r>
            <a:r>
              <a:rPr sz="2400" b="1" dirty="0">
                <a:solidFill>
                  <a:srgbClr val="006666"/>
                </a:solidFill>
                <a:latin typeface="Arial"/>
                <a:cs typeface="Arial"/>
              </a:rPr>
              <a:t>requirement for </a:t>
            </a:r>
            <a:r>
              <a:rPr sz="2400" b="1" spc="-5" dirty="0">
                <a:solidFill>
                  <a:srgbClr val="006666"/>
                </a:solidFill>
                <a:latin typeface="Arial"/>
                <a:cs typeface="Arial"/>
              </a:rPr>
              <a:t>Algorithm</a:t>
            </a:r>
            <a:r>
              <a:rPr sz="2400" b="1" spc="-45" dirty="0">
                <a:solidFill>
                  <a:srgbClr val="006666"/>
                </a:solidFill>
                <a:latin typeface="Arial"/>
                <a:cs typeface="Arial"/>
              </a:rPr>
              <a:t> </a:t>
            </a:r>
            <a:r>
              <a:rPr sz="2400" b="1" spc="-5" dirty="0">
                <a:solidFill>
                  <a:srgbClr val="006666"/>
                </a:solidFill>
                <a:latin typeface="Arial"/>
                <a:cs typeface="Arial"/>
              </a:rPr>
              <a:t>3…  </a:t>
            </a:r>
            <a:r>
              <a:rPr sz="2400" b="1" dirty="0">
                <a:solidFill>
                  <a:srgbClr val="006666"/>
                </a:solidFill>
                <a:latin typeface="Arial"/>
                <a:cs typeface="Arial"/>
              </a:rPr>
              <a:t>What </a:t>
            </a:r>
            <a:r>
              <a:rPr sz="2400" b="1" spc="-5" dirty="0">
                <a:solidFill>
                  <a:srgbClr val="006666"/>
                </a:solidFill>
                <a:latin typeface="Arial"/>
                <a:cs typeface="Arial"/>
              </a:rPr>
              <a:t>happens </a:t>
            </a:r>
            <a:r>
              <a:rPr sz="2400" b="1" dirty="0">
                <a:solidFill>
                  <a:srgbClr val="006666"/>
                </a:solidFill>
                <a:latin typeface="Arial"/>
                <a:cs typeface="Arial"/>
              </a:rPr>
              <a:t>if both </a:t>
            </a:r>
            <a:r>
              <a:rPr sz="2400" b="1" spc="-5" dirty="0">
                <a:solidFill>
                  <a:srgbClr val="006666"/>
                </a:solidFill>
                <a:latin typeface="Arial"/>
                <a:cs typeface="Arial"/>
              </a:rPr>
              <a:t>tasks </a:t>
            </a:r>
            <a:r>
              <a:rPr sz="2400" b="1" spc="5" dirty="0">
                <a:solidFill>
                  <a:srgbClr val="006666"/>
                </a:solidFill>
                <a:latin typeface="Arial"/>
                <a:cs typeface="Arial"/>
              </a:rPr>
              <a:t>want </a:t>
            </a:r>
            <a:r>
              <a:rPr sz="2400" b="1" dirty="0">
                <a:solidFill>
                  <a:srgbClr val="006666"/>
                </a:solidFill>
                <a:latin typeface="Arial"/>
                <a:cs typeface="Arial"/>
              </a:rPr>
              <a:t>to</a:t>
            </a:r>
            <a:r>
              <a:rPr sz="2400" b="1" spc="-70" dirty="0">
                <a:solidFill>
                  <a:srgbClr val="006666"/>
                </a:solidFill>
                <a:latin typeface="Arial"/>
                <a:cs typeface="Arial"/>
              </a:rPr>
              <a:t> </a:t>
            </a:r>
            <a:r>
              <a:rPr sz="2400" b="1" dirty="0">
                <a:solidFill>
                  <a:srgbClr val="006666"/>
                </a:solidFill>
                <a:latin typeface="Arial"/>
                <a:cs typeface="Arial"/>
              </a:rPr>
              <a:t>enter?</a:t>
            </a:r>
            <a:endParaRPr sz="2400">
              <a:latin typeface="Arial"/>
              <a:cs typeface="Arial"/>
            </a:endParaRPr>
          </a:p>
          <a:p>
            <a:pPr marL="756285" marR="1906270">
              <a:lnSpc>
                <a:spcPct val="114500"/>
              </a:lnSpc>
              <a:spcBef>
                <a:spcPts val="140"/>
              </a:spcBef>
            </a:pPr>
            <a:r>
              <a:rPr sz="2200" spc="-5" dirty="0">
                <a:solidFill>
                  <a:srgbClr val="006666"/>
                </a:solidFill>
                <a:latin typeface="Arial"/>
                <a:cs typeface="Arial"/>
              </a:rPr>
              <a:t>Both will set their respective flags to true  Both will set </a:t>
            </a:r>
            <a:r>
              <a:rPr sz="2200" spc="-5" dirty="0">
                <a:solidFill>
                  <a:srgbClr val="006666"/>
                </a:solidFill>
                <a:latin typeface="Courier New"/>
                <a:cs typeface="Courier New"/>
              </a:rPr>
              <a:t>turn</a:t>
            </a:r>
            <a:r>
              <a:rPr sz="2200" spc="-640" dirty="0">
                <a:solidFill>
                  <a:srgbClr val="006666"/>
                </a:solidFill>
                <a:latin typeface="Courier New"/>
                <a:cs typeface="Courier New"/>
              </a:rPr>
              <a:t> </a:t>
            </a:r>
            <a:r>
              <a:rPr sz="2200" spc="-5" dirty="0">
                <a:solidFill>
                  <a:srgbClr val="006666"/>
                </a:solidFill>
                <a:latin typeface="Arial"/>
                <a:cs typeface="Arial"/>
              </a:rPr>
              <a:t>to the opposite value</a:t>
            </a:r>
            <a:endParaRPr sz="2200">
              <a:latin typeface="Arial"/>
              <a:cs typeface="Arial"/>
            </a:endParaRPr>
          </a:p>
          <a:p>
            <a:pPr marL="1155700" marR="121285">
              <a:lnSpc>
                <a:spcPct val="100000"/>
              </a:lnSpc>
              <a:spcBef>
                <a:spcPts val="630"/>
              </a:spcBef>
            </a:pPr>
            <a:r>
              <a:rPr sz="2000" dirty="0">
                <a:solidFill>
                  <a:srgbClr val="006666"/>
                </a:solidFill>
                <a:latin typeface="Arial"/>
                <a:cs typeface="Arial"/>
              </a:rPr>
              <a:t>Wait! Only one of them (the second one, for example</a:t>
            </a:r>
            <a:r>
              <a:rPr sz="2000" spc="-204" dirty="0">
                <a:solidFill>
                  <a:srgbClr val="006666"/>
                </a:solidFill>
                <a:latin typeface="Arial"/>
                <a:cs typeface="Arial"/>
              </a:rPr>
              <a:t> </a:t>
            </a:r>
            <a:r>
              <a:rPr sz="2000" dirty="0">
                <a:solidFill>
                  <a:srgbClr val="006666"/>
                </a:solidFill>
                <a:latin typeface="Arial"/>
                <a:cs typeface="Arial"/>
              </a:rPr>
              <a:t>T1)  will really succeed in </a:t>
            </a:r>
            <a:r>
              <a:rPr sz="2000" spc="-5" dirty="0">
                <a:solidFill>
                  <a:srgbClr val="006666"/>
                </a:solidFill>
                <a:latin typeface="Arial"/>
                <a:cs typeface="Arial"/>
              </a:rPr>
              <a:t>this, </a:t>
            </a:r>
            <a:r>
              <a:rPr sz="2000" dirty="0">
                <a:solidFill>
                  <a:srgbClr val="006666"/>
                </a:solidFill>
                <a:latin typeface="Arial"/>
                <a:cs typeface="Arial"/>
              </a:rPr>
              <a:t>as </a:t>
            </a:r>
            <a:r>
              <a:rPr sz="2000" spc="-5" dirty="0">
                <a:solidFill>
                  <a:srgbClr val="006666"/>
                </a:solidFill>
                <a:latin typeface="Courier New"/>
                <a:cs typeface="Courier New"/>
              </a:rPr>
              <a:t>turn </a:t>
            </a:r>
            <a:r>
              <a:rPr sz="2000" dirty="0">
                <a:solidFill>
                  <a:srgbClr val="006666"/>
                </a:solidFill>
                <a:latin typeface="Arial"/>
                <a:cs typeface="Arial"/>
              </a:rPr>
              <a:t>can take only one  value</a:t>
            </a:r>
            <a:endParaRPr sz="2000">
              <a:latin typeface="Arial"/>
              <a:cs typeface="Arial"/>
            </a:endParaRPr>
          </a:p>
          <a:p>
            <a:pPr marL="756285">
              <a:lnSpc>
                <a:spcPct val="100000"/>
              </a:lnSpc>
              <a:spcBef>
                <a:spcPts val="520"/>
              </a:spcBef>
            </a:pPr>
            <a:r>
              <a:rPr sz="2200" spc="-5" dirty="0">
                <a:solidFill>
                  <a:srgbClr val="006666"/>
                </a:solidFill>
                <a:latin typeface="Arial"/>
                <a:cs typeface="Arial"/>
              </a:rPr>
              <a:t>This means </a:t>
            </a:r>
            <a:r>
              <a:rPr sz="2200" spc="5" dirty="0">
                <a:solidFill>
                  <a:srgbClr val="006666"/>
                </a:solidFill>
                <a:latin typeface="Arial"/>
                <a:cs typeface="Arial"/>
              </a:rPr>
              <a:t>T0 </a:t>
            </a:r>
            <a:r>
              <a:rPr sz="2200" spc="-5" dirty="0">
                <a:solidFill>
                  <a:srgbClr val="006666"/>
                </a:solidFill>
                <a:latin typeface="Arial"/>
                <a:cs typeface="Arial"/>
              </a:rPr>
              <a:t>will enter the</a:t>
            </a:r>
            <a:r>
              <a:rPr sz="2200" spc="50" dirty="0">
                <a:solidFill>
                  <a:srgbClr val="006666"/>
                </a:solidFill>
                <a:latin typeface="Arial"/>
                <a:cs typeface="Arial"/>
              </a:rPr>
              <a:t> </a:t>
            </a:r>
            <a:r>
              <a:rPr sz="2200" spc="-5" dirty="0">
                <a:solidFill>
                  <a:srgbClr val="006666"/>
                </a:solidFill>
                <a:latin typeface="Arial"/>
                <a:cs typeface="Arial"/>
              </a:rPr>
              <a:t>CS!</a:t>
            </a:r>
            <a:endParaRPr sz="2200">
              <a:latin typeface="Arial"/>
              <a:cs typeface="Arial"/>
            </a:endParaRPr>
          </a:p>
          <a:p>
            <a:pPr marL="756285">
              <a:lnSpc>
                <a:spcPct val="100000"/>
              </a:lnSpc>
              <a:spcBef>
                <a:spcPts val="530"/>
              </a:spcBef>
            </a:pPr>
            <a:r>
              <a:rPr sz="2200" spc="-5" dirty="0">
                <a:solidFill>
                  <a:srgbClr val="006666"/>
                </a:solidFill>
                <a:latin typeface="Arial"/>
                <a:cs typeface="Arial"/>
              </a:rPr>
              <a:t>And after </a:t>
            </a:r>
            <a:r>
              <a:rPr sz="2200" dirty="0">
                <a:solidFill>
                  <a:srgbClr val="006666"/>
                </a:solidFill>
                <a:latin typeface="Arial"/>
                <a:cs typeface="Arial"/>
              </a:rPr>
              <a:t>T0 </a:t>
            </a:r>
            <a:r>
              <a:rPr sz="2200" spc="-5" dirty="0">
                <a:solidFill>
                  <a:srgbClr val="006666"/>
                </a:solidFill>
                <a:latin typeface="Arial"/>
                <a:cs typeface="Arial"/>
              </a:rPr>
              <a:t>exits it, it will set its flag to </a:t>
            </a:r>
            <a:r>
              <a:rPr sz="2200" dirty="0">
                <a:solidFill>
                  <a:srgbClr val="006666"/>
                </a:solidFill>
                <a:latin typeface="Arial"/>
                <a:cs typeface="Arial"/>
              </a:rPr>
              <a:t>false </a:t>
            </a:r>
            <a:r>
              <a:rPr sz="2200" spc="-5" dirty="0">
                <a:solidFill>
                  <a:srgbClr val="006666"/>
                </a:solidFill>
                <a:latin typeface="Arial"/>
                <a:cs typeface="Arial"/>
              </a:rPr>
              <a:t>and </a:t>
            </a:r>
            <a:r>
              <a:rPr sz="2200" spc="10" dirty="0">
                <a:solidFill>
                  <a:srgbClr val="006666"/>
                </a:solidFill>
                <a:latin typeface="Arial"/>
                <a:cs typeface="Arial"/>
              </a:rPr>
              <a:t>T1</a:t>
            </a:r>
            <a:r>
              <a:rPr sz="2200" spc="140" dirty="0">
                <a:solidFill>
                  <a:srgbClr val="006666"/>
                </a:solidFill>
                <a:latin typeface="Arial"/>
                <a:cs typeface="Arial"/>
              </a:rPr>
              <a:t> </a:t>
            </a:r>
            <a:r>
              <a:rPr sz="2200" spc="-5" dirty="0">
                <a:solidFill>
                  <a:srgbClr val="006666"/>
                </a:solidFill>
                <a:latin typeface="Arial"/>
                <a:cs typeface="Arial"/>
              </a:rPr>
              <a:t>will</a:t>
            </a:r>
            <a:endParaRPr sz="2200">
              <a:latin typeface="Arial"/>
              <a:cs typeface="Arial"/>
            </a:endParaRPr>
          </a:p>
          <a:p>
            <a:pPr marL="756285">
              <a:lnSpc>
                <a:spcPct val="100000"/>
              </a:lnSpc>
            </a:pPr>
            <a:r>
              <a:rPr sz="2200" spc="-5" dirty="0">
                <a:solidFill>
                  <a:srgbClr val="006666"/>
                </a:solidFill>
                <a:latin typeface="Arial"/>
                <a:cs typeface="Arial"/>
              </a:rPr>
              <a:t>enter</a:t>
            </a:r>
            <a:r>
              <a:rPr sz="2200" spc="5" dirty="0">
                <a:solidFill>
                  <a:srgbClr val="006666"/>
                </a:solidFill>
                <a:latin typeface="Arial"/>
                <a:cs typeface="Arial"/>
              </a:rPr>
              <a:t> </a:t>
            </a:r>
            <a:r>
              <a:rPr sz="2200" spc="-5" dirty="0">
                <a:solidFill>
                  <a:srgbClr val="006666"/>
                </a:solidFill>
                <a:latin typeface="Arial"/>
                <a:cs typeface="Arial"/>
              </a:rPr>
              <a:t>CS.</a:t>
            </a:r>
            <a:endParaRPr sz="2200">
              <a:latin typeface="Arial"/>
              <a:cs typeface="Arial"/>
            </a:endParaRPr>
          </a:p>
          <a:p>
            <a:pPr marL="355600" marR="299720">
              <a:lnSpc>
                <a:spcPct val="100000"/>
              </a:lnSpc>
              <a:spcBef>
                <a:spcPts val="580"/>
              </a:spcBef>
            </a:pPr>
            <a:r>
              <a:rPr sz="2400" b="1" spc="-5" dirty="0">
                <a:solidFill>
                  <a:srgbClr val="006666"/>
                </a:solidFill>
                <a:latin typeface="Arial"/>
                <a:cs typeface="Arial"/>
              </a:rPr>
              <a:t>Nonsense! </a:t>
            </a:r>
            <a:r>
              <a:rPr sz="2400" b="1" dirty="0">
                <a:solidFill>
                  <a:srgbClr val="006666"/>
                </a:solidFill>
                <a:latin typeface="Arial"/>
                <a:cs typeface="Arial"/>
              </a:rPr>
              <a:t>There must </a:t>
            </a:r>
            <a:r>
              <a:rPr sz="2400" b="1" spc="-5" dirty="0">
                <a:solidFill>
                  <a:srgbClr val="006666"/>
                </a:solidFill>
                <a:latin typeface="Arial"/>
                <a:cs typeface="Arial"/>
              </a:rPr>
              <a:t>be a </a:t>
            </a:r>
            <a:r>
              <a:rPr sz="2400" b="1" spc="5" dirty="0">
                <a:solidFill>
                  <a:srgbClr val="006666"/>
                </a:solidFill>
                <a:latin typeface="Arial"/>
                <a:cs typeface="Arial"/>
              </a:rPr>
              <a:t>way </a:t>
            </a:r>
            <a:r>
              <a:rPr sz="2400" b="1" dirty="0">
                <a:solidFill>
                  <a:srgbClr val="006666"/>
                </a:solidFill>
                <a:latin typeface="Arial"/>
                <a:cs typeface="Arial"/>
              </a:rPr>
              <a:t>they block</a:t>
            </a:r>
            <a:r>
              <a:rPr sz="2400" b="1" spc="-95" dirty="0">
                <a:solidFill>
                  <a:srgbClr val="006666"/>
                </a:solidFill>
                <a:latin typeface="Arial"/>
                <a:cs typeface="Arial"/>
              </a:rPr>
              <a:t> </a:t>
            </a:r>
            <a:r>
              <a:rPr sz="2400" b="1" spc="-5" dirty="0">
                <a:solidFill>
                  <a:srgbClr val="006666"/>
                </a:solidFill>
                <a:latin typeface="Arial"/>
                <a:cs typeface="Arial"/>
              </a:rPr>
              <a:t>each  </a:t>
            </a:r>
            <a:r>
              <a:rPr sz="2400" b="1" dirty="0">
                <a:solidFill>
                  <a:srgbClr val="006666"/>
                </a:solidFill>
                <a:latin typeface="Arial"/>
                <a:cs typeface="Arial"/>
              </a:rPr>
              <a:t>other. </a:t>
            </a:r>
            <a:r>
              <a:rPr sz="2400" b="1" spc="-5" dirty="0">
                <a:solidFill>
                  <a:srgbClr val="006666"/>
                </a:solidFill>
                <a:latin typeface="Arial"/>
                <a:cs typeface="Arial"/>
              </a:rPr>
              <a:t>Perhaps </a:t>
            </a:r>
            <a:r>
              <a:rPr sz="2400" b="1" dirty="0">
                <a:solidFill>
                  <a:srgbClr val="006666"/>
                </a:solidFill>
                <a:latin typeface="Arial"/>
                <a:cs typeface="Arial"/>
              </a:rPr>
              <a:t>they </a:t>
            </a:r>
            <a:r>
              <a:rPr sz="2400" b="1" spc="-5" dirty="0">
                <a:solidFill>
                  <a:srgbClr val="006666"/>
                </a:solidFill>
                <a:latin typeface="Arial"/>
                <a:cs typeface="Arial"/>
              </a:rPr>
              <a:t>start staggered…</a:t>
            </a:r>
            <a:endParaRPr sz="2400">
              <a:latin typeface="Arial"/>
              <a:cs typeface="Arial"/>
            </a:endParaRPr>
          </a:p>
        </p:txBody>
      </p:sp>
      <p:sp>
        <p:nvSpPr>
          <p:cNvPr id="13" name="object 13"/>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22</a:t>
            </a:fld>
            <a:endParaRPr sz="14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68249" y="463094"/>
            <a:ext cx="3954112" cy="32433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8739" y="1130045"/>
            <a:ext cx="1244600"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9999"/>
                </a:solidFill>
                <a:latin typeface="Courier New"/>
                <a:cs typeface="Courier New"/>
              </a:rPr>
              <a:t>Task</a:t>
            </a:r>
            <a:r>
              <a:rPr sz="2000" b="1" spc="-80" dirty="0">
                <a:solidFill>
                  <a:srgbClr val="009999"/>
                </a:solidFill>
                <a:latin typeface="Courier New"/>
                <a:cs typeface="Courier New"/>
              </a:rPr>
              <a:t> </a:t>
            </a:r>
            <a:r>
              <a:rPr sz="2000" b="1" spc="-5" dirty="0">
                <a:solidFill>
                  <a:srgbClr val="009999"/>
                </a:solidFill>
                <a:latin typeface="Courier New"/>
                <a:cs typeface="Courier New"/>
              </a:rPr>
              <a:t>T0:</a:t>
            </a:r>
            <a:endParaRPr sz="2000">
              <a:latin typeface="Courier New"/>
              <a:cs typeface="Courier New"/>
            </a:endParaRPr>
          </a:p>
        </p:txBody>
      </p:sp>
      <p:sp>
        <p:nvSpPr>
          <p:cNvPr id="5" name="object 5"/>
          <p:cNvSpPr txBox="1"/>
          <p:nvPr/>
        </p:nvSpPr>
        <p:spPr>
          <a:xfrm>
            <a:off x="383540" y="1739341"/>
            <a:ext cx="4140200" cy="4481830"/>
          </a:xfrm>
          <a:prstGeom prst="rect">
            <a:avLst/>
          </a:prstGeom>
        </p:spPr>
        <p:txBody>
          <a:bodyPr vert="horz" wrap="square" lIns="0" tIns="13335" rIns="0" bIns="0" rtlCol="0">
            <a:spAutoFit/>
          </a:bodyPr>
          <a:lstStyle/>
          <a:p>
            <a:pPr marL="469900">
              <a:lnSpc>
                <a:spcPct val="100000"/>
              </a:lnSpc>
              <a:spcBef>
                <a:spcPts val="105"/>
              </a:spcBef>
            </a:pPr>
            <a:r>
              <a:rPr sz="2000" b="1" spc="-5" dirty="0">
                <a:solidFill>
                  <a:srgbClr val="009999"/>
                </a:solidFill>
                <a:latin typeface="Courier New"/>
                <a:cs typeface="Courier New"/>
              </a:rPr>
              <a:t>SC</a:t>
            </a:r>
            <a:endParaRPr sz="2000">
              <a:latin typeface="Courier New"/>
              <a:cs typeface="Courier New"/>
            </a:endParaRPr>
          </a:p>
          <a:p>
            <a:pPr marL="12700">
              <a:lnSpc>
                <a:spcPct val="100000"/>
              </a:lnSpc>
            </a:pPr>
            <a:r>
              <a:rPr sz="2000" b="1" spc="-5" dirty="0">
                <a:solidFill>
                  <a:srgbClr val="FF9966"/>
                </a:solidFill>
                <a:latin typeface="Courier New"/>
                <a:cs typeface="Courier New"/>
              </a:rPr>
              <a:t>flag[0] </a:t>
            </a:r>
            <a:r>
              <a:rPr sz="2000" b="1" dirty="0">
                <a:solidFill>
                  <a:srgbClr val="FF9966"/>
                </a:solidFill>
                <a:latin typeface="Courier New"/>
                <a:cs typeface="Courier New"/>
              </a:rPr>
              <a:t>=</a:t>
            </a:r>
            <a:r>
              <a:rPr sz="2000" b="1" spc="-15" dirty="0">
                <a:solidFill>
                  <a:srgbClr val="FF9966"/>
                </a:solidFill>
                <a:latin typeface="Courier New"/>
                <a:cs typeface="Courier New"/>
              </a:rPr>
              <a:t> </a:t>
            </a:r>
            <a:r>
              <a:rPr sz="2000" b="1" spc="-5" dirty="0">
                <a:solidFill>
                  <a:srgbClr val="FF9966"/>
                </a:solidFill>
                <a:latin typeface="Courier New"/>
                <a:cs typeface="Courier New"/>
              </a:rPr>
              <a:t>false;</a:t>
            </a:r>
            <a:endParaRPr sz="2000">
              <a:latin typeface="Courier New"/>
              <a:cs typeface="Courier New"/>
            </a:endParaRPr>
          </a:p>
          <a:p>
            <a:pPr marR="2137410" algn="r">
              <a:lnSpc>
                <a:spcPct val="100000"/>
              </a:lnSpc>
              <a:spcBef>
                <a:spcPts val="400"/>
              </a:spcBef>
            </a:pPr>
            <a:r>
              <a:rPr sz="1600" b="1" spc="-5" dirty="0">
                <a:solidFill>
                  <a:srgbClr val="FF9966"/>
                </a:solidFill>
                <a:latin typeface="Courier New"/>
                <a:cs typeface="Courier New"/>
              </a:rPr>
              <a:t>// T0 </a:t>
            </a:r>
            <a:r>
              <a:rPr sz="1600" b="1" dirty="0">
                <a:solidFill>
                  <a:srgbClr val="FF9966"/>
                </a:solidFill>
                <a:latin typeface="Courier New"/>
                <a:cs typeface="Courier New"/>
              </a:rPr>
              <a:t>wants</a:t>
            </a:r>
            <a:r>
              <a:rPr sz="1600" b="1" spc="-70" dirty="0">
                <a:solidFill>
                  <a:srgbClr val="FF9966"/>
                </a:solidFill>
                <a:latin typeface="Courier New"/>
                <a:cs typeface="Courier New"/>
              </a:rPr>
              <a:t> </a:t>
            </a:r>
            <a:r>
              <a:rPr sz="1600" b="1" spc="-10" dirty="0">
                <a:solidFill>
                  <a:srgbClr val="FF9966"/>
                </a:solidFill>
                <a:latin typeface="Courier New"/>
                <a:cs typeface="Courier New"/>
              </a:rPr>
              <a:t>out</a:t>
            </a:r>
            <a:endParaRPr sz="1600">
              <a:latin typeface="Courier New"/>
              <a:cs typeface="Courier New"/>
            </a:endParaRPr>
          </a:p>
          <a:p>
            <a:pPr marL="469900">
              <a:lnSpc>
                <a:spcPct val="100000"/>
              </a:lnSpc>
              <a:spcBef>
                <a:spcPts val="80"/>
              </a:spcBef>
            </a:pPr>
            <a:r>
              <a:rPr sz="2000" b="1" spc="-5" dirty="0">
                <a:solidFill>
                  <a:srgbClr val="009999"/>
                </a:solidFill>
                <a:latin typeface="Courier New"/>
                <a:cs typeface="Courier New"/>
              </a:rPr>
              <a:t>RS</a:t>
            </a:r>
            <a:endParaRPr sz="2000">
              <a:latin typeface="Courier New"/>
              <a:cs typeface="Courier New"/>
            </a:endParaRPr>
          </a:p>
          <a:p>
            <a:pPr marL="12700">
              <a:lnSpc>
                <a:spcPct val="100000"/>
              </a:lnSpc>
            </a:pPr>
            <a:r>
              <a:rPr sz="2000" b="1" spc="-5" dirty="0">
                <a:solidFill>
                  <a:srgbClr val="FF9966"/>
                </a:solidFill>
                <a:latin typeface="Courier New"/>
                <a:cs typeface="Courier New"/>
              </a:rPr>
              <a:t>flag[0] </a:t>
            </a:r>
            <a:r>
              <a:rPr sz="2000" b="1" dirty="0">
                <a:solidFill>
                  <a:srgbClr val="FF9966"/>
                </a:solidFill>
                <a:latin typeface="Courier New"/>
                <a:cs typeface="Courier New"/>
              </a:rPr>
              <a:t>=</a:t>
            </a:r>
            <a:r>
              <a:rPr sz="2000" b="1" spc="-15" dirty="0">
                <a:solidFill>
                  <a:srgbClr val="FF9966"/>
                </a:solidFill>
                <a:latin typeface="Courier New"/>
                <a:cs typeface="Courier New"/>
              </a:rPr>
              <a:t> </a:t>
            </a:r>
            <a:r>
              <a:rPr sz="2000" b="1" spc="-5" dirty="0">
                <a:solidFill>
                  <a:srgbClr val="FF9966"/>
                </a:solidFill>
                <a:latin typeface="Courier New"/>
                <a:cs typeface="Courier New"/>
              </a:rPr>
              <a:t>true;</a:t>
            </a:r>
            <a:endParaRPr sz="2000">
              <a:latin typeface="Courier New"/>
              <a:cs typeface="Courier New"/>
            </a:endParaRPr>
          </a:p>
          <a:p>
            <a:pPr marR="2107565" algn="r">
              <a:lnSpc>
                <a:spcPct val="100000"/>
              </a:lnSpc>
              <a:spcBef>
                <a:spcPts val="400"/>
              </a:spcBef>
            </a:pPr>
            <a:r>
              <a:rPr sz="1600" b="1" spc="-5" dirty="0">
                <a:solidFill>
                  <a:srgbClr val="FF9966"/>
                </a:solidFill>
                <a:latin typeface="Courier New"/>
                <a:cs typeface="Courier New"/>
              </a:rPr>
              <a:t>// T0 wants</a:t>
            </a:r>
            <a:r>
              <a:rPr sz="1600" b="1" spc="-70" dirty="0">
                <a:solidFill>
                  <a:srgbClr val="FF9966"/>
                </a:solidFill>
                <a:latin typeface="Courier New"/>
                <a:cs typeface="Courier New"/>
              </a:rPr>
              <a:t> </a:t>
            </a:r>
            <a:r>
              <a:rPr sz="1600" b="1" spc="-10" dirty="0">
                <a:solidFill>
                  <a:srgbClr val="FF9966"/>
                </a:solidFill>
                <a:latin typeface="Courier New"/>
                <a:cs typeface="Courier New"/>
              </a:rPr>
              <a:t>in</a:t>
            </a:r>
            <a:endParaRPr sz="1600">
              <a:latin typeface="Courier New"/>
              <a:cs typeface="Courier New"/>
            </a:endParaRPr>
          </a:p>
          <a:p>
            <a:pPr marL="12700">
              <a:lnSpc>
                <a:spcPct val="100000"/>
              </a:lnSpc>
              <a:spcBef>
                <a:spcPts val="85"/>
              </a:spcBef>
            </a:pPr>
            <a:r>
              <a:rPr sz="2000" b="1" spc="-5" dirty="0">
                <a:solidFill>
                  <a:srgbClr val="FF9966"/>
                </a:solidFill>
                <a:latin typeface="Courier New"/>
                <a:cs typeface="Courier New"/>
              </a:rPr>
              <a:t>turn </a:t>
            </a:r>
            <a:r>
              <a:rPr sz="2000" b="1" dirty="0">
                <a:solidFill>
                  <a:srgbClr val="FF9966"/>
                </a:solidFill>
                <a:latin typeface="Courier New"/>
                <a:cs typeface="Courier New"/>
              </a:rPr>
              <a:t>=</a:t>
            </a:r>
            <a:r>
              <a:rPr sz="2000" b="1" spc="-15" dirty="0">
                <a:solidFill>
                  <a:srgbClr val="FF9966"/>
                </a:solidFill>
                <a:latin typeface="Courier New"/>
                <a:cs typeface="Courier New"/>
              </a:rPr>
              <a:t> </a:t>
            </a:r>
            <a:r>
              <a:rPr sz="2000" b="1" spc="-5" dirty="0">
                <a:solidFill>
                  <a:srgbClr val="FF9966"/>
                </a:solidFill>
                <a:latin typeface="Courier New"/>
                <a:cs typeface="Courier New"/>
              </a:rPr>
              <a:t>1;</a:t>
            </a:r>
            <a:endParaRPr sz="2000">
              <a:latin typeface="Courier New"/>
              <a:cs typeface="Courier New"/>
            </a:endParaRPr>
          </a:p>
          <a:p>
            <a:pPr marL="165100">
              <a:lnSpc>
                <a:spcPct val="100000"/>
              </a:lnSpc>
              <a:spcBef>
                <a:spcPts val="400"/>
              </a:spcBef>
            </a:pPr>
            <a:r>
              <a:rPr sz="1600" b="1" spc="-5" dirty="0">
                <a:solidFill>
                  <a:srgbClr val="FF9966"/>
                </a:solidFill>
                <a:latin typeface="Courier New"/>
                <a:cs typeface="Courier New"/>
              </a:rPr>
              <a:t>// T0 </a:t>
            </a:r>
            <a:r>
              <a:rPr sz="1600" b="1" dirty="0">
                <a:solidFill>
                  <a:srgbClr val="FF9966"/>
                </a:solidFill>
                <a:latin typeface="Courier New"/>
                <a:cs typeface="Courier New"/>
              </a:rPr>
              <a:t>gives </a:t>
            </a:r>
            <a:r>
              <a:rPr sz="1600" b="1" spc="-5" dirty="0">
                <a:solidFill>
                  <a:srgbClr val="FF9966"/>
                </a:solidFill>
                <a:latin typeface="Courier New"/>
                <a:cs typeface="Courier New"/>
              </a:rPr>
              <a:t>a chance to T1</a:t>
            </a:r>
            <a:endParaRPr sz="1600">
              <a:latin typeface="Courier New"/>
              <a:cs typeface="Courier New"/>
            </a:endParaRPr>
          </a:p>
          <a:p>
            <a:pPr marL="73660">
              <a:lnSpc>
                <a:spcPct val="100000"/>
              </a:lnSpc>
              <a:spcBef>
                <a:spcPts val="130"/>
              </a:spcBef>
              <a:tabLst>
                <a:tab pos="561975" algn="l"/>
              </a:tabLst>
            </a:pPr>
            <a:r>
              <a:rPr sz="1600" b="1" spc="-5" dirty="0">
                <a:solidFill>
                  <a:srgbClr val="FF9966"/>
                </a:solidFill>
                <a:latin typeface="Courier New"/>
                <a:cs typeface="Courier New"/>
              </a:rPr>
              <a:t>//	but </a:t>
            </a:r>
            <a:r>
              <a:rPr sz="1600" b="1" dirty="0">
                <a:solidFill>
                  <a:srgbClr val="FF9966"/>
                </a:solidFill>
                <a:latin typeface="Courier New"/>
                <a:cs typeface="Courier New"/>
              </a:rPr>
              <a:t>T1 </a:t>
            </a:r>
            <a:r>
              <a:rPr sz="1600" b="1" spc="-5" dirty="0">
                <a:solidFill>
                  <a:srgbClr val="FF9966"/>
                </a:solidFill>
                <a:latin typeface="Courier New"/>
                <a:cs typeface="Courier New"/>
              </a:rPr>
              <a:t>cancels this</a:t>
            </a:r>
            <a:r>
              <a:rPr sz="1600" b="1" spc="-20" dirty="0">
                <a:solidFill>
                  <a:srgbClr val="FF9966"/>
                </a:solidFill>
                <a:latin typeface="Courier New"/>
                <a:cs typeface="Courier New"/>
              </a:rPr>
              <a:t> </a:t>
            </a:r>
            <a:r>
              <a:rPr sz="1600" b="1" spc="-5" dirty="0">
                <a:solidFill>
                  <a:srgbClr val="FF9966"/>
                </a:solidFill>
                <a:latin typeface="Courier New"/>
                <a:cs typeface="Courier New"/>
              </a:rPr>
              <a:t>action</a:t>
            </a:r>
            <a:endParaRPr sz="1600">
              <a:latin typeface="Courier New"/>
              <a:cs typeface="Courier New"/>
            </a:endParaRPr>
          </a:p>
          <a:p>
            <a:pPr>
              <a:lnSpc>
                <a:spcPct val="100000"/>
              </a:lnSpc>
            </a:pPr>
            <a:endParaRPr sz="1650">
              <a:latin typeface="Courier New"/>
              <a:cs typeface="Courier New"/>
            </a:endParaRPr>
          </a:p>
          <a:p>
            <a:pPr marL="73660">
              <a:lnSpc>
                <a:spcPct val="100000"/>
              </a:lnSpc>
            </a:pPr>
            <a:r>
              <a:rPr sz="2000" b="1" spc="-5" dirty="0">
                <a:solidFill>
                  <a:srgbClr val="FF3300"/>
                </a:solidFill>
                <a:latin typeface="Courier New"/>
                <a:cs typeface="Courier New"/>
              </a:rPr>
              <a:t>while</a:t>
            </a:r>
            <a:endParaRPr sz="2000">
              <a:latin typeface="Courier New"/>
              <a:cs typeface="Courier New"/>
            </a:endParaRPr>
          </a:p>
          <a:p>
            <a:pPr marL="165100">
              <a:lnSpc>
                <a:spcPct val="100000"/>
              </a:lnSpc>
              <a:spcBef>
                <a:spcPts val="5"/>
              </a:spcBef>
            </a:pPr>
            <a:r>
              <a:rPr sz="2000" b="1" spc="-5" dirty="0">
                <a:solidFill>
                  <a:srgbClr val="FF9966"/>
                </a:solidFill>
                <a:latin typeface="Courier New"/>
                <a:cs typeface="Courier New"/>
              </a:rPr>
              <a:t>(</a:t>
            </a:r>
            <a:r>
              <a:rPr sz="2000" b="1" spc="-5" dirty="0">
                <a:solidFill>
                  <a:srgbClr val="FF3300"/>
                </a:solidFill>
                <a:latin typeface="Courier New"/>
                <a:cs typeface="Courier New"/>
              </a:rPr>
              <a:t>flag[1]==true&amp;&amp;turn=1){};</a:t>
            </a:r>
            <a:endParaRPr sz="2000">
              <a:latin typeface="Courier New"/>
              <a:cs typeface="Courier New"/>
            </a:endParaRPr>
          </a:p>
          <a:p>
            <a:pPr marL="622300" marR="919480" indent="-457834">
              <a:lnSpc>
                <a:spcPct val="100000"/>
              </a:lnSpc>
            </a:pPr>
            <a:r>
              <a:rPr sz="2000" b="1" spc="-5" dirty="0">
                <a:solidFill>
                  <a:srgbClr val="009999"/>
                </a:solidFill>
                <a:latin typeface="Courier New"/>
                <a:cs typeface="Courier New"/>
              </a:rPr>
              <a:t>// test false, enter  Section</a:t>
            </a:r>
            <a:r>
              <a:rPr sz="2000" b="1" spc="-35" dirty="0">
                <a:solidFill>
                  <a:srgbClr val="009999"/>
                </a:solidFill>
                <a:latin typeface="Courier New"/>
                <a:cs typeface="Courier New"/>
              </a:rPr>
              <a:t> </a:t>
            </a:r>
            <a:r>
              <a:rPr sz="2000" b="1" spc="-5" dirty="0">
                <a:solidFill>
                  <a:srgbClr val="009999"/>
                </a:solidFill>
                <a:latin typeface="Courier New"/>
                <a:cs typeface="Courier New"/>
              </a:rPr>
              <a:t>Critique</a:t>
            </a:r>
            <a:endParaRPr sz="2000">
              <a:latin typeface="Courier New"/>
              <a:cs typeface="Courier New"/>
            </a:endParaRPr>
          </a:p>
          <a:p>
            <a:pPr marL="317500">
              <a:lnSpc>
                <a:spcPct val="100000"/>
              </a:lnSpc>
              <a:spcBef>
                <a:spcPts val="35"/>
              </a:spcBef>
            </a:pPr>
            <a:r>
              <a:rPr sz="2000" b="1" spc="-5" dirty="0">
                <a:solidFill>
                  <a:srgbClr val="FF9966"/>
                </a:solidFill>
                <a:latin typeface="Courier New"/>
                <a:cs typeface="Courier New"/>
              </a:rPr>
              <a:t>flag[0] </a:t>
            </a:r>
            <a:r>
              <a:rPr sz="2000" b="1" dirty="0">
                <a:solidFill>
                  <a:srgbClr val="FF9966"/>
                </a:solidFill>
                <a:latin typeface="Courier New"/>
                <a:cs typeface="Courier New"/>
              </a:rPr>
              <a:t>=</a:t>
            </a:r>
            <a:r>
              <a:rPr sz="2000" b="1" spc="-20" dirty="0">
                <a:solidFill>
                  <a:srgbClr val="FF9966"/>
                </a:solidFill>
                <a:latin typeface="Courier New"/>
                <a:cs typeface="Courier New"/>
              </a:rPr>
              <a:t> </a:t>
            </a:r>
            <a:r>
              <a:rPr sz="2000" b="1" spc="-5" dirty="0">
                <a:solidFill>
                  <a:srgbClr val="FF9966"/>
                </a:solidFill>
                <a:latin typeface="Courier New"/>
                <a:cs typeface="Courier New"/>
              </a:rPr>
              <a:t>false</a:t>
            </a:r>
            <a:endParaRPr sz="2000">
              <a:latin typeface="Courier New"/>
              <a:cs typeface="Courier New"/>
            </a:endParaRPr>
          </a:p>
        </p:txBody>
      </p:sp>
      <p:sp>
        <p:nvSpPr>
          <p:cNvPr id="6" name="object 6"/>
          <p:cNvSpPr txBox="1"/>
          <p:nvPr/>
        </p:nvSpPr>
        <p:spPr>
          <a:xfrm>
            <a:off x="4346575" y="1282445"/>
            <a:ext cx="1244600"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9999"/>
                </a:solidFill>
                <a:latin typeface="Courier New"/>
                <a:cs typeface="Courier New"/>
              </a:rPr>
              <a:t>Task</a:t>
            </a:r>
            <a:r>
              <a:rPr sz="2000" b="1" spc="-80" dirty="0">
                <a:solidFill>
                  <a:srgbClr val="009999"/>
                </a:solidFill>
                <a:latin typeface="Courier New"/>
                <a:cs typeface="Courier New"/>
              </a:rPr>
              <a:t> </a:t>
            </a:r>
            <a:r>
              <a:rPr sz="2000" b="1" spc="-5" dirty="0">
                <a:solidFill>
                  <a:srgbClr val="009999"/>
                </a:solidFill>
                <a:latin typeface="Courier New"/>
                <a:cs typeface="Courier New"/>
              </a:rPr>
              <a:t>T1:</a:t>
            </a:r>
            <a:endParaRPr sz="2000">
              <a:latin typeface="Courier New"/>
              <a:cs typeface="Courier New"/>
            </a:endParaRPr>
          </a:p>
        </p:txBody>
      </p:sp>
      <p:sp>
        <p:nvSpPr>
          <p:cNvPr id="7" name="object 7"/>
          <p:cNvSpPr txBox="1"/>
          <p:nvPr/>
        </p:nvSpPr>
        <p:spPr>
          <a:xfrm>
            <a:off x="4651628" y="3352257"/>
            <a:ext cx="4140200" cy="2224405"/>
          </a:xfrm>
          <a:prstGeom prst="rect">
            <a:avLst/>
          </a:prstGeom>
        </p:spPr>
        <p:txBody>
          <a:bodyPr vert="horz" wrap="square" lIns="0" tIns="77470" rIns="0" bIns="0" rtlCol="0">
            <a:spAutoFit/>
          </a:bodyPr>
          <a:lstStyle/>
          <a:p>
            <a:pPr marL="12700">
              <a:lnSpc>
                <a:spcPct val="100000"/>
              </a:lnSpc>
              <a:spcBef>
                <a:spcPts val="610"/>
              </a:spcBef>
            </a:pPr>
            <a:r>
              <a:rPr sz="2000" b="1" spc="-5" dirty="0">
                <a:solidFill>
                  <a:srgbClr val="FF9966"/>
                </a:solidFill>
                <a:latin typeface="Courier New"/>
                <a:cs typeface="Courier New"/>
              </a:rPr>
              <a:t>flag[1] </a:t>
            </a:r>
            <a:r>
              <a:rPr sz="2000" b="1" dirty="0">
                <a:solidFill>
                  <a:srgbClr val="FF9966"/>
                </a:solidFill>
                <a:latin typeface="Courier New"/>
                <a:cs typeface="Courier New"/>
              </a:rPr>
              <a:t>=</a:t>
            </a:r>
            <a:r>
              <a:rPr sz="2000" b="1" spc="-15" dirty="0">
                <a:solidFill>
                  <a:srgbClr val="FF9966"/>
                </a:solidFill>
                <a:latin typeface="Courier New"/>
                <a:cs typeface="Courier New"/>
              </a:rPr>
              <a:t> </a:t>
            </a:r>
            <a:r>
              <a:rPr sz="2000" b="1" spc="-5" dirty="0">
                <a:solidFill>
                  <a:srgbClr val="FF9966"/>
                </a:solidFill>
                <a:latin typeface="Courier New"/>
                <a:cs typeface="Courier New"/>
              </a:rPr>
              <a:t>true;</a:t>
            </a:r>
            <a:endParaRPr sz="2000">
              <a:latin typeface="Courier New"/>
              <a:cs typeface="Courier New"/>
            </a:endParaRPr>
          </a:p>
          <a:p>
            <a:pPr marL="317500">
              <a:lnSpc>
                <a:spcPct val="100000"/>
              </a:lnSpc>
              <a:spcBef>
                <a:spcPts val="400"/>
              </a:spcBef>
            </a:pPr>
            <a:r>
              <a:rPr sz="1600" b="1" spc="-5" dirty="0">
                <a:solidFill>
                  <a:srgbClr val="FF9966"/>
                </a:solidFill>
                <a:latin typeface="Courier New"/>
                <a:cs typeface="Courier New"/>
              </a:rPr>
              <a:t>// T1 wants in</a:t>
            </a:r>
            <a:endParaRPr sz="1600">
              <a:latin typeface="Courier New"/>
              <a:cs typeface="Courier New"/>
            </a:endParaRPr>
          </a:p>
          <a:p>
            <a:pPr marL="12700">
              <a:lnSpc>
                <a:spcPct val="100000"/>
              </a:lnSpc>
              <a:spcBef>
                <a:spcPts val="80"/>
              </a:spcBef>
            </a:pPr>
            <a:r>
              <a:rPr sz="2000" b="1" spc="-5" dirty="0">
                <a:solidFill>
                  <a:srgbClr val="FF9966"/>
                </a:solidFill>
                <a:latin typeface="Courier New"/>
                <a:cs typeface="Courier New"/>
              </a:rPr>
              <a:t>turn </a:t>
            </a:r>
            <a:r>
              <a:rPr sz="2000" b="1" dirty="0">
                <a:solidFill>
                  <a:srgbClr val="FF9966"/>
                </a:solidFill>
                <a:latin typeface="Courier New"/>
                <a:cs typeface="Courier New"/>
              </a:rPr>
              <a:t>=</a:t>
            </a:r>
            <a:r>
              <a:rPr sz="2000" b="1" spc="-15" dirty="0">
                <a:solidFill>
                  <a:srgbClr val="FF9966"/>
                </a:solidFill>
                <a:latin typeface="Courier New"/>
                <a:cs typeface="Courier New"/>
              </a:rPr>
              <a:t> </a:t>
            </a:r>
            <a:r>
              <a:rPr sz="2000" b="1" spc="-5" dirty="0">
                <a:solidFill>
                  <a:srgbClr val="FF9966"/>
                </a:solidFill>
                <a:latin typeface="Courier New"/>
                <a:cs typeface="Courier New"/>
              </a:rPr>
              <a:t>0;</a:t>
            </a:r>
            <a:endParaRPr sz="2000">
              <a:latin typeface="Courier New"/>
              <a:cs typeface="Courier New"/>
            </a:endParaRPr>
          </a:p>
          <a:p>
            <a:pPr marL="165100">
              <a:lnSpc>
                <a:spcPct val="100000"/>
              </a:lnSpc>
              <a:spcBef>
                <a:spcPts val="400"/>
              </a:spcBef>
            </a:pPr>
            <a:r>
              <a:rPr sz="1600" b="1" spc="-5" dirty="0">
                <a:solidFill>
                  <a:srgbClr val="FF9966"/>
                </a:solidFill>
                <a:latin typeface="Courier New"/>
                <a:cs typeface="Courier New"/>
              </a:rPr>
              <a:t>// T1 </a:t>
            </a:r>
            <a:r>
              <a:rPr sz="1600" b="1" dirty="0">
                <a:solidFill>
                  <a:srgbClr val="FF9966"/>
                </a:solidFill>
                <a:latin typeface="Courier New"/>
                <a:cs typeface="Courier New"/>
              </a:rPr>
              <a:t>gives </a:t>
            </a:r>
            <a:r>
              <a:rPr sz="1600" b="1" spc="-5" dirty="0">
                <a:solidFill>
                  <a:srgbClr val="FF9966"/>
                </a:solidFill>
                <a:latin typeface="Courier New"/>
                <a:cs typeface="Courier New"/>
              </a:rPr>
              <a:t>a chance to T0</a:t>
            </a:r>
            <a:endParaRPr sz="1600">
              <a:latin typeface="Courier New"/>
              <a:cs typeface="Courier New"/>
            </a:endParaRPr>
          </a:p>
          <a:p>
            <a:pPr marL="12700">
              <a:lnSpc>
                <a:spcPct val="100000"/>
              </a:lnSpc>
              <a:spcBef>
                <a:spcPts val="80"/>
              </a:spcBef>
            </a:pPr>
            <a:r>
              <a:rPr sz="2000" b="1" spc="-5" dirty="0">
                <a:solidFill>
                  <a:srgbClr val="FF3300"/>
                </a:solidFill>
                <a:latin typeface="Courier New"/>
                <a:cs typeface="Courier New"/>
              </a:rPr>
              <a:t>while</a:t>
            </a:r>
            <a:endParaRPr sz="2000">
              <a:latin typeface="Courier New"/>
              <a:cs typeface="Courier New"/>
            </a:endParaRPr>
          </a:p>
          <a:p>
            <a:pPr marL="165100">
              <a:lnSpc>
                <a:spcPct val="100000"/>
              </a:lnSpc>
            </a:pPr>
            <a:r>
              <a:rPr sz="2000" b="1" spc="-5" dirty="0">
                <a:solidFill>
                  <a:srgbClr val="FF3300"/>
                </a:solidFill>
                <a:latin typeface="Courier New"/>
                <a:cs typeface="Courier New"/>
              </a:rPr>
              <a:t>(flag[0]==true&amp;&amp;turn=0){};</a:t>
            </a:r>
            <a:endParaRPr sz="2000">
              <a:latin typeface="Courier New"/>
              <a:cs typeface="Courier New"/>
            </a:endParaRPr>
          </a:p>
          <a:p>
            <a:pPr marL="165100">
              <a:lnSpc>
                <a:spcPct val="100000"/>
              </a:lnSpc>
            </a:pPr>
            <a:r>
              <a:rPr sz="2000" b="1" spc="-5" dirty="0">
                <a:solidFill>
                  <a:srgbClr val="009999"/>
                </a:solidFill>
                <a:latin typeface="Courier New"/>
                <a:cs typeface="Courier New"/>
              </a:rPr>
              <a:t>// test true, must</a:t>
            </a:r>
            <a:r>
              <a:rPr sz="2000" b="1" spc="-25" dirty="0">
                <a:solidFill>
                  <a:srgbClr val="009999"/>
                </a:solidFill>
                <a:latin typeface="Courier New"/>
                <a:cs typeface="Courier New"/>
              </a:rPr>
              <a:t> </a:t>
            </a:r>
            <a:r>
              <a:rPr sz="2000" b="1" spc="-5" dirty="0">
                <a:solidFill>
                  <a:srgbClr val="009999"/>
                </a:solidFill>
                <a:latin typeface="Courier New"/>
                <a:cs typeface="Courier New"/>
              </a:rPr>
              <a:t>wait</a:t>
            </a:r>
            <a:endParaRPr sz="2000">
              <a:latin typeface="Courier New"/>
              <a:cs typeface="Courier New"/>
            </a:endParaRPr>
          </a:p>
        </p:txBody>
      </p:sp>
      <p:sp>
        <p:nvSpPr>
          <p:cNvPr id="8" name="object 8"/>
          <p:cNvSpPr/>
          <p:nvPr/>
        </p:nvSpPr>
        <p:spPr>
          <a:xfrm>
            <a:off x="5849117" y="4325117"/>
            <a:ext cx="1695450" cy="711200"/>
          </a:xfrm>
          <a:custGeom>
            <a:avLst/>
            <a:gdLst/>
            <a:ahLst/>
            <a:cxnLst/>
            <a:rect l="l" t="t" r="r" b="b"/>
            <a:pathLst>
              <a:path w="1695450" h="711200">
                <a:moveTo>
                  <a:pt x="18839" y="0"/>
                </a:moveTo>
                <a:lnTo>
                  <a:pt x="11693" y="1502"/>
                </a:lnTo>
                <a:lnTo>
                  <a:pt x="5619" y="5552"/>
                </a:lnTo>
                <a:lnTo>
                  <a:pt x="1391" y="11805"/>
                </a:lnTo>
                <a:lnTo>
                  <a:pt x="0" y="19248"/>
                </a:lnTo>
                <a:lnTo>
                  <a:pt x="1502" y="26394"/>
                </a:lnTo>
                <a:lnTo>
                  <a:pt x="5552" y="32468"/>
                </a:lnTo>
                <a:lnTo>
                  <a:pt x="11805" y="36697"/>
                </a:lnTo>
                <a:lnTo>
                  <a:pt x="19266" y="38105"/>
                </a:lnTo>
                <a:lnTo>
                  <a:pt x="26441" y="36633"/>
                </a:lnTo>
                <a:lnTo>
                  <a:pt x="32521" y="32589"/>
                </a:lnTo>
                <a:lnTo>
                  <a:pt x="36697" y="26283"/>
                </a:lnTo>
                <a:lnTo>
                  <a:pt x="38105" y="18839"/>
                </a:lnTo>
                <a:lnTo>
                  <a:pt x="36633" y="11693"/>
                </a:lnTo>
                <a:lnTo>
                  <a:pt x="32589" y="5619"/>
                </a:lnTo>
                <a:lnTo>
                  <a:pt x="26283" y="1391"/>
                </a:lnTo>
                <a:lnTo>
                  <a:pt x="18839" y="0"/>
                </a:lnTo>
                <a:close/>
              </a:path>
              <a:path w="1695450" h="711200">
                <a:moveTo>
                  <a:pt x="89380" y="28828"/>
                </a:moveTo>
                <a:lnTo>
                  <a:pt x="82218" y="30347"/>
                </a:lnTo>
                <a:lnTo>
                  <a:pt x="76176" y="34381"/>
                </a:lnTo>
                <a:lnTo>
                  <a:pt x="72003" y="40634"/>
                </a:lnTo>
                <a:lnTo>
                  <a:pt x="70540" y="48095"/>
                </a:lnTo>
                <a:lnTo>
                  <a:pt x="72018" y="55270"/>
                </a:lnTo>
                <a:lnTo>
                  <a:pt x="76092" y="61350"/>
                </a:lnTo>
                <a:lnTo>
                  <a:pt x="82417" y="65526"/>
                </a:lnTo>
                <a:lnTo>
                  <a:pt x="89860" y="66988"/>
                </a:lnTo>
                <a:lnTo>
                  <a:pt x="97006" y="65510"/>
                </a:lnTo>
                <a:lnTo>
                  <a:pt x="103080" y="61436"/>
                </a:lnTo>
                <a:lnTo>
                  <a:pt x="107309" y="55112"/>
                </a:lnTo>
                <a:lnTo>
                  <a:pt x="108700" y="47724"/>
                </a:lnTo>
                <a:lnTo>
                  <a:pt x="107197" y="40586"/>
                </a:lnTo>
                <a:lnTo>
                  <a:pt x="103147" y="34520"/>
                </a:lnTo>
                <a:lnTo>
                  <a:pt x="96895" y="30347"/>
                </a:lnTo>
                <a:lnTo>
                  <a:pt x="89380" y="28828"/>
                </a:lnTo>
                <a:close/>
              </a:path>
              <a:path w="1695450" h="711200">
                <a:moveTo>
                  <a:pt x="159936" y="57713"/>
                </a:moveTo>
                <a:lnTo>
                  <a:pt x="152790" y="59191"/>
                </a:lnTo>
                <a:lnTo>
                  <a:pt x="146716" y="63265"/>
                </a:lnTo>
                <a:lnTo>
                  <a:pt x="142488" y="69590"/>
                </a:lnTo>
                <a:lnTo>
                  <a:pt x="141096" y="76977"/>
                </a:lnTo>
                <a:lnTo>
                  <a:pt x="142599" y="84115"/>
                </a:lnTo>
                <a:lnTo>
                  <a:pt x="146649" y="90181"/>
                </a:lnTo>
                <a:lnTo>
                  <a:pt x="152902" y="94355"/>
                </a:lnTo>
                <a:lnTo>
                  <a:pt x="179256" y="76553"/>
                </a:lnTo>
                <a:lnTo>
                  <a:pt x="177778" y="69415"/>
                </a:lnTo>
                <a:lnTo>
                  <a:pt x="173704" y="63349"/>
                </a:lnTo>
                <a:lnTo>
                  <a:pt x="167380" y="59176"/>
                </a:lnTo>
                <a:lnTo>
                  <a:pt x="159936" y="57713"/>
                </a:lnTo>
                <a:close/>
              </a:path>
              <a:path w="1695450" h="711200">
                <a:moveTo>
                  <a:pt x="230530" y="86596"/>
                </a:moveTo>
                <a:lnTo>
                  <a:pt x="223355" y="88068"/>
                </a:lnTo>
                <a:lnTo>
                  <a:pt x="217275" y="92112"/>
                </a:lnTo>
                <a:lnTo>
                  <a:pt x="213100" y="98419"/>
                </a:lnTo>
                <a:lnTo>
                  <a:pt x="211691" y="105862"/>
                </a:lnTo>
                <a:lnTo>
                  <a:pt x="213163" y="113008"/>
                </a:lnTo>
                <a:lnTo>
                  <a:pt x="217207" y="119082"/>
                </a:lnTo>
                <a:lnTo>
                  <a:pt x="223514" y="123311"/>
                </a:lnTo>
                <a:lnTo>
                  <a:pt x="230975" y="124702"/>
                </a:lnTo>
                <a:lnTo>
                  <a:pt x="238150" y="123199"/>
                </a:lnTo>
                <a:lnTo>
                  <a:pt x="244230" y="119149"/>
                </a:lnTo>
                <a:lnTo>
                  <a:pt x="248406" y="112897"/>
                </a:lnTo>
                <a:lnTo>
                  <a:pt x="249814" y="105453"/>
                </a:lnTo>
                <a:lnTo>
                  <a:pt x="248342" y="98307"/>
                </a:lnTo>
                <a:lnTo>
                  <a:pt x="244298" y="92233"/>
                </a:lnTo>
                <a:lnTo>
                  <a:pt x="237992" y="88005"/>
                </a:lnTo>
                <a:lnTo>
                  <a:pt x="230530" y="86596"/>
                </a:lnTo>
                <a:close/>
              </a:path>
              <a:path w="1695450" h="711200">
                <a:moveTo>
                  <a:pt x="301089" y="115442"/>
                </a:moveTo>
                <a:lnTo>
                  <a:pt x="293951" y="116945"/>
                </a:lnTo>
                <a:lnTo>
                  <a:pt x="287885" y="120995"/>
                </a:lnTo>
                <a:lnTo>
                  <a:pt x="283712" y="127248"/>
                </a:lnTo>
                <a:lnTo>
                  <a:pt x="282249" y="134709"/>
                </a:lnTo>
                <a:lnTo>
                  <a:pt x="283727" y="141884"/>
                </a:lnTo>
                <a:lnTo>
                  <a:pt x="287801" y="147964"/>
                </a:lnTo>
                <a:lnTo>
                  <a:pt x="294126" y="152140"/>
                </a:lnTo>
                <a:lnTo>
                  <a:pt x="301569" y="153548"/>
                </a:lnTo>
                <a:lnTo>
                  <a:pt x="308715" y="152076"/>
                </a:lnTo>
                <a:lnTo>
                  <a:pt x="314789" y="148032"/>
                </a:lnTo>
                <a:lnTo>
                  <a:pt x="319018" y="141726"/>
                </a:lnTo>
                <a:lnTo>
                  <a:pt x="320407" y="134282"/>
                </a:lnTo>
                <a:lnTo>
                  <a:pt x="318891" y="127136"/>
                </a:lnTo>
                <a:lnTo>
                  <a:pt x="314803" y="121062"/>
                </a:lnTo>
                <a:lnTo>
                  <a:pt x="308477" y="116834"/>
                </a:lnTo>
                <a:lnTo>
                  <a:pt x="301089" y="115442"/>
                </a:lnTo>
                <a:close/>
              </a:path>
              <a:path w="1695450" h="711200">
                <a:moveTo>
                  <a:pt x="371645" y="144327"/>
                </a:moveTo>
                <a:lnTo>
                  <a:pt x="364499" y="145805"/>
                </a:lnTo>
                <a:lnTo>
                  <a:pt x="358425" y="149879"/>
                </a:lnTo>
                <a:lnTo>
                  <a:pt x="354197" y="156204"/>
                </a:lnTo>
                <a:lnTo>
                  <a:pt x="352805" y="163591"/>
                </a:lnTo>
                <a:lnTo>
                  <a:pt x="354308" y="170729"/>
                </a:lnTo>
                <a:lnTo>
                  <a:pt x="358358" y="176795"/>
                </a:lnTo>
                <a:lnTo>
                  <a:pt x="364611" y="180969"/>
                </a:lnTo>
                <a:lnTo>
                  <a:pt x="372072" y="182431"/>
                </a:lnTo>
                <a:lnTo>
                  <a:pt x="379247" y="180953"/>
                </a:lnTo>
                <a:lnTo>
                  <a:pt x="385327" y="176879"/>
                </a:lnTo>
                <a:lnTo>
                  <a:pt x="389503" y="170555"/>
                </a:lnTo>
                <a:lnTo>
                  <a:pt x="390911" y="163167"/>
                </a:lnTo>
                <a:lnTo>
                  <a:pt x="389439" y="156029"/>
                </a:lnTo>
                <a:lnTo>
                  <a:pt x="385395" y="149963"/>
                </a:lnTo>
                <a:lnTo>
                  <a:pt x="379089" y="145790"/>
                </a:lnTo>
                <a:lnTo>
                  <a:pt x="371645" y="144327"/>
                </a:lnTo>
                <a:close/>
              </a:path>
              <a:path w="1695450" h="711200">
                <a:moveTo>
                  <a:pt x="442186" y="173210"/>
                </a:moveTo>
                <a:lnTo>
                  <a:pt x="435048" y="174682"/>
                </a:lnTo>
                <a:lnTo>
                  <a:pt x="428982" y="178726"/>
                </a:lnTo>
                <a:lnTo>
                  <a:pt x="424809" y="185033"/>
                </a:lnTo>
                <a:lnTo>
                  <a:pt x="423346" y="192476"/>
                </a:lnTo>
                <a:lnTo>
                  <a:pt x="424824" y="199622"/>
                </a:lnTo>
                <a:lnTo>
                  <a:pt x="428898" y="205696"/>
                </a:lnTo>
                <a:lnTo>
                  <a:pt x="435223" y="209925"/>
                </a:lnTo>
                <a:lnTo>
                  <a:pt x="442666" y="211316"/>
                </a:lnTo>
                <a:lnTo>
                  <a:pt x="449812" y="209813"/>
                </a:lnTo>
                <a:lnTo>
                  <a:pt x="455886" y="205763"/>
                </a:lnTo>
                <a:lnTo>
                  <a:pt x="460115" y="199511"/>
                </a:lnTo>
                <a:lnTo>
                  <a:pt x="461506" y="192049"/>
                </a:lnTo>
                <a:lnTo>
                  <a:pt x="460003" y="184874"/>
                </a:lnTo>
                <a:lnTo>
                  <a:pt x="455953" y="178794"/>
                </a:lnTo>
                <a:lnTo>
                  <a:pt x="449701" y="174619"/>
                </a:lnTo>
                <a:lnTo>
                  <a:pt x="449574" y="174619"/>
                </a:lnTo>
                <a:lnTo>
                  <a:pt x="442186" y="173210"/>
                </a:lnTo>
                <a:close/>
              </a:path>
              <a:path w="1695450" h="711200">
                <a:moveTo>
                  <a:pt x="512742" y="202056"/>
                </a:moveTo>
                <a:lnTo>
                  <a:pt x="505596" y="203559"/>
                </a:lnTo>
                <a:lnTo>
                  <a:pt x="499522" y="207609"/>
                </a:lnTo>
                <a:lnTo>
                  <a:pt x="495294" y="213862"/>
                </a:lnTo>
                <a:lnTo>
                  <a:pt x="493902" y="221305"/>
                </a:lnTo>
                <a:lnTo>
                  <a:pt x="495405" y="228451"/>
                </a:lnTo>
                <a:lnTo>
                  <a:pt x="499455" y="234525"/>
                </a:lnTo>
                <a:lnTo>
                  <a:pt x="505708" y="238754"/>
                </a:lnTo>
                <a:lnTo>
                  <a:pt x="513222" y="240162"/>
                </a:lnTo>
                <a:lnTo>
                  <a:pt x="520360" y="238690"/>
                </a:lnTo>
                <a:lnTo>
                  <a:pt x="526426" y="234646"/>
                </a:lnTo>
                <a:lnTo>
                  <a:pt x="530600" y="228340"/>
                </a:lnTo>
                <a:lnTo>
                  <a:pt x="532062" y="220896"/>
                </a:lnTo>
                <a:lnTo>
                  <a:pt x="530584" y="213750"/>
                </a:lnTo>
                <a:lnTo>
                  <a:pt x="526510" y="207676"/>
                </a:lnTo>
                <a:lnTo>
                  <a:pt x="520186" y="203448"/>
                </a:lnTo>
                <a:lnTo>
                  <a:pt x="512742" y="202056"/>
                </a:lnTo>
                <a:close/>
              </a:path>
              <a:path w="1695450" h="711200">
                <a:moveTo>
                  <a:pt x="583336" y="230887"/>
                </a:moveTo>
                <a:lnTo>
                  <a:pt x="576161" y="232404"/>
                </a:lnTo>
                <a:lnTo>
                  <a:pt x="570081" y="236491"/>
                </a:lnTo>
                <a:lnTo>
                  <a:pt x="565906" y="242818"/>
                </a:lnTo>
                <a:lnTo>
                  <a:pt x="564497" y="250205"/>
                </a:lnTo>
                <a:lnTo>
                  <a:pt x="565969" y="257343"/>
                </a:lnTo>
                <a:lnTo>
                  <a:pt x="570013" y="263409"/>
                </a:lnTo>
                <a:lnTo>
                  <a:pt x="576320" y="267583"/>
                </a:lnTo>
                <a:lnTo>
                  <a:pt x="583781" y="269045"/>
                </a:lnTo>
                <a:lnTo>
                  <a:pt x="590956" y="267567"/>
                </a:lnTo>
                <a:lnTo>
                  <a:pt x="597036" y="263493"/>
                </a:lnTo>
                <a:lnTo>
                  <a:pt x="601212" y="257169"/>
                </a:lnTo>
                <a:lnTo>
                  <a:pt x="602620" y="249781"/>
                </a:lnTo>
                <a:lnTo>
                  <a:pt x="601148" y="242643"/>
                </a:lnTo>
                <a:lnTo>
                  <a:pt x="597104" y="236577"/>
                </a:lnTo>
                <a:lnTo>
                  <a:pt x="590798" y="232404"/>
                </a:lnTo>
                <a:lnTo>
                  <a:pt x="590798" y="232277"/>
                </a:lnTo>
                <a:lnTo>
                  <a:pt x="583336" y="230887"/>
                </a:lnTo>
                <a:close/>
              </a:path>
              <a:path w="1695450" h="711200">
                <a:moveTo>
                  <a:pt x="653895" y="259770"/>
                </a:moveTo>
                <a:lnTo>
                  <a:pt x="646757" y="261248"/>
                </a:lnTo>
                <a:lnTo>
                  <a:pt x="640691" y="265322"/>
                </a:lnTo>
                <a:lnTo>
                  <a:pt x="636518" y="271647"/>
                </a:lnTo>
                <a:lnTo>
                  <a:pt x="635055" y="279034"/>
                </a:lnTo>
                <a:lnTo>
                  <a:pt x="636533" y="286172"/>
                </a:lnTo>
                <a:lnTo>
                  <a:pt x="640607" y="292238"/>
                </a:lnTo>
                <a:lnTo>
                  <a:pt x="646932" y="296412"/>
                </a:lnTo>
                <a:lnTo>
                  <a:pt x="673215" y="278663"/>
                </a:lnTo>
                <a:lnTo>
                  <a:pt x="671712" y="271488"/>
                </a:lnTo>
                <a:lnTo>
                  <a:pt x="667662" y="265408"/>
                </a:lnTo>
                <a:lnTo>
                  <a:pt x="661410" y="261233"/>
                </a:lnTo>
                <a:lnTo>
                  <a:pt x="653895" y="259770"/>
                </a:lnTo>
                <a:close/>
              </a:path>
              <a:path w="1695450" h="711200">
                <a:moveTo>
                  <a:pt x="724451" y="288653"/>
                </a:moveTo>
                <a:lnTo>
                  <a:pt x="717305" y="290125"/>
                </a:lnTo>
                <a:lnTo>
                  <a:pt x="711231" y="294169"/>
                </a:lnTo>
                <a:lnTo>
                  <a:pt x="707003" y="300476"/>
                </a:lnTo>
                <a:lnTo>
                  <a:pt x="705611" y="307919"/>
                </a:lnTo>
                <a:lnTo>
                  <a:pt x="707114" y="315065"/>
                </a:lnTo>
                <a:lnTo>
                  <a:pt x="711164" y="321139"/>
                </a:lnTo>
                <a:lnTo>
                  <a:pt x="717417" y="325368"/>
                </a:lnTo>
                <a:lnTo>
                  <a:pt x="724931" y="326759"/>
                </a:lnTo>
                <a:lnTo>
                  <a:pt x="732069" y="325256"/>
                </a:lnTo>
                <a:lnTo>
                  <a:pt x="738135" y="321206"/>
                </a:lnTo>
                <a:lnTo>
                  <a:pt x="742309" y="314954"/>
                </a:lnTo>
                <a:lnTo>
                  <a:pt x="743771" y="307510"/>
                </a:lnTo>
                <a:lnTo>
                  <a:pt x="742293" y="300364"/>
                </a:lnTo>
                <a:lnTo>
                  <a:pt x="738219" y="294290"/>
                </a:lnTo>
                <a:lnTo>
                  <a:pt x="731895" y="290062"/>
                </a:lnTo>
                <a:lnTo>
                  <a:pt x="724451" y="288653"/>
                </a:lnTo>
                <a:close/>
              </a:path>
              <a:path w="1695450" h="711200">
                <a:moveTo>
                  <a:pt x="794992" y="317499"/>
                </a:moveTo>
                <a:lnTo>
                  <a:pt x="787854" y="319002"/>
                </a:lnTo>
                <a:lnTo>
                  <a:pt x="781788" y="323052"/>
                </a:lnTo>
                <a:lnTo>
                  <a:pt x="777615" y="329305"/>
                </a:lnTo>
                <a:lnTo>
                  <a:pt x="776152" y="336766"/>
                </a:lnTo>
                <a:lnTo>
                  <a:pt x="777630" y="343941"/>
                </a:lnTo>
                <a:lnTo>
                  <a:pt x="781704" y="350021"/>
                </a:lnTo>
                <a:lnTo>
                  <a:pt x="788029" y="354197"/>
                </a:lnTo>
                <a:lnTo>
                  <a:pt x="795472" y="355659"/>
                </a:lnTo>
                <a:lnTo>
                  <a:pt x="802618" y="354181"/>
                </a:lnTo>
                <a:lnTo>
                  <a:pt x="808692" y="350107"/>
                </a:lnTo>
                <a:lnTo>
                  <a:pt x="812921" y="343783"/>
                </a:lnTo>
                <a:lnTo>
                  <a:pt x="814312" y="336339"/>
                </a:lnTo>
                <a:lnTo>
                  <a:pt x="812809" y="329193"/>
                </a:lnTo>
                <a:lnTo>
                  <a:pt x="808759" y="323119"/>
                </a:lnTo>
                <a:lnTo>
                  <a:pt x="802507" y="318891"/>
                </a:lnTo>
                <a:lnTo>
                  <a:pt x="794992" y="317499"/>
                </a:lnTo>
                <a:close/>
              </a:path>
              <a:path w="1695450" h="711200">
                <a:moveTo>
                  <a:pt x="865548" y="346384"/>
                </a:moveTo>
                <a:lnTo>
                  <a:pt x="858402" y="347862"/>
                </a:lnTo>
                <a:lnTo>
                  <a:pt x="852328" y="351936"/>
                </a:lnTo>
                <a:lnTo>
                  <a:pt x="848100" y="358261"/>
                </a:lnTo>
                <a:lnTo>
                  <a:pt x="846710" y="365648"/>
                </a:lnTo>
                <a:lnTo>
                  <a:pt x="848227" y="372786"/>
                </a:lnTo>
                <a:lnTo>
                  <a:pt x="852314" y="378852"/>
                </a:lnTo>
                <a:lnTo>
                  <a:pt x="858641" y="383026"/>
                </a:lnTo>
                <a:lnTo>
                  <a:pt x="866028" y="384488"/>
                </a:lnTo>
                <a:lnTo>
                  <a:pt x="873166" y="383010"/>
                </a:lnTo>
                <a:lnTo>
                  <a:pt x="879232" y="378936"/>
                </a:lnTo>
                <a:lnTo>
                  <a:pt x="883406" y="372612"/>
                </a:lnTo>
                <a:lnTo>
                  <a:pt x="884868" y="365224"/>
                </a:lnTo>
                <a:lnTo>
                  <a:pt x="883390" y="358086"/>
                </a:lnTo>
                <a:lnTo>
                  <a:pt x="879316" y="352020"/>
                </a:lnTo>
                <a:lnTo>
                  <a:pt x="872992" y="347847"/>
                </a:lnTo>
                <a:lnTo>
                  <a:pt x="865548" y="346384"/>
                </a:lnTo>
                <a:close/>
              </a:path>
              <a:path w="1695450" h="711200">
                <a:moveTo>
                  <a:pt x="936142" y="375267"/>
                </a:moveTo>
                <a:lnTo>
                  <a:pt x="928967" y="376739"/>
                </a:lnTo>
                <a:lnTo>
                  <a:pt x="922887" y="380783"/>
                </a:lnTo>
                <a:lnTo>
                  <a:pt x="918712" y="387090"/>
                </a:lnTo>
                <a:lnTo>
                  <a:pt x="917303" y="394533"/>
                </a:lnTo>
                <a:lnTo>
                  <a:pt x="918775" y="401679"/>
                </a:lnTo>
                <a:lnTo>
                  <a:pt x="922819" y="407753"/>
                </a:lnTo>
                <a:lnTo>
                  <a:pt x="929126" y="411982"/>
                </a:lnTo>
                <a:lnTo>
                  <a:pt x="936587" y="413373"/>
                </a:lnTo>
                <a:lnTo>
                  <a:pt x="943762" y="411870"/>
                </a:lnTo>
                <a:lnTo>
                  <a:pt x="949842" y="407820"/>
                </a:lnTo>
                <a:lnTo>
                  <a:pt x="954018" y="401568"/>
                </a:lnTo>
                <a:lnTo>
                  <a:pt x="955426" y="394106"/>
                </a:lnTo>
                <a:lnTo>
                  <a:pt x="953954" y="386931"/>
                </a:lnTo>
                <a:lnTo>
                  <a:pt x="949910" y="380851"/>
                </a:lnTo>
                <a:lnTo>
                  <a:pt x="943604" y="376676"/>
                </a:lnTo>
                <a:lnTo>
                  <a:pt x="936142" y="375267"/>
                </a:lnTo>
                <a:close/>
              </a:path>
              <a:path w="1695450" h="711200">
                <a:moveTo>
                  <a:pt x="1006701" y="404113"/>
                </a:moveTo>
                <a:lnTo>
                  <a:pt x="999563" y="405616"/>
                </a:lnTo>
                <a:lnTo>
                  <a:pt x="993497" y="409666"/>
                </a:lnTo>
                <a:lnTo>
                  <a:pt x="989324" y="415919"/>
                </a:lnTo>
                <a:lnTo>
                  <a:pt x="987861" y="423380"/>
                </a:lnTo>
                <a:lnTo>
                  <a:pt x="989339" y="430555"/>
                </a:lnTo>
                <a:lnTo>
                  <a:pt x="993413" y="436635"/>
                </a:lnTo>
                <a:lnTo>
                  <a:pt x="999738" y="440811"/>
                </a:lnTo>
                <a:lnTo>
                  <a:pt x="1007181" y="442219"/>
                </a:lnTo>
                <a:lnTo>
                  <a:pt x="1014327" y="440747"/>
                </a:lnTo>
                <a:lnTo>
                  <a:pt x="1020401" y="436703"/>
                </a:lnTo>
                <a:lnTo>
                  <a:pt x="1024630" y="430397"/>
                </a:lnTo>
                <a:lnTo>
                  <a:pt x="1026019" y="422953"/>
                </a:lnTo>
                <a:lnTo>
                  <a:pt x="1024503" y="415807"/>
                </a:lnTo>
                <a:lnTo>
                  <a:pt x="1020415" y="409733"/>
                </a:lnTo>
                <a:lnTo>
                  <a:pt x="1014089" y="405505"/>
                </a:lnTo>
                <a:lnTo>
                  <a:pt x="1006701" y="404113"/>
                </a:lnTo>
                <a:close/>
              </a:path>
              <a:path w="1695450" h="711200">
                <a:moveTo>
                  <a:pt x="1077257" y="432998"/>
                </a:moveTo>
                <a:lnTo>
                  <a:pt x="1070111" y="434476"/>
                </a:lnTo>
                <a:lnTo>
                  <a:pt x="1064037" y="438550"/>
                </a:lnTo>
                <a:lnTo>
                  <a:pt x="1059809" y="444875"/>
                </a:lnTo>
                <a:lnTo>
                  <a:pt x="1058417" y="452262"/>
                </a:lnTo>
                <a:lnTo>
                  <a:pt x="1059920" y="459400"/>
                </a:lnTo>
                <a:lnTo>
                  <a:pt x="1063970" y="465466"/>
                </a:lnTo>
                <a:lnTo>
                  <a:pt x="1070223" y="469640"/>
                </a:lnTo>
                <a:lnTo>
                  <a:pt x="1077737" y="471102"/>
                </a:lnTo>
                <a:lnTo>
                  <a:pt x="1084875" y="469624"/>
                </a:lnTo>
                <a:lnTo>
                  <a:pt x="1090941" y="465550"/>
                </a:lnTo>
                <a:lnTo>
                  <a:pt x="1095115" y="459226"/>
                </a:lnTo>
                <a:lnTo>
                  <a:pt x="1096577" y="451838"/>
                </a:lnTo>
                <a:lnTo>
                  <a:pt x="1095099" y="444700"/>
                </a:lnTo>
                <a:lnTo>
                  <a:pt x="1091025" y="438634"/>
                </a:lnTo>
                <a:lnTo>
                  <a:pt x="1084701" y="434461"/>
                </a:lnTo>
                <a:lnTo>
                  <a:pt x="1077257" y="432998"/>
                </a:lnTo>
                <a:close/>
              </a:path>
              <a:path w="1695450" h="711200">
                <a:moveTo>
                  <a:pt x="1147798" y="461827"/>
                </a:moveTo>
                <a:lnTo>
                  <a:pt x="1140660" y="463305"/>
                </a:lnTo>
                <a:lnTo>
                  <a:pt x="1134594" y="467379"/>
                </a:lnTo>
                <a:lnTo>
                  <a:pt x="1130421" y="473704"/>
                </a:lnTo>
                <a:lnTo>
                  <a:pt x="1128958" y="481147"/>
                </a:lnTo>
                <a:lnTo>
                  <a:pt x="1130436" y="488293"/>
                </a:lnTo>
                <a:lnTo>
                  <a:pt x="1134510" y="494367"/>
                </a:lnTo>
                <a:lnTo>
                  <a:pt x="1140835" y="498596"/>
                </a:lnTo>
                <a:lnTo>
                  <a:pt x="1148278" y="499987"/>
                </a:lnTo>
                <a:lnTo>
                  <a:pt x="1155424" y="498484"/>
                </a:lnTo>
                <a:lnTo>
                  <a:pt x="1161498" y="494434"/>
                </a:lnTo>
                <a:lnTo>
                  <a:pt x="1165727" y="488182"/>
                </a:lnTo>
                <a:lnTo>
                  <a:pt x="1167118" y="480720"/>
                </a:lnTo>
                <a:lnTo>
                  <a:pt x="1165615" y="473545"/>
                </a:lnTo>
                <a:lnTo>
                  <a:pt x="1161565" y="467465"/>
                </a:lnTo>
                <a:lnTo>
                  <a:pt x="1155313" y="463290"/>
                </a:lnTo>
                <a:lnTo>
                  <a:pt x="1147798" y="461827"/>
                </a:lnTo>
                <a:close/>
              </a:path>
              <a:path w="1695450" h="711200">
                <a:moveTo>
                  <a:pt x="1218354" y="490727"/>
                </a:moveTo>
                <a:lnTo>
                  <a:pt x="1211208" y="492230"/>
                </a:lnTo>
                <a:lnTo>
                  <a:pt x="1205134" y="496280"/>
                </a:lnTo>
                <a:lnTo>
                  <a:pt x="1200906" y="502533"/>
                </a:lnTo>
                <a:lnTo>
                  <a:pt x="1199516" y="509976"/>
                </a:lnTo>
                <a:lnTo>
                  <a:pt x="1201033" y="517122"/>
                </a:lnTo>
                <a:lnTo>
                  <a:pt x="1205120" y="523196"/>
                </a:lnTo>
                <a:lnTo>
                  <a:pt x="1211447" y="527425"/>
                </a:lnTo>
                <a:lnTo>
                  <a:pt x="1218834" y="528833"/>
                </a:lnTo>
                <a:lnTo>
                  <a:pt x="1225972" y="527361"/>
                </a:lnTo>
                <a:lnTo>
                  <a:pt x="1232038" y="523317"/>
                </a:lnTo>
                <a:lnTo>
                  <a:pt x="1236212" y="517011"/>
                </a:lnTo>
                <a:lnTo>
                  <a:pt x="1237674" y="509567"/>
                </a:lnTo>
                <a:lnTo>
                  <a:pt x="1236196" y="502421"/>
                </a:lnTo>
                <a:lnTo>
                  <a:pt x="1232122" y="496347"/>
                </a:lnTo>
                <a:lnTo>
                  <a:pt x="1225798" y="492119"/>
                </a:lnTo>
                <a:lnTo>
                  <a:pt x="1218354" y="490727"/>
                </a:lnTo>
                <a:close/>
              </a:path>
              <a:path w="1695450" h="711200">
                <a:moveTo>
                  <a:pt x="1288948" y="519558"/>
                </a:moveTo>
                <a:lnTo>
                  <a:pt x="1281773" y="521075"/>
                </a:lnTo>
                <a:lnTo>
                  <a:pt x="1275693" y="525162"/>
                </a:lnTo>
                <a:lnTo>
                  <a:pt x="1271518" y="531489"/>
                </a:lnTo>
                <a:lnTo>
                  <a:pt x="1270109" y="538876"/>
                </a:lnTo>
                <a:lnTo>
                  <a:pt x="1271581" y="546014"/>
                </a:lnTo>
                <a:lnTo>
                  <a:pt x="1275625" y="552080"/>
                </a:lnTo>
                <a:lnTo>
                  <a:pt x="1281932" y="556254"/>
                </a:lnTo>
                <a:lnTo>
                  <a:pt x="1289393" y="557716"/>
                </a:lnTo>
                <a:lnTo>
                  <a:pt x="1296568" y="556238"/>
                </a:lnTo>
                <a:lnTo>
                  <a:pt x="1302648" y="552164"/>
                </a:lnTo>
                <a:lnTo>
                  <a:pt x="1306824" y="545840"/>
                </a:lnTo>
                <a:lnTo>
                  <a:pt x="1308232" y="538398"/>
                </a:lnTo>
                <a:lnTo>
                  <a:pt x="1306760" y="531266"/>
                </a:lnTo>
                <a:lnTo>
                  <a:pt x="1302716" y="525230"/>
                </a:lnTo>
                <a:lnTo>
                  <a:pt x="1296410" y="521075"/>
                </a:lnTo>
                <a:lnTo>
                  <a:pt x="1288948" y="519558"/>
                </a:lnTo>
                <a:close/>
              </a:path>
              <a:path w="1695450" h="711200">
                <a:moveTo>
                  <a:pt x="1359453" y="548441"/>
                </a:moveTo>
                <a:lnTo>
                  <a:pt x="1352321" y="549919"/>
                </a:lnTo>
                <a:lnTo>
                  <a:pt x="1346285" y="553993"/>
                </a:lnTo>
                <a:lnTo>
                  <a:pt x="1342130" y="560318"/>
                </a:lnTo>
                <a:lnTo>
                  <a:pt x="1340667" y="567759"/>
                </a:lnTo>
                <a:lnTo>
                  <a:pt x="1342145" y="574891"/>
                </a:lnTo>
                <a:lnTo>
                  <a:pt x="1346219" y="580927"/>
                </a:lnTo>
                <a:lnTo>
                  <a:pt x="1352544" y="585083"/>
                </a:lnTo>
                <a:lnTo>
                  <a:pt x="1378825" y="567281"/>
                </a:lnTo>
                <a:lnTo>
                  <a:pt x="1377309" y="560143"/>
                </a:lnTo>
                <a:lnTo>
                  <a:pt x="1373221" y="554077"/>
                </a:lnTo>
                <a:lnTo>
                  <a:pt x="1366895" y="549904"/>
                </a:lnTo>
                <a:lnTo>
                  <a:pt x="1359453" y="548441"/>
                </a:lnTo>
                <a:close/>
              </a:path>
              <a:path w="1695450" h="711200">
                <a:moveTo>
                  <a:pt x="1430045" y="577324"/>
                </a:moveTo>
                <a:lnTo>
                  <a:pt x="1422870" y="578796"/>
                </a:lnTo>
                <a:lnTo>
                  <a:pt x="1416790" y="582840"/>
                </a:lnTo>
                <a:lnTo>
                  <a:pt x="1412615" y="589147"/>
                </a:lnTo>
                <a:lnTo>
                  <a:pt x="1411223" y="596590"/>
                </a:lnTo>
                <a:lnTo>
                  <a:pt x="1412726" y="603736"/>
                </a:lnTo>
                <a:lnTo>
                  <a:pt x="1416776" y="609810"/>
                </a:lnTo>
                <a:lnTo>
                  <a:pt x="1423029" y="614039"/>
                </a:lnTo>
                <a:lnTo>
                  <a:pt x="1430543" y="615430"/>
                </a:lnTo>
                <a:lnTo>
                  <a:pt x="1437681" y="613927"/>
                </a:lnTo>
                <a:lnTo>
                  <a:pt x="1443747" y="609877"/>
                </a:lnTo>
                <a:lnTo>
                  <a:pt x="1447921" y="603625"/>
                </a:lnTo>
                <a:lnTo>
                  <a:pt x="1449383" y="596163"/>
                </a:lnTo>
                <a:lnTo>
                  <a:pt x="1447905" y="588988"/>
                </a:lnTo>
                <a:lnTo>
                  <a:pt x="1443831" y="582908"/>
                </a:lnTo>
                <a:lnTo>
                  <a:pt x="1437507" y="578733"/>
                </a:lnTo>
                <a:lnTo>
                  <a:pt x="1430045" y="577324"/>
                </a:lnTo>
                <a:close/>
              </a:path>
              <a:path w="1695450" h="711200">
                <a:moveTo>
                  <a:pt x="1500604" y="606170"/>
                </a:moveTo>
                <a:lnTo>
                  <a:pt x="1493466" y="607673"/>
                </a:lnTo>
                <a:lnTo>
                  <a:pt x="1487400" y="611723"/>
                </a:lnTo>
                <a:lnTo>
                  <a:pt x="1483227" y="617976"/>
                </a:lnTo>
                <a:lnTo>
                  <a:pt x="1481818" y="625437"/>
                </a:lnTo>
                <a:lnTo>
                  <a:pt x="1483290" y="632612"/>
                </a:lnTo>
                <a:lnTo>
                  <a:pt x="1487334" y="638692"/>
                </a:lnTo>
                <a:lnTo>
                  <a:pt x="1493641" y="642868"/>
                </a:lnTo>
                <a:lnTo>
                  <a:pt x="1501102" y="644276"/>
                </a:lnTo>
                <a:lnTo>
                  <a:pt x="1508277" y="642804"/>
                </a:lnTo>
                <a:lnTo>
                  <a:pt x="1514357" y="638760"/>
                </a:lnTo>
                <a:lnTo>
                  <a:pt x="1518533" y="632454"/>
                </a:lnTo>
                <a:lnTo>
                  <a:pt x="1519924" y="625010"/>
                </a:lnTo>
                <a:lnTo>
                  <a:pt x="1518421" y="617864"/>
                </a:lnTo>
                <a:lnTo>
                  <a:pt x="1514371" y="611790"/>
                </a:lnTo>
                <a:lnTo>
                  <a:pt x="1508119" y="607562"/>
                </a:lnTo>
                <a:lnTo>
                  <a:pt x="1500604" y="606170"/>
                </a:lnTo>
                <a:close/>
              </a:path>
              <a:path w="1695450" h="711200">
                <a:moveTo>
                  <a:pt x="1571160" y="635055"/>
                </a:moveTo>
                <a:lnTo>
                  <a:pt x="1564014" y="636533"/>
                </a:lnTo>
                <a:lnTo>
                  <a:pt x="1557940" y="640607"/>
                </a:lnTo>
                <a:lnTo>
                  <a:pt x="1553712" y="646932"/>
                </a:lnTo>
                <a:lnTo>
                  <a:pt x="1552322" y="654319"/>
                </a:lnTo>
                <a:lnTo>
                  <a:pt x="1553839" y="661457"/>
                </a:lnTo>
                <a:lnTo>
                  <a:pt x="1557926" y="667523"/>
                </a:lnTo>
                <a:lnTo>
                  <a:pt x="1564253" y="671697"/>
                </a:lnTo>
                <a:lnTo>
                  <a:pt x="1571694" y="673159"/>
                </a:lnTo>
                <a:lnTo>
                  <a:pt x="1578826" y="671681"/>
                </a:lnTo>
                <a:lnTo>
                  <a:pt x="1584862" y="667607"/>
                </a:lnTo>
                <a:lnTo>
                  <a:pt x="1589018" y="661283"/>
                </a:lnTo>
                <a:lnTo>
                  <a:pt x="1590480" y="653841"/>
                </a:lnTo>
                <a:lnTo>
                  <a:pt x="1589002" y="646709"/>
                </a:lnTo>
                <a:lnTo>
                  <a:pt x="1584928" y="640673"/>
                </a:lnTo>
                <a:lnTo>
                  <a:pt x="1578604" y="636518"/>
                </a:lnTo>
                <a:lnTo>
                  <a:pt x="1571160" y="635055"/>
                </a:lnTo>
                <a:close/>
              </a:path>
              <a:path w="1695450" h="711200">
                <a:moveTo>
                  <a:pt x="1623777" y="678684"/>
                </a:moveTo>
                <a:lnTo>
                  <a:pt x="1610481" y="711194"/>
                </a:lnTo>
                <a:lnTo>
                  <a:pt x="1695444" y="704844"/>
                </a:lnTo>
                <a:lnTo>
                  <a:pt x="1692991" y="702042"/>
                </a:lnTo>
                <a:lnTo>
                  <a:pt x="1642252" y="702042"/>
                </a:lnTo>
                <a:lnTo>
                  <a:pt x="1634865" y="700653"/>
                </a:lnTo>
                <a:lnTo>
                  <a:pt x="1628485" y="696424"/>
                </a:lnTo>
                <a:lnTo>
                  <a:pt x="1624435" y="690350"/>
                </a:lnTo>
                <a:lnTo>
                  <a:pt x="1622932" y="683204"/>
                </a:lnTo>
                <a:lnTo>
                  <a:pt x="1623777" y="678684"/>
                </a:lnTo>
                <a:close/>
              </a:path>
              <a:path w="1695450" h="711200">
                <a:moveTo>
                  <a:pt x="1641754" y="663938"/>
                </a:moveTo>
                <a:lnTo>
                  <a:pt x="1622932" y="683204"/>
                </a:lnTo>
                <a:lnTo>
                  <a:pt x="1624435" y="690350"/>
                </a:lnTo>
                <a:lnTo>
                  <a:pt x="1628505" y="696438"/>
                </a:lnTo>
                <a:lnTo>
                  <a:pt x="1634738" y="700653"/>
                </a:lnTo>
                <a:lnTo>
                  <a:pt x="1642252" y="702042"/>
                </a:lnTo>
                <a:lnTo>
                  <a:pt x="1649390" y="700526"/>
                </a:lnTo>
                <a:lnTo>
                  <a:pt x="1655466" y="696424"/>
                </a:lnTo>
                <a:lnTo>
                  <a:pt x="1659630" y="690112"/>
                </a:lnTo>
                <a:lnTo>
                  <a:pt x="1661038" y="682724"/>
                </a:lnTo>
                <a:lnTo>
                  <a:pt x="1659566" y="675586"/>
                </a:lnTo>
                <a:lnTo>
                  <a:pt x="1655522" y="669520"/>
                </a:lnTo>
                <a:lnTo>
                  <a:pt x="1649216" y="665347"/>
                </a:lnTo>
                <a:lnTo>
                  <a:pt x="1641754" y="663938"/>
                </a:lnTo>
                <a:close/>
              </a:path>
              <a:path w="1695450" h="711200">
                <a:moveTo>
                  <a:pt x="1659641" y="663938"/>
                </a:moveTo>
                <a:lnTo>
                  <a:pt x="1641754" y="663938"/>
                </a:lnTo>
                <a:lnTo>
                  <a:pt x="1649216" y="665347"/>
                </a:lnTo>
                <a:lnTo>
                  <a:pt x="1655522" y="669520"/>
                </a:lnTo>
                <a:lnTo>
                  <a:pt x="1659566" y="675586"/>
                </a:lnTo>
                <a:lnTo>
                  <a:pt x="1661038" y="682724"/>
                </a:lnTo>
                <a:lnTo>
                  <a:pt x="1659630" y="690112"/>
                </a:lnTo>
                <a:lnTo>
                  <a:pt x="1655456" y="696438"/>
                </a:lnTo>
                <a:lnTo>
                  <a:pt x="1649390" y="700526"/>
                </a:lnTo>
                <a:lnTo>
                  <a:pt x="1642252" y="702042"/>
                </a:lnTo>
                <a:lnTo>
                  <a:pt x="1692991" y="702042"/>
                </a:lnTo>
                <a:lnTo>
                  <a:pt x="1659641" y="663938"/>
                </a:lnTo>
                <a:close/>
              </a:path>
              <a:path w="1695450" h="711200">
                <a:moveTo>
                  <a:pt x="1626023" y="673194"/>
                </a:moveTo>
                <a:lnTo>
                  <a:pt x="1624324" y="675761"/>
                </a:lnTo>
                <a:lnTo>
                  <a:pt x="1623777" y="678684"/>
                </a:lnTo>
                <a:lnTo>
                  <a:pt x="1626023" y="673194"/>
                </a:lnTo>
                <a:close/>
              </a:path>
              <a:path w="1695450" h="711200">
                <a:moveTo>
                  <a:pt x="1639310" y="640709"/>
                </a:moveTo>
                <a:lnTo>
                  <a:pt x="1626023" y="673194"/>
                </a:lnTo>
                <a:lnTo>
                  <a:pt x="1628499" y="669454"/>
                </a:lnTo>
                <a:lnTo>
                  <a:pt x="1634579" y="665410"/>
                </a:lnTo>
                <a:lnTo>
                  <a:pt x="1641754" y="663938"/>
                </a:lnTo>
                <a:lnTo>
                  <a:pt x="1659641" y="663938"/>
                </a:lnTo>
                <a:lnTo>
                  <a:pt x="1639310" y="640709"/>
                </a:lnTo>
                <a:close/>
              </a:path>
            </a:pathLst>
          </a:custGeom>
          <a:solidFill>
            <a:srgbClr val="009999"/>
          </a:solidFill>
        </p:spPr>
        <p:txBody>
          <a:bodyPr wrap="square" lIns="0" tIns="0" rIns="0" bIns="0" rtlCol="0"/>
          <a:lstStyle/>
          <a:p>
            <a:endParaRPr/>
          </a:p>
        </p:txBody>
      </p:sp>
      <p:sp>
        <p:nvSpPr>
          <p:cNvPr id="9" name="object 9"/>
          <p:cNvSpPr/>
          <p:nvPr/>
        </p:nvSpPr>
        <p:spPr>
          <a:xfrm>
            <a:off x="2058162" y="3182302"/>
            <a:ext cx="3657600" cy="1858645"/>
          </a:xfrm>
          <a:custGeom>
            <a:avLst/>
            <a:gdLst/>
            <a:ahLst/>
            <a:cxnLst/>
            <a:rect l="l" t="t" r="r" b="b"/>
            <a:pathLst>
              <a:path w="3657600" h="1858645">
                <a:moveTo>
                  <a:pt x="105854" y="1818309"/>
                </a:moveTo>
                <a:lnTo>
                  <a:pt x="104775" y="1810829"/>
                </a:lnTo>
                <a:lnTo>
                  <a:pt x="100876" y="1804352"/>
                </a:lnTo>
                <a:lnTo>
                  <a:pt x="95021" y="1799996"/>
                </a:lnTo>
                <a:lnTo>
                  <a:pt x="87985" y="1798142"/>
                </a:lnTo>
                <a:lnTo>
                  <a:pt x="80518" y="1799145"/>
                </a:lnTo>
                <a:lnTo>
                  <a:pt x="80391" y="1799145"/>
                </a:lnTo>
                <a:lnTo>
                  <a:pt x="73901" y="1803069"/>
                </a:lnTo>
                <a:lnTo>
                  <a:pt x="69557" y="1808962"/>
                </a:lnTo>
                <a:lnTo>
                  <a:pt x="68567" y="1812810"/>
                </a:lnTo>
                <a:lnTo>
                  <a:pt x="59309" y="1786445"/>
                </a:lnTo>
                <a:lnTo>
                  <a:pt x="0" y="1847659"/>
                </a:lnTo>
                <a:lnTo>
                  <a:pt x="84582" y="1858327"/>
                </a:lnTo>
                <a:lnTo>
                  <a:pt x="75311" y="1831975"/>
                </a:lnTo>
                <a:lnTo>
                  <a:pt x="78524" y="1834362"/>
                </a:lnTo>
                <a:lnTo>
                  <a:pt x="85598" y="1836178"/>
                </a:lnTo>
                <a:lnTo>
                  <a:pt x="93091" y="1835086"/>
                </a:lnTo>
                <a:lnTo>
                  <a:pt x="93218" y="1835086"/>
                </a:lnTo>
                <a:lnTo>
                  <a:pt x="99695" y="1831200"/>
                </a:lnTo>
                <a:lnTo>
                  <a:pt x="104038" y="1825345"/>
                </a:lnTo>
                <a:lnTo>
                  <a:pt x="105854" y="1818309"/>
                </a:lnTo>
                <a:close/>
              </a:path>
              <a:path w="3657600" h="1858645">
                <a:moveTo>
                  <a:pt x="177736" y="1793036"/>
                </a:moveTo>
                <a:lnTo>
                  <a:pt x="176657" y="1785556"/>
                </a:lnTo>
                <a:lnTo>
                  <a:pt x="172808" y="1779003"/>
                </a:lnTo>
                <a:lnTo>
                  <a:pt x="166954" y="1774621"/>
                </a:lnTo>
                <a:lnTo>
                  <a:pt x="159880" y="1772793"/>
                </a:lnTo>
                <a:lnTo>
                  <a:pt x="152400" y="1773872"/>
                </a:lnTo>
                <a:lnTo>
                  <a:pt x="145910" y="1777784"/>
                </a:lnTo>
                <a:lnTo>
                  <a:pt x="141554" y="1783638"/>
                </a:lnTo>
                <a:lnTo>
                  <a:pt x="139700" y="1790725"/>
                </a:lnTo>
                <a:lnTo>
                  <a:pt x="140716" y="1798256"/>
                </a:lnTo>
                <a:lnTo>
                  <a:pt x="144614" y="1804746"/>
                </a:lnTo>
                <a:lnTo>
                  <a:pt x="150469" y="1809089"/>
                </a:lnTo>
                <a:lnTo>
                  <a:pt x="157556" y="1810905"/>
                </a:lnTo>
                <a:lnTo>
                  <a:pt x="165100" y="1809813"/>
                </a:lnTo>
                <a:lnTo>
                  <a:pt x="171577" y="1805927"/>
                </a:lnTo>
                <a:lnTo>
                  <a:pt x="175920" y="1800072"/>
                </a:lnTo>
                <a:lnTo>
                  <a:pt x="177736" y="1793036"/>
                </a:lnTo>
                <a:close/>
              </a:path>
              <a:path w="3657600" h="1858645">
                <a:moveTo>
                  <a:pt x="249669" y="1767649"/>
                </a:moveTo>
                <a:lnTo>
                  <a:pt x="248666" y="1760156"/>
                </a:lnTo>
                <a:lnTo>
                  <a:pt x="244741" y="1753679"/>
                </a:lnTo>
                <a:lnTo>
                  <a:pt x="238848" y="1749336"/>
                </a:lnTo>
                <a:lnTo>
                  <a:pt x="231762" y="1747520"/>
                </a:lnTo>
                <a:lnTo>
                  <a:pt x="224282" y="1748599"/>
                </a:lnTo>
                <a:lnTo>
                  <a:pt x="217792" y="1752498"/>
                </a:lnTo>
                <a:lnTo>
                  <a:pt x="213436" y="1758353"/>
                </a:lnTo>
                <a:lnTo>
                  <a:pt x="211582" y="1765388"/>
                </a:lnTo>
                <a:lnTo>
                  <a:pt x="212598" y="1772856"/>
                </a:lnTo>
                <a:lnTo>
                  <a:pt x="216509" y="1779346"/>
                </a:lnTo>
                <a:lnTo>
                  <a:pt x="222402" y="1783702"/>
                </a:lnTo>
                <a:lnTo>
                  <a:pt x="229489" y="1785556"/>
                </a:lnTo>
                <a:lnTo>
                  <a:pt x="236982" y="1784540"/>
                </a:lnTo>
                <a:lnTo>
                  <a:pt x="243459" y="1780628"/>
                </a:lnTo>
                <a:lnTo>
                  <a:pt x="247815" y="1774736"/>
                </a:lnTo>
                <a:lnTo>
                  <a:pt x="249669" y="1767649"/>
                </a:lnTo>
                <a:close/>
              </a:path>
              <a:path w="3657600" h="1858645">
                <a:moveTo>
                  <a:pt x="321627" y="1742376"/>
                </a:moveTo>
                <a:lnTo>
                  <a:pt x="320548" y="1734883"/>
                </a:lnTo>
                <a:lnTo>
                  <a:pt x="316649" y="1728406"/>
                </a:lnTo>
                <a:lnTo>
                  <a:pt x="310794" y="1724063"/>
                </a:lnTo>
                <a:lnTo>
                  <a:pt x="303758" y="1722247"/>
                </a:lnTo>
                <a:lnTo>
                  <a:pt x="296291" y="1723326"/>
                </a:lnTo>
                <a:lnTo>
                  <a:pt x="296164" y="1723326"/>
                </a:lnTo>
                <a:lnTo>
                  <a:pt x="289674" y="1727174"/>
                </a:lnTo>
                <a:lnTo>
                  <a:pt x="285330" y="1733029"/>
                </a:lnTo>
                <a:lnTo>
                  <a:pt x="283514" y="1740103"/>
                </a:lnTo>
                <a:lnTo>
                  <a:pt x="284607" y="1747583"/>
                </a:lnTo>
                <a:lnTo>
                  <a:pt x="288442" y="1754073"/>
                </a:lnTo>
                <a:lnTo>
                  <a:pt x="294297" y="1758429"/>
                </a:lnTo>
                <a:lnTo>
                  <a:pt x="301371" y="1760283"/>
                </a:lnTo>
                <a:lnTo>
                  <a:pt x="308864" y="1759267"/>
                </a:lnTo>
                <a:lnTo>
                  <a:pt x="315417" y="1755355"/>
                </a:lnTo>
                <a:lnTo>
                  <a:pt x="319798" y="1749463"/>
                </a:lnTo>
                <a:lnTo>
                  <a:pt x="321627" y="1742376"/>
                </a:lnTo>
                <a:close/>
              </a:path>
              <a:path w="3657600" h="1858645">
                <a:moveTo>
                  <a:pt x="393509" y="1717103"/>
                </a:moveTo>
                <a:lnTo>
                  <a:pt x="392430" y="1709610"/>
                </a:lnTo>
                <a:lnTo>
                  <a:pt x="388581" y="1703133"/>
                </a:lnTo>
                <a:lnTo>
                  <a:pt x="382727" y="1698790"/>
                </a:lnTo>
                <a:lnTo>
                  <a:pt x="375653" y="1696974"/>
                </a:lnTo>
                <a:lnTo>
                  <a:pt x="368173" y="1698053"/>
                </a:lnTo>
                <a:lnTo>
                  <a:pt x="361632" y="1701901"/>
                </a:lnTo>
                <a:lnTo>
                  <a:pt x="357276" y="1707756"/>
                </a:lnTo>
                <a:lnTo>
                  <a:pt x="355447" y="1714830"/>
                </a:lnTo>
                <a:lnTo>
                  <a:pt x="356489" y="1722310"/>
                </a:lnTo>
                <a:lnTo>
                  <a:pt x="360387" y="1728800"/>
                </a:lnTo>
                <a:lnTo>
                  <a:pt x="366242" y="1733156"/>
                </a:lnTo>
                <a:lnTo>
                  <a:pt x="373329" y="1735010"/>
                </a:lnTo>
                <a:lnTo>
                  <a:pt x="380873" y="1733994"/>
                </a:lnTo>
                <a:lnTo>
                  <a:pt x="380873" y="1733867"/>
                </a:lnTo>
                <a:lnTo>
                  <a:pt x="387350" y="1730032"/>
                </a:lnTo>
                <a:lnTo>
                  <a:pt x="391693" y="1724177"/>
                </a:lnTo>
                <a:lnTo>
                  <a:pt x="393509" y="1717103"/>
                </a:lnTo>
                <a:close/>
              </a:path>
              <a:path w="3657600" h="1858645">
                <a:moveTo>
                  <a:pt x="465442" y="1691830"/>
                </a:moveTo>
                <a:lnTo>
                  <a:pt x="464439" y="1684337"/>
                </a:lnTo>
                <a:lnTo>
                  <a:pt x="460514" y="1677860"/>
                </a:lnTo>
                <a:lnTo>
                  <a:pt x="454621" y="1673504"/>
                </a:lnTo>
                <a:lnTo>
                  <a:pt x="447535" y="1671650"/>
                </a:lnTo>
                <a:lnTo>
                  <a:pt x="440055" y="1672653"/>
                </a:lnTo>
                <a:lnTo>
                  <a:pt x="440055" y="1672780"/>
                </a:lnTo>
                <a:lnTo>
                  <a:pt x="433565" y="1676628"/>
                </a:lnTo>
                <a:lnTo>
                  <a:pt x="429209" y="1682483"/>
                </a:lnTo>
                <a:lnTo>
                  <a:pt x="427355" y="1689557"/>
                </a:lnTo>
                <a:lnTo>
                  <a:pt x="428371" y="1697037"/>
                </a:lnTo>
                <a:lnTo>
                  <a:pt x="432282" y="1703527"/>
                </a:lnTo>
                <a:lnTo>
                  <a:pt x="438175" y="1707870"/>
                </a:lnTo>
                <a:lnTo>
                  <a:pt x="445262" y="1709686"/>
                </a:lnTo>
                <a:lnTo>
                  <a:pt x="452755" y="1708594"/>
                </a:lnTo>
                <a:lnTo>
                  <a:pt x="459232" y="1704759"/>
                </a:lnTo>
                <a:lnTo>
                  <a:pt x="463588" y="1698904"/>
                </a:lnTo>
                <a:lnTo>
                  <a:pt x="465442" y="1691830"/>
                </a:lnTo>
                <a:close/>
              </a:path>
              <a:path w="3657600" h="1858645">
                <a:moveTo>
                  <a:pt x="537349" y="1666557"/>
                </a:moveTo>
                <a:lnTo>
                  <a:pt x="536321" y="1659064"/>
                </a:lnTo>
                <a:lnTo>
                  <a:pt x="532422" y="1652587"/>
                </a:lnTo>
                <a:lnTo>
                  <a:pt x="526567" y="1648231"/>
                </a:lnTo>
                <a:lnTo>
                  <a:pt x="519531" y="1646377"/>
                </a:lnTo>
                <a:lnTo>
                  <a:pt x="512064" y="1647380"/>
                </a:lnTo>
                <a:lnTo>
                  <a:pt x="511937" y="1647380"/>
                </a:lnTo>
                <a:lnTo>
                  <a:pt x="505447" y="1651304"/>
                </a:lnTo>
                <a:lnTo>
                  <a:pt x="501103" y="1657197"/>
                </a:lnTo>
                <a:lnTo>
                  <a:pt x="499287" y="1664284"/>
                </a:lnTo>
                <a:lnTo>
                  <a:pt x="500380" y="1671764"/>
                </a:lnTo>
                <a:lnTo>
                  <a:pt x="504215" y="1678254"/>
                </a:lnTo>
                <a:lnTo>
                  <a:pt x="510070" y="1682597"/>
                </a:lnTo>
                <a:lnTo>
                  <a:pt x="517144" y="1684413"/>
                </a:lnTo>
                <a:lnTo>
                  <a:pt x="524637" y="1683321"/>
                </a:lnTo>
                <a:lnTo>
                  <a:pt x="531177" y="1679486"/>
                </a:lnTo>
                <a:lnTo>
                  <a:pt x="535520" y="1673631"/>
                </a:lnTo>
                <a:lnTo>
                  <a:pt x="537349" y="1666557"/>
                </a:lnTo>
                <a:close/>
              </a:path>
              <a:path w="3657600" h="1858645">
                <a:moveTo>
                  <a:pt x="609282" y="1641271"/>
                </a:moveTo>
                <a:lnTo>
                  <a:pt x="608203" y="1633791"/>
                </a:lnTo>
                <a:lnTo>
                  <a:pt x="604354" y="1627314"/>
                </a:lnTo>
                <a:lnTo>
                  <a:pt x="598500" y="1622958"/>
                </a:lnTo>
                <a:lnTo>
                  <a:pt x="591426" y="1621104"/>
                </a:lnTo>
                <a:lnTo>
                  <a:pt x="583946" y="1622107"/>
                </a:lnTo>
                <a:lnTo>
                  <a:pt x="577380" y="1626031"/>
                </a:lnTo>
                <a:lnTo>
                  <a:pt x="572998" y="1631924"/>
                </a:lnTo>
                <a:lnTo>
                  <a:pt x="571169" y="1639011"/>
                </a:lnTo>
                <a:lnTo>
                  <a:pt x="572262" y="1646491"/>
                </a:lnTo>
                <a:lnTo>
                  <a:pt x="576148" y="1652981"/>
                </a:lnTo>
                <a:lnTo>
                  <a:pt x="582002" y="1657324"/>
                </a:lnTo>
                <a:lnTo>
                  <a:pt x="589038" y="1659140"/>
                </a:lnTo>
                <a:lnTo>
                  <a:pt x="596519" y="1658048"/>
                </a:lnTo>
                <a:lnTo>
                  <a:pt x="596646" y="1658048"/>
                </a:lnTo>
                <a:lnTo>
                  <a:pt x="603123" y="1654162"/>
                </a:lnTo>
                <a:lnTo>
                  <a:pt x="607466" y="1648307"/>
                </a:lnTo>
                <a:lnTo>
                  <a:pt x="609282" y="1641271"/>
                </a:lnTo>
                <a:close/>
              </a:path>
              <a:path w="3657600" h="1858645">
                <a:moveTo>
                  <a:pt x="681215" y="1615998"/>
                </a:moveTo>
                <a:lnTo>
                  <a:pt x="680212" y="1608518"/>
                </a:lnTo>
                <a:lnTo>
                  <a:pt x="676287" y="1601965"/>
                </a:lnTo>
                <a:lnTo>
                  <a:pt x="670394" y="1597583"/>
                </a:lnTo>
                <a:lnTo>
                  <a:pt x="663308" y="1595755"/>
                </a:lnTo>
                <a:lnTo>
                  <a:pt x="655828" y="1596834"/>
                </a:lnTo>
                <a:lnTo>
                  <a:pt x="649338" y="1600746"/>
                </a:lnTo>
                <a:lnTo>
                  <a:pt x="644982" y="1606600"/>
                </a:lnTo>
                <a:lnTo>
                  <a:pt x="643128" y="1613687"/>
                </a:lnTo>
                <a:lnTo>
                  <a:pt x="644144" y="1621218"/>
                </a:lnTo>
                <a:lnTo>
                  <a:pt x="648055" y="1627708"/>
                </a:lnTo>
                <a:lnTo>
                  <a:pt x="653948" y="1632051"/>
                </a:lnTo>
                <a:lnTo>
                  <a:pt x="661035" y="1633867"/>
                </a:lnTo>
                <a:lnTo>
                  <a:pt x="668528" y="1632775"/>
                </a:lnTo>
                <a:lnTo>
                  <a:pt x="675005" y="1628889"/>
                </a:lnTo>
                <a:lnTo>
                  <a:pt x="679361" y="1623034"/>
                </a:lnTo>
                <a:lnTo>
                  <a:pt x="681215" y="1615998"/>
                </a:lnTo>
                <a:close/>
              </a:path>
              <a:path w="3657600" h="1858645">
                <a:moveTo>
                  <a:pt x="704710" y="21399"/>
                </a:moveTo>
                <a:lnTo>
                  <a:pt x="704291" y="14122"/>
                </a:lnTo>
                <a:lnTo>
                  <a:pt x="701128" y="7531"/>
                </a:lnTo>
                <a:lnTo>
                  <a:pt x="695452" y="2476"/>
                </a:lnTo>
                <a:lnTo>
                  <a:pt x="688327" y="0"/>
                </a:lnTo>
                <a:lnTo>
                  <a:pt x="681050" y="419"/>
                </a:lnTo>
                <a:lnTo>
                  <a:pt x="674458" y="3556"/>
                </a:lnTo>
                <a:lnTo>
                  <a:pt x="669417" y="9207"/>
                </a:lnTo>
                <a:lnTo>
                  <a:pt x="666927" y="16332"/>
                </a:lnTo>
                <a:lnTo>
                  <a:pt x="667346" y="23609"/>
                </a:lnTo>
                <a:lnTo>
                  <a:pt x="670483" y="30200"/>
                </a:lnTo>
                <a:lnTo>
                  <a:pt x="676148" y="35242"/>
                </a:lnTo>
                <a:lnTo>
                  <a:pt x="683260" y="37731"/>
                </a:lnTo>
                <a:lnTo>
                  <a:pt x="690537" y="37312"/>
                </a:lnTo>
                <a:lnTo>
                  <a:pt x="697128" y="34175"/>
                </a:lnTo>
                <a:lnTo>
                  <a:pt x="702183" y="28511"/>
                </a:lnTo>
                <a:lnTo>
                  <a:pt x="704710" y="21399"/>
                </a:lnTo>
                <a:close/>
              </a:path>
              <a:path w="3657600" h="1858645">
                <a:moveTo>
                  <a:pt x="753097" y="1590611"/>
                </a:moveTo>
                <a:lnTo>
                  <a:pt x="752094" y="1583118"/>
                </a:lnTo>
                <a:lnTo>
                  <a:pt x="748182" y="1576641"/>
                </a:lnTo>
                <a:lnTo>
                  <a:pt x="742327" y="1572298"/>
                </a:lnTo>
                <a:lnTo>
                  <a:pt x="735241" y="1570482"/>
                </a:lnTo>
                <a:lnTo>
                  <a:pt x="727710" y="1571561"/>
                </a:lnTo>
                <a:lnTo>
                  <a:pt x="721220" y="1575460"/>
                </a:lnTo>
                <a:lnTo>
                  <a:pt x="716876" y="1581315"/>
                </a:lnTo>
                <a:lnTo>
                  <a:pt x="715060" y="1588350"/>
                </a:lnTo>
                <a:lnTo>
                  <a:pt x="716153" y="1595818"/>
                </a:lnTo>
                <a:lnTo>
                  <a:pt x="719988" y="1602308"/>
                </a:lnTo>
                <a:lnTo>
                  <a:pt x="725843" y="1606664"/>
                </a:lnTo>
                <a:lnTo>
                  <a:pt x="732917" y="1608518"/>
                </a:lnTo>
                <a:lnTo>
                  <a:pt x="740410" y="1607502"/>
                </a:lnTo>
                <a:lnTo>
                  <a:pt x="746887" y="1603590"/>
                </a:lnTo>
                <a:lnTo>
                  <a:pt x="751243" y="1597698"/>
                </a:lnTo>
                <a:lnTo>
                  <a:pt x="753097" y="1590611"/>
                </a:lnTo>
                <a:close/>
              </a:path>
              <a:path w="3657600" h="1858645">
                <a:moveTo>
                  <a:pt x="770432" y="60134"/>
                </a:moveTo>
                <a:lnTo>
                  <a:pt x="769975" y="52857"/>
                </a:lnTo>
                <a:lnTo>
                  <a:pt x="766838" y="46266"/>
                </a:lnTo>
                <a:lnTo>
                  <a:pt x="761238" y="41211"/>
                </a:lnTo>
                <a:lnTo>
                  <a:pt x="761111" y="41211"/>
                </a:lnTo>
                <a:lnTo>
                  <a:pt x="753986" y="38735"/>
                </a:lnTo>
                <a:lnTo>
                  <a:pt x="746709" y="39154"/>
                </a:lnTo>
                <a:lnTo>
                  <a:pt x="740117" y="42291"/>
                </a:lnTo>
                <a:lnTo>
                  <a:pt x="735076" y="47942"/>
                </a:lnTo>
                <a:lnTo>
                  <a:pt x="732599" y="55067"/>
                </a:lnTo>
                <a:lnTo>
                  <a:pt x="733056" y="62344"/>
                </a:lnTo>
                <a:lnTo>
                  <a:pt x="736193" y="68935"/>
                </a:lnTo>
                <a:lnTo>
                  <a:pt x="741807" y="73977"/>
                </a:lnTo>
                <a:lnTo>
                  <a:pt x="748919" y="76466"/>
                </a:lnTo>
                <a:lnTo>
                  <a:pt x="756221" y="76047"/>
                </a:lnTo>
                <a:lnTo>
                  <a:pt x="762838" y="72910"/>
                </a:lnTo>
                <a:lnTo>
                  <a:pt x="767969" y="67246"/>
                </a:lnTo>
                <a:lnTo>
                  <a:pt x="770432" y="60134"/>
                </a:lnTo>
                <a:close/>
              </a:path>
              <a:path w="3657600" h="1858645">
                <a:moveTo>
                  <a:pt x="825055" y="1565338"/>
                </a:moveTo>
                <a:lnTo>
                  <a:pt x="823976" y="1557845"/>
                </a:lnTo>
                <a:lnTo>
                  <a:pt x="820127" y="1551368"/>
                </a:lnTo>
                <a:lnTo>
                  <a:pt x="814273" y="1547025"/>
                </a:lnTo>
                <a:lnTo>
                  <a:pt x="807199" y="1545209"/>
                </a:lnTo>
                <a:lnTo>
                  <a:pt x="799719" y="1546288"/>
                </a:lnTo>
                <a:lnTo>
                  <a:pt x="799592" y="1546288"/>
                </a:lnTo>
                <a:lnTo>
                  <a:pt x="793102" y="1550136"/>
                </a:lnTo>
                <a:lnTo>
                  <a:pt x="788758" y="1555991"/>
                </a:lnTo>
                <a:lnTo>
                  <a:pt x="786942" y="1563065"/>
                </a:lnTo>
                <a:lnTo>
                  <a:pt x="788035" y="1570545"/>
                </a:lnTo>
                <a:lnTo>
                  <a:pt x="791921" y="1577035"/>
                </a:lnTo>
                <a:lnTo>
                  <a:pt x="797775" y="1581391"/>
                </a:lnTo>
                <a:lnTo>
                  <a:pt x="804811" y="1583245"/>
                </a:lnTo>
                <a:lnTo>
                  <a:pt x="812292" y="1582229"/>
                </a:lnTo>
                <a:lnTo>
                  <a:pt x="812419" y="1582229"/>
                </a:lnTo>
                <a:lnTo>
                  <a:pt x="818896" y="1578317"/>
                </a:lnTo>
                <a:lnTo>
                  <a:pt x="823239" y="1572425"/>
                </a:lnTo>
                <a:lnTo>
                  <a:pt x="825055" y="1565338"/>
                </a:lnTo>
                <a:close/>
              </a:path>
              <a:path w="3657600" h="1858645">
                <a:moveTo>
                  <a:pt x="836091" y="98869"/>
                </a:moveTo>
                <a:lnTo>
                  <a:pt x="835634" y="91592"/>
                </a:lnTo>
                <a:lnTo>
                  <a:pt x="832497" y="85001"/>
                </a:lnTo>
                <a:lnTo>
                  <a:pt x="826897" y="79946"/>
                </a:lnTo>
                <a:lnTo>
                  <a:pt x="826770" y="79946"/>
                </a:lnTo>
                <a:lnTo>
                  <a:pt x="819645" y="77470"/>
                </a:lnTo>
                <a:lnTo>
                  <a:pt x="812368" y="77889"/>
                </a:lnTo>
                <a:lnTo>
                  <a:pt x="805776" y="81026"/>
                </a:lnTo>
                <a:lnTo>
                  <a:pt x="800735" y="86677"/>
                </a:lnTo>
                <a:lnTo>
                  <a:pt x="798258" y="93802"/>
                </a:lnTo>
                <a:lnTo>
                  <a:pt x="798715" y="101079"/>
                </a:lnTo>
                <a:lnTo>
                  <a:pt x="801852" y="107670"/>
                </a:lnTo>
                <a:lnTo>
                  <a:pt x="807466" y="112712"/>
                </a:lnTo>
                <a:lnTo>
                  <a:pt x="814654" y="115201"/>
                </a:lnTo>
                <a:lnTo>
                  <a:pt x="821969" y="114782"/>
                </a:lnTo>
                <a:lnTo>
                  <a:pt x="828573" y="111645"/>
                </a:lnTo>
                <a:lnTo>
                  <a:pt x="833628" y="105981"/>
                </a:lnTo>
                <a:lnTo>
                  <a:pt x="836091" y="98869"/>
                </a:lnTo>
                <a:close/>
              </a:path>
              <a:path w="3657600" h="1858645">
                <a:moveTo>
                  <a:pt x="896937" y="1540065"/>
                </a:moveTo>
                <a:lnTo>
                  <a:pt x="895858" y="1532572"/>
                </a:lnTo>
                <a:lnTo>
                  <a:pt x="892009" y="1526095"/>
                </a:lnTo>
                <a:lnTo>
                  <a:pt x="886155" y="1521752"/>
                </a:lnTo>
                <a:lnTo>
                  <a:pt x="879081" y="1519936"/>
                </a:lnTo>
                <a:lnTo>
                  <a:pt x="871601" y="1521015"/>
                </a:lnTo>
                <a:lnTo>
                  <a:pt x="865111" y="1524863"/>
                </a:lnTo>
                <a:lnTo>
                  <a:pt x="860755" y="1530718"/>
                </a:lnTo>
                <a:lnTo>
                  <a:pt x="858901" y="1537792"/>
                </a:lnTo>
                <a:lnTo>
                  <a:pt x="859917" y="1545272"/>
                </a:lnTo>
                <a:lnTo>
                  <a:pt x="863828" y="1551762"/>
                </a:lnTo>
                <a:lnTo>
                  <a:pt x="869721" y="1556118"/>
                </a:lnTo>
                <a:lnTo>
                  <a:pt x="876808" y="1557972"/>
                </a:lnTo>
                <a:lnTo>
                  <a:pt x="884301" y="1556956"/>
                </a:lnTo>
                <a:lnTo>
                  <a:pt x="884301" y="1556829"/>
                </a:lnTo>
                <a:lnTo>
                  <a:pt x="890778" y="1552994"/>
                </a:lnTo>
                <a:lnTo>
                  <a:pt x="895121" y="1547139"/>
                </a:lnTo>
                <a:lnTo>
                  <a:pt x="896937" y="1540065"/>
                </a:lnTo>
                <a:close/>
              </a:path>
              <a:path w="3657600" h="1858645">
                <a:moveTo>
                  <a:pt x="901750" y="137604"/>
                </a:moveTo>
                <a:lnTo>
                  <a:pt x="901293" y="130327"/>
                </a:lnTo>
                <a:lnTo>
                  <a:pt x="898156" y="123736"/>
                </a:lnTo>
                <a:lnTo>
                  <a:pt x="892556" y="118681"/>
                </a:lnTo>
                <a:lnTo>
                  <a:pt x="892429" y="118681"/>
                </a:lnTo>
                <a:lnTo>
                  <a:pt x="885304" y="116205"/>
                </a:lnTo>
                <a:lnTo>
                  <a:pt x="878027" y="116624"/>
                </a:lnTo>
                <a:lnTo>
                  <a:pt x="871435" y="119761"/>
                </a:lnTo>
                <a:lnTo>
                  <a:pt x="866394" y="125412"/>
                </a:lnTo>
                <a:lnTo>
                  <a:pt x="863917" y="132537"/>
                </a:lnTo>
                <a:lnTo>
                  <a:pt x="864374" y="139814"/>
                </a:lnTo>
                <a:lnTo>
                  <a:pt x="867511" y="146405"/>
                </a:lnTo>
                <a:lnTo>
                  <a:pt x="873125" y="151447"/>
                </a:lnTo>
                <a:lnTo>
                  <a:pt x="880313" y="153936"/>
                </a:lnTo>
                <a:lnTo>
                  <a:pt x="887628" y="153517"/>
                </a:lnTo>
                <a:lnTo>
                  <a:pt x="894232" y="150380"/>
                </a:lnTo>
                <a:lnTo>
                  <a:pt x="899287" y="144716"/>
                </a:lnTo>
                <a:lnTo>
                  <a:pt x="901750" y="137604"/>
                </a:lnTo>
                <a:close/>
              </a:path>
              <a:path w="3657600" h="1858645">
                <a:moveTo>
                  <a:pt x="967409" y="176339"/>
                </a:moveTo>
                <a:lnTo>
                  <a:pt x="966952" y="169062"/>
                </a:lnTo>
                <a:lnTo>
                  <a:pt x="963815" y="162471"/>
                </a:lnTo>
                <a:lnTo>
                  <a:pt x="958215" y="157416"/>
                </a:lnTo>
                <a:lnTo>
                  <a:pt x="958088" y="157416"/>
                </a:lnTo>
                <a:lnTo>
                  <a:pt x="950963" y="154889"/>
                </a:lnTo>
                <a:lnTo>
                  <a:pt x="943686" y="155308"/>
                </a:lnTo>
                <a:lnTo>
                  <a:pt x="937094" y="158470"/>
                </a:lnTo>
                <a:lnTo>
                  <a:pt x="932053" y="164147"/>
                </a:lnTo>
                <a:lnTo>
                  <a:pt x="929576" y="171272"/>
                </a:lnTo>
                <a:lnTo>
                  <a:pt x="930033" y="178549"/>
                </a:lnTo>
                <a:lnTo>
                  <a:pt x="933170" y="185140"/>
                </a:lnTo>
                <a:lnTo>
                  <a:pt x="938784" y="190182"/>
                </a:lnTo>
                <a:lnTo>
                  <a:pt x="945972" y="192659"/>
                </a:lnTo>
                <a:lnTo>
                  <a:pt x="953287" y="192201"/>
                </a:lnTo>
                <a:lnTo>
                  <a:pt x="959891" y="189064"/>
                </a:lnTo>
                <a:lnTo>
                  <a:pt x="964946" y="183451"/>
                </a:lnTo>
                <a:lnTo>
                  <a:pt x="967409" y="176339"/>
                </a:lnTo>
                <a:close/>
              </a:path>
              <a:path w="3657600" h="1858645">
                <a:moveTo>
                  <a:pt x="968870" y="1514792"/>
                </a:moveTo>
                <a:lnTo>
                  <a:pt x="967867" y="1507299"/>
                </a:lnTo>
                <a:lnTo>
                  <a:pt x="963942" y="1500822"/>
                </a:lnTo>
                <a:lnTo>
                  <a:pt x="958049" y="1496466"/>
                </a:lnTo>
                <a:lnTo>
                  <a:pt x="950963" y="1494612"/>
                </a:lnTo>
                <a:lnTo>
                  <a:pt x="943483" y="1495615"/>
                </a:lnTo>
                <a:lnTo>
                  <a:pt x="943483" y="1495742"/>
                </a:lnTo>
                <a:lnTo>
                  <a:pt x="936993" y="1499590"/>
                </a:lnTo>
                <a:lnTo>
                  <a:pt x="932649" y="1505445"/>
                </a:lnTo>
                <a:lnTo>
                  <a:pt x="930833" y="1512519"/>
                </a:lnTo>
                <a:lnTo>
                  <a:pt x="931926" y="1519999"/>
                </a:lnTo>
                <a:lnTo>
                  <a:pt x="935761" y="1526489"/>
                </a:lnTo>
                <a:lnTo>
                  <a:pt x="941616" y="1530832"/>
                </a:lnTo>
                <a:lnTo>
                  <a:pt x="948690" y="1532648"/>
                </a:lnTo>
                <a:lnTo>
                  <a:pt x="956183" y="1531556"/>
                </a:lnTo>
                <a:lnTo>
                  <a:pt x="962660" y="1527721"/>
                </a:lnTo>
                <a:lnTo>
                  <a:pt x="967016" y="1521866"/>
                </a:lnTo>
                <a:lnTo>
                  <a:pt x="968870" y="1514792"/>
                </a:lnTo>
                <a:close/>
              </a:path>
              <a:path w="3657600" h="1858645">
                <a:moveTo>
                  <a:pt x="1033068" y="215074"/>
                </a:moveTo>
                <a:lnTo>
                  <a:pt x="1032611" y="207797"/>
                </a:lnTo>
                <a:lnTo>
                  <a:pt x="1029474" y="201206"/>
                </a:lnTo>
                <a:lnTo>
                  <a:pt x="1023874" y="196151"/>
                </a:lnTo>
                <a:lnTo>
                  <a:pt x="1023874" y="196024"/>
                </a:lnTo>
                <a:lnTo>
                  <a:pt x="1016673" y="193560"/>
                </a:lnTo>
                <a:lnTo>
                  <a:pt x="1009357" y="194030"/>
                </a:lnTo>
                <a:lnTo>
                  <a:pt x="1002753" y="197205"/>
                </a:lnTo>
                <a:lnTo>
                  <a:pt x="997712" y="202882"/>
                </a:lnTo>
                <a:lnTo>
                  <a:pt x="995235" y="210007"/>
                </a:lnTo>
                <a:lnTo>
                  <a:pt x="995692" y="217284"/>
                </a:lnTo>
                <a:lnTo>
                  <a:pt x="998829" y="223875"/>
                </a:lnTo>
                <a:lnTo>
                  <a:pt x="1004443" y="228917"/>
                </a:lnTo>
                <a:lnTo>
                  <a:pt x="1011631" y="231394"/>
                </a:lnTo>
                <a:lnTo>
                  <a:pt x="1018946" y="230936"/>
                </a:lnTo>
                <a:lnTo>
                  <a:pt x="1025550" y="227799"/>
                </a:lnTo>
                <a:lnTo>
                  <a:pt x="1030605" y="222186"/>
                </a:lnTo>
                <a:lnTo>
                  <a:pt x="1033068" y="215074"/>
                </a:lnTo>
                <a:close/>
              </a:path>
              <a:path w="3657600" h="1858645">
                <a:moveTo>
                  <a:pt x="1040828" y="1489519"/>
                </a:moveTo>
                <a:lnTo>
                  <a:pt x="1039749" y="1482026"/>
                </a:lnTo>
                <a:lnTo>
                  <a:pt x="1035850" y="1475549"/>
                </a:lnTo>
                <a:lnTo>
                  <a:pt x="1029995" y="1471193"/>
                </a:lnTo>
                <a:lnTo>
                  <a:pt x="1022959" y="1469339"/>
                </a:lnTo>
                <a:lnTo>
                  <a:pt x="1015492" y="1470342"/>
                </a:lnTo>
                <a:lnTo>
                  <a:pt x="1015365" y="1470342"/>
                </a:lnTo>
                <a:lnTo>
                  <a:pt x="1008875" y="1474266"/>
                </a:lnTo>
                <a:lnTo>
                  <a:pt x="1004531" y="1480159"/>
                </a:lnTo>
                <a:lnTo>
                  <a:pt x="1002715" y="1487246"/>
                </a:lnTo>
                <a:lnTo>
                  <a:pt x="1003808" y="1494726"/>
                </a:lnTo>
                <a:lnTo>
                  <a:pt x="1007643" y="1501216"/>
                </a:lnTo>
                <a:lnTo>
                  <a:pt x="1013498" y="1505559"/>
                </a:lnTo>
                <a:lnTo>
                  <a:pt x="1020572" y="1507375"/>
                </a:lnTo>
                <a:lnTo>
                  <a:pt x="1028065" y="1506283"/>
                </a:lnTo>
                <a:lnTo>
                  <a:pt x="1028192" y="1506283"/>
                </a:lnTo>
                <a:lnTo>
                  <a:pt x="1034669" y="1502448"/>
                </a:lnTo>
                <a:lnTo>
                  <a:pt x="1039012" y="1496593"/>
                </a:lnTo>
                <a:lnTo>
                  <a:pt x="1040828" y="1489519"/>
                </a:lnTo>
                <a:close/>
              </a:path>
              <a:path w="3657600" h="1858645">
                <a:moveTo>
                  <a:pt x="1098727" y="253809"/>
                </a:moveTo>
                <a:lnTo>
                  <a:pt x="1098270" y="246532"/>
                </a:lnTo>
                <a:lnTo>
                  <a:pt x="1095133" y="239941"/>
                </a:lnTo>
                <a:lnTo>
                  <a:pt x="1089533" y="234886"/>
                </a:lnTo>
                <a:lnTo>
                  <a:pt x="1089533" y="234759"/>
                </a:lnTo>
                <a:lnTo>
                  <a:pt x="1082332" y="232295"/>
                </a:lnTo>
                <a:lnTo>
                  <a:pt x="1075016" y="232752"/>
                </a:lnTo>
                <a:lnTo>
                  <a:pt x="1068412" y="235889"/>
                </a:lnTo>
                <a:lnTo>
                  <a:pt x="1063371" y="241490"/>
                </a:lnTo>
                <a:lnTo>
                  <a:pt x="1060894" y="248691"/>
                </a:lnTo>
                <a:lnTo>
                  <a:pt x="1061351" y="256006"/>
                </a:lnTo>
                <a:lnTo>
                  <a:pt x="1064488" y="262610"/>
                </a:lnTo>
                <a:lnTo>
                  <a:pt x="1070102" y="267652"/>
                </a:lnTo>
                <a:lnTo>
                  <a:pt x="1070229" y="267652"/>
                </a:lnTo>
                <a:lnTo>
                  <a:pt x="1077341" y="270129"/>
                </a:lnTo>
                <a:lnTo>
                  <a:pt x="1084618" y="269671"/>
                </a:lnTo>
                <a:lnTo>
                  <a:pt x="1091209" y="266534"/>
                </a:lnTo>
                <a:lnTo>
                  <a:pt x="1096264" y="260921"/>
                </a:lnTo>
                <a:lnTo>
                  <a:pt x="1098727" y="253809"/>
                </a:lnTo>
                <a:close/>
              </a:path>
              <a:path w="3657600" h="1858645">
                <a:moveTo>
                  <a:pt x="1112710" y="1464233"/>
                </a:moveTo>
                <a:lnTo>
                  <a:pt x="1111631" y="1456753"/>
                </a:lnTo>
                <a:lnTo>
                  <a:pt x="1107782" y="1450276"/>
                </a:lnTo>
                <a:lnTo>
                  <a:pt x="1101928" y="1445920"/>
                </a:lnTo>
                <a:lnTo>
                  <a:pt x="1094854" y="1444066"/>
                </a:lnTo>
                <a:lnTo>
                  <a:pt x="1087374" y="1445069"/>
                </a:lnTo>
                <a:lnTo>
                  <a:pt x="1080884" y="1448993"/>
                </a:lnTo>
                <a:lnTo>
                  <a:pt x="1076528" y="1454886"/>
                </a:lnTo>
                <a:lnTo>
                  <a:pt x="1074674" y="1461973"/>
                </a:lnTo>
                <a:lnTo>
                  <a:pt x="1075690" y="1469453"/>
                </a:lnTo>
                <a:lnTo>
                  <a:pt x="1079588" y="1475943"/>
                </a:lnTo>
                <a:lnTo>
                  <a:pt x="1085443" y="1480286"/>
                </a:lnTo>
                <a:lnTo>
                  <a:pt x="1092530" y="1482102"/>
                </a:lnTo>
                <a:lnTo>
                  <a:pt x="1100074" y="1481010"/>
                </a:lnTo>
                <a:lnTo>
                  <a:pt x="1106551" y="1477124"/>
                </a:lnTo>
                <a:lnTo>
                  <a:pt x="1110894" y="1471269"/>
                </a:lnTo>
                <a:lnTo>
                  <a:pt x="1112710" y="1464233"/>
                </a:lnTo>
                <a:close/>
              </a:path>
              <a:path w="3657600" h="1858645">
                <a:moveTo>
                  <a:pt x="1164386" y="292544"/>
                </a:moveTo>
                <a:lnTo>
                  <a:pt x="1163929" y="285267"/>
                </a:lnTo>
                <a:lnTo>
                  <a:pt x="1160792" y="278676"/>
                </a:lnTo>
                <a:lnTo>
                  <a:pt x="1155192" y="273621"/>
                </a:lnTo>
                <a:lnTo>
                  <a:pt x="1155192" y="273494"/>
                </a:lnTo>
                <a:lnTo>
                  <a:pt x="1147991" y="271030"/>
                </a:lnTo>
                <a:lnTo>
                  <a:pt x="1140675" y="271487"/>
                </a:lnTo>
                <a:lnTo>
                  <a:pt x="1134071" y="274624"/>
                </a:lnTo>
                <a:lnTo>
                  <a:pt x="1129030" y="280225"/>
                </a:lnTo>
                <a:lnTo>
                  <a:pt x="1126553" y="287426"/>
                </a:lnTo>
                <a:lnTo>
                  <a:pt x="1127010" y="294741"/>
                </a:lnTo>
                <a:lnTo>
                  <a:pt x="1130147" y="301345"/>
                </a:lnTo>
                <a:lnTo>
                  <a:pt x="1135761" y="306387"/>
                </a:lnTo>
                <a:lnTo>
                  <a:pt x="1135888" y="306387"/>
                </a:lnTo>
                <a:lnTo>
                  <a:pt x="1143000" y="308864"/>
                </a:lnTo>
                <a:lnTo>
                  <a:pt x="1150277" y="308406"/>
                </a:lnTo>
                <a:lnTo>
                  <a:pt x="1156868" y="305269"/>
                </a:lnTo>
                <a:lnTo>
                  <a:pt x="1161923" y="299656"/>
                </a:lnTo>
                <a:lnTo>
                  <a:pt x="1164386" y="292544"/>
                </a:lnTo>
                <a:close/>
              </a:path>
              <a:path w="3657600" h="1858645">
                <a:moveTo>
                  <a:pt x="1184643" y="1438960"/>
                </a:moveTo>
                <a:lnTo>
                  <a:pt x="1183640" y="1431480"/>
                </a:lnTo>
                <a:lnTo>
                  <a:pt x="1179715" y="1424927"/>
                </a:lnTo>
                <a:lnTo>
                  <a:pt x="1173822" y="1420545"/>
                </a:lnTo>
                <a:lnTo>
                  <a:pt x="1166736" y="1418717"/>
                </a:lnTo>
                <a:lnTo>
                  <a:pt x="1159256" y="1419796"/>
                </a:lnTo>
                <a:lnTo>
                  <a:pt x="1152766" y="1423708"/>
                </a:lnTo>
                <a:lnTo>
                  <a:pt x="1148410" y="1429562"/>
                </a:lnTo>
                <a:lnTo>
                  <a:pt x="1146556" y="1436649"/>
                </a:lnTo>
                <a:lnTo>
                  <a:pt x="1147572" y="1444180"/>
                </a:lnTo>
                <a:lnTo>
                  <a:pt x="1151483" y="1450670"/>
                </a:lnTo>
                <a:lnTo>
                  <a:pt x="1157376" y="1455013"/>
                </a:lnTo>
                <a:lnTo>
                  <a:pt x="1164463" y="1456829"/>
                </a:lnTo>
                <a:lnTo>
                  <a:pt x="1171956" y="1455737"/>
                </a:lnTo>
                <a:lnTo>
                  <a:pt x="1178433" y="1451851"/>
                </a:lnTo>
                <a:lnTo>
                  <a:pt x="1182789" y="1445996"/>
                </a:lnTo>
                <a:lnTo>
                  <a:pt x="1184643" y="1438960"/>
                </a:lnTo>
                <a:close/>
              </a:path>
              <a:path w="3657600" h="1858645">
                <a:moveTo>
                  <a:pt x="1230045" y="331216"/>
                </a:moveTo>
                <a:lnTo>
                  <a:pt x="1229588" y="323938"/>
                </a:lnTo>
                <a:lnTo>
                  <a:pt x="1226451" y="317347"/>
                </a:lnTo>
                <a:lnTo>
                  <a:pt x="1220851" y="312229"/>
                </a:lnTo>
                <a:lnTo>
                  <a:pt x="1213650" y="309765"/>
                </a:lnTo>
                <a:lnTo>
                  <a:pt x="1206334" y="310222"/>
                </a:lnTo>
                <a:lnTo>
                  <a:pt x="1199730" y="313359"/>
                </a:lnTo>
                <a:lnTo>
                  <a:pt x="1194689" y="318960"/>
                </a:lnTo>
                <a:lnTo>
                  <a:pt x="1192212" y="326161"/>
                </a:lnTo>
                <a:lnTo>
                  <a:pt x="1192669" y="333476"/>
                </a:lnTo>
                <a:lnTo>
                  <a:pt x="1195806" y="340080"/>
                </a:lnTo>
                <a:lnTo>
                  <a:pt x="1201420" y="345122"/>
                </a:lnTo>
                <a:lnTo>
                  <a:pt x="1201547" y="345122"/>
                </a:lnTo>
                <a:lnTo>
                  <a:pt x="1208659" y="347599"/>
                </a:lnTo>
                <a:lnTo>
                  <a:pt x="1215936" y="347141"/>
                </a:lnTo>
                <a:lnTo>
                  <a:pt x="1222527" y="344004"/>
                </a:lnTo>
                <a:lnTo>
                  <a:pt x="1227582" y="338391"/>
                </a:lnTo>
                <a:lnTo>
                  <a:pt x="1230045" y="331216"/>
                </a:lnTo>
                <a:close/>
              </a:path>
              <a:path w="3657600" h="1858645">
                <a:moveTo>
                  <a:pt x="1256601" y="1413624"/>
                </a:moveTo>
                <a:lnTo>
                  <a:pt x="1255522" y="1406080"/>
                </a:lnTo>
                <a:lnTo>
                  <a:pt x="1251623" y="1399603"/>
                </a:lnTo>
                <a:lnTo>
                  <a:pt x="1245768" y="1395260"/>
                </a:lnTo>
                <a:lnTo>
                  <a:pt x="1238732" y="1393444"/>
                </a:lnTo>
                <a:lnTo>
                  <a:pt x="1231265" y="1394523"/>
                </a:lnTo>
                <a:lnTo>
                  <a:pt x="1231138" y="1394523"/>
                </a:lnTo>
                <a:lnTo>
                  <a:pt x="1224648" y="1398422"/>
                </a:lnTo>
                <a:lnTo>
                  <a:pt x="1220304" y="1404277"/>
                </a:lnTo>
                <a:lnTo>
                  <a:pt x="1218488" y="1411312"/>
                </a:lnTo>
                <a:lnTo>
                  <a:pt x="1219568" y="1418780"/>
                </a:lnTo>
                <a:lnTo>
                  <a:pt x="1223416" y="1425321"/>
                </a:lnTo>
                <a:lnTo>
                  <a:pt x="1229271" y="1429677"/>
                </a:lnTo>
                <a:lnTo>
                  <a:pt x="1236345" y="1431505"/>
                </a:lnTo>
                <a:lnTo>
                  <a:pt x="1243838" y="1430464"/>
                </a:lnTo>
                <a:lnTo>
                  <a:pt x="1250391" y="1426565"/>
                </a:lnTo>
                <a:lnTo>
                  <a:pt x="1254772" y="1420710"/>
                </a:lnTo>
                <a:lnTo>
                  <a:pt x="1256601" y="1413624"/>
                </a:lnTo>
                <a:close/>
              </a:path>
              <a:path w="3657600" h="1858645">
                <a:moveTo>
                  <a:pt x="1295704" y="369938"/>
                </a:moveTo>
                <a:lnTo>
                  <a:pt x="1295247" y="362623"/>
                </a:lnTo>
                <a:lnTo>
                  <a:pt x="1292110" y="356019"/>
                </a:lnTo>
                <a:lnTo>
                  <a:pt x="1286510" y="350964"/>
                </a:lnTo>
                <a:lnTo>
                  <a:pt x="1279385" y="348500"/>
                </a:lnTo>
                <a:lnTo>
                  <a:pt x="1272095" y="348957"/>
                </a:lnTo>
                <a:lnTo>
                  <a:pt x="1265466" y="352094"/>
                </a:lnTo>
                <a:lnTo>
                  <a:pt x="1260348" y="357695"/>
                </a:lnTo>
                <a:lnTo>
                  <a:pt x="1257871" y="364896"/>
                </a:lnTo>
                <a:lnTo>
                  <a:pt x="1258341" y="372211"/>
                </a:lnTo>
                <a:lnTo>
                  <a:pt x="1261516" y="378815"/>
                </a:lnTo>
                <a:lnTo>
                  <a:pt x="1267193" y="383857"/>
                </a:lnTo>
                <a:lnTo>
                  <a:pt x="1274318" y="386334"/>
                </a:lnTo>
                <a:lnTo>
                  <a:pt x="1281595" y="385876"/>
                </a:lnTo>
                <a:lnTo>
                  <a:pt x="1288186" y="382739"/>
                </a:lnTo>
                <a:lnTo>
                  <a:pt x="1293241" y="377126"/>
                </a:lnTo>
                <a:lnTo>
                  <a:pt x="1295704" y="369938"/>
                </a:lnTo>
                <a:close/>
              </a:path>
              <a:path w="3657600" h="1858645">
                <a:moveTo>
                  <a:pt x="1328483" y="1388300"/>
                </a:moveTo>
                <a:lnTo>
                  <a:pt x="1327404" y="1380807"/>
                </a:lnTo>
                <a:lnTo>
                  <a:pt x="1323555" y="1374330"/>
                </a:lnTo>
                <a:lnTo>
                  <a:pt x="1317701" y="1369987"/>
                </a:lnTo>
                <a:lnTo>
                  <a:pt x="1310627" y="1368171"/>
                </a:lnTo>
                <a:lnTo>
                  <a:pt x="1303147" y="1369250"/>
                </a:lnTo>
                <a:lnTo>
                  <a:pt x="1296606" y="1373098"/>
                </a:lnTo>
                <a:lnTo>
                  <a:pt x="1292250" y="1378953"/>
                </a:lnTo>
                <a:lnTo>
                  <a:pt x="1290421" y="1386027"/>
                </a:lnTo>
                <a:lnTo>
                  <a:pt x="1291463" y="1393507"/>
                </a:lnTo>
                <a:lnTo>
                  <a:pt x="1295349" y="1399997"/>
                </a:lnTo>
                <a:lnTo>
                  <a:pt x="1301203" y="1404353"/>
                </a:lnTo>
                <a:lnTo>
                  <a:pt x="1308239" y="1406207"/>
                </a:lnTo>
                <a:lnTo>
                  <a:pt x="1315720" y="1405191"/>
                </a:lnTo>
                <a:lnTo>
                  <a:pt x="1315847" y="1405191"/>
                </a:lnTo>
                <a:lnTo>
                  <a:pt x="1322324" y="1401279"/>
                </a:lnTo>
                <a:lnTo>
                  <a:pt x="1326667" y="1395387"/>
                </a:lnTo>
                <a:lnTo>
                  <a:pt x="1328483" y="1388300"/>
                </a:lnTo>
                <a:close/>
              </a:path>
              <a:path w="3657600" h="1858645">
                <a:moveTo>
                  <a:pt x="1361376" y="408673"/>
                </a:moveTo>
                <a:lnTo>
                  <a:pt x="1360957" y="401358"/>
                </a:lnTo>
                <a:lnTo>
                  <a:pt x="1357820" y="394754"/>
                </a:lnTo>
                <a:lnTo>
                  <a:pt x="1352169" y="389699"/>
                </a:lnTo>
                <a:lnTo>
                  <a:pt x="1345044" y="387235"/>
                </a:lnTo>
                <a:lnTo>
                  <a:pt x="1337767" y="387692"/>
                </a:lnTo>
                <a:lnTo>
                  <a:pt x="1331175" y="390829"/>
                </a:lnTo>
                <a:lnTo>
                  <a:pt x="1326134" y="396443"/>
                </a:lnTo>
                <a:lnTo>
                  <a:pt x="1323594" y="403631"/>
                </a:lnTo>
                <a:lnTo>
                  <a:pt x="1324013" y="410946"/>
                </a:lnTo>
                <a:lnTo>
                  <a:pt x="1327175" y="417550"/>
                </a:lnTo>
                <a:lnTo>
                  <a:pt x="1332865" y="422605"/>
                </a:lnTo>
                <a:lnTo>
                  <a:pt x="1339977" y="425069"/>
                </a:lnTo>
                <a:lnTo>
                  <a:pt x="1347254" y="424611"/>
                </a:lnTo>
                <a:lnTo>
                  <a:pt x="1353845" y="421474"/>
                </a:lnTo>
                <a:lnTo>
                  <a:pt x="1358900" y="415861"/>
                </a:lnTo>
                <a:lnTo>
                  <a:pt x="1361376" y="408673"/>
                </a:lnTo>
                <a:close/>
              </a:path>
              <a:path w="3657600" h="1858645">
                <a:moveTo>
                  <a:pt x="1400416" y="1363027"/>
                </a:moveTo>
                <a:lnTo>
                  <a:pt x="1399413" y="1355534"/>
                </a:lnTo>
                <a:lnTo>
                  <a:pt x="1395488" y="1349057"/>
                </a:lnTo>
                <a:lnTo>
                  <a:pt x="1389595" y="1344714"/>
                </a:lnTo>
                <a:lnTo>
                  <a:pt x="1382509" y="1342898"/>
                </a:lnTo>
                <a:lnTo>
                  <a:pt x="1375029" y="1343977"/>
                </a:lnTo>
                <a:lnTo>
                  <a:pt x="1368539" y="1347825"/>
                </a:lnTo>
                <a:lnTo>
                  <a:pt x="1364183" y="1353680"/>
                </a:lnTo>
                <a:lnTo>
                  <a:pt x="1362329" y="1360754"/>
                </a:lnTo>
                <a:lnTo>
                  <a:pt x="1363345" y="1368234"/>
                </a:lnTo>
                <a:lnTo>
                  <a:pt x="1367243" y="1374724"/>
                </a:lnTo>
                <a:lnTo>
                  <a:pt x="1373098" y="1379080"/>
                </a:lnTo>
                <a:lnTo>
                  <a:pt x="1380185" y="1380934"/>
                </a:lnTo>
                <a:lnTo>
                  <a:pt x="1387729" y="1379918"/>
                </a:lnTo>
                <a:lnTo>
                  <a:pt x="1394206" y="1376006"/>
                </a:lnTo>
                <a:lnTo>
                  <a:pt x="1398562" y="1370114"/>
                </a:lnTo>
                <a:lnTo>
                  <a:pt x="1400416" y="1363027"/>
                </a:lnTo>
                <a:close/>
              </a:path>
              <a:path w="3657600" h="1858645">
                <a:moveTo>
                  <a:pt x="1427035" y="447408"/>
                </a:moveTo>
                <a:lnTo>
                  <a:pt x="1426616" y="440093"/>
                </a:lnTo>
                <a:lnTo>
                  <a:pt x="1423479" y="433489"/>
                </a:lnTo>
                <a:lnTo>
                  <a:pt x="1417828" y="428434"/>
                </a:lnTo>
                <a:lnTo>
                  <a:pt x="1410703" y="425970"/>
                </a:lnTo>
                <a:lnTo>
                  <a:pt x="1403426" y="426427"/>
                </a:lnTo>
                <a:lnTo>
                  <a:pt x="1396834" y="429564"/>
                </a:lnTo>
                <a:lnTo>
                  <a:pt x="1391793" y="435165"/>
                </a:lnTo>
                <a:lnTo>
                  <a:pt x="1389303" y="442366"/>
                </a:lnTo>
                <a:lnTo>
                  <a:pt x="1389722" y="449681"/>
                </a:lnTo>
                <a:lnTo>
                  <a:pt x="1392859" y="456285"/>
                </a:lnTo>
                <a:lnTo>
                  <a:pt x="1398524" y="461327"/>
                </a:lnTo>
                <a:lnTo>
                  <a:pt x="1405636" y="463804"/>
                </a:lnTo>
                <a:lnTo>
                  <a:pt x="1412913" y="463346"/>
                </a:lnTo>
                <a:lnTo>
                  <a:pt x="1419504" y="460209"/>
                </a:lnTo>
                <a:lnTo>
                  <a:pt x="1424559" y="454596"/>
                </a:lnTo>
                <a:lnTo>
                  <a:pt x="1427035" y="447408"/>
                </a:lnTo>
                <a:close/>
              </a:path>
              <a:path w="3657600" h="1858645">
                <a:moveTo>
                  <a:pt x="1472298" y="1337754"/>
                </a:moveTo>
                <a:lnTo>
                  <a:pt x="1471295" y="1330261"/>
                </a:lnTo>
                <a:lnTo>
                  <a:pt x="1467396" y="1323784"/>
                </a:lnTo>
                <a:lnTo>
                  <a:pt x="1461541" y="1319428"/>
                </a:lnTo>
                <a:lnTo>
                  <a:pt x="1454505" y="1317574"/>
                </a:lnTo>
                <a:lnTo>
                  <a:pt x="1447038" y="1318577"/>
                </a:lnTo>
                <a:lnTo>
                  <a:pt x="1446911" y="1318704"/>
                </a:lnTo>
                <a:lnTo>
                  <a:pt x="1440421" y="1322552"/>
                </a:lnTo>
                <a:lnTo>
                  <a:pt x="1436077" y="1328407"/>
                </a:lnTo>
                <a:lnTo>
                  <a:pt x="1434261" y="1335481"/>
                </a:lnTo>
                <a:lnTo>
                  <a:pt x="1435354" y="1342961"/>
                </a:lnTo>
                <a:lnTo>
                  <a:pt x="1439189" y="1349451"/>
                </a:lnTo>
                <a:lnTo>
                  <a:pt x="1445044" y="1353807"/>
                </a:lnTo>
                <a:lnTo>
                  <a:pt x="1452118" y="1355661"/>
                </a:lnTo>
                <a:lnTo>
                  <a:pt x="1459611" y="1354645"/>
                </a:lnTo>
                <a:lnTo>
                  <a:pt x="1459611" y="1354518"/>
                </a:lnTo>
                <a:lnTo>
                  <a:pt x="1466088" y="1350683"/>
                </a:lnTo>
                <a:lnTo>
                  <a:pt x="1470444" y="1344828"/>
                </a:lnTo>
                <a:lnTo>
                  <a:pt x="1472298" y="1337754"/>
                </a:lnTo>
                <a:close/>
              </a:path>
              <a:path w="3657600" h="1858645">
                <a:moveTo>
                  <a:pt x="1492694" y="486143"/>
                </a:moveTo>
                <a:lnTo>
                  <a:pt x="1492275" y="478828"/>
                </a:lnTo>
                <a:lnTo>
                  <a:pt x="1489138" y="472224"/>
                </a:lnTo>
                <a:lnTo>
                  <a:pt x="1483487" y="467169"/>
                </a:lnTo>
                <a:lnTo>
                  <a:pt x="1476362" y="464705"/>
                </a:lnTo>
                <a:lnTo>
                  <a:pt x="1469085" y="465162"/>
                </a:lnTo>
                <a:lnTo>
                  <a:pt x="1462493" y="468299"/>
                </a:lnTo>
                <a:lnTo>
                  <a:pt x="1457452" y="473900"/>
                </a:lnTo>
                <a:lnTo>
                  <a:pt x="1454962" y="481025"/>
                </a:lnTo>
                <a:lnTo>
                  <a:pt x="1455381" y="488315"/>
                </a:lnTo>
                <a:lnTo>
                  <a:pt x="1458518" y="494944"/>
                </a:lnTo>
                <a:lnTo>
                  <a:pt x="1464183" y="500062"/>
                </a:lnTo>
                <a:lnTo>
                  <a:pt x="1471295" y="502539"/>
                </a:lnTo>
                <a:lnTo>
                  <a:pt x="1478572" y="502081"/>
                </a:lnTo>
                <a:lnTo>
                  <a:pt x="1485163" y="498944"/>
                </a:lnTo>
                <a:lnTo>
                  <a:pt x="1490218" y="493331"/>
                </a:lnTo>
                <a:lnTo>
                  <a:pt x="1492694" y="486143"/>
                </a:lnTo>
                <a:close/>
              </a:path>
              <a:path w="3657600" h="1858645">
                <a:moveTo>
                  <a:pt x="1544256" y="1312481"/>
                </a:moveTo>
                <a:lnTo>
                  <a:pt x="1543177" y="1304988"/>
                </a:lnTo>
                <a:lnTo>
                  <a:pt x="1539328" y="1298511"/>
                </a:lnTo>
                <a:lnTo>
                  <a:pt x="1533474" y="1294155"/>
                </a:lnTo>
                <a:lnTo>
                  <a:pt x="1526400" y="1292301"/>
                </a:lnTo>
                <a:lnTo>
                  <a:pt x="1518920" y="1293304"/>
                </a:lnTo>
                <a:lnTo>
                  <a:pt x="1512404" y="1297228"/>
                </a:lnTo>
                <a:lnTo>
                  <a:pt x="1508023" y="1303121"/>
                </a:lnTo>
                <a:lnTo>
                  <a:pt x="1506156" y="1310208"/>
                </a:lnTo>
                <a:lnTo>
                  <a:pt x="1507236" y="1317688"/>
                </a:lnTo>
                <a:lnTo>
                  <a:pt x="1511071" y="1324178"/>
                </a:lnTo>
                <a:lnTo>
                  <a:pt x="1516926" y="1328521"/>
                </a:lnTo>
                <a:lnTo>
                  <a:pt x="1524000" y="1330337"/>
                </a:lnTo>
                <a:lnTo>
                  <a:pt x="1531493" y="1329245"/>
                </a:lnTo>
                <a:lnTo>
                  <a:pt x="1531620" y="1329245"/>
                </a:lnTo>
                <a:lnTo>
                  <a:pt x="1538097" y="1325410"/>
                </a:lnTo>
                <a:lnTo>
                  <a:pt x="1542440" y="1319555"/>
                </a:lnTo>
                <a:lnTo>
                  <a:pt x="1544256" y="1312481"/>
                </a:lnTo>
                <a:close/>
              </a:path>
              <a:path w="3657600" h="1858645">
                <a:moveTo>
                  <a:pt x="1558404" y="524878"/>
                </a:moveTo>
                <a:lnTo>
                  <a:pt x="1557985" y="517563"/>
                </a:lnTo>
                <a:lnTo>
                  <a:pt x="1554822" y="510959"/>
                </a:lnTo>
                <a:lnTo>
                  <a:pt x="1549146" y="505904"/>
                </a:lnTo>
                <a:lnTo>
                  <a:pt x="1542021" y="503440"/>
                </a:lnTo>
                <a:lnTo>
                  <a:pt x="1534744" y="503897"/>
                </a:lnTo>
                <a:lnTo>
                  <a:pt x="1528152" y="507034"/>
                </a:lnTo>
                <a:lnTo>
                  <a:pt x="1523111" y="512635"/>
                </a:lnTo>
                <a:lnTo>
                  <a:pt x="1520621" y="519760"/>
                </a:lnTo>
                <a:lnTo>
                  <a:pt x="1521040" y="527037"/>
                </a:lnTo>
                <a:lnTo>
                  <a:pt x="1524177" y="533628"/>
                </a:lnTo>
                <a:lnTo>
                  <a:pt x="1529842" y="538670"/>
                </a:lnTo>
                <a:lnTo>
                  <a:pt x="1529842" y="538797"/>
                </a:lnTo>
                <a:lnTo>
                  <a:pt x="1536954" y="541274"/>
                </a:lnTo>
                <a:lnTo>
                  <a:pt x="1544231" y="540816"/>
                </a:lnTo>
                <a:lnTo>
                  <a:pt x="1550822" y="537679"/>
                </a:lnTo>
                <a:lnTo>
                  <a:pt x="1555877" y="532066"/>
                </a:lnTo>
                <a:lnTo>
                  <a:pt x="1558404" y="524878"/>
                </a:lnTo>
                <a:close/>
              </a:path>
              <a:path w="3657600" h="1858645">
                <a:moveTo>
                  <a:pt x="1616189" y="1287208"/>
                </a:moveTo>
                <a:lnTo>
                  <a:pt x="1615186" y="1279715"/>
                </a:lnTo>
                <a:lnTo>
                  <a:pt x="1611261" y="1273238"/>
                </a:lnTo>
                <a:lnTo>
                  <a:pt x="1605368" y="1268882"/>
                </a:lnTo>
                <a:lnTo>
                  <a:pt x="1598282" y="1267028"/>
                </a:lnTo>
                <a:lnTo>
                  <a:pt x="1590802" y="1268031"/>
                </a:lnTo>
                <a:lnTo>
                  <a:pt x="1584312" y="1271943"/>
                </a:lnTo>
                <a:lnTo>
                  <a:pt x="1579956" y="1277797"/>
                </a:lnTo>
                <a:lnTo>
                  <a:pt x="1578102" y="1284884"/>
                </a:lnTo>
                <a:lnTo>
                  <a:pt x="1579118" y="1292415"/>
                </a:lnTo>
                <a:lnTo>
                  <a:pt x="1583016" y="1298905"/>
                </a:lnTo>
                <a:lnTo>
                  <a:pt x="1588871" y="1303248"/>
                </a:lnTo>
                <a:lnTo>
                  <a:pt x="1595958" y="1305064"/>
                </a:lnTo>
                <a:lnTo>
                  <a:pt x="1603502" y="1303972"/>
                </a:lnTo>
                <a:lnTo>
                  <a:pt x="1609979" y="1300137"/>
                </a:lnTo>
                <a:lnTo>
                  <a:pt x="1614335" y="1294282"/>
                </a:lnTo>
                <a:lnTo>
                  <a:pt x="1616189" y="1287208"/>
                </a:lnTo>
                <a:close/>
              </a:path>
              <a:path w="3657600" h="1858645">
                <a:moveTo>
                  <a:pt x="1624126" y="563562"/>
                </a:moveTo>
                <a:lnTo>
                  <a:pt x="1623656" y="556285"/>
                </a:lnTo>
                <a:lnTo>
                  <a:pt x="1620481" y="549694"/>
                </a:lnTo>
                <a:lnTo>
                  <a:pt x="1614805" y="544639"/>
                </a:lnTo>
                <a:lnTo>
                  <a:pt x="1607680" y="542175"/>
                </a:lnTo>
                <a:lnTo>
                  <a:pt x="1600403" y="542632"/>
                </a:lnTo>
                <a:lnTo>
                  <a:pt x="1593811" y="545769"/>
                </a:lnTo>
                <a:lnTo>
                  <a:pt x="1588770" y="551370"/>
                </a:lnTo>
                <a:lnTo>
                  <a:pt x="1586293" y="558558"/>
                </a:lnTo>
                <a:lnTo>
                  <a:pt x="1586750" y="565823"/>
                </a:lnTo>
                <a:lnTo>
                  <a:pt x="1589887" y="572376"/>
                </a:lnTo>
                <a:lnTo>
                  <a:pt x="1595501" y="577405"/>
                </a:lnTo>
                <a:lnTo>
                  <a:pt x="1595501" y="577532"/>
                </a:lnTo>
                <a:lnTo>
                  <a:pt x="1602689" y="580009"/>
                </a:lnTo>
                <a:lnTo>
                  <a:pt x="1610004" y="579539"/>
                </a:lnTo>
                <a:lnTo>
                  <a:pt x="1616608" y="576364"/>
                </a:lnTo>
                <a:lnTo>
                  <a:pt x="1621663" y="570674"/>
                </a:lnTo>
                <a:lnTo>
                  <a:pt x="1624126" y="563562"/>
                </a:lnTo>
                <a:close/>
              </a:path>
              <a:path w="3657600" h="1858645">
                <a:moveTo>
                  <a:pt x="1688071" y="1261922"/>
                </a:moveTo>
                <a:lnTo>
                  <a:pt x="1687068" y="1254442"/>
                </a:lnTo>
                <a:lnTo>
                  <a:pt x="1683169" y="1247965"/>
                </a:lnTo>
                <a:lnTo>
                  <a:pt x="1677314" y="1243609"/>
                </a:lnTo>
                <a:lnTo>
                  <a:pt x="1670278" y="1241755"/>
                </a:lnTo>
                <a:lnTo>
                  <a:pt x="1662811" y="1242758"/>
                </a:lnTo>
                <a:lnTo>
                  <a:pt x="1662684" y="1242758"/>
                </a:lnTo>
                <a:lnTo>
                  <a:pt x="1656194" y="1246657"/>
                </a:lnTo>
                <a:lnTo>
                  <a:pt x="1651850" y="1252512"/>
                </a:lnTo>
                <a:lnTo>
                  <a:pt x="1650034" y="1259547"/>
                </a:lnTo>
                <a:lnTo>
                  <a:pt x="1651127" y="1267015"/>
                </a:lnTo>
                <a:lnTo>
                  <a:pt x="1654962" y="1273581"/>
                </a:lnTo>
                <a:lnTo>
                  <a:pt x="1660817" y="1277962"/>
                </a:lnTo>
                <a:lnTo>
                  <a:pt x="1667891" y="1279791"/>
                </a:lnTo>
                <a:lnTo>
                  <a:pt x="1675384" y="1278699"/>
                </a:lnTo>
                <a:lnTo>
                  <a:pt x="1681861" y="1274813"/>
                </a:lnTo>
                <a:lnTo>
                  <a:pt x="1686217" y="1268958"/>
                </a:lnTo>
                <a:lnTo>
                  <a:pt x="1688071" y="1261922"/>
                </a:lnTo>
                <a:close/>
              </a:path>
              <a:path w="3657600" h="1858645">
                <a:moveTo>
                  <a:pt x="1689785" y="602297"/>
                </a:moveTo>
                <a:lnTo>
                  <a:pt x="1689328" y="595020"/>
                </a:lnTo>
                <a:lnTo>
                  <a:pt x="1686191" y="588429"/>
                </a:lnTo>
                <a:lnTo>
                  <a:pt x="1680591" y="583374"/>
                </a:lnTo>
                <a:lnTo>
                  <a:pt x="1680464" y="583374"/>
                </a:lnTo>
                <a:lnTo>
                  <a:pt x="1673339" y="580910"/>
                </a:lnTo>
                <a:lnTo>
                  <a:pt x="1666062" y="581367"/>
                </a:lnTo>
                <a:lnTo>
                  <a:pt x="1659470" y="584504"/>
                </a:lnTo>
                <a:lnTo>
                  <a:pt x="1654429" y="590105"/>
                </a:lnTo>
                <a:lnTo>
                  <a:pt x="1651952" y="597230"/>
                </a:lnTo>
                <a:lnTo>
                  <a:pt x="1652409" y="604507"/>
                </a:lnTo>
                <a:lnTo>
                  <a:pt x="1655546" y="611098"/>
                </a:lnTo>
                <a:lnTo>
                  <a:pt x="1661160" y="616140"/>
                </a:lnTo>
                <a:lnTo>
                  <a:pt x="1661160" y="616267"/>
                </a:lnTo>
                <a:lnTo>
                  <a:pt x="1668348" y="618744"/>
                </a:lnTo>
                <a:lnTo>
                  <a:pt x="1675663" y="618274"/>
                </a:lnTo>
                <a:lnTo>
                  <a:pt x="1682267" y="615099"/>
                </a:lnTo>
                <a:lnTo>
                  <a:pt x="1687322" y="609409"/>
                </a:lnTo>
                <a:lnTo>
                  <a:pt x="1689785" y="602297"/>
                </a:lnTo>
                <a:close/>
              </a:path>
              <a:path w="3657600" h="1858645">
                <a:moveTo>
                  <a:pt x="1755444" y="641032"/>
                </a:moveTo>
                <a:lnTo>
                  <a:pt x="1754987" y="633755"/>
                </a:lnTo>
                <a:lnTo>
                  <a:pt x="1751850" y="627164"/>
                </a:lnTo>
                <a:lnTo>
                  <a:pt x="1746250" y="622109"/>
                </a:lnTo>
                <a:lnTo>
                  <a:pt x="1746123" y="622109"/>
                </a:lnTo>
                <a:lnTo>
                  <a:pt x="1738998" y="619645"/>
                </a:lnTo>
                <a:lnTo>
                  <a:pt x="1731721" y="620102"/>
                </a:lnTo>
                <a:lnTo>
                  <a:pt x="1725129" y="623239"/>
                </a:lnTo>
                <a:lnTo>
                  <a:pt x="1720088" y="628840"/>
                </a:lnTo>
                <a:lnTo>
                  <a:pt x="1717611" y="635965"/>
                </a:lnTo>
                <a:lnTo>
                  <a:pt x="1718068" y="643242"/>
                </a:lnTo>
                <a:lnTo>
                  <a:pt x="1721205" y="649833"/>
                </a:lnTo>
                <a:lnTo>
                  <a:pt x="1726819" y="654875"/>
                </a:lnTo>
                <a:lnTo>
                  <a:pt x="1734007" y="657415"/>
                </a:lnTo>
                <a:lnTo>
                  <a:pt x="1741322" y="656996"/>
                </a:lnTo>
                <a:lnTo>
                  <a:pt x="1747926" y="653834"/>
                </a:lnTo>
                <a:lnTo>
                  <a:pt x="1752981" y="648144"/>
                </a:lnTo>
                <a:lnTo>
                  <a:pt x="1755444" y="641032"/>
                </a:lnTo>
                <a:close/>
              </a:path>
              <a:path w="3657600" h="1858645">
                <a:moveTo>
                  <a:pt x="1760029" y="1236649"/>
                </a:moveTo>
                <a:lnTo>
                  <a:pt x="1758950" y="1229169"/>
                </a:lnTo>
                <a:lnTo>
                  <a:pt x="1755101" y="1222616"/>
                </a:lnTo>
                <a:lnTo>
                  <a:pt x="1749247" y="1218234"/>
                </a:lnTo>
                <a:lnTo>
                  <a:pt x="1742173" y="1216406"/>
                </a:lnTo>
                <a:lnTo>
                  <a:pt x="1734693" y="1217485"/>
                </a:lnTo>
                <a:lnTo>
                  <a:pt x="1728127" y="1221333"/>
                </a:lnTo>
                <a:lnTo>
                  <a:pt x="1723745" y="1227188"/>
                </a:lnTo>
                <a:lnTo>
                  <a:pt x="1721916" y="1234262"/>
                </a:lnTo>
                <a:lnTo>
                  <a:pt x="1723009" y="1241742"/>
                </a:lnTo>
                <a:lnTo>
                  <a:pt x="1726844" y="1248232"/>
                </a:lnTo>
                <a:lnTo>
                  <a:pt x="1732699" y="1252588"/>
                </a:lnTo>
                <a:lnTo>
                  <a:pt x="1739773" y="1254442"/>
                </a:lnTo>
                <a:lnTo>
                  <a:pt x="1747266" y="1253426"/>
                </a:lnTo>
                <a:lnTo>
                  <a:pt x="1753819" y="1249540"/>
                </a:lnTo>
                <a:lnTo>
                  <a:pt x="1758200" y="1243685"/>
                </a:lnTo>
                <a:lnTo>
                  <a:pt x="1760029" y="1236649"/>
                </a:lnTo>
                <a:close/>
              </a:path>
              <a:path w="3657600" h="1858645">
                <a:moveTo>
                  <a:pt x="1760982" y="1857692"/>
                </a:moveTo>
                <a:lnTo>
                  <a:pt x="1735201" y="1785937"/>
                </a:lnTo>
                <a:lnTo>
                  <a:pt x="1676400" y="1847659"/>
                </a:lnTo>
                <a:lnTo>
                  <a:pt x="1760982" y="1857692"/>
                </a:lnTo>
                <a:close/>
              </a:path>
              <a:path w="3657600" h="1858645">
                <a:moveTo>
                  <a:pt x="1807146" y="1808416"/>
                </a:moveTo>
                <a:lnTo>
                  <a:pt x="1806067" y="1800923"/>
                </a:lnTo>
                <a:lnTo>
                  <a:pt x="1802142" y="1794522"/>
                </a:lnTo>
                <a:lnTo>
                  <a:pt x="1796249" y="1790217"/>
                </a:lnTo>
                <a:lnTo>
                  <a:pt x="1789163" y="1788414"/>
                </a:lnTo>
                <a:lnTo>
                  <a:pt x="1781683" y="1789493"/>
                </a:lnTo>
                <a:lnTo>
                  <a:pt x="1775193" y="1793417"/>
                </a:lnTo>
                <a:lnTo>
                  <a:pt x="1770849" y="1799310"/>
                </a:lnTo>
                <a:lnTo>
                  <a:pt x="1769033" y="1806397"/>
                </a:lnTo>
                <a:lnTo>
                  <a:pt x="1770126" y="1813877"/>
                </a:lnTo>
                <a:lnTo>
                  <a:pt x="1774037" y="1820367"/>
                </a:lnTo>
                <a:lnTo>
                  <a:pt x="1779930" y="1824710"/>
                </a:lnTo>
                <a:lnTo>
                  <a:pt x="1787017" y="1826526"/>
                </a:lnTo>
                <a:lnTo>
                  <a:pt x="1794510" y="1825434"/>
                </a:lnTo>
                <a:lnTo>
                  <a:pt x="1794510" y="1825307"/>
                </a:lnTo>
                <a:lnTo>
                  <a:pt x="1800987" y="1821395"/>
                </a:lnTo>
                <a:lnTo>
                  <a:pt x="1805330" y="1815503"/>
                </a:lnTo>
                <a:lnTo>
                  <a:pt x="1807146" y="1808416"/>
                </a:lnTo>
                <a:close/>
              </a:path>
              <a:path w="3657600" h="1858645">
                <a:moveTo>
                  <a:pt x="1821103" y="679767"/>
                </a:moveTo>
                <a:lnTo>
                  <a:pt x="1820646" y="672490"/>
                </a:lnTo>
                <a:lnTo>
                  <a:pt x="1817509" y="665899"/>
                </a:lnTo>
                <a:lnTo>
                  <a:pt x="1811909" y="660844"/>
                </a:lnTo>
                <a:lnTo>
                  <a:pt x="1804708" y="658368"/>
                </a:lnTo>
                <a:lnTo>
                  <a:pt x="1797392" y="658787"/>
                </a:lnTo>
                <a:lnTo>
                  <a:pt x="1790788" y="661924"/>
                </a:lnTo>
                <a:lnTo>
                  <a:pt x="1785747" y="667575"/>
                </a:lnTo>
                <a:lnTo>
                  <a:pt x="1783270" y="674700"/>
                </a:lnTo>
                <a:lnTo>
                  <a:pt x="1783727" y="681977"/>
                </a:lnTo>
                <a:lnTo>
                  <a:pt x="1786864" y="688568"/>
                </a:lnTo>
                <a:lnTo>
                  <a:pt x="1792478" y="693610"/>
                </a:lnTo>
                <a:lnTo>
                  <a:pt x="1799666" y="696099"/>
                </a:lnTo>
                <a:lnTo>
                  <a:pt x="1806981" y="695680"/>
                </a:lnTo>
                <a:lnTo>
                  <a:pt x="1813585" y="692543"/>
                </a:lnTo>
                <a:lnTo>
                  <a:pt x="1818640" y="686879"/>
                </a:lnTo>
                <a:lnTo>
                  <a:pt x="1821103" y="679767"/>
                </a:lnTo>
                <a:close/>
              </a:path>
              <a:path w="3657600" h="1858645">
                <a:moveTo>
                  <a:pt x="1831911" y="1211313"/>
                </a:moveTo>
                <a:lnTo>
                  <a:pt x="1830832" y="1203769"/>
                </a:lnTo>
                <a:lnTo>
                  <a:pt x="1826983" y="1197292"/>
                </a:lnTo>
                <a:lnTo>
                  <a:pt x="1821129" y="1192949"/>
                </a:lnTo>
                <a:lnTo>
                  <a:pt x="1814055" y="1191133"/>
                </a:lnTo>
                <a:lnTo>
                  <a:pt x="1806575" y="1192212"/>
                </a:lnTo>
                <a:lnTo>
                  <a:pt x="1800085" y="1196060"/>
                </a:lnTo>
                <a:lnTo>
                  <a:pt x="1795729" y="1201915"/>
                </a:lnTo>
                <a:lnTo>
                  <a:pt x="1793875" y="1208989"/>
                </a:lnTo>
                <a:lnTo>
                  <a:pt x="1794891" y="1216469"/>
                </a:lnTo>
                <a:lnTo>
                  <a:pt x="1798777" y="1222959"/>
                </a:lnTo>
                <a:lnTo>
                  <a:pt x="1804631" y="1227315"/>
                </a:lnTo>
                <a:lnTo>
                  <a:pt x="1811667" y="1229169"/>
                </a:lnTo>
                <a:lnTo>
                  <a:pt x="1819148" y="1228153"/>
                </a:lnTo>
                <a:lnTo>
                  <a:pt x="1819275" y="1228153"/>
                </a:lnTo>
                <a:lnTo>
                  <a:pt x="1825752" y="1224254"/>
                </a:lnTo>
                <a:lnTo>
                  <a:pt x="1830095" y="1218399"/>
                </a:lnTo>
                <a:lnTo>
                  <a:pt x="1831911" y="1211313"/>
                </a:lnTo>
                <a:close/>
              </a:path>
              <a:path w="3657600" h="1858645">
                <a:moveTo>
                  <a:pt x="1878901" y="1782635"/>
                </a:moveTo>
                <a:lnTo>
                  <a:pt x="1877822" y="1775142"/>
                </a:lnTo>
                <a:lnTo>
                  <a:pt x="1873897" y="1768678"/>
                </a:lnTo>
                <a:lnTo>
                  <a:pt x="1868004" y="1764385"/>
                </a:lnTo>
                <a:lnTo>
                  <a:pt x="1860918" y="1762607"/>
                </a:lnTo>
                <a:lnTo>
                  <a:pt x="1853438" y="1763712"/>
                </a:lnTo>
                <a:lnTo>
                  <a:pt x="1853311" y="1763712"/>
                </a:lnTo>
                <a:lnTo>
                  <a:pt x="1846834" y="1767636"/>
                </a:lnTo>
                <a:lnTo>
                  <a:pt x="1842541" y="1773529"/>
                </a:lnTo>
                <a:lnTo>
                  <a:pt x="1840763" y="1780616"/>
                </a:lnTo>
                <a:lnTo>
                  <a:pt x="1841881" y="1788096"/>
                </a:lnTo>
                <a:lnTo>
                  <a:pt x="1845792" y="1794573"/>
                </a:lnTo>
                <a:lnTo>
                  <a:pt x="1851685" y="1798866"/>
                </a:lnTo>
                <a:lnTo>
                  <a:pt x="1858772" y="1800644"/>
                </a:lnTo>
                <a:lnTo>
                  <a:pt x="1866265" y="1799526"/>
                </a:lnTo>
                <a:lnTo>
                  <a:pt x="1872742" y="1795614"/>
                </a:lnTo>
                <a:lnTo>
                  <a:pt x="1877085" y="1789722"/>
                </a:lnTo>
                <a:lnTo>
                  <a:pt x="1878901" y="1782635"/>
                </a:lnTo>
                <a:close/>
              </a:path>
              <a:path w="3657600" h="1858645">
                <a:moveTo>
                  <a:pt x="1886762" y="718502"/>
                </a:moveTo>
                <a:lnTo>
                  <a:pt x="1886305" y="711225"/>
                </a:lnTo>
                <a:lnTo>
                  <a:pt x="1883168" y="704634"/>
                </a:lnTo>
                <a:lnTo>
                  <a:pt x="1877568" y="699579"/>
                </a:lnTo>
                <a:lnTo>
                  <a:pt x="1870367" y="697103"/>
                </a:lnTo>
                <a:lnTo>
                  <a:pt x="1863051" y="697522"/>
                </a:lnTo>
                <a:lnTo>
                  <a:pt x="1856447" y="700659"/>
                </a:lnTo>
                <a:lnTo>
                  <a:pt x="1851406" y="706310"/>
                </a:lnTo>
                <a:lnTo>
                  <a:pt x="1848929" y="713435"/>
                </a:lnTo>
                <a:lnTo>
                  <a:pt x="1849386" y="720712"/>
                </a:lnTo>
                <a:lnTo>
                  <a:pt x="1852523" y="727303"/>
                </a:lnTo>
                <a:lnTo>
                  <a:pt x="1858137" y="732345"/>
                </a:lnTo>
                <a:lnTo>
                  <a:pt x="1865325" y="734834"/>
                </a:lnTo>
                <a:lnTo>
                  <a:pt x="1872640" y="734415"/>
                </a:lnTo>
                <a:lnTo>
                  <a:pt x="1879244" y="731278"/>
                </a:lnTo>
                <a:lnTo>
                  <a:pt x="1884299" y="725614"/>
                </a:lnTo>
                <a:lnTo>
                  <a:pt x="1886762" y="718502"/>
                </a:lnTo>
                <a:close/>
              </a:path>
              <a:path w="3657600" h="1858645">
                <a:moveTo>
                  <a:pt x="1903844" y="1185989"/>
                </a:moveTo>
                <a:lnTo>
                  <a:pt x="1902841" y="1178496"/>
                </a:lnTo>
                <a:lnTo>
                  <a:pt x="1898929" y="1172019"/>
                </a:lnTo>
                <a:lnTo>
                  <a:pt x="1893074" y="1167676"/>
                </a:lnTo>
                <a:lnTo>
                  <a:pt x="1885988" y="1165860"/>
                </a:lnTo>
                <a:lnTo>
                  <a:pt x="1878457" y="1166939"/>
                </a:lnTo>
                <a:lnTo>
                  <a:pt x="1871967" y="1170787"/>
                </a:lnTo>
                <a:lnTo>
                  <a:pt x="1867611" y="1176642"/>
                </a:lnTo>
                <a:lnTo>
                  <a:pt x="1865757" y="1183716"/>
                </a:lnTo>
                <a:lnTo>
                  <a:pt x="1866773" y="1191196"/>
                </a:lnTo>
                <a:lnTo>
                  <a:pt x="1870684" y="1197686"/>
                </a:lnTo>
                <a:lnTo>
                  <a:pt x="1876577" y="1202042"/>
                </a:lnTo>
                <a:lnTo>
                  <a:pt x="1883664" y="1203896"/>
                </a:lnTo>
                <a:lnTo>
                  <a:pt x="1891157" y="1202880"/>
                </a:lnTo>
                <a:lnTo>
                  <a:pt x="1897634" y="1198968"/>
                </a:lnTo>
                <a:lnTo>
                  <a:pt x="1901990" y="1193076"/>
                </a:lnTo>
                <a:lnTo>
                  <a:pt x="1903844" y="1185989"/>
                </a:lnTo>
                <a:close/>
              </a:path>
              <a:path w="3657600" h="1858645">
                <a:moveTo>
                  <a:pt x="1950554" y="1756854"/>
                </a:moveTo>
                <a:lnTo>
                  <a:pt x="1949450" y="1749361"/>
                </a:lnTo>
                <a:lnTo>
                  <a:pt x="1945525" y="1742884"/>
                </a:lnTo>
                <a:lnTo>
                  <a:pt x="1939632" y="1738553"/>
                </a:lnTo>
                <a:lnTo>
                  <a:pt x="1932546" y="1736775"/>
                </a:lnTo>
                <a:lnTo>
                  <a:pt x="1925066" y="1737931"/>
                </a:lnTo>
                <a:lnTo>
                  <a:pt x="1918589" y="1741855"/>
                </a:lnTo>
                <a:lnTo>
                  <a:pt x="1914296" y="1747748"/>
                </a:lnTo>
                <a:lnTo>
                  <a:pt x="1912518" y="1754835"/>
                </a:lnTo>
                <a:lnTo>
                  <a:pt x="1913636" y="1762315"/>
                </a:lnTo>
                <a:lnTo>
                  <a:pt x="1917547" y="1768792"/>
                </a:lnTo>
                <a:lnTo>
                  <a:pt x="1923440" y="1773085"/>
                </a:lnTo>
                <a:lnTo>
                  <a:pt x="1930527" y="1774863"/>
                </a:lnTo>
                <a:lnTo>
                  <a:pt x="1938020" y="1773745"/>
                </a:lnTo>
                <a:lnTo>
                  <a:pt x="1944484" y="1769833"/>
                </a:lnTo>
                <a:lnTo>
                  <a:pt x="1948776" y="1763941"/>
                </a:lnTo>
                <a:lnTo>
                  <a:pt x="1950554" y="1756854"/>
                </a:lnTo>
                <a:close/>
              </a:path>
              <a:path w="3657600" h="1858645">
                <a:moveTo>
                  <a:pt x="1952421" y="757237"/>
                </a:moveTo>
                <a:lnTo>
                  <a:pt x="1951964" y="749960"/>
                </a:lnTo>
                <a:lnTo>
                  <a:pt x="1948827" y="743369"/>
                </a:lnTo>
                <a:lnTo>
                  <a:pt x="1943227" y="738314"/>
                </a:lnTo>
                <a:lnTo>
                  <a:pt x="1936026" y="735838"/>
                </a:lnTo>
                <a:lnTo>
                  <a:pt x="1928710" y="736257"/>
                </a:lnTo>
                <a:lnTo>
                  <a:pt x="1922106" y="739394"/>
                </a:lnTo>
                <a:lnTo>
                  <a:pt x="1917065" y="745045"/>
                </a:lnTo>
                <a:lnTo>
                  <a:pt x="1914588" y="752170"/>
                </a:lnTo>
                <a:lnTo>
                  <a:pt x="1915045" y="759447"/>
                </a:lnTo>
                <a:lnTo>
                  <a:pt x="1918182" y="766038"/>
                </a:lnTo>
                <a:lnTo>
                  <a:pt x="1923796" y="771080"/>
                </a:lnTo>
                <a:lnTo>
                  <a:pt x="1923923" y="771080"/>
                </a:lnTo>
                <a:lnTo>
                  <a:pt x="1931035" y="773569"/>
                </a:lnTo>
                <a:lnTo>
                  <a:pt x="1938312" y="773150"/>
                </a:lnTo>
                <a:lnTo>
                  <a:pt x="1944903" y="770013"/>
                </a:lnTo>
                <a:lnTo>
                  <a:pt x="1949958" y="764349"/>
                </a:lnTo>
                <a:lnTo>
                  <a:pt x="1952421" y="757237"/>
                </a:lnTo>
                <a:close/>
              </a:path>
              <a:path w="3657600" h="1858645">
                <a:moveTo>
                  <a:pt x="1975802" y="1160716"/>
                </a:moveTo>
                <a:lnTo>
                  <a:pt x="1974723" y="1153223"/>
                </a:lnTo>
                <a:lnTo>
                  <a:pt x="1970874" y="1146746"/>
                </a:lnTo>
                <a:lnTo>
                  <a:pt x="1965020" y="1142390"/>
                </a:lnTo>
                <a:lnTo>
                  <a:pt x="1957946" y="1140536"/>
                </a:lnTo>
                <a:lnTo>
                  <a:pt x="1950466" y="1141539"/>
                </a:lnTo>
                <a:lnTo>
                  <a:pt x="1950466" y="1141666"/>
                </a:lnTo>
                <a:lnTo>
                  <a:pt x="1943900" y="1145514"/>
                </a:lnTo>
                <a:lnTo>
                  <a:pt x="1939518" y="1151369"/>
                </a:lnTo>
                <a:lnTo>
                  <a:pt x="1937689" y="1158443"/>
                </a:lnTo>
                <a:lnTo>
                  <a:pt x="1938782" y="1165923"/>
                </a:lnTo>
                <a:lnTo>
                  <a:pt x="1942617" y="1172413"/>
                </a:lnTo>
                <a:lnTo>
                  <a:pt x="1948472" y="1176769"/>
                </a:lnTo>
                <a:lnTo>
                  <a:pt x="1955546" y="1178623"/>
                </a:lnTo>
                <a:lnTo>
                  <a:pt x="1963039" y="1177607"/>
                </a:lnTo>
                <a:lnTo>
                  <a:pt x="1963039" y="1177480"/>
                </a:lnTo>
                <a:lnTo>
                  <a:pt x="1969592" y="1173645"/>
                </a:lnTo>
                <a:lnTo>
                  <a:pt x="1973973" y="1167790"/>
                </a:lnTo>
                <a:lnTo>
                  <a:pt x="1975802" y="1160716"/>
                </a:lnTo>
                <a:close/>
              </a:path>
              <a:path w="3657600" h="1858645">
                <a:moveTo>
                  <a:pt x="2018080" y="795972"/>
                </a:moveTo>
                <a:lnTo>
                  <a:pt x="2017623" y="788695"/>
                </a:lnTo>
                <a:lnTo>
                  <a:pt x="2014486" y="782104"/>
                </a:lnTo>
                <a:lnTo>
                  <a:pt x="2008886" y="777049"/>
                </a:lnTo>
                <a:lnTo>
                  <a:pt x="2001685" y="774573"/>
                </a:lnTo>
                <a:lnTo>
                  <a:pt x="1994369" y="774992"/>
                </a:lnTo>
                <a:lnTo>
                  <a:pt x="1987765" y="778129"/>
                </a:lnTo>
                <a:lnTo>
                  <a:pt x="1982724" y="783780"/>
                </a:lnTo>
                <a:lnTo>
                  <a:pt x="1980247" y="790905"/>
                </a:lnTo>
                <a:lnTo>
                  <a:pt x="1980704" y="798182"/>
                </a:lnTo>
                <a:lnTo>
                  <a:pt x="1983841" y="804773"/>
                </a:lnTo>
                <a:lnTo>
                  <a:pt x="1989455" y="809815"/>
                </a:lnTo>
                <a:lnTo>
                  <a:pt x="1989582" y="809815"/>
                </a:lnTo>
                <a:lnTo>
                  <a:pt x="1996694" y="812304"/>
                </a:lnTo>
                <a:lnTo>
                  <a:pt x="2003971" y="811885"/>
                </a:lnTo>
                <a:lnTo>
                  <a:pt x="2010562" y="808748"/>
                </a:lnTo>
                <a:lnTo>
                  <a:pt x="2015617" y="803084"/>
                </a:lnTo>
                <a:lnTo>
                  <a:pt x="2018080" y="795972"/>
                </a:lnTo>
                <a:close/>
              </a:path>
              <a:path w="3657600" h="1858645">
                <a:moveTo>
                  <a:pt x="2022309" y="1730946"/>
                </a:moveTo>
                <a:lnTo>
                  <a:pt x="2021205" y="1723453"/>
                </a:lnTo>
                <a:lnTo>
                  <a:pt x="2017280" y="1717052"/>
                </a:lnTo>
                <a:lnTo>
                  <a:pt x="2011387" y="1712747"/>
                </a:lnTo>
                <a:lnTo>
                  <a:pt x="2004301" y="1710944"/>
                </a:lnTo>
                <a:lnTo>
                  <a:pt x="1996821" y="1712023"/>
                </a:lnTo>
                <a:lnTo>
                  <a:pt x="1990344" y="1715947"/>
                </a:lnTo>
                <a:lnTo>
                  <a:pt x="1986051" y="1721840"/>
                </a:lnTo>
                <a:lnTo>
                  <a:pt x="1984273" y="1728927"/>
                </a:lnTo>
                <a:lnTo>
                  <a:pt x="1985391" y="1736407"/>
                </a:lnTo>
                <a:lnTo>
                  <a:pt x="1989302" y="1742897"/>
                </a:lnTo>
                <a:lnTo>
                  <a:pt x="1995195" y="1747240"/>
                </a:lnTo>
                <a:lnTo>
                  <a:pt x="2002282" y="1749056"/>
                </a:lnTo>
                <a:lnTo>
                  <a:pt x="2009775" y="1747964"/>
                </a:lnTo>
                <a:lnTo>
                  <a:pt x="2009775" y="1747837"/>
                </a:lnTo>
                <a:lnTo>
                  <a:pt x="2016239" y="1743925"/>
                </a:lnTo>
                <a:lnTo>
                  <a:pt x="2020531" y="1738033"/>
                </a:lnTo>
                <a:lnTo>
                  <a:pt x="2022309" y="1730946"/>
                </a:lnTo>
                <a:close/>
              </a:path>
              <a:path w="3657600" h="1858645">
                <a:moveTo>
                  <a:pt x="2047684" y="1135443"/>
                </a:moveTo>
                <a:lnTo>
                  <a:pt x="2046605" y="1127950"/>
                </a:lnTo>
                <a:lnTo>
                  <a:pt x="2042756" y="1121473"/>
                </a:lnTo>
                <a:lnTo>
                  <a:pt x="2036902" y="1117117"/>
                </a:lnTo>
                <a:lnTo>
                  <a:pt x="2029828" y="1115263"/>
                </a:lnTo>
                <a:lnTo>
                  <a:pt x="2022348" y="1116266"/>
                </a:lnTo>
                <a:lnTo>
                  <a:pt x="2015858" y="1120190"/>
                </a:lnTo>
                <a:lnTo>
                  <a:pt x="2011502" y="1126083"/>
                </a:lnTo>
                <a:lnTo>
                  <a:pt x="2009648" y="1133170"/>
                </a:lnTo>
                <a:lnTo>
                  <a:pt x="2010664" y="1140650"/>
                </a:lnTo>
                <a:lnTo>
                  <a:pt x="2014550" y="1147140"/>
                </a:lnTo>
                <a:lnTo>
                  <a:pt x="2020404" y="1151483"/>
                </a:lnTo>
                <a:lnTo>
                  <a:pt x="2027440" y="1153299"/>
                </a:lnTo>
                <a:lnTo>
                  <a:pt x="2034921" y="1152207"/>
                </a:lnTo>
                <a:lnTo>
                  <a:pt x="2035048" y="1152207"/>
                </a:lnTo>
                <a:lnTo>
                  <a:pt x="2041525" y="1148372"/>
                </a:lnTo>
                <a:lnTo>
                  <a:pt x="2045868" y="1142517"/>
                </a:lnTo>
                <a:lnTo>
                  <a:pt x="2047684" y="1135443"/>
                </a:lnTo>
                <a:close/>
              </a:path>
              <a:path w="3657600" h="1858645">
                <a:moveTo>
                  <a:pt x="2083739" y="834707"/>
                </a:moveTo>
                <a:lnTo>
                  <a:pt x="2083282" y="827430"/>
                </a:lnTo>
                <a:lnTo>
                  <a:pt x="2080145" y="820839"/>
                </a:lnTo>
                <a:lnTo>
                  <a:pt x="2074545" y="815784"/>
                </a:lnTo>
                <a:lnTo>
                  <a:pt x="2067344" y="813308"/>
                </a:lnTo>
                <a:lnTo>
                  <a:pt x="2060028" y="813727"/>
                </a:lnTo>
                <a:lnTo>
                  <a:pt x="2053424" y="816864"/>
                </a:lnTo>
                <a:lnTo>
                  <a:pt x="2048383" y="822515"/>
                </a:lnTo>
                <a:lnTo>
                  <a:pt x="2045906" y="829640"/>
                </a:lnTo>
                <a:lnTo>
                  <a:pt x="2046363" y="836917"/>
                </a:lnTo>
                <a:lnTo>
                  <a:pt x="2049500" y="843508"/>
                </a:lnTo>
                <a:lnTo>
                  <a:pt x="2055114" y="848550"/>
                </a:lnTo>
                <a:lnTo>
                  <a:pt x="2055241" y="848550"/>
                </a:lnTo>
                <a:lnTo>
                  <a:pt x="2062353" y="851039"/>
                </a:lnTo>
                <a:lnTo>
                  <a:pt x="2069630" y="850620"/>
                </a:lnTo>
                <a:lnTo>
                  <a:pt x="2076221" y="847483"/>
                </a:lnTo>
                <a:lnTo>
                  <a:pt x="2081276" y="841819"/>
                </a:lnTo>
                <a:lnTo>
                  <a:pt x="2083739" y="834707"/>
                </a:lnTo>
                <a:close/>
              </a:path>
              <a:path w="3657600" h="1858645">
                <a:moveTo>
                  <a:pt x="2094064" y="1705165"/>
                </a:moveTo>
                <a:lnTo>
                  <a:pt x="2092960" y="1697672"/>
                </a:lnTo>
                <a:lnTo>
                  <a:pt x="2089035" y="1691208"/>
                </a:lnTo>
                <a:lnTo>
                  <a:pt x="2083142" y="1686915"/>
                </a:lnTo>
                <a:lnTo>
                  <a:pt x="2076056" y="1685137"/>
                </a:lnTo>
                <a:lnTo>
                  <a:pt x="2068576" y="1686242"/>
                </a:lnTo>
                <a:lnTo>
                  <a:pt x="2062086" y="1690166"/>
                </a:lnTo>
                <a:lnTo>
                  <a:pt x="2057742" y="1696059"/>
                </a:lnTo>
                <a:lnTo>
                  <a:pt x="2055926" y="1703146"/>
                </a:lnTo>
                <a:lnTo>
                  <a:pt x="2057019" y="1710626"/>
                </a:lnTo>
                <a:lnTo>
                  <a:pt x="2061006" y="1717103"/>
                </a:lnTo>
                <a:lnTo>
                  <a:pt x="2066925" y="1721396"/>
                </a:lnTo>
                <a:lnTo>
                  <a:pt x="2073973" y="1723174"/>
                </a:lnTo>
                <a:lnTo>
                  <a:pt x="2081403" y="1722056"/>
                </a:lnTo>
                <a:lnTo>
                  <a:pt x="2081530" y="1722056"/>
                </a:lnTo>
                <a:lnTo>
                  <a:pt x="2087994" y="1718144"/>
                </a:lnTo>
                <a:lnTo>
                  <a:pt x="2092286" y="1712252"/>
                </a:lnTo>
                <a:lnTo>
                  <a:pt x="2094064" y="1705165"/>
                </a:lnTo>
                <a:close/>
              </a:path>
              <a:path w="3657600" h="1858645">
                <a:moveTo>
                  <a:pt x="2119617" y="1110170"/>
                </a:moveTo>
                <a:lnTo>
                  <a:pt x="2118614" y="1102677"/>
                </a:lnTo>
                <a:lnTo>
                  <a:pt x="2114702" y="1096200"/>
                </a:lnTo>
                <a:lnTo>
                  <a:pt x="2108847" y="1091844"/>
                </a:lnTo>
                <a:lnTo>
                  <a:pt x="2101761" y="1089990"/>
                </a:lnTo>
                <a:lnTo>
                  <a:pt x="2094230" y="1090993"/>
                </a:lnTo>
                <a:lnTo>
                  <a:pt x="2087740" y="1094905"/>
                </a:lnTo>
                <a:lnTo>
                  <a:pt x="2083384" y="1100759"/>
                </a:lnTo>
                <a:lnTo>
                  <a:pt x="2081530" y="1107846"/>
                </a:lnTo>
                <a:lnTo>
                  <a:pt x="2082546" y="1115377"/>
                </a:lnTo>
                <a:lnTo>
                  <a:pt x="2086457" y="1121867"/>
                </a:lnTo>
                <a:lnTo>
                  <a:pt x="2092350" y="1126210"/>
                </a:lnTo>
                <a:lnTo>
                  <a:pt x="2099437" y="1128026"/>
                </a:lnTo>
                <a:lnTo>
                  <a:pt x="2106930" y="1126934"/>
                </a:lnTo>
                <a:lnTo>
                  <a:pt x="2113407" y="1123099"/>
                </a:lnTo>
                <a:lnTo>
                  <a:pt x="2117763" y="1117244"/>
                </a:lnTo>
                <a:lnTo>
                  <a:pt x="2119617" y="1110170"/>
                </a:lnTo>
                <a:close/>
              </a:path>
              <a:path w="3657600" h="1858645">
                <a:moveTo>
                  <a:pt x="2149411" y="873442"/>
                </a:moveTo>
                <a:lnTo>
                  <a:pt x="2148992" y="866165"/>
                </a:lnTo>
                <a:lnTo>
                  <a:pt x="2145855" y="859574"/>
                </a:lnTo>
                <a:lnTo>
                  <a:pt x="2140204" y="854519"/>
                </a:lnTo>
                <a:lnTo>
                  <a:pt x="2133079" y="851992"/>
                </a:lnTo>
                <a:lnTo>
                  <a:pt x="2125789" y="852411"/>
                </a:lnTo>
                <a:lnTo>
                  <a:pt x="2119160" y="855573"/>
                </a:lnTo>
                <a:lnTo>
                  <a:pt x="2114042" y="861250"/>
                </a:lnTo>
                <a:lnTo>
                  <a:pt x="2111565" y="868375"/>
                </a:lnTo>
                <a:lnTo>
                  <a:pt x="2112035" y="875652"/>
                </a:lnTo>
                <a:lnTo>
                  <a:pt x="2115210" y="882243"/>
                </a:lnTo>
                <a:lnTo>
                  <a:pt x="2120900" y="887285"/>
                </a:lnTo>
                <a:lnTo>
                  <a:pt x="2128012" y="889762"/>
                </a:lnTo>
                <a:lnTo>
                  <a:pt x="2135289" y="889304"/>
                </a:lnTo>
                <a:lnTo>
                  <a:pt x="2141880" y="886167"/>
                </a:lnTo>
                <a:lnTo>
                  <a:pt x="2146935" y="880554"/>
                </a:lnTo>
                <a:lnTo>
                  <a:pt x="2149411" y="873442"/>
                </a:lnTo>
                <a:close/>
              </a:path>
              <a:path w="3657600" h="1858645">
                <a:moveTo>
                  <a:pt x="2165794" y="1679384"/>
                </a:moveTo>
                <a:lnTo>
                  <a:pt x="2164715" y="1671891"/>
                </a:lnTo>
                <a:lnTo>
                  <a:pt x="2160790" y="1665414"/>
                </a:lnTo>
                <a:lnTo>
                  <a:pt x="2154898" y="1661083"/>
                </a:lnTo>
                <a:lnTo>
                  <a:pt x="2147811" y="1659305"/>
                </a:lnTo>
                <a:lnTo>
                  <a:pt x="2140331" y="1660461"/>
                </a:lnTo>
                <a:lnTo>
                  <a:pt x="2133841" y="1664385"/>
                </a:lnTo>
                <a:lnTo>
                  <a:pt x="2129498" y="1670278"/>
                </a:lnTo>
                <a:lnTo>
                  <a:pt x="2127681" y="1677365"/>
                </a:lnTo>
                <a:lnTo>
                  <a:pt x="2128774" y="1684845"/>
                </a:lnTo>
                <a:lnTo>
                  <a:pt x="2132685" y="1691322"/>
                </a:lnTo>
                <a:lnTo>
                  <a:pt x="2138578" y="1695615"/>
                </a:lnTo>
                <a:lnTo>
                  <a:pt x="2145665" y="1697393"/>
                </a:lnTo>
                <a:lnTo>
                  <a:pt x="2153158" y="1696275"/>
                </a:lnTo>
                <a:lnTo>
                  <a:pt x="2153285" y="1696275"/>
                </a:lnTo>
                <a:lnTo>
                  <a:pt x="2159685" y="1692363"/>
                </a:lnTo>
                <a:lnTo>
                  <a:pt x="2163991" y="1686471"/>
                </a:lnTo>
                <a:lnTo>
                  <a:pt x="2165794" y="1679384"/>
                </a:lnTo>
                <a:close/>
              </a:path>
              <a:path w="3657600" h="1858645">
                <a:moveTo>
                  <a:pt x="2191499" y="1084897"/>
                </a:moveTo>
                <a:lnTo>
                  <a:pt x="2190496" y="1077404"/>
                </a:lnTo>
                <a:lnTo>
                  <a:pt x="2186597" y="1070927"/>
                </a:lnTo>
                <a:lnTo>
                  <a:pt x="2180742" y="1066571"/>
                </a:lnTo>
                <a:lnTo>
                  <a:pt x="2173706" y="1064717"/>
                </a:lnTo>
                <a:lnTo>
                  <a:pt x="2166239" y="1065720"/>
                </a:lnTo>
                <a:lnTo>
                  <a:pt x="2166112" y="1065720"/>
                </a:lnTo>
                <a:lnTo>
                  <a:pt x="2159622" y="1069619"/>
                </a:lnTo>
                <a:lnTo>
                  <a:pt x="2155279" y="1075474"/>
                </a:lnTo>
                <a:lnTo>
                  <a:pt x="2153462" y="1082509"/>
                </a:lnTo>
                <a:lnTo>
                  <a:pt x="2154555" y="1089977"/>
                </a:lnTo>
                <a:lnTo>
                  <a:pt x="2158390" y="1096543"/>
                </a:lnTo>
                <a:lnTo>
                  <a:pt x="2164245" y="1100924"/>
                </a:lnTo>
                <a:lnTo>
                  <a:pt x="2171319" y="1102753"/>
                </a:lnTo>
                <a:lnTo>
                  <a:pt x="2178812" y="1101661"/>
                </a:lnTo>
                <a:lnTo>
                  <a:pt x="2185289" y="1097826"/>
                </a:lnTo>
                <a:lnTo>
                  <a:pt x="2189645" y="1091971"/>
                </a:lnTo>
                <a:lnTo>
                  <a:pt x="2191499" y="1084897"/>
                </a:lnTo>
                <a:close/>
              </a:path>
              <a:path w="3657600" h="1858645">
                <a:moveTo>
                  <a:pt x="2215070" y="912177"/>
                </a:moveTo>
                <a:lnTo>
                  <a:pt x="2214651" y="904900"/>
                </a:lnTo>
                <a:lnTo>
                  <a:pt x="2211514" y="898309"/>
                </a:lnTo>
                <a:lnTo>
                  <a:pt x="2205863" y="893254"/>
                </a:lnTo>
                <a:lnTo>
                  <a:pt x="2205863" y="893127"/>
                </a:lnTo>
                <a:lnTo>
                  <a:pt x="2198738" y="890663"/>
                </a:lnTo>
                <a:lnTo>
                  <a:pt x="2191461" y="891120"/>
                </a:lnTo>
                <a:lnTo>
                  <a:pt x="2184870" y="894257"/>
                </a:lnTo>
                <a:lnTo>
                  <a:pt x="2179828" y="899858"/>
                </a:lnTo>
                <a:lnTo>
                  <a:pt x="2177288" y="907059"/>
                </a:lnTo>
                <a:lnTo>
                  <a:pt x="2177707" y="914374"/>
                </a:lnTo>
                <a:lnTo>
                  <a:pt x="2180869" y="920978"/>
                </a:lnTo>
                <a:lnTo>
                  <a:pt x="2186559" y="926020"/>
                </a:lnTo>
                <a:lnTo>
                  <a:pt x="2193671" y="928497"/>
                </a:lnTo>
                <a:lnTo>
                  <a:pt x="2200948" y="928039"/>
                </a:lnTo>
                <a:lnTo>
                  <a:pt x="2207539" y="924902"/>
                </a:lnTo>
                <a:lnTo>
                  <a:pt x="2212594" y="919289"/>
                </a:lnTo>
                <a:lnTo>
                  <a:pt x="2215070" y="912177"/>
                </a:lnTo>
                <a:close/>
              </a:path>
              <a:path w="3657600" h="1858645">
                <a:moveTo>
                  <a:pt x="2237549" y="1653476"/>
                </a:moveTo>
                <a:lnTo>
                  <a:pt x="2236470" y="1645983"/>
                </a:lnTo>
                <a:lnTo>
                  <a:pt x="2232545" y="1639582"/>
                </a:lnTo>
                <a:lnTo>
                  <a:pt x="2226653" y="1635277"/>
                </a:lnTo>
                <a:lnTo>
                  <a:pt x="2219566" y="1633474"/>
                </a:lnTo>
                <a:lnTo>
                  <a:pt x="2212086" y="1634553"/>
                </a:lnTo>
                <a:lnTo>
                  <a:pt x="2211959" y="1634553"/>
                </a:lnTo>
                <a:lnTo>
                  <a:pt x="2205482" y="1638477"/>
                </a:lnTo>
                <a:lnTo>
                  <a:pt x="2201189" y="1644370"/>
                </a:lnTo>
                <a:lnTo>
                  <a:pt x="2199411" y="1651457"/>
                </a:lnTo>
                <a:lnTo>
                  <a:pt x="2200529" y="1658937"/>
                </a:lnTo>
                <a:lnTo>
                  <a:pt x="2204440" y="1665427"/>
                </a:lnTo>
                <a:lnTo>
                  <a:pt x="2210333" y="1669770"/>
                </a:lnTo>
                <a:lnTo>
                  <a:pt x="2217420" y="1671586"/>
                </a:lnTo>
                <a:lnTo>
                  <a:pt x="2224913" y="1670494"/>
                </a:lnTo>
                <a:lnTo>
                  <a:pt x="2224913" y="1670367"/>
                </a:lnTo>
                <a:lnTo>
                  <a:pt x="2231390" y="1666455"/>
                </a:lnTo>
                <a:lnTo>
                  <a:pt x="2235733" y="1660563"/>
                </a:lnTo>
                <a:lnTo>
                  <a:pt x="2237549" y="1653476"/>
                </a:lnTo>
                <a:close/>
              </a:path>
              <a:path w="3657600" h="1858645">
                <a:moveTo>
                  <a:pt x="2263457" y="1059611"/>
                </a:moveTo>
                <a:lnTo>
                  <a:pt x="2262378" y="1052131"/>
                </a:lnTo>
                <a:lnTo>
                  <a:pt x="2258530" y="1045578"/>
                </a:lnTo>
                <a:lnTo>
                  <a:pt x="2252675" y="1041196"/>
                </a:lnTo>
                <a:lnTo>
                  <a:pt x="2245601" y="1039368"/>
                </a:lnTo>
                <a:lnTo>
                  <a:pt x="2238121" y="1040447"/>
                </a:lnTo>
                <a:lnTo>
                  <a:pt x="2231631" y="1044295"/>
                </a:lnTo>
                <a:lnTo>
                  <a:pt x="2227275" y="1050150"/>
                </a:lnTo>
                <a:lnTo>
                  <a:pt x="2225421" y="1057224"/>
                </a:lnTo>
                <a:lnTo>
                  <a:pt x="2226437" y="1064704"/>
                </a:lnTo>
                <a:lnTo>
                  <a:pt x="2230323" y="1071194"/>
                </a:lnTo>
                <a:lnTo>
                  <a:pt x="2236178" y="1075550"/>
                </a:lnTo>
                <a:lnTo>
                  <a:pt x="2243213" y="1077404"/>
                </a:lnTo>
                <a:lnTo>
                  <a:pt x="2250694" y="1076388"/>
                </a:lnTo>
                <a:lnTo>
                  <a:pt x="2250821" y="1076388"/>
                </a:lnTo>
                <a:lnTo>
                  <a:pt x="2257298" y="1072502"/>
                </a:lnTo>
                <a:lnTo>
                  <a:pt x="2261641" y="1066647"/>
                </a:lnTo>
                <a:lnTo>
                  <a:pt x="2263457" y="1059611"/>
                </a:lnTo>
                <a:close/>
              </a:path>
              <a:path w="3657600" h="1858645">
                <a:moveTo>
                  <a:pt x="2280729" y="950912"/>
                </a:moveTo>
                <a:lnTo>
                  <a:pt x="2280310" y="943635"/>
                </a:lnTo>
                <a:lnTo>
                  <a:pt x="2277173" y="937044"/>
                </a:lnTo>
                <a:lnTo>
                  <a:pt x="2271522" y="931989"/>
                </a:lnTo>
                <a:lnTo>
                  <a:pt x="2271522" y="931862"/>
                </a:lnTo>
                <a:lnTo>
                  <a:pt x="2264397" y="929398"/>
                </a:lnTo>
                <a:lnTo>
                  <a:pt x="2257120" y="929855"/>
                </a:lnTo>
                <a:lnTo>
                  <a:pt x="2250529" y="932992"/>
                </a:lnTo>
                <a:lnTo>
                  <a:pt x="2245487" y="938593"/>
                </a:lnTo>
                <a:lnTo>
                  <a:pt x="2242997" y="945794"/>
                </a:lnTo>
                <a:lnTo>
                  <a:pt x="2243417" y="953109"/>
                </a:lnTo>
                <a:lnTo>
                  <a:pt x="2246553" y="959713"/>
                </a:lnTo>
                <a:lnTo>
                  <a:pt x="2252218" y="964755"/>
                </a:lnTo>
                <a:lnTo>
                  <a:pt x="2259330" y="967232"/>
                </a:lnTo>
                <a:lnTo>
                  <a:pt x="2266607" y="966774"/>
                </a:lnTo>
                <a:lnTo>
                  <a:pt x="2273198" y="963637"/>
                </a:lnTo>
                <a:lnTo>
                  <a:pt x="2278253" y="958024"/>
                </a:lnTo>
                <a:lnTo>
                  <a:pt x="2280729" y="950912"/>
                </a:lnTo>
                <a:close/>
              </a:path>
              <a:path w="3657600" h="1858645">
                <a:moveTo>
                  <a:pt x="2309253" y="1627695"/>
                </a:moveTo>
                <a:lnTo>
                  <a:pt x="2308098" y="1620202"/>
                </a:lnTo>
                <a:lnTo>
                  <a:pt x="2304173" y="1613738"/>
                </a:lnTo>
                <a:lnTo>
                  <a:pt x="2298293" y="1609445"/>
                </a:lnTo>
                <a:lnTo>
                  <a:pt x="2291245" y="1607667"/>
                </a:lnTo>
                <a:lnTo>
                  <a:pt x="2283841" y="1608772"/>
                </a:lnTo>
                <a:lnTo>
                  <a:pt x="2283714" y="1608772"/>
                </a:lnTo>
                <a:lnTo>
                  <a:pt x="2277237" y="1612696"/>
                </a:lnTo>
                <a:lnTo>
                  <a:pt x="2272944" y="1618589"/>
                </a:lnTo>
                <a:lnTo>
                  <a:pt x="2271166" y="1625676"/>
                </a:lnTo>
                <a:lnTo>
                  <a:pt x="2272284" y="1633156"/>
                </a:lnTo>
                <a:lnTo>
                  <a:pt x="2276195" y="1639633"/>
                </a:lnTo>
                <a:lnTo>
                  <a:pt x="2282088" y="1643926"/>
                </a:lnTo>
                <a:lnTo>
                  <a:pt x="2289175" y="1645704"/>
                </a:lnTo>
                <a:lnTo>
                  <a:pt x="2296668" y="1644586"/>
                </a:lnTo>
                <a:lnTo>
                  <a:pt x="2303145" y="1640674"/>
                </a:lnTo>
                <a:lnTo>
                  <a:pt x="2307475" y="1634782"/>
                </a:lnTo>
                <a:lnTo>
                  <a:pt x="2309253" y="1627695"/>
                </a:lnTo>
                <a:close/>
              </a:path>
              <a:path w="3657600" h="1858645">
                <a:moveTo>
                  <a:pt x="2335390" y="1034275"/>
                </a:moveTo>
                <a:lnTo>
                  <a:pt x="2334387" y="1026731"/>
                </a:lnTo>
                <a:lnTo>
                  <a:pt x="2330462" y="1020254"/>
                </a:lnTo>
                <a:lnTo>
                  <a:pt x="2324570" y="1015911"/>
                </a:lnTo>
                <a:lnTo>
                  <a:pt x="2317483" y="1014095"/>
                </a:lnTo>
                <a:lnTo>
                  <a:pt x="2310003" y="1015174"/>
                </a:lnTo>
                <a:lnTo>
                  <a:pt x="2303513" y="1019022"/>
                </a:lnTo>
                <a:lnTo>
                  <a:pt x="2299157" y="1024877"/>
                </a:lnTo>
                <a:lnTo>
                  <a:pt x="2297303" y="1031951"/>
                </a:lnTo>
                <a:lnTo>
                  <a:pt x="2298319" y="1039431"/>
                </a:lnTo>
                <a:lnTo>
                  <a:pt x="2302218" y="1045921"/>
                </a:lnTo>
                <a:lnTo>
                  <a:pt x="2308072" y="1050277"/>
                </a:lnTo>
                <a:lnTo>
                  <a:pt x="2315159" y="1052131"/>
                </a:lnTo>
                <a:lnTo>
                  <a:pt x="2322703" y="1051115"/>
                </a:lnTo>
                <a:lnTo>
                  <a:pt x="2329180" y="1047216"/>
                </a:lnTo>
                <a:lnTo>
                  <a:pt x="2333536" y="1041361"/>
                </a:lnTo>
                <a:lnTo>
                  <a:pt x="2335390" y="1034275"/>
                </a:lnTo>
                <a:close/>
              </a:path>
              <a:path w="3657600" h="1858645">
                <a:moveTo>
                  <a:pt x="2346388" y="989647"/>
                </a:moveTo>
                <a:lnTo>
                  <a:pt x="2345969" y="982370"/>
                </a:lnTo>
                <a:lnTo>
                  <a:pt x="2342832" y="975779"/>
                </a:lnTo>
                <a:lnTo>
                  <a:pt x="2337181" y="970724"/>
                </a:lnTo>
                <a:lnTo>
                  <a:pt x="2337181" y="970597"/>
                </a:lnTo>
                <a:lnTo>
                  <a:pt x="2330056" y="968133"/>
                </a:lnTo>
                <a:lnTo>
                  <a:pt x="2322779" y="968590"/>
                </a:lnTo>
                <a:lnTo>
                  <a:pt x="2316188" y="971727"/>
                </a:lnTo>
                <a:lnTo>
                  <a:pt x="2311146" y="977328"/>
                </a:lnTo>
                <a:lnTo>
                  <a:pt x="2308656" y="984529"/>
                </a:lnTo>
                <a:lnTo>
                  <a:pt x="2309076" y="991844"/>
                </a:lnTo>
                <a:lnTo>
                  <a:pt x="2312212" y="998448"/>
                </a:lnTo>
                <a:lnTo>
                  <a:pt x="2317877" y="1003490"/>
                </a:lnTo>
                <a:lnTo>
                  <a:pt x="2324989" y="1005967"/>
                </a:lnTo>
                <a:lnTo>
                  <a:pt x="2332266" y="1005509"/>
                </a:lnTo>
                <a:lnTo>
                  <a:pt x="2338857" y="1002372"/>
                </a:lnTo>
                <a:lnTo>
                  <a:pt x="2343912" y="996759"/>
                </a:lnTo>
                <a:lnTo>
                  <a:pt x="2346388" y="989647"/>
                </a:lnTo>
                <a:close/>
              </a:path>
              <a:path w="3657600" h="1858645">
                <a:moveTo>
                  <a:pt x="2380958" y="1601914"/>
                </a:moveTo>
                <a:lnTo>
                  <a:pt x="2379853" y="1594421"/>
                </a:lnTo>
                <a:lnTo>
                  <a:pt x="2375928" y="1587944"/>
                </a:lnTo>
                <a:lnTo>
                  <a:pt x="2370036" y="1583613"/>
                </a:lnTo>
                <a:lnTo>
                  <a:pt x="2362949" y="1581835"/>
                </a:lnTo>
                <a:lnTo>
                  <a:pt x="2355469" y="1582991"/>
                </a:lnTo>
                <a:lnTo>
                  <a:pt x="2348992" y="1586915"/>
                </a:lnTo>
                <a:lnTo>
                  <a:pt x="2344699" y="1592808"/>
                </a:lnTo>
                <a:lnTo>
                  <a:pt x="2342921" y="1599895"/>
                </a:lnTo>
                <a:lnTo>
                  <a:pt x="2344039" y="1607375"/>
                </a:lnTo>
                <a:lnTo>
                  <a:pt x="2347950" y="1613852"/>
                </a:lnTo>
                <a:lnTo>
                  <a:pt x="2353843" y="1618145"/>
                </a:lnTo>
                <a:lnTo>
                  <a:pt x="2360930" y="1619923"/>
                </a:lnTo>
                <a:lnTo>
                  <a:pt x="2368423" y="1618805"/>
                </a:lnTo>
                <a:lnTo>
                  <a:pt x="2374887" y="1614893"/>
                </a:lnTo>
                <a:lnTo>
                  <a:pt x="2379180" y="1609001"/>
                </a:lnTo>
                <a:lnTo>
                  <a:pt x="2380958" y="1601914"/>
                </a:lnTo>
                <a:close/>
              </a:path>
              <a:path w="3657600" h="1858645">
                <a:moveTo>
                  <a:pt x="2412098" y="1028319"/>
                </a:moveTo>
                <a:lnTo>
                  <a:pt x="2411679" y="1021041"/>
                </a:lnTo>
                <a:lnTo>
                  <a:pt x="2408517" y="1014450"/>
                </a:lnTo>
                <a:lnTo>
                  <a:pt x="2406345" y="1012494"/>
                </a:lnTo>
                <a:lnTo>
                  <a:pt x="2407272" y="1008951"/>
                </a:lnTo>
                <a:lnTo>
                  <a:pt x="2406269" y="1001458"/>
                </a:lnTo>
                <a:lnTo>
                  <a:pt x="2402370" y="994981"/>
                </a:lnTo>
                <a:lnTo>
                  <a:pt x="2396515" y="990638"/>
                </a:lnTo>
                <a:lnTo>
                  <a:pt x="2389479" y="988822"/>
                </a:lnTo>
                <a:lnTo>
                  <a:pt x="2382012" y="989901"/>
                </a:lnTo>
                <a:lnTo>
                  <a:pt x="2381885" y="989901"/>
                </a:lnTo>
                <a:lnTo>
                  <a:pt x="2375395" y="993749"/>
                </a:lnTo>
                <a:lnTo>
                  <a:pt x="2371052" y="999604"/>
                </a:lnTo>
                <a:lnTo>
                  <a:pt x="2369235" y="1006678"/>
                </a:lnTo>
                <a:lnTo>
                  <a:pt x="2370328" y="1014158"/>
                </a:lnTo>
                <a:lnTo>
                  <a:pt x="2374163" y="1020648"/>
                </a:lnTo>
                <a:lnTo>
                  <a:pt x="2375001" y="1021283"/>
                </a:lnTo>
                <a:lnTo>
                  <a:pt x="2374315" y="1023264"/>
                </a:lnTo>
                <a:lnTo>
                  <a:pt x="2374735" y="1030579"/>
                </a:lnTo>
                <a:lnTo>
                  <a:pt x="2377871" y="1037183"/>
                </a:lnTo>
                <a:lnTo>
                  <a:pt x="2383536" y="1042225"/>
                </a:lnTo>
                <a:lnTo>
                  <a:pt x="2390648" y="1044702"/>
                </a:lnTo>
                <a:lnTo>
                  <a:pt x="2397925" y="1044244"/>
                </a:lnTo>
                <a:lnTo>
                  <a:pt x="2404516" y="1041107"/>
                </a:lnTo>
                <a:lnTo>
                  <a:pt x="2409571" y="1035494"/>
                </a:lnTo>
                <a:lnTo>
                  <a:pt x="2412098" y="1028319"/>
                </a:lnTo>
                <a:close/>
              </a:path>
              <a:path w="3657600" h="1858645">
                <a:moveTo>
                  <a:pt x="2452713" y="1576006"/>
                </a:moveTo>
                <a:lnTo>
                  <a:pt x="2451608" y="1568513"/>
                </a:lnTo>
                <a:lnTo>
                  <a:pt x="2447683" y="1562112"/>
                </a:lnTo>
                <a:lnTo>
                  <a:pt x="2441791" y="1557807"/>
                </a:lnTo>
                <a:lnTo>
                  <a:pt x="2434704" y="1556004"/>
                </a:lnTo>
                <a:lnTo>
                  <a:pt x="2427224" y="1557083"/>
                </a:lnTo>
                <a:lnTo>
                  <a:pt x="2420734" y="1561007"/>
                </a:lnTo>
                <a:lnTo>
                  <a:pt x="2416403" y="1566900"/>
                </a:lnTo>
                <a:lnTo>
                  <a:pt x="2414625" y="1573987"/>
                </a:lnTo>
                <a:lnTo>
                  <a:pt x="2415794" y="1581467"/>
                </a:lnTo>
                <a:lnTo>
                  <a:pt x="2419705" y="1587957"/>
                </a:lnTo>
                <a:lnTo>
                  <a:pt x="2425598" y="1592300"/>
                </a:lnTo>
                <a:lnTo>
                  <a:pt x="2432685" y="1594116"/>
                </a:lnTo>
                <a:lnTo>
                  <a:pt x="2440178" y="1593024"/>
                </a:lnTo>
                <a:lnTo>
                  <a:pt x="2440178" y="1592897"/>
                </a:lnTo>
                <a:lnTo>
                  <a:pt x="2446642" y="1588985"/>
                </a:lnTo>
                <a:lnTo>
                  <a:pt x="2450935" y="1583093"/>
                </a:lnTo>
                <a:lnTo>
                  <a:pt x="2452713" y="1576006"/>
                </a:lnTo>
                <a:close/>
              </a:path>
              <a:path w="3657600" h="1858645">
                <a:moveTo>
                  <a:pt x="2477820" y="1067041"/>
                </a:moveTo>
                <a:lnTo>
                  <a:pt x="2477363" y="1059726"/>
                </a:lnTo>
                <a:lnTo>
                  <a:pt x="2474226" y="1053122"/>
                </a:lnTo>
                <a:lnTo>
                  <a:pt x="2468626" y="1048067"/>
                </a:lnTo>
                <a:lnTo>
                  <a:pt x="2468499" y="1048067"/>
                </a:lnTo>
                <a:lnTo>
                  <a:pt x="2461374" y="1045603"/>
                </a:lnTo>
                <a:lnTo>
                  <a:pt x="2454097" y="1046060"/>
                </a:lnTo>
                <a:lnTo>
                  <a:pt x="2447506" y="1049197"/>
                </a:lnTo>
                <a:lnTo>
                  <a:pt x="2442464" y="1054798"/>
                </a:lnTo>
                <a:lnTo>
                  <a:pt x="2439987" y="1061999"/>
                </a:lnTo>
                <a:lnTo>
                  <a:pt x="2440444" y="1069314"/>
                </a:lnTo>
                <a:lnTo>
                  <a:pt x="2443581" y="1075918"/>
                </a:lnTo>
                <a:lnTo>
                  <a:pt x="2449195" y="1080960"/>
                </a:lnTo>
                <a:lnTo>
                  <a:pt x="2456370" y="1083437"/>
                </a:lnTo>
                <a:lnTo>
                  <a:pt x="2463647" y="1082979"/>
                </a:lnTo>
                <a:lnTo>
                  <a:pt x="2470239" y="1079842"/>
                </a:lnTo>
                <a:lnTo>
                  <a:pt x="2475357" y="1074229"/>
                </a:lnTo>
                <a:lnTo>
                  <a:pt x="2477820" y="1067041"/>
                </a:lnTo>
                <a:close/>
              </a:path>
              <a:path w="3657600" h="1858645">
                <a:moveTo>
                  <a:pt x="2479230" y="983678"/>
                </a:moveTo>
                <a:lnTo>
                  <a:pt x="2478151" y="976185"/>
                </a:lnTo>
                <a:lnTo>
                  <a:pt x="2474303" y="969708"/>
                </a:lnTo>
                <a:lnTo>
                  <a:pt x="2468448" y="965352"/>
                </a:lnTo>
                <a:lnTo>
                  <a:pt x="2461374" y="963498"/>
                </a:lnTo>
                <a:lnTo>
                  <a:pt x="2453894" y="964501"/>
                </a:lnTo>
                <a:lnTo>
                  <a:pt x="2453894" y="964628"/>
                </a:lnTo>
                <a:lnTo>
                  <a:pt x="2447379" y="968476"/>
                </a:lnTo>
                <a:lnTo>
                  <a:pt x="2442997" y="974331"/>
                </a:lnTo>
                <a:lnTo>
                  <a:pt x="2441130" y="981405"/>
                </a:lnTo>
                <a:lnTo>
                  <a:pt x="2442210" y="988885"/>
                </a:lnTo>
                <a:lnTo>
                  <a:pt x="2446045" y="995375"/>
                </a:lnTo>
                <a:lnTo>
                  <a:pt x="2451900" y="999731"/>
                </a:lnTo>
                <a:lnTo>
                  <a:pt x="2458974" y="1001585"/>
                </a:lnTo>
                <a:lnTo>
                  <a:pt x="2466467" y="1000569"/>
                </a:lnTo>
                <a:lnTo>
                  <a:pt x="2466467" y="1000442"/>
                </a:lnTo>
                <a:lnTo>
                  <a:pt x="2473020" y="996607"/>
                </a:lnTo>
                <a:lnTo>
                  <a:pt x="2477401" y="990752"/>
                </a:lnTo>
                <a:lnTo>
                  <a:pt x="2479230" y="983678"/>
                </a:lnTo>
                <a:close/>
              </a:path>
              <a:path w="3657600" h="1858645">
                <a:moveTo>
                  <a:pt x="2524468" y="1550225"/>
                </a:moveTo>
                <a:lnTo>
                  <a:pt x="2523363" y="1542732"/>
                </a:lnTo>
                <a:lnTo>
                  <a:pt x="2519438" y="1536268"/>
                </a:lnTo>
                <a:lnTo>
                  <a:pt x="2513546" y="1531975"/>
                </a:lnTo>
                <a:lnTo>
                  <a:pt x="2506459" y="1530197"/>
                </a:lnTo>
                <a:lnTo>
                  <a:pt x="2498979" y="1531302"/>
                </a:lnTo>
                <a:lnTo>
                  <a:pt x="2492489" y="1535226"/>
                </a:lnTo>
                <a:lnTo>
                  <a:pt x="2488146" y="1541119"/>
                </a:lnTo>
                <a:lnTo>
                  <a:pt x="2486329" y="1548206"/>
                </a:lnTo>
                <a:lnTo>
                  <a:pt x="2487422" y="1555686"/>
                </a:lnTo>
                <a:lnTo>
                  <a:pt x="2491333" y="1562163"/>
                </a:lnTo>
                <a:lnTo>
                  <a:pt x="2497226" y="1566456"/>
                </a:lnTo>
                <a:lnTo>
                  <a:pt x="2504313" y="1568234"/>
                </a:lnTo>
                <a:lnTo>
                  <a:pt x="2511806" y="1567116"/>
                </a:lnTo>
                <a:lnTo>
                  <a:pt x="2511933" y="1567116"/>
                </a:lnTo>
                <a:lnTo>
                  <a:pt x="2518397" y="1563204"/>
                </a:lnTo>
                <a:lnTo>
                  <a:pt x="2522690" y="1557312"/>
                </a:lnTo>
                <a:lnTo>
                  <a:pt x="2524468" y="1550225"/>
                </a:lnTo>
                <a:close/>
              </a:path>
              <a:path w="3657600" h="1858645">
                <a:moveTo>
                  <a:pt x="2543479" y="1105776"/>
                </a:moveTo>
                <a:lnTo>
                  <a:pt x="2543010" y="1098461"/>
                </a:lnTo>
                <a:lnTo>
                  <a:pt x="2539835" y="1091857"/>
                </a:lnTo>
                <a:lnTo>
                  <a:pt x="2534158" y="1086802"/>
                </a:lnTo>
                <a:lnTo>
                  <a:pt x="2527033" y="1084338"/>
                </a:lnTo>
                <a:lnTo>
                  <a:pt x="2519756" y="1084795"/>
                </a:lnTo>
                <a:lnTo>
                  <a:pt x="2513165" y="1087932"/>
                </a:lnTo>
                <a:lnTo>
                  <a:pt x="2508123" y="1093533"/>
                </a:lnTo>
                <a:lnTo>
                  <a:pt x="2505646" y="1100734"/>
                </a:lnTo>
                <a:lnTo>
                  <a:pt x="2506103" y="1108049"/>
                </a:lnTo>
                <a:lnTo>
                  <a:pt x="2509240" y="1114653"/>
                </a:lnTo>
                <a:lnTo>
                  <a:pt x="2514854" y="1119695"/>
                </a:lnTo>
                <a:lnTo>
                  <a:pt x="2522042" y="1122172"/>
                </a:lnTo>
                <a:lnTo>
                  <a:pt x="2529357" y="1121714"/>
                </a:lnTo>
                <a:lnTo>
                  <a:pt x="2535961" y="1118577"/>
                </a:lnTo>
                <a:lnTo>
                  <a:pt x="2541016" y="1112964"/>
                </a:lnTo>
                <a:lnTo>
                  <a:pt x="2543479" y="1105776"/>
                </a:lnTo>
                <a:close/>
              </a:path>
              <a:path w="3657600" h="1858645">
                <a:moveTo>
                  <a:pt x="2551163" y="958405"/>
                </a:moveTo>
                <a:lnTo>
                  <a:pt x="2550160" y="950912"/>
                </a:lnTo>
                <a:lnTo>
                  <a:pt x="2546235" y="944435"/>
                </a:lnTo>
                <a:lnTo>
                  <a:pt x="2540343" y="940079"/>
                </a:lnTo>
                <a:lnTo>
                  <a:pt x="2533256" y="938225"/>
                </a:lnTo>
                <a:lnTo>
                  <a:pt x="2525776" y="939228"/>
                </a:lnTo>
                <a:lnTo>
                  <a:pt x="2519286" y="943140"/>
                </a:lnTo>
                <a:lnTo>
                  <a:pt x="2514930" y="948994"/>
                </a:lnTo>
                <a:lnTo>
                  <a:pt x="2513076" y="956081"/>
                </a:lnTo>
                <a:lnTo>
                  <a:pt x="2514092" y="963612"/>
                </a:lnTo>
                <a:lnTo>
                  <a:pt x="2517978" y="970102"/>
                </a:lnTo>
                <a:lnTo>
                  <a:pt x="2523833" y="974445"/>
                </a:lnTo>
                <a:lnTo>
                  <a:pt x="2530868" y="976261"/>
                </a:lnTo>
                <a:lnTo>
                  <a:pt x="2538349" y="975169"/>
                </a:lnTo>
                <a:lnTo>
                  <a:pt x="2538476" y="975169"/>
                </a:lnTo>
                <a:lnTo>
                  <a:pt x="2544953" y="971334"/>
                </a:lnTo>
                <a:lnTo>
                  <a:pt x="2549309" y="965479"/>
                </a:lnTo>
                <a:lnTo>
                  <a:pt x="2551163" y="958405"/>
                </a:lnTo>
                <a:close/>
              </a:path>
              <a:path w="3657600" h="1858645">
                <a:moveTo>
                  <a:pt x="2596197" y="1524444"/>
                </a:moveTo>
                <a:lnTo>
                  <a:pt x="2595118" y="1516951"/>
                </a:lnTo>
                <a:lnTo>
                  <a:pt x="2591193" y="1510474"/>
                </a:lnTo>
                <a:lnTo>
                  <a:pt x="2585301" y="1506131"/>
                </a:lnTo>
                <a:lnTo>
                  <a:pt x="2578214" y="1504315"/>
                </a:lnTo>
                <a:lnTo>
                  <a:pt x="2570734" y="1505394"/>
                </a:lnTo>
                <a:lnTo>
                  <a:pt x="2570734" y="1505521"/>
                </a:lnTo>
                <a:lnTo>
                  <a:pt x="2564244" y="1509445"/>
                </a:lnTo>
                <a:lnTo>
                  <a:pt x="2559901" y="1515325"/>
                </a:lnTo>
                <a:lnTo>
                  <a:pt x="2558084" y="1522374"/>
                </a:lnTo>
                <a:lnTo>
                  <a:pt x="2559177" y="1529778"/>
                </a:lnTo>
                <a:lnTo>
                  <a:pt x="2563088" y="1536268"/>
                </a:lnTo>
                <a:lnTo>
                  <a:pt x="2568981" y="1540611"/>
                </a:lnTo>
                <a:lnTo>
                  <a:pt x="2576068" y="1542427"/>
                </a:lnTo>
                <a:lnTo>
                  <a:pt x="2583561" y="1541335"/>
                </a:lnTo>
                <a:lnTo>
                  <a:pt x="2590038" y="1537423"/>
                </a:lnTo>
                <a:lnTo>
                  <a:pt x="2594381" y="1531531"/>
                </a:lnTo>
                <a:lnTo>
                  <a:pt x="2596197" y="1524444"/>
                </a:lnTo>
                <a:close/>
              </a:path>
              <a:path w="3657600" h="1858645">
                <a:moveTo>
                  <a:pt x="2609138" y="1144511"/>
                </a:moveTo>
                <a:lnTo>
                  <a:pt x="2608681" y="1137196"/>
                </a:lnTo>
                <a:lnTo>
                  <a:pt x="2605544" y="1130592"/>
                </a:lnTo>
                <a:lnTo>
                  <a:pt x="2599944" y="1125537"/>
                </a:lnTo>
                <a:lnTo>
                  <a:pt x="2599817" y="1125537"/>
                </a:lnTo>
                <a:lnTo>
                  <a:pt x="2592692" y="1123073"/>
                </a:lnTo>
                <a:lnTo>
                  <a:pt x="2585415" y="1123530"/>
                </a:lnTo>
                <a:lnTo>
                  <a:pt x="2578824" y="1126667"/>
                </a:lnTo>
                <a:lnTo>
                  <a:pt x="2573782" y="1132268"/>
                </a:lnTo>
                <a:lnTo>
                  <a:pt x="2571305" y="1139469"/>
                </a:lnTo>
                <a:lnTo>
                  <a:pt x="2571762" y="1146784"/>
                </a:lnTo>
                <a:lnTo>
                  <a:pt x="2574899" y="1153388"/>
                </a:lnTo>
                <a:lnTo>
                  <a:pt x="2580513" y="1158430"/>
                </a:lnTo>
                <a:lnTo>
                  <a:pt x="2587701" y="1160907"/>
                </a:lnTo>
                <a:lnTo>
                  <a:pt x="2595016" y="1160449"/>
                </a:lnTo>
                <a:lnTo>
                  <a:pt x="2601620" y="1157312"/>
                </a:lnTo>
                <a:lnTo>
                  <a:pt x="2606675" y="1151699"/>
                </a:lnTo>
                <a:lnTo>
                  <a:pt x="2609138" y="1144511"/>
                </a:lnTo>
                <a:close/>
              </a:path>
              <a:path w="3657600" h="1858645">
                <a:moveTo>
                  <a:pt x="2623045" y="933132"/>
                </a:moveTo>
                <a:lnTo>
                  <a:pt x="2622042" y="925639"/>
                </a:lnTo>
                <a:lnTo>
                  <a:pt x="2618143" y="919162"/>
                </a:lnTo>
                <a:lnTo>
                  <a:pt x="2612288" y="914806"/>
                </a:lnTo>
                <a:lnTo>
                  <a:pt x="2605252" y="912952"/>
                </a:lnTo>
                <a:lnTo>
                  <a:pt x="2597785" y="913955"/>
                </a:lnTo>
                <a:lnTo>
                  <a:pt x="2597658" y="913955"/>
                </a:lnTo>
                <a:lnTo>
                  <a:pt x="2591168" y="917854"/>
                </a:lnTo>
                <a:lnTo>
                  <a:pt x="2586825" y="923709"/>
                </a:lnTo>
                <a:lnTo>
                  <a:pt x="2585008" y="930744"/>
                </a:lnTo>
                <a:lnTo>
                  <a:pt x="2586101" y="938212"/>
                </a:lnTo>
                <a:lnTo>
                  <a:pt x="2589936" y="944778"/>
                </a:lnTo>
                <a:lnTo>
                  <a:pt x="2595791" y="949159"/>
                </a:lnTo>
                <a:lnTo>
                  <a:pt x="2602865" y="950988"/>
                </a:lnTo>
                <a:lnTo>
                  <a:pt x="2610358" y="949896"/>
                </a:lnTo>
                <a:lnTo>
                  <a:pt x="2616835" y="946061"/>
                </a:lnTo>
                <a:lnTo>
                  <a:pt x="2621191" y="940206"/>
                </a:lnTo>
                <a:lnTo>
                  <a:pt x="2623045" y="933132"/>
                </a:lnTo>
                <a:close/>
              </a:path>
              <a:path w="3657600" h="1858645">
                <a:moveTo>
                  <a:pt x="2667952" y="1498650"/>
                </a:moveTo>
                <a:lnTo>
                  <a:pt x="2666873" y="1491170"/>
                </a:lnTo>
                <a:lnTo>
                  <a:pt x="2662948" y="1484693"/>
                </a:lnTo>
                <a:lnTo>
                  <a:pt x="2657056" y="1480350"/>
                </a:lnTo>
                <a:lnTo>
                  <a:pt x="2649969" y="1478534"/>
                </a:lnTo>
                <a:lnTo>
                  <a:pt x="2642489" y="1479613"/>
                </a:lnTo>
                <a:lnTo>
                  <a:pt x="2642362" y="1479613"/>
                </a:lnTo>
                <a:lnTo>
                  <a:pt x="2635885" y="1483537"/>
                </a:lnTo>
                <a:lnTo>
                  <a:pt x="2631592" y="1489430"/>
                </a:lnTo>
                <a:lnTo>
                  <a:pt x="2629814" y="1496517"/>
                </a:lnTo>
                <a:lnTo>
                  <a:pt x="2630932" y="1503997"/>
                </a:lnTo>
                <a:lnTo>
                  <a:pt x="2634843" y="1510487"/>
                </a:lnTo>
                <a:lnTo>
                  <a:pt x="2640736" y="1514830"/>
                </a:lnTo>
                <a:lnTo>
                  <a:pt x="2647823" y="1516646"/>
                </a:lnTo>
                <a:lnTo>
                  <a:pt x="2655316" y="1515554"/>
                </a:lnTo>
                <a:lnTo>
                  <a:pt x="2655316" y="1515427"/>
                </a:lnTo>
                <a:lnTo>
                  <a:pt x="2661793" y="1511541"/>
                </a:lnTo>
                <a:lnTo>
                  <a:pt x="2666136" y="1505686"/>
                </a:lnTo>
                <a:lnTo>
                  <a:pt x="2667952" y="1498650"/>
                </a:lnTo>
                <a:close/>
              </a:path>
              <a:path w="3657600" h="1858645">
                <a:moveTo>
                  <a:pt x="2674797" y="1183195"/>
                </a:moveTo>
                <a:lnTo>
                  <a:pt x="2674340" y="1175918"/>
                </a:lnTo>
                <a:lnTo>
                  <a:pt x="2671203" y="1169327"/>
                </a:lnTo>
                <a:lnTo>
                  <a:pt x="2665603" y="1164272"/>
                </a:lnTo>
                <a:lnTo>
                  <a:pt x="2665476" y="1164272"/>
                </a:lnTo>
                <a:lnTo>
                  <a:pt x="2658351" y="1161808"/>
                </a:lnTo>
                <a:lnTo>
                  <a:pt x="2651074" y="1162265"/>
                </a:lnTo>
                <a:lnTo>
                  <a:pt x="2644483" y="1165402"/>
                </a:lnTo>
                <a:lnTo>
                  <a:pt x="2639441" y="1171003"/>
                </a:lnTo>
                <a:lnTo>
                  <a:pt x="2636964" y="1178204"/>
                </a:lnTo>
                <a:lnTo>
                  <a:pt x="2637421" y="1185519"/>
                </a:lnTo>
                <a:lnTo>
                  <a:pt x="2640558" y="1192123"/>
                </a:lnTo>
                <a:lnTo>
                  <a:pt x="2646172" y="1197165"/>
                </a:lnTo>
                <a:lnTo>
                  <a:pt x="2646299" y="1197165"/>
                </a:lnTo>
                <a:lnTo>
                  <a:pt x="2653411" y="1199642"/>
                </a:lnTo>
                <a:lnTo>
                  <a:pt x="2660688" y="1199172"/>
                </a:lnTo>
                <a:lnTo>
                  <a:pt x="2667279" y="1195997"/>
                </a:lnTo>
                <a:lnTo>
                  <a:pt x="2672334" y="1190307"/>
                </a:lnTo>
                <a:lnTo>
                  <a:pt x="2674797" y="1183195"/>
                </a:lnTo>
                <a:close/>
              </a:path>
              <a:path w="3657600" h="1858645">
                <a:moveTo>
                  <a:pt x="2695003" y="907859"/>
                </a:moveTo>
                <a:lnTo>
                  <a:pt x="2693924" y="900366"/>
                </a:lnTo>
                <a:lnTo>
                  <a:pt x="2690076" y="893889"/>
                </a:lnTo>
                <a:lnTo>
                  <a:pt x="2684221" y="889533"/>
                </a:lnTo>
                <a:lnTo>
                  <a:pt x="2677147" y="887679"/>
                </a:lnTo>
                <a:lnTo>
                  <a:pt x="2669667" y="888682"/>
                </a:lnTo>
                <a:lnTo>
                  <a:pt x="2663101" y="892581"/>
                </a:lnTo>
                <a:lnTo>
                  <a:pt x="2658719" y="898436"/>
                </a:lnTo>
                <a:lnTo>
                  <a:pt x="2656890" y="905471"/>
                </a:lnTo>
                <a:lnTo>
                  <a:pt x="2657983" y="912939"/>
                </a:lnTo>
                <a:lnTo>
                  <a:pt x="2661818" y="919505"/>
                </a:lnTo>
                <a:lnTo>
                  <a:pt x="2667673" y="923886"/>
                </a:lnTo>
                <a:lnTo>
                  <a:pt x="2674747" y="925715"/>
                </a:lnTo>
                <a:lnTo>
                  <a:pt x="2682240" y="924623"/>
                </a:lnTo>
                <a:lnTo>
                  <a:pt x="2688793" y="920788"/>
                </a:lnTo>
                <a:lnTo>
                  <a:pt x="2693174" y="914933"/>
                </a:lnTo>
                <a:lnTo>
                  <a:pt x="2695003" y="907859"/>
                </a:lnTo>
                <a:close/>
              </a:path>
              <a:path w="3657600" h="1858645">
                <a:moveTo>
                  <a:pt x="2739606" y="1472755"/>
                </a:moveTo>
                <a:lnTo>
                  <a:pt x="2738501" y="1465262"/>
                </a:lnTo>
                <a:lnTo>
                  <a:pt x="2734576" y="1458798"/>
                </a:lnTo>
                <a:lnTo>
                  <a:pt x="2728684" y="1454505"/>
                </a:lnTo>
                <a:lnTo>
                  <a:pt x="2721597" y="1452727"/>
                </a:lnTo>
                <a:lnTo>
                  <a:pt x="2714117" y="1453832"/>
                </a:lnTo>
                <a:lnTo>
                  <a:pt x="2707640" y="1457756"/>
                </a:lnTo>
                <a:lnTo>
                  <a:pt x="2703347" y="1463649"/>
                </a:lnTo>
                <a:lnTo>
                  <a:pt x="2701569" y="1470736"/>
                </a:lnTo>
                <a:lnTo>
                  <a:pt x="2702687" y="1478216"/>
                </a:lnTo>
                <a:lnTo>
                  <a:pt x="2706598" y="1484693"/>
                </a:lnTo>
                <a:lnTo>
                  <a:pt x="2712491" y="1488986"/>
                </a:lnTo>
                <a:lnTo>
                  <a:pt x="2719578" y="1490764"/>
                </a:lnTo>
                <a:lnTo>
                  <a:pt x="2727071" y="1489646"/>
                </a:lnTo>
                <a:lnTo>
                  <a:pt x="2733535" y="1485734"/>
                </a:lnTo>
                <a:lnTo>
                  <a:pt x="2737828" y="1479842"/>
                </a:lnTo>
                <a:lnTo>
                  <a:pt x="2739606" y="1472755"/>
                </a:lnTo>
                <a:close/>
              </a:path>
              <a:path w="3657600" h="1858645">
                <a:moveTo>
                  <a:pt x="2740456" y="1221930"/>
                </a:moveTo>
                <a:lnTo>
                  <a:pt x="2739999" y="1214653"/>
                </a:lnTo>
                <a:lnTo>
                  <a:pt x="2736862" y="1208062"/>
                </a:lnTo>
                <a:lnTo>
                  <a:pt x="2731262" y="1203007"/>
                </a:lnTo>
                <a:lnTo>
                  <a:pt x="2731135" y="1203007"/>
                </a:lnTo>
                <a:lnTo>
                  <a:pt x="2724010" y="1200543"/>
                </a:lnTo>
                <a:lnTo>
                  <a:pt x="2716733" y="1201000"/>
                </a:lnTo>
                <a:lnTo>
                  <a:pt x="2710142" y="1204137"/>
                </a:lnTo>
                <a:lnTo>
                  <a:pt x="2705100" y="1209738"/>
                </a:lnTo>
                <a:lnTo>
                  <a:pt x="2702623" y="1216939"/>
                </a:lnTo>
                <a:lnTo>
                  <a:pt x="2703080" y="1224254"/>
                </a:lnTo>
                <a:lnTo>
                  <a:pt x="2706217" y="1230858"/>
                </a:lnTo>
                <a:lnTo>
                  <a:pt x="2711831" y="1235900"/>
                </a:lnTo>
                <a:lnTo>
                  <a:pt x="2711958" y="1235900"/>
                </a:lnTo>
                <a:lnTo>
                  <a:pt x="2719070" y="1238377"/>
                </a:lnTo>
                <a:lnTo>
                  <a:pt x="2726347" y="1237907"/>
                </a:lnTo>
                <a:lnTo>
                  <a:pt x="2732938" y="1234732"/>
                </a:lnTo>
                <a:lnTo>
                  <a:pt x="2737993" y="1229042"/>
                </a:lnTo>
                <a:lnTo>
                  <a:pt x="2740456" y="1221930"/>
                </a:lnTo>
                <a:close/>
              </a:path>
              <a:path w="3657600" h="1858645">
                <a:moveTo>
                  <a:pt x="2766885" y="882573"/>
                </a:moveTo>
                <a:lnTo>
                  <a:pt x="2765806" y="875093"/>
                </a:lnTo>
                <a:lnTo>
                  <a:pt x="2761958" y="868591"/>
                </a:lnTo>
                <a:lnTo>
                  <a:pt x="2756103" y="864209"/>
                </a:lnTo>
                <a:lnTo>
                  <a:pt x="2749029" y="862342"/>
                </a:lnTo>
                <a:lnTo>
                  <a:pt x="2741549" y="863409"/>
                </a:lnTo>
                <a:lnTo>
                  <a:pt x="2735059" y="867257"/>
                </a:lnTo>
                <a:lnTo>
                  <a:pt x="2730703" y="873112"/>
                </a:lnTo>
                <a:lnTo>
                  <a:pt x="2728849" y="880186"/>
                </a:lnTo>
                <a:lnTo>
                  <a:pt x="2729865" y="887666"/>
                </a:lnTo>
                <a:lnTo>
                  <a:pt x="2733751" y="894156"/>
                </a:lnTo>
                <a:lnTo>
                  <a:pt x="2739606" y="898512"/>
                </a:lnTo>
                <a:lnTo>
                  <a:pt x="2746641" y="900366"/>
                </a:lnTo>
                <a:lnTo>
                  <a:pt x="2754122" y="899350"/>
                </a:lnTo>
                <a:lnTo>
                  <a:pt x="2754249" y="899350"/>
                </a:lnTo>
                <a:lnTo>
                  <a:pt x="2760726" y="895464"/>
                </a:lnTo>
                <a:lnTo>
                  <a:pt x="2765069" y="889609"/>
                </a:lnTo>
                <a:lnTo>
                  <a:pt x="2766885" y="882573"/>
                </a:lnTo>
                <a:close/>
              </a:path>
              <a:path w="3657600" h="1858645">
                <a:moveTo>
                  <a:pt x="2806115" y="1260665"/>
                </a:moveTo>
                <a:lnTo>
                  <a:pt x="2805658" y="1253388"/>
                </a:lnTo>
                <a:lnTo>
                  <a:pt x="2802521" y="1246797"/>
                </a:lnTo>
                <a:lnTo>
                  <a:pt x="2796921" y="1241742"/>
                </a:lnTo>
                <a:lnTo>
                  <a:pt x="2796794" y="1241742"/>
                </a:lnTo>
                <a:lnTo>
                  <a:pt x="2789669" y="1239278"/>
                </a:lnTo>
                <a:lnTo>
                  <a:pt x="2782392" y="1239735"/>
                </a:lnTo>
                <a:lnTo>
                  <a:pt x="2775801" y="1242872"/>
                </a:lnTo>
                <a:lnTo>
                  <a:pt x="2770759" y="1248473"/>
                </a:lnTo>
                <a:lnTo>
                  <a:pt x="2768282" y="1255674"/>
                </a:lnTo>
                <a:lnTo>
                  <a:pt x="2768739" y="1262976"/>
                </a:lnTo>
                <a:lnTo>
                  <a:pt x="2771876" y="1269530"/>
                </a:lnTo>
                <a:lnTo>
                  <a:pt x="2777617" y="1274635"/>
                </a:lnTo>
                <a:lnTo>
                  <a:pt x="2784729" y="1277112"/>
                </a:lnTo>
                <a:lnTo>
                  <a:pt x="2792006" y="1276642"/>
                </a:lnTo>
                <a:lnTo>
                  <a:pt x="2798597" y="1273467"/>
                </a:lnTo>
                <a:lnTo>
                  <a:pt x="2803652" y="1267777"/>
                </a:lnTo>
                <a:lnTo>
                  <a:pt x="2806115" y="1260665"/>
                </a:lnTo>
                <a:close/>
              </a:path>
              <a:path w="3657600" h="1858645">
                <a:moveTo>
                  <a:pt x="2811361" y="1446974"/>
                </a:moveTo>
                <a:lnTo>
                  <a:pt x="2810256" y="1439481"/>
                </a:lnTo>
                <a:lnTo>
                  <a:pt x="2806331" y="1433004"/>
                </a:lnTo>
                <a:lnTo>
                  <a:pt x="2800439" y="1428661"/>
                </a:lnTo>
                <a:lnTo>
                  <a:pt x="2793352" y="1426845"/>
                </a:lnTo>
                <a:lnTo>
                  <a:pt x="2785872" y="1427924"/>
                </a:lnTo>
                <a:lnTo>
                  <a:pt x="2785872" y="1428051"/>
                </a:lnTo>
                <a:lnTo>
                  <a:pt x="2779395" y="1431975"/>
                </a:lnTo>
                <a:lnTo>
                  <a:pt x="2775102" y="1437855"/>
                </a:lnTo>
                <a:lnTo>
                  <a:pt x="2773324" y="1444904"/>
                </a:lnTo>
                <a:lnTo>
                  <a:pt x="2774442" y="1452308"/>
                </a:lnTo>
                <a:lnTo>
                  <a:pt x="2778353" y="1458798"/>
                </a:lnTo>
                <a:lnTo>
                  <a:pt x="2784246" y="1463141"/>
                </a:lnTo>
                <a:lnTo>
                  <a:pt x="2791333" y="1464957"/>
                </a:lnTo>
                <a:lnTo>
                  <a:pt x="2798826" y="1463865"/>
                </a:lnTo>
                <a:lnTo>
                  <a:pt x="2805290" y="1459953"/>
                </a:lnTo>
                <a:lnTo>
                  <a:pt x="2809583" y="1454061"/>
                </a:lnTo>
                <a:lnTo>
                  <a:pt x="2811361" y="1446974"/>
                </a:lnTo>
                <a:close/>
              </a:path>
              <a:path w="3657600" h="1858645">
                <a:moveTo>
                  <a:pt x="2838818" y="857300"/>
                </a:moveTo>
                <a:lnTo>
                  <a:pt x="2837815" y="849820"/>
                </a:lnTo>
                <a:lnTo>
                  <a:pt x="2833916" y="843267"/>
                </a:lnTo>
                <a:lnTo>
                  <a:pt x="2828061" y="838885"/>
                </a:lnTo>
                <a:lnTo>
                  <a:pt x="2821025" y="837057"/>
                </a:lnTo>
                <a:lnTo>
                  <a:pt x="2813558" y="838136"/>
                </a:lnTo>
                <a:lnTo>
                  <a:pt x="2813431" y="838136"/>
                </a:lnTo>
                <a:lnTo>
                  <a:pt x="2806941" y="841984"/>
                </a:lnTo>
                <a:lnTo>
                  <a:pt x="2802585" y="847839"/>
                </a:lnTo>
                <a:lnTo>
                  <a:pt x="2800731" y="854913"/>
                </a:lnTo>
                <a:lnTo>
                  <a:pt x="2801747" y="862393"/>
                </a:lnTo>
                <a:lnTo>
                  <a:pt x="2805658" y="868883"/>
                </a:lnTo>
                <a:lnTo>
                  <a:pt x="2811551" y="873239"/>
                </a:lnTo>
                <a:lnTo>
                  <a:pt x="2818638" y="875093"/>
                </a:lnTo>
                <a:lnTo>
                  <a:pt x="2826131" y="874077"/>
                </a:lnTo>
                <a:lnTo>
                  <a:pt x="2832608" y="870191"/>
                </a:lnTo>
                <a:lnTo>
                  <a:pt x="2836964" y="864336"/>
                </a:lnTo>
                <a:lnTo>
                  <a:pt x="2838818" y="857300"/>
                </a:lnTo>
                <a:close/>
              </a:path>
              <a:path w="3657600" h="1858645">
                <a:moveTo>
                  <a:pt x="2871774" y="1299400"/>
                </a:moveTo>
                <a:lnTo>
                  <a:pt x="2871317" y="1292123"/>
                </a:lnTo>
                <a:lnTo>
                  <a:pt x="2868180" y="1285532"/>
                </a:lnTo>
                <a:lnTo>
                  <a:pt x="2862580" y="1280477"/>
                </a:lnTo>
                <a:lnTo>
                  <a:pt x="2855379" y="1278013"/>
                </a:lnTo>
                <a:lnTo>
                  <a:pt x="2848064" y="1278470"/>
                </a:lnTo>
                <a:lnTo>
                  <a:pt x="2841460" y="1281607"/>
                </a:lnTo>
                <a:lnTo>
                  <a:pt x="2836418" y="1287208"/>
                </a:lnTo>
                <a:lnTo>
                  <a:pt x="2833941" y="1294396"/>
                </a:lnTo>
                <a:lnTo>
                  <a:pt x="2834411" y="1301661"/>
                </a:lnTo>
                <a:lnTo>
                  <a:pt x="2837586" y="1308214"/>
                </a:lnTo>
                <a:lnTo>
                  <a:pt x="2843276" y="1313243"/>
                </a:lnTo>
                <a:lnTo>
                  <a:pt x="2843276" y="1313370"/>
                </a:lnTo>
                <a:lnTo>
                  <a:pt x="2850388" y="1315847"/>
                </a:lnTo>
                <a:lnTo>
                  <a:pt x="2857665" y="1315377"/>
                </a:lnTo>
                <a:lnTo>
                  <a:pt x="2864256" y="1312202"/>
                </a:lnTo>
                <a:lnTo>
                  <a:pt x="2869311" y="1306512"/>
                </a:lnTo>
                <a:lnTo>
                  <a:pt x="2871774" y="1299400"/>
                </a:lnTo>
                <a:close/>
              </a:path>
              <a:path w="3657600" h="1858645">
                <a:moveTo>
                  <a:pt x="2883116" y="1421117"/>
                </a:moveTo>
                <a:lnTo>
                  <a:pt x="2882011" y="1413700"/>
                </a:lnTo>
                <a:lnTo>
                  <a:pt x="2878086" y="1407223"/>
                </a:lnTo>
                <a:lnTo>
                  <a:pt x="2872194" y="1402880"/>
                </a:lnTo>
                <a:lnTo>
                  <a:pt x="2865107" y="1401064"/>
                </a:lnTo>
                <a:lnTo>
                  <a:pt x="2857627" y="1402143"/>
                </a:lnTo>
                <a:lnTo>
                  <a:pt x="2851137" y="1406067"/>
                </a:lnTo>
                <a:lnTo>
                  <a:pt x="2846794" y="1411960"/>
                </a:lnTo>
                <a:lnTo>
                  <a:pt x="2844977" y="1419047"/>
                </a:lnTo>
                <a:lnTo>
                  <a:pt x="2846070" y="1426527"/>
                </a:lnTo>
                <a:lnTo>
                  <a:pt x="2849981" y="1433017"/>
                </a:lnTo>
                <a:lnTo>
                  <a:pt x="2855874" y="1437360"/>
                </a:lnTo>
                <a:lnTo>
                  <a:pt x="2862961" y="1439176"/>
                </a:lnTo>
                <a:lnTo>
                  <a:pt x="2870454" y="1438084"/>
                </a:lnTo>
                <a:lnTo>
                  <a:pt x="2870581" y="1437957"/>
                </a:lnTo>
                <a:lnTo>
                  <a:pt x="2877045" y="1434045"/>
                </a:lnTo>
                <a:lnTo>
                  <a:pt x="2881338" y="1428165"/>
                </a:lnTo>
                <a:lnTo>
                  <a:pt x="2883116" y="1421117"/>
                </a:lnTo>
                <a:close/>
              </a:path>
              <a:path w="3657600" h="1858645">
                <a:moveTo>
                  <a:pt x="2910763" y="831964"/>
                </a:moveTo>
                <a:lnTo>
                  <a:pt x="2909697" y="824420"/>
                </a:lnTo>
                <a:lnTo>
                  <a:pt x="2905849" y="817943"/>
                </a:lnTo>
                <a:lnTo>
                  <a:pt x="2899994" y="813600"/>
                </a:lnTo>
                <a:lnTo>
                  <a:pt x="2892920" y="811784"/>
                </a:lnTo>
                <a:lnTo>
                  <a:pt x="2885440" y="812863"/>
                </a:lnTo>
                <a:lnTo>
                  <a:pt x="2878874" y="816711"/>
                </a:lnTo>
                <a:lnTo>
                  <a:pt x="2874492" y="822566"/>
                </a:lnTo>
                <a:lnTo>
                  <a:pt x="2872663" y="829640"/>
                </a:lnTo>
                <a:lnTo>
                  <a:pt x="2873756" y="837120"/>
                </a:lnTo>
                <a:lnTo>
                  <a:pt x="2877591" y="843610"/>
                </a:lnTo>
                <a:lnTo>
                  <a:pt x="2883446" y="847966"/>
                </a:lnTo>
                <a:lnTo>
                  <a:pt x="2890520" y="849820"/>
                </a:lnTo>
                <a:lnTo>
                  <a:pt x="2898013" y="848804"/>
                </a:lnTo>
                <a:lnTo>
                  <a:pt x="2904515" y="844905"/>
                </a:lnTo>
                <a:lnTo>
                  <a:pt x="2908897" y="839050"/>
                </a:lnTo>
                <a:lnTo>
                  <a:pt x="2910763" y="831964"/>
                </a:lnTo>
                <a:close/>
              </a:path>
              <a:path w="3657600" h="1858645">
                <a:moveTo>
                  <a:pt x="2937433" y="1338135"/>
                </a:moveTo>
                <a:lnTo>
                  <a:pt x="2936976" y="1330858"/>
                </a:lnTo>
                <a:lnTo>
                  <a:pt x="2933839" y="1324267"/>
                </a:lnTo>
                <a:lnTo>
                  <a:pt x="2928239" y="1319212"/>
                </a:lnTo>
                <a:lnTo>
                  <a:pt x="2921038" y="1316748"/>
                </a:lnTo>
                <a:lnTo>
                  <a:pt x="2913723" y="1317205"/>
                </a:lnTo>
                <a:lnTo>
                  <a:pt x="2907119" y="1320342"/>
                </a:lnTo>
                <a:lnTo>
                  <a:pt x="2902077" y="1325943"/>
                </a:lnTo>
                <a:lnTo>
                  <a:pt x="2899600" y="1333068"/>
                </a:lnTo>
                <a:lnTo>
                  <a:pt x="2900070" y="1340345"/>
                </a:lnTo>
                <a:lnTo>
                  <a:pt x="2903245" y="1346936"/>
                </a:lnTo>
                <a:lnTo>
                  <a:pt x="2908935" y="1351978"/>
                </a:lnTo>
                <a:lnTo>
                  <a:pt x="2908935" y="1352105"/>
                </a:lnTo>
                <a:lnTo>
                  <a:pt x="2916047" y="1354582"/>
                </a:lnTo>
                <a:lnTo>
                  <a:pt x="2923324" y="1354112"/>
                </a:lnTo>
                <a:lnTo>
                  <a:pt x="2929915" y="1350937"/>
                </a:lnTo>
                <a:lnTo>
                  <a:pt x="2934970" y="1345247"/>
                </a:lnTo>
                <a:lnTo>
                  <a:pt x="2937433" y="1338135"/>
                </a:lnTo>
                <a:close/>
              </a:path>
              <a:path w="3657600" h="1858645">
                <a:moveTo>
                  <a:pt x="2954845" y="1395285"/>
                </a:moveTo>
                <a:lnTo>
                  <a:pt x="2953766" y="1387792"/>
                </a:lnTo>
                <a:lnTo>
                  <a:pt x="2949841" y="1381328"/>
                </a:lnTo>
                <a:lnTo>
                  <a:pt x="2943949" y="1377035"/>
                </a:lnTo>
                <a:lnTo>
                  <a:pt x="2936862" y="1375257"/>
                </a:lnTo>
                <a:lnTo>
                  <a:pt x="2929382" y="1376362"/>
                </a:lnTo>
                <a:lnTo>
                  <a:pt x="2922892" y="1380286"/>
                </a:lnTo>
                <a:lnTo>
                  <a:pt x="2918549" y="1386179"/>
                </a:lnTo>
                <a:lnTo>
                  <a:pt x="2916732" y="1393266"/>
                </a:lnTo>
                <a:lnTo>
                  <a:pt x="2917825" y="1400746"/>
                </a:lnTo>
                <a:lnTo>
                  <a:pt x="2921736" y="1407223"/>
                </a:lnTo>
                <a:lnTo>
                  <a:pt x="2927629" y="1411516"/>
                </a:lnTo>
                <a:lnTo>
                  <a:pt x="2934716" y="1413294"/>
                </a:lnTo>
                <a:lnTo>
                  <a:pt x="2942209" y="1412176"/>
                </a:lnTo>
                <a:lnTo>
                  <a:pt x="2948686" y="1408264"/>
                </a:lnTo>
                <a:lnTo>
                  <a:pt x="2953029" y="1402372"/>
                </a:lnTo>
                <a:lnTo>
                  <a:pt x="2954845" y="1395285"/>
                </a:lnTo>
                <a:close/>
              </a:path>
              <a:path w="3657600" h="1858645">
                <a:moveTo>
                  <a:pt x="2982658" y="806640"/>
                </a:moveTo>
                <a:lnTo>
                  <a:pt x="2981579" y="799147"/>
                </a:lnTo>
                <a:lnTo>
                  <a:pt x="2977731" y="792670"/>
                </a:lnTo>
                <a:lnTo>
                  <a:pt x="2971876" y="788314"/>
                </a:lnTo>
                <a:lnTo>
                  <a:pt x="2964802" y="786460"/>
                </a:lnTo>
                <a:lnTo>
                  <a:pt x="2957322" y="787463"/>
                </a:lnTo>
                <a:lnTo>
                  <a:pt x="2957322" y="787590"/>
                </a:lnTo>
                <a:lnTo>
                  <a:pt x="2950832" y="791438"/>
                </a:lnTo>
                <a:lnTo>
                  <a:pt x="2946476" y="797293"/>
                </a:lnTo>
                <a:lnTo>
                  <a:pt x="2944622" y="804367"/>
                </a:lnTo>
                <a:lnTo>
                  <a:pt x="2945638" y="811847"/>
                </a:lnTo>
                <a:lnTo>
                  <a:pt x="2949524" y="818337"/>
                </a:lnTo>
                <a:lnTo>
                  <a:pt x="2955379" y="822693"/>
                </a:lnTo>
                <a:lnTo>
                  <a:pt x="2962414" y="824547"/>
                </a:lnTo>
                <a:lnTo>
                  <a:pt x="2969895" y="823531"/>
                </a:lnTo>
                <a:lnTo>
                  <a:pt x="2970022" y="823404"/>
                </a:lnTo>
                <a:lnTo>
                  <a:pt x="2976499" y="819569"/>
                </a:lnTo>
                <a:lnTo>
                  <a:pt x="2980842" y="813714"/>
                </a:lnTo>
                <a:lnTo>
                  <a:pt x="2982658" y="806640"/>
                </a:lnTo>
                <a:close/>
              </a:path>
              <a:path w="3657600" h="1858645">
                <a:moveTo>
                  <a:pt x="3026600" y="1369504"/>
                </a:moveTo>
                <a:lnTo>
                  <a:pt x="3025521" y="1362011"/>
                </a:lnTo>
                <a:lnTo>
                  <a:pt x="3021596" y="1355534"/>
                </a:lnTo>
                <a:lnTo>
                  <a:pt x="3015704" y="1351203"/>
                </a:lnTo>
                <a:lnTo>
                  <a:pt x="3008617" y="1349425"/>
                </a:lnTo>
                <a:lnTo>
                  <a:pt x="3001137" y="1350581"/>
                </a:lnTo>
                <a:lnTo>
                  <a:pt x="3001010" y="1350581"/>
                </a:lnTo>
                <a:lnTo>
                  <a:pt x="2994533" y="1354505"/>
                </a:lnTo>
                <a:lnTo>
                  <a:pt x="2992399" y="1357439"/>
                </a:lnTo>
                <a:lnTo>
                  <a:pt x="2986697" y="1355483"/>
                </a:lnTo>
                <a:lnTo>
                  <a:pt x="2979382" y="1355940"/>
                </a:lnTo>
                <a:lnTo>
                  <a:pt x="2972778" y="1359077"/>
                </a:lnTo>
                <a:lnTo>
                  <a:pt x="2967736" y="1364678"/>
                </a:lnTo>
                <a:lnTo>
                  <a:pt x="2965259" y="1371803"/>
                </a:lnTo>
                <a:lnTo>
                  <a:pt x="2965729" y="1379080"/>
                </a:lnTo>
                <a:lnTo>
                  <a:pt x="2968904" y="1385671"/>
                </a:lnTo>
                <a:lnTo>
                  <a:pt x="2974594" y="1390713"/>
                </a:lnTo>
                <a:lnTo>
                  <a:pt x="2981706" y="1393202"/>
                </a:lnTo>
                <a:lnTo>
                  <a:pt x="2988983" y="1392783"/>
                </a:lnTo>
                <a:lnTo>
                  <a:pt x="2995574" y="1389646"/>
                </a:lnTo>
                <a:lnTo>
                  <a:pt x="2999206" y="1385570"/>
                </a:lnTo>
                <a:lnTo>
                  <a:pt x="2999384" y="1385684"/>
                </a:lnTo>
                <a:lnTo>
                  <a:pt x="3006471" y="1387487"/>
                </a:lnTo>
                <a:lnTo>
                  <a:pt x="3013964" y="1386395"/>
                </a:lnTo>
                <a:lnTo>
                  <a:pt x="3020441" y="1382483"/>
                </a:lnTo>
                <a:lnTo>
                  <a:pt x="3024784" y="1376591"/>
                </a:lnTo>
                <a:lnTo>
                  <a:pt x="3026600" y="1369504"/>
                </a:lnTo>
                <a:close/>
              </a:path>
              <a:path w="3657600" h="1858645">
                <a:moveTo>
                  <a:pt x="3054591" y="781367"/>
                </a:moveTo>
                <a:lnTo>
                  <a:pt x="3053588" y="773874"/>
                </a:lnTo>
                <a:lnTo>
                  <a:pt x="3049676" y="767397"/>
                </a:lnTo>
                <a:lnTo>
                  <a:pt x="3043821" y="763041"/>
                </a:lnTo>
                <a:lnTo>
                  <a:pt x="3036735" y="761187"/>
                </a:lnTo>
                <a:lnTo>
                  <a:pt x="3029204" y="762190"/>
                </a:lnTo>
                <a:lnTo>
                  <a:pt x="3022714" y="766102"/>
                </a:lnTo>
                <a:lnTo>
                  <a:pt x="3018358" y="771956"/>
                </a:lnTo>
                <a:lnTo>
                  <a:pt x="3016504" y="779043"/>
                </a:lnTo>
                <a:lnTo>
                  <a:pt x="3017520" y="786574"/>
                </a:lnTo>
                <a:lnTo>
                  <a:pt x="3021419" y="793064"/>
                </a:lnTo>
                <a:lnTo>
                  <a:pt x="3027273" y="797407"/>
                </a:lnTo>
                <a:lnTo>
                  <a:pt x="3034360" y="799223"/>
                </a:lnTo>
                <a:lnTo>
                  <a:pt x="3041904" y="798131"/>
                </a:lnTo>
                <a:lnTo>
                  <a:pt x="3048381" y="794296"/>
                </a:lnTo>
                <a:lnTo>
                  <a:pt x="3052737" y="788441"/>
                </a:lnTo>
                <a:lnTo>
                  <a:pt x="3054591" y="781367"/>
                </a:lnTo>
                <a:close/>
              </a:path>
              <a:path w="3657600" h="1858645">
                <a:moveTo>
                  <a:pt x="3068751" y="1415605"/>
                </a:moveTo>
                <a:lnTo>
                  <a:pt x="3068294" y="1408328"/>
                </a:lnTo>
                <a:lnTo>
                  <a:pt x="3065157" y="1401737"/>
                </a:lnTo>
                <a:lnTo>
                  <a:pt x="3059557" y="1396682"/>
                </a:lnTo>
                <a:lnTo>
                  <a:pt x="3052356" y="1394218"/>
                </a:lnTo>
                <a:lnTo>
                  <a:pt x="3045041" y="1394675"/>
                </a:lnTo>
                <a:lnTo>
                  <a:pt x="3038437" y="1397812"/>
                </a:lnTo>
                <a:lnTo>
                  <a:pt x="3033395" y="1403413"/>
                </a:lnTo>
                <a:lnTo>
                  <a:pt x="3030982" y="1410538"/>
                </a:lnTo>
                <a:lnTo>
                  <a:pt x="3031439" y="1417815"/>
                </a:lnTo>
                <a:lnTo>
                  <a:pt x="3034588" y="1424406"/>
                </a:lnTo>
                <a:lnTo>
                  <a:pt x="3040253" y="1429448"/>
                </a:lnTo>
                <a:lnTo>
                  <a:pt x="3047365" y="1431937"/>
                </a:lnTo>
                <a:lnTo>
                  <a:pt x="3054642" y="1431518"/>
                </a:lnTo>
                <a:lnTo>
                  <a:pt x="3061233" y="1428381"/>
                </a:lnTo>
                <a:lnTo>
                  <a:pt x="3066288" y="1422717"/>
                </a:lnTo>
                <a:lnTo>
                  <a:pt x="3068751" y="1415605"/>
                </a:lnTo>
                <a:close/>
              </a:path>
              <a:path w="3657600" h="1858645">
                <a:moveTo>
                  <a:pt x="3098254" y="1343710"/>
                </a:moveTo>
                <a:lnTo>
                  <a:pt x="3097149" y="1336230"/>
                </a:lnTo>
                <a:lnTo>
                  <a:pt x="3093224" y="1329753"/>
                </a:lnTo>
                <a:lnTo>
                  <a:pt x="3087344" y="1325410"/>
                </a:lnTo>
                <a:lnTo>
                  <a:pt x="3080296" y="1323594"/>
                </a:lnTo>
                <a:lnTo>
                  <a:pt x="3072892" y="1324673"/>
                </a:lnTo>
                <a:lnTo>
                  <a:pt x="3072765" y="1324673"/>
                </a:lnTo>
                <a:lnTo>
                  <a:pt x="3066288" y="1328597"/>
                </a:lnTo>
                <a:lnTo>
                  <a:pt x="3061995" y="1334490"/>
                </a:lnTo>
                <a:lnTo>
                  <a:pt x="3060217" y="1341577"/>
                </a:lnTo>
                <a:lnTo>
                  <a:pt x="3061335" y="1349057"/>
                </a:lnTo>
                <a:lnTo>
                  <a:pt x="3065246" y="1355547"/>
                </a:lnTo>
                <a:lnTo>
                  <a:pt x="3071139" y="1359890"/>
                </a:lnTo>
                <a:lnTo>
                  <a:pt x="3078226" y="1361706"/>
                </a:lnTo>
                <a:lnTo>
                  <a:pt x="3085719" y="1360614"/>
                </a:lnTo>
                <a:lnTo>
                  <a:pt x="3085719" y="1360487"/>
                </a:lnTo>
                <a:lnTo>
                  <a:pt x="3092183" y="1356601"/>
                </a:lnTo>
                <a:lnTo>
                  <a:pt x="3096476" y="1350746"/>
                </a:lnTo>
                <a:lnTo>
                  <a:pt x="3098254" y="1343710"/>
                </a:lnTo>
                <a:close/>
              </a:path>
              <a:path w="3657600" h="1858645">
                <a:moveTo>
                  <a:pt x="3126473" y="756094"/>
                </a:moveTo>
                <a:lnTo>
                  <a:pt x="3125470" y="748601"/>
                </a:lnTo>
                <a:lnTo>
                  <a:pt x="3121622" y="742124"/>
                </a:lnTo>
                <a:lnTo>
                  <a:pt x="3115767" y="737768"/>
                </a:lnTo>
                <a:lnTo>
                  <a:pt x="3108693" y="735914"/>
                </a:lnTo>
                <a:lnTo>
                  <a:pt x="3101213" y="736917"/>
                </a:lnTo>
                <a:lnTo>
                  <a:pt x="3101086" y="736917"/>
                </a:lnTo>
                <a:lnTo>
                  <a:pt x="3094596" y="740829"/>
                </a:lnTo>
                <a:lnTo>
                  <a:pt x="3090253" y="746683"/>
                </a:lnTo>
                <a:lnTo>
                  <a:pt x="3088436" y="753770"/>
                </a:lnTo>
                <a:lnTo>
                  <a:pt x="3089529" y="761301"/>
                </a:lnTo>
                <a:lnTo>
                  <a:pt x="3093364" y="767791"/>
                </a:lnTo>
                <a:lnTo>
                  <a:pt x="3099219" y="772134"/>
                </a:lnTo>
                <a:lnTo>
                  <a:pt x="3106293" y="773950"/>
                </a:lnTo>
                <a:lnTo>
                  <a:pt x="3113786" y="772858"/>
                </a:lnTo>
                <a:lnTo>
                  <a:pt x="3120263" y="769023"/>
                </a:lnTo>
                <a:lnTo>
                  <a:pt x="3124619" y="763168"/>
                </a:lnTo>
                <a:lnTo>
                  <a:pt x="3126473" y="756094"/>
                </a:lnTo>
                <a:close/>
              </a:path>
              <a:path w="3657600" h="1858645">
                <a:moveTo>
                  <a:pt x="3134423" y="1454340"/>
                </a:moveTo>
                <a:lnTo>
                  <a:pt x="3134004" y="1447063"/>
                </a:lnTo>
                <a:lnTo>
                  <a:pt x="3130867" y="1440472"/>
                </a:lnTo>
                <a:lnTo>
                  <a:pt x="3125216" y="1435417"/>
                </a:lnTo>
                <a:lnTo>
                  <a:pt x="3118040" y="1432941"/>
                </a:lnTo>
                <a:lnTo>
                  <a:pt x="3110763" y="1433360"/>
                </a:lnTo>
                <a:lnTo>
                  <a:pt x="3104210" y="1436497"/>
                </a:lnTo>
                <a:lnTo>
                  <a:pt x="3099181" y="1442148"/>
                </a:lnTo>
                <a:lnTo>
                  <a:pt x="3096691" y="1449273"/>
                </a:lnTo>
                <a:lnTo>
                  <a:pt x="3097111" y="1456550"/>
                </a:lnTo>
                <a:lnTo>
                  <a:pt x="3100247" y="1463141"/>
                </a:lnTo>
                <a:lnTo>
                  <a:pt x="3105912" y="1468183"/>
                </a:lnTo>
                <a:lnTo>
                  <a:pt x="3113087" y="1470660"/>
                </a:lnTo>
                <a:lnTo>
                  <a:pt x="3120352" y="1470202"/>
                </a:lnTo>
                <a:lnTo>
                  <a:pt x="3126905" y="1467065"/>
                </a:lnTo>
                <a:lnTo>
                  <a:pt x="3131947" y="1461452"/>
                </a:lnTo>
                <a:lnTo>
                  <a:pt x="3134423" y="1454340"/>
                </a:lnTo>
                <a:close/>
              </a:path>
              <a:path w="3657600" h="1858645">
                <a:moveTo>
                  <a:pt x="3170009" y="1317815"/>
                </a:moveTo>
                <a:lnTo>
                  <a:pt x="3168904" y="1310322"/>
                </a:lnTo>
                <a:lnTo>
                  <a:pt x="3164979" y="1303858"/>
                </a:lnTo>
                <a:lnTo>
                  <a:pt x="3159087" y="1299565"/>
                </a:lnTo>
                <a:lnTo>
                  <a:pt x="3152000" y="1297787"/>
                </a:lnTo>
                <a:lnTo>
                  <a:pt x="3144520" y="1298892"/>
                </a:lnTo>
                <a:lnTo>
                  <a:pt x="3138043" y="1302816"/>
                </a:lnTo>
                <a:lnTo>
                  <a:pt x="3133750" y="1308709"/>
                </a:lnTo>
                <a:lnTo>
                  <a:pt x="3131972" y="1315796"/>
                </a:lnTo>
                <a:lnTo>
                  <a:pt x="3133090" y="1323276"/>
                </a:lnTo>
                <a:lnTo>
                  <a:pt x="3137001" y="1329753"/>
                </a:lnTo>
                <a:lnTo>
                  <a:pt x="3142894" y="1334046"/>
                </a:lnTo>
                <a:lnTo>
                  <a:pt x="3149981" y="1335824"/>
                </a:lnTo>
                <a:lnTo>
                  <a:pt x="3157474" y="1334706"/>
                </a:lnTo>
                <a:lnTo>
                  <a:pt x="3163938" y="1330794"/>
                </a:lnTo>
                <a:lnTo>
                  <a:pt x="3168231" y="1324902"/>
                </a:lnTo>
                <a:lnTo>
                  <a:pt x="3170009" y="1317815"/>
                </a:lnTo>
                <a:close/>
              </a:path>
              <a:path w="3657600" h="1858645">
                <a:moveTo>
                  <a:pt x="3198431" y="730821"/>
                </a:moveTo>
                <a:lnTo>
                  <a:pt x="3197352" y="723328"/>
                </a:lnTo>
                <a:lnTo>
                  <a:pt x="3193504" y="716851"/>
                </a:lnTo>
                <a:lnTo>
                  <a:pt x="3187649" y="712495"/>
                </a:lnTo>
                <a:lnTo>
                  <a:pt x="3180575" y="710641"/>
                </a:lnTo>
                <a:lnTo>
                  <a:pt x="3173095" y="711644"/>
                </a:lnTo>
                <a:lnTo>
                  <a:pt x="3166605" y="715543"/>
                </a:lnTo>
                <a:lnTo>
                  <a:pt x="3162249" y="721398"/>
                </a:lnTo>
                <a:lnTo>
                  <a:pt x="3160395" y="728433"/>
                </a:lnTo>
                <a:lnTo>
                  <a:pt x="3161411" y="735901"/>
                </a:lnTo>
                <a:lnTo>
                  <a:pt x="3165246" y="742467"/>
                </a:lnTo>
                <a:lnTo>
                  <a:pt x="3171101" y="746848"/>
                </a:lnTo>
                <a:lnTo>
                  <a:pt x="3178175" y="748677"/>
                </a:lnTo>
                <a:lnTo>
                  <a:pt x="3185668" y="747585"/>
                </a:lnTo>
                <a:lnTo>
                  <a:pt x="3185795" y="747585"/>
                </a:lnTo>
                <a:lnTo>
                  <a:pt x="3192272" y="743750"/>
                </a:lnTo>
                <a:lnTo>
                  <a:pt x="3196615" y="737895"/>
                </a:lnTo>
                <a:lnTo>
                  <a:pt x="3198431" y="730821"/>
                </a:lnTo>
                <a:close/>
              </a:path>
              <a:path w="3657600" h="1858645">
                <a:moveTo>
                  <a:pt x="3200196" y="1493075"/>
                </a:moveTo>
                <a:lnTo>
                  <a:pt x="3199727" y="1485798"/>
                </a:lnTo>
                <a:lnTo>
                  <a:pt x="3196552" y="1479207"/>
                </a:lnTo>
                <a:lnTo>
                  <a:pt x="3190875" y="1474152"/>
                </a:lnTo>
                <a:lnTo>
                  <a:pt x="3183750" y="1471676"/>
                </a:lnTo>
                <a:lnTo>
                  <a:pt x="3176473" y="1472095"/>
                </a:lnTo>
                <a:lnTo>
                  <a:pt x="3169882" y="1475232"/>
                </a:lnTo>
                <a:lnTo>
                  <a:pt x="3164840" y="1480883"/>
                </a:lnTo>
                <a:lnTo>
                  <a:pt x="3162363" y="1488008"/>
                </a:lnTo>
                <a:lnTo>
                  <a:pt x="3162820" y="1495285"/>
                </a:lnTo>
                <a:lnTo>
                  <a:pt x="3165957" y="1501876"/>
                </a:lnTo>
                <a:lnTo>
                  <a:pt x="3171571" y="1506918"/>
                </a:lnTo>
                <a:lnTo>
                  <a:pt x="3178759" y="1509395"/>
                </a:lnTo>
                <a:lnTo>
                  <a:pt x="3186074" y="1508937"/>
                </a:lnTo>
                <a:lnTo>
                  <a:pt x="3192678" y="1505800"/>
                </a:lnTo>
                <a:lnTo>
                  <a:pt x="3197733" y="1500187"/>
                </a:lnTo>
                <a:lnTo>
                  <a:pt x="3200196" y="1493075"/>
                </a:lnTo>
                <a:close/>
              </a:path>
              <a:path w="3657600" h="1858645">
                <a:moveTo>
                  <a:pt x="3241764" y="1292034"/>
                </a:moveTo>
                <a:lnTo>
                  <a:pt x="3240659" y="1284541"/>
                </a:lnTo>
                <a:lnTo>
                  <a:pt x="3236734" y="1278064"/>
                </a:lnTo>
                <a:lnTo>
                  <a:pt x="3230842" y="1273733"/>
                </a:lnTo>
                <a:lnTo>
                  <a:pt x="3223755" y="1271955"/>
                </a:lnTo>
                <a:lnTo>
                  <a:pt x="3216275" y="1273111"/>
                </a:lnTo>
                <a:lnTo>
                  <a:pt x="3209785" y="1277035"/>
                </a:lnTo>
                <a:lnTo>
                  <a:pt x="3205454" y="1282928"/>
                </a:lnTo>
                <a:lnTo>
                  <a:pt x="3203676" y="1290015"/>
                </a:lnTo>
                <a:lnTo>
                  <a:pt x="3204845" y="1297495"/>
                </a:lnTo>
                <a:lnTo>
                  <a:pt x="3208731" y="1303909"/>
                </a:lnTo>
                <a:lnTo>
                  <a:pt x="3214586" y="1308214"/>
                </a:lnTo>
                <a:lnTo>
                  <a:pt x="3221621" y="1310017"/>
                </a:lnTo>
                <a:lnTo>
                  <a:pt x="3229102" y="1308925"/>
                </a:lnTo>
                <a:lnTo>
                  <a:pt x="3229229" y="1308925"/>
                </a:lnTo>
                <a:lnTo>
                  <a:pt x="3235693" y="1305013"/>
                </a:lnTo>
                <a:lnTo>
                  <a:pt x="3239986" y="1299121"/>
                </a:lnTo>
                <a:lnTo>
                  <a:pt x="3241764" y="1292034"/>
                </a:lnTo>
                <a:close/>
              </a:path>
              <a:path w="3657600" h="1858645">
                <a:moveTo>
                  <a:pt x="3265855" y="1531810"/>
                </a:moveTo>
                <a:lnTo>
                  <a:pt x="3265386" y="1524533"/>
                </a:lnTo>
                <a:lnTo>
                  <a:pt x="3262211" y="1517942"/>
                </a:lnTo>
                <a:lnTo>
                  <a:pt x="3256534" y="1512887"/>
                </a:lnTo>
                <a:lnTo>
                  <a:pt x="3256534" y="1512760"/>
                </a:lnTo>
                <a:lnTo>
                  <a:pt x="3249409" y="1510296"/>
                </a:lnTo>
                <a:lnTo>
                  <a:pt x="3242132" y="1510766"/>
                </a:lnTo>
                <a:lnTo>
                  <a:pt x="3235541" y="1513941"/>
                </a:lnTo>
                <a:lnTo>
                  <a:pt x="3230499" y="1519618"/>
                </a:lnTo>
                <a:lnTo>
                  <a:pt x="3228022" y="1526743"/>
                </a:lnTo>
                <a:lnTo>
                  <a:pt x="3228479" y="1534020"/>
                </a:lnTo>
                <a:lnTo>
                  <a:pt x="3231616" y="1540611"/>
                </a:lnTo>
                <a:lnTo>
                  <a:pt x="3237230" y="1545653"/>
                </a:lnTo>
                <a:lnTo>
                  <a:pt x="3244418" y="1548130"/>
                </a:lnTo>
                <a:lnTo>
                  <a:pt x="3251733" y="1547672"/>
                </a:lnTo>
                <a:lnTo>
                  <a:pt x="3258337" y="1544535"/>
                </a:lnTo>
                <a:lnTo>
                  <a:pt x="3263392" y="1538922"/>
                </a:lnTo>
                <a:lnTo>
                  <a:pt x="3265855" y="1531810"/>
                </a:lnTo>
                <a:close/>
              </a:path>
              <a:path w="3657600" h="1858645">
                <a:moveTo>
                  <a:pt x="3270364" y="705535"/>
                </a:moveTo>
                <a:lnTo>
                  <a:pt x="3269361" y="698055"/>
                </a:lnTo>
                <a:lnTo>
                  <a:pt x="3265449" y="691553"/>
                </a:lnTo>
                <a:lnTo>
                  <a:pt x="3259594" y="687171"/>
                </a:lnTo>
                <a:lnTo>
                  <a:pt x="3252508" y="685304"/>
                </a:lnTo>
                <a:lnTo>
                  <a:pt x="3244977" y="686371"/>
                </a:lnTo>
                <a:lnTo>
                  <a:pt x="3238487" y="690219"/>
                </a:lnTo>
                <a:lnTo>
                  <a:pt x="3234131" y="696074"/>
                </a:lnTo>
                <a:lnTo>
                  <a:pt x="3232277" y="703148"/>
                </a:lnTo>
                <a:lnTo>
                  <a:pt x="3233293" y="710628"/>
                </a:lnTo>
                <a:lnTo>
                  <a:pt x="3237192" y="717118"/>
                </a:lnTo>
                <a:lnTo>
                  <a:pt x="3243046" y="721474"/>
                </a:lnTo>
                <a:lnTo>
                  <a:pt x="3250133" y="723328"/>
                </a:lnTo>
                <a:lnTo>
                  <a:pt x="3257677" y="722312"/>
                </a:lnTo>
                <a:lnTo>
                  <a:pt x="3264154" y="718426"/>
                </a:lnTo>
                <a:lnTo>
                  <a:pt x="3268510" y="712571"/>
                </a:lnTo>
                <a:lnTo>
                  <a:pt x="3270364" y="705535"/>
                </a:lnTo>
                <a:close/>
              </a:path>
              <a:path w="3657600" h="1858645">
                <a:moveTo>
                  <a:pt x="3313493" y="1266177"/>
                </a:moveTo>
                <a:lnTo>
                  <a:pt x="3312414" y="1258760"/>
                </a:lnTo>
                <a:lnTo>
                  <a:pt x="3308489" y="1252283"/>
                </a:lnTo>
                <a:lnTo>
                  <a:pt x="3302597" y="1247940"/>
                </a:lnTo>
                <a:lnTo>
                  <a:pt x="3295510" y="1246124"/>
                </a:lnTo>
                <a:lnTo>
                  <a:pt x="3288030" y="1247203"/>
                </a:lnTo>
                <a:lnTo>
                  <a:pt x="3281540" y="1251127"/>
                </a:lnTo>
                <a:lnTo>
                  <a:pt x="3277197" y="1257020"/>
                </a:lnTo>
                <a:lnTo>
                  <a:pt x="3275380" y="1264107"/>
                </a:lnTo>
                <a:lnTo>
                  <a:pt x="3276473" y="1271587"/>
                </a:lnTo>
                <a:lnTo>
                  <a:pt x="3280384" y="1278077"/>
                </a:lnTo>
                <a:lnTo>
                  <a:pt x="3286277" y="1282420"/>
                </a:lnTo>
                <a:lnTo>
                  <a:pt x="3293364" y="1284236"/>
                </a:lnTo>
                <a:lnTo>
                  <a:pt x="3300857" y="1283144"/>
                </a:lnTo>
                <a:lnTo>
                  <a:pt x="3300984" y="1283017"/>
                </a:lnTo>
                <a:lnTo>
                  <a:pt x="3307384" y="1279105"/>
                </a:lnTo>
                <a:lnTo>
                  <a:pt x="3311690" y="1273225"/>
                </a:lnTo>
                <a:lnTo>
                  <a:pt x="3313493" y="1266177"/>
                </a:lnTo>
                <a:close/>
              </a:path>
              <a:path w="3657600" h="1858645">
                <a:moveTo>
                  <a:pt x="3331514" y="1570494"/>
                </a:moveTo>
                <a:lnTo>
                  <a:pt x="3331045" y="1563217"/>
                </a:lnTo>
                <a:lnTo>
                  <a:pt x="3327870" y="1556664"/>
                </a:lnTo>
                <a:lnTo>
                  <a:pt x="3322193" y="1551622"/>
                </a:lnTo>
                <a:lnTo>
                  <a:pt x="3322193" y="1551495"/>
                </a:lnTo>
                <a:lnTo>
                  <a:pt x="3315068" y="1549031"/>
                </a:lnTo>
                <a:lnTo>
                  <a:pt x="3307791" y="1549501"/>
                </a:lnTo>
                <a:lnTo>
                  <a:pt x="3301200" y="1552676"/>
                </a:lnTo>
                <a:lnTo>
                  <a:pt x="3296158" y="1558353"/>
                </a:lnTo>
                <a:lnTo>
                  <a:pt x="3293681" y="1565478"/>
                </a:lnTo>
                <a:lnTo>
                  <a:pt x="3294138" y="1572755"/>
                </a:lnTo>
                <a:lnTo>
                  <a:pt x="3297275" y="1579346"/>
                </a:lnTo>
                <a:lnTo>
                  <a:pt x="3302889" y="1584388"/>
                </a:lnTo>
                <a:lnTo>
                  <a:pt x="3310077" y="1586865"/>
                </a:lnTo>
                <a:lnTo>
                  <a:pt x="3317392" y="1586407"/>
                </a:lnTo>
                <a:lnTo>
                  <a:pt x="3323996" y="1583270"/>
                </a:lnTo>
                <a:lnTo>
                  <a:pt x="3329051" y="1577657"/>
                </a:lnTo>
                <a:lnTo>
                  <a:pt x="3331514" y="1570494"/>
                </a:lnTo>
                <a:close/>
              </a:path>
              <a:path w="3657600" h="1858645">
                <a:moveTo>
                  <a:pt x="3342246" y="680262"/>
                </a:moveTo>
                <a:lnTo>
                  <a:pt x="3341243" y="672782"/>
                </a:lnTo>
                <a:lnTo>
                  <a:pt x="3337344" y="666229"/>
                </a:lnTo>
                <a:lnTo>
                  <a:pt x="3331489" y="661847"/>
                </a:lnTo>
                <a:lnTo>
                  <a:pt x="3324453" y="660019"/>
                </a:lnTo>
                <a:lnTo>
                  <a:pt x="3316986" y="661098"/>
                </a:lnTo>
                <a:lnTo>
                  <a:pt x="3316859" y="661098"/>
                </a:lnTo>
                <a:lnTo>
                  <a:pt x="3310369" y="664946"/>
                </a:lnTo>
                <a:lnTo>
                  <a:pt x="3306026" y="670801"/>
                </a:lnTo>
                <a:lnTo>
                  <a:pt x="3304209" y="677875"/>
                </a:lnTo>
                <a:lnTo>
                  <a:pt x="3305302" y="685355"/>
                </a:lnTo>
                <a:lnTo>
                  <a:pt x="3309137" y="691845"/>
                </a:lnTo>
                <a:lnTo>
                  <a:pt x="3314992" y="696201"/>
                </a:lnTo>
                <a:lnTo>
                  <a:pt x="3322066" y="698055"/>
                </a:lnTo>
                <a:lnTo>
                  <a:pt x="3329559" y="697039"/>
                </a:lnTo>
                <a:lnTo>
                  <a:pt x="3336036" y="693153"/>
                </a:lnTo>
                <a:lnTo>
                  <a:pt x="3340392" y="687298"/>
                </a:lnTo>
                <a:lnTo>
                  <a:pt x="3342246" y="680262"/>
                </a:lnTo>
                <a:close/>
              </a:path>
              <a:path w="3657600" h="1858645">
                <a:moveTo>
                  <a:pt x="3385248" y="1240345"/>
                </a:moveTo>
                <a:lnTo>
                  <a:pt x="3384169" y="1232852"/>
                </a:lnTo>
                <a:lnTo>
                  <a:pt x="3380244" y="1226388"/>
                </a:lnTo>
                <a:lnTo>
                  <a:pt x="3374352" y="1222095"/>
                </a:lnTo>
                <a:lnTo>
                  <a:pt x="3367265" y="1220317"/>
                </a:lnTo>
                <a:lnTo>
                  <a:pt x="3359785" y="1221422"/>
                </a:lnTo>
                <a:lnTo>
                  <a:pt x="3359658" y="1221422"/>
                </a:lnTo>
                <a:lnTo>
                  <a:pt x="3353244" y="1225346"/>
                </a:lnTo>
                <a:lnTo>
                  <a:pt x="3348939" y="1231239"/>
                </a:lnTo>
                <a:lnTo>
                  <a:pt x="3347135" y="1238326"/>
                </a:lnTo>
                <a:lnTo>
                  <a:pt x="3348228" y="1245806"/>
                </a:lnTo>
                <a:lnTo>
                  <a:pt x="3352139" y="1252283"/>
                </a:lnTo>
                <a:lnTo>
                  <a:pt x="3358032" y="1256576"/>
                </a:lnTo>
                <a:lnTo>
                  <a:pt x="3365119" y="1258354"/>
                </a:lnTo>
                <a:lnTo>
                  <a:pt x="3372612" y="1257236"/>
                </a:lnTo>
                <a:lnTo>
                  <a:pt x="3379089" y="1253324"/>
                </a:lnTo>
                <a:lnTo>
                  <a:pt x="3383432" y="1247432"/>
                </a:lnTo>
                <a:lnTo>
                  <a:pt x="3385248" y="1240345"/>
                </a:lnTo>
                <a:close/>
              </a:path>
              <a:path w="3657600" h="1858645">
                <a:moveTo>
                  <a:pt x="3397173" y="1609204"/>
                </a:moveTo>
                <a:lnTo>
                  <a:pt x="3396704" y="1601901"/>
                </a:lnTo>
                <a:lnTo>
                  <a:pt x="3393529" y="1595348"/>
                </a:lnTo>
                <a:lnTo>
                  <a:pt x="3387852" y="1590357"/>
                </a:lnTo>
                <a:lnTo>
                  <a:pt x="3387852" y="1590230"/>
                </a:lnTo>
                <a:lnTo>
                  <a:pt x="3380727" y="1587766"/>
                </a:lnTo>
                <a:lnTo>
                  <a:pt x="3373450" y="1588236"/>
                </a:lnTo>
                <a:lnTo>
                  <a:pt x="3366859" y="1591411"/>
                </a:lnTo>
                <a:lnTo>
                  <a:pt x="3361817" y="1597088"/>
                </a:lnTo>
                <a:lnTo>
                  <a:pt x="3359340" y="1604213"/>
                </a:lnTo>
                <a:lnTo>
                  <a:pt x="3359797" y="1611490"/>
                </a:lnTo>
                <a:lnTo>
                  <a:pt x="3362934" y="1618081"/>
                </a:lnTo>
                <a:lnTo>
                  <a:pt x="3368548" y="1623123"/>
                </a:lnTo>
                <a:lnTo>
                  <a:pt x="3375736" y="1625600"/>
                </a:lnTo>
                <a:lnTo>
                  <a:pt x="3383051" y="1625142"/>
                </a:lnTo>
                <a:lnTo>
                  <a:pt x="3389655" y="1622005"/>
                </a:lnTo>
                <a:lnTo>
                  <a:pt x="3394710" y="1616392"/>
                </a:lnTo>
                <a:lnTo>
                  <a:pt x="3397173" y="1609204"/>
                </a:lnTo>
                <a:close/>
              </a:path>
              <a:path w="3657600" h="1858645">
                <a:moveTo>
                  <a:pt x="3414204" y="654926"/>
                </a:moveTo>
                <a:lnTo>
                  <a:pt x="3413125" y="647382"/>
                </a:lnTo>
                <a:lnTo>
                  <a:pt x="3409277" y="640905"/>
                </a:lnTo>
                <a:lnTo>
                  <a:pt x="3403422" y="636562"/>
                </a:lnTo>
                <a:lnTo>
                  <a:pt x="3396348" y="634746"/>
                </a:lnTo>
                <a:lnTo>
                  <a:pt x="3388868" y="635825"/>
                </a:lnTo>
                <a:lnTo>
                  <a:pt x="3382353" y="639673"/>
                </a:lnTo>
                <a:lnTo>
                  <a:pt x="3377971" y="645528"/>
                </a:lnTo>
                <a:lnTo>
                  <a:pt x="3376104" y="652602"/>
                </a:lnTo>
                <a:lnTo>
                  <a:pt x="3377184" y="660082"/>
                </a:lnTo>
                <a:lnTo>
                  <a:pt x="3381019" y="666572"/>
                </a:lnTo>
                <a:lnTo>
                  <a:pt x="3386874" y="670928"/>
                </a:lnTo>
                <a:lnTo>
                  <a:pt x="3393948" y="672782"/>
                </a:lnTo>
                <a:lnTo>
                  <a:pt x="3401441" y="671766"/>
                </a:lnTo>
                <a:lnTo>
                  <a:pt x="3407994" y="667867"/>
                </a:lnTo>
                <a:lnTo>
                  <a:pt x="3412375" y="662012"/>
                </a:lnTo>
                <a:lnTo>
                  <a:pt x="3414204" y="654926"/>
                </a:lnTo>
                <a:close/>
              </a:path>
              <a:path w="3657600" h="1858645">
                <a:moveTo>
                  <a:pt x="3457003" y="1214564"/>
                </a:moveTo>
                <a:lnTo>
                  <a:pt x="3455924" y="1207071"/>
                </a:lnTo>
                <a:lnTo>
                  <a:pt x="3451949" y="1200594"/>
                </a:lnTo>
                <a:lnTo>
                  <a:pt x="3446056" y="1196263"/>
                </a:lnTo>
                <a:lnTo>
                  <a:pt x="3439007" y="1194485"/>
                </a:lnTo>
                <a:lnTo>
                  <a:pt x="3431540" y="1195641"/>
                </a:lnTo>
                <a:lnTo>
                  <a:pt x="3431413" y="1195641"/>
                </a:lnTo>
                <a:lnTo>
                  <a:pt x="3424936" y="1199565"/>
                </a:lnTo>
                <a:lnTo>
                  <a:pt x="3420643" y="1205458"/>
                </a:lnTo>
                <a:lnTo>
                  <a:pt x="3418865" y="1212545"/>
                </a:lnTo>
                <a:lnTo>
                  <a:pt x="3419983" y="1220025"/>
                </a:lnTo>
                <a:lnTo>
                  <a:pt x="3423894" y="1226439"/>
                </a:lnTo>
                <a:lnTo>
                  <a:pt x="3429787" y="1230744"/>
                </a:lnTo>
                <a:lnTo>
                  <a:pt x="3436874" y="1232547"/>
                </a:lnTo>
                <a:lnTo>
                  <a:pt x="3444367" y="1231455"/>
                </a:lnTo>
                <a:lnTo>
                  <a:pt x="3450844" y="1227543"/>
                </a:lnTo>
                <a:lnTo>
                  <a:pt x="3455187" y="1221651"/>
                </a:lnTo>
                <a:lnTo>
                  <a:pt x="3457003" y="1214564"/>
                </a:lnTo>
                <a:close/>
              </a:path>
              <a:path w="3657600" h="1858645">
                <a:moveTo>
                  <a:pt x="3462832" y="1647939"/>
                </a:moveTo>
                <a:lnTo>
                  <a:pt x="3462375" y="1640624"/>
                </a:lnTo>
                <a:lnTo>
                  <a:pt x="3459238" y="1634020"/>
                </a:lnTo>
                <a:lnTo>
                  <a:pt x="3453638" y="1628965"/>
                </a:lnTo>
                <a:lnTo>
                  <a:pt x="3453511" y="1628965"/>
                </a:lnTo>
                <a:lnTo>
                  <a:pt x="3446386" y="1626501"/>
                </a:lnTo>
                <a:lnTo>
                  <a:pt x="3439109" y="1626971"/>
                </a:lnTo>
                <a:lnTo>
                  <a:pt x="3432518" y="1630146"/>
                </a:lnTo>
                <a:lnTo>
                  <a:pt x="3427476" y="1635823"/>
                </a:lnTo>
                <a:lnTo>
                  <a:pt x="3424999" y="1642948"/>
                </a:lnTo>
                <a:lnTo>
                  <a:pt x="3425456" y="1650225"/>
                </a:lnTo>
                <a:lnTo>
                  <a:pt x="3428593" y="1656816"/>
                </a:lnTo>
                <a:lnTo>
                  <a:pt x="3434207" y="1661858"/>
                </a:lnTo>
                <a:lnTo>
                  <a:pt x="3434334" y="1661858"/>
                </a:lnTo>
                <a:lnTo>
                  <a:pt x="3441446" y="1664335"/>
                </a:lnTo>
                <a:lnTo>
                  <a:pt x="3448723" y="1663877"/>
                </a:lnTo>
                <a:lnTo>
                  <a:pt x="3455314" y="1660740"/>
                </a:lnTo>
                <a:lnTo>
                  <a:pt x="3460369" y="1655127"/>
                </a:lnTo>
                <a:lnTo>
                  <a:pt x="3462832" y="1647939"/>
                </a:lnTo>
                <a:close/>
              </a:path>
              <a:path w="3657600" h="1858645">
                <a:moveTo>
                  <a:pt x="3486137" y="629602"/>
                </a:moveTo>
                <a:lnTo>
                  <a:pt x="3485134" y="622109"/>
                </a:lnTo>
                <a:lnTo>
                  <a:pt x="3481209" y="615632"/>
                </a:lnTo>
                <a:lnTo>
                  <a:pt x="3475317" y="611276"/>
                </a:lnTo>
                <a:lnTo>
                  <a:pt x="3468230" y="609422"/>
                </a:lnTo>
                <a:lnTo>
                  <a:pt x="3460750" y="610425"/>
                </a:lnTo>
                <a:lnTo>
                  <a:pt x="3460750" y="610552"/>
                </a:lnTo>
                <a:lnTo>
                  <a:pt x="3454260" y="614400"/>
                </a:lnTo>
                <a:lnTo>
                  <a:pt x="3449904" y="620255"/>
                </a:lnTo>
                <a:lnTo>
                  <a:pt x="3448050" y="627329"/>
                </a:lnTo>
                <a:lnTo>
                  <a:pt x="3449066" y="634809"/>
                </a:lnTo>
                <a:lnTo>
                  <a:pt x="3452952" y="641299"/>
                </a:lnTo>
                <a:lnTo>
                  <a:pt x="3458807" y="645655"/>
                </a:lnTo>
                <a:lnTo>
                  <a:pt x="3465842" y="647509"/>
                </a:lnTo>
                <a:lnTo>
                  <a:pt x="3473323" y="646493"/>
                </a:lnTo>
                <a:lnTo>
                  <a:pt x="3473450" y="646366"/>
                </a:lnTo>
                <a:lnTo>
                  <a:pt x="3479927" y="642531"/>
                </a:lnTo>
                <a:lnTo>
                  <a:pt x="3484283" y="636676"/>
                </a:lnTo>
                <a:lnTo>
                  <a:pt x="3486137" y="629602"/>
                </a:lnTo>
                <a:close/>
              </a:path>
              <a:path w="3657600" h="1858645">
                <a:moveTo>
                  <a:pt x="3528491" y="1686674"/>
                </a:moveTo>
                <a:lnTo>
                  <a:pt x="3528034" y="1679359"/>
                </a:lnTo>
                <a:lnTo>
                  <a:pt x="3524897" y="1672755"/>
                </a:lnTo>
                <a:lnTo>
                  <a:pt x="3519297" y="1667700"/>
                </a:lnTo>
                <a:lnTo>
                  <a:pt x="3519170" y="1667700"/>
                </a:lnTo>
                <a:lnTo>
                  <a:pt x="3512045" y="1665236"/>
                </a:lnTo>
                <a:lnTo>
                  <a:pt x="3504768" y="1665706"/>
                </a:lnTo>
                <a:lnTo>
                  <a:pt x="3498177" y="1668881"/>
                </a:lnTo>
                <a:lnTo>
                  <a:pt x="3493135" y="1674558"/>
                </a:lnTo>
                <a:lnTo>
                  <a:pt x="3490658" y="1681683"/>
                </a:lnTo>
                <a:lnTo>
                  <a:pt x="3491115" y="1688960"/>
                </a:lnTo>
                <a:lnTo>
                  <a:pt x="3494252" y="1695551"/>
                </a:lnTo>
                <a:lnTo>
                  <a:pt x="3499866" y="1700593"/>
                </a:lnTo>
                <a:lnTo>
                  <a:pt x="3499993" y="1700593"/>
                </a:lnTo>
                <a:lnTo>
                  <a:pt x="3507105" y="1703070"/>
                </a:lnTo>
                <a:lnTo>
                  <a:pt x="3514382" y="1702612"/>
                </a:lnTo>
                <a:lnTo>
                  <a:pt x="3520973" y="1699475"/>
                </a:lnTo>
                <a:lnTo>
                  <a:pt x="3526028" y="1693862"/>
                </a:lnTo>
                <a:lnTo>
                  <a:pt x="3528491" y="1686674"/>
                </a:lnTo>
                <a:close/>
              </a:path>
              <a:path w="3657600" h="1858645">
                <a:moveTo>
                  <a:pt x="3528657" y="1188656"/>
                </a:moveTo>
                <a:lnTo>
                  <a:pt x="3527552" y="1181163"/>
                </a:lnTo>
                <a:lnTo>
                  <a:pt x="3523627" y="1174762"/>
                </a:lnTo>
                <a:lnTo>
                  <a:pt x="3517735" y="1170457"/>
                </a:lnTo>
                <a:lnTo>
                  <a:pt x="3510648" y="1168654"/>
                </a:lnTo>
                <a:lnTo>
                  <a:pt x="3503168" y="1169733"/>
                </a:lnTo>
                <a:lnTo>
                  <a:pt x="3496691" y="1173657"/>
                </a:lnTo>
                <a:lnTo>
                  <a:pt x="3492398" y="1179550"/>
                </a:lnTo>
                <a:lnTo>
                  <a:pt x="3490620" y="1186637"/>
                </a:lnTo>
                <a:lnTo>
                  <a:pt x="3491738" y="1194117"/>
                </a:lnTo>
                <a:lnTo>
                  <a:pt x="3495649" y="1200607"/>
                </a:lnTo>
                <a:lnTo>
                  <a:pt x="3501542" y="1204950"/>
                </a:lnTo>
                <a:lnTo>
                  <a:pt x="3508629" y="1206766"/>
                </a:lnTo>
                <a:lnTo>
                  <a:pt x="3516122" y="1205674"/>
                </a:lnTo>
                <a:lnTo>
                  <a:pt x="3516122" y="1205547"/>
                </a:lnTo>
                <a:lnTo>
                  <a:pt x="3522586" y="1201635"/>
                </a:lnTo>
                <a:lnTo>
                  <a:pt x="3526879" y="1195743"/>
                </a:lnTo>
                <a:lnTo>
                  <a:pt x="3528657" y="1188656"/>
                </a:lnTo>
                <a:close/>
              </a:path>
              <a:path w="3657600" h="1858645">
                <a:moveTo>
                  <a:pt x="3594150" y="1725409"/>
                </a:moveTo>
                <a:lnTo>
                  <a:pt x="3593693" y="1718094"/>
                </a:lnTo>
                <a:lnTo>
                  <a:pt x="3590556" y="1711490"/>
                </a:lnTo>
                <a:lnTo>
                  <a:pt x="3584956" y="1706435"/>
                </a:lnTo>
                <a:lnTo>
                  <a:pt x="3584829" y="1706435"/>
                </a:lnTo>
                <a:lnTo>
                  <a:pt x="3577704" y="1703971"/>
                </a:lnTo>
                <a:lnTo>
                  <a:pt x="3570427" y="1704428"/>
                </a:lnTo>
                <a:lnTo>
                  <a:pt x="3563836" y="1707565"/>
                </a:lnTo>
                <a:lnTo>
                  <a:pt x="3558794" y="1713166"/>
                </a:lnTo>
                <a:lnTo>
                  <a:pt x="3556317" y="1720367"/>
                </a:lnTo>
                <a:lnTo>
                  <a:pt x="3556774" y="1727682"/>
                </a:lnTo>
                <a:lnTo>
                  <a:pt x="3559911" y="1734286"/>
                </a:lnTo>
                <a:lnTo>
                  <a:pt x="3565525" y="1739328"/>
                </a:lnTo>
                <a:lnTo>
                  <a:pt x="3565652" y="1739328"/>
                </a:lnTo>
                <a:lnTo>
                  <a:pt x="3572764" y="1741805"/>
                </a:lnTo>
                <a:lnTo>
                  <a:pt x="3580041" y="1741347"/>
                </a:lnTo>
                <a:lnTo>
                  <a:pt x="3586632" y="1738210"/>
                </a:lnTo>
                <a:lnTo>
                  <a:pt x="3591687" y="1732597"/>
                </a:lnTo>
                <a:lnTo>
                  <a:pt x="3594150" y="1725409"/>
                </a:lnTo>
                <a:close/>
              </a:path>
              <a:path w="3657600" h="1858645">
                <a:moveTo>
                  <a:pt x="3600412" y="1162875"/>
                </a:moveTo>
                <a:lnTo>
                  <a:pt x="3599307" y="1155382"/>
                </a:lnTo>
                <a:lnTo>
                  <a:pt x="3595382" y="1148918"/>
                </a:lnTo>
                <a:lnTo>
                  <a:pt x="3589490" y="1144625"/>
                </a:lnTo>
                <a:lnTo>
                  <a:pt x="3582403" y="1142847"/>
                </a:lnTo>
                <a:lnTo>
                  <a:pt x="3574923" y="1143952"/>
                </a:lnTo>
                <a:lnTo>
                  <a:pt x="3568446" y="1147876"/>
                </a:lnTo>
                <a:lnTo>
                  <a:pt x="3564153" y="1153769"/>
                </a:lnTo>
                <a:lnTo>
                  <a:pt x="3562375" y="1160856"/>
                </a:lnTo>
                <a:lnTo>
                  <a:pt x="3563493" y="1168336"/>
                </a:lnTo>
                <a:lnTo>
                  <a:pt x="3567404" y="1174813"/>
                </a:lnTo>
                <a:lnTo>
                  <a:pt x="3573297" y="1179106"/>
                </a:lnTo>
                <a:lnTo>
                  <a:pt x="3580384" y="1180884"/>
                </a:lnTo>
                <a:lnTo>
                  <a:pt x="3587877" y="1179766"/>
                </a:lnTo>
                <a:lnTo>
                  <a:pt x="3594341" y="1175854"/>
                </a:lnTo>
                <a:lnTo>
                  <a:pt x="3598634" y="1169962"/>
                </a:lnTo>
                <a:lnTo>
                  <a:pt x="3600412" y="1162875"/>
                </a:lnTo>
                <a:close/>
              </a:path>
              <a:path w="3657600" h="1858645">
                <a:moveTo>
                  <a:pt x="3657600" y="1771459"/>
                </a:moveTo>
                <a:lnTo>
                  <a:pt x="3611372" y="1699958"/>
                </a:lnTo>
                <a:lnTo>
                  <a:pt x="3572637" y="1765617"/>
                </a:lnTo>
                <a:lnTo>
                  <a:pt x="3657600" y="1771459"/>
                </a:lnTo>
                <a:close/>
              </a:path>
            </a:pathLst>
          </a:custGeom>
          <a:solidFill>
            <a:srgbClr val="009999"/>
          </a:solidFill>
        </p:spPr>
        <p:txBody>
          <a:bodyPr wrap="square" lIns="0" tIns="0" rIns="0" bIns="0" rtlCol="0"/>
          <a:lstStyle/>
          <a:p>
            <a:endParaRPr/>
          </a:p>
        </p:txBody>
      </p:sp>
      <p:sp>
        <p:nvSpPr>
          <p:cNvPr id="10" name="object 10"/>
          <p:cNvSpPr/>
          <p:nvPr/>
        </p:nvSpPr>
        <p:spPr>
          <a:xfrm>
            <a:off x="2825619" y="5286375"/>
            <a:ext cx="2684780" cy="826769"/>
          </a:xfrm>
          <a:custGeom>
            <a:avLst/>
            <a:gdLst/>
            <a:ahLst/>
            <a:cxnLst/>
            <a:rect l="l" t="t" r="r" b="b"/>
            <a:pathLst>
              <a:path w="2684779" h="826770">
                <a:moveTo>
                  <a:pt x="21087" y="788387"/>
                </a:moveTo>
                <a:lnTo>
                  <a:pt x="13465" y="789076"/>
                </a:lnTo>
                <a:lnTo>
                  <a:pt x="6818" y="792623"/>
                </a:lnTo>
                <a:lnTo>
                  <a:pt x="2194" y="798263"/>
                </a:lnTo>
                <a:lnTo>
                  <a:pt x="0" y="805233"/>
                </a:lnTo>
                <a:lnTo>
                  <a:pt x="638" y="812774"/>
                </a:lnTo>
                <a:lnTo>
                  <a:pt x="4206" y="819454"/>
                </a:lnTo>
                <a:lnTo>
                  <a:pt x="9846" y="824093"/>
                </a:lnTo>
                <a:lnTo>
                  <a:pt x="16819" y="826279"/>
                </a:lnTo>
                <a:lnTo>
                  <a:pt x="24387" y="825601"/>
                </a:lnTo>
                <a:lnTo>
                  <a:pt x="31053" y="822041"/>
                </a:lnTo>
                <a:lnTo>
                  <a:pt x="35706" y="816403"/>
                </a:lnTo>
                <a:lnTo>
                  <a:pt x="37907" y="809436"/>
                </a:lnTo>
                <a:lnTo>
                  <a:pt x="37214" y="801903"/>
                </a:lnTo>
                <a:lnTo>
                  <a:pt x="33649" y="795221"/>
                </a:lnTo>
                <a:lnTo>
                  <a:pt x="28023" y="790578"/>
                </a:lnTo>
                <a:lnTo>
                  <a:pt x="21087" y="788387"/>
                </a:lnTo>
                <a:close/>
              </a:path>
              <a:path w="2684779" h="826770">
                <a:moveTo>
                  <a:pt x="94130" y="766668"/>
                </a:moveTo>
                <a:lnTo>
                  <a:pt x="86617" y="767346"/>
                </a:lnTo>
                <a:lnTo>
                  <a:pt x="79898" y="770906"/>
                </a:lnTo>
                <a:lnTo>
                  <a:pt x="75251" y="776544"/>
                </a:lnTo>
                <a:lnTo>
                  <a:pt x="73080" y="783511"/>
                </a:lnTo>
                <a:lnTo>
                  <a:pt x="73790" y="791044"/>
                </a:lnTo>
                <a:lnTo>
                  <a:pt x="77303" y="797724"/>
                </a:lnTo>
                <a:lnTo>
                  <a:pt x="82934" y="802363"/>
                </a:lnTo>
                <a:lnTo>
                  <a:pt x="89900" y="804550"/>
                </a:lnTo>
                <a:lnTo>
                  <a:pt x="97412" y="803871"/>
                </a:lnTo>
                <a:lnTo>
                  <a:pt x="104132" y="800311"/>
                </a:lnTo>
                <a:lnTo>
                  <a:pt x="108779" y="794673"/>
                </a:lnTo>
                <a:lnTo>
                  <a:pt x="110950" y="787707"/>
                </a:lnTo>
                <a:lnTo>
                  <a:pt x="110239" y="780173"/>
                </a:lnTo>
                <a:lnTo>
                  <a:pt x="106727" y="773493"/>
                </a:lnTo>
                <a:lnTo>
                  <a:pt x="101095" y="768854"/>
                </a:lnTo>
                <a:lnTo>
                  <a:pt x="94130" y="766668"/>
                </a:lnTo>
                <a:close/>
              </a:path>
              <a:path w="2684779" h="826770">
                <a:moveTo>
                  <a:pt x="167211" y="744938"/>
                </a:moveTo>
                <a:lnTo>
                  <a:pt x="159642" y="745616"/>
                </a:lnTo>
                <a:lnTo>
                  <a:pt x="152977" y="749176"/>
                </a:lnTo>
                <a:lnTo>
                  <a:pt x="148324" y="754814"/>
                </a:lnTo>
                <a:lnTo>
                  <a:pt x="146123" y="761781"/>
                </a:lnTo>
                <a:lnTo>
                  <a:pt x="146815" y="769315"/>
                </a:lnTo>
                <a:lnTo>
                  <a:pt x="150383" y="775995"/>
                </a:lnTo>
                <a:lnTo>
                  <a:pt x="156023" y="780634"/>
                </a:lnTo>
                <a:lnTo>
                  <a:pt x="162996" y="782820"/>
                </a:lnTo>
                <a:lnTo>
                  <a:pt x="170564" y="782142"/>
                </a:lnTo>
                <a:lnTo>
                  <a:pt x="177212" y="778587"/>
                </a:lnTo>
                <a:lnTo>
                  <a:pt x="181836" y="772945"/>
                </a:lnTo>
                <a:lnTo>
                  <a:pt x="184030" y="765977"/>
                </a:lnTo>
                <a:lnTo>
                  <a:pt x="183391" y="758444"/>
                </a:lnTo>
                <a:lnTo>
                  <a:pt x="179824" y="751764"/>
                </a:lnTo>
                <a:lnTo>
                  <a:pt x="174184" y="747125"/>
                </a:lnTo>
                <a:lnTo>
                  <a:pt x="167211" y="744938"/>
                </a:lnTo>
                <a:close/>
              </a:path>
              <a:path w="2684779" h="826770">
                <a:moveTo>
                  <a:pt x="240307" y="723209"/>
                </a:moveTo>
                <a:lnTo>
                  <a:pt x="232667" y="723900"/>
                </a:lnTo>
                <a:lnTo>
                  <a:pt x="226020" y="727447"/>
                </a:lnTo>
                <a:lnTo>
                  <a:pt x="221396" y="733085"/>
                </a:lnTo>
                <a:lnTo>
                  <a:pt x="219202" y="740052"/>
                </a:lnTo>
                <a:lnTo>
                  <a:pt x="219840" y="747585"/>
                </a:lnTo>
                <a:lnTo>
                  <a:pt x="223426" y="754267"/>
                </a:lnTo>
                <a:lnTo>
                  <a:pt x="229096" y="758910"/>
                </a:lnTo>
                <a:lnTo>
                  <a:pt x="236075" y="761101"/>
                </a:lnTo>
                <a:lnTo>
                  <a:pt x="243589" y="760425"/>
                </a:lnTo>
                <a:lnTo>
                  <a:pt x="250309" y="756865"/>
                </a:lnTo>
                <a:lnTo>
                  <a:pt x="254956" y="751225"/>
                </a:lnTo>
                <a:lnTo>
                  <a:pt x="257127" y="744255"/>
                </a:lnTo>
                <a:lnTo>
                  <a:pt x="256416" y="736714"/>
                </a:lnTo>
                <a:lnTo>
                  <a:pt x="252904" y="730034"/>
                </a:lnTo>
                <a:lnTo>
                  <a:pt x="247272" y="725395"/>
                </a:lnTo>
                <a:lnTo>
                  <a:pt x="240307" y="723209"/>
                </a:lnTo>
                <a:close/>
              </a:path>
              <a:path w="2684779" h="826770">
                <a:moveTo>
                  <a:pt x="313388" y="701481"/>
                </a:moveTo>
                <a:lnTo>
                  <a:pt x="305819" y="702157"/>
                </a:lnTo>
                <a:lnTo>
                  <a:pt x="299100" y="705717"/>
                </a:lnTo>
                <a:lnTo>
                  <a:pt x="294453" y="711357"/>
                </a:lnTo>
                <a:lnTo>
                  <a:pt x="292282" y="718327"/>
                </a:lnTo>
                <a:lnTo>
                  <a:pt x="292992" y="725868"/>
                </a:lnTo>
                <a:lnTo>
                  <a:pt x="296505" y="732548"/>
                </a:lnTo>
                <a:lnTo>
                  <a:pt x="302136" y="737187"/>
                </a:lnTo>
                <a:lnTo>
                  <a:pt x="309102" y="739373"/>
                </a:lnTo>
                <a:lnTo>
                  <a:pt x="316741" y="738682"/>
                </a:lnTo>
                <a:lnTo>
                  <a:pt x="323389" y="735135"/>
                </a:lnTo>
                <a:lnTo>
                  <a:pt x="328013" y="729497"/>
                </a:lnTo>
                <a:lnTo>
                  <a:pt x="330207" y="722530"/>
                </a:lnTo>
                <a:lnTo>
                  <a:pt x="329568" y="714997"/>
                </a:lnTo>
                <a:lnTo>
                  <a:pt x="326001" y="708315"/>
                </a:lnTo>
                <a:lnTo>
                  <a:pt x="320361" y="703672"/>
                </a:lnTo>
                <a:lnTo>
                  <a:pt x="313388" y="701481"/>
                </a:lnTo>
                <a:close/>
              </a:path>
              <a:path w="2684779" h="826770">
                <a:moveTo>
                  <a:pt x="386466" y="679762"/>
                </a:moveTo>
                <a:lnTo>
                  <a:pt x="378971" y="680440"/>
                </a:lnTo>
                <a:lnTo>
                  <a:pt x="378844" y="680440"/>
                </a:lnTo>
                <a:lnTo>
                  <a:pt x="372197" y="683995"/>
                </a:lnTo>
                <a:lnTo>
                  <a:pt x="367573" y="689636"/>
                </a:lnTo>
                <a:lnTo>
                  <a:pt x="365379" y="696605"/>
                </a:lnTo>
                <a:lnTo>
                  <a:pt x="366017" y="704138"/>
                </a:lnTo>
                <a:lnTo>
                  <a:pt x="369585" y="710818"/>
                </a:lnTo>
                <a:lnTo>
                  <a:pt x="375225" y="715457"/>
                </a:lnTo>
                <a:lnTo>
                  <a:pt x="382198" y="717644"/>
                </a:lnTo>
                <a:lnTo>
                  <a:pt x="389766" y="716965"/>
                </a:lnTo>
                <a:lnTo>
                  <a:pt x="396432" y="713405"/>
                </a:lnTo>
                <a:lnTo>
                  <a:pt x="401085" y="707767"/>
                </a:lnTo>
                <a:lnTo>
                  <a:pt x="403286" y="700801"/>
                </a:lnTo>
                <a:lnTo>
                  <a:pt x="402593" y="693267"/>
                </a:lnTo>
                <a:lnTo>
                  <a:pt x="399028" y="686587"/>
                </a:lnTo>
                <a:lnTo>
                  <a:pt x="393402" y="681948"/>
                </a:lnTo>
                <a:lnTo>
                  <a:pt x="386466" y="679762"/>
                </a:lnTo>
                <a:close/>
              </a:path>
              <a:path w="2684779" h="826770">
                <a:moveTo>
                  <a:pt x="459509" y="658032"/>
                </a:moveTo>
                <a:lnTo>
                  <a:pt x="451996" y="658710"/>
                </a:lnTo>
                <a:lnTo>
                  <a:pt x="445277" y="662270"/>
                </a:lnTo>
                <a:lnTo>
                  <a:pt x="440630" y="667908"/>
                </a:lnTo>
                <a:lnTo>
                  <a:pt x="438459" y="674875"/>
                </a:lnTo>
                <a:lnTo>
                  <a:pt x="439169" y="682409"/>
                </a:lnTo>
                <a:lnTo>
                  <a:pt x="442682" y="689088"/>
                </a:lnTo>
                <a:lnTo>
                  <a:pt x="448313" y="693727"/>
                </a:lnTo>
                <a:lnTo>
                  <a:pt x="455279" y="695914"/>
                </a:lnTo>
                <a:lnTo>
                  <a:pt x="462791" y="695236"/>
                </a:lnTo>
                <a:lnTo>
                  <a:pt x="469511" y="691676"/>
                </a:lnTo>
                <a:lnTo>
                  <a:pt x="474158" y="686038"/>
                </a:lnTo>
                <a:lnTo>
                  <a:pt x="476329" y="679071"/>
                </a:lnTo>
                <a:lnTo>
                  <a:pt x="475618" y="671537"/>
                </a:lnTo>
                <a:lnTo>
                  <a:pt x="472106" y="664858"/>
                </a:lnTo>
                <a:lnTo>
                  <a:pt x="466474" y="660219"/>
                </a:lnTo>
                <a:lnTo>
                  <a:pt x="459509" y="658032"/>
                </a:lnTo>
                <a:close/>
              </a:path>
              <a:path w="2684779" h="826770">
                <a:moveTo>
                  <a:pt x="532590" y="636304"/>
                </a:moveTo>
                <a:lnTo>
                  <a:pt x="525021" y="636981"/>
                </a:lnTo>
                <a:lnTo>
                  <a:pt x="518356" y="640541"/>
                </a:lnTo>
                <a:lnTo>
                  <a:pt x="513703" y="646179"/>
                </a:lnTo>
                <a:lnTo>
                  <a:pt x="511502" y="653145"/>
                </a:lnTo>
                <a:lnTo>
                  <a:pt x="512194" y="660679"/>
                </a:lnTo>
                <a:lnTo>
                  <a:pt x="515762" y="667361"/>
                </a:lnTo>
                <a:lnTo>
                  <a:pt x="521402" y="672004"/>
                </a:lnTo>
                <a:lnTo>
                  <a:pt x="528375" y="674195"/>
                </a:lnTo>
                <a:lnTo>
                  <a:pt x="535943" y="673519"/>
                </a:lnTo>
                <a:lnTo>
                  <a:pt x="542609" y="669959"/>
                </a:lnTo>
                <a:lnTo>
                  <a:pt x="547262" y="664321"/>
                </a:lnTo>
                <a:lnTo>
                  <a:pt x="549463" y="657354"/>
                </a:lnTo>
                <a:lnTo>
                  <a:pt x="548770" y="649820"/>
                </a:lnTo>
                <a:lnTo>
                  <a:pt x="545203" y="643139"/>
                </a:lnTo>
                <a:lnTo>
                  <a:pt x="539563" y="638495"/>
                </a:lnTo>
                <a:lnTo>
                  <a:pt x="532590" y="636304"/>
                </a:lnTo>
                <a:close/>
              </a:path>
              <a:path w="2684779" h="826770">
                <a:moveTo>
                  <a:pt x="605686" y="614575"/>
                </a:moveTo>
                <a:lnTo>
                  <a:pt x="598173" y="615251"/>
                </a:lnTo>
                <a:lnTo>
                  <a:pt x="591452" y="618811"/>
                </a:lnTo>
                <a:lnTo>
                  <a:pt x="586791" y="624449"/>
                </a:lnTo>
                <a:lnTo>
                  <a:pt x="584582" y="631416"/>
                </a:lnTo>
                <a:lnTo>
                  <a:pt x="585219" y="638949"/>
                </a:lnTo>
                <a:lnTo>
                  <a:pt x="588805" y="645631"/>
                </a:lnTo>
                <a:lnTo>
                  <a:pt x="594475" y="650274"/>
                </a:lnTo>
                <a:lnTo>
                  <a:pt x="601454" y="652465"/>
                </a:lnTo>
                <a:lnTo>
                  <a:pt x="608968" y="651789"/>
                </a:lnTo>
                <a:lnTo>
                  <a:pt x="615688" y="648229"/>
                </a:lnTo>
                <a:lnTo>
                  <a:pt x="620335" y="642591"/>
                </a:lnTo>
                <a:lnTo>
                  <a:pt x="622506" y="635624"/>
                </a:lnTo>
                <a:lnTo>
                  <a:pt x="621795" y="628091"/>
                </a:lnTo>
                <a:lnTo>
                  <a:pt x="618283" y="621409"/>
                </a:lnTo>
                <a:lnTo>
                  <a:pt x="612651" y="616765"/>
                </a:lnTo>
                <a:lnTo>
                  <a:pt x="605686" y="614575"/>
                </a:lnTo>
                <a:close/>
              </a:path>
              <a:path w="2684779" h="826770">
                <a:moveTo>
                  <a:pt x="678767" y="592850"/>
                </a:moveTo>
                <a:lnTo>
                  <a:pt x="671198" y="593521"/>
                </a:lnTo>
                <a:lnTo>
                  <a:pt x="664533" y="597081"/>
                </a:lnTo>
                <a:lnTo>
                  <a:pt x="659880" y="602719"/>
                </a:lnTo>
                <a:lnTo>
                  <a:pt x="657679" y="609686"/>
                </a:lnTo>
                <a:lnTo>
                  <a:pt x="658371" y="617219"/>
                </a:lnTo>
                <a:lnTo>
                  <a:pt x="661884" y="623907"/>
                </a:lnTo>
                <a:lnTo>
                  <a:pt x="667515" y="628549"/>
                </a:lnTo>
                <a:lnTo>
                  <a:pt x="674481" y="630737"/>
                </a:lnTo>
                <a:lnTo>
                  <a:pt x="682120" y="630047"/>
                </a:lnTo>
                <a:lnTo>
                  <a:pt x="688768" y="626499"/>
                </a:lnTo>
                <a:lnTo>
                  <a:pt x="693392" y="620861"/>
                </a:lnTo>
                <a:lnTo>
                  <a:pt x="695586" y="613894"/>
                </a:lnTo>
                <a:lnTo>
                  <a:pt x="694947" y="606361"/>
                </a:lnTo>
                <a:lnTo>
                  <a:pt x="691380" y="599681"/>
                </a:lnTo>
                <a:lnTo>
                  <a:pt x="685740" y="595041"/>
                </a:lnTo>
                <a:lnTo>
                  <a:pt x="678767" y="592850"/>
                </a:lnTo>
                <a:close/>
              </a:path>
              <a:path w="2684779" h="826770">
                <a:moveTo>
                  <a:pt x="751863" y="571126"/>
                </a:moveTo>
                <a:lnTo>
                  <a:pt x="744223" y="571817"/>
                </a:lnTo>
                <a:lnTo>
                  <a:pt x="737576" y="575364"/>
                </a:lnTo>
                <a:lnTo>
                  <a:pt x="732952" y="581002"/>
                </a:lnTo>
                <a:lnTo>
                  <a:pt x="730757" y="587969"/>
                </a:lnTo>
                <a:lnTo>
                  <a:pt x="731396" y="595503"/>
                </a:lnTo>
                <a:lnTo>
                  <a:pt x="734964" y="602182"/>
                </a:lnTo>
                <a:lnTo>
                  <a:pt x="740604" y="606821"/>
                </a:lnTo>
                <a:lnTo>
                  <a:pt x="747577" y="609008"/>
                </a:lnTo>
                <a:lnTo>
                  <a:pt x="755145" y="608330"/>
                </a:lnTo>
                <a:lnTo>
                  <a:pt x="761811" y="604782"/>
                </a:lnTo>
                <a:lnTo>
                  <a:pt x="766464" y="599143"/>
                </a:lnTo>
                <a:lnTo>
                  <a:pt x="768665" y="592172"/>
                </a:lnTo>
                <a:lnTo>
                  <a:pt x="767972" y="584631"/>
                </a:lnTo>
                <a:lnTo>
                  <a:pt x="764460" y="577951"/>
                </a:lnTo>
                <a:lnTo>
                  <a:pt x="758828" y="573312"/>
                </a:lnTo>
                <a:lnTo>
                  <a:pt x="751863" y="571126"/>
                </a:lnTo>
                <a:close/>
              </a:path>
              <a:path w="2684779" h="826770">
                <a:moveTo>
                  <a:pt x="824890" y="549398"/>
                </a:moveTo>
                <a:lnTo>
                  <a:pt x="817375" y="550075"/>
                </a:lnTo>
                <a:lnTo>
                  <a:pt x="810656" y="553635"/>
                </a:lnTo>
                <a:lnTo>
                  <a:pt x="806009" y="559273"/>
                </a:lnTo>
                <a:lnTo>
                  <a:pt x="803838" y="566239"/>
                </a:lnTo>
                <a:lnTo>
                  <a:pt x="804548" y="573773"/>
                </a:lnTo>
                <a:lnTo>
                  <a:pt x="808061" y="580455"/>
                </a:lnTo>
                <a:lnTo>
                  <a:pt x="813692" y="585098"/>
                </a:lnTo>
                <a:lnTo>
                  <a:pt x="820658" y="587289"/>
                </a:lnTo>
                <a:lnTo>
                  <a:pt x="828170" y="586613"/>
                </a:lnTo>
                <a:lnTo>
                  <a:pt x="834892" y="583053"/>
                </a:lnTo>
                <a:lnTo>
                  <a:pt x="839553" y="577415"/>
                </a:lnTo>
                <a:lnTo>
                  <a:pt x="841761" y="570448"/>
                </a:lnTo>
                <a:lnTo>
                  <a:pt x="841124" y="562914"/>
                </a:lnTo>
                <a:lnTo>
                  <a:pt x="837539" y="556233"/>
                </a:lnTo>
                <a:lnTo>
                  <a:pt x="831869" y="551589"/>
                </a:lnTo>
                <a:lnTo>
                  <a:pt x="824890" y="549398"/>
                </a:lnTo>
                <a:close/>
              </a:path>
              <a:path w="2684779" h="826770">
                <a:moveTo>
                  <a:pt x="897969" y="527669"/>
                </a:moveTo>
                <a:lnTo>
                  <a:pt x="890400" y="528345"/>
                </a:lnTo>
                <a:lnTo>
                  <a:pt x="883735" y="531905"/>
                </a:lnTo>
                <a:lnTo>
                  <a:pt x="879082" y="537543"/>
                </a:lnTo>
                <a:lnTo>
                  <a:pt x="876881" y="544510"/>
                </a:lnTo>
                <a:lnTo>
                  <a:pt x="877573" y="552043"/>
                </a:lnTo>
                <a:lnTo>
                  <a:pt x="881141" y="558725"/>
                </a:lnTo>
                <a:lnTo>
                  <a:pt x="886781" y="563368"/>
                </a:lnTo>
                <a:lnTo>
                  <a:pt x="893754" y="565559"/>
                </a:lnTo>
                <a:lnTo>
                  <a:pt x="901322" y="564883"/>
                </a:lnTo>
                <a:lnTo>
                  <a:pt x="907988" y="561323"/>
                </a:lnTo>
                <a:lnTo>
                  <a:pt x="912641" y="555685"/>
                </a:lnTo>
                <a:lnTo>
                  <a:pt x="914842" y="548718"/>
                </a:lnTo>
                <a:lnTo>
                  <a:pt x="914149" y="541185"/>
                </a:lnTo>
                <a:lnTo>
                  <a:pt x="910582" y="534503"/>
                </a:lnTo>
                <a:lnTo>
                  <a:pt x="904942" y="529859"/>
                </a:lnTo>
                <a:lnTo>
                  <a:pt x="897969" y="527669"/>
                </a:lnTo>
                <a:close/>
              </a:path>
              <a:path w="2684779" h="826770">
                <a:moveTo>
                  <a:pt x="971065" y="505944"/>
                </a:moveTo>
                <a:lnTo>
                  <a:pt x="963552" y="506615"/>
                </a:lnTo>
                <a:lnTo>
                  <a:pt x="956831" y="510175"/>
                </a:lnTo>
                <a:lnTo>
                  <a:pt x="952170" y="515813"/>
                </a:lnTo>
                <a:lnTo>
                  <a:pt x="949961" y="522780"/>
                </a:lnTo>
                <a:lnTo>
                  <a:pt x="950598" y="530313"/>
                </a:lnTo>
                <a:lnTo>
                  <a:pt x="954184" y="537001"/>
                </a:lnTo>
                <a:lnTo>
                  <a:pt x="959854" y="541643"/>
                </a:lnTo>
                <a:lnTo>
                  <a:pt x="966833" y="543831"/>
                </a:lnTo>
                <a:lnTo>
                  <a:pt x="974347" y="543153"/>
                </a:lnTo>
                <a:lnTo>
                  <a:pt x="981067" y="539593"/>
                </a:lnTo>
                <a:lnTo>
                  <a:pt x="985714" y="533955"/>
                </a:lnTo>
                <a:lnTo>
                  <a:pt x="987885" y="526988"/>
                </a:lnTo>
                <a:lnTo>
                  <a:pt x="987174" y="519455"/>
                </a:lnTo>
                <a:lnTo>
                  <a:pt x="983662" y="512775"/>
                </a:lnTo>
                <a:lnTo>
                  <a:pt x="978030" y="508134"/>
                </a:lnTo>
                <a:lnTo>
                  <a:pt x="971065" y="505944"/>
                </a:lnTo>
                <a:close/>
              </a:path>
              <a:path w="2684779" h="826770">
                <a:moveTo>
                  <a:pt x="1044146" y="484220"/>
                </a:moveTo>
                <a:lnTo>
                  <a:pt x="1036577" y="484898"/>
                </a:lnTo>
                <a:lnTo>
                  <a:pt x="1029912" y="488451"/>
                </a:lnTo>
                <a:lnTo>
                  <a:pt x="1025259" y="494087"/>
                </a:lnTo>
                <a:lnTo>
                  <a:pt x="1023058" y="501056"/>
                </a:lnTo>
                <a:lnTo>
                  <a:pt x="1023750" y="508596"/>
                </a:lnTo>
                <a:lnTo>
                  <a:pt x="1027263" y="515276"/>
                </a:lnTo>
                <a:lnTo>
                  <a:pt x="1032894" y="519915"/>
                </a:lnTo>
                <a:lnTo>
                  <a:pt x="1039860" y="522102"/>
                </a:lnTo>
                <a:lnTo>
                  <a:pt x="1047499" y="521411"/>
                </a:lnTo>
                <a:lnTo>
                  <a:pt x="1054147" y="517871"/>
                </a:lnTo>
                <a:lnTo>
                  <a:pt x="1058771" y="512235"/>
                </a:lnTo>
                <a:lnTo>
                  <a:pt x="1060965" y="505266"/>
                </a:lnTo>
                <a:lnTo>
                  <a:pt x="1060326" y="497725"/>
                </a:lnTo>
                <a:lnTo>
                  <a:pt x="1056759" y="491045"/>
                </a:lnTo>
                <a:lnTo>
                  <a:pt x="1051119" y="486406"/>
                </a:lnTo>
                <a:lnTo>
                  <a:pt x="1044146" y="484220"/>
                </a:lnTo>
                <a:close/>
              </a:path>
              <a:path w="2684779" h="826770">
                <a:moveTo>
                  <a:pt x="1117242" y="462492"/>
                </a:moveTo>
                <a:lnTo>
                  <a:pt x="1109602" y="463181"/>
                </a:lnTo>
                <a:lnTo>
                  <a:pt x="1102955" y="466728"/>
                </a:lnTo>
                <a:lnTo>
                  <a:pt x="1098331" y="472366"/>
                </a:lnTo>
                <a:lnTo>
                  <a:pt x="1096137" y="479333"/>
                </a:lnTo>
                <a:lnTo>
                  <a:pt x="1096775" y="486867"/>
                </a:lnTo>
                <a:lnTo>
                  <a:pt x="1100343" y="493547"/>
                </a:lnTo>
                <a:lnTo>
                  <a:pt x="1105983" y="498187"/>
                </a:lnTo>
                <a:lnTo>
                  <a:pt x="1112956" y="500377"/>
                </a:lnTo>
                <a:lnTo>
                  <a:pt x="1120524" y="499706"/>
                </a:lnTo>
                <a:lnTo>
                  <a:pt x="1127244" y="496146"/>
                </a:lnTo>
                <a:lnTo>
                  <a:pt x="1131891" y="490508"/>
                </a:lnTo>
                <a:lnTo>
                  <a:pt x="1134062" y="483542"/>
                </a:lnTo>
                <a:lnTo>
                  <a:pt x="1133351" y="476008"/>
                </a:lnTo>
                <a:lnTo>
                  <a:pt x="1129839" y="469326"/>
                </a:lnTo>
                <a:lnTo>
                  <a:pt x="1124207" y="464683"/>
                </a:lnTo>
                <a:lnTo>
                  <a:pt x="1117242" y="462492"/>
                </a:lnTo>
                <a:close/>
              </a:path>
              <a:path w="2684779" h="826770">
                <a:moveTo>
                  <a:pt x="1190269" y="440763"/>
                </a:moveTo>
                <a:lnTo>
                  <a:pt x="1182754" y="441439"/>
                </a:lnTo>
                <a:lnTo>
                  <a:pt x="1176035" y="444999"/>
                </a:lnTo>
                <a:lnTo>
                  <a:pt x="1171388" y="450637"/>
                </a:lnTo>
                <a:lnTo>
                  <a:pt x="1169217" y="457604"/>
                </a:lnTo>
                <a:lnTo>
                  <a:pt x="1169927" y="465137"/>
                </a:lnTo>
                <a:lnTo>
                  <a:pt x="1173440" y="471819"/>
                </a:lnTo>
                <a:lnTo>
                  <a:pt x="1179071" y="476462"/>
                </a:lnTo>
                <a:lnTo>
                  <a:pt x="1186037" y="478653"/>
                </a:lnTo>
                <a:lnTo>
                  <a:pt x="1193676" y="477964"/>
                </a:lnTo>
                <a:lnTo>
                  <a:pt x="1200324" y="474417"/>
                </a:lnTo>
                <a:lnTo>
                  <a:pt x="1204948" y="468779"/>
                </a:lnTo>
                <a:lnTo>
                  <a:pt x="1207142" y="461812"/>
                </a:lnTo>
                <a:lnTo>
                  <a:pt x="1206503" y="454278"/>
                </a:lnTo>
                <a:lnTo>
                  <a:pt x="1202918" y="447597"/>
                </a:lnTo>
                <a:lnTo>
                  <a:pt x="1197248" y="442953"/>
                </a:lnTo>
                <a:lnTo>
                  <a:pt x="1190269" y="440763"/>
                </a:lnTo>
                <a:close/>
              </a:path>
              <a:path w="2684779" h="826770">
                <a:moveTo>
                  <a:pt x="1263348" y="419038"/>
                </a:moveTo>
                <a:lnTo>
                  <a:pt x="1255779" y="419709"/>
                </a:lnTo>
                <a:lnTo>
                  <a:pt x="1249132" y="423269"/>
                </a:lnTo>
                <a:lnTo>
                  <a:pt x="1244508" y="428907"/>
                </a:lnTo>
                <a:lnTo>
                  <a:pt x="1242314" y="435874"/>
                </a:lnTo>
                <a:lnTo>
                  <a:pt x="1242952" y="443407"/>
                </a:lnTo>
                <a:lnTo>
                  <a:pt x="1246520" y="450089"/>
                </a:lnTo>
                <a:lnTo>
                  <a:pt x="1252160" y="454733"/>
                </a:lnTo>
                <a:lnTo>
                  <a:pt x="1259133" y="456923"/>
                </a:lnTo>
                <a:lnTo>
                  <a:pt x="1266701" y="456247"/>
                </a:lnTo>
                <a:lnTo>
                  <a:pt x="1273367" y="452687"/>
                </a:lnTo>
                <a:lnTo>
                  <a:pt x="1278020" y="447049"/>
                </a:lnTo>
                <a:lnTo>
                  <a:pt x="1280221" y="440082"/>
                </a:lnTo>
                <a:lnTo>
                  <a:pt x="1279528" y="432549"/>
                </a:lnTo>
                <a:lnTo>
                  <a:pt x="1275961" y="425869"/>
                </a:lnTo>
                <a:lnTo>
                  <a:pt x="1270321" y="421228"/>
                </a:lnTo>
                <a:lnTo>
                  <a:pt x="1263348" y="419038"/>
                </a:lnTo>
                <a:close/>
              </a:path>
              <a:path w="2684779" h="826770">
                <a:moveTo>
                  <a:pt x="1336444" y="397314"/>
                </a:moveTo>
                <a:lnTo>
                  <a:pt x="1328931" y="397992"/>
                </a:lnTo>
                <a:lnTo>
                  <a:pt x="1322212" y="401545"/>
                </a:lnTo>
                <a:lnTo>
                  <a:pt x="1317565" y="407181"/>
                </a:lnTo>
                <a:lnTo>
                  <a:pt x="1315394" y="414150"/>
                </a:lnTo>
                <a:lnTo>
                  <a:pt x="1316104" y="421690"/>
                </a:lnTo>
                <a:lnTo>
                  <a:pt x="1319617" y="428370"/>
                </a:lnTo>
                <a:lnTo>
                  <a:pt x="1325248" y="433009"/>
                </a:lnTo>
                <a:lnTo>
                  <a:pt x="1332214" y="435196"/>
                </a:lnTo>
                <a:lnTo>
                  <a:pt x="1339726" y="434517"/>
                </a:lnTo>
                <a:lnTo>
                  <a:pt x="1346446" y="430964"/>
                </a:lnTo>
                <a:lnTo>
                  <a:pt x="1351093" y="425329"/>
                </a:lnTo>
                <a:lnTo>
                  <a:pt x="1353264" y="418360"/>
                </a:lnTo>
                <a:lnTo>
                  <a:pt x="1352553" y="410819"/>
                </a:lnTo>
                <a:lnTo>
                  <a:pt x="1349041" y="404139"/>
                </a:lnTo>
                <a:lnTo>
                  <a:pt x="1343409" y="399500"/>
                </a:lnTo>
                <a:lnTo>
                  <a:pt x="1336444" y="397314"/>
                </a:lnTo>
                <a:close/>
              </a:path>
              <a:path w="2684779" h="826770">
                <a:moveTo>
                  <a:pt x="1409525" y="375586"/>
                </a:moveTo>
                <a:lnTo>
                  <a:pt x="1401956" y="376262"/>
                </a:lnTo>
                <a:lnTo>
                  <a:pt x="1395291" y="379822"/>
                </a:lnTo>
                <a:lnTo>
                  <a:pt x="1390638" y="385460"/>
                </a:lnTo>
                <a:lnTo>
                  <a:pt x="1388437" y="392427"/>
                </a:lnTo>
                <a:lnTo>
                  <a:pt x="1389129" y="399961"/>
                </a:lnTo>
                <a:lnTo>
                  <a:pt x="1392695" y="406641"/>
                </a:lnTo>
                <a:lnTo>
                  <a:pt x="1398321" y="411281"/>
                </a:lnTo>
                <a:lnTo>
                  <a:pt x="1405256" y="413471"/>
                </a:lnTo>
                <a:lnTo>
                  <a:pt x="1412878" y="412788"/>
                </a:lnTo>
                <a:lnTo>
                  <a:pt x="1419526" y="409240"/>
                </a:lnTo>
                <a:lnTo>
                  <a:pt x="1424150" y="403602"/>
                </a:lnTo>
                <a:lnTo>
                  <a:pt x="1426344" y="396636"/>
                </a:lnTo>
                <a:lnTo>
                  <a:pt x="1425705" y="389102"/>
                </a:lnTo>
                <a:lnTo>
                  <a:pt x="1422138" y="382420"/>
                </a:lnTo>
                <a:lnTo>
                  <a:pt x="1416498" y="377777"/>
                </a:lnTo>
                <a:lnTo>
                  <a:pt x="1409525" y="375586"/>
                </a:lnTo>
                <a:close/>
              </a:path>
              <a:path w="2684779" h="826770">
                <a:moveTo>
                  <a:pt x="1482621" y="353856"/>
                </a:moveTo>
                <a:lnTo>
                  <a:pt x="1474981" y="354545"/>
                </a:lnTo>
                <a:lnTo>
                  <a:pt x="1468334" y="358093"/>
                </a:lnTo>
                <a:lnTo>
                  <a:pt x="1463710" y="363731"/>
                </a:lnTo>
                <a:lnTo>
                  <a:pt x="1461515" y="370697"/>
                </a:lnTo>
                <a:lnTo>
                  <a:pt x="1462154" y="378231"/>
                </a:lnTo>
                <a:lnTo>
                  <a:pt x="1465722" y="384913"/>
                </a:lnTo>
                <a:lnTo>
                  <a:pt x="1471362" y="389556"/>
                </a:lnTo>
                <a:lnTo>
                  <a:pt x="1478335" y="391747"/>
                </a:lnTo>
                <a:lnTo>
                  <a:pt x="1485903" y="391071"/>
                </a:lnTo>
                <a:lnTo>
                  <a:pt x="1492623" y="387511"/>
                </a:lnTo>
                <a:lnTo>
                  <a:pt x="1497270" y="381873"/>
                </a:lnTo>
                <a:lnTo>
                  <a:pt x="1499441" y="374906"/>
                </a:lnTo>
                <a:lnTo>
                  <a:pt x="1498730" y="367372"/>
                </a:lnTo>
                <a:lnTo>
                  <a:pt x="1495218" y="360691"/>
                </a:lnTo>
                <a:lnTo>
                  <a:pt x="1489586" y="356047"/>
                </a:lnTo>
                <a:lnTo>
                  <a:pt x="1482621" y="353856"/>
                </a:lnTo>
                <a:close/>
              </a:path>
              <a:path w="2684779" h="826770">
                <a:moveTo>
                  <a:pt x="1555702" y="332127"/>
                </a:moveTo>
                <a:lnTo>
                  <a:pt x="1548133" y="332803"/>
                </a:lnTo>
                <a:lnTo>
                  <a:pt x="1541414" y="336363"/>
                </a:lnTo>
                <a:lnTo>
                  <a:pt x="1536767" y="342001"/>
                </a:lnTo>
                <a:lnTo>
                  <a:pt x="1534596" y="348968"/>
                </a:lnTo>
                <a:lnTo>
                  <a:pt x="1535306" y="356501"/>
                </a:lnTo>
                <a:lnTo>
                  <a:pt x="1538819" y="363183"/>
                </a:lnTo>
                <a:lnTo>
                  <a:pt x="1544450" y="367826"/>
                </a:lnTo>
                <a:lnTo>
                  <a:pt x="1551416" y="370017"/>
                </a:lnTo>
                <a:lnTo>
                  <a:pt x="1559055" y="369328"/>
                </a:lnTo>
                <a:lnTo>
                  <a:pt x="1565703" y="365781"/>
                </a:lnTo>
                <a:lnTo>
                  <a:pt x="1570327" y="360143"/>
                </a:lnTo>
                <a:lnTo>
                  <a:pt x="1572521" y="353176"/>
                </a:lnTo>
                <a:lnTo>
                  <a:pt x="1571882" y="345643"/>
                </a:lnTo>
                <a:lnTo>
                  <a:pt x="1568315" y="338961"/>
                </a:lnTo>
                <a:lnTo>
                  <a:pt x="1562675" y="334317"/>
                </a:lnTo>
                <a:lnTo>
                  <a:pt x="1555702" y="332127"/>
                </a:lnTo>
                <a:close/>
              </a:path>
              <a:path w="2684779" h="826770">
                <a:moveTo>
                  <a:pt x="1628780" y="310408"/>
                </a:moveTo>
                <a:lnTo>
                  <a:pt x="1621158" y="311099"/>
                </a:lnTo>
                <a:lnTo>
                  <a:pt x="1614511" y="314639"/>
                </a:lnTo>
                <a:lnTo>
                  <a:pt x="1609887" y="320274"/>
                </a:lnTo>
                <a:lnTo>
                  <a:pt x="1607692" y="327244"/>
                </a:lnTo>
                <a:lnTo>
                  <a:pt x="1608331" y="334784"/>
                </a:lnTo>
                <a:lnTo>
                  <a:pt x="1611899" y="341464"/>
                </a:lnTo>
                <a:lnTo>
                  <a:pt x="1617539" y="346103"/>
                </a:lnTo>
                <a:lnTo>
                  <a:pt x="1624512" y="348289"/>
                </a:lnTo>
                <a:lnTo>
                  <a:pt x="1632080" y="347611"/>
                </a:lnTo>
                <a:lnTo>
                  <a:pt x="1638746" y="344051"/>
                </a:lnTo>
                <a:lnTo>
                  <a:pt x="1643399" y="338413"/>
                </a:lnTo>
                <a:lnTo>
                  <a:pt x="1645600" y="331446"/>
                </a:lnTo>
                <a:lnTo>
                  <a:pt x="1644907" y="323913"/>
                </a:lnTo>
                <a:lnTo>
                  <a:pt x="1641342" y="317233"/>
                </a:lnTo>
                <a:lnTo>
                  <a:pt x="1635716" y="312594"/>
                </a:lnTo>
                <a:lnTo>
                  <a:pt x="1628780" y="310408"/>
                </a:lnTo>
                <a:close/>
              </a:path>
              <a:path w="2684779" h="826770">
                <a:moveTo>
                  <a:pt x="1701823" y="288668"/>
                </a:moveTo>
                <a:lnTo>
                  <a:pt x="1694310" y="289306"/>
                </a:lnTo>
                <a:lnTo>
                  <a:pt x="1687591" y="292884"/>
                </a:lnTo>
                <a:lnTo>
                  <a:pt x="1682944" y="298542"/>
                </a:lnTo>
                <a:lnTo>
                  <a:pt x="1680773" y="305518"/>
                </a:lnTo>
                <a:lnTo>
                  <a:pt x="1681483" y="313055"/>
                </a:lnTo>
                <a:lnTo>
                  <a:pt x="1684996" y="319734"/>
                </a:lnTo>
                <a:lnTo>
                  <a:pt x="1690627" y="324373"/>
                </a:lnTo>
                <a:lnTo>
                  <a:pt x="1697593" y="326560"/>
                </a:lnTo>
                <a:lnTo>
                  <a:pt x="1705105" y="325881"/>
                </a:lnTo>
                <a:lnTo>
                  <a:pt x="1711825" y="322334"/>
                </a:lnTo>
                <a:lnTo>
                  <a:pt x="1716472" y="316696"/>
                </a:lnTo>
                <a:lnTo>
                  <a:pt x="1718643" y="309729"/>
                </a:lnTo>
                <a:lnTo>
                  <a:pt x="1717932" y="302196"/>
                </a:lnTo>
                <a:lnTo>
                  <a:pt x="1714420" y="295512"/>
                </a:lnTo>
                <a:lnTo>
                  <a:pt x="1708788" y="290869"/>
                </a:lnTo>
                <a:lnTo>
                  <a:pt x="1701823" y="288668"/>
                </a:lnTo>
                <a:close/>
              </a:path>
              <a:path w="2684779" h="826770">
                <a:moveTo>
                  <a:pt x="1774904" y="266950"/>
                </a:moveTo>
                <a:lnTo>
                  <a:pt x="1767335" y="267588"/>
                </a:lnTo>
                <a:lnTo>
                  <a:pt x="1760670" y="271156"/>
                </a:lnTo>
                <a:lnTo>
                  <a:pt x="1756017" y="276796"/>
                </a:lnTo>
                <a:lnTo>
                  <a:pt x="1753816" y="283769"/>
                </a:lnTo>
                <a:lnTo>
                  <a:pt x="1754508" y="291338"/>
                </a:lnTo>
                <a:lnTo>
                  <a:pt x="1758074" y="297996"/>
                </a:lnTo>
                <a:lnTo>
                  <a:pt x="1763700" y="302637"/>
                </a:lnTo>
                <a:lnTo>
                  <a:pt x="1770635" y="304836"/>
                </a:lnTo>
                <a:lnTo>
                  <a:pt x="1778257" y="304152"/>
                </a:lnTo>
                <a:lnTo>
                  <a:pt x="1784905" y="300591"/>
                </a:lnTo>
                <a:lnTo>
                  <a:pt x="1789529" y="294955"/>
                </a:lnTo>
                <a:lnTo>
                  <a:pt x="1791723" y="287984"/>
                </a:lnTo>
                <a:lnTo>
                  <a:pt x="1791084" y="280416"/>
                </a:lnTo>
                <a:lnTo>
                  <a:pt x="1787517" y="273768"/>
                </a:lnTo>
                <a:lnTo>
                  <a:pt x="1781877" y="269144"/>
                </a:lnTo>
                <a:lnTo>
                  <a:pt x="1774904" y="266950"/>
                </a:lnTo>
                <a:close/>
              </a:path>
              <a:path w="2684779" h="826770">
                <a:moveTo>
                  <a:pt x="1848000" y="245233"/>
                </a:moveTo>
                <a:lnTo>
                  <a:pt x="1840487" y="245872"/>
                </a:lnTo>
                <a:lnTo>
                  <a:pt x="1833766" y="249439"/>
                </a:lnTo>
                <a:lnTo>
                  <a:pt x="1829105" y="255079"/>
                </a:lnTo>
                <a:lnTo>
                  <a:pt x="1826896" y="262052"/>
                </a:lnTo>
                <a:lnTo>
                  <a:pt x="1827533" y="269621"/>
                </a:lnTo>
                <a:lnTo>
                  <a:pt x="1831101" y="276268"/>
                </a:lnTo>
                <a:lnTo>
                  <a:pt x="1836741" y="280892"/>
                </a:lnTo>
                <a:lnTo>
                  <a:pt x="1843714" y="283086"/>
                </a:lnTo>
                <a:lnTo>
                  <a:pt x="1851282" y="282447"/>
                </a:lnTo>
                <a:lnTo>
                  <a:pt x="1857948" y="278880"/>
                </a:lnTo>
                <a:lnTo>
                  <a:pt x="1862601" y="273240"/>
                </a:lnTo>
                <a:lnTo>
                  <a:pt x="1864802" y="266267"/>
                </a:lnTo>
                <a:lnTo>
                  <a:pt x="1864109" y="258699"/>
                </a:lnTo>
                <a:lnTo>
                  <a:pt x="1860597" y="252051"/>
                </a:lnTo>
                <a:lnTo>
                  <a:pt x="1854965" y="247427"/>
                </a:lnTo>
                <a:lnTo>
                  <a:pt x="1848000" y="245233"/>
                </a:lnTo>
                <a:close/>
              </a:path>
              <a:path w="2684779" h="826770">
                <a:moveTo>
                  <a:pt x="1921081" y="223516"/>
                </a:moveTo>
                <a:lnTo>
                  <a:pt x="1913512" y="224155"/>
                </a:lnTo>
                <a:lnTo>
                  <a:pt x="1906847" y="227722"/>
                </a:lnTo>
                <a:lnTo>
                  <a:pt x="1902194" y="233362"/>
                </a:lnTo>
                <a:lnTo>
                  <a:pt x="1899993" y="240335"/>
                </a:lnTo>
                <a:lnTo>
                  <a:pt x="1900685" y="247903"/>
                </a:lnTo>
                <a:lnTo>
                  <a:pt x="1904198" y="254551"/>
                </a:lnTo>
                <a:lnTo>
                  <a:pt x="1909829" y="259175"/>
                </a:lnTo>
                <a:lnTo>
                  <a:pt x="1916795" y="261369"/>
                </a:lnTo>
                <a:lnTo>
                  <a:pt x="1924307" y="260731"/>
                </a:lnTo>
                <a:lnTo>
                  <a:pt x="1931029" y="257163"/>
                </a:lnTo>
                <a:lnTo>
                  <a:pt x="1935690" y="251523"/>
                </a:lnTo>
                <a:lnTo>
                  <a:pt x="1937898" y="244550"/>
                </a:lnTo>
                <a:lnTo>
                  <a:pt x="1937261" y="236981"/>
                </a:lnTo>
                <a:lnTo>
                  <a:pt x="1933694" y="230334"/>
                </a:lnTo>
                <a:lnTo>
                  <a:pt x="1928054" y="225710"/>
                </a:lnTo>
                <a:lnTo>
                  <a:pt x="1921081" y="223516"/>
                </a:lnTo>
                <a:close/>
              </a:path>
              <a:path w="2684779" h="826770">
                <a:moveTo>
                  <a:pt x="1994177" y="201799"/>
                </a:moveTo>
                <a:lnTo>
                  <a:pt x="1986664" y="202437"/>
                </a:lnTo>
                <a:lnTo>
                  <a:pt x="1979890" y="206005"/>
                </a:lnTo>
                <a:lnTo>
                  <a:pt x="1975266" y="211645"/>
                </a:lnTo>
                <a:lnTo>
                  <a:pt x="1973072" y="218618"/>
                </a:lnTo>
                <a:lnTo>
                  <a:pt x="1973710" y="226187"/>
                </a:lnTo>
                <a:lnTo>
                  <a:pt x="1977278" y="232834"/>
                </a:lnTo>
                <a:lnTo>
                  <a:pt x="1982918" y="237458"/>
                </a:lnTo>
                <a:lnTo>
                  <a:pt x="1989891" y="239652"/>
                </a:lnTo>
                <a:lnTo>
                  <a:pt x="1997459" y="239013"/>
                </a:lnTo>
                <a:lnTo>
                  <a:pt x="2004125" y="235446"/>
                </a:lnTo>
                <a:lnTo>
                  <a:pt x="2008778" y="229806"/>
                </a:lnTo>
                <a:lnTo>
                  <a:pt x="2010979" y="222833"/>
                </a:lnTo>
                <a:lnTo>
                  <a:pt x="2010286" y="215265"/>
                </a:lnTo>
                <a:lnTo>
                  <a:pt x="2006774" y="208617"/>
                </a:lnTo>
                <a:lnTo>
                  <a:pt x="2001142" y="203993"/>
                </a:lnTo>
                <a:lnTo>
                  <a:pt x="1994177" y="201799"/>
                </a:lnTo>
                <a:close/>
              </a:path>
              <a:path w="2684779" h="826770">
                <a:moveTo>
                  <a:pt x="2067256" y="180028"/>
                </a:moveTo>
                <a:lnTo>
                  <a:pt x="2059689" y="180721"/>
                </a:lnTo>
                <a:lnTo>
                  <a:pt x="2052970" y="184286"/>
                </a:lnTo>
                <a:lnTo>
                  <a:pt x="2048323" y="189912"/>
                </a:lnTo>
                <a:lnTo>
                  <a:pt x="2046152" y="196848"/>
                </a:lnTo>
                <a:lnTo>
                  <a:pt x="2046862" y="204343"/>
                </a:lnTo>
                <a:lnTo>
                  <a:pt x="2050375" y="211064"/>
                </a:lnTo>
                <a:lnTo>
                  <a:pt x="2056006" y="215725"/>
                </a:lnTo>
                <a:lnTo>
                  <a:pt x="2062972" y="217933"/>
                </a:lnTo>
                <a:lnTo>
                  <a:pt x="2070484" y="217297"/>
                </a:lnTo>
                <a:lnTo>
                  <a:pt x="2077204" y="213729"/>
                </a:lnTo>
                <a:lnTo>
                  <a:pt x="2081851" y="208089"/>
                </a:lnTo>
                <a:lnTo>
                  <a:pt x="2084022" y="201116"/>
                </a:lnTo>
                <a:lnTo>
                  <a:pt x="2083311" y="193547"/>
                </a:lnTo>
                <a:lnTo>
                  <a:pt x="2079817" y="186882"/>
                </a:lnTo>
                <a:lnTo>
                  <a:pt x="2074215" y="182229"/>
                </a:lnTo>
                <a:lnTo>
                  <a:pt x="2067256" y="180028"/>
                </a:lnTo>
                <a:close/>
              </a:path>
              <a:path w="2684779" h="826770">
                <a:moveTo>
                  <a:pt x="2140283" y="158311"/>
                </a:moveTo>
                <a:lnTo>
                  <a:pt x="2132714" y="159003"/>
                </a:lnTo>
                <a:lnTo>
                  <a:pt x="2126049" y="162569"/>
                </a:lnTo>
                <a:lnTo>
                  <a:pt x="2121396" y="168195"/>
                </a:lnTo>
                <a:lnTo>
                  <a:pt x="2119195" y="175131"/>
                </a:lnTo>
                <a:lnTo>
                  <a:pt x="2119887" y="182625"/>
                </a:lnTo>
                <a:lnTo>
                  <a:pt x="2123400" y="189347"/>
                </a:lnTo>
                <a:lnTo>
                  <a:pt x="2129031" y="194008"/>
                </a:lnTo>
                <a:lnTo>
                  <a:pt x="2135997" y="196216"/>
                </a:lnTo>
                <a:lnTo>
                  <a:pt x="2143509" y="195580"/>
                </a:lnTo>
                <a:lnTo>
                  <a:pt x="2150284" y="192012"/>
                </a:lnTo>
                <a:lnTo>
                  <a:pt x="2154908" y="186372"/>
                </a:lnTo>
                <a:lnTo>
                  <a:pt x="2157102" y="179399"/>
                </a:lnTo>
                <a:lnTo>
                  <a:pt x="2156463" y="171831"/>
                </a:lnTo>
                <a:lnTo>
                  <a:pt x="2152896" y="165165"/>
                </a:lnTo>
                <a:lnTo>
                  <a:pt x="2147256" y="160512"/>
                </a:lnTo>
                <a:lnTo>
                  <a:pt x="2140283" y="158311"/>
                </a:lnTo>
                <a:close/>
              </a:path>
              <a:path w="2684779" h="826770">
                <a:moveTo>
                  <a:pt x="2213379" y="136594"/>
                </a:moveTo>
                <a:lnTo>
                  <a:pt x="2205866" y="137287"/>
                </a:lnTo>
                <a:lnTo>
                  <a:pt x="2199145" y="140799"/>
                </a:lnTo>
                <a:lnTo>
                  <a:pt x="2194484" y="146431"/>
                </a:lnTo>
                <a:lnTo>
                  <a:pt x="2192275" y="153396"/>
                </a:lnTo>
                <a:lnTo>
                  <a:pt x="2192912" y="160909"/>
                </a:lnTo>
                <a:lnTo>
                  <a:pt x="2196480" y="167630"/>
                </a:lnTo>
                <a:lnTo>
                  <a:pt x="2202120" y="172291"/>
                </a:lnTo>
                <a:lnTo>
                  <a:pt x="2209093" y="174499"/>
                </a:lnTo>
                <a:lnTo>
                  <a:pt x="2216661" y="173862"/>
                </a:lnTo>
                <a:lnTo>
                  <a:pt x="2223381" y="170223"/>
                </a:lnTo>
                <a:lnTo>
                  <a:pt x="2228028" y="164592"/>
                </a:lnTo>
                <a:lnTo>
                  <a:pt x="2230199" y="157626"/>
                </a:lnTo>
                <a:lnTo>
                  <a:pt x="2229488" y="150113"/>
                </a:lnTo>
                <a:lnTo>
                  <a:pt x="2225976" y="143448"/>
                </a:lnTo>
                <a:lnTo>
                  <a:pt x="2220344" y="138795"/>
                </a:lnTo>
                <a:lnTo>
                  <a:pt x="2213379" y="136594"/>
                </a:lnTo>
                <a:close/>
              </a:path>
              <a:path w="2684779" h="826770">
                <a:moveTo>
                  <a:pt x="2286460" y="114877"/>
                </a:moveTo>
                <a:lnTo>
                  <a:pt x="2278891" y="115569"/>
                </a:lnTo>
                <a:lnTo>
                  <a:pt x="2272226" y="119082"/>
                </a:lnTo>
                <a:lnTo>
                  <a:pt x="2267573" y="124713"/>
                </a:lnTo>
                <a:lnTo>
                  <a:pt x="2265372" y="131679"/>
                </a:lnTo>
                <a:lnTo>
                  <a:pt x="2266064" y="139191"/>
                </a:lnTo>
                <a:lnTo>
                  <a:pt x="2269577" y="145911"/>
                </a:lnTo>
                <a:lnTo>
                  <a:pt x="2275208" y="150558"/>
                </a:lnTo>
                <a:lnTo>
                  <a:pt x="2282174" y="152729"/>
                </a:lnTo>
                <a:lnTo>
                  <a:pt x="2289686" y="152019"/>
                </a:lnTo>
                <a:lnTo>
                  <a:pt x="2289813" y="152019"/>
                </a:lnTo>
                <a:lnTo>
                  <a:pt x="2296461" y="148506"/>
                </a:lnTo>
                <a:lnTo>
                  <a:pt x="2301085" y="142875"/>
                </a:lnTo>
                <a:lnTo>
                  <a:pt x="2303279" y="135909"/>
                </a:lnTo>
                <a:lnTo>
                  <a:pt x="2302640" y="128397"/>
                </a:lnTo>
                <a:lnTo>
                  <a:pt x="2299073" y="121731"/>
                </a:lnTo>
                <a:lnTo>
                  <a:pt x="2293433" y="117078"/>
                </a:lnTo>
                <a:lnTo>
                  <a:pt x="2286460" y="114877"/>
                </a:lnTo>
                <a:close/>
              </a:path>
              <a:path w="2684779" h="826770">
                <a:moveTo>
                  <a:pt x="2359556" y="93142"/>
                </a:moveTo>
                <a:lnTo>
                  <a:pt x="2352043" y="93853"/>
                </a:lnTo>
                <a:lnTo>
                  <a:pt x="2345269" y="97365"/>
                </a:lnTo>
                <a:lnTo>
                  <a:pt x="2340645" y="102997"/>
                </a:lnTo>
                <a:lnTo>
                  <a:pt x="2338451" y="109962"/>
                </a:lnTo>
                <a:lnTo>
                  <a:pt x="2339089" y="117475"/>
                </a:lnTo>
                <a:lnTo>
                  <a:pt x="2342657" y="124194"/>
                </a:lnTo>
                <a:lnTo>
                  <a:pt x="2348297" y="128841"/>
                </a:lnTo>
                <a:lnTo>
                  <a:pt x="2355270" y="131012"/>
                </a:lnTo>
                <a:lnTo>
                  <a:pt x="2362838" y="130302"/>
                </a:lnTo>
                <a:lnTo>
                  <a:pt x="2369504" y="126789"/>
                </a:lnTo>
                <a:lnTo>
                  <a:pt x="2374157" y="121158"/>
                </a:lnTo>
                <a:lnTo>
                  <a:pt x="2376358" y="114192"/>
                </a:lnTo>
                <a:lnTo>
                  <a:pt x="2375665" y="106680"/>
                </a:lnTo>
                <a:lnTo>
                  <a:pt x="2372153" y="99960"/>
                </a:lnTo>
                <a:lnTo>
                  <a:pt x="2366521" y="95313"/>
                </a:lnTo>
                <a:lnTo>
                  <a:pt x="2359556" y="93142"/>
                </a:lnTo>
                <a:close/>
              </a:path>
              <a:path w="2684779" h="826770">
                <a:moveTo>
                  <a:pt x="2432637" y="71425"/>
                </a:moveTo>
                <a:lnTo>
                  <a:pt x="2425068" y="72136"/>
                </a:lnTo>
                <a:lnTo>
                  <a:pt x="2418349" y="75648"/>
                </a:lnTo>
                <a:lnTo>
                  <a:pt x="2413702" y="81280"/>
                </a:lnTo>
                <a:lnTo>
                  <a:pt x="2411531" y="88245"/>
                </a:lnTo>
                <a:lnTo>
                  <a:pt x="2412241" y="95758"/>
                </a:lnTo>
                <a:lnTo>
                  <a:pt x="2415754" y="102477"/>
                </a:lnTo>
                <a:lnTo>
                  <a:pt x="2421385" y="107124"/>
                </a:lnTo>
                <a:lnTo>
                  <a:pt x="2428351" y="109295"/>
                </a:lnTo>
                <a:lnTo>
                  <a:pt x="2435863" y="108584"/>
                </a:lnTo>
                <a:lnTo>
                  <a:pt x="2442585" y="105072"/>
                </a:lnTo>
                <a:lnTo>
                  <a:pt x="2447246" y="99440"/>
                </a:lnTo>
                <a:lnTo>
                  <a:pt x="2449454" y="92475"/>
                </a:lnTo>
                <a:lnTo>
                  <a:pt x="2448817" y="84962"/>
                </a:lnTo>
                <a:lnTo>
                  <a:pt x="2445250" y="78243"/>
                </a:lnTo>
                <a:lnTo>
                  <a:pt x="2439610" y="73596"/>
                </a:lnTo>
                <a:lnTo>
                  <a:pt x="2432637" y="71425"/>
                </a:lnTo>
                <a:close/>
              </a:path>
              <a:path w="2684779" h="826770">
                <a:moveTo>
                  <a:pt x="2505715" y="49708"/>
                </a:moveTo>
                <a:lnTo>
                  <a:pt x="2498220" y="50418"/>
                </a:lnTo>
                <a:lnTo>
                  <a:pt x="2491428" y="53931"/>
                </a:lnTo>
                <a:lnTo>
                  <a:pt x="2486775" y="59562"/>
                </a:lnTo>
                <a:lnTo>
                  <a:pt x="2484574" y="66528"/>
                </a:lnTo>
                <a:lnTo>
                  <a:pt x="2485266" y="74040"/>
                </a:lnTo>
                <a:lnTo>
                  <a:pt x="2488832" y="80706"/>
                </a:lnTo>
                <a:lnTo>
                  <a:pt x="2494458" y="85359"/>
                </a:lnTo>
                <a:lnTo>
                  <a:pt x="2501393" y="87560"/>
                </a:lnTo>
                <a:lnTo>
                  <a:pt x="2508888" y="86868"/>
                </a:lnTo>
                <a:lnTo>
                  <a:pt x="2515663" y="83355"/>
                </a:lnTo>
                <a:lnTo>
                  <a:pt x="2520287" y="77724"/>
                </a:lnTo>
                <a:lnTo>
                  <a:pt x="2522481" y="70758"/>
                </a:lnTo>
                <a:lnTo>
                  <a:pt x="2521842" y="63246"/>
                </a:lnTo>
                <a:lnTo>
                  <a:pt x="2518277" y="56526"/>
                </a:lnTo>
                <a:lnTo>
                  <a:pt x="2512651" y="51879"/>
                </a:lnTo>
                <a:lnTo>
                  <a:pt x="2505715" y="49708"/>
                </a:lnTo>
                <a:close/>
              </a:path>
              <a:path w="2684779" h="826770">
                <a:moveTo>
                  <a:pt x="2578758" y="27938"/>
                </a:moveTo>
                <a:lnTo>
                  <a:pt x="2571245" y="28575"/>
                </a:lnTo>
                <a:lnTo>
                  <a:pt x="2571245" y="28702"/>
                </a:lnTo>
                <a:lnTo>
                  <a:pt x="2564524" y="32214"/>
                </a:lnTo>
                <a:lnTo>
                  <a:pt x="2559863" y="37846"/>
                </a:lnTo>
                <a:lnTo>
                  <a:pt x="2557654" y="44811"/>
                </a:lnTo>
                <a:lnTo>
                  <a:pt x="2558291" y="52324"/>
                </a:lnTo>
                <a:lnTo>
                  <a:pt x="2561859" y="58989"/>
                </a:lnTo>
                <a:lnTo>
                  <a:pt x="2567499" y="63642"/>
                </a:lnTo>
                <a:lnTo>
                  <a:pt x="2574472" y="65843"/>
                </a:lnTo>
                <a:lnTo>
                  <a:pt x="2582040" y="65150"/>
                </a:lnTo>
                <a:lnTo>
                  <a:pt x="2588760" y="61638"/>
                </a:lnTo>
                <a:lnTo>
                  <a:pt x="2593407" y="56006"/>
                </a:lnTo>
                <a:lnTo>
                  <a:pt x="2595578" y="49041"/>
                </a:lnTo>
                <a:lnTo>
                  <a:pt x="2594867" y="41528"/>
                </a:lnTo>
                <a:lnTo>
                  <a:pt x="2591355" y="34807"/>
                </a:lnTo>
                <a:lnTo>
                  <a:pt x="2585723" y="30146"/>
                </a:lnTo>
                <a:lnTo>
                  <a:pt x="2578758" y="27938"/>
                </a:lnTo>
                <a:close/>
              </a:path>
              <a:path w="2684779" h="826770">
                <a:moveTo>
                  <a:pt x="2600455" y="0"/>
                </a:moveTo>
                <a:lnTo>
                  <a:pt x="2622172" y="73152"/>
                </a:lnTo>
                <a:lnTo>
                  <a:pt x="2684402" y="14859"/>
                </a:lnTo>
                <a:lnTo>
                  <a:pt x="2600455" y="0"/>
                </a:lnTo>
                <a:close/>
              </a:path>
            </a:pathLst>
          </a:custGeom>
          <a:solidFill>
            <a:srgbClr val="009999"/>
          </a:solidFill>
        </p:spPr>
        <p:txBody>
          <a:bodyPr wrap="square" lIns="0" tIns="0" rIns="0" bIns="0" rtlCol="0"/>
          <a:lstStyle/>
          <a:p>
            <a:endParaRPr/>
          </a:p>
        </p:txBody>
      </p:sp>
      <p:sp>
        <p:nvSpPr>
          <p:cNvPr id="11" name="object 11"/>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23</a:t>
            </a:fld>
            <a:endParaRPr sz="1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10630" y="489002"/>
            <a:ext cx="1864780" cy="40656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82141" y="1163192"/>
            <a:ext cx="2077720" cy="1397635"/>
          </a:xfrm>
          <a:prstGeom prst="rect">
            <a:avLst/>
          </a:prstGeom>
        </p:spPr>
        <p:txBody>
          <a:bodyPr vert="horz" wrap="square" lIns="0" tIns="12700" rIns="0" bIns="0" rtlCol="0">
            <a:spAutoFit/>
          </a:bodyPr>
          <a:lstStyle/>
          <a:p>
            <a:pPr marL="12700" marR="554355">
              <a:lnSpc>
                <a:spcPct val="100000"/>
              </a:lnSpc>
              <a:spcBef>
                <a:spcPts val="100"/>
              </a:spcBef>
            </a:pPr>
            <a:r>
              <a:rPr sz="1800" b="1" spc="-10" dirty="0">
                <a:solidFill>
                  <a:srgbClr val="009999"/>
                </a:solidFill>
                <a:latin typeface="Courier New"/>
                <a:cs typeface="Courier New"/>
              </a:rPr>
              <a:t>Task </a:t>
            </a:r>
            <a:r>
              <a:rPr sz="1800" b="1" spc="-5" dirty="0">
                <a:solidFill>
                  <a:srgbClr val="009999"/>
                </a:solidFill>
                <a:latin typeface="Courier New"/>
                <a:cs typeface="Courier New"/>
              </a:rPr>
              <a:t>Ti:  wh</a:t>
            </a:r>
            <a:r>
              <a:rPr sz="1800" b="1" spc="-15" dirty="0">
                <a:solidFill>
                  <a:srgbClr val="009999"/>
                </a:solidFill>
                <a:latin typeface="Courier New"/>
                <a:cs typeface="Courier New"/>
              </a:rPr>
              <a:t>i</a:t>
            </a:r>
            <a:r>
              <a:rPr sz="1800" b="1" spc="-5" dirty="0">
                <a:solidFill>
                  <a:srgbClr val="009999"/>
                </a:solidFill>
                <a:latin typeface="Courier New"/>
                <a:cs typeface="Courier New"/>
              </a:rPr>
              <a:t>l</a:t>
            </a:r>
            <a:r>
              <a:rPr sz="1800" b="1" spc="-15" dirty="0">
                <a:solidFill>
                  <a:srgbClr val="009999"/>
                </a:solidFill>
                <a:latin typeface="Courier New"/>
                <a:cs typeface="Courier New"/>
              </a:rPr>
              <a:t>e</a:t>
            </a:r>
            <a:r>
              <a:rPr sz="1800" b="1" spc="-5" dirty="0">
                <a:solidFill>
                  <a:srgbClr val="009999"/>
                </a:solidFill>
                <a:latin typeface="Courier New"/>
                <a:cs typeface="Courier New"/>
              </a:rPr>
              <a:t>(t</a:t>
            </a:r>
            <a:r>
              <a:rPr sz="1800" b="1" spc="-15" dirty="0">
                <a:solidFill>
                  <a:srgbClr val="009999"/>
                </a:solidFill>
                <a:latin typeface="Courier New"/>
                <a:cs typeface="Courier New"/>
              </a:rPr>
              <a:t>r</a:t>
            </a:r>
            <a:r>
              <a:rPr sz="1800" b="1" spc="-5" dirty="0">
                <a:solidFill>
                  <a:srgbClr val="009999"/>
                </a:solidFill>
                <a:latin typeface="Courier New"/>
                <a:cs typeface="Courier New"/>
              </a:rPr>
              <a:t>u</a:t>
            </a:r>
            <a:r>
              <a:rPr sz="1800" b="1" spc="-15" dirty="0">
                <a:solidFill>
                  <a:srgbClr val="009999"/>
                </a:solidFill>
                <a:latin typeface="Courier New"/>
                <a:cs typeface="Courier New"/>
              </a:rPr>
              <a:t>e</a:t>
            </a:r>
            <a:r>
              <a:rPr sz="1800" b="1" dirty="0">
                <a:solidFill>
                  <a:srgbClr val="009999"/>
                </a:solidFill>
                <a:latin typeface="Courier New"/>
                <a:cs typeface="Courier New"/>
              </a:rPr>
              <a:t>)</a:t>
            </a:r>
            <a:endParaRPr sz="1800">
              <a:latin typeface="Courier New"/>
              <a:cs typeface="Courier New"/>
            </a:endParaRPr>
          </a:p>
          <a:p>
            <a:pPr marL="12700">
              <a:lnSpc>
                <a:spcPct val="100000"/>
              </a:lnSpc>
            </a:pPr>
            <a:r>
              <a:rPr sz="1800" b="1" dirty="0">
                <a:solidFill>
                  <a:srgbClr val="009999"/>
                </a:solidFill>
                <a:latin typeface="Courier New"/>
                <a:cs typeface="Courier New"/>
              </a:rPr>
              <a:t>{</a:t>
            </a:r>
            <a:endParaRPr sz="1800">
              <a:latin typeface="Courier New"/>
              <a:cs typeface="Courier New"/>
            </a:endParaRPr>
          </a:p>
          <a:p>
            <a:pPr marL="287020">
              <a:lnSpc>
                <a:spcPct val="100000"/>
              </a:lnSpc>
            </a:pPr>
            <a:r>
              <a:rPr sz="1800" b="1" spc="-10" dirty="0">
                <a:solidFill>
                  <a:srgbClr val="FF9966"/>
                </a:solidFill>
                <a:latin typeface="Courier New"/>
                <a:cs typeface="Courier New"/>
              </a:rPr>
              <a:t>flag[i]=true;</a:t>
            </a:r>
            <a:endParaRPr sz="1800">
              <a:latin typeface="Courier New"/>
              <a:cs typeface="Courier New"/>
            </a:endParaRPr>
          </a:p>
          <a:p>
            <a:pPr marL="287020">
              <a:lnSpc>
                <a:spcPct val="100000"/>
              </a:lnSpc>
            </a:pPr>
            <a:r>
              <a:rPr sz="1800" b="1" spc="-10" dirty="0">
                <a:solidFill>
                  <a:srgbClr val="FF9966"/>
                </a:solidFill>
                <a:latin typeface="Courier New"/>
                <a:cs typeface="Courier New"/>
              </a:rPr>
              <a:t>turn=j;</a:t>
            </a:r>
            <a:endParaRPr sz="1800">
              <a:latin typeface="Courier New"/>
              <a:cs typeface="Courier New"/>
            </a:endParaRPr>
          </a:p>
        </p:txBody>
      </p:sp>
      <p:sp>
        <p:nvSpPr>
          <p:cNvPr id="5" name="object 5"/>
          <p:cNvSpPr txBox="1"/>
          <p:nvPr/>
        </p:nvSpPr>
        <p:spPr>
          <a:xfrm>
            <a:off x="3407397" y="1985848"/>
            <a:ext cx="3446145" cy="57531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9966"/>
                </a:solidFill>
                <a:latin typeface="Courier New"/>
                <a:cs typeface="Courier New"/>
              </a:rPr>
              <a:t>// </a:t>
            </a:r>
            <a:r>
              <a:rPr sz="1800" b="1" dirty="0">
                <a:solidFill>
                  <a:srgbClr val="FF9966"/>
                </a:solidFill>
                <a:latin typeface="Courier New"/>
                <a:cs typeface="Courier New"/>
              </a:rPr>
              <a:t>I </a:t>
            </a:r>
            <a:r>
              <a:rPr sz="1800" b="1" spc="-5" dirty="0">
                <a:solidFill>
                  <a:srgbClr val="FF9966"/>
                </a:solidFill>
                <a:latin typeface="Courier New"/>
                <a:cs typeface="Courier New"/>
              </a:rPr>
              <a:t>want</a:t>
            </a:r>
            <a:r>
              <a:rPr sz="1800" b="1" spc="-60" dirty="0">
                <a:solidFill>
                  <a:srgbClr val="FF9966"/>
                </a:solidFill>
                <a:latin typeface="Courier New"/>
                <a:cs typeface="Courier New"/>
              </a:rPr>
              <a:t> </a:t>
            </a:r>
            <a:r>
              <a:rPr sz="1800" b="1" spc="-5" dirty="0">
                <a:solidFill>
                  <a:srgbClr val="FF9966"/>
                </a:solidFill>
                <a:latin typeface="Courier New"/>
                <a:cs typeface="Courier New"/>
              </a:rPr>
              <a:t>in</a:t>
            </a:r>
            <a:endParaRPr sz="1800">
              <a:latin typeface="Courier New"/>
              <a:cs typeface="Courier New"/>
            </a:endParaRPr>
          </a:p>
          <a:p>
            <a:pPr marL="12700">
              <a:lnSpc>
                <a:spcPct val="100000"/>
              </a:lnSpc>
              <a:spcBef>
                <a:spcPts val="5"/>
              </a:spcBef>
            </a:pPr>
            <a:r>
              <a:rPr sz="1800" b="1" spc="-5" dirty="0">
                <a:solidFill>
                  <a:srgbClr val="FF9966"/>
                </a:solidFill>
                <a:latin typeface="Courier New"/>
                <a:cs typeface="Courier New"/>
              </a:rPr>
              <a:t>// </a:t>
            </a:r>
            <a:r>
              <a:rPr sz="1800" b="1" spc="-10" dirty="0">
                <a:solidFill>
                  <a:srgbClr val="FF9966"/>
                </a:solidFill>
                <a:latin typeface="Courier New"/>
                <a:cs typeface="Courier New"/>
              </a:rPr>
              <a:t>but </a:t>
            </a:r>
            <a:r>
              <a:rPr sz="1800" b="1" dirty="0">
                <a:solidFill>
                  <a:srgbClr val="FF9966"/>
                </a:solidFill>
                <a:latin typeface="Courier New"/>
                <a:cs typeface="Courier New"/>
              </a:rPr>
              <a:t>I </a:t>
            </a:r>
            <a:r>
              <a:rPr sz="1800" b="1" spc="-10" dirty="0">
                <a:solidFill>
                  <a:srgbClr val="FF9966"/>
                </a:solidFill>
                <a:latin typeface="Courier New"/>
                <a:cs typeface="Courier New"/>
              </a:rPr>
              <a:t>let the other</a:t>
            </a:r>
            <a:r>
              <a:rPr sz="1800" b="1" spc="-50" dirty="0">
                <a:solidFill>
                  <a:srgbClr val="FF9966"/>
                </a:solidFill>
                <a:latin typeface="Courier New"/>
                <a:cs typeface="Courier New"/>
              </a:rPr>
              <a:t> </a:t>
            </a:r>
            <a:r>
              <a:rPr sz="1800" b="1" spc="-5" dirty="0">
                <a:solidFill>
                  <a:srgbClr val="FF9966"/>
                </a:solidFill>
                <a:latin typeface="Courier New"/>
                <a:cs typeface="Courier New"/>
              </a:rPr>
              <a:t>in</a:t>
            </a:r>
            <a:endParaRPr sz="1800">
              <a:latin typeface="Courier New"/>
              <a:cs typeface="Courier New"/>
            </a:endParaRPr>
          </a:p>
        </p:txBody>
      </p:sp>
      <p:sp>
        <p:nvSpPr>
          <p:cNvPr id="6" name="object 6"/>
          <p:cNvSpPr/>
          <p:nvPr/>
        </p:nvSpPr>
        <p:spPr>
          <a:xfrm>
            <a:off x="992428" y="4039489"/>
            <a:ext cx="164592" cy="1676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992428" y="4405629"/>
            <a:ext cx="164592" cy="1676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92428" y="4771390"/>
            <a:ext cx="164592" cy="1676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92428" y="5441899"/>
            <a:ext cx="164592" cy="16764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992428" y="5807964"/>
            <a:ext cx="164592" cy="16764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992428" y="6173723"/>
            <a:ext cx="164592" cy="167639"/>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1082141" y="2535173"/>
            <a:ext cx="7542530" cy="3837940"/>
          </a:xfrm>
          <a:prstGeom prst="rect">
            <a:avLst/>
          </a:prstGeom>
        </p:spPr>
        <p:txBody>
          <a:bodyPr vert="horz" wrap="square" lIns="0" tIns="12700" rIns="0" bIns="0" rtlCol="0">
            <a:spAutoFit/>
          </a:bodyPr>
          <a:lstStyle/>
          <a:p>
            <a:pPr marL="287020">
              <a:lnSpc>
                <a:spcPct val="100000"/>
              </a:lnSpc>
              <a:spcBef>
                <a:spcPts val="100"/>
              </a:spcBef>
            </a:pPr>
            <a:r>
              <a:rPr sz="1800" b="1" spc="-10" dirty="0">
                <a:solidFill>
                  <a:srgbClr val="FF9966"/>
                </a:solidFill>
                <a:latin typeface="Courier New"/>
                <a:cs typeface="Courier New"/>
              </a:rPr>
              <a:t>while (flag[j]==true </a:t>
            </a:r>
            <a:r>
              <a:rPr sz="1800" b="1" spc="-5" dirty="0">
                <a:solidFill>
                  <a:srgbClr val="FF9966"/>
                </a:solidFill>
                <a:latin typeface="Courier New"/>
                <a:cs typeface="Courier New"/>
              </a:rPr>
              <a:t>&amp;&amp; </a:t>
            </a:r>
            <a:r>
              <a:rPr sz="1800" b="1" spc="-10" dirty="0">
                <a:solidFill>
                  <a:srgbClr val="FF9966"/>
                </a:solidFill>
                <a:latin typeface="Courier New"/>
                <a:cs typeface="Courier New"/>
              </a:rPr>
              <a:t>turn==j){}</a:t>
            </a:r>
            <a:r>
              <a:rPr sz="1800" b="1" spc="-5" dirty="0">
                <a:solidFill>
                  <a:srgbClr val="FF9966"/>
                </a:solidFill>
                <a:latin typeface="Courier New"/>
                <a:cs typeface="Courier New"/>
              </a:rPr>
              <a:t> </a:t>
            </a:r>
            <a:r>
              <a:rPr sz="1800" b="1" dirty="0">
                <a:solidFill>
                  <a:srgbClr val="FF9966"/>
                </a:solidFill>
                <a:latin typeface="Courier New"/>
                <a:cs typeface="Courier New"/>
              </a:rPr>
              <a:t>;</a:t>
            </a:r>
            <a:endParaRPr sz="1800">
              <a:latin typeface="Courier New"/>
              <a:cs typeface="Courier New"/>
            </a:endParaRPr>
          </a:p>
          <a:p>
            <a:pPr marL="695325">
              <a:lnSpc>
                <a:spcPct val="100000"/>
              </a:lnSpc>
            </a:pPr>
            <a:r>
              <a:rPr sz="1800" b="1" spc="-10" dirty="0">
                <a:solidFill>
                  <a:srgbClr val="009999"/>
                </a:solidFill>
                <a:latin typeface="Courier New"/>
                <a:cs typeface="Courier New"/>
              </a:rPr>
              <a:t>Critical</a:t>
            </a:r>
            <a:r>
              <a:rPr sz="1800" b="1" spc="-20" dirty="0">
                <a:solidFill>
                  <a:srgbClr val="009999"/>
                </a:solidFill>
                <a:latin typeface="Courier New"/>
                <a:cs typeface="Courier New"/>
              </a:rPr>
              <a:t> </a:t>
            </a:r>
            <a:r>
              <a:rPr sz="1800" b="1" spc="-10" dirty="0">
                <a:solidFill>
                  <a:srgbClr val="009999"/>
                </a:solidFill>
                <a:latin typeface="Courier New"/>
                <a:cs typeface="Courier New"/>
              </a:rPr>
              <a:t>section</a:t>
            </a:r>
            <a:endParaRPr sz="1800">
              <a:latin typeface="Courier New"/>
              <a:cs typeface="Courier New"/>
            </a:endParaRPr>
          </a:p>
          <a:p>
            <a:pPr marL="287020">
              <a:lnSpc>
                <a:spcPct val="100000"/>
              </a:lnSpc>
            </a:pPr>
            <a:r>
              <a:rPr sz="1800" b="1" spc="-10" dirty="0">
                <a:solidFill>
                  <a:srgbClr val="FF9966"/>
                </a:solidFill>
                <a:latin typeface="Courier New"/>
                <a:cs typeface="Courier New"/>
              </a:rPr>
              <a:t>flag[i]=false; </a:t>
            </a:r>
            <a:r>
              <a:rPr sz="1800" b="1" spc="-5" dirty="0">
                <a:solidFill>
                  <a:srgbClr val="FF9966"/>
                </a:solidFill>
                <a:latin typeface="Courier New"/>
                <a:cs typeface="Courier New"/>
              </a:rPr>
              <a:t>// </a:t>
            </a:r>
            <a:r>
              <a:rPr sz="1800" b="1" dirty="0">
                <a:solidFill>
                  <a:srgbClr val="FF9966"/>
                </a:solidFill>
                <a:latin typeface="Courier New"/>
                <a:cs typeface="Courier New"/>
              </a:rPr>
              <a:t>I </a:t>
            </a:r>
            <a:r>
              <a:rPr sz="1800" b="1" spc="-5" dirty="0">
                <a:solidFill>
                  <a:srgbClr val="FF9966"/>
                </a:solidFill>
                <a:latin typeface="Courier New"/>
                <a:cs typeface="Courier New"/>
              </a:rPr>
              <a:t>no </a:t>
            </a:r>
            <a:r>
              <a:rPr sz="1800" b="1" spc="-10" dirty="0">
                <a:solidFill>
                  <a:srgbClr val="FF9966"/>
                </a:solidFill>
                <a:latin typeface="Courier New"/>
                <a:cs typeface="Courier New"/>
              </a:rPr>
              <a:t>longer </a:t>
            </a:r>
            <a:r>
              <a:rPr sz="1800" b="1" spc="-5" dirty="0">
                <a:solidFill>
                  <a:srgbClr val="FF9966"/>
                </a:solidFill>
                <a:latin typeface="Courier New"/>
                <a:cs typeface="Courier New"/>
              </a:rPr>
              <a:t>want</a:t>
            </a:r>
            <a:r>
              <a:rPr sz="1800" b="1" spc="-45" dirty="0">
                <a:solidFill>
                  <a:srgbClr val="FF9966"/>
                </a:solidFill>
                <a:latin typeface="Courier New"/>
                <a:cs typeface="Courier New"/>
              </a:rPr>
              <a:t> </a:t>
            </a:r>
            <a:r>
              <a:rPr sz="1800" b="1" spc="-10" dirty="0">
                <a:solidFill>
                  <a:srgbClr val="FF9966"/>
                </a:solidFill>
                <a:latin typeface="Courier New"/>
                <a:cs typeface="Courier New"/>
              </a:rPr>
              <a:t>in</a:t>
            </a:r>
            <a:endParaRPr sz="1800">
              <a:latin typeface="Courier New"/>
              <a:cs typeface="Courier New"/>
            </a:endParaRPr>
          </a:p>
          <a:p>
            <a:pPr marL="695325">
              <a:lnSpc>
                <a:spcPct val="100000"/>
              </a:lnSpc>
            </a:pPr>
            <a:r>
              <a:rPr sz="1800" b="1" spc="-10" dirty="0">
                <a:solidFill>
                  <a:srgbClr val="009999"/>
                </a:solidFill>
                <a:latin typeface="Courier New"/>
                <a:cs typeface="Courier New"/>
              </a:rPr>
              <a:t>Remainder</a:t>
            </a:r>
            <a:r>
              <a:rPr sz="1800" b="1" spc="-25" dirty="0">
                <a:solidFill>
                  <a:srgbClr val="009999"/>
                </a:solidFill>
                <a:latin typeface="Courier New"/>
                <a:cs typeface="Courier New"/>
              </a:rPr>
              <a:t> </a:t>
            </a:r>
            <a:r>
              <a:rPr sz="1800" b="1" spc="-10" dirty="0">
                <a:solidFill>
                  <a:srgbClr val="009999"/>
                </a:solidFill>
                <a:latin typeface="Courier New"/>
                <a:cs typeface="Courier New"/>
              </a:rPr>
              <a:t>section</a:t>
            </a:r>
            <a:endParaRPr sz="1800">
              <a:latin typeface="Courier New"/>
              <a:cs typeface="Courier New"/>
            </a:endParaRPr>
          </a:p>
          <a:p>
            <a:pPr marL="12700">
              <a:lnSpc>
                <a:spcPct val="100000"/>
              </a:lnSpc>
            </a:pPr>
            <a:r>
              <a:rPr sz="1800" b="1" dirty="0">
                <a:solidFill>
                  <a:srgbClr val="009999"/>
                </a:solidFill>
                <a:latin typeface="Courier New"/>
                <a:cs typeface="Courier New"/>
              </a:rPr>
              <a:t>}</a:t>
            </a:r>
            <a:endParaRPr sz="1800">
              <a:latin typeface="Courier New"/>
              <a:cs typeface="Courier New"/>
            </a:endParaRPr>
          </a:p>
          <a:p>
            <a:pPr marL="252729">
              <a:lnSpc>
                <a:spcPct val="100000"/>
              </a:lnSpc>
              <a:spcBef>
                <a:spcPts val="10"/>
              </a:spcBef>
            </a:pPr>
            <a:r>
              <a:rPr sz="2000" b="1" dirty="0">
                <a:solidFill>
                  <a:srgbClr val="006666"/>
                </a:solidFill>
                <a:latin typeface="Arial"/>
                <a:cs typeface="Arial"/>
              </a:rPr>
              <a:t>Let’s construct a situation where both tasks are</a:t>
            </a:r>
            <a:r>
              <a:rPr sz="2000" b="1" spc="-180" dirty="0">
                <a:solidFill>
                  <a:srgbClr val="006666"/>
                </a:solidFill>
                <a:latin typeface="Arial"/>
                <a:cs typeface="Arial"/>
              </a:rPr>
              <a:t> </a:t>
            </a:r>
            <a:r>
              <a:rPr sz="2000" b="1" dirty="0">
                <a:solidFill>
                  <a:srgbClr val="006666"/>
                </a:solidFill>
                <a:latin typeface="Arial"/>
                <a:cs typeface="Arial"/>
              </a:rPr>
              <a:t>blocked…</a:t>
            </a:r>
            <a:endParaRPr sz="2000">
              <a:latin typeface="Arial"/>
              <a:cs typeface="Arial"/>
            </a:endParaRPr>
          </a:p>
          <a:p>
            <a:pPr marL="252729">
              <a:lnSpc>
                <a:spcPct val="100000"/>
              </a:lnSpc>
              <a:spcBef>
                <a:spcPts val="484"/>
              </a:spcBef>
            </a:pPr>
            <a:r>
              <a:rPr sz="2000" b="1" dirty="0">
                <a:solidFill>
                  <a:srgbClr val="006666"/>
                </a:solidFill>
                <a:latin typeface="Arial"/>
                <a:cs typeface="Arial"/>
              </a:rPr>
              <a:t>So, </a:t>
            </a:r>
            <a:r>
              <a:rPr sz="2000" b="1" spc="-5" dirty="0">
                <a:solidFill>
                  <a:srgbClr val="006666"/>
                </a:solidFill>
                <a:latin typeface="Arial"/>
                <a:cs typeface="Arial"/>
              </a:rPr>
              <a:t>lets </a:t>
            </a:r>
            <a:r>
              <a:rPr sz="2000" b="1" dirty="0">
                <a:solidFill>
                  <a:srgbClr val="006666"/>
                </a:solidFill>
                <a:latin typeface="Arial"/>
                <a:cs typeface="Arial"/>
              </a:rPr>
              <a:t>assume T0 is</a:t>
            </a:r>
            <a:r>
              <a:rPr sz="2000" b="1" spc="-80" dirty="0">
                <a:solidFill>
                  <a:srgbClr val="006666"/>
                </a:solidFill>
                <a:latin typeface="Arial"/>
                <a:cs typeface="Arial"/>
              </a:rPr>
              <a:t> </a:t>
            </a:r>
            <a:r>
              <a:rPr sz="2000" b="1" dirty="0">
                <a:solidFill>
                  <a:srgbClr val="006666"/>
                </a:solidFill>
                <a:latin typeface="Arial"/>
                <a:cs typeface="Arial"/>
              </a:rPr>
              <a:t>blocked.</a:t>
            </a:r>
            <a:endParaRPr sz="2000">
              <a:latin typeface="Arial"/>
              <a:cs typeface="Arial"/>
            </a:endParaRPr>
          </a:p>
          <a:p>
            <a:pPr marL="252729" marR="5080">
              <a:lnSpc>
                <a:spcPct val="100000"/>
              </a:lnSpc>
              <a:spcBef>
                <a:spcPts val="480"/>
              </a:spcBef>
            </a:pPr>
            <a:r>
              <a:rPr sz="2000" b="1" dirty="0">
                <a:solidFill>
                  <a:srgbClr val="006666"/>
                </a:solidFill>
                <a:latin typeface="Arial"/>
                <a:cs typeface="Arial"/>
              </a:rPr>
              <a:t>The </a:t>
            </a:r>
            <a:r>
              <a:rPr sz="2000" b="1" spc="-5" dirty="0">
                <a:solidFill>
                  <a:srgbClr val="006666"/>
                </a:solidFill>
                <a:latin typeface="Arial"/>
                <a:cs typeface="Arial"/>
              </a:rPr>
              <a:t>only </a:t>
            </a:r>
            <a:r>
              <a:rPr sz="2000" b="1" dirty="0">
                <a:solidFill>
                  <a:srgbClr val="006666"/>
                </a:solidFill>
                <a:latin typeface="Arial"/>
                <a:cs typeface="Arial"/>
              </a:rPr>
              <a:t>possible place is in the </a:t>
            </a:r>
            <a:r>
              <a:rPr sz="2000" b="1" spc="5" dirty="0">
                <a:solidFill>
                  <a:srgbClr val="006666"/>
                </a:solidFill>
                <a:latin typeface="Arial"/>
                <a:cs typeface="Arial"/>
              </a:rPr>
              <a:t>while </a:t>
            </a:r>
            <a:r>
              <a:rPr sz="2000" b="1" dirty="0">
                <a:solidFill>
                  <a:srgbClr val="006666"/>
                </a:solidFill>
                <a:latin typeface="Arial"/>
                <a:cs typeface="Arial"/>
              </a:rPr>
              <a:t>loop, therefore</a:t>
            </a:r>
            <a:r>
              <a:rPr sz="2000" b="1" spc="-235" dirty="0">
                <a:solidFill>
                  <a:srgbClr val="006666"/>
                </a:solidFill>
                <a:latin typeface="Arial"/>
                <a:cs typeface="Arial"/>
              </a:rPr>
              <a:t> </a:t>
            </a:r>
            <a:r>
              <a:rPr sz="2000" b="1" spc="5" dirty="0">
                <a:solidFill>
                  <a:srgbClr val="006666"/>
                </a:solidFill>
                <a:latin typeface="Arial"/>
                <a:cs typeface="Arial"/>
              </a:rPr>
              <a:t>flag[1]  </a:t>
            </a:r>
            <a:r>
              <a:rPr sz="2000" b="1" dirty="0">
                <a:solidFill>
                  <a:srgbClr val="006666"/>
                </a:solidFill>
                <a:latin typeface="Arial"/>
                <a:cs typeface="Arial"/>
              </a:rPr>
              <a:t>is true and turn =</a:t>
            </a:r>
            <a:r>
              <a:rPr sz="2000" b="1" spc="-80" dirty="0">
                <a:solidFill>
                  <a:srgbClr val="006666"/>
                </a:solidFill>
                <a:latin typeface="Arial"/>
                <a:cs typeface="Arial"/>
              </a:rPr>
              <a:t> </a:t>
            </a:r>
            <a:r>
              <a:rPr sz="2000" b="1" dirty="0">
                <a:solidFill>
                  <a:srgbClr val="006666"/>
                </a:solidFill>
                <a:latin typeface="Arial"/>
                <a:cs typeface="Arial"/>
              </a:rPr>
              <a:t>1.</a:t>
            </a:r>
            <a:endParaRPr sz="2000">
              <a:latin typeface="Arial"/>
              <a:cs typeface="Arial"/>
            </a:endParaRPr>
          </a:p>
          <a:p>
            <a:pPr marL="252729">
              <a:lnSpc>
                <a:spcPct val="100000"/>
              </a:lnSpc>
              <a:spcBef>
                <a:spcPts val="480"/>
              </a:spcBef>
            </a:pPr>
            <a:r>
              <a:rPr sz="2000" b="1" dirty="0">
                <a:solidFill>
                  <a:srgbClr val="006666"/>
                </a:solidFill>
                <a:latin typeface="Arial"/>
                <a:cs typeface="Arial"/>
              </a:rPr>
              <a:t>However, if turn=1, then T1 cannot be</a:t>
            </a:r>
            <a:r>
              <a:rPr sz="2000" b="1" spc="-175" dirty="0">
                <a:solidFill>
                  <a:srgbClr val="006666"/>
                </a:solidFill>
                <a:latin typeface="Arial"/>
                <a:cs typeface="Arial"/>
              </a:rPr>
              <a:t> </a:t>
            </a:r>
            <a:r>
              <a:rPr sz="2000" b="1" dirty="0">
                <a:solidFill>
                  <a:srgbClr val="006666"/>
                </a:solidFill>
                <a:latin typeface="Arial"/>
                <a:cs typeface="Arial"/>
              </a:rPr>
              <a:t>blocked.</a:t>
            </a:r>
            <a:endParaRPr sz="2000">
              <a:latin typeface="Arial"/>
              <a:cs typeface="Arial"/>
            </a:endParaRPr>
          </a:p>
          <a:p>
            <a:pPr marL="252729">
              <a:lnSpc>
                <a:spcPct val="100000"/>
              </a:lnSpc>
              <a:spcBef>
                <a:spcPts val="480"/>
              </a:spcBef>
            </a:pPr>
            <a:r>
              <a:rPr sz="2000" b="1" dirty="0">
                <a:solidFill>
                  <a:srgbClr val="006666"/>
                </a:solidFill>
                <a:latin typeface="Arial"/>
                <a:cs typeface="Arial"/>
              </a:rPr>
              <a:t>It might actually</a:t>
            </a:r>
            <a:r>
              <a:rPr sz="2000" b="1" spc="-95" dirty="0">
                <a:solidFill>
                  <a:srgbClr val="006666"/>
                </a:solidFill>
                <a:latin typeface="Arial"/>
                <a:cs typeface="Arial"/>
              </a:rPr>
              <a:t> </a:t>
            </a:r>
            <a:r>
              <a:rPr sz="2000" b="1" spc="5" dirty="0">
                <a:solidFill>
                  <a:srgbClr val="006666"/>
                </a:solidFill>
                <a:latin typeface="Arial"/>
                <a:cs typeface="Arial"/>
              </a:rPr>
              <a:t>work!</a:t>
            </a:r>
            <a:endParaRPr sz="2000">
              <a:latin typeface="Arial"/>
              <a:cs typeface="Arial"/>
            </a:endParaRPr>
          </a:p>
          <a:p>
            <a:pPr marL="252729">
              <a:lnSpc>
                <a:spcPct val="100000"/>
              </a:lnSpc>
              <a:spcBef>
                <a:spcPts val="480"/>
              </a:spcBef>
            </a:pPr>
            <a:r>
              <a:rPr sz="2000" dirty="0">
                <a:solidFill>
                  <a:srgbClr val="006666"/>
                </a:solidFill>
                <a:latin typeface="Arial"/>
                <a:cs typeface="Arial"/>
              </a:rPr>
              <a:t>It indeed works, the algorithm is called Peterson’s</a:t>
            </a:r>
            <a:r>
              <a:rPr sz="2000" spc="-170" dirty="0">
                <a:solidFill>
                  <a:srgbClr val="006666"/>
                </a:solidFill>
                <a:latin typeface="Arial"/>
                <a:cs typeface="Arial"/>
              </a:rPr>
              <a:t> </a:t>
            </a:r>
            <a:r>
              <a:rPr sz="2000" dirty="0">
                <a:solidFill>
                  <a:srgbClr val="006666"/>
                </a:solidFill>
                <a:latin typeface="Arial"/>
                <a:cs typeface="Arial"/>
              </a:rPr>
              <a:t>algorithm</a:t>
            </a:r>
            <a:endParaRPr sz="2000">
              <a:latin typeface="Arial"/>
              <a:cs typeface="Arial"/>
            </a:endParaRPr>
          </a:p>
        </p:txBody>
      </p:sp>
      <p:sp>
        <p:nvSpPr>
          <p:cNvPr id="13" name="object 13"/>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24</a:t>
            </a:fld>
            <a:endParaRPr sz="1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44651" y="268946"/>
            <a:ext cx="4408805" cy="514350"/>
          </a:xfrm>
          <a:prstGeom prst="rect">
            <a:avLst/>
          </a:prstGeom>
        </p:spPr>
        <p:txBody>
          <a:bodyPr vert="horz" wrap="square" lIns="0" tIns="13335" rIns="0" bIns="0" rtlCol="0">
            <a:spAutoFit/>
          </a:bodyPr>
          <a:lstStyle/>
          <a:p>
            <a:pPr marL="12700">
              <a:lnSpc>
                <a:spcPct val="100000"/>
              </a:lnSpc>
              <a:spcBef>
                <a:spcPts val="105"/>
              </a:spcBef>
            </a:pPr>
            <a:r>
              <a:rPr dirty="0"/>
              <a:t>A few </a:t>
            </a:r>
            <a:r>
              <a:rPr spc="-5" dirty="0"/>
              <a:t>additional</a:t>
            </a:r>
            <a:r>
              <a:rPr spc="-120" dirty="0"/>
              <a:t> </a:t>
            </a:r>
            <a:r>
              <a:rPr spc="-5" dirty="0"/>
              <a:t>ideas</a:t>
            </a:r>
          </a:p>
        </p:txBody>
      </p:sp>
      <p:sp>
        <p:nvSpPr>
          <p:cNvPr id="4" name="object 4"/>
          <p:cNvSpPr/>
          <p:nvPr/>
        </p:nvSpPr>
        <p:spPr>
          <a:xfrm>
            <a:off x="416051" y="1211580"/>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73252" y="2345689"/>
            <a:ext cx="320040" cy="33070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16051" y="3242182"/>
            <a:ext cx="228600" cy="23774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73252" y="3991990"/>
            <a:ext cx="320040" cy="33070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16051" y="4888357"/>
            <a:ext cx="228600" cy="237744"/>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746251" y="1034287"/>
            <a:ext cx="7797800" cy="4896485"/>
          </a:xfrm>
          <a:prstGeom prst="rect">
            <a:avLst/>
          </a:prstGeom>
        </p:spPr>
        <p:txBody>
          <a:bodyPr vert="horz" wrap="square" lIns="0" tIns="59690" rIns="0" bIns="0" rtlCol="0">
            <a:spAutoFit/>
          </a:bodyPr>
          <a:lstStyle/>
          <a:p>
            <a:pPr marL="12700" marR="225425">
              <a:lnSpc>
                <a:spcPts val="3030"/>
              </a:lnSpc>
              <a:spcBef>
                <a:spcPts val="470"/>
              </a:spcBef>
            </a:pPr>
            <a:r>
              <a:rPr sz="2800" b="1" spc="-5" dirty="0">
                <a:solidFill>
                  <a:srgbClr val="006666"/>
                </a:solidFill>
                <a:latin typeface="Arial"/>
                <a:cs typeface="Arial"/>
              </a:rPr>
              <a:t>A solution to the </a:t>
            </a:r>
            <a:r>
              <a:rPr sz="2800" b="1" dirty="0">
                <a:solidFill>
                  <a:srgbClr val="006666"/>
                </a:solidFill>
                <a:latin typeface="Arial"/>
                <a:cs typeface="Arial"/>
              </a:rPr>
              <a:t>Critical </a:t>
            </a:r>
            <a:r>
              <a:rPr sz="2800" b="1" spc="-5" dirty="0">
                <a:solidFill>
                  <a:srgbClr val="006666"/>
                </a:solidFill>
                <a:latin typeface="Arial"/>
                <a:cs typeface="Arial"/>
              </a:rPr>
              <a:t>Section Problem  (CSP) is robust </a:t>
            </a:r>
            <a:r>
              <a:rPr sz="2800" b="1" dirty="0">
                <a:solidFill>
                  <a:srgbClr val="006666"/>
                </a:solidFill>
                <a:latin typeface="Arial"/>
                <a:cs typeface="Arial"/>
              </a:rPr>
              <a:t>relative </a:t>
            </a:r>
            <a:r>
              <a:rPr sz="2800" b="1" spc="-5" dirty="0">
                <a:solidFill>
                  <a:srgbClr val="006666"/>
                </a:solidFill>
                <a:latin typeface="Arial"/>
                <a:cs typeface="Arial"/>
              </a:rPr>
              <a:t>to tasks </a:t>
            </a:r>
            <a:r>
              <a:rPr sz="2800" b="1" dirty="0">
                <a:solidFill>
                  <a:srgbClr val="006666"/>
                </a:solidFill>
                <a:latin typeface="Arial"/>
                <a:cs typeface="Arial"/>
              </a:rPr>
              <a:t>failing </a:t>
            </a:r>
            <a:r>
              <a:rPr sz="2800" b="1" spc="-5" dirty="0">
                <a:solidFill>
                  <a:srgbClr val="006666"/>
                </a:solidFill>
                <a:latin typeface="Arial"/>
                <a:cs typeface="Arial"/>
              </a:rPr>
              <a:t>in the  RS.</a:t>
            </a:r>
            <a:endParaRPr sz="2800">
              <a:latin typeface="Arial"/>
              <a:cs typeface="Arial"/>
            </a:endParaRPr>
          </a:p>
          <a:p>
            <a:pPr marL="413384" marR="5080">
              <a:lnSpc>
                <a:spcPts val="2810"/>
              </a:lnSpc>
              <a:spcBef>
                <a:spcPts val="615"/>
              </a:spcBef>
            </a:pPr>
            <a:r>
              <a:rPr sz="2600" dirty="0">
                <a:solidFill>
                  <a:srgbClr val="006666"/>
                </a:solidFill>
                <a:latin typeface="Arial"/>
                <a:cs typeface="Arial"/>
              </a:rPr>
              <a:t>But, if a task fails in the CS, the other </a:t>
            </a:r>
            <a:r>
              <a:rPr sz="2600" spc="-5" dirty="0">
                <a:solidFill>
                  <a:srgbClr val="006666"/>
                </a:solidFill>
                <a:latin typeface="Arial"/>
                <a:cs typeface="Arial"/>
              </a:rPr>
              <a:t>task </a:t>
            </a:r>
            <a:r>
              <a:rPr sz="2600" dirty="0">
                <a:solidFill>
                  <a:srgbClr val="006666"/>
                </a:solidFill>
                <a:latin typeface="Arial"/>
                <a:cs typeface="Arial"/>
              </a:rPr>
              <a:t>shall be  blocked.</a:t>
            </a:r>
            <a:endParaRPr sz="2600">
              <a:latin typeface="Arial"/>
              <a:cs typeface="Arial"/>
            </a:endParaRPr>
          </a:p>
          <a:p>
            <a:pPr marL="12700" marR="60960">
              <a:lnSpc>
                <a:spcPts val="3020"/>
              </a:lnSpc>
              <a:spcBef>
                <a:spcPts val="675"/>
              </a:spcBef>
            </a:pPr>
            <a:r>
              <a:rPr sz="2800" b="1" spc="-10" dirty="0">
                <a:solidFill>
                  <a:srgbClr val="006666"/>
                </a:solidFill>
                <a:latin typeface="Arial"/>
                <a:cs typeface="Arial"/>
              </a:rPr>
              <a:t>The </a:t>
            </a:r>
            <a:r>
              <a:rPr sz="2800" b="1" spc="-5" dirty="0">
                <a:solidFill>
                  <a:srgbClr val="006666"/>
                </a:solidFill>
                <a:latin typeface="Arial"/>
                <a:cs typeface="Arial"/>
              </a:rPr>
              <a:t>Peterson algorithm can be generalised to  more than 2</a:t>
            </a:r>
            <a:r>
              <a:rPr sz="2800" b="1" spc="10" dirty="0">
                <a:solidFill>
                  <a:srgbClr val="006666"/>
                </a:solidFill>
                <a:latin typeface="Arial"/>
                <a:cs typeface="Arial"/>
              </a:rPr>
              <a:t> </a:t>
            </a:r>
            <a:r>
              <a:rPr sz="2800" b="1" dirty="0">
                <a:solidFill>
                  <a:srgbClr val="006666"/>
                </a:solidFill>
                <a:latin typeface="Arial"/>
                <a:cs typeface="Arial"/>
              </a:rPr>
              <a:t>tasks</a:t>
            </a:r>
            <a:endParaRPr sz="2800">
              <a:latin typeface="Arial"/>
              <a:cs typeface="Arial"/>
            </a:endParaRPr>
          </a:p>
          <a:p>
            <a:pPr marL="413384" marR="242570">
              <a:lnSpc>
                <a:spcPts val="2810"/>
              </a:lnSpc>
              <a:spcBef>
                <a:spcPts val="630"/>
              </a:spcBef>
            </a:pPr>
            <a:r>
              <a:rPr sz="2600" dirty="0">
                <a:solidFill>
                  <a:srgbClr val="006666"/>
                </a:solidFill>
                <a:latin typeface="Arial"/>
                <a:cs typeface="Arial"/>
              </a:rPr>
              <a:t>But, there exists other more elegant algorithms –  the </a:t>
            </a:r>
            <a:r>
              <a:rPr sz="2600" spc="-5" dirty="0">
                <a:solidFill>
                  <a:srgbClr val="006666"/>
                </a:solidFill>
                <a:latin typeface="Arial"/>
                <a:cs typeface="Arial"/>
              </a:rPr>
              <a:t>banker’s</a:t>
            </a:r>
            <a:r>
              <a:rPr sz="2600" spc="-20" dirty="0">
                <a:solidFill>
                  <a:srgbClr val="006666"/>
                </a:solidFill>
                <a:latin typeface="Arial"/>
                <a:cs typeface="Arial"/>
              </a:rPr>
              <a:t> </a:t>
            </a:r>
            <a:r>
              <a:rPr sz="2600" spc="-5" dirty="0">
                <a:solidFill>
                  <a:srgbClr val="006666"/>
                </a:solidFill>
                <a:latin typeface="Arial"/>
                <a:cs typeface="Arial"/>
              </a:rPr>
              <a:t>algorithm</a:t>
            </a:r>
            <a:endParaRPr sz="2600">
              <a:latin typeface="Arial"/>
              <a:cs typeface="Arial"/>
            </a:endParaRPr>
          </a:p>
          <a:p>
            <a:pPr marL="12700" marR="541020">
              <a:lnSpc>
                <a:spcPts val="3020"/>
              </a:lnSpc>
              <a:spcBef>
                <a:spcPts val="670"/>
              </a:spcBef>
            </a:pPr>
            <a:r>
              <a:rPr sz="2800" b="1" spc="-10" dirty="0">
                <a:solidFill>
                  <a:srgbClr val="006666"/>
                </a:solidFill>
                <a:latin typeface="Arial"/>
                <a:cs typeface="Arial"/>
              </a:rPr>
              <a:t>For </a:t>
            </a:r>
            <a:r>
              <a:rPr sz="2800" b="1" spc="-5" dirty="0">
                <a:solidFill>
                  <a:srgbClr val="006666"/>
                </a:solidFill>
                <a:latin typeface="Arial"/>
                <a:cs typeface="Arial"/>
              </a:rPr>
              <a:t>tasks with shared variable </a:t>
            </a:r>
            <a:r>
              <a:rPr sz="2800" b="1" dirty="0">
                <a:solidFill>
                  <a:srgbClr val="006666"/>
                </a:solidFill>
                <a:latin typeface="Arial"/>
                <a:cs typeface="Arial"/>
              </a:rPr>
              <a:t>to </a:t>
            </a:r>
            <a:r>
              <a:rPr sz="2800" b="1" spc="-5" dirty="0">
                <a:solidFill>
                  <a:srgbClr val="006666"/>
                </a:solidFill>
                <a:latin typeface="Arial"/>
                <a:cs typeface="Arial"/>
              </a:rPr>
              <a:t>work  </a:t>
            </a:r>
            <a:r>
              <a:rPr sz="2800" b="1" spc="-10" dirty="0">
                <a:solidFill>
                  <a:srgbClr val="006666"/>
                </a:solidFill>
                <a:latin typeface="Arial"/>
                <a:cs typeface="Arial"/>
              </a:rPr>
              <a:t>properly, </a:t>
            </a:r>
            <a:r>
              <a:rPr sz="2800" b="1" spc="-5" dirty="0">
                <a:solidFill>
                  <a:srgbClr val="006666"/>
                </a:solidFill>
                <a:latin typeface="Arial"/>
                <a:cs typeface="Arial"/>
              </a:rPr>
              <a:t>all threads involved must use the  same synchronization</a:t>
            </a:r>
            <a:r>
              <a:rPr sz="2800" b="1" spc="55" dirty="0">
                <a:solidFill>
                  <a:srgbClr val="006666"/>
                </a:solidFill>
                <a:latin typeface="Arial"/>
                <a:cs typeface="Arial"/>
              </a:rPr>
              <a:t> </a:t>
            </a:r>
            <a:r>
              <a:rPr sz="2800" b="1" spc="-5" dirty="0">
                <a:solidFill>
                  <a:srgbClr val="006666"/>
                </a:solidFill>
                <a:latin typeface="Arial"/>
                <a:cs typeface="Arial"/>
              </a:rPr>
              <a:t>algorithm</a:t>
            </a:r>
            <a:endParaRPr sz="2800">
              <a:latin typeface="Arial"/>
              <a:cs typeface="Arial"/>
            </a:endParaRPr>
          </a:p>
        </p:txBody>
      </p:sp>
      <p:sp>
        <p:nvSpPr>
          <p:cNvPr id="10" name="object 10"/>
          <p:cNvSpPr/>
          <p:nvPr/>
        </p:nvSpPr>
        <p:spPr>
          <a:xfrm>
            <a:off x="873252" y="6022543"/>
            <a:ext cx="320040" cy="330707"/>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147063" y="5977161"/>
            <a:ext cx="2874645" cy="394970"/>
          </a:xfrm>
          <a:prstGeom prst="rect">
            <a:avLst/>
          </a:prstGeom>
        </p:spPr>
        <p:txBody>
          <a:bodyPr vert="horz" wrap="square" lIns="0" tIns="0" rIns="0" bIns="0" rtlCol="0">
            <a:spAutoFit/>
          </a:bodyPr>
          <a:lstStyle/>
          <a:p>
            <a:pPr marL="12700">
              <a:lnSpc>
                <a:spcPts val="2975"/>
              </a:lnSpc>
            </a:pPr>
            <a:r>
              <a:rPr sz="2600" dirty="0">
                <a:solidFill>
                  <a:srgbClr val="006666"/>
                </a:solidFill>
                <a:latin typeface="Arial"/>
                <a:cs typeface="Arial"/>
              </a:rPr>
              <a:t>A common</a:t>
            </a:r>
            <a:r>
              <a:rPr sz="2600" spc="-80" dirty="0">
                <a:solidFill>
                  <a:srgbClr val="006666"/>
                </a:solidFill>
                <a:latin typeface="Arial"/>
                <a:cs typeface="Arial"/>
              </a:rPr>
              <a:t> </a:t>
            </a:r>
            <a:r>
              <a:rPr sz="2600" dirty="0">
                <a:solidFill>
                  <a:srgbClr val="006666"/>
                </a:solidFill>
                <a:latin typeface="Arial"/>
                <a:cs typeface="Arial"/>
              </a:rPr>
              <a:t>protocol</a:t>
            </a:r>
            <a:endParaRPr sz="2600">
              <a:latin typeface="Arial"/>
              <a:cs typeface="Arial"/>
            </a:endParaRPr>
          </a:p>
        </p:txBody>
      </p:sp>
      <p:sp>
        <p:nvSpPr>
          <p:cNvPr id="12" name="object 12"/>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25</a:t>
            </a:fld>
            <a:endParaRPr sz="1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129122" cy="514350"/>
          </a:xfrm>
          <a:prstGeom prst="rect">
            <a:avLst/>
          </a:prstGeom>
        </p:spPr>
        <p:txBody>
          <a:bodyPr vert="horz" wrap="square" lIns="0" tIns="13335" rIns="0" bIns="0" rtlCol="0">
            <a:spAutoFit/>
          </a:bodyPr>
          <a:lstStyle/>
          <a:p>
            <a:pPr marL="12700">
              <a:lnSpc>
                <a:spcPct val="100000"/>
              </a:lnSpc>
              <a:spcBef>
                <a:spcPts val="105"/>
              </a:spcBef>
            </a:pPr>
            <a:r>
              <a:rPr dirty="0"/>
              <a:t>Critique of </a:t>
            </a:r>
            <a:r>
              <a:rPr spc="-5" dirty="0"/>
              <a:t>software</a:t>
            </a:r>
            <a:r>
              <a:rPr spc="-70" dirty="0"/>
              <a:t> </a:t>
            </a:r>
            <a:r>
              <a:rPr spc="-5" dirty="0"/>
              <a:t>solutions</a:t>
            </a:r>
          </a:p>
        </p:txBody>
      </p:sp>
      <p:sp>
        <p:nvSpPr>
          <p:cNvPr id="4" name="object 4"/>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1819986"/>
            <a:ext cx="271272" cy="2807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06754" y="3500373"/>
            <a:ext cx="198119" cy="20269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3928" y="4210558"/>
            <a:ext cx="271272" cy="280415"/>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336928" y="1248562"/>
            <a:ext cx="7807072" cy="3627916"/>
          </a:xfrm>
          <a:prstGeom prst="rect">
            <a:avLst/>
          </a:prstGeom>
        </p:spPr>
        <p:txBody>
          <a:bodyPr vert="horz" wrap="square" lIns="0" tIns="85090" rIns="0" bIns="0" rtlCol="0">
            <a:spAutoFit/>
          </a:bodyPr>
          <a:lstStyle/>
          <a:p>
            <a:pPr marL="12700">
              <a:lnSpc>
                <a:spcPct val="100000"/>
              </a:lnSpc>
              <a:spcBef>
                <a:spcPts val="670"/>
              </a:spcBef>
            </a:pPr>
            <a:r>
              <a:rPr sz="2400" b="1" dirty="0">
                <a:solidFill>
                  <a:srgbClr val="006666"/>
                </a:solidFill>
                <a:latin typeface="Arial"/>
                <a:cs typeface="Arial"/>
              </a:rPr>
              <a:t>Difficult to </a:t>
            </a:r>
            <a:r>
              <a:rPr sz="2400" b="1" spc="-5" dirty="0">
                <a:solidFill>
                  <a:srgbClr val="006666"/>
                </a:solidFill>
                <a:latin typeface="Arial"/>
                <a:cs typeface="Arial"/>
              </a:rPr>
              <a:t>program! And </a:t>
            </a:r>
            <a:r>
              <a:rPr sz="2400" b="1" dirty="0">
                <a:solidFill>
                  <a:srgbClr val="006666"/>
                </a:solidFill>
                <a:latin typeface="Arial"/>
                <a:cs typeface="Arial"/>
              </a:rPr>
              <a:t>to</a:t>
            </a:r>
            <a:r>
              <a:rPr sz="2400" b="1" spc="-20" dirty="0">
                <a:solidFill>
                  <a:srgbClr val="006666"/>
                </a:solidFill>
                <a:latin typeface="Arial"/>
                <a:cs typeface="Arial"/>
              </a:rPr>
              <a:t> </a:t>
            </a:r>
            <a:r>
              <a:rPr sz="2400" b="1" spc="-5" dirty="0">
                <a:solidFill>
                  <a:srgbClr val="006666"/>
                </a:solidFill>
                <a:latin typeface="Arial"/>
                <a:cs typeface="Arial"/>
              </a:rPr>
              <a:t>understand!</a:t>
            </a:r>
            <a:endParaRPr sz="2400" dirty="0">
              <a:latin typeface="Arial"/>
              <a:cs typeface="Arial"/>
            </a:endParaRPr>
          </a:p>
          <a:p>
            <a:pPr marL="413384" marR="5080">
              <a:lnSpc>
                <a:spcPct val="100000"/>
              </a:lnSpc>
              <a:spcBef>
                <a:spcPts val="525"/>
              </a:spcBef>
            </a:pPr>
            <a:r>
              <a:rPr sz="2200" spc="-5" dirty="0">
                <a:solidFill>
                  <a:srgbClr val="006666"/>
                </a:solidFill>
                <a:latin typeface="Arial"/>
                <a:cs typeface="Arial"/>
              </a:rPr>
              <a:t>The </a:t>
            </a:r>
            <a:r>
              <a:rPr sz="2200" dirty="0">
                <a:solidFill>
                  <a:srgbClr val="006666"/>
                </a:solidFill>
                <a:latin typeface="Arial"/>
                <a:cs typeface="Arial"/>
              </a:rPr>
              <a:t>solutions </a:t>
            </a:r>
            <a:r>
              <a:rPr sz="2200" spc="-5" dirty="0">
                <a:solidFill>
                  <a:srgbClr val="006666"/>
                </a:solidFill>
                <a:latin typeface="Arial"/>
                <a:cs typeface="Arial"/>
              </a:rPr>
              <a:t>that we will see from now on are all based on the existence of specialized instructions, which facilitate the</a:t>
            </a:r>
            <a:r>
              <a:rPr sz="2200" spc="5" dirty="0">
                <a:solidFill>
                  <a:srgbClr val="006666"/>
                </a:solidFill>
                <a:latin typeface="Arial"/>
                <a:cs typeface="Arial"/>
              </a:rPr>
              <a:t> </a:t>
            </a:r>
            <a:r>
              <a:rPr sz="2200" spc="-5" dirty="0">
                <a:solidFill>
                  <a:srgbClr val="006666"/>
                </a:solidFill>
                <a:latin typeface="Arial"/>
                <a:cs typeface="Arial"/>
              </a:rPr>
              <a:t>work.</a:t>
            </a:r>
            <a:endParaRPr sz="2200" dirty="0">
              <a:latin typeface="Arial"/>
              <a:cs typeface="Arial"/>
            </a:endParaRPr>
          </a:p>
          <a:p>
            <a:pPr>
              <a:lnSpc>
                <a:spcPct val="100000"/>
              </a:lnSpc>
            </a:pPr>
            <a:endParaRPr sz="2400" dirty="0">
              <a:latin typeface="Arial"/>
              <a:cs typeface="Arial"/>
            </a:endParaRPr>
          </a:p>
          <a:p>
            <a:pPr marL="12700" marR="332105">
              <a:lnSpc>
                <a:spcPct val="100000"/>
              </a:lnSpc>
              <a:spcBef>
                <a:spcPts val="1860"/>
              </a:spcBef>
            </a:pPr>
            <a:r>
              <a:rPr sz="2400" b="1" spc="-5" dirty="0">
                <a:solidFill>
                  <a:srgbClr val="006666"/>
                </a:solidFill>
                <a:latin typeface="Arial"/>
                <a:cs typeface="Arial"/>
              </a:rPr>
              <a:t>Threads that require entry </a:t>
            </a:r>
            <a:r>
              <a:rPr sz="2400" b="1" dirty="0">
                <a:solidFill>
                  <a:srgbClr val="006666"/>
                </a:solidFill>
                <a:latin typeface="Arial"/>
                <a:cs typeface="Arial"/>
              </a:rPr>
              <a:t>into their </a:t>
            </a:r>
            <a:r>
              <a:rPr sz="2400" b="1" spc="-5" dirty="0">
                <a:solidFill>
                  <a:srgbClr val="006666"/>
                </a:solidFill>
                <a:latin typeface="Arial"/>
                <a:cs typeface="Arial"/>
              </a:rPr>
              <a:t>CS are </a:t>
            </a:r>
            <a:r>
              <a:rPr sz="2400" b="1" spc="-5" dirty="0">
                <a:solidFill>
                  <a:srgbClr val="FF9966"/>
                </a:solidFill>
                <a:latin typeface="Arial"/>
                <a:cs typeface="Arial"/>
              </a:rPr>
              <a:t>busy  </a:t>
            </a:r>
            <a:r>
              <a:rPr sz="2400" b="1" dirty="0">
                <a:solidFill>
                  <a:srgbClr val="FF9966"/>
                </a:solidFill>
                <a:latin typeface="Arial"/>
                <a:cs typeface="Arial"/>
              </a:rPr>
              <a:t>waiting</a:t>
            </a:r>
            <a:r>
              <a:rPr sz="2400" b="1" dirty="0">
                <a:solidFill>
                  <a:srgbClr val="006666"/>
                </a:solidFill>
                <a:latin typeface="Arial"/>
                <a:cs typeface="Arial"/>
              </a:rPr>
              <a:t>; thus </a:t>
            </a:r>
            <a:r>
              <a:rPr sz="2400" b="1" spc="-5" dirty="0">
                <a:solidFill>
                  <a:srgbClr val="006666"/>
                </a:solidFill>
                <a:latin typeface="Arial"/>
                <a:cs typeface="Arial"/>
              </a:rPr>
              <a:t>consuming CPU</a:t>
            </a:r>
            <a:r>
              <a:rPr sz="2400" b="1" spc="-50" dirty="0">
                <a:solidFill>
                  <a:srgbClr val="006666"/>
                </a:solidFill>
                <a:latin typeface="Arial"/>
                <a:cs typeface="Arial"/>
              </a:rPr>
              <a:t> </a:t>
            </a:r>
            <a:r>
              <a:rPr sz="2400" b="1" dirty="0">
                <a:solidFill>
                  <a:srgbClr val="006666"/>
                </a:solidFill>
                <a:latin typeface="Arial"/>
                <a:cs typeface="Arial"/>
              </a:rPr>
              <a:t>time</a:t>
            </a:r>
            <a:r>
              <a:rPr lang="en-CA" sz="2400" b="1" dirty="0">
                <a:solidFill>
                  <a:srgbClr val="006666"/>
                </a:solidFill>
                <a:latin typeface="Arial"/>
                <a:cs typeface="Arial"/>
              </a:rPr>
              <a:t> </a:t>
            </a:r>
            <a:r>
              <a:rPr lang="en-CA" sz="2400" b="1" dirty="0">
                <a:solidFill>
                  <a:srgbClr val="006666"/>
                </a:solidFill>
                <a:latin typeface="Arial"/>
                <a:cs typeface="Arial"/>
                <a:sym typeface="Wingdings" panose="05000000000000000000" pitchFamily="2" charset="2"/>
              </a:rPr>
              <a:t> wasted time</a:t>
            </a:r>
            <a:endParaRPr sz="2400" dirty="0">
              <a:latin typeface="Arial"/>
              <a:cs typeface="Arial"/>
            </a:endParaRPr>
          </a:p>
          <a:p>
            <a:pPr marL="413384">
              <a:lnSpc>
                <a:spcPct val="100000"/>
              </a:lnSpc>
              <a:spcBef>
                <a:spcPts val="525"/>
              </a:spcBef>
            </a:pPr>
            <a:r>
              <a:rPr sz="2200" spc="-5" dirty="0">
                <a:solidFill>
                  <a:srgbClr val="006666"/>
                </a:solidFill>
                <a:latin typeface="Arial"/>
                <a:cs typeface="Arial"/>
              </a:rPr>
              <a:t>For long critical sections, it would be better to </a:t>
            </a:r>
            <a:r>
              <a:rPr sz="2200" spc="-5" dirty="0">
                <a:solidFill>
                  <a:srgbClr val="800000"/>
                </a:solidFill>
                <a:latin typeface="Arial"/>
                <a:cs typeface="Arial"/>
              </a:rPr>
              <a:t>block</a:t>
            </a:r>
            <a:r>
              <a:rPr sz="2200" spc="165" dirty="0">
                <a:solidFill>
                  <a:srgbClr val="800000"/>
                </a:solidFill>
                <a:latin typeface="Arial"/>
                <a:cs typeface="Arial"/>
              </a:rPr>
              <a:t> </a:t>
            </a:r>
            <a:r>
              <a:rPr sz="2200" spc="-5" dirty="0">
                <a:solidFill>
                  <a:srgbClr val="006666"/>
                </a:solidFill>
                <a:latin typeface="Arial"/>
                <a:cs typeface="Arial"/>
              </a:rPr>
              <a:t>the</a:t>
            </a:r>
            <a:endParaRPr sz="2200" dirty="0">
              <a:latin typeface="Arial"/>
              <a:cs typeface="Arial"/>
            </a:endParaRPr>
          </a:p>
          <a:p>
            <a:pPr marL="413384">
              <a:lnSpc>
                <a:spcPct val="100000"/>
              </a:lnSpc>
            </a:pPr>
            <a:r>
              <a:rPr sz="2200" dirty="0">
                <a:solidFill>
                  <a:srgbClr val="006666"/>
                </a:solidFill>
                <a:latin typeface="Arial"/>
                <a:cs typeface="Arial"/>
              </a:rPr>
              <a:t>threads/processes </a:t>
            </a:r>
            <a:r>
              <a:rPr sz="2200" spc="-5" dirty="0">
                <a:solidFill>
                  <a:srgbClr val="006666"/>
                </a:solidFill>
                <a:latin typeface="Arial"/>
                <a:cs typeface="Arial"/>
              </a:rPr>
              <a:t>that must wait</a:t>
            </a:r>
            <a:r>
              <a:rPr sz="2200" spc="35" dirty="0">
                <a:solidFill>
                  <a:srgbClr val="006666"/>
                </a:solidFill>
                <a:latin typeface="Arial"/>
                <a:cs typeface="Arial"/>
              </a:rPr>
              <a:t> </a:t>
            </a:r>
            <a:r>
              <a:rPr sz="2200" spc="-5" dirty="0">
                <a:solidFill>
                  <a:srgbClr val="006666"/>
                </a:solidFill>
                <a:latin typeface="Arial"/>
                <a:cs typeface="Arial"/>
              </a:rPr>
              <a:t>...</a:t>
            </a:r>
            <a:endParaRPr sz="2200" dirty="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469849"/>
            <a:ext cx="8144890" cy="505908"/>
          </a:xfrm>
          <a:prstGeom prst="rect">
            <a:avLst/>
          </a:prstGeom>
        </p:spPr>
        <p:txBody>
          <a:bodyPr vert="horz" wrap="square" lIns="0" tIns="13335" rIns="0" bIns="0" rtlCol="0">
            <a:spAutoFit/>
          </a:bodyPr>
          <a:lstStyle/>
          <a:p>
            <a:pPr marL="12700">
              <a:lnSpc>
                <a:spcPct val="100000"/>
              </a:lnSpc>
              <a:spcBef>
                <a:spcPts val="105"/>
              </a:spcBef>
            </a:pPr>
            <a:r>
              <a:rPr dirty="0"/>
              <a:t>Hardware </a:t>
            </a:r>
            <a:r>
              <a:rPr spc="-5" dirty="0"/>
              <a:t>solutions: </a:t>
            </a:r>
            <a:r>
              <a:rPr dirty="0"/>
              <a:t>disabling</a:t>
            </a:r>
            <a:r>
              <a:rPr spc="-105" dirty="0"/>
              <a:t> </a:t>
            </a:r>
            <a:r>
              <a:rPr spc="-5" dirty="0"/>
              <a:t>interrupts</a:t>
            </a:r>
          </a:p>
        </p:txBody>
      </p:sp>
      <p:sp>
        <p:nvSpPr>
          <p:cNvPr id="4" name="object 4"/>
          <p:cNvSpPr/>
          <p:nvPr/>
        </p:nvSpPr>
        <p:spPr>
          <a:xfrm>
            <a:off x="1006754" y="1504822"/>
            <a:ext cx="179831" cy="185927"/>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36928" y="1364106"/>
            <a:ext cx="3290570" cy="4518660"/>
          </a:xfrm>
          <a:prstGeom prst="rect">
            <a:avLst/>
          </a:prstGeom>
        </p:spPr>
        <p:txBody>
          <a:bodyPr vert="horz" wrap="square" lIns="0" tIns="45719" rIns="0" bIns="0" rtlCol="0">
            <a:spAutoFit/>
          </a:bodyPr>
          <a:lstStyle/>
          <a:p>
            <a:pPr marL="12700" marR="207010">
              <a:lnSpc>
                <a:spcPct val="90000"/>
              </a:lnSpc>
              <a:spcBef>
                <a:spcPts val="359"/>
              </a:spcBef>
            </a:pPr>
            <a:r>
              <a:rPr sz="2200" b="1" spc="-5" dirty="0">
                <a:solidFill>
                  <a:srgbClr val="006666"/>
                </a:solidFill>
                <a:latin typeface="Arial"/>
                <a:cs typeface="Arial"/>
              </a:rPr>
              <a:t>On a uniprocessor:  mutual exclusion is  preserved but the  efficiency deteriorates:  </a:t>
            </a:r>
            <a:r>
              <a:rPr sz="2200" b="1" dirty="0">
                <a:solidFill>
                  <a:srgbClr val="006666"/>
                </a:solidFill>
                <a:latin typeface="Arial"/>
                <a:cs typeface="Arial"/>
              </a:rPr>
              <a:t>when </a:t>
            </a:r>
            <a:r>
              <a:rPr sz="2200" b="1" spc="-5" dirty="0">
                <a:solidFill>
                  <a:srgbClr val="006666"/>
                </a:solidFill>
                <a:latin typeface="Arial"/>
                <a:cs typeface="Arial"/>
              </a:rPr>
              <a:t>in CS it is  impossible to interlace  execution </a:t>
            </a:r>
            <a:r>
              <a:rPr sz="2200" b="1" dirty="0">
                <a:solidFill>
                  <a:srgbClr val="006666"/>
                </a:solidFill>
                <a:latin typeface="Arial"/>
                <a:cs typeface="Arial"/>
              </a:rPr>
              <a:t>with </a:t>
            </a:r>
            <a:r>
              <a:rPr sz="2200" b="1" spc="-5" dirty="0">
                <a:solidFill>
                  <a:srgbClr val="006666"/>
                </a:solidFill>
                <a:latin typeface="Arial"/>
                <a:cs typeface="Arial"/>
              </a:rPr>
              <a:t>other  threads in </a:t>
            </a:r>
            <a:r>
              <a:rPr sz="2200" b="1" dirty="0">
                <a:solidFill>
                  <a:srgbClr val="006666"/>
                </a:solidFill>
                <a:latin typeface="Arial"/>
                <a:cs typeface="Arial"/>
              </a:rPr>
              <a:t>an</a:t>
            </a:r>
            <a:r>
              <a:rPr sz="2200" b="1" spc="25" dirty="0">
                <a:solidFill>
                  <a:srgbClr val="006666"/>
                </a:solidFill>
                <a:latin typeface="Arial"/>
                <a:cs typeface="Arial"/>
              </a:rPr>
              <a:t> </a:t>
            </a:r>
            <a:r>
              <a:rPr sz="2200" b="1" spc="-5" dirty="0">
                <a:solidFill>
                  <a:srgbClr val="006666"/>
                </a:solidFill>
                <a:latin typeface="Arial"/>
                <a:cs typeface="Arial"/>
              </a:rPr>
              <a:t>RS</a:t>
            </a:r>
            <a:endParaRPr sz="2200">
              <a:latin typeface="Arial"/>
              <a:cs typeface="Arial"/>
            </a:endParaRPr>
          </a:p>
          <a:p>
            <a:pPr marL="12700" marR="458470">
              <a:lnSpc>
                <a:spcPct val="110000"/>
              </a:lnSpc>
            </a:pPr>
            <a:r>
              <a:rPr sz="2200" b="1" spc="-5" dirty="0">
                <a:solidFill>
                  <a:srgbClr val="006666"/>
                </a:solidFill>
                <a:latin typeface="Arial"/>
                <a:cs typeface="Arial"/>
              </a:rPr>
              <a:t>Loss of interruptions  On a</a:t>
            </a:r>
            <a:r>
              <a:rPr sz="2200" b="1" spc="-20" dirty="0">
                <a:solidFill>
                  <a:srgbClr val="006666"/>
                </a:solidFill>
                <a:latin typeface="Arial"/>
                <a:cs typeface="Arial"/>
              </a:rPr>
              <a:t> </a:t>
            </a:r>
            <a:r>
              <a:rPr sz="2200" b="1" spc="-5" dirty="0">
                <a:solidFill>
                  <a:srgbClr val="006666"/>
                </a:solidFill>
                <a:latin typeface="Arial"/>
                <a:cs typeface="Arial"/>
              </a:rPr>
              <a:t>multiprocessor:</a:t>
            </a:r>
            <a:endParaRPr sz="2200">
              <a:latin typeface="Arial"/>
              <a:cs typeface="Arial"/>
            </a:endParaRPr>
          </a:p>
          <a:p>
            <a:pPr marL="12700">
              <a:lnSpc>
                <a:spcPts val="2245"/>
              </a:lnSpc>
            </a:pPr>
            <a:r>
              <a:rPr sz="2200" b="1" spc="-5" dirty="0">
                <a:solidFill>
                  <a:srgbClr val="006666"/>
                </a:solidFill>
                <a:latin typeface="Arial"/>
                <a:cs typeface="Arial"/>
              </a:rPr>
              <a:t>mutual exclusion is</a:t>
            </a:r>
            <a:r>
              <a:rPr sz="2200" b="1" spc="40" dirty="0">
                <a:solidFill>
                  <a:srgbClr val="006666"/>
                </a:solidFill>
                <a:latin typeface="Arial"/>
                <a:cs typeface="Arial"/>
              </a:rPr>
              <a:t> </a:t>
            </a:r>
            <a:r>
              <a:rPr sz="2200" b="1" spc="-5" dirty="0">
                <a:solidFill>
                  <a:srgbClr val="006666"/>
                </a:solidFill>
                <a:latin typeface="Arial"/>
                <a:cs typeface="Arial"/>
              </a:rPr>
              <a:t>not</a:t>
            </a:r>
            <a:endParaRPr sz="2200">
              <a:latin typeface="Arial"/>
              <a:cs typeface="Arial"/>
            </a:endParaRPr>
          </a:p>
          <a:p>
            <a:pPr marL="12700">
              <a:lnSpc>
                <a:spcPts val="2510"/>
              </a:lnSpc>
            </a:pPr>
            <a:r>
              <a:rPr sz="2200" b="1" spc="-5" dirty="0">
                <a:solidFill>
                  <a:srgbClr val="006666"/>
                </a:solidFill>
                <a:latin typeface="Arial"/>
                <a:cs typeface="Arial"/>
              </a:rPr>
              <a:t>preserved</a:t>
            </a:r>
            <a:endParaRPr sz="2200">
              <a:latin typeface="Arial"/>
              <a:cs typeface="Arial"/>
            </a:endParaRPr>
          </a:p>
          <a:p>
            <a:pPr marL="12700" marR="5080">
              <a:lnSpc>
                <a:spcPts val="2410"/>
              </a:lnSpc>
              <a:spcBef>
                <a:spcPts val="760"/>
              </a:spcBef>
            </a:pPr>
            <a:r>
              <a:rPr sz="2200" b="1" spc="-5" dirty="0">
                <a:solidFill>
                  <a:srgbClr val="006666"/>
                </a:solidFill>
                <a:latin typeface="Arial"/>
                <a:cs typeface="Arial"/>
              </a:rPr>
              <a:t>A solution that is  generally not</a:t>
            </a:r>
            <a:r>
              <a:rPr sz="2200" b="1" spc="25" dirty="0">
                <a:solidFill>
                  <a:srgbClr val="006666"/>
                </a:solidFill>
                <a:latin typeface="Arial"/>
                <a:cs typeface="Arial"/>
              </a:rPr>
              <a:t> </a:t>
            </a:r>
            <a:r>
              <a:rPr sz="2200" b="1" spc="-5" dirty="0">
                <a:solidFill>
                  <a:srgbClr val="006666"/>
                </a:solidFill>
                <a:latin typeface="Arial"/>
                <a:cs typeface="Arial"/>
              </a:rPr>
              <a:t>acceptable</a:t>
            </a:r>
            <a:endParaRPr sz="2200">
              <a:latin typeface="Arial"/>
              <a:cs typeface="Arial"/>
            </a:endParaRPr>
          </a:p>
        </p:txBody>
      </p:sp>
      <p:sp>
        <p:nvSpPr>
          <p:cNvPr id="6" name="object 6"/>
          <p:cNvSpPr/>
          <p:nvPr/>
        </p:nvSpPr>
        <p:spPr>
          <a:xfrm>
            <a:off x="1006754" y="3986529"/>
            <a:ext cx="179831" cy="18592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4355338"/>
            <a:ext cx="179831" cy="18592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5356859"/>
            <a:ext cx="179831" cy="185928"/>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5108828" y="2283078"/>
            <a:ext cx="3311525" cy="2586355"/>
          </a:xfrm>
          <a:prstGeom prst="rect">
            <a:avLst/>
          </a:prstGeom>
        </p:spPr>
        <p:txBody>
          <a:bodyPr vert="horz" wrap="square" lIns="0" tIns="12700" rIns="0" bIns="0" rtlCol="0">
            <a:spAutoFit/>
          </a:bodyPr>
          <a:lstStyle/>
          <a:p>
            <a:pPr marL="12700" marR="1282065">
              <a:lnSpc>
                <a:spcPct val="100000"/>
              </a:lnSpc>
              <a:spcBef>
                <a:spcPts val="100"/>
              </a:spcBef>
            </a:pPr>
            <a:r>
              <a:rPr sz="2400" b="1" spc="-5" dirty="0">
                <a:solidFill>
                  <a:srgbClr val="009999"/>
                </a:solidFill>
                <a:latin typeface="Courier New"/>
                <a:cs typeface="Courier New"/>
              </a:rPr>
              <a:t>Process</a:t>
            </a:r>
            <a:r>
              <a:rPr sz="2400" b="1" spc="-120" dirty="0">
                <a:solidFill>
                  <a:srgbClr val="009999"/>
                </a:solidFill>
                <a:latin typeface="Courier New"/>
                <a:cs typeface="Courier New"/>
              </a:rPr>
              <a:t> </a:t>
            </a:r>
            <a:r>
              <a:rPr sz="2400" b="1" spc="-5" dirty="0">
                <a:solidFill>
                  <a:srgbClr val="009999"/>
                </a:solidFill>
                <a:latin typeface="Courier New"/>
                <a:cs typeface="Courier New"/>
              </a:rPr>
              <a:t>Pi:  repeat</a:t>
            </a:r>
            <a:endParaRPr sz="2400">
              <a:latin typeface="Courier New"/>
              <a:cs typeface="Courier New"/>
            </a:endParaRPr>
          </a:p>
          <a:p>
            <a:pPr marL="195580" marR="5080">
              <a:lnSpc>
                <a:spcPct val="100000"/>
              </a:lnSpc>
            </a:pPr>
            <a:r>
              <a:rPr sz="2400" b="1" spc="-10" dirty="0">
                <a:solidFill>
                  <a:srgbClr val="FF9966"/>
                </a:solidFill>
                <a:latin typeface="Courier New"/>
                <a:cs typeface="Courier New"/>
              </a:rPr>
              <a:t>disable interrupt  </a:t>
            </a:r>
            <a:r>
              <a:rPr sz="2400" b="1" spc="-10" dirty="0">
                <a:solidFill>
                  <a:srgbClr val="009999"/>
                </a:solidFill>
                <a:latin typeface="Courier New"/>
                <a:cs typeface="Courier New"/>
              </a:rPr>
              <a:t>critical section  </a:t>
            </a:r>
            <a:r>
              <a:rPr sz="2400" b="1" spc="-5" dirty="0">
                <a:solidFill>
                  <a:srgbClr val="FF9966"/>
                </a:solidFill>
                <a:latin typeface="Courier New"/>
                <a:cs typeface="Courier New"/>
              </a:rPr>
              <a:t>enable </a:t>
            </a:r>
            <a:r>
              <a:rPr sz="2400" b="1" spc="-10" dirty="0">
                <a:solidFill>
                  <a:srgbClr val="FF9966"/>
                </a:solidFill>
                <a:latin typeface="Courier New"/>
                <a:cs typeface="Courier New"/>
              </a:rPr>
              <a:t>interrupt  </a:t>
            </a:r>
            <a:r>
              <a:rPr sz="2400" b="1" spc="-10" dirty="0">
                <a:solidFill>
                  <a:srgbClr val="009999"/>
                </a:solidFill>
                <a:latin typeface="Courier New"/>
                <a:cs typeface="Courier New"/>
              </a:rPr>
              <a:t>remaining</a:t>
            </a:r>
            <a:r>
              <a:rPr sz="2400" b="1" spc="-60" dirty="0">
                <a:solidFill>
                  <a:srgbClr val="009999"/>
                </a:solidFill>
                <a:latin typeface="Courier New"/>
                <a:cs typeface="Courier New"/>
              </a:rPr>
              <a:t> </a:t>
            </a:r>
            <a:r>
              <a:rPr sz="2400" b="1" spc="-10" dirty="0">
                <a:solidFill>
                  <a:srgbClr val="009999"/>
                </a:solidFill>
                <a:latin typeface="Courier New"/>
                <a:cs typeface="Courier New"/>
              </a:rPr>
              <a:t>section</a:t>
            </a:r>
            <a:endParaRPr sz="2400">
              <a:latin typeface="Courier New"/>
              <a:cs typeface="Courier New"/>
            </a:endParaRPr>
          </a:p>
          <a:p>
            <a:pPr marL="12700">
              <a:lnSpc>
                <a:spcPct val="100000"/>
              </a:lnSpc>
            </a:pPr>
            <a:r>
              <a:rPr sz="2400" b="1" spc="-5" dirty="0">
                <a:solidFill>
                  <a:srgbClr val="009999"/>
                </a:solidFill>
                <a:latin typeface="Courier New"/>
                <a:cs typeface="Courier New"/>
              </a:rPr>
              <a:t>forever</a:t>
            </a:r>
            <a:endParaRPr sz="2400">
              <a:latin typeface="Courier New"/>
              <a:cs typeface="Courier New"/>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59385" rIns="0" bIns="0" rtlCol="0">
            <a:spAutoFit/>
          </a:bodyPr>
          <a:lstStyle/>
          <a:p>
            <a:pPr marL="441959" marR="5080">
              <a:lnSpc>
                <a:spcPct val="70000"/>
              </a:lnSpc>
              <a:spcBef>
                <a:spcPts val="1255"/>
              </a:spcBef>
            </a:pPr>
            <a:r>
              <a:rPr dirty="0"/>
              <a:t>Hardware </a:t>
            </a:r>
            <a:r>
              <a:rPr spc="-5" dirty="0"/>
              <a:t>solutions: specialized </a:t>
            </a:r>
            <a:r>
              <a:rPr dirty="0"/>
              <a:t>machine </a:t>
            </a:r>
            <a:r>
              <a:rPr spc="-5" dirty="0"/>
              <a:t>instructions</a:t>
            </a:r>
          </a:p>
        </p:txBody>
      </p:sp>
      <p:sp>
        <p:nvSpPr>
          <p:cNvPr id="6" name="object 6"/>
          <p:cNvSpPr/>
          <p:nvPr/>
        </p:nvSpPr>
        <p:spPr>
          <a:xfrm>
            <a:off x="1006754" y="1552066"/>
            <a:ext cx="198119" cy="20269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6754" y="2722752"/>
            <a:ext cx="198119" cy="20269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06754" y="3893565"/>
            <a:ext cx="198119" cy="202692"/>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336928" y="1397634"/>
            <a:ext cx="7388225" cy="3464560"/>
          </a:xfrm>
          <a:prstGeom prst="rect">
            <a:avLst/>
          </a:prstGeom>
        </p:spPr>
        <p:txBody>
          <a:bodyPr vert="horz" wrap="square" lIns="0" tIns="12700" rIns="0" bIns="0" rtlCol="0">
            <a:spAutoFit/>
          </a:bodyPr>
          <a:lstStyle/>
          <a:p>
            <a:pPr marL="12700" marR="139700" algn="just">
              <a:lnSpc>
                <a:spcPct val="100000"/>
              </a:lnSpc>
              <a:spcBef>
                <a:spcPts val="100"/>
              </a:spcBef>
            </a:pPr>
            <a:r>
              <a:rPr sz="2400" b="1" spc="-5" dirty="0">
                <a:solidFill>
                  <a:srgbClr val="006666"/>
                </a:solidFill>
                <a:latin typeface="Arial"/>
                <a:cs typeface="Arial"/>
              </a:rPr>
              <a:t>Normal: </a:t>
            </a:r>
            <a:r>
              <a:rPr sz="2400" b="1" dirty="0">
                <a:solidFill>
                  <a:srgbClr val="006666"/>
                </a:solidFill>
                <a:latin typeface="Arial"/>
                <a:cs typeface="Arial"/>
              </a:rPr>
              <a:t>While one thread or </a:t>
            </a:r>
            <a:r>
              <a:rPr sz="2400" b="1" spc="-5" dirty="0">
                <a:solidFill>
                  <a:srgbClr val="006666"/>
                </a:solidFill>
                <a:latin typeface="Arial"/>
                <a:cs typeface="Arial"/>
              </a:rPr>
              <a:t>process </a:t>
            </a:r>
            <a:r>
              <a:rPr sz="2400" b="1" dirty="0">
                <a:solidFill>
                  <a:srgbClr val="006666"/>
                </a:solidFill>
                <a:latin typeface="Arial"/>
                <a:cs typeface="Arial"/>
              </a:rPr>
              <a:t>is</a:t>
            </a:r>
            <a:r>
              <a:rPr sz="2400" b="1" spc="-50" dirty="0">
                <a:solidFill>
                  <a:srgbClr val="006666"/>
                </a:solidFill>
                <a:latin typeface="Arial"/>
                <a:cs typeface="Arial"/>
              </a:rPr>
              <a:t> </a:t>
            </a:r>
            <a:r>
              <a:rPr sz="2400" b="1" spc="-5" dirty="0">
                <a:solidFill>
                  <a:srgbClr val="006666"/>
                </a:solidFill>
                <a:latin typeface="Arial"/>
                <a:cs typeface="Arial"/>
              </a:rPr>
              <a:t>accessing  a memory address, </a:t>
            </a:r>
            <a:r>
              <a:rPr sz="2400" b="1" dirty="0">
                <a:solidFill>
                  <a:srgbClr val="006666"/>
                </a:solidFill>
                <a:latin typeface="Arial"/>
                <a:cs typeface="Arial"/>
              </a:rPr>
              <a:t>no other </a:t>
            </a:r>
            <a:r>
              <a:rPr sz="2400" b="1" spc="-5" dirty="0">
                <a:solidFill>
                  <a:srgbClr val="006666"/>
                </a:solidFill>
                <a:latin typeface="Arial"/>
                <a:cs typeface="Arial"/>
              </a:rPr>
              <a:t>can access </a:t>
            </a:r>
            <a:r>
              <a:rPr sz="2400" b="1" dirty="0">
                <a:solidFill>
                  <a:srgbClr val="006666"/>
                </a:solidFill>
                <a:latin typeface="Arial"/>
                <a:cs typeface="Arial"/>
              </a:rPr>
              <a:t>the </a:t>
            </a:r>
            <a:r>
              <a:rPr sz="2400" b="1" spc="-5" dirty="0">
                <a:solidFill>
                  <a:srgbClr val="006666"/>
                </a:solidFill>
                <a:latin typeface="Arial"/>
                <a:cs typeface="Arial"/>
              </a:rPr>
              <a:t>same  address at </a:t>
            </a:r>
            <a:r>
              <a:rPr sz="2400" b="1" dirty="0">
                <a:solidFill>
                  <a:srgbClr val="006666"/>
                </a:solidFill>
                <a:latin typeface="Arial"/>
                <a:cs typeface="Arial"/>
              </a:rPr>
              <a:t>the </a:t>
            </a:r>
            <a:r>
              <a:rPr sz="2400" b="1" spc="-5" dirty="0">
                <a:solidFill>
                  <a:srgbClr val="006666"/>
                </a:solidFill>
                <a:latin typeface="Arial"/>
                <a:cs typeface="Arial"/>
              </a:rPr>
              <a:t>same</a:t>
            </a:r>
            <a:r>
              <a:rPr sz="2400" b="1" spc="15" dirty="0">
                <a:solidFill>
                  <a:srgbClr val="006666"/>
                </a:solidFill>
                <a:latin typeface="Arial"/>
                <a:cs typeface="Arial"/>
              </a:rPr>
              <a:t> </a:t>
            </a:r>
            <a:r>
              <a:rPr sz="2400" b="1" dirty="0">
                <a:solidFill>
                  <a:srgbClr val="006666"/>
                </a:solidFill>
                <a:latin typeface="Arial"/>
                <a:cs typeface="Arial"/>
              </a:rPr>
              <a:t>time</a:t>
            </a:r>
            <a:endParaRPr sz="2400">
              <a:latin typeface="Arial"/>
              <a:cs typeface="Arial"/>
            </a:endParaRPr>
          </a:p>
          <a:p>
            <a:pPr marL="12700" marR="205104" algn="just">
              <a:lnSpc>
                <a:spcPct val="100000"/>
              </a:lnSpc>
              <a:spcBef>
                <a:spcPts val="575"/>
              </a:spcBef>
            </a:pPr>
            <a:r>
              <a:rPr sz="2400" b="1" spc="-5" dirty="0">
                <a:solidFill>
                  <a:srgbClr val="006666"/>
                </a:solidFill>
                <a:latin typeface="Arial"/>
                <a:cs typeface="Arial"/>
              </a:rPr>
              <a:t>Extension: machine </a:t>
            </a:r>
            <a:r>
              <a:rPr sz="2400" b="1" dirty="0">
                <a:solidFill>
                  <a:srgbClr val="006666"/>
                </a:solidFill>
                <a:latin typeface="Arial"/>
                <a:cs typeface="Arial"/>
              </a:rPr>
              <a:t>instructions executing </a:t>
            </a:r>
            <a:r>
              <a:rPr sz="2400" b="1" spc="-5" dirty="0">
                <a:solidFill>
                  <a:srgbClr val="009999"/>
                </a:solidFill>
                <a:latin typeface="Arial"/>
                <a:cs typeface="Arial"/>
              </a:rPr>
              <a:t>many  </a:t>
            </a:r>
            <a:r>
              <a:rPr sz="2400" b="1" spc="-5" dirty="0">
                <a:solidFill>
                  <a:srgbClr val="006666"/>
                </a:solidFill>
                <a:latin typeface="Arial"/>
                <a:cs typeface="Arial"/>
              </a:rPr>
              <a:t>actions </a:t>
            </a:r>
            <a:r>
              <a:rPr sz="2400" b="1" dirty="0">
                <a:solidFill>
                  <a:srgbClr val="006666"/>
                </a:solidFill>
                <a:latin typeface="Arial"/>
                <a:cs typeface="Arial"/>
              </a:rPr>
              <a:t>(e.g. read </a:t>
            </a:r>
            <a:r>
              <a:rPr sz="2400" b="1" spc="-5" dirty="0">
                <a:solidFill>
                  <a:srgbClr val="006666"/>
                </a:solidFill>
                <a:latin typeface="Arial"/>
                <a:cs typeface="Arial"/>
              </a:rPr>
              <a:t>and </a:t>
            </a:r>
            <a:r>
              <a:rPr sz="2400" b="1" spc="5" dirty="0">
                <a:solidFill>
                  <a:srgbClr val="006666"/>
                </a:solidFill>
                <a:latin typeface="Arial"/>
                <a:cs typeface="Arial"/>
              </a:rPr>
              <a:t>write) </a:t>
            </a:r>
            <a:r>
              <a:rPr sz="2400" b="1" dirty="0">
                <a:solidFill>
                  <a:srgbClr val="006666"/>
                </a:solidFill>
                <a:latin typeface="Arial"/>
                <a:cs typeface="Arial"/>
              </a:rPr>
              <a:t>on the </a:t>
            </a:r>
            <a:r>
              <a:rPr sz="2400" b="1" spc="-5" dirty="0">
                <a:solidFill>
                  <a:srgbClr val="006666"/>
                </a:solidFill>
                <a:latin typeface="Arial"/>
                <a:cs typeface="Arial"/>
              </a:rPr>
              <a:t>same</a:t>
            </a:r>
            <a:r>
              <a:rPr sz="2400" b="1" spc="-120" dirty="0">
                <a:solidFill>
                  <a:srgbClr val="006666"/>
                </a:solidFill>
                <a:latin typeface="Arial"/>
                <a:cs typeface="Arial"/>
              </a:rPr>
              <a:t> </a:t>
            </a:r>
            <a:r>
              <a:rPr sz="2400" b="1" dirty="0">
                <a:solidFill>
                  <a:srgbClr val="006666"/>
                </a:solidFill>
                <a:latin typeface="Arial"/>
                <a:cs typeface="Arial"/>
              </a:rPr>
              <a:t>memory  slot </a:t>
            </a:r>
            <a:r>
              <a:rPr sz="2400" b="1" dirty="0">
                <a:solidFill>
                  <a:srgbClr val="FF9966"/>
                </a:solidFill>
                <a:latin typeface="Arial"/>
                <a:cs typeface="Arial"/>
              </a:rPr>
              <a:t>atomically</a:t>
            </a:r>
            <a:r>
              <a:rPr sz="2400" b="1" spc="-20" dirty="0">
                <a:solidFill>
                  <a:srgbClr val="FF9966"/>
                </a:solidFill>
                <a:latin typeface="Arial"/>
                <a:cs typeface="Arial"/>
              </a:rPr>
              <a:t> </a:t>
            </a:r>
            <a:r>
              <a:rPr sz="2400" b="1" dirty="0">
                <a:solidFill>
                  <a:srgbClr val="FF9966"/>
                </a:solidFill>
                <a:latin typeface="Arial"/>
                <a:cs typeface="Arial"/>
              </a:rPr>
              <a:t>(indivisible)</a:t>
            </a:r>
            <a:endParaRPr sz="2400">
              <a:latin typeface="Arial"/>
              <a:cs typeface="Arial"/>
            </a:endParaRPr>
          </a:p>
          <a:p>
            <a:pPr marL="12700" marR="5080">
              <a:lnSpc>
                <a:spcPct val="100000"/>
              </a:lnSpc>
              <a:spcBef>
                <a:spcPts val="580"/>
              </a:spcBef>
            </a:pPr>
            <a:r>
              <a:rPr sz="2400" b="1" dirty="0">
                <a:solidFill>
                  <a:srgbClr val="006666"/>
                </a:solidFill>
                <a:latin typeface="Arial"/>
                <a:cs typeface="Arial"/>
              </a:rPr>
              <a:t>An </a:t>
            </a:r>
            <a:r>
              <a:rPr sz="2400" b="1" spc="-5" dirty="0">
                <a:solidFill>
                  <a:srgbClr val="006666"/>
                </a:solidFill>
                <a:latin typeface="Arial"/>
                <a:cs typeface="Arial"/>
              </a:rPr>
              <a:t>atomic </a:t>
            </a:r>
            <a:r>
              <a:rPr sz="2400" b="1" dirty="0">
                <a:solidFill>
                  <a:srgbClr val="006666"/>
                </a:solidFill>
                <a:latin typeface="Arial"/>
                <a:cs typeface="Arial"/>
              </a:rPr>
              <a:t>instruction can only </a:t>
            </a:r>
            <a:r>
              <a:rPr sz="2400" b="1" spc="-5" dirty="0">
                <a:solidFill>
                  <a:srgbClr val="006666"/>
                </a:solidFill>
                <a:latin typeface="Arial"/>
                <a:cs typeface="Arial"/>
              </a:rPr>
              <a:t>be executed </a:t>
            </a:r>
            <a:r>
              <a:rPr sz="2400" b="1" dirty="0">
                <a:solidFill>
                  <a:srgbClr val="800000"/>
                </a:solidFill>
                <a:latin typeface="Arial"/>
                <a:cs typeface="Arial"/>
              </a:rPr>
              <a:t>by</a:t>
            </a:r>
            <a:r>
              <a:rPr sz="2400" b="1" spc="-80" dirty="0">
                <a:solidFill>
                  <a:srgbClr val="800000"/>
                </a:solidFill>
                <a:latin typeface="Arial"/>
                <a:cs typeface="Arial"/>
              </a:rPr>
              <a:t> </a:t>
            </a:r>
            <a:r>
              <a:rPr sz="2400" b="1" dirty="0">
                <a:solidFill>
                  <a:srgbClr val="800000"/>
                </a:solidFill>
                <a:latin typeface="Arial"/>
                <a:cs typeface="Arial"/>
              </a:rPr>
              <a:t>one  thread </a:t>
            </a:r>
            <a:r>
              <a:rPr sz="2400" b="1" spc="-5" dirty="0">
                <a:solidFill>
                  <a:srgbClr val="800000"/>
                </a:solidFill>
                <a:latin typeface="Arial"/>
                <a:cs typeface="Arial"/>
              </a:rPr>
              <a:t>at a </a:t>
            </a:r>
            <a:r>
              <a:rPr sz="2400" b="1" dirty="0">
                <a:solidFill>
                  <a:srgbClr val="800000"/>
                </a:solidFill>
                <a:latin typeface="Arial"/>
                <a:cs typeface="Arial"/>
              </a:rPr>
              <a:t>time </a:t>
            </a:r>
            <a:r>
              <a:rPr sz="2400" b="1" spc="-5" dirty="0">
                <a:solidFill>
                  <a:srgbClr val="006666"/>
                </a:solidFill>
                <a:latin typeface="Arial"/>
                <a:cs typeface="Arial"/>
              </a:rPr>
              <a:t>(even </a:t>
            </a:r>
            <a:r>
              <a:rPr sz="2400" b="1" dirty="0">
                <a:solidFill>
                  <a:srgbClr val="006666"/>
                </a:solidFill>
                <a:latin typeface="Arial"/>
                <a:cs typeface="Arial"/>
              </a:rPr>
              <a:t>in the </a:t>
            </a:r>
            <a:r>
              <a:rPr sz="2400" b="1" spc="-5" dirty="0">
                <a:solidFill>
                  <a:srgbClr val="006666"/>
                </a:solidFill>
                <a:latin typeface="Arial"/>
                <a:cs typeface="Arial"/>
              </a:rPr>
              <a:t>presence </a:t>
            </a:r>
            <a:r>
              <a:rPr sz="2400" b="1" dirty="0">
                <a:solidFill>
                  <a:srgbClr val="006666"/>
                </a:solidFill>
                <a:latin typeface="Arial"/>
                <a:cs typeface="Arial"/>
              </a:rPr>
              <a:t>of </a:t>
            </a:r>
            <a:r>
              <a:rPr sz="2400" b="1" spc="-5" dirty="0">
                <a:solidFill>
                  <a:srgbClr val="006666"/>
                </a:solidFill>
                <a:latin typeface="Arial"/>
                <a:cs typeface="Arial"/>
              </a:rPr>
              <a:t>several  processors)</a:t>
            </a:r>
            <a:endParaRPr sz="240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109878" y="321690"/>
            <a:ext cx="5671922" cy="513715"/>
          </a:xfrm>
          <a:prstGeom prst="rect">
            <a:avLst/>
          </a:prstGeom>
        </p:spPr>
        <p:txBody>
          <a:bodyPr vert="horz" wrap="square" lIns="0" tIns="12700" rIns="0" bIns="0" rtlCol="0">
            <a:spAutoFit/>
          </a:bodyPr>
          <a:lstStyle/>
          <a:p>
            <a:pPr marL="12700">
              <a:lnSpc>
                <a:spcPct val="100000"/>
              </a:lnSpc>
              <a:spcBef>
                <a:spcPts val="100"/>
              </a:spcBef>
            </a:pPr>
            <a:r>
              <a:rPr dirty="0"/>
              <a:t>The test-and-set</a:t>
            </a:r>
            <a:r>
              <a:rPr spc="-114" dirty="0"/>
              <a:t> </a:t>
            </a:r>
            <a:r>
              <a:rPr dirty="0"/>
              <a:t>statement</a:t>
            </a:r>
          </a:p>
        </p:txBody>
      </p:sp>
      <p:sp>
        <p:nvSpPr>
          <p:cNvPr id="9" name="object 9"/>
          <p:cNvSpPr/>
          <p:nvPr/>
        </p:nvSpPr>
        <p:spPr>
          <a:xfrm>
            <a:off x="1006754" y="1462150"/>
            <a:ext cx="179831" cy="185927"/>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336928" y="1295250"/>
            <a:ext cx="2994660" cy="748030"/>
          </a:xfrm>
          <a:prstGeom prst="rect">
            <a:avLst/>
          </a:prstGeom>
        </p:spPr>
        <p:txBody>
          <a:bodyPr vert="horz" wrap="square" lIns="0" tIns="38100" rIns="0" bIns="0" rtlCol="0">
            <a:spAutoFit/>
          </a:bodyPr>
          <a:lstStyle/>
          <a:p>
            <a:pPr marL="12700">
              <a:lnSpc>
                <a:spcPct val="100000"/>
              </a:lnSpc>
              <a:spcBef>
                <a:spcPts val="300"/>
              </a:spcBef>
            </a:pPr>
            <a:r>
              <a:rPr sz="2200" b="1" spc="-5" dirty="0">
                <a:solidFill>
                  <a:srgbClr val="006666"/>
                </a:solidFill>
                <a:latin typeface="Arial"/>
                <a:cs typeface="Arial"/>
              </a:rPr>
              <a:t>A C ++ version of</a:t>
            </a:r>
            <a:r>
              <a:rPr sz="2200" b="1" spc="-25" dirty="0">
                <a:solidFill>
                  <a:srgbClr val="006666"/>
                </a:solidFill>
                <a:latin typeface="Arial"/>
                <a:cs typeface="Arial"/>
              </a:rPr>
              <a:t> </a:t>
            </a:r>
            <a:r>
              <a:rPr sz="2200" b="1" dirty="0">
                <a:solidFill>
                  <a:srgbClr val="006666"/>
                </a:solidFill>
                <a:latin typeface="Arial"/>
                <a:cs typeface="Arial"/>
              </a:rPr>
              <a:t>test-</a:t>
            </a:r>
            <a:endParaRPr sz="2200">
              <a:latin typeface="Arial"/>
              <a:cs typeface="Arial"/>
            </a:endParaRPr>
          </a:p>
          <a:p>
            <a:pPr marL="12700">
              <a:lnSpc>
                <a:spcPct val="100000"/>
              </a:lnSpc>
              <a:spcBef>
                <a:spcPts val="204"/>
              </a:spcBef>
            </a:pPr>
            <a:r>
              <a:rPr sz="2200" b="1" spc="-5" dirty="0">
                <a:solidFill>
                  <a:srgbClr val="006666"/>
                </a:solidFill>
                <a:latin typeface="Arial"/>
                <a:cs typeface="Arial"/>
              </a:rPr>
              <a:t>and-set:</a:t>
            </a:r>
            <a:endParaRPr sz="2200">
              <a:latin typeface="Arial"/>
              <a:cs typeface="Arial"/>
            </a:endParaRPr>
          </a:p>
        </p:txBody>
      </p:sp>
      <p:sp>
        <p:nvSpPr>
          <p:cNvPr id="11" name="object 11"/>
          <p:cNvSpPr/>
          <p:nvPr/>
        </p:nvSpPr>
        <p:spPr>
          <a:xfrm>
            <a:off x="5045964" y="1148207"/>
            <a:ext cx="164591" cy="167639"/>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5376164" y="1016634"/>
            <a:ext cx="3026410" cy="2282190"/>
          </a:xfrm>
          <a:prstGeom prst="rect">
            <a:avLst/>
          </a:prstGeom>
        </p:spPr>
        <p:txBody>
          <a:bodyPr vert="horz" wrap="square" lIns="0" tIns="13335" rIns="0" bIns="0" rtlCol="0">
            <a:spAutoFit/>
          </a:bodyPr>
          <a:lstStyle/>
          <a:p>
            <a:pPr marL="12700" marR="690880">
              <a:lnSpc>
                <a:spcPct val="100000"/>
              </a:lnSpc>
              <a:spcBef>
                <a:spcPts val="105"/>
              </a:spcBef>
            </a:pPr>
            <a:r>
              <a:rPr sz="2000" b="1" dirty="0">
                <a:solidFill>
                  <a:srgbClr val="006666"/>
                </a:solidFill>
                <a:latin typeface="Arial"/>
                <a:cs typeface="Arial"/>
              </a:rPr>
              <a:t>An algorithm</a:t>
            </a:r>
            <a:r>
              <a:rPr sz="2000" b="1" spc="-105" dirty="0">
                <a:solidFill>
                  <a:srgbClr val="006666"/>
                </a:solidFill>
                <a:latin typeface="Arial"/>
                <a:cs typeface="Arial"/>
              </a:rPr>
              <a:t> </a:t>
            </a:r>
            <a:r>
              <a:rPr sz="2000" b="1" dirty="0">
                <a:solidFill>
                  <a:srgbClr val="006666"/>
                </a:solidFill>
                <a:latin typeface="Arial"/>
                <a:cs typeface="Arial"/>
              </a:rPr>
              <a:t>using  testset for Mutual  Exclusion:</a:t>
            </a:r>
            <a:endParaRPr sz="2000">
              <a:latin typeface="Arial"/>
              <a:cs typeface="Arial"/>
            </a:endParaRPr>
          </a:p>
          <a:p>
            <a:pPr marL="12700" marR="608330">
              <a:lnSpc>
                <a:spcPct val="100000"/>
              </a:lnSpc>
              <a:spcBef>
                <a:spcPts val="480"/>
              </a:spcBef>
            </a:pPr>
            <a:r>
              <a:rPr sz="2000" b="1" dirty="0">
                <a:solidFill>
                  <a:srgbClr val="006666"/>
                </a:solidFill>
                <a:latin typeface="Arial"/>
                <a:cs typeface="Arial"/>
              </a:rPr>
              <a:t>Shared </a:t>
            </a:r>
            <a:r>
              <a:rPr sz="2000" b="1" spc="-5" dirty="0">
                <a:solidFill>
                  <a:srgbClr val="006666"/>
                </a:solidFill>
                <a:latin typeface="Arial"/>
                <a:cs typeface="Arial"/>
              </a:rPr>
              <a:t>variable </a:t>
            </a:r>
            <a:r>
              <a:rPr sz="2000" b="1" dirty="0">
                <a:solidFill>
                  <a:srgbClr val="006666"/>
                </a:solidFill>
                <a:latin typeface="Arial"/>
                <a:cs typeface="Arial"/>
              </a:rPr>
              <a:t>b</a:t>
            </a:r>
            <a:r>
              <a:rPr sz="2000" b="1" spc="-85" dirty="0">
                <a:solidFill>
                  <a:srgbClr val="006666"/>
                </a:solidFill>
                <a:latin typeface="Arial"/>
                <a:cs typeface="Arial"/>
              </a:rPr>
              <a:t> </a:t>
            </a:r>
            <a:r>
              <a:rPr sz="2000" b="1" spc="-10" dirty="0">
                <a:solidFill>
                  <a:srgbClr val="006666"/>
                </a:solidFill>
                <a:latin typeface="Arial"/>
                <a:cs typeface="Arial"/>
              </a:rPr>
              <a:t>is  </a:t>
            </a:r>
            <a:r>
              <a:rPr sz="2000" b="1" dirty="0">
                <a:solidFill>
                  <a:srgbClr val="FF9966"/>
                </a:solidFill>
                <a:latin typeface="Arial"/>
                <a:cs typeface="Arial"/>
              </a:rPr>
              <a:t>initialized to</a:t>
            </a:r>
            <a:r>
              <a:rPr sz="2000" b="1" spc="-70" dirty="0">
                <a:solidFill>
                  <a:srgbClr val="FF9966"/>
                </a:solidFill>
                <a:latin typeface="Arial"/>
                <a:cs typeface="Arial"/>
              </a:rPr>
              <a:t> </a:t>
            </a:r>
            <a:r>
              <a:rPr sz="2000" b="1" dirty="0">
                <a:solidFill>
                  <a:srgbClr val="FF9966"/>
                </a:solidFill>
                <a:latin typeface="Arial"/>
                <a:cs typeface="Arial"/>
              </a:rPr>
              <a:t>0</a:t>
            </a:r>
            <a:endParaRPr sz="2000">
              <a:latin typeface="Arial"/>
              <a:cs typeface="Arial"/>
            </a:endParaRPr>
          </a:p>
          <a:p>
            <a:pPr marL="12700">
              <a:lnSpc>
                <a:spcPct val="100000"/>
              </a:lnSpc>
              <a:spcBef>
                <a:spcPts val="480"/>
              </a:spcBef>
            </a:pPr>
            <a:r>
              <a:rPr sz="2000" b="1" dirty="0">
                <a:solidFill>
                  <a:srgbClr val="006666"/>
                </a:solidFill>
                <a:latin typeface="Arial"/>
                <a:cs typeface="Arial"/>
              </a:rPr>
              <a:t>It </a:t>
            </a:r>
            <a:r>
              <a:rPr sz="2000" b="1" spc="-5" dirty="0">
                <a:solidFill>
                  <a:srgbClr val="006666"/>
                </a:solidFill>
                <a:latin typeface="Arial"/>
                <a:cs typeface="Arial"/>
              </a:rPr>
              <a:t>is </a:t>
            </a:r>
            <a:r>
              <a:rPr sz="2000" b="1" dirty="0">
                <a:solidFill>
                  <a:srgbClr val="006666"/>
                </a:solidFill>
                <a:latin typeface="Arial"/>
                <a:cs typeface="Arial"/>
              </a:rPr>
              <a:t>the 1st Pi which</a:t>
            </a:r>
            <a:r>
              <a:rPr sz="2000" b="1" spc="-165" dirty="0">
                <a:solidFill>
                  <a:srgbClr val="006666"/>
                </a:solidFill>
                <a:latin typeface="Arial"/>
                <a:cs typeface="Arial"/>
              </a:rPr>
              <a:t> </a:t>
            </a:r>
            <a:r>
              <a:rPr sz="2000" b="1" dirty="0">
                <a:solidFill>
                  <a:srgbClr val="006666"/>
                </a:solidFill>
                <a:latin typeface="Arial"/>
                <a:cs typeface="Arial"/>
              </a:rPr>
              <a:t>sets</a:t>
            </a:r>
            <a:endParaRPr sz="2000">
              <a:latin typeface="Arial"/>
              <a:cs typeface="Arial"/>
            </a:endParaRPr>
          </a:p>
          <a:p>
            <a:pPr marL="12700">
              <a:lnSpc>
                <a:spcPct val="100000"/>
              </a:lnSpc>
            </a:pPr>
            <a:r>
              <a:rPr sz="2000" b="1" dirty="0">
                <a:solidFill>
                  <a:srgbClr val="006666"/>
                </a:solidFill>
                <a:latin typeface="Arial"/>
                <a:cs typeface="Arial"/>
              </a:rPr>
              <a:t>b to 1 </a:t>
            </a:r>
            <a:r>
              <a:rPr sz="2000" b="1" spc="5" dirty="0">
                <a:solidFill>
                  <a:srgbClr val="006666"/>
                </a:solidFill>
                <a:latin typeface="Arial"/>
                <a:cs typeface="Arial"/>
              </a:rPr>
              <a:t>which </a:t>
            </a:r>
            <a:r>
              <a:rPr sz="2000" b="1" dirty="0">
                <a:solidFill>
                  <a:srgbClr val="006666"/>
                </a:solidFill>
                <a:latin typeface="Arial"/>
                <a:cs typeface="Arial"/>
              </a:rPr>
              <a:t>enters</a:t>
            </a:r>
            <a:r>
              <a:rPr sz="2000" b="1" spc="-145" dirty="0">
                <a:solidFill>
                  <a:srgbClr val="006666"/>
                </a:solidFill>
                <a:latin typeface="Arial"/>
                <a:cs typeface="Arial"/>
              </a:rPr>
              <a:t> </a:t>
            </a:r>
            <a:r>
              <a:rPr sz="2000" b="1" dirty="0">
                <a:solidFill>
                  <a:srgbClr val="006666"/>
                </a:solidFill>
                <a:latin typeface="Arial"/>
                <a:cs typeface="Arial"/>
              </a:rPr>
              <a:t>CS</a:t>
            </a:r>
            <a:endParaRPr sz="2000">
              <a:latin typeface="Arial"/>
              <a:cs typeface="Arial"/>
            </a:endParaRPr>
          </a:p>
        </p:txBody>
      </p:sp>
      <p:sp>
        <p:nvSpPr>
          <p:cNvPr id="13" name="object 13"/>
          <p:cNvSpPr/>
          <p:nvPr/>
        </p:nvSpPr>
        <p:spPr>
          <a:xfrm>
            <a:off x="5045964" y="2123820"/>
            <a:ext cx="164591" cy="167639"/>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5045964" y="2794380"/>
            <a:ext cx="164591" cy="167639"/>
          </a:xfrm>
          <a:prstGeom prst="rect">
            <a:avLst/>
          </a:prstGeom>
          <a:blipFill>
            <a:blip r:embed="rId4" cstate="print"/>
            <a:stretch>
              <a:fillRect/>
            </a:stretch>
          </a:blipFill>
        </p:spPr>
        <p:txBody>
          <a:bodyPr wrap="square" lIns="0" tIns="0" rIns="0" bIns="0" rtlCol="0"/>
          <a:lstStyle/>
          <a:p>
            <a:endParaRPr/>
          </a:p>
        </p:txBody>
      </p:sp>
      <p:sp>
        <p:nvSpPr>
          <p:cNvPr id="15" name="object 15"/>
          <p:cNvSpPr txBox="1"/>
          <p:nvPr/>
        </p:nvSpPr>
        <p:spPr>
          <a:xfrm>
            <a:off x="231140" y="2283078"/>
            <a:ext cx="4340860" cy="382156"/>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9999"/>
                </a:solidFill>
                <a:latin typeface="Courier New"/>
                <a:cs typeface="Courier New"/>
              </a:rPr>
              <a:t>bool </a:t>
            </a:r>
            <a:r>
              <a:rPr sz="2400" b="1" spc="-10" dirty="0">
                <a:solidFill>
                  <a:srgbClr val="009999"/>
                </a:solidFill>
                <a:latin typeface="Courier New"/>
                <a:cs typeface="Courier New"/>
              </a:rPr>
              <a:t>testset (int </a:t>
            </a:r>
            <a:r>
              <a:rPr sz="2400" b="1" dirty="0">
                <a:solidFill>
                  <a:srgbClr val="009999"/>
                </a:solidFill>
                <a:latin typeface="Courier New"/>
                <a:cs typeface="Courier New"/>
              </a:rPr>
              <a:t>&amp;  </a:t>
            </a:r>
            <a:r>
              <a:rPr sz="2400" b="1" spc="-5" dirty="0">
                <a:solidFill>
                  <a:srgbClr val="009999"/>
                </a:solidFill>
                <a:latin typeface="Courier New"/>
                <a:cs typeface="Courier New"/>
              </a:rPr>
              <a:t>i)</a:t>
            </a:r>
            <a:endParaRPr sz="2400" dirty="0">
              <a:latin typeface="Courier New"/>
              <a:cs typeface="Courier New"/>
            </a:endParaRPr>
          </a:p>
        </p:txBody>
      </p:sp>
      <p:sp>
        <p:nvSpPr>
          <p:cNvPr id="16" name="object 16"/>
          <p:cNvSpPr txBox="1"/>
          <p:nvPr/>
        </p:nvSpPr>
        <p:spPr>
          <a:xfrm>
            <a:off x="231140" y="3014294"/>
            <a:ext cx="2583180" cy="258699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9999"/>
                </a:solidFill>
                <a:latin typeface="Courier New"/>
                <a:cs typeface="Courier New"/>
              </a:rPr>
              <a:t>{</a:t>
            </a:r>
            <a:endParaRPr sz="2400">
              <a:latin typeface="Courier New"/>
              <a:cs typeface="Courier New"/>
            </a:endParaRPr>
          </a:p>
          <a:p>
            <a:pPr marL="195580" marR="5080">
              <a:lnSpc>
                <a:spcPct val="100000"/>
              </a:lnSpc>
              <a:spcBef>
                <a:spcPts val="5"/>
              </a:spcBef>
            </a:pPr>
            <a:r>
              <a:rPr sz="2400" b="1" spc="-5" dirty="0">
                <a:solidFill>
                  <a:srgbClr val="009999"/>
                </a:solidFill>
                <a:latin typeface="Courier New"/>
                <a:cs typeface="Courier New"/>
              </a:rPr>
              <a:t>if (i </a:t>
            </a:r>
            <a:r>
              <a:rPr sz="2400" b="1" spc="-10" dirty="0">
                <a:solidFill>
                  <a:srgbClr val="009999"/>
                </a:solidFill>
                <a:latin typeface="Courier New"/>
                <a:cs typeface="Courier New"/>
              </a:rPr>
              <a:t>== </a:t>
            </a:r>
            <a:r>
              <a:rPr sz="2400" b="1" spc="-5" dirty="0">
                <a:solidFill>
                  <a:srgbClr val="009999"/>
                </a:solidFill>
                <a:latin typeface="Courier New"/>
                <a:cs typeface="Courier New"/>
              </a:rPr>
              <a:t>0)</a:t>
            </a:r>
            <a:r>
              <a:rPr sz="2400" b="1" spc="-85" dirty="0">
                <a:solidFill>
                  <a:srgbClr val="009999"/>
                </a:solidFill>
                <a:latin typeface="Courier New"/>
                <a:cs typeface="Courier New"/>
              </a:rPr>
              <a:t> </a:t>
            </a:r>
            <a:r>
              <a:rPr sz="2400" b="1" dirty="0">
                <a:solidFill>
                  <a:srgbClr val="009999"/>
                </a:solidFill>
                <a:latin typeface="Courier New"/>
                <a:cs typeface="Courier New"/>
              </a:rPr>
              <a:t>{  i =</a:t>
            </a:r>
            <a:r>
              <a:rPr sz="2400" b="1" spc="-30" dirty="0">
                <a:solidFill>
                  <a:srgbClr val="009999"/>
                </a:solidFill>
                <a:latin typeface="Courier New"/>
                <a:cs typeface="Courier New"/>
              </a:rPr>
              <a:t> </a:t>
            </a:r>
            <a:r>
              <a:rPr sz="2400" b="1" spc="-5" dirty="0">
                <a:solidFill>
                  <a:srgbClr val="009999"/>
                </a:solidFill>
                <a:latin typeface="Courier New"/>
                <a:cs typeface="Courier New"/>
              </a:rPr>
              <a:t>1;</a:t>
            </a:r>
            <a:endParaRPr sz="2400">
              <a:latin typeface="Courier New"/>
              <a:cs typeface="Courier New"/>
            </a:endParaRPr>
          </a:p>
          <a:p>
            <a:pPr marL="195580">
              <a:lnSpc>
                <a:spcPct val="100000"/>
              </a:lnSpc>
            </a:pPr>
            <a:r>
              <a:rPr sz="2400" b="1" spc="-5" dirty="0">
                <a:solidFill>
                  <a:srgbClr val="009999"/>
                </a:solidFill>
                <a:latin typeface="Courier New"/>
                <a:cs typeface="Courier New"/>
              </a:rPr>
              <a:t>return</a:t>
            </a:r>
            <a:r>
              <a:rPr sz="2400" b="1" spc="-70" dirty="0">
                <a:solidFill>
                  <a:srgbClr val="009999"/>
                </a:solidFill>
                <a:latin typeface="Courier New"/>
                <a:cs typeface="Courier New"/>
              </a:rPr>
              <a:t> </a:t>
            </a:r>
            <a:r>
              <a:rPr sz="2400" b="1" spc="-5" dirty="0">
                <a:solidFill>
                  <a:srgbClr val="009999"/>
                </a:solidFill>
                <a:latin typeface="Courier New"/>
                <a:cs typeface="Courier New"/>
              </a:rPr>
              <a:t>true;</a:t>
            </a:r>
            <a:endParaRPr sz="2400">
              <a:latin typeface="Courier New"/>
              <a:cs typeface="Courier New"/>
            </a:endParaRPr>
          </a:p>
          <a:p>
            <a:pPr marL="195580">
              <a:lnSpc>
                <a:spcPct val="100000"/>
              </a:lnSpc>
            </a:pPr>
            <a:r>
              <a:rPr sz="2400" b="1" dirty="0">
                <a:solidFill>
                  <a:srgbClr val="009999"/>
                </a:solidFill>
                <a:latin typeface="Courier New"/>
                <a:cs typeface="Courier New"/>
              </a:rPr>
              <a:t>} </a:t>
            </a:r>
            <a:r>
              <a:rPr sz="2400" b="1" spc="-5" dirty="0">
                <a:solidFill>
                  <a:srgbClr val="009999"/>
                </a:solidFill>
                <a:latin typeface="Courier New"/>
                <a:cs typeface="Courier New"/>
              </a:rPr>
              <a:t>else</a:t>
            </a:r>
            <a:r>
              <a:rPr sz="2400" b="1" spc="-65" dirty="0">
                <a:solidFill>
                  <a:srgbClr val="009999"/>
                </a:solidFill>
                <a:latin typeface="Courier New"/>
                <a:cs typeface="Courier New"/>
              </a:rPr>
              <a:t> </a:t>
            </a:r>
            <a:r>
              <a:rPr sz="2400" b="1" dirty="0">
                <a:solidFill>
                  <a:srgbClr val="009999"/>
                </a:solidFill>
                <a:latin typeface="Courier New"/>
                <a:cs typeface="Courier New"/>
              </a:rPr>
              <a:t>{</a:t>
            </a:r>
            <a:endParaRPr sz="2400">
              <a:latin typeface="Courier New"/>
              <a:cs typeface="Courier New"/>
            </a:endParaRPr>
          </a:p>
          <a:p>
            <a:pPr marL="195580">
              <a:lnSpc>
                <a:spcPct val="100000"/>
              </a:lnSpc>
            </a:pPr>
            <a:r>
              <a:rPr sz="2400" b="1" spc="-5" dirty="0">
                <a:solidFill>
                  <a:srgbClr val="009999"/>
                </a:solidFill>
                <a:latin typeface="Courier New"/>
                <a:cs typeface="Courier New"/>
              </a:rPr>
              <a:t>return</a:t>
            </a:r>
            <a:r>
              <a:rPr sz="2400" b="1" spc="-114" dirty="0">
                <a:solidFill>
                  <a:srgbClr val="009999"/>
                </a:solidFill>
                <a:latin typeface="Courier New"/>
                <a:cs typeface="Courier New"/>
              </a:rPr>
              <a:t> </a:t>
            </a:r>
            <a:r>
              <a:rPr sz="2400" b="1" spc="-5" dirty="0">
                <a:solidFill>
                  <a:srgbClr val="009999"/>
                </a:solidFill>
                <a:latin typeface="Courier New"/>
                <a:cs typeface="Courier New"/>
              </a:rPr>
              <a:t>false;</a:t>
            </a:r>
            <a:endParaRPr sz="2400">
              <a:latin typeface="Courier New"/>
              <a:cs typeface="Courier New"/>
            </a:endParaRPr>
          </a:p>
          <a:p>
            <a:pPr marL="195580">
              <a:lnSpc>
                <a:spcPct val="100000"/>
              </a:lnSpc>
            </a:pPr>
            <a:r>
              <a:rPr sz="2400" b="1" dirty="0">
                <a:solidFill>
                  <a:srgbClr val="009999"/>
                </a:solidFill>
                <a:latin typeface="Courier New"/>
                <a:cs typeface="Courier New"/>
              </a:rPr>
              <a:t>}</a:t>
            </a:r>
            <a:endParaRPr sz="2400">
              <a:latin typeface="Courier New"/>
              <a:cs typeface="Courier New"/>
            </a:endParaRPr>
          </a:p>
        </p:txBody>
      </p:sp>
      <p:sp>
        <p:nvSpPr>
          <p:cNvPr id="17" name="object 17"/>
          <p:cNvSpPr txBox="1"/>
          <p:nvPr/>
        </p:nvSpPr>
        <p:spPr>
          <a:xfrm>
            <a:off x="4346575" y="3584828"/>
            <a:ext cx="4750435" cy="1550670"/>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9999"/>
                </a:solidFill>
                <a:latin typeface="Courier New"/>
                <a:cs typeface="Courier New"/>
              </a:rPr>
              <a:t>Pi</a:t>
            </a:r>
            <a:r>
              <a:rPr sz="2000" b="1" spc="-10" dirty="0">
                <a:solidFill>
                  <a:srgbClr val="009999"/>
                </a:solidFill>
                <a:latin typeface="Courier New"/>
                <a:cs typeface="Courier New"/>
              </a:rPr>
              <a:t> </a:t>
            </a:r>
            <a:r>
              <a:rPr sz="2000" b="1" spc="-5" dirty="0">
                <a:solidFill>
                  <a:srgbClr val="009999"/>
                </a:solidFill>
                <a:latin typeface="Courier New"/>
                <a:cs typeface="Courier New"/>
              </a:rPr>
              <a:t>task:</a:t>
            </a:r>
            <a:endParaRPr sz="2000">
              <a:latin typeface="Courier New"/>
              <a:cs typeface="Courier New"/>
            </a:endParaRPr>
          </a:p>
          <a:p>
            <a:pPr marL="165100">
              <a:lnSpc>
                <a:spcPct val="100000"/>
              </a:lnSpc>
            </a:pPr>
            <a:r>
              <a:rPr sz="2000" b="1" spc="-5" dirty="0">
                <a:solidFill>
                  <a:srgbClr val="FF9966"/>
                </a:solidFill>
                <a:latin typeface="Courier New"/>
                <a:cs typeface="Courier New"/>
              </a:rPr>
              <a:t>while testset (b) == false</a:t>
            </a:r>
            <a:r>
              <a:rPr sz="2000" b="1" spc="-20" dirty="0">
                <a:solidFill>
                  <a:srgbClr val="FF9966"/>
                </a:solidFill>
                <a:latin typeface="Courier New"/>
                <a:cs typeface="Courier New"/>
              </a:rPr>
              <a:t> </a:t>
            </a:r>
            <a:r>
              <a:rPr sz="2000" b="1" spc="-5" dirty="0">
                <a:solidFill>
                  <a:srgbClr val="FF9966"/>
                </a:solidFill>
                <a:latin typeface="Courier New"/>
                <a:cs typeface="Courier New"/>
              </a:rPr>
              <a:t>{};</a:t>
            </a:r>
            <a:endParaRPr sz="2000">
              <a:latin typeface="Courier New"/>
              <a:cs typeface="Courier New"/>
            </a:endParaRPr>
          </a:p>
          <a:p>
            <a:pPr marL="165100">
              <a:lnSpc>
                <a:spcPct val="100000"/>
              </a:lnSpc>
            </a:pPr>
            <a:r>
              <a:rPr sz="2000" b="1" spc="-5" dirty="0">
                <a:solidFill>
                  <a:srgbClr val="009999"/>
                </a:solidFill>
                <a:latin typeface="Courier New"/>
                <a:cs typeface="Courier New"/>
              </a:rPr>
              <a:t>CS </a:t>
            </a:r>
            <a:r>
              <a:rPr sz="1400" b="1" spc="-5" dirty="0">
                <a:solidFill>
                  <a:srgbClr val="FF9966"/>
                </a:solidFill>
                <a:latin typeface="Courier New"/>
                <a:cs typeface="Courier New"/>
              </a:rPr>
              <a:t>// enter when</a:t>
            </a:r>
            <a:r>
              <a:rPr sz="1400" b="1" spc="-25" dirty="0">
                <a:solidFill>
                  <a:srgbClr val="FF9966"/>
                </a:solidFill>
                <a:latin typeface="Courier New"/>
                <a:cs typeface="Courier New"/>
              </a:rPr>
              <a:t> </a:t>
            </a:r>
            <a:r>
              <a:rPr sz="1400" b="1" spc="-5" dirty="0">
                <a:solidFill>
                  <a:srgbClr val="FF9966"/>
                </a:solidFill>
                <a:latin typeface="Courier New"/>
                <a:cs typeface="Courier New"/>
              </a:rPr>
              <a:t>true</a:t>
            </a:r>
            <a:endParaRPr sz="1400">
              <a:latin typeface="Courier New"/>
              <a:cs typeface="Courier New"/>
            </a:endParaRPr>
          </a:p>
          <a:p>
            <a:pPr marL="165100">
              <a:lnSpc>
                <a:spcPct val="100000"/>
              </a:lnSpc>
            </a:pPr>
            <a:r>
              <a:rPr sz="2000" b="1" dirty="0">
                <a:solidFill>
                  <a:srgbClr val="FF9966"/>
                </a:solidFill>
                <a:latin typeface="Courier New"/>
                <a:cs typeface="Courier New"/>
              </a:rPr>
              <a:t>b =</a:t>
            </a:r>
            <a:r>
              <a:rPr sz="2000" b="1" spc="-20" dirty="0">
                <a:solidFill>
                  <a:srgbClr val="FF9966"/>
                </a:solidFill>
                <a:latin typeface="Courier New"/>
                <a:cs typeface="Courier New"/>
              </a:rPr>
              <a:t> </a:t>
            </a:r>
            <a:r>
              <a:rPr sz="2000" b="1" dirty="0">
                <a:solidFill>
                  <a:srgbClr val="FF9966"/>
                </a:solidFill>
                <a:latin typeface="Courier New"/>
                <a:cs typeface="Courier New"/>
              </a:rPr>
              <a:t>0;</a:t>
            </a:r>
            <a:endParaRPr sz="2000">
              <a:latin typeface="Courier New"/>
              <a:cs typeface="Courier New"/>
            </a:endParaRPr>
          </a:p>
          <a:p>
            <a:pPr marL="165100">
              <a:lnSpc>
                <a:spcPct val="100000"/>
              </a:lnSpc>
            </a:pPr>
            <a:r>
              <a:rPr sz="2000" b="1" spc="-5" dirty="0">
                <a:solidFill>
                  <a:srgbClr val="009999"/>
                </a:solidFill>
                <a:latin typeface="Courier New"/>
                <a:cs typeface="Courier New"/>
              </a:rPr>
              <a:t>RS</a:t>
            </a:r>
            <a:endParaRPr sz="2000">
              <a:latin typeface="Courier New"/>
              <a:cs typeface="Courier New"/>
            </a:endParaRPr>
          </a:p>
        </p:txBody>
      </p:sp>
      <p:sp>
        <p:nvSpPr>
          <p:cNvPr id="18" name="object 18"/>
          <p:cNvSpPr/>
          <p:nvPr/>
        </p:nvSpPr>
        <p:spPr>
          <a:xfrm>
            <a:off x="153162" y="2743961"/>
            <a:ext cx="3962400" cy="2895600"/>
          </a:xfrm>
          <a:custGeom>
            <a:avLst/>
            <a:gdLst/>
            <a:ahLst/>
            <a:cxnLst/>
            <a:rect l="l" t="t" r="r" b="b"/>
            <a:pathLst>
              <a:path w="3962400" h="2895600">
                <a:moveTo>
                  <a:pt x="0" y="2895600"/>
                </a:moveTo>
                <a:lnTo>
                  <a:pt x="3962400" y="2895600"/>
                </a:lnTo>
                <a:lnTo>
                  <a:pt x="3962400" y="0"/>
                </a:lnTo>
                <a:lnTo>
                  <a:pt x="0" y="0"/>
                </a:lnTo>
                <a:lnTo>
                  <a:pt x="0" y="2895600"/>
                </a:lnTo>
                <a:close/>
              </a:path>
            </a:pathLst>
          </a:custGeom>
          <a:ln w="38100">
            <a:solidFill>
              <a:srgbClr val="800000"/>
            </a:solidFill>
          </a:ln>
        </p:spPr>
        <p:txBody>
          <a:bodyPr wrap="square" lIns="0" tIns="0" rIns="0" bIns="0" rtlCol="0"/>
          <a:lstStyle/>
          <a:p>
            <a:endParaRPr/>
          </a:p>
        </p:txBody>
      </p:sp>
      <p:sp>
        <p:nvSpPr>
          <p:cNvPr id="19" name="object 19"/>
          <p:cNvSpPr txBox="1"/>
          <p:nvPr/>
        </p:nvSpPr>
        <p:spPr>
          <a:xfrm>
            <a:off x="231140" y="5549925"/>
            <a:ext cx="2915285" cy="808990"/>
          </a:xfrm>
          <a:prstGeom prst="rect">
            <a:avLst/>
          </a:prstGeom>
        </p:spPr>
        <p:txBody>
          <a:bodyPr vert="horz" wrap="square" lIns="0" tIns="38100" rIns="0" bIns="0" rtlCol="0">
            <a:spAutoFit/>
          </a:bodyPr>
          <a:lstStyle/>
          <a:p>
            <a:pPr marL="12700">
              <a:lnSpc>
                <a:spcPct val="100000"/>
              </a:lnSpc>
              <a:spcBef>
                <a:spcPts val="300"/>
              </a:spcBef>
            </a:pPr>
            <a:r>
              <a:rPr sz="2400" b="1" dirty="0">
                <a:solidFill>
                  <a:srgbClr val="009999"/>
                </a:solidFill>
                <a:latin typeface="Courier New"/>
                <a:cs typeface="Courier New"/>
              </a:rPr>
              <a:t>}</a:t>
            </a:r>
            <a:endParaRPr sz="2400">
              <a:latin typeface="Courier New"/>
              <a:cs typeface="Courier New"/>
            </a:endParaRPr>
          </a:p>
          <a:p>
            <a:pPr marL="317500">
              <a:lnSpc>
                <a:spcPct val="100000"/>
              </a:lnSpc>
              <a:spcBef>
                <a:spcPts val="204"/>
              </a:spcBef>
            </a:pPr>
            <a:r>
              <a:rPr sz="2400" b="1" dirty="0">
                <a:solidFill>
                  <a:srgbClr val="800000"/>
                </a:solidFill>
                <a:latin typeface="Times New Roman"/>
                <a:cs typeface="Times New Roman"/>
              </a:rPr>
              <a:t>Atomic</a:t>
            </a:r>
            <a:r>
              <a:rPr sz="2400" b="1" spc="-75" dirty="0">
                <a:solidFill>
                  <a:srgbClr val="800000"/>
                </a:solidFill>
                <a:latin typeface="Times New Roman"/>
                <a:cs typeface="Times New Roman"/>
              </a:rPr>
              <a:t> </a:t>
            </a:r>
            <a:r>
              <a:rPr sz="2400" b="1" dirty="0">
                <a:solidFill>
                  <a:srgbClr val="009999"/>
                </a:solidFill>
                <a:latin typeface="Times New Roman"/>
                <a:cs typeface="Times New Roman"/>
              </a:rPr>
              <a:t>Instruction!</a:t>
            </a:r>
            <a:endParaRPr sz="2400">
              <a:latin typeface="Times New Roman"/>
              <a:cs typeface="Times New Roman"/>
            </a:endParaRPr>
          </a:p>
        </p:txBody>
      </p:sp>
      <p:sp>
        <p:nvSpPr>
          <p:cNvPr id="20" name="object 20"/>
          <p:cNvSpPr/>
          <p:nvPr/>
        </p:nvSpPr>
        <p:spPr>
          <a:xfrm>
            <a:off x="2553461" y="5715761"/>
            <a:ext cx="76200" cy="323850"/>
          </a:xfrm>
          <a:custGeom>
            <a:avLst/>
            <a:gdLst/>
            <a:ahLst/>
            <a:cxnLst/>
            <a:rect l="l" t="t" r="r" b="b"/>
            <a:pathLst>
              <a:path w="76200" h="323850">
                <a:moveTo>
                  <a:pt x="57150" y="57150"/>
                </a:moveTo>
                <a:lnTo>
                  <a:pt x="19050" y="57150"/>
                </a:lnTo>
                <a:lnTo>
                  <a:pt x="19050" y="323850"/>
                </a:lnTo>
                <a:lnTo>
                  <a:pt x="57150" y="323850"/>
                </a:lnTo>
                <a:lnTo>
                  <a:pt x="57150" y="57150"/>
                </a:lnTo>
                <a:close/>
              </a:path>
              <a:path w="76200" h="323850">
                <a:moveTo>
                  <a:pt x="38100" y="0"/>
                </a:moveTo>
                <a:lnTo>
                  <a:pt x="0" y="76200"/>
                </a:lnTo>
                <a:lnTo>
                  <a:pt x="19050" y="76200"/>
                </a:lnTo>
                <a:lnTo>
                  <a:pt x="19050" y="57150"/>
                </a:lnTo>
                <a:lnTo>
                  <a:pt x="66675" y="57150"/>
                </a:lnTo>
                <a:lnTo>
                  <a:pt x="38100" y="0"/>
                </a:lnTo>
                <a:close/>
              </a:path>
              <a:path w="76200" h="323850">
                <a:moveTo>
                  <a:pt x="66675" y="57150"/>
                </a:moveTo>
                <a:lnTo>
                  <a:pt x="57150" y="57150"/>
                </a:lnTo>
                <a:lnTo>
                  <a:pt x="57150" y="76200"/>
                </a:lnTo>
                <a:lnTo>
                  <a:pt x="76200" y="76200"/>
                </a:lnTo>
                <a:lnTo>
                  <a:pt x="66675" y="57150"/>
                </a:lnTo>
                <a:close/>
              </a:path>
            </a:pathLst>
          </a:custGeom>
          <a:solidFill>
            <a:srgbClr val="FF3300"/>
          </a:solidFill>
        </p:spPr>
        <p:txBody>
          <a:bodyPr wrap="square" lIns="0" tIns="0" rIns="0" bIns="0" rtlCol="0"/>
          <a:lstStyle/>
          <a:p>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21690"/>
            <a:ext cx="2547722" cy="513715"/>
          </a:xfrm>
          <a:prstGeom prst="rect">
            <a:avLst/>
          </a:prstGeom>
        </p:spPr>
        <p:txBody>
          <a:bodyPr vert="horz" wrap="square" lIns="0" tIns="12700" rIns="0" bIns="0" rtlCol="0">
            <a:spAutoFit/>
          </a:bodyPr>
          <a:lstStyle/>
          <a:p>
            <a:pPr marL="12700">
              <a:lnSpc>
                <a:spcPct val="100000"/>
              </a:lnSpc>
              <a:spcBef>
                <a:spcPts val="100"/>
              </a:spcBef>
            </a:pPr>
            <a:r>
              <a:rPr dirty="0"/>
              <a:t>An</a:t>
            </a:r>
            <a:r>
              <a:rPr spc="-70" dirty="0"/>
              <a:t> </a:t>
            </a:r>
            <a:r>
              <a:rPr spc="-5" dirty="0"/>
              <a:t>example</a:t>
            </a:r>
          </a:p>
        </p:txBody>
      </p:sp>
      <p:sp>
        <p:nvSpPr>
          <p:cNvPr id="4" name="object 4"/>
          <p:cNvSpPr/>
          <p:nvPr/>
        </p:nvSpPr>
        <p:spPr>
          <a:xfrm>
            <a:off x="11210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51228" y="1321434"/>
            <a:ext cx="3903345" cy="3464560"/>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6666"/>
                </a:solidFill>
                <a:latin typeface="Arial"/>
                <a:cs typeface="Arial"/>
              </a:rPr>
              <a:t>Two </a:t>
            </a:r>
            <a:r>
              <a:rPr sz="2400" b="1" dirty="0">
                <a:solidFill>
                  <a:srgbClr val="006666"/>
                </a:solidFill>
                <a:latin typeface="Arial"/>
                <a:cs typeface="Arial"/>
              </a:rPr>
              <a:t>threads </a:t>
            </a:r>
            <a:r>
              <a:rPr sz="2400" b="1" spc="-5" dirty="0">
                <a:solidFill>
                  <a:srgbClr val="006666"/>
                </a:solidFill>
                <a:latin typeface="Arial"/>
                <a:cs typeface="Arial"/>
              </a:rPr>
              <a:t>execute </a:t>
            </a:r>
            <a:r>
              <a:rPr sz="2400" b="1" dirty="0">
                <a:solidFill>
                  <a:srgbClr val="006666"/>
                </a:solidFill>
                <a:latin typeface="Arial"/>
                <a:cs typeface="Arial"/>
              </a:rPr>
              <a:t>this  </a:t>
            </a:r>
            <a:r>
              <a:rPr sz="2400" b="1" spc="-5" dirty="0">
                <a:solidFill>
                  <a:srgbClr val="006666"/>
                </a:solidFill>
                <a:latin typeface="Arial"/>
                <a:cs typeface="Arial"/>
              </a:rPr>
              <a:t>same procedure and share  </a:t>
            </a:r>
            <a:r>
              <a:rPr sz="2400" b="1" dirty="0">
                <a:solidFill>
                  <a:srgbClr val="006666"/>
                </a:solidFill>
                <a:latin typeface="Arial"/>
                <a:cs typeface="Arial"/>
              </a:rPr>
              <a:t>the </a:t>
            </a:r>
            <a:r>
              <a:rPr sz="2400" b="1" spc="-5" dirty="0">
                <a:solidFill>
                  <a:srgbClr val="006666"/>
                </a:solidFill>
                <a:latin typeface="Arial"/>
                <a:cs typeface="Arial"/>
              </a:rPr>
              <a:t>same</a:t>
            </a:r>
            <a:r>
              <a:rPr sz="2400" b="1" spc="-10" dirty="0">
                <a:solidFill>
                  <a:srgbClr val="006666"/>
                </a:solidFill>
                <a:latin typeface="Arial"/>
                <a:cs typeface="Arial"/>
              </a:rPr>
              <a:t> </a:t>
            </a:r>
            <a:r>
              <a:rPr sz="2400" b="1" spc="-5" dirty="0">
                <a:solidFill>
                  <a:srgbClr val="006666"/>
                </a:solidFill>
                <a:latin typeface="Arial"/>
                <a:cs typeface="Arial"/>
              </a:rPr>
              <a:t>database</a:t>
            </a:r>
            <a:endParaRPr sz="2400">
              <a:latin typeface="Arial"/>
              <a:cs typeface="Arial"/>
            </a:endParaRPr>
          </a:p>
          <a:p>
            <a:pPr marL="12700" marR="429259">
              <a:lnSpc>
                <a:spcPct val="100000"/>
              </a:lnSpc>
              <a:spcBef>
                <a:spcPts val="575"/>
              </a:spcBef>
            </a:pPr>
            <a:r>
              <a:rPr sz="2400" b="1" dirty="0">
                <a:solidFill>
                  <a:srgbClr val="006666"/>
                </a:solidFill>
                <a:latin typeface="Arial"/>
                <a:cs typeface="Arial"/>
              </a:rPr>
              <a:t>They can be</a:t>
            </a:r>
            <a:r>
              <a:rPr sz="2400" b="1" spc="-130" dirty="0">
                <a:solidFill>
                  <a:srgbClr val="006666"/>
                </a:solidFill>
                <a:latin typeface="Arial"/>
                <a:cs typeface="Arial"/>
              </a:rPr>
              <a:t> </a:t>
            </a:r>
            <a:r>
              <a:rPr sz="2400" b="1" dirty="0">
                <a:solidFill>
                  <a:srgbClr val="006666"/>
                </a:solidFill>
                <a:latin typeface="Arial"/>
                <a:cs typeface="Arial"/>
              </a:rPr>
              <a:t>interrupted  </a:t>
            </a:r>
            <a:r>
              <a:rPr sz="2400" b="1" spc="-5" dirty="0">
                <a:solidFill>
                  <a:srgbClr val="006666"/>
                </a:solidFill>
                <a:latin typeface="Arial"/>
                <a:cs typeface="Arial"/>
              </a:rPr>
              <a:t>anywhere</a:t>
            </a:r>
            <a:endParaRPr sz="2400">
              <a:latin typeface="Arial"/>
              <a:cs typeface="Arial"/>
            </a:endParaRPr>
          </a:p>
          <a:p>
            <a:pPr marL="12700" marR="381000">
              <a:lnSpc>
                <a:spcPct val="100000"/>
              </a:lnSpc>
              <a:spcBef>
                <a:spcPts val="580"/>
              </a:spcBef>
            </a:pPr>
            <a:r>
              <a:rPr sz="2400" b="1" dirty="0">
                <a:solidFill>
                  <a:srgbClr val="006666"/>
                </a:solidFill>
                <a:latin typeface="Arial"/>
                <a:cs typeface="Arial"/>
              </a:rPr>
              <a:t>The </a:t>
            </a:r>
            <a:r>
              <a:rPr sz="2400" b="1" spc="-5" dirty="0">
                <a:solidFill>
                  <a:srgbClr val="006666"/>
                </a:solidFill>
                <a:latin typeface="Arial"/>
                <a:cs typeface="Arial"/>
              </a:rPr>
              <a:t>result </a:t>
            </a:r>
            <a:r>
              <a:rPr sz="2400" b="1" dirty="0">
                <a:solidFill>
                  <a:srgbClr val="006666"/>
                </a:solidFill>
                <a:latin typeface="Arial"/>
                <a:cs typeface="Arial"/>
              </a:rPr>
              <a:t>of</a:t>
            </a:r>
            <a:r>
              <a:rPr sz="2400" b="1" spc="-50" dirty="0">
                <a:solidFill>
                  <a:srgbClr val="006666"/>
                </a:solidFill>
                <a:latin typeface="Arial"/>
                <a:cs typeface="Arial"/>
              </a:rPr>
              <a:t> </a:t>
            </a:r>
            <a:r>
              <a:rPr sz="2400" b="1" spc="-5" dirty="0">
                <a:solidFill>
                  <a:srgbClr val="006666"/>
                </a:solidFill>
                <a:latin typeface="Arial"/>
                <a:cs typeface="Arial"/>
              </a:rPr>
              <a:t>concurrent  execution </a:t>
            </a:r>
            <a:r>
              <a:rPr sz="2400" b="1" dirty="0">
                <a:solidFill>
                  <a:srgbClr val="006666"/>
                </a:solidFill>
                <a:latin typeface="Arial"/>
                <a:cs typeface="Arial"/>
              </a:rPr>
              <a:t>of </a:t>
            </a:r>
            <a:r>
              <a:rPr sz="2400" b="1" spc="-5" dirty="0">
                <a:solidFill>
                  <a:srgbClr val="006666"/>
                </a:solidFill>
                <a:latin typeface="Arial"/>
                <a:cs typeface="Arial"/>
              </a:rPr>
              <a:t>P1 </a:t>
            </a:r>
            <a:r>
              <a:rPr sz="2400" b="1" dirty="0">
                <a:solidFill>
                  <a:srgbClr val="006666"/>
                </a:solidFill>
                <a:latin typeface="Arial"/>
                <a:cs typeface="Arial"/>
              </a:rPr>
              <a:t>and </a:t>
            </a:r>
            <a:r>
              <a:rPr sz="2400" b="1" spc="-5" dirty="0">
                <a:solidFill>
                  <a:srgbClr val="006666"/>
                </a:solidFill>
                <a:latin typeface="Arial"/>
                <a:cs typeface="Arial"/>
              </a:rPr>
              <a:t>P2  depends on the order of  </a:t>
            </a:r>
            <a:r>
              <a:rPr sz="2400" b="1" dirty="0">
                <a:solidFill>
                  <a:srgbClr val="006666"/>
                </a:solidFill>
                <a:latin typeface="Arial"/>
                <a:cs typeface="Arial"/>
              </a:rPr>
              <a:t>their</a:t>
            </a:r>
            <a:r>
              <a:rPr sz="2400" b="1" spc="-15" dirty="0">
                <a:solidFill>
                  <a:srgbClr val="006666"/>
                </a:solidFill>
                <a:latin typeface="Arial"/>
                <a:cs typeface="Arial"/>
              </a:rPr>
              <a:t> </a:t>
            </a:r>
            <a:r>
              <a:rPr sz="2400" b="1" i="1" dirty="0">
                <a:solidFill>
                  <a:srgbClr val="FF9966"/>
                </a:solidFill>
                <a:latin typeface="Arial"/>
                <a:cs typeface="Arial"/>
              </a:rPr>
              <a:t>interlacing</a:t>
            </a:r>
            <a:endParaRPr sz="2400">
              <a:latin typeface="Arial"/>
              <a:cs typeface="Arial"/>
            </a:endParaRPr>
          </a:p>
        </p:txBody>
      </p:sp>
      <p:sp>
        <p:nvSpPr>
          <p:cNvPr id="6" name="object 6"/>
          <p:cNvSpPr/>
          <p:nvPr/>
        </p:nvSpPr>
        <p:spPr>
          <a:xfrm>
            <a:off x="1121054" y="2646552"/>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21054" y="3451605"/>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5718428" y="1371727"/>
            <a:ext cx="2947670" cy="4415790"/>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9999"/>
                </a:solidFill>
                <a:latin typeface="Courier New"/>
                <a:cs typeface="Courier New"/>
              </a:rPr>
              <a:t>Mr. </a:t>
            </a:r>
            <a:r>
              <a:rPr sz="2400" b="1" dirty="0">
                <a:solidFill>
                  <a:srgbClr val="009999"/>
                </a:solidFill>
                <a:latin typeface="Courier New"/>
                <a:cs typeface="Courier New"/>
              </a:rPr>
              <a:t>X </a:t>
            </a:r>
            <a:r>
              <a:rPr sz="2400" b="1" spc="-10" dirty="0">
                <a:solidFill>
                  <a:srgbClr val="009999"/>
                </a:solidFill>
                <a:latin typeface="Courier New"/>
                <a:cs typeface="Courier New"/>
              </a:rPr>
              <a:t>asks </a:t>
            </a:r>
            <a:r>
              <a:rPr sz="2400" b="1" spc="-5" dirty="0">
                <a:solidFill>
                  <a:srgbClr val="009999"/>
                </a:solidFill>
                <a:latin typeface="Courier New"/>
                <a:cs typeface="Courier New"/>
              </a:rPr>
              <a:t>for</a:t>
            </a:r>
            <a:r>
              <a:rPr sz="2400" b="1" spc="-95" dirty="0">
                <a:solidFill>
                  <a:srgbClr val="009999"/>
                </a:solidFill>
                <a:latin typeface="Courier New"/>
                <a:cs typeface="Courier New"/>
              </a:rPr>
              <a:t> </a:t>
            </a:r>
            <a:r>
              <a:rPr sz="2400" b="1" dirty="0">
                <a:solidFill>
                  <a:srgbClr val="009999"/>
                </a:solidFill>
                <a:latin typeface="Courier New"/>
                <a:cs typeface="Courier New"/>
              </a:rPr>
              <a:t>a  </a:t>
            </a:r>
            <a:r>
              <a:rPr sz="2400" b="1" spc="-5" dirty="0">
                <a:solidFill>
                  <a:srgbClr val="009999"/>
                </a:solidFill>
                <a:latin typeface="Courier New"/>
                <a:cs typeface="Courier New"/>
              </a:rPr>
              <a:t>plane  </a:t>
            </a:r>
            <a:r>
              <a:rPr sz="2400" b="1" spc="-10" dirty="0">
                <a:solidFill>
                  <a:srgbClr val="009999"/>
                </a:solidFill>
                <a:latin typeface="Courier New"/>
                <a:cs typeface="Courier New"/>
              </a:rPr>
              <a:t>reservation</a:t>
            </a:r>
            <a:endParaRPr sz="2400">
              <a:latin typeface="Courier New"/>
              <a:cs typeface="Courier New"/>
            </a:endParaRPr>
          </a:p>
          <a:p>
            <a:pPr>
              <a:lnSpc>
                <a:spcPct val="100000"/>
              </a:lnSpc>
              <a:spcBef>
                <a:spcPts val="50"/>
              </a:spcBef>
            </a:pPr>
            <a:endParaRPr sz="2500">
              <a:latin typeface="Courier New"/>
              <a:cs typeface="Courier New"/>
            </a:endParaRPr>
          </a:p>
          <a:p>
            <a:pPr marL="12700" marR="551815">
              <a:lnSpc>
                <a:spcPct val="100000"/>
              </a:lnSpc>
            </a:pPr>
            <a:r>
              <a:rPr sz="2400" b="1" spc="-10" dirty="0">
                <a:solidFill>
                  <a:srgbClr val="009999"/>
                </a:solidFill>
                <a:latin typeface="Courier New"/>
                <a:cs typeface="Courier New"/>
              </a:rPr>
              <a:t>Database</a:t>
            </a:r>
            <a:r>
              <a:rPr sz="2400" b="1" spc="-75" dirty="0">
                <a:solidFill>
                  <a:srgbClr val="009999"/>
                </a:solidFill>
                <a:latin typeface="Courier New"/>
                <a:cs typeface="Courier New"/>
              </a:rPr>
              <a:t> </a:t>
            </a:r>
            <a:r>
              <a:rPr sz="2400" b="1" spc="-5" dirty="0">
                <a:solidFill>
                  <a:srgbClr val="009999"/>
                </a:solidFill>
                <a:latin typeface="Courier New"/>
                <a:cs typeface="Courier New"/>
              </a:rPr>
              <a:t>says  seat </a:t>
            </a:r>
            <a:r>
              <a:rPr sz="2400" b="1" dirty="0">
                <a:solidFill>
                  <a:srgbClr val="009999"/>
                </a:solidFill>
                <a:latin typeface="Courier New"/>
                <a:cs typeface="Courier New"/>
              </a:rPr>
              <a:t>A </a:t>
            </a:r>
            <a:r>
              <a:rPr sz="2400" b="1" spc="-15" dirty="0">
                <a:solidFill>
                  <a:srgbClr val="009999"/>
                </a:solidFill>
                <a:latin typeface="Courier New"/>
                <a:cs typeface="Courier New"/>
              </a:rPr>
              <a:t>is  </a:t>
            </a:r>
            <a:r>
              <a:rPr sz="2400" b="1" spc="-10" dirty="0">
                <a:solidFill>
                  <a:srgbClr val="009999"/>
                </a:solidFill>
                <a:latin typeface="Courier New"/>
                <a:cs typeface="Courier New"/>
              </a:rPr>
              <a:t>available</a:t>
            </a:r>
            <a:endParaRPr sz="2400">
              <a:latin typeface="Courier New"/>
              <a:cs typeface="Courier New"/>
            </a:endParaRPr>
          </a:p>
          <a:p>
            <a:pPr>
              <a:lnSpc>
                <a:spcPct val="100000"/>
              </a:lnSpc>
              <a:spcBef>
                <a:spcPts val="50"/>
              </a:spcBef>
            </a:pPr>
            <a:endParaRPr sz="2500">
              <a:latin typeface="Courier New"/>
              <a:cs typeface="Courier New"/>
            </a:endParaRPr>
          </a:p>
          <a:p>
            <a:pPr marL="12700" marR="551815">
              <a:lnSpc>
                <a:spcPct val="100000"/>
              </a:lnSpc>
            </a:pPr>
            <a:r>
              <a:rPr sz="2400" b="1" spc="-5" dirty="0">
                <a:solidFill>
                  <a:srgbClr val="009999"/>
                </a:solidFill>
                <a:latin typeface="Courier New"/>
                <a:cs typeface="Courier New"/>
              </a:rPr>
              <a:t>Seat </a:t>
            </a:r>
            <a:r>
              <a:rPr sz="2400" b="1" dirty="0">
                <a:solidFill>
                  <a:srgbClr val="009999"/>
                </a:solidFill>
                <a:latin typeface="Courier New"/>
                <a:cs typeface="Courier New"/>
              </a:rPr>
              <a:t>A </a:t>
            </a:r>
            <a:r>
              <a:rPr sz="2400" b="1" spc="-15" dirty="0">
                <a:solidFill>
                  <a:srgbClr val="009999"/>
                </a:solidFill>
                <a:latin typeface="Courier New"/>
                <a:cs typeface="Courier New"/>
              </a:rPr>
              <a:t>is  </a:t>
            </a:r>
            <a:r>
              <a:rPr sz="2400" b="1" spc="-10" dirty="0">
                <a:solidFill>
                  <a:srgbClr val="009999"/>
                </a:solidFill>
                <a:latin typeface="Courier New"/>
                <a:cs typeface="Courier New"/>
              </a:rPr>
              <a:t>assigned </a:t>
            </a:r>
            <a:r>
              <a:rPr sz="2400" b="1" spc="-5" dirty="0">
                <a:solidFill>
                  <a:srgbClr val="009999"/>
                </a:solidFill>
                <a:latin typeface="Courier New"/>
                <a:cs typeface="Courier New"/>
              </a:rPr>
              <a:t>to</a:t>
            </a:r>
            <a:r>
              <a:rPr sz="2400" b="1" spc="-65" dirty="0">
                <a:solidFill>
                  <a:srgbClr val="009999"/>
                </a:solidFill>
                <a:latin typeface="Courier New"/>
                <a:cs typeface="Courier New"/>
              </a:rPr>
              <a:t> </a:t>
            </a:r>
            <a:r>
              <a:rPr sz="2400" b="1" dirty="0">
                <a:solidFill>
                  <a:srgbClr val="009999"/>
                </a:solidFill>
                <a:latin typeface="Courier New"/>
                <a:cs typeface="Courier New"/>
              </a:rPr>
              <a:t>X  </a:t>
            </a:r>
            <a:r>
              <a:rPr sz="2400" b="1" spc="-5" dirty="0">
                <a:solidFill>
                  <a:srgbClr val="009999"/>
                </a:solidFill>
                <a:latin typeface="Courier New"/>
                <a:cs typeface="Courier New"/>
              </a:rPr>
              <a:t>and </a:t>
            </a:r>
            <a:r>
              <a:rPr sz="2400" b="1" spc="-10" dirty="0">
                <a:solidFill>
                  <a:srgbClr val="009999"/>
                </a:solidFill>
                <a:latin typeface="Courier New"/>
                <a:cs typeface="Courier New"/>
              </a:rPr>
              <a:t>marked  </a:t>
            </a:r>
            <a:r>
              <a:rPr sz="2400" b="1" spc="-5" dirty="0">
                <a:solidFill>
                  <a:srgbClr val="009999"/>
                </a:solidFill>
                <a:latin typeface="Courier New"/>
                <a:cs typeface="Courier New"/>
              </a:rPr>
              <a:t>occupied</a:t>
            </a:r>
            <a:endParaRPr sz="2400">
              <a:latin typeface="Courier New"/>
              <a:cs typeface="Courier New"/>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0" name="object 10"/>
          <p:cNvSpPr txBox="1"/>
          <p:nvPr/>
        </p:nvSpPr>
        <p:spPr>
          <a:xfrm>
            <a:off x="8259444"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3</a:t>
            </a:fld>
            <a:endParaRPr sz="1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109878" y="469849"/>
            <a:ext cx="7720812" cy="514350"/>
          </a:xfrm>
          <a:prstGeom prst="rect">
            <a:avLst/>
          </a:prstGeom>
        </p:spPr>
        <p:txBody>
          <a:bodyPr vert="horz" wrap="square" lIns="0" tIns="13335" rIns="0" bIns="0" rtlCol="0">
            <a:spAutoFit/>
          </a:bodyPr>
          <a:lstStyle/>
          <a:p>
            <a:pPr marL="12700">
              <a:lnSpc>
                <a:spcPct val="100000"/>
              </a:lnSpc>
              <a:spcBef>
                <a:spcPts val="105"/>
              </a:spcBef>
            </a:pPr>
            <a:r>
              <a:rPr dirty="0"/>
              <a:t>The test-and-set (cont.)</a:t>
            </a:r>
            <a:r>
              <a:rPr spc="-105" dirty="0"/>
              <a:t> </a:t>
            </a:r>
            <a:r>
              <a:rPr dirty="0"/>
              <a:t>Statement</a:t>
            </a:r>
          </a:p>
        </p:txBody>
      </p:sp>
      <p:sp>
        <p:nvSpPr>
          <p:cNvPr id="9" name="object 9"/>
          <p:cNvSpPr/>
          <p:nvPr/>
        </p:nvSpPr>
        <p:spPr>
          <a:xfrm>
            <a:off x="832245" y="1689404"/>
            <a:ext cx="213359" cy="219456"/>
          </a:xfrm>
          <a:prstGeom prst="rect">
            <a:avLst/>
          </a:prstGeom>
          <a:blipFill>
            <a:blip r:embed="rId2" cstate="print"/>
            <a:stretch>
              <a:fillRect/>
            </a:stretch>
          </a:blipFill>
        </p:spPr>
        <p:txBody>
          <a:bodyPr wrap="square" lIns="0" tIns="0" rIns="0" bIns="0" rtlCol="0"/>
          <a:lstStyle/>
          <a:p>
            <a:endParaRPr/>
          </a:p>
        </p:txBody>
      </p:sp>
      <p:sp>
        <p:nvSpPr>
          <p:cNvPr id="10" name="object 10"/>
          <p:cNvSpPr txBox="1"/>
          <p:nvPr/>
        </p:nvSpPr>
        <p:spPr>
          <a:xfrm>
            <a:off x="1162419" y="1524000"/>
            <a:ext cx="7692772" cy="4245393"/>
          </a:xfrm>
          <a:prstGeom prst="rect">
            <a:avLst/>
          </a:prstGeom>
        </p:spPr>
        <p:txBody>
          <a:bodyPr vert="horz" wrap="square" lIns="0" tIns="13335" rIns="0" bIns="0" rtlCol="0">
            <a:spAutoFit/>
          </a:bodyPr>
          <a:lstStyle/>
          <a:p>
            <a:pPr marL="12700" marR="62865">
              <a:lnSpc>
                <a:spcPct val="100000"/>
              </a:lnSpc>
              <a:spcBef>
                <a:spcPts val="105"/>
              </a:spcBef>
            </a:pPr>
            <a:r>
              <a:rPr sz="2600" b="1" dirty="0">
                <a:solidFill>
                  <a:srgbClr val="006666"/>
                </a:solidFill>
                <a:latin typeface="Arial"/>
                <a:cs typeface="Arial"/>
              </a:rPr>
              <a:t>Mutual exclusion is ensured: if Ti enters</a:t>
            </a:r>
            <a:r>
              <a:rPr sz="2600" b="1" spc="-60" dirty="0">
                <a:solidFill>
                  <a:srgbClr val="006666"/>
                </a:solidFill>
                <a:latin typeface="Arial"/>
                <a:cs typeface="Arial"/>
              </a:rPr>
              <a:t> </a:t>
            </a:r>
            <a:r>
              <a:rPr sz="2600" b="1" spc="5" dirty="0">
                <a:solidFill>
                  <a:srgbClr val="006666"/>
                </a:solidFill>
                <a:latin typeface="Arial"/>
                <a:cs typeface="Arial"/>
              </a:rPr>
              <a:t>CS,  </a:t>
            </a:r>
            <a:r>
              <a:rPr sz="2600" b="1" dirty="0">
                <a:solidFill>
                  <a:srgbClr val="006666"/>
                </a:solidFill>
                <a:latin typeface="Arial"/>
                <a:cs typeface="Arial"/>
              </a:rPr>
              <a:t>the other Tj </a:t>
            </a:r>
            <a:r>
              <a:rPr sz="2600" b="1" spc="-5" dirty="0">
                <a:solidFill>
                  <a:srgbClr val="006666"/>
                </a:solidFill>
                <a:latin typeface="Arial"/>
                <a:cs typeface="Arial"/>
              </a:rPr>
              <a:t>is </a:t>
            </a:r>
            <a:r>
              <a:rPr sz="2600" b="1" spc="5" dirty="0">
                <a:solidFill>
                  <a:srgbClr val="FF9966"/>
                </a:solidFill>
                <a:latin typeface="Arial"/>
                <a:cs typeface="Arial"/>
              </a:rPr>
              <a:t>busy</a:t>
            </a:r>
            <a:r>
              <a:rPr sz="2600" b="1" spc="-30" dirty="0">
                <a:solidFill>
                  <a:srgbClr val="FF9966"/>
                </a:solidFill>
                <a:latin typeface="Arial"/>
                <a:cs typeface="Arial"/>
              </a:rPr>
              <a:t> </a:t>
            </a:r>
            <a:r>
              <a:rPr sz="2600" b="1" spc="5" dirty="0">
                <a:solidFill>
                  <a:srgbClr val="FF9966"/>
                </a:solidFill>
                <a:latin typeface="Arial"/>
                <a:cs typeface="Arial"/>
              </a:rPr>
              <a:t>waiting</a:t>
            </a:r>
            <a:r>
              <a:rPr lang="en-CA" sz="2600" b="1" spc="5" dirty="0">
                <a:solidFill>
                  <a:srgbClr val="FF9966"/>
                </a:solidFill>
                <a:latin typeface="Arial"/>
                <a:cs typeface="Arial"/>
              </a:rPr>
              <a:t> (CPU time is wasted)</a:t>
            </a:r>
            <a:endParaRPr sz="2600" dirty="0">
              <a:latin typeface="Arial"/>
              <a:cs typeface="Arial"/>
            </a:endParaRPr>
          </a:p>
          <a:p>
            <a:pPr marL="12700">
              <a:lnSpc>
                <a:spcPct val="100000"/>
              </a:lnSpc>
              <a:spcBef>
                <a:spcPts val="625"/>
              </a:spcBef>
            </a:pPr>
            <a:r>
              <a:rPr sz="2600" b="1" dirty="0">
                <a:solidFill>
                  <a:srgbClr val="006666"/>
                </a:solidFill>
                <a:latin typeface="Arial"/>
                <a:cs typeface="Arial"/>
              </a:rPr>
              <a:t>Problem: still </a:t>
            </a:r>
            <a:r>
              <a:rPr sz="2600" b="1" spc="5" dirty="0">
                <a:solidFill>
                  <a:srgbClr val="006666"/>
                </a:solidFill>
                <a:latin typeface="Arial"/>
                <a:cs typeface="Arial"/>
              </a:rPr>
              <a:t>uses busy</a:t>
            </a:r>
            <a:r>
              <a:rPr sz="2600" b="1" spc="-65" dirty="0">
                <a:solidFill>
                  <a:srgbClr val="006666"/>
                </a:solidFill>
                <a:latin typeface="Arial"/>
                <a:cs typeface="Arial"/>
              </a:rPr>
              <a:t> </a:t>
            </a:r>
            <a:r>
              <a:rPr sz="2600" b="1" spc="5" dirty="0">
                <a:solidFill>
                  <a:srgbClr val="006666"/>
                </a:solidFill>
                <a:latin typeface="Arial"/>
                <a:cs typeface="Arial"/>
              </a:rPr>
              <a:t>waiting</a:t>
            </a:r>
            <a:endParaRPr sz="2600" dirty="0">
              <a:latin typeface="Arial"/>
              <a:cs typeface="Arial"/>
            </a:endParaRPr>
          </a:p>
          <a:p>
            <a:pPr marL="12700" marR="45085">
              <a:lnSpc>
                <a:spcPct val="100000"/>
              </a:lnSpc>
              <a:spcBef>
                <a:spcPts val="625"/>
              </a:spcBef>
            </a:pPr>
            <a:r>
              <a:rPr sz="2600" b="1" dirty="0">
                <a:solidFill>
                  <a:srgbClr val="006666"/>
                </a:solidFill>
                <a:latin typeface="Arial"/>
                <a:cs typeface="Arial"/>
              </a:rPr>
              <a:t>Can easily provide mutual exclusion but  requires more complex algorithms to</a:t>
            </a:r>
            <a:r>
              <a:rPr sz="2600" b="1" spc="-55" dirty="0">
                <a:solidFill>
                  <a:srgbClr val="006666"/>
                </a:solidFill>
                <a:latin typeface="Arial"/>
                <a:cs typeface="Arial"/>
              </a:rPr>
              <a:t> </a:t>
            </a:r>
            <a:r>
              <a:rPr sz="2600" b="1" dirty="0">
                <a:solidFill>
                  <a:srgbClr val="006666"/>
                </a:solidFill>
                <a:latin typeface="Arial"/>
                <a:cs typeface="Arial"/>
              </a:rPr>
              <a:t>satisfy  other requirements of the critical section  problem</a:t>
            </a:r>
            <a:endParaRPr sz="2600" dirty="0">
              <a:latin typeface="Arial"/>
              <a:cs typeface="Arial"/>
            </a:endParaRPr>
          </a:p>
          <a:p>
            <a:pPr marL="12700" marR="5080" algn="just">
              <a:lnSpc>
                <a:spcPct val="100000"/>
              </a:lnSpc>
              <a:spcBef>
                <a:spcPts val="625"/>
              </a:spcBef>
            </a:pPr>
            <a:r>
              <a:rPr sz="2600" b="1" dirty="0">
                <a:solidFill>
                  <a:srgbClr val="006666"/>
                </a:solidFill>
                <a:latin typeface="Arial"/>
                <a:cs typeface="Arial"/>
              </a:rPr>
              <a:t>When Ti leaves CS, </a:t>
            </a:r>
            <a:r>
              <a:rPr sz="2600" b="1" spc="-5" dirty="0">
                <a:solidFill>
                  <a:srgbClr val="006666"/>
                </a:solidFill>
                <a:latin typeface="Arial"/>
                <a:cs typeface="Arial"/>
              </a:rPr>
              <a:t>the </a:t>
            </a:r>
            <a:r>
              <a:rPr sz="2600" b="1" dirty="0">
                <a:solidFill>
                  <a:srgbClr val="006666"/>
                </a:solidFill>
                <a:latin typeface="Arial"/>
                <a:cs typeface="Arial"/>
              </a:rPr>
              <a:t>selection of Tj </a:t>
            </a:r>
            <a:r>
              <a:rPr sz="2600" b="1" spc="5" dirty="0">
                <a:solidFill>
                  <a:srgbClr val="006666"/>
                </a:solidFill>
                <a:latin typeface="Arial"/>
                <a:cs typeface="Arial"/>
              </a:rPr>
              <a:t>which  </a:t>
            </a:r>
            <a:r>
              <a:rPr sz="2600" b="1" dirty="0">
                <a:solidFill>
                  <a:srgbClr val="006666"/>
                </a:solidFill>
                <a:latin typeface="Arial"/>
                <a:cs typeface="Arial"/>
              </a:rPr>
              <a:t>will enter CS </a:t>
            </a:r>
            <a:r>
              <a:rPr sz="2600" b="1" spc="-5" dirty="0">
                <a:solidFill>
                  <a:srgbClr val="006666"/>
                </a:solidFill>
                <a:latin typeface="Arial"/>
                <a:cs typeface="Arial"/>
              </a:rPr>
              <a:t>is arbitrary: </a:t>
            </a:r>
            <a:r>
              <a:rPr sz="2600" b="1" spc="5" dirty="0">
                <a:solidFill>
                  <a:srgbClr val="FF9966"/>
                </a:solidFill>
                <a:latin typeface="Arial"/>
                <a:cs typeface="Arial"/>
              </a:rPr>
              <a:t>no </a:t>
            </a:r>
            <a:r>
              <a:rPr sz="2600" b="1" spc="-5" dirty="0">
                <a:solidFill>
                  <a:srgbClr val="FF9966"/>
                </a:solidFill>
                <a:latin typeface="Arial"/>
                <a:cs typeface="Arial"/>
              </a:rPr>
              <a:t>limit </a:t>
            </a:r>
            <a:r>
              <a:rPr sz="2600" b="1" spc="5" dirty="0">
                <a:solidFill>
                  <a:srgbClr val="FF9966"/>
                </a:solidFill>
                <a:latin typeface="Arial"/>
                <a:cs typeface="Arial"/>
              </a:rPr>
              <a:t>on waiting</a:t>
            </a:r>
            <a:r>
              <a:rPr sz="2600" b="1" spc="5" dirty="0">
                <a:solidFill>
                  <a:srgbClr val="006666"/>
                </a:solidFill>
                <a:latin typeface="Arial"/>
                <a:cs typeface="Arial"/>
              </a:rPr>
              <a:t>:  </a:t>
            </a:r>
            <a:r>
              <a:rPr sz="2600" b="1" dirty="0">
                <a:solidFill>
                  <a:srgbClr val="006666"/>
                </a:solidFill>
                <a:latin typeface="Arial"/>
                <a:cs typeface="Arial"/>
              </a:rPr>
              <a:t>Possibility of</a:t>
            </a:r>
            <a:r>
              <a:rPr sz="2600" b="1" spc="-15" dirty="0">
                <a:solidFill>
                  <a:srgbClr val="006666"/>
                </a:solidFill>
                <a:latin typeface="Arial"/>
                <a:cs typeface="Arial"/>
              </a:rPr>
              <a:t> </a:t>
            </a:r>
            <a:r>
              <a:rPr sz="2600" b="1" dirty="0">
                <a:solidFill>
                  <a:srgbClr val="FF9966"/>
                </a:solidFill>
                <a:latin typeface="Arial"/>
                <a:cs typeface="Arial"/>
              </a:rPr>
              <a:t>starvation</a:t>
            </a:r>
            <a:endParaRPr sz="2600" dirty="0">
              <a:latin typeface="Arial"/>
              <a:cs typeface="Arial"/>
            </a:endParaRPr>
          </a:p>
        </p:txBody>
      </p:sp>
      <p:sp>
        <p:nvSpPr>
          <p:cNvPr id="11" name="object 11"/>
          <p:cNvSpPr/>
          <p:nvPr/>
        </p:nvSpPr>
        <p:spPr>
          <a:xfrm>
            <a:off x="832245" y="2561386"/>
            <a:ext cx="213359" cy="219455"/>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832245" y="3036874"/>
            <a:ext cx="213359" cy="21945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832245" y="4701159"/>
            <a:ext cx="213359" cy="219760"/>
          </a:xfrm>
          <a:prstGeom prst="rect">
            <a:avLst/>
          </a:prstGeom>
          <a:blipFill>
            <a:blip r:embed="rId3" cstate="print"/>
            <a:stretch>
              <a:fillRect/>
            </a:stretch>
          </a:blipFill>
        </p:spPr>
        <p:txBody>
          <a:bodyPr wrap="square" lIns="0" tIns="0" rIns="0" bIns="0" rtlCol="0"/>
          <a:lstStyle/>
          <a:p>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986122" cy="514350"/>
          </a:xfrm>
          <a:prstGeom prst="rect">
            <a:avLst/>
          </a:prstGeom>
        </p:spPr>
        <p:txBody>
          <a:bodyPr vert="horz" wrap="square" lIns="0" tIns="13335" rIns="0" bIns="0" rtlCol="0">
            <a:spAutoFit/>
          </a:bodyPr>
          <a:lstStyle/>
          <a:p>
            <a:pPr marL="12700">
              <a:lnSpc>
                <a:spcPct val="100000"/>
              </a:lnSpc>
              <a:spcBef>
                <a:spcPts val="105"/>
              </a:spcBef>
            </a:pPr>
            <a:r>
              <a:rPr dirty="0"/>
              <a:t>'Exchange'</a:t>
            </a:r>
            <a:r>
              <a:rPr spc="-65" dirty="0"/>
              <a:t> </a:t>
            </a:r>
            <a:r>
              <a:rPr spc="-5" dirty="0"/>
              <a:t>instruction</a:t>
            </a:r>
          </a:p>
        </p:txBody>
      </p:sp>
      <p:sp>
        <p:nvSpPr>
          <p:cNvPr id="4" name="object 4"/>
          <p:cNvSpPr/>
          <p:nvPr/>
        </p:nvSpPr>
        <p:spPr>
          <a:xfrm>
            <a:off x="1006754" y="1485011"/>
            <a:ext cx="213359" cy="21945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336928" y="1319911"/>
            <a:ext cx="7373620" cy="2087245"/>
          </a:xfrm>
          <a:prstGeom prst="rect">
            <a:avLst/>
          </a:prstGeom>
        </p:spPr>
        <p:txBody>
          <a:bodyPr vert="horz" wrap="square" lIns="0" tIns="13335" rIns="0" bIns="0" rtlCol="0">
            <a:spAutoFit/>
          </a:bodyPr>
          <a:lstStyle/>
          <a:p>
            <a:pPr marL="12700" marR="5080" algn="just">
              <a:lnSpc>
                <a:spcPct val="100000"/>
              </a:lnSpc>
              <a:spcBef>
                <a:spcPts val="105"/>
              </a:spcBef>
            </a:pPr>
            <a:r>
              <a:rPr sz="2600" b="1" dirty="0">
                <a:solidFill>
                  <a:srgbClr val="006666"/>
                </a:solidFill>
                <a:latin typeface="Arial"/>
                <a:cs typeface="Arial"/>
              </a:rPr>
              <a:t>Some </a:t>
            </a:r>
            <a:r>
              <a:rPr sz="2600" b="1" spc="5" dirty="0">
                <a:solidFill>
                  <a:srgbClr val="006666"/>
                </a:solidFill>
                <a:latin typeface="Arial"/>
                <a:cs typeface="Arial"/>
              </a:rPr>
              <a:t>CPUs </a:t>
            </a:r>
            <a:r>
              <a:rPr sz="2600" b="1" dirty="0">
                <a:solidFill>
                  <a:srgbClr val="006666"/>
                </a:solidFill>
                <a:latin typeface="Arial"/>
                <a:cs typeface="Arial"/>
              </a:rPr>
              <a:t>(eg x86 </a:t>
            </a:r>
            <a:r>
              <a:rPr sz="2600" b="1" spc="-5" dirty="0">
                <a:solidFill>
                  <a:srgbClr val="006666"/>
                </a:solidFill>
                <a:latin typeface="Arial"/>
                <a:cs typeface="Arial"/>
              </a:rPr>
              <a:t>family) </a:t>
            </a:r>
            <a:r>
              <a:rPr sz="2600" b="1" dirty="0">
                <a:solidFill>
                  <a:srgbClr val="006666"/>
                </a:solidFill>
                <a:latin typeface="Arial"/>
                <a:cs typeface="Arial"/>
              </a:rPr>
              <a:t>offer an xchg (a, </a:t>
            </a:r>
            <a:r>
              <a:rPr sz="2600" b="1" spc="5" dirty="0">
                <a:solidFill>
                  <a:srgbClr val="006666"/>
                </a:solidFill>
                <a:latin typeface="Arial"/>
                <a:cs typeface="Arial"/>
              </a:rPr>
              <a:t>b)  </a:t>
            </a:r>
            <a:r>
              <a:rPr sz="2600" b="1" dirty="0">
                <a:solidFill>
                  <a:srgbClr val="006666"/>
                </a:solidFill>
                <a:latin typeface="Arial"/>
                <a:cs typeface="Arial"/>
              </a:rPr>
              <a:t>instruction </a:t>
            </a:r>
            <a:r>
              <a:rPr sz="2600" b="1" spc="5" dirty="0">
                <a:solidFill>
                  <a:srgbClr val="006666"/>
                </a:solidFill>
                <a:latin typeface="Arial"/>
                <a:cs typeface="Arial"/>
              </a:rPr>
              <a:t>which </a:t>
            </a:r>
            <a:r>
              <a:rPr sz="2600" b="1" dirty="0">
                <a:solidFill>
                  <a:srgbClr val="006666"/>
                </a:solidFill>
                <a:latin typeface="Arial"/>
                <a:cs typeface="Arial"/>
              </a:rPr>
              <a:t>interchanges the contents</a:t>
            </a:r>
            <a:r>
              <a:rPr sz="2600" b="1" spc="-80" dirty="0">
                <a:solidFill>
                  <a:srgbClr val="006666"/>
                </a:solidFill>
                <a:latin typeface="Arial"/>
                <a:cs typeface="Arial"/>
              </a:rPr>
              <a:t> </a:t>
            </a:r>
            <a:r>
              <a:rPr sz="2600" b="1" dirty="0">
                <a:solidFill>
                  <a:srgbClr val="006666"/>
                </a:solidFill>
                <a:latin typeface="Arial"/>
                <a:cs typeface="Arial"/>
              </a:rPr>
              <a:t>of  a and b</a:t>
            </a:r>
            <a:r>
              <a:rPr sz="2600" b="1" spc="-10" dirty="0">
                <a:solidFill>
                  <a:srgbClr val="006666"/>
                </a:solidFill>
                <a:latin typeface="Arial"/>
                <a:cs typeface="Arial"/>
              </a:rPr>
              <a:t> </a:t>
            </a:r>
            <a:r>
              <a:rPr sz="2600" b="1" i="1" dirty="0">
                <a:solidFill>
                  <a:srgbClr val="FF9966"/>
                </a:solidFill>
                <a:latin typeface="Arial"/>
                <a:cs typeface="Arial"/>
              </a:rPr>
              <a:t>atomically</a:t>
            </a:r>
            <a:r>
              <a:rPr sz="2600" b="1" i="1" dirty="0">
                <a:solidFill>
                  <a:srgbClr val="006666"/>
                </a:solidFill>
                <a:latin typeface="Arial"/>
                <a:cs typeface="Arial"/>
              </a:rPr>
              <a:t>.</a:t>
            </a:r>
            <a:endParaRPr sz="2600">
              <a:latin typeface="Arial"/>
              <a:cs typeface="Arial"/>
            </a:endParaRPr>
          </a:p>
          <a:p>
            <a:pPr marL="12700" marR="1512570" algn="just">
              <a:lnSpc>
                <a:spcPct val="100000"/>
              </a:lnSpc>
              <a:spcBef>
                <a:spcPts val="625"/>
              </a:spcBef>
            </a:pPr>
            <a:r>
              <a:rPr sz="2600" b="1" dirty="0">
                <a:solidFill>
                  <a:srgbClr val="006666"/>
                </a:solidFill>
                <a:latin typeface="Arial"/>
                <a:cs typeface="Arial"/>
              </a:rPr>
              <a:t>But xchg (a, b) suffers </a:t>
            </a:r>
            <a:r>
              <a:rPr sz="2600" b="1" spc="-5" dirty="0">
                <a:solidFill>
                  <a:srgbClr val="006666"/>
                </a:solidFill>
                <a:latin typeface="Arial"/>
                <a:cs typeface="Arial"/>
              </a:rPr>
              <a:t>from </a:t>
            </a:r>
            <a:r>
              <a:rPr sz="2600" b="1" dirty="0">
                <a:solidFill>
                  <a:srgbClr val="006666"/>
                </a:solidFill>
                <a:latin typeface="Arial"/>
                <a:cs typeface="Arial"/>
              </a:rPr>
              <a:t>the</a:t>
            </a:r>
            <a:r>
              <a:rPr sz="2600" b="1" spc="-70" dirty="0">
                <a:solidFill>
                  <a:srgbClr val="006666"/>
                </a:solidFill>
                <a:latin typeface="Arial"/>
                <a:cs typeface="Arial"/>
              </a:rPr>
              <a:t> </a:t>
            </a:r>
            <a:r>
              <a:rPr sz="2600" b="1" dirty="0">
                <a:solidFill>
                  <a:srgbClr val="006666"/>
                </a:solidFill>
                <a:latin typeface="Arial"/>
                <a:cs typeface="Arial"/>
              </a:rPr>
              <a:t>same  shortcomings as</a:t>
            </a:r>
            <a:r>
              <a:rPr sz="2600" b="1" spc="-30" dirty="0">
                <a:solidFill>
                  <a:srgbClr val="006666"/>
                </a:solidFill>
                <a:latin typeface="Arial"/>
                <a:cs typeface="Arial"/>
              </a:rPr>
              <a:t> </a:t>
            </a:r>
            <a:r>
              <a:rPr sz="2600" b="1" dirty="0">
                <a:solidFill>
                  <a:srgbClr val="006666"/>
                </a:solidFill>
                <a:latin typeface="Arial"/>
                <a:cs typeface="Arial"/>
              </a:rPr>
              <a:t>test-and-set</a:t>
            </a:r>
            <a:endParaRPr sz="2600">
              <a:latin typeface="Arial"/>
              <a:cs typeface="Arial"/>
            </a:endParaRPr>
          </a:p>
        </p:txBody>
      </p:sp>
      <p:sp>
        <p:nvSpPr>
          <p:cNvPr id="6" name="object 6"/>
          <p:cNvSpPr/>
          <p:nvPr/>
        </p:nvSpPr>
        <p:spPr>
          <a:xfrm>
            <a:off x="1006754" y="2753232"/>
            <a:ext cx="213359" cy="219456"/>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105"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31</a:t>
            </a:r>
            <a:endParaRPr sz="1400">
              <a:latin typeface="Arial"/>
              <a:cs typeface="Arial"/>
            </a:endParaRPr>
          </a:p>
        </p:txBody>
      </p:sp>
      <p:sp>
        <p:nvSpPr>
          <p:cNvPr id="7" name="object 7"/>
          <p:cNvSpPr txBox="1">
            <a:spLocks noGrp="1"/>
          </p:cNvSpPr>
          <p:nvPr>
            <p:ph type="title"/>
          </p:nvPr>
        </p:nvSpPr>
        <p:spPr>
          <a:xfrm>
            <a:off x="471627" y="383235"/>
            <a:ext cx="8513877" cy="514350"/>
          </a:xfrm>
          <a:prstGeom prst="rect">
            <a:avLst/>
          </a:prstGeom>
        </p:spPr>
        <p:txBody>
          <a:bodyPr vert="horz" wrap="square" lIns="0" tIns="13335" rIns="0" bIns="0" rtlCol="0">
            <a:spAutoFit/>
          </a:bodyPr>
          <a:lstStyle/>
          <a:p>
            <a:pPr marL="12700">
              <a:lnSpc>
                <a:spcPct val="100000"/>
              </a:lnSpc>
              <a:spcBef>
                <a:spcPts val="105"/>
              </a:spcBef>
            </a:pPr>
            <a:r>
              <a:rPr dirty="0"/>
              <a:t>Using xchg for mutual </a:t>
            </a:r>
            <a:r>
              <a:rPr spc="-5" dirty="0"/>
              <a:t>exclusion</a:t>
            </a:r>
            <a:r>
              <a:rPr spc="-140" dirty="0"/>
              <a:t> </a:t>
            </a:r>
            <a:r>
              <a:rPr dirty="0"/>
              <a:t>(Stallings)</a:t>
            </a:r>
          </a:p>
        </p:txBody>
      </p:sp>
      <p:sp>
        <p:nvSpPr>
          <p:cNvPr id="8" name="object 8"/>
          <p:cNvSpPr/>
          <p:nvPr/>
        </p:nvSpPr>
        <p:spPr>
          <a:xfrm>
            <a:off x="473049" y="1422527"/>
            <a:ext cx="164592" cy="1676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3049" y="2032380"/>
            <a:ext cx="164592" cy="1676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73049" y="2367660"/>
            <a:ext cx="164592" cy="16763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73049" y="2977260"/>
            <a:ext cx="164592" cy="16763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930554" y="3518661"/>
            <a:ext cx="243840" cy="25298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930554" y="4676597"/>
            <a:ext cx="243840" cy="253288"/>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803554" y="1290955"/>
            <a:ext cx="3796665" cy="3928745"/>
          </a:xfrm>
          <a:prstGeom prst="rect">
            <a:avLst/>
          </a:prstGeom>
        </p:spPr>
        <p:txBody>
          <a:bodyPr vert="horz" wrap="square" lIns="0" tIns="13335" rIns="0" bIns="0" rtlCol="0">
            <a:spAutoFit/>
          </a:bodyPr>
          <a:lstStyle/>
          <a:p>
            <a:pPr marL="12700">
              <a:lnSpc>
                <a:spcPts val="2280"/>
              </a:lnSpc>
              <a:spcBef>
                <a:spcPts val="105"/>
              </a:spcBef>
            </a:pPr>
            <a:r>
              <a:rPr sz="2000" b="1" dirty="0">
                <a:solidFill>
                  <a:srgbClr val="006666"/>
                </a:solidFill>
                <a:latin typeface="Arial"/>
                <a:cs typeface="Arial"/>
              </a:rPr>
              <a:t>The shared </a:t>
            </a:r>
            <a:r>
              <a:rPr sz="2000" b="1" spc="-5" dirty="0">
                <a:solidFill>
                  <a:srgbClr val="006666"/>
                </a:solidFill>
                <a:latin typeface="Arial"/>
                <a:cs typeface="Arial"/>
              </a:rPr>
              <a:t>variable </a:t>
            </a:r>
            <a:r>
              <a:rPr sz="2000" b="1" dirty="0">
                <a:solidFill>
                  <a:srgbClr val="FF9966"/>
                </a:solidFill>
                <a:latin typeface="Arial"/>
                <a:cs typeface="Arial"/>
              </a:rPr>
              <a:t>b</a:t>
            </a:r>
            <a:r>
              <a:rPr sz="2000" b="1" spc="-50" dirty="0">
                <a:solidFill>
                  <a:srgbClr val="FF9966"/>
                </a:solidFill>
                <a:latin typeface="Arial"/>
                <a:cs typeface="Arial"/>
              </a:rPr>
              <a:t> </a:t>
            </a:r>
            <a:r>
              <a:rPr sz="2000" b="1" dirty="0">
                <a:solidFill>
                  <a:srgbClr val="006666"/>
                </a:solidFill>
                <a:latin typeface="Arial"/>
                <a:cs typeface="Arial"/>
              </a:rPr>
              <a:t>is</a:t>
            </a:r>
            <a:endParaRPr sz="2000">
              <a:latin typeface="Arial"/>
              <a:cs typeface="Arial"/>
            </a:endParaRPr>
          </a:p>
          <a:p>
            <a:pPr marL="12700">
              <a:lnSpc>
                <a:spcPts val="2280"/>
              </a:lnSpc>
              <a:tabLst>
                <a:tab pos="1306830" algn="l"/>
              </a:tabLst>
            </a:pPr>
            <a:r>
              <a:rPr sz="2000" b="1" spc="-5" dirty="0">
                <a:solidFill>
                  <a:srgbClr val="FF9966"/>
                </a:solidFill>
                <a:latin typeface="Arial"/>
                <a:cs typeface="Arial"/>
              </a:rPr>
              <a:t>initialized	</a:t>
            </a:r>
            <a:r>
              <a:rPr sz="2000" b="1" dirty="0">
                <a:solidFill>
                  <a:srgbClr val="FF9966"/>
                </a:solidFill>
                <a:latin typeface="Arial"/>
                <a:cs typeface="Arial"/>
              </a:rPr>
              <a:t>to</a:t>
            </a:r>
            <a:r>
              <a:rPr sz="2000" b="1" spc="-25" dirty="0">
                <a:solidFill>
                  <a:srgbClr val="FF9966"/>
                </a:solidFill>
                <a:latin typeface="Arial"/>
                <a:cs typeface="Arial"/>
              </a:rPr>
              <a:t> </a:t>
            </a:r>
            <a:r>
              <a:rPr sz="2000" b="1" dirty="0">
                <a:solidFill>
                  <a:srgbClr val="FF9966"/>
                </a:solidFill>
                <a:latin typeface="Arial"/>
                <a:cs typeface="Arial"/>
              </a:rPr>
              <a:t>0</a:t>
            </a:r>
            <a:endParaRPr sz="2000">
              <a:latin typeface="Arial"/>
              <a:cs typeface="Arial"/>
            </a:endParaRPr>
          </a:p>
          <a:p>
            <a:pPr marL="12700" marR="53975">
              <a:lnSpc>
                <a:spcPct val="100000"/>
              </a:lnSpc>
              <a:spcBef>
                <a:spcPts val="240"/>
              </a:spcBef>
            </a:pPr>
            <a:r>
              <a:rPr sz="2000" b="1" dirty="0">
                <a:solidFill>
                  <a:srgbClr val="006666"/>
                </a:solidFill>
                <a:latin typeface="Arial"/>
                <a:cs typeface="Arial"/>
              </a:rPr>
              <a:t>Each </a:t>
            </a:r>
            <a:r>
              <a:rPr sz="2000" b="1" spc="-5" dirty="0">
                <a:solidFill>
                  <a:srgbClr val="006666"/>
                </a:solidFill>
                <a:latin typeface="Arial"/>
                <a:cs typeface="Arial"/>
              </a:rPr>
              <a:t>Ti </a:t>
            </a:r>
            <a:r>
              <a:rPr sz="2000" b="1" spc="5" dirty="0">
                <a:solidFill>
                  <a:srgbClr val="006666"/>
                </a:solidFill>
                <a:latin typeface="Arial"/>
                <a:cs typeface="Arial"/>
              </a:rPr>
              <a:t>owns </a:t>
            </a:r>
            <a:r>
              <a:rPr sz="2000" b="1" dirty="0">
                <a:solidFill>
                  <a:srgbClr val="006666"/>
                </a:solidFill>
                <a:latin typeface="Arial"/>
                <a:cs typeface="Arial"/>
              </a:rPr>
              <a:t>a </a:t>
            </a:r>
            <a:r>
              <a:rPr sz="2000" b="1" i="1" dirty="0">
                <a:solidFill>
                  <a:srgbClr val="006666"/>
                </a:solidFill>
                <a:latin typeface="Arial"/>
                <a:cs typeface="Arial"/>
              </a:rPr>
              <a:t>local variable</a:t>
            </a:r>
            <a:r>
              <a:rPr sz="2000" b="1" i="1" spc="-185" dirty="0">
                <a:solidFill>
                  <a:srgbClr val="006666"/>
                </a:solidFill>
                <a:latin typeface="Arial"/>
                <a:cs typeface="Arial"/>
              </a:rPr>
              <a:t> </a:t>
            </a:r>
            <a:r>
              <a:rPr sz="2000" b="1" i="1" dirty="0">
                <a:solidFill>
                  <a:srgbClr val="006666"/>
                </a:solidFill>
                <a:latin typeface="Arial"/>
                <a:cs typeface="Arial"/>
              </a:rPr>
              <a:t>k  </a:t>
            </a:r>
            <a:r>
              <a:rPr sz="2000" b="1" dirty="0">
                <a:solidFill>
                  <a:srgbClr val="006666"/>
                </a:solidFill>
                <a:latin typeface="Arial"/>
                <a:cs typeface="Arial"/>
              </a:rPr>
              <a:t>The </a:t>
            </a:r>
            <a:r>
              <a:rPr sz="2000" b="1" spc="-5" dirty="0">
                <a:solidFill>
                  <a:srgbClr val="006666"/>
                </a:solidFill>
                <a:latin typeface="Arial"/>
                <a:cs typeface="Arial"/>
              </a:rPr>
              <a:t>Ti </a:t>
            </a:r>
            <a:r>
              <a:rPr sz="2000" b="1" dirty="0">
                <a:solidFill>
                  <a:srgbClr val="006666"/>
                </a:solidFill>
                <a:latin typeface="Arial"/>
                <a:cs typeface="Arial"/>
              </a:rPr>
              <a:t>that can enter its CS </a:t>
            </a:r>
            <a:r>
              <a:rPr sz="2000" b="1" spc="-5" dirty="0">
                <a:solidFill>
                  <a:srgbClr val="006666"/>
                </a:solidFill>
                <a:latin typeface="Arial"/>
                <a:cs typeface="Arial"/>
              </a:rPr>
              <a:t>is  </a:t>
            </a:r>
            <a:r>
              <a:rPr sz="2000" b="1" dirty="0">
                <a:solidFill>
                  <a:srgbClr val="006666"/>
                </a:solidFill>
                <a:latin typeface="Arial"/>
                <a:cs typeface="Arial"/>
              </a:rPr>
              <a:t>the one that finds</a:t>
            </a:r>
            <a:r>
              <a:rPr sz="2000" b="1" spc="-85" dirty="0">
                <a:solidFill>
                  <a:srgbClr val="006666"/>
                </a:solidFill>
                <a:latin typeface="Arial"/>
                <a:cs typeface="Arial"/>
              </a:rPr>
              <a:t> </a:t>
            </a:r>
            <a:r>
              <a:rPr sz="2000" b="1" dirty="0">
                <a:solidFill>
                  <a:srgbClr val="006666"/>
                </a:solidFill>
                <a:latin typeface="Arial"/>
                <a:cs typeface="Arial"/>
              </a:rPr>
              <a:t>b=0</a:t>
            </a:r>
            <a:endParaRPr sz="2000">
              <a:latin typeface="Arial"/>
              <a:cs typeface="Arial"/>
            </a:endParaRPr>
          </a:p>
          <a:p>
            <a:pPr marL="12700">
              <a:lnSpc>
                <a:spcPts val="2280"/>
              </a:lnSpc>
              <a:spcBef>
                <a:spcPts val="240"/>
              </a:spcBef>
            </a:pPr>
            <a:r>
              <a:rPr sz="2000" b="1" dirty="0">
                <a:solidFill>
                  <a:srgbClr val="006666"/>
                </a:solidFill>
                <a:latin typeface="Arial"/>
                <a:cs typeface="Arial"/>
              </a:rPr>
              <a:t>The </a:t>
            </a:r>
            <a:r>
              <a:rPr sz="2000" b="1" spc="-5" dirty="0">
                <a:solidFill>
                  <a:srgbClr val="006666"/>
                </a:solidFill>
                <a:latin typeface="Arial"/>
                <a:cs typeface="Arial"/>
              </a:rPr>
              <a:t>Ti </a:t>
            </a:r>
            <a:r>
              <a:rPr sz="2000" b="1" dirty="0">
                <a:solidFill>
                  <a:srgbClr val="006666"/>
                </a:solidFill>
                <a:latin typeface="Arial"/>
                <a:cs typeface="Arial"/>
              </a:rPr>
              <a:t>excludes all others</a:t>
            </a:r>
            <a:r>
              <a:rPr sz="2000" b="1" spc="-114" dirty="0">
                <a:solidFill>
                  <a:srgbClr val="006666"/>
                </a:solidFill>
                <a:latin typeface="Arial"/>
                <a:cs typeface="Arial"/>
              </a:rPr>
              <a:t> </a:t>
            </a:r>
            <a:r>
              <a:rPr sz="2000" b="1" dirty="0">
                <a:solidFill>
                  <a:srgbClr val="006666"/>
                </a:solidFill>
                <a:latin typeface="Arial"/>
                <a:cs typeface="Arial"/>
              </a:rPr>
              <a:t>by</a:t>
            </a:r>
            <a:endParaRPr sz="2000">
              <a:latin typeface="Arial"/>
              <a:cs typeface="Arial"/>
            </a:endParaRPr>
          </a:p>
          <a:p>
            <a:pPr marL="12700">
              <a:lnSpc>
                <a:spcPts val="2280"/>
              </a:lnSpc>
            </a:pPr>
            <a:r>
              <a:rPr sz="2000" b="1" dirty="0">
                <a:solidFill>
                  <a:srgbClr val="006666"/>
                </a:solidFill>
                <a:latin typeface="Arial"/>
                <a:cs typeface="Arial"/>
              </a:rPr>
              <a:t>assigning 1 to</a:t>
            </a:r>
            <a:r>
              <a:rPr sz="2000" b="1" spc="-50" dirty="0">
                <a:solidFill>
                  <a:srgbClr val="006666"/>
                </a:solidFill>
                <a:latin typeface="Arial"/>
                <a:cs typeface="Arial"/>
              </a:rPr>
              <a:t> </a:t>
            </a:r>
            <a:r>
              <a:rPr sz="2000" b="1" dirty="0">
                <a:solidFill>
                  <a:srgbClr val="006666"/>
                </a:solidFill>
                <a:latin typeface="Arial"/>
                <a:cs typeface="Arial"/>
              </a:rPr>
              <a:t>b</a:t>
            </a:r>
            <a:endParaRPr sz="2000">
              <a:latin typeface="Arial"/>
              <a:cs typeface="Arial"/>
            </a:endParaRPr>
          </a:p>
          <a:p>
            <a:pPr marL="413384" marR="5080">
              <a:lnSpc>
                <a:spcPts val="2160"/>
              </a:lnSpc>
              <a:spcBef>
                <a:spcPts val="515"/>
              </a:spcBef>
            </a:pPr>
            <a:r>
              <a:rPr sz="2000" dirty="0">
                <a:solidFill>
                  <a:srgbClr val="006666"/>
                </a:solidFill>
                <a:latin typeface="Arial"/>
                <a:cs typeface="Arial"/>
              </a:rPr>
              <a:t>When the CS is occupied,  both k and b will have the  value 1 in tasks </a:t>
            </a:r>
            <a:r>
              <a:rPr sz="2000" spc="-5" dirty="0">
                <a:solidFill>
                  <a:srgbClr val="006666"/>
                </a:solidFill>
                <a:latin typeface="Arial"/>
                <a:cs typeface="Arial"/>
              </a:rPr>
              <a:t>trying </a:t>
            </a:r>
            <a:r>
              <a:rPr sz="2000" dirty="0">
                <a:solidFill>
                  <a:srgbClr val="006666"/>
                </a:solidFill>
                <a:latin typeface="Arial"/>
                <a:cs typeface="Arial"/>
              </a:rPr>
              <a:t>to</a:t>
            </a:r>
            <a:r>
              <a:rPr sz="2000" spc="-114" dirty="0">
                <a:solidFill>
                  <a:srgbClr val="006666"/>
                </a:solidFill>
                <a:latin typeface="Arial"/>
                <a:cs typeface="Arial"/>
              </a:rPr>
              <a:t> </a:t>
            </a:r>
            <a:r>
              <a:rPr sz="2000" dirty="0">
                <a:solidFill>
                  <a:srgbClr val="006666"/>
                </a:solidFill>
                <a:latin typeface="Arial"/>
                <a:cs typeface="Arial"/>
              </a:rPr>
              <a:t>enter  its</a:t>
            </a:r>
            <a:r>
              <a:rPr sz="2000" spc="-25" dirty="0">
                <a:solidFill>
                  <a:srgbClr val="006666"/>
                </a:solidFill>
                <a:latin typeface="Arial"/>
                <a:cs typeface="Arial"/>
              </a:rPr>
              <a:t> </a:t>
            </a:r>
            <a:r>
              <a:rPr sz="2000" dirty="0">
                <a:solidFill>
                  <a:srgbClr val="006666"/>
                </a:solidFill>
                <a:latin typeface="Arial"/>
                <a:cs typeface="Arial"/>
              </a:rPr>
              <a:t>CS.</a:t>
            </a:r>
            <a:endParaRPr sz="2000">
              <a:latin typeface="Arial"/>
              <a:cs typeface="Arial"/>
            </a:endParaRPr>
          </a:p>
          <a:p>
            <a:pPr marL="413384">
              <a:lnSpc>
                <a:spcPts val="2280"/>
              </a:lnSpc>
              <a:spcBef>
                <a:spcPts val="204"/>
              </a:spcBef>
            </a:pPr>
            <a:r>
              <a:rPr sz="2000" spc="-5" dirty="0">
                <a:solidFill>
                  <a:srgbClr val="006666"/>
                </a:solidFill>
                <a:latin typeface="Arial"/>
                <a:cs typeface="Arial"/>
              </a:rPr>
              <a:t>But </a:t>
            </a:r>
            <a:r>
              <a:rPr sz="2000" dirty="0">
                <a:solidFill>
                  <a:srgbClr val="006666"/>
                </a:solidFill>
                <a:latin typeface="Arial"/>
                <a:cs typeface="Arial"/>
              </a:rPr>
              <a:t>k is 0 in the task that</a:t>
            </a:r>
            <a:r>
              <a:rPr sz="2000" spc="-140" dirty="0">
                <a:solidFill>
                  <a:srgbClr val="006666"/>
                </a:solidFill>
                <a:latin typeface="Arial"/>
                <a:cs typeface="Arial"/>
              </a:rPr>
              <a:t> </a:t>
            </a:r>
            <a:r>
              <a:rPr sz="2000" dirty="0">
                <a:solidFill>
                  <a:srgbClr val="006666"/>
                </a:solidFill>
                <a:latin typeface="Arial"/>
                <a:cs typeface="Arial"/>
              </a:rPr>
              <a:t>has</a:t>
            </a:r>
            <a:endParaRPr sz="2000">
              <a:latin typeface="Arial"/>
              <a:cs typeface="Arial"/>
            </a:endParaRPr>
          </a:p>
          <a:p>
            <a:pPr marL="413384">
              <a:lnSpc>
                <a:spcPts val="2280"/>
              </a:lnSpc>
            </a:pPr>
            <a:r>
              <a:rPr sz="2000" dirty="0">
                <a:solidFill>
                  <a:srgbClr val="006666"/>
                </a:solidFill>
                <a:latin typeface="Arial"/>
                <a:cs typeface="Arial"/>
              </a:rPr>
              <a:t>entered its</a:t>
            </a:r>
            <a:r>
              <a:rPr sz="2000" spc="-50" dirty="0">
                <a:solidFill>
                  <a:srgbClr val="006666"/>
                </a:solidFill>
                <a:latin typeface="Arial"/>
                <a:cs typeface="Arial"/>
              </a:rPr>
              <a:t> </a:t>
            </a:r>
            <a:r>
              <a:rPr sz="2000" dirty="0">
                <a:solidFill>
                  <a:srgbClr val="006666"/>
                </a:solidFill>
                <a:latin typeface="Arial"/>
                <a:cs typeface="Arial"/>
              </a:rPr>
              <a:t>CS.</a:t>
            </a:r>
            <a:endParaRPr sz="2000">
              <a:latin typeface="Arial"/>
              <a:cs typeface="Arial"/>
            </a:endParaRPr>
          </a:p>
        </p:txBody>
      </p:sp>
      <p:sp>
        <p:nvSpPr>
          <p:cNvPr id="15" name="object 15"/>
          <p:cNvSpPr txBox="1"/>
          <p:nvPr/>
        </p:nvSpPr>
        <p:spPr>
          <a:xfrm>
            <a:off x="4758944" y="2182495"/>
            <a:ext cx="4226560" cy="331787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9999"/>
                </a:solidFill>
                <a:latin typeface="Courier New"/>
                <a:cs typeface="Courier New"/>
              </a:rPr>
              <a:t>Task</a:t>
            </a:r>
            <a:r>
              <a:rPr sz="2400" b="1" spc="-15" dirty="0">
                <a:solidFill>
                  <a:srgbClr val="009999"/>
                </a:solidFill>
                <a:latin typeface="Courier New"/>
                <a:cs typeface="Courier New"/>
              </a:rPr>
              <a:t> </a:t>
            </a:r>
            <a:r>
              <a:rPr sz="2400" b="1" spc="-10" dirty="0">
                <a:solidFill>
                  <a:srgbClr val="009999"/>
                </a:solidFill>
                <a:latin typeface="Courier New"/>
                <a:cs typeface="Courier New"/>
              </a:rPr>
              <a:t>Ti:</a:t>
            </a:r>
            <a:endParaRPr sz="2400" dirty="0">
              <a:latin typeface="Courier New"/>
              <a:cs typeface="Courier New"/>
            </a:endParaRPr>
          </a:p>
          <a:p>
            <a:pPr marL="12700">
              <a:lnSpc>
                <a:spcPct val="100000"/>
              </a:lnSpc>
            </a:pPr>
            <a:r>
              <a:rPr sz="2400" b="1" spc="-5" dirty="0">
                <a:solidFill>
                  <a:srgbClr val="009999"/>
                </a:solidFill>
                <a:latin typeface="Courier New"/>
                <a:cs typeface="Courier New"/>
              </a:rPr>
              <a:t>while</a:t>
            </a:r>
            <a:endParaRPr sz="2400" dirty="0">
              <a:latin typeface="Courier New"/>
              <a:cs typeface="Courier New"/>
            </a:endParaRPr>
          </a:p>
          <a:p>
            <a:pPr marL="12700">
              <a:lnSpc>
                <a:spcPct val="100000"/>
              </a:lnSpc>
            </a:pPr>
            <a:r>
              <a:rPr sz="2400" b="1" dirty="0">
                <a:solidFill>
                  <a:srgbClr val="009999"/>
                </a:solidFill>
                <a:latin typeface="Courier New"/>
                <a:cs typeface="Courier New"/>
              </a:rPr>
              <a:t>{</a:t>
            </a:r>
            <a:endParaRPr sz="2400" dirty="0">
              <a:latin typeface="Courier New"/>
              <a:cs typeface="Courier New"/>
            </a:endParaRPr>
          </a:p>
          <a:p>
            <a:pPr marL="377825">
              <a:lnSpc>
                <a:spcPct val="100000"/>
              </a:lnSpc>
            </a:pPr>
            <a:r>
              <a:rPr sz="2400" b="1" dirty="0">
                <a:solidFill>
                  <a:srgbClr val="009999"/>
                </a:solidFill>
                <a:latin typeface="Courier New"/>
                <a:cs typeface="Courier New"/>
              </a:rPr>
              <a:t>k =</a:t>
            </a:r>
            <a:r>
              <a:rPr sz="2400" b="1" spc="-25" dirty="0">
                <a:solidFill>
                  <a:srgbClr val="009999"/>
                </a:solidFill>
                <a:latin typeface="Courier New"/>
                <a:cs typeface="Courier New"/>
              </a:rPr>
              <a:t> </a:t>
            </a:r>
            <a:r>
              <a:rPr sz="2400" b="1" dirty="0">
                <a:solidFill>
                  <a:srgbClr val="009999"/>
                </a:solidFill>
                <a:latin typeface="Courier New"/>
                <a:cs typeface="Courier New"/>
              </a:rPr>
              <a:t>1</a:t>
            </a:r>
            <a:endParaRPr sz="2400" dirty="0">
              <a:latin typeface="Courier New"/>
              <a:cs typeface="Courier New"/>
            </a:endParaRPr>
          </a:p>
          <a:p>
            <a:pPr marL="377825" marR="5080">
              <a:lnSpc>
                <a:spcPct val="100000"/>
              </a:lnSpc>
            </a:pPr>
            <a:r>
              <a:rPr sz="2400" b="1" spc="-5" dirty="0">
                <a:solidFill>
                  <a:srgbClr val="009999"/>
                </a:solidFill>
                <a:latin typeface="Courier New"/>
                <a:cs typeface="Courier New"/>
              </a:rPr>
              <a:t>while k!=0 </a:t>
            </a:r>
            <a:r>
              <a:rPr sz="2400" b="1" spc="-10" dirty="0">
                <a:solidFill>
                  <a:srgbClr val="FF9966"/>
                </a:solidFill>
                <a:latin typeface="Courier New"/>
                <a:cs typeface="Courier New"/>
              </a:rPr>
              <a:t>xchg(k,b);  </a:t>
            </a:r>
            <a:r>
              <a:rPr sz="2400" b="1" spc="-10" dirty="0">
                <a:solidFill>
                  <a:srgbClr val="009999"/>
                </a:solidFill>
                <a:latin typeface="Courier New"/>
                <a:cs typeface="Courier New"/>
              </a:rPr>
              <a:t>Critical Section  </a:t>
            </a:r>
            <a:r>
              <a:rPr sz="2400" b="1" spc="-10" dirty="0">
                <a:solidFill>
                  <a:srgbClr val="FF9966"/>
                </a:solidFill>
                <a:latin typeface="Courier New"/>
                <a:cs typeface="Courier New"/>
              </a:rPr>
              <a:t>xchg(k,b);</a:t>
            </a:r>
            <a:endParaRPr sz="2400" dirty="0">
              <a:latin typeface="Courier New"/>
              <a:cs typeface="Courier New"/>
            </a:endParaRPr>
          </a:p>
          <a:p>
            <a:pPr marL="377825">
              <a:lnSpc>
                <a:spcPct val="100000"/>
              </a:lnSpc>
            </a:pPr>
            <a:r>
              <a:rPr sz="2400" b="1" spc="-10" dirty="0">
                <a:solidFill>
                  <a:srgbClr val="009999"/>
                </a:solidFill>
                <a:latin typeface="Courier New"/>
                <a:cs typeface="Courier New"/>
              </a:rPr>
              <a:t>Remainder Section</a:t>
            </a:r>
            <a:endParaRPr sz="2400" dirty="0">
              <a:latin typeface="Courier New"/>
              <a:cs typeface="Courier New"/>
            </a:endParaRPr>
          </a:p>
          <a:p>
            <a:pPr marL="12700">
              <a:lnSpc>
                <a:spcPct val="100000"/>
              </a:lnSpc>
              <a:spcBef>
                <a:spcPts val="5"/>
              </a:spcBef>
            </a:pPr>
            <a:r>
              <a:rPr sz="2400" b="1" dirty="0">
                <a:solidFill>
                  <a:srgbClr val="009999"/>
                </a:solidFill>
                <a:latin typeface="Courier New"/>
                <a:cs typeface="Courier New"/>
              </a:rPr>
              <a:t>}</a:t>
            </a:r>
            <a:endParaRPr sz="2400" dirty="0">
              <a:latin typeface="Courier New"/>
              <a:cs typeface="Courier New"/>
            </a:endParaRPr>
          </a:p>
        </p:txBody>
      </p:sp>
      <p:sp>
        <p:nvSpPr>
          <p:cNvPr id="16" name="object 16"/>
          <p:cNvSpPr txBox="1"/>
          <p:nvPr/>
        </p:nvSpPr>
        <p:spPr>
          <a:xfrm>
            <a:off x="5083555" y="1352550"/>
            <a:ext cx="1006475"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06666"/>
                </a:solidFill>
                <a:latin typeface="Arial"/>
                <a:cs typeface="Arial"/>
              </a:rPr>
              <a:t>usage:</a:t>
            </a:r>
            <a:endParaRPr sz="2400">
              <a:latin typeface="Arial"/>
              <a:cs typeface="Arial"/>
            </a:endParaRPr>
          </a:p>
        </p:txBody>
      </p:sp>
      <p:sp>
        <p:nvSpPr>
          <p:cNvPr id="3" name="TextBox 2">
            <a:extLst>
              <a:ext uri="{FF2B5EF4-FFF2-40B4-BE49-F238E27FC236}">
                <a16:creationId xmlns:a16="http://schemas.microsoft.com/office/drawing/2014/main" id="{4B8D0F14-886A-8356-757A-19A7BBE8D6B5}"/>
              </a:ext>
            </a:extLst>
          </p:cNvPr>
          <p:cNvSpPr txBox="1"/>
          <p:nvPr/>
        </p:nvSpPr>
        <p:spPr>
          <a:xfrm>
            <a:off x="381000" y="5309045"/>
            <a:ext cx="2524409" cy="1631216"/>
          </a:xfrm>
          <a:prstGeom prst="rect">
            <a:avLst/>
          </a:prstGeom>
          <a:noFill/>
        </p:spPr>
        <p:txBody>
          <a:bodyPr wrap="none" rtlCol="0">
            <a:spAutoFit/>
          </a:bodyPr>
          <a:lstStyle/>
          <a:p>
            <a:r>
              <a:rPr lang="en-CA" sz="1600" dirty="0"/>
              <a:t>Swap(a, b): { /* </a:t>
            </a:r>
            <a:r>
              <a:rPr lang="en-CA" sz="1600" dirty="0" err="1"/>
              <a:t>xchg</a:t>
            </a:r>
            <a:r>
              <a:rPr lang="en-CA" sz="1600" dirty="0"/>
              <a:t>(a, b) */</a:t>
            </a:r>
          </a:p>
          <a:p>
            <a:r>
              <a:rPr lang="en-CA" sz="1600" dirty="0"/>
              <a:t>	int v;</a:t>
            </a:r>
          </a:p>
          <a:p>
            <a:r>
              <a:rPr lang="en-CA" sz="1600" dirty="0"/>
              <a:t>	v = a;</a:t>
            </a:r>
          </a:p>
          <a:p>
            <a:r>
              <a:rPr lang="en-CA" sz="1600" dirty="0"/>
              <a:t>	a = b;</a:t>
            </a:r>
          </a:p>
          <a:p>
            <a:r>
              <a:rPr lang="en-CA" sz="1600" dirty="0"/>
              <a:t>	b = v;</a:t>
            </a:r>
          </a:p>
          <a:p>
            <a:r>
              <a:rPr lang="en-CA" sz="160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299465"/>
            <a:ext cx="7665720" cy="855344"/>
          </a:xfrm>
          <a:prstGeom prst="rect">
            <a:avLst/>
          </a:prstGeom>
        </p:spPr>
        <p:txBody>
          <a:bodyPr vert="horz" wrap="square" lIns="0" tIns="159385" rIns="0" bIns="0" rtlCol="0">
            <a:spAutoFit/>
          </a:bodyPr>
          <a:lstStyle/>
          <a:p>
            <a:pPr marL="12700" marR="5080">
              <a:lnSpc>
                <a:spcPct val="70000"/>
              </a:lnSpc>
              <a:spcBef>
                <a:spcPts val="1255"/>
              </a:spcBef>
            </a:pPr>
            <a:r>
              <a:rPr dirty="0"/>
              <a:t>Solutions based on </a:t>
            </a:r>
            <a:r>
              <a:rPr spc="-5" dirty="0"/>
              <a:t>instructions </a:t>
            </a:r>
            <a:r>
              <a:rPr dirty="0"/>
              <a:t>provided by</a:t>
            </a:r>
            <a:r>
              <a:rPr spc="-165" dirty="0"/>
              <a:t> </a:t>
            </a:r>
            <a:r>
              <a:rPr dirty="0"/>
              <a:t>the </a:t>
            </a:r>
            <a:r>
              <a:rPr spc="-5" dirty="0"/>
              <a:t>OS </a:t>
            </a:r>
            <a:r>
              <a:rPr dirty="0"/>
              <a:t>(system</a:t>
            </a:r>
            <a:r>
              <a:rPr spc="-15" dirty="0"/>
              <a:t> </a:t>
            </a:r>
            <a:r>
              <a:rPr spc="-5" dirty="0"/>
              <a:t>calls)</a:t>
            </a:r>
          </a:p>
        </p:txBody>
      </p:sp>
      <p:sp>
        <p:nvSpPr>
          <p:cNvPr id="7" name="object 7"/>
          <p:cNvSpPr/>
          <p:nvPr/>
        </p:nvSpPr>
        <p:spPr>
          <a:xfrm>
            <a:off x="1006754" y="1454530"/>
            <a:ext cx="228600" cy="23774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06754" y="2308225"/>
            <a:ext cx="228600" cy="237744"/>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463928" y="3442461"/>
            <a:ext cx="320040" cy="33070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006754" y="3981958"/>
            <a:ext cx="228600" cy="23774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336928" y="1277238"/>
            <a:ext cx="7162165" cy="4131945"/>
          </a:xfrm>
          <a:prstGeom prst="rect">
            <a:avLst/>
          </a:prstGeom>
        </p:spPr>
        <p:txBody>
          <a:bodyPr vert="horz" wrap="square" lIns="0" tIns="60960" rIns="0" bIns="0" rtlCol="0">
            <a:spAutoFit/>
          </a:bodyPr>
          <a:lstStyle/>
          <a:p>
            <a:pPr marL="12700" marR="395605">
              <a:lnSpc>
                <a:spcPts val="3020"/>
              </a:lnSpc>
              <a:spcBef>
                <a:spcPts val="480"/>
              </a:spcBef>
            </a:pPr>
            <a:r>
              <a:rPr sz="2800" b="1" spc="-10" dirty="0">
                <a:solidFill>
                  <a:srgbClr val="006666"/>
                </a:solidFill>
                <a:latin typeface="Arial"/>
                <a:cs typeface="Arial"/>
              </a:rPr>
              <a:t>The </a:t>
            </a:r>
            <a:r>
              <a:rPr sz="2800" b="1" spc="-5" dirty="0">
                <a:solidFill>
                  <a:srgbClr val="006666"/>
                </a:solidFill>
                <a:latin typeface="Arial"/>
                <a:cs typeface="Arial"/>
              </a:rPr>
              <a:t>solutions </a:t>
            </a:r>
            <a:r>
              <a:rPr sz="2800" b="1" dirty="0">
                <a:solidFill>
                  <a:srgbClr val="006666"/>
                </a:solidFill>
                <a:latin typeface="Arial"/>
                <a:cs typeface="Arial"/>
              </a:rPr>
              <a:t>seen so </a:t>
            </a:r>
            <a:r>
              <a:rPr sz="2800" b="1" spc="-5" dirty="0">
                <a:solidFill>
                  <a:srgbClr val="006666"/>
                </a:solidFill>
                <a:latin typeface="Arial"/>
                <a:cs typeface="Arial"/>
              </a:rPr>
              <a:t>far are difficult to  program and </a:t>
            </a:r>
            <a:r>
              <a:rPr sz="2800" b="1" dirty="0">
                <a:solidFill>
                  <a:srgbClr val="006666"/>
                </a:solidFill>
                <a:latin typeface="Arial"/>
                <a:cs typeface="Arial"/>
              </a:rPr>
              <a:t>lead </a:t>
            </a:r>
            <a:r>
              <a:rPr sz="2800" b="1" spc="-5" dirty="0">
                <a:solidFill>
                  <a:srgbClr val="006666"/>
                </a:solidFill>
                <a:latin typeface="Arial"/>
                <a:cs typeface="Arial"/>
              </a:rPr>
              <a:t>to bad</a:t>
            </a:r>
            <a:r>
              <a:rPr sz="2800" b="1" spc="50" dirty="0">
                <a:solidFill>
                  <a:srgbClr val="006666"/>
                </a:solidFill>
                <a:latin typeface="Arial"/>
                <a:cs typeface="Arial"/>
              </a:rPr>
              <a:t> </a:t>
            </a:r>
            <a:r>
              <a:rPr sz="2800" b="1" spc="-5" dirty="0">
                <a:solidFill>
                  <a:srgbClr val="006666"/>
                </a:solidFill>
                <a:latin typeface="Arial"/>
                <a:cs typeface="Arial"/>
              </a:rPr>
              <a:t>code.</a:t>
            </a:r>
            <a:endParaRPr sz="2800">
              <a:latin typeface="Arial"/>
              <a:cs typeface="Arial"/>
            </a:endParaRPr>
          </a:p>
          <a:p>
            <a:pPr marL="12700" marR="121920">
              <a:lnSpc>
                <a:spcPts val="3020"/>
              </a:lnSpc>
              <a:spcBef>
                <a:spcPts val="680"/>
              </a:spcBef>
            </a:pPr>
            <a:r>
              <a:rPr sz="2800" b="1" spc="-5" dirty="0">
                <a:solidFill>
                  <a:srgbClr val="006666"/>
                </a:solidFill>
                <a:latin typeface="Arial"/>
                <a:cs typeface="Arial"/>
              </a:rPr>
              <a:t>We would </a:t>
            </a:r>
            <a:r>
              <a:rPr sz="2800" b="1" dirty="0">
                <a:solidFill>
                  <a:srgbClr val="006666"/>
                </a:solidFill>
                <a:latin typeface="Arial"/>
                <a:cs typeface="Arial"/>
              </a:rPr>
              <a:t>also </a:t>
            </a:r>
            <a:r>
              <a:rPr sz="2800" b="1" spc="-5" dirty="0">
                <a:solidFill>
                  <a:srgbClr val="006666"/>
                </a:solidFill>
                <a:latin typeface="Arial"/>
                <a:cs typeface="Arial"/>
              </a:rPr>
              <a:t>like it to be </a:t>
            </a:r>
            <a:r>
              <a:rPr sz="2800" b="1" dirty="0">
                <a:solidFill>
                  <a:srgbClr val="006666"/>
                </a:solidFill>
                <a:latin typeface="Arial"/>
                <a:cs typeface="Arial"/>
              </a:rPr>
              <a:t>easier </a:t>
            </a:r>
            <a:r>
              <a:rPr sz="2800" b="1" spc="-5" dirty="0">
                <a:solidFill>
                  <a:srgbClr val="006666"/>
                </a:solidFill>
                <a:latin typeface="Arial"/>
                <a:cs typeface="Arial"/>
              </a:rPr>
              <a:t>to avoid  common </a:t>
            </a:r>
            <a:r>
              <a:rPr sz="2800" b="1" dirty="0">
                <a:solidFill>
                  <a:srgbClr val="006666"/>
                </a:solidFill>
                <a:latin typeface="Arial"/>
                <a:cs typeface="Arial"/>
              </a:rPr>
              <a:t>mistakes, </a:t>
            </a:r>
            <a:r>
              <a:rPr sz="2800" b="1" spc="-5" dirty="0">
                <a:solidFill>
                  <a:srgbClr val="006666"/>
                </a:solidFill>
                <a:latin typeface="Arial"/>
                <a:cs typeface="Arial"/>
              </a:rPr>
              <a:t>like deadlocks,  starvation,</a:t>
            </a:r>
            <a:r>
              <a:rPr sz="2800" b="1" spc="5" dirty="0">
                <a:solidFill>
                  <a:srgbClr val="006666"/>
                </a:solidFill>
                <a:latin typeface="Arial"/>
                <a:cs typeface="Arial"/>
              </a:rPr>
              <a:t> </a:t>
            </a:r>
            <a:r>
              <a:rPr sz="2800" b="1" dirty="0">
                <a:solidFill>
                  <a:srgbClr val="006666"/>
                </a:solidFill>
                <a:latin typeface="Arial"/>
                <a:cs typeface="Arial"/>
              </a:rPr>
              <a:t>etc.</a:t>
            </a:r>
            <a:endParaRPr sz="2800">
              <a:latin typeface="Arial"/>
              <a:cs typeface="Arial"/>
            </a:endParaRPr>
          </a:p>
          <a:p>
            <a:pPr marL="413384">
              <a:lnSpc>
                <a:spcPct val="100000"/>
              </a:lnSpc>
              <a:spcBef>
                <a:spcPts val="285"/>
              </a:spcBef>
            </a:pPr>
            <a:r>
              <a:rPr sz="2600" dirty="0">
                <a:solidFill>
                  <a:srgbClr val="006666"/>
                </a:solidFill>
                <a:latin typeface="Arial"/>
                <a:cs typeface="Arial"/>
              </a:rPr>
              <a:t>Need for higher level</a:t>
            </a:r>
            <a:r>
              <a:rPr sz="2600" spc="-20" dirty="0">
                <a:solidFill>
                  <a:srgbClr val="006666"/>
                </a:solidFill>
                <a:latin typeface="Arial"/>
                <a:cs typeface="Arial"/>
              </a:rPr>
              <a:t> </a:t>
            </a:r>
            <a:r>
              <a:rPr sz="2600" dirty="0">
                <a:solidFill>
                  <a:srgbClr val="006666"/>
                </a:solidFill>
                <a:latin typeface="Arial"/>
                <a:cs typeface="Arial"/>
              </a:rPr>
              <a:t>instruction</a:t>
            </a:r>
            <a:endParaRPr sz="2600">
              <a:latin typeface="Arial"/>
              <a:cs typeface="Arial"/>
            </a:endParaRPr>
          </a:p>
          <a:p>
            <a:pPr marL="12700" marR="5080">
              <a:lnSpc>
                <a:spcPct val="90000"/>
              </a:lnSpc>
              <a:spcBef>
                <a:spcPts val="665"/>
              </a:spcBef>
            </a:pPr>
            <a:r>
              <a:rPr sz="2800" b="1" spc="-10" dirty="0">
                <a:solidFill>
                  <a:srgbClr val="006666"/>
                </a:solidFill>
                <a:latin typeface="Arial"/>
                <a:cs typeface="Arial"/>
              </a:rPr>
              <a:t>The </a:t>
            </a:r>
            <a:r>
              <a:rPr sz="2800" b="1" spc="-5" dirty="0">
                <a:solidFill>
                  <a:srgbClr val="006666"/>
                </a:solidFill>
                <a:latin typeface="Arial"/>
                <a:cs typeface="Arial"/>
              </a:rPr>
              <a:t>methods that </a:t>
            </a:r>
            <a:r>
              <a:rPr sz="2800" b="1" spc="-10" dirty="0">
                <a:solidFill>
                  <a:srgbClr val="006666"/>
                </a:solidFill>
                <a:latin typeface="Arial"/>
                <a:cs typeface="Arial"/>
              </a:rPr>
              <a:t>we </a:t>
            </a:r>
            <a:r>
              <a:rPr sz="2800" b="1" spc="-5" dirty="0">
                <a:solidFill>
                  <a:srgbClr val="006666"/>
                </a:solidFill>
                <a:latin typeface="Arial"/>
                <a:cs typeface="Arial"/>
              </a:rPr>
              <a:t>will </a:t>
            </a:r>
            <a:r>
              <a:rPr sz="2800" b="1" dirty="0">
                <a:solidFill>
                  <a:srgbClr val="006666"/>
                </a:solidFill>
                <a:latin typeface="Arial"/>
                <a:cs typeface="Arial"/>
              </a:rPr>
              <a:t>see </a:t>
            </a:r>
            <a:r>
              <a:rPr sz="2800" b="1" spc="-5" dirty="0">
                <a:solidFill>
                  <a:srgbClr val="006666"/>
                </a:solidFill>
                <a:latin typeface="Arial"/>
                <a:cs typeface="Arial"/>
              </a:rPr>
              <a:t>from </a:t>
            </a:r>
            <a:r>
              <a:rPr sz="2800" b="1" spc="-10" dirty="0">
                <a:solidFill>
                  <a:srgbClr val="006666"/>
                </a:solidFill>
                <a:latin typeface="Arial"/>
                <a:cs typeface="Arial"/>
              </a:rPr>
              <a:t>now on  </a:t>
            </a:r>
            <a:r>
              <a:rPr sz="2800" b="1" spc="-5" dirty="0">
                <a:solidFill>
                  <a:srgbClr val="006666"/>
                </a:solidFill>
                <a:latin typeface="Arial"/>
                <a:cs typeface="Arial"/>
              </a:rPr>
              <a:t>use powerful instructions, which are  implemented by calls to the OS </a:t>
            </a:r>
            <a:r>
              <a:rPr sz="2800" b="1" spc="-10" dirty="0">
                <a:solidFill>
                  <a:srgbClr val="006666"/>
                </a:solidFill>
                <a:latin typeface="Arial"/>
                <a:cs typeface="Arial"/>
              </a:rPr>
              <a:t>(system  </a:t>
            </a:r>
            <a:r>
              <a:rPr sz="2800" b="1" spc="-5" dirty="0">
                <a:solidFill>
                  <a:srgbClr val="006666"/>
                </a:solidFill>
                <a:latin typeface="Arial"/>
                <a:cs typeface="Arial"/>
              </a:rPr>
              <a:t>calls)</a:t>
            </a:r>
            <a:endParaRPr sz="2800">
              <a:latin typeface="Arial"/>
              <a:cs typeface="Arial"/>
            </a:endParaRPr>
          </a:p>
        </p:txBody>
      </p:sp>
      <p:sp>
        <p:nvSpPr>
          <p:cNvPr id="12" name="object 12"/>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59790"/>
            <a:ext cx="2471522" cy="513715"/>
          </a:xfrm>
          <a:prstGeom prst="rect">
            <a:avLst/>
          </a:prstGeom>
        </p:spPr>
        <p:txBody>
          <a:bodyPr vert="horz" wrap="square" lIns="0" tIns="13335" rIns="0" bIns="0" rtlCol="0">
            <a:spAutoFit/>
          </a:bodyPr>
          <a:lstStyle/>
          <a:p>
            <a:pPr marL="12700">
              <a:lnSpc>
                <a:spcPct val="100000"/>
              </a:lnSpc>
              <a:spcBef>
                <a:spcPts val="105"/>
              </a:spcBef>
            </a:pPr>
            <a:r>
              <a:rPr dirty="0"/>
              <a:t>Sem</a:t>
            </a:r>
            <a:r>
              <a:rPr spc="5" dirty="0"/>
              <a:t>a</a:t>
            </a:r>
            <a:r>
              <a:rPr dirty="0"/>
              <a:t>phores</a:t>
            </a:r>
          </a:p>
        </p:txBody>
      </p:sp>
      <p:sp>
        <p:nvSpPr>
          <p:cNvPr id="4" name="object 4"/>
          <p:cNvSpPr/>
          <p:nvPr/>
        </p:nvSpPr>
        <p:spPr>
          <a:xfrm>
            <a:off x="1121054" y="1453007"/>
            <a:ext cx="164591" cy="16763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78228" y="2360041"/>
            <a:ext cx="243840" cy="25298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78228" y="2725801"/>
            <a:ext cx="243840" cy="25298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21054" y="3175076"/>
            <a:ext cx="179831" cy="18623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121054" y="3913378"/>
            <a:ext cx="179831" cy="18592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578228" y="4231894"/>
            <a:ext cx="243840" cy="25298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578228" y="4597349"/>
            <a:ext cx="243840" cy="253288"/>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451228" y="1321434"/>
            <a:ext cx="7190740" cy="4244340"/>
          </a:xfrm>
          <a:prstGeom prst="rect">
            <a:avLst/>
          </a:prstGeom>
        </p:spPr>
        <p:txBody>
          <a:bodyPr vert="horz" wrap="square" lIns="0" tIns="13335" rIns="0" bIns="0" rtlCol="0">
            <a:spAutoFit/>
          </a:bodyPr>
          <a:lstStyle/>
          <a:p>
            <a:pPr marL="12700" marR="5080">
              <a:lnSpc>
                <a:spcPct val="100000"/>
              </a:lnSpc>
              <a:spcBef>
                <a:spcPts val="105"/>
              </a:spcBef>
            </a:pPr>
            <a:r>
              <a:rPr sz="2000" b="1" dirty="0">
                <a:solidFill>
                  <a:srgbClr val="006666"/>
                </a:solidFill>
                <a:latin typeface="Arial"/>
                <a:cs typeface="Arial"/>
              </a:rPr>
              <a:t>A semaphore S </a:t>
            </a:r>
            <a:r>
              <a:rPr sz="2000" b="1" spc="-5" dirty="0">
                <a:solidFill>
                  <a:srgbClr val="006666"/>
                </a:solidFill>
                <a:latin typeface="Arial"/>
                <a:cs typeface="Arial"/>
              </a:rPr>
              <a:t>is </a:t>
            </a:r>
            <a:r>
              <a:rPr sz="2000" b="1" dirty="0">
                <a:solidFill>
                  <a:srgbClr val="006666"/>
                </a:solidFill>
                <a:latin typeface="Arial"/>
                <a:cs typeface="Arial"/>
              </a:rPr>
              <a:t>an integer which, except for</a:t>
            </a:r>
            <a:r>
              <a:rPr sz="2000" b="1" spc="-100" dirty="0">
                <a:solidFill>
                  <a:srgbClr val="006666"/>
                </a:solidFill>
                <a:latin typeface="Arial"/>
                <a:cs typeface="Arial"/>
              </a:rPr>
              <a:t> </a:t>
            </a:r>
            <a:r>
              <a:rPr sz="2000" b="1" spc="-5" dirty="0">
                <a:solidFill>
                  <a:srgbClr val="006666"/>
                </a:solidFill>
                <a:latin typeface="Arial"/>
                <a:cs typeface="Arial"/>
              </a:rPr>
              <a:t>Initialization,  is </a:t>
            </a:r>
            <a:r>
              <a:rPr sz="2000" b="1" dirty="0">
                <a:solidFill>
                  <a:srgbClr val="006666"/>
                </a:solidFill>
                <a:latin typeface="Arial"/>
                <a:cs typeface="Arial"/>
              </a:rPr>
              <a:t>accessible only by these 2 operations </a:t>
            </a:r>
            <a:r>
              <a:rPr sz="2000" b="1" spc="5" dirty="0">
                <a:solidFill>
                  <a:srgbClr val="006666"/>
                </a:solidFill>
                <a:latin typeface="Arial"/>
                <a:cs typeface="Arial"/>
              </a:rPr>
              <a:t>which </a:t>
            </a:r>
            <a:r>
              <a:rPr sz="2000" b="1" dirty="0">
                <a:solidFill>
                  <a:srgbClr val="006666"/>
                </a:solidFill>
                <a:latin typeface="Arial"/>
                <a:cs typeface="Arial"/>
              </a:rPr>
              <a:t>are </a:t>
            </a:r>
            <a:r>
              <a:rPr sz="2000" b="1" dirty="0">
                <a:solidFill>
                  <a:srgbClr val="FF9966"/>
                </a:solidFill>
                <a:latin typeface="Arial"/>
                <a:cs typeface="Arial"/>
              </a:rPr>
              <a:t>atomic  and mutually</a:t>
            </a:r>
            <a:r>
              <a:rPr sz="2000" b="1" spc="-35" dirty="0">
                <a:solidFill>
                  <a:srgbClr val="FF9966"/>
                </a:solidFill>
                <a:latin typeface="Arial"/>
                <a:cs typeface="Arial"/>
              </a:rPr>
              <a:t> </a:t>
            </a:r>
            <a:r>
              <a:rPr sz="2000" b="1" spc="-5" dirty="0">
                <a:solidFill>
                  <a:srgbClr val="FF9966"/>
                </a:solidFill>
                <a:latin typeface="Arial"/>
                <a:cs typeface="Arial"/>
              </a:rPr>
              <a:t>exclusive:</a:t>
            </a:r>
            <a:endParaRPr sz="2000" dirty="0">
              <a:latin typeface="Arial"/>
              <a:cs typeface="Arial"/>
            </a:endParaRPr>
          </a:p>
          <a:p>
            <a:pPr marL="413384" marR="5695315">
              <a:lnSpc>
                <a:spcPct val="120000"/>
              </a:lnSpc>
            </a:pPr>
            <a:r>
              <a:rPr sz="2000" dirty="0">
                <a:solidFill>
                  <a:srgbClr val="006666"/>
                </a:solidFill>
                <a:latin typeface="Arial"/>
                <a:cs typeface="Arial"/>
              </a:rPr>
              <a:t>wait (S)  signal</a:t>
            </a:r>
            <a:r>
              <a:rPr sz="2000" spc="-100" dirty="0">
                <a:solidFill>
                  <a:srgbClr val="006666"/>
                </a:solidFill>
                <a:latin typeface="Arial"/>
                <a:cs typeface="Arial"/>
              </a:rPr>
              <a:t> </a:t>
            </a:r>
            <a:r>
              <a:rPr sz="2000" dirty="0">
                <a:solidFill>
                  <a:srgbClr val="006666"/>
                </a:solidFill>
                <a:latin typeface="Arial"/>
                <a:cs typeface="Arial"/>
              </a:rPr>
              <a:t>(S)</a:t>
            </a:r>
            <a:endParaRPr sz="2000" dirty="0">
              <a:latin typeface="Arial"/>
              <a:cs typeface="Arial"/>
            </a:endParaRPr>
          </a:p>
          <a:p>
            <a:pPr marL="12700">
              <a:lnSpc>
                <a:spcPct val="100000"/>
              </a:lnSpc>
              <a:spcBef>
                <a:spcPts val="520"/>
              </a:spcBef>
            </a:pPr>
            <a:r>
              <a:rPr sz="2200" b="1" spc="-5" dirty="0">
                <a:solidFill>
                  <a:srgbClr val="006666"/>
                </a:solidFill>
                <a:latin typeface="Arial"/>
                <a:cs typeface="Arial"/>
              </a:rPr>
              <a:t>It is shared </a:t>
            </a:r>
            <a:r>
              <a:rPr sz="2200" b="1" dirty="0">
                <a:solidFill>
                  <a:srgbClr val="006666"/>
                </a:solidFill>
                <a:latin typeface="Arial"/>
                <a:cs typeface="Arial"/>
              </a:rPr>
              <a:t>between </a:t>
            </a:r>
            <a:r>
              <a:rPr sz="2200" b="1" spc="-5" dirty="0">
                <a:solidFill>
                  <a:srgbClr val="006666"/>
                </a:solidFill>
                <a:latin typeface="Arial"/>
                <a:cs typeface="Arial"/>
              </a:rPr>
              <a:t>all the processes that</a:t>
            </a:r>
            <a:r>
              <a:rPr sz="2200" b="1" spc="145" dirty="0">
                <a:solidFill>
                  <a:srgbClr val="006666"/>
                </a:solidFill>
                <a:latin typeface="Arial"/>
                <a:cs typeface="Arial"/>
              </a:rPr>
              <a:t> </a:t>
            </a:r>
            <a:r>
              <a:rPr sz="2200" b="1" spc="-5" dirty="0">
                <a:solidFill>
                  <a:srgbClr val="006666"/>
                </a:solidFill>
                <a:latin typeface="Arial"/>
                <a:cs typeface="Arial"/>
              </a:rPr>
              <a:t>are</a:t>
            </a:r>
            <a:endParaRPr sz="2200" dirty="0">
              <a:latin typeface="Arial"/>
              <a:cs typeface="Arial"/>
            </a:endParaRPr>
          </a:p>
          <a:p>
            <a:pPr marL="12700">
              <a:lnSpc>
                <a:spcPct val="100000"/>
              </a:lnSpc>
              <a:spcBef>
                <a:spcPts val="5"/>
              </a:spcBef>
            </a:pPr>
            <a:r>
              <a:rPr sz="2200" b="1" spc="-5" dirty="0">
                <a:solidFill>
                  <a:srgbClr val="006666"/>
                </a:solidFill>
                <a:latin typeface="Arial"/>
                <a:cs typeface="Arial"/>
              </a:rPr>
              <a:t>interested in the same critical</a:t>
            </a:r>
            <a:r>
              <a:rPr sz="2200" b="1" spc="95" dirty="0">
                <a:solidFill>
                  <a:srgbClr val="006666"/>
                </a:solidFill>
                <a:latin typeface="Arial"/>
                <a:cs typeface="Arial"/>
              </a:rPr>
              <a:t> </a:t>
            </a:r>
            <a:r>
              <a:rPr sz="2200" b="1" spc="-5" dirty="0">
                <a:solidFill>
                  <a:srgbClr val="006666"/>
                </a:solidFill>
                <a:latin typeface="Arial"/>
                <a:cs typeface="Arial"/>
              </a:rPr>
              <a:t>section</a:t>
            </a:r>
            <a:endParaRPr sz="2200" dirty="0">
              <a:latin typeface="Arial"/>
              <a:cs typeface="Arial"/>
            </a:endParaRPr>
          </a:p>
          <a:p>
            <a:pPr marL="12700">
              <a:lnSpc>
                <a:spcPct val="100000"/>
              </a:lnSpc>
              <a:spcBef>
                <a:spcPts val="525"/>
              </a:spcBef>
            </a:pPr>
            <a:r>
              <a:rPr sz="2200" b="1" spc="-5" dirty="0">
                <a:solidFill>
                  <a:srgbClr val="006666"/>
                </a:solidFill>
                <a:latin typeface="Arial"/>
                <a:cs typeface="Arial"/>
              </a:rPr>
              <a:t>The semaphores </a:t>
            </a:r>
            <a:r>
              <a:rPr sz="2200" b="1" dirty="0">
                <a:solidFill>
                  <a:srgbClr val="006666"/>
                </a:solidFill>
                <a:latin typeface="Arial"/>
                <a:cs typeface="Arial"/>
              </a:rPr>
              <a:t>will </a:t>
            </a:r>
            <a:r>
              <a:rPr sz="2200" b="1" spc="-5" dirty="0">
                <a:solidFill>
                  <a:srgbClr val="006666"/>
                </a:solidFill>
                <a:latin typeface="Arial"/>
                <a:cs typeface="Arial"/>
              </a:rPr>
              <a:t>be presented in </a:t>
            </a:r>
            <a:r>
              <a:rPr sz="2200" b="1" dirty="0">
                <a:solidFill>
                  <a:srgbClr val="006666"/>
                </a:solidFill>
                <a:latin typeface="Arial"/>
                <a:cs typeface="Arial"/>
              </a:rPr>
              <a:t>two</a:t>
            </a:r>
            <a:r>
              <a:rPr sz="2200" b="1" spc="105" dirty="0">
                <a:solidFill>
                  <a:srgbClr val="006666"/>
                </a:solidFill>
                <a:latin typeface="Arial"/>
                <a:cs typeface="Arial"/>
              </a:rPr>
              <a:t> </a:t>
            </a:r>
            <a:r>
              <a:rPr sz="2200" b="1" spc="-5" dirty="0">
                <a:solidFill>
                  <a:srgbClr val="006666"/>
                </a:solidFill>
                <a:latin typeface="Arial"/>
                <a:cs typeface="Arial"/>
              </a:rPr>
              <a:t>stages:</a:t>
            </a:r>
            <a:endParaRPr sz="2200" dirty="0">
              <a:latin typeface="Arial"/>
              <a:cs typeface="Arial"/>
            </a:endParaRPr>
          </a:p>
          <a:p>
            <a:pPr marL="413384">
              <a:lnSpc>
                <a:spcPct val="100000"/>
              </a:lnSpc>
              <a:spcBef>
                <a:spcPts val="490"/>
              </a:spcBef>
            </a:pPr>
            <a:r>
              <a:rPr sz="2000" dirty="0">
                <a:solidFill>
                  <a:srgbClr val="006666"/>
                </a:solidFill>
                <a:latin typeface="Arial"/>
                <a:cs typeface="Arial"/>
              </a:rPr>
              <a:t>semaphores which are busy</a:t>
            </a:r>
            <a:r>
              <a:rPr sz="2000" spc="-90" dirty="0">
                <a:solidFill>
                  <a:srgbClr val="006666"/>
                </a:solidFill>
                <a:latin typeface="Arial"/>
                <a:cs typeface="Arial"/>
              </a:rPr>
              <a:t> </a:t>
            </a:r>
            <a:r>
              <a:rPr sz="2000" dirty="0">
                <a:solidFill>
                  <a:srgbClr val="006666"/>
                </a:solidFill>
                <a:latin typeface="Arial"/>
                <a:cs typeface="Arial"/>
              </a:rPr>
              <a:t>waiting</a:t>
            </a:r>
            <a:r>
              <a:rPr lang="en-CA" sz="2000" dirty="0">
                <a:solidFill>
                  <a:srgbClr val="006666"/>
                </a:solidFill>
                <a:latin typeface="Arial"/>
                <a:cs typeface="Arial"/>
              </a:rPr>
              <a:t> (use CPU time)</a:t>
            </a:r>
            <a:endParaRPr sz="2000" dirty="0">
              <a:latin typeface="Arial"/>
              <a:cs typeface="Arial"/>
            </a:endParaRPr>
          </a:p>
          <a:p>
            <a:pPr marL="413384">
              <a:lnSpc>
                <a:spcPct val="100000"/>
              </a:lnSpc>
              <a:spcBef>
                <a:spcPts val="480"/>
              </a:spcBef>
            </a:pPr>
            <a:r>
              <a:rPr sz="2000" dirty="0">
                <a:solidFill>
                  <a:srgbClr val="006666"/>
                </a:solidFill>
                <a:latin typeface="Arial"/>
                <a:cs typeface="Arial"/>
              </a:rPr>
              <a:t>semaphores that use waiting</a:t>
            </a:r>
            <a:r>
              <a:rPr sz="2000" spc="-100" dirty="0">
                <a:solidFill>
                  <a:srgbClr val="006666"/>
                </a:solidFill>
                <a:latin typeface="Arial"/>
                <a:cs typeface="Arial"/>
              </a:rPr>
              <a:t> </a:t>
            </a:r>
            <a:r>
              <a:rPr sz="2000" dirty="0">
                <a:solidFill>
                  <a:srgbClr val="006666"/>
                </a:solidFill>
                <a:latin typeface="Arial"/>
                <a:cs typeface="Arial"/>
              </a:rPr>
              <a:t>queues</a:t>
            </a:r>
            <a:endParaRPr sz="2000" dirty="0">
              <a:latin typeface="Arial"/>
              <a:cs typeface="Arial"/>
            </a:endParaRPr>
          </a:p>
          <a:p>
            <a:pPr marL="12700" marR="436880">
              <a:lnSpc>
                <a:spcPct val="100000"/>
              </a:lnSpc>
              <a:spcBef>
                <a:spcPts val="480"/>
              </a:spcBef>
            </a:pPr>
            <a:r>
              <a:rPr sz="2000" b="1" dirty="0">
                <a:solidFill>
                  <a:srgbClr val="006666"/>
                </a:solidFill>
                <a:latin typeface="Arial"/>
                <a:cs typeface="Arial"/>
              </a:rPr>
              <a:t>A distinction </a:t>
            </a:r>
            <a:r>
              <a:rPr sz="2000" b="1" spc="-5" dirty="0">
                <a:solidFill>
                  <a:srgbClr val="006666"/>
                </a:solidFill>
                <a:latin typeface="Arial"/>
                <a:cs typeface="Arial"/>
              </a:rPr>
              <a:t>is </a:t>
            </a:r>
            <a:r>
              <a:rPr sz="2000" b="1" dirty="0">
                <a:solidFill>
                  <a:srgbClr val="006666"/>
                </a:solidFill>
                <a:latin typeface="Arial"/>
                <a:cs typeface="Arial"/>
              </a:rPr>
              <a:t>also made between counter and binary  semaphores, but the latter are less powerful (see</a:t>
            </a:r>
            <a:r>
              <a:rPr sz="2000" b="1" spc="-204" dirty="0">
                <a:solidFill>
                  <a:srgbClr val="006666"/>
                </a:solidFill>
                <a:latin typeface="Arial"/>
                <a:cs typeface="Arial"/>
              </a:rPr>
              <a:t> </a:t>
            </a:r>
            <a:r>
              <a:rPr sz="2000" b="1" dirty="0">
                <a:solidFill>
                  <a:srgbClr val="006666"/>
                </a:solidFill>
                <a:latin typeface="Arial"/>
                <a:cs typeface="Arial"/>
              </a:rPr>
              <a:t>book)</a:t>
            </a:r>
            <a:r>
              <a:rPr sz="2200" b="1" dirty="0">
                <a:solidFill>
                  <a:srgbClr val="006666"/>
                </a:solidFill>
                <a:latin typeface="Arial"/>
                <a:cs typeface="Arial"/>
              </a:rPr>
              <a:t>.</a:t>
            </a:r>
            <a:endParaRPr sz="2200" dirty="0">
              <a:latin typeface="Arial"/>
              <a:cs typeface="Arial"/>
            </a:endParaRPr>
          </a:p>
        </p:txBody>
      </p:sp>
      <p:sp>
        <p:nvSpPr>
          <p:cNvPr id="12" name="object 12"/>
          <p:cNvSpPr/>
          <p:nvPr/>
        </p:nvSpPr>
        <p:spPr>
          <a:xfrm>
            <a:off x="1121054" y="5032247"/>
            <a:ext cx="164591" cy="167639"/>
          </a:xfrm>
          <a:prstGeom prst="rect">
            <a:avLst/>
          </a:prstGeom>
          <a:blipFill>
            <a:blip r:embed="rId2" cstate="print"/>
            <a:stretch>
              <a:fillRect/>
            </a:stretch>
          </a:blipFill>
        </p:spPr>
        <p:txBody>
          <a:bodyPr wrap="square" lIns="0" tIns="0" rIns="0" bIns="0" rtlCol="0"/>
          <a:lstStyle/>
          <a:p>
            <a:endParaRPr/>
          </a:p>
        </p:txBody>
      </p:sp>
      <p:sp>
        <p:nvSpPr>
          <p:cNvPr id="13" name="object 13"/>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09878" y="292321"/>
            <a:ext cx="7195922" cy="805815"/>
          </a:xfrm>
          <a:prstGeom prst="rect">
            <a:avLst/>
          </a:prstGeom>
        </p:spPr>
        <p:txBody>
          <a:bodyPr vert="horz" wrap="square" lIns="0" tIns="60325" rIns="0" bIns="0" rtlCol="0">
            <a:spAutoFit/>
          </a:bodyPr>
          <a:lstStyle/>
          <a:p>
            <a:pPr marL="12700">
              <a:lnSpc>
                <a:spcPct val="100000"/>
              </a:lnSpc>
              <a:spcBef>
                <a:spcPts val="475"/>
              </a:spcBef>
            </a:pPr>
            <a:r>
              <a:rPr sz="2800" spc="-5" dirty="0">
                <a:solidFill>
                  <a:srgbClr val="FF3300"/>
                </a:solidFill>
              </a:rPr>
              <a:t>Spinlocks </a:t>
            </a:r>
            <a:r>
              <a:rPr sz="2800" spc="-5" dirty="0"/>
              <a:t>Unix: Semaphores busy</a:t>
            </a:r>
            <a:r>
              <a:rPr sz="2800" spc="10" dirty="0"/>
              <a:t> </a:t>
            </a:r>
            <a:r>
              <a:rPr sz="2800" spc="-10" dirty="0"/>
              <a:t>waiting</a:t>
            </a:r>
            <a:endParaRPr sz="2800" dirty="0"/>
          </a:p>
          <a:p>
            <a:pPr marL="12700">
              <a:lnSpc>
                <a:spcPct val="100000"/>
              </a:lnSpc>
              <a:spcBef>
                <a:spcPts val="245"/>
              </a:spcBef>
            </a:pPr>
            <a:r>
              <a:rPr sz="1800" spc="-5" dirty="0"/>
              <a:t>(busy</a:t>
            </a:r>
            <a:r>
              <a:rPr sz="1800" spc="-10" dirty="0"/>
              <a:t> </a:t>
            </a:r>
            <a:r>
              <a:rPr sz="1800" spc="-5" dirty="0"/>
              <a:t>waiting)</a:t>
            </a:r>
            <a:endParaRPr sz="1800" dirty="0"/>
          </a:p>
        </p:txBody>
      </p:sp>
      <p:sp>
        <p:nvSpPr>
          <p:cNvPr id="8" name="object 8"/>
          <p:cNvSpPr/>
          <p:nvPr/>
        </p:nvSpPr>
        <p:spPr>
          <a:xfrm>
            <a:off x="473049" y="1498727"/>
            <a:ext cx="164592" cy="1676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3049" y="2108580"/>
            <a:ext cx="164592" cy="16763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73049" y="2992501"/>
            <a:ext cx="164592" cy="16763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73049" y="3876802"/>
            <a:ext cx="164592" cy="16763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473049" y="4486402"/>
            <a:ext cx="164592" cy="167639"/>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803554" y="1367155"/>
            <a:ext cx="4057015" cy="3906839"/>
          </a:xfrm>
          <a:prstGeom prst="rect">
            <a:avLst/>
          </a:prstGeom>
        </p:spPr>
        <p:txBody>
          <a:bodyPr vert="horz" wrap="square" lIns="0" tIns="13335" rIns="0" bIns="0" rtlCol="0">
            <a:spAutoFit/>
          </a:bodyPr>
          <a:lstStyle/>
          <a:p>
            <a:pPr marL="12700">
              <a:lnSpc>
                <a:spcPts val="2280"/>
              </a:lnSpc>
              <a:spcBef>
                <a:spcPts val="105"/>
              </a:spcBef>
            </a:pPr>
            <a:r>
              <a:rPr sz="2000" b="1" dirty="0">
                <a:solidFill>
                  <a:srgbClr val="006666"/>
                </a:solidFill>
                <a:latin typeface="Arial"/>
                <a:cs typeface="Arial"/>
              </a:rPr>
              <a:t>The easiest </a:t>
            </a:r>
            <a:r>
              <a:rPr sz="2000" b="1" spc="5" dirty="0">
                <a:solidFill>
                  <a:srgbClr val="006666"/>
                </a:solidFill>
                <a:latin typeface="Arial"/>
                <a:cs typeface="Arial"/>
              </a:rPr>
              <a:t>way </a:t>
            </a:r>
            <a:r>
              <a:rPr sz="2000" b="1" dirty="0">
                <a:solidFill>
                  <a:srgbClr val="006666"/>
                </a:solidFill>
                <a:latin typeface="Arial"/>
                <a:cs typeface="Arial"/>
              </a:rPr>
              <a:t>to set</a:t>
            </a:r>
            <a:r>
              <a:rPr sz="2000" b="1" spc="-135" dirty="0">
                <a:solidFill>
                  <a:srgbClr val="006666"/>
                </a:solidFill>
                <a:latin typeface="Arial"/>
                <a:cs typeface="Arial"/>
              </a:rPr>
              <a:t> </a:t>
            </a:r>
            <a:r>
              <a:rPr sz="2000" b="1" dirty="0">
                <a:solidFill>
                  <a:srgbClr val="006666"/>
                </a:solidFill>
                <a:latin typeface="Arial"/>
                <a:cs typeface="Arial"/>
              </a:rPr>
              <a:t>up</a:t>
            </a:r>
            <a:endParaRPr sz="2000" dirty="0">
              <a:latin typeface="Arial"/>
              <a:cs typeface="Arial"/>
            </a:endParaRPr>
          </a:p>
          <a:p>
            <a:pPr marL="12700">
              <a:lnSpc>
                <a:spcPts val="2280"/>
              </a:lnSpc>
            </a:pPr>
            <a:r>
              <a:rPr sz="2000" b="1" dirty="0">
                <a:solidFill>
                  <a:srgbClr val="006666"/>
                </a:solidFill>
                <a:latin typeface="Arial"/>
                <a:cs typeface="Arial"/>
              </a:rPr>
              <a:t>semaphores.</a:t>
            </a:r>
            <a:endParaRPr sz="2000" dirty="0">
              <a:latin typeface="Arial"/>
              <a:cs typeface="Arial"/>
            </a:endParaRPr>
          </a:p>
          <a:p>
            <a:pPr marL="12700" marR="122555">
              <a:lnSpc>
                <a:spcPts val="2160"/>
              </a:lnSpc>
              <a:spcBef>
                <a:spcPts val="509"/>
              </a:spcBef>
            </a:pPr>
            <a:r>
              <a:rPr sz="2000" b="1" dirty="0">
                <a:solidFill>
                  <a:srgbClr val="006666"/>
                </a:solidFill>
                <a:latin typeface="Arial"/>
                <a:cs typeface="Arial"/>
              </a:rPr>
              <a:t>Useful for situations </a:t>
            </a:r>
            <a:r>
              <a:rPr sz="2000" b="1" spc="5" dirty="0">
                <a:solidFill>
                  <a:srgbClr val="006666"/>
                </a:solidFill>
                <a:latin typeface="Arial"/>
                <a:cs typeface="Arial"/>
              </a:rPr>
              <a:t>where </a:t>
            </a:r>
            <a:r>
              <a:rPr sz="2000" b="1" dirty="0">
                <a:solidFill>
                  <a:srgbClr val="006666"/>
                </a:solidFill>
                <a:latin typeface="Arial"/>
                <a:cs typeface="Arial"/>
              </a:rPr>
              <a:t>the  </a:t>
            </a:r>
            <a:r>
              <a:rPr sz="2000" b="1" spc="5" dirty="0">
                <a:solidFill>
                  <a:srgbClr val="006666"/>
                </a:solidFill>
                <a:latin typeface="Arial"/>
                <a:cs typeface="Arial"/>
              </a:rPr>
              <a:t>wait </a:t>
            </a:r>
            <a:r>
              <a:rPr sz="2000" b="1" spc="-5" dirty="0">
                <a:solidFill>
                  <a:srgbClr val="006666"/>
                </a:solidFill>
                <a:latin typeface="Arial"/>
                <a:cs typeface="Arial"/>
              </a:rPr>
              <a:t>is </a:t>
            </a:r>
            <a:r>
              <a:rPr sz="2000" b="1" dirty="0">
                <a:solidFill>
                  <a:srgbClr val="006666"/>
                </a:solidFill>
                <a:latin typeface="Arial"/>
                <a:cs typeface="Arial"/>
              </a:rPr>
              <a:t>short, or there are a lot</a:t>
            </a:r>
            <a:r>
              <a:rPr sz="2000" b="1" spc="-225" dirty="0">
                <a:solidFill>
                  <a:srgbClr val="006666"/>
                </a:solidFill>
                <a:latin typeface="Arial"/>
                <a:cs typeface="Arial"/>
              </a:rPr>
              <a:t> </a:t>
            </a:r>
            <a:r>
              <a:rPr sz="2000" b="1" dirty="0">
                <a:solidFill>
                  <a:srgbClr val="006666"/>
                </a:solidFill>
                <a:latin typeface="Arial"/>
                <a:cs typeface="Arial"/>
              </a:rPr>
              <a:t>of  CPUs</a:t>
            </a:r>
            <a:endParaRPr sz="2000" dirty="0">
              <a:latin typeface="Arial"/>
              <a:cs typeface="Arial"/>
            </a:endParaRPr>
          </a:p>
          <a:p>
            <a:pPr marL="12700" marR="556260" algn="just">
              <a:lnSpc>
                <a:spcPct val="90100"/>
              </a:lnSpc>
              <a:spcBef>
                <a:spcPts val="445"/>
              </a:spcBef>
            </a:pPr>
            <a:r>
              <a:rPr sz="2000" b="1" dirty="0">
                <a:solidFill>
                  <a:srgbClr val="FF9966"/>
                </a:solidFill>
                <a:latin typeface="Arial"/>
                <a:cs typeface="Arial"/>
              </a:rPr>
              <a:t>S </a:t>
            </a:r>
            <a:r>
              <a:rPr sz="2000" b="1" spc="-5" dirty="0">
                <a:solidFill>
                  <a:srgbClr val="006666"/>
                </a:solidFill>
                <a:latin typeface="Arial"/>
                <a:cs typeface="Arial"/>
              </a:rPr>
              <a:t>is </a:t>
            </a:r>
            <a:r>
              <a:rPr sz="2000" b="1" dirty="0">
                <a:solidFill>
                  <a:srgbClr val="006666"/>
                </a:solidFill>
                <a:latin typeface="Arial"/>
                <a:cs typeface="Arial"/>
              </a:rPr>
              <a:t>an integer </a:t>
            </a:r>
            <a:r>
              <a:rPr sz="2000" b="1" dirty="0">
                <a:solidFill>
                  <a:srgbClr val="FF9966"/>
                </a:solidFill>
                <a:latin typeface="Arial"/>
                <a:cs typeface="Arial"/>
              </a:rPr>
              <a:t>initialized to</a:t>
            </a:r>
            <a:r>
              <a:rPr sz="2000" b="1" spc="-155" dirty="0">
                <a:solidFill>
                  <a:srgbClr val="FF9966"/>
                </a:solidFill>
                <a:latin typeface="Arial"/>
                <a:cs typeface="Arial"/>
              </a:rPr>
              <a:t> </a:t>
            </a:r>
            <a:r>
              <a:rPr sz="2000" b="1" dirty="0">
                <a:solidFill>
                  <a:srgbClr val="FF9966"/>
                </a:solidFill>
                <a:latin typeface="Arial"/>
                <a:cs typeface="Arial"/>
              </a:rPr>
              <a:t>a  </a:t>
            </a:r>
            <a:r>
              <a:rPr sz="2000" b="1" spc="-5" dirty="0">
                <a:solidFill>
                  <a:srgbClr val="FF9966"/>
                </a:solidFill>
                <a:latin typeface="Arial"/>
                <a:cs typeface="Arial"/>
              </a:rPr>
              <a:t>positive value</a:t>
            </a:r>
            <a:r>
              <a:rPr sz="2000" b="1" spc="-5" dirty="0">
                <a:solidFill>
                  <a:srgbClr val="006666"/>
                </a:solidFill>
                <a:latin typeface="Arial"/>
                <a:cs typeface="Arial"/>
              </a:rPr>
              <a:t>, </a:t>
            </a:r>
            <a:r>
              <a:rPr sz="2000" b="1" dirty="0">
                <a:solidFill>
                  <a:srgbClr val="006666"/>
                </a:solidFill>
                <a:latin typeface="Arial"/>
                <a:cs typeface="Arial"/>
              </a:rPr>
              <a:t>so that a first  thread can enter the</a:t>
            </a:r>
            <a:r>
              <a:rPr sz="2000" b="1" spc="-90" dirty="0">
                <a:solidFill>
                  <a:srgbClr val="006666"/>
                </a:solidFill>
                <a:latin typeface="Arial"/>
                <a:cs typeface="Arial"/>
              </a:rPr>
              <a:t> </a:t>
            </a:r>
            <a:r>
              <a:rPr sz="2000" b="1" dirty="0">
                <a:solidFill>
                  <a:srgbClr val="006666"/>
                </a:solidFill>
                <a:latin typeface="Arial"/>
                <a:cs typeface="Arial"/>
              </a:rPr>
              <a:t>CS</a:t>
            </a:r>
            <a:endParaRPr sz="2000" dirty="0">
              <a:latin typeface="Arial"/>
              <a:cs typeface="Arial"/>
            </a:endParaRPr>
          </a:p>
          <a:p>
            <a:pPr marL="12700" marR="262890">
              <a:lnSpc>
                <a:spcPts val="2160"/>
              </a:lnSpc>
              <a:spcBef>
                <a:spcPts val="515"/>
              </a:spcBef>
            </a:pPr>
            <a:r>
              <a:rPr sz="2000" b="1" dirty="0">
                <a:solidFill>
                  <a:srgbClr val="006666"/>
                </a:solidFill>
                <a:latin typeface="Arial"/>
                <a:cs typeface="Arial"/>
              </a:rPr>
              <a:t>When S</a:t>
            </a:r>
            <a:r>
              <a:rPr lang="en-CA" sz="2000" b="1" dirty="0">
                <a:solidFill>
                  <a:srgbClr val="006666"/>
                </a:solidFill>
                <a:latin typeface="Arial"/>
                <a:cs typeface="Arial"/>
              </a:rPr>
              <a:t> </a:t>
            </a:r>
            <a:r>
              <a:rPr sz="2000" b="1" dirty="0">
                <a:solidFill>
                  <a:srgbClr val="006666"/>
                </a:solidFill>
                <a:latin typeface="Arial"/>
                <a:cs typeface="Arial"/>
              </a:rPr>
              <a:t>&gt; 0, up to n threads</a:t>
            </a:r>
            <a:r>
              <a:rPr sz="2000" b="1" spc="-135" dirty="0">
                <a:solidFill>
                  <a:srgbClr val="006666"/>
                </a:solidFill>
                <a:latin typeface="Arial"/>
                <a:cs typeface="Arial"/>
              </a:rPr>
              <a:t> </a:t>
            </a:r>
            <a:r>
              <a:rPr sz="2000" b="1" dirty="0">
                <a:solidFill>
                  <a:srgbClr val="006666"/>
                </a:solidFill>
                <a:latin typeface="Arial"/>
                <a:cs typeface="Arial"/>
              </a:rPr>
              <a:t>can  enter</a:t>
            </a:r>
            <a:endParaRPr sz="2000" dirty="0">
              <a:latin typeface="Arial"/>
              <a:cs typeface="Arial"/>
            </a:endParaRPr>
          </a:p>
          <a:p>
            <a:pPr marL="12700" marR="5080">
              <a:lnSpc>
                <a:spcPct val="90000"/>
              </a:lnSpc>
              <a:spcBef>
                <a:spcPts val="445"/>
              </a:spcBef>
            </a:pPr>
            <a:r>
              <a:rPr sz="2000" b="1" dirty="0">
                <a:solidFill>
                  <a:srgbClr val="006666"/>
                </a:solidFill>
                <a:latin typeface="Arial"/>
                <a:cs typeface="Arial"/>
              </a:rPr>
              <a:t>When S &lt;= 0, </a:t>
            </a:r>
            <a:r>
              <a:rPr sz="2000" b="1" spc="-10" dirty="0">
                <a:solidFill>
                  <a:srgbClr val="006666"/>
                </a:solidFill>
                <a:latin typeface="Arial"/>
                <a:cs typeface="Arial"/>
              </a:rPr>
              <a:t>you </a:t>
            </a:r>
            <a:r>
              <a:rPr sz="2000" b="1" spc="-5" dirty="0">
                <a:solidFill>
                  <a:srgbClr val="006666"/>
                </a:solidFill>
                <a:latin typeface="Arial"/>
                <a:cs typeface="Arial"/>
              </a:rPr>
              <a:t>have </a:t>
            </a:r>
            <a:r>
              <a:rPr sz="2000" b="1" dirty="0">
                <a:solidFill>
                  <a:srgbClr val="006666"/>
                </a:solidFill>
                <a:latin typeface="Arial"/>
                <a:cs typeface="Arial"/>
              </a:rPr>
              <a:t>to </a:t>
            </a:r>
            <a:r>
              <a:rPr sz="2000" b="1" spc="5" dirty="0">
                <a:solidFill>
                  <a:srgbClr val="006666"/>
                </a:solidFill>
                <a:latin typeface="Arial"/>
                <a:cs typeface="Arial"/>
              </a:rPr>
              <a:t>wait</a:t>
            </a:r>
            <a:r>
              <a:rPr sz="2000" b="1" spc="-130" dirty="0">
                <a:solidFill>
                  <a:srgbClr val="006666"/>
                </a:solidFill>
                <a:latin typeface="Arial"/>
                <a:cs typeface="Arial"/>
              </a:rPr>
              <a:t> </a:t>
            </a:r>
            <a:r>
              <a:rPr sz="2000" b="1" dirty="0">
                <a:solidFill>
                  <a:srgbClr val="006666"/>
                </a:solidFill>
                <a:latin typeface="Arial"/>
                <a:cs typeface="Arial"/>
              </a:rPr>
              <a:t>for  S + 1 signals (other threads) to  enter</a:t>
            </a:r>
            <a:endParaRPr sz="2000" dirty="0">
              <a:latin typeface="Arial"/>
              <a:cs typeface="Arial"/>
            </a:endParaRPr>
          </a:p>
        </p:txBody>
      </p:sp>
      <p:sp>
        <p:nvSpPr>
          <p:cNvPr id="18" name="object 18"/>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35</a:t>
            </a:fld>
            <a:endParaRPr dirty="0"/>
          </a:p>
        </p:txBody>
      </p:sp>
      <p:sp>
        <p:nvSpPr>
          <p:cNvPr id="14" name="object 14"/>
          <p:cNvSpPr txBox="1"/>
          <p:nvPr/>
        </p:nvSpPr>
        <p:spPr>
          <a:xfrm>
            <a:off x="5334000" y="1524000"/>
            <a:ext cx="3124200" cy="1143000"/>
          </a:xfrm>
          <a:prstGeom prst="rect">
            <a:avLst/>
          </a:prstGeom>
          <a:ln w="12700">
            <a:solidFill>
              <a:srgbClr val="009999"/>
            </a:solidFill>
          </a:ln>
        </p:spPr>
        <p:txBody>
          <a:bodyPr vert="horz" wrap="square" lIns="0" tIns="13335" rIns="0" bIns="0" rtlCol="0">
            <a:spAutoFit/>
          </a:bodyPr>
          <a:lstStyle/>
          <a:p>
            <a:pPr marL="396875">
              <a:lnSpc>
                <a:spcPct val="100000"/>
              </a:lnSpc>
              <a:spcBef>
                <a:spcPts val="105"/>
              </a:spcBef>
            </a:pPr>
            <a:r>
              <a:rPr sz="2200" b="1" spc="-5" dirty="0">
                <a:solidFill>
                  <a:srgbClr val="009999"/>
                </a:solidFill>
                <a:latin typeface="Courier New"/>
                <a:cs typeface="Courier New"/>
              </a:rPr>
              <a:t>wait</a:t>
            </a:r>
            <a:r>
              <a:rPr sz="2200" b="1" spc="-15" dirty="0">
                <a:solidFill>
                  <a:srgbClr val="009999"/>
                </a:solidFill>
                <a:latin typeface="Courier New"/>
                <a:cs typeface="Courier New"/>
              </a:rPr>
              <a:t> </a:t>
            </a:r>
            <a:r>
              <a:rPr sz="2200" b="1" dirty="0">
                <a:solidFill>
                  <a:srgbClr val="009999"/>
                </a:solidFill>
                <a:latin typeface="Courier New"/>
                <a:cs typeface="Courier New"/>
              </a:rPr>
              <a:t>(S):</a:t>
            </a:r>
            <a:endParaRPr sz="2200">
              <a:latin typeface="Courier New"/>
              <a:cs typeface="Courier New"/>
            </a:endParaRPr>
          </a:p>
          <a:p>
            <a:pPr marL="564515" marR="29209" indent="-167640">
              <a:lnSpc>
                <a:spcPct val="100000"/>
              </a:lnSpc>
            </a:pPr>
            <a:r>
              <a:rPr sz="2200" b="1" spc="-5" dirty="0">
                <a:solidFill>
                  <a:srgbClr val="009999"/>
                </a:solidFill>
                <a:latin typeface="Courier New"/>
                <a:cs typeface="Courier New"/>
              </a:rPr>
              <a:t>while S </a:t>
            </a:r>
            <a:r>
              <a:rPr sz="2200" b="1" dirty="0">
                <a:solidFill>
                  <a:srgbClr val="009999"/>
                </a:solidFill>
                <a:latin typeface="Courier New"/>
                <a:cs typeface="Courier New"/>
              </a:rPr>
              <a:t>&lt;= </a:t>
            </a:r>
            <a:r>
              <a:rPr sz="2200" b="1" spc="-5" dirty="0">
                <a:solidFill>
                  <a:srgbClr val="009999"/>
                </a:solidFill>
                <a:latin typeface="Courier New"/>
                <a:cs typeface="Courier New"/>
              </a:rPr>
              <a:t>0 </a:t>
            </a:r>
            <a:r>
              <a:rPr sz="2200" b="1" dirty="0">
                <a:solidFill>
                  <a:srgbClr val="009999"/>
                </a:solidFill>
                <a:latin typeface="Courier New"/>
                <a:cs typeface="Courier New"/>
              </a:rPr>
              <a:t>{};  S--;</a:t>
            </a:r>
            <a:endParaRPr sz="2200">
              <a:latin typeface="Courier New"/>
              <a:cs typeface="Courier New"/>
            </a:endParaRPr>
          </a:p>
        </p:txBody>
      </p:sp>
      <p:sp>
        <p:nvSpPr>
          <p:cNvPr id="15" name="object 15"/>
          <p:cNvSpPr txBox="1"/>
          <p:nvPr/>
        </p:nvSpPr>
        <p:spPr>
          <a:xfrm>
            <a:off x="5334000" y="4343400"/>
            <a:ext cx="3124200" cy="1143000"/>
          </a:xfrm>
          <a:prstGeom prst="rect">
            <a:avLst/>
          </a:prstGeom>
          <a:ln w="12700">
            <a:solidFill>
              <a:srgbClr val="009999"/>
            </a:solidFill>
          </a:ln>
        </p:spPr>
        <p:txBody>
          <a:bodyPr vert="horz" wrap="square" lIns="0" tIns="212090" rIns="0" bIns="0" rtlCol="0">
            <a:spAutoFit/>
          </a:bodyPr>
          <a:lstStyle/>
          <a:p>
            <a:pPr marL="396875">
              <a:lnSpc>
                <a:spcPct val="100000"/>
              </a:lnSpc>
              <a:spcBef>
                <a:spcPts val="1670"/>
              </a:spcBef>
            </a:pPr>
            <a:r>
              <a:rPr sz="2200" b="1" spc="-5" dirty="0">
                <a:solidFill>
                  <a:srgbClr val="009999"/>
                </a:solidFill>
                <a:latin typeface="Courier New"/>
                <a:cs typeface="Courier New"/>
              </a:rPr>
              <a:t>signal </a:t>
            </a:r>
            <a:r>
              <a:rPr sz="2200" b="1" dirty="0">
                <a:solidFill>
                  <a:srgbClr val="009999"/>
                </a:solidFill>
                <a:latin typeface="Courier New"/>
                <a:cs typeface="Courier New"/>
              </a:rPr>
              <a:t>(S):</a:t>
            </a:r>
            <a:endParaRPr sz="2200">
              <a:latin typeface="Courier New"/>
              <a:cs typeface="Courier New"/>
            </a:endParaRPr>
          </a:p>
          <a:p>
            <a:pPr marL="564515">
              <a:lnSpc>
                <a:spcPct val="100000"/>
              </a:lnSpc>
            </a:pPr>
            <a:r>
              <a:rPr sz="2200" b="1" spc="-5" dirty="0">
                <a:solidFill>
                  <a:srgbClr val="009999"/>
                </a:solidFill>
                <a:latin typeface="Courier New"/>
                <a:cs typeface="Courier New"/>
              </a:rPr>
              <a:t>S</a:t>
            </a:r>
            <a:r>
              <a:rPr sz="2200" b="1" dirty="0">
                <a:solidFill>
                  <a:srgbClr val="009999"/>
                </a:solidFill>
                <a:latin typeface="Courier New"/>
                <a:cs typeface="Courier New"/>
              </a:rPr>
              <a:t> </a:t>
            </a:r>
            <a:r>
              <a:rPr sz="2200" b="1" spc="-10" dirty="0">
                <a:solidFill>
                  <a:srgbClr val="009999"/>
                </a:solidFill>
                <a:latin typeface="Courier New"/>
                <a:cs typeface="Courier New"/>
              </a:rPr>
              <a:t>++;</a:t>
            </a:r>
            <a:endParaRPr sz="2200">
              <a:latin typeface="Courier New"/>
              <a:cs typeface="Courier New"/>
            </a:endParaRPr>
          </a:p>
        </p:txBody>
      </p:sp>
      <p:sp>
        <p:nvSpPr>
          <p:cNvPr id="16" name="object 16"/>
          <p:cNvSpPr txBox="1"/>
          <p:nvPr/>
        </p:nvSpPr>
        <p:spPr>
          <a:xfrm>
            <a:off x="5337428" y="2996311"/>
            <a:ext cx="3352165" cy="636270"/>
          </a:xfrm>
          <a:prstGeom prst="rect">
            <a:avLst/>
          </a:prstGeom>
        </p:spPr>
        <p:txBody>
          <a:bodyPr vert="horz" wrap="square" lIns="0" tIns="13335" rIns="0" bIns="0" rtlCol="0">
            <a:spAutoFit/>
          </a:bodyPr>
          <a:lstStyle/>
          <a:p>
            <a:pPr marL="12700">
              <a:lnSpc>
                <a:spcPct val="100000"/>
              </a:lnSpc>
              <a:spcBef>
                <a:spcPts val="105"/>
              </a:spcBef>
            </a:pPr>
            <a:r>
              <a:rPr sz="2000" i="1" spc="-45" dirty="0">
                <a:solidFill>
                  <a:srgbClr val="009999"/>
                </a:solidFill>
                <a:latin typeface="Times New Roman"/>
                <a:cs typeface="Times New Roman"/>
              </a:rPr>
              <a:t>Wait </a:t>
            </a:r>
            <a:r>
              <a:rPr sz="2000" i="1" dirty="0">
                <a:solidFill>
                  <a:srgbClr val="009999"/>
                </a:solidFill>
                <a:latin typeface="Times New Roman"/>
                <a:cs typeface="Times New Roman"/>
              </a:rPr>
              <a:t>if </a:t>
            </a:r>
            <a:r>
              <a:rPr sz="2000" i="1" spc="5" dirty="0">
                <a:solidFill>
                  <a:srgbClr val="009999"/>
                </a:solidFill>
                <a:latin typeface="Times New Roman"/>
                <a:cs typeface="Times New Roman"/>
              </a:rPr>
              <a:t>no. </a:t>
            </a:r>
            <a:r>
              <a:rPr sz="2000" i="1" spc="-10" dirty="0">
                <a:solidFill>
                  <a:srgbClr val="009999"/>
                </a:solidFill>
                <a:latin typeface="Times New Roman"/>
                <a:cs typeface="Times New Roman"/>
              </a:rPr>
              <a:t>threads </a:t>
            </a:r>
            <a:r>
              <a:rPr sz="2000" i="1" dirty="0">
                <a:solidFill>
                  <a:srgbClr val="009999"/>
                </a:solidFill>
                <a:latin typeface="Times New Roman"/>
                <a:cs typeface="Times New Roman"/>
              </a:rPr>
              <a:t>that can</a:t>
            </a:r>
            <a:r>
              <a:rPr sz="2000" i="1" spc="-155" dirty="0">
                <a:solidFill>
                  <a:srgbClr val="009999"/>
                </a:solidFill>
                <a:latin typeface="Times New Roman"/>
                <a:cs typeface="Times New Roman"/>
              </a:rPr>
              <a:t> </a:t>
            </a:r>
            <a:r>
              <a:rPr sz="2000" i="1" dirty="0">
                <a:solidFill>
                  <a:srgbClr val="009999"/>
                </a:solidFill>
                <a:latin typeface="Times New Roman"/>
                <a:cs typeface="Times New Roman"/>
              </a:rPr>
              <a:t>enter</a:t>
            </a:r>
            <a:endParaRPr sz="2000">
              <a:latin typeface="Times New Roman"/>
              <a:cs typeface="Times New Roman"/>
            </a:endParaRPr>
          </a:p>
          <a:p>
            <a:pPr marL="12700">
              <a:lnSpc>
                <a:spcPct val="100000"/>
              </a:lnSpc>
            </a:pPr>
            <a:r>
              <a:rPr sz="2000" i="1" dirty="0">
                <a:solidFill>
                  <a:srgbClr val="009999"/>
                </a:solidFill>
                <a:latin typeface="Times New Roman"/>
                <a:cs typeface="Times New Roman"/>
              </a:rPr>
              <a:t>= 0 or</a:t>
            </a:r>
            <a:r>
              <a:rPr sz="2000" i="1" spc="-25" dirty="0">
                <a:solidFill>
                  <a:srgbClr val="009999"/>
                </a:solidFill>
                <a:latin typeface="Times New Roman"/>
                <a:cs typeface="Times New Roman"/>
              </a:rPr>
              <a:t> </a:t>
            </a:r>
            <a:r>
              <a:rPr sz="2000" i="1" dirty="0">
                <a:solidFill>
                  <a:srgbClr val="009999"/>
                </a:solidFill>
                <a:latin typeface="Times New Roman"/>
                <a:cs typeface="Times New Roman"/>
              </a:rPr>
              <a:t>negative</a:t>
            </a:r>
            <a:endParaRPr sz="2000">
              <a:latin typeface="Times New Roman"/>
              <a:cs typeface="Times New Roman"/>
            </a:endParaRPr>
          </a:p>
        </p:txBody>
      </p:sp>
      <p:sp>
        <p:nvSpPr>
          <p:cNvPr id="17" name="object 17"/>
          <p:cNvSpPr txBox="1"/>
          <p:nvPr/>
        </p:nvSpPr>
        <p:spPr>
          <a:xfrm>
            <a:off x="5337428" y="5740095"/>
            <a:ext cx="3637279" cy="636270"/>
          </a:xfrm>
          <a:prstGeom prst="rect">
            <a:avLst/>
          </a:prstGeom>
        </p:spPr>
        <p:txBody>
          <a:bodyPr vert="horz" wrap="square" lIns="0" tIns="12700" rIns="0" bIns="0" rtlCol="0">
            <a:spAutoFit/>
          </a:bodyPr>
          <a:lstStyle/>
          <a:p>
            <a:pPr marL="12700">
              <a:lnSpc>
                <a:spcPct val="100000"/>
              </a:lnSpc>
              <a:spcBef>
                <a:spcPts val="100"/>
              </a:spcBef>
            </a:pPr>
            <a:r>
              <a:rPr sz="2000" i="1" spc="-10" dirty="0">
                <a:solidFill>
                  <a:srgbClr val="009999"/>
                </a:solidFill>
                <a:latin typeface="Times New Roman"/>
                <a:cs typeface="Times New Roman"/>
              </a:rPr>
              <a:t>Increase </a:t>
            </a:r>
            <a:r>
              <a:rPr sz="2000" i="1" dirty="0">
                <a:solidFill>
                  <a:srgbClr val="009999"/>
                </a:solidFill>
                <a:latin typeface="Times New Roman"/>
                <a:cs typeface="Times New Roman"/>
              </a:rPr>
              <a:t>the </a:t>
            </a:r>
            <a:r>
              <a:rPr sz="2000" i="1" spc="5" dirty="0">
                <a:solidFill>
                  <a:srgbClr val="009999"/>
                </a:solidFill>
                <a:latin typeface="Times New Roman"/>
                <a:cs typeface="Times New Roman"/>
              </a:rPr>
              <a:t>number </a:t>
            </a:r>
            <a:r>
              <a:rPr sz="2000" i="1" dirty="0">
                <a:solidFill>
                  <a:srgbClr val="009999"/>
                </a:solidFill>
                <a:latin typeface="Times New Roman"/>
                <a:cs typeface="Times New Roman"/>
              </a:rPr>
              <a:t>of </a:t>
            </a:r>
            <a:r>
              <a:rPr sz="2000" i="1" spc="-10" dirty="0">
                <a:solidFill>
                  <a:srgbClr val="009999"/>
                </a:solidFill>
                <a:latin typeface="Times New Roman"/>
                <a:cs typeface="Times New Roman"/>
              </a:rPr>
              <a:t>threads</a:t>
            </a:r>
            <a:r>
              <a:rPr sz="2000" i="1" spc="-175" dirty="0">
                <a:solidFill>
                  <a:srgbClr val="009999"/>
                </a:solidFill>
                <a:latin typeface="Times New Roman"/>
                <a:cs typeface="Times New Roman"/>
              </a:rPr>
              <a:t> </a:t>
            </a:r>
            <a:r>
              <a:rPr sz="2000" i="1" dirty="0">
                <a:solidFill>
                  <a:srgbClr val="009999"/>
                </a:solidFill>
                <a:latin typeface="Times New Roman"/>
                <a:cs typeface="Times New Roman"/>
              </a:rPr>
              <a:t>that</a:t>
            </a:r>
            <a:endParaRPr sz="2000">
              <a:latin typeface="Times New Roman"/>
              <a:cs typeface="Times New Roman"/>
            </a:endParaRPr>
          </a:p>
          <a:p>
            <a:pPr marL="12700">
              <a:lnSpc>
                <a:spcPct val="100000"/>
              </a:lnSpc>
            </a:pPr>
            <a:r>
              <a:rPr sz="2000" i="1" dirty="0">
                <a:solidFill>
                  <a:srgbClr val="009999"/>
                </a:solidFill>
                <a:latin typeface="Times New Roman"/>
                <a:cs typeface="Times New Roman"/>
              </a:rPr>
              <a:t>can enter by</a:t>
            </a:r>
            <a:r>
              <a:rPr sz="2000" i="1" spc="-40" dirty="0">
                <a:solidFill>
                  <a:srgbClr val="009999"/>
                </a:solidFill>
                <a:latin typeface="Times New Roman"/>
                <a:cs typeface="Times New Roman"/>
              </a:rPr>
              <a:t> </a:t>
            </a:r>
            <a:r>
              <a:rPr sz="2000" i="1" dirty="0">
                <a:solidFill>
                  <a:srgbClr val="009999"/>
                </a:solidFill>
                <a:latin typeface="Times New Roman"/>
                <a:cs typeface="Times New Roman"/>
              </a:rPr>
              <a:t>1</a:t>
            </a:r>
            <a:endParaRPr sz="20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9878" y="507619"/>
            <a:ext cx="1880235" cy="574040"/>
          </a:xfrm>
          <a:prstGeom prst="rect">
            <a:avLst/>
          </a:prstGeom>
        </p:spPr>
        <p:txBody>
          <a:bodyPr vert="horz" wrap="square" lIns="0" tIns="12700" rIns="0" bIns="0" rtlCol="0">
            <a:spAutoFit/>
          </a:bodyPr>
          <a:lstStyle/>
          <a:p>
            <a:pPr marL="12700">
              <a:lnSpc>
                <a:spcPct val="100000"/>
              </a:lnSpc>
              <a:spcBef>
                <a:spcPts val="100"/>
              </a:spcBef>
            </a:pPr>
            <a:r>
              <a:rPr sz="3600" b="0" spc="-5" dirty="0">
                <a:solidFill>
                  <a:srgbClr val="800000"/>
                </a:solidFill>
                <a:latin typeface="Arial"/>
                <a:cs typeface="Arial"/>
              </a:rPr>
              <a:t>Atomicity</a:t>
            </a:r>
            <a:endParaRPr sz="3600">
              <a:latin typeface="Arial"/>
              <a:cs typeface="Arial"/>
            </a:endParaRPr>
          </a:p>
        </p:txBody>
      </p:sp>
      <p:sp>
        <p:nvSpPr>
          <p:cNvPr id="3" name="object 3"/>
          <p:cNvSpPr txBox="1"/>
          <p:nvPr/>
        </p:nvSpPr>
        <p:spPr>
          <a:xfrm>
            <a:off x="384149" y="1321435"/>
            <a:ext cx="4880254" cy="1305560"/>
          </a:xfrm>
          <a:prstGeom prst="rect">
            <a:avLst/>
          </a:prstGeom>
        </p:spPr>
        <p:txBody>
          <a:bodyPr vert="horz" wrap="square" lIns="0" tIns="12065" rIns="0" bIns="0" rtlCol="0">
            <a:spAutoFit/>
          </a:bodyPr>
          <a:lstStyle/>
          <a:p>
            <a:pPr marL="12700" marR="5080">
              <a:lnSpc>
                <a:spcPct val="100000"/>
              </a:lnSpc>
              <a:spcBef>
                <a:spcPts val="95"/>
              </a:spcBef>
            </a:pPr>
            <a:r>
              <a:rPr sz="2800" i="1" spc="-30" dirty="0">
                <a:solidFill>
                  <a:srgbClr val="003366"/>
                </a:solidFill>
                <a:latin typeface="Liberation Sans Narrow"/>
                <a:cs typeface="Liberation Sans Narrow"/>
              </a:rPr>
              <a:t>Wait</a:t>
            </a:r>
            <a:r>
              <a:rPr sz="2800" spc="-30" dirty="0">
                <a:solidFill>
                  <a:srgbClr val="003366"/>
                </a:solidFill>
                <a:latin typeface="Liberation Sans Narrow"/>
                <a:cs typeface="Liberation Sans Narrow"/>
              </a:rPr>
              <a:t>: </a:t>
            </a:r>
            <a:r>
              <a:rPr sz="2800" spc="-5" dirty="0">
                <a:solidFill>
                  <a:srgbClr val="003366"/>
                </a:solidFill>
                <a:latin typeface="Liberation Sans Narrow"/>
                <a:cs typeface="Liberation Sans Narrow"/>
              </a:rPr>
              <a:t>The </a:t>
            </a:r>
            <a:r>
              <a:rPr sz="2800" spc="-10" dirty="0">
                <a:solidFill>
                  <a:srgbClr val="003366"/>
                </a:solidFill>
                <a:latin typeface="Liberation Sans Narrow"/>
                <a:cs typeface="Liberation Sans Narrow"/>
              </a:rPr>
              <a:t>test-decrement  sequence </a:t>
            </a:r>
            <a:r>
              <a:rPr sz="2800" spc="-5" dirty="0">
                <a:solidFill>
                  <a:srgbClr val="003366"/>
                </a:solidFill>
                <a:latin typeface="Liberation Sans Narrow"/>
                <a:cs typeface="Liberation Sans Narrow"/>
              </a:rPr>
              <a:t>is </a:t>
            </a:r>
            <a:r>
              <a:rPr sz="2800" spc="-10" dirty="0">
                <a:solidFill>
                  <a:srgbClr val="003366"/>
                </a:solidFill>
                <a:latin typeface="Liberation Sans Narrow"/>
                <a:cs typeface="Liberation Sans Narrow"/>
              </a:rPr>
              <a:t>atomic, </a:t>
            </a:r>
            <a:r>
              <a:rPr sz="2800" spc="-5" dirty="0">
                <a:solidFill>
                  <a:srgbClr val="003366"/>
                </a:solidFill>
                <a:latin typeface="Liberation Sans Narrow"/>
                <a:cs typeface="Liberation Sans Narrow"/>
              </a:rPr>
              <a:t>but </a:t>
            </a:r>
            <a:r>
              <a:rPr sz="2800" spc="-10" dirty="0">
                <a:solidFill>
                  <a:srgbClr val="003366"/>
                </a:solidFill>
                <a:latin typeface="Liberation Sans Narrow"/>
                <a:cs typeface="Liberation Sans Narrow"/>
              </a:rPr>
              <a:t>not  </a:t>
            </a:r>
            <a:r>
              <a:rPr sz="2800" spc="-5" dirty="0">
                <a:solidFill>
                  <a:srgbClr val="003366"/>
                </a:solidFill>
                <a:latin typeface="Liberation Sans Narrow"/>
                <a:cs typeface="Liberation Sans Narrow"/>
              </a:rPr>
              <a:t>the</a:t>
            </a:r>
            <a:r>
              <a:rPr sz="2800" spc="-10" dirty="0">
                <a:solidFill>
                  <a:srgbClr val="003366"/>
                </a:solidFill>
                <a:latin typeface="Liberation Sans Narrow"/>
                <a:cs typeface="Liberation Sans Narrow"/>
              </a:rPr>
              <a:t> loop!</a:t>
            </a:r>
            <a:endParaRPr sz="2800" dirty="0">
              <a:latin typeface="Liberation Sans Narrow"/>
              <a:cs typeface="Liberation Sans Narrow"/>
            </a:endParaRPr>
          </a:p>
        </p:txBody>
      </p:sp>
      <p:sp>
        <p:nvSpPr>
          <p:cNvPr id="4" name="object 4"/>
          <p:cNvSpPr txBox="1"/>
          <p:nvPr/>
        </p:nvSpPr>
        <p:spPr>
          <a:xfrm>
            <a:off x="384149" y="3028264"/>
            <a:ext cx="3189604" cy="452120"/>
          </a:xfrm>
          <a:prstGeom prst="rect">
            <a:avLst/>
          </a:prstGeom>
        </p:spPr>
        <p:txBody>
          <a:bodyPr vert="horz" wrap="square" lIns="0" tIns="12065" rIns="0" bIns="0" rtlCol="0">
            <a:spAutoFit/>
          </a:bodyPr>
          <a:lstStyle/>
          <a:p>
            <a:pPr marL="12700">
              <a:lnSpc>
                <a:spcPct val="100000"/>
              </a:lnSpc>
              <a:spcBef>
                <a:spcPts val="95"/>
              </a:spcBef>
            </a:pPr>
            <a:r>
              <a:rPr sz="2800" i="1" spc="-10" dirty="0">
                <a:solidFill>
                  <a:srgbClr val="003366"/>
                </a:solidFill>
                <a:latin typeface="Liberation Sans Narrow"/>
                <a:cs typeface="Liberation Sans Narrow"/>
              </a:rPr>
              <a:t>Signal </a:t>
            </a:r>
            <a:r>
              <a:rPr sz="2800" spc="-5" dirty="0">
                <a:solidFill>
                  <a:srgbClr val="003366"/>
                </a:solidFill>
                <a:latin typeface="Liberation Sans Narrow"/>
                <a:cs typeface="Liberation Sans Narrow"/>
              </a:rPr>
              <a:t>is</a:t>
            </a:r>
            <a:r>
              <a:rPr sz="2800" spc="-25" dirty="0">
                <a:solidFill>
                  <a:srgbClr val="003366"/>
                </a:solidFill>
                <a:latin typeface="Liberation Sans Narrow"/>
                <a:cs typeface="Liberation Sans Narrow"/>
              </a:rPr>
              <a:t> </a:t>
            </a:r>
            <a:r>
              <a:rPr sz="2800" spc="-10" dirty="0">
                <a:solidFill>
                  <a:srgbClr val="003366"/>
                </a:solidFill>
                <a:latin typeface="Liberation Sans Narrow"/>
                <a:cs typeface="Liberation Sans Narrow"/>
              </a:rPr>
              <a:t>atomic.</a:t>
            </a:r>
            <a:endParaRPr sz="2800" dirty="0">
              <a:latin typeface="Liberation Sans Narrow"/>
              <a:cs typeface="Liberation Sans Narrow"/>
            </a:endParaRPr>
          </a:p>
        </p:txBody>
      </p:sp>
      <p:sp>
        <p:nvSpPr>
          <p:cNvPr id="5" name="object 5"/>
          <p:cNvSpPr txBox="1"/>
          <p:nvPr/>
        </p:nvSpPr>
        <p:spPr>
          <a:xfrm>
            <a:off x="384149" y="3883914"/>
            <a:ext cx="3450590" cy="1243930"/>
          </a:xfrm>
          <a:prstGeom prst="rect">
            <a:avLst/>
          </a:prstGeom>
        </p:spPr>
        <p:txBody>
          <a:bodyPr vert="horz" wrap="square" lIns="0" tIns="12700" rIns="0" bIns="0" rtlCol="0">
            <a:spAutoFit/>
          </a:bodyPr>
          <a:lstStyle/>
          <a:p>
            <a:pPr marL="12700" marR="5080">
              <a:lnSpc>
                <a:spcPct val="100000"/>
              </a:lnSpc>
              <a:spcBef>
                <a:spcPts val="100"/>
              </a:spcBef>
            </a:pPr>
            <a:r>
              <a:rPr sz="2000" spc="-5" dirty="0">
                <a:solidFill>
                  <a:srgbClr val="003366"/>
                </a:solidFill>
                <a:latin typeface="Liberation Sans Narrow"/>
                <a:cs typeface="Liberation Sans Narrow"/>
              </a:rPr>
              <a:t>Reminder: atomic sections cannot</a:t>
            </a:r>
            <a:r>
              <a:rPr lang="en-CA" sz="2000" spc="-5" dirty="0">
                <a:solidFill>
                  <a:srgbClr val="003366"/>
                </a:solidFill>
                <a:latin typeface="Liberation Sans Narrow"/>
                <a:cs typeface="Liberation Sans Narrow"/>
              </a:rPr>
              <a:t> </a:t>
            </a:r>
            <a:r>
              <a:rPr sz="2000" spc="-5" dirty="0">
                <a:solidFill>
                  <a:srgbClr val="003366"/>
                </a:solidFill>
                <a:latin typeface="Liberation Sans Narrow"/>
                <a:cs typeface="Liberation Sans Narrow"/>
              </a:rPr>
              <a:t>be executed </a:t>
            </a:r>
            <a:r>
              <a:rPr sz="2000" spc="-10" dirty="0">
                <a:solidFill>
                  <a:srgbClr val="003366"/>
                </a:solidFill>
                <a:latin typeface="Liberation Sans Narrow"/>
                <a:cs typeface="Liberation Sans Narrow"/>
              </a:rPr>
              <a:t>simultaneously </a:t>
            </a:r>
            <a:r>
              <a:rPr sz="2000" spc="-5" dirty="0">
                <a:solidFill>
                  <a:srgbClr val="003366"/>
                </a:solidFill>
                <a:latin typeface="Liberation Sans Narrow"/>
                <a:cs typeface="Liberation Sans Narrow"/>
              </a:rPr>
              <a:t>by </a:t>
            </a:r>
            <a:r>
              <a:rPr sz="2000" spc="-10" dirty="0">
                <a:solidFill>
                  <a:srgbClr val="003366"/>
                </a:solidFill>
                <a:latin typeface="Liberation Sans Narrow"/>
                <a:cs typeface="Liberation Sans Narrow"/>
              </a:rPr>
              <a:t>different  </a:t>
            </a:r>
            <a:r>
              <a:rPr sz="2000" spc="-5" dirty="0">
                <a:solidFill>
                  <a:srgbClr val="003366"/>
                </a:solidFill>
                <a:latin typeface="Liberation Sans Narrow"/>
                <a:cs typeface="Liberation Sans Narrow"/>
              </a:rPr>
              <a:t>threads</a:t>
            </a:r>
            <a:endParaRPr sz="2000" dirty="0">
              <a:latin typeface="Liberation Sans Narrow"/>
              <a:cs typeface="Liberation Sans Narrow"/>
            </a:endParaRPr>
          </a:p>
        </p:txBody>
      </p:sp>
      <p:sp>
        <p:nvSpPr>
          <p:cNvPr id="6" name="object 6"/>
          <p:cNvSpPr txBox="1"/>
          <p:nvPr/>
        </p:nvSpPr>
        <p:spPr>
          <a:xfrm>
            <a:off x="384149" y="5104891"/>
            <a:ext cx="3189605" cy="843821"/>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3366"/>
                </a:solidFill>
                <a:latin typeface="Liberation Sans Narrow"/>
                <a:cs typeface="Liberation Sans Narrow"/>
              </a:rPr>
              <a:t>(this can be achieved using one of the previous</a:t>
            </a:r>
            <a:r>
              <a:rPr sz="1800" spc="15" dirty="0">
                <a:solidFill>
                  <a:srgbClr val="003366"/>
                </a:solidFill>
                <a:latin typeface="Liberation Sans Narrow"/>
                <a:cs typeface="Liberation Sans Narrow"/>
              </a:rPr>
              <a:t> </a:t>
            </a:r>
            <a:r>
              <a:rPr sz="1800" spc="-10" dirty="0">
                <a:solidFill>
                  <a:srgbClr val="003366"/>
                </a:solidFill>
                <a:latin typeface="Liberation Sans Narrow"/>
                <a:cs typeface="Liberation Sans Narrow"/>
              </a:rPr>
              <a:t>mechanisms)</a:t>
            </a:r>
            <a:endParaRPr sz="1800" dirty="0">
              <a:latin typeface="Liberation Sans Narrow"/>
              <a:cs typeface="Liberation Sans Narrow"/>
            </a:endParaRPr>
          </a:p>
        </p:txBody>
      </p:sp>
      <p:grpSp>
        <p:nvGrpSpPr>
          <p:cNvPr id="7" name="object 7"/>
          <p:cNvGrpSpPr/>
          <p:nvPr/>
        </p:nvGrpSpPr>
        <p:grpSpPr>
          <a:xfrm>
            <a:off x="6289547" y="2688335"/>
            <a:ext cx="1381125" cy="911860"/>
            <a:chOff x="6289547" y="2688335"/>
            <a:chExt cx="1381125" cy="911860"/>
          </a:xfrm>
        </p:grpSpPr>
        <p:sp>
          <p:nvSpPr>
            <p:cNvPr id="8" name="object 8"/>
            <p:cNvSpPr/>
            <p:nvPr/>
          </p:nvSpPr>
          <p:spPr>
            <a:xfrm>
              <a:off x="6308597" y="2707385"/>
              <a:ext cx="1343025" cy="873760"/>
            </a:xfrm>
            <a:custGeom>
              <a:avLst/>
              <a:gdLst/>
              <a:ahLst/>
              <a:cxnLst/>
              <a:rect l="l" t="t" r="r" b="b"/>
              <a:pathLst>
                <a:path w="1343025" h="873760">
                  <a:moveTo>
                    <a:pt x="671322" y="0"/>
                  </a:moveTo>
                  <a:lnTo>
                    <a:pt x="0" y="436625"/>
                  </a:lnTo>
                  <a:lnTo>
                    <a:pt x="671322" y="873251"/>
                  </a:lnTo>
                  <a:lnTo>
                    <a:pt x="1342644" y="436625"/>
                  </a:lnTo>
                  <a:lnTo>
                    <a:pt x="671322" y="0"/>
                  </a:lnTo>
                  <a:close/>
                </a:path>
              </a:pathLst>
            </a:custGeom>
            <a:solidFill>
              <a:srgbClr val="CCEBFF"/>
            </a:solidFill>
          </p:spPr>
          <p:txBody>
            <a:bodyPr wrap="square" lIns="0" tIns="0" rIns="0" bIns="0" rtlCol="0"/>
            <a:lstStyle/>
            <a:p>
              <a:endParaRPr/>
            </a:p>
          </p:txBody>
        </p:sp>
        <p:sp>
          <p:nvSpPr>
            <p:cNvPr id="9" name="object 9"/>
            <p:cNvSpPr/>
            <p:nvPr/>
          </p:nvSpPr>
          <p:spPr>
            <a:xfrm>
              <a:off x="6308597" y="2707385"/>
              <a:ext cx="1343025" cy="873760"/>
            </a:xfrm>
            <a:custGeom>
              <a:avLst/>
              <a:gdLst/>
              <a:ahLst/>
              <a:cxnLst/>
              <a:rect l="l" t="t" r="r" b="b"/>
              <a:pathLst>
                <a:path w="1343025" h="873760">
                  <a:moveTo>
                    <a:pt x="0" y="436625"/>
                  </a:moveTo>
                  <a:lnTo>
                    <a:pt x="671322" y="0"/>
                  </a:lnTo>
                  <a:lnTo>
                    <a:pt x="1342644" y="436625"/>
                  </a:lnTo>
                  <a:lnTo>
                    <a:pt x="671322" y="873251"/>
                  </a:lnTo>
                  <a:lnTo>
                    <a:pt x="0" y="436625"/>
                  </a:lnTo>
                  <a:close/>
                </a:path>
              </a:pathLst>
            </a:custGeom>
            <a:ln w="38100">
              <a:solidFill>
                <a:srgbClr val="009999"/>
              </a:solidFill>
            </a:ln>
          </p:spPr>
          <p:txBody>
            <a:bodyPr wrap="square" lIns="0" tIns="0" rIns="0" bIns="0" rtlCol="0"/>
            <a:lstStyle/>
            <a:p>
              <a:endParaRPr/>
            </a:p>
          </p:txBody>
        </p:sp>
      </p:grpSp>
      <p:sp>
        <p:nvSpPr>
          <p:cNvPr id="10" name="object 10"/>
          <p:cNvSpPr txBox="1"/>
          <p:nvPr/>
        </p:nvSpPr>
        <p:spPr>
          <a:xfrm>
            <a:off x="6557898" y="2936824"/>
            <a:ext cx="84709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9999"/>
                </a:solidFill>
                <a:latin typeface="Times New Roman"/>
                <a:cs typeface="Times New Roman"/>
              </a:rPr>
              <a:t>S &lt;=</a:t>
            </a:r>
            <a:r>
              <a:rPr sz="2400" b="1" spc="-100" dirty="0">
                <a:solidFill>
                  <a:srgbClr val="009999"/>
                </a:solidFill>
                <a:latin typeface="Times New Roman"/>
                <a:cs typeface="Times New Roman"/>
              </a:rPr>
              <a:t> </a:t>
            </a:r>
            <a:r>
              <a:rPr sz="2400" b="1" dirty="0">
                <a:solidFill>
                  <a:srgbClr val="009999"/>
                </a:solidFill>
                <a:latin typeface="Times New Roman"/>
                <a:cs typeface="Times New Roman"/>
              </a:rPr>
              <a:t>0</a:t>
            </a:r>
            <a:endParaRPr sz="2400">
              <a:latin typeface="Times New Roman"/>
              <a:cs typeface="Times New Roman"/>
            </a:endParaRPr>
          </a:p>
        </p:txBody>
      </p:sp>
      <p:sp>
        <p:nvSpPr>
          <p:cNvPr id="11" name="object 11"/>
          <p:cNvSpPr/>
          <p:nvPr/>
        </p:nvSpPr>
        <p:spPr>
          <a:xfrm>
            <a:off x="6942581" y="4654296"/>
            <a:ext cx="76200" cy="528320"/>
          </a:xfrm>
          <a:custGeom>
            <a:avLst/>
            <a:gdLst/>
            <a:ahLst/>
            <a:cxnLst/>
            <a:rect l="l" t="t" r="r" b="b"/>
            <a:pathLst>
              <a:path w="76200" h="528320">
                <a:moveTo>
                  <a:pt x="19050" y="451865"/>
                </a:moveTo>
                <a:lnTo>
                  <a:pt x="0" y="451865"/>
                </a:lnTo>
                <a:lnTo>
                  <a:pt x="38100" y="528065"/>
                </a:lnTo>
                <a:lnTo>
                  <a:pt x="66675" y="470915"/>
                </a:lnTo>
                <a:lnTo>
                  <a:pt x="19050" y="470915"/>
                </a:lnTo>
                <a:lnTo>
                  <a:pt x="19050" y="451865"/>
                </a:lnTo>
                <a:close/>
              </a:path>
              <a:path w="76200" h="528320">
                <a:moveTo>
                  <a:pt x="57150" y="0"/>
                </a:moveTo>
                <a:lnTo>
                  <a:pt x="19050" y="0"/>
                </a:lnTo>
                <a:lnTo>
                  <a:pt x="19050" y="470915"/>
                </a:lnTo>
                <a:lnTo>
                  <a:pt x="57150" y="470915"/>
                </a:lnTo>
                <a:lnTo>
                  <a:pt x="57150" y="0"/>
                </a:lnTo>
                <a:close/>
              </a:path>
              <a:path w="76200" h="528320">
                <a:moveTo>
                  <a:pt x="76200" y="451865"/>
                </a:moveTo>
                <a:lnTo>
                  <a:pt x="57150" y="451865"/>
                </a:lnTo>
                <a:lnTo>
                  <a:pt x="57150" y="470915"/>
                </a:lnTo>
                <a:lnTo>
                  <a:pt x="66675" y="470915"/>
                </a:lnTo>
                <a:lnTo>
                  <a:pt x="76200" y="451865"/>
                </a:lnTo>
                <a:close/>
              </a:path>
            </a:pathLst>
          </a:custGeom>
          <a:solidFill>
            <a:srgbClr val="009999"/>
          </a:solidFill>
        </p:spPr>
        <p:txBody>
          <a:bodyPr wrap="square" lIns="0" tIns="0" rIns="0" bIns="0" rtlCol="0"/>
          <a:lstStyle/>
          <a:p>
            <a:endParaRPr/>
          </a:p>
        </p:txBody>
      </p:sp>
      <p:sp>
        <p:nvSpPr>
          <p:cNvPr id="12" name="object 12"/>
          <p:cNvSpPr/>
          <p:nvPr/>
        </p:nvSpPr>
        <p:spPr>
          <a:xfrm>
            <a:off x="6942581" y="1886711"/>
            <a:ext cx="76200" cy="821055"/>
          </a:xfrm>
          <a:custGeom>
            <a:avLst/>
            <a:gdLst/>
            <a:ahLst/>
            <a:cxnLst/>
            <a:rect l="l" t="t" r="r" b="b"/>
            <a:pathLst>
              <a:path w="76200" h="821055">
                <a:moveTo>
                  <a:pt x="19050" y="744474"/>
                </a:moveTo>
                <a:lnTo>
                  <a:pt x="0" y="744474"/>
                </a:lnTo>
                <a:lnTo>
                  <a:pt x="38100" y="820674"/>
                </a:lnTo>
                <a:lnTo>
                  <a:pt x="66675" y="763524"/>
                </a:lnTo>
                <a:lnTo>
                  <a:pt x="19050" y="763524"/>
                </a:lnTo>
                <a:lnTo>
                  <a:pt x="19050" y="744474"/>
                </a:lnTo>
                <a:close/>
              </a:path>
              <a:path w="76200" h="821055">
                <a:moveTo>
                  <a:pt x="57150" y="0"/>
                </a:moveTo>
                <a:lnTo>
                  <a:pt x="19050" y="0"/>
                </a:lnTo>
                <a:lnTo>
                  <a:pt x="19050" y="763524"/>
                </a:lnTo>
                <a:lnTo>
                  <a:pt x="57150" y="763524"/>
                </a:lnTo>
                <a:lnTo>
                  <a:pt x="57150" y="0"/>
                </a:lnTo>
                <a:close/>
              </a:path>
              <a:path w="76200" h="821055">
                <a:moveTo>
                  <a:pt x="76200" y="744474"/>
                </a:moveTo>
                <a:lnTo>
                  <a:pt x="57150" y="744474"/>
                </a:lnTo>
                <a:lnTo>
                  <a:pt x="57150" y="763524"/>
                </a:lnTo>
                <a:lnTo>
                  <a:pt x="66675" y="763524"/>
                </a:lnTo>
                <a:lnTo>
                  <a:pt x="76200" y="744474"/>
                </a:lnTo>
                <a:close/>
              </a:path>
            </a:pathLst>
          </a:custGeom>
          <a:solidFill>
            <a:srgbClr val="009999"/>
          </a:solidFill>
        </p:spPr>
        <p:txBody>
          <a:bodyPr wrap="square" lIns="0" tIns="0" rIns="0" bIns="0" rtlCol="0"/>
          <a:lstStyle/>
          <a:p>
            <a:endParaRPr/>
          </a:p>
        </p:txBody>
      </p:sp>
      <p:sp>
        <p:nvSpPr>
          <p:cNvPr id="13" name="object 13"/>
          <p:cNvSpPr txBox="1"/>
          <p:nvPr/>
        </p:nvSpPr>
        <p:spPr>
          <a:xfrm>
            <a:off x="4432552" y="4185666"/>
            <a:ext cx="107175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9966"/>
                </a:solidFill>
                <a:latin typeface="Liberation Sans Narrow"/>
                <a:cs typeface="Liberation Sans Narrow"/>
              </a:rPr>
              <a:t>atom</a:t>
            </a:r>
            <a:r>
              <a:rPr sz="2400" b="1" dirty="0">
                <a:solidFill>
                  <a:srgbClr val="FF9966"/>
                </a:solidFill>
                <a:latin typeface="Liberation Sans Narrow"/>
                <a:cs typeface="Liberation Sans Narrow"/>
              </a:rPr>
              <a:t>ic</a:t>
            </a:r>
            <a:endParaRPr sz="2400" dirty="0">
              <a:latin typeface="Liberation Sans Narrow"/>
              <a:cs typeface="Liberation Sans Narrow"/>
            </a:endParaRPr>
          </a:p>
        </p:txBody>
      </p:sp>
      <p:sp>
        <p:nvSpPr>
          <p:cNvPr id="14" name="object 14"/>
          <p:cNvSpPr/>
          <p:nvPr/>
        </p:nvSpPr>
        <p:spPr>
          <a:xfrm>
            <a:off x="5484876" y="4415790"/>
            <a:ext cx="287655" cy="76200"/>
          </a:xfrm>
          <a:custGeom>
            <a:avLst/>
            <a:gdLst/>
            <a:ahLst/>
            <a:cxnLst/>
            <a:rect l="l" t="t" r="r" b="b"/>
            <a:pathLst>
              <a:path w="287654" h="76200">
                <a:moveTo>
                  <a:pt x="211074" y="0"/>
                </a:moveTo>
                <a:lnTo>
                  <a:pt x="211074" y="76200"/>
                </a:lnTo>
                <a:lnTo>
                  <a:pt x="249174" y="57150"/>
                </a:lnTo>
                <a:lnTo>
                  <a:pt x="230124" y="57150"/>
                </a:lnTo>
                <a:lnTo>
                  <a:pt x="230124" y="19050"/>
                </a:lnTo>
                <a:lnTo>
                  <a:pt x="249174" y="19050"/>
                </a:lnTo>
                <a:lnTo>
                  <a:pt x="211074" y="0"/>
                </a:lnTo>
                <a:close/>
              </a:path>
              <a:path w="287654" h="76200">
                <a:moveTo>
                  <a:pt x="211074" y="19050"/>
                </a:moveTo>
                <a:lnTo>
                  <a:pt x="0" y="19050"/>
                </a:lnTo>
                <a:lnTo>
                  <a:pt x="0" y="57150"/>
                </a:lnTo>
                <a:lnTo>
                  <a:pt x="211074" y="57150"/>
                </a:lnTo>
                <a:lnTo>
                  <a:pt x="211074" y="19050"/>
                </a:lnTo>
                <a:close/>
              </a:path>
              <a:path w="287654" h="76200">
                <a:moveTo>
                  <a:pt x="249174" y="19050"/>
                </a:moveTo>
                <a:lnTo>
                  <a:pt x="230124" y="19050"/>
                </a:lnTo>
                <a:lnTo>
                  <a:pt x="230124" y="57150"/>
                </a:lnTo>
                <a:lnTo>
                  <a:pt x="249174" y="57150"/>
                </a:lnTo>
                <a:lnTo>
                  <a:pt x="287274" y="38100"/>
                </a:lnTo>
                <a:lnTo>
                  <a:pt x="249174" y="19050"/>
                </a:lnTo>
                <a:close/>
              </a:path>
            </a:pathLst>
          </a:custGeom>
          <a:solidFill>
            <a:srgbClr val="009999"/>
          </a:solidFill>
        </p:spPr>
        <p:txBody>
          <a:bodyPr wrap="square" lIns="0" tIns="0" rIns="0" bIns="0" rtlCol="0"/>
          <a:lstStyle/>
          <a:p>
            <a:endParaRPr/>
          </a:p>
        </p:txBody>
      </p:sp>
      <p:sp>
        <p:nvSpPr>
          <p:cNvPr id="15" name="object 15"/>
          <p:cNvSpPr txBox="1"/>
          <p:nvPr/>
        </p:nvSpPr>
        <p:spPr>
          <a:xfrm>
            <a:off x="6040373" y="3944873"/>
            <a:ext cx="1879600" cy="728980"/>
          </a:xfrm>
          <a:prstGeom prst="rect">
            <a:avLst/>
          </a:prstGeom>
          <a:solidFill>
            <a:srgbClr val="CCEBFF"/>
          </a:solidFill>
          <a:ln w="38100">
            <a:solidFill>
              <a:srgbClr val="009999"/>
            </a:solidFill>
          </a:ln>
        </p:spPr>
        <p:txBody>
          <a:bodyPr vert="horz" wrap="square" lIns="0" tIns="180340" rIns="0" bIns="0" rtlCol="0">
            <a:spAutoFit/>
          </a:bodyPr>
          <a:lstStyle/>
          <a:p>
            <a:pPr marR="40005" algn="ctr">
              <a:lnSpc>
                <a:spcPct val="100000"/>
              </a:lnSpc>
              <a:spcBef>
                <a:spcPts val="1420"/>
              </a:spcBef>
            </a:pPr>
            <a:r>
              <a:rPr sz="2400" b="1" spc="-5" dirty="0">
                <a:solidFill>
                  <a:srgbClr val="009999"/>
                </a:solidFill>
                <a:latin typeface="Times New Roman"/>
                <a:cs typeface="Times New Roman"/>
              </a:rPr>
              <a:t>S </a:t>
            </a:r>
            <a:r>
              <a:rPr sz="2400" b="1" dirty="0">
                <a:solidFill>
                  <a:srgbClr val="009999"/>
                </a:solidFill>
                <a:latin typeface="Times New Roman"/>
                <a:cs typeface="Times New Roman"/>
              </a:rPr>
              <a:t>-</a:t>
            </a:r>
            <a:r>
              <a:rPr sz="2400" b="1" spc="-20" dirty="0">
                <a:solidFill>
                  <a:srgbClr val="009999"/>
                </a:solidFill>
                <a:latin typeface="Times New Roman"/>
                <a:cs typeface="Times New Roman"/>
              </a:rPr>
              <a:t> </a:t>
            </a:r>
            <a:r>
              <a:rPr sz="2400" b="1" dirty="0">
                <a:solidFill>
                  <a:srgbClr val="009999"/>
                </a:solidFill>
                <a:latin typeface="Times New Roman"/>
                <a:cs typeface="Times New Roman"/>
              </a:rPr>
              <a:t>-</a:t>
            </a:r>
            <a:endParaRPr sz="2400">
              <a:latin typeface="Times New Roman"/>
              <a:cs typeface="Times New Roman"/>
            </a:endParaRPr>
          </a:p>
        </p:txBody>
      </p:sp>
      <p:grpSp>
        <p:nvGrpSpPr>
          <p:cNvPr id="16" name="object 16"/>
          <p:cNvGrpSpPr/>
          <p:nvPr/>
        </p:nvGrpSpPr>
        <p:grpSpPr>
          <a:xfrm>
            <a:off x="6980681" y="2376677"/>
            <a:ext cx="1494790" cy="786130"/>
            <a:chOff x="6980681" y="2376677"/>
            <a:chExt cx="1494790" cy="786130"/>
          </a:xfrm>
        </p:grpSpPr>
        <p:sp>
          <p:nvSpPr>
            <p:cNvPr id="17" name="object 17"/>
            <p:cNvSpPr/>
            <p:nvPr/>
          </p:nvSpPr>
          <p:spPr>
            <a:xfrm>
              <a:off x="7651241" y="2414777"/>
              <a:ext cx="805180" cy="728980"/>
            </a:xfrm>
            <a:custGeom>
              <a:avLst/>
              <a:gdLst/>
              <a:ahLst/>
              <a:cxnLst/>
              <a:rect l="l" t="t" r="r" b="b"/>
              <a:pathLst>
                <a:path w="805179" h="728980">
                  <a:moveTo>
                    <a:pt x="0" y="728472"/>
                  </a:moveTo>
                  <a:lnTo>
                    <a:pt x="804672" y="728472"/>
                  </a:lnTo>
                </a:path>
                <a:path w="805179" h="728980">
                  <a:moveTo>
                    <a:pt x="804672" y="728472"/>
                  </a:moveTo>
                  <a:lnTo>
                    <a:pt x="804672" y="0"/>
                  </a:lnTo>
                </a:path>
              </a:pathLst>
            </a:custGeom>
            <a:ln w="38100">
              <a:solidFill>
                <a:srgbClr val="009999"/>
              </a:solidFill>
            </a:ln>
          </p:spPr>
          <p:txBody>
            <a:bodyPr wrap="square" lIns="0" tIns="0" rIns="0" bIns="0" rtlCol="0"/>
            <a:lstStyle/>
            <a:p>
              <a:endParaRPr/>
            </a:p>
          </p:txBody>
        </p:sp>
        <p:sp>
          <p:nvSpPr>
            <p:cNvPr id="18" name="object 18"/>
            <p:cNvSpPr/>
            <p:nvPr/>
          </p:nvSpPr>
          <p:spPr>
            <a:xfrm>
              <a:off x="6980681" y="2376677"/>
              <a:ext cx="1494790" cy="76200"/>
            </a:xfrm>
            <a:custGeom>
              <a:avLst/>
              <a:gdLst/>
              <a:ahLst/>
              <a:cxnLst/>
              <a:rect l="l" t="t" r="r" b="b"/>
              <a:pathLst>
                <a:path w="1494790" h="76200">
                  <a:moveTo>
                    <a:pt x="76200" y="0"/>
                  </a:moveTo>
                  <a:lnTo>
                    <a:pt x="0" y="38100"/>
                  </a:lnTo>
                  <a:lnTo>
                    <a:pt x="76200" y="76200"/>
                  </a:lnTo>
                  <a:lnTo>
                    <a:pt x="76200" y="57150"/>
                  </a:lnTo>
                  <a:lnTo>
                    <a:pt x="57150" y="57150"/>
                  </a:lnTo>
                  <a:lnTo>
                    <a:pt x="57150" y="19050"/>
                  </a:lnTo>
                  <a:lnTo>
                    <a:pt x="76200" y="19050"/>
                  </a:lnTo>
                  <a:lnTo>
                    <a:pt x="76200" y="0"/>
                  </a:lnTo>
                  <a:close/>
                </a:path>
                <a:path w="1494790" h="76200">
                  <a:moveTo>
                    <a:pt x="76200" y="19050"/>
                  </a:moveTo>
                  <a:lnTo>
                    <a:pt x="57150" y="19050"/>
                  </a:lnTo>
                  <a:lnTo>
                    <a:pt x="57150" y="57150"/>
                  </a:lnTo>
                  <a:lnTo>
                    <a:pt x="76200" y="57150"/>
                  </a:lnTo>
                  <a:lnTo>
                    <a:pt x="76200" y="19050"/>
                  </a:lnTo>
                  <a:close/>
                </a:path>
                <a:path w="1494790" h="76200">
                  <a:moveTo>
                    <a:pt x="1494282" y="19050"/>
                  </a:moveTo>
                  <a:lnTo>
                    <a:pt x="76200" y="19050"/>
                  </a:lnTo>
                  <a:lnTo>
                    <a:pt x="76200" y="57150"/>
                  </a:lnTo>
                  <a:lnTo>
                    <a:pt x="1494282" y="57150"/>
                  </a:lnTo>
                  <a:lnTo>
                    <a:pt x="1494282" y="19050"/>
                  </a:lnTo>
                  <a:close/>
                </a:path>
              </a:pathLst>
            </a:custGeom>
            <a:solidFill>
              <a:srgbClr val="009999"/>
            </a:solidFill>
          </p:spPr>
          <p:txBody>
            <a:bodyPr wrap="square" lIns="0" tIns="0" rIns="0" bIns="0" rtlCol="0"/>
            <a:lstStyle/>
            <a:p>
              <a:endParaRPr/>
            </a:p>
          </p:txBody>
        </p:sp>
      </p:grpSp>
      <p:sp>
        <p:nvSpPr>
          <p:cNvPr id="19" name="object 19"/>
          <p:cNvSpPr txBox="1"/>
          <p:nvPr/>
        </p:nvSpPr>
        <p:spPr>
          <a:xfrm>
            <a:off x="5772150" y="3362705"/>
            <a:ext cx="2415540" cy="1455420"/>
          </a:xfrm>
          <a:prstGeom prst="rect">
            <a:avLst/>
          </a:prstGeom>
          <a:ln w="38100">
            <a:solidFill>
              <a:srgbClr val="800000"/>
            </a:solidFill>
          </a:ln>
        </p:spPr>
        <p:txBody>
          <a:bodyPr vert="horz" wrap="square" lIns="0" tIns="179705" rIns="0" bIns="0" rtlCol="0">
            <a:spAutoFit/>
          </a:bodyPr>
          <a:lstStyle/>
          <a:p>
            <a:pPr marL="666750" algn="ctr">
              <a:lnSpc>
                <a:spcPct val="100000"/>
              </a:lnSpc>
              <a:spcBef>
                <a:spcPts val="1415"/>
              </a:spcBef>
            </a:pPr>
            <a:r>
              <a:rPr sz="2400" spc="-5" dirty="0">
                <a:solidFill>
                  <a:srgbClr val="009999"/>
                </a:solidFill>
                <a:latin typeface="Times New Roman"/>
                <a:cs typeface="Times New Roman"/>
              </a:rPr>
              <a:t>F</a:t>
            </a:r>
            <a:endParaRPr sz="2400">
              <a:latin typeface="Times New Roman"/>
              <a:cs typeface="Times New Roman"/>
            </a:endParaRPr>
          </a:p>
        </p:txBody>
      </p:sp>
      <p:sp>
        <p:nvSpPr>
          <p:cNvPr id="20" name="object 20"/>
          <p:cNvSpPr txBox="1"/>
          <p:nvPr/>
        </p:nvSpPr>
        <p:spPr>
          <a:xfrm>
            <a:off x="8602726" y="2656078"/>
            <a:ext cx="2457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Times New Roman"/>
                <a:cs typeface="Times New Roman"/>
              </a:rPr>
              <a:t>V</a:t>
            </a:r>
            <a:endParaRPr sz="2400">
              <a:latin typeface="Times New Roman"/>
              <a:cs typeface="Times New Roman"/>
            </a:endParaRPr>
          </a:p>
        </p:txBody>
      </p:sp>
      <p:sp>
        <p:nvSpPr>
          <p:cNvPr id="21" name="object 21"/>
          <p:cNvSpPr/>
          <p:nvPr/>
        </p:nvSpPr>
        <p:spPr>
          <a:xfrm>
            <a:off x="6942581" y="3561588"/>
            <a:ext cx="76200" cy="383540"/>
          </a:xfrm>
          <a:custGeom>
            <a:avLst/>
            <a:gdLst/>
            <a:ahLst/>
            <a:cxnLst/>
            <a:rect l="l" t="t" r="r" b="b"/>
            <a:pathLst>
              <a:path w="76200" h="383539">
                <a:moveTo>
                  <a:pt x="19050" y="307086"/>
                </a:moveTo>
                <a:lnTo>
                  <a:pt x="0" y="307086"/>
                </a:lnTo>
                <a:lnTo>
                  <a:pt x="38100" y="383286"/>
                </a:lnTo>
                <a:lnTo>
                  <a:pt x="66675" y="326136"/>
                </a:lnTo>
                <a:lnTo>
                  <a:pt x="19050" y="326136"/>
                </a:lnTo>
                <a:lnTo>
                  <a:pt x="19050" y="307086"/>
                </a:lnTo>
                <a:close/>
              </a:path>
              <a:path w="76200" h="383539">
                <a:moveTo>
                  <a:pt x="57150" y="0"/>
                </a:moveTo>
                <a:lnTo>
                  <a:pt x="19050" y="0"/>
                </a:lnTo>
                <a:lnTo>
                  <a:pt x="19050" y="326136"/>
                </a:lnTo>
                <a:lnTo>
                  <a:pt x="57150" y="326136"/>
                </a:lnTo>
                <a:lnTo>
                  <a:pt x="57150" y="0"/>
                </a:lnTo>
                <a:close/>
              </a:path>
              <a:path w="76200" h="383539">
                <a:moveTo>
                  <a:pt x="76200" y="307086"/>
                </a:moveTo>
                <a:lnTo>
                  <a:pt x="57150" y="307086"/>
                </a:lnTo>
                <a:lnTo>
                  <a:pt x="57150" y="326136"/>
                </a:lnTo>
                <a:lnTo>
                  <a:pt x="66675" y="326136"/>
                </a:lnTo>
                <a:lnTo>
                  <a:pt x="76200" y="307086"/>
                </a:lnTo>
                <a:close/>
              </a:path>
            </a:pathLst>
          </a:custGeom>
          <a:solidFill>
            <a:srgbClr val="009999"/>
          </a:solidFill>
        </p:spPr>
        <p:txBody>
          <a:bodyPr wrap="square" lIns="0" tIns="0" rIns="0" bIns="0" rtlCol="0"/>
          <a:lstStyle/>
          <a:p>
            <a:endParaRPr/>
          </a:p>
        </p:txBody>
      </p:sp>
      <p:sp>
        <p:nvSpPr>
          <p:cNvPr id="22" name="object 22"/>
          <p:cNvSpPr txBox="1"/>
          <p:nvPr/>
        </p:nvSpPr>
        <p:spPr>
          <a:xfrm>
            <a:off x="6807833" y="5346293"/>
            <a:ext cx="843407"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3300"/>
                </a:solidFill>
                <a:latin typeface="Liberation Sans Narrow"/>
                <a:cs typeface="Liberation Sans Narrow"/>
              </a:rPr>
              <a:t>CS</a:t>
            </a:r>
            <a:endParaRPr sz="2800" dirty="0">
              <a:latin typeface="Liberation Sans Narrow"/>
              <a:cs typeface="Liberation Sans Narrow"/>
            </a:endParaRPr>
          </a:p>
        </p:txBody>
      </p:sp>
      <p:sp>
        <p:nvSpPr>
          <p:cNvPr id="23" name="object 23"/>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350" y="469849"/>
            <a:ext cx="5595544" cy="514350"/>
          </a:xfrm>
          <a:prstGeom prst="rect">
            <a:avLst/>
          </a:prstGeom>
        </p:spPr>
        <p:txBody>
          <a:bodyPr vert="horz" wrap="square" lIns="0" tIns="13335" rIns="0" bIns="0" rtlCol="0">
            <a:spAutoFit/>
          </a:bodyPr>
          <a:lstStyle/>
          <a:p>
            <a:pPr marL="12700">
              <a:lnSpc>
                <a:spcPct val="100000"/>
              </a:lnSpc>
              <a:spcBef>
                <a:spcPts val="105"/>
              </a:spcBef>
            </a:pPr>
            <a:r>
              <a:rPr dirty="0"/>
              <a:t>Atomicity </a:t>
            </a:r>
            <a:r>
              <a:rPr spc="-5" dirty="0"/>
              <a:t>and</a:t>
            </a:r>
            <a:r>
              <a:rPr spc="-75" dirty="0"/>
              <a:t> </a:t>
            </a:r>
            <a:r>
              <a:rPr spc="-5" dirty="0"/>
              <a:t>interruptibility</a:t>
            </a:r>
          </a:p>
        </p:txBody>
      </p:sp>
      <p:sp>
        <p:nvSpPr>
          <p:cNvPr id="4" name="object 4"/>
          <p:cNvSpPr/>
          <p:nvPr/>
        </p:nvSpPr>
        <p:spPr>
          <a:xfrm>
            <a:off x="3516629" y="4273296"/>
            <a:ext cx="76200" cy="528320"/>
          </a:xfrm>
          <a:custGeom>
            <a:avLst/>
            <a:gdLst/>
            <a:ahLst/>
            <a:cxnLst/>
            <a:rect l="l" t="t" r="r" b="b"/>
            <a:pathLst>
              <a:path w="76200" h="528320">
                <a:moveTo>
                  <a:pt x="19050" y="451865"/>
                </a:moveTo>
                <a:lnTo>
                  <a:pt x="0" y="451865"/>
                </a:lnTo>
                <a:lnTo>
                  <a:pt x="38100" y="528065"/>
                </a:lnTo>
                <a:lnTo>
                  <a:pt x="66675" y="470915"/>
                </a:lnTo>
                <a:lnTo>
                  <a:pt x="19050" y="470915"/>
                </a:lnTo>
                <a:lnTo>
                  <a:pt x="19050" y="451865"/>
                </a:lnTo>
                <a:close/>
              </a:path>
              <a:path w="76200" h="528320">
                <a:moveTo>
                  <a:pt x="57150" y="0"/>
                </a:moveTo>
                <a:lnTo>
                  <a:pt x="19050" y="0"/>
                </a:lnTo>
                <a:lnTo>
                  <a:pt x="19050" y="470915"/>
                </a:lnTo>
                <a:lnTo>
                  <a:pt x="57150" y="470915"/>
                </a:lnTo>
                <a:lnTo>
                  <a:pt x="57150" y="0"/>
                </a:lnTo>
                <a:close/>
              </a:path>
              <a:path w="76200" h="528320">
                <a:moveTo>
                  <a:pt x="76200" y="451865"/>
                </a:moveTo>
                <a:lnTo>
                  <a:pt x="57150" y="451865"/>
                </a:lnTo>
                <a:lnTo>
                  <a:pt x="57150" y="470915"/>
                </a:lnTo>
                <a:lnTo>
                  <a:pt x="66675" y="470915"/>
                </a:lnTo>
                <a:lnTo>
                  <a:pt x="76200" y="451865"/>
                </a:lnTo>
                <a:close/>
              </a:path>
            </a:pathLst>
          </a:custGeom>
          <a:solidFill>
            <a:srgbClr val="009999"/>
          </a:solidFill>
        </p:spPr>
        <p:txBody>
          <a:bodyPr wrap="square" lIns="0" tIns="0" rIns="0" bIns="0" rtlCol="0"/>
          <a:lstStyle/>
          <a:p>
            <a:endParaRPr/>
          </a:p>
        </p:txBody>
      </p:sp>
      <p:grpSp>
        <p:nvGrpSpPr>
          <p:cNvPr id="5" name="object 5"/>
          <p:cNvGrpSpPr/>
          <p:nvPr/>
        </p:nvGrpSpPr>
        <p:grpSpPr>
          <a:xfrm>
            <a:off x="2926079" y="1505711"/>
            <a:ext cx="1257300" cy="1713230"/>
            <a:chOff x="2926079" y="1505711"/>
            <a:chExt cx="1257300" cy="1713230"/>
          </a:xfrm>
        </p:grpSpPr>
        <p:sp>
          <p:nvSpPr>
            <p:cNvPr id="6" name="object 6"/>
            <p:cNvSpPr/>
            <p:nvPr/>
          </p:nvSpPr>
          <p:spPr>
            <a:xfrm>
              <a:off x="2945129" y="2326386"/>
              <a:ext cx="1219200" cy="873760"/>
            </a:xfrm>
            <a:custGeom>
              <a:avLst/>
              <a:gdLst/>
              <a:ahLst/>
              <a:cxnLst/>
              <a:rect l="l" t="t" r="r" b="b"/>
              <a:pathLst>
                <a:path w="1219200" h="873760">
                  <a:moveTo>
                    <a:pt x="609599" y="0"/>
                  </a:moveTo>
                  <a:lnTo>
                    <a:pt x="0" y="436625"/>
                  </a:lnTo>
                  <a:lnTo>
                    <a:pt x="609599" y="873251"/>
                  </a:lnTo>
                  <a:lnTo>
                    <a:pt x="1219199" y="436625"/>
                  </a:lnTo>
                  <a:lnTo>
                    <a:pt x="609599" y="0"/>
                  </a:lnTo>
                  <a:close/>
                </a:path>
              </a:pathLst>
            </a:custGeom>
            <a:solidFill>
              <a:srgbClr val="CCEBFF"/>
            </a:solidFill>
          </p:spPr>
          <p:txBody>
            <a:bodyPr wrap="square" lIns="0" tIns="0" rIns="0" bIns="0" rtlCol="0"/>
            <a:lstStyle/>
            <a:p>
              <a:endParaRPr/>
            </a:p>
          </p:txBody>
        </p:sp>
        <p:sp>
          <p:nvSpPr>
            <p:cNvPr id="7" name="object 7"/>
            <p:cNvSpPr/>
            <p:nvPr/>
          </p:nvSpPr>
          <p:spPr>
            <a:xfrm>
              <a:off x="2945129" y="2326386"/>
              <a:ext cx="1219200" cy="873760"/>
            </a:xfrm>
            <a:custGeom>
              <a:avLst/>
              <a:gdLst/>
              <a:ahLst/>
              <a:cxnLst/>
              <a:rect l="l" t="t" r="r" b="b"/>
              <a:pathLst>
                <a:path w="1219200" h="873760">
                  <a:moveTo>
                    <a:pt x="0" y="436625"/>
                  </a:moveTo>
                  <a:lnTo>
                    <a:pt x="609599" y="0"/>
                  </a:lnTo>
                  <a:lnTo>
                    <a:pt x="1219199" y="436625"/>
                  </a:lnTo>
                  <a:lnTo>
                    <a:pt x="609599" y="873251"/>
                  </a:lnTo>
                  <a:lnTo>
                    <a:pt x="0" y="436625"/>
                  </a:lnTo>
                  <a:close/>
                </a:path>
              </a:pathLst>
            </a:custGeom>
            <a:ln w="38099">
              <a:solidFill>
                <a:srgbClr val="009999"/>
              </a:solidFill>
            </a:ln>
          </p:spPr>
          <p:txBody>
            <a:bodyPr wrap="square" lIns="0" tIns="0" rIns="0" bIns="0" rtlCol="0"/>
            <a:lstStyle/>
            <a:p>
              <a:endParaRPr/>
            </a:p>
          </p:txBody>
        </p:sp>
        <p:sp>
          <p:nvSpPr>
            <p:cNvPr id="8" name="object 8"/>
            <p:cNvSpPr/>
            <p:nvPr/>
          </p:nvSpPr>
          <p:spPr>
            <a:xfrm>
              <a:off x="3516629" y="1505711"/>
              <a:ext cx="76200" cy="821055"/>
            </a:xfrm>
            <a:custGeom>
              <a:avLst/>
              <a:gdLst/>
              <a:ahLst/>
              <a:cxnLst/>
              <a:rect l="l" t="t" r="r" b="b"/>
              <a:pathLst>
                <a:path w="76200" h="821055">
                  <a:moveTo>
                    <a:pt x="19050" y="744474"/>
                  </a:moveTo>
                  <a:lnTo>
                    <a:pt x="0" y="744474"/>
                  </a:lnTo>
                  <a:lnTo>
                    <a:pt x="38100" y="820674"/>
                  </a:lnTo>
                  <a:lnTo>
                    <a:pt x="66675" y="763524"/>
                  </a:lnTo>
                  <a:lnTo>
                    <a:pt x="19050" y="763524"/>
                  </a:lnTo>
                  <a:lnTo>
                    <a:pt x="19050" y="744474"/>
                  </a:lnTo>
                  <a:close/>
                </a:path>
                <a:path w="76200" h="821055">
                  <a:moveTo>
                    <a:pt x="57150" y="0"/>
                  </a:moveTo>
                  <a:lnTo>
                    <a:pt x="19050" y="0"/>
                  </a:lnTo>
                  <a:lnTo>
                    <a:pt x="19050" y="763524"/>
                  </a:lnTo>
                  <a:lnTo>
                    <a:pt x="57150" y="763524"/>
                  </a:lnTo>
                  <a:lnTo>
                    <a:pt x="57150" y="0"/>
                  </a:lnTo>
                  <a:close/>
                </a:path>
                <a:path w="76200" h="821055">
                  <a:moveTo>
                    <a:pt x="76200" y="744474"/>
                  </a:moveTo>
                  <a:lnTo>
                    <a:pt x="57150" y="744474"/>
                  </a:lnTo>
                  <a:lnTo>
                    <a:pt x="57150" y="763524"/>
                  </a:lnTo>
                  <a:lnTo>
                    <a:pt x="66675" y="763524"/>
                  </a:lnTo>
                  <a:lnTo>
                    <a:pt x="76200" y="744474"/>
                  </a:lnTo>
                  <a:close/>
                </a:path>
              </a:pathLst>
            </a:custGeom>
            <a:solidFill>
              <a:srgbClr val="009999"/>
            </a:solidFill>
          </p:spPr>
          <p:txBody>
            <a:bodyPr wrap="square" lIns="0" tIns="0" rIns="0" bIns="0" rtlCol="0"/>
            <a:lstStyle/>
            <a:p>
              <a:endParaRPr/>
            </a:p>
          </p:txBody>
        </p:sp>
      </p:grpSp>
      <p:sp>
        <p:nvSpPr>
          <p:cNvPr id="9" name="object 9"/>
          <p:cNvSpPr txBox="1"/>
          <p:nvPr/>
        </p:nvSpPr>
        <p:spPr>
          <a:xfrm>
            <a:off x="1162608" y="3803980"/>
            <a:ext cx="90741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9966"/>
                </a:solidFill>
                <a:latin typeface="Times New Roman"/>
                <a:cs typeface="Times New Roman"/>
              </a:rPr>
              <a:t>atom</a:t>
            </a:r>
            <a:r>
              <a:rPr sz="2400" b="1" spc="5" dirty="0">
                <a:solidFill>
                  <a:srgbClr val="FF9966"/>
                </a:solidFill>
                <a:latin typeface="Times New Roman"/>
                <a:cs typeface="Times New Roman"/>
              </a:rPr>
              <a:t>i</a:t>
            </a:r>
            <a:r>
              <a:rPr sz="2400" b="1" dirty="0">
                <a:solidFill>
                  <a:srgbClr val="FF9966"/>
                </a:solidFill>
                <a:latin typeface="Times New Roman"/>
                <a:cs typeface="Times New Roman"/>
              </a:rPr>
              <a:t>c</a:t>
            </a:r>
            <a:endParaRPr sz="2400">
              <a:latin typeface="Times New Roman"/>
              <a:cs typeface="Times New Roman"/>
            </a:endParaRPr>
          </a:p>
        </p:txBody>
      </p:sp>
      <p:sp>
        <p:nvSpPr>
          <p:cNvPr id="10" name="object 10"/>
          <p:cNvSpPr/>
          <p:nvPr/>
        </p:nvSpPr>
        <p:spPr>
          <a:xfrm>
            <a:off x="2193035" y="4034790"/>
            <a:ext cx="262890" cy="76200"/>
          </a:xfrm>
          <a:custGeom>
            <a:avLst/>
            <a:gdLst/>
            <a:ahLst/>
            <a:cxnLst/>
            <a:rect l="l" t="t" r="r" b="b"/>
            <a:pathLst>
              <a:path w="262889" h="76200">
                <a:moveTo>
                  <a:pt x="186689" y="0"/>
                </a:moveTo>
                <a:lnTo>
                  <a:pt x="186689" y="76200"/>
                </a:lnTo>
                <a:lnTo>
                  <a:pt x="224789" y="57150"/>
                </a:lnTo>
                <a:lnTo>
                  <a:pt x="205739" y="57150"/>
                </a:lnTo>
                <a:lnTo>
                  <a:pt x="205739" y="19050"/>
                </a:lnTo>
                <a:lnTo>
                  <a:pt x="224789" y="19050"/>
                </a:lnTo>
                <a:lnTo>
                  <a:pt x="186689" y="0"/>
                </a:lnTo>
                <a:close/>
              </a:path>
              <a:path w="262889" h="76200">
                <a:moveTo>
                  <a:pt x="186689" y="19050"/>
                </a:moveTo>
                <a:lnTo>
                  <a:pt x="0" y="19050"/>
                </a:lnTo>
                <a:lnTo>
                  <a:pt x="0" y="57150"/>
                </a:lnTo>
                <a:lnTo>
                  <a:pt x="186689" y="57150"/>
                </a:lnTo>
                <a:lnTo>
                  <a:pt x="186689" y="19050"/>
                </a:lnTo>
                <a:close/>
              </a:path>
              <a:path w="262889" h="76200">
                <a:moveTo>
                  <a:pt x="224789" y="19050"/>
                </a:moveTo>
                <a:lnTo>
                  <a:pt x="205739" y="19050"/>
                </a:lnTo>
                <a:lnTo>
                  <a:pt x="205739" y="57150"/>
                </a:lnTo>
                <a:lnTo>
                  <a:pt x="224789" y="57150"/>
                </a:lnTo>
                <a:lnTo>
                  <a:pt x="262889" y="38100"/>
                </a:lnTo>
                <a:lnTo>
                  <a:pt x="224789" y="19050"/>
                </a:lnTo>
                <a:close/>
              </a:path>
            </a:pathLst>
          </a:custGeom>
          <a:solidFill>
            <a:srgbClr val="009999"/>
          </a:solidFill>
        </p:spPr>
        <p:txBody>
          <a:bodyPr wrap="square" lIns="0" tIns="0" rIns="0" bIns="0" rtlCol="0"/>
          <a:lstStyle/>
          <a:p>
            <a:endParaRPr/>
          </a:p>
        </p:txBody>
      </p:sp>
      <p:sp>
        <p:nvSpPr>
          <p:cNvPr id="11" name="object 11"/>
          <p:cNvSpPr txBox="1"/>
          <p:nvPr/>
        </p:nvSpPr>
        <p:spPr>
          <a:xfrm>
            <a:off x="2699766" y="3563873"/>
            <a:ext cx="1710055" cy="728980"/>
          </a:xfrm>
          <a:prstGeom prst="rect">
            <a:avLst/>
          </a:prstGeom>
          <a:solidFill>
            <a:srgbClr val="CCEBFF"/>
          </a:solidFill>
          <a:ln w="38100">
            <a:solidFill>
              <a:srgbClr val="009999"/>
            </a:solidFill>
          </a:ln>
        </p:spPr>
        <p:txBody>
          <a:bodyPr vert="horz" wrap="square" lIns="0" tIns="180340" rIns="0" bIns="0" rtlCol="0">
            <a:spAutoFit/>
          </a:bodyPr>
          <a:lstStyle/>
          <a:p>
            <a:pPr marL="568960">
              <a:lnSpc>
                <a:spcPct val="100000"/>
              </a:lnSpc>
              <a:spcBef>
                <a:spcPts val="1420"/>
              </a:spcBef>
            </a:pPr>
            <a:r>
              <a:rPr sz="2400" b="1" spc="-5" dirty="0">
                <a:solidFill>
                  <a:srgbClr val="009999"/>
                </a:solidFill>
                <a:latin typeface="Times New Roman"/>
                <a:cs typeface="Times New Roman"/>
              </a:rPr>
              <a:t>S </a:t>
            </a:r>
            <a:r>
              <a:rPr sz="2400" b="1" dirty="0">
                <a:solidFill>
                  <a:srgbClr val="009999"/>
                </a:solidFill>
                <a:latin typeface="Times New Roman"/>
                <a:cs typeface="Times New Roman"/>
              </a:rPr>
              <a:t>-</a:t>
            </a:r>
            <a:r>
              <a:rPr sz="2400" b="1" spc="-20" dirty="0">
                <a:solidFill>
                  <a:srgbClr val="009999"/>
                </a:solidFill>
                <a:latin typeface="Times New Roman"/>
                <a:cs typeface="Times New Roman"/>
              </a:rPr>
              <a:t> </a:t>
            </a:r>
            <a:r>
              <a:rPr sz="2400" b="1" dirty="0">
                <a:solidFill>
                  <a:srgbClr val="009999"/>
                </a:solidFill>
                <a:latin typeface="Times New Roman"/>
                <a:cs typeface="Times New Roman"/>
              </a:rPr>
              <a:t>-</a:t>
            </a:r>
            <a:endParaRPr sz="2400">
              <a:latin typeface="Times New Roman"/>
              <a:cs typeface="Times New Roman"/>
            </a:endParaRPr>
          </a:p>
        </p:txBody>
      </p:sp>
      <p:grpSp>
        <p:nvGrpSpPr>
          <p:cNvPr id="12" name="object 12"/>
          <p:cNvGrpSpPr/>
          <p:nvPr/>
        </p:nvGrpSpPr>
        <p:grpSpPr>
          <a:xfrm>
            <a:off x="3554729" y="1995677"/>
            <a:ext cx="1362075" cy="786130"/>
            <a:chOff x="3554729" y="1995677"/>
            <a:chExt cx="1362075" cy="786130"/>
          </a:xfrm>
        </p:grpSpPr>
        <p:sp>
          <p:nvSpPr>
            <p:cNvPr id="13" name="object 13"/>
            <p:cNvSpPr/>
            <p:nvPr/>
          </p:nvSpPr>
          <p:spPr>
            <a:xfrm>
              <a:off x="4164329" y="2033777"/>
              <a:ext cx="733425" cy="728980"/>
            </a:xfrm>
            <a:custGeom>
              <a:avLst/>
              <a:gdLst/>
              <a:ahLst/>
              <a:cxnLst/>
              <a:rect l="l" t="t" r="r" b="b"/>
              <a:pathLst>
                <a:path w="733425" h="728980">
                  <a:moveTo>
                    <a:pt x="0" y="728472"/>
                  </a:moveTo>
                  <a:lnTo>
                    <a:pt x="733044" y="728472"/>
                  </a:lnTo>
                </a:path>
                <a:path w="733425" h="728980">
                  <a:moveTo>
                    <a:pt x="733044" y="728472"/>
                  </a:moveTo>
                  <a:lnTo>
                    <a:pt x="733044" y="0"/>
                  </a:lnTo>
                </a:path>
              </a:pathLst>
            </a:custGeom>
            <a:ln w="38100">
              <a:solidFill>
                <a:srgbClr val="009999"/>
              </a:solidFill>
            </a:ln>
          </p:spPr>
          <p:txBody>
            <a:bodyPr wrap="square" lIns="0" tIns="0" rIns="0" bIns="0" rtlCol="0"/>
            <a:lstStyle/>
            <a:p>
              <a:endParaRPr/>
            </a:p>
          </p:txBody>
        </p:sp>
        <p:sp>
          <p:nvSpPr>
            <p:cNvPr id="14" name="object 14"/>
            <p:cNvSpPr/>
            <p:nvPr/>
          </p:nvSpPr>
          <p:spPr>
            <a:xfrm>
              <a:off x="3554729" y="1995677"/>
              <a:ext cx="1362075" cy="76200"/>
            </a:xfrm>
            <a:custGeom>
              <a:avLst/>
              <a:gdLst/>
              <a:ahLst/>
              <a:cxnLst/>
              <a:rect l="l" t="t" r="r" b="b"/>
              <a:pathLst>
                <a:path w="1362075" h="76200">
                  <a:moveTo>
                    <a:pt x="76200" y="0"/>
                  </a:moveTo>
                  <a:lnTo>
                    <a:pt x="0" y="38100"/>
                  </a:lnTo>
                  <a:lnTo>
                    <a:pt x="76200" y="76200"/>
                  </a:lnTo>
                  <a:lnTo>
                    <a:pt x="76200" y="57150"/>
                  </a:lnTo>
                  <a:lnTo>
                    <a:pt x="57150" y="57150"/>
                  </a:lnTo>
                  <a:lnTo>
                    <a:pt x="57150" y="19050"/>
                  </a:lnTo>
                  <a:lnTo>
                    <a:pt x="76200" y="19050"/>
                  </a:lnTo>
                  <a:lnTo>
                    <a:pt x="76200" y="0"/>
                  </a:lnTo>
                  <a:close/>
                </a:path>
                <a:path w="1362075" h="76200">
                  <a:moveTo>
                    <a:pt x="76200" y="19050"/>
                  </a:moveTo>
                  <a:lnTo>
                    <a:pt x="57150" y="19050"/>
                  </a:lnTo>
                  <a:lnTo>
                    <a:pt x="57150" y="57150"/>
                  </a:lnTo>
                  <a:lnTo>
                    <a:pt x="76200" y="57150"/>
                  </a:lnTo>
                  <a:lnTo>
                    <a:pt x="76200" y="19050"/>
                  </a:lnTo>
                  <a:close/>
                </a:path>
                <a:path w="1362075" h="76200">
                  <a:moveTo>
                    <a:pt x="1361694" y="19050"/>
                  </a:moveTo>
                  <a:lnTo>
                    <a:pt x="76200" y="19050"/>
                  </a:lnTo>
                  <a:lnTo>
                    <a:pt x="76200" y="57150"/>
                  </a:lnTo>
                  <a:lnTo>
                    <a:pt x="1361694" y="57150"/>
                  </a:lnTo>
                  <a:lnTo>
                    <a:pt x="1361694" y="19050"/>
                  </a:lnTo>
                  <a:close/>
                </a:path>
              </a:pathLst>
            </a:custGeom>
            <a:solidFill>
              <a:srgbClr val="009999"/>
            </a:solidFill>
          </p:spPr>
          <p:txBody>
            <a:bodyPr wrap="square" lIns="0" tIns="0" rIns="0" bIns="0" rtlCol="0"/>
            <a:lstStyle/>
            <a:p>
              <a:endParaRPr/>
            </a:p>
          </p:txBody>
        </p:sp>
      </p:grpSp>
      <p:sp>
        <p:nvSpPr>
          <p:cNvPr id="15" name="object 15"/>
          <p:cNvSpPr txBox="1"/>
          <p:nvPr/>
        </p:nvSpPr>
        <p:spPr>
          <a:xfrm>
            <a:off x="2455926" y="2981705"/>
            <a:ext cx="2197735" cy="1455420"/>
          </a:xfrm>
          <a:prstGeom prst="rect">
            <a:avLst/>
          </a:prstGeom>
          <a:ln w="38100">
            <a:solidFill>
              <a:srgbClr val="800000"/>
            </a:solidFill>
          </a:ln>
        </p:spPr>
        <p:txBody>
          <a:bodyPr vert="horz" wrap="square" lIns="0" tIns="179705" rIns="0" bIns="0" rtlCol="0">
            <a:spAutoFit/>
          </a:bodyPr>
          <a:lstStyle/>
          <a:p>
            <a:pPr marL="608330" algn="ctr">
              <a:lnSpc>
                <a:spcPct val="100000"/>
              </a:lnSpc>
              <a:spcBef>
                <a:spcPts val="1415"/>
              </a:spcBef>
            </a:pPr>
            <a:r>
              <a:rPr sz="2400" spc="-5" dirty="0">
                <a:solidFill>
                  <a:srgbClr val="009999"/>
                </a:solidFill>
                <a:latin typeface="Times New Roman"/>
                <a:cs typeface="Times New Roman"/>
              </a:rPr>
              <a:t>F</a:t>
            </a:r>
            <a:endParaRPr sz="2400">
              <a:latin typeface="Times New Roman"/>
              <a:cs typeface="Times New Roman"/>
            </a:endParaRPr>
          </a:p>
        </p:txBody>
      </p:sp>
      <p:sp>
        <p:nvSpPr>
          <p:cNvPr id="16" name="object 16"/>
          <p:cNvSpPr txBox="1"/>
          <p:nvPr/>
        </p:nvSpPr>
        <p:spPr>
          <a:xfrm>
            <a:off x="3131566" y="2275078"/>
            <a:ext cx="2147570" cy="672465"/>
          </a:xfrm>
          <a:prstGeom prst="rect">
            <a:avLst/>
          </a:prstGeom>
        </p:spPr>
        <p:txBody>
          <a:bodyPr vert="horz" wrap="square" lIns="0" tIns="12700" rIns="0" bIns="0" rtlCol="0">
            <a:spAutoFit/>
          </a:bodyPr>
          <a:lstStyle/>
          <a:p>
            <a:pPr marR="5080" algn="r">
              <a:lnSpc>
                <a:spcPts val="2545"/>
              </a:lnSpc>
              <a:spcBef>
                <a:spcPts val="100"/>
              </a:spcBef>
            </a:pPr>
            <a:r>
              <a:rPr sz="2400" spc="-5" dirty="0">
                <a:solidFill>
                  <a:srgbClr val="009999"/>
                </a:solidFill>
                <a:latin typeface="Times New Roman"/>
                <a:cs typeface="Times New Roman"/>
              </a:rPr>
              <a:t>V</a:t>
            </a:r>
            <a:endParaRPr sz="2400">
              <a:latin typeface="Times New Roman"/>
              <a:cs typeface="Times New Roman"/>
            </a:endParaRPr>
          </a:p>
          <a:p>
            <a:pPr marL="12700">
              <a:lnSpc>
                <a:spcPts val="2545"/>
              </a:lnSpc>
            </a:pPr>
            <a:r>
              <a:rPr sz="2400" b="1" spc="-5" dirty="0">
                <a:solidFill>
                  <a:srgbClr val="009999"/>
                </a:solidFill>
                <a:latin typeface="Times New Roman"/>
                <a:cs typeface="Times New Roman"/>
              </a:rPr>
              <a:t>S </a:t>
            </a:r>
            <a:r>
              <a:rPr sz="2400" b="1" dirty="0">
                <a:solidFill>
                  <a:srgbClr val="009999"/>
                </a:solidFill>
                <a:latin typeface="Times New Roman"/>
                <a:cs typeface="Times New Roman"/>
              </a:rPr>
              <a:t>&lt;=</a:t>
            </a:r>
            <a:r>
              <a:rPr sz="2400" b="1" spc="-5" dirty="0">
                <a:solidFill>
                  <a:srgbClr val="009999"/>
                </a:solidFill>
                <a:latin typeface="Times New Roman"/>
                <a:cs typeface="Times New Roman"/>
              </a:rPr>
              <a:t> </a:t>
            </a:r>
            <a:r>
              <a:rPr sz="2400" b="1" dirty="0">
                <a:solidFill>
                  <a:srgbClr val="009999"/>
                </a:solidFill>
                <a:latin typeface="Times New Roman"/>
                <a:cs typeface="Times New Roman"/>
              </a:rPr>
              <a:t>0</a:t>
            </a:r>
            <a:endParaRPr sz="2400">
              <a:latin typeface="Times New Roman"/>
              <a:cs typeface="Times New Roman"/>
            </a:endParaRPr>
          </a:p>
        </p:txBody>
      </p:sp>
      <p:sp>
        <p:nvSpPr>
          <p:cNvPr id="17" name="object 17"/>
          <p:cNvSpPr/>
          <p:nvPr/>
        </p:nvSpPr>
        <p:spPr>
          <a:xfrm>
            <a:off x="3516629" y="3180588"/>
            <a:ext cx="76200" cy="383540"/>
          </a:xfrm>
          <a:custGeom>
            <a:avLst/>
            <a:gdLst/>
            <a:ahLst/>
            <a:cxnLst/>
            <a:rect l="l" t="t" r="r" b="b"/>
            <a:pathLst>
              <a:path w="76200" h="383539">
                <a:moveTo>
                  <a:pt x="19050" y="307086"/>
                </a:moveTo>
                <a:lnTo>
                  <a:pt x="0" y="307086"/>
                </a:lnTo>
                <a:lnTo>
                  <a:pt x="38100" y="383286"/>
                </a:lnTo>
                <a:lnTo>
                  <a:pt x="66675" y="326136"/>
                </a:lnTo>
                <a:lnTo>
                  <a:pt x="19050" y="326136"/>
                </a:lnTo>
                <a:lnTo>
                  <a:pt x="19050" y="307086"/>
                </a:lnTo>
                <a:close/>
              </a:path>
              <a:path w="76200" h="383539">
                <a:moveTo>
                  <a:pt x="57150" y="0"/>
                </a:moveTo>
                <a:lnTo>
                  <a:pt x="19050" y="0"/>
                </a:lnTo>
                <a:lnTo>
                  <a:pt x="19050" y="326136"/>
                </a:lnTo>
                <a:lnTo>
                  <a:pt x="57150" y="326136"/>
                </a:lnTo>
                <a:lnTo>
                  <a:pt x="57150" y="0"/>
                </a:lnTo>
                <a:close/>
              </a:path>
              <a:path w="76200" h="383539">
                <a:moveTo>
                  <a:pt x="76200" y="307086"/>
                </a:moveTo>
                <a:lnTo>
                  <a:pt x="57150" y="307086"/>
                </a:lnTo>
                <a:lnTo>
                  <a:pt x="57150" y="326136"/>
                </a:lnTo>
                <a:lnTo>
                  <a:pt x="66675" y="326136"/>
                </a:lnTo>
                <a:lnTo>
                  <a:pt x="76200" y="307086"/>
                </a:lnTo>
                <a:close/>
              </a:path>
            </a:pathLst>
          </a:custGeom>
          <a:solidFill>
            <a:srgbClr val="009999"/>
          </a:solidFill>
        </p:spPr>
        <p:txBody>
          <a:bodyPr wrap="square" lIns="0" tIns="0" rIns="0" bIns="0" rtlCol="0"/>
          <a:lstStyle/>
          <a:p>
            <a:endParaRPr/>
          </a:p>
        </p:txBody>
      </p:sp>
      <p:sp>
        <p:nvSpPr>
          <p:cNvPr id="18" name="object 18"/>
          <p:cNvSpPr txBox="1"/>
          <p:nvPr/>
        </p:nvSpPr>
        <p:spPr>
          <a:xfrm>
            <a:off x="6249161" y="1829561"/>
            <a:ext cx="1066800" cy="533400"/>
          </a:xfrm>
          <a:prstGeom prst="rect">
            <a:avLst/>
          </a:prstGeom>
          <a:solidFill>
            <a:srgbClr val="CCEBFF">
              <a:alpha val="50195"/>
            </a:srgbClr>
          </a:solidFill>
          <a:ln w="38100">
            <a:solidFill>
              <a:srgbClr val="009999"/>
            </a:solidFill>
          </a:ln>
        </p:spPr>
        <p:txBody>
          <a:bodyPr vert="horz" wrap="square" lIns="0" tIns="73025" rIns="0" bIns="0" rtlCol="0">
            <a:spAutoFit/>
          </a:bodyPr>
          <a:lstStyle/>
          <a:p>
            <a:pPr marL="236854">
              <a:lnSpc>
                <a:spcPct val="100000"/>
              </a:lnSpc>
              <a:spcBef>
                <a:spcPts val="575"/>
              </a:spcBef>
            </a:pPr>
            <a:r>
              <a:rPr sz="2400" b="1" spc="-5" dirty="0">
                <a:solidFill>
                  <a:srgbClr val="009999"/>
                </a:solidFill>
                <a:latin typeface="Times New Roman"/>
                <a:cs typeface="Times New Roman"/>
              </a:rPr>
              <a:t>S</a:t>
            </a:r>
            <a:r>
              <a:rPr sz="2400" b="1" spc="-25" dirty="0">
                <a:solidFill>
                  <a:srgbClr val="009999"/>
                </a:solidFill>
                <a:latin typeface="Times New Roman"/>
                <a:cs typeface="Times New Roman"/>
              </a:rPr>
              <a:t> </a:t>
            </a:r>
            <a:r>
              <a:rPr sz="2400" b="1" dirty="0">
                <a:solidFill>
                  <a:srgbClr val="009999"/>
                </a:solidFill>
                <a:latin typeface="Times New Roman"/>
                <a:cs typeface="Times New Roman"/>
              </a:rPr>
              <a:t>++</a:t>
            </a:r>
            <a:endParaRPr sz="2400">
              <a:latin typeface="Times New Roman"/>
              <a:cs typeface="Times New Roman"/>
            </a:endParaRPr>
          </a:p>
        </p:txBody>
      </p:sp>
      <p:sp>
        <p:nvSpPr>
          <p:cNvPr id="19" name="object 19"/>
          <p:cNvSpPr/>
          <p:nvPr/>
        </p:nvSpPr>
        <p:spPr>
          <a:xfrm>
            <a:off x="4953000" y="2028825"/>
            <a:ext cx="1323975" cy="155575"/>
          </a:xfrm>
          <a:custGeom>
            <a:avLst/>
            <a:gdLst/>
            <a:ahLst/>
            <a:cxnLst/>
            <a:rect l="l" t="t" r="r" b="b"/>
            <a:pathLst>
              <a:path w="1323975" h="155575">
                <a:moveTo>
                  <a:pt x="1293749" y="0"/>
                </a:moveTo>
                <a:lnTo>
                  <a:pt x="1282666" y="2936"/>
                </a:lnTo>
                <a:lnTo>
                  <a:pt x="1273984" y="9588"/>
                </a:lnTo>
                <a:lnTo>
                  <a:pt x="1268422" y="19002"/>
                </a:lnTo>
                <a:lnTo>
                  <a:pt x="1266825" y="30225"/>
                </a:lnTo>
                <a:lnTo>
                  <a:pt x="1269708" y="41201"/>
                </a:lnTo>
                <a:lnTo>
                  <a:pt x="1276365" y="49926"/>
                </a:lnTo>
                <a:lnTo>
                  <a:pt x="1285809" y="55532"/>
                </a:lnTo>
                <a:lnTo>
                  <a:pt x="1297051" y="57150"/>
                </a:lnTo>
                <a:lnTo>
                  <a:pt x="1308026" y="54213"/>
                </a:lnTo>
                <a:lnTo>
                  <a:pt x="1316751" y="47561"/>
                </a:lnTo>
                <a:lnTo>
                  <a:pt x="1322357" y="38147"/>
                </a:lnTo>
                <a:lnTo>
                  <a:pt x="1323975" y="26924"/>
                </a:lnTo>
                <a:lnTo>
                  <a:pt x="1321038" y="15948"/>
                </a:lnTo>
                <a:lnTo>
                  <a:pt x="1314386" y="7223"/>
                </a:lnTo>
                <a:lnTo>
                  <a:pt x="1304972" y="1617"/>
                </a:lnTo>
                <a:lnTo>
                  <a:pt x="1293749" y="0"/>
                </a:lnTo>
                <a:close/>
              </a:path>
              <a:path w="1323975" h="155575">
                <a:moveTo>
                  <a:pt x="1179576" y="6730"/>
                </a:moveTo>
                <a:lnTo>
                  <a:pt x="1168493" y="9667"/>
                </a:lnTo>
                <a:lnTo>
                  <a:pt x="1159811" y="16319"/>
                </a:lnTo>
                <a:lnTo>
                  <a:pt x="1154249" y="25733"/>
                </a:lnTo>
                <a:lnTo>
                  <a:pt x="1152652" y="36957"/>
                </a:lnTo>
                <a:lnTo>
                  <a:pt x="1155535" y="47932"/>
                </a:lnTo>
                <a:lnTo>
                  <a:pt x="1162192" y="56657"/>
                </a:lnTo>
                <a:lnTo>
                  <a:pt x="1171636" y="62263"/>
                </a:lnTo>
                <a:lnTo>
                  <a:pt x="1182877" y="63880"/>
                </a:lnTo>
                <a:lnTo>
                  <a:pt x="1193853" y="60890"/>
                </a:lnTo>
                <a:lnTo>
                  <a:pt x="1202578" y="54276"/>
                </a:lnTo>
                <a:lnTo>
                  <a:pt x="1208184" y="44876"/>
                </a:lnTo>
                <a:lnTo>
                  <a:pt x="1209802" y="33654"/>
                </a:lnTo>
                <a:lnTo>
                  <a:pt x="1206865" y="22679"/>
                </a:lnTo>
                <a:lnTo>
                  <a:pt x="1200213" y="13954"/>
                </a:lnTo>
                <a:lnTo>
                  <a:pt x="1190799" y="8348"/>
                </a:lnTo>
                <a:lnTo>
                  <a:pt x="1179576" y="6730"/>
                </a:lnTo>
                <a:close/>
              </a:path>
              <a:path w="1323975" h="155575">
                <a:moveTo>
                  <a:pt x="1065402" y="13462"/>
                </a:moveTo>
                <a:lnTo>
                  <a:pt x="1054427" y="16345"/>
                </a:lnTo>
                <a:lnTo>
                  <a:pt x="1045702" y="23002"/>
                </a:lnTo>
                <a:lnTo>
                  <a:pt x="1040096" y="32446"/>
                </a:lnTo>
                <a:lnTo>
                  <a:pt x="1038478" y="43687"/>
                </a:lnTo>
                <a:lnTo>
                  <a:pt x="1041362" y="54661"/>
                </a:lnTo>
                <a:lnTo>
                  <a:pt x="1048019" y="63373"/>
                </a:lnTo>
                <a:lnTo>
                  <a:pt x="1057463" y="68941"/>
                </a:lnTo>
                <a:lnTo>
                  <a:pt x="1068704" y="70485"/>
                </a:lnTo>
                <a:lnTo>
                  <a:pt x="1079680" y="67621"/>
                </a:lnTo>
                <a:lnTo>
                  <a:pt x="1088405" y="61007"/>
                </a:lnTo>
                <a:lnTo>
                  <a:pt x="1094011" y="51607"/>
                </a:lnTo>
                <a:lnTo>
                  <a:pt x="1095628" y="40386"/>
                </a:lnTo>
                <a:lnTo>
                  <a:pt x="1092745" y="29356"/>
                </a:lnTo>
                <a:lnTo>
                  <a:pt x="1086088" y="20637"/>
                </a:lnTo>
                <a:lnTo>
                  <a:pt x="1076644" y="15061"/>
                </a:lnTo>
                <a:lnTo>
                  <a:pt x="1065402" y="13462"/>
                </a:lnTo>
                <a:close/>
              </a:path>
              <a:path w="1323975" h="155575">
                <a:moveTo>
                  <a:pt x="951229" y="20192"/>
                </a:moveTo>
                <a:lnTo>
                  <a:pt x="940254" y="23076"/>
                </a:lnTo>
                <a:lnTo>
                  <a:pt x="931529" y="29733"/>
                </a:lnTo>
                <a:lnTo>
                  <a:pt x="925923" y="39177"/>
                </a:lnTo>
                <a:lnTo>
                  <a:pt x="924305" y="50419"/>
                </a:lnTo>
                <a:lnTo>
                  <a:pt x="927242" y="61392"/>
                </a:lnTo>
                <a:lnTo>
                  <a:pt x="933894" y="70104"/>
                </a:lnTo>
                <a:lnTo>
                  <a:pt x="943308" y="75672"/>
                </a:lnTo>
                <a:lnTo>
                  <a:pt x="954532" y="77215"/>
                </a:lnTo>
                <a:lnTo>
                  <a:pt x="965614" y="74332"/>
                </a:lnTo>
                <a:lnTo>
                  <a:pt x="974296" y="67675"/>
                </a:lnTo>
                <a:lnTo>
                  <a:pt x="979858" y="58231"/>
                </a:lnTo>
                <a:lnTo>
                  <a:pt x="981455" y="46989"/>
                </a:lnTo>
                <a:lnTo>
                  <a:pt x="978572" y="36034"/>
                </a:lnTo>
                <a:lnTo>
                  <a:pt x="971915" y="27352"/>
                </a:lnTo>
                <a:lnTo>
                  <a:pt x="962471" y="21790"/>
                </a:lnTo>
                <a:lnTo>
                  <a:pt x="951229" y="20192"/>
                </a:lnTo>
                <a:close/>
              </a:path>
              <a:path w="1323975" h="155575">
                <a:moveTo>
                  <a:pt x="837057" y="26924"/>
                </a:moveTo>
                <a:lnTo>
                  <a:pt x="826081" y="29807"/>
                </a:lnTo>
                <a:lnTo>
                  <a:pt x="817356" y="36464"/>
                </a:lnTo>
                <a:lnTo>
                  <a:pt x="811750" y="45908"/>
                </a:lnTo>
                <a:lnTo>
                  <a:pt x="810133" y="57150"/>
                </a:lnTo>
                <a:lnTo>
                  <a:pt x="813069" y="68105"/>
                </a:lnTo>
                <a:lnTo>
                  <a:pt x="819721" y="76787"/>
                </a:lnTo>
                <a:lnTo>
                  <a:pt x="829135" y="82349"/>
                </a:lnTo>
                <a:lnTo>
                  <a:pt x="840359" y="83947"/>
                </a:lnTo>
                <a:lnTo>
                  <a:pt x="851441" y="81063"/>
                </a:lnTo>
                <a:lnTo>
                  <a:pt x="860123" y="74406"/>
                </a:lnTo>
                <a:lnTo>
                  <a:pt x="865685" y="64962"/>
                </a:lnTo>
                <a:lnTo>
                  <a:pt x="867283" y="53721"/>
                </a:lnTo>
                <a:lnTo>
                  <a:pt x="864399" y="42765"/>
                </a:lnTo>
                <a:lnTo>
                  <a:pt x="857742" y="34083"/>
                </a:lnTo>
                <a:lnTo>
                  <a:pt x="848298" y="28521"/>
                </a:lnTo>
                <a:lnTo>
                  <a:pt x="837057" y="26924"/>
                </a:lnTo>
                <a:close/>
              </a:path>
              <a:path w="1323975" h="155575">
                <a:moveTo>
                  <a:pt x="722884" y="33654"/>
                </a:moveTo>
                <a:lnTo>
                  <a:pt x="711908" y="36538"/>
                </a:lnTo>
                <a:lnTo>
                  <a:pt x="703183" y="43195"/>
                </a:lnTo>
                <a:lnTo>
                  <a:pt x="697577" y="52639"/>
                </a:lnTo>
                <a:lnTo>
                  <a:pt x="695960" y="63880"/>
                </a:lnTo>
                <a:lnTo>
                  <a:pt x="698896" y="74836"/>
                </a:lnTo>
                <a:lnTo>
                  <a:pt x="705548" y="83518"/>
                </a:lnTo>
                <a:lnTo>
                  <a:pt x="714962" y="89080"/>
                </a:lnTo>
                <a:lnTo>
                  <a:pt x="726186" y="90677"/>
                </a:lnTo>
                <a:lnTo>
                  <a:pt x="737268" y="87794"/>
                </a:lnTo>
                <a:lnTo>
                  <a:pt x="745950" y="81137"/>
                </a:lnTo>
                <a:lnTo>
                  <a:pt x="751512" y="71693"/>
                </a:lnTo>
                <a:lnTo>
                  <a:pt x="753110" y="60451"/>
                </a:lnTo>
                <a:lnTo>
                  <a:pt x="750226" y="49478"/>
                </a:lnTo>
                <a:lnTo>
                  <a:pt x="743569" y="40766"/>
                </a:lnTo>
                <a:lnTo>
                  <a:pt x="734125" y="35198"/>
                </a:lnTo>
                <a:lnTo>
                  <a:pt x="722884" y="33654"/>
                </a:lnTo>
                <a:close/>
              </a:path>
              <a:path w="1323975" h="155575">
                <a:moveTo>
                  <a:pt x="608711" y="40386"/>
                </a:moveTo>
                <a:lnTo>
                  <a:pt x="597737" y="43249"/>
                </a:lnTo>
                <a:lnTo>
                  <a:pt x="589026" y="49863"/>
                </a:lnTo>
                <a:lnTo>
                  <a:pt x="583457" y="59263"/>
                </a:lnTo>
                <a:lnTo>
                  <a:pt x="581913" y="70485"/>
                </a:lnTo>
                <a:lnTo>
                  <a:pt x="584777" y="81514"/>
                </a:lnTo>
                <a:lnTo>
                  <a:pt x="591391" y="90233"/>
                </a:lnTo>
                <a:lnTo>
                  <a:pt x="600791" y="95809"/>
                </a:lnTo>
                <a:lnTo>
                  <a:pt x="612013" y="97409"/>
                </a:lnTo>
                <a:lnTo>
                  <a:pt x="623113" y="94525"/>
                </a:lnTo>
                <a:lnTo>
                  <a:pt x="631825" y="87868"/>
                </a:lnTo>
                <a:lnTo>
                  <a:pt x="637393" y="78424"/>
                </a:lnTo>
                <a:lnTo>
                  <a:pt x="638937" y="67183"/>
                </a:lnTo>
                <a:lnTo>
                  <a:pt x="636053" y="56209"/>
                </a:lnTo>
                <a:lnTo>
                  <a:pt x="629396" y="47498"/>
                </a:lnTo>
                <a:lnTo>
                  <a:pt x="619952" y="41929"/>
                </a:lnTo>
                <a:lnTo>
                  <a:pt x="608711" y="40386"/>
                </a:lnTo>
                <a:close/>
              </a:path>
              <a:path w="1323975" h="155575">
                <a:moveTo>
                  <a:pt x="494664" y="47116"/>
                </a:moveTo>
                <a:lnTo>
                  <a:pt x="483564" y="49980"/>
                </a:lnTo>
                <a:lnTo>
                  <a:pt x="474852" y="56594"/>
                </a:lnTo>
                <a:lnTo>
                  <a:pt x="469284" y="65994"/>
                </a:lnTo>
                <a:lnTo>
                  <a:pt x="467740" y="77215"/>
                </a:lnTo>
                <a:lnTo>
                  <a:pt x="470606" y="88191"/>
                </a:lnTo>
                <a:lnTo>
                  <a:pt x="477234" y="96916"/>
                </a:lnTo>
                <a:lnTo>
                  <a:pt x="486671" y="102522"/>
                </a:lnTo>
                <a:lnTo>
                  <a:pt x="497966" y="104139"/>
                </a:lnTo>
                <a:lnTo>
                  <a:pt x="508940" y="101203"/>
                </a:lnTo>
                <a:lnTo>
                  <a:pt x="517651" y="94551"/>
                </a:lnTo>
                <a:lnTo>
                  <a:pt x="523220" y="85137"/>
                </a:lnTo>
                <a:lnTo>
                  <a:pt x="524763" y="73913"/>
                </a:lnTo>
                <a:lnTo>
                  <a:pt x="521900" y="62940"/>
                </a:lnTo>
                <a:lnTo>
                  <a:pt x="515286" y="54228"/>
                </a:lnTo>
                <a:lnTo>
                  <a:pt x="505886" y="48660"/>
                </a:lnTo>
                <a:lnTo>
                  <a:pt x="494664" y="47116"/>
                </a:lnTo>
                <a:close/>
              </a:path>
              <a:path w="1323975" h="155575">
                <a:moveTo>
                  <a:pt x="380491" y="53721"/>
                </a:moveTo>
                <a:lnTo>
                  <a:pt x="369391" y="56657"/>
                </a:lnTo>
                <a:lnTo>
                  <a:pt x="360679" y="63309"/>
                </a:lnTo>
                <a:lnTo>
                  <a:pt x="355111" y="72723"/>
                </a:lnTo>
                <a:lnTo>
                  <a:pt x="353567" y="83947"/>
                </a:lnTo>
                <a:lnTo>
                  <a:pt x="356451" y="94922"/>
                </a:lnTo>
                <a:lnTo>
                  <a:pt x="363108" y="103647"/>
                </a:lnTo>
                <a:lnTo>
                  <a:pt x="372552" y="109253"/>
                </a:lnTo>
                <a:lnTo>
                  <a:pt x="383794" y="110871"/>
                </a:lnTo>
                <a:lnTo>
                  <a:pt x="394767" y="107934"/>
                </a:lnTo>
                <a:lnTo>
                  <a:pt x="403479" y="101282"/>
                </a:lnTo>
                <a:lnTo>
                  <a:pt x="409047" y="91868"/>
                </a:lnTo>
                <a:lnTo>
                  <a:pt x="410590" y="80645"/>
                </a:lnTo>
                <a:lnTo>
                  <a:pt x="407727" y="69669"/>
                </a:lnTo>
                <a:lnTo>
                  <a:pt x="401113" y="60944"/>
                </a:lnTo>
                <a:lnTo>
                  <a:pt x="391713" y="55338"/>
                </a:lnTo>
                <a:lnTo>
                  <a:pt x="380491" y="53721"/>
                </a:lnTo>
                <a:close/>
              </a:path>
              <a:path w="1323975" h="155575">
                <a:moveTo>
                  <a:pt x="266319" y="60451"/>
                </a:moveTo>
                <a:lnTo>
                  <a:pt x="266191" y="60451"/>
                </a:lnTo>
                <a:lnTo>
                  <a:pt x="255236" y="63388"/>
                </a:lnTo>
                <a:lnTo>
                  <a:pt x="246554" y="70040"/>
                </a:lnTo>
                <a:lnTo>
                  <a:pt x="240992" y="79454"/>
                </a:lnTo>
                <a:lnTo>
                  <a:pt x="239395" y="90677"/>
                </a:lnTo>
                <a:lnTo>
                  <a:pt x="242278" y="101653"/>
                </a:lnTo>
                <a:lnTo>
                  <a:pt x="248935" y="110378"/>
                </a:lnTo>
                <a:lnTo>
                  <a:pt x="258379" y="115984"/>
                </a:lnTo>
                <a:lnTo>
                  <a:pt x="269621" y="117601"/>
                </a:lnTo>
                <a:lnTo>
                  <a:pt x="280596" y="114611"/>
                </a:lnTo>
                <a:lnTo>
                  <a:pt x="289321" y="107997"/>
                </a:lnTo>
                <a:lnTo>
                  <a:pt x="294927" y="98597"/>
                </a:lnTo>
                <a:lnTo>
                  <a:pt x="296545" y="87375"/>
                </a:lnTo>
                <a:lnTo>
                  <a:pt x="293608" y="76400"/>
                </a:lnTo>
                <a:lnTo>
                  <a:pt x="286956" y="67675"/>
                </a:lnTo>
                <a:lnTo>
                  <a:pt x="277542" y="62069"/>
                </a:lnTo>
                <a:lnTo>
                  <a:pt x="266319" y="60451"/>
                </a:lnTo>
                <a:close/>
              </a:path>
              <a:path w="1323975" h="155575">
                <a:moveTo>
                  <a:pt x="152146" y="67183"/>
                </a:moveTo>
                <a:lnTo>
                  <a:pt x="141063" y="70066"/>
                </a:lnTo>
                <a:lnTo>
                  <a:pt x="132381" y="76723"/>
                </a:lnTo>
                <a:lnTo>
                  <a:pt x="126819" y="86167"/>
                </a:lnTo>
                <a:lnTo>
                  <a:pt x="125222" y="97409"/>
                </a:lnTo>
                <a:lnTo>
                  <a:pt x="128105" y="108382"/>
                </a:lnTo>
                <a:lnTo>
                  <a:pt x="134762" y="117094"/>
                </a:lnTo>
                <a:lnTo>
                  <a:pt x="144206" y="122662"/>
                </a:lnTo>
                <a:lnTo>
                  <a:pt x="155448" y="124205"/>
                </a:lnTo>
                <a:lnTo>
                  <a:pt x="166423" y="121342"/>
                </a:lnTo>
                <a:lnTo>
                  <a:pt x="175148" y="114728"/>
                </a:lnTo>
                <a:lnTo>
                  <a:pt x="180754" y="105328"/>
                </a:lnTo>
                <a:lnTo>
                  <a:pt x="182372" y="94107"/>
                </a:lnTo>
                <a:lnTo>
                  <a:pt x="179435" y="83077"/>
                </a:lnTo>
                <a:lnTo>
                  <a:pt x="172783" y="74358"/>
                </a:lnTo>
                <a:lnTo>
                  <a:pt x="163369" y="68782"/>
                </a:lnTo>
                <a:lnTo>
                  <a:pt x="152146" y="67183"/>
                </a:lnTo>
                <a:close/>
              </a:path>
              <a:path w="1323975" h="155575">
                <a:moveTo>
                  <a:pt x="110744" y="41021"/>
                </a:moveTo>
                <a:lnTo>
                  <a:pt x="0" y="104775"/>
                </a:lnTo>
                <a:lnTo>
                  <a:pt x="117475" y="155066"/>
                </a:lnTo>
                <a:lnTo>
                  <a:pt x="110744" y="41021"/>
                </a:lnTo>
                <a:close/>
              </a:path>
            </a:pathLst>
          </a:custGeom>
          <a:solidFill>
            <a:srgbClr val="009999"/>
          </a:solidFill>
        </p:spPr>
        <p:txBody>
          <a:bodyPr wrap="square" lIns="0" tIns="0" rIns="0" bIns="0" rtlCol="0"/>
          <a:lstStyle/>
          <a:p>
            <a:endParaRPr/>
          </a:p>
        </p:txBody>
      </p:sp>
      <p:sp>
        <p:nvSpPr>
          <p:cNvPr id="20" name="object 20"/>
          <p:cNvSpPr txBox="1"/>
          <p:nvPr/>
        </p:nvSpPr>
        <p:spPr>
          <a:xfrm>
            <a:off x="764540" y="2004186"/>
            <a:ext cx="170624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9966"/>
                </a:solidFill>
                <a:latin typeface="Times New Roman"/>
                <a:cs typeface="Times New Roman"/>
              </a:rPr>
              <a:t>i</a:t>
            </a:r>
            <a:r>
              <a:rPr sz="2400" b="1" dirty="0">
                <a:solidFill>
                  <a:srgbClr val="FF9966"/>
                </a:solidFill>
                <a:latin typeface="Times New Roman"/>
                <a:cs typeface="Times New Roman"/>
              </a:rPr>
              <a:t>nt</a:t>
            </a:r>
            <a:r>
              <a:rPr sz="2400" b="1" spc="5" dirty="0">
                <a:solidFill>
                  <a:srgbClr val="FF9966"/>
                </a:solidFill>
                <a:latin typeface="Times New Roman"/>
                <a:cs typeface="Times New Roman"/>
              </a:rPr>
              <a:t>e</a:t>
            </a:r>
            <a:r>
              <a:rPr sz="2400" b="1" dirty="0">
                <a:solidFill>
                  <a:srgbClr val="FF9966"/>
                </a:solidFill>
                <a:latin typeface="Times New Roman"/>
                <a:cs typeface="Times New Roman"/>
              </a:rPr>
              <a:t>r</a:t>
            </a:r>
            <a:r>
              <a:rPr sz="2400" b="1" spc="5" dirty="0">
                <a:solidFill>
                  <a:srgbClr val="FF9966"/>
                </a:solidFill>
                <a:latin typeface="Times New Roman"/>
                <a:cs typeface="Times New Roman"/>
              </a:rPr>
              <a:t>r</a:t>
            </a:r>
            <a:r>
              <a:rPr sz="2400" b="1" spc="-5" dirty="0">
                <a:solidFill>
                  <a:srgbClr val="FF9966"/>
                </a:solidFill>
                <a:latin typeface="Times New Roman"/>
                <a:cs typeface="Times New Roman"/>
              </a:rPr>
              <a:t>upti</a:t>
            </a:r>
            <a:r>
              <a:rPr sz="2400" b="1" dirty="0">
                <a:solidFill>
                  <a:srgbClr val="FF9966"/>
                </a:solidFill>
                <a:latin typeface="Times New Roman"/>
                <a:cs typeface="Times New Roman"/>
              </a:rPr>
              <a:t>ble</a:t>
            </a:r>
            <a:endParaRPr sz="2400">
              <a:latin typeface="Times New Roman"/>
              <a:cs typeface="Times New Roman"/>
            </a:endParaRPr>
          </a:p>
        </p:txBody>
      </p:sp>
      <p:grpSp>
        <p:nvGrpSpPr>
          <p:cNvPr id="21" name="object 21"/>
          <p:cNvGrpSpPr/>
          <p:nvPr/>
        </p:nvGrpSpPr>
        <p:grpSpPr>
          <a:xfrm>
            <a:off x="2496311" y="1143761"/>
            <a:ext cx="5067300" cy="3276600"/>
            <a:chOff x="2496311" y="1143761"/>
            <a:chExt cx="5067300" cy="3276600"/>
          </a:xfrm>
        </p:grpSpPr>
        <p:sp>
          <p:nvSpPr>
            <p:cNvPr id="22" name="object 22"/>
            <p:cNvSpPr/>
            <p:nvPr/>
          </p:nvSpPr>
          <p:spPr>
            <a:xfrm>
              <a:off x="2496311" y="2172461"/>
              <a:ext cx="933450" cy="76200"/>
            </a:xfrm>
            <a:custGeom>
              <a:avLst/>
              <a:gdLst/>
              <a:ahLst/>
              <a:cxnLst/>
              <a:rect l="l" t="t" r="r" b="b"/>
              <a:pathLst>
                <a:path w="933450" h="76200">
                  <a:moveTo>
                    <a:pt x="857250" y="0"/>
                  </a:moveTo>
                  <a:lnTo>
                    <a:pt x="857250" y="76200"/>
                  </a:lnTo>
                  <a:lnTo>
                    <a:pt x="895350" y="57150"/>
                  </a:lnTo>
                  <a:lnTo>
                    <a:pt x="876300" y="57150"/>
                  </a:lnTo>
                  <a:lnTo>
                    <a:pt x="876300" y="19050"/>
                  </a:lnTo>
                  <a:lnTo>
                    <a:pt x="895350" y="19050"/>
                  </a:lnTo>
                  <a:lnTo>
                    <a:pt x="857250" y="0"/>
                  </a:lnTo>
                  <a:close/>
                </a:path>
                <a:path w="933450" h="76200">
                  <a:moveTo>
                    <a:pt x="857250" y="19050"/>
                  </a:moveTo>
                  <a:lnTo>
                    <a:pt x="0" y="19050"/>
                  </a:lnTo>
                  <a:lnTo>
                    <a:pt x="0" y="57150"/>
                  </a:lnTo>
                  <a:lnTo>
                    <a:pt x="857250" y="57150"/>
                  </a:lnTo>
                  <a:lnTo>
                    <a:pt x="857250" y="19050"/>
                  </a:lnTo>
                  <a:close/>
                </a:path>
                <a:path w="933450" h="76200">
                  <a:moveTo>
                    <a:pt x="895350" y="19050"/>
                  </a:moveTo>
                  <a:lnTo>
                    <a:pt x="876300" y="19050"/>
                  </a:lnTo>
                  <a:lnTo>
                    <a:pt x="876300" y="57150"/>
                  </a:lnTo>
                  <a:lnTo>
                    <a:pt x="895350" y="57150"/>
                  </a:lnTo>
                  <a:lnTo>
                    <a:pt x="933450" y="38100"/>
                  </a:lnTo>
                  <a:lnTo>
                    <a:pt x="895350" y="19050"/>
                  </a:lnTo>
                  <a:close/>
                </a:path>
              </a:pathLst>
            </a:custGeom>
            <a:solidFill>
              <a:srgbClr val="009999"/>
            </a:solidFill>
          </p:spPr>
          <p:txBody>
            <a:bodyPr wrap="square" lIns="0" tIns="0" rIns="0" bIns="0" rtlCol="0"/>
            <a:lstStyle/>
            <a:p>
              <a:endParaRPr/>
            </a:p>
          </p:txBody>
        </p:sp>
        <p:sp>
          <p:nvSpPr>
            <p:cNvPr id="23" name="object 23"/>
            <p:cNvSpPr/>
            <p:nvPr/>
          </p:nvSpPr>
          <p:spPr>
            <a:xfrm>
              <a:off x="5487161" y="1143761"/>
              <a:ext cx="0" cy="3276600"/>
            </a:xfrm>
            <a:custGeom>
              <a:avLst/>
              <a:gdLst/>
              <a:ahLst/>
              <a:cxnLst/>
              <a:rect l="l" t="t" r="r" b="b"/>
              <a:pathLst>
                <a:path h="3276600">
                  <a:moveTo>
                    <a:pt x="0" y="0"/>
                  </a:moveTo>
                  <a:lnTo>
                    <a:pt x="0" y="3276600"/>
                  </a:lnTo>
                </a:path>
              </a:pathLst>
            </a:custGeom>
            <a:ln w="38100">
              <a:solidFill>
                <a:srgbClr val="FF3300"/>
              </a:solidFill>
              <a:prstDash val="lgDash"/>
            </a:ln>
          </p:spPr>
          <p:txBody>
            <a:bodyPr wrap="square" lIns="0" tIns="0" rIns="0" bIns="0" rtlCol="0"/>
            <a:lstStyle/>
            <a:p>
              <a:endParaRPr/>
            </a:p>
          </p:txBody>
        </p:sp>
        <p:sp>
          <p:nvSpPr>
            <p:cNvPr id="24" name="object 24"/>
            <p:cNvSpPr/>
            <p:nvPr/>
          </p:nvSpPr>
          <p:spPr>
            <a:xfrm>
              <a:off x="6725412" y="1219961"/>
              <a:ext cx="114300" cy="1752600"/>
            </a:xfrm>
            <a:custGeom>
              <a:avLst/>
              <a:gdLst/>
              <a:ahLst/>
              <a:cxnLst/>
              <a:rect l="l" t="t" r="r" b="b"/>
              <a:pathLst>
                <a:path w="114300" h="1752600">
                  <a:moveTo>
                    <a:pt x="114300" y="1638300"/>
                  </a:moveTo>
                  <a:lnTo>
                    <a:pt x="76200" y="1638300"/>
                  </a:lnTo>
                  <a:lnTo>
                    <a:pt x="76200" y="1143000"/>
                  </a:lnTo>
                  <a:lnTo>
                    <a:pt x="38100" y="1143000"/>
                  </a:lnTo>
                  <a:lnTo>
                    <a:pt x="38100" y="1638300"/>
                  </a:lnTo>
                  <a:lnTo>
                    <a:pt x="0" y="1638300"/>
                  </a:lnTo>
                  <a:lnTo>
                    <a:pt x="57150" y="1752600"/>
                  </a:lnTo>
                  <a:lnTo>
                    <a:pt x="104775" y="1657350"/>
                  </a:lnTo>
                  <a:lnTo>
                    <a:pt x="114300" y="1638300"/>
                  </a:lnTo>
                  <a:close/>
                </a:path>
                <a:path w="114300" h="1752600">
                  <a:moveTo>
                    <a:pt x="114300" y="495300"/>
                  </a:moveTo>
                  <a:lnTo>
                    <a:pt x="76200" y="495300"/>
                  </a:lnTo>
                  <a:lnTo>
                    <a:pt x="76200" y="0"/>
                  </a:lnTo>
                  <a:lnTo>
                    <a:pt x="38100" y="0"/>
                  </a:lnTo>
                  <a:lnTo>
                    <a:pt x="38100" y="495300"/>
                  </a:lnTo>
                  <a:lnTo>
                    <a:pt x="0" y="495300"/>
                  </a:lnTo>
                  <a:lnTo>
                    <a:pt x="57150" y="609600"/>
                  </a:lnTo>
                  <a:lnTo>
                    <a:pt x="104775" y="514350"/>
                  </a:lnTo>
                  <a:lnTo>
                    <a:pt x="114300" y="495300"/>
                  </a:lnTo>
                  <a:close/>
                </a:path>
              </a:pathLst>
            </a:custGeom>
            <a:solidFill>
              <a:srgbClr val="009999"/>
            </a:solidFill>
          </p:spPr>
          <p:txBody>
            <a:bodyPr wrap="square" lIns="0" tIns="0" rIns="0" bIns="0" rtlCol="0"/>
            <a:lstStyle/>
            <a:p>
              <a:endParaRPr/>
            </a:p>
          </p:txBody>
        </p:sp>
        <p:sp>
          <p:nvSpPr>
            <p:cNvPr id="25" name="object 25"/>
            <p:cNvSpPr/>
            <p:nvPr/>
          </p:nvSpPr>
          <p:spPr>
            <a:xfrm>
              <a:off x="6020561" y="1753361"/>
              <a:ext cx="1524000" cy="685800"/>
            </a:xfrm>
            <a:custGeom>
              <a:avLst/>
              <a:gdLst/>
              <a:ahLst/>
              <a:cxnLst/>
              <a:rect l="l" t="t" r="r" b="b"/>
              <a:pathLst>
                <a:path w="1524000" h="685800">
                  <a:moveTo>
                    <a:pt x="0" y="685800"/>
                  </a:moveTo>
                  <a:lnTo>
                    <a:pt x="1523999" y="685800"/>
                  </a:lnTo>
                  <a:lnTo>
                    <a:pt x="1523999" y="0"/>
                  </a:lnTo>
                  <a:lnTo>
                    <a:pt x="0" y="0"/>
                  </a:lnTo>
                  <a:lnTo>
                    <a:pt x="0" y="685800"/>
                  </a:lnTo>
                  <a:close/>
                </a:path>
              </a:pathLst>
            </a:custGeom>
            <a:ln w="38100">
              <a:solidFill>
                <a:srgbClr val="800000"/>
              </a:solidFill>
              <a:prstDash val="lgDash"/>
            </a:ln>
          </p:spPr>
          <p:txBody>
            <a:bodyPr wrap="square" lIns="0" tIns="0" rIns="0" bIns="0" rtlCol="0"/>
            <a:lstStyle/>
            <a:p>
              <a:endParaRPr/>
            </a:p>
          </p:txBody>
        </p:sp>
      </p:grpSp>
      <p:sp>
        <p:nvSpPr>
          <p:cNvPr id="26" name="object 26"/>
          <p:cNvSpPr txBox="1"/>
          <p:nvPr/>
        </p:nvSpPr>
        <p:spPr>
          <a:xfrm>
            <a:off x="7623809" y="1927986"/>
            <a:ext cx="112585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other</a:t>
            </a:r>
            <a:r>
              <a:rPr sz="2400" spc="-90" dirty="0">
                <a:solidFill>
                  <a:srgbClr val="009999"/>
                </a:solidFill>
                <a:latin typeface="Times New Roman"/>
                <a:cs typeface="Times New Roman"/>
              </a:rPr>
              <a:t> </a:t>
            </a:r>
            <a:r>
              <a:rPr sz="2400" spc="-35" dirty="0">
                <a:solidFill>
                  <a:srgbClr val="009999"/>
                </a:solidFill>
                <a:latin typeface="Times New Roman"/>
                <a:cs typeface="Times New Roman"/>
              </a:rPr>
              <a:t>thr.</a:t>
            </a:r>
            <a:endParaRPr sz="2400">
              <a:latin typeface="Times New Roman"/>
              <a:cs typeface="Times New Roman"/>
            </a:endParaRPr>
          </a:p>
        </p:txBody>
      </p:sp>
      <p:sp>
        <p:nvSpPr>
          <p:cNvPr id="29" name="object 29"/>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37</a:t>
            </a:fld>
            <a:endParaRPr dirty="0"/>
          </a:p>
        </p:txBody>
      </p:sp>
      <p:sp>
        <p:nvSpPr>
          <p:cNvPr id="27" name="object 27"/>
          <p:cNvSpPr txBox="1"/>
          <p:nvPr/>
        </p:nvSpPr>
        <p:spPr>
          <a:xfrm>
            <a:off x="6557008" y="635254"/>
            <a:ext cx="681991"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3300"/>
                </a:solidFill>
                <a:latin typeface="Liberation Sans Narrow"/>
                <a:cs typeface="Liberation Sans Narrow"/>
              </a:rPr>
              <a:t>CS</a:t>
            </a:r>
            <a:endParaRPr sz="2800" dirty="0">
              <a:latin typeface="Liberation Sans Narrow"/>
              <a:cs typeface="Liberation Sans Narrow"/>
            </a:endParaRPr>
          </a:p>
        </p:txBody>
      </p:sp>
      <p:sp>
        <p:nvSpPr>
          <p:cNvPr id="28" name="object 28"/>
          <p:cNvSpPr txBox="1"/>
          <p:nvPr/>
        </p:nvSpPr>
        <p:spPr>
          <a:xfrm>
            <a:off x="612140" y="4689763"/>
            <a:ext cx="7303770" cy="1580515"/>
          </a:xfrm>
          <a:prstGeom prst="rect">
            <a:avLst/>
          </a:prstGeom>
        </p:spPr>
        <p:txBody>
          <a:bodyPr vert="horz" wrap="square" lIns="0" tIns="225425" rIns="0" bIns="0" rtlCol="0">
            <a:spAutoFit/>
          </a:bodyPr>
          <a:lstStyle/>
          <a:p>
            <a:pPr marR="1377950" algn="ctr">
              <a:lnSpc>
                <a:spcPct val="100000"/>
              </a:lnSpc>
              <a:spcBef>
                <a:spcPts val="1775"/>
              </a:spcBef>
            </a:pPr>
            <a:r>
              <a:rPr sz="2800" b="1" spc="-5" dirty="0">
                <a:solidFill>
                  <a:srgbClr val="FF3300"/>
                </a:solidFill>
                <a:latin typeface="Liberation Sans Narrow"/>
                <a:cs typeface="Liberation Sans Narrow"/>
              </a:rPr>
              <a:t>CS</a:t>
            </a:r>
            <a:endParaRPr sz="2800" dirty="0">
              <a:latin typeface="Liberation Sans Narrow"/>
              <a:cs typeface="Liberation Sans Narrow"/>
            </a:endParaRPr>
          </a:p>
          <a:p>
            <a:pPr marL="12700" marR="5080">
              <a:lnSpc>
                <a:spcPct val="100000"/>
              </a:lnSpc>
              <a:spcBef>
                <a:spcPts val="1445"/>
              </a:spcBef>
            </a:pPr>
            <a:r>
              <a:rPr sz="2400" spc="-5" dirty="0">
                <a:solidFill>
                  <a:srgbClr val="800000"/>
                </a:solidFill>
                <a:latin typeface="Liberation Sans Narrow"/>
                <a:cs typeface="Liberation Sans Narrow"/>
              </a:rPr>
              <a:t>The loop is not atomic to </a:t>
            </a:r>
            <a:r>
              <a:rPr sz="2400" spc="-10" dirty="0">
                <a:solidFill>
                  <a:srgbClr val="800000"/>
                </a:solidFill>
                <a:latin typeface="Liberation Sans Narrow"/>
                <a:cs typeface="Liberation Sans Narrow"/>
              </a:rPr>
              <a:t>allow </a:t>
            </a:r>
            <a:r>
              <a:rPr sz="2400" spc="-5" dirty="0">
                <a:solidFill>
                  <a:srgbClr val="800000"/>
                </a:solidFill>
                <a:latin typeface="Liberation Sans Narrow"/>
                <a:cs typeface="Liberation Sans Narrow"/>
              </a:rPr>
              <a:t>another thread to interrupt the wait coming out of </a:t>
            </a:r>
            <a:r>
              <a:rPr sz="2400" dirty="0">
                <a:solidFill>
                  <a:srgbClr val="800000"/>
                </a:solidFill>
                <a:latin typeface="Liberation Sans Narrow"/>
                <a:cs typeface="Liberation Sans Narrow"/>
              </a:rPr>
              <a:t>the</a:t>
            </a:r>
            <a:r>
              <a:rPr sz="2400" spc="50" dirty="0">
                <a:solidFill>
                  <a:srgbClr val="800000"/>
                </a:solidFill>
                <a:latin typeface="Liberation Sans Narrow"/>
                <a:cs typeface="Liberation Sans Narrow"/>
              </a:rPr>
              <a:t> </a:t>
            </a:r>
            <a:r>
              <a:rPr sz="2400" dirty="0">
                <a:solidFill>
                  <a:srgbClr val="800000"/>
                </a:solidFill>
                <a:latin typeface="Liberation Sans Narrow"/>
                <a:cs typeface="Liberation Sans Narrow"/>
              </a:rPr>
              <a:t>CS</a:t>
            </a:r>
            <a:endParaRPr sz="2400" dirty="0">
              <a:latin typeface="Liberation Sans Narrow"/>
              <a:cs typeface="Liberation Sans Narro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252845" cy="514350"/>
          </a:xfrm>
          <a:prstGeom prst="rect">
            <a:avLst/>
          </a:prstGeom>
        </p:spPr>
        <p:txBody>
          <a:bodyPr vert="horz" wrap="square" lIns="0" tIns="13335" rIns="0" bIns="0" rtlCol="0">
            <a:spAutoFit/>
          </a:bodyPr>
          <a:lstStyle/>
          <a:p>
            <a:pPr marL="12700">
              <a:lnSpc>
                <a:spcPct val="100000"/>
              </a:lnSpc>
              <a:spcBef>
                <a:spcPts val="105"/>
              </a:spcBef>
            </a:pPr>
            <a:r>
              <a:rPr dirty="0"/>
              <a:t>Use of semaphores for </a:t>
            </a:r>
            <a:r>
              <a:rPr spc="-5" dirty="0"/>
              <a:t>critical</a:t>
            </a:r>
            <a:r>
              <a:rPr spc="-90" dirty="0"/>
              <a:t> </a:t>
            </a:r>
            <a:r>
              <a:rPr spc="-5" dirty="0"/>
              <a:t>sections</a:t>
            </a:r>
          </a:p>
        </p:txBody>
      </p:sp>
      <p:sp>
        <p:nvSpPr>
          <p:cNvPr id="4" name="object 4"/>
          <p:cNvSpPr/>
          <p:nvPr/>
        </p:nvSpPr>
        <p:spPr>
          <a:xfrm>
            <a:off x="1273428" y="2040382"/>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603628" y="1813175"/>
            <a:ext cx="3341370" cy="2878455"/>
          </a:xfrm>
          <a:prstGeom prst="rect">
            <a:avLst/>
          </a:prstGeom>
        </p:spPr>
        <p:txBody>
          <a:bodyPr vert="horz" wrap="square" lIns="0" tIns="12065" rIns="0" bIns="0" rtlCol="0">
            <a:spAutoFit/>
          </a:bodyPr>
          <a:lstStyle/>
          <a:p>
            <a:pPr marL="12700" marR="1207135">
              <a:lnSpc>
                <a:spcPct val="120000"/>
              </a:lnSpc>
              <a:spcBef>
                <a:spcPts val="95"/>
              </a:spcBef>
            </a:pPr>
            <a:r>
              <a:rPr sz="2400" b="1" dirty="0">
                <a:solidFill>
                  <a:srgbClr val="006666"/>
                </a:solidFill>
                <a:latin typeface="Arial"/>
                <a:cs typeface="Arial"/>
              </a:rPr>
              <a:t>For n threads  Initialize S to</a:t>
            </a:r>
            <a:r>
              <a:rPr sz="2400" b="1" spc="-145" dirty="0">
                <a:solidFill>
                  <a:srgbClr val="006666"/>
                </a:solidFill>
                <a:latin typeface="Arial"/>
                <a:cs typeface="Arial"/>
              </a:rPr>
              <a:t> </a:t>
            </a:r>
            <a:r>
              <a:rPr sz="2400" b="1" dirty="0">
                <a:solidFill>
                  <a:srgbClr val="006666"/>
                </a:solidFill>
                <a:latin typeface="Arial"/>
                <a:cs typeface="Arial"/>
              </a:rPr>
              <a:t>1</a:t>
            </a:r>
            <a:endParaRPr sz="2400">
              <a:latin typeface="Arial"/>
              <a:cs typeface="Arial"/>
            </a:endParaRPr>
          </a:p>
          <a:p>
            <a:pPr marL="12700" marR="5080">
              <a:lnSpc>
                <a:spcPct val="100000"/>
              </a:lnSpc>
              <a:spcBef>
                <a:spcPts val="580"/>
              </a:spcBef>
            </a:pPr>
            <a:r>
              <a:rPr sz="2400" b="1" spc="-5" dirty="0">
                <a:solidFill>
                  <a:srgbClr val="006666"/>
                </a:solidFill>
                <a:latin typeface="Arial"/>
                <a:cs typeface="Arial"/>
              </a:rPr>
              <a:t>Then </a:t>
            </a:r>
            <a:r>
              <a:rPr sz="2400" b="1" dirty="0">
                <a:solidFill>
                  <a:srgbClr val="006666"/>
                </a:solidFill>
                <a:latin typeface="Arial"/>
                <a:cs typeface="Arial"/>
              </a:rPr>
              <a:t>only </a:t>
            </a:r>
            <a:r>
              <a:rPr sz="2400" b="1" spc="-5" dirty="0">
                <a:solidFill>
                  <a:srgbClr val="006666"/>
                </a:solidFill>
                <a:latin typeface="Arial"/>
                <a:cs typeface="Arial"/>
              </a:rPr>
              <a:t>1 </a:t>
            </a:r>
            <a:r>
              <a:rPr sz="2400" b="1" dirty="0">
                <a:solidFill>
                  <a:srgbClr val="006666"/>
                </a:solidFill>
                <a:latin typeface="Arial"/>
                <a:cs typeface="Arial"/>
              </a:rPr>
              <a:t>thread</a:t>
            </a:r>
            <a:r>
              <a:rPr sz="2400" b="1" spc="-120" dirty="0">
                <a:solidFill>
                  <a:srgbClr val="006666"/>
                </a:solidFill>
                <a:latin typeface="Arial"/>
                <a:cs typeface="Arial"/>
              </a:rPr>
              <a:t> </a:t>
            </a:r>
            <a:r>
              <a:rPr sz="2400" b="1" dirty="0">
                <a:solidFill>
                  <a:srgbClr val="006666"/>
                </a:solidFill>
                <a:latin typeface="Arial"/>
                <a:cs typeface="Arial"/>
              </a:rPr>
              <a:t>can  </a:t>
            </a:r>
            <a:r>
              <a:rPr sz="2400" b="1" spc="-5" dirty="0">
                <a:solidFill>
                  <a:srgbClr val="006666"/>
                </a:solidFill>
                <a:latin typeface="Arial"/>
                <a:cs typeface="Arial"/>
              </a:rPr>
              <a:t>be </a:t>
            </a:r>
            <a:r>
              <a:rPr sz="2400" b="1" dirty="0">
                <a:solidFill>
                  <a:srgbClr val="006666"/>
                </a:solidFill>
                <a:latin typeface="Arial"/>
                <a:cs typeface="Arial"/>
              </a:rPr>
              <a:t>in its</a:t>
            </a:r>
            <a:r>
              <a:rPr sz="2400" b="1" spc="-50" dirty="0">
                <a:solidFill>
                  <a:srgbClr val="006666"/>
                </a:solidFill>
                <a:latin typeface="Arial"/>
                <a:cs typeface="Arial"/>
              </a:rPr>
              <a:t> </a:t>
            </a:r>
            <a:r>
              <a:rPr sz="2400" b="1" spc="-10" dirty="0">
                <a:solidFill>
                  <a:srgbClr val="006666"/>
                </a:solidFill>
                <a:latin typeface="Arial"/>
                <a:cs typeface="Arial"/>
              </a:rPr>
              <a:t>CS</a:t>
            </a:r>
            <a:endParaRPr sz="2400">
              <a:latin typeface="Arial"/>
              <a:cs typeface="Arial"/>
            </a:endParaRPr>
          </a:p>
          <a:p>
            <a:pPr marL="12700" marR="19685">
              <a:lnSpc>
                <a:spcPct val="100000"/>
              </a:lnSpc>
              <a:spcBef>
                <a:spcPts val="575"/>
              </a:spcBef>
            </a:pPr>
            <a:r>
              <a:rPr sz="2400" b="1" spc="-5" dirty="0">
                <a:solidFill>
                  <a:srgbClr val="006666"/>
                </a:solidFill>
                <a:latin typeface="Arial"/>
                <a:cs typeface="Arial"/>
              </a:rPr>
              <a:t>To </a:t>
            </a:r>
            <a:r>
              <a:rPr sz="2400" b="1" dirty="0">
                <a:solidFill>
                  <a:srgbClr val="006666"/>
                </a:solidFill>
                <a:latin typeface="Arial"/>
                <a:cs typeface="Arial"/>
              </a:rPr>
              <a:t>allow </a:t>
            </a:r>
            <a:r>
              <a:rPr sz="2400" b="1" spc="-5" dirty="0">
                <a:solidFill>
                  <a:srgbClr val="006666"/>
                </a:solidFill>
                <a:latin typeface="Arial"/>
                <a:cs typeface="Arial"/>
              </a:rPr>
              <a:t>k </a:t>
            </a:r>
            <a:r>
              <a:rPr sz="2400" b="1" dirty="0">
                <a:solidFill>
                  <a:srgbClr val="006666"/>
                </a:solidFill>
                <a:latin typeface="Arial"/>
                <a:cs typeface="Arial"/>
              </a:rPr>
              <a:t>threads to  </a:t>
            </a:r>
            <a:r>
              <a:rPr sz="2400" b="1" spc="-5" dirty="0">
                <a:solidFill>
                  <a:srgbClr val="006666"/>
                </a:solidFill>
                <a:latin typeface="Arial"/>
                <a:cs typeface="Arial"/>
              </a:rPr>
              <a:t>execute CS, </a:t>
            </a:r>
            <a:r>
              <a:rPr sz="2400" b="1" dirty="0">
                <a:solidFill>
                  <a:srgbClr val="006666"/>
                </a:solidFill>
                <a:latin typeface="Arial"/>
                <a:cs typeface="Arial"/>
              </a:rPr>
              <a:t>initialize</a:t>
            </a:r>
            <a:r>
              <a:rPr sz="2400" b="1" spc="-80" dirty="0">
                <a:solidFill>
                  <a:srgbClr val="006666"/>
                </a:solidFill>
                <a:latin typeface="Arial"/>
                <a:cs typeface="Arial"/>
              </a:rPr>
              <a:t> </a:t>
            </a:r>
            <a:r>
              <a:rPr sz="2400" b="1" dirty="0">
                <a:solidFill>
                  <a:srgbClr val="006666"/>
                </a:solidFill>
                <a:latin typeface="Arial"/>
                <a:cs typeface="Arial"/>
              </a:rPr>
              <a:t>S  to</a:t>
            </a:r>
            <a:r>
              <a:rPr sz="2400" b="1" spc="-5" dirty="0">
                <a:solidFill>
                  <a:srgbClr val="006666"/>
                </a:solidFill>
                <a:latin typeface="Arial"/>
                <a:cs typeface="Arial"/>
              </a:rPr>
              <a:t> k</a:t>
            </a:r>
            <a:endParaRPr sz="2400">
              <a:latin typeface="Arial"/>
              <a:cs typeface="Arial"/>
            </a:endParaRPr>
          </a:p>
        </p:txBody>
      </p:sp>
      <p:sp>
        <p:nvSpPr>
          <p:cNvPr id="6" name="object 6"/>
          <p:cNvSpPr/>
          <p:nvPr/>
        </p:nvSpPr>
        <p:spPr>
          <a:xfrm>
            <a:off x="1273428" y="2479294"/>
            <a:ext cx="198119" cy="20269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273428" y="2918460"/>
            <a:ext cx="198119" cy="20269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273428" y="3723132"/>
            <a:ext cx="198119" cy="202692"/>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6099428" y="2130678"/>
            <a:ext cx="2219325" cy="2586355"/>
          </a:xfrm>
          <a:prstGeom prst="rect">
            <a:avLst/>
          </a:prstGeom>
        </p:spPr>
        <p:txBody>
          <a:bodyPr vert="horz" wrap="square" lIns="0" tIns="12700" rIns="0" bIns="0" rtlCol="0">
            <a:spAutoFit/>
          </a:bodyPr>
          <a:lstStyle/>
          <a:p>
            <a:pPr marL="12700" marR="372110">
              <a:lnSpc>
                <a:spcPct val="100000"/>
              </a:lnSpc>
              <a:spcBef>
                <a:spcPts val="100"/>
              </a:spcBef>
            </a:pPr>
            <a:r>
              <a:rPr sz="2400" b="1" spc="-5" dirty="0">
                <a:solidFill>
                  <a:srgbClr val="009999"/>
                </a:solidFill>
                <a:latin typeface="Courier New"/>
                <a:cs typeface="Courier New"/>
              </a:rPr>
              <a:t>Thread</a:t>
            </a:r>
            <a:r>
              <a:rPr sz="2400" b="1" spc="-95" dirty="0">
                <a:solidFill>
                  <a:srgbClr val="009999"/>
                </a:solidFill>
                <a:latin typeface="Courier New"/>
                <a:cs typeface="Courier New"/>
              </a:rPr>
              <a:t> </a:t>
            </a:r>
            <a:r>
              <a:rPr sz="2400" b="1" spc="-10" dirty="0">
                <a:solidFill>
                  <a:srgbClr val="009999"/>
                </a:solidFill>
                <a:latin typeface="Courier New"/>
                <a:cs typeface="Courier New"/>
              </a:rPr>
              <a:t>Ti:  </a:t>
            </a:r>
            <a:r>
              <a:rPr sz="2400" b="1" spc="-5" dirty="0">
                <a:solidFill>
                  <a:srgbClr val="009999"/>
                </a:solidFill>
                <a:latin typeface="Courier New"/>
                <a:cs typeface="Courier New"/>
              </a:rPr>
              <a:t>repeat</a:t>
            </a:r>
            <a:endParaRPr sz="2400">
              <a:latin typeface="Courier New"/>
              <a:cs typeface="Courier New"/>
            </a:endParaRPr>
          </a:p>
          <a:p>
            <a:pPr marL="195580" marR="370840">
              <a:lnSpc>
                <a:spcPct val="100000"/>
              </a:lnSpc>
            </a:pPr>
            <a:r>
              <a:rPr sz="2400" b="1" spc="-5" dirty="0">
                <a:solidFill>
                  <a:srgbClr val="FF9966"/>
                </a:solidFill>
                <a:latin typeface="Courier New"/>
                <a:cs typeface="Courier New"/>
              </a:rPr>
              <a:t>wait</a:t>
            </a:r>
            <a:r>
              <a:rPr sz="2400" b="1" spc="-80" dirty="0">
                <a:solidFill>
                  <a:srgbClr val="FF9966"/>
                </a:solidFill>
                <a:latin typeface="Courier New"/>
                <a:cs typeface="Courier New"/>
              </a:rPr>
              <a:t> </a:t>
            </a:r>
            <a:r>
              <a:rPr sz="2400" b="1" spc="-10" dirty="0">
                <a:solidFill>
                  <a:srgbClr val="FF9966"/>
                </a:solidFill>
                <a:latin typeface="Courier New"/>
                <a:cs typeface="Courier New"/>
              </a:rPr>
              <a:t>(S);  </a:t>
            </a:r>
            <a:r>
              <a:rPr sz="2400" b="1" dirty="0">
                <a:solidFill>
                  <a:srgbClr val="009999"/>
                </a:solidFill>
                <a:latin typeface="Courier New"/>
                <a:cs typeface="Courier New"/>
              </a:rPr>
              <a:t>CS</a:t>
            </a:r>
            <a:endParaRPr sz="2400">
              <a:latin typeface="Courier New"/>
              <a:cs typeface="Courier New"/>
            </a:endParaRPr>
          </a:p>
          <a:p>
            <a:pPr marL="195580" marR="5080">
              <a:lnSpc>
                <a:spcPct val="100000"/>
              </a:lnSpc>
            </a:pPr>
            <a:r>
              <a:rPr sz="2400" b="1" spc="-5" dirty="0">
                <a:solidFill>
                  <a:srgbClr val="FF9966"/>
                </a:solidFill>
                <a:latin typeface="Courier New"/>
                <a:cs typeface="Courier New"/>
              </a:rPr>
              <a:t>signal</a:t>
            </a:r>
            <a:r>
              <a:rPr sz="2400" b="1" spc="-105" dirty="0">
                <a:solidFill>
                  <a:srgbClr val="FF9966"/>
                </a:solidFill>
                <a:latin typeface="Courier New"/>
                <a:cs typeface="Courier New"/>
              </a:rPr>
              <a:t> </a:t>
            </a:r>
            <a:r>
              <a:rPr sz="2400" b="1" spc="-5" dirty="0">
                <a:solidFill>
                  <a:srgbClr val="FF9966"/>
                </a:solidFill>
                <a:latin typeface="Courier New"/>
                <a:cs typeface="Courier New"/>
              </a:rPr>
              <a:t>(S);  </a:t>
            </a:r>
            <a:r>
              <a:rPr sz="2400" b="1" dirty="0">
                <a:solidFill>
                  <a:srgbClr val="009999"/>
                </a:solidFill>
                <a:latin typeface="Courier New"/>
                <a:cs typeface="Courier New"/>
              </a:rPr>
              <a:t>RS</a:t>
            </a:r>
            <a:endParaRPr sz="2400">
              <a:latin typeface="Courier New"/>
              <a:cs typeface="Courier New"/>
            </a:endParaRPr>
          </a:p>
          <a:p>
            <a:pPr marL="12700">
              <a:lnSpc>
                <a:spcPct val="100000"/>
              </a:lnSpc>
            </a:pPr>
            <a:r>
              <a:rPr sz="2400" b="1" spc="-5" dirty="0">
                <a:solidFill>
                  <a:srgbClr val="009999"/>
                </a:solidFill>
                <a:latin typeface="Courier New"/>
                <a:cs typeface="Courier New"/>
              </a:rPr>
              <a:t>forever</a:t>
            </a:r>
            <a:endParaRPr sz="2400">
              <a:latin typeface="Courier New"/>
              <a:cs typeface="Courier New"/>
            </a:endParaRPr>
          </a:p>
        </p:txBody>
      </p:sp>
      <p:sp>
        <p:nvSpPr>
          <p:cNvPr id="10" name="object 10"/>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9774" y="1282700"/>
            <a:ext cx="2034539" cy="2586355"/>
          </a:xfrm>
          <a:prstGeom prst="rect">
            <a:avLst/>
          </a:prstGeom>
        </p:spPr>
        <p:txBody>
          <a:bodyPr vert="horz" wrap="square" lIns="0" tIns="12700" rIns="0" bIns="0" rtlCol="0">
            <a:spAutoFit/>
          </a:bodyPr>
          <a:lstStyle/>
          <a:p>
            <a:pPr marL="12065" marR="187325" algn="ctr">
              <a:lnSpc>
                <a:spcPct val="100000"/>
              </a:lnSpc>
              <a:spcBef>
                <a:spcPts val="100"/>
              </a:spcBef>
            </a:pPr>
            <a:r>
              <a:rPr sz="2400" b="1" spc="-5" dirty="0">
                <a:solidFill>
                  <a:srgbClr val="009999"/>
                </a:solidFill>
                <a:latin typeface="Courier New"/>
                <a:cs typeface="Courier New"/>
              </a:rPr>
              <a:t>Thread</a:t>
            </a:r>
            <a:r>
              <a:rPr sz="2400" b="1" spc="-110" dirty="0">
                <a:solidFill>
                  <a:srgbClr val="009999"/>
                </a:solidFill>
                <a:latin typeface="Courier New"/>
                <a:cs typeface="Courier New"/>
              </a:rPr>
              <a:t> </a:t>
            </a:r>
            <a:r>
              <a:rPr sz="2400" b="1" spc="-5" dirty="0">
                <a:solidFill>
                  <a:srgbClr val="009999"/>
                </a:solidFill>
                <a:latin typeface="Courier New"/>
                <a:cs typeface="Courier New"/>
              </a:rPr>
              <a:t>T1:  repeat  </a:t>
            </a:r>
            <a:r>
              <a:rPr sz="2400" b="1" spc="-5" dirty="0">
                <a:solidFill>
                  <a:srgbClr val="FF9966"/>
                </a:solidFill>
                <a:latin typeface="Courier New"/>
                <a:cs typeface="Courier New"/>
              </a:rPr>
              <a:t>wait </a:t>
            </a:r>
            <a:r>
              <a:rPr sz="2400" b="1" spc="-15" dirty="0">
                <a:solidFill>
                  <a:srgbClr val="FF9966"/>
                </a:solidFill>
                <a:latin typeface="Courier New"/>
                <a:cs typeface="Courier New"/>
              </a:rPr>
              <a:t>(S);  </a:t>
            </a:r>
            <a:r>
              <a:rPr sz="2400" b="1" spc="-5" dirty="0">
                <a:solidFill>
                  <a:srgbClr val="009999"/>
                </a:solidFill>
                <a:latin typeface="Courier New"/>
                <a:cs typeface="Courier New"/>
              </a:rPr>
              <a:t>CS</a:t>
            </a:r>
            <a:endParaRPr sz="2400">
              <a:latin typeface="Courier New"/>
              <a:cs typeface="Courier New"/>
            </a:endParaRPr>
          </a:p>
          <a:p>
            <a:pPr marL="833755" marR="5080" indent="-821690">
              <a:lnSpc>
                <a:spcPct val="100000"/>
              </a:lnSpc>
            </a:pPr>
            <a:r>
              <a:rPr sz="2400" b="1" spc="-5" dirty="0">
                <a:solidFill>
                  <a:srgbClr val="FF9966"/>
                </a:solidFill>
                <a:latin typeface="Courier New"/>
                <a:cs typeface="Courier New"/>
              </a:rPr>
              <a:t>signal</a:t>
            </a:r>
            <a:r>
              <a:rPr sz="2400" b="1" spc="-120" dirty="0">
                <a:solidFill>
                  <a:srgbClr val="FF9966"/>
                </a:solidFill>
                <a:latin typeface="Courier New"/>
                <a:cs typeface="Courier New"/>
              </a:rPr>
              <a:t> </a:t>
            </a:r>
            <a:r>
              <a:rPr sz="2400" b="1" spc="-5" dirty="0">
                <a:solidFill>
                  <a:srgbClr val="FF9966"/>
                </a:solidFill>
                <a:latin typeface="Courier New"/>
                <a:cs typeface="Courier New"/>
              </a:rPr>
              <a:t>(S);  </a:t>
            </a:r>
            <a:r>
              <a:rPr sz="2400" b="1" spc="-5" dirty="0">
                <a:solidFill>
                  <a:srgbClr val="009999"/>
                </a:solidFill>
                <a:latin typeface="Courier New"/>
                <a:cs typeface="Courier New"/>
              </a:rPr>
              <a:t>RS</a:t>
            </a:r>
            <a:endParaRPr sz="2400">
              <a:latin typeface="Courier New"/>
              <a:cs typeface="Courier New"/>
            </a:endParaRPr>
          </a:p>
          <a:p>
            <a:pPr marR="175260" algn="ctr">
              <a:lnSpc>
                <a:spcPct val="100000"/>
              </a:lnSpc>
            </a:pPr>
            <a:r>
              <a:rPr sz="2400" b="1" spc="-5" dirty="0">
                <a:solidFill>
                  <a:srgbClr val="009999"/>
                </a:solidFill>
                <a:latin typeface="Courier New"/>
                <a:cs typeface="Courier New"/>
              </a:rPr>
              <a:t>forever</a:t>
            </a:r>
            <a:endParaRPr sz="2400">
              <a:latin typeface="Courier New"/>
              <a:cs typeface="Courier New"/>
            </a:endParaRPr>
          </a:p>
        </p:txBody>
      </p:sp>
      <p:sp>
        <p:nvSpPr>
          <p:cNvPr id="3" name="object 3"/>
          <p:cNvSpPr txBox="1"/>
          <p:nvPr/>
        </p:nvSpPr>
        <p:spPr>
          <a:xfrm>
            <a:off x="4848605" y="1292097"/>
            <a:ext cx="2217420" cy="2586355"/>
          </a:xfrm>
          <a:prstGeom prst="rect">
            <a:avLst/>
          </a:prstGeom>
        </p:spPr>
        <p:txBody>
          <a:bodyPr vert="horz" wrap="square" lIns="0" tIns="12700" rIns="0" bIns="0" rtlCol="0">
            <a:spAutoFit/>
          </a:bodyPr>
          <a:lstStyle/>
          <a:p>
            <a:pPr marL="12700" marR="370840">
              <a:lnSpc>
                <a:spcPct val="100000"/>
              </a:lnSpc>
              <a:spcBef>
                <a:spcPts val="100"/>
              </a:spcBef>
            </a:pPr>
            <a:r>
              <a:rPr sz="2400" b="1" spc="-5" dirty="0">
                <a:solidFill>
                  <a:srgbClr val="009999"/>
                </a:solidFill>
                <a:latin typeface="Courier New"/>
                <a:cs typeface="Courier New"/>
              </a:rPr>
              <a:t>Thread</a:t>
            </a:r>
            <a:r>
              <a:rPr sz="2400" b="1" spc="-105" dirty="0">
                <a:solidFill>
                  <a:srgbClr val="009999"/>
                </a:solidFill>
                <a:latin typeface="Courier New"/>
                <a:cs typeface="Courier New"/>
              </a:rPr>
              <a:t> </a:t>
            </a:r>
            <a:r>
              <a:rPr sz="2400" b="1" spc="-10" dirty="0">
                <a:solidFill>
                  <a:srgbClr val="009999"/>
                </a:solidFill>
                <a:latin typeface="Courier New"/>
                <a:cs typeface="Courier New"/>
              </a:rPr>
              <a:t>T2:  </a:t>
            </a:r>
            <a:r>
              <a:rPr sz="2400" b="1" spc="-5" dirty="0">
                <a:solidFill>
                  <a:srgbClr val="009999"/>
                </a:solidFill>
                <a:latin typeface="Courier New"/>
                <a:cs typeface="Courier New"/>
              </a:rPr>
              <a:t>repeat</a:t>
            </a:r>
            <a:endParaRPr sz="2400">
              <a:latin typeface="Courier New"/>
              <a:cs typeface="Courier New"/>
            </a:endParaRPr>
          </a:p>
          <a:p>
            <a:pPr marL="195580" marR="370840">
              <a:lnSpc>
                <a:spcPct val="100000"/>
              </a:lnSpc>
            </a:pPr>
            <a:r>
              <a:rPr sz="2400" b="1" spc="-5" dirty="0">
                <a:solidFill>
                  <a:srgbClr val="FF9966"/>
                </a:solidFill>
                <a:latin typeface="Courier New"/>
                <a:cs typeface="Courier New"/>
              </a:rPr>
              <a:t>wait</a:t>
            </a:r>
            <a:r>
              <a:rPr sz="2400" b="1" spc="-100" dirty="0">
                <a:solidFill>
                  <a:srgbClr val="FF9966"/>
                </a:solidFill>
                <a:latin typeface="Courier New"/>
                <a:cs typeface="Courier New"/>
              </a:rPr>
              <a:t> </a:t>
            </a:r>
            <a:r>
              <a:rPr sz="2400" b="1" spc="-10" dirty="0">
                <a:solidFill>
                  <a:srgbClr val="FF9966"/>
                </a:solidFill>
                <a:latin typeface="Courier New"/>
                <a:cs typeface="Courier New"/>
              </a:rPr>
              <a:t>(S);  </a:t>
            </a:r>
            <a:r>
              <a:rPr sz="2400" b="1" spc="-5" dirty="0">
                <a:solidFill>
                  <a:srgbClr val="009999"/>
                </a:solidFill>
                <a:latin typeface="Courier New"/>
                <a:cs typeface="Courier New"/>
              </a:rPr>
              <a:t>CS</a:t>
            </a:r>
            <a:endParaRPr sz="2400">
              <a:latin typeface="Courier New"/>
              <a:cs typeface="Courier New"/>
            </a:endParaRPr>
          </a:p>
          <a:p>
            <a:pPr marL="195580" marR="5080">
              <a:lnSpc>
                <a:spcPct val="100000"/>
              </a:lnSpc>
            </a:pPr>
            <a:r>
              <a:rPr sz="2400" b="1" spc="-5" dirty="0">
                <a:solidFill>
                  <a:srgbClr val="FF9966"/>
                </a:solidFill>
                <a:latin typeface="Courier New"/>
                <a:cs typeface="Courier New"/>
              </a:rPr>
              <a:t>signal</a:t>
            </a:r>
            <a:r>
              <a:rPr sz="2400" b="1" spc="-120" dirty="0">
                <a:solidFill>
                  <a:srgbClr val="FF9966"/>
                </a:solidFill>
                <a:latin typeface="Courier New"/>
                <a:cs typeface="Courier New"/>
              </a:rPr>
              <a:t> </a:t>
            </a:r>
            <a:r>
              <a:rPr sz="2400" b="1" spc="-5" dirty="0">
                <a:solidFill>
                  <a:srgbClr val="FF9966"/>
                </a:solidFill>
                <a:latin typeface="Courier New"/>
                <a:cs typeface="Courier New"/>
              </a:rPr>
              <a:t>(S);  </a:t>
            </a:r>
            <a:r>
              <a:rPr sz="2400" b="1" spc="-5" dirty="0">
                <a:solidFill>
                  <a:srgbClr val="009999"/>
                </a:solidFill>
                <a:latin typeface="Courier New"/>
                <a:cs typeface="Courier New"/>
              </a:rPr>
              <a:t>RS</a:t>
            </a:r>
            <a:endParaRPr sz="2400">
              <a:latin typeface="Courier New"/>
              <a:cs typeface="Courier New"/>
            </a:endParaRPr>
          </a:p>
          <a:p>
            <a:pPr marL="12700">
              <a:lnSpc>
                <a:spcPct val="100000"/>
              </a:lnSpc>
              <a:spcBef>
                <a:spcPts val="5"/>
              </a:spcBef>
            </a:pPr>
            <a:r>
              <a:rPr sz="2400" b="1" spc="-5" dirty="0">
                <a:solidFill>
                  <a:srgbClr val="009999"/>
                </a:solidFill>
                <a:latin typeface="Courier New"/>
                <a:cs typeface="Courier New"/>
              </a:rPr>
              <a:t>forever</a:t>
            </a:r>
            <a:endParaRPr sz="2400">
              <a:latin typeface="Courier New"/>
              <a:cs typeface="Courier New"/>
            </a:endParaRPr>
          </a:p>
        </p:txBody>
      </p:sp>
      <p:sp>
        <p:nvSpPr>
          <p:cNvPr id="4" name="object 4"/>
          <p:cNvSpPr/>
          <p:nvPr/>
        </p:nvSpPr>
        <p:spPr>
          <a:xfrm>
            <a:off x="3016758" y="1986660"/>
            <a:ext cx="1905000" cy="1087120"/>
          </a:xfrm>
          <a:custGeom>
            <a:avLst/>
            <a:gdLst/>
            <a:ahLst/>
            <a:cxnLst/>
            <a:rect l="l" t="t" r="r" b="b"/>
            <a:pathLst>
              <a:path w="1905000" h="1087120">
                <a:moveTo>
                  <a:pt x="1905000" y="376301"/>
                </a:moveTo>
                <a:lnTo>
                  <a:pt x="1820291" y="367411"/>
                </a:lnTo>
                <a:lnTo>
                  <a:pt x="1826983" y="385267"/>
                </a:lnTo>
                <a:lnTo>
                  <a:pt x="1306106" y="580580"/>
                </a:lnTo>
                <a:lnTo>
                  <a:pt x="77165" y="17297"/>
                </a:lnTo>
                <a:lnTo>
                  <a:pt x="80784" y="9398"/>
                </a:lnTo>
                <a:lnTo>
                  <a:pt x="85090" y="0"/>
                </a:lnTo>
                <a:lnTo>
                  <a:pt x="0" y="2921"/>
                </a:lnTo>
                <a:lnTo>
                  <a:pt x="53340" y="69342"/>
                </a:lnTo>
                <a:lnTo>
                  <a:pt x="61290" y="51968"/>
                </a:lnTo>
                <a:lnTo>
                  <a:pt x="1255763" y="599452"/>
                </a:lnTo>
                <a:lnTo>
                  <a:pt x="51689" y="1050925"/>
                </a:lnTo>
                <a:lnTo>
                  <a:pt x="65024" y="1086612"/>
                </a:lnTo>
                <a:lnTo>
                  <a:pt x="1304493" y="621779"/>
                </a:lnTo>
                <a:lnTo>
                  <a:pt x="1838198" y="866394"/>
                </a:lnTo>
                <a:lnTo>
                  <a:pt x="1854073" y="831723"/>
                </a:lnTo>
                <a:lnTo>
                  <a:pt x="1354823" y="602907"/>
                </a:lnTo>
                <a:lnTo>
                  <a:pt x="1840331" y="420827"/>
                </a:lnTo>
                <a:lnTo>
                  <a:pt x="1847088" y="438785"/>
                </a:lnTo>
                <a:lnTo>
                  <a:pt x="1902879" y="378587"/>
                </a:lnTo>
                <a:lnTo>
                  <a:pt x="1905000" y="376301"/>
                </a:lnTo>
                <a:close/>
              </a:path>
            </a:pathLst>
          </a:custGeom>
          <a:solidFill>
            <a:srgbClr val="009999"/>
          </a:solidFill>
        </p:spPr>
        <p:txBody>
          <a:bodyPr wrap="square" lIns="0" tIns="0" rIns="0" bIns="0" rtlCol="0"/>
          <a:lstStyle/>
          <a:p>
            <a:endParaRPr/>
          </a:p>
        </p:txBody>
      </p:sp>
      <p:sp>
        <p:nvSpPr>
          <p:cNvPr id="5" name="object 5"/>
          <p:cNvSpPr txBox="1"/>
          <p:nvPr/>
        </p:nvSpPr>
        <p:spPr>
          <a:xfrm>
            <a:off x="1145844" y="4824221"/>
            <a:ext cx="5240655" cy="1305560"/>
          </a:xfrm>
          <a:prstGeom prst="rect">
            <a:avLst/>
          </a:prstGeom>
        </p:spPr>
        <p:txBody>
          <a:bodyPr vert="horz" wrap="square" lIns="0" tIns="12700" rIns="0" bIns="0" rtlCol="0">
            <a:spAutoFit/>
          </a:bodyPr>
          <a:lstStyle/>
          <a:p>
            <a:pPr marL="1893570">
              <a:lnSpc>
                <a:spcPct val="100000"/>
              </a:lnSpc>
              <a:spcBef>
                <a:spcPts val="100"/>
              </a:spcBef>
            </a:pPr>
            <a:r>
              <a:rPr sz="2400" spc="-5" dirty="0">
                <a:solidFill>
                  <a:srgbClr val="009999"/>
                </a:solidFill>
                <a:latin typeface="Times New Roman"/>
                <a:cs typeface="Times New Roman"/>
              </a:rPr>
              <a:t>Semaphores: global</a:t>
            </a:r>
            <a:r>
              <a:rPr sz="2400" spc="-20" dirty="0">
                <a:solidFill>
                  <a:srgbClr val="009999"/>
                </a:solidFill>
                <a:latin typeface="Times New Roman"/>
                <a:cs typeface="Times New Roman"/>
              </a:rPr>
              <a:t> </a:t>
            </a:r>
            <a:r>
              <a:rPr sz="2400" spc="-5" dirty="0">
                <a:solidFill>
                  <a:srgbClr val="009999"/>
                </a:solidFill>
                <a:latin typeface="Times New Roman"/>
                <a:cs typeface="Times New Roman"/>
              </a:rPr>
              <a:t>view</a:t>
            </a:r>
            <a:endParaRPr sz="2400">
              <a:latin typeface="Times New Roman"/>
              <a:cs typeface="Times New Roman"/>
            </a:endParaRPr>
          </a:p>
          <a:p>
            <a:pPr>
              <a:lnSpc>
                <a:spcPct val="100000"/>
              </a:lnSpc>
              <a:spcBef>
                <a:spcPts val="5"/>
              </a:spcBef>
            </a:pPr>
            <a:endParaRPr sz="3750">
              <a:latin typeface="Times New Roman"/>
              <a:cs typeface="Times New Roman"/>
            </a:endParaRPr>
          </a:p>
          <a:p>
            <a:pPr marL="12700">
              <a:lnSpc>
                <a:spcPct val="100000"/>
              </a:lnSpc>
            </a:pPr>
            <a:r>
              <a:rPr sz="2400" i="1" dirty="0">
                <a:solidFill>
                  <a:srgbClr val="009999"/>
                </a:solidFill>
                <a:latin typeface="Times New Roman"/>
                <a:cs typeface="Times New Roman"/>
              </a:rPr>
              <a:t>Can be easily generalized to </a:t>
            </a:r>
            <a:r>
              <a:rPr sz="2400" i="1" spc="-20" dirty="0">
                <a:solidFill>
                  <a:srgbClr val="009999"/>
                </a:solidFill>
                <a:latin typeface="Times New Roman"/>
                <a:cs typeface="Times New Roman"/>
              </a:rPr>
              <a:t>more.</a:t>
            </a:r>
            <a:r>
              <a:rPr sz="2400" i="1" spc="-125" dirty="0">
                <a:solidFill>
                  <a:srgbClr val="009999"/>
                </a:solidFill>
                <a:latin typeface="Times New Roman"/>
                <a:cs typeface="Times New Roman"/>
              </a:rPr>
              <a:t> </a:t>
            </a:r>
            <a:r>
              <a:rPr sz="2400" i="1" spc="-15" dirty="0">
                <a:solidFill>
                  <a:srgbClr val="009999"/>
                </a:solidFill>
                <a:latin typeface="Times New Roman"/>
                <a:cs typeface="Times New Roman"/>
              </a:rPr>
              <a:t>threads</a:t>
            </a:r>
            <a:endParaRPr sz="2400">
              <a:latin typeface="Times New Roman"/>
              <a:cs typeface="Times New Roman"/>
            </a:endParaRPr>
          </a:p>
        </p:txBody>
      </p:sp>
      <p:sp>
        <p:nvSpPr>
          <p:cNvPr id="7" name="object 7"/>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39</a:t>
            </a:fld>
            <a:endParaRPr dirty="0"/>
          </a:p>
        </p:txBody>
      </p:sp>
      <p:sp>
        <p:nvSpPr>
          <p:cNvPr id="6" name="object 6"/>
          <p:cNvSpPr txBox="1"/>
          <p:nvPr/>
        </p:nvSpPr>
        <p:spPr>
          <a:xfrm>
            <a:off x="2732023" y="502665"/>
            <a:ext cx="3926204"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9999"/>
                </a:solidFill>
                <a:latin typeface="Courier New"/>
                <a:cs typeface="Courier New"/>
              </a:rPr>
              <a:t>Initializes </a:t>
            </a:r>
            <a:r>
              <a:rPr sz="2400" b="1" dirty="0">
                <a:solidFill>
                  <a:srgbClr val="009999"/>
                </a:solidFill>
                <a:latin typeface="Courier New"/>
                <a:cs typeface="Courier New"/>
              </a:rPr>
              <a:t>S </a:t>
            </a:r>
            <a:r>
              <a:rPr sz="2400" b="1" spc="-5" dirty="0">
                <a:solidFill>
                  <a:srgbClr val="009999"/>
                </a:solidFill>
                <a:latin typeface="Courier New"/>
                <a:cs typeface="Courier New"/>
              </a:rPr>
              <a:t>to </a:t>
            </a:r>
            <a:r>
              <a:rPr sz="2400" dirty="0">
                <a:solidFill>
                  <a:srgbClr val="009999"/>
                </a:solidFill>
                <a:latin typeface="Times New Roman"/>
                <a:cs typeface="Times New Roman"/>
              </a:rPr>
              <a:t>&gt;</a:t>
            </a:r>
            <a:r>
              <a:rPr sz="2400" b="1" dirty="0">
                <a:solidFill>
                  <a:srgbClr val="009999"/>
                </a:solidFill>
                <a:latin typeface="Courier New"/>
                <a:cs typeface="Courier New"/>
              </a:rPr>
              <a:t>=</a:t>
            </a:r>
            <a:r>
              <a:rPr sz="2400" b="1" spc="-965" dirty="0">
                <a:solidFill>
                  <a:srgbClr val="009999"/>
                </a:solidFill>
                <a:latin typeface="Courier New"/>
                <a:cs typeface="Courier New"/>
              </a:rPr>
              <a:t> </a:t>
            </a:r>
            <a:r>
              <a:rPr sz="2400" b="1" dirty="0">
                <a:solidFill>
                  <a:srgbClr val="009999"/>
                </a:solidFill>
                <a:latin typeface="Courier New"/>
                <a:cs typeface="Courier New"/>
              </a:rPr>
              <a:t>1</a:t>
            </a:r>
            <a:endParaRPr sz="2400">
              <a:latin typeface="Courier New"/>
              <a:cs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399" y="469849"/>
            <a:ext cx="6633209" cy="505908"/>
          </a:xfrm>
          <a:prstGeom prst="rect">
            <a:avLst/>
          </a:prstGeom>
        </p:spPr>
        <p:txBody>
          <a:bodyPr vert="horz" wrap="square" lIns="0" tIns="13335" rIns="0" bIns="0" rtlCol="0">
            <a:spAutoFit/>
          </a:bodyPr>
          <a:lstStyle/>
          <a:p>
            <a:pPr marL="12700">
              <a:lnSpc>
                <a:spcPct val="100000"/>
              </a:lnSpc>
              <a:spcBef>
                <a:spcPts val="105"/>
              </a:spcBef>
            </a:pPr>
            <a:r>
              <a:rPr spc="-5" dirty="0"/>
              <a:t>Overview </a:t>
            </a:r>
            <a:r>
              <a:rPr dirty="0"/>
              <a:t>of a possible</a:t>
            </a:r>
            <a:r>
              <a:rPr spc="-95" dirty="0"/>
              <a:t> </a:t>
            </a:r>
            <a:r>
              <a:rPr spc="-5" dirty="0"/>
              <a:t>execution</a:t>
            </a:r>
          </a:p>
        </p:txBody>
      </p:sp>
      <p:sp>
        <p:nvSpPr>
          <p:cNvPr id="4" name="object 4"/>
          <p:cNvSpPr txBox="1"/>
          <p:nvPr/>
        </p:nvSpPr>
        <p:spPr>
          <a:xfrm>
            <a:off x="5505703" y="2499486"/>
            <a:ext cx="2484120" cy="57467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9999"/>
                </a:solidFill>
                <a:latin typeface="Courier New"/>
                <a:cs typeface="Courier New"/>
              </a:rPr>
              <a:t>Mr. </a:t>
            </a:r>
            <a:r>
              <a:rPr sz="1800" b="1" spc="-10" dirty="0">
                <a:solidFill>
                  <a:srgbClr val="009999"/>
                </a:solidFill>
                <a:latin typeface="Courier New"/>
                <a:cs typeface="Courier New"/>
              </a:rPr>
              <a:t>Guy requests</a:t>
            </a:r>
            <a:r>
              <a:rPr sz="1800" b="1" spc="-95" dirty="0">
                <a:solidFill>
                  <a:srgbClr val="009999"/>
                </a:solidFill>
                <a:latin typeface="Courier New"/>
                <a:cs typeface="Courier New"/>
              </a:rPr>
              <a:t> </a:t>
            </a:r>
            <a:r>
              <a:rPr sz="1800" b="1" dirty="0">
                <a:solidFill>
                  <a:srgbClr val="009999"/>
                </a:solidFill>
                <a:latin typeface="Courier New"/>
                <a:cs typeface="Courier New"/>
              </a:rPr>
              <a:t>a</a:t>
            </a:r>
            <a:endParaRPr sz="1800">
              <a:latin typeface="Courier New"/>
              <a:cs typeface="Courier New"/>
            </a:endParaRPr>
          </a:p>
          <a:p>
            <a:pPr marL="12700">
              <a:lnSpc>
                <a:spcPct val="100000"/>
              </a:lnSpc>
            </a:pPr>
            <a:r>
              <a:rPr sz="1800" b="1" spc="-10" dirty="0">
                <a:solidFill>
                  <a:srgbClr val="009999"/>
                </a:solidFill>
                <a:latin typeface="Courier New"/>
                <a:cs typeface="Courier New"/>
              </a:rPr>
              <a:t>plane</a:t>
            </a:r>
            <a:r>
              <a:rPr sz="1800" b="1" spc="-45" dirty="0">
                <a:solidFill>
                  <a:srgbClr val="009999"/>
                </a:solidFill>
                <a:latin typeface="Courier New"/>
                <a:cs typeface="Courier New"/>
              </a:rPr>
              <a:t> </a:t>
            </a:r>
            <a:r>
              <a:rPr sz="1800" b="1" spc="-10" dirty="0">
                <a:solidFill>
                  <a:srgbClr val="009999"/>
                </a:solidFill>
                <a:latin typeface="Courier New"/>
                <a:cs typeface="Courier New"/>
              </a:rPr>
              <a:t>reservation</a:t>
            </a:r>
            <a:endParaRPr sz="1800">
              <a:latin typeface="Courier New"/>
              <a:cs typeface="Courier New"/>
            </a:endParaRPr>
          </a:p>
        </p:txBody>
      </p:sp>
      <p:sp>
        <p:nvSpPr>
          <p:cNvPr id="5" name="object 5"/>
          <p:cNvSpPr txBox="1"/>
          <p:nvPr/>
        </p:nvSpPr>
        <p:spPr>
          <a:xfrm>
            <a:off x="5505703" y="3871341"/>
            <a:ext cx="3030855" cy="1671955"/>
          </a:xfrm>
          <a:prstGeom prst="rect">
            <a:avLst/>
          </a:prstGeom>
        </p:spPr>
        <p:txBody>
          <a:bodyPr vert="horz" wrap="square" lIns="0" tIns="12700" rIns="0" bIns="0" rtlCol="0">
            <a:spAutoFit/>
          </a:bodyPr>
          <a:lstStyle/>
          <a:p>
            <a:pPr marL="12700" marR="5080">
              <a:lnSpc>
                <a:spcPct val="100000"/>
              </a:lnSpc>
              <a:spcBef>
                <a:spcPts val="100"/>
              </a:spcBef>
            </a:pPr>
            <a:r>
              <a:rPr sz="1800" b="1" spc="-10" dirty="0">
                <a:solidFill>
                  <a:srgbClr val="009999"/>
                </a:solidFill>
                <a:latin typeface="Courier New"/>
                <a:cs typeface="Courier New"/>
              </a:rPr>
              <a:t>Database says 30A seat  </a:t>
            </a:r>
            <a:r>
              <a:rPr sz="1800" b="1" spc="-5" dirty="0">
                <a:solidFill>
                  <a:srgbClr val="009999"/>
                </a:solidFill>
                <a:latin typeface="Courier New"/>
                <a:cs typeface="Courier New"/>
              </a:rPr>
              <a:t>is</a:t>
            </a:r>
            <a:r>
              <a:rPr sz="1800" b="1" spc="-25" dirty="0">
                <a:solidFill>
                  <a:srgbClr val="009999"/>
                </a:solidFill>
                <a:latin typeface="Courier New"/>
                <a:cs typeface="Courier New"/>
              </a:rPr>
              <a:t> </a:t>
            </a:r>
            <a:r>
              <a:rPr sz="1800" b="1" spc="-10" dirty="0">
                <a:solidFill>
                  <a:srgbClr val="009999"/>
                </a:solidFill>
                <a:latin typeface="Courier New"/>
                <a:cs typeface="Courier New"/>
              </a:rPr>
              <a:t>available</a:t>
            </a:r>
            <a:endParaRPr sz="1800">
              <a:latin typeface="Courier New"/>
              <a:cs typeface="Courier New"/>
            </a:endParaRPr>
          </a:p>
          <a:p>
            <a:pPr>
              <a:lnSpc>
                <a:spcPct val="100000"/>
              </a:lnSpc>
              <a:spcBef>
                <a:spcPts val="10"/>
              </a:spcBef>
            </a:pPr>
            <a:endParaRPr sz="1900">
              <a:latin typeface="Courier New"/>
              <a:cs typeface="Courier New"/>
            </a:endParaRPr>
          </a:p>
          <a:p>
            <a:pPr marL="12700" marR="278765">
              <a:lnSpc>
                <a:spcPct val="100000"/>
              </a:lnSpc>
            </a:pPr>
            <a:r>
              <a:rPr sz="1800" b="1" spc="-10" dirty="0">
                <a:solidFill>
                  <a:srgbClr val="009999"/>
                </a:solidFill>
                <a:latin typeface="Courier New"/>
                <a:cs typeface="Courier New"/>
              </a:rPr>
              <a:t>Seat </a:t>
            </a:r>
            <a:r>
              <a:rPr sz="1800" b="1" spc="-5" dirty="0">
                <a:solidFill>
                  <a:srgbClr val="009999"/>
                </a:solidFill>
                <a:latin typeface="Courier New"/>
                <a:cs typeface="Courier New"/>
              </a:rPr>
              <a:t>30A </a:t>
            </a:r>
            <a:r>
              <a:rPr sz="1800" b="1" spc="-10" dirty="0">
                <a:solidFill>
                  <a:srgbClr val="009999"/>
                </a:solidFill>
                <a:latin typeface="Courier New"/>
                <a:cs typeface="Courier New"/>
              </a:rPr>
              <a:t>is</a:t>
            </a:r>
            <a:r>
              <a:rPr sz="1800" b="1" spc="-85" dirty="0">
                <a:solidFill>
                  <a:srgbClr val="009999"/>
                </a:solidFill>
                <a:latin typeface="Courier New"/>
                <a:cs typeface="Courier New"/>
              </a:rPr>
              <a:t> </a:t>
            </a:r>
            <a:r>
              <a:rPr sz="1800" b="1" spc="-10" dirty="0">
                <a:solidFill>
                  <a:srgbClr val="009999"/>
                </a:solidFill>
                <a:latin typeface="Courier New"/>
                <a:cs typeface="Courier New"/>
              </a:rPr>
              <a:t>assigned  </a:t>
            </a:r>
            <a:r>
              <a:rPr sz="1800" b="1" spc="-5" dirty="0">
                <a:solidFill>
                  <a:srgbClr val="009999"/>
                </a:solidFill>
                <a:latin typeface="Courier New"/>
                <a:cs typeface="Courier New"/>
              </a:rPr>
              <a:t>to </a:t>
            </a:r>
            <a:r>
              <a:rPr sz="1800" b="1" spc="-10" dirty="0">
                <a:solidFill>
                  <a:srgbClr val="009999"/>
                </a:solidFill>
                <a:latin typeface="Courier New"/>
                <a:cs typeface="Courier New"/>
              </a:rPr>
              <a:t>Guy and marked  occupied</a:t>
            </a:r>
            <a:endParaRPr sz="1800">
              <a:latin typeface="Courier New"/>
              <a:cs typeface="Courier New"/>
            </a:endParaRPr>
          </a:p>
        </p:txBody>
      </p:sp>
      <p:sp>
        <p:nvSpPr>
          <p:cNvPr id="6" name="object 6"/>
          <p:cNvSpPr txBox="1"/>
          <p:nvPr/>
        </p:nvSpPr>
        <p:spPr>
          <a:xfrm>
            <a:off x="627989" y="3322701"/>
            <a:ext cx="3030220" cy="574040"/>
          </a:xfrm>
          <a:prstGeom prst="rect">
            <a:avLst/>
          </a:prstGeom>
        </p:spPr>
        <p:txBody>
          <a:bodyPr vert="horz" wrap="square" lIns="0" tIns="12700" rIns="0" bIns="0" rtlCol="0">
            <a:spAutoFit/>
          </a:bodyPr>
          <a:lstStyle/>
          <a:p>
            <a:pPr marL="12700" marR="5080">
              <a:lnSpc>
                <a:spcPct val="100000"/>
              </a:lnSpc>
              <a:spcBef>
                <a:spcPts val="100"/>
              </a:spcBef>
            </a:pPr>
            <a:r>
              <a:rPr sz="1800" b="1" spc="-10" dirty="0">
                <a:solidFill>
                  <a:srgbClr val="009999"/>
                </a:solidFill>
                <a:latin typeface="Courier New"/>
                <a:cs typeface="Courier New"/>
              </a:rPr>
              <a:t>Database says 30A seat  </a:t>
            </a:r>
            <a:r>
              <a:rPr sz="1800" b="1" dirty="0">
                <a:solidFill>
                  <a:srgbClr val="009999"/>
                </a:solidFill>
                <a:latin typeface="Courier New"/>
                <a:cs typeface="Courier New"/>
              </a:rPr>
              <a:t>is</a:t>
            </a:r>
            <a:r>
              <a:rPr sz="1800" b="1" spc="-25" dirty="0">
                <a:solidFill>
                  <a:srgbClr val="009999"/>
                </a:solidFill>
                <a:latin typeface="Courier New"/>
                <a:cs typeface="Courier New"/>
              </a:rPr>
              <a:t> </a:t>
            </a:r>
            <a:r>
              <a:rPr sz="1800" b="1" spc="-10" dirty="0">
                <a:solidFill>
                  <a:srgbClr val="009999"/>
                </a:solidFill>
                <a:latin typeface="Courier New"/>
                <a:cs typeface="Courier New"/>
              </a:rPr>
              <a:t>available</a:t>
            </a:r>
            <a:endParaRPr sz="1800">
              <a:latin typeface="Courier New"/>
              <a:cs typeface="Courier New"/>
            </a:endParaRPr>
          </a:p>
        </p:txBody>
      </p:sp>
      <p:sp>
        <p:nvSpPr>
          <p:cNvPr id="7" name="object 7"/>
          <p:cNvSpPr txBox="1"/>
          <p:nvPr/>
        </p:nvSpPr>
        <p:spPr>
          <a:xfrm>
            <a:off x="627989" y="4694682"/>
            <a:ext cx="2894330" cy="848360"/>
          </a:xfrm>
          <a:prstGeom prst="rect">
            <a:avLst/>
          </a:prstGeom>
        </p:spPr>
        <p:txBody>
          <a:bodyPr vert="horz" wrap="square" lIns="0" tIns="12700" rIns="0" bIns="0" rtlCol="0">
            <a:spAutoFit/>
          </a:bodyPr>
          <a:lstStyle/>
          <a:p>
            <a:pPr marL="12700" marR="5080">
              <a:lnSpc>
                <a:spcPct val="100000"/>
              </a:lnSpc>
              <a:spcBef>
                <a:spcPts val="100"/>
              </a:spcBef>
            </a:pPr>
            <a:r>
              <a:rPr sz="1800" b="1" spc="-5" dirty="0">
                <a:solidFill>
                  <a:srgbClr val="009999"/>
                </a:solidFill>
                <a:latin typeface="Courier New"/>
                <a:cs typeface="Courier New"/>
              </a:rPr>
              <a:t>Seat 30A </a:t>
            </a:r>
            <a:r>
              <a:rPr sz="1800" b="1" spc="-10" dirty="0">
                <a:solidFill>
                  <a:srgbClr val="009999"/>
                </a:solidFill>
                <a:latin typeface="Courier New"/>
                <a:cs typeface="Courier New"/>
              </a:rPr>
              <a:t>is assigned  </a:t>
            </a:r>
            <a:r>
              <a:rPr sz="1800" b="1" spc="-5" dirty="0">
                <a:solidFill>
                  <a:srgbClr val="009999"/>
                </a:solidFill>
                <a:latin typeface="Courier New"/>
                <a:cs typeface="Courier New"/>
              </a:rPr>
              <a:t>to </a:t>
            </a:r>
            <a:r>
              <a:rPr sz="1800" b="1" spc="-10" dirty="0">
                <a:solidFill>
                  <a:srgbClr val="009999"/>
                </a:solidFill>
                <a:latin typeface="Courier New"/>
                <a:cs typeface="Courier New"/>
              </a:rPr>
              <a:t>Leblanc </a:t>
            </a:r>
            <a:r>
              <a:rPr sz="1800" b="1" spc="-5" dirty="0">
                <a:solidFill>
                  <a:srgbClr val="009999"/>
                </a:solidFill>
                <a:latin typeface="Courier New"/>
                <a:cs typeface="Courier New"/>
              </a:rPr>
              <a:t>and</a:t>
            </a:r>
            <a:r>
              <a:rPr sz="1800" b="1" spc="-100" dirty="0">
                <a:solidFill>
                  <a:srgbClr val="009999"/>
                </a:solidFill>
                <a:latin typeface="Courier New"/>
                <a:cs typeface="Courier New"/>
              </a:rPr>
              <a:t> </a:t>
            </a:r>
            <a:r>
              <a:rPr sz="1800" b="1" spc="-10" dirty="0">
                <a:solidFill>
                  <a:srgbClr val="009999"/>
                </a:solidFill>
                <a:latin typeface="Courier New"/>
                <a:cs typeface="Courier New"/>
              </a:rPr>
              <a:t>marked  occupied</a:t>
            </a:r>
            <a:endParaRPr sz="1800">
              <a:latin typeface="Courier New"/>
              <a:cs typeface="Courier New"/>
            </a:endParaRPr>
          </a:p>
        </p:txBody>
      </p:sp>
      <p:sp>
        <p:nvSpPr>
          <p:cNvPr id="8" name="object 8"/>
          <p:cNvSpPr/>
          <p:nvPr/>
        </p:nvSpPr>
        <p:spPr>
          <a:xfrm>
            <a:off x="3808221" y="2308605"/>
            <a:ext cx="1541780" cy="486409"/>
          </a:xfrm>
          <a:custGeom>
            <a:avLst/>
            <a:gdLst/>
            <a:ahLst/>
            <a:cxnLst/>
            <a:rect l="l" t="t" r="r" b="b"/>
            <a:pathLst>
              <a:path w="1541779" h="486410">
                <a:moveTo>
                  <a:pt x="1482898" y="472275"/>
                </a:moveTo>
                <a:lnTo>
                  <a:pt x="1478788" y="485902"/>
                </a:lnTo>
                <a:lnTo>
                  <a:pt x="1533722" y="476377"/>
                </a:lnTo>
                <a:lnTo>
                  <a:pt x="1496567" y="476377"/>
                </a:lnTo>
                <a:lnTo>
                  <a:pt x="1482898" y="472275"/>
                </a:lnTo>
                <a:close/>
              </a:path>
              <a:path w="1541779" h="486410">
                <a:moveTo>
                  <a:pt x="1491170" y="444849"/>
                </a:moveTo>
                <a:lnTo>
                  <a:pt x="1482898" y="472275"/>
                </a:lnTo>
                <a:lnTo>
                  <a:pt x="1496567" y="476377"/>
                </a:lnTo>
                <a:lnTo>
                  <a:pt x="1504823" y="448945"/>
                </a:lnTo>
                <a:lnTo>
                  <a:pt x="1491170" y="444849"/>
                </a:lnTo>
                <a:close/>
              </a:path>
              <a:path w="1541779" h="486410">
                <a:moveTo>
                  <a:pt x="1495298" y="431165"/>
                </a:moveTo>
                <a:lnTo>
                  <a:pt x="1491170" y="444849"/>
                </a:lnTo>
                <a:lnTo>
                  <a:pt x="1504823" y="448945"/>
                </a:lnTo>
                <a:lnTo>
                  <a:pt x="1496567" y="476377"/>
                </a:lnTo>
                <a:lnTo>
                  <a:pt x="1533722" y="476377"/>
                </a:lnTo>
                <a:lnTo>
                  <a:pt x="1541779" y="474980"/>
                </a:lnTo>
                <a:lnTo>
                  <a:pt x="1495298" y="431165"/>
                </a:lnTo>
                <a:close/>
              </a:path>
              <a:path w="1541779" h="486410">
                <a:moveTo>
                  <a:pt x="8254" y="0"/>
                </a:moveTo>
                <a:lnTo>
                  <a:pt x="0" y="27305"/>
                </a:lnTo>
                <a:lnTo>
                  <a:pt x="1482898" y="472275"/>
                </a:lnTo>
                <a:lnTo>
                  <a:pt x="1491170" y="444849"/>
                </a:lnTo>
                <a:lnTo>
                  <a:pt x="8254" y="0"/>
                </a:lnTo>
                <a:close/>
              </a:path>
            </a:pathLst>
          </a:custGeom>
          <a:solidFill>
            <a:srgbClr val="FF3300"/>
          </a:solidFill>
        </p:spPr>
        <p:txBody>
          <a:bodyPr wrap="square" lIns="0" tIns="0" rIns="0" bIns="0" rtlCol="0"/>
          <a:lstStyle/>
          <a:p>
            <a:endParaRPr/>
          </a:p>
        </p:txBody>
      </p:sp>
      <p:sp>
        <p:nvSpPr>
          <p:cNvPr id="9" name="object 9"/>
          <p:cNvSpPr/>
          <p:nvPr/>
        </p:nvSpPr>
        <p:spPr>
          <a:xfrm>
            <a:off x="3445002" y="2994532"/>
            <a:ext cx="1922780" cy="563245"/>
          </a:xfrm>
          <a:custGeom>
            <a:avLst/>
            <a:gdLst/>
            <a:ahLst/>
            <a:cxnLst/>
            <a:rect l="l" t="t" r="r" b="b"/>
            <a:pathLst>
              <a:path w="1922779" h="563245">
                <a:moveTo>
                  <a:pt x="47371" y="508126"/>
                </a:moveTo>
                <a:lnTo>
                  <a:pt x="0" y="551052"/>
                </a:lnTo>
                <a:lnTo>
                  <a:pt x="62737" y="563117"/>
                </a:lnTo>
                <a:lnTo>
                  <a:pt x="59969" y="553212"/>
                </a:lnTo>
                <a:lnTo>
                  <a:pt x="45085" y="553212"/>
                </a:lnTo>
                <a:lnTo>
                  <a:pt x="37464" y="525779"/>
                </a:lnTo>
                <a:lnTo>
                  <a:pt x="51227" y="521925"/>
                </a:lnTo>
                <a:lnTo>
                  <a:pt x="47371" y="508126"/>
                </a:lnTo>
                <a:close/>
              </a:path>
              <a:path w="1922779" h="563245">
                <a:moveTo>
                  <a:pt x="51227" y="521925"/>
                </a:moveTo>
                <a:lnTo>
                  <a:pt x="37464" y="525779"/>
                </a:lnTo>
                <a:lnTo>
                  <a:pt x="45085" y="553212"/>
                </a:lnTo>
                <a:lnTo>
                  <a:pt x="58889" y="549347"/>
                </a:lnTo>
                <a:lnTo>
                  <a:pt x="51227" y="521925"/>
                </a:lnTo>
                <a:close/>
              </a:path>
              <a:path w="1922779" h="563245">
                <a:moveTo>
                  <a:pt x="58889" y="549347"/>
                </a:moveTo>
                <a:lnTo>
                  <a:pt x="45085" y="553212"/>
                </a:lnTo>
                <a:lnTo>
                  <a:pt x="59969" y="553212"/>
                </a:lnTo>
                <a:lnTo>
                  <a:pt x="58889" y="549347"/>
                </a:lnTo>
                <a:close/>
              </a:path>
              <a:path w="1922779" h="563245">
                <a:moveTo>
                  <a:pt x="1914906" y="0"/>
                </a:moveTo>
                <a:lnTo>
                  <a:pt x="51227" y="521925"/>
                </a:lnTo>
                <a:lnTo>
                  <a:pt x="58889" y="549347"/>
                </a:lnTo>
                <a:lnTo>
                  <a:pt x="1922652" y="27558"/>
                </a:lnTo>
                <a:lnTo>
                  <a:pt x="1914906" y="0"/>
                </a:lnTo>
                <a:close/>
              </a:path>
            </a:pathLst>
          </a:custGeom>
          <a:solidFill>
            <a:srgbClr val="FF3300"/>
          </a:solidFill>
        </p:spPr>
        <p:txBody>
          <a:bodyPr wrap="square" lIns="0" tIns="0" rIns="0" bIns="0" rtlCol="0"/>
          <a:lstStyle/>
          <a:p>
            <a:endParaRPr/>
          </a:p>
        </p:txBody>
      </p:sp>
      <p:sp>
        <p:nvSpPr>
          <p:cNvPr id="10" name="object 10"/>
          <p:cNvSpPr/>
          <p:nvPr/>
        </p:nvSpPr>
        <p:spPr>
          <a:xfrm>
            <a:off x="3505834" y="3987419"/>
            <a:ext cx="1844675" cy="191770"/>
          </a:xfrm>
          <a:custGeom>
            <a:avLst/>
            <a:gdLst/>
            <a:ahLst/>
            <a:cxnLst/>
            <a:rect l="l" t="t" r="r" b="b"/>
            <a:pathLst>
              <a:path w="1844675" h="191770">
                <a:moveTo>
                  <a:pt x="1789556" y="134492"/>
                </a:moveTo>
                <a:lnTo>
                  <a:pt x="1788378" y="148799"/>
                </a:lnTo>
                <a:lnTo>
                  <a:pt x="1802638" y="149986"/>
                </a:lnTo>
                <a:lnTo>
                  <a:pt x="1800225" y="178434"/>
                </a:lnTo>
                <a:lnTo>
                  <a:pt x="1785935" y="178434"/>
                </a:lnTo>
                <a:lnTo>
                  <a:pt x="1784857" y="191515"/>
                </a:lnTo>
                <a:lnTo>
                  <a:pt x="1817525" y="178434"/>
                </a:lnTo>
                <a:lnTo>
                  <a:pt x="1800225" y="178434"/>
                </a:lnTo>
                <a:lnTo>
                  <a:pt x="1786033" y="177252"/>
                </a:lnTo>
                <a:lnTo>
                  <a:pt x="1820478" y="177252"/>
                </a:lnTo>
                <a:lnTo>
                  <a:pt x="1844166" y="167766"/>
                </a:lnTo>
                <a:lnTo>
                  <a:pt x="1789556" y="134492"/>
                </a:lnTo>
                <a:close/>
              </a:path>
              <a:path w="1844675" h="191770">
                <a:moveTo>
                  <a:pt x="1788378" y="148799"/>
                </a:moveTo>
                <a:lnTo>
                  <a:pt x="1786033" y="177252"/>
                </a:lnTo>
                <a:lnTo>
                  <a:pt x="1800225" y="178434"/>
                </a:lnTo>
                <a:lnTo>
                  <a:pt x="1802638" y="149986"/>
                </a:lnTo>
                <a:lnTo>
                  <a:pt x="1788378" y="148799"/>
                </a:lnTo>
                <a:close/>
              </a:path>
              <a:path w="1844675" h="191770">
                <a:moveTo>
                  <a:pt x="2286" y="0"/>
                </a:moveTo>
                <a:lnTo>
                  <a:pt x="0" y="28447"/>
                </a:lnTo>
                <a:lnTo>
                  <a:pt x="1786033" y="177252"/>
                </a:lnTo>
                <a:lnTo>
                  <a:pt x="1788378" y="148799"/>
                </a:lnTo>
                <a:lnTo>
                  <a:pt x="2286" y="0"/>
                </a:lnTo>
                <a:close/>
              </a:path>
            </a:pathLst>
          </a:custGeom>
          <a:solidFill>
            <a:srgbClr val="FF3300"/>
          </a:solidFill>
        </p:spPr>
        <p:txBody>
          <a:bodyPr wrap="square" lIns="0" tIns="0" rIns="0" bIns="0" rtlCol="0"/>
          <a:lstStyle/>
          <a:p>
            <a:endParaRPr/>
          </a:p>
        </p:txBody>
      </p:sp>
      <p:sp>
        <p:nvSpPr>
          <p:cNvPr id="11" name="object 11"/>
          <p:cNvSpPr txBox="1"/>
          <p:nvPr/>
        </p:nvSpPr>
        <p:spPr>
          <a:xfrm>
            <a:off x="4117975" y="1906905"/>
            <a:ext cx="76581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3300"/>
                </a:solidFill>
                <a:latin typeface="Liberation Sans Narrow"/>
                <a:cs typeface="Liberation Sans Narrow"/>
              </a:rPr>
              <a:t>or</a:t>
            </a:r>
            <a:r>
              <a:rPr sz="2000" spc="-80" dirty="0">
                <a:solidFill>
                  <a:srgbClr val="FF3300"/>
                </a:solidFill>
                <a:latin typeface="Liberation Sans Narrow"/>
                <a:cs typeface="Liberation Sans Narrow"/>
              </a:rPr>
              <a:t> </a:t>
            </a:r>
            <a:r>
              <a:rPr sz="2000" spc="-5" dirty="0">
                <a:solidFill>
                  <a:srgbClr val="FF3300"/>
                </a:solidFill>
                <a:latin typeface="Liberation Sans Narrow"/>
                <a:cs typeface="Liberation Sans Narrow"/>
              </a:rPr>
              <a:t>delay</a:t>
            </a:r>
            <a:endParaRPr sz="2000">
              <a:latin typeface="Liberation Sans Narrow"/>
              <a:cs typeface="Liberation Sans Narrow"/>
            </a:endParaRPr>
          </a:p>
        </p:txBody>
      </p:sp>
      <p:sp>
        <p:nvSpPr>
          <p:cNvPr id="12" name="object 12"/>
          <p:cNvSpPr txBox="1"/>
          <p:nvPr/>
        </p:nvSpPr>
        <p:spPr>
          <a:xfrm>
            <a:off x="627989" y="1318005"/>
            <a:ext cx="4570730" cy="1207135"/>
          </a:xfrm>
          <a:prstGeom prst="rect">
            <a:avLst/>
          </a:prstGeom>
        </p:spPr>
        <p:txBody>
          <a:bodyPr vert="horz" wrap="square" lIns="0" tIns="12700" rIns="0" bIns="0" rtlCol="0">
            <a:spAutoFit/>
          </a:bodyPr>
          <a:lstStyle/>
          <a:p>
            <a:pPr marL="1292225">
              <a:lnSpc>
                <a:spcPts val="2560"/>
              </a:lnSpc>
              <a:spcBef>
                <a:spcPts val="100"/>
              </a:spcBef>
            </a:pPr>
            <a:r>
              <a:rPr sz="2400" spc="-10" dirty="0">
                <a:solidFill>
                  <a:srgbClr val="009999"/>
                </a:solidFill>
                <a:latin typeface="Times New Roman"/>
                <a:cs typeface="Times New Roman"/>
              </a:rPr>
              <a:t>P1</a:t>
            </a:r>
            <a:endParaRPr sz="2400" dirty="0">
              <a:latin typeface="Times New Roman"/>
              <a:cs typeface="Times New Roman"/>
            </a:endParaRPr>
          </a:p>
          <a:p>
            <a:pPr marR="5080" algn="r">
              <a:lnSpc>
                <a:spcPts val="2080"/>
              </a:lnSpc>
            </a:pPr>
            <a:r>
              <a:rPr lang="en-CA" sz="2000" spc="-5" dirty="0">
                <a:solidFill>
                  <a:srgbClr val="FF3300"/>
                </a:solidFill>
                <a:latin typeface="Liberation Sans Narrow"/>
                <a:cs typeface="Liberation Sans Narrow"/>
              </a:rPr>
              <a:t>(</a:t>
            </a:r>
            <a:r>
              <a:rPr sz="2000" spc="-5" dirty="0">
                <a:solidFill>
                  <a:srgbClr val="FF3300"/>
                </a:solidFill>
                <a:latin typeface="Liberation Sans Narrow"/>
                <a:cs typeface="Liberation Sans Narrow"/>
              </a:rPr>
              <a:t>Interrupti</a:t>
            </a:r>
            <a:r>
              <a:rPr sz="2000" spc="-10" dirty="0">
                <a:solidFill>
                  <a:srgbClr val="FF3300"/>
                </a:solidFill>
                <a:latin typeface="Liberation Sans Narrow"/>
                <a:cs typeface="Liberation Sans Narrow"/>
              </a:rPr>
              <a:t>o</a:t>
            </a:r>
            <a:r>
              <a:rPr sz="2000" dirty="0">
                <a:solidFill>
                  <a:srgbClr val="FF3300"/>
                </a:solidFill>
                <a:latin typeface="Liberation Sans Narrow"/>
                <a:cs typeface="Liberation Sans Narrow"/>
              </a:rPr>
              <a:t>n</a:t>
            </a:r>
            <a:r>
              <a:rPr lang="en-CA" sz="2000" dirty="0">
                <a:solidFill>
                  <a:srgbClr val="FF3300"/>
                </a:solidFill>
                <a:latin typeface="Liberation Sans Narrow"/>
                <a:cs typeface="Liberation Sans Narrow"/>
              </a:rPr>
              <a:t>)</a:t>
            </a:r>
            <a:endParaRPr sz="2000" dirty="0">
              <a:latin typeface="Liberation Sans Narrow"/>
              <a:cs typeface="Liberation Sans Narrow"/>
            </a:endParaRPr>
          </a:p>
          <a:p>
            <a:pPr marL="12700" marR="1544955">
              <a:lnSpc>
                <a:spcPct val="100000"/>
              </a:lnSpc>
              <a:spcBef>
                <a:spcPts val="340"/>
              </a:spcBef>
            </a:pPr>
            <a:r>
              <a:rPr sz="1800" b="1" spc="-5" dirty="0">
                <a:solidFill>
                  <a:srgbClr val="009999"/>
                </a:solidFill>
                <a:latin typeface="Courier New"/>
                <a:cs typeface="Courier New"/>
              </a:rPr>
              <a:t>Mr. </a:t>
            </a:r>
            <a:r>
              <a:rPr sz="1800" b="1" spc="-10" dirty="0">
                <a:solidFill>
                  <a:srgbClr val="009999"/>
                </a:solidFill>
                <a:latin typeface="Courier New"/>
                <a:cs typeface="Courier New"/>
              </a:rPr>
              <a:t>Leblanc requests</a:t>
            </a:r>
            <a:r>
              <a:rPr sz="1800" b="1" spc="-95" dirty="0">
                <a:solidFill>
                  <a:srgbClr val="009999"/>
                </a:solidFill>
                <a:latin typeface="Courier New"/>
                <a:cs typeface="Courier New"/>
              </a:rPr>
              <a:t> </a:t>
            </a:r>
            <a:r>
              <a:rPr sz="1800" b="1" dirty="0">
                <a:solidFill>
                  <a:srgbClr val="009999"/>
                </a:solidFill>
                <a:latin typeface="Courier New"/>
                <a:cs typeface="Courier New"/>
              </a:rPr>
              <a:t>a</a:t>
            </a:r>
            <a:r>
              <a:rPr lang="en-CA" sz="1800" b="1" dirty="0">
                <a:solidFill>
                  <a:srgbClr val="009999"/>
                </a:solidFill>
                <a:latin typeface="Courier New"/>
                <a:cs typeface="Courier New"/>
              </a:rPr>
              <a:t> </a:t>
            </a:r>
            <a:r>
              <a:rPr sz="1800" b="1" spc="-5" dirty="0">
                <a:solidFill>
                  <a:srgbClr val="009999"/>
                </a:solidFill>
                <a:latin typeface="Courier New"/>
                <a:cs typeface="Courier New"/>
              </a:rPr>
              <a:t>plane</a:t>
            </a:r>
            <a:r>
              <a:rPr sz="1800" b="1" spc="-40" dirty="0">
                <a:solidFill>
                  <a:srgbClr val="009999"/>
                </a:solidFill>
                <a:latin typeface="Courier New"/>
                <a:cs typeface="Courier New"/>
              </a:rPr>
              <a:t> </a:t>
            </a:r>
            <a:r>
              <a:rPr sz="1800" b="1" spc="-10" dirty="0">
                <a:solidFill>
                  <a:srgbClr val="009999"/>
                </a:solidFill>
                <a:latin typeface="Courier New"/>
                <a:cs typeface="Courier New"/>
              </a:rPr>
              <a:t>reservation</a:t>
            </a:r>
            <a:endParaRPr sz="1800" dirty="0">
              <a:latin typeface="Courier New"/>
              <a:cs typeface="Courier New"/>
            </a:endParaRPr>
          </a:p>
        </p:txBody>
      </p:sp>
      <p:sp>
        <p:nvSpPr>
          <p:cNvPr id="13" name="object 13"/>
          <p:cNvSpPr txBox="1"/>
          <p:nvPr/>
        </p:nvSpPr>
        <p:spPr>
          <a:xfrm>
            <a:off x="6785609" y="1299209"/>
            <a:ext cx="34734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9999"/>
                </a:solidFill>
                <a:latin typeface="Times New Roman"/>
                <a:cs typeface="Times New Roman"/>
              </a:rPr>
              <a:t>P</a:t>
            </a:r>
            <a:r>
              <a:rPr sz="2400" dirty="0">
                <a:solidFill>
                  <a:srgbClr val="009999"/>
                </a:solidFill>
                <a:latin typeface="Times New Roman"/>
                <a:cs typeface="Times New Roman"/>
              </a:rPr>
              <a:t>2</a:t>
            </a:r>
            <a:endParaRPr sz="2400">
              <a:latin typeface="Times New Roman"/>
              <a:cs typeface="Times New Roman"/>
            </a:endParaRPr>
          </a:p>
        </p:txBody>
      </p:sp>
      <p:grpSp>
        <p:nvGrpSpPr>
          <p:cNvPr id="14" name="object 14"/>
          <p:cNvGrpSpPr/>
          <p:nvPr/>
        </p:nvGrpSpPr>
        <p:grpSpPr>
          <a:xfrm>
            <a:off x="7424546" y="538162"/>
            <a:ext cx="1381760" cy="676275"/>
            <a:chOff x="7424546" y="538162"/>
            <a:chExt cx="1381760" cy="676275"/>
          </a:xfrm>
        </p:grpSpPr>
        <p:sp>
          <p:nvSpPr>
            <p:cNvPr id="15" name="object 15"/>
            <p:cNvSpPr/>
            <p:nvPr/>
          </p:nvSpPr>
          <p:spPr>
            <a:xfrm>
              <a:off x="8039909" y="766762"/>
              <a:ext cx="203025" cy="447675"/>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7424546" y="538162"/>
              <a:ext cx="331470" cy="447675"/>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7779257" y="800861"/>
              <a:ext cx="220980" cy="126491"/>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8474582" y="538162"/>
              <a:ext cx="331470" cy="447675"/>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8276081" y="768858"/>
              <a:ext cx="166116" cy="158495"/>
            </a:xfrm>
            <a:prstGeom prst="rect">
              <a:avLst/>
            </a:prstGeom>
            <a:blipFill>
              <a:blip r:embed="rId5" cstate="print"/>
              <a:stretch>
                <a:fillRect/>
              </a:stretch>
            </a:blipFill>
          </p:spPr>
          <p:txBody>
            <a:bodyPr wrap="square" lIns="0" tIns="0" rIns="0" bIns="0" rtlCol="0"/>
            <a:lstStyle/>
            <a:p>
              <a:endParaRPr/>
            </a:p>
          </p:txBody>
        </p:sp>
      </p:gr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21" name="object 21"/>
          <p:cNvSpPr txBox="1"/>
          <p:nvPr/>
        </p:nvSpPr>
        <p:spPr>
          <a:xfrm>
            <a:off x="8259444" y="6522338"/>
            <a:ext cx="175895"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4</a:t>
            </a:fld>
            <a:endParaRPr sz="14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469849"/>
            <a:ext cx="8915400" cy="505908"/>
          </a:xfrm>
          <a:prstGeom prst="rect">
            <a:avLst/>
          </a:prstGeom>
        </p:spPr>
        <p:txBody>
          <a:bodyPr vert="horz" wrap="square" lIns="0" tIns="13335" rIns="0" bIns="0" rtlCol="0">
            <a:spAutoFit/>
          </a:bodyPr>
          <a:lstStyle/>
          <a:p>
            <a:pPr marL="12700">
              <a:lnSpc>
                <a:spcPct val="100000"/>
              </a:lnSpc>
              <a:spcBef>
                <a:spcPts val="105"/>
              </a:spcBef>
            </a:pPr>
            <a:r>
              <a:rPr dirty="0"/>
              <a:t>Using semaphores for thread</a:t>
            </a:r>
            <a:r>
              <a:rPr spc="-95" dirty="0"/>
              <a:t> </a:t>
            </a:r>
            <a:r>
              <a:rPr spc="-5" dirty="0"/>
              <a:t>synchronization</a:t>
            </a:r>
          </a:p>
        </p:txBody>
      </p:sp>
      <p:sp>
        <p:nvSpPr>
          <p:cNvPr id="4" name="object 4"/>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36928" y="1321434"/>
            <a:ext cx="3296285" cy="3171825"/>
          </a:xfrm>
          <a:prstGeom prst="rect">
            <a:avLst/>
          </a:prstGeom>
        </p:spPr>
        <p:txBody>
          <a:bodyPr vert="horz" wrap="square" lIns="0" tIns="12700" rIns="0" bIns="0" rtlCol="0">
            <a:spAutoFit/>
          </a:bodyPr>
          <a:lstStyle/>
          <a:p>
            <a:pPr marL="12700" marR="57150">
              <a:lnSpc>
                <a:spcPct val="100000"/>
              </a:lnSpc>
              <a:spcBef>
                <a:spcPts val="100"/>
              </a:spcBef>
            </a:pPr>
            <a:r>
              <a:rPr sz="2400" b="1" dirty="0">
                <a:solidFill>
                  <a:srgbClr val="006666"/>
                </a:solidFill>
                <a:latin typeface="Arial"/>
                <a:cs typeface="Arial"/>
              </a:rPr>
              <a:t>We </a:t>
            </a:r>
            <a:r>
              <a:rPr sz="2400" b="1" spc="-5" dirty="0">
                <a:solidFill>
                  <a:srgbClr val="006666"/>
                </a:solidFill>
                <a:latin typeface="Arial"/>
                <a:cs typeface="Arial"/>
              </a:rPr>
              <a:t>have 2 </a:t>
            </a:r>
            <a:r>
              <a:rPr sz="2400" b="1" dirty="0">
                <a:solidFill>
                  <a:srgbClr val="006666"/>
                </a:solidFill>
                <a:latin typeface="Arial"/>
                <a:cs typeface="Arial"/>
              </a:rPr>
              <a:t>threads:</a:t>
            </a:r>
            <a:r>
              <a:rPr sz="2400" b="1" spc="-80" dirty="0">
                <a:solidFill>
                  <a:srgbClr val="006666"/>
                </a:solidFill>
                <a:latin typeface="Arial"/>
                <a:cs typeface="Arial"/>
              </a:rPr>
              <a:t> </a:t>
            </a:r>
            <a:r>
              <a:rPr sz="2400" b="1" dirty="0">
                <a:solidFill>
                  <a:srgbClr val="006666"/>
                </a:solidFill>
                <a:latin typeface="Arial"/>
                <a:cs typeface="Arial"/>
              </a:rPr>
              <a:t>T1  </a:t>
            </a:r>
            <a:r>
              <a:rPr sz="2400" b="1" spc="-5" dirty="0">
                <a:solidFill>
                  <a:srgbClr val="006666"/>
                </a:solidFill>
                <a:latin typeface="Arial"/>
                <a:cs typeface="Arial"/>
              </a:rPr>
              <a:t>and</a:t>
            </a:r>
            <a:r>
              <a:rPr sz="2400" b="1" spc="-20" dirty="0">
                <a:solidFill>
                  <a:srgbClr val="006666"/>
                </a:solidFill>
                <a:latin typeface="Arial"/>
                <a:cs typeface="Arial"/>
              </a:rPr>
              <a:t> </a:t>
            </a:r>
            <a:r>
              <a:rPr sz="2400" b="1" spc="-5" dirty="0">
                <a:solidFill>
                  <a:srgbClr val="006666"/>
                </a:solidFill>
                <a:latin typeface="Arial"/>
                <a:cs typeface="Arial"/>
              </a:rPr>
              <a:t>T2</a:t>
            </a:r>
            <a:endParaRPr sz="2400">
              <a:latin typeface="Arial"/>
              <a:cs typeface="Arial"/>
            </a:endParaRPr>
          </a:p>
          <a:p>
            <a:pPr marL="12700" marR="5080">
              <a:lnSpc>
                <a:spcPct val="100000"/>
              </a:lnSpc>
              <a:spcBef>
                <a:spcPts val="575"/>
              </a:spcBef>
            </a:pPr>
            <a:r>
              <a:rPr sz="2400" b="1" spc="-5" dirty="0">
                <a:solidFill>
                  <a:srgbClr val="006666"/>
                </a:solidFill>
                <a:latin typeface="Arial"/>
                <a:cs typeface="Arial"/>
              </a:rPr>
              <a:t>S1 statement </a:t>
            </a:r>
            <a:r>
              <a:rPr sz="2400" b="1" dirty="0">
                <a:solidFill>
                  <a:srgbClr val="006666"/>
                </a:solidFill>
                <a:latin typeface="Arial"/>
                <a:cs typeface="Arial"/>
              </a:rPr>
              <a:t>in T1  </a:t>
            </a:r>
            <a:r>
              <a:rPr sz="2400" b="1" spc="-5" dirty="0">
                <a:solidFill>
                  <a:srgbClr val="006666"/>
                </a:solidFill>
                <a:latin typeface="Arial"/>
                <a:cs typeface="Arial"/>
              </a:rPr>
              <a:t>must be executed  before S2 statement </a:t>
            </a:r>
            <a:r>
              <a:rPr sz="2400" b="1" dirty="0">
                <a:solidFill>
                  <a:srgbClr val="006666"/>
                </a:solidFill>
                <a:latin typeface="Arial"/>
                <a:cs typeface="Arial"/>
              </a:rPr>
              <a:t>in  </a:t>
            </a:r>
            <a:r>
              <a:rPr sz="2400" b="1" spc="-5" dirty="0">
                <a:solidFill>
                  <a:srgbClr val="006666"/>
                </a:solidFill>
                <a:latin typeface="Arial"/>
                <a:cs typeface="Arial"/>
              </a:rPr>
              <a:t>T2</a:t>
            </a:r>
            <a:endParaRPr sz="2400">
              <a:latin typeface="Arial"/>
              <a:cs typeface="Arial"/>
            </a:endParaRPr>
          </a:p>
          <a:p>
            <a:pPr marL="12700" marR="91440">
              <a:lnSpc>
                <a:spcPct val="120000"/>
              </a:lnSpc>
              <a:spcBef>
                <a:spcPts val="5"/>
              </a:spcBef>
            </a:pPr>
            <a:r>
              <a:rPr sz="2400" b="1" spc="-5" dirty="0">
                <a:solidFill>
                  <a:srgbClr val="006666"/>
                </a:solidFill>
                <a:latin typeface="Arial"/>
                <a:cs typeface="Arial"/>
              </a:rPr>
              <a:t>Define a semaphore</a:t>
            </a:r>
            <a:r>
              <a:rPr sz="2400" b="1" spc="-30" dirty="0">
                <a:solidFill>
                  <a:srgbClr val="006666"/>
                </a:solidFill>
                <a:latin typeface="Arial"/>
                <a:cs typeface="Arial"/>
              </a:rPr>
              <a:t> </a:t>
            </a:r>
            <a:r>
              <a:rPr sz="2400" b="1" dirty="0">
                <a:solidFill>
                  <a:srgbClr val="006666"/>
                </a:solidFill>
                <a:latin typeface="Arial"/>
                <a:cs typeface="Arial"/>
              </a:rPr>
              <a:t>S  </a:t>
            </a:r>
            <a:r>
              <a:rPr sz="2400" b="1" spc="-5" dirty="0">
                <a:solidFill>
                  <a:srgbClr val="006666"/>
                </a:solidFill>
                <a:latin typeface="Arial"/>
                <a:cs typeface="Arial"/>
              </a:rPr>
              <a:t>Initialize </a:t>
            </a:r>
            <a:r>
              <a:rPr sz="2400" b="1" dirty="0">
                <a:solidFill>
                  <a:srgbClr val="006666"/>
                </a:solidFill>
                <a:latin typeface="Arial"/>
                <a:cs typeface="Arial"/>
              </a:rPr>
              <a:t>S to</a:t>
            </a:r>
            <a:r>
              <a:rPr sz="2400" b="1" spc="-55" dirty="0">
                <a:solidFill>
                  <a:srgbClr val="006666"/>
                </a:solidFill>
                <a:latin typeface="Arial"/>
                <a:cs typeface="Arial"/>
              </a:rPr>
              <a:t> </a:t>
            </a:r>
            <a:r>
              <a:rPr sz="2400" b="1" spc="-5" dirty="0">
                <a:solidFill>
                  <a:srgbClr val="006666"/>
                </a:solidFill>
                <a:latin typeface="Arial"/>
                <a:cs typeface="Arial"/>
              </a:rPr>
              <a:t>0</a:t>
            </a:r>
            <a:endParaRPr sz="2400">
              <a:latin typeface="Arial"/>
              <a:cs typeface="Arial"/>
            </a:endParaRPr>
          </a:p>
        </p:txBody>
      </p:sp>
      <p:sp>
        <p:nvSpPr>
          <p:cNvPr id="6" name="object 6"/>
          <p:cNvSpPr/>
          <p:nvPr/>
        </p:nvSpPr>
        <p:spPr>
          <a:xfrm>
            <a:off x="1006754" y="2280792"/>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3817365"/>
            <a:ext cx="198119" cy="20269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4256278"/>
            <a:ext cx="198119" cy="20269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026786" y="1475866"/>
            <a:ext cx="198120" cy="202691"/>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484240" y="2552064"/>
            <a:ext cx="271272" cy="28041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484240" y="2954401"/>
            <a:ext cx="271272" cy="28041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026786" y="3890517"/>
            <a:ext cx="198120" cy="202692"/>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5484240" y="4234941"/>
            <a:ext cx="271272" cy="28041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5484240" y="4636973"/>
            <a:ext cx="271272" cy="280720"/>
          </a:xfrm>
          <a:prstGeom prst="rect">
            <a:avLst/>
          </a:prstGeom>
          <a:blipFill>
            <a:blip r:embed="rId4" cstate="print"/>
            <a:stretch>
              <a:fillRect/>
            </a:stretch>
          </a:blipFill>
        </p:spPr>
        <p:txBody>
          <a:bodyPr wrap="square" lIns="0" tIns="0" rIns="0" bIns="0" rtlCol="0"/>
          <a:lstStyle/>
          <a:p>
            <a:endParaRPr/>
          </a:p>
        </p:txBody>
      </p:sp>
      <p:sp>
        <p:nvSpPr>
          <p:cNvPr id="15" name="object 15"/>
          <p:cNvSpPr txBox="1"/>
          <p:nvPr/>
        </p:nvSpPr>
        <p:spPr>
          <a:xfrm>
            <a:off x="5357240" y="1321434"/>
            <a:ext cx="3227705" cy="3609975"/>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6666"/>
                </a:solidFill>
                <a:latin typeface="Arial"/>
                <a:cs typeface="Arial"/>
              </a:rPr>
              <a:t>Correct  synchronization</a:t>
            </a:r>
            <a:r>
              <a:rPr sz="2400" b="1" spc="-40" dirty="0">
                <a:solidFill>
                  <a:srgbClr val="006666"/>
                </a:solidFill>
                <a:latin typeface="Arial"/>
                <a:cs typeface="Arial"/>
              </a:rPr>
              <a:t> </a:t>
            </a:r>
            <a:r>
              <a:rPr sz="2400" b="1" dirty="0">
                <a:solidFill>
                  <a:srgbClr val="006666"/>
                </a:solidFill>
                <a:latin typeface="Arial"/>
                <a:cs typeface="Arial"/>
              </a:rPr>
              <a:t>when  T1</a:t>
            </a:r>
            <a:r>
              <a:rPr sz="2400" b="1" spc="-10" dirty="0">
                <a:solidFill>
                  <a:srgbClr val="006666"/>
                </a:solidFill>
                <a:latin typeface="Arial"/>
                <a:cs typeface="Arial"/>
              </a:rPr>
              <a:t> </a:t>
            </a:r>
            <a:r>
              <a:rPr sz="2400" b="1" dirty="0">
                <a:solidFill>
                  <a:srgbClr val="006666"/>
                </a:solidFill>
                <a:latin typeface="Arial"/>
                <a:cs typeface="Arial"/>
              </a:rPr>
              <a:t>contains:</a:t>
            </a:r>
            <a:endParaRPr sz="2400">
              <a:latin typeface="Arial"/>
              <a:cs typeface="Arial"/>
            </a:endParaRPr>
          </a:p>
          <a:p>
            <a:pPr marL="413384">
              <a:lnSpc>
                <a:spcPct val="100000"/>
              </a:lnSpc>
              <a:spcBef>
                <a:spcPts val="525"/>
              </a:spcBef>
            </a:pPr>
            <a:r>
              <a:rPr sz="2200" spc="-5" dirty="0">
                <a:solidFill>
                  <a:srgbClr val="006666"/>
                </a:solidFill>
                <a:latin typeface="Arial"/>
                <a:cs typeface="Arial"/>
              </a:rPr>
              <a:t>S1;</a:t>
            </a:r>
            <a:endParaRPr sz="2200">
              <a:latin typeface="Arial"/>
              <a:cs typeface="Arial"/>
            </a:endParaRPr>
          </a:p>
          <a:p>
            <a:pPr marL="413384">
              <a:lnSpc>
                <a:spcPct val="100000"/>
              </a:lnSpc>
              <a:spcBef>
                <a:spcPts val="530"/>
              </a:spcBef>
            </a:pPr>
            <a:r>
              <a:rPr sz="2200" spc="-5" dirty="0">
                <a:solidFill>
                  <a:srgbClr val="006666"/>
                </a:solidFill>
                <a:latin typeface="Arial"/>
                <a:cs typeface="Arial"/>
              </a:rPr>
              <a:t>signal</a:t>
            </a:r>
            <a:r>
              <a:rPr sz="2200" spc="-10" dirty="0">
                <a:solidFill>
                  <a:srgbClr val="006666"/>
                </a:solidFill>
                <a:latin typeface="Arial"/>
                <a:cs typeface="Arial"/>
              </a:rPr>
              <a:t> </a:t>
            </a:r>
            <a:r>
              <a:rPr sz="2200" spc="-5" dirty="0">
                <a:solidFill>
                  <a:srgbClr val="006666"/>
                </a:solidFill>
                <a:latin typeface="Arial"/>
                <a:cs typeface="Arial"/>
              </a:rPr>
              <a:t>(S);</a:t>
            </a:r>
            <a:endParaRPr sz="2200">
              <a:latin typeface="Arial"/>
              <a:cs typeface="Arial"/>
            </a:endParaRPr>
          </a:p>
          <a:p>
            <a:pPr>
              <a:lnSpc>
                <a:spcPct val="100000"/>
              </a:lnSpc>
              <a:spcBef>
                <a:spcPts val="10"/>
              </a:spcBef>
            </a:pPr>
            <a:endParaRPr sz="3500">
              <a:latin typeface="Arial"/>
              <a:cs typeface="Arial"/>
            </a:endParaRPr>
          </a:p>
          <a:p>
            <a:pPr marL="12700">
              <a:lnSpc>
                <a:spcPct val="100000"/>
              </a:lnSpc>
            </a:pPr>
            <a:r>
              <a:rPr sz="2400" b="1" dirty="0">
                <a:solidFill>
                  <a:srgbClr val="006666"/>
                </a:solidFill>
                <a:latin typeface="Arial"/>
                <a:cs typeface="Arial"/>
              </a:rPr>
              <a:t>and that T2</a:t>
            </a:r>
            <a:r>
              <a:rPr sz="2400" b="1" spc="-85" dirty="0">
                <a:solidFill>
                  <a:srgbClr val="006666"/>
                </a:solidFill>
                <a:latin typeface="Arial"/>
                <a:cs typeface="Arial"/>
              </a:rPr>
              <a:t> </a:t>
            </a:r>
            <a:r>
              <a:rPr sz="2400" b="1" dirty="0">
                <a:solidFill>
                  <a:srgbClr val="006666"/>
                </a:solidFill>
                <a:latin typeface="Arial"/>
                <a:cs typeface="Arial"/>
              </a:rPr>
              <a:t>contains:</a:t>
            </a:r>
            <a:endParaRPr sz="2400">
              <a:latin typeface="Arial"/>
              <a:cs typeface="Arial"/>
            </a:endParaRPr>
          </a:p>
          <a:p>
            <a:pPr marL="413384">
              <a:lnSpc>
                <a:spcPct val="100000"/>
              </a:lnSpc>
              <a:spcBef>
                <a:spcPts val="525"/>
              </a:spcBef>
            </a:pPr>
            <a:r>
              <a:rPr sz="2200" spc="-5" dirty="0">
                <a:solidFill>
                  <a:srgbClr val="006666"/>
                </a:solidFill>
                <a:latin typeface="Arial"/>
                <a:cs typeface="Arial"/>
              </a:rPr>
              <a:t>wait (S);</a:t>
            </a:r>
            <a:endParaRPr sz="2200">
              <a:latin typeface="Arial"/>
              <a:cs typeface="Arial"/>
            </a:endParaRPr>
          </a:p>
          <a:p>
            <a:pPr marL="413384">
              <a:lnSpc>
                <a:spcPct val="100000"/>
              </a:lnSpc>
              <a:spcBef>
                <a:spcPts val="530"/>
              </a:spcBef>
            </a:pPr>
            <a:r>
              <a:rPr sz="2200" spc="-5" dirty="0">
                <a:solidFill>
                  <a:srgbClr val="006666"/>
                </a:solidFill>
                <a:latin typeface="Arial"/>
                <a:cs typeface="Arial"/>
              </a:rPr>
              <a:t>S2;</a:t>
            </a:r>
            <a:endParaRPr sz="2200">
              <a:latin typeface="Arial"/>
              <a:cs typeface="Arial"/>
            </a:endParaRPr>
          </a:p>
        </p:txBody>
      </p:sp>
      <p:sp>
        <p:nvSpPr>
          <p:cNvPr id="16" name="object 16"/>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5634" y="215645"/>
            <a:ext cx="8308366" cy="505267"/>
          </a:xfrm>
          <a:prstGeom prst="rect">
            <a:avLst/>
          </a:prstGeom>
        </p:spPr>
        <p:txBody>
          <a:bodyPr vert="horz" wrap="square" lIns="0" tIns="12700" rIns="0" bIns="0" rtlCol="0">
            <a:spAutoFit/>
          </a:bodyPr>
          <a:lstStyle/>
          <a:p>
            <a:pPr marL="12700">
              <a:lnSpc>
                <a:spcPct val="100000"/>
              </a:lnSpc>
              <a:spcBef>
                <a:spcPts val="100"/>
              </a:spcBef>
            </a:pPr>
            <a:r>
              <a:rPr dirty="0"/>
              <a:t>Deadlock </a:t>
            </a:r>
            <a:r>
              <a:rPr spc="-5" dirty="0"/>
              <a:t>and starvation with</a:t>
            </a:r>
            <a:r>
              <a:rPr spc="-85" dirty="0"/>
              <a:t> </a:t>
            </a:r>
            <a:r>
              <a:rPr dirty="0"/>
              <a:t>semaphores</a:t>
            </a:r>
          </a:p>
        </p:txBody>
      </p:sp>
      <p:sp>
        <p:nvSpPr>
          <p:cNvPr id="8" name="object 8"/>
          <p:cNvSpPr/>
          <p:nvPr/>
        </p:nvSpPr>
        <p:spPr>
          <a:xfrm>
            <a:off x="1006754" y="1247851"/>
            <a:ext cx="228600" cy="238048"/>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336928" y="1070305"/>
            <a:ext cx="7220584" cy="1818005"/>
          </a:xfrm>
          <a:prstGeom prst="rect">
            <a:avLst/>
          </a:prstGeom>
        </p:spPr>
        <p:txBody>
          <a:bodyPr vert="horz" wrap="square" lIns="0" tIns="12065" rIns="0" bIns="0" rtlCol="0">
            <a:spAutoFit/>
          </a:bodyPr>
          <a:lstStyle/>
          <a:p>
            <a:pPr marL="12700" marR="216535">
              <a:lnSpc>
                <a:spcPct val="100000"/>
              </a:lnSpc>
              <a:spcBef>
                <a:spcPts val="95"/>
              </a:spcBef>
            </a:pPr>
            <a:r>
              <a:rPr sz="2800" b="1" spc="-5" dirty="0">
                <a:solidFill>
                  <a:srgbClr val="006666"/>
                </a:solidFill>
                <a:latin typeface="Arial"/>
                <a:cs typeface="Arial"/>
              </a:rPr>
              <a:t>Starvation: a </a:t>
            </a:r>
            <a:r>
              <a:rPr sz="2800" b="1" dirty="0">
                <a:solidFill>
                  <a:srgbClr val="006666"/>
                </a:solidFill>
                <a:latin typeface="Arial"/>
                <a:cs typeface="Arial"/>
              </a:rPr>
              <a:t>thread </a:t>
            </a:r>
            <a:r>
              <a:rPr sz="2800" b="1" spc="-5" dirty="0">
                <a:solidFill>
                  <a:srgbClr val="006666"/>
                </a:solidFill>
                <a:latin typeface="Arial"/>
                <a:cs typeface="Arial"/>
              </a:rPr>
              <a:t>can never manage to  execute because it never tests the  semaphore at the right</a:t>
            </a:r>
            <a:r>
              <a:rPr sz="2800" b="1" spc="55" dirty="0">
                <a:solidFill>
                  <a:srgbClr val="006666"/>
                </a:solidFill>
                <a:latin typeface="Arial"/>
                <a:cs typeface="Arial"/>
              </a:rPr>
              <a:t> </a:t>
            </a:r>
            <a:r>
              <a:rPr sz="2800" b="1" spc="-5" dirty="0">
                <a:solidFill>
                  <a:srgbClr val="006666"/>
                </a:solidFill>
                <a:latin typeface="Arial"/>
                <a:cs typeface="Arial"/>
              </a:rPr>
              <a:t>time</a:t>
            </a:r>
            <a:endParaRPr sz="2800">
              <a:latin typeface="Arial"/>
              <a:cs typeface="Arial"/>
            </a:endParaRPr>
          </a:p>
          <a:p>
            <a:pPr marL="12700">
              <a:lnSpc>
                <a:spcPct val="100000"/>
              </a:lnSpc>
              <a:spcBef>
                <a:spcPts val="675"/>
              </a:spcBef>
            </a:pPr>
            <a:r>
              <a:rPr sz="2800" b="1" spc="-5" dirty="0">
                <a:solidFill>
                  <a:srgbClr val="006666"/>
                </a:solidFill>
                <a:latin typeface="Arial"/>
                <a:cs typeface="Arial"/>
              </a:rPr>
              <a:t>Deadlock: </a:t>
            </a:r>
            <a:r>
              <a:rPr sz="2800" b="1" spc="-10" dirty="0">
                <a:solidFill>
                  <a:srgbClr val="006666"/>
                </a:solidFill>
                <a:latin typeface="Arial"/>
                <a:cs typeface="Arial"/>
              </a:rPr>
              <a:t>Suppose </a:t>
            </a:r>
            <a:r>
              <a:rPr sz="2800" b="1" spc="-5" dirty="0">
                <a:solidFill>
                  <a:srgbClr val="006666"/>
                </a:solidFill>
                <a:latin typeface="Arial"/>
                <a:cs typeface="Arial"/>
              </a:rPr>
              <a:t>S and Q </a:t>
            </a:r>
            <a:r>
              <a:rPr sz="2800" b="1" dirty="0">
                <a:solidFill>
                  <a:srgbClr val="006666"/>
                </a:solidFill>
                <a:latin typeface="Arial"/>
                <a:cs typeface="Arial"/>
              </a:rPr>
              <a:t>initialized </a:t>
            </a:r>
            <a:r>
              <a:rPr sz="2800" b="1" spc="-5" dirty="0">
                <a:solidFill>
                  <a:srgbClr val="006666"/>
                </a:solidFill>
                <a:latin typeface="Arial"/>
                <a:cs typeface="Arial"/>
              </a:rPr>
              <a:t>to</a:t>
            </a:r>
            <a:r>
              <a:rPr sz="2800" b="1" spc="85" dirty="0">
                <a:solidFill>
                  <a:srgbClr val="006666"/>
                </a:solidFill>
                <a:latin typeface="Arial"/>
                <a:cs typeface="Arial"/>
              </a:rPr>
              <a:t> </a:t>
            </a:r>
            <a:r>
              <a:rPr sz="2800" b="1" spc="-5" dirty="0">
                <a:solidFill>
                  <a:srgbClr val="006666"/>
                </a:solidFill>
                <a:latin typeface="Arial"/>
                <a:cs typeface="Arial"/>
              </a:rPr>
              <a:t>1</a:t>
            </a:r>
            <a:endParaRPr sz="2800">
              <a:latin typeface="Arial"/>
              <a:cs typeface="Arial"/>
            </a:endParaRPr>
          </a:p>
        </p:txBody>
      </p:sp>
      <p:sp>
        <p:nvSpPr>
          <p:cNvPr id="10" name="object 10"/>
          <p:cNvSpPr/>
          <p:nvPr/>
        </p:nvSpPr>
        <p:spPr>
          <a:xfrm>
            <a:off x="1006754" y="2613609"/>
            <a:ext cx="228600" cy="238048"/>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993444" y="3507823"/>
            <a:ext cx="1058545" cy="1118235"/>
          </a:xfrm>
          <a:prstGeom prst="rect">
            <a:avLst/>
          </a:prstGeom>
        </p:spPr>
        <p:txBody>
          <a:bodyPr vert="horz" wrap="square" lIns="0" tIns="193040" rIns="0" bIns="0" rtlCol="0">
            <a:spAutoFit/>
          </a:bodyPr>
          <a:lstStyle/>
          <a:p>
            <a:pPr marL="15240">
              <a:lnSpc>
                <a:spcPct val="100000"/>
              </a:lnSpc>
              <a:spcBef>
                <a:spcPts val="1520"/>
              </a:spcBef>
            </a:pPr>
            <a:r>
              <a:rPr sz="2400" spc="-5" dirty="0">
                <a:solidFill>
                  <a:srgbClr val="800000"/>
                </a:solidFill>
                <a:latin typeface="Arial"/>
                <a:cs typeface="Arial"/>
              </a:rPr>
              <a:t>T0</a:t>
            </a:r>
            <a:endParaRPr sz="2400">
              <a:latin typeface="Arial"/>
              <a:cs typeface="Arial"/>
            </a:endParaRPr>
          </a:p>
          <a:p>
            <a:pPr marL="12700">
              <a:lnSpc>
                <a:spcPct val="100000"/>
              </a:lnSpc>
              <a:spcBef>
                <a:spcPts val="1420"/>
              </a:spcBef>
            </a:pPr>
            <a:r>
              <a:rPr sz="2400" spc="-5" dirty="0">
                <a:solidFill>
                  <a:srgbClr val="009999"/>
                </a:solidFill>
                <a:latin typeface="Arial"/>
                <a:cs typeface="Arial"/>
              </a:rPr>
              <a:t>wait</a:t>
            </a:r>
            <a:r>
              <a:rPr sz="2400" spc="-80" dirty="0">
                <a:solidFill>
                  <a:srgbClr val="009999"/>
                </a:solidFill>
                <a:latin typeface="Arial"/>
                <a:cs typeface="Arial"/>
              </a:rPr>
              <a:t> </a:t>
            </a:r>
            <a:r>
              <a:rPr sz="2400" dirty="0">
                <a:solidFill>
                  <a:srgbClr val="009999"/>
                </a:solidFill>
                <a:latin typeface="Arial"/>
                <a:cs typeface="Arial"/>
              </a:rPr>
              <a:t>(S)</a:t>
            </a:r>
            <a:endParaRPr sz="2400">
              <a:latin typeface="Arial"/>
              <a:cs typeface="Arial"/>
            </a:endParaRPr>
          </a:p>
        </p:txBody>
      </p:sp>
      <p:sp>
        <p:nvSpPr>
          <p:cNvPr id="12" name="object 12"/>
          <p:cNvSpPr txBox="1"/>
          <p:nvPr/>
        </p:nvSpPr>
        <p:spPr>
          <a:xfrm>
            <a:off x="5489828" y="3688156"/>
            <a:ext cx="381000"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800000"/>
                </a:solidFill>
                <a:latin typeface="Arial"/>
                <a:cs typeface="Arial"/>
              </a:rPr>
              <a:t>T1</a:t>
            </a:r>
            <a:endParaRPr sz="2400">
              <a:latin typeface="Arial"/>
              <a:cs typeface="Arial"/>
            </a:endParaRPr>
          </a:p>
        </p:txBody>
      </p:sp>
      <p:sp>
        <p:nvSpPr>
          <p:cNvPr id="13" name="object 13"/>
          <p:cNvSpPr txBox="1"/>
          <p:nvPr/>
        </p:nvSpPr>
        <p:spPr>
          <a:xfrm>
            <a:off x="5489828" y="4786121"/>
            <a:ext cx="109347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Arial"/>
                <a:cs typeface="Arial"/>
              </a:rPr>
              <a:t>wait</a:t>
            </a:r>
            <a:r>
              <a:rPr sz="2400" spc="-70" dirty="0">
                <a:solidFill>
                  <a:srgbClr val="009999"/>
                </a:solidFill>
                <a:latin typeface="Arial"/>
                <a:cs typeface="Arial"/>
              </a:rPr>
              <a:t> </a:t>
            </a:r>
            <a:r>
              <a:rPr sz="2400" dirty="0">
                <a:solidFill>
                  <a:srgbClr val="009999"/>
                </a:solidFill>
                <a:latin typeface="Arial"/>
                <a:cs typeface="Arial"/>
              </a:rPr>
              <a:t>(Q)</a:t>
            </a:r>
            <a:endParaRPr sz="2400">
              <a:latin typeface="Arial"/>
              <a:cs typeface="Arial"/>
            </a:endParaRPr>
          </a:p>
        </p:txBody>
      </p:sp>
      <p:sp>
        <p:nvSpPr>
          <p:cNvPr id="14" name="object 14"/>
          <p:cNvSpPr txBox="1"/>
          <p:nvPr/>
        </p:nvSpPr>
        <p:spPr>
          <a:xfrm>
            <a:off x="1001064" y="5883655"/>
            <a:ext cx="109537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Arial"/>
                <a:cs typeface="Arial"/>
              </a:rPr>
              <a:t>wait</a:t>
            </a:r>
            <a:r>
              <a:rPr sz="2400" spc="-65" dirty="0">
                <a:solidFill>
                  <a:srgbClr val="009999"/>
                </a:solidFill>
                <a:latin typeface="Arial"/>
                <a:cs typeface="Arial"/>
              </a:rPr>
              <a:t> </a:t>
            </a:r>
            <a:r>
              <a:rPr sz="2400" dirty="0">
                <a:solidFill>
                  <a:srgbClr val="009999"/>
                </a:solidFill>
                <a:latin typeface="Arial"/>
                <a:cs typeface="Arial"/>
              </a:rPr>
              <a:t>(Q)</a:t>
            </a:r>
            <a:endParaRPr sz="2400">
              <a:latin typeface="Arial"/>
              <a:cs typeface="Arial"/>
            </a:endParaRPr>
          </a:p>
        </p:txBody>
      </p:sp>
      <p:sp>
        <p:nvSpPr>
          <p:cNvPr id="15" name="object 15"/>
          <p:cNvSpPr txBox="1"/>
          <p:nvPr/>
        </p:nvSpPr>
        <p:spPr>
          <a:xfrm>
            <a:off x="5489828" y="5883655"/>
            <a:ext cx="10585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Arial"/>
                <a:cs typeface="Arial"/>
              </a:rPr>
              <a:t>wait</a:t>
            </a:r>
            <a:r>
              <a:rPr sz="2400" spc="-75" dirty="0">
                <a:solidFill>
                  <a:srgbClr val="009999"/>
                </a:solidFill>
                <a:latin typeface="Arial"/>
                <a:cs typeface="Arial"/>
              </a:rPr>
              <a:t> </a:t>
            </a:r>
            <a:r>
              <a:rPr sz="2400" dirty="0">
                <a:solidFill>
                  <a:srgbClr val="009999"/>
                </a:solidFill>
                <a:latin typeface="Arial"/>
                <a:cs typeface="Arial"/>
              </a:rPr>
              <a:t>(S)</a:t>
            </a:r>
            <a:endParaRPr sz="2400">
              <a:latin typeface="Arial"/>
              <a:cs typeface="Arial"/>
            </a:endParaRPr>
          </a:p>
        </p:txBody>
      </p:sp>
      <p:sp>
        <p:nvSpPr>
          <p:cNvPr id="16" name="object 16"/>
          <p:cNvSpPr/>
          <p:nvPr/>
        </p:nvSpPr>
        <p:spPr>
          <a:xfrm>
            <a:off x="2556510" y="6036564"/>
            <a:ext cx="2362200" cy="114300"/>
          </a:xfrm>
          <a:custGeom>
            <a:avLst/>
            <a:gdLst/>
            <a:ahLst/>
            <a:cxnLst/>
            <a:rect l="l" t="t" r="r" b="b"/>
            <a:pathLst>
              <a:path w="2362200" h="114300">
                <a:moveTo>
                  <a:pt x="114300" y="0"/>
                </a:moveTo>
                <a:lnTo>
                  <a:pt x="0" y="57150"/>
                </a:lnTo>
                <a:lnTo>
                  <a:pt x="114300" y="114300"/>
                </a:lnTo>
                <a:lnTo>
                  <a:pt x="114300" y="76200"/>
                </a:lnTo>
                <a:lnTo>
                  <a:pt x="95250" y="76200"/>
                </a:lnTo>
                <a:lnTo>
                  <a:pt x="95250" y="63500"/>
                </a:lnTo>
                <a:lnTo>
                  <a:pt x="114300" y="63500"/>
                </a:lnTo>
                <a:lnTo>
                  <a:pt x="114300" y="50800"/>
                </a:lnTo>
                <a:lnTo>
                  <a:pt x="95250" y="50800"/>
                </a:lnTo>
                <a:lnTo>
                  <a:pt x="95250" y="38100"/>
                </a:lnTo>
                <a:lnTo>
                  <a:pt x="114300" y="38100"/>
                </a:lnTo>
                <a:lnTo>
                  <a:pt x="114300" y="0"/>
                </a:lnTo>
                <a:close/>
              </a:path>
              <a:path w="2362200" h="114300">
                <a:moveTo>
                  <a:pt x="2247900" y="0"/>
                </a:moveTo>
                <a:lnTo>
                  <a:pt x="2247900" y="114300"/>
                </a:lnTo>
                <a:lnTo>
                  <a:pt x="2324100" y="76200"/>
                </a:lnTo>
                <a:lnTo>
                  <a:pt x="2266950" y="76200"/>
                </a:lnTo>
                <a:lnTo>
                  <a:pt x="2266950" y="63500"/>
                </a:lnTo>
                <a:lnTo>
                  <a:pt x="2349500" y="63500"/>
                </a:lnTo>
                <a:lnTo>
                  <a:pt x="2362200" y="57150"/>
                </a:lnTo>
                <a:lnTo>
                  <a:pt x="2349500" y="50800"/>
                </a:lnTo>
                <a:lnTo>
                  <a:pt x="2266950" y="50800"/>
                </a:lnTo>
                <a:lnTo>
                  <a:pt x="2266950" y="38100"/>
                </a:lnTo>
                <a:lnTo>
                  <a:pt x="2324100" y="38100"/>
                </a:lnTo>
                <a:lnTo>
                  <a:pt x="2247900" y="0"/>
                </a:lnTo>
                <a:close/>
              </a:path>
              <a:path w="2362200" h="114300">
                <a:moveTo>
                  <a:pt x="114300" y="63500"/>
                </a:moveTo>
                <a:lnTo>
                  <a:pt x="95250" y="63500"/>
                </a:lnTo>
                <a:lnTo>
                  <a:pt x="95250" y="76200"/>
                </a:lnTo>
                <a:lnTo>
                  <a:pt x="114300" y="76200"/>
                </a:lnTo>
                <a:lnTo>
                  <a:pt x="114300" y="63500"/>
                </a:lnTo>
                <a:close/>
              </a:path>
              <a:path w="2362200" h="114300">
                <a:moveTo>
                  <a:pt x="2247900" y="63500"/>
                </a:moveTo>
                <a:lnTo>
                  <a:pt x="114300" y="63500"/>
                </a:lnTo>
                <a:lnTo>
                  <a:pt x="114300" y="76200"/>
                </a:lnTo>
                <a:lnTo>
                  <a:pt x="2247900" y="76200"/>
                </a:lnTo>
                <a:lnTo>
                  <a:pt x="2247900" y="63500"/>
                </a:lnTo>
                <a:close/>
              </a:path>
              <a:path w="2362200" h="114300">
                <a:moveTo>
                  <a:pt x="2349500" y="63500"/>
                </a:moveTo>
                <a:lnTo>
                  <a:pt x="2266950" y="63500"/>
                </a:lnTo>
                <a:lnTo>
                  <a:pt x="2266950" y="76200"/>
                </a:lnTo>
                <a:lnTo>
                  <a:pt x="2324100" y="76200"/>
                </a:lnTo>
                <a:lnTo>
                  <a:pt x="2349500" y="63500"/>
                </a:lnTo>
                <a:close/>
              </a:path>
              <a:path w="2362200" h="114300">
                <a:moveTo>
                  <a:pt x="114300" y="38100"/>
                </a:moveTo>
                <a:lnTo>
                  <a:pt x="95250" y="38100"/>
                </a:lnTo>
                <a:lnTo>
                  <a:pt x="95250" y="50800"/>
                </a:lnTo>
                <a:lnTo>
                  <a:pt x="114300" y="50800"/>
                </a:lnTo>
                <a:lnTo>
                  <a:pt x="114300" y="38100"/>
                </a:lnTo>
                <a:close/>
              </a:path>
              <a:path w="2362200" h="114300">
                <a:moveTo>
                  <a:pt x="2247900" y="38100"/>
                </a:moveTo>
                <a:lnTo>
                  <a:pt x="114300" y="38100"/>
                </a:lnTo>
                <a:lnTo>
                  <a:pt x="114300" y="50800"/>
                </a:lnTo>
                <a:lnTo>
                  <a:pt x="2247900" y="50800"/>
                </a:lnTo>
                <a:lnTo>
                  <a:pt x="2247900" y="38100"/>
                </a:lnTo>
                <a:close/>
              </a:path>
              <a:path w="2362200" h="114300">
                <a:moveTo>
                  <a:pt x="2324100" y="38100"/>
                </a:moveTo>
                <a:lnTo>
                  <a:pt x="2266950" y="38100"/>
                </a:lnTo>
                <a:lnTo>
                  <a:pt x="2266950" y="50800"/>
                </a:lnTo>
                <a:lnTo>
                  <a:pt x="2349500" y="50800"/>
                </a:lnTo>
                <a:lnTo>
                  <a:pt x="2324100" y="38100"/>
                </a:lnTo>
                <a:close/>
              </a:path>
            </a:pathLst>
          </a:custGeom>
          <a:solidFill>
            <a:srgbClr val="FF3300"/>
          </a:solidFill>
        </p:spPr>
        <p:txBody>
          <a:bodyPr wrap="square" lIns="0" tIns="0" rIns="0" bIns="0" rtlCol="0"/>
          <a:lstStyle/>
          <a:p>
            <a:endParaRPr/>
          </a:p>
        </p:txBody>
      </p:sp>
      <p:sp>
        <p:nvSpPr>
          <p:cNvPr id="17" name="object 17"/>
          <p:cNvSpPr/>
          <p:nvPr/>
        </p:nvSpPr>
        <p:spPr>
          <a:xfrm>
            <a:off x="7677150" y="4953000"/>
            <a:ext cx="1243012" cy="1371600"/>
          </a:xfrm>
          <a:prstGeom prst="rect">
            <a:avLst/>
          </a:prstGeom>
          <a:blipFill>
            <a:blip r:embed="rId4" cstate="print"/>
            <a:stretch>
              <a:fillRect/>
            </a:stretch>
          </a:blipFill>
        </p:spPr>
        <p:txBody>
          <a:bodyPr wrap="square" lIns="0" tIns="0" rIns="0" bIns="0" rtlCol="0"/>
          <a:lstStyle/>
          <a:p>
            <a:endParaRPr/>
          </a:p>
        </p:txBody>
      </p:sp>
      <p:sp>
        <p:nvSpPr>
          <p:cNvPr id="18" name="object 18"/>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469849"/>
            <a:ext cx="5418988" cy="514350"/>
          </a:xfrm>
          <a:prstGeom prst="rect">
            <a:avLst/>
          </a:prstGeom>
        </p:spPr>
        <p:txBody>
          <a:bodyPr vert="horz" wrap="square" lIns="0" tIns="13335" rIns="0" bIns="0" rtlCol="0">
            <a:spAutoFit/>
          </a:bodyPr>
          <a:lstStyle/>
          <a:p>
            <a:pPr marL="12700">
              <a:lnSpc>
                <a:spcPct val="100000"/>
              </a:lnSpc>
              <a:spcBef>
                <a:spcPts val="105"/>
              </a:spcBef>
            </a:pPr>
            <a:r>
              <a:rPr dirty="0"/>
              <a:t>Semaphores:</a:t>
            </a:r>
            <a:r>
              <a:rPr spc="-65" dirty="0"/>
              <a:t> </a:t>
            </a:r>
            <a:r>
              <a:rPr dirty="0"/>
              <a:t>observations</a:t>
            </a:r>
          </a:p>
        </p:txBody>
      </p:sp>
      <p:sp>
        <p:nvSpPr>
          <p:cNvPr id="4" name="object 4"/>
          <p:cNvSpPr/>
          <p:nvPr/>
        </p:nvSpPr>
        <p:spPr>
          <a:xfrm>
            <a:off x="1006754" y="1439291"/>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63928" y="1749882"/>
            <a:ext cx="271272" cy="28072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921129" y="2431669"/>
            <a:ext cx="188975" cy="19659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921129" y="2728848"/>
            <a:ext cx="179831" cy="185927"/>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921129" y="3027552"/>
            <a:ext cx="179831" cy="18592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006754" y="3634485"/>
            <a:ext cx="198119" cy="20269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463928" y="4274565"/>
            <a:ext cx="271272" cy="28041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006754" y="4734509"/>
            <a:ext cx="198119" cy="202996"/>
          </a:xfrm>
          <a:prstGeom prst="rect">
            <a:avLst/>
          </a:prstGeom>
          <a:blipFill>
            <a:blip r:embed="rId2" cstate="print"/>
            <a:stretch>
              <a:fillRect/>
            </a:stretch>
          </a:blipFill>
        </p:spPr>
        <p:txBody>
          <a:bodyPr wrap="square" lIns="0" tIns="0" rIns="0" bIns="0" rtlCol="0"/>
          <a:lstStyle/>
          <a:p>
            <a:endParaRPr/>
          </a:p>
        </p:txBody>
      </p:sp>
      <p:sp>
        <p:nvSpPr>
          <p:cNvPr id="12" name="object 12"/>
          <p:cNvSpPr txBox="1">
            <a:spLocks noGrp="1"/>
          </p:cNvSpPr>
          <p:nvPr>
            <p:ph type="body" idx="1"/>
          </p:nvPr>
        </p:nvSpPr>
        <p:spPr>
          <a:xfrm>
            <a:off x="1336928" y="1248589"/>
            <a:ext cx="7313930" cy="5104603"/>
          </a:xfrm>
          <a:prstGeom prst="rect">
            <a:avLst/>
          </a:prstGeom>
        </p:spPr>
        <p:txBody>
          <a:bodyPr vert="horz" wrap="square" lIns="0" tIns="48895" rIns="0" bIns="0" rtlCol="0">
            <a:spAutoFit/>
          </a:bodyPr>
          <a:lstStyle/>
          <a:p>
            <a:pPr marL="12700">
              <a:lnSpc>
                <a:spcPct val="100000"/>
              </a:lnSpc>
              <a:spcBef>
                <a:spcPts val="385"/>
              </a:spcBef>
            </a:pPr>
            <a:r>
              <a:rPr sz="2400" dirty="0"/>
              <a:t>When S</a:t>
            </a:r>
            <a:r>
              <a:rPr lang="en-CA" sz="2400" dirty="0"/>
              <a:t> </a:t>
            </a:r>
            <a:r>
              <a:rPr sz="2400" dirty="0"/>
              <a:t>&gt;=</a:t>
            </a:r>
            <a:r>
              <a:rPr sz="2400" spc="-35" dirty="0"/>
              <a:t> </a:t>
            </a:r>
            <a:r>
              <a:rPr sz="2400" spc="-5" dirty="0"/>
              <a:t>0:</a:t>
            </a:r>
            <a:endParaRPr sz="2400" dirty="0"/>
          </a:p>
          <a:p>
            <a:pPr marL="413384">
              <a:lnSpc>
                <a:spcPts val="2510"/>
              </a:lnSpc>
              <a:spcBef>
                <a:spcPts val="260"/>
              </a:spcBef>
            </a:pPr>
            <a:r>
              <a:rPr sz="2200" b="0" spc="-5" dirty="0">
                <a:latin typeface="Arial"/>
                <a:cs typeface="Arial"/>
              </a:rPr>
              <a:t>The number of threads that can run wait (S)</a:t>
            </a:r>
            <a:r>
              <a:rPr sz="2200" b="0" spc="160" dirty="0">
                <a:latin typeface="Arial"/>
                <a:cs typeface="Arial"/>
              </a:rPr>
              <a:t> </a:t>
            </a:r>
            <a:r>
              <a:rPr sz="2200" b="0" spc="-5" dirty="0">
                <a:latin typeface="Arial"/>
                <a:cs typeface="Arial"/>
              </a:rPr>
              <a:t>without</a:t>
            </a:r>
            <a:endParaRPr sz="2200" dirty="0">
              <a:latin typeface="Arial"/>
              <a:cs typeface="Arial"/>
            </a:endParaRPr>
          </a:p>
          <a:p>
            <a:pPr marL="413384">
              <a:lnSpc>
                <a:spcPts val="2510"/>
              </a:lnSpc>
            </a:pPr>
            <a:r>
              <a:rPr sz="2200" b="0" spc="-5" dirty="0">
                <a:latin typeface="Arial"/>
                <a:cs typeface="Arial"/>
              </a:rPr>
              <a:t>becoming blocked =</a:t>
            </a:r>
            <a:r>
              <a:rPr sz="2200" b="0" spc="35" dirty="0">
                <a:latin typeface="Arial"/>
                <a:cs typeface="Arial"/>
              </a:rPr>
              <a:t> </a:t>
            </a:r>
            <a:r>
              <a:rPr sz="2200" b="0" spc="-5" dirty="0">
                <a:latin typeface="Arial"/>
                <a:cs typeface="Arial"/>
              </a:rPr>
              <a:t>S</a:t>
            </a:r>
            <a:endParaRPr sz="2200" dirty="0">
              <a:latin typeface="Arial"/>
              <a:cs typeface="Arial"/>
            </a:endParaRPr>
          </a:p>
          <a:p>
            <a:pPr marL="812800">
              <a:lnSpc>
                <a:spcPct val="100000"/>
              </a:lnSpc>
              <a:spcBef>
                <a:spcPts val="229"/>
              </a:spcBef>
            </a:pPr>
            <a:r>
              <a:rPr sz="1800" b="0" dirty="0">
                <a:latin typeface="Arial"/>
                <a:cs typeface="Arial"/>
              </a:rPr>
              <a:t>S </a:t>
            </a:r>
            <a:r>
              <a:rPr sz="1800" b="0" spc="-5" dirty="0">
                <a:latin typeface="Arial"/>
                <a:cs typeface="Arial"/>
              </a:rPr>
              <a:t>threads can enter </a:t>
            </a:r>
            <a:r>
              <a:rPr sz="1800" b="0" dirty="0">
                <a:latin typeface="Arial"/>
                <a:cs typeface="Arial"/>
              </a:rPr>
              <a:t>the</a:t>
            </a:r>
            <a:r>
              <a:rPr sz="1800" b="0" spc="5" dirty="0">
                <a:latin typeface="Arial"/>
                <a:cs typeface="Arial"/>
              </a:rPr>
              <a:t> </a:t>
            </a:r>
            <a:r>
              <a:rPr sz="1800" b="0" spc="-5" dirty="0">
                <a:latin typeface="Arial"/>
                <a:cs typeface="Arial"/>
              </a:rPr>
              <a:t>CS</a:t>
            </a:r>
            <a:endParaRPr sz="1800" dirty="0">
              <a:latin typeface="Arial"/>
              <a:cs typeface="Arial"/>
            </a:endParaRPr>
          </a:p>
          <a:p>
            <a:pPr marL="812800">
              <a:lnSpc>
                <a:spcPct val="100000"/>
              </a:lnSpc>
              <a:spcBef>
                <a:spcPts val="210"/>
              </a:spcBef>
            </a:pPr>
            <a:r>
              <a:rPr sz="1700" b="0" dirty="0">
                <a:latin typeface="Arial"/>
                <a:cs typeface="Arial"/>
              </a:rPr>
              <a:t>note </a:t>
            </a:r>
            <a:r>
              <a:rPr sz="1700" b="0" spc="-5" dirty="0">
                <a:latin typeface="Arial"/>
                <a:cs typeface="Arial"/>
              </a:rPr>
              <a:t>power </a:t>
            </a:r>
            <a:r>
              <a:rPr sz="1700" b="0" dirty="0">
                <a:latin typeface="Arial"/>
                <a:cs typeface="Arial"/>
              </a:rPr>
              <a:t>compared to mechanisms already</a:t>
            </a:r>
            <a:r>
              <a:rPr sz="1700" b="0" spc="20" dirty="0">
                <a:latin typeface="Arial"/>
                <a:cs typeface="Arial"/>
              </a:rPr>
              <a:t> </a:t>
            </a:r>
            <a:r>
              <a:rPr sz="1700" b="0" dirty="0">
                <a:latin typeface="Arial"/>
                <a:cs typeface="Arial"/>
              </a:rPr>
              <a:t>seen</a:t>
            </a:r>
            <a:endParaRPr sz="1700" dirty="0">
              <a:latin typeface="Arial"/>
              <a:cs typeface="Arial"/>
            </a:endParaRPr>
          </a:p>
          <a:p>
            <a:pPr marL="812800">
              <a:lnSpc>
                <a:spcPts val="2060"/>
              </a:lnSpc>
              <a:spcBef>
                <a:spcPts val="210"/>
              </a:spcBef>
            </a:pPr>
            <a:r>
              <a:rPr sz="1700" b="0" dirty="0">
                <a:latin typeface="Arial"/>
                <a:cs typeface="Arial"/>
              </a:rPr>
              <a:t>in solutions </a:t>
            </a:r>
            <a:r>
              <a:rPr sz="1700" b="0" spc="-5" dirty="0">
                <a:latin typeface="Arial"/>
                <a:cs typeface="Arial"/>
              </a:rPr>
              <a:t>where </a:t>
            </a:r>
            <a:r>
              <a:rPr sz="1700" b="0" dirty="0">
                <a:latin typeface="Arial"/>
                <a:cs typeface="Arial"/>
              </a:rPr>
              <a:t>S can be </a:t>
            </a:r>
            <a:r>
              <a:rPr sz="1800" b="0" dirty="0">
                <a:latin typeface="Arial"/>
                <a:cs typeface="Arial"/>
              </a:rPr>
              <a:t>&gt;</a:t>
            </a:r>
            <a:r>
              <a:rPr sz="1700" b="0" dirty="0">
                <a:latin typeface="Arial"/>
                <a:cs typeface="Arial"/>
              </a:rPr>
              <a:t>1 it </a:t>
            </a:r>
            <a:r>
              <a:rPr sz="1700" b="0" spc="-5" dirty="0">
                <a:latin typeface="Arial"/>
                <a:cs typeface="Arial"/>
              </a:rPr>
              <a:t>will </a:t>
            </a:r>
            <a:r>
              <a:rPr sz="1700" b="0" dirty="0">
                <a:latin typeface="Arial"/>
                <a:cs typeface="Arial"/>
              </a:rPr>
              <a:t>be necessary </a:t>
            </a:r>
            <a:r>
              <a:rPr sz="1700" b="0" spc="-5" dirty="0">
                <a:latin typeface="Arial"/>
                <a:cs typeface="Arial"/>
              </a:rPr>
              <a:t>to </a:t>
            </a:r>
            <a:r>
              <a:rPr sz="1700" b="0" dirty="0">
                <a:latin typeface="Arial"/>
                <a:cs typeface="Arial"/>
              </a:rPr>
              <a:t>have a</a:t>
            </a:r>
            <a:r>
              <a:rPr sz="1700" b="0" spc="45" dirty="0">
                <a:latin typeface="Arial"/>
                <a:cs typeface="Arial"/>
              </a:rPr>
              <a:t> </a:t>
            </a:r>
            <a:r>
              <a:rPr sz="1700" b="0" dirty="0">
                <a:latin typeface="Arial"/>
                <a:cs typeface="Arial"/>
              </a:rPr>
              <a:t>2nd</a:t>
            </a:r>
            <a:endParaRPr sz="1700" dirty="0">
              <a:latin typeface="Arial"/>
              <a:cs typeface="Arial"/>
            </a:endParaRPr>
          </a:p>
          <a:p>
            <a:pPr marL="812800">
              <a:lnSpc>
                <a:spcPts val="1939"/>
              </a:lnSpc>
            </a:pPr>
            <a:r>
              <a:rPr sz="1700" b="0" dirty="0">
                <a:latin typeface="Arial"/>
                <a:cs typeface="Arial"/>
              </a:rPr>
              <a:t>sem. </a:t>
            </a:r>
            <a:r>
              <a:rPr sz="1700" b="0" spc="-5" dirty="0">
                <a:latin typeface="Arial"/>
                <a:cs typeface="Arial"/>
              </a:rPr>
              <a:t>to </a:t>
            </a:r>
            <a:r>
              <a:rPr sz="1700" b="0" dirty="0">
                <a:latin typeface="Arial"/>
                <a:cs typeface="Arial"/>
              </a:rPr>
              <a:t>let them enter one at a </a:t>
            </a:r>
            <a:r>
              <a:rPr sz="1700" b="0" spc="-5" dirty="0">
                <a:latin typeface="Arial"/>
                <a:cs typeface="Arial"/>
              </a:rPr>
              <a:t>time </a:t>
            </a:r>
            <a:r>
              <a:rPr sz="1700" b="0" dirty="0">
                <a:latin typeface="Arial"/>
                <a:cs typeface="Arial"/>
              </a:rPr>
              <a:t>(excl.</a:t>
            </a:r>
            <a:r>
              <a:rPr sz="1700" b="0" spc="10" dirty="0">
                <a:latin typeface="Arial"/>
                <a:cs typeface="Arial"/>
              </a:rPr>
              <a:t> </a:t>
            </a:r>
            <a:r>
              <a:rPr sz="1700" b="0" dirty="0">
                <a:latin typeface="Arial"/>
                <a:cs typeface="Arial"/>
              </a:rPr>
              <a:t>mutual)</a:t>
            </a:r>
            <a:endParaRPr sz="1700" dirty="0">
              <a:latin typeface="Arial"/>
              <a:cs typeface="Arial"/>
            </a:endParaRPr>
          </a:p>
          <a:p>
            <a:pPr marL="12700" marR="5080">
              <a:lnSpc>
                <a:spcPts val="2590"/>
              </a:lnSpc>
              <a:spcBef>
                <a:spcPts val="605"/>
              </a:spcBef>
            </a:pPr>
            <a:r>
              <a:rPr sz="2400" dirty="0"/>
              <a:t>When S </a:t>
            </a:r>
            <a:r>
              <a:rPr sz="2400" spc="-5" dirty="0"/>
              <a:t>becomes</a:t>
            </a:r>
            <a:r>
              <a:rPr lang="en-CA" sz="2400" spc="-5" dirty="0"/>
              <a:t> </a:t>
            </a:r>
            <a:r>
              <a:rPr sz="2400" spc="-5" dirty="0"/>
              <a:t>&gt; 1, </a:t>
            </a:r>
            <a:r>
              <a:rPr sz="2400" dirty="0"/>
              <a:t>the thread that </a:t>
            </a:r>
            <a:r>
              <a:rPr sz="2400" spc="-5" dirty="0"/>
              <a:t>enters </a:t>
            </a:r>
            <a:r>
              <a:rPr sz="2400" dirty="0"/>
              <a:t>the</a:t>
            </a:r>
            <a:r>
              <a:rPr sz="2400" spc="-55" dirty="0"/>
              <a:t> </a:t>
            </a:r>
            <a:r>
              <a:rPr sz="2400" spc="-5" dirty="0"/>
              <a:t>CS  </a:t>
            </a:r>
            <a:r>
              <a:rPr sz="2400" dirty="0"/>
              <a:t>first is the first to </a:t>
            </a:r>
            <a:r>
              <a:rPr sz="2400" spc="-5" dirty="0"/>
              <a:t>test </a:t>
            </a:r>
            <a:r>
              <a:rPr sz="2400" dirty="0"/>
              <a:t>S </a:t>
            </a:r>
            <a:r>
              <a:rPr sz="2400" spc="-5" dirty="0"/>
              <a:t>(random</a:t>
            </a:r>
            <a:r>
              <a:rPr sz="2400" spc="-40" dirty="0"/>
              <a:t> </a:t>
            </a:r>
            <a:r>
              <a:rPr sz="2400" spc="-5" dirty="0"/>
              <a:t>choice)</a:t>
            </a:r>
            <a:endParaRPr sz="2400" dirty="0"/>
          </a:p>
          <a:p>
            <a:pPr marL="413384">
              <a:lnSpc>
                <a:spcPct val="100000"/>
              </a:lnSpc>
              <a:spcBef>
                <a:spcPts val="225"/>
              </a:spcBef>
            </a:pPr>
            <a:r>
              <a:rPr sz="2200" b="0" spc="-5" dirty="0">
                <a:latin typeface="Arial"/>
                <a:cs typeface="Arial"/>
              </a:rPr>
              <a:t>this will no longer be true in the next</a:t>
            </a:r>
            <a:r>
              <a:rPr sz="2200" b="0" spc="110" dirty="0">
                <a:latin typeface="Arial"/>
                <a:cs typeface="Arial"/>
              </a:rPr>
              <a:t> </a:t>
            </a:r>
            <a:r>
              <a:rPr sz="2200" b="0" spc="-5" dirty="0">
                <a:latin typeface="Arial"/>
                <a:cs typeface="Arial"/>
              </a:rPr>
              <a:t>solution</a:t>
            </a:r>
            <a:endParaRPr sz="2200" dirty="0">
              <a:latin typeface="Arial"/>
              <a:cs typeface="Arial"/>
            </a:endParaRPr>
          </a:p>
          <a:p>
            <a:pPr marL="12700">
              <a:lnSpc>
                <a:spcPts val="2735"/>
              </a:lnSpc>
              <a:spcBef>
                <a:spcPts val="290"/>
              </a:spcBef>
            </a:pPr>
            <a:r>
              <a:rPr sz="2400" spc="-5" dirty="0">
                <a:solidFill>
                  <a:srgbClr val="FF3300"/>
                </a:solidFill>
              </a:rPr>
              <a:t>When </a:t>
            </a:r>
            <a:r>
              <a:rPr sz="2400" dirty="0">
                <a:solidFill>
                  <a:srgbClr val="FF3300"/>
                </a:solidFill>
              </a:rPr>
              <a:t>S </a:t>
            </a:r>
            <a:r>
              <a:rPr sz="2400" spc="-5" dirty="0">
                <a:solidFill>
                  <a:srgbClr val="FF3300"/>
                </a:solidFill>
              </a:rPr>
              <a:t>&lt;</a:t>
            </a:r>
            <a:r>
              <a:rPr lang="en-CA" sz="2400" spc="-5" dirty="0">
                <a:solidFill>
                  <a:srgbClr val="FF3300"/>
                </a:solidFill>
              </a:rPr>
              <a:t> </a:t>
            </a:r>
            <a:r>
              <a:rPr sz="2400" spc="-5" dirty="0">
                <a:solidFill>
                  <a:srgbClr val="FF3300"/>
                </a:solidFill>
              </a:rPr>
              <a:t>0: </a:t>
            </a:r>
            <a:r>
              <a:rPr sz="2400" dirty="0">
                <a:solidFill>
                  <a:srgbClr val="FF3300"/>
                </a:solidFill>
              </a:rPr>
              <a:t>the </a:t>
            </a:r>
            <a:r>
              <a:rPr sz="2400" spc="-5" dirty="0">
                <a:solidFill>
                  <a:srgbClr val="FF3300"/>
                </a:solidFill>
              </a:rPr>
              <a:t>number </a:t>
            </a:r>
            <a:r>
              <a:rPr sz="2400" dirty="0">
                <a:solidFill>
                  <a:srgbClr val="FF3300"/>
                </a:solidFill>
              </a:rPr>
              <a:t>of </a:t>
            </a:r>
            <a:r>
              <a:rPr sz="2400" spc="-5" dirty="0">
                <a:solidFill>
                  <a:srgbClr val="FF3300"/>
                </a:solidFill>
              </a:rPr>
              <a:t>threads </a:t>
            </a:r>
            <a:r>
              <a:rPr sz="2400" dirty="0">
                <a:solidFill>
                  <a:srgbClr val="FF3300"/>
                </a:solidFill>
              </a:rPr>
              <a:t>waiting on S</a:t>
            </a:r>
            <a:r>
              <a:rPr sz="2400" spc="-90" dirty="0">
                <a:solidFill>
                  <a:srgbClr val="FF3300"/>
                </a:solidFill>
              </a:rPr>
              <a:t> </a:t>
            </a:r>
            <a:r>
              <a:rPr sz="2400" dirty="0">
                <a:solidFill>
                  <a:srgbClr val="FF3300"/>
                </a:solidFill>
              </a:rPr>
              <a:t>is</a:t>
            </a:r>
            <a:endParaRPr sz="2400" dirty="0"/>
          </a:p>
          <a:p>
            <a:pPr marL="12700" marR="970915">
              <a:lnSpc>
                <a:spcPts val="2590"/>
              </a:lnSpc>
              <a:spcBef>
                <a:spcPts val="185"/>
              </a:spcBef>
            </a:pPr>
            <a:r>
              <a:rPr sz="2400" dirty="0">
                <a:solidFill>
                  <a:srgbClr val="FF3300"/>
                </a:solidFill>
              </a:rPr>
              <a:t>= | S | </a:t>
            </a:r>
            <a:r>
              <a:rPr lang="en-CA" sz="2400" dirty="0">
                <a:solidFill>
                  <a:srgbClr val="FF3300"/>
                </a:solidFill>
              </a:rPr>
              <a:t>(need S + 1 signal to awaken the other threads that have been waiting)</a:t>
            </a:r>
          </a:p>
          <a:p>
            <a:pPr marL="12700" marR="970915">
              <a:lnSpc>
                <a:spcPts val="2590"/>
              </a:lnSpc>
              <a:spcBef>
                <a:spcPts val="185"/>
              </a:spcBef>
            </a:pPr>
            <a:r>
              <a:rPr sz="2400" dirty="0">
                <a:solidFill>
                  <a:srgbClr val="009999"/>
                </a:solidFill>
              </a:rPr>
              <a:t>- Not applicable for </a:t>
            </a:r>
            <a:r>
              <a:rPr sz="2400" spc="-5" dirty="0">
                <a:solidFill>
                  <a:srgbClr val="009999"/>
                </a:solidFill>
              </a:rPr>
              <a:t>semaphores</a:t>
            </a:r>
            <a:r>
              <a:rPr sz="2400" spc="-114" dirty="0">
                <a:solidFill>
                  <a:srgbClr val="009999"/>
                </a:solidFill>
              </a:rPr>
              <a:t> </a:t>
            </a:r>
            <a:r>
              <a:rPr sz="2400" spc="-5" dirty="0">
                <a:solidFill>
                  <a:srgbClr val="009999"/>
                </a:solidFill>
              </a:rPr>
              <a:t>busy  </a:t>
            </a:r>
            <a:r>
              <a:rPr sz="2400" dirty="0">
                <a:solidFill>
                  <a:srgbClr val="009999"/>
                </a:solidFill>
              </a:rPr>
              <a:t>waiting</a:t>
            </a:r>
            <a:endParaRPr sz="2400" dirty="0"/>
          </a:p>
        </p:txBody>
      </p:sp>
      <p:sp>
        <p:nvSpPr>
          <p:cNvPr id="13" name="object 13"/>
          <p:cNvSpPr txBox="1"/>
          <p:nvPr/>
        </p:nvSpPr>
        <p:spPr>
          <a:xfrm>
            <a:off x="6023228" y="305511"/>
            <a:ext cx="1537970" cy="360680"/>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9999"/>
                </a:solidFill>
                <a:latin typeface="Courier New"/>
                <a:cs typeface="Courier New"/>
              </a:rPr>
              <a:t>wait</a:t>
            </a:r>
            <a:r>
              <a:rPr sz="2200" b="1" spc="-75" dirty="0">
                <a:solidFill>
                  <a:srgbClr val="009999"/>
                </a:solidFill>
                <a:latin typeface="Courier New"/>
                <a:cs typeface="Courier New"/>
              </a:rPr>
              <a:t> </a:t>
            </a:r>
            <a:r>
              <a:rPr sz="2200" b="1" dirty="0">
                <a:solidFill>
                  <a:srgbClr val="009999"/>
                </a:solidFill>
                <a:latin typeface="Courier New"/>
                <a:cs typeface="Courier New"/>
              </a:rPr>
              <a:t>(S):</a:t>
            </a:r>
            <a:endParaRPr sz="2200">
              <a:latin typeface="Courier New"/>
              <a:cs typeface="Courier New"/>
            </a:endParaRPr>
          </a:p>
        </p:txBody>
      </p:sp>
      <p:sp>
        <p:nvSpPr>
          <p:cNvPr id="14" name="object 14"/>
          <p:cNvSpPr txBox="1"/>
          <p:nvPr/>
        </p:nvSpPr>
        <p:spPr>
          <a:xfrm>
            <a:off x="6023228" y="641349"/>
            <a:ext cx="2717165" cy="360680"/>
          </a:xfrm>
          <a:prstGeom prst="rect">
            <a:avLst/>
          </a:prstGeom>
        </p:spPr>
        <p:txBody>
          <a:bodyPr vert="horz" wrap="square" lIns="0" tIns="12065" rIns="0" bIns="0" rtlCol="0">
            <a:spAutoFit/>
          </a:bodyPr>
          <a:lstStyle/>
          <a:p>
            <a:pPr marL="12700">
              <a:lnSpc>
                <a:spcPct val="100000"/>
              </a:lnSpc>
              <a:spcBef>
                <a:spcPts val="95"/>
              </a:spcBef>
            </a:pPr>
            <a:r>
              <a:rPr sz="2200" b="1" spc="-5" dirty="0">
                <a:solidFill>
                  <a:srgbClr val="009999"/>
                </a:solidFill>
                <a:latin typeface="Courier New"/>
                <a:cs typeface="Courier New"/>
              </a:rPr>
              <a:t>while S </a:t>
            </a:r>
            <a:r>
              <a:rPr sz="2200" b="1" dirty="0">
                <a:solidFill>
                  <a:srgbClr val="009999"/>
                </a:solidFill>
                <a:latin typeface="Courier New"/>
                <a:cs typeface="Courier New"/>
              </a:rPr>
              <a:t>&lt;= </a:t>
            </a:r>
            <a:r>
              <a:rPr sz="2200" b="1" spc="-5" dirty="0">
                <a:solidFill>
                  <a:srgbClr val="009999"/>
                </a:solidFill>
                <a:latin typeface="Courier New"/>
                <a:cs typeface="Courier New"/>
              </a:rPr>
              <a:t>0</a:t>
            </a:r>
            <a:r>
              <a:rPr sz="2200" b="1" spc="-20" dirty="0">
                <a:solidFill>
                  <a:srgbClr val="009999"/>
                </a:solidFill>
                <a:latin typeface="Courier New"/>
                <a:cs typeface="Courier New"/>
              </a:rPr>
              <a:t> </a:t>
            </a:r>
            <a:r>
              <a:rPr sz="2200" b="1" dirty="0">
                <a:solidFill>
                  <a:srgbClr val="009999"/>
                </a:solidFill>
                <a:latin typeface="Courier New"/>
                <a:cs typeface="Courier New"/>
              </a:rPr>
              <a:t>{};</a:t>
            </a:r>
            <a:endParaRPr sz="2200">
              <a:latin typeface="Courier New"/>
              <a:cs typeface="Courier New"/>
            </a:endParaRPr>
          </a:p>
        </p:txBody>
      </p:sp>
      <p:sp>
        <p:nvSpPr>
          <p:cNvPr id="15" name="object 15"/>
          <p:cNvSpPr txBox="1"/>
          <p:nvPr/>
        </p:nvSpPr>
        <p:spPr>
          <a:xfrm>
            <a:off x="6190869" y="976629"/>
            <a:ext cx="697865" cy="360680"/>
          </a:xfrm>
          <a:prstGeom prst="rect">
            <a:avLst/>
          </a:prstGeom>
        </p:spPr>
        <p:txBody>
          <a:bodyPr vert="horz" wrap="square" lIns="0" tIns="12065" rIns="0" bIns="0" rtlCol="0">
            <a:spAutoFit/>
          </a:bodyPr>
          <a:lstStyle/>
          <a:p>
            <a:pPr marL="12700">
              <a:lnSpc>
                <a:spcPct val="100000"/>
              </a:lnSpc>
              <a:spcBef>
                <a:spcPts val="95"/>
              </a:spcBef>
            </a:pPr>
            <a:r>
              <a:rPr sz="2200" b="1" dirty="0">
                <a:solidFill>
                  <a:srgbClr val="009999"/>
                </a:solidFill>
                <a:latin typeface="Courier New"/>
                <a:cs typeface="Courier New"/>
              </a:rPr>
              <a:t>S</a:t>
            </a:r>
            <a:r>
              <a:rPr sz="2200" b="1" spc="5" dirty="0">
                <a:solidFill>
                  <a:srgbClr val="009999"/>
                </a:solidFill>
                <a:latin typeface="Courier New"/>
                <a:cs typeface="Courier New"/>
              </a:rPr>
              <a:t>-</a:t>
            </a:r>
            <a:r>
              <a:rPr sz="2200" b="1" spc="-5" dirty="0">
                <a:solidFill>
                  <a:srgbClr val="009999"/>
                </a:solidFill>
                <a:latin typeface="Courier New"/>
                <a:cs typeface="Courier New"/>
              </a:rPr>
              <a:t>-;</a:t>
            </a:r>
            <a:endParaRPr sz="2200">
              <a:latin typeface="Courier New"/>
              <a:cs typeface="Courier New"/>
            </a:endParaRPr>
          </a:p>
        </p:txBody>
      </p:sp>
      <p:sp>
        <p:nvSpPr>
          <p:cNvPr id="16" name="object 16"/>
          <p:cNvSpPr/>
          <p:nvPr/>
        </p:nvSpPr>
        <p:spPr>
          <a:xfrm>
            <a:off x="5943600" y="304800"/>
            <a:ext cx="2667000" cy="1066800"/>
          </a:xfrm>
          <a:custGeom>
            <a:avLst/>
            <a:gdLst/>
            <a:ahLst/>
            <a:cxnLst/>
            <a:rect l="l" t="t" r="r" b="b"/>
            <a:pathLst>
              <a:path w="2667000" h="1066800">
                <a:moveTo>
                  <a:pt x="0" y="1066800"/>
                </a:moveTo>
                <a:lnTo>
                  <a:pt x="2667000" y="1066800"/>
                </a:lnTo>
                <a:lnTo>
                  <a:pt x="2667000" y="0"/>
                </a:lnTo>
                <a:lnTo>
                  <a:pt x="0" y="0"/>
                </a:lnTo>
                <a:lnTo>
                  <a:pt x="0" y="1066800"/>
                </a:lnTo>
                <a:close/>
              </a:path>
            </a:pathLst>
          </a:custGeom>
          <a:ln w="12700">
            <a:solidFill>
              <a:srgbClr val="009999"/>
            </a:solidFill>
          </a:ln>
        </p:spPr>
        <p:txBody>
          <a:bodyPr wrap="square" lIns="0" tIns="0" rIns="0" bIns="0" rtlCol="0"/>
          <a:lstStyle/>
          <a:p>
            <a:endParaRPr/>
          </a:p>
        </p:txBody>
      </p:sp>
      <p:sp>
        <p:nvSpPr>
          <p:cNvPr id="17" name="object 17"/>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59385" rIns="0" bIns="0" rtlCol="0">
            <a:spAutoFit/>
          </a:bodyPr>
          <a:lstStyle/>
          <a:p>
            <a:pPr marL="441959" marR="5080">
              <a:lnSpc>
                <a:spcPct val="70000"/>
              </a:lnSpc>
              <a:spcBef>
                <a:spcPts val="1255"/>
              </a:spcBef>
            </a:pPr>
            <a:r>
              <a:rPr dirty="0"/>
              <a:t>How to </a:t>
            </a:r>
            <a:r>
              <a:rPr spc="-5" dirty="0"/>
              <a:t>avoid </a:t>
            </a:r>
            <a:r>
              <a:rPr dirty="0"/>
              <a:t>busy </a:t>
            </a:r>
            <a:r>
              <a:rPr spc="-5" dirty="0"/>
              <a:t>waiting and </a:t>
            </a:r>
            <a:r>
              <a:rPr dirty="0"/>
              <a:t>random</a:t>
            </a:r>
            <a:r>
              <a:rPr spc="-125" dirty="0"/>
              <a:t> </a:t>
            </a:r>
            <a:r>
              <a:rPr spc="-5" dirty="0"/>
              <a:t>choice  in</a:t>
            </a:r>
            <a:r>
              <a:rPr spc="-25" dirty="0"/>
              <a:t> </a:t>
            </a:r>
            <a:r>
              <a:rPr dirty="0"/>
              <a:t>semaphores</a:t>
            </a:r>
          </a:p>
        </p:txBody>
      </p:sp>
      <p:sp>
        <p:nvSpPr>
          <p:cNvPr id="6" name="object 6"/>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2646552"/>
            <a:ext cx="198119" cy="2026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3817365"/>
            <a:ext cx="198119" cy="20269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4621733"/>
            <a:ext cx="198119" cy="202996"/>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336928" y="1321434"/>
            <a:ext cx="7333615" cy="3903345"/>
          </a:xfrm>
          <a:prstGeom prst="rect">
            <a:avLst/>
          </a:prstGeom>
        </p:spPr>
        <p:txBody>
          <a:bodyPr vert="horz" wrap="square" lIns="0" tIns="12700" rIns="0" bIns="0" rtlCol="0">
            <a:spAutoFit/>
          </a:bodyPr>
          <a:lstStyle/>
          <a:p>
            <a:pPr marL="12700" marR="560705">
              <a:lnSpc>
                <a:spcPct val="100000"/>
              </a:lnSpc>
              <a:spcBef>
                <a:spcPts val="100"/>
              </a:spcBef>
            </a:pPr>
            <a:r>
              <a:rPr sz="2400" b="1" dirty="0">
                <a:solidFill>
                  <a:srgbClr val="006666"/>
                </a:solidFill>
                <a:latin typeface="Arial"/>
                <a:cs typeface="Arial"/>
              </a:rPr>
              <a:t>When </a:t>
            </a:r>
            <a:r>
              <a:rPr sz="2400" b="1" spc="-5" dirty="0">
                <a:solidFill>
                  <a:srgbClr val="006666"/>
                </a:solidFill>
                <a:latin typeface="Arial"/>
                <a:cs typeface="Arial"/>
              </a:rPr>
              <a:t>a </a:t>
            </a:r>
            <a:r>
              <a:rPr sz="2400" b="1" dirty="0">
                <a:solidFill>
                  <a:srgbClr val="006666"/>
                </a:solidFill>
                <a:latin typeface="Arial"/>
                <a:cs typeface="Arial"/>
              </a:rPr>
              <a:t>thread has to </a:t>
            </a:r>
            <a:r>
              <a:rPr sz="2400" b="1" spc="5" dirty="0">
                <a:solidFill>
                  <a:srgbClr val="006666"/>
                </a:solidFill>
                <a:latin typeface="Arial"/>
                <a:cs typeface="Arial"/>
              </a:rPr>
              <a:t>wait </a:t>
            </a:r>
            <a:r>
              <a:rPr sz="2400" b="1" dirty="0">
                <a:solidFill>
                  <a:srgbClr val="006666"/>
                </a:solidFill>
                <a:latin typeface="Arial"/>
                <a:cs typeface="Arial"/>
              </a:rPr>
              <a:t>for </a:t>
            </a:r>
            <a:r>
              <a:rPr sz="2400" b="1" spc="-5" dirty="0">
                <a:solidFill>
                  <a:srgbClr val="006666"/>
                </a:solidFill>
                <a:latin typeface="Arial"/>
                <a:cs typeface="Arial"/>
              </a:rPr>
              <a:t>a semaphore </a:t>
            </a:r>
            <a:r>
              <a:rPr sz="2400" b="1" dirty="0">
                <a:solidFill>
                  <a:srgbClr val="006666"/>
                </a:solidFill>
                <a:latin typeface="Arial"/>
                <a:cs typeface="Arial"/>
              </a:rPr>
              <a:t>to  </a:t>
            </a:r>
            <a:r>
              <a:rPr sz="2400" b="1" spc="-5" dirty="0">
                <a:solidFill>
                  <a:srgbClr val="006666"/>
                </a:solidFill>
                <a:latin typeface="Arial"/>
                <a:cs typeface="Arial"/>
              </a:rPr>
              <a:t>become greater </a:t>
            </a:r>
            <a:r>
              <a:rPr sz="2400" b="1" dirty="0">
                <a:solidFill>
                  <a:srgbClr val="006666"/>
                </a:solidFill>
                <a:latin typeface="Arial"/>
                <a:cs typeface="Arial"/>
              </a:rPr>
              <a:t>than 0, it is </a:t>
            </a:r>
            <a:r>
              <a:rPr sz="2400" b="1" spc="-5" dirty="0">
                <a:solidFill>
                  <a:srgbClr val="006666"/>
                </a:solidFill>
                <a:latin typeface="Arial"/>
                <a:cs typeface="Arial"/>
              </a:rPr>
              <a:t>put </a:t>
            </a:r>
            <a:r>
              <a:rPr sz="2400" b="1" dirty="0">
                <a:solidFill>
                  <a:srgbClr val="006666"/>
                </a:solidFill>
                <a:latin typeface="Arial"/>
                <a:cs typeface="Arial"/>
              </a:rPr>
              <a:t>into a </a:t>
            </a:r>
            <a:r>
              <a:rPr sz="2400" b="1" spc="-5" dirty="0">
                <a:solidFill>
                  <a:srgbClr val="006666"/>
                </a:solidFill>
                <a:latin typeface="Arial"/>
                <a:cs typeface="Arial"/>
              </a:rPr>
              <a:t>queue</a:t>
            </a:r>
            <a:r>
              <a:rPr sz="2400" b="1" spc="-75" dirty="0">
                <a:solidFill>
                  <a:srgbClr val="006666"/>
                </a:solidFill>
                <a:latin typeface="Arial"/>
                <a:cs typeface="Arial"/>
              </a:rPr>
              <a:t> </a:t>
            </a:r>
            <a:r>
              <a:rPr sz="2400" b="1" dirty="0">
                <a:solidFill>
                  <a:srgbClr val="006666"/>
                </a:solidFill>
                <a:latin typeface="Arial"/>
                <a:cs typeface="Arial"/>
              </a:rPr>
              <a:t>of  </a:t>
            </a:r>
            <a:r>
              <a:rPr sz="2400" b="1" spc="-5" dirty="0">
                <a:solidFill>
                  <a:srgbClr val="006666"/>
                </a:solidFill>
                <a:latin typeface="Arial"/>
                <a:cs typeface="Arial"/>
              </a:rPr>
              <a:t>threads </a:t>
            </a:r>
            <a:r>
              <a:rPr sz="2400" b="1" dirty="0">
                <a:solidFill>
                  <a:srgbClr val="006666"/>
                </a:solidFill>
                <a:latin typeface="Arial"/>
                <a:cs typeface="Arial"/>
              </a:rPr>
              <a:t>that </a:t>
            </a:r>
            <a:r>
              <a:rPr sz="2400" b="1" spc="5" dirty="0">
                <a:solidFill>
                  <a:srgbClr val="006666"/>
                </a:solidFill>
                <a:latin typeface="Arial"/>
                <a:cs typeface="Arial"/>
              </a:rPr>
              <a:t>wait </a:t>
            </a:r>
            <a:r>
              <a:rPr sz="2400" b="1" dirty="0">
                <a:solidFill>
                  <a:srgbClr val="006666"/>
                </a:solidFill>
                <a:latin typeface="Arial"/>
                <a:cs typeface="Arial"/>
              </a:rPr>
              <a:t>on the </a:t>
            </a:r>
            <a:r>
              <a:rPr sz="2400" b="1" spc="-5" dirty="0">
                <a:solidFill>
                  <a:srgbClr val="006666"/>
                </a:solidFill>
                <a:latin typeface="Arial"/>
                <a:cs typeface="Arial"/>
              </a:rPr>
              <a:t>same</a:t>
            </a:r>
            <a:r>
              <a:rPr sz="2400" b="1" spc="-55" dirty="0">
                <a:solidFill>
                  <a:srgbClr val="006666"/>
                </a:solidFill>
                <a:latin typeface="Arial"/>
                <a:cs typeface="Arial"/>
              </a:rPr>
              <a:t> </a:t>
            </a:r>
            <a:r>
              <a:rPr sz="2400" b="1" spc="-5" dirty="0">
                <a:solidFill>
                  <a:srgbClr val="006666"/>
                </a:solidFill>
                <a:latin typeface="Arial"/>
                <a:cs typeface="Arial"/>
              </a:rPr>
              <a:t>semaphore.</a:t>
            </a:r>
            <a:endParaRPr sz="2400">
              <a:latin typeface="Arial"/>
              <a:cs typeface="Arial"/>
            </a:endParaRPr>
          </a:p>
          <a:p>
            <a:pPr marL="12700" marR="107314" algn="just">
              <a:lnSpc>
                <a:spcPct val="100000"/>
              </a:lnSpc>
              <a:spcBef>
                <a:spcPts val="575"/>
              </a:spcBef>
            </a:pPr>
            <a:r>
              <a:rPr sz="2400" b="1" dirty="0">
                <a:solidFill>
                  <a:srgbClr val="006666"/>
                </a:solidFill>
                <a:latin typeface="Arial"/>
                <a:cs typeface="Arial"/>
              </a:rPr>
              <a:t>The </a:t>
            </a:r>
            <a:r>
              <a:rPr sz="2400" b="1" spc="-5" dirty="0">
                <a:solidFill>
                  <a:srgbClr val="006666"/>
                </a:solidFill>
                <a:latin typeface="Arial"/>
                <a:cs typeface="Arial"/>
              </a:rPr>
              <a:t>queues </a:t>
            </a:r>
            <a:r>
              <a:rPr sz="2400" b="1" dirty="0">
                <a:solidFill>
                  <a:srgbClr val="006666"/>
                </a:solidFill>
                <a:latin typeface="Arial"/>
                <a:cs typeface="Arial"/>
              </a:rPr>
              <a:t>can </a:t>
            </a:r>
            <a:r>
              <a:rPr sz="2400" b="1" spc="-5" dirty="0">
                <a:solidFill>
                  <a:srgbClr val="006666"/>
                </a:solidFill>
                <a:latin typeface="Arial"/>
                <a:cs typeface="Arial"/>
              </a:rPr>
              <a:t>be </a:t>
            </a:r>
            <a:r>
              <a:rPr sz="2400" b="1" dirty="0">
                <a:solidFill>
                  <a:srgbClr val="006666"/>
                </a:solidFill>
                <a:latin typeface="Arial"/>
                <a:cs typeface="Arial"/>
              </a:rPr>
              <a:t>(FIFO), </a:t>
            </a:r>
            <a:r>
              <a:rPr sz="2400" b="1" spc="5" dirty="0">
                <a:solidFill>
                  <a:srgbClr val="006666"/>
                </a:solidFill>
                <a:latin typeface="Arial"/>
                <a:cs typeface="Arial"/>
              </a:rPr>
              <a:t>with </a:t>
            </a:r>
            <a:r>
              <a:rPr sz="2400" b="1" dirty="0">
                <a:solidFill>
                  <a:srgbClr val="006666"/>
                </a:solidFill>
                <a:latin typeface="Arial"/>
                <a:cs typeface="Arial"/>
              </a:rPr>
              <a:t>priorities, etc.</a:t>
            </a:r>
            <a:r>
              <a:rPr sz="2400" b="1" spc="-170" dirty="0">
                <a:solidFill>
                  <a:srgbClr val="006666"/>
                </a:solidFill>
                <a:latin typeface="Arial"/>
                <a:cs typeface="Arial"/>
              </a:rPr>
              <a:t> </a:t>
            </a:r>
            <a:r>
              <a:rPr sz="2400" b="1" spc="-5" dirty="0">
                <a:solidFill>
                  <a:srgbClr val="006666"/>
                </a:solidFill>
                <a:latin typeface="Arial"/>
                <a:cs typeface="Arial"/>
              </a:rPr>
              <a:t>The  </a:t>
            </a:r>
            <a:r>
              <a:rPr sz="2400" b="1" dirty="0">
                <a:solidFill>
                  <a:srgbClr val="006666"/>
                </a:solidFill>
                <a:latin typeface="Arial"/>
                <a:cs typeface="Arial"/>
              </a:rPr>
              <a:t>OS </a:t>
            </a:r>
            <a:r>
              <a:rPr sz="2400" b="1" spc="-5" dirty="0">
                <a:solidFill>
                  <a:srgbClr val="006666"/>
                </a:solidFill>
                <a:latin typeface="Arial"/>
                <a:cs typeface="Arial"/>
              </a:rPr>
              <a:t>controls </a:t>
            </a:r>
            <a:r>
              <a:rPr sz="2400" b="1" dirty="0">
                <a:solidFill>
                  <a:srgbClr val="006666"/>
                </a:solidFill>
                <a:latin typeface="Arial"/>
                <a:cs typeface="Arial"/>
              </a:rPr>
              <a:t>the order in which threads </a:t>
            </a:r>
            <a:r>
              <a:rPr sz="2400" b="1" spc="-5" dirty="0">
                <a:solidFill>
                  <a:srgbClr val="006666"/>
                </a:solidFill>
                <a:latin typeface="Arial"/>
                <a:cs typeface="Arial"/>
              </a:rPr>
              <a:t>enter </a:t>
            </a:r>
            <a:r>
              <a:rPr sz="2400" b="1" dirty="0">
                <a:solidFill>
                  <a:srgbClr val="006666"/>
                </a:solidFill>
                <a:latin typeface="Arial"/>
                <a:cs typeface="Arial"/>
              </a:rPr>
              <a:t>their  </a:t>
            </a:r>
            <a:r>
              <a:rPr sz="2400" b="1" spc="-5" dirty="0">
                <a:solidFill>
                  <a:srgbClr val="006666"/>
                </a:solidFill>
                <a:latin typeface="Arial"/>
                <a:cs typeface="Arial"/>
              </a:rPr>
              <a:t>CS.</a:t>
            </a:r>
            <a:endParaRPr sz="2400">
              <a:latin typeface="Arial"/>
              <a:cs typeface="Arial"/>
            </a:endParaRPr>
          </a:p>
          <a:p>
            <a:pPr marL="12700" marR="5080">
              <a:lnSpc>
                <a:spcPct val="100000"/>
              </a:lnSpc>
              <a:spcBef>
                <a:spcPts val="580"/>
              </a:spcBef>
            </a:pPr>
            <a:r>
              <a:rPr sz="2400" b="1" i="1" dirty="0">
                <a:solidFill>
                  <a:srgbClr val="006666"/>
                </a:solidFill>
                <a:latin typeface="Arial"/>
                <a:cs typeface="Arial"/>
              </a:rPr>
              <a:t>wait </a:t>
            </a:r>
            <a:r>
              <a:rPr sz="2400" b="1" spc="-5" dirty="0">
                <a:solidFill>
                  <a:srgbClr val="006666"/>
                </a:solidFill>
                <a:latin typeface="Arial"/>
                <a:cs typeface="Arial"/>
              </a:rPr>
              <a:t>and </a:t>
            </a:r>
            <a:r>
              <a:rPr sz="2400" b="1" i="1" dirty="0">
                <a:solidFill>
                  <a:srgbClr val="006666"/>
                </a:solidFill>
                <a:latin typeface="Arial"/>
                <a:cs typeface="Arial"/>
              </a:rPr>
              <a:t>signal </a:t>
            </a:r>
            <a:r>
              <a:rPr sz="2400" b="1" spc="-5" dirty="0">
                <a:solidFill>
                  <a:srgbClr val="006666"/>
                </a:solidFill>
                <a:latin typeface="Arial"/>
                <a:cs typeface="Arial"/>
              </a:rPr>
              <a:t>are </a:t>
            </a:r>
            <a:r>
              <a:rPr sz="2400" b="1" dirty="0">
                <a:solidFill>
                  <a:srgbClr val="006666"/>
                </a:solidFill>
                <a:latin typeface="Arial"/>
                <a:cs typeface="Arial"/>
              </a:rPr>
              <a:t>calls to the OS </a:t>
            </a:r>
            <a:r>
              <a:rPr sz="2400" b="1" dirty="0">
                <a:solidFill>
                  <a:srgbClr val="800000"/>
                </a:solidFill>
                <a:latin typeface="Arial"/>
                <a:cs typeface="Arial"/>
              </a:rPr>
              <a:t>like calls to I /</a:t>
            </a:r>
            <a:r>
              <a:rPr sz="2400" b="1" spc="-175" dirty="0">
                <a:solidFill>
                  <a:srgbClr val="800000"/>
                </a:solidFill>
                <a:latin typeface="Arial"/>
                <a:cs typeface="Arial"/>
              </a:rPr>
              <a:t> </a:t>
            </a:r>
            <a:r>
              <a:rPr sz="2400" b="1" dirty="0">
                <a:solidFill>
                  <a:srgbClr val="800000"/>
                </a:solidFill>
                <a:latin typeface="Arial"/>
                <a:cs typeface="Arial"/>
              </a:rPr>
              <a:t>O  </a:t>
            </a:r>
            <a:r>
              <a:rPr sz="2400" b="1" spc="-5" dirty="0">
                <a:solidFill>
                  <a:srgbClr val="800000"/>
                </a:solidFill>
                <a:latin typeface="Arial"/>
                <a:cs typeface="Arial"/>
              </a:rPr>
              <a:t>operations</a:t>
            </a:r>
            <a:r>
              <a:rPr sz="2400" b="1" spc="-5" dirty="0">
                <a:solidFill>
                  <a:srgbClr val="006666"/>
                </a:solidFill>
                <a:latin typeface="Arial"/>
                <a:cs typeface="Arial"/>
              </a:rPr>
              <a:t>.</a:t>
            </a:r>
            <a:endParaRPr sz="2400">
              <a:latin typeface="Arial"/>
              <a:cs typeface="Arial"/>
            </a:endParaRPr>
          </a:p>
          <a:p>
            <a:pPr marL="12700">
              <a:lnSpc>
                <a:spcPct val="100000"/>
              </a:lnSpc>
              <a:spcBef>
                <a:spcPts val="575"/>
              </a:spcBef>
            </a:pPr>
            <a:r>
              <a:rPr sz="2400" b="1" spc="-5" dirty="0">
                <a:solidFill>
                  <a:srgbClr val="006666"/>
                </a:solidFill>
                <a:latin typeface="Arial"/>
                <a:cs typeface="Arial"/>
              </a:rPr>
              <a:t>There </a:t>
            </a:r>
            <a:r>
              <a:rPr sz="2400" b="1" dirty="0">
                <a:solidFill>
                  <a:srgbClr val="006666"/>
                </a:solidFill>
                <a:latin typeface="Arial"/>
                <a:cs typeface="Arial"/>
              </a:rPr>
              <a:t>is a </a:t>
            </a:r>
            <a:r>
              <a:rPr sz="2400" b="1" spc="-5" dirty="0">
                <a:solidFill>
                  <a:srgbClr val="006666"/>
                </a:solidFill>
                <a:latin typeface="Arial"/>
                <a:cs typeface="Arial"/>
              </a:rPr>
              <a:t>queue </a:t>
            </a:r>
            <a:r>
              <a:rPr sz="2400" b="1" dirty="0">
                <a:solidFill>
                  <a:srgbClr val="006666"/>
                </a:solidFill>
                <a:latin typeface="Arial"/>
                <a:cs typeface="Arial"/>
              </a:rPr>
              <a:t>for </a:t>
            </a:r>
            <a:r>
              <a:rPr sz="2400" b="1" spc="-5" dirty="0">
                <a:solidFill>
                  <a:srgbClr val="006666"/>
                </a:solidFill>
                <a:latin typeface="Arial"/>
                <a:cs typeface="Arial"/>
              </a:rPr>
              <a:t>each semaphore </a:t>
            </a:r>
            <a:r>
              <a:rPr sz="2400" b="1" dirty="0">
                <a:solidFill>
                  <a:srgbClr val="006666"/>
                </a:solidFill>
                <a:latin typeface="Arial"/>
                <a:cs typeface="Arial"/>
              </a:rPr>
              <a:t>just </a:t>
            </a:r>
            <a:r>
              <a:rPr sz="2400" b="1" spc="-5" dirty="0">
                <a:solidFill>
                  <a:srgbClr val="006666"/>
                </a:solidFill>
                <a:latin typeface="Arial"/>
                <a:cs typeface="Arial"/>
              </a:rPr>
              <a:t>as</a:t>
            </a:r>
            <a:r>
              <a:rPr sz="2400" b="1" spc="-30" dirty="0">
                <a:solidFill>
                  <a:srgbClr val="006666"/>
                </a:solidFill>
                <a:latin typeface="Arial"/>
                <a:cs typeface="Arial"/>
              </a:rPr>
              <a:t> </a:t>
            </a:r>
            <a:r>
              <a:rPr sz="2400" b="1" dirty="0">
                <a:solidFill>
                  <a:srgbClr val="006666"/>
                </a:solidFill>
                <a:latin typeface="Arial"/>
                <a:cs typeface="Arial"/>
              </a:rPr>
              <a:t>there</a:t>
            </a:r>
            <a:endParaRPr sz="2400">
              <a:latin typeface="Arial"/>
              <a:cs typeface="Arial"/>
            </a:endParaRPr>
          </a:p>
          <a:p>
            <a:pPr marL="12700">
              <a:lnSpc>
                <a:spcPct val="100000"/>
              </a:lnSpc>
              <a:spcBef>
                <a:spcPts val="5"/>
              </a:spcBef>
            </a:pPr>
            <a:r>
              <a:rPr sz="2400" b="1" dirty="0">
                <a:solidFill>
                  <a:srgbClr val="006666"/>
                </a:solidFill>
                <a:latin typeface="Arial"/>
                <a:cs typeface="Arial"/>
              </a:rPr>
              <a:t>is </a:t>
            </a:r>
            <a:r>
              <a:rPr sz="2400" b="1" spc="-5" dirty="0">
                <a:solidFill>
                  <a:srgbClr val="006666"/>
                </a:solidFill>
                <a:latin typeface="Arial"/>
                <a:cs typeface="Arial"/>
              </a:rPr>
              <a:t>a </a:t>
            </a:r>
            <a:r>
              <a:rPr sz="2400" b="1" dirty="0">
                <a:solidFill>
                  <a:srgbClr val="006666"/>
                </a:solidFill>
                <a:latin typeface="Arial"/>
                <a:cs typeface="Arial"/>
              </a:rPr>
              <a:t>queue for </a:t>
            </a:r>
            <a:r>
              <a:rPr sz="2400" b="1" spc="-5" dirty="0">
                <a:solidFill>
                  <a:srgbClr val="006666"/>
                </a:solidFill>
                <a:latin typeface="Arial"/>
                <a:cs typeface="Arial"/>
              </a:rPr>
              <a:t>each </a:t>
            </a:r>
            <a:r>
              <a:rPr sz="2400" b="1" dirty="0">
                <a:solidFill>
                  <a:srgbClr val="006666"/>
                </a:solidFill>
                <a:latin typeface="Arial"/>
                <a:cs typeface="Arial"/>
              </a:rPr>
              <a:t>I/O</a:t>
            </a:r>
            <a:r>
              <a:rPr sz="2400" b="1" spc="-65" dirty="0">
                <a:solidFill>
                  <a:srgbClr val="006666"/>
                </a:solidFill>
                <a:latin typeface="Arial"/>
                <a:cs typeface="Arial"/>
              </a:rPr>
              <a:t> </a:t>
            </a:r>
            <a:r>
              <a:rPr sz="2400" b="1" dirty="0">
                <a:solidFill>
                  <a:srgbClr val="006666"/>
                </a:solidFill>
                <a:latin typeface="Arial"/>
                <a:cs typeface="Arial"/>
              </a:rPr>
              <a:t>unit.</a:t>
            </a:r>
            <a:endParaRPr sz="2400">
              <a:latin typeface="Arial"/>
              <a:cs typeface="Arial"/>
            </a:endParaRPr>
          </a:p>
        </p:txBody>
      </p:sp>
      <p:sp>
        <p:nvSpPr>
          <p:cNvPr id="11" name="object 11"/>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43</a:t>
            </a:fld>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59790"/>
            <a:ext cx="6738722" cy="513715"/>
          </a:xfrm>
          <a:prstGeom prst="rect">
            <a:avLst/>
          </a:prstGeom>
        </p:spPr>
        <p:txBody>
          <a:bodyPr vert="horz" wrap="square" lIns="0" tIns="13335" rIns="0" bIns="0" rtlCol="0">
            <a:spAutoFit/>
          </a:bodyPr>
          <a:lstStyle/>
          <a:p>
            <a:pPr marL="12700">
              <a:lnSpc>
                <a:spcPct val="100000"/>
              </a:lnSpc>
              <a:spcBef>
                <a:spcPts val="105"/>
              </a:spcBef>
            </a:pPr>
            <a:r>
              <a:rPr dirty="0"/>
              <a:t>Semaphores </a:t>
            </a:r>
            <a:r>
              <a:rPr spc="-5" dirty="0"/>
              <a:t>without </a:t>
            </a:r>
            <a:r>
              <a:rPr dirty="0"/>
              <a:t>busy</a:t>
            </a:r>
            <a:r>
              <a:rPr spc="-114" dirty="0"/>
              <a:t> </a:t>
            </a:r>
            <a:r>
              <a:rPr spc="-5" dirty="0"/>
              <a:t>waiting</a:t>
            </a:r>
          </a:p>
        </p:txBody>
      </p:sp>
      <p:sp>
        <p:nvSpPr>
          <p:cNvPr id="4" name="object 4"/>
          <p:cNvSpPr/>
          <p:nvPr/>
        </p:nvSpPr>
        <p:spPr>
          <a:xfrm>
            <a:off x="1006754" y="1422527"/>
            <a:ext cx="164591"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1695018"/>
            <a:ext cx="271272" cy="2807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2064385"/>
            <a:ext cx="271272" cy="28041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336928" y="1261225"/>
            <a:ext cx="7807072" cy="1956435"/>
          </a:xfrm>
          <a:prstGeom prst="rect">
            <a:avLst/>
          </a:prstGeom>
        </p:spPr>
        <p:txBody>
          <a:bodyPr vert="horz" wrap="square" lIns="0" tIns="42545" rIns="0" bIns="0" rtlCol="0">
            <a:spAutoFit/>
          </a:bodyPr>
          <a:lstStyle/>
          <a:p>
            <a:pPr marL="12700">
              <a:lnSpc>
                <a:spcPct val="100000"/>
              </a:lnSpc>
              <a:spcBef>
                <a:spcPts val="335"/>
              </a:spcBef>
            </a:pPr>
            <a:r>
              <a:rPr sz="2000" b="1" dirty="0">
                <a:solidFill>
                  <a:srgbClr val="006666"/>
                </a:solidFill>
                <a:latin typeface="Arial"/>
                <a:cs typeface="Arial"/>
              </a:rPr>
              <a:t>A semaphore S becomes a data</a:t>
            </a:r>
            <a:r>
              <a:rPr sz="2000" b="1" spc="-85" dirty="0">
                <a:solidFill>
                  <a:srgbClr val="006666"/>
                </a:solidFill>
                <a:latin typeface="Arial"/>
                <a:cs typeface="Arial"/>
              </a:rPr>
              <a:t> </a:t>
            </a:r>
            <a:r>
              <a:rPr sz="2000" b="1" dirty="0">
                <a:solidFill>
                  <a:srgbClr val="006666"/>
                </a:solidFill>
                <a:latin typeface="Arial"/>
                <a:cs typeface="Arial"/>
              </a:rPr>
              <a:t>structure:</a:t>
            </a:r>
            <a:endParaRPr sz="2000" dirty="0">
              <a:latin typeface="Arial"/>
              <a:cs typeface="Arial"/>
            </a:endParaRPr>
          </a:p>
          <a:p>
            <a:pPr marL="413384">
              <a:lnSpc>
                <a:spcPct val="100000"/>
              </a:lnSpc>
              <a:spcBef>
                <a:spcPts val="259"/>
              </a:spcBef>
            </a:pPr>
            <a:r>
              <a:rPr sz="2200" spc="-5" dirty="0">
                <a:solidFill>
                  <a:srgbClr val="006666"/>
                </a:solidFill>
                <a:latin typeface="Arial"/>
                <a:cs typeface="Arial"/>
              </a:rPr>
              <a:t>A</a:t>
            </a:r>
            <a:r>
              <a:rPr sz="2200" spc="-10" dirty="0">
                <a:solidFill>
                  <a:srgbClr val="006666"/>
                </a:solidFill>
                <a:latin typeface="Arial"/>
                <a:cs typeface="Arial"/>
              </a:rPr>
              <a:t> </a:t>
            </a:r>
            <a:r>
              <a:rPr sz="2200" spc="-5" dirty="0">
                <a:solidFill>
                  <a:srgbClr val="006666"/>
                </a:solidFill>
                <a:latin typeface="Arial"/>
                <a:cs typeface="Arial"/>
              </a:rPr>
              <a:t>value</a:t>
            </a:r>
            <a:endParaRPr sz="2200" dirty="0">
              <a:latin typeface="Arial"/>
              <a:cs typeface="Arial"/>
            </a:endParaRPr>
          </a:p>
          <a:p>
            <a:pPr marL="413384">
              <a:lnSpc>
                <a:spcPct val="100000"/>
              </a:lnSpc>
              <a:spcBef>
                <a:spcPts val="265"/>
              </a:spcBef>
            </a:pPr>
            <a:r>
              <a:rPr sz="2200" spc="-5" dirty="0">
                <a:solidFill>
                  <a:srgbClr val="006666"/>
                </a:solidFill>
                <a:latin typeface="Arial"/>
                <a:cs typeface="Arial"/>
              </a:rPr>
              <a:t>A waiting list</a:t>
            </a:r>
            <a:r>
              <a:rPr sz="2200" spc="10" dirty="0">
                <a:solidFill>
                  <a:srgbClr val="006666"/>
                </a:solidFill>
                <a:latin typeface="Arial"/>
                <a:cs typeface="Arial"/>
              </a:rPr>
              <a:t> </a:t>
            </a:r>
            <a:r>
              <a:rPr sz="2200" spc="-5" dirty="0">
                <a:solidFill>
                  <a:srgbClr val="006666"/>
                </a:solidFill>
                <a:latin typeface="Arial"/>
                <a:cs typeface="Arial"/>
              </a:rPr>
              <a:t>L</a:t>
            </a:r>
            <a:endParaRPr sz="2200" dirty="0">
              <a:latin typeface="Arial"/>
              <a:cs typeface="Arial"/>
            </a:endParaRPr>
          </a:p>
          <a:p>
            <a:pPr marL="12700" marR="5080">
              <a:lnSpc>
                <a:spcPct val="90300"/>
              </a:lnSpc>
              <a:spcBef>
                <a:spcPts val="480"/>
              </a:spcBef>
            </a:pPr>
            <a:r>
              <a:rPr sz="2000" b="1" dirty="0">
                <a:solidFill>
                  <a:srgbClr val="006666"/>
                </a:solidFill>
                <a:latin typeface="Arial"/>
                <a:cs typeface="Arial"/>
              </a:rPr>
              <a:t>A thread </a:t>
            </a:r>
            <a:r>
              <a:rPr sz="2000" b="1" spc="-5" dirty="0">
                <a:solidFill>
                  <a:srgbClr val="006666"/>
                </a:solidFill>
                <a:latin typeface="Arial"/>
                <a:cs typeface="Arial"/>
              </a:rPr>
              <a:t>having </a:t>
            </a:r>
            <a:r>
              <a:rPr sz="2000" b="1" dirty="0">
                <a:solidFill>
                  <a:srgbClr val="006666"/>
                </a:solidFill>
                <a:latin typeface="Arial"/>
                <a:cs typeface="Arial"/>
              </a:rPr>
              <a:t>to </a:t>
            </a:r>
            <a:r>
              <a:rPr sz="2000" b="1" spc="5" dirty="0">
                <a:solidFill>
                  <a:srgbClr val="006666"/>
                </a:solidFill>
                <a:latin typeface="Arial"/>
                <a:cs typeface="Arial"/>
              </a:rPr>
              <a:t>wait </a:t>
            </a:r>
            <a:r>
              <a:rPr sz="2000" b="1" dirty="0">
                <a:solidFill>
                  <a:srgbClr val="006666"/>
                </a:solidFill>
                <a:latin typeface="Arial"/>
                <a:cs typeface="Arial"/>
              </a:rPr>
              <a:t>for a semaphore </a:t>
            </a:r>
            <a:r>
              <a:rPr sz="2000" b="1" spc="-5" dirty="0">
                <a:solidFill>
                  <a:srgbClr val="006666"/>
                </a:solidFill>
                <a:latin typeface="Arial"/>
                <a:cs typeface="Arial"/>
              </a:rPr>
              <a:t>S, is </a:t>
            </a:r>
            <a:r>
              <a:rPr sz="2000" b="1" dirty="0">
                <a:solidFill>
                  <a:srgbClr val="006666"/>
                </a:solidFill>
                <a:latin typeface="Arial"/>
                <a:cs typeface="Arial"/>
              </a:rPr>
              <a:t>blocked</a:t>
            </a:r>
            <a:r>
              <a:rPr sz="2000" b="1" spc="-160" dirty="0">
                <a:solidFill>
                  <a:srgbClr val="006666"/>
                </a:solidFill>
                <a:latin typeface="Arial"/>
                <a:cs typeface="Arial"/>
              </a:rPr>
              <a:t> </a:t>
            </a:r>
            <a:r>
              <a:rPr sz="2000" b="1" dirty="0">
                <a:solidFill>
                  <a:srgbClr val="006666"/>
                </a:solidFill>
                <a:latin typeface="Arial"/>
                <a:cs typeface="Arial"/>
              </a:rPr>
              <a:t>and  </a:t>
            </a:r>
            <a:r>
              <a:rPr sz="2000" b="1" dirty="0">
                <a:solidFill>
                  <a:srgbClr val="800000"/>
                </a:solidFill>
                <a:latin typeface="Arial"/>
                <a:cs typeface="Arial"/>
              </a:rPr>
              <a:t>added </a:t>
            </a:r>
            <a:r>
              <a:rPr sz="2000" b="1" dirty="0">
                <a:solidFill>
                  <a:srgbClr val="006666"/>
                </a:solidFill>
                <a:latin typeface="Arial"/>
                <a:cs typeface="Arial"/>
              </a:rPr>
              <a:t>the </a:t>
            </a:r>
            <a:r>
              <a:rPr sz="2000" b="1" spc="5" dirty="0">
                <a:solidFill>
                  <a:srgbClr val="006666"/>
                </a:solidFill>
                <a:latin typeface="Arial"/>
                <a:cs typeface="Arial"/>
              </a:rPr>
              <a:t>waiting </a:t>
            </a:r>
            <a:r>
              <a:rPr sz="2000" b="1" spc="-5" dirty="0">
                <a:solidFill>
                  <a:srgbClr val="006666"/>
                </a:solidFill>
                <a:latin typeface="Arial"/>
                <a:cs typeface="Arial"/>
              </a:rPr>
              <a:t>line </a:t>
            </a:r>
            <a:r>
              <a:rPr sz="2000" b="1" spc="-5" dirty="0">
                <a:solidFill>
                  <a:srgbClr val="800000"/>
                </a:solidFill>
                <a:latin typeface="Arial"/>
                <a:cs typeface="Arial"/>
              </a:rPr>
              <a:t>S.L </a:t>
            </a:r>
            <a:r>
              <a:rPr sz="2000" b="1" dirty="0">
                <a:solidFill>
                  <a:srgbClr val="006666"/>
                </a:solidFill>
                <a:latin typeface="Arial"/>
                <a:cs typeface="Arial"/>
              </a:rPr>
              <a:t>semaphore </a:t>
            </a:r>
            <a:r>
              <a:rPr sz="1800" b="1" spc="-5" dirty="0">
                <a:solidFill>
                  <a:srgbClr val="006666"/>
                </a:solidFill>
                <a:latin typeface="Arial"/>
                <a:cs typeface="Arial"/>
              </a:rPr>
              <a:t>(see blocked state </a:t>
            </a:r>
            <a:r>
              <a:rPr sz="1800" b="1" dirty="0">
                <a:solidFill>
                  <a:srgbClr val="006666"/>
                </a:solidFill>
                <a:latin typeface="Arial"/>
                <a:cs typeface="Arial"/>
              </a:rPr>
              <a:t>=  waiting </a:t>
            </a:r>
            <a:r>
              <a:rPr sz="1800" b="1" spc="-5" dirty="0">
                <a:solidFill>
                  <a:srgbClr val="006666"/>
                </a:solidFill>
                <a:latin typeface="Arial"/>
                <a:cs typeface="Arial"/>
              </a:rPr>
              <a:t>chap</a:t>
            </a:r>
            <a:r>
              <a:rPr sz="1800" b="1" spc="-30" dirty="0">
                <a:solidFill>
                  <a:srgbClr val="006666"/>
                </a:solidFill>
                <a:latin typeface="Arial"/>
                <a:cs typeface="Arial"/>
              </a:rPr>
              <a:t> </a:t>
            </a:r>
            <a:r>
              <a:rPr sz="1800" b="1" spc="-5" dirty="0">
                <a:solidFill>
                  <a:srgbClr val="006666"/>
                </a:solidFill>
                <a:latin typeface="Arial"/>
                <a:cs typeface="Arial"/>
              </a:rPr>
              <a:t>3).</a:t>
            </a:r>
            <a:endParaRPr sz="1800" dirty="0">
              <a:latin typeface="Arial"/>
              <a:cs typeface="Arial"/>
            </a:endParaRPr>
          </a:p>
        </p:txBody>
      </p:sp>
      <p:sp>
        <p:nvSpPr>
          <p:cNvPr id="8" name="object 8"/>
          <p:cNvSpPr/>
          <p:nvPr/>
        </p:nvSpPr>
        <p:spPr>
          <a:xfrm>
            <a:off x="1006754" y="2495676"/>
            <a:ext cx="164591" cy="1676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5230367"/>
            <a:ext cx="164591" cy="16764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336928" y="5098796"/>
            <a:ext cx="6886575" cy="605155"/>
          </a:xfrm>
          <a:prstGeom prst="rect">
            <a:avLst/>
          </a:prstGeom>
        </p:spPr>
        <p:txBody>
          <a:bodyPr vert="horz" wrap="square" lIns="0" tIns="47625" rIns="0" bIns="0" rtlCol="0">
            <a:spAutoFit/>
          </a:bodyPr>
          <a:lstStyle/>
          <a:p>
            <a:pPr marL="12700" marR="5080">
              <a:lnSpc>
                <a:spcPts val="2160"/>
              </a:lnSpc>
              <a:spcBef>
                <a:spcPts val="375"/>
              </a:spcBef>
            </a:pPr>
            <a:r>
              <a:rPr sz="2000" b="1" dirty="0">
                <a:solidFill>
                  <a:srgbClr val="006666"/>
                </a:solidFill>
                <a:latin typeface="Arial"/>
                <a:cs typeface="Arial"/>
              </a:rPr>
              <a:t>signal (S) </a:t>
            </a:r>
            <a:r>
              <a:rPr sz="2000" b="1" spc="-5" dirty="0">
                <a:solidFill>
                  <a:srgbClr val="800000"/>
                </a:solidFill>
                <a:latin typeface="Arial"/>
                <a:cs typeface="Arial"/>
              </a:rPr>
              <a:t>removes </a:t>
            </a:r>
            <a:r>
              <a:rPr sz="2000" b="1" dirty="0">
                <a:solidFill>
                  <a:srgbClr val="006666"/>
                </a:solidFill>
                <a:latin typeface="Arial"/>
                <a:cs typeface="Arial"/>
              </a:rPr>
              <a:t>(according to a fair </a:t>
            </a:r>
            <a:r>
              <a:rPr sz="2000" b="1" spc="-5" dirty="0">
                <a:solidFill>
                  <a:srgbClr val="006666"/>
                </a:solidFill>
                <a:latin typeface="Arial"/>
                <a:cs typeface="Arial"/>
              </a:rPr>
              <a:t>policy, </a:t>
            </a:r>
            <a:r>
              <a:rPr sz="2000" b="1" dirty="0">
                <a:solidFill>
                  <a:srgbClr val="006666"/>
                </a:solidFill>
                <a:latin typeface="Arial"/>
                <a:cs typeface="Arial"/>
              </a:rPr>
              <a:t>ex: FIFO)</a:t>
            </a:r>
            <a:r>
              <a:rPr sz="2000" b="1" spc="-165" dirty="0">
                <a:solidFill>
                  <a:srgbClr val="006666"/>
                </a:solidFill>
                <a:latin typeface="Arial"/>
                <a:cs typeface="Arial"/>
              </a:rPr>
              <a:t> </a:t>
            </a:r>
            <a:r>
              <a:rPr sz="2000" b="1" dirty="0">
                <a:solidFill>
                  <a:srgbClr val="006666"/>
                </a:solidFill>
                <a:latin typeface="Arial"/>
                <a:cs typeface="Arial"/>
              </a:rPr>
              <a:t>a  thread of </a:t>
            </a:r>
            <a:r>
              <a:rPr sz="2000" b="1" spc="-5" dirty="0">
                <a:solidFill>
                  <a:srgbClr val="800000"/>
                </a:solidFill>
                <a:latin typeface="Arial"/>
                <a:cs typeface="Arial"/>
              </a:rPr>
              <a:t>S.L </a:t>
            </a:r>
            <a:r>
              <a:rPr sz="2000" b="1" dirty="0">
                <a:solidFill>
                  <a:srgbClr val="006666"/>
                </a:solidFill>
                <a:latin typeface="Arial"/>
                <a:cs typeface="Arial"/>
              </a:rPr>
              <a:t>and places </a:t>
            </a:r>
            <a:r>
              <a:rPr sz="2000" b="1" spc="-5" dirty="0">
                <a:solidFill>
                  <a:srgbClr val="006666"/>
                </a:solidFill>
                <a:latin typeface="Arial"/>
                <a:cs typeface="Arial"/>
              </a:rPr>
              <a:t>it </a:t>
            </a:r>
            <a:r>
              <a:rPr sz="2000" b="1" dirty="0">
                <a:solidFill>
                  <a:srgbClr val="006666"/>
                </a:solidFill>
                <a:latin typeface="Arial"/>
                <a:cs typeface="Arial"/>
              </a:rPr>
              <a:t>on the </a:t>
            </a:r>
            <a:r>
              <a:rPr sz="2000" b="1" spc="-5" dirty="0">
                <a:solidFill>
                  <a:srgbClr val="006666"/>
                </a:solidFill>
                <a:latin typeface="Arial"/>
                <a:cs typeface="Arial"/>
              </a:rPr>
              <a:t>list </a:t>
            </a:r>
            <a:r>
              <a:rPr sz="2000" b="1" dirty="0">
                <a:solidFill>
                  <a:srgbClr val="006666"/>
                </a:solidFill>
                <a:latin typeface="Arial"/>
                <a:cs typeface="Arial"/>
              </a:rPr>
              <a:t>of ready</a:t>
            </a:r>
            <a:r>
              <a:rPr sz="2000" b="1" spc="-135" dirty="0">
                <a:solidFill>
                  <a:srgbClr val="006666"/>
                </a:solidFill>
                <a:latin typeface="Arial"/>
                <a:cs typeface="Arial"/>
              </a:rPr>
              <a:t> </a:t>
            </a:r>
            <a:r>
              <a:rPr sz="2000" b="1" dirty="0">
                <a:solidFill>
                  <a:srgbClr val="006666"/>
                </a:solidFill>
                <a:latin typeface="Arial"/>
                <a:cs typeface="Arial"/>
              </a:rPr>
              <a:t>threads.</a:t>
            </a:r>
            <a:endParaRPr sz="2000">
              <a:latin typeface="Arial"/>
              <a:cs typeface="Arial"/>
            </a:endParaRPr>
          </a:p>
        </p:txBody>
      </p:sp>
      <p:sp>
        <p:nvSpPr>
          <p:cNvPr id="11" name="object 11"/>
          <p:cNvSpPr/>
          <p:nvPr/>
        </p:nvSpPr>
        <p:spPr>
          <a:xfrm>
            <a:off x="1974342" y="3172714"/>
            <a:ext cx="3533775" cy="932180"/>
          </a:xfrm>
          <a:custGeom>
            <a:avLst/>
            <a:gdLst/>
            <a:ahLst/>
            <a:cxnLst/>
            <a:rect l="l" t="t" r="r" b="b"/>
            <a:pathLst>
              <a:path w="3533775" h="932179">
                <a:moveTo>
                  <a:pt x="13715" y="0"/>
                </a:moveTo>
                <a:lnTo>
                  <a:pt x="0" y="55372"/>
                </a:lnTo>
                <a:lnTo>
                  <a:pt x="55371" y="69214"/>
                </a:lnTo>
                <a:lnTo>
                  <a:pt x="69214" y="13715"/>
                </a:lnTo>
                <a:lnTo>
                  <a:pt x="13715" y="0"/>
                </a:lnTo>
                <a:close/>
              </a:path>
              <a:path w="3533775" h="932179">
                <a:moveTo>
                  <a:pt x="124713" y="27559"/>
                </a:moveTo>
                <a:lnTo>
                  <a:pt x="110870" y="82931"/>
                </a:lnTo>
                <a:lnTo>
                  <a:pt x="166369" y="96774"/>
                </a:lnTo>
                <a:lnTo>
                  <a:pt x="180085" y="41275"/>
                </a:lnTo>
                <a:lnTo>
                  <a:pt x="124713" y="27559"/>
                </a:lnTo>
                <a:close/>
              </a:path>
              <a:path w="3533775" h="932179">
                <a:moveTo>
                  <a:pt x="235584" y="55118"/>
                </a:moveTo>
                <a:lnTo>
                  <a:pt x="221869" y="110489"/>
                </a:lnTo>
                <a:lnTo>
                  <a:pt x="277240" y="124333"/>
                </a:lnTo>
                <a:lnTo>
                  <a:pt x="291083" y="68834"/>
                </a:lnTo>
                <a:lnTo>
                  <a:pt x="235584" y="55118"/>
                </a:lnTo>
                <a:close/>
              </a:path>
              <a:path w="3533775" h="932179">
                <a:moveTo>
                  <a:pt x="346582" y="82676"/>
                </a:moveTo>
                <a:lnTo>
                  <a:pt x="332739" y="138049"/>
                </a:lnTo>
                <a:lnTo>
                  <a:pt x="388238" y="151891"/>
                </a:lnTo>
                <a:lnTo>
                  <a:pt x="401955" y="96393"/>
                </a:lnTo>
                <a:lnTo>
                  <a:pt x="346582" y="82676"/>
                </a:lnTo>
                <a:close/>
              </a:path>
              <a:path w="3533775" h="932179">
                <a:moveTo>
                  <a:pt x="457453" y="110236"/>
                </a:moveTo>
                <a:lnTo>
                  <a:pt x="443610" y="165608"/>
                </a:lnTo>
                <a:lnTo>
                  <a:pt x="499109" y="179450"/>
                </a:lnTo>
                <a:lnTo>
                  <a:pt x="512952" y="123951"/>
                </a:lnTo>
                <a:lnTo>
                  <a:pt x="457453" y="110236"/>
                </a:lnTo>
                <a:close/>
              </a:path>
              <a:path w="3533775" h="932179">
                <a:moveTo>
                  <a:pt x="568325" y="137795"/>
                </a:moveTo>
                <a:lnTo>
                  <a:pt x="554608" y="193294"/>
                </a:lnTo>
                <a:lnTo>
                  <a:pt x="610107" y="207010"/>
                </a:lnTo>
                <a:lnTo>
                  <a:pt x="623824" y="151511"/>
                </a:lnTo>
                <a:lnTo>
                  <a:pt x="568325" y="137795"/>
                </a:lnTo>
                <a:close/>
              </a:path>
              <a:path w="3533775" h="932179">
                <a:moveTo>
                  <a:pt x="679322" y="165353"/>
                </a:moveTo>
                <a:lnTo>
                  <a:pt x="665480" y="220852"/>
                </a:lnTo>
                <a:lnTo>
                  <a:pt x="720978" y="234569"/>
                </a:lnTo>
                <a:lnTo>
                  <a:pt x="734821" y="179070"/>
                </a:lnTo>
                <a:lnTo>
                  <a:pt x="679322" y="165353"/>
                </a:lnTo>
                <a:close/>
              </a:path>
              <a:path w="3533775" h="932179">
                <a:moveTo>
                  <a:pt x="790194" y="192912"/>
                </a:moveTo>
                <a:lnTo>
                  <a:pt x="776477" y="248412"/>
                </a:lnTo>
                <a:lnTo>
                  <a:pt x="831976" y="262127"/>
                </a:lnTo>
                <a:lnTo>
                  <a:pt x="845693" y="206628"/>
                </a:lnTo>
                <a:lnTo>
                  <a:pt x="790194" y="192912"/>
                </a:lnTo>
                <a:close/>
              </a:path>
              <a:path w="3533775" h="932179">
                <a:moveTo>
                  <a:pt x="901191" y="220472"/>
                </a:moveTo>
                <a:lnTo>
                  <a:pt x="887349" y="275971"/>
                </a:lnTo>
                <a:lnTo>
                  <a:pt x="942847" y="289687"/>
                </a:lnTo>
                <a:lnTo>
                  <a:pt x="956563" y="234187"/>
                </a:lnTo>
                <a:lnTo>
                  <a:pt x="901191" y="220472"/>
                </a:lnTo>
                <a:close/>
              </a:path>
              <a:path w="3533775" h="932179">
                <a:moveTo>
                  <a:pt x="1012063" y="248031"/>
                </a:moveTo>
                <a:lnTo>
                  <a:pt x="998346" y="303530"/>
                </a:lnTo>
                <a:lnTo>
                  <a:pt x="1053719" y="317246"/>
                </a:lnTo>
                <a:lnTo>
                  <a:pt x="1067562" y="261747"/>
                </a:lnTo>
                <a:lnTo>
                  <a:pt x="1012063" y="248031"/>
                </a:lnTo>
                <a:close/>
              </a:path>
              <a:path w="3533775" h="932179">
                <a:moveTo>
                  <a:pt x="1123060" y="275589"/>
                </a:moveTo>
                <a:lnTo>
                  <a:pt x="1109218" y="331088"/>
                </a:lnTo>
                <a:lnTo>
                  <a:pt x="1164716" y="344805"/>
                </a:lnTo>
                <a:lnTo>
                  <a:pt x="1178433" y="289433"/>
                </a:lnTo>
                <a:lnTo>
                  <a:pt x="1123060" y="275589"/>
                </a:lnTo>
                <a:close/>
              </a:path>
              <a:path w="3533775" h="932179">
                <a:moveTo>
                  <a:pt x="1233932" y="303149"/>
                </a:moveTo>
                <a:lnTo>
                  <a:pt x="1220215" y="358648"/>
                </a:lnTo>
                <a:lnTo>
                  <a:pt x="1275588" y="372363"/>
                </a:lnTo>
                <a:lnTo>
                  <a:pt x="1289431" y="316991"/>
                </a:lnTo>
                <a:lnTo>
                  <a:pt x="1233932" y="303149"/>
                </a:lnTo>
                <a:close/>
              </a:path>
              <a:path w="3533775" h="932179">
                <a:moveTo>
                  <a:pt x="1344930" y="330708"/>
                </a:moveTo>
                <a:lnTo>
                  <a:pt x="1331086" y="386207"/>
                </a:lnTo>
                <a:lnTo>
                  <a:pt x="1386585" y="399923"/>
                </a:lnTo>
                <a:lnTo>
                  <a:pt x="1400302" y="344550"/>
                </a:lnTo>
                <a:lnTo>
                  <a:pt x="1344930" y="330708"/>
                </a:lnTo>
                <a:close/>
              </a:path>
              <a:path w="3533775" h="932179">
                <a:moveTo>
                  <a:pt x="1455800" y="358266"/>
                </a:moveTo>
                <a:lnTo>
                  <a:pt x="1441958" y="413765"/>
                </a:lnTo>
                <a:lnTo>
                  <a:pt x="1497457" y="427482"/>
                </a:lnTo>
                <a:lnTo>
                  <a:pt x="1511299" y="372110"/>
                </a:lnTo>
                <a:lnTo>
                  <a:pt x="1455800" y="358266"/>
                </a:lnTo>
                <a:close/>
              </a:path>
              <a:path w="3533775" h="932179">
                <a:moveTo>
                  <a:pt x="1566671" y="385825"/>
                </a:moveTo>
                <a:lnTo>
                  <a:pt x="1552956" y="441325"/>
                </a:lnTo>
                <a:lnTo>
                  <a:pt x="1608455" y="455041"/>
                </a:lnTo>
                <a:lnTo>
                  <a:pt x="1622170" y="399669"/>
                </a:lnTo>
                <a:lnTo>
                  <a:pt x="1566671" y="385825"/>
                </a:lnTo>
                <a:close/>
              </a:path>
              <a:path w="3533775" h="932179">
                <a:moveTo>
                  <a:pt x="1677670" y="413385"/>
                </a:moveTo>
                <a:lnTo>
                  <a:pt x="1663827" y="468884"/>
                </a:lnTo>
                <a:lnTo>
                  <a:pt x="1719325" y="482600"/>
                </a:lnTo>
                <a:lnTo>
                  <a:pt x="1733169" y="427227"/>
                </a:lnTo>
                <a:lnTo>
                  <a:pt x="1677670" y="413385"/>
                </a:lnTo>
                <a:close/>
              </a:path>
              <a:path w="3533775" h="932179">
                <a:moveTo>
                  <a:pt x="1788541" y="440944"/>
                </a:moveTo>
                <a:lnTo>
                  <a:pt x="1774824" y="496443"/>
                </a:lnTo>
                <a:lnTo>
                  <a:pt x="1830196" y="510159"/>
                </a:lnTo>
                <a:lnTo>
                  <a:pt x="1844040" y="454787"/>
                </a:lnTo>
                <a:lnTo>
                  <a:pt x="1788541" y="440944"/>
                </a:lnTo>
                <a:close/>
              </a:path>
              <a:path w="3533775" h="932179">
                <a:moveTo>
                  <a:pt x="1899538" y="468503"/>
                </a:moveTo>
                <a:lnTo>
                  <a:pt x="1885695" y="524002"/>
                </a:lnTo>
                <a:lnTo>
                  <a:pt x="1941195" y="537844"/>
                </a:lnTo>
                <a:lnTo>
                  <a:pt x="1954910" y="482346"/>
                </a:lnTo>
                <a:lnTo>
                  <a:pt x="1899538" y="468503"/>
                </a:lnTo>
                <a:close/>
              </a:path>
              <a:path w="3533775" h="932179">
                <a:moveTo>
                  <a:pt x="2010409" y="496062"/>
                </a:moveTo>
                <a:lnTo>
                  <a:pt x="1996694" y="551561"/>
                </a:lnTo>
                <a:lnTo>
                  <a:pt x="2052066" y="565404"/>
                </a:lnTo>
                <a:lnTo>
                  <a:pt x="2065908" y="509905"/>
                </a:lnTo>
                <a:lnTo>
                  <a:pt x="2010409" y="496062"/>
                </a:lnTo>
                <a:close/>
              </a:path>
              <a:path w="3533775" h="932179">
                <a:moveTo>
                  <a:pt x="2121408" y="523621"/>
                </a:moveTo>
                <a:lnTo>
                  <a:pt x="2107565" y="579119"/>
                </a:lnTo>
                <a:lnTo>
                  <a:pt x="2163063" y="592963"/>
                </a:lnTo>
                <a:lnTo>
                  <a:pt x="2176780" y="537463"/>
                </a:lnTo>
                <a:lnTo>
                  <a:pt x="2121408" y="523621"/>
                </a:lnTo>
                <a:close/>
              </a:path>
              <a:path w="3533775" h="932179">
                <a:moveTo>
                  <a:pt x="2232279" y="551180"/>
                </a:moveTo>
                <a:lnTo>
                  <a:pt x="2218435" y="606679"/>
                </a:lnTo>
                <a:lnTo>
                  <a:pt x="2273935" y="620522"/>
                </a:lnTo>
                <a:lnTo>
                  <a:pt x="2287778" y="565023"/>
                </a:lnTo>
                <a:lnTo>
                  <a:pt x="2232279" y="551180"/>
                </a:lnTo>
                <a:close/>
              </a:path>
              <a:path w="3533775" h="932179">
                <a:moveTo>
                  <a:pt x="2343149" y="578738"/>
                </a:moveTo>
                <a:lnTo>
                  <a:pt x="2329434" y="634238"/>
                </a:lnTo>
                <a:lnTo>
                  <a:pt x="2384933" y="648081"/>
                </a:lnTo>
                <a:lnTo>
                  <a:pt x="2398648" y="592582"/>
                </a:lnTo>
                <a:lnTo>
                  <a:pt x="2343149" y="578738"/>
                </a:lnTo>
                <a:close/>
              </a:path>
              <a:path w="3533775" h="932179">
                <a:moveTo>
                  <a:pt x="2454147" y="606298"/>
                </a:moveTo>
                <a:lnTo>
                  <a:pt x="2440305" y="661797"/>
                </a:lnTo>
                <a:lnTo>
                  <a:pt x="2495804" y="675640"/>
                </a:lnTo>
                <a:lnTo>
                  <a:pt x="2509647" y="620141"/>
                </a:lnTo>
                <a:lnTo>
                  <a:pt x="2454147" y="606298"/>
                </a:lnTo>
                <a:close/>
              </a:path>
              <a:path w="3533775" h="932179">
                <a:moveTo>
                  <a:pt x="2565019" y="633984"/>
                </a:moveTo>
                <a:lnTo>
                  <a:pt x="2551303" y="689356"/>
                </a:lnTo>
                <a:lnTo>
                  <a:pt x="2606802" y="703199"/>
                </a:lnTo>
                <a:lnTo>
                  <a:pt x="2620518" y="647700"/>
                </a:lnTo>
                <a:lnTo>
                  <a:pt x="2565019" y="633984"/>
                </a:lnTo>
                <a:close/>
              </a:path>
              <a:path w="3533775" h="932179">
                <a:moveTo>
                  <a:pt x="2676017" y="661543"/>
                </a:moveTo>
                <a:lnTo>
                  <a:pt x="2662173" y="716915"/>
                </a:lnTo>
                <a:lnTo>
                  <a:pt x="2717672" y="730758"/>
                </a:lnTo>
                <a:lnTo>
                  <a:pt x="2731388" y="675259"/>
                </a:lnTo>
                <a:lnTo>
                  <a:pt x="2676017" y="661543"/>
                </a:lnTo>
                <a:close/>
              </a:path>
              <a:path w="3533775" h="932179">
                <a:moveTo>
                  <a:pt x="2786887" y="689102"/>
                </a:moveTo>
                <a:lnTo>
                  <a:pt x="2773172" y="744474"/>
                </a:lnTo>
                <a:lnTo>
                  <a:pt x="2828544" y="758317"/>
                </a:lnTo>
                <a:lnTo>
                  <a:pt x="2842386" y="702818"/>
                </a:lnTo>
                <a:lnTo>
                  <a:pt x="2786887" y="689102"/>
                </a:lnTo>
                <a:close/>
              </a:path>
              <a:path w="3533775" h="932179">
                <a:moveTo>
                  <a:pt x="2897885" y="716661"/>
                </a:moveTo>
                <a:lnTo>
                  <a:pt x="2884043" y="772033"/>
                </a:lnTo>
                <a:lnTo>
                  <a:pt x="2939542" y="785876"/>
                </a:lnTo>
                <a:lnTo>
                  <a:pt x="2953258" y="730377"/>
                </a:lnTo>
                <a:lnTo>
                  <a:pt x="2897885" y="716661"/>
                </a:lnTo>
                <a:close/>
              </a:path>
              <a:path w="3533775" h="932179">
                <a:moveTo>
                  <a:pt x="3008757" y="744219"/>
                </a:moveTo>
                <a:lnTo>
                  <a:pt x="2995041" y="799592"/>
                </a:lnTo>
                <a:lnTo>
                  <a:pt x="3050412" y="813435"/>
                </a:lnTo>
                <a:lnTo>
                  <a:pt x="3064256" y="757936"/>
                </a:lnTo>
                <a:lnTo>
                  <a:pt x="3008757" y="744219"/>
                </a:lnTo>
                <a:close/>
              </a:path>
              <a:path w="3533775" h="932179">
                <a:moveTo>
                  <a:pt x="3119755" y="771779"/>
                </a:moveTo>
                <a:lnTo>
                  <a:pt x="3105911" y="827151"/>
                </a:lnTo>
                <a:lnTo>
                  <a:pt x="3161410" y="840994"/>
                </a:lnTo>
                <a:lnTo>
                  <a:pt x="3175127" y="785494"/>
                </a:lnTo>
                <a:lnTo>
                  <a:pt x="3119755" y="771779"/>
                </a:lnTo>
                <a:close/>
              </a:path>
              <a:path w="3533775" h="932179">
                <a:moveTo>
                  <a:pt x="3230625" y="799338"/>
                </a:moveTo>
                <a:lnTo>
                  <a:pt x="3216783" y="854710"/>
                </a:lnTo>
                <a:lnTo>
                  <a:pt x="3272281" y="868553"/>
                </a:lnTo>
                <a:lnTo>
                  <a:pt x="3286125" y="813054"/>
                </a:lnTo>
                <a:lnTo>
                  <a:pt x="3230625" y="799338"/>
                </a:lnTo>
                <a:close/>
              </a:path>
              <a:path w="3533775" h="932179">
                <a:moveTo>
                  <a:pt x="3341497" y="826897"/>
                </a:moveTo>
                <a:lnTo>
                  <a:pt x="3327780" y="882269"/>
                </a:lnTo>
                <a:lnTo>
                  <a:pt x="3383279" y="896112"/>
                </a:lnTo>
                <a:lnTo>
                  <a:pt x="3396996" y="840613"/>
                </a:lnTo>
                <a:lnTo>
                  <a:pt x="3341497" y="826897"/>
                </a:lnTo>
                <a:close/>
              </a:path>
              <a:path w="3533775" h="932179">
                <a:moveTo>
                  <a:pt x="3436238" y="820928"/>
                </a:moveTo>
                <a:lnTo>
                  <a:pt x="3408679" y="931926"/>
                </a:lnTo>
                <a:lnTo>
                  <a:pt x="3501648" y="911098"/>
                </a:lnTo>
                <a:lnTo>
                  <a:pt x="3443351" y="911098"/>
                </a:lnTo>
                <a:lnTo>
                  <a:pt x="3438652" y="909955"/>
                </a:lnTo>
                <a:lnTo>
                  <a:pt x="3452495" y="854456"/>
                </a:lnTo>
                <a:lnTo>
                  <a:pt x="3475457" y="854456"/>
                </a:lnTo>
                <a:lnTo>
                  <a:pt x="3436238" y="820928"/>
                </a:lnTo>
                <a:close/>
              </a:path>
              <a:path w="3533775" h="932179">
                <a:moveTo>
                  <a:pt x="3452495" y="854456"/>
                </a:moveTo>
                <a:lnTo>
                  <a:pt x="3438652" y="909955"/>
                </a:lnTo>
                <a:lnTo>
                  <a:pt x="3443351" y="911098"/>
                </a:lnTo>
                <a:lnTo>
                  <a:pt x="3457067" y="855599"/>
                </a:lnTo>
                <a:lnTo>
                  <a:pt x="3452495" y="854456"/>
                </a:lnTo>
                <a:close/>
              </a:path>
              <a:path w="3533775" h="932179">
                <a:moveTo>
                  <a:pt x="3475457" y="854456"/>
                </a:moveTo>
                <a:lnTo>
                  <a:pt x="3452495" y="854456"/>
                </a:lnTo>
                <a:lnTo>
                  <a:pt x="3457067" y="855599"/>
                </a:lnTo>
                <a:lnTo>
                  <a:pt x="3443351" y="911098"/>
                </a:lnTo>
                <a:lnTo>
                  <a:pt x="3501648" y="911098"/>
                </a:lnTo>
                <a:lnTo>
                  <a:pt x="3533394" y="903986"/>
                </a:lnTo>
                <a:lnTo>
                  <a:pt x="3475457" y="854456"/>
                </a:lnTo>
                <a:close/>
              </a:path>
            </a:pathLst>
          </a:custGeom>
          <a:solidFill>
            <a:srgbClr val="800000"/>
          </a:solidFill>
        </p:spPr>
        <p:txBody>
          <a:bodyPr wrap="square" lIns="0" tIns="0" rIns="0" bIns="0" rtlCol="0"/>
          <a:lstStyle/>
          <a:p>
            <a:endParaRPr/>
          </a:p>
        </p:txBody>
      </p:sp>
      <p:sp>
        <p:nvSpPr>
          <p:cNvPr id="12" name="object 12"/>
          <p:cNvSpPr/>
          <p:nvPr/>
        </p:nvSpPr>
        <p:spPr>
          <a:xfrm>
            <a:off x="3002533" y="4483989"/>
            <a:ext cx="2505710" cy="725170"/>
          </a:xfrm>
          <a:custGeom>
            <a:avLst/>
            <a:gdLst/>
            <a:ahLst/>
            <a:cxnLst/>
            <a:rect l="l" t="t" r="r" b="b"/>
            <a:pathLst>
              <a:path w="2505710" h="725170">
                <a:moveTo>
                  <a:pt x="55118" y="655193"/>
                </a:moveTo>
                <a:lnTo>
                  <a:pt x="0" y="670052"/>
                </a:lnTo>
                <a:lnTo>
                  <a:pt x="14732" y="725169"/>
                </a:lnTo>
                <a:lnTo>
                  <a:pt x="69977" y="710311"/>
                </a:lnTo>
                <a:lnTo>
                  <a:pt x="55118" y="655193"/>
                </a:lnTo>
                <a:close/>
              </a:path>
              <a:path w="2505710" h="725170">
                <a:moveTo>
                  <a:pt x="165481" y="625475"/>
                </a:moveTo>
                <a:lnTo>
                  <a:pt x="110363" y="640334"/>
                </a:lnTo>
                <a:lnTo>
                  <a:pt x="125222" y="695452"/>
                </a:lnTo>
                <a:lnTo>
                  <a:pt x="180340" y="680719"/>
                </a:lnTo>
                <a:lnTo>
                  <a:pt x="165481" y="625475"/>
                </a:lnTo>
                <a:close/>
              </a:path>
              <a:path w="2505710" h="725170">
                <a:moveTo>
                  <a:pt x="275844" y="595757"/>
                </a:moveTo>
                <a:lnTo>
                  <a:pt x="220726" y="610616"/>
                </a:lnTo>
                <a:lnTo>
                  <a:pt x="235585" y="665861"/>
                </a:lnTo>
                <a:lnTo>
                  <a:pt x="290703" y="651002"/>
                </a:lnTo>
                <a:lnTo>
                  <a:pt x="275844" y="595757"/>
                </a:lnTo>
                <a:close/>
              </a:path>
              <a:path w="2505710" h="725170">
                <a:moveTo>
                  <a:pt x="386206" y="566038"/>
                </a:moveTo>
                <a:lnTo>
                  <a:pt x="331089" y="580898"/>
                </a:lnTo>
                <a:lnTo>
                  <a:pt x="345948" y="636143"/>
                </a:lnTo>
                <a:lnTo>
                  <a:pt x="401066" y="621284"/>
                </a:lnTo>
                <a:lnTo>
                  <a:pt x="386206" y="566038"/>
                </a:lnTo>
                <a:close/>
              </a:path>
              <a:path w="2505710" h="725170">
                <a:moveTo>
                  <a:pt x="496569" y="536321"/>
                </a:moveTo>
                <a:lnTo>
                  <a:pt x="441452" y="551180"/>
                </a:lnTo>
                <a:lnTo>
                  <a:pt x="456311" y="606425"/>
                </a:lnTo>
                <a:lnTo>
                  <a:pt x="511429" y="591566"/>
                </a:lnTo>
                <a:lnTo>
                  <a:pt x="496569" y="536321"/>
                </a:lnTo>
                <a:close/>
              </a:path>
              <a:path w="2505710" h="725170">
                <a:moveTo>
                  <a:pt x="607060" y="506730"/>
                </a:moveTo>
                <a:lnTo>
                  <a:pt x="551815" y="521588"/>
                </a:lnTo>
                <a:lnTo>
                  <a:pt x="566674" y="576707"/>
                </a:lnTo>
                <a:lnTo>
                  <a:pt x="621792" y="561848"/>
                </a:lnTo>
                <a:lnTo>
                  <a:pt x="607060" y="506730"/>
                </a:lnTo>
                <a:close/>
              </a:path>
              <a:path w="2505710" h="725170">
                <a:moveTo>
                  <a:pt x="717423" y="477012"/>
                </a:moveTo>
                <a:lnTo>
                  <a:pt x="662178" y="491871"/>
                </a:lnTo>
                <a:lnTo>
                  <a:pt x="677037" y="546988"/>
                </a:lnTo>
                <a:lnTo>
                  <a:pt x="732282" y="532130"/>
                </a:lnTo>
                <a:lnTo>
                  <a:pt x="717423" y="477012"/>
                </a:lnTo>
                <a:close/>
              </a:path>
              <a:path w="2505710" h="725170">
                <a:moveTo>
                  <a:pt x="827786" y="447294"/>
                </a:moveTo>
                <a:lnTo>
                  <a:pt x="772541" y="462153"/>
                </a:lnTo>
                <a:lnTo>
                  <a:pt x="787400" y="517271"/>
                </a:lnTo>
                <a:lnTo>
                  <a:pt x="842644" y="502412"/>
                </a:lnTo>
                <a:lnTo>
                  <a:pt x="827786" y="447294"/>
                </a:lnTo>
                <a:close/>
              </a:path>
              <a:path w="2505710" h="725170">
                <a:moveTo>
                  <a:pt x="938149" y="417575"/>
                </a:moveTo>
                <a:lnTo>
                  <a:pt x="882904" y="432435"/>
                </a:lnTo>
                <a:lnTo>
                  <a:pt x="897763" y="487680"/>
                </a:lnTo>
                <a:lnTo>
                  <a:pt x="953007" y="472821"/>
                </a:lnTo>
                <a:lnTo>
                  <a:pt x="938149" y="417575"/>
                </a:lnTo>
                <a:close/>
              </a:path>
              <a:path w="2505710" h="725170">
                <a:moveTo>
                  <a:pt x="1048512" y="387858"/>
                </a:moveTo>
                <a:lnTo>
                  <a:pt x="993267" y="402717"/>
                </a:lnTo>
                <a:lnTo>
                  <a:pt x="1008126" y="457962"/>
                </a:lnTo>
                <a:lnTo>
                  <a:pt x="1063370" y="443103"/>
                </a:lnTo>
                <a:lnTo>
                  <a:pt x="1048512" y="387858"/>
                </a:lnTo>
                <a:close/>
              </a:path>
              <a:path w="2505710" h="725170">
                <a:moveTo>
                  <a:pt x="1158875" y="358140"/>
                </a:moveTo>
                <a:lnTo>
                  <a:pt x="1103630" y="372999"/>
                </a:lnTo>
                <a:lnTo>
                  <a:pt x="1118489" y="428244"/>
                </a:lnTo>
                <a:lnTo>
                  <a:pt x="1173733" y="413385"/>
                </a:lnTo>
                <a:lnTo>
                  <a:pt x="1158875" y="358140"/>
                </a:lnTo>
                <a:close/>
              </a:path>
              <a:path w="2505710" h="725170">
                <a:moveTo>
                  <a:pt x="1269238" y="328549"/>
                </a:moveTo>
                <a:lnTo>
                  <a:pt x="1214120" y="343281"/>
                </a:lnTo>
                <a:lnTo>
                  <a:pt x="1228852" y="398525"/>
                </a:lnTo>
                <a:lnTo>
                  <a:pt x="1284096" y="383667"/>
                </a:lnTo>
                <a:lnTo>
                  <a:pt x="1269238" y="328549"/>
                </a:lnTo>
                <a:close/>
              </a:path>
              <a:path w="2505710" h="725170">
                <a:moveTo>
                  <a:pt x="1379601" y="298831"/>
                </a:moveTo>
                <a:lnTo>
                  <a:pt x="1324483" y="313690"/>
                </a:lnTo>
                <a:lnTo>
                  <a:pt x="1339342" y="368808"/>
                </a:lnTo>
                <a:lnTo>
                  <a:pt x="1394460" y="353949"/>
                </a:lnTo>
                <a:lnTo>
                  <a:pt x="1379601" y="298831"/>
                </a:lnTo>
                <a:close/>
              </a:path>
              <a:path w="2505710" h="725170">
                <a:moveTo>
                  <a:pt x="1489964" y="269113"/>
                </a:moveTo>
                <a:lnTo>
                  <a:pt x="1434845" y="283972"/>
                </a:lnTo>
                <a:lnTo>
                  <a:pt x="1449705" y="339090"/>
                </a:lnTo>
                <a:lnTo>
                  <a:pt x="1504823" y="324231"/>
                </a:lnTo>
                <a:lnTo>
                  <a:pt x="1489964" y="269113"/>
                </a:lnTo>
                <a:close/>
              </a:path>
              <a:path w="2505710" h="725170">
                <a:moveTo>
                  <a:pt x="1600327" y="239394"/>
                </a:moveTo>
                <a:lnTo>
                  <a:pt x="1545208" y="254254"/>
                </a:lnTo>
                <a:lnTo>
                  <a:pt x="1560068" y="309372"/>
                </a:lnTo>
                <a:lnTo>
                  <a:pt x="1615186" y="294640"/>
                </a:lnTo>
                <a:lnTo>
                  <a:pt x="1600327" y="239394"/>
                </a:lnTo>
                <a:close/>
              </a:path>
              <a:path w="2505710" h="725170">
                <a:moveTo>
                  <a:pt x="1710690" y="209677"/>
                </a:moveTo>
                <a:lnTo>
                  <a:pt x="1655571" y="224536"/>
                </a:lnTo>
                <a:lnTo>
                  <a:pt x="1670431" y="279781"/>
                </a:lnTo>
                <a:lnTo>
                  <a:pt x="1725549" y="264922"/>
                </a:lnTo>
                <a:lnTo>
                  <a:pt x="1710690" y="209677"/>
                </a:lnTo>
                <a:close/>
              </a:path>
              <a:path w="2505710" h="725170">
                <a:moveTo>
                  <a:pt x="1821180" y="179959"/>
                </a:moveTo>
                <a:lnTo>
                  <a:pt x="1765935" y="194818"/>
                </a:lnTo>
                <a:lnTo>
                  <a:pt x="1780794" y="250062"/>
                </a:lnTo>
                <a:lnTo>
                  <a:pt x="1835912" y="235204"/>
                </a:lnTo>
                <a:lnTo>
                  <a:pt x="1821180" y="179959"/>
                </a:lnTo>
                <a:close/>
              </a:path>
              <a:path w="2505710" h="725170">
                <a:moveTo>
                  <a:pt x="1931543" y="150241"/>
                </a:moveTo>
                <a:lnTo>
                  <a:pt x="1876298" y="165100"/>
                </a:lnTo>
                <a:lnTo>
                  <a:pt x="1891157" y="220344"/>
                </a:lnTo>
                <a:lnTo>
                  <a:pt x="1946402" y="205486"/>
                </a:lnTo>
                <a:lnTo>
                  <a:pt x="1931543" y="150241"/>
                </a:lnTo>
                <a:close/>
              </a:path>
              <a:path w="2505710" h="725170">
                <a:moveTo>
                  <a:pt x="2041906" y="120650"/>
                </a:moveTo>
                <a:lnTo>
                  <a:pt x="1986661" y="135509"/>
                </a:lnTo>
                <a:lnTo>
                  <a:pt x="2001520" y="190627"/>
                </a:lnTo>
                <a:lnTo>
                  <a:pt x="2056765" y="175768"/>
                </a:lnTo>
                <a:lnTo>
                  <a:pt x="2041906" y="120650"/>
                </a:lnTo>
                <a:close/>
              </a:path>
              <a:path w="2505710" h="725170">
                <a:moveTo>
                  <a:pt x="2152269" y="90931"/>
                </a:moveTo>
                <a:lnTo>
                  <a:pt x="2097024" y="105791"/>
                </a:lnTo>
                <a:lnTo>
                  <a:pt x="2111883" y="160909"/>
                </a:lnTo>
                <a:lnTo>
                  <a:pt x="2167128" y="146050"/>
                </a:lnTo>
                <a:lnTo>
                  <a:pt x="2152269" y="90931"/>
                </a:lnTo>
                <a:close/>
              </a:path>
              <a:path w="2505710" h="725170">
                <a:moveTo>
                  <a:pt x="2262632" y="61213"/>
                </a:moveTo>
                <a:lnTo>
                  <a:pt x="2207387" y="76073"/>
                </a:lnTo>
                <a:lnTo>
                  <a:pt x="2222246" y="131191"/>
                </a:lnTo>
                <a:lnTo>
                  <a:pt x="2277491" y="116331"/>
                </a:lnTo>
                <a:lnTo>
                  <a:pt x="2262632" y="61213"/>
                </a:lnTo>
                <a:close/>
              </a:path>
              <a:path w="2505710" h="725170">
                <a:moveTo>
                  <a:pt x="2379980" y="0"/>
                </a:moveTo>
                <a:lnTo>
                  <a:pt x="2409698" y="110362"/>
                </a:lnTo>
                <a:lnTo>
                  <a:pt x="2505202" y="25527"/>
                </a:lnTo>
                <a:lnTo>
                  <a:pt x="2379980" y="0"/>
                </a:lnTo>
                <a:close/>
              </a:path>
              <a:path w="2505710" h="725170">
                <a:moveTo>
                  <a:pt x="2372995" y="31496"/>
                </a:moveTo>
                <a:lnTo>
                  <a:pt x="2317750" y="46355"/>
                </a:lnTo>
                <a:lnTo>
                  <a:pt x="2332609" y="101600"/>
                </a:lnTo>
                <a:lnTo>
                  <a:pt x="2387854" y="86741"/>
                </a:lnTo>
                <a:lnTo>
                  <a:pt x="2372995" y="31496"/>
                </a:lnTo>
                <a:close/>
              </a:path>
            </a:pathLst>
          </a:custGeom>
          <a:solidFill>
            <a:srgbClr val="800000"/>
          </a:solidFill>
        </p:spPr>
        <p:txBody>
          <a:bodyPr wrap="square" lIns="0" tIns="0" rIns="0" bIns="0" rtlCol="0"/>
          <a:lstStyle/>
          <a:p>
            <a:endParaRPr/>
          </a:p>
        </p:txBody>
      </p:sp>
      <p:grpSp>
        <p:nvGrpSpPr>
          <p:cNvPr id="13" name="object 13"/>
          <p:cNvGrpSpPr/>
          <p:nvPr/>
        </p:nvGrpSpPr>
        <p:grpSpPr>
          <a:xfrm>
            <a:off x="5591555" y="3108960"/>
            <a:ext cx="3142615" cy="1882139"/>
            <a:chOff x="5591555" y="3108960"/>
            <a:chExt cx="3142615" cy="1882139"/>
          </a:xfrm>
        </p:grpSpPr>
        <p:sp>
          <p:nvSpPr>
            <p:cNvPr id="14" name="object 14"/>
            <p:cNvSpPr/>
            <p:nvPr/>
          </p:nvSpPr>
          <p:spPr>
            <a:xfrm>
              <a:off x="5629655" y="3147060"/>
              <a:ext cx="3066288" cy="1805939"/>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5591556" y="3108959"/>
              <a:ext cx="3142615" cy="1882139"/>
            </a:xfrm>
            <a:custGeom>
              <a:avLst/>
              <a:gdLst/>
              <a:ahLst/>
              <a:cxnLst/>
              <a:rect l="l" t="t" r="r" b="b"/>
              <a:pathLst>
                <a:path w="3142615" h="1882139">
                  <a:moveTo>
                    <a:pt x="3117088" y="25400"/>
                  </a:moveTo>
                  <a:lnTo>
                    <a:pt x="3104388" y="25400"/>
                  </a:lnTo>
                  <a:lnTo>
                    <a:pt x="3104388" y="38100"/>
                  </a:lnTo>
                  <a:lnTo>
                    <a:pt x="3104388" y="1844040"/>
                  </a:lnTo>
                  <a:lnTo>
                    <a:pt x="38100" y="1844040"/>
                  </a:lnTo>
                  <a:lnTo>
                    <a:pt x="38100" y="38100"/>
                  </a:lnTo>
                  <a:lnTo>
                    <a:pt x="3104388" y="38100"/>
                  </a:lnTo>
                  <a:lnTo>
                    <a:pt x="3104388" y="25400"/>
                  </a:lnTo>
                  <a:lnTo>
                    <a:pt x="25400" y="25400"/>
                  </a:lnTo>
                  <a:lnTo>
                    <a:pt x="25400" y="38100"/>
                  </a:lnTo>
                  <a:lnTo>
                    <a:pt x="25400" y="1844040"/>
                  </a:lnTo>
                  <a:lnTo>
                    <a:pt x="25400" y="1856740"/>
                  </a:lnTo>
                  <a:lnTo>
                    <a:pt x="3117088" y="1856740"/>
                  </a:lnTo>
                  <a:lnTo>
                    <a:pt x="3117088" y="1844040"/>
                  </a:lnTo>
                  <a:lnTo>
                    <a:pt x="3117088" y="38100"/>
                  </a:lnTo>
                  <a:lnTo>
                    <a:pt x="3117088" y="25400"/>
                  </a:lnTo>
                  <a:close/>
                </a:path>
                <a:path w="3142615" h="1882139">
                  <a:moveTo>
                    <a:pt x="3142488" y="0"/>
                  </a:moveTo>
                  <a:lnTo>
                    <a:pt x="3129788" y="0"/>
                  </a:lnTo>
                  <a:lnTo>
                    <a:pt x="3129788" y="12700"/>
                  </a:lnTo>
                  <a:lnTo>
                    <a:pt x="3129788" y="1869440"/>
                  </a:lnTo>
                  <a:lnTo>
                    <a:pt x="12700" y="1869440"/>
                  </a:lnTo>
                  <a:lnTo>
                    <a:pt x="12700" y="12700"/>
                  </a:lnTo>
                  <a:lnTo>
                    <a:pt x="3129788" y="12700"/>
                  </a:lnTo>
                  <a:lnTo>
                    <a:pt x="3129788" y="0"/>
                  </a:lnTo>
                  <a:lnTo>
                    <a:pt x="0" y="0"/>
                  </a:lnTo>
                  <a:lnTo>
                    <a:pt x="0" y="12700"/>
                  </a:lnTo>
                  <a:lnTo>
                    <a:pt x="0" y="1869440"/>
                  </a:lnTo>
                  <a:lnTo>
                    <a:pt x="0" y="1882140"/>
                  </a:lnTo>
                  <a:lnTo>
                    <a:pt x="3142488" y="1882140"/>
                  </a:lnTo>
                  <a:lnTo>
                    <a:pt x="3142488" y="1869440"/>
                  </a:lnTo>
                  <a:lnTo>
                    <a:pt x="3142488" y="12700"/>
                  </a:lnTo>
                  <a:lnTo>
                    <a:pt x="3142488" y="0"/>
                  </a:lnTo>
                  <a:close/>
                </a:path>
              </a:pathLst>
            </a:custGeom>
            <a:solidFill>
              <a:srgbClr val="CC6600"/>
            </a:solidFill>
          </p:spPr>
          <p:txBody>
            <a:bodyPr wrap="square" lIns="0" tIns="0" rIns="0" bIns="0" rtlCol="0"/>
            <a:lstStyle/>
            <a:p>
              <a:endParaRPr/>
            </a:p>
          </p:txBody>
        </p:sp>
      </p:grpSp>
      <p:sp>
        <p:nvSpPr>
          <p:cNvPr id="16" name="object 16"/>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40942" y="306070"/>
            <a:ext cx="3940658" cy="513715"/>
          </a:xfrm>
          <a:prstGeom prst="rect">
            <a:avLst/>
          </a:prstGeom>
        </p:spPr>
        <p:txBody>
          <a:bodyPr vert="horz" wrap="square" lIns="0" tIns="12700" rIns="0" bIns="0" rtlCol="0">
            <a:spAutoFit/>
          </a:bodyPr>
          <a:lstStyle/>
          <a:p>
            <a:pPr marL="12700">
              <a:lnSpc>
                <a:spcPct val="100000"/>
              </a:lnSpc>
              <a:spcBef>
                <a:spcPts val="100"/>
              </a:spcBef>
            </a:pPr>
            <a:r>
              <a:rPr spc="-5" dirty="0"/>
              <a:t>Implementation</a:t>
            </a:r>
          </a:p>
        </p:txBody>
      </p:sp>
      <p:sp>
        <p:nvSpPr>
          <p:cNvPr id="8" name="object 8"/>
          <p:cNvSpPr txBox="1"/>
          <p:nvPr/>
        </p:nvSpPr>
        <p:spPr>
          <a:xfrm>
            <a:off x="1240942" y="796797"/>
            <a:ext cx="6662116"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336699"/>
                </a:solidFill>
                <a:latin typeface="Liberation Sans Narrow"/>
                <a:cs typeface="Liberation Sans Narrow"/>
              </a:rPr>
              <a:t>(the boxes </a:t>
            </a:r>
            <a:r>
              <a:rPr sz="2000" b="1" spc="-5" dirty="0">
                <a:solidFill>
                  <a:srgbClr val="336699"/>
                </a:solidFill>
                <a:latin typeface="Liberation Sans Narrow"/>
                <a:cs typeface="Liberation Sans Narrow"/>
              </a:rPr>
              <a:t>represent non-interruptible</a:t>
            </a:r>
            <a:r>
              <a:rPr sz="2000" b="1" spc="-75" dirty="0">
                <a:solidFill>
                  <a:srgbClr val="336699"/>
                </a:solidFill>
                <a:latin typeface="Liberation Sans Narrow"/>
                <a:cs typeface="Liberation Sans Narrow"/>
              </a:rPr>
              <a:t> </a:t>
            </a:r>
            <a:r>
              <a:rPr sz="2000" b="1" spc="-5" dirty="0">
                <a:solidFill>
                  <a:srgbClr val="336699"/>
                </a:solidFill>
                <a:latin typeface="Liberation Sans Narrow"/>
                <a:cs typeface="Liberation Sans Narrow"/>
              </a:rPr>
              <a:t>sequences)</a:t>
            </a:r>
            <a:endParaRPr sz="2000" dirty="0">
              <a:latin typeface="Liberation Sans Narrow"/>
              <a:cs typeface="Liberation Sans Narrow"/>
            </a:endParaRPr>
          </a:p>
        </p:txBody>
      </p:sp>
      <p:sp>
        <p:nvSpPr>
          <p:cNvPr id="9" name="object 9"/>
          <p:cNvSpPr txBox="1"/>
          <p:nvPr/>
        </p:nvSpPr>
        <p:spPr>
          <a:xfrm>
            <a:off x="1726377" y="1310512"/>
            <a:ext cx="944880" cy="330835"/>
          </a:xfrm>
          <a:prstGeom prst="rect">
            <a:avLst/>
          </a:prstGeom>
        </p:spPr>
        <p:txBody>
          <a:bodyPr vert="horz" wrap="square" lIns="0" tIns="13335" rIns="0" bIns="0" rtlCol="0">
            <a:spAutoFit/>
          </a:bodyPr>
          <a:lstStyle/>
          <a:p>
            <a:pPr marL="12700">
              <a:lnSpc>
                <a:spcPct val="100000"/>
              </a:lnSpc>
              <a:spcBef>
                <a:spcPts val="105"/>
              </a:spcBef>
            </a:pPr>
            <a:r>
              <a:rPr sz="2000" b="1" i="1" dirty="0">
                <a:solidFill>
                  <a:srgbClr val="006666"/>
                </a:solidFill>
                <a:latin typeface="Arial"/>
                <a:cs typeface="Arial"/>
              </a:rPr>
              <a:t>wait</a:t>
            </a:r>
            <a:r>
              <a:rPr sz="2000" b="1" dirty="0">
                <a:solidFill>
                  <a:srgbClr val="006666"/>
                </a:solidFill>
                <a:latin typeface="Arial"/>
                <a:cs typeface="Arial"/>
              </a:rPr>
              <a:t>(</a:t>
            </a:r>
            <a:r>
              <a:rPr sz="2000" b="1" i="1" spc="-5" dirty="0">
                <a:solidFill>
                  <a:srgbClr val="006666"/>
                </a:solidFill>
                <a:latin typeface="Arial"/>
                <a:cs typeface="Arial"/>
              </a:rPr>
              <a:t>S</a:t>
            </a:r>
            <a:r>
              <a:rPr sz="2000" b="1" dirty="0">
                <a:solidFill>
                  <a:srgbClr val="006666"/>
                </a:solidFill>
                <a:latin typeface="Arial"/>
                <a:cs typeface="Arial"/>
              </a:rPr>
              <a:t>):</a:t>
            </a:r>
            <a:endParaRPr sz="2000" dirty="0">
              <a:latin typeface="Arial"/>
              <a:cs typeface="Arial"/>
            </a:endParaRPr>
          </a:p>
        </p:txBody>
      </p:sp>
      <p:sp>
        <p:nvSpPr>
          <p:cNvPr id="10" name="object 10"/>
          <p:cNvSpPr txBox="1"/>
          <p:nvPr/>
        </p:nvSpPr>
        <p:spPr>
          <a:xfrm>
            <a:off x="2956686" y="1261080"/>
            <a:ext cx="1691514" cy="1125308"/>
          </a:xfrm>
          <a:prstGeom prst="rect">
            <a:avLst/>
          </a:prstGeom>
        </p:spPr>
        <p:txBody>
          <a:bodyPr vert="horz" wrap="square" lIns="0" tIns="73025" rIns="0" bIns="0" rtlCol="0">
            <a:spAutoFit/>
          </a:bodyPr>
          <a:lstStyle/>
          <a:p>
            <a:pPr marL="18415">
              <a:lnSpc>
                <a:spcPct val="100000"/>
              </a:lnSpc>
              <a:spcBef>
                <a:spcPts val="575"/>
              </a:spcBef>
            </a:pPr>
            <a:r>
              <a:rPr sz="2000" b="1" i="1" dirty="0">
                <a:solidFill>
                  <a:srgbClr val="006666"/>
                </a:solidFill>
                <a:latin typeface="Arial"/>
                <a:cs typeface="Arial"/>
              </a:rPr>
              <a:t>S. value</a:t>
            </a:r>
            <a:r>
              <a:rPr lang="en-CA" sz="2000" b="1" i="1" spc="-55" dirty="0">
                <a:solidFill>
                  <a:srgbClr val="006666"/>
                </a:solidFill>
                <a:latin typeface="Arial"/>
                <a:cs typeface="Arial"/>
              </a:rPr>
              <a:t>-</a:t>
            </a:r>
            <a:r>
              <a:rPr sz="2000" b="1" dirty="0">
                <a:solidFill>
                  <a:srgbClr val="006666"/>
                </a:solidFill>
                <a:latin typeface="Arial"/>
                <a:cs typeface="Arial"/>
              </a:rPr>
              <a:t>-;</a:t>
            </a:r>
            <a:endParaRPr sz="2000" dirty="0">
              <a:latin typeface="Arial"/>
              <a:cs typeface="Arial"/>
            </a:endParaRPr>
          </a:p>
          <a:p>
            <a:pPr marL="12700">
              <a:lnSpc>
                <a:spcPct val="100000"/>
              </a:lnSpc>
              <a:spcBef>
                <a:spcPts val="480"/>
              </a:spcBef>
            </a:pPr>
            <a:r>
              <a:rPr sz="2000" spc="-5" dirty="0">
                <a:solidFill>
                  <a:srgbClr val="006666"/>
                </a:solidFill>
                <a:latin typeface="Arial"/>
                <a:cs typeface="Arial"/>
              </a:rPr>
              <a:t>if </a:t>
            </a:r>
            <a:r>
              <a:rPr sz="2000" b="1" i="1" spc="-5" dirty="0">
                <a:solidFill>
                  <a:srgbClr val="006666"/>
                </a:solidFill>
                <a:latin typeface="Arial"/>
                <a:cs typeface="Arial"/>
              </a:rPr>
              <a:t>S. </a:t>
            </a:r>
            <a:r>
              <a:rPr sz="2000" b="1" i="1" dirty="0">
                <a:solidFill>
                  <a:srgbClr val="006666"/>
                </a:solidFill>
                <a:latin typeface="Arial"/>
                <a:cs typeface="Arial"/>
              </a:rPr>
              <a:t>value</a:t>
            </a:r>
            <a:r>
              <a:rPr sz="2000" b="1" i="1" spc="-100" dirty="0">
                <a:solidFill>
                  <a:srgbClr val="006666"/>
                </a:solidFill>
                <a:latin typeface="Arial"/>
                <a:cs typeface="Arial"/>
              </a:rPr>
              <a:t> </a:t>
            </a:r>
            <a:r>
              <a:rPr sz="2000" b="1" dirty="0">
                <a:solidFill>
                  <a:srgbClr val="006666"/>
                </a:solidFill>
                <a:latin typeface="Arial"/>
                <a:cs typeface="Arial"/>
              </a:rPr>
              <a:t>&lt;</a:t>
            </a:r>
            <a:r>
              <a:rPr lang="en-CA" sz="2000" b="1" dirty="0">
                <a:solidFill>
                  <a:srgbClr val="006666"/>
                </a:solidFill>
                <a:latin typeface="Arial"/>
                <a:cs typeface="Arial"/>
              </a:rPr>
              <a:t> </a:t>
            </a:r>
            <a:r>
              <a:rPr sz="2000" b="1" dirty="0">
                <a:solidFill>
                  <a:srgbClr val="006666"/>
                </a:solidFill>
                <a:latin typeface="Arial"/>
                <a:cs typeface="Arial"/>
              </a:rPr>
              <a:t>0</a:t>
            </a:r>
            <a:endParaRPr sz="2000" dirty="0">
              <a:latin typeface="Arial"/>
              <a:cs typeface="Arial"/>
            </a:endParaRPr>
          </a:p>
          <a:p>
            <a:pPr marL="12700">
              <a:lnSpc>
                <a:spcPct val="100000"/>
              </a:lnSpc>
              <a:spcBef>
                <a:spcPts val="484"/>
              </a:spcBef>
            </a:pPr>
            <a:r>
              <a:rPr sz="2000" b="1" dirty="0">
                <a:solidFill>
                  <a:srgbClr val="006666"/>
                </a:solidFill>
                <a:latin typeface="Arial"/>
                <a:cs typeface="Arial"/>
              </a:rPr>
              <a:t>{ </a:t>
            </a:r>
            <a:r>
              <a:rPr sz="1400" b="1" dirty="0">
                <a:solidFill>
                  <a:srgbClr val="009999"/>
                </a:solidFill>
                <a:latin typeface="Arial"/>
                <a:cs typeface="Arial"/>
              </a:rPr>
              <a:t>// </a:t>
            </a:r>
            <a:r>
              <a:rPr sz="1400" b="1" spc="-5" dirty="0">
                <a:solidFill>
                  <a:srgbClr val="009999"/>
                </a:solidFill>
                <a:latin typeface="Arial"/>
                <a:cs typeface="Arial"/>
              </a:rPr>
              <a:t>CS</a:t>
            </a:r>
            <a:r>
              <a:rPr sz="1400" b="1" spc="-55" dirty="0">
                <a:solidFill>
                  <a:srgbClr val="009999"/>
                </a:solidFill>
                <a:latin typeface="Arial"/>
                <a:cs typeface="Arial"/>
              </a:rPr>
              <a:t> </a:t>
            </a:r>
            <a:r>
              <a:rPr sz="1400" b="1" spc="-5" dirty="0">
                <a:solidFill>
                  <a:srgbClr val="009999"/>
                </a:solidFill>
                <a:latin typeface="Arial"/>
                <a:cs typeface="Arial"/>
              </a:rPr>
              <a:t>busy</a:t>
            </a:r>
            <a:endParaRPr sz="1400" dirty="0">
              <a:latin typeface="Arial"/>
              <a:cs typeface="Arial"/>
            </a:endParaRPr>
          </a:p>
        </p:txBody>
      </p:sp>
      <p:sp>
        <p:nvSpPr>
          <p:cNvPr id="11" name="object 11"/>
          <p:cNvSpPr txBox="1"/>
          <p:nvPr/>
        </p:nvSpPr>
        <p:spPr>
          <a:xfrm>
            <a:off x="2956686" y="2358364"/>
            <a:ext cx="5793740" cy="756920"/>
          </a:xfrm>
          <a:prstGeom prst="rect">
            <a:avLst/>
          </a:prstGeom>
        </p:spPr>
        <p:txBody>
          <a:bodyPr vert="horz" wrap="square" lIns="0" tIns="73660" rIns="0" bIns="0" rtlCol="0">
            <a:spAutoFit/>
          </a:bodyPr>
          <a:lstStyle/>
          <a:p>
            <a:pPr marL="220979">
              <a:lnSpc>
                <a:spcPct val="100000"/>
              </a:lnSpc>
              <a:spcBef>
                <a:spcPts val="580"/>
              </a:spcBef>
            </a:pPr>
            <a:r>
              <a:rPr sz="2000" b="1" dirty="0">
                <a:solidFill>
                  <a:srgbClr val="006666"/>
                </a:solidFill>
                <a:latin typeface="Arial"/>
                <a:cs typeface="Arial"/>
              </a:rPr>
              <a:t>add this thread to </a:t>
            </a:r>
            <a:r>
              <a:rPr sz="2000" b="1" i="1" dirty="0">
                <a:solidFill>
                  <a:srgbClr val="006666"/>
                </a:solidFill>
                <a:latin typeface="Arial"/>
                <a:cs typeface="Arial"/>
              </a:rPr>
              <a:t>S</a:t>
            </a:r>
            <a:r>
              <a:rPr sz="2000" b="1" dirty="0">
                <a:solidFill>
                  <a:srgbClr val="006666"/>
                </a:solidFill>
                <a:latin typeface="Arial"/>
                <a:cs typeface="Arial"/>
              </a:rPr>
              <a:t>.L; </a:t>
            </a:r>
            <a:r>
              <a:rPr sz="2000" b="1" i="1" dirty="0">
                <a:solidFill>
                  <a:srgbClr val="006666"/>
                </a:solidFill>
                <a:latin typeface="Arial"/>
                <a:cs typeface="Arial"/>
              </a:rPr>
              <a:t>block </a:t>
            </a:r>
            <a:r>
              <a:rPr sz="1400" b="1" dirty="0">
                <a:solidFill>
                  <a:srgbClr val="009999"/>
                </a:solidFill>
                <a:latin typeface="Arial"/>
                <a:cs typeface="Arial"/>
              </a:rPr>
              <a:t>// thread </a:t>
            </a:r>
            <a:r>
              <a:rPr sz="1400" b="1" spc="-5" dirty="0">
                <a:solidFill>
                  <a:srgbClr val="009999"/>
                </a:solidFill>
                <a:latin typeface="Arial"/>
                <a:cs typeface="Arial"/>
              </a:rPr>
              <a:t>put </a:t>
            </a:r>
            <a:r>
              <a:rPr sz="1400" b="1" dirty="0">
                <a:solidFill>
                  <a:srgbClr val="009999"/>
                </a:solidFill>
                <a:latin typeface="Arial"/>
                <a:cs typeface="Arial"/>
              </a:rPr>
              <a:t>in wait</a:t>
            </a:r>
            <a:r>
              <a:rPr sz="1400" b="1" spc="-229" dirty="0">
                <a:solidFill>
                  <a:srgbClr val="009999"/>
                </a:solidFill>
                <a:latin typeface="Arial"/>
                <a:cs typeface="Arial"/>
              </a:rPr>
              <a:t> </a:t>
            </a:r>
            <a:r>
              <a:rPr sz="1400" b="1" dirty="0">
                <a:solidFill>
                  <a:srgbClr val="009999"/>
                </a:solidFill>
                <a:latin typeface="Arial"/>
                <a:cs typeface="Arial"/>
              </a:rPr>
              <a:t>state</a:t>
            </a:r>
            <a:endParaRPr sz="1400">
              <a:latin typeface="Arial"/>
              <a:cs typeface="Arial"/>
            </a:endParaRPr>
          </a:p>
          <a:p>
            <a:pPr marL="12700">
              <a:lnSpc>
                <a:spcPct val="100000"/>
              </a:lnSpc>
              <a:spcBef>
                <a:spcPts val="480"/>
              </a:spcBef>
            </a:pPr>
            <a:r>
              <a:rPr sz="2000" b="1" dirty="0">
                <a:solidFill>
                  <a:srgbClr val="006666"/>
                </a:solidFill>
                <a:latin typeface="Arial"/>
                <a:cs typeface="Arial"/>
              </a:rPr>
              <a:t>}</a:t>
            </a:r>
            <a:endParaRPr sz="2000">
              <a:latin typeface="Arial"/>
              <a:cs typeface="Arial"/>
            </a:endParaRPr>
          </a:p>
        </p:txBody>
      </p:sp>
      <p:sp>
        <p:nvSpPr>
          <p:cNvPr id="12" name="object 12"/>
          <p:cNvSpPr txBox="1"/>
          <p:nvPr/>
        </p:nvSpPr>
        <p:spPr>
          <a:xfrm>
            <a:off x="1139748" y="3516248"/>
            <a:ext cx="1184275" cy="330835"/>
          </a:xfrm>
          <a:prstGeom prst="rect">
            <a:avLst/>
          </a:prstGeom>
        </p:spPr>
        <p:txBody>
          <a:bodyPr vert="horz" wrap="square" lIns="0" tIns="13335" rIns="0" bIns="0" rtlCol="0">
            <a:spAutoFit/>
          </a:bodyPr>
          <a:lstStyle/>
          <a:p>
            <a:pPr marL="12700">
              <a:lnSpc>
                <a:spcPct val="100000"/>
              </a:lnSpc>
              <a:spcBef>
                <a:spcPts val="105"/>
              </a:spcBef>
            </a:pPr>
            <a:r>
              <a:rPr sz="2000" b="1" i="1" dirty="0">
                <a:solidFill>
                  <a:srgbClr val="006666"/>
                </a:solidFill>
                <a:latin typeface="Arial"/>
                <a:cs typeface="Arial"/>
              </a:rPr>
              <a:t>signa</a:t>
            </a:r>
            <a:r>
              <a:rPr sz="2000" b="1" i="1" spc="-10" dirty="0">
                <a:solidFill>
                  <a:srgbClr val="006666"/>
                </a:solidFill>
                <a:latin typeface="Arial"/>
                <a:cs typeface="Arial"/>
              </a:rPr>
              <a:t>l</a:t>
            </a:r>
            <a:r>
              <a:rPr sz="2000" b="1" dirty="0">
                <a:solidFill>
                  <a:srgbClr val="006666"/>
                </a:solidFill>
                <a:latin typeface="Arial"/>
                <a:cs typeface="Arial"/>
              </a:rPr>
              <a:t>(</a:t>
            </a:r>
            <a:r>
              <a:rPr sz="2000" b="1" i="1" spc="-5" dirty="0">
                <a:solidFill>
                  <a:srgbClr val="006666"/>
                </a:solidFill>
                <a:latin typeface="Arial"/>
                <a:cs typeface="Arial"/>
              </a:rPr>
              <a:t>S</a:t>
            </a:r>
            <a:r>
              <a:rPr sz="2000" b="1" dirty="0">
                <a:solidFill>
                  <a:srgbClr val="006666"/>
                </a:solidFill>
                <a:latin typeface="Arial"/>
                <a:cs typeface="Arial"/>
              </a:rPr>
              <a:t>):</a:t>
            </a:r>
            <a:endParaRPr sz="2000">
              <a:latin typeface="Arial"/>
              <a:cs typeface="Arial"/>
            </a:endParaRPr>
          </a:p>
        </p:txBody>
      </p:sp>
      <p:sp>
        <p:nvSpPr>
          <p:cNvPr id="13" name="object 13"/>
          <p:cNvSpPr txBox="1"/>
          <p:nvPr/>
        </p:nvSpPr>
        <p:spPr>
          <a:xfrm>
            <a:off x="2816478" y="3455898"/>
            <a:ext cx="4193921" cy="1125949"/>
          </a:xfrm>
          <a:prstGeom prst="rect">
            <a:avLst/>
          </a:prstGeom>
        </p:spPr>
        <p:txBody>
          <a:bodyPr vert="horz" wrap="square" lIns="0" tIns="73660" rIns="0" bIns="0" rtlCol="0">
            <a:spAutoFit/>
          </a:bodyPr>
          <a:lstStyle/>
          <a:p>
            <a:pPr marL="50800">
              <a:lnSpc>
                <a:spcPct val="100000"/>
              </a:lnSpc>
              <a:spcBef>
                <a:spcPts val="580"/>
              </a:spcBef>
            </a:pPr>
            <a:r>
              <a:rPr sz="2000" b="1" i="1" dirty="0" err="1">
                <a:solidFill>
                  <a:srgbClr val="006666"/>
                </a:solidFill>
                <a:latin typeface="Arial"/>
                <a:cs typeface="Arial"/>
              </a:rPr>
              <a:t>S.value</a:t>
            </a:r>
            <a:r>
              <a:rPr sz="2000" b="1" i="1" spc="-30" dirty="0">
                <a:solidFill>
                  <a:srgbClr val="006666"/>
                </a:solidFill>
                <a:latin typeface="Arial"/>
                <a:cs typeface="Arial"/>
              </a:rPr>
              <a:t> </a:t>
            </a:r>
            <a:r>
              <a:rPr sz="2000" b="1" spc="5" dirty="0">
                <a:solidFill>
                  <a:srgbClr val="006666"/>
                </a:solidFill>
                <a:latin typeface="Arial"/>
                <a:cs typeface="Arial"/>
              </a:rPr>
              <a:t>++;</a:t>
            </a:r>
            <a:endParaRPr sz="2000" dirty="0">
              <a:latin typeface="Arial"/>
              <a:cs typeface="Arial"/>
            </a:endParaRPr>
          </a:p>
          <a:p>
            <a:pPr marL="12700">
              <a:lnSpc>
                <a:spcPct val="100000"/>
              </a:lnSpc>
              <a:spcBef>
                <a:spcPts val="480"/>
              </a:spcBef>
            </a:pPr>
            <a:r>
              <a:rPr sz="2000" b="1" dirty="0">
                <a:solidFill>
                  <a:srgbClr val="006666"/>
                </a:solidFill>
                <a:latin typeface="Arial"/>
                <a:cs typeface="Arial"/>
              </a:rPr>
              <a:t>if </a:t>
            </a:r>
            <a:r>
              <a:rPr sz="2000" b="1" i="1" dirty="0">
                <a:solidFill>
                  <a:srgbClr val="006666"/>
                </a:solidFill>
                <a:latin typeface="Arial"/>
                <a:cs typeface="Arial"/>
              </a:rPr>
              <a:t>S. value </a:t>
            </a:r>
            <a:r>
              <a:rPr sz="2000" b="1" dirty="0">
                <a:solidFill>
                  <a:srgbClr val="006666"/>
                </a:solidFill>
                <a:latin typeface="Symbol"/>
                <a:cs typeface="Symbol"/>
              </a:rPr>
              <a:t></a:t>
            </a:r>
            <a:r>
              <a:rPr sz="2000" b="1" dirty="0">
                <a:solidFill>
                  <a:srgbClr val="006666"/>
                </a:solidFill>
                <a:latin typeface="Times New Roman"/>
                <a:cs typeface="Times New Roman"/>
              </a:rPr>
              <a:t> </a:t>
            </a:r>
            <a:r>
              <a:rPr sz="2000" b="1" dirty="0">
                <a:solidFill>
                  <a:srgbClr val="006666"/>
                </a:solidFill>
                <a:latin typeface="Arial"/>
                <a:cs typeface="Arial"/>
              </a:rPr>
              <a:t>0 </a:t>
            </a:r>
            <a:r>
              <a:rPr sz="2000" b="1" spc="-5" dirty="0">
                <a:solidFill>
                  <a:srgbClr val="006666"/>
                </a:solidFill>
                <a:latin typeface="Arial"/>
                <a:cs typeface="Arial"/>
              </a:rPr>
              <a:t>{</a:t>
            </a:r>
            <a:r>
              <a:rPr sz="2000" spc="-5" dirty="0">
                <a:solidFill>
                  <a:srgbClr val="006666"/>
                </a:solidFill>
                <a:latin typeface="Arial"/>
                <a:cs typeface="Arial"/>
              </a:rPr>
              <a:t>{ </a:t>
            </a:r>
            <a:r>
              <a:rPr sz="1400" b="1" dirty="0">
                <a:solidFill>
                  <a:srgbClr val="009999"/>
                </a:solidFill>
                <a:latin typeface="Arial"/>
                <a:cs typeface="Arial"/>
              </a:rPr>
              <a:t>// </a:t>
            </a:r>
            <a:r>
              <a:rPr sz="1400" b="1" spc="-5" dirty="0">
                <a:solidFill>
                  <a:srgbClr val="009999"/>
                </a:solidFill>
                <a:latin typeface="Arial"/>
                <a:cs typeface="Arial"/>
              </a:rPr>
              <a:t>threads </a:t>
            </a:r>
            <a:r>
              <a:rPr sz="1400" b="1" dirty="0">
                <a:solidFill>
                  <a:srgbClr val="009999"/>
                </a:solidFill>
                <a:latin typeface="Arial"/>
                <a:cs typeface="Arial"/>
              </a:rPr>
              <a:t>are</a:t>
            </a:r>
            <a:r>
              <a:rPr sz="1400" b="1" spc="-110" dirty="0">
                <a:solidFill>
                  <a:srgbClr val="009999"/>
                </a:solidFill>
                <a:latin typeface="Arial"/>
                <a:cs typeface="Arial"/>
              </a:rPr>
              <a:t> </a:t>
            </a:r>
            <a:r>
              <a:rPr sz="1400" b="1" dirty="0">
                <a:solidFill>
                  <a:srgbClr val="009999"/>
                </a:solidFill>
                <a:latin typeface="Arial"/>
                <a:cs typeface="Arial"/>
              </a:rPr>
              <a:t>waiting</a:t>
            </a:r>
            <a:endParaRPr sz="1400" dirty="0">
              <a:latin typeface="Arial"/>
              <a:cs typeface="Arial"/>
            </a:endParaRPr>
          </a:p>
          <a:p>
            <a:pPr marL="291465">
              <a:lnSpc>
                <a:spcPct val="100000"/>
              </a:lnSpc>
              <a:spcBef>
                <a:spcPts val="480"/>
              </a:spcBef>
            </a:pPr>
            <a:r>
              <a:rPr sz="2000" b="1" spc="-5" dirty="0">
                <a:solidFill>
                  <a:srgbClr val="006666"/>
                </a:solidFill>
                <a:latin typeface="Arial"/>
                <a:cs typeface="Arial"/>
              </a:rPr>
              <a:t>remove </a:t>
            </a:r>
            <a:r>
              <a:rPr sz="2000" b="1" dirty="0">
                <a:solidFill>
                  <a:srgbClr val="006666"/>
                </a:solidFill>
                <a:latin typeface="Arial"/>
                <a:cs typeface="Arial"/>
              </a:rPr>
              <a:t>a process </a:t>
            </a:r>
            <a:r>
              <a:rPr sz="2000" b="1" i="1" dirty="0">
                <a:solidFill>
                  <a:srgbClr val="006666"/>
                </a:solidFill>
                <a:latin typeface="Arial"/>
                <a:cs typeface="Arial"/>
              </a:rPr>
              <a:t>P </a:t>
            </a:r>
            <a:r>
              <a:rPr sz="2000" b="1" dirty="0">
                <a:solidFill>
                  <a:srgbClr val="006666"/>
                </a:solidFill>
                <a:latin typeface="Arial"/>
                <a:cs typeface="Arial"/>
              </a:rPr>
              <a:t>from</a:t>
            </a:r>
            <a:r>
              <a:rPr sz="2000" b="1" spc="-100" dirty="0">
                <a:solidFill>
                  <a:srgbClr val="006666"/>
                </a:solidFill>
                <a:latin typeface="Arial"/>
                <a:cs typeface="Arial"/>
              </a:rPr>
              <a:t> </a:t>
            </a:r>
            <a:r>
              <a:rPr sz="2000" b="1" i="1" dirty="0">
                <a:solidFill>
                  <a:srgbClr val="006666"/>
                </a:solidFill>
                <a:latin typeface="Arial"/>
                <a:cs typeface="Arial"/>
              </a:rPr>
              <a:t>S</a:t>
            </a:r>
            <a:r>
              <a:rPr lang="en-CA" sz="2000" b="1" i="1" dirty="0">
                <a:solidFill>
                  <a:srgbClr val="006666"/>
                </a:solidFill>
                <a:latin typeface="Arial"/>
                <a:cs typeface="Arial"/>
              </a:rPr>
              <a:t>.</a:t>
            </a:r>
            <a:r>
              <a:rPr sz="2000" b="1" i="1" dirty="0">
                <a:solidFill>
                  <a:srgbClr val="006666"/>
                </a:solidFill>
                <a:latin typeface="Arial"/>
                <a:cs typeface="Arial"/>
              </a:rPr>
              <a:t>L</a:t>
            </a:r>
            <a:r>
              <a:rPr sz="2000" b="1" dirty="0">
                <a:solidFill>
                  <a:srgbClr val="006666"/>
                </a:solidFill>
                <a:latin typeface="Arial"/>
                <a:cs typeface="Arial"/>
              </a:rPr>
              <a:t>;</a:t>
            </a:r>
            <a:endParaRPr sz="2000" dirty="0">
              <a:latin typeface="Arial"/>
              <a:cs typeface="Arial"/>
            </a:endParaRPr>
          </a:p>
        </p:txBody>
      </p:sp>
      <p:sp>
        <p:nvSpPr>
          <p:cNvPr id="14" name="object 14"/>
          <p:cNvSpPr txBox="1"/>
          <p:nvPr/>
        </p:nvSpPr>
        <p:spPr>
          <a:xfrm>
            <a:off x="3025267" y="4613224"/>
            <a:ext cx="1299210" cy="331470"/>
          </a:xfrm>
          <a:prstGeom prst="rect">
            <a:avLst/>
          </a:prstGeom>
        </p:spPr>
        <p:txBody>
          <a:bodyPr vert="horz" wrap="square" lIns="0" tIns="13335" rIns="0" bIns="0" rtlCol="0">
            <a:spAutoFit/>
          </a:bodyPr>
          <a:lstStyle/>
          <a:p>
            <a:pPr marL="12700">
              <a:lnSpc>
                <a:spcPct val="100000"/>
              </a:lnSpc>
              <a:spcBef>
                <a:spcPts val="105"/>
              </a:spcBef>
            </a:pPr>
            <a:r>
              <a:rPr sz="2000" b="1" i="1" dirty="0">
                <a:solidFill>
                  <a:srgbClr val="006666"/>
                </a:solidFill>
                <a:latin typeface="Arial"/>
                <a:cs typeface="Arial"/>
              </a:rPr>
              <a:t>wakeu</a:t>
            </a:r>
            <a:r>
              <a:rPr sz="2000" b="1" i="1" spc="-5" dirty="0">
                <a:solidFill>
                  <a:srgbClr val="006666"/>
                </a:solidFill>
                <a:latin typeface="Arial"/>
                <a:cs typeface="Arial"/>
              </a:rPr>
              <a:t>p</a:t>
            </a:r>
            <a:r>
              <a:rPr sz="2000" b="1" dirty="0">
                <a:solidFill>
                  <a:srgbClr val="006666"/>
                </a:solidFill>
                <a:latin typeface="Arial"/>
                <a:cs typeface="Arial"/>
              </a:rPr>
              <a:t>(</a:t>
            </a:r>
            <a:r>
              <a:rPr sz="2000" b="1" i="1" spc="-10" dirty="0">
                <a:solidFill>
                  <a:srgbClr val="006666"/>
                </a:solidFill>
                <a:latin typeface="Arial"/>
                <a:cs typeface="Arial"/>
              </a:rPr>
              <a:t>P</a:t>
            </a:r>
            <a:r>
              <a:rPr sz="2000" b="1" dirty="0">
                <a:solidFill>
                  <a:srgbClr val="006666"/>
                </a:solidFill>
                <a:latin typeface="Arial"/>
                <a:cs typeface="Arial"/>
              </a:rPr>
              <a:t>)</a:t>
            </a:r>
            <a:endParaRPr sz="2000">
              <a:latin typeface="Arial"/>
              <a:cs typeface="Arial"/>
            </a:endParaRPr>
          </a:p>
        </p:txBody>
      </p:sp>
      <p:sp>
        <p:nvSpPr>
          <p:cNvPr id="15" name="object 15"/>
          <p:cNvSpPr txBox="1"/>
          <p:nvPr/>
        </p:nvSpPr>
        <p:spPr>
          <a:xfrm>
            <a:off x="4575428" y="4689424"/>
            <a:ext cx="2724785"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009999"/>
                </a:solidFill>
                <a:latin typeface="Arial"/>
                <a:cs typeface="Arial"/>
              </a:rPr>
              <a:t>// chosen thread </a:t>
            </a:r>
            <a:r>
              <a:rPr sz="1400" b="1" spc="-5" dirty="0">
                <a:solidFill>
                  <a:srgbClr val="009999"/>
                </a:solidFill>
                <a:latin typeface="Arial"/>
                <a:cs typeface="Arial"/>
              </a:rPr>
              <a:t>becomes</a:t>
            </a:r>
            <a:r>
              <a:rPr sz="1400" b="1" spc="-175" dirty="0">
                <a:solidFill>
                  <a:srgbClr val="009999"/>
                </a:solidFill>
                <a:latin typeface="Arial"/>
                <a:cs typeface="Arial"/>
              </a:rPr>
              <a:t> </a:t>
            </a:r>
            <a:r>
              <a:rPr sz="1400" b="1" dirty="0">
                <a:solidFill>
                  <a:srgbClr val="009999"/>
                </a:solidFill>
                <a:latin typeface="Arial"/>
                <a:cs typeface="Arial"/>
              </a:rPr>
              <a:t>ready</a:t>
            </a:r>
            <a:endParaRPr sz="1400">
              <a:latin typeface="Arial"/>
              <a:cs typeface="Arial"/>
            </a:endParaRPr>
          </a:p>
        </p:txBody>
      </p:sp>
      <p:sp>
        <p:nvSpPr>
          <p:cNvPr id="16" name="object 16"/>
          <p:cNvSpPr txBox="1"/>
          <p:nvPr/>
        </p:nvSpPr>
        <p:spPr>
          <a:xfrm>
            <a:off x="535940" y="4979670"/>
            <a:ext cx="7798434" cy="1327150"/>
          </a:xfrm>
          <a:prstGeom prst="rect">
            <a:avLst/>
          </a:prstGeom>
        </p:spPr>
        <p:txBody>
          <a:bodyPr vert="horz" wrap="square" lIns="0" tIns="12700" rIns="0" bIns="0" rtlCol="0">
            <a:spAutoFit/>
          </a:bodyPr>
          <a:lstStyle/>
          <a:p>
            <a:pPr marL="2292985">
              <a:lnSpc>
                <a:spcPct val="100000"/>
              </a:lnSpc>
              <a:spcBef>
                <a:spcPts val="100"/>
              </a:spcBef>
            </a:pPr>
            <a:r>
              <a:rPr sz="2000" b="1" dirty="0">
                <a:solidFill>
                  <a:srgbClr val="006666"/>
                </a:solidFill>
                <a:latin typeface="Arial"/>
                <a:cs typeface="Arial"/>
              </a:rPr>
              <a:t>}</a:t>
            </a:r>
            <a:endParaRPr sz="2000">
              <a:latin typeface="Arial"/>
              <a:cs typeface="Arial"/>
            </a:endParaRPr>
          </a:p>
          <a:p>
            <a:pPr>
              <a:lnSpc>
                <a:spcPct val="100000"/>
              </a:lnSpc>
            </a:pPr>
            <a:endParaRPr sz="2650">
              <a:latin typeface="Arial"/>
              <a:cs typeface="Arial"/>
            </a:endParaRPr>
          </a:p>
          <a:p>
            <a:pPr marL="12700" marR="5080">
              <a:lnSpc>
                <a:spcPct val="100000"/>
              </a:lnSpc>
            </a:pPr>
            <a:r>
              <a:rPr sz="2000" b="1" spc="-5" dirty="0">
                <a:solidFill>
                  <a:srgbClr val="800000"/>
                </a:solidFill>
                <a:latin typeface="Courier New"/>
                <a:cs typeface="Courier New"/>
              </a:rPr>
              <a:t>S.value must be initialized to </a:t>
            </a:r>
            <a:r>
              <a:rPr sz="2000" b="1" dirty="0">
                <a:solidFill>
                  <a:srgbClr val="800000"/>
                </a:solidFill>
                <a:latin typeface="Courier New"/>
                <a:cs typeface="Courier New"/>
              </a:rPr>
              <a:t>a </a:t>
            </a:r>
            <a:r>
              <a:rPr sz="2000" b="1" spc="-5" dirty="0">
                <a:solidFill>
                  <a:srgbClr val="800000"/>
                </a:solidFill>
                <a:latin typeface="Courier New"/>
                <a:cs typeface="Courier New"/>
              </a:rPr>
              <a:t>non-negative value  (application dependent, see</a:t>
            </a:r>
            <a:r>
              <a:rPr sz="2000" b="1" spc="-10" dirty="0">
                <a:solidFill>
                  <a:srgbClr val="800000"/>
                </a:solidFill>
                <a:latin typeface="Courier New"/>
                <a:cs typeface="Courier New"/>
              </a:rPr>
              <a:t> </a:t>
            </a:r>
            <a:r>
              <a:rPr sz="2000" b="1" spc="-5" dirty="0">
                <a:solidFill>
                  <a:srgbClr val="800000"/>
                </a:solidFill>
                <a:latin typeface="Courier New"/>
                <a:cs typeface="Courier New"/>
              </a:rPr>
              <a:t>examples)</a:t>
            </a:r>
            <a:endParaRPr sz="2000">
              <a:latin typeface="Courier New"/>
              <a:cs typeface="Courier New"/>
            </a:endParaRPr>
          </a:p>
        </p:txBody>
      </p:sp>
      <p:sp>
        <p:nvSpPr>
          <p:cNvPr id="17" name="object 17"/>
          <p:cNvSpPr/>
          <p:nvPr/>
        </p:nvSpPr>
        <p:spPr>
          <a:xfrm>
            <a:off x="1600200" y="1371600"/>
            <a:ext cx="7010400" cy="1828800"/>
          </a:xfrm>
          <a:custGeom>
            <a:avLst/>
            <a:gdLst/>
            <a:ahLst/>
            <a:cxnLst/>
            <a:rect l="l" t="t" r="r" b="b"/>
            <a:pathLst>
              <a:path w="7010400" h="1828800">
                <a:moveTo>
                  <a:pt x="0" y="1828800"/>
                </a:moveTo>
                <a:lnTo>
                  <a:pt x="7010400" y="1828800"/>
                </a:lnTo>
                <a:lnTo>
                  <a:pt x="7010400" y="0"/>
                </a:lnTo>
                <a:lnTo>
                  <a:pt x="0" y="0"/>
                </a:lnTo>
                <a:lnTo>
                  <a:pt x="0" y="1828800"/>
                </a:lnTo>
                <a:close/>
              </a:path>
            </a:pathLst>
          </a:custGeom>
          <a:ln w="12700">
            <a:solidFill>
              <a:srgbClr val="FF3300"/>
            </a:solidFill>
            <a:prstDash val="sysDash"/>
          </a:ln>
        </p:spPr>
        <p:txBody>
          <a:bodyPr wrap="square" lIns="0" tIns="0" rIns="0" bIns="0" rtlCol="0"/>
          <a:lstStyle/>
          <a:p>
            <a:endParaRPr/>
          </a:p>
        </p:txBody>
      </p:sp>
      <p:sp>
        <p:nvSpPr>
          <p:cNvPr id="18" name="object 18"/>
          <p:cNvSpPr/>
          <p:nvPr/>
        </p:nvSpPr>
        <p:spPr>
          <a:xfrm>
            <a:off x="1600200" y="3352800"/>
            <a:ext cx="7162800" cy="1981200"/>
          </a:xfrm>
          <a:custGeom>
            <a:avLst/>
            <a:gdLst/>
            <a:ahLst/>
            <a:cxnLst/>
            <a:rect l="l" t="t" r="r" b="b"/>
            <a:pathLst>
              <a:path w="7162800" h="1981200">
                <a:moveTo>
                  <a:pt x="0" y="1981200"/>
                </a:moveTo>
                <a:lnTo>
                  <a:pt x="7162800" y="1981200"/>
                </a:lnTo>
                <a:lnTo>
                  <a:pt x="7162800" y="0"/>
                </a:lnTo>
                <a:lnTo>
                  <a:pt x="0" y="0"/>
                </a:lnTo>
                <a:lnTo>
                  <a:pt x="0" y="1981200"/>
                </a:lnTo>
                <a:close/>
              </a:path>
            </a:pathLst>
          </a:custGeom>
          <a:ln w="12700">
            <a:solidFill>
              <a:srgbClr val="FF3300"/>
            </a:solidFill>
            <a:prstDash val="sysDash"/>
          </a:ln>
        </p:spPr>
        <p:txBody>
          <a:bodyPr wrap="square" lIns="0" tIns="0" rIns="0" bIns="0" rtlCol="0"/>
          <a:lstStyle/>
          <a:p>
            <a:endParaRPr/>
          </a:p>
        </p:txBody>
      </p:sp>
      <p:sp>
        <p:nvSpPr>
          <p:cNvPr id="19" name="object 19"/>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109878" y="511555"/>
            <a:ext cx="7272122" cy="452120"/>
          </a:xfrm>
          <a:prstGeom prst="rect">
            <a:avLst/>
          </a:prstGeom>
        </p:spPr>
        <p:txBody>
          <a:bodyPr vert="horz" wrap="square" lIns="0" tIns="12065" rIns="0" bIns="0" rtlCol="0">
            <a:spAutoFit/>
          </a:bodyPr>
          <a:lstStyle/>
          <a:p>
            <a:pPr marL="12700">
              <a:lnSpc>
                <a:spcPct val="100000"/>
              </a:lnSpc>
              <a:spcBef>
                <a:spcPts val="95"/>
              </a:spcBef>
            </a:pPr>
            <a:r>
              <a:rPr sz="2800" spc="-5" dirty="0"/>
              <a:t>Wait </a:t>
            </a:r>
            <a:r>
              <a:rPr sz="2800" spc="-10" dirty="0"/>
              <a:t>and signal </a:t>
            </a:r>
            <a:r>
              <a:rPr sz="2800" spc="-5" dirty="0"/>
              <a:t>themselves </a:t>
            </a:r>
            <a:r>
              <a:rPr sz="2800" spc="-10" dirty="0"/>
              <a:t>contain</a:t>
            </a:r>
            <a:r>
              <a:rPr sz="2800" spc="20" dirty="0"/>
              <a:t> </a:t>
            </a:r>
            <a:r>
              <a:rPr sz="2800" spc="-5" dirty="0"/>
              <a:t>CSs!</a:t>
            </a:r>
            <a:endParaRPr sz="2800" dirty="0"/>
          </a:p>
        </p:txBody>
      </p:sp>
      <p:sp>
        <p:nvSpPr>
          <p:cNvPr id="10" name="object 10"/>
          <p:cNvSpPr/>
          <p:nvPr/>
        </p:nvSpPr>
        <p:spPr>
          <a:xfrm>
            <a:off x="1006754" y="1475866"/>
            <a:ext cx="198119" cy="202691"/>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336928" y="1321434"/>
            <a:ext cx="7218680" cy="3903345"/>
          </a:xfrm>
          <a:prstGeom prst="rect">
            <a:avLst/>
          </a:prstGeom>
        </p:spPr>
        <p:txBody>
          <a:bodyPr vert="horz" wrap="square" lIns="0" tIns="12700" rIns="0" bIns="0" rtlCol="0">
            <a:spAutoFit/>
          </a:bodyPr>
          <a:lstStyle/>
          <a:p>
            <a:pPr marL="12700" marR="91440">
              <a:lnSpc>
                <a:spcPct val="100000"/>
              </a:lnSpc>
              <a:spcBef>
                <a:spcPts val="100"/>
              </a:spcBef>
            </a:pPr>
            <a:r>
              <a:rPr sz="2400" b="1" spc="-5" dirty="0">
                <a:solidFill>
                  <a:srgbClr val="006666"/>
                </a:solidFill>
                <a:latin typeface="Arial"/>
                <a:cs typeface="Arial"/>
              </a:rPr>
              <a:t>The operations </a:t>
            </a:r>
            <a:r>
              <a:rPr sz="2400" b="1" i="1" dirty="0">
                <a:solidFill>
                  <a:srgbClr val="006666"/>
                </a:solidFill>
                <a:latin typeface="Arial"/>
                <a:cs typeface="Arial"/>
              </a:rPr>
              <a:t>wait </a:t>
            </a:r>
            <a:r>
              <a:rPr sz="2400" b="1" dirty="0">
                <a:solidFill>
                  <a:srgbClr val="006666"/>
                </a:solidFill>
                <a:latin typeface="Arial"/>
                <a:cs typeface="Arial"/>
              </a:rPr>
              <a:t>and </a:t>
            </a:r>
            <a:r>
              <a:rPr sz="2400" b="1" i="1" dirty="0">
                <a:solidFill>
                  <a:srgbClr val="006666"/>
                </a:solidFill>
                <a:latin typeface="Arial"/>
                <a:cs typeface="Arial"/>
              </a:rPr>
              <a:t>signal </a:t>
            </a:r>
            <a:r>
              <a:rPr sz="2400" b="1" spc="-5" dirty="0">
                <a:solidFill>
                  <a:srgbClr val="006666"/>
                </a:solidFill>
                <a:latin typeface="Arial"/>
                <a:cs typeface="Arial"/>
              </a:rPr>
              <a:t>must be executed  </a:t>
            </a:r>
            <a:r>
              <a:rPr sz="2400" b="1" dirty="0">
                <a:solidFill>
                  <a:srgbClr val="006666"/>
                </a:solidFill>
                <a:latin typeface="Arial"/>
                <a:cs typeface="Arial"/>
              </a:rPr>
              <a:t>atomically </a:t>
            </a:r>
            <a:r>
              <a:rPr sz="2400" b="1" spc="-5" dirty="0">
                <a:solidFill>
                  <a:srgbClr val="006666"/>
                </a:solidFill>
                <a:latin typeface="Arial"/>
                <a:cs typeface="Arial"/>
              </a:rPr>
              <a:t>(only one </a:t>
            </a:r>
            <a:r>
              <a:rPr sz="2400" b="1" dirty="0" err="1">
                <a:solidFill>
                  <a:srgbClr val="006666"/>
                </a:solidFill>
                <a:latin typeface="Arial"/>
                <a:cs typeface="Arial"/>
              </a:rPr>
              <a:t>thr</a:t>
            </a:r>
            <a:r>
              <a:rPr lang="en-CA" sz="2400" b="1" dirty="0" err="1">
                <a:solidFill>
                  <a:srgbClr val="006666"/>
                </a:solidFill>
                <a:latin typeface="Arial"/>
                <a:cs typeface="Arial"/>
              </a:rPr>
              <a:t>ead</a:t>
            </a:r>
            <a:r>
              <a:rPr sz="2400" b="1" dirty="0">
                <a:solidFill>
                  <a:srgbClr val="006666"/>
                </a:solidFill>
                <a:latin typeface="Arial"/>
                <a:cs typeface="Arial"/>
              </a:rPr>
              <a:t> at a</a:t>
            </a:r>
            <a:r>
              <a:rPr sz="2400" b="1" spc="-75" dirty="0">
                <a:solidFill>
                  <a:srgbClr val="006666"/>
                </a:solidFill>
                <a:latin typeface="Arial"/>
                <a:cs typeface="Arial"/>
              </a:rPr>
              <a:t> </a:t>
            </a:r>
            <a:r>
              <a:rPr sz="2400" b="1" dirty="0">
                <a:solidFill>
                  <a:srgbClr val="006666"/>
                </a:solidFill>
                <a:latin typeface="Arial"/>
                <a:cs typeface="Arial"/>
              </a:rPr>
              <a:t>time)</a:t>
            </a:r>
            <a:endParaRPr sz="2400" dirty="0">
              <a:latin typeface="Arial"/>
              <a:cs typeface="Arial"/>
            </a:endParaRPr>
          </a:p>
          <a:p>
            <a:pPr marL="12700" marR="5080">
              <a:lnSpc>
                <a:spcPct val="100000"/>
              </a:lnSpc>
              <a:spcBef>
                <a:spcPts val="575"/>
              </a:spcBef>
            </a:pPr>
            <a:r>
              <a:rPr sz="2400" b="1" dirty="0">
                <a:solidFill>
                  <a:srgbClr val="006666"/>
                </a:solidFill>
                <a:latin typeface="Arial"/>
                <a:cs typeface="Arial"/>
              </a:rPr>
              <a:t>In </a:t>
            </a:r>
            <a:r>
              <a:rPr sz="2400" b="1" spc="-5" dirty="0">
                <a:solidFill>
                  <a:srgbClr val="006666"/>
                </a:solidFill>
                <a:latin typeface="Arial"/>
                <a:cs typeface="Arial"/>
              </a:rPr>
              <a:t>a </a:t>
            </a:r>
            <a:r>
              <a:rPr sz="2400" b="1" spc="-10" dirty="0">
                <a:solidFill>
                  <a:srgbClr val="006666"/>
                </a:solidFill>
                <a:latin typeface="Arial"/>
                <a:cs typeface="Arial"/>
              </a:rPr>
              <a:t>system </a:t>
            </a:r>
            <a:r>
              <a:rPr sz="2400" b="1" spc="5" dirty="0">
                <a:solidFill>
                  <a:srgbClr val="006666"/>
                </a:solidFill>
                <a:latin typeface="Arial"/>
                <a:cs typeface="Arial"/>
              </a:rPr>
              <a:t>with </a:t>
            </a:r>
            <a:r>
              <a:rPr sz="2400" b="1" dirty="0">
                <a:solidFill>
                  <a:srgbClr val="006666"/>
                </a:solidFill>
                <a:latin typeface="Arial"/>
                <a:cs typeface="Arial"/>
              </a:rPr>
              <a:t>only </a:t>
            </a:r>
            <a:r>
              <a:rPr sz="2400" b="1" spc="-5" dirty="0">
                <a:solidFill>
                  <a:srgbClr val="006666"/>
                </a:solidFill>
                <a:latin typeface="Arial"/>
                <a:cs typeface="Arial"/>
              </a:rPr>
              <a:t>1 CPU, </a:t>
            </a:r>
            <a:r>
              <a:rPr sz="2400" b="1" dirty="0">
                <a:solidFill>
                  <a:srgbClr val="006666"/>
                </a:solidFill>
                <a:latin typeface="Arial"/>
                <a:cs typeface="Arial"/>
              </a:rPr>
              <a:t>this can </a:t>
            </a:r>
            <a:r>
              <a:rPr sz="2400" b="1" spc="-5" dirty="0">
                <a:solidFill>
                  <a:srgbClr val="006666"/>
                </a:solidFill>
                <a:latin typeface="Arial"/>
                <a:cs typeface="Arial"/>
              </a:rPr>
              <a:t>be achieved  </a:t>
            </a:r>
            <a:r>
              <a:rPr sz="2400" b="1" dirty="0">
                <a:solidFill>
                  <a:srgbClr val="006666"/>
                </a:solidFill>
                <a:latin typeface="Arial"/>
                <a:cs typeface="Arial"/>
              </a:rPr>
              <a:t>by disabling interrupts </a:t>
            </a:r>
            <a:r>
              <a:rPr sz="2400" b="1" spc="5" dirty="0">
                <a:solidFill>
                  <a:srgbClr val="006666"/>
                </a:solidFill>
                <a:latin typeface="Arial"/>
                <a:cs typeface="Arial"/>
              </a:rPr>
              <a:t>when </a:t>
            </a:r>
            <a:r>
              <a:rPr sz="2400" b="1" spc="-5" dirty="0">
                <a:solidFill>
                  <a:srgbClr val="006666"/>
                </a:solidFill>
                <a:latin typeface="Arial"/>
                <a:cs typeface="Arial"/>
              </a:rPr>
              <a:t>a </a:t>
            </a:r>
            <a:r>
              <a:rPr sz="2400" b="1" dirty="0">
                <a:solidFill>
                  <a:srgbClr val="006666"/>
                </a:solidFill>
                <a:latin typeface="Arial"/>
                <a:cs typeface="Arial"/>
              </a:rPr>
              <a:t>thread is  performing </a:t>
            </a:r>
            <a:r>
              <a:rPr sz="2400" b="1" spc="-5" dirty="0">
                <a:solidFill>
                  <a:srgbClr val="006666"/>
                </a:solidFill>
                <a:latin typeface="Arial"/>
                <a:cs typeface="Arial"/>
              </a:rPr>
              <a:t>these</a:t>
            </a:r>
            <a:r>
              <a:rPr sz="2400" b="1" spc="-15" dirty="0">
                <a:solidFill>
                  <a:srgbClr val="006666"/>
                </a:solidFill>
                <a:latin typeface="Arial"/>
                <a:cs typeface="Arial"/>
              </a:rPr>
              <a:t> </a:t>
            </a:r>
            <a:r>
              <a:rPr sz="2400" b="1" spc="-5" dirty="0">
                <a:solidFill>
                  <a:srgbClr val="006666"/>
                </a:solidFill>
                <a:latin typeface="Arial"/>
                <a:cs typeface="Arial"/>
              </a:rPr>
              <a:t>operations.</a:t>
            </a:r>
            <a:endParaRPr sz="2400" dirty="0">
              <a:latin typeface="Arial"/>
              <a:cs typeface="Arial"/>
            </a:endParaRPr>
          </a:p>
          <a:p>
            <a:pPr marL="12700" marR="89535">
              <a:lnSpc>
                <a:spcPct val="100000"/>
              </a:lnSpc>
              <a:spcBef>
                <a:spcPts val="580"/>
              </a:spcBef>
            </a:pPr>
            <a:r>
              <a:rPr sz="2400" b="1" spc="-5" dirty="0">
                <a:solidFill>
                  <a:srgbClr val="006666"/>
                </a:solidFill>
                <a:latin typeface="Arial"/>
                <a:cs typeface="Arial"/>
              </a:rPr>
              <a:t>Normally, </a:t>
            </a:r>
            <a:r>
              <a:rPr sz="2400" b="1" spc="10" dirty="0">
                <a:solidFill>
                  <a:srgbClr val="006666"/>
                </a:solidFill>
                <a:latin typeface="Arial"/>
                <a:cs typeface="Arial"/>
              </a:rPr>
              <a:t>we </a:t>
            </a:r>
            <a:r>
              <a:rPr sz="2400" b="1" spc="-5" dirty="0">
                <a:solidFill>
                  <a:srgbClr val="006666"/>
                </a:solidFill>
                <a:latin typeface="Arial"/>
                <a:cs typeface="Arial"/>
              </a:rPr>
              <a:t>have </a:t>
            </a:r>
            <a:r>
              <a:rPr sz="2400" b="1" dirty="0">
                <a:solidFill>
                  <a:srgbClr val="006666"/>
                </a:solidFill>
                <a:latin typeface="Arial"/>
                <a:cs typeface="Arial"/>
              </a:rPr>
              <a:t>to use one of the</a:t>
            </a:r>
            <a:r>
              <a:rPr sz="2400" b="1" spc="-90" dirty="0">
                <a:solidFill>
                  <a:srgbClr val="006666"/>
                </a:solidFill>
                <a:latin typeface="Arial"/>
                <a:cs typeface="Arial"/>
              </a:rPr>
              <a:t> </a:t>
            </a:r>
            <a:r>
              <a:rPr sz="2400" b="1" spc="-5" dirty="0">
                <a:solidFill>
                  <a:srgbClr val="006666"/>
                </a:solidFill>
                <a:latin typeface="Arial"/>
                <a:cs typeface="Arial"/>
              </a:rPr>
              <a:t>mechanisms  seen </a:t>
            </a:r>
            <a:r>
              <a:rPr sz="2400" b="1" dirty="0">
                <a:solidFill>
                  <a:srgbClr val="006666"/>
                </a:solidFill>
                <a:latin typeface="Arial"/>
                <a:cs typeface="Arial"/>
              </a:rPr>
              <a:t>before </a:t>
            </a:r>
            <a:r>
              <a:rPr sz="2400" b="1" spc="-5" dirty="0">
                <a:solidFill>
                  <a:srgbClr val="006666"/>
                </a:solidFill>
                <a:latin typeface="Arial"/>
                <a:cs typeface="Arial"/>
              </a:rPr>
              <a:t>(special </a:t>
            </a:r>
            <a:r>
              <a:rPr sz="2400" b="1" dirty="0">
                <a:solidFill>
                  <a:srgbClr val="006666"/>
                </a:solidFill>
                <a:latin typeface="Arial"/>
                <a:cs typeface="Arial"/>
              </a:rPr>
              <a:t>instructions, </a:t>
            </a:r>
            <a:r>
              <a:rPr sz="2400" b="1" spc="-5" dirty="0">
                <a:solidFill>
                  <a:srgbClr val="006666"/>
                </a:solidFill>
                <a:latin typeface="Arial"/>
                <a:cs typeface="Arial"/>
              </a:rPr>
              <a:t>Peterson's  </a:t>
            </a:r>
            <a:r>
              <a:rPr sz="2400" b="1" dirty="0">
                <a:solidFill>
                  <a:srgbClr val="006666"/>
                </a:solidFill>
                <a:latin typeface="Arial"/>
                <a:cs typeface="Arial"/>
              </a:rPr>
              <a:t>algorithm,</a:t>
            </a:r>
            <a:r>
              <a:rPr sz="2400" b="1" spc="-35" dirty="0">
                <a:solidFill>
                  <a:srgbClr val="006666"/>
                </a:solidFill>
                <a:latin typeface="Arial"/>
                <a:cs typeface="Arial"/>
              </a:rPr>
              <a:t> </a:t>
            </a:r>
            <a:r>
              <a:rPr sz="2400" b="1" dirty="0">
                <a:solidFill>
                  <a:srgbClr val="006666"/>
                </a:solidFill>
                <a:latin typeface="Arial"/>
                <a:cs typeface="Arial"/>
              </a:rPr>
              <a:t>etc.)</a:t>
            </a:r>
            <a:endParaRPr sz="2400" dirty="0">
              <a:latin typeface="Arial"/>
              <a:cs typeface="Arial"/>
            </a:endParaRPr>
          </a:p>
          <a:p>
            <a:pPr marL="12700">
              <a:lnSpc>
                <a:spcPct val="100000"/>
              </a:lnSpc>
              <a:spcBef>
                <a:spcPts val="575"/>
              </a:spcBef>
            </a:pPr>
            <a:r>
              <a:rPr sz="2400" b="1" spc="-5" dirty="0">
                <a:solidFill>
                  <a:srgbClr val="006666"/>
                </a:solidFill>
                <a:latin typeface="Arial"/>
                <a:cs typeface="Arial"/>
              </a:rPr>
              <a:t>The busy </a:t>
            </a:r>
            <a:r>
              <a:rPr sz="2400" b="1" spc="5" dirty="0">
                <a:solidFill>
                  <a:srgbClr val="006666"/>
                </a:solidFill>
                <a:latin typeface="Arial"/>
                <a:cs typeface="Arial"/>
              </a:rPr>
              <a:t>wait </a:t>
            </a:r>
            <a:r>
              <a:rPr sz="2400" b="1" dirty="0">
                <a:solidFill>
                  <a:srgbClr val="006666"/>
                </a:solidFill>
                <a:latin typeface="Arial"/>
                <a:cs typeface="Arial"/>
              </a:rPr>
              <a:t>in this </a:t>
            </a:r>
            <a:r>
              <a:rPr sz="2400" b="1" spc="-5" dirty="0">
                <a:solidFill>
                  <a:srgbClr val="006666"/>
                </a:solidFill>
                <a:latin typeface="Arial"/>
                <a:cs typeface="Arial"/>
              </a:rPr>
              <a:t>case </a:t>
            </a:r>
            <a:r>
              <a:rPr sz="2400" b="1" dirty="0">
                <a:solidFill>
                  <a:srgbClr val="006666"/>
                </a:solidFill>
                <a:latin typeface="Arial"/>
                <a:cs typeface="Arial"/>
              </a:rPr>
              <a:t>will </a:t>
            </a:r>
            <a:r>
              <a:rPr sz="2400" b="1" spc="-5" dirty="0">
                <a:solidFill>
                  <a:srgbClr val="006666"/>
                </a:solidFill>
                <a:latin typeface="Arial"/>
                <a:cs typeface="Arial"/>
              </a:rPr>
              <a:t>not be</a:t>
            </a:r>
            <a:r>
              <a:rPr sz="2400" b="1" spc="-125" dirty="0">
                <a:solidFill>
                  <a:srgbClr val="006666"/>
                </a:solidFill>
                <a:latin typeface="Arial"/>
                <a:cs typeface="Arial"/>
              </a:rPr>
              <a:t> </a:t>
            </a:r>
            <a:r>
              <a:rPr sz="2400" b="1" dirty="0">
                <a:solidFill>
                  <a:srgbClr val="006666"/>
                </a:solidFill>
                <a:latin typeface="Arial"/>
                <a:cs typeface="Arial"/>
              </a:rPr>
              <a:t>too</a:t>
            </a:r>
            <a:endParaRPr sz="2400" dirty="0">
              <a:latin typeface="Arial"/>
              <a:cs typeface="Arial"/>
            </a:endParaRPr>
          </a:p>
          <a:p>
            <a:pPr marL="12700">
              <a:lnSpc>
                <a:spcPct val="100000"/>
              </a:lnSpc>
              <a:spcBef>
                <a:spcPts val="5"/>
              </a:spcBef>
            </a:pPr>
            <a:r>
              <a:rPr sz="2400" b="1" spc="-5" dirty="0">
                <a:solidFill>
                  <a:srgbClr val="006666"/>
                </a:solidFill>
                <a:latin typeface="Arial"/>
                <a:cs typeface="Arial"/>
              </a:rPr>
              <a:t>expensive because </a:t>
            </a:r>
            <a:r>
              <a:rPr sz="2400" b="1" i="1" dirty="0">
                <a:solidFill>
                  <a:srgbClr val="006666"/>
                </a:solidFill>
                <a:latin typeface="Arial"/>
                <a:cs typeface="Arial"/>
              </a:rPr>
              <a:t>wait </a:t>
            </a:r>
            <a:r>
              <a:rPr sz="2400" b="1" spc="-5" dirty="0">
                <a:solidFill>
                  <a:srgbClr val="006666"/>
                </a:solidFill>
                <a:latin typeface="Arial"/>
                <a:cs typeface="Arial"/>
              </a:rPr>
              <a:t>and </a:t>
            </a:r>
            <a:r>
              <a:rPr sz="2400" b="1" i="1" dirty="0">
                <a:solidFill>
                  <a:srgbClr val="006666"/>
                </a:solidFill>
                <a:latin typeface="Arial"/>
                <a:cs typeface="Arial"/>
              </a:rPr>
              <a:t>signal </a:t>
            </a:r>
            <a:r>
              <a:rPr sz="2400" b="1" spc="-5" dirty="0">
                <a:solidFill>
                  <a:srgbClr val="006666"/>
                </a:solidFill>
                <a:latin typeface="Arial"/>
                <a:cs typeface="Arial"/>
              </a:rPr>
              <a:t>are </a:t>
            </a:r>
            <a:r>
              <a:rPr sz="2400" b="1" dirty="0">
                <a:solidFill>
                  <a:srgbClr val="006666"/>
                </a:solidFill>
                <a:latin typeface="Arial"/>
                <a:cs typeface="Arial"/>
              </a:rPr>
              <a:t>brief</a:t>
            </a:r>
            <a:endParaRPr sz="2400" dirty="0">
              <a:latin typeface="Arial"/>
              <a:cs typeface="Arial"/>
            </a:endParaRPr>
          </a:p>
        </p:txBody>
      </p:sp>
      <p:sp>
        <p:nvSpPr>
          <p:cNvPr id="12" name="object 12"/>
          <p:cNvSpPr/>
          <p:nvPr/>
        </p:nvSpPr>
        <p:spPr>
          <a:xfrm>
            <a:off x="1006754" y="2280792"/>
            <a:ext cx="198119" cy="202691"/>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006754" y="3451605"/>
            <a:ext cx="198119" cy="202691"/>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006754" y="4621733"/>
            <a:ext cx="198119" cy="202996"/>
          </a:xfrm>
          <a:prstGeom prst="rect">
            <a:avLst/>
          </a:prstGeom>
          <a:blipFill>
            <a:blip r:embed="rId3" cstate="print"/>
            <a:stretch>
              <a:fillRect/>
            </a:stretch>
          </a:blipFill>
        </p:spPr>
        <p:txBody>
          <a:bodyPr wrap="square" lIns="0" tIns="0" rIns="0" bIns="0" rtlCol="0"/>
          <a:lstStyle/>
          <a:p>
            <a:endParaRPr/>
          </a:p>
        </p:txBody>
      </p:sp>
      <p:sp>
        <p:nvSpPr>
          <p:cNvPr id="15" name="object 15"/>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46</a:t>
            </a:fld>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436235" cy="514350"/>
          </a:xfrm>
          <a:prstGeom prst="rect">
            <a:avLst/>
          </a:prstGeom>
        </p:spPr>
        <p:txBody>
          <a:bodyPr vert="horz" wrap="square" lIns="0" tIns="13335" rIns="0" bIns="0" rtlCol="0">
            <a:spAutoFit/>
          </a:bodyPr>
          <a:lstStyle/>
          <a:p>
            <a:pPr marL="12700">
              <a:lnSpc>
                <a:spcPct val="100000"/>
              </a:lnSpc>
              <a:spcBef>
                <a:spcPts val="105"/>
              </a:spcBef>
            </a:pPr>
            <a:r>
              <a:rPr dirty="0"/>
              <a:t>Classic </a:t>
            </a:r>
            <a:r>
              <a:rPr spc="-5" dirty="0"/>
              <a:t>synchronization</a:t>
            </a:r>
            <a:r>
              <a:rPr spc="-75" dirty="0"/>
              <a:t> </a:t>
            </a:r>
            <a:r>
              <a:rPr dirty="0"/>
              <a:t>problems</a:t>
            </a:r>
          </a:p>
        </p:txBody>
      </p:sp>
      <p:sp>
        <p:nvSpPr>
          <p:cNvPr id="4" name="object 4"/>
          <p:cNvSpPr/>
          <p:nvPr/>
        </p:nvSpPr>
        <p:spPr>
          <a:xfrm>
            <a:off x="1006754" y="2521585"/>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336928" y="2258717"/>
            <a:ext cx="6369685" cy="1562100"/>
          </a:xfrm>
          <a:prstGeom prst="rect">
            <a:avLst/>
          </a:prstGeom>
        </p:spPr>
        <p:txBody>
          <a:bodyPr vert="horz" wrap="square" lIns="0" tIns="12065" rIns="0" bIns="0" rtlCol="0">
            <a:spAutoFit/>
          </a:bodyPr>
          <a:lstStyle/>
          <a:p>
            <a:pPr marL="12700" marR="5080">
              <a:lnSpc>
                <a:spcPct val="120000"/>
              </a:lnSpc>
              <a:spcBef>
                <a:spcPts val="95"/>
              </a:spcBef>
            </a:pPr>
            <a:r>
              <a:rPr sz="2800" b="1" spc="-10" dirty="0">
                <a:solidFill>
                  <a:srgbClr val="006666"/>
                </a:solidFill>
                <a:latin typeface="Arial"/>
                <a:cs typeface="Arial"/>
              </a:rPr>
              <a:t>Bounded </a:t>
            </a:r>
            <a:r>
              <a:rPr sz="2800" b="1" spc="-5" dirty="0">
                <a:solidFill>
                  <a:srgbClr val="006666"/>
                </a:solidFill>
                <a:latin typeface="Arial"/>
                <a:cs typeface="Arial"/>
              </a:rPr>
              <a:t>buffer (producer-consumer)  Writers -</a:t>
            </a:r>
            <a:r>
              <a:rPr sz="2800" b="1" spc="-10" dirty="0">
                <a:solidFill>
                  <a:srgbClr val="006666"/>
                </a:solidFill>
                <a:latin typeface="Arial"/>
                <a:cs typeface="Arial"/>
              </a:rPr>
              <a:t> </a:t>
            </a:r>
            <a:r>
              <a:rPr sz="2800" b="1" spc="-5" dirty="0">
                <a:solidFill>
                  <a:srgbClr val="006666"/>
                </a:solidFill>
                <a:latin typeface="Arial"/>
                <a:cs typeface="Arial"/>
              </a:rPr>
              <a:t>Readers</a:t>
            </a:r>
            <a:endParaRPr sz="2800">
              <a:latin typeface="Arial"/>
              <a:cs typeface="Arial"/>
            </a:endParaRPr>
          </a:p>
          <a:p>
            <a:pPr marL="12700">
              <a:lnSpc>
                <a:spcPct val="100000"/>
              </a:lnSpc>
              <a:spcBef>
                <a:spcPts val="675"/>
              </a:spcBef>
            </a:pPr>
            <a:r>
              <a:rPr sz="2800" b="1" spc="-10" dirty="0">
                <a:solidFill>
                  <a:srgbClr val="006666"/>
                </a:solidFill>
                <a:latin typeface="Arial"/>
                <a:cs typeface="Arial"/>
              </a:rPr>
              <a:t>The </a:t>
            </a:r>
            <a:r>
              <a:rPr sz="2800" b="1" spc="-5" dirty="0">
                <a:solidFill>
                  <a:srgbClr val="006666"/>
                </a:solidFill>
                <a:latin typeface="Arial"/>
                <a:cs typeface="Arial"/>
              </a:rPr>
              <a:t>philosophers</a:t>
            </a:r>
            <a:r>
              <a:rPr sz="2800" b="1" spc="60" dirty="0">
                <a:solidFill>
                  <a:srgbClr val="006666"/>
                </a:solidFill>
                <a:latin typeface="Arial"/>
                <a:cs typeface="Arial"/>
              </a:rPr>
              <a:t> </a:t>
            </a:r>
            <a:r>
              <a:rPr sz="2800" b="1" spc="-5" dirty="0">
                <a:solidFill>
                  <a:srgbClr val="006666"/>
                </a:solidFill>
                <a:latin typeface="Arial"/>
                <a:cs typeface="Arial"/>
              </a:rPr>
              <a:t>eating</a:t>
            </a:r>
            <a:endParaRPr sz="2800">
              <a:latin typeface="Arial"/>
              <a:cs typeface="Arial"/>
            </a:endParaRPr>
          </a:p>
        </p:txBody>
      </p:sp>
      <p:sp>
        <p:nvSpPr>
          <p:cNvPr id="6" name="object 6"/>
          <p:cNvSpPr/>
          <p:nvPr/>
        </p:nvSpPr>
        <p:spPr>
          <a:xfrm>
            <a:off x="1006754" y="3033725"/>
            <a:ext cx="228600" cy="23804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6754" y="3546094"/>
            <a:ext cx="228600" cy="23774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47</a:t>
            </a:fld>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469849"/>
            <a:ext cx="6967322" cy="505908"/>
          </a:xfrm>
          <a:prstGeom prst="rect">
            <a:avLst/>
          </a:prstGeom>
        </p:spPr>
        <p:txBody>
          <a:bodyPr vert="horz" wrap="square" lIns="0" tIns="13335" rIns="0" bIns="0" rtlCol="0">
            <a:spAutoFit/>
          </a:bodyPr>
          <a:lstStyle/>
          <a:p>
            <a:pPr marL="12700">
              <a:lnSpc>
                <a:spcPct val="100000"/>
              </a:lnSpc>
              <a:spcBef>
                <a:spcPts val="105"/>
              </a:spcBef>
            </a:pPr>
            <a:r>
              <a:rPr dirty="0"/>
              <a:t>The producer - consumer</a:t>
            </a:r>
            <a:r>
              <a:rPr spc="-125" dirty="0"/>
              <a:t> </a:t>
            </a:r>
            <a:r>
              <a:rPr dirty="0"/>
              <a:t>p</a:t>
            </a:r>
            <a:r>
              <a:rPr lang="en-CA" dirty="0" err="1"/>
              <a:t>ro</a:t>
            </a:r>
            <a:r>
              <a:rPr dirty="0"/>
              <a:t>b</a:t>
            </a:r>
            <a:r>
              <a:rPr lang="en-CA" dirty="0" err="1"/>
              <a:t>lem</a:t>
            </a:r>
            <a:endParaRPr dirty="0"/>
          </a:p>
        </p:txBody>
      </p:sp>
      <p:sp>
        <p:nvSpPr>
          <p:cNvPr id="7" name="object 7"/>
          <p:cNvSpPr/>
          <p:nvPr/>
        </p:nvSpPr>
        <p:spPr>
          <a:xfrm>
            <a:off x="1006754" y="2009520"/>
            <a:ext cx="228600" cy="23774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63928" y="2841625"/>
            <a:ext cx="320040" cy="330708"/>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body" idx="1"/>
          </p:nvPr>
        </p:nvSpPr>
        <p:spPr>
          <a:prstGeom prst="rect">
            <a:avLst/>
          </a:prstGeom>
        </p:spPr>
        <p:txBody>
          <a:bodyPr vert="horz" wrap="square" lIns="0" tIns="595704" rIns="0" bIns="0" rtlCol="0">
            <a:spAutoFit/>
          </a:bodyPr>
          <a:lstStyle/>
          <a:p>
            <a:pPr marL="12700" marR="1590040">
              <a:lnSpc>
                <a:spcPct val="100000"/>
              </a:lnSpc>
              <a:spcBef>
                <a:spcPts val="95"/>
              </a:spcBef>
            </a:pPr>
            <a:r>
              <a:rPr spc="-5" dirty="0"/>
              <a:t>A </a:t>
            </a:r>
            <a:r>
              <a:rPr dirty="0"/>
              <a:t>classic </a:t>
            </a:r>
            <a:r>
              <a:rPr spc="-5" dirty="0"/>
              <a:t>problem in the study</a:t>
            </a:r>
            <a:r>
              <a:rPr spc="-70" dirty="0"/>
              <a:t> </a:t>
            </a:r>
            <a:r>
              <a:rPr spc="-5" dirty="0"/>
              <a:t>of  communicating</a:t>
            </a:r>
            <a:r>
              <a:rPr spc="45" dirty="0"/>
              <a:t> </a:t>
            </a:r>
            <a:r>
              <a:rPr spc="-5" dirty="0"/>
              <a:t>threads</a:t>
            </a:r>
          </a:p>
          <a:p>
            <a:pPr marL="413384" marR="5080">
              <a:lnSpc>
                <a:spcPct val="100000"/>
              </a:lnSpc>
              <a:spcBef>
                <a:spcPts val="630"/>
              </a:spcBef>
            </a:pPr>
            <a:r>
              <a:rPr sz="2600" b="0" dirty="0">
                <a:latin typeface="Arial"/>
                <a:cs typeface="Arial"/>
              </a:rPr>
              <a:t>a thread </a:t>
            </a:r>
            <a:r>
              <a:rPr sz="2600" b="0" i="1" dirty="0">
                <a:latin typeface="Arial"/>
                <a:cs typeface="Arial"/>
              </a:rPr>
              <a:t>producer </a:t>
            </a:r>
            <a:r>
              <a:rPr sz="2600" b="0" dirty="0">
                <a:latin typeface="Arial"/>
                <a:cs typeface="Arial"/>
              </a:rPr>
              <a:t>produces data (e.g. records  in a </a:t>
            </a:r>
            <a:r>
              <a:rPr sz="2600" b="0" spc="-5" dirty="0">
                <a:latin typeface="Arial"/>
                <a:cs typeface="Arial"/>
              </a:rPr>
              <a:t>file) </a:t>
            </a:r>
            <a:r>
              <a:rPr sz="2600" b="0" dirty="0">
                <a:latin typeface="Arial"/>
                <a:cs typeface="Arial"/>
              </a:rPr>
              <a:t>for a thread</a:t>
            </a:r>
            <a:r>
              <a:rPr sz="2600" b="0" spc="5" dirty="0">
                <a:latin typeface="Arial"/>
                <a:cs typeface="Arial"/>
              </a:rPr>
              <a:t> </a:t>
            </a:r>
            <a:r>
              <a:rPr sz="2600" b="0" i="1" dirty="0">
                <a:latin typeface="Arial"/>
                <a:cs typeface="Arial"/>
              </a:rPr>
              <a:t>consumer</a:t>
            </a:r>
            <a:endParaRPr sz="2600" dirty="0">
              <a:latin typeface="Arial"/>
              <a:cs typeface="Arial"/>
            </a:endParaRPr>
          </a:p>
        </p:txBody>
      </p:sp>
      <p:sp>
        <p:nvSpPr>
          <p:cNvPr id="10" name="object 10"/>
          <p:cNvSpPr txBox="1"/>
          <p:nvPr/>
        </p:nvSpPr>
        <p:spPr>
          <a:xfrm>
            <a:off x="79349" y="6522338"/>
            <a:ext cx="756285" cy="224790"/>
          </a:xfrm>
          <a:prstGeom prst="rect">
            <a:avLst/>
          </a:prstGeom>
        </p:spPr>
        <p:txBody>
          <a:bodyPr vert="horz" wrap="square" lIns="0" tIns="0" rIns="0" bIns="0" rtlCol="0">
            <a:spAutoFit/>
          </a:bodyPr>
          <a:lstStyle/>
          <a:p>
            <a:pPr marL="12700">
              <a:lnSpc>
                <a:spcPts val="1650"/>
              </a:lnSpc>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48</a:t>
            </a:fld>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48</a:t>
            </a:r>
            <a:endParaRPr sz="1400">
              <a:latin typeface="Arial"/>
              <a:cs typeface="Arial"/>
            </a:endParaRPr>
          </a:p>
        </p:txBody>
      </p:sp>
      <p:sp>
        <p:nvSpPr>
          <p:cNvPr id="4" name="object 4"/>
          <p:cNvSpPr txBox="1">
            <a:spLocks noGrp="1"/>
          </p:cNvSpPr>
          <p:nvPr>
            <p:ph type="title"/>
          </p:nvPr>
        </p:nvSpPr>
        <p:spPr>
          <a:xfrm>
            <a:off x="1109878" y="469849"/>
            <a:ext cx="5900522" cy="514350"/>
          </a:xfrm>
          <a:prstGeom prst="rect">
            <a:avLst/>
          </a:prstGeom>
        </p:spPr>
        <p:txBody>
          <a:bodyPr vert="horz" wrap="square" lIns="0" tIns="13335" rIns="0" bIns="0" rtlCol="0">
            <a:spAutoFit/>
          </a:bodyPr>
          <a:lstStyle/>
          <a:p>
            <a:pPr marL="12700">
              <a:lnSpc>
                <a:spcPct val="100000"/>
              </a:lnSpc>
              <a:spcBef>
                <a:spcPts val="105"/>
              </a:spcBef>
            </a:pPr>
            <a:r>
              <a:rPr dirty="0"/>
              <a:t>Communication</a:t>
            </a:r>
            <a:r>
              <a:rPr spc="-105" dirty="0"/>
              <a:t> </a:t>
            </a:r>
            <a:r>
              <a:rPr dirty="0"/>
              <a:t>buffers</a:t>
            </a:r>
          </a:p>
        </p:txBody>
      </p:sp>
      <p:grpSp>
        <p:nvGrpSpPr>
          <p:cNvPr id="5" name="object 5"/>
          <p:cNvGrpSpPr/>
          <p:nvPr/>
        </p:nvGrpSpPr>
        <p:grpSpPr>
          <a:xfrm>
            <a:off x="1810511" y="1353311"/>
            <a:ext cx="952500" cy="952500"/>
            <a:chOff x="1810511" y="1353311"/>
            <a:chExt cx="952500" cy="952500"/>
          </a:xfrm>
        </p:grpSpPr>
        <p:sp>
          <p:nvSpPr>
            <p:cNvPr id="6" name="object 6"/>
            <p:cNvSpPr/>
            <p:nvPr/>
          </p:nvSpPr>
          <p:spPr>
            <a:xfrm>
              <a:off x="1829561" y="1372361"/>
              <a:ext cx="914400" cy="914400"/>
            </a:xfrm>
            <a:custGeom>
              <a:avLst/>
              <a:gdLst/>
              <a:ahLst/>
              <a:cxnLst/>
              <a:rect l="l" t="t" r="r" b="b"/>
              <a:pathLst>
                <a:path w="914400" h="914400">
                  <a:moveTo>
                    <a:pt x="457200" y="0"/>
                  </a:moveTo>
                  <a:lnTo>
                    <a:pt x="410458" y="2360"/>
                  </a:lnTo>
                  <a:lnTo>
                    <a:pt x="365066" y="9289"/>
                  </a:lnTo>
                  <a:lnTo>
                    <a:pt x="321253" y="20557"/>
                  </a:lnTo>
                  <a:lnTo>
                    <a:pt x="279249" y="35933"/>
                  </a:lnTo>
                  <a:lnTo>
                    <a:pt x="239283" y="55187"/>
                  </a:lnTo>
                  <a:lnTo>
                    <a:pt x="201587" y="78090"/>
                  </a:lnTo>
                  <a:lnTo>
                    <a:pt x="166390" y="104411"/>
                  </a:lnTo>
                  <a:lnTo>
                    <a:pt x="133921" y="133921"/>
                  </a:lnTo>
                  <a:lnTo>
                    <a:pt x="104411" y="166390"/>
                  </a:lnTo>
                  <a:lnTo>
                    <a:pt x="78090" y="201587"/>
                  </a:lnTo>
                  <a:lnTo>
                    <a:pt x="55187" y="239283"/>
                  </a:lnTo>
                  <a:lnTo>
                    <a:pt x="35933" y="279249"/>
                  </a:lnTo>
                  <a:lnTo>
                    <a:pt x="20557" y="321253"/>
                  </a:lnTo>
                  <a:lnTo>
                    <a:pt x="9289" y="365066"/>
                  </a:lnTo>
                  <a:lnTo>
                    <a:pt x="2360" y="410458"/>
                  </a:lnTo>
                  <a:lnTo>
                    <a:pt x="0" y="457200"/>
                  </a:lnTo>
                  <a:lnTo>
                    <a:pt x="2360" y="503941"/>
                  </a:lnTo>
                  <a:lnTo>
                    <a:pt x="9289" y="549333"/>
                  </a:lnTo>
                  <a:lnTo>
                    <a:pt x="20557" y="593146"/>
                  </a:lnTo>
                  <a:lnTo>
                    <a:pt x="35933" y="635150"/>
                  </a:lnTo>
                  <a:lnTo>
                    <a:pt x="55187" y="675116"/>
                  </a:lnTo>
                  <a:lnTo>
                    <a:pt x="78090" y="712812"/>
                  </a:lnTo>
                  <a:lnTo>
                    <a:pt x="104411" y="748009"/>
                  </a:lnTo>
                  <a:lnTo>
                    <a:pt x="133921" y="780478"/>
                  </a:lnTo>
                  <a:lnTo>
                    <a:pt x="166390" y="809988"/>
                  </a:lnTo>
                  <a:lnTo>
                    <a:pt x="201587" y="836309"/>
                  </a:lnTo>
                  <a:lnTo>
                    <a:pt x="239283" y="859212"/>
                  </a:lnTo>
                  <a:lnTo>
                    <a:pt x="279249" y="878466"/>
                  </a:lnTo>
                  <a:lnTo>
                    <a:pt x="321253" y="893842"/>
                  </a:lnTo>
                  <a:lnTo>
                    <a:pt x="365066" y="905110"/>
                  </a:lnTo>
                  <a:lnTo>
                    <a:pt x="410458" y="912039"/>
                  </a:lnTo>
                  <a:lnTo>
                    <a:pt x="457200" y="914400"/>
                  </a:lnTo>
                  <a:lnTo>
                    <a:pt x="503941" y="912039"/>
                  </a:lnTo>
                  <a:lnTo>
                    <a:pt x="549333" y="905110"/>
                  </a:lnTo>
                  <a:lnTo>
                    <a:pt x="593146" y="893842"/>
                  </a:lnTo>
                  <a:lnTo>
                    <a:pt x="635150" y="878466"/>
                  </a:lnTo>
                  <a:lnTo>
                    <a:pt x="675116" y="859212"/>
                  </a:lnTo>
                  <a:lnTo>
                    <a:pt x="712812" y="836309"/>
                  </a:lnTo>
                  <a:lnTo>
                    <a:pt x="748009" y="809988"/>
                  </a:lnTo>
                  <a:lnTo>
                    <a:pt x="780478" y="780478"/>
                  </a:lnTo>
                  <a:lnTo>
                    <a:pt x="809988" y="748009"/>
                  </a:lnTo>
                  <a:lnTo>
                    <a:pt x="836309" y="712812"/>
                  </a:lnTo>
                  <a:lnTo>
                    <a:pt x="859212" y="675116"/>
                  </a:lnTo>
                  <a:lnTo>
                    <a:pt x="878466" y="635150"/>
                  </a:lnTo>
                  <a:lnTo>
                    <a:pt x="893842" y="593146"/>
                  </a:lnTo>
                  <a:lnTo>
                    <a:pt x="905110" y="549333"/>
                  </a:lnTo>
                  <a:lnTo>
                    <a:pt x="912039" y="503941"/>
                  </a:lnTo>
                  <a:lnTo>
                    <a:pt x="914400" y="457200"/>
                  </a:lnTo>
                  <a:lnTo>
                    <a:pt x="912039" y="410458"/>
                  </a:lnTo>
                  <a:lnTo>
                    <a:pt x="905110" y="365066"/>
                  </a:lnTo>
                  <a:lnTo>
                    <a:pt x="893842" y="321253"/>
                  </a:lnTo>
                  <a:lnTo>
                    <a:pt x="878466" y="279249"/>
                  </a:lnTo>
                  <a:lnTo>
                    <a:pt x="859212" y="239283"/>
                  </a:lnTo>
                  <a:lnTo>
                    <a:pt x="836309" y="201587"/>
                  </a:lnTo>
                  <a:lnTo>
                    <a:pt x="809988" y="166390"/>
                  </a:lnTo>
                  <a:lnTo>
                    <a:pt x="780478" y="133921"/>
                  </a:lnTo>
                  <a:lnTo>
                    <a:pt x="748009" y="104411"/>
                  </a:lnTo>
                  <a:lnTo>
                    <a:pt x="712812" y="78090"/>
                  </a:lnTo>
                  <a:lnTo>
                    <a:pt x="675116" y="55187"/>
                  </a:lnTo>
                  <a:lnTo>
                    <a:pt x="635150" y="35933"/>
                  </a:lnTo>
                  <a:lnTo>
                    <a:pt x="593146" y="20557"/>
                  </a:lnTo>
                  <a:lnTo>
                    <a:pt x="549333" y="9289"/>
                  </a:lnTo>
                  <a:lnTo>
                    <a:pt x="503941" y="2360"/>
                  </a:lnTo>
                  <a:lnTo>
                    <a:pt x="457200" y="0"/>
                  </a:lnTo>
                  <a:close/>
                </a:path>
              </a:pathLst>
            </a:custGeom>
            <a:solidFill>
              <a:srgbClr val="CCEBFF"/>
            </a:solidFill>
          </p:spPr>
          <p:txBody>
            <a:bodyPr wrap="square" lIns="0" tIns="0" rIns="0" bIns="0" rtlCol="0"/>
            <a:lstStyle/>
            <a:p>
              <a:endParaRPr/>
            </a:p>
          </p:txBody>
        </p:sp>
        <p:sp>
          <p:nvSpPr>
            <p:cNvPr id="7" name="object 7"/>
            <p:cNvSpPr/>
            <p:nvPr/>
          </p:nvSpPr>
          <p:spPr>
            <a:xfrm>
              <a:off x="1829561" y="1372361"/>
              <a:ext cx="914400" cy="914400"/>
            </a:xfrm>
            <a:custGeom>
              <a:avLst/>
              <a:gdLst/>
              <a:ahLst/>
              <a:cxnLst/>
              <a:rect l="l" t="t" r="r" b="b"/>
              <a:pathLst>
                <a:path w="914400" h="914400">
                  <a:moveTo>
                    <a:pt x="0" y="457200"/>
                  </a:moveTo>
                  <a:lnTo>
                    <a:pt x="2360" y="410458"/>
                  </a:lnTo>
                  <a:lnTo>
                    <a:pt x="9289" y="365066"/>
                  </a:lnTo>
                  <a:lnTo>
                    <a:pt x="20557" y="321253"/>
                  </a:lnTo>
                  <a:lnTo>
                    <a:pt x="35933" y="279249"/>
                  </a:lnTo>
                  <a:lnTo>
                    <a:pt x="55187" y="239283"/>
                  </a:lnTo>
                  <a:lnTo>
                    <a:pt x="78090" y="201587"/>
                  </a:lnTo>
                  <a:lnTo>
                    <a:pt x="104411" y="166390"/>
                  </a:lnTo>
                  <a:lnTo>
                    <a:pt x="133921" y="133921"/>
                  </a:lnTo>
                  <a:lnTo>
                    <a:pt x="166390" y="104411"/>
                  </a:lnTo>
                  <a:lnTo>
                    <a:pt x="201587" y="78090"/>
                  </a:lnTo>
                  <a:lnTo>
                    <a:pt x="239283" y="55187"/>
                  </a:lnTo>
                  <a:lnTo>
                    <a:pt x="279249" y="35933"/>
                  </a:lnTo>
                  <a:lnTo>
                    <a:pt x="321253" y="20557"/>
                  </a:lnTo>
                  <a:lnTo>
                    <a:pt x="365066" y="9289"/>
                  </a:lnTo>
                  <a:lnTo>
                    <a:pt x="410458" y="2360"/>
                  </a:lnTo>
                  <a:lnTo>
                    <a:pt x="457200" y="0"/>
                  </a:lnTo>
                  <a:lnTo>
                    <a:pt x="503941" y="2360"/>
                  </a:lnTo>
                  <a:lnTo>
                    <a:pt x="549333" y="9289"/>
                  </a:lnTo>
                  <a:lnTo>
                    <a:pt x="593146" y="20557"/>
                  </a:lnTo>
                  <a:lnTo>
                    <a:pt x="635150" y="35933"/>
                  </a:lnTo>
                  <a:lnTo>
                    <a:pt x="675116" y="55187"/>
                  </a:lnTo>
                  <a:lnTo>
                    <a:pt x="712812" y="78090"/>
                  </a:lnTo>
                  <a:lnTo>
                    <a:pt x="748009" y="104411"/>
                  </a:lnTo>
                  <a:lnTo>
                    <a:pt x="780478" y="133921"/>
                  </a:lnTo>
                  <a:lnTo>
                    <a:pt x="809988" y="166390"/>
                  </a:lnTo>
                  <a:lnTo>
                    <a:pt x="836309" y="201587"/>
                  </a:lnTo>
                  <a:lnTo>
                    <a:pt x="859212" y="239283"/>
                  </a:lnTo>
                  <a:lnTo>
                    <a:pt x="878466" y="279249"/>
                  </a:lnTo>
                  <a:lnTo>
                    <a:pt x="893842" y="321253"/>
                  </a:lnTo>
                  <a:lnTo>
                    <a:pt x="905110" y="365066"/>
                  </a:lnTo>
                  <a:lnTo>
                    <a:pt x="912039" y="410458"/>
                  </a:lnTo>
                  <a:lnTo>
                    <a:pt x="914400" y="457200"/>
                  </a:lnTo>
                  <a:lnTo>
                    <a:pt x="912039" y="503941"/>
                  </a:lnTo>
                  <a:lnTo>
                    <a:pt x="905110" y="549333"/>
                  </a:lnTo>
                  <a:lnTo>
                    <a:pt x="893842" y="593146"/>
                  </a:lnTo>
                  <a:lnTo>
                    <a:pt x="878466" y="635150"/>
                  </a:lnTo>
                  <a:lnTo>
                    <a:pt x="859212" y="675116"/>
                  </a:lnTo>
                  <a:lnTo>
                    <a:pt x="836309" y="712812"/>
                  </a:lnTo>
                  <a:lnTo>
                    <a:pt x="809988" y="748009"/>
                  </a:lnTo>
                  <a:lnTo>
                    <a:pt x="780478" y="780478"/>
                  </a:lnTo>
                  <a:lnTo>
                    <a:pt x="748009" y="809988"/>
                  </a:lnTo>
                  <a:lnTo>
                    <a:pt x="712812" y="836309"/>
                  </a:lnTo>
                  <a:lnTo>
                    <a:pt x="675116" y="859212"/>
                  </a:lnTo>
                  <a:lnTo>
                    <a:pt x="635150" y="878466"/>
                  </a:lnTo>
                  <a:lnTo>
                    <a:pt x="593146" y="893842"/>
                  </a:lnTo>
                  <a:lnTo>
                    <a:pt x="549333" y="905110"/>
                  </a:lnTo>
                  <a:lnTo>
                    <a:pt x="503941" y="912039"/>
                  </a:lnTo>
                  <a:lnTo>
                    <a:pt x="457200" y="914400"/>
                  </a:lnTo>
                  <a:lnTo>
                    <a:pt x="410458" y="912039"/>
                  </a:lnTo>
                  <a:lnTo>
                    <a:pt x="365066" y="905110"/>
                  </a:lnTo>
                  <a:lnTo>
                    <a:pt x="321253" y="893842"/>
                  </a:lnTo>
                  <a:lnTo>
                    <a:pt x="279249" y="878466"/>
                  </a:lnTo>
                  <a:lnTo>
                    <a:pt x="239283" y="859212"/>
                  </a:lnTo>
                  <a:lnTo>
                    <a:pt x="201587" y="836309"/>
                  </a:lnTo>
                  <a:lnTo>
                    <a:pt x="166390" y="809988"/>
                  </a:lnTo>
                  <a:lnTo>
                    <a:pt x="133921" y="780478"/>
                  </a:lnTo>
                  <a:lnTo>
                    <a:pt x="104411" y="748009"/>
                  </a:lnTo>
                  <a:lnTo>
                    <a:pt x="78090" y="712812"/>
                  </a:lnTo>
                  <a:lnTo>
                    <a:pt x="55187" y="675116"/>
                  </a:lnTo>
                  <a:lnTo>
                    <a:pt x="35933" y="635150"/>
                  </a:lnTo>
                  <a:lnTo>
                    <a:pt x="20557" y="593146"/>
                  </a:lnTo>
                  <a:lnTo>
                    <a:pt x="9289" y="549333"/>
                  </a:lnTo>
                  <a:lnTo>
                    <a:pt x="2360" y="503941"/>
                  </a:lnTo>
                  <a:lnTo>
                    <a:pt x="0" y="457200"/>
                  </a:lnTo>
                  <a:close/>
                </a:path>
              </a:pathLst>
            </a:custGeom>
            <a:ln w="38100">
              <a:solidFill>
                <a:srgbClr val="009999"/>
              </a:solidFill>
            </a:ln>
          </p:spPr>
          <p:txBody>
            <a:bodyPr wrap="square" lIns="0" tIns="0" rIns="0" bIns="0" rtlCol="0"/>
            <a:lstStyle/>
            <a:p>
              <a:endParaRPr/>
            </a:p>
          </p:txBody>
        </p:sp>
      </p:grpSp>
      <p:grpSp>
        <p:nvGrpSpPr>
          <p:cNvPr id="8" name="object 8"/>
          <p:cNvGrpSpPr/>
          <p:nvPr/>
        </p:nvGrpSpPr>
        <p:grpSpPr>
          <a:xfrm>
            <a:off x="1810511" y="3486911"/>
            <a:ext cx="952500" cy="952500"/>
            <a:chOff x="1810511" y="3486911"/>
            <a:chExt cx="952500" cy="952500"/>
          </a:xfrm>
        </p:grpSpPr>
        <p:sp>
          <p:nvSpPr>
            <p:cNvPr id="9" name="object 9"/>
            <p:cNvSpPr/>
            <p:nvPr/>
          </p:nvSpPr>
          <p:spPr>
            <a:xfrm>
              <a:off x="1829561" y="3505961"/>
              <a:ext cx="914400" cy="914400"/>
            </a:xfrm>
            <a:custGeom>
              <a:avLst/>
              <a:gdLst/>
              <a:ahLst/>
              <a:cxnLst/>
              <a:rect l="l" t="t" r="r" b="b"/>
              <a:pathLst>
                <a:path w="914400" h="914400">
                  <a:moveTo>
                    <a:pt x="457200" y="0"/>
                  </a:moveTo>
                  <a:lnTo>
                    <a:pt x="410458" y="2360"/>
                  </a:lnTo>
                  <a:lnTo>
                    <a:pt x="365066" y="9289"/>
                  </a:lnTo>
                  <a:lnTo>
                    <a:pt x="321253" y="20557"/>
                  </a:lnTo>
                  <a:lnTo>
                    <a:pt x="279249" y="35933"/>
                  </a:lnTo>
                  <a:lnTo>
                    <a:pt x="239283" y="55187"/>
                  </a:lnTo>
                  <a:lnTo>
                    <a:pt x="201587" y="78090"/>
                  </a:lnTo>
                  <a:lnTo>
                    <a:pt x="166390" y="104411"/>
                  </a:lnTo>
                  <a:lnTo>
                    <a:pt x="133921" y="133921"/>
                  </a:lnTo>
                  <a:lnTo>
                    <a:pt x="104411" y="166390"/>
                  </a:lnTo>
                  <a:lnTo>
                    <a:pt x="78090" y="201587"/>
                  </a:lnTo>
                  <a:lnTo>
                    <a:pt x="55187" y="239283"/>
                  </a:lnTo>
                  <a:lnTo>
                    <a:pt x="35933" y="279249"/>
                  </a:lnTo>
                  <a:lnTo>
                    <a:pt x="20557" y="321253"/>
                  </a:lnTo>
                  <a:lnTo>
                    <a:pt x="9289" y="365066"/>
                  </a:lnTo>
                  <a:lnTo>
                    <a:pt x="2360" y="410458"/>
                  </a:lnTo>
                  <a:lnTo>
                    <a:pt x="0" y="457200"/>
                  </a:lnTo>
                  <a:lnTo>
                    <a:pt x="2360" y="503941"/>
                  </a:lnTo>
                  <a:lnTo>
                    <a:pt x="9289" y="549333"/>
                  </a:lnTo>
                  <a:lnTo>
                    <a:pt x="20557" y="593146"/>
                  </a:lnTo>
                  <a:lnTo>
                    <a:pt x="35933" y="635150"/>
                  </a:lnTo>
                  <a:lnTo>
                    <a:pt x="55187" y="675116"/>
                  </a:lnTo>
                  <a:lnTo>
                    <a:pt x="78090" y="712812"/>
                  </a:lnTo>
                  <a:lnTo>
                    <a:pt x="104411" y="748009"/>
                  </a:lnTo>
                  <a:lnTo>
                    <a:pt x="133921" y="780478"/>
                  </a:lnTo>
                  <a:lnTo>
                    <a:pt x="166390" y="809988"/>
                  </a:lnTo>
                  <a:lnTo>
                    <a:pt x="201587" y="836309"/>
                  </a:lnTo>
                  <a:lnTo>
                    <a:pt x="239283" y="859212"/>
                  </a:lnTo>
                  <a:lnTo>
                    <a:pt x="279249" y="878466"/>
                  </a:lnTo>
                  <a:lnTo>
                    <a:pt x="321253" y="893842"/>
                  </a:lnTo>
                  <a:lnTo>
                    <a:pt x="365066" y="905110"/>
                  </a:lnTo>
                  <a:lnTo>
                    <a:pt x="410458" y="912039"/>
                  </a:lnTo>
                  <a:lnTo>
                    <a:pt x="457200" y="914400"/>
                  </a:lnTo>
                  <a:lnTo>
                    <a:pt x="503941" y="912039"/>
                  </a:lnTo>
                  <a:lnTo>
                    <a:pt x="549333" y="905110"/>
                  </a:lnTo>
                  <a:lnTo>
                    <a:pt x="593146" y="893842"/>
                  </a:lnTo>
                  <a:lnTo>
                    <a:pt x="635150" y="878466"/>
                  </a:lnTo>
                  <a:lnTo>
                    <a:pt x="675116" y="859212"/>
                  </a:lnTo>
                  <a:lnTo>
                    <a:pt x="712812" y="836309"/>
                  </a:lnTo>
                  <a:lnTo>
                    <a:pt x="748009" y="809988"/>
                  </a:lnTo>
                  <a:lnTo>
                    <a:pt x="780478" y="780478"/>
                  </a:lnTo>
                  <a:lnTo>
                    <a:pt x="809988" y="748009"/>
                  </a:lnTo>
                  <a:lnTo>
                    <a:pt x="836309" y="712812"/>
                  </a:lnTo>
                  <a:lnTo>
                    <a:pt x="859212" y="675116"/>
                  </a:lnTo>
                  <a:lnTo>
                    <a:pt x="878466" y="635150"/>
                  </a:lnTo>
                  <a:lnTo>
                    <a:pt x="893842" y="593146"/>
                  </a:lnTo>
                  <a:lnTo>
                    <a:pt x="905110" y="549333"/>
                  </a:lnTo>
                  <a:lnTo>
                    <a:pt x="912039" y="503941"/>
                  </a:lnTo>
                  <a:lnTo>
                    <a:pt x="914400" y="457200"/>
                  </a:lnTo>
                  <a:lnTo>
                    <a:pt x="912039" y="410458"/>
                  </a:lnTo>
                  <a:lnTo>
                    <a:pt x="905110" y="365066"/>
                  </a:lnTo>
                  <a:lnTo>
                    <a:pt x="893842" y="321253"/>
                  </a:lnTo>
                  <a:lnTo>
                    <a:pt x="878466" y="279249"/>
                  </a:lnTo>
                  <a:lnTo>
                    <a:pt x="859212" y="239283"/>
                  </a:lnTo>
                  <a:lnTo>
                    <a:pt x="836309" y="201587"/>
                  </a:lnTo>
                  <a:lnTo>
                    <a:pt x="809988" y="166390"/>
                  </a:lnTo>
                  <a:lnTo>
                    <a:pt x="780478" y="133921"/>
                  </a:lnTo>
                  <a:lnTo>
                    <a:pt x="748009" y="104411"/>
                  </a:lnTo>
                  <a:lnTo>
                    <a:pt x="712812" y="78090"/>
                  </a:lnTo>
                  <a:lnTo>
                    <a:pt x="675116" y="55187"/>
                  </a:lnTo>
                  <a:lnTo>
                    <a:pt x="635150" y="35933"/>
                  </a:lnTo>
                  <a:lnTo>
                    <a:pt x="593146" y="20557"/>
                  </a:lnTo>
                  <a:lnTo>
                    <a:pt x="549333" y="9289"/>
                  </a:lnTo>
                  <a:lnTo>
                    <a:pt x="503941" y="2360"/>
                  </a:lnTo>
                  <a:lnTo>
                    <a:pt x="457200" y="0"/>
                  </a:lnTo>
                  <a:close/>
                </a:path>
              </a:pathLst>
            </a:custGeom>
            <a:solidFill>
              <a:srgbClr val="CCEBFF"/>
            </a:solidFill>
          </p:spPr>
          <p:txBody>
            <a:bodyPr wrap="square" lIns="0" tIns="0" rIns="0" bIns="0" rtlCol="0"/>
            <a:lstStyle/>
            <a:p>
              <a:endParaRPr/>
            </a:p>
          </p:txBody>
        </p:sp>
        <p:sp>
          <p:nvSpPr>
            <p:cNvPr id="10" name="object 10"/>
            <p:cNvSpPr/>
            <p:nvPr/>
          </p:nvSpPr>
          <p:spPr>
            <a:xfrm>
              <a:off x="1829561" y="3505961"/>
              <a:ext cx="914400" cy="914400"/>
            </a:xfrm>
            <a:custGeom>
              <a:avLst/>
              <a:gdLst/>
              <a:ahLst/>
              <a:cxnLst/>
              <a:rect l="l" t="t" r="r" b="b"/>
              <a:pathLst>
                <a:path w="914400" h="914400">
                  <a:moveTo>
                    <a:pt x="0" y="457200"/>
                  </a:moveTo>
                  <a:lnTo>
                    <a:pt x="2360" y="410458"/>
                  </a:lnTo>
                  <a:lnTo>
                    <a:pt x="9289" y="365066"/>
                  </a:lnTo>
                  <a:lnTo>
                    <a:pt x="20557" y="321253"/>
                  </a:lnTo>
                  <a:lnTo>
                    <a:pt x="35933" y="279249"/>
                  </a:lnTo>
                  <a:lnTo>
                    <a:pt x="55187" y="239283"/>
                  </a:lnTo>
                  <a:lnTo>
                    <a:pt x="78090" y="201587"/>
                  </a:lnTo>
                  <a:lnTo>
                    <a:pt x="104411" y="166390"/>
                  </a:lnTo>
                  <a:lnTo>
                    <a:pt x="133921" y="133921"/>
                  </a:lnTo>
                  <a:lnTo>
                    <a:pt x="166390" y="104411"/>
                  </a:lnTo>
                  <a:lnTo>
                    <a:pt x="201587" y="78090"/>
                  </a:lnTo>
                  <a:lnTo>
                    <a:pt x="239283" y="55187"/>
                  </a:lnTo>
                  <a:lnTo>
                    <a:pt x="279249" y="35933"/>
                  </a:lnTo>
                  <a:lnTo>
                    <a:pt x="321253" y="20557"/>
                  </a:lnTo>
                  <a:lnTo>
                    <a:pt x="365066" y="9289"/>
                  </a:lnTo>
                  <a:lnTo>
                    <a:pt x="410458" y="2360"/>
                  </a:lnTo>
                  <a:lnTo>
                    <a:pt x="457200" y="0"/>
                  </a:lnTo>
                  <a:lnTo>
                    <a:pt x="503941" y="2360"/>
                  </a:lnTo>
                  <a:lnTo>
                    <a:pt x="549333" y="9289"/>
                  </a:lnTo>
                  <a:lnTo>
                    <a:pt x="593146" y="20557"/>
                  </a:lnTo>
                  <a:lnTo>
                    <a:pt x="635150" y="35933"/>
                  </a:lnTo>
                  <a:lnTo>
                    <a:pt x="675116" y="55187"/>
                  </a:lnTo>
                  <a:lnTo>
                    <a:pt x="712812" y="78090"/>
                  </a:lnTo>
                  <a:lnTo>
                    <a:pt x="748009" y="104411"/>
                  </a:lnTo>
                  <a:lnTo>
                    <a:pt x="780478" y="133921"/>
                  </a:lnTo>
                  <a:lnTo>
                    <a:pt x="809988" y="166390"/>
                  </a:lnTo>
                  <a:lnTo>
                    <a:pt x="836309" y="201587"/>
                  </a:lnTo>
                  <a:lnTo>
                    <a:pt x="859212" y="239283"/>
                  </a:lnTo>
                  <a:lnTo>
                    <a:pt x="878466" y="279249"/>
                  </a:lnTo>
                  <a:lnTo>
                    <a:pt x="893842" y="321253"/>
                  </a:lnTo>
                  <a:lnTo>
                    <a:pt x="905110" y="365066"/>
                  </a:lnTo>
                  <a:lnTo>
                    <a:pt x="912039" y="410458"/>
                  </a:lnTo>
                  <a:lnTo>
                    <a:pt x="914400" y="457200"/>
                  </a:lnTo>
                  <a:lnTo>
                    <a:pt x="912039" y="503941"/>
                  </a:lnTo>
                  <a:lnTo>
                    <a:pt x="905110" y="549333"/>
                  </a:lnTo>
                  <a:lnTo>
                    <a:pt x="893842" y="593146"/>
                  </a:lnTo>
                  <a:lnTo>
                    <a:pt x="878466" y="635150"/>
                  </a:lnTo>
                  <a:lnTo>
                    <a:pt x="859212" y="675116"/>
                  </a:lnTo>
                  <a:lnTo>
                    <a:pt x="836309" y="712812"/>
                  </a:lnTo>
                  <a:lnTo>
                    <a:pt x="809988" y="748009"/>
                  </a:lnTo>
                  <a:lnTo>
                    <a:pt x="780478" y="780478"/>
                  </a:lnTo>
                  <a:lnTo>
                    <a:pt x="748009" y="809988"/>
                  </a:lnTo>
                  <a:lnTo>
                    <a:pt x="712812" y="836309"/>
                  </a:lnTo>
                  <a:lnTo>
                    <a:pt x="675116" y="859212"/>
                  </a:lnTo>
                  <a:lnTo>
                    <a:pt x="635150" y="878466"/>
                  </a:lnTo>
                  <a:lnTo>
                    <a:pt x="593146" y="893842"/>
                  </a:lnTo>
                  <a:lnTo>
                    <a:pt x="549333" y="905110"/>
                  </a:lnTo>
                  <a:lnTo>
                    <a:pt x="503941" y="912039"/>
                  </a:lnTo>
                  <a:lnTo>
                    <a:pt x="457200" y="914400"/>
                  </a:lnTo>
                  <a:lnTo>
                    <a:pt x="410458" y="912039"/>
                  </a:lnTo>
                  <a:lnTo>
                    <a:pt x="365066" y="905110"/>
                  </a:lnTo>
                  <a:lnTo>
                    <a:pt x="321253" y="893842"/>
                  </a:lnTo>
                  <a:lnTo>
                    <a:pt x="279249" y="878466"/>
                  </a:lnTo>
                  <a:lnTo>
                    <a:pt x="239283" y="859212"/>
                  </a:lnTo>
                  <a:lnTo>
                    <a:pt x="201587" y="836309"/>
                  </a:lnTo>
                  <a:lnTo>
                    <a:pt x="166390" y="809988"/>
                  </a:lnTo>
                  <a:lnTo>
                    <a:pt x="133921" y="780478"/>
                  </a:lnTo>
                  <a:lnTo>
                    <a:pt x="104411" y="748009"/>
                  </a:lnTo>
                  <a:lnTo>
                    <a:pt x="78090" y="712812"/>
                  </a:lnTo>
                  <a:lnTo>
                    <a:pt x="55187" y="675116"/>
                  </a:lnTo>
                  <a:lnTo>
                    <a:pt x="35933" y="635150"/>
                  </a:lnTo>
                  <a:lnTo>
                    <a:pt x="20557" y="593146"/>
                  </a:lnTo>
                  <a:lnTo>
                    <a:pt x="9289" y="549333"/>
                  </a:lnTo>
                  <a:lnTo>
                    <a:pt x="2360" y="503941"/>
                  </a:lnTo>
                  <a:lnTo>
                    <a:pt x="0" y="457200"/>
                  </a:lnTo>
                  <a:close/>
                </a:path>
              </a:pathLst>
            </a:custGeom>
            <a:ln w="38100">
              <a:solidFill>
                <a:srgbClr val="009999"/>
              </a:solidFill>
            </a:ln>
          </p:spPr>
          <p:txBody>
            <a:bodyPr wrap="square" lIns="0" tIns="0" rIns="0" bIns="0" rtlCol="0"/>
            <a:lstStyle/>
            <a:p>
              <a:endParaRPr/>
            </a:p>
          </p:txBody>
        </p:sp>
      </p:grpSp>
      <p:sp>
        <p:nvSpPr>
          <p:cNvPr id="11" name="object 11"/>
          <p:cNvSpPr txBox="1"/>
          <p:nvPr/>
        </p:nvSpPr>
        <p:spPr>
          <a:xfrm>
            <a:off x="1983994" y="1622501"/>
            <a:ext cx="60198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Prod</a:t>
            </a:r>
            <a:endParaRPr sz="2400">
              <a:latin typeface="Times New Roman"/>
              <a:cs typeface="Times New Roman"/>
            </a:endParaRPr>
          </a:p>
        </p:txBody>
      </p:sp>
      <p:sp>
        <p:nvSpPr>
          <p:cNvPr id="12" name="object 12"/>
          <p:cNvSpPr txBox="1"/>
          <p:nvPr/>
        </p:nvSpPr>
        <p:spPr>
          <a:xfrm>
            <a:off x="1907794" y="3757041"/>
            <a:ext cx="6521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Times New Roman"/>
                <a:cs typeface="Times New Roman"/>
              </a:rPr>
              <a:t>Cons</a:t>
            </a:r>
            <a:endParaRPr sz="2400">
              <a:latin typeface="Times New Roman"/>
              <a:cs typeface="Times New Roman"/>
            </a:endParaRPr>
          </a:p>
        </p:txBody>
      </p:sp>
      <p:sp>
        <p:nvSpPr>
          <p:cNvPr id="13" name="object 13"/>
          <p:cNvSpPr txBox="1"/>
          <p:nvPr/>
        </p:nvSpPr>
        <p:spPr>
          <a:xfrm>
            <a:off x="1829561" y="2667761"/>
            <a:ext cx="914400" cy="457200"/>
          </a:xfrm>
          <a:prstGeom prst="rect">
            <a:avLst/>
          </a:prstGeom>
          <a:solidFill>
            <a:srgbClr val="CCEBFF"/>
          </a:solidFill>
          <a:ln w="38100">
            <a:solidFill>
              <a:srgbClr val="009999"/>
            </a:solidFill>
          </a:ln>
        </p:spPr>
        <p:txBody>
          <a:bodyPr vert="horz" wrap="square" lIns="0" tIns="113030" rIns="0" bIns="0" rtlCol="0">
            <a:spAutoFit/>
          </a:bodyPr>
          <a:lstStyle/>
          <a:p>
            <a:pPr marL="14604">
              <a:lnSpc>
                <a:spcPct val="100000"/>
              </a:lnSpc>
              <a:spcBef>
                <a:spcPts val="890"/>
              </a:spcBef>
            </a:pPr>
            <a:r>
              <a:rPr sz="2000" dirty="0">
                <a:solidFill>
                  <a:srgbClr val="009999"/>
                </a:solidFill>
                <a:latin typeface="Times New Roman"/>
                <a:cs typeface="Times New Roman"/>
              </a:rPr>
              <a:t>1</a:t>
            </a:r>
            <a:r>
              <a:rPr sz="2000" spc="-25" dirty="0">
                <a:solidFill>
                  <a:srgbClr val="009999"/>
                </a:solidFill>
                <a:latin typeface="Times New Roman"/>
                <a:cs typeface="Times New Roman"/>
              </a:rPr>
              <a:t> </a:t>
            </a:r>
            <a:r>
              <a:rPr sz="2000" dirty="0">
                <a:solidFill>
                  <a:srgbClr val="009999"/>
                </a:solidFill>
                <a:latin typeface="Times New Roman"/>
                <a:cs typeface="Times New Roman"/>
              </a:rPr>
              <a:t>data</a:t>
            </a:r>
            <a:endParaRPr sz="2000">
              <a:latin typeface="Times New Roman"/>
              <a:cs typeface="Times New Roman"/>
            </a:endParaRPr>
          </a:p>
        </p:txBody>
      </p:sp>
      <p:sp>
        <p:nvSpPr>
          <p:cNvPr id="14" name="object 14"/>
          <p:cNvSpPr/>
          <p:nvPr/>
        </p:nvSpPr>
        <p:spPr>
          <a:xfrm>
            <a:off x="2245105" y="2272410"/>
            <a:ext cx="85725" cy="395605"/>
          </a:xfrm>
          <a:custGeom>
            <a:avLst/>
            <a:gdLst/>
            <a:ahLst/>
            <a:cxnLst/>
            <a:rect l="l" t="t" r="r" b="b"/>
            <a:pathLst>
              <a:path w="85725" h="395605">
                <a:moveTo>
                  <a:pt x="28518" y="309668"/>
                </a:moveTo>
                <a:lnTo>
                  <a:pt x="0" y="309752"/>
                </a:lnTo>
                <a:lnTo>
                  <a:pt x="43180" y="395350"/>
                </a:lnTo>
                <a:lnTo>
                  <a:pt x="78550" y="323976"/>
                </a:lnTo>
                <a:lnTo>
                  <a:pt x="28575" y="323976"/>
                </a:lnTo>
                <a:lnTo>
                  <a:pt x="28518" y="309668"/>
                </a:lnTo>
                <a:close/>
              </a:path>
              <a:path w="85725" h="395605">
                <a:moveTo>
                  <a:pt x="57094" y="309583"/>
                </a:moveTo>
                <a:lnTo>
                  <a:pt x="28518" y="309668"/>
                </a:lnTo>
                <a:lnTo>
                  <a:pt x="28575" y="323976"/>
                </a:lnTo>
                <a:lnTo>
                  <a:pt x="57150" y="323850"/>
                </a:lnTo>
                <a:lnTo>
                  <a:pt x="57094" y="309583"/>
                </a:lnTo>
                <a:close/>
              </a:path>
              <a:path w="85725" h="395605">
                <a:moveTo>
                  <a:pt x="85725" y="309499"/>
                </a:moveTo>
                <a:lnTo>
                  <a:pt x="57094" y="309583"/>
                </a:lnTo>
                <a:lnTo>
                  <a:pt x="57150" y="323850"/>
                </a:lnTo>
                <a:lnTo>
                  <a:pt x="28575" y="323976"/>
                </a:lnTo>
                <a:lnTo>
                  <a:pt x="78550" y="323976"/>
                </a:lnTo>
                <a:lnTo>
                  <a:pt x="85725" y="309499"/>
                </a:lnTo>
                <a:close/>
              </a:path>
              <a:path w="85725" h="395605">
                <a:moveTo>
                  <a:pt x="55880" y="0"/>
                </a:moveTo>
                <a:lnTo>
                  <a:pt x="27305" y="126"/>
                </a:lnTo>
                <a:lnTo>
                  <a:pt x="28518" y="309668"/>
                </a:lnTo>
                <a:lnTo>
                  <a:pt x="57094" y="309583"/>
                </a:lnTo>
                <a:lnTo>
                  <a:pt x="55880" y="0"/>
                </a:lnTo>
                <a:close/>
              </a:path>
            </a:pathLst>
          </a:custGeom>
          <a:solidFill>
            <a:srgbClr val="009999"/>
          </a:solidFill>
        </p:spPr>
        <p:txBody>
          <a:bodyPr wrap="square" lIns="0" tIns="0" rIns="0" bIns="0" rtlCol="0"/>
          <a:lstStyle/>
          <a:p>
            <a:endParaRPr/>
          </a:p>
        </p:txBody>
      </p:sp>
      <p:sp>
        <p:nvSpPr>
          <p:cNvPr id="15" name="object 15"/>
          <p:cNvSpPr/>
          <p:nvPr/>
        </p:nvSpPr>
        <p:spPr>
          <a:xfrm>
            <a:off x="2245105" y="3110610"/>
            <a:ext cx="85725" cy="395605"/>
          </a:xfrm>
          <a:custGeom>
            <a:avLst/>
            <a:gdLst/>
            <a:ahLst/>
            <a:cxnLst/>
            <a:rect l="l" t="t" r="r" b="b"/>
            <a:pathLst>
              <a:path w="85725" h="395604">
                <a:moveTo>
                  <a:pt x="28518" y="309668"/>
                </a:moveTo>
                <a:lnTo>
                  <a:pt x="0" y="309752"/>
                </a:lnTo>
                <a:lnTo>
                  <a:pt x="43180" y="395350"/>
                </a:lnTo>
                <a:lnTo>
                  <a:pt x="78550" y="323976"/>
                </a:lnTo>
                <a:lnTo>
                  <a:pt x="28575" y="323976"/>
                </a:lnTo>
                <a:lnTo>
                  <a:pt x="28518" y="309668"/>
                </a:lnTo>
                <a:close/>
              </a:path>
              <a:path w="85725" h="395604">
                <a:moveTo>
                  <a:pt x="57094" y="309583"/>
                </a:moveTo>
                <a:lnTo>
                  <a:pt x="28518" y="309668"/>
                </a:lnTo>
                <a:lnTo>
                  <a:pt x="28575" y="323976"/>
                </a:lnTo>
                <a:lnTo>
                  <a:pt x="57150" y="323850"/>
                </a:lnTo>
                <a:lnTo>
                  <a:pt x="57094" y="309583"/>
                </a:lnTo>
                <a:close/>
              </a:path>
              <a:path w="85725" h="395604">
                <a:moveTo>
                  <a:pt x="85725" y="309499"/>
                </a:moveTo>
                <a:lnTo>
                  <a:pt x="57094" y="309583"/>
                </a:lnTo>
                <a:lnTo>
                  <a:pt x="57150" y="323850"/>
                </a:lnTo>
                <a:lnTo>
                  <a:pt x="28575" y="323976"/>
                </a:lnTo>
                <a:lnTo>
                  <a:pt x="78550" y="323976"/>
                </a:lnTo>
                <a:lnTo>
                  <a:pt x="85725" y="309499"/>
                </a:lnTo>
                <a:close/>
              </a:path>
              <a:path w="85725" h="395604">
                <a:moveTo>
                  <a:pt x="55880" y="0"/>
                </a:moveTo>
                <a:lnTo>
                  <a:pt x="27305" y="126"/>
                </a:lnTo>
                <a:lnTo>
                  <a:pt x="28518" y="309668"/>
                </a:lnTo>
                <a:lnTo>
                  <a:pt x="57094" y="309583"/>
                </a:lnTo>
                <a:lnTo>
                  <a:pt x="55880" y="0"/>
                </a:lnTo>
                <a:close/>
              </a:path>
            </a:pathLst>
          </a:custGeom>
          <a:solidFill>
            <a:srgbClr val="009999"/>
          </a:solidFill>
        </p:spPr>
        <p:txBody>
          <a:bodyPr wrap="square" lIns="0" tIns="0" rIns="0" bIns="0" rtlCol="0"/>
          <a:lstStyle/>
          <a:p>
            <a:endParaRPr/>
          </a:p>
        </p:txBody>
      </p:sp>
      <p:grpSp>
        <p:nvGrpSpPr>
          <p:cNvPr id="16" name="object 16"/>
          <p:cNvGrpSpPr/>
          <p:nvPr/>
        </p:nvGrpSpPr>
        <p:grpSpPr>
          <a:xfrm>
            <a:off x="5925311" y="1353311"/>
            <a:ext cx="952500" cy="952500"/>
            <a:chOff x="5925311" y="1353311"/>
            <a:chExt cx="952500" cy="952500"/>
          </a:xfrm>
        </p:grpSpPr>
        <p:sp>
          <p:nvSpPr>
            <p:cNvPr id="17" name="object 17"/>
            <p:cNvSpPr/>
            <p:nvPr/>
          </p:nvSpPr>
          <p:spPr>
            <a:xfrm>
              <a:off x="5944361" y="1372361"/>
              <a:ext cx="914400" cy="914400"/>
            </a:xfrm>
            <a:custGeom>
              <a:avLst/>
              <a:gdLst/>
              <a:ahLst/>
              <a:cxnLst/>
              <a:rect l="l" t="t" r="r" b="b"/>
              <a:pathLst>
                <a:path w="914400" h="914400">
                  <a:moveTo>
                    <a:pt x="457200" y="0"/>
                  </a:moveTo>
                  <a:lnTo>
                    <a:pt x="410458" y="2360"/>
                  </a:lnTo>
                  <a:lnTo>
                    <a:pt x="365066" y="9289"/>
                  </a:lnTo>
                  <a:lnTo>
                    <a:pt x="321253" y="20557"/>
                  </a:lnTo>
                  <a:lnTo>
                    <a:pt x="279249" y="35933"/>
                  </a:lnTo>
                  <a:lnTo>
                    <a:pt x="239283" y="55187"/>
                  </a:lnTo>
                  <a:lnTo>
                    <a:pt x="201587" y="78090"/>
                  </a:lnTo>
                  <a:lnTo>
                    <a:pt x="166390" y="104411"/>
                  </a:lnTo>
                  <a:lnTo>
                    <a:pt x="133921" y="133921"/>
                  </a:lnTo>
                  <a:lnTo>
                    <a:pt x="104411" y="166390"/>
                  </a:lnTo>
                  <a:lnTo>
                    <a:pt x="78090" y="201587"/>
                  </a:lnTo>
                  <a:lnTo>
                    <a:pt x="55187" y="239283"/>
                  </a:lnTo>
                  <a:lnTo>
                    <a:pt x="35933" y="279249"/>
                  </a:lnTo>
                  <a:lnTo>
                    <a:pt x="20557" y="321253"/>
                  </a:lnTo>
                  <a:lnTo>
                    <a:pt x="9289" y="365066"/>
                  </a:lnTo>
                  <a:lnTo>
                    <a:pt x="2360" y="410458"/>
                  </a:lnTo>
                  <a:lnTo>
                    <a:pt x="0" y="457200"/>
                  </a:lnTo>
                  <a:lnTo>
                    <a:pt x="2360" y="503941"/>
                  </a:lnTo>
                  <a:lnTo>
                    <a:pt x="9289" y="549333"/>
                  </a:lnTo>
                  <a:lnTo>
                    <a:pt x="20557" y="593146"/>
                  </a:lnTo>
                  <a:lnTo>
                    <a:pt x="35933" y="635150"/>
                  </a:lnTo>
                  <a:lnTo>
                    <a:pt x="55187" y="675116"/>
                  </a:lnTo>
                  <a:lnTo>
                    <a:pt x="78090" y="712812"/>
                  </a:lnTo>
                  <a:lnTo>
                    <a:pt x="104411" y="748009"/>
                  </a:lnTo>
                  <a:lnTo>
                    <a:pt x="133921" y="780478"/>
                  </a:lnTo>
                  <a:lnTo>
                    <a:pt x="166390" y="809988"/>
                  </a:lnTo>
                  <a:lnTo>
                    <a:pt x="201587" y="836309"/>
                  </a:lnTo>
                  <a:lnTo>
                    <a:pt x="239283" y="859212"/>
                  </a:lnTo>
                  <a:lnTo>
                    <a:pt x="279249" y="878466"/>
                  </a:lnTo>
                  <a:lnTo>
                    <a:pt x="321253" y="893842"/>
                  </a:lnTo>
                  <a:lnTo>
                    <a:pt x="365066" y="905110"/>
                  </a:lnTo>
                  <a:lnTo>
                    <a:pt x="410458" y="912039"/>
                  </a:lnTo>
                  <a:lnTo>
                    <a:pt x="457200" y="914400"/>
                  </a:lnTo>
                  <a:lnTo>
                    <a:pt x="503941" y="912039"/>
                  </a:lnTo>
                  <a:lnTo>
                    <a:pt x="549333" y="905110"/>
                  </a:lnTo>
                  <a:lnTo>
                    <a:pt x="593146" y="893842"/>
                  </a:lnTo>
                  <a:lnTo>
                    <a:pt x="635150" y="878466"/>
                  </a:lnTo>
                  <a:lnTo>
                    <a:pt x="675116" y="859212"/>
                  </a:lnTo>
                  <a:lnTo>
                    <a:pt x="712812" y="836309"/>
                  </a:lnTo>
                  <a:lnTo>
                    <a:pt x="748009" y="809988"/>
                  </a:lnTo>
                  <a:lnTo>
                    <a:pt x="780478" y="780478"/>
                  </a:lnTo>
                  <a:lnTo>
                    <a:pt x="809988" y="748009"/>
                  </a:lnTo>
                  <a:lnTo>
                    <a:pt x="836309" y="712812"/>
                  </a:lnTo>
                  <a:lnTo>
                    <a:pt x="859212" y="675116"/>
                  </a:lnTo>
                  <a:lnTo>
                    <a:pt x="878466" y="635150"/>
                  </a:lnTo>
                  <a:lnTo>
                    <a:pt x="893842" y="593146"/>
                  </a:lnTo>
                  <a:lnTo>
                    <a:pt x="905110" y="549333"/>
                  </a:lnTo>
                  <a:lnTo>
                    <a:pt x="912039" y="503941"/>
                  </a:lnTo>
                  <a:lnTo>
                    <a:pt x="914399" y="457200"/>
                  </a:lnTo>
                  <a:lnTo>
                    <a:pt x="912039" y="410458"/>
                  </a:lnTo>
                  <a:lnTo>
                    <a:pt x="905110" y="365066"/>
                  </a:lnTo>
                  <a:lnTo>
                    <a:pt x="893842" y="321253"/>
                  </a:lnTo>
                  <a:lnTo>
                    <a:pt x="878466" y="279249"/>
                  </a:lnTo>
                  <a:lnTo>
                    <a:pt x="859212" y="239283"/>
                  </a:lnTo>
                  <a:lnTo>
                    <a:pt x="836309" y="201587"/>
                  </a:lnTo>
                  <a:lnTo>
                    <a:pt x="809988" y="166390"/>
                  </a:lnTo>
                  <a:lnTo>
                    <a:pt x="780478" y="133921"/>
                  </a:lnTo>
                  <a:lnTo>
                    <a:pt x="748009" y="104411"/>
                  </a:lnTo>
                  <a:lnTo>
                    <a:pt x="712812" y="78090"/>
                  </a:lnTo>
                  <a:lnTo>
                    <a:pt x="675116" y="55187"/>
                  </a:lnTo>
                  <a:lnTo>
                    <a:pt x="635150" y="35933"/>
                  </a:lnTo>
                  <a:lnTo>
                    <a:pt x="593146" y="20557"/>
                  </a:lnTo>
                  <a:lnTo>
                    <a:pt x="549333" y="9289"/>
                  </a:lnTo>
                  <a:lnTo>
                    <a:pt x="503941" y="2360"/>
                  </a:lnTo>
                  <a:lnTo>
                    <a:pt x="457200" y="0"/>
                  </a:lnTo>
                  <a:close/>
                </a:path>
              </a:pathLst>
            </a:custGeom>
            <a:solidFill>
              <a:srgbClr val="CCEBFF"/>
            </a:solidFill>
          </p:spPr>
          <p:txBody>
            <a:bodyPr wrap="square" lIns="0" tIns="0" rIns="0" bIns="0" rtlCol="0"/>
            <a:lstStyle/>
            <a:p>
              <a:endParaRPr/>
            </a:p>
          </p:txBody>
        </p:sp>
        <p:sp>
          <p:nvSpPr>
            <p:cNvPr id="18" name="object 18"/>
            <p:cNvSpPr/>
            <p:nvPr/>
          </p:nvSpPr>
          <p:spPr>
            <a:xfrm>
              <a:off x="5944361" y="1372361"/>
              <a:ext cx="914400" cy="914400"/>
            </a:xfrm>
            <a:custGeom>
              <a:avLst/>
              <a:gdLst/>
              <a:ahLst/>
              <a:cxnLst/>
              <a:rect l="l" t="t" r="r" b="b"/>
              <a:pathLst>
                <a:path w="914400" h="914400">
                  <a:moveTo>
                    <a:pt x="0" y="457200"/>
                  </a:moveTo>
                  <a:lnTo>
                    <a:pt x="2360" y="410458"/>
                  </a:lnTo>
                  <a:lnTo>
                    <a:pt x="9289" y="365066"/>
                  </a:lnTo>
                  <a:lnTo>
                    <a:pt x="20557" y="321253"/>
                  </a:lnTo>
                  <a:lnTo>
                    <a:pt x="35933" y="279249"/>
                  </a:lnTo>
                  <a:lnTo>
                    <a:pt x="55187" y="239283"/>
                  </a:lnTo>
                  <a:lnTo>
                    <a:pt x="78090" y="201587"/>
                  </a:lnTo>
                  <a:lnTo>
                    <a:pt x="104411" y="166390"/>
                  </a:lnTo>
                  <a:lnTo>
                    <a:pt x="133921" y="133921"/>
                  </a:lnTo>
                  <a:lnTo>
                    <a:pt x="166390" y="104411"/>
                  </a:lnTo>
                  <a:lnTo>
                    <a:pt x="201587" y="78090"/>
                  </a:lnTo>
                  <a:lnTo>
                    <a:pt x="239283" y="55187"/>
                  </a:lnTo>
                  <a:lnTo>
                    <a:pt x="279249" y="35933"/>
                  </a:lnTo>
                  <a:lnTo>
                    <a:pt x="321253" y="20557"/>
                  </a:lnTo>
                  <a:lnTo>
                    <a:pt x="365066" y="9289"/>
                  </a:lnTo>
                  <a:lnTo>
                    <a:pt x="410458" y="2360"/>
                  </a:lnTo>
                  <a:lnTo>
                    <a:pt x="457200" y="0"/>
                  </a:lnTo>
                  <a:lnTo>
                    <a:pt x="503941" y="2360"/>
                  </a:lnTo>
                  <a:lnTo>
                    <a:pt x="549333" y="9289"/>
                  </a:lnTo>
                  <a:lnTo>
                    <a:pt x="593146" y="20557"/>
                  </a:lnTo>
                  <a:lnTo>
                    <a:pt x="635150" y="35933"/>
                  </a:lnTo>
                  <a:lnTo>
                    <a:pt x="675116" y="55187"/>
                  </a:lnTo>
                  <a:lnTo>
                    <a:pt x="712812" y="78090"/>
                  </a:lnTo>
                  <a:lnTo>
                    <a:pt x="748009" y="104411"/>
                  </a:lnTo>
                  <a:lnTo>
                    <a:pt x="780478" y="133921"/>
                  </a:lnTo>
                  <a:lnTo>
                    <a:pt x="809988" y="166390"/>
                  </a:lnTo>
                  <a:lnTo>
                    <a:pt x="836309" y="201587"/>
                  </a:lnTo>
                  <a:lnTo>
                    <a:pt x="859212" y="239283"/>
                  </a:lnTo>
                  <a:lnTo>
                    <a:pt x="878466" y="279249"/>
                  </a:lnTo>
                  <a:lnTo>
                    <a:pt x="893842" y="321253"/>
                  </a:lnTo>
                  <a:lnTo>
                    <a:pt x="905110" y="365066"/>
                  </a:lnTo>
                  <a:lnTo>
                    <a:pt x="912039" y="410458"/>
                  </a:lnTo>
                  <a:lnTo>
                    <a:pt x="914399" y="457200"/>
                  </a:lnTo>
                  <a:lnTo>
                    <a:pt x="912039" y="503941"/>
                  </a:lnTo>
                  <a:lnTo>
                    <a:pt x="905110" y="549333"/>
                  </a:lnTo>
                  <a:lnTo>
                    <a:pt x="893842" y="593146"/>
                  </a:lnTo>
                  <a:lnTo>
                    <a:pt x="878466" y="635150"/>
                  </a:lnTo>
                  <a:lnTo>
                    <a:pt x="859212" y="675116"/>
                  </a:lnTo>
                  <a:lnTo>
                    <a:pt x="836309" y="712812"/>
                  </a:lnTo>
                  <a:lnTo>
                    <a:pt x="809988" y="748009"/>
                  </a:lnTo>
                  <a:lnTo>
                    <a:pt x="780478" y="780478"/>
                  </a:lnTo>
                  <a:lnTo>
                    <a:pt x="748009" y="809988"/>
                  </a:lnTo>
                  <a:lnTo>
                    <a:pt x="712812" y="836309"/>
                  </a:lnTo>
                  <a:lnTo>
                    <a:pt x="675116" y="859212"/>
                  </a:lnTo>
                  <a:lnTo>
                    <a:pt x="635150" y="878466"/>
                  </a:lnTo>
                  <a:lnTo>
                    <a:pt x="593146" y="893842"/>
                  </a:lnTo>
                  <a:lnTo>
                    <a:pt x="549333" y="905110"/>
                  </a:lnTo>
                  <a:lnTo>
                    <a:pt x="503941" y="912039"/>
                  </a:lnTo>
                  <a:lnTo>
                    <a:pt x="457200" y="914400"/>
                  </a:lnTo>
                  <a:lnTo>
                    <a:pt x="410458" y="912039"/>
                  </a:lnTo>
                  <a:lnTo>
                    <a:pt x="365066" y="905110"/>
                  </a:lnTo>
                  <a:lnTo>
                    <a:pt x="321253" y="893842"/>
                  </a:lnTo>
                  <a:lnTo>
                    <a:pt x="279249" y="878466"/>
                  </a:lnTo>
                  <a:lnTo>
                    <a:pt x="239283" y="859212"/>
                  </a:lnTo>
                  <a:lnTo>
                    <a:pt x="201587" y="836309"/>
                  </a:lnTo>
                  <a:lnTo>
                    <a:pt x="166390" y="809988"/>
                  </a:lnTo>
                  <a:lnTo>
                    <a:pt x="133921" y="780478"/>
                  </a:lnTo>
                  <a:lnTo>
                    <a:pt x="104411" y="748009"/>
                  </a:lnTo>
                  <a:lnTo>
                    <a:pt x="78090" y="712812"/>
                  </a:lnTo>
                  <a:lnTo>
                    <a:pt x="55187" y="675116"/>
                  </a:lnTo>
                  <a:lnTo>
                    <a:pt x="35933" y="635150"/>
                  </a:lnTo>
                  <a:lnTo>
                    <a:pt x="20557" y="593146"/>
                  </a:lnTo>
                  <a:lnTo>
                    <a:pt x="9289" y="549333"/>
                  </a:lnTo>
                  <a:lnTo>
                    <a:pt x="2360" y="503941"/>
                  </a:lnTo>
                  <a:lnTo>
                    <a:pt x="0" y="457200"/>
                  </a:lnTo>
                  <a:close/>
                </a:path>
              </a:pathLst>
            </a:custGeom>
            <a:ln w="38099">
              <a:solidFill>
                <a:srgbClr val="009999"/>
              </a:solidFill>
            </a:ln>
          </p:spPr>
          <p:txBody>
            <a:bodyPr wrap="square" lIns="0" tIns="0" rIns="0" bIns="0" rtlCol="0"/>
            <a:lstStyle/>
            <a:p>
              <a:endParaRPr/>
            </a:p>
          </p:txBody>
        </p:sp>
      </p:grpSp>
      <p:grpSp>
        <p:nvGrpSpPr>
          <p:cNvPr id="19" name="object 19"/>
          <p:cNvGrpSpPr/>
          <p:nvPr/>
        </p:nvGrpSpPr>
        <p:grpSpPr>
          <a:xfrm>
            <a:off x="5925311" y="3486911"/>
            <a:ext cx="952500" cy="952500"/>
            <a:chOff x="5925311" y="3486911"/>
            <a:chExt cx="952500" cy="952500"/>
          </a:xfrm>
        </p:grpSpPr>
        <p:sp>
          <p:nvSpPr>
            <p:cNvPr id="20" name="object 20"/>
            <p:cNvSpPr/>
            <p:nvPr/>
          </p:nvSpPr>
          <p:spPr>
            <a:xfrm>
              <a:off x="5944361" y="3505961"/>
              <a:ext cx="914400" cy="914400"/>
            </a:xfrm>
            <a:custGeom>
              <a:avLst/>
              <a:gdLst/>
              <a:ahLst/>
              <a:cxnLst/>
              <a:rect l="l" t="t" r="r" b="b"/>
              <a:pathLst>
                <a:path w="914400" h="914400">
                  <a:moveTo>
                    <a:pt x="457200" y="0"/>
                  </a:moveTo>
                  <a:lnTo>
                    <a:pt x="410458" y="2360"/>
                  </a:lnTo>
                  <a:lnTo>
                    <a:pt x="365066" y="9289"/>
                  </a:lnTo>
                  <a:lnTo>
                    <a:pt x="321253" y="20557"/>
                  </a:lnTo>
                  <a:lnTo>
                    <a:pt x="279249" y="35933"/>
                  </a:lnTo>
                  <a:lnTo>
                    <a:pt x="239283" y="55187"/>
                  </a:lnTo>
                  <a:lnTo>
                    <a:pt x="201587" y="78090"/>
                  </a:lnTo>
                  <a:lnTo>
                    <a:pt x="166390" y="104411"/>
                  </a:lnTo>
                  <a:lnTo>
                    <a:pt x="133921" y="133921"/>
                  </a:lnTo>
                  <a:lnTo>
                    <a:pt x="104411" y="166390"/>
                  </a:lnTo>
                  <a:lnTo>
                    <a:pt x="78090" y="201587"/>
                  </a:lnTo>
                  <a:lnTo>
                    <a:pt x="55187" y="239283"/>
                  </a:lnTo>
                  <a:lnTo>
                    <a:pt x="35933" y="279249"/>
                  </a:lnTo>
                  <a:lnTo>
                    <a:pt x="20557" y="321253"/>
                  </a:lnTo>
                  <a:lnTo>
                    <a:pt x="9289" y="365066"/>
                  </a:lnTo>
                  <a:lnTo>
                    <a:pt x="2360" y="410458"/>
                  </a:lnTo>
                  <a:lnTo>
                    <a:pt x="0" y="457200"/>
                  </a:lnTo>
                  <a:lnTo>
                    <a:pt x="2360" y="503941"/>
                  </a:lnTo>
                  <a:lnTo>
                    <a:pt x="9289" y="549333"/>
                  </a:lnTo>
                  <a:lnTo>
                    <a:pt x="20557" y="593146"/>
                  </a:lnTo>
                  <a:lnTo>
                    <a:pt x="35933" y="635150"/>
                  </a:lnTo>
                  <a:lnTo>
                    <a:pt x="55187" y="675116"/>
                  </a:lnTo>
                  <a:lnTo>
                    <a:pt x="78090" y="712812"/>
                  </a:lnTo>
                  <a:lnTo>
                    <a:pt x="104411" y="748009"/>
                  </a:lnTo>
                  <a:lnTo>
                    <a:pt x="133921" y="780478"/>
                  </a:lnTo>
                  <a:lnTo>
                    <a:pt x="166390" y="809988"/>
                  </a:lnTo>
                  <a:lnTo>
                    <a:pt x="201587" y="836309"/>
                  </a:lnTo>
                  <a:lnTo>
                    <a:pt x="239283" y="859212"/>
                  </a:lnTo>
                  <a:lnTo>
                    <a:pt x="279249" y="878466"/>
                  </a:lnTo>
                  <a:lnTo>
                    <a:pt x="321253" y="893842"/>
                  </a:lnTo>
                  <a:lnTo>
                    <a:pt x="365066" y="905110"/>
                  </a:lnTo>
                  <a:lnTo>
                    <a:pt x="410458" y="912039"/>
                  </a:lnTo>
                  <a:lnTo>
                    <a:pt x="457200" y="914400"/>
                  </a:lnTo>
                  <a:lnTo>
                    <a:pt x="503941" y="912039"/>
                  </a:lnTo>
                  <a:lnTo>
                    <a:pt x="549333" y="905110"/>
                  </a:lnTo>
                  <a:lnTo>
                    <a:pt x="593146" y="893842"/>
                  </a:lnTo>
                  <a:lnTo>
                    <a:pt x="635150" y="878466"/>
                  </a:lnTo>
                  <a:lnTo>
                    <a:pt x="675116" y="859212"/>
                  </a:lnTo>
                  <a:lnTo>
                    <a:pt x="712812" y="836309"/>
                  </a:lnTo>
                  <a:lnTo>
                    <a:pt x="748009" y="809988"/>
                  </a:lnTo>
                  <a:lnTo>
                    <a:pt x="780478" y="780478"/>
                  </a:lnTo>
                  <a:lnTo>
                    <a:pt x="809988" y="748009"/>
                  </a:lnTo>
                  <a:lnTo>
                    <a:pt x="836309" y="712812"/>
                  </a:lnTo>
                  <a:lnTo>
                    <a:pt x="859212" y="675116"/>
                  </a:lnTo>
                  <a:lnTo>
                    <a:pt x="878466" y="635150"/>
                  </a:lnTo>
                  <a:lnTo>
                    <a:pt x="893842" y="593146"/>
                  </a:lnTo>
                  <a:lnTo>
                    <a:pt x="905110" y="549333"/>
                  </a:lnTo>
                  <a:lnTo>
                    <a:pt x="912039" y="503941"/>
                  </a:lnTo>
                  <a:lnTo>
                    <a:pt x="914399" y="457200"/>
                  </a:lnTo>
                  <a:lnTo>
                    <a:pt x="912039" y="410458"/>
                  </a:lnTo>
                  <a:lnTo>
                    <a:pt x="905110" y="365066"/>
                  </a:lnTo>
                  <a:lnTo>
                    <a:pt x="893842" y="321253"/>
                  </a:lnTo>
                  <a:lnTo>
                    <a:pt x="878466" y="279249"/>
                  </a:lnTo>
                  <a:lnTo>
                    <a:pt x="859212" y="239283"/>
                  </a:lnTo>
                  <a:lnTo>
                    <a:pt x="836309" y="201587"/>
                  </a:lnTo>
                  <a:lnTo>
                    <a:pt x="809988" y="166390"/>
                  </a:lnTo>
                  <a:lnTo>
                    <a:pt x="780478" y="133921"/>
                  </a:lnTo>
                  <a:lnTo>
                    <a:pt x="748009" y="104411"/>
                  </a:lnTo>
                  <a:lnTo>
                    <a:pt x="712812" y="78090"/>
                  </a:lnTo>
                  <a:lnTo>
                    <a:pt x="675116" y="55187"/>
                  </a:lnTo>
                  <a:lnTo>
                    <a:pt x="635150" y="35933"/>
                  </a:lnTo>
                  <a:lnTo>
                    <a:pt x="593146" y="20557"/>
                  </a:lnTo>
                  <a:lnTo>
                    <a:pt x="549333" y="9289"/>
                  </a:lnTo>
                  <a:lnTo>
                    <a:pt x="503941" y="2360"/>
                  </a:lnTo>
                  <a:lnTo>
                    <a:pt x="457200" y="0"/>
                  </a:lnTo>
                  <a:close/>
                </a:path>
              </a:pathLst>
            </a:custGeom>
            <a:solidFill>
              <a:srgbClr val="CCEBFF"/>
            </a:solidFill>
          </p:spPr>
          <p:txBody>
            <a:bodyPr wrap="square" lIns="0" tIns="0" rIns="0" bIns="0" rtlCol="0"/>
            <a:lstStyle/>
            <a:p>
              <a:endParaRPr/>
            </a:p>
          </p:txBody>
        </p:sp>
        <p:sp>
          <p:nvSpPr>
            <p:cNvPr id="21" name="object 21"/>
            <p:cNvSpPr/>
            <p:nvPr/>
          </p:nvSpPr>
          <p:spPr>
            <a:xfrm>
              <a:off x="5944361" y="3505961"/>
              <a:ext cx="914400" cy="914400"/>
            </a:xfrm>
            <a:custGeom>
              <a:avLst/>
              <a:gdLst/>
              <a:ahLst/>
              <a:cxnLst/>
              <a:rect l="l" t="t" r="r" b="b"/>
              <a:pathLst>
                <a:path w="914400" h="914400">
                  <a:moveTo>
                    <a:pt x="0" y="457200"/>
                  </a:moveTo>
                  <a:lnTo>
                    <a:pt x="2360" y="410458"/>
                  </a:lnTo>
                  <a:lnTo>
                    <a:pt x="9289" y="365066"/>
                  </a:lnTo>
                  <a:lnTo>
                    <a:pt x="20557" y="321253"/>
                  </a:lnTo>
                  <a:lnTo>
                    <a:pt x="35933" y="279249"/>
                  </a:lnTo>
                  <a:lnTo>
                    <a:pt x="55187" y="239283"/>
                  </a:lnTo>
                  <a:lnTo>
                    <a:pt x="78090" y="201587"/>
                  </a:lnTo>
                  <a:lnTo>
                    <a:pt x="104411" y="166390"/>
                  </a:lnTo>
                  <a:lnTo>
                    <a:pt x="133921" y="133921"/>
                  </a:lnTo>
                  <a:lnTo>
                    <a:pt x="166390" y="104411"/>
                  </a:lnTo>
                  <a:lnTo>
                    <a:pt x="201587" y="78090"/>
                  </a:lnTo>
                  <a:lnTo>
                    <a:pt x="239283" y="55187"/>
                  </a:lnTo>
                  <a:lnTo>
                    <a:pt x="279249" y="35933"/>
                  </a:lnTo>
                  <a:lnTo>
                    <a:pt x="321253" y="20557"/>
                  </a:lnTo>
                  <a:lnTo>
                    <a:pt x="365066" y="9289"/>
                  </a:lnTo>
                  <a:lnTo>
                    <a:pt x="410458" y="2360"/>
                  </a:lnTo>
                  <a:lnTo>
                    <a:pt x="457200" y="0"/>
                  </a:lnTo>
                  <a:lnTo>
                    <a:pt x="503941" y="2360"/>
                  </a:lnTo>
                  <a:lnTo>
                    <a:pt x="549333" y="9289"/>
                  </a:lnTo>
                  <a:lnTo>
                    <a:pt x="593146" y="20557"/>
                  </a:lnTo>
                  <a:lnTo>
                    <a:pt x="635150" y="35933"/>
                  </a:lnTo>
                  <a:lnTo>
                    <a:pt x="675116" y="55187"/>
                  </a:lnTo>
                  <a:lnTo>
                    <a:pt x="712812" y="78090"/>
                  </a:lnTo>
                  <a:lnTo>
                    <a:pt x="748009" y="104411"/>
                  </a:lnTo>
                  <a:lnTo>
                    <a:pt x="780478" y="133921"/>
                  </a:lnTo>
                  <a:lnTo>
                    <a:pt x="809988" y="166390"/>
                  </a:lnTo>
                  <a:lnTo>
                    <a:pt x="836309" y="201587"/>
                  </a:lnTo>
                  <a:lnTo>
                    <a:pt x="859212" y="239283"/>
                  </a:lnTo>
                  <a:lnTo>
                    <a:pt x="878466" y="279249"/>
                  </a:lnTo>
                  <a:lnTo>
                    <a:pt x="893842" y="321253"/>
                  </a:lnTo>
                  <a:lnTo>
                    <a:pt x="905110" y="365066"/>
                  </a:lnTo>
                  <a:lnTo>
                    <a:pt x="912039" y="410458"/>
                  </a:lnTo>
                  <a:lnTo>
                    <a:pt x="914399" y="457200"/>
                  </a:lnTo>
                  <a:lnTo>
                    <a:pt x="912039" y="503941"/>
                  </a:lnTo>
                  <a:lnTo>
                    <a:pt x="905110" y="549333"/>
                  </a:lnTo>
                  <a:lnTo>
                    <a:pt x="893842" y="593146"/>
                  </a:lnTo>
                  <a:lnTo>
                    <a:pt x="878466" y="635150"/>
                  </a:lnTo>
                  <a:lnTo>
                    <a:pt x="859212" y="675116"/>
                  </a:lnTo>
                  <a:lnTo>
                    <a:pt x="836309" y="712812"/>
                  </a:lnTo>
                  <a:lnTo>
                    <a:pt x="809988" y="748009"/>
                  </a:lnTo>
                  <a:lnTo>
                    <a:pt x="780478" y="780478"/>
                  </a:lnTo>
                  <a:lnTo>
                    <a:pt x="748009" y="809988"/>
                  </a:lnTo>
                  <a:lnTo>
                    <a:pt x="712812" y="836309"/>
                  </a:lnTo>
                  <a:lnTo>
                    <a:pt x="675116" y="859212"/>
                  </a:lnTo>
                  <a:lnTo>
                    <a:pt x="635150" y="878466"/>
                  </a:lnTo>
                  <a:lnTo>
                    <a:pt x="593146" y="893842"/>
                  </a:lnTo>
                  <a:lnTo>
                    <a:pt x="549333" y="905110"/>
                  </a:lnTo>
                  <a:lnTo>
                    <a:pt x="503941" y="912039"/>
                  </a:lnTo>
                  <a:lnTo>
                    <a:pt x="457200" y="914400"/>
                  </a:lnTo>
                  <a:lnTo>
                    <a:pt x="410458" y="912039"/>
                  </a:lnTo>
                  <a:lnTo>
                    <a:pt x="365066" y="905110"/>
                  </a:lnTo>
                  <a:lnTo>
                    <a:pt x="321253" y="893842"/>
                  </a:lnTo>
                  <a:lnTo>
                    <a:pt x="279249" y="878466"/>
                  </a:lnTo>
                  <a:lnTo>
                    <a:pt x="239283" y="859212"/>
                  </a:lnTo>
                  <a:lnTo>
                    <a:pt x="201587" y="836309"/>
                  </a:lnTo>
                  <a:lnTo>
                    <a:pt x="166390" y="809988"/>
                  </a:lnTo>
                  <a:lnTo>
                    <a:pt x="133921" y="780478"/>
                  </a:lnTo>
                  <a:lnTo>
                    <a:pt x="104411" y="748009"/>
                  </a:lnTo>
                  <a:lnTo>
                    <a:pt x="78090" y="712812"/>
                  </a:lnTo>
                  <a:lnTo>
                    <a:pt x="55187" y="675116"/>
                  </a:lnTo>
                  <a:lnTo>
                    <a:pt x="35933" y="635150"/>
                  </a:lnTo>
                  <a:lnTo>
                    <a:pt x="20557" y="593146"/>
                  </a:lnTo>
                  <a:lnTo>
                    <a:pt x="9289" y="549333"/>
                  </a:lnTo>
                  <a:lnTo>
                    <a:pt x="2360" y="503941"/>
                  </a:lnTo>
                  <a:lnTo>
                    <a:pt x="0" y="457200"/>
                  </a:lnTo>
                  <a:close/>
                </a:path>
              </a:pathLst>
            </a:custGeom>
            <a:ln w="38099">
              <a:solidFill>
                <a:srgbClr val="009999"/>
              </a:solidFill>
            </a:ln>
          </p:spPr>
          <p:txBody>
            <a:bodyPr wrap="square" lIns="0" tIns="0" rIns="0" bIns="0" rtlCol="0"/>
            <a:lstStyle/>
            <a:p>
              <a:endParaRPr/>
            </a:p>
          </p:txBody>
        </p:sp>
      </p:grpSp>
      <p:sp>
        <p:nvSpPr>
          <p:cNvPr id="22" name="object 22"/>
          <p:cNvSpPr txBox="1"/>
          <p:nvPr/>
        </p:nvSpPr>
        <p:spPr>
          <a:xfrm>
            <a:off x="6099428" y="1622501"/>
            <a:ext cx="60198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Prod</a:t>
            </a:r>
            <a:endParaRPr sz="2400">
              <a:latin typeface="Times New Roman"/>
              <a:cs typeface="Times New Roman"/>
            </a:endParaRPr>
          </a:p>
        </p:txBody>
      </p:sp>
      <p:sp>
        <p:nvSpPr>
          <p:cNvPr id="23" name="object 23"/>
          <p:cNvSpPr txBox="1"/>
          <p:nvPr/>
        </p:nvSpPr>
        <p:spPr>
          <a:xfrm>
            <a:off x="6023228" y="3757041"/>
            <a:ext cx="6521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9999"/>
                </a:solidFill>
                <a:latin typeface="Times New Roman"/>
                <a:cs typeface="Times New Roman"/>
              </a:rPr>
              <a:t>Cons</a:t>
            </a:r>
            <a:endParaRPr sz="2400">
              <a:latin typeface="Times New Roman"/>
              <a:cs typeface="Times New Roman"/>
            </a:endParaRPr>
          </a:p>
        </p:txBody>
      </p:sp>
      <p:sp>
        <p:nvSpPr>
          <p:cNvPr id="24" name="object 24"/>
          <p:cNvSpPr/>
          <p:nvPr/>
        </p:nvSpPr>
        <p:spPr>
          <a:xfrm>
            <a:off x="6376289" y="2261489"/>
            <a:ext cx="863600" cy="411480"/>
          </a:xfrm>
          <a:custGeom>
            <a:avLst/>
            <a:gdLst/>
            <a:ahLst/>
            <a:cxnLst/>
            <a:rect l="l" t="t" r="r" b="b"/>
            <a:pathLst>
              <a:path w="863600" h="411480">
                <a:moveTo>
                  <a:pt x="751507" y="376287"/>
                </a:moveTo>
                <a:lnTo>
                  <a:pt x="735711" y="410972"/>
                </a:lnTo>
                <a:lnTo>
                  <a:pt x="863472" y="406273"/>
                </a:lnTo>
                <a:lnTo>
                  <a:pt x="845585" y="384175"/>
                </a:lnTo>
                <a:lnTo>
                  <a:pt x="768858" y="384175"/>
                </a:lnTo>
                <a:lnTo>
                  <a:pt x="751507" y="376287"/>
                </a:lnTo>
                <a:close/>
              </a:path>
              <a:path w="863600" h="411480">
                <a:moveTo>
                  <a:pt x="767290" y="341631"/>
                </a:moveTo>
                <a:lnTo>
                  <a:pt x="751507" y="376287"/>
                </a:lnTo>
                <a:lnTo>
                  <a:pt x="768858" y="384175"/>
                </a:lnTo>
                <a:lnTo>
                  <a:pt x="784606" y="349503"/>
                </a:lnTo>
                <a:lnTo>
                  <a:pt x="767290" y="341631"/>
                </a:lnTo>
                <a:close/>
              </a:path>
              <a:path w="863600" h="411480">
                <a:moveTo>
                  <a:pt x="783082" y="306959"/>
                </a:moveTo>
                <a:lnTo>
                  <a:pt x="767290" y="341631"/>
                </a:lnTo>
                <a:lnTo>
                  <a:pt x="784606" y="349503"/>
                </a:lnTo>
                <a:lnTo>
                  <a:pt x="768858" y="384175"/>
                </a:lnTo>
                <a:lnTo>
                  <a:pt x="845585" y="384175"/>
                </a:lnTo>
                <a:lnTo>
                  <a:pt x="783082" y="306959"/>
                </a:lnTo>
                <a:close/>
              </a:path>
              <a:path w="863600" h="411480">
                <a:moveTo>
                  <a:pt x="15875" y="0"/>
                </a:moveTo>
                <a:lnTo>
                  <a:pt x="0" y="34671"/>
                </a:lnTo>
                <a:lnTo>
                  <a:pt x="751507" y="376287"/>
                </a:lnTo>
                <a:lnTo>
                  <a:pt x="767290" y="341631"/>
                </a:lnTo>
                <a:lnTo>
                  <a:pt x="15875" y="0"/>
                </a:lnTo>
                <a:close/>
              </a:path>
            </a:pathLst>
          </a:custGeom>
          <a:solidFill>
            <a:srgbClr val="009999"/>
          </a:solidFill>
        </p:spPr>
        <p:txBody>
          <a:bodyPr wrap="square" lIns="0" tIns="0" rIns="0" bIns="0" rtlCol="0"/>
          <a:lstStyle/>
          <a:p>
            <a:endParaRPr/>
          </a:p>
        </p:txBody>
      </p:sp>
      <p:sp>
        <p:nvSpPr>
          <p:cNvPr id="25" name="object 25"/>
          <p:cNvSpPr/>
          <p:nvPr/>
        </p:nvSpPr>
        <p:spPr>
          <a:xfrm>
            <a:off x="5468492" y="3106292"/>
            <a:ext cx="934719" cy="406400"/>
          </a:xfrm>
          <a:custGeom>
            <a:avLst/>
            <a:gdLst/>
            <a:ahLst/>
            <a:cxnLst/>
            <a:rect l="l" t="t" r="r" b="b"/>
            <a:pathLst>
              <a:path w="934720" h="406400">
                <a:moveTo>
                  <a:pt x="849901" y="379958"/>
                </a:moveTo>
                <a:lnTo>
                  <a:pt x="838962" y="406273"/>
                </a:lnTo>
                <a:lnTo>
                  <a:pt x="934593" y="399669"/>
                </a:lnTo>
                <a:lnTo>
                  <a:pt x="922287" y="385445"/>
                </a:lnTo>
                <a:lnTo>
                  <a:pt x="863092" y="385445"/>
                </a:lnTo>
                <a:lnTo>
                  <a:pt x="849901" y="379958"/>
                </a:lnTo>
                <a:close/>
              </a:path>
              <a:path w="934720" h="406400">
                <a:moveTo>
                  <a:pt x="860893" y="353519"/>
                </a:moveTo>
                <a:lnTo>
                  <a:pt x="849901" y="379958"/>
                </a:lnTo>
                <a:lnTo>
                  <a:pt x="863092" y="385445"/>
                </a:lnTo>
                <a:lnTo>
                  <a:pt x="874141" y="359029"/>
                </a:lnTo>
                <a:lnTo>
                  <a:pt x="860893" y="353519"/>
                </a:lnTo>
                <a:close/>
              </a:path>
              <a:path w="934720" h="406400">
                <a:moveTo>
                  <a:pt x="871855" y="327152"/>
                </a:moveTo>
                <a:lnTo>
                  <a:pt x="860893" y="353519"/>
                </a:lnTo>
                <a:lnTo>
                  <a:pt x="874141" y="359029"/>
                </a:lnTo>
                <a:lnTo>
                  <a:pt x="863092" y="385445"/>
                </a:lnTo>
                <a:lnTo>
                  <a:pt x="922287" y="385445"/>
                </a:lnTo>
                <a:lnTo>
                  <a:pt x="871855" y="327152"/>
                </a:lnTo>
                <a:close/>
              </a:path>
              <a:path w="934720" h="406400">
                <a:moveTo>
                  <a:pt x="10922" y="0"/>
                </a:moveTo>
                <a:lnTo>
                  <a:pt x="0" y="26416"/>
                </a:lnTo>
                <a:lnTo>
                  <a:pt x="849901" y="379958"/>
                </a:lnTo>
                <a:lnTo>
                  <a:pt x="860893" y="353519"/>
                </a:lnTo>
                <a:lnTo>
                  <a:pt x="10922" y="0"/>
                </a:lnTo>
                <a:close/>
              </a:path>
            </a:pathLst>
          </a:custGeom>
          <a:solidFill>
            <a:srgbClr val="009999"/>
          </a:solidFill>
        </p:spPr>
        <p:txBody>
          <a:bodyPr wrap="square" lIns="0" tIns="0" rIns="0" bIns="0" rtlCol="0"/>
          <a:lstStyle/>
          <a:p>
            <a:endParaRPr/>
          </a:p>
        </p:txBody>
      </p:sp>
      <p:graphicFrame>
        <p:nvGraphicFramePr>
          <p:cNvPr id="26" name="object 26"/>
          <p:cNvGraphicFramePr>
            <a:graphicFrameLocks noGrp="1"/>
          </p:cNvGraphicFramePr>
          <p:nvPr/>
        </p:nvGraphicFramePr>
        <p:xfrm>
          <a:off x="5010911" y="2648711"/>
          <a:ext cx="2743200" cy="457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57200">
                <a:tc>
                  <a:txBody>
                    <a:bodyPr/>
                    <a:lstStyle/>
                    <a:p>
                      <a:pPr marL="15240">
                        <a:lnSpc>
                          <a:spcPct val="100000"/>
                        </a:lnSpc>
                        <a:spcBef>
                          <a:spcPts val="890"/>
                        </a:spcBef>
                      </a:pPr>
                      <a:r>
                        <a:rPr sz="2000" dirty="0">
                          <a:solidFill>
                            <a:srgbClr val="009999"/>
                          </a:solidFill>
                          <a:latin typeface="Times New Roman"/>
                          <a:cs typeface="Times New Roman"/>
                        </a:rPr>
                        <a:t>1</a:t>
                      </a:r>
                      <a:r>
                        <a:rPr sz="2000" spc="-20" dirty="0">
                          <a:solidFill>
                            <a:srgbClr val="009999"/>
                          </a:solidFill>
                          <a:latin typeface="Times New Roman"/>
                          <a:cs typeface="Times New Roman"/>
                        </a:rPr>
                        <a:t> </a:t>
                      </a:r>
                      <a:r>
                        <a:rPr sz="2000" dirty="0">
                          <a:solidFill>
                            <a:srgbClr val="009999"/>
                          </a:solidFill>
                          <a:latin typeface="Times New Roman"/>
                          <a:cs typeface="Times New Roman"/>
                        </a:rPr>
                        <a:t>data</a:t>
                      </a:r>
                      <a:endParaRPr sz="2000">
                        <a:latin typeface="Times New Roman"/>
                        <a:cs typeface="Times New Roman"/>
                      </a:endParaRPr>
                    </a:p>
                  </a:txBody>
                  <a:tcPr marL="0" marR="0" marT="11303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tc>
                  <a:txBody>
                    <a:bodyPr/>
                    <a:lstStyle/>
                    <a:p>
                      <a:pPr marL="15240">
                        <a:lnSpc>
                          <a:spcPct val="100000"/>
                        </a:lnSpc>
                        <a:spcBef>
                          <a:spcPts val="890"/>
                        </a:spcBef>
                      </a:pPr>
                      <a:r>
                        <a:rPr sz="2000" dirty="0">
                          <a:solidFill>
                            <a:srgbClr val="009999"/>
                          </a:solidFill>
                          <a:latin typeface="Times New Roman"/>
                          <a:cs typeface="Times New Roman"/>
                        </a:rPr>
                        <a:t>1</a:t>
                      </a:r>
                      <a:r>
                        <a:rPr sz="2000" spc="-20" dirty="0">
                          <a:solidFill>
                            <a:srgbClr val="009999"/>
                          </a:solidFill>
                          <a:latin typeface="Times New Roman"/>
                          <a:cs typeface="Times New Roman"/>
                        </a:rPr>
                        <a:t> </a:t>
                      </a:r>
                      <a:r>
                        <a:rPr sz="2000" dirty="0">
                          <a:solidFill>
                            <a:srgbClr val="009999"/>
                          </a:solidFill>
                          <a:latin typeface="Times New Roman"/>
                          <a:cs typeface="Times New Roman"/>
                        </a:rPr>
                        <a:t>data</a:t>
                      </a:r>
                      <a:endParaRPr sz="2000">
                        <a:latin typeface="Times New Roman"/>
                        <a:cs typeface="Times New Roman"/>
                      </a:endParaRPr>
                    </a:p>
                  </a:txBody>
                  <a:tcPr marL="0" marR="0" marT="11303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tc>
                  <a:txBody>
                    <a:bodyPr/>
                    <a:lstStyle/>
                    <a:p>
                      <a:pPr marL="15240">
                        <a:lnSpc>
                          <a:spcPct val="100000"/>
                        </a:lnSpc>
                        <a:spcBef>
                          <a:spcPts val="890"/>
                        </a:spcBef>
                      </a:pPr>
                      <a:r>
                        <a:rPr sz="2000" dirty="0">
                          <a:solidFill>
                            <a:srgbClr val="009999"/>
                          </a:solidFill>
                          <a:latin typeface="Times New Roman"/>
                          <a:cs typeface="Times New Roman"/>
                        </a:rPr>
                        <a:t>1</a:t>
                      </a:r>
                      <a:r>
                        <a:rPr sz="2000" spc="-20" dirty="0">
                          <a:solidFill>
                            <a:srgbClr val="009999"/>
                          </a:solidFill>
                          <a:latin typeface="Times New Roman"/>
                          <a:cs typeface="Times New Roman"/>
                        </a:rPr>
                        <a:t> </a:t>
                      </a:r>
                      <a:r>
                        <a:rPr sz="2000" dirty="0">
                          <a:solidFill>
                            <a:srgbClr val="009999"/>
                          </a:solidFill>
                          <a:latin typeface="Times New Roman"/>
                          <a:cs typeface="Times New Roman"/>
                        </a:rPr>
                        <a:t>data</a:t>
                      </a:r>
                      <a:endParaRPr sz="2000">
                        <a:latin typeface="Times New Roman"/>
                        <a:cs typeface="Times New Roman"/>
                      </a:endParaRPr>
                    </a:p>
                  </a:txBody>
                  <a:tcPr marL="0" marR="0" marT="113030" marB="0">
                    <a:lnL w="38100">
                      <a:solidFill>
                        <a:srgbClr val="009999"/>
                      </a:solidFill>
                      <a:prstDash val="solid"/>
                    </a:lnL>
                    <a:lnR w="38100">
                      <a:solidFill>
                        <a:srgbClr val="009999"/>
                      </a:solidFill>
                      <a:prstDash val="solid"/>
                    </a:lnR>
                    <a:lnT w="38100">
                      <a:solidFill>
                        <a:srgbClr val="009999"/>
                      </a:solidFill>
                      <a:prstDash val="solid"/>
                    </a:lnT>
                    <a:lnB w="38100">
                      <a:solidFill>
                        <a:srgbClr val="009999"/>
                      </a:solidFill>
                      <a:prstDash val="solid"/>
                    </a:lnB>
                    <a:solidFill>
                      <a:srgbClr val="CCEBFF"/>
                    </a:solidFill>
                  </a:tcPr>
                </a:tc>
                <a:extLst>
                  <a:ext uri="{0D108BD9-81ED-4DB2-BD59-A6C34878D82A}">
                    <a16:rowId xmlns:a16="http://schemas.microsoft.com/office/drawing/2014/main" val="10000"/>
                  </a:ext>
                </a:extLst>
              </a:tr>
            </a:tbl>
          </a:graphicData>
        </a:graphic>
      </p:graphicFrame>
      <p:sp>
        <p:nvSpPr>
          <p:cNvPr id="27" name="object 27"/>
          <p:cNvSpPr txBox="1"/>
          <p:nvPr/>
        </p:nvSpPr>
        <p:spPr>
          <a:xfrm>
            <a:off x="917244" y="4900421"/>
            <a:ext cx="7292975" cy="130556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imes New Roman"/>
                <a:cs typeface="Times New Roman"/>
              </a:rPr>
              <a:t>If the </a:t>
            </a:r>
            <a:r>
              <a:rPr sz="2400" spc="-10" dirty="0">
                <a:latin typeface="Times New Roman"/>
                <a:cs typeface="Times New Roman"/>
              </a:rPr>
              <a:t>buffer </a:t>
            </a:r>
            <a:r>
              <a:rPr sz="2400" spc="-5" dirty="0">
                <a:latin typeface="Times New Roman"/>
                <a:cs typeface="Times New Roman"/>
              </a:rPr>
              <a:t>is </a:t>
            </a:r>
            <a:r>
              <a:rPr sz="2400" dirty="0">
                <a:latin typeface="Times New Roman"/>
                <a:cs typeface="Times New Roman"/>
              </a:rPr>
              <a:t>of length 1, the producer and </a:t>
            </a:r>
            <a:r>
              <a:rPr sz="2400" spc="-5" dirty="0">
                <a:latin typeface="Times New Roman"/>
                <a:cs typeface="Times New Roman"/>
              </a:rPr>
              <a:t>consumer</a:t>
            </a:r>
            <a:r>
              <a:rPr sz="2400" spc="-70" dirty="0">
                <a:latin typeface="Times New Roman"/>
                <a:cs typeface="Times New Roman"/>
              </a:rPr>
              <a:t> </a:t>
            </a:r>
            <a:r>
              <a:rPr sz="2400" spc="-10" dirty="0">
                <a:latin typeface="Times New Roman"/>
                <a:cs typeface="Times New Roman"/>
              </a:rPr>
              <a:t>must  </a:t>
            </a:r>
            <a:r>
              <a:rPr sz="2400" dirty="0">
                <a:latin typeface="Times New Roman"/>
                <a:cs typeface="Times New Roman"/>
              </a:rPr>
              <a:t>necessarily go at the </a:t>
            </a:r>
            <a:r>
              <a:rPr sz="2400" spc="-5" dirty="0">
                <a:latin typeface="Times New Roman"/>
                <a:cs typeface="Times New Roman"/>
              </a:rPr>
              <a:t>same</a:t>
            </a:r>
            <a:r>
              <a:rPr sz="2400" spc="-65" dirty="0">
                <a:latin typeface="Times New Roman"/>
                <a:cs typeface="Times New Roman"/>
              </a:rPr>
              <a:t> </a:t>
            </a:r>
            <a:r>
              <a:rPr sz="2400" spc="-5" dirty="0">
                <a:latin typeface="Times New Roman"/>
                <a:cs typeface="Times New Roman"/>
              </a:rPr>
              <a:t>speed</a:t>
            </a:r>
            <a:endParaRPr sz="2400">
              <a:latin typeface="Times New Roman"/>
              <a:cs typeface="Times New Roman"/>
            </a:endParaRPr>
          </a:p>
          <a:p>
            <a:pPr marL="12700">
              <a:lnSpc>
                <a:spcPct val="100000"/>
              </a:lnSpc>
              <a:spcBef>
                <a:spcPts val="1440"/>
              </a:spcBef>
            </a:pPr>
            <a:r>
              <a:rPr sz="2400" dirty="0">
                <a:latin typeface="Times New Roman"/>
                <a:cs typeface="Times New Roman"/>
              </a:rPr>
              <a:t>Longer length </a:t>
            </a:r>
            <a:r>
              <a:rPr sz="2400" spc="-10" dirty="0">
                <a:latin typeface="Times New Roman"/>
                <a:cs typeface="Times New Roman"/>
              </a:rPr>
              <a:t>buffers </a:t>
            </a:r>
            <a:r>
              <a:rPr sz="2400" dirty="0">
                <a:latin typeface="Times New Roman"/>
                <a:cs typeface="Times New Roman"/>
              </a:rPr>
              <a:t>allow </a:t>
            </a:r>
            <a:r>
              <a:rPr sz="2400" spc="-5" dirty="0">
                <a:latin typeface="Times New Roman"/>
                <a:cs typeface="Times New Roman"/>
              </a:rPr>
              <a:t>some </a:t>
            </a:r>
            <a:r>
              <a:rPr sz="2400" dirty="0">
                <a:latin typeface="Times New Roman"/>
                <a:cs typeface="Times New Roman"/>
              </a:rPr>
              <a:t>independence. Eg. on</a:t>
            </a:r>
            <a:r>
              <a:rPr sz="2400" spc="-125" dirty="0">
                <a:latin typeface="Times New Roman"/>
                <a:cs typeface="Times New Roman"/>
              </a:rPr>
              <a:t> </a:t>
            </a:r>
            <a:r>
              <a:rPr sz="2400" dirty="0">
                <a:latin typeface="Times New Roman"/>
                <a:cs typeface="Times New Roman"/>
              </a:rPr>
              <a:t>the</a:t>
            </a:r>
            <a:endParaRPr sz="2400">
              <a:latin typeface="Times New Roman"/>
              <a:cs typeface="Times New Roman"/>
            </a:endParaRPr>
          </a:p>
        </p:txBody>
      </p:sp>
      <p:sp>
        <p:nvSpPr>
          <p:cNvPr id="28" name="object 28"/>
          <p:cNvSpPr txBox="1"/>
          <p:nvPr/>
        </p:nvSpPr>
        <p:spPr>
          <a:xfrm>
            <a:off x="79349" y="6180835"/>
            <a:ext cx="4584700" cy="564515"/>
          </a:xfrm>
          <a:prstGeom prst="rect">
            <a:avLst/>
          </a:prstGeom>
        </p:spPr>
        <p:txBody>
          <a:bodyPr vert="horz" wrap="square" lIns="0" tIns="12700" rIns="0" bIns="0" rtlCol="0">
            <a:spAutoFit/>
          </a:bodyPr>
          <a:lstStyle/>
          <a:p>
            <a:pPr marL="850265">
              <a:lnSpc>
                <a:spcPts val="2720"/>
              </a:lnSpc>
              <a:spcBef>
                <a:spcPts val="100"/>
              </a:spcBef>
            </a:pPr>
            <a:r>
              <a:rPr sz="2400" dirty="0">
                <a:latin typeface="Times New Roman"/>
                <a:cs typeface="Times New Roman"/>
              </a:rPr>
              <a:t>right the </a:t>
            </a:r>
            <a:r>
              <a:rPr sz="2400" spc="-5" dirty="0">
                <a:latin typeface="Times New Roman"/>
                <a:cs typeface="Times New Roman"/>
              </a:rPr>
              <a:t>consumer was</a:t>
            </a:r>
            <a:r>
              <a:rPr sz="2400" spc="-45" dirty="0">
                <a:latin typeface="Times New Roman"/>
                <a:cs typeface="Times New Roman"/>
              </a:rPr>
              <a:t> </a:t>
            </a:r>
            <a:r>
              <a:rPr sz="2400" spc="-5" dirty="0">
                <a:latin typeface="Times New Roman"/>
                <a:cs typeface="Times New Roman"/>
              </a:rPr>
              <a:t>slower</a:t>
            </a:r>
            <a:endParaRPr sz="2400">
              <a:latin typeface="Times New Roman"/>
              <a:cs typeface="Times New Roman"/>
            </a:endParaRPr>
          </a:p>
          <a:p>
            <a:pPr marL="12700">
              <a:lnSpc>
                <a:spcPts val="1520"/>
              </a:lnSpc>
            </a:pPr>
            <a:r>
              <a:rPr sz="1400" dirty="0">
                <a:solidFill>
                  <a:srgbClr val="FF9966"/>
                </a:solidFill>
                <a:latin typeface="Arial"/>
                <a:cs typeface="Arial"/>
              </a:rPr>
              <a:t>Module</a:t>
            </a:r>
            <a:r>
              <a:rPr sz="1400" spc="-2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81770" y="6505447"/>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5</a:t>
            </a:r>
            <a:endParaRPr sz="1400">
              <a:latin typeface="Arial"/>
              <a:cs typeface="Arial"/>
            </a:endParaRPr>
          </a:p>
        </p:txBody>
      </p:sp>
      <p:sp>
        <p:nvSpPr>
          <p:cNvPr id="17" name="object 17"/>
          <p:cNvSpPr txBox="1"/>
          <p:nvPr/>
        </p:nvSpPr>
        <p:spPr>
          <a:xfrm>
            <a:off x="1109878" y="362204"/>
            <a:ext cx="7348322" cy="750570"/>
          </a:xfrm>
          <a:prstGeom prst="rect">
            <a:avLst/>
          </a:prstGeom>
        </p:spPr>
        <p:txBody>
          <a:bodyPr vert="horz" wrap="square" lIns="0" tIns="139700" rIns="0" bIns="0" rtlCol="0">
            <a:spAutoFit/>
          </a:bodyPr>
          <a:lstStyle/>
          <a:p>
            <a:pPr marL="93345" marR="5080" indent="-81280">
              <a:lnSpc>
                <a:spcPct val="70000"/>
              </a:lnSpc>
              <a:spcBef>
                <a:spcPts val="1100"/>
              </a:spcBef>
            </a:pPr>
            <a:r>
              <a:rPr sz="2800" b="1" spc="-5" dirty="0">
                <a:solidFill>
                  <a:srgbClr val="336699"/>
                </a:solidFill>
                <a:latin typeface="Liberation Sans Narrow"/>
                <a:cs typeface="Liberation Sans Narrow"/>
              </a:rPr>
              <a:t>Two operations in parallel on a </a:t>
            </a:r>
            <a:r>
              <a:rPr sz="2800" b="1" spc="-10" dirty="0">
                <a:solidFill>
                  <a:srgbClr val="336699"/>
                </a:solidFill>
                <a:latin typeface="Liberation Sans Narrow"/>
                <a:cs typeface="Liberation Sans Narrow"/>
              </a:rPr>
              <a:t>shared </a:t>
            </a:r>
            <a:r>
              <a:rPr sz="2800" b="1" spc="-5" dirty="0">
                <a:solidFill>
                  <a:srgbClr val="336699"/>
                </a:solidFill>
                <a:latin typeface="Liberation Sans Narrow"/>
                <a:cs typeface="Liberation Sans Narrow"/>
              </a:rPr>
              <a:t>var</a:t>
            </a:r>
            <a:r>
              <a:rPr lang="en-CA" sz="2800" b="1" spc="-5" dirty="0" err="1">
                <a:solidFill>
                  <a:srgbClr val="336699"/>
                </a:solidFill>
                <a:latin typeface="Liberation Sans Narrow"/>
                <a:cs typeface="Liberation Sans Narrow"/>
              </a:rPr>
              <a:t>iable</a:t>
            </a:r>
            <a:r>
              <a:rPr sz="2800" b="1" spc="-5" dirty="0">
                <a:solidFill>
                  <a:srgbClr val="336699"/>
                </a:solidFill>
                <a:latin typeface="Liberation Sans Narrow"/>
                <a:cs typeface="Liberation Sans Narrow"/>
              </a:rPr>
              <a:t> a  (b is private at </a:t>
            </a:r>
            <a:r>
              <a:rPr sz="2800" b="1" spc="-10" dirty="0">
                <a:solidFill>
                  <a:srgbClr val="336699"/>
                </a:solidFill>
                <a:latin typeface="Liberation Sans Narrow"/>
                <a:cs typeface="Liberation Sans Narrow"/>
              </a:rPr>
              <a:t>each</a:t>
            </a:r>
            <a:r>
              <a:rPr sz="2800" b="1" dirty="0">
                <a:solidFill>
                  <a:srgbClr val="336699"/>
                </a:solidFill>
                <a:latin typeface="Liberation Sans Narrow"/>
                <a:cs typeface="Liberation Sans Narrow"/>
              </a:rPr>
              <a:t> </a:t>
            </a:r>
            <a:r>
              <a:rPr sz="2800" b="1" spc="-5" dirty="0">
                <a:solidFill>
                  <a:srgbClr val="336699"/>
                </a:solidFill>
                <a:latin typeface="Liberation Sans Narrow"/>
                <a:cs typeface="Liberation Sans Narrow"/>
              </a:rPr>
              <a:t>process)</a:t>
            </a:r>
            <a:endParaRPr sz="2800" dirty="0">
              <a:latin typeface="Liberation Sans Narrow"/>
              <a:cs typeface="Liberation Sans Narrow"/>
            </a:endParaRPr>
          </a:p>
        </p:txBody>
      </p:sp>
      <p:sp>
        <p:nvSpPr>
          <p:cNvPr id="18" name="object 18"/>
          <p:cNvSpPr txBox="1"/>
          <p:nvPr/>
        </p:nvSpPr>
        <p:spPr>
          <a:xfrm>
            <a:off x="6562470" y="2006346"/>
            <a:ext cx="1397000" cy="1671955"/>
          </a:xfrm>
          <a:prstGeom prst="rect">
            <a:avLst/>
          </a:prstGeom>
        </p:spPr>
        <p:txBody>
          <a:bodyPr vert="horz" wrap="square" lIns="0" tIns="12700" rIns="0" bIns="0" rtlCol="0">
            <a:spAutoFit/>
          </a:bodyPr>
          <a:lstStyle/>
          <a:p>
            <a:pPr marL="12700" marR="5080">
              <a:lnSpc>
                <a:spcPct val="100000"/>
              </a:lnSpc>
              <a:spcBef>
                <a:spcPts val="100"/>
              </a:spcBef>
            </a:pPr>
            <a:r>
              <a:rPr sz="3600" b="1" dirty="0">
                <a:solidFill>
                  <a:srgbClr val="009999"/>
                </a:solidFill>
                <a:latin typeface="Courier New"/>
                <a:cs typeface="Courier New"/>
              </a:rPr>
              <a:t>b =</a:t>
            </a:r>
            <a:r>
              <a:rPr sz="3600" b="1" spc="-110" dirty="0">
                <a:solidFill>
                  <a:srgbClr val="009999"/>
                </a:solidFill>
                <a:latin typeface="Courier New"/>
                <a:cs typeface="Courier New"/>
              </a:rPr>
              <a:t> </a:t>
            </a:r>
            <a:r>
              <a:rPr sz="3600" b="1" dirty="0">
                <a:solidFill>
                  <a:srgbClr val="009999"/>
                </a:solidFill>
                <a:latin typeface="Courier New"/>
                <a:cs typeface="Courier New"/>
              </a:rPr>
              <a:t>a   b </a:t>
            </a:r>
            <a:r>
              <a:rPr sz="3600" b="1" spc="-5" dirty="0">
                <a:solidFill>
                  <a:srgbClr val="009999"/>
                </a:solidFill>
                <a:latin typeface="Courier New"/>
                <a:cs typeface="Courier New"/>
              </a:rPr>
              <a:t>++  </a:t>
            </a:r>
            <a:r>
              <a:rPr sz="3600" b="1" dirty="0">
                <a:solidFill>
                  <a:srgbClr val="009999"/>
                </a:solidFill>
                <a:latin typeface="Courier New"/>
                <a:cs typeface="Courier New"/>
              </a:rPr>
              <a:t>a =</a:t>
            </a:r>
            <a:r>
              <a:rPr sz="3600" b="1" spc="-110" dirty="0">
                <a:solidFill>
                  <a:srgbClr val="009999"/>
                </a:solidFill>
                <a:latin typeface="Courier New"/>
                <a:cs typeface="Courier New"/>
              </a:rPr>
              <a:t> </a:t>
            </a:r>
            <a:r>
              <a:rPr sz="3600" b="1" dirty="0">
                <a:solidFill>
                  <a:srgbClr val="009999"/>
                </a:solidFill>
                <a:latin typeface="Courier New"/>
                <a:cs typeface="Courier New"/>
              </a:rPr>
              <a:t>b</a:t>
            </a:r>
            <a:endParaRPr sz="3600">
              <a:latin typeface="Courier New"/>
              <a:cs typeface="Courier New"/>
            </a:endParaRPr>
          </a:p>
        </p:txBody>
      </p:sp>
      <p:sp>
        <p:nvSpPr>
          <p:cNvPr id="19" name="object 19"/>
          <p:cNvSpPr txBox="1"/>
          <p:nvPr/>
        </p:nvSpPr>
        <p:spPr>
          <a:xfrm>
            <a:off x="1679194" y="1343025"/>
            <a:ext cx="5482590" cy="934085"/>
          </a:xfrm>
          <a:prstGeom prst="rect">
            <a:avLst/>
          </a:prstGeom>
        </p:spPr>
        <p:txBody>
          <a:bodyPr vert="horz" wrap="square" lIns="0" tIns="12700" rIns="0" bIns="0" rtlCol="0">
            <a:spAutoFit/>
          </a:bodyPr>
          <a:lstStyle/>
          <a:p>
            <a:pPr marL="265430">
              <a:lnSpc>
                <a:spcPts val="2855"/>
              </a:lnSpc>
              <a:spcBef>
                <a:spcPts val="100"/>
              </a:spcBef>
              <a:tabLst>
                <a:tab pos="5147945" algn="l"/>
              </a:tabLst>
            </a:pPr>
            <a:r>
              <a:rPr sz="3600" spc="-15" baseline="2314" dirty="0">
                <a:solidFill>
                  <a:srgbClr val="009999"/>
                </a:solidFill>
                <a:latin typeface="Times New Roman"/>
                <a:cs typeface="Times New Roman"/>
              </a:rPr>
              <a:t>P</a:t>
            </a:r>
            <a:r>
              <a:rPr sz="3600" spc="-7" baseline="2314" dirty="0">
                <a:solidFill>
                  <a:srgbClr val="009999"/>
                </a:solidFill>
                <a:latin typeface="Times New Roman"/>
                <a:cs typeface="Times New Roman"/>
              </a:rPr>
              <a:t>1</a:t>
            </a:r>
            <a:r>
              <a:rPr sz="3600" baseline="2314" dirty="0">
                <a:solidFill>
                  <a:srgbClr val="009999"/>
                </a:solidFill>
                <a:latin typeface="Times New Roman"/>
                <a:cs typeface="Times New Roman"/>
              </a:rPr>
              <a:t>	</a:t>
            </a:r>
            <a:r>
              <a:rPr sz="2400" spc="-10" dirty="0">
                <a:solidFill>
                  <a:srgbClr val="009999"/>
                </a:solidFill>
                <a:latin typeface="Times New Roman"/>
                <a:cs typeface="Times New Roman"/>
              </a:rPr>
              <a:t>P2</a:t>
            </a:r>
            <a:endParaRPr sz="2400">
              <a:latin typeface="Times New Roman"/>
              <a:cs typeface="Times New Roman"/>
            </a:endParaRPr>
          </a:p>
          <a:p>
            <a:pPr marL="12700">
              <a:lnSpc>
                <a:spcPts val="4295"/>
              </a:lnSpc>
            </a:pPr>
            <a:r>
              <a:rPr sz="3600" b="1" dirty="0">
                <a:solidFill>
                  <a:srgbClr val="009999"/>
                </a:solidFill>
                <a:latin typeface="Courier New"/>
                <a:cs typeface="Courier New"/>
              </a:rPr>
              <a:t>b =</a:t>
            </a:r>
            <a:r>
              <a:rPr sz="3600" b="1" spc="-25" dirty="0">
                <a:solidFill>
                  <a:srgbClr val="009999"/>
                </a:solidFill>
                <a:latin typeface="Courier New"/>
                <a:cs typeface="Courier New"/>
              </a:rPr>
              <a:t> </a:t>
            </a:r>
            <a:r>
              <a:rPr sz="3600" b="1" dirty="0">
                <a:solidFill>
                  <a:srgbClr val="009999"/>
                </a:solidFill>
                <a:latin typeface="Courier New"/>
                <a:cs typeface="Courier New"/>
              </a:rPr>
              <a:t>a</a:t>
            </a:r>
            <a:endParaRPr sz="3600">
              <a:latin typeface="Courier New"/>
              <a:cs typeface="Courier New"/>
            </a:endParaRPr>
          </a:p>
        </p:txBody>
      </p:sp>
      <p:sp>
        <p:nvSpPr>
          <p:cNvPr id="20" name="object 20"/>
          <p:cNvSpPr/>
          <p:nvPr/>
        </p:nvSpPr>
        <p:spPr>
          <a:xfrm>
            <a:off x="3321939" y="2153030"/>
            <a:ext cx="2979420" cy="154305"/>
          </a:xfrm>
          <a:custGeom>
            <a:avLst/>
            <a:gdLst/>
            <a:ahLst/>
            <a:cxnLst/>
            <a:rect l="l" t="t" r="r" b="b"/>
            <a:pathLst>
              <a:path w="2979420" h="154305">
                <a:moveTo>
                  <a:pt x="2923032" y="96901"/>
                </a:moveTo>
                <a:lnTo>
                  <a:pt x="2922491" y="111217"/>
                </a:lnTo>
                <a:lnTo>
                  <a:pt x="2936748" y="111760"/>
                </a:lnTo>
                <a:lnTo>
                  <a:pt x="2935732" y="140335"/>
                </a:lnTo>
                <a:lnTo>
                  <a:pt x="2921391" y="140335"/>
                </a:lnTo>
                <a:lnTo>
                  <a:pt x="2920873" y="154051"/>
                </a:lnTo>
                <a:lnTo>
                  <a:pt x="2951074" y="140335"/>
                </a:lnTo>
                <a:lnTo>
                  <a:pt x="2935732" y="140335"/>
                </a:lnTo>
                <a:lnTo>
                  <a:pt x="2921411" y="139789"/>
                </a:lnTo>
                <a:lnTo>
                  <a:pt x="2952274" y="139789"/>
                </a:lnTo>
                <a:lnTo>
                  <a:pt x="2979039" y="127635"/>
                </a:lnTo>
                <a:lnTo>
                  <a:pt x="2923032" y="96901"/>
                </a:lnTo>
                <a:close/>
              </a:path>
              <a:path w="2979420" h="154305">
                <a:moveTo>
                  <a:pt x="2922491" y="111217"/>
                </a:moveTo>
                <a:lnTo>
                  <a:pt x="2921411" y="139789"/>
                </a:lnTo>
                <a:lnTo>
                  <a:pt x="2935732" y="140335"/>
                </a:lnTo>
                <a:lnTo>
                  <a:pt x="2936748" y="111760"/>
                </a:lnTo>
                <a:lnTo>
                  <a:pt x="2922491" y="111217"/>
                </a:lnTo>
                <a:close/>
              </a:path>
              <a:path w="2979420" h="154305">
                <a:moveTo>
                  <a:pt x="1143" y="0"/>
                </a:moveTo>
                <a:lnTo>
                  <a:pt x="0" y="28575"/>
                </a:lnTo>
                <a:lnTo>
                  <a:pt x="2921411" y="139789"/>
                </a:lnTo>
                <a:lnTo>
                  <a:pt x="2922491" y="111217"/>
                </a:lnTo>
                <a:lnTo>
                  <a:pt x="1143" y="0"/>
                </a:lnTo>
                <a:close/>
              </a:path>
            </a:pathLst>
          </a:custGeom>
          <a:solidFill>
            <a:srgbClr val="FF3300"/>
          </a:solidFill>
        </p:spPr>
        <p:txBody>
          <a:bodyPr wrap="square" lIns="0" tIns="0" rIns="0" bIns="0" rtlCol="0"/>
          <a:lstStyle/>
          <a:p>
            <a:endParaRPr/>
          </a:p>
        </p:txBody>
      </p:sp>
      <p:sp>
        <p:nvSpPr>
          <p:cNvPr id="21" name="object 21"/>
          <p:cNvSpPr/>
          <p:nvPr/>
        </p:nvSpPr>
        <p:spPr>
          <a:xfrm>
            <a:off x="2844545" y="3415665"/>
            <a:ext cx="3474085" cy="817244"/>
          </a:xfrm>
          <a:custGeom>
            <a:avLst/>
            <a:gdLst/>
            <a:ahLst/>
            <a:cxnLst/>
            <a:rect l="l" t="t" r="r" b="b"/>
            <a:pathLst>
              <a:path w="3474085" h="817245">
                <a:moveTo>
                  <a:pt x="49403" y="761492"/>
                </a:moveTo>
                <a:lnTo>
                  <a:pt x="0" y="802005"/>
                </a:lnTo>
                <a:lnTo>
                  <a:pt x="62103" y="817245"/>
                </a:lnTo>
                <a:lnTo>
                  <a:pt x="59644" y="806450"/>
                </a:lnTo>
                <a:lnTo>
                  <a:pt x="44958" y="806450"/>
                </a:lnTo>
                <a:lnTo>
                  <a:pt x="38608" y="778637"/>
                </a:lnTo>
                <a:lnTo>
                  <a:pt x="52585" y="775462"/>
                </a:lnTo>
                <a:lnTo>
                  <a:pt x="49403" y="761492"/>
                </a:lnTo>
                <a:close/>
              </a:path>
              <a:path w="3474085" h="817245">
                <a:moveTo>
                  <a:pt x="52585" y="775462"/>
                </a:moveTo>
                <a:lnTo>
                  <a:pt x="38608" y="778637"/>
                </a:lnTo>
                <a:lnTo>
                  <a:pt x="44958" y="806450"/>
                </a:lnTo>
                <a:lnTo>
                  <a:pt x="58921" y="803279"/>
                </a:lnTo>
                <a:lnTo>
                  <a:pt x="52585" y="775462"/>
                </a:lnTo>
                <a:close/>
              </a:path>
              <a:path w="3474085" h="817245">
                <a:moveTo>
                  <a:pt x="58921" y="803279"/>
                </a:moveTo>
                <a:lnTo>
                  <a:pt x="44958" y="806450"/>
                </a:lnTo>
                <a:lnTo>
                  <a:pt x="59644" y="806450"/>
                </a:lnTo>
                <a:lnTo>
                  <a:pt x="58921" y="803279"/>
                </a:lnTo>
                <a:close/>
              </a:path>
              <a:path w="3474085" h="817245">
                <a:moveTo>
                  <a:pt x="3467227" y="0"/>
                </a:moveTo>
                <a:lnTo>
                  <a:pt x="52585" y="775462"/>
                </a:lnTo>
                <a:lnTo>
                  <a:pt x="58921" y="803279"/>
                </a:lnTo>
                <a:lnTo>
                  <a:pt x="3473577" y="27939"/>
                </a:lnTo>
                <a:lnTo>
                  <a:pt x="3467227" y="0"/>
                </a:lnTo>
                <a:close/>
              </a:path>
            </a:pathLst>
          </a:custGeom>
          <a:solidFill>
            <a:srgbClr val="FF3300"/>
          </a:solidFill>
        </p:spPr>
        <p:txBody>
          <a:bodyPr wrap="square" lIns="0" tIns="0" rIns="0" bIns="0" rtlCol="0"/>
          <a:lstStyle/>
          <a:p>
            <a:endParaRPr/>
          </a:p>
        </p:txBody>
      </p:sp>
      <p:sp>
        <p:nvSpPr>
          <p:cNvPr id="22" name="object 22"/>
          <p:cNvSpPr txBox="1"/>
          <p:nvPr/>
        </p:nvSpPr>
        <p:spPr>
          <a:xfrm>
            <a:off x="-152399" y="3897629"/>
            <a:ext cx="9296399" cy="2854628"/>
          </a:xfrm>
          <a:prstGeom prst="rect">
            <a:avLst/>
          </a:prstGeom>
        </p:spPr>
        <p:txBody>
          <a:bodyPr vert="horz" wrap="square" lIns="0" tIns="12700" rIns="0" bIns="0" rtlCol="0">
            <a:spAutoFit/>
          </a:bodyPr>
          <a:lstStyle/>
          <a:p>
            <a:pPr marL="1637664" marR="5126990">
              <a:lnSpc>
                <a:spcPct val="100000"/>
              </a:lnSpc>
              <a:spcBef>
                <a:spcPts val="100"/>
              </a:spcBef>
            </a:pPr>
            <a:r>
              <a:rPr sz="3600" b="1" spc="-5" dirty="0">
                <a:solidFill>
                  <a:srgbClr val="009999"/>
                </a:solidFill>
                <a:latin typeface="Courier New"/>
                <a:cs typeface="Courier New"/>
              </a:rPr>
              <a:t>b++  </a:t>
            </a:r>
            <a:endParaRPr lang="en-CA" sz="3600" b="1" spc="-5" dirty="0">
              <a:solidFill>
                <a:srgbClr val="009999"/>
              </a:solidFill>
              <a:latin typeface="Courier New"/>
              <a:cs typeface="Courier New"/>
            </a:endParaRPr>
          </a:p>
          <a:p>
            <a:pPr marL="1637664" marR="5126990">
              <a:lnSpc>
                <a:spcPct val="100000"/>
              </a:lnSpc>
              <a:spcBef>
                <a:spcPts val="100"/>
              </a:spcBef>
            </a:pPr>
            <a:r>
              <a:rPr sz="3600" b="1" dirty="0">
                <a:solidFill>
                  <a:srgbClr val="009999"/>
                </a:solidFill>
                <a:latin typeface="Courier New"/>
                <a:cs typeface="Courier New"/>
              </a:rPr>
              <a:t>a =</a:t>
            </a:r>
            <a:r>
              <a:rPr sz="3600" b="1" spc="-110" dirty="0">
                <a:solidFill>
                  <a:srgbClr val="009999"/>
                </a:solidFill>
                <a:latin typeface="Courier New"/>
                <a:cs typeface="Courier New"/>
              </a:rPr>
              <a:t> </a:t>
            </a:r>
            <a:r>
              <a:rPr sz="3600" b="1" dirty="0">
                <a:solidFill>
                  <a:srgbClr val="009999"/>
                </a:solidFill>
                <a:latin typeface="Courier New"/>
                <a:cs typeface="Courier New"/>
              </a:rPr>
              <a:t>b</a:t>
            </a:r>
            <a:endParaRPr sz="3600" dirty="0">
              <a:latin typeface="Courier New"/>
              <a:cs typeface="Courier New"/>
            </a:endParaRPr>
          </a:p>
          <a:p>
            <a:pPr marL="761365">
              <a:lnSpc>
                <a:spcPct val="100000"/>
              </a:lnSpc>
              <a:spcBef>
                <a:spcPts val="1910"/>
              </a:spcBef>
            </a:pPr>
            <a:r>
              <a:rPr sz="2000" dirty="0">
                <a:solidFill>
                  <a:srgbClr val="336699"/>
                </a:solidFill>
                <a:latin typeface="Liberation Sans Narrow"/>
                <a:cs typeface="Liberation Sans Narrow"/>
              </a:rPr>
              <a:t>Suppose a </a:t>
            </a:r>
            <a:r>
              <a:rPr sz="2000" spc="-5" dirty="0">
                <a:solidFill>
                  <a:srgbClr val="336699"/>
                </a:solidFill>
                <a:latin typeface="Liberation Sans Narrow"/>
                <a:cs typeface="Liberation Sans Narrow"/>
              </a:rPr>
              <a:t>is </a:t>
            </a:r>
            <a:r>
              <a:rPr sz="2000" dirty="0">
                <a:solidFill>
                  <a:srgbClr val="336699"/>
                </a:solidFill>
                <a:latin typeface="Liberation Sans Narrow"/>
                <a:cs typeface="Liberation Sans Narrow"/>
              </a:rPr>
              <a:t>0 </a:t>
            </a:r>
            <a:r>
              <a:rPr sz="2000" spc="-5" dirty="0">
                <a:solidFill>
                  <a:srgbClr val="336699"/>
                </a:solidFill>
                <a:latin typeface="Liberation Sans Narrow"/>
                <a:cs typeface="Liberation Sans Narrow"/>
              </a:rPr>
              <a:t>at the</a:t>
            </a:r>
            <a:r>
              <a:rPr sz="2000" spc="-65" dirty="0">
                <a:solidFill>
                  <a:srgbClr val="336699"/>
                </a:solidFill>
                <a:latin typeface="Liberation Sans Narrow"/>
                <a:cs typeface="Liberation Sans Narrow"/>
              </a:rPr>
              <a:t> </a:t>
            </a:r>
            <a:r>
              <a:rPr sz="2000" spc="-5" dirty="0">
                <a:solidFill>
                  <a:srgbClr val="336699"/>
                </a:solidFill>
                <a:latin typeface="Liberation Sans Narrow"/>
                <a:cs typeface="Liberation Sans Narrow"/>
              </a:rPr>
              <a:t>start</a:t>
            </a:r>
            <a:endParaRPr sz="2000" dirty="0">
              <a:latin typeface="Liberation Sans Narrow"/>
              <a:cs typeface="Liberation Sans Narrow"/>
            </a:endParaRPr>
          </a:p>
          <a:p>
            <a:pPr marL="761365" marR="1738630">
              <a:lnSpc>
                <a:spcPct val="100000"/>
              </a:lnSpc>
            </a:pPr>
            <a:r>
              <a:rPr sz="2000" spc="-5" dirty="0">
                <a:solidFill>
                  <a:srgbClr val="336699"/>
                </a:solidFill>
                <a:latin typeface="Liberation Sans Narrow"/>
                <a:cs typeface="Liberation Sans Narrow"/>
              </a:rPr>
              <a:t>P1 is </a:t>
            </a:r>
            <a:r>
              <a:rPr sz="2000" dirty="0">
                <a:solidFill>
                  <a:srgbClr val="336699"/>
                </a:solidFill>
                <a:latin typeface="Liberation Sans Narrow"/>
                <a:cs typeface="Liberation Sans Narrow"/>
              </a:rPr>
              <a:t>working </a:t>
            </a:r>
            <a:r>
              <a:rPr sz="2000" spc="-5" dirty="0">
                <a:solidFill>
                  <a:srgbClr val="336699"/>
                </a:solidFill>
                <a:latin typeface="Liberation Sans Narrow"/>
                <a:cs typeface="Liberation Sans Narrow"/>
              </a:rPr>
              <a:t>on old value of </a:t>
            </a:r>
            <a:r>
              <a:rPr sz="2000" dirty="0">
                <a:solidFill>
                  <a:srgbClr val="336699"/>
                </a:solidFill>
                <a:latin typeface="Liberation Sans Narrow"/>
                <a:cs typeface="Liberation Sans Narrow"/>
              </a:rPr>
              <a:t>a </a:t>
            </a:r>
            <a:r>
              <a:rPr sz="2000" spc="-5" dirty="0">
                <a:solidFill>
                  <a:srgbClr val="336699"/>
                </a:solidFill>
                <a:latin typeface="Liberation Sans Narrow"/>
                <a:cs typeface="Liberation Sans Narrow"/>
              </a:rPr>
              <a:t>so the end result will be </a:t>
            </a:r>
            <a:r>
              <a:rPr sz="2000" dirty="0">
                <a:solidFill>
                  <a:srgbClr val="336699"/>
                </a:solidFill>
                <a:latin typeface="Liberation Sans Narrow"/>
                <a:cs typeface="Liberation Sans Narrow"/>
              </a:rPr>
              <a:t>a = 1.  </a:t>
            </a:r>
            <a:r>
              <a:rPr sz="2000" spc="-5" dirty="0">
                <a:solidFill>
                  <a:srgbClr val="336699"/>
                </a:solidFill>
                <a:latin typeface="Liberation Sans Narrow"/>
                <a:cs typeface="Liberation Sans Narrow"/>
              </a:rPr>
              <a:t>Will be </a:t>
            </a:r>
            <a:r>
              <a:rPr sz="2000" dirty="0">
                <a:solidFill>
                  <a:srgbClr val="336699"/>
                </a:solidFill>
                <a:latin typeface="Liberation Sans Narrow"/>
                <a:cs typeface="Liberation Sans Narrow"/>
              </a:rPr>
              <a:t>a = 2 </a:t>
            </a:r>
            <a:r>
              <a:rPr sz="2000" spc="-5" dirty="0">
                <a:solidFill>
                  <a:srgbClr val="336699"/>
                </a:solidFill>
                <a:latin typeface="Liberation Sans Narrow"/>
                <a:cs typeface="Liberation Sans Narrow"/>
              </a:rPr>
              <a:t>if the two tasks are executed one after the</a:t>
            </a:r>
            <a:r>
              <a:rPr sz="2000" spc="-65" dirty="0">
                <a:solidFill>
                  <a:srgbClr val="336699"/>
                </a:solidFill>
                <a:latin typeface="Liberation Sans Narrow"/>
                <a:cs typeface="Liberation Sans Narrow"/>
              </a:rPr>
              <a:t> </a:t>
            </a:r>
            <a:r>
              <a:rPr sz="2000" spc="-5" dirty="0">
                <a:solidFill>
                  <a:srgbClr val="336699"/>
                </a:solidFill>
                <a:latin typeface="Liberation Sans Narrow"/>
                <a:cs typeface="Liberation Sans Narrow"/>
              </a:rPr>
              <a:t>other</a:t>
            </a:r>
            <a:r>
              <a:rPr lang="en-CA" sz="2000" spc="-5" dirty="0">
                <a:solidFill>
                  <a:srgbClr val="336699"/>
                </a:solidFill>
                <a:latin typeface="Liberation Sans Narrow"/>
                <a:cs typeface="Liberation Sans Narrow"/>
              </a:rPr>
              <a:t>. </a:t>
            </a:r>
            <a:r>
              <a:rPr sz="1600" spc="-5" dirty="0">
                <a:solidFill>
                  <a:srgbClr val="336699"/>
                </a:solidFill>
                <a:latin typeface="Liberation Sans Narrow"/>
                <a:cs typeface="Liberation Sans Narrow"/>
              </a:rPr>
              <a:t>If a was saved when P1 is interrupted, it could not </a:t>
            </a:r>
            <a:r>
              <a:rPr sz="1600" dirty="0">
                <a:solidFill>
                  <a:srgbClr val="336699"/>
                </a:solidFill>
                <a:latin typeface="Liberation Sans Narrow"/>
                <a:cs typeface="Liberation Sans Narrow"/>
              </a:rPr>
              <a:t>be </a:t>
            </a:r>
            <a:r>
              <a:rPr sz="1600" spc="-5" dirty="0">
                <a:solidFill>
                  <a:srgbClr val="336699"/>
                </a:solidFill>
                <a:latin typeface="Liberation Sans Narrow"/>
                <a:cs typeface="Liberation Sans Narrow"/>
              </a:rPr>
              <a:t>shared with P2 (there would be two a while</a:t>
            </a:r>
            <a:r>
              <a:rPr sz="1600" spc="-30" dirty="0">
                <a:solidFill>
                  <a:srgbClr val="336699"/>
                </a:solidFill>
                <a:latin typeface="Liberation Sans Narrow"/>
                <a:cs typeface="Liberation Sans Narrow"/>
              </a:rPr>
              <a:t> </a:t>
            </a:r>
            <a:r>
              <a:rPr sz="1600" spc="-5" dirty="0">
                <a:solidFill>
                  <a:srgbClr val="336699"/>
                </a:solidFill>
                <a:latin typeface="Liberation Sans Narrow"/>
                <a:cs typeface="Liberation Sans Narrow"/>
              </a:rPr>
              <a:t>we</a:t>
            </a:r>
            <a:r>
              <a:rPr lang="en-CA" sz="1600" dirty="0">
                <a:latin typeface="Liberation Sans Narrow"/>
                <a:cs typeface="Liberation Sans Narrow"/>
              </a:rPr>
              <a:t> </a:t>
            </a:r>
            <a:r>
              <a:rPr sz="1600" spc="-15" dirty="0">
                <a:solidFill>
                  <a:srgbClr val="336699"/>
                </a:solidFill>
                <a:latin typeface="Liberation Sans Narrow"/>
                <a:cs typeface="Liberation Sans Narrow"/>
              </a:rPr>
              <a:t>want </a:t>
            </a:r>
            <a:r>
              <a:rPr sz="1600" spc="-5" dirty="0">
                <a:solidFill>
                  <a:srgbClr val="336699"/>
                </a:solidFill>
                <a:latin typeface="Liberation Sans Narrow"/>
                <a:cs typeface="Liberation Sans Narrow"/>
              </a:rPr>
              <a:t>only</a:t>
            </a:r>
            <a:r>
              <a:rPr sz="1600" spc="-35" dirty="0">
                <a:solidFill>
                  <a:srgbClr val="336699"/>
                </a:solidFill>
                <a:latin typeface="Liberation Sans Narrow"/>
                <a:cs typeface="Liberation Sans Narrow"/>
              </a:rPr>
              <a:t> </a:t>
            </a:r>
            <a:r>
              <a:rPr sz="1600" spc="-5" dirty="0">
                <a:solidFill>
                  <a:srgbClr val="336699"/>
                </a:solidFill>
                <a:latin typeface="Liberation Sans Narrow"/>
                <a:cs typeface="Liberation Sans Narrow"/>
              </a:rPr>
              <a:t>one)</a:t>
            </a:r>
            <a:endParaRPr sz="1600" dirty="0">
              <a:latin typeface="Liberation Sans Narrow"/>
              <a:cs typeface="Liberation Sans Narrow"/>
            </a:endParaRPr>
          </a:p>
        </p:txBody>
      </p:sp>
      <p:sp>
        <p:nvSpPr>
          <p:cNvPr id="23" name="object 23"/>
          <p:cNvSpPr txBox="1"/>
          <p:nvPr/>
        </p:nvSpPr>
        <p:spPr>
          <a:xfrm>
            <a:off x="3840226" y="1468882"/>
            <a:ext cx="1646174"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3300"/>
                </a:solidFill>
                <a:latin typeface="Liberation Sans Narrow"/>
                <a:cs typeface="Liberation Sans Narrow"/>
              </a:rPr>
              <a:t>interruption</a:t>
            </a:r>
            <a:endParaRPr sz="2400" dirty="0">
              <a:latin typeface="Liberation Sans Narrow"/>
              <a:cs typeface="Liberation Sans Narrow"/>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1109877" y="364363"/>
            <a:ext cx="7154137" cy="728980"/>
          </a:xfrm>
          <a:prstGeom prst="rect">
            <a:avLst/>
          </a:prstGeom>
        </p:spPr>
        <p:txBody>
          <a:bodyPr vert="horz" wrap="square" lIns="0" tIns="13335" rIns="0" bIns="0" rtlCol="0">
            <a:spAutoFit/>
          </a:bodyPr>
          <a:lstStyle/>
          <a:p>
            <a:pPr marL="12700">
              <a:lnSpc>
                <a:spcPts val="3485"/>
              </a:lnSpc>
              <a:spcBef>
                <a:spcPts val="105"/>
              </a:spcBef>
            </a:pPr>
            <a:r>
              <a:rPr dirty="0"/>
              <a:t>The bounded buffer </a:t>
            </a:r>
            <a:r>
              <a:rPr sz="2800" spc="-5" dirty="0"/>
              <a:t>(bounded</a:t>
            </a:r>
            <a:r>
              <a:rPr sz="2800" spc="-130" dirty="0"/>
              <a:t> </a:t>
            </a:r>
            <a:r>
              <a:rPr sz="2800" spc="-5" dirty="0"/>
              <a:t>buffer)</a:t>
            </a:r>
            <a:endParaRPr sz="2800" dirty="0"/>
          </a:p>
          <a:p>
            <a:pPr marL="12700">
              <a:lnSpc>
                <a:spcPts val="2045"/>
              </a:lnSpc>
            </a:pPr>
            <a:r>
              <a:rPr sz="2000" dirty="0"/>
              <a:t>a fundamental data </a:t>
            </a:r>
            <a:r>
              <a:rPr sz="2000" spc="-5" dirty="0"/>
              <a:t>structure in</a:t>
            </a:r>
            <a:r>
              <a:rPr sz="2000" spc="-110" dirty="0"/>
              <a:t> </a:t>
            </a:r>
            <a:r>
              <a:rPr sz="2000" spc="-5" dirty="0"/>
              <a:t>OS</a:t>
            </a:r>
            <a:endParaRPr sz="2000" dirty="0"/>
          </a:p>
        </p:txBody>
      </p:sp>
      <p:grpSp>
        <p:nvGrpSpPr>
          <p:cNvPr id="13" name="object 13"/>
          <p:cNvGrpSpPr/>
          <p:nvPr/>
        </p:nvGrpSpPr>
        <p:grpSpPr>
          <a:xfrm>
            <a:off x="1441450" y="1593850"/>
            <a:ext cx="546100" cy="469900"/>
            <a:chOff x="1441450" y="1593850"/>
            <a:chExt cx="546100" cy="469900"/>
          </a:xfrm>
        </p:grpSpPr>
        <p:sp>
          <p:nvSpPr>
            <p:cNvPr id="14" name="object 14"/>
            <p:cNvSpPr/>
            <p:nvPr/>
          </p:nvSpPr>
          <p:spPr>
            <a:xfrm>
              <a:off x="1447800" y="1600200"/>
              <a:ext cx="533400" cy="457200"/>
            </a:xfrm>
            <a:custGeom>
              <a:avLst/>
              <a:gdLst/>
              <a:ahLst/>
              <a:cxnLst/>
              <a:rect l="l" t="t" r="r" b="b"/>
              <a:pathLst>
                <a:path w="533400" h="457200">
                  <a:moveTo>
                    <a:pt x="533400" y="0"/>
                  </a:moveTo>
                  <a:lnTo>
                    <a:pt x="0" y="0"/>
                  </a:lnTo>
                  <a:lnTo>
                    <a:pt x="0" y="457200"/>
                  </a:lnTo>
                  <a:lnTo>
                    <a:pt x="533400" y="457200"/>
                  </a:lnTo>
                  <a:lnTo>
                    <a:pt x="533400" y="0"/>
                  </a:lnTo>
                  <a:close/>
                </a:path>
              </a:pathLst>
            </a:custGeom>
            <a:solidFill>
              <a:srgbClr val="3333FF"/>
            </a:solidFill>
          </p:spPr>
          <p:txBody>
            <a:bodyPr wrap="square" lIns="0" tIns="0" rIns="0" bIns="0" rtlCol="0"/>
            <a:lstStyle/>
            <a:p>
              <a:endParaRPr/>
            </a:p>
          </p:txBody>
        </p:sp>
        <p:sp>
          <p:nvSpPr>
            <p:cNvPr id="15" name="object 15"/>
            <p:cNvSpPr/>
            <p:nvPr/>
          </p:nvSpPr>
          <p:spPr>
            <a:xfrm>
              <a:off x="1447800" y="16002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grpSp>
      <p:sp>
        <p:nvSpPr>
          <p:cNvPr id="16" name="object 16"/>
          <p:cNvSpPr txBox="1"/>
          <p:nvPr/>
        </p:nvSpPr>
        <p:spPr>
          <a:xfrm>
            <a:off x="1526794" y="1703577"/>
            <a:ext cx="3746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b[0]</a:t>
            </a:r>
            <a:endParaRPr sz="1600">
              <a:latin typeface="Times New Roman"/>
              <a:cs typeface="Times New Roman"/>
            </a:endParaRPr>
          </a:p>
        </p:txBody>
      </p:sp>
      <p:grpSp>
        <p:nvGrpSpPr>
          <p:cNvPr id="17" name="object 17"/>
          <p:cNvGrpSpPr/>
          <p:nvPr/>
        </p:nvGrpSpPr>
        <p:grpSpPr>
          <a:xfrm>
            <a:off x="1974850" y="1593850"/>
            <a:ext cx="546100" cy="469900"/>
            <a:chOff x="1974850" y="1593850"/>
            <a:chExt cx="546100" cy="469900"/>
          </a:xfrm>
        </p:grpSpPr>
        <p:sp>
          <p:nvSpPr>
            <p:cNvPr id="18" name="object 18"/>
            <p:cNvSpPr/>
            <p:nvPr/>
          </p:nvSpPr>
          <p:spPr>
            <a:xfrm>
              <a:off x="1981200" y="1600200"/>
              <a:ext cx="533400" cy="457200"/>
            </a:xfrm>
            <a:custGeom>
              <a:avLst/>
              <a:gdLst/>
              <a:ahLst/>
              <a:cxnLst/>
              <a:rect l="l" t="t" r="r" b="b"/>
              <a:pathLst>
                <a:path w="533400" h="457200">
                  <a:moveTo>
                    <a:pt x="533400" y="0"/>
                  </a:moveTo>
                  <a:lnTo>
                    <a:pt x="0" y="0"/>
                  </a:lnTo>
                  <a:lnTo>
                    <a:pt x="0" y="457200"/>
                  </a:lnTo>
                  <a:lnTo>
                    <a:pt x="533400" y="457200"/>
                  </a:lnTo>
                  <a:lnTo>
                    <a:pt x="533400" y="0"/>
                  </a:lnTo>
                  <a:close/>
                </a:path>
              </a:pathLst>
            </a:custGeom>
            <a:solidFill>
              <a:srgbClr val="3333FF"/>
            </a:solidFill>
          </p:spPr>
          <p:txBody>
            <a:bodyPr wrap="square" lIns="0" tIns="0" rIns="0" bIns="0" rtlCol="0"/>
            <a:lstStyle/>
            <a:p>
              <a:endParaRPr/>
            </a:p>
          </p:txBody>
        </p:sp>
        <p:sp>
          <p:nvSpPr>
            <p:cNvPr id="19" name="object 19"/>
            <p:cNvSpPr/>
            <p:nvPr/>
          </p:nvSpPr>
          <p:spPr>
            <a:xfrm>
              <a:off x="1981200" y="16002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grpSp>
      <p:sp>
        <p:nvSpPr>
          <p:cNvPr id="20" name="object 20"/>
          <p:cNvSpPr txBox="1"/>
          <p:nvPr/>
        </p:nvSpPr>
        <p:spPr>
          <a:xfrm>
            <a:off x="2060829" y="1688337"/>
            <a:ext cx="3746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b[1]</a:t>
            </a:r>
            <a:endParaRPr sz="1600">
              <a:latin typeface="Times New Roman"/>
              <a:cs typeface="Times New Roman"/>
            </a:endParaRPr>
          </a:p>
        </p:txBody>
      </p:sp>
      <p:grpSp>
        <p:nvGrpSpPr>
          <p:cNvPr id="21" name="object 21"/>
          <p:cNvGrpSpPr/>
          <p:nvPr/>
        </p:nvGrpSpPr>
        <p:grpSpPr>
          <a:xfrm>
            <a:off x="908050" y="2051050"/>
            <a:ext cx="546100" cy="469900"/>
            <a:chOff x="908050" y="2051050"/>
            <a:chExt cx="546100" cy="469900"/>
          </a:xfrm>
        </p:grpSpPr>
        <p:sp>
          <p:nvSpPr>
            <p:cNvPr id="22" name="object 22"/>
            <p:cNvSpPr/>
            <p:nvPr/>
          </p:nvSpPr>
          <p:spPr>
            <a:xfrm>
              <a:off x="914400" y="2057400"/>
              <a:ext cx="533400" cy="457200"/>
            </a:xfrm>
            <a:custGeom>
              <a:avLst/>
              <a:gdLst/>
              <a:ahLst/>
              <a:cxnLst/>
              <a:rect l="l" t="t" r="r" b="b"/>
              <a:pathLst>
                <a:path w="533400" h="457200">
                  <a:moveTo>
                    <a:pt x="533400" y="0"/>
                  </a:moveTo>
                  <a:lnTo>
                    <a:pt x="0" y="0"/>
                  </a:lnTo>
                  <a:lnTo>
                    <a:pt x="0" y="457200"/>
                  </a:lnTo>
                  <a:lnTo>
                    <a:pt x="533400" y="457200"/>
                  </a:lnTo>
                  <a:lnTo>
                    <a:pt x="533400" y="0"/>
                  </a:lnTo>
                  <a:close/>
                </a:path>
              </a:pathLst>
            </a:custGeom>
            <a:solidFill>
              <a:srgbClr val="3333FF"/>
            </a:solidFill>
          </p:spPr>
          <p:txBody>
            <a:bodyPr wrap="square" lIns="0" tIns="0" rIns="0" bIns="0" rtlCol="0"/>
            <a:lstStyle/>
            <a:p>
              <a:endParaRPr/>
            </a:p>
          </p:txBody>
        </p:sp>
        <p:sp>
          <p:nvSpPr>
            <p:cNvPr id="23" name="object 23"/>
            <p:cNvSpPr/>
            <p:nvPr/>
          </p:nvSpPr>
          <p:spPr>
            <a:xfrm>
              <a:off x="914400" y="20574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grpSp>
      <p:sp>
        <p:nvSpPr>
          <p:cNvPr id="24" name="object 24"/>
          <p:cNvSpPr txBox="1"/>
          <p:nvPr/>
        </p:nvSpPr>
        <p:spPr>
          <a:xfrm>
            <a:off x="994054" y="2145918"/>
            <a:ext cx="37465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b[7]</a:t>
            </a:r>
            <a:endParaRPr sz="1600">
              <a:latin typeface="Times New Roman"/>
              <a:cs typeface="Times New Roman"/>
            </a:endParaRPr>
          </a:p>
        </p:txBody>
      </p:sp>
      <p:sp>
        <p:nvSpPr>
          <p:cNvPr id="25" name="object 25"/>
          <p:cNvSpPr/>
          <p:nvPr/>
        </p:nvSpPr>
        <p:spPr>
          <a:xfrm>
            <a:off x="2514600" y="20574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sp>
        <p:nvSpPr>
          <p:cNvPr id="26" name="object 26"/>
          <p:cNvSpPr txBox="1"/>
          <p:nvPr/>
        </p:nvSpPr>
        <p:spPr>
          <a:xfrm>
            <a:off x="2594229" y="2145918"/>
            <a:ext cx="37592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9999"/>
                </a:solidFill>
                <a:latin typeface="Times New Roman"/>
                <a:cs typeface="Times New Roman"/>
              </a:rPr>
              <a:t>b[</a:t>
            </a:r>
            <a:r>
              <a:rPr sz="1600" b="1" dirty="0">
                <a:solidFill>
                  <a:srgbClr val="009999"/>
                </a:solidFill>
                <a:latin typeface="Times New Roman"/>
                <a:cs typeface="Times New Roman"/>
              </a:rPr>
              <a:t>2</a:t>
            </a:r>
            <a:r>
              <a:rPr sz="1600" b="1" spc="-5" dirty="0">
                <a:solidFill>
                  <a:srgbClr val="009999"/>
                </a:solidFill>
                <a:latin typeface="Times New Roman"/>
                <a:cs typeface="Times New Roman"/>
              </a:rPr>
              <a:t>]</a:t>
            </a:r>
            <a:endParaRPr sz="1600">
              <a:latin typeface="Times New Roman"/>
              <a:cs typeface="Times New Roman"/>
            </a:endParaRPr>
          </a:p>
        </p:txBody>
      </p:sp>
      <p:grpSp>
        <p:nvGrpSpPr>
          <p:cNvPr id="27" name="object 27"/>
          <p:cNvGrpSpPr/>
          <p:nvPr/>
        </p:nvGrpSpPr>
        <p:grpSpPr>
          <a:xfrm>
            <a:off x="908050" y="2508250"/>
            <a:ext cx="546100" cy="469900"/>
            <a:chOff x="908050" y="2508250"/>
            <a:chExt cx="546100" cy="469900"/>
          </a:xfrm>
        </p:grpSpPr>
        <p:sp>
          <p:nvSpPr>
            <p:cNvPr id="28" name="object 28"/>
            <p:cNvSpPr/>
            <p:nvPr/>
          </p:nvSpPr>
          <p:spPr>
            <a:xfrm>
              <a:off x="914400" y="2514600"/>
              <a:ext cx="533400" cy="457200"/>
            </a:xfrm>
            <a:custGeom>
              <a:avLst/>
              <a:gdLst/>
              <a:ahLst/>
              <a:cxnLst/>
              <a:rect l="l" t="t" r="r" b="b"/>
              <a:pathLst>
                <a:path w="533400" h="457200">
                  <a:moveTo>
                    <a:pt x="533400" y="0"/>
                  </a:moveTo>
                  <a:lnTo>
                    <a:pt x="0" y="0"/>
                  </a:lnTo>
                  <a:lnTo>
                    <a:pt x="0" y="457200"/>
                  </a:lnTo>
                  <a:lnTo>
                    <a:pt x="533400" y="457200"/>
                  </a:lnTo>
                  <a:lnTo>
                    <a:pt x="533400" y="0"/>
                  </a:lnTo>
                  <a:close/>
                </a:path>
              </a:pathLst>
            </a:custGeom>
            <a:solidFill>
              <a:srgbClr val="3333FF"/>
            </a:solidFill>
          </p:spPr>
          <p:txBody>
            <a:bodyPr wrap="square" lIns="0" tIns="0" rIns="0" bIns="0" rtlCol="0"/>
            <a:lstStyle/>
            <a:p>
              <a:endParaRPr/>
            </a:p>
          </p:txBody>
        </p:sp>
        <p:sp>
          <p:nvSpPr>
            <p:cNvPr id="29" name="object 29"/>
            <p:cNvSpPr/>
            <p:nvPr/>
          </p:nvSpPr>
          <p:spPr>
            <a:xfrm>
              <a:off x="914400" y="25146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grpSp>
      <p:sp>
        <p:nvSpPr>
          <p:cNvPr id="30" name="object 30"/>
          <p:cNvSpPr txBox="1"/>
          <p:nvPr/>
        </p:nvSpPr>
        <p:spPr>
          <a:xfrm>
            <a:off x="994054" y="2603118"/>
            <a:ext cx="37528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b</a:t>
            </a:r>
            <a:r>
              <a:rPr sz="1600" b="1" spc="-10" dirty="0">
                <a:latin typeface="Times New Roman"/>
                <a:cs typeface="Times New Roman"/>
              </a:rPr>
              <a:t>[</a:t>
            </a:r>
            <a:r>
              <a:rPr sz="1600" b="1" dirty="0">
                <a:latin typeface="Times New Roman"/>
                <a:cs typeface="Times New Roman"/>
              </a:rPr>
              <a:t>6</a:t>
            </a:r>
            <a:r>
              <a:rPr sz="1600" b="1" spc="-5" dirty="0">
                <a:latin typeface="Times New Roman"/>
                <a:cs typeface="Times New Roman"/>
              </a:rPr>
              <a:t>]</a:t>
            </a:r>
            <a:endParaRPr sz="1600">
              <a:latin typeface="Times New Roman"/>
              <a:cs typeface="Times New Roman"/>
            </a:endParaRPr>
          </a:p>
        </p:txBody>
      </p:sp>
      <p:sp>
        <p:nvSpPr>
          <p:cNvPr id="31" name="object 31"/>
          <p:cNvSpPr/>
          <p:nvPr/>
        </p:nvSpPr>
        <p:spPr>
          <a:xfrm>
            <a:off x="2514600" y="25146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sp>
        <p:nvSpPr>
          <p:cNvPr id="32" name="object 32"/>
          <p:cNvSpPr txBox="1"/>
          <p:nvPr/>
        </p:nvSpPr>
        <p:spPr>
          <a:xfrm>
            <a:off x="2594229" y="2603118"/>
            <a:ext cx="37592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9999"/>
                </a:solidFill>
                <a:latin typeface="Times New Roman"/>
                <a:cs typeface="Times New Roman"/>
              </a:rPr>
              <a:t>b[</a:t>
            </a:r>
            <a:r>
              <a:rPr sz="1600" b="1" dirty="0">
                <a:solidFill>
                  <a:srgbClr val="009999"/>
                </a:solidFill>
                <a:latin typeface="Times New Roman"/>
                <a:cs typeface="Times New Roman"/>
              </a:rPr>
              <a:t>3</a:t>
            </a:r>
            <a:r>
              <a:rPr sz="1600" b="1" spc="-5" dirty="0">
                <a:solidFill>
                  <a:srgbClr val="009999"/>
                </a:solidFill>
                <a:latin typeface="Times New Roman"/>
                <a:cs typeface="Times New Roman"/>
              </a:rPr>
              <a:t>]</a:t>
            </a:r>
            <a:endParaRPr sz="1600">
              <a:latin typeface="Times New Roman"/>
              <a:cs typeface="Times New Roman"/>
            </a:endParaRPr>
          </a:p>
        </p:txBody>
      </p:sp>
      <p:sp>
        <p:nvSpPr>
          <p:cNvPr id="33" name="object 33"/>
          <p:cNvSpPr/>
          <p:nvPr/>
        </p:nvSpPr>
        <p:spPr>
          <a:xfrm>
            <a:off x="1981200" y="29718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sp>
        <p:nvSpPr>
          <p:cNvPr id="34" name="object 34"/>
          <p:cNvSpPr txBox="1"/>
          <p:nvPr/>
        </p:nvSpPr>
        <p:spPr>
          <a:xfrm>
            <a:off x="2060829" y="3060318"/>
            <a:ext cx="37528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9999"/>
                </a:solidFill>
                <a:latin typeface="Times New Roman"/>
                <a:cs typeface="Times New Roman"/>
              </a:rPr>
              <a:t>b</a:t>
            </a:r>
            <a:r>
              <a:rPr sz="1600" b="1" spc="-10" dirty="0">
                <a:solidFill>
                  <a:srgbClr val="009999"/>
                </a:solidFill>
                <a:latin typeface="Times New Roman"/>
                <a:cs typeface="Times New Roman"/>
              </a:rPr>
              <a:t>[</a:t>
            </a:r>
            <a:r>
              <a:rPr sz="1600" b="1" dirty="0">
                <a:solidFill>
                  <a:srgbClr val="009999"/>
                </a:solidFill>
                <a:latin typeface="Times New Roman"/>
                <a:cs typeface="Times New Roman"/>
              </a:rPr>
              <a:t>4</a:t>
            </a:r>
            <a:r>
              <a:rPr sz="1600" b="1" spc="-5" dirty="0">
                <a:solidFill>
                  <a:srgbClr val="009999"/>
                </a:solidFill>
                <a:latin typeface="Times New Roman"/>
                <a:cs typeface="Times New Roman"/>
              </a:rPr>
              <a:t>]</a:t>
            </a:r>
            <a:endParaRPr sz="1600">
              <a:latin typeface="Times New Roman"/>
              <a:cs typeface="Times New Roman"/>
            </a:endParaRPr>
          </a:p>
        </p:txBody>
      </p:sp>
      <p:sp>
        <p:nvSpPr>
          <p:cNvPr id="35" name="object 35"/>
          <p:cNvSpPr/>
          <p:nvPr/>
        </p:nvSpPr>
        <p:spPr>
          <a:xfrm>
            <a:off x="1447800" y="2971800"/>
            <a:ext cx="533400" cy="457200"/>
          </a:xfrm>
          <a:custGeom>
            <a:avLst/>
            <a:gdLst/>
            <a:ahLst/>
            <a:cxnLst/>
            <a:rect l="l" t="t" r="r" b="b"/>
            <a:pathLst>
              <a:path w="533400" h="457200">
                <a:moveTo>
                  <a:pt x="0" y="457200"/>
                </a:moveTo>
                <a:lnTo>
                  <a:pt x="533400" y="457200"/>
                </a:lnTo>
                <a:lnTo>
                  <a:pt x="533400" y="0"/>
                </a:lnTo>
                <a:lnTo>
                  <a:pt x="0" y="0"/>
                </a:lnTo>
                <a:lnTo>
                  <a:pt x="0" y="457200"/>
                </a:lnTo>
                <a:close/>
              </a:path>
            </a:pathLst>
          </a:custGeom>
          <a:ln w="12700">
            <a:solidFill>
              <a:srgbClr val="336699"/>
            </a:solidFill>
          </a:ln>
        </p:spPr>
        <p:txBody>
          <a:bodyPr wrap="square" lIns="0" tIns="0" rIns="0" bIns="0" rtlCol="0"/>
          <a:lstStyle/>
          <a:p>
            <a:endParaRPr/>
          </a:p>
        </p:txBody>
      </p:sp>
      <p:sp>
        <p:nvSpPr>
          <p:cNvPr id="36" name="object 36"/>
          <p:cNvSpPr txBox="1"/>
          <p:nvPr/>
        </p:nvSpPr>
        <p:spPr>
          <a:xfrm>
            <a:off x="1527428" y="3060318"/>
            <a:ext cx="375285"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9999"/>
                </a:solidFill>
                <a:latin typeface="Times New Roman"/>
                <a:cs typeface="Times New Roman"/>
              </a:rPr>
              <a:t>b</a:t>
            </a:r>
            <a:r>
              <a:rPr sz="1600" b="1" spc="-10" dirty="0">
                <a:solidFill>
                  <a:srgbClr val="009999"/>
                </a:solidFill>
                <a:latin typeface="Times New Roman"/>
                <a:cs typeface="Times New Roman"/>
              </a:rPr>
              <a:t>[</a:t>
            </a:r>
            <a:r>
              <a:rPr sz="1600" b="1" dirty="0">
                <a:solidFill>
                  <a:srgbClr val="009999"/>
                </a:solidFill>
                <a:latin typeface="Times New Roman"/>
                <a:cs typeface="Times New Roman"/>
              </a:rPr>
              <a:t>5</a:t>
            </a:r>
            <a:r>
              <a:rPr sz="1600" b="1" spc="-5" dirty="0">
                <a:solidFill>
                  <a:srgbClr val="009999"/>
                </a:solidFill>
                <a:latin typeface="Times New Roman"/>
                <a:cs typeface="Times New Roman"/>
              </a:rPr>
              <a:t>]</a:t>
            </a:r>
            <a:endParaRPr sz="1600">
              <a:latin typeface="Times New Roman"/>
              <a:cs typeface="Times New Roman"/>
            </a:endParaRPr>
          </a:p>
        </p:txBody>
      </p:sp>
      <p:sp>
        <p:nvSpPr>
          <p:cNvPr id="37" name="object 37"/>
          <p:cNvSpPr txBox="1"/>
          <p:nvPr/>
        </p:nvSpPr>
        <p:spPr>
          <a:xfrm>
            <a:off x="3584575" y="2382138"/>
            <a:ext cx="411480"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800000"/>
                </a:solidFill>
                <a:latin typeface="Times New Roman"/>
                <a:cs typeface="Times New Roman"/>
              </a:rPr>
              <a:t>or</a:t>
            </a:r>
            <a:endParaRPr sz="3200">
              <a:latin typeface="Times New Roman"/>
              <a:cs typeface="Times New Roman"/>
            </a:endParaRPr>
          </a:p>
        </p:txBody>
      </p:sp>
      <p:sp>
        <p:nvSpPr>
          <p:cNvPr id="38" name="object 38"/>
          <p:cNvSpPr/>
          <p:nvPr/>
        </p:nvSpPr>
        <p:spPr>
          <a:xfrm>
            <a:off x="812126" y="2972561"/>
            <a:ext cx="408305" cy="484505"/>
          </a:xfrm>
          <a:custGeom>
            <a:avLst/>
            <a:gdLst/>
            <a:ahLst/>
            <a:cxnLst/>
            <a:rect l="l" t="t" r="r" b="b"/>
            <a:pathLst>
              <a:path w="408305" h="484504">
                <a:moveTo>
                  <a:pt x="344432" y="46367"/>
                </a:moveTo>
                <a:lnTo>
                  <a:pt x="0" y="459613"/>
                </a:lnTo>
                <a:lnTo>
                  <a:pt x="29273" y="483997"/>
                </a:lnTo>
                <a:lnTo>
                  <a:pt x="373698" y="70745"/>
                </a:lnTo>
                <a:lnTo>
                  <a:pt x="344432" y="46367"/>
                </a:lnTo>
                <a:close/>
              </a:path>
              <a:path w="408305" h="484504">
                <a:moveTo>
                  <a:pt x="400366" y="31750"/>
                </a:moveTo>
                <a:lnTo>
                  <a:pt x="356616" y="31750"/>
                </a:lnTo>
                <a:lnTo>
                  <a:pt x="385876" y="56134"/>
                </a:lnTo>
                <a:lnTo>
                  <a:pt x="373698" y="70745"/>
                </a:lnTo>
                <a:lnTo>
                  <a:pt x="388327" y="82930"/>
                </a:lnTo>
                <a:lnTo>
                  <a:pt x="400366" y="31750"/>
                </a:lnTo>
                <a:close/>
              </a:path>
              <a:path w="408305" h="484504">
                <a:moveTo>
                  <a:pt x="356616" y="31750"/>
                </a:moveTo>
                <a:lnTo>
                  <a:pt x="344432" y="46367"/>
                </a:lnTo>
                <a:lnTo>
                  <a:pt x="373698" y="70745"/>
                </a:lnTo>
                <a:lnTo>
                  <a:pt x="385876" y="56134"/>
                </a:lnTo>
                <a:lnTo>
                  <a:pt x="356616" y="31750"/>
                </a:lnTo>
                <a:close/>
              </a:path>
              <a:path w="408305" h="484504">
                <a:moveTo>
                  <a:pt x="407835" y="0"/>
                </a:moveTo>
                <a:lnTo>
                  <a:pt x="329780" y="34162"/>
                </a:lnTo>
                <a:lnTo>
                  <a:pt x="344432" y="46367"/>
                </a:lnTo>
                <a:lnTo>
                  <a:pt x="356616" y="31750"/>
                </a:lnTo>
                <a:lnTo>
                  <a:pt x="400366" y="31750"/>
                </a:lnTo>
                <a:lnTo>
                  <a:pt x="407835" y="0"/>
                </a:lnTo>
                <a:close/>
              </a:path>
            </a:pathLst>
          </a:custGeom>
          <a:solidFill>
            <a:srgbClr val="009999"/>
          </a:solidFill>
        </p:spPr>
        <p:txBody>
          <a:bodyPr wrap="square" lIns="0" tIns="0" rIns="0" bIns="0" rtlCol="0"/>
          <a:lstStyle/>
          <a:p>
            <a:endParaRPr/>
          </a:p>
        </p:txBody>
      </p:sp>
      <p:sp>
        <p:nvSpPr>
          <p:cNvPr id="39" name="object 39"/>
          <p:cNvSpPr txBox="1"/>
          <p:nvPr/>
        </p:nvSpPr>
        <p:spPr>
          <a:xfrm>
            <a:off x="459740" y="3456813"/>
            <a:ext cx="1039494" cy="513080"/>
          </a:xfrm>
          <a:prstGeom prst="rect">
            <a:avLst/>
          </a:prstGeom>
        </p:spPr>
        <p:txBody>
          <a:bodyPr vert="horz" wrap="square" lIns="0" tIns="12065" rIns="0" bIns="0" rtlCol="0">
            <a:spAutoFit/>
          </a:bodyPr>
          <a:lstStyle/>
          <a:p>
            <a:pPr marL="12700" marR="5080">
              <a:lnSpc>
                <a:spcPct val="100000"/>
              </a:lnSpc>
              <a:spcBef>
                <a:spcPts val="95"/>
              </a:spcBef>
            </a:pPr>
            <a:r>
              <a:rPr sz="1600" b="1" spc="-5" dirty="0">
                <a:latin typeface="Times New Roman"/>
                <a:cs typeface="Times New Roman"/>
              </a:rPr>
              <a:t>out</a:t>
            </a:r>
            <a:r>
              <a:rPr sz="1600" spc="-5" dirty="0">
                <a:latin typeface="Times New Roman"/>
                <a:cs typeface="Times New Roman"/>
              </a:rPr>
              <a:t>: </a:t>
            </a:r>
            <a:r>
              <a:rPr sz="1600" dirty="0">
                <a:latin typeface="Times New Roman"/>
                <a:cs typeface="Times New Roman"/>
              </a:rPr>
              <a:t>1st</a:t>
            </a:r>
            <a:r>
              <a:rPr sz="1600" spc="-70" dirty="0">
                <a:latin typeface="Times New Roman"/>
                <a:cs typeface="Times New Roman"/>
              </a:rPr>
              <a:t> </a:t>
            </a:r>
            <a:r>
              <a:rPr sz="1600" dirty="0">
                <a:latin typeface="Times New Roman"/>
                <a:cs typeface="Times New Roman"/>
              </a:rPr>
              <a:t>pos.  </a:t>
            </a:r>
            <a:r>
              <a:rPr sz="1600" spc="-5" dirty="0">
                <a:latin typeface="Times New Roman"/>
                <a:cs typeface="Times New Roman"/>
              </a:rPr>
              <a:t>full</a:t>
            </a:r>
            <a:endParaRPr sz="1600">
              <a:latin typeface="Times New Roman"/>
              <a:cs typeface="Times New Roman"/>
            </a:endParaRPr>
          </a:p>
        </p:txBody>
      </p:sp>
      <p:sp>
        <p:nvSpPr>
          <p:cNvPr id="40" name="object 40"/>
          <p:cNvSpPr/>
          <p:nvPr/>
        </p:nvSpPr>
        <p:spPr>
          <a:xfrm>
            <a:off x="2667761" y="1726945"/>
            <a:ext cx="483870" cy="331470"/>
          </a:xfrm>
          <a:custGeom>
            <a:avLst/>
            <a:gdLst/>
            <a:ahLst/>
            <a:cxnLst/>
            <a:rect l="l" t="t" r="r" b="b"/>
            <a:pathLst>
              <a:path w="483869" h="331469">
                <a:moveTo>
                  <a:pt x="42290" y="257301"/>
                </a:moveTo>
                <a:lnTo>
                  <a:pt x="0" y="331215"/>
                </a:lnTo>
                <a:lnTo>
                  <a:pt x="84581" y="320675"/>
                </a:lnTo>
                <a:lnTo>
                  <a:pt x="81022" y="315340"/>
                </a:lnTo>
                <a:lnTo>
                  <a:pt x="58165" y="315340"/>
                </a:lnTo>
                <a:lnTo>
                  <a:pt x="36956" y="283717"/>
                </a:lnTo>
                <a:lnTo>
                  <a:pt x="52849" y="273123"/>
                </a:lnTo>
                <a:lnTo>
                  <a:pt x="42290" y="257301"/>
                </a:lnTo>
                <a:close/>
              </a:path>
              <a:path w="483869" h="331469">
                <a:moveTo>
                  <a:pt x="52849" y="273123"/>
                </a:moveTo>
                <a:lnTo>
                  <a:pt x="36956" y="283717"/>
                </a:lnTo>
                <a:lnTo>
                  <a:pt x="58165" y="315340"/>
                </a:lnTo>
                <a:lnTo>
                  <a:pt x="73985" y="304796"/>
                </a:lnTo>
                <a:lnTo>
                  <a:pt x="52849" y="273123"/>
                </a:lnTo>
                <a:close/>
              </a:path>
              <a:path w="483869" h="331469">
                <a:moveTo>
                  <a:pt x="73985" y="304796"/>
                </a:moveTo>
                <a:lnTo>
                  <a:pt x="58165" y="315340"/>
                </a:lnTo>
                <a:lnTo>
                  <a:pt x="81022" y="315340"/>
                </a:lnTo>
                <a:lnTo>
                  <a:pt x="73985" y="304796"/>
                </a:lnTo>
                <a:close/>
              </a:path>
              <a:path w="483869" h="331469">
                <a:moveTo>
                  <a:pt x="462533" y="0"/>
                </a:moveTo>
                <a:lnTo>
                  <a:pt x="52849" y="273123"/>
                </a:lnTo>
                <a:lnTo>
                  <a:pt x="73985" y="304796"/>
                </a:lnTo>
                <a:lnTo>
                  <a:pt x="483615" y="31750"/>
                </a:lnTo>
                <a:lnTo>
                  <a:pt x="462533" y="0"/>
                </a:lnTo>
                <a:close/>
              </a:path>
            </a:pathLst>
          </a:custGeom>
          <a:solidFill>
            <a:srgbClr val="009999"/>
          </a:solidFill>
        </p:spPr>
        <p:txBody>
          <a:bodyPr wrap="square" lIns="0" tIns="0" rIns="0" bIns="0" rtlCol="0"/>
          <a:lstStyle/>
          <a:p>
            <a:endParaRPr/>
          </a:p>
        </p:txBody>
      </p:sp>
      <p:sp>
        <p:nvSpPr>
          <p:cNvPr id="41" name="object 41"/>
          <p:cNvSpPr txBox="1"/>
          <p:nvPr/>
        </p:nvSpPr>
        <p:spPr>
          <a:xfrm>
            <a:off x="3127375" y="1543304"/>
            <a:ext cx="925830" cy="51308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in</a:t>
            </a:r>
            <a:r>
              <a:rPr sz="1600" spc="-5" dirty="0">
                <a:latin typeface="Times New Roman"/>
                <a:cs typeface="Times New Roman"/>
              </a:rPr>
              <a:t>: 1st</a:t>
            </a:r>
            <a:r>
              <a:rPr sz="1600" spc="-40" dirty="0">
                <a:latin typeface="Times New Roman"/>
                <a:cs typeface="Times New Roman"/>
              </a:rPr>
              <a:t> </a:t>
            </a:r>
            <a:r>
              <a:rPr sz="1600" spc="-5" dirty="0">
                <a:latin typeface="Times New Roman"/>
                <a:cs typeface="Times New Roman"/>
              </a:rPr>
              <a:t>pos.</a:t>
            </a:r>
            <a:endParaRPr sz="1600">
              <a:latin typeface="Times New Roman"/>
              <a:cs typeface="Times New Roman"/>
            </a:endParaRPr>
          </a:p>
          <a:p>
            <a:pPr marL="12700">
              <a:lnSpc>
                <a:spcPct val="100000"/>
              </a:lnSpc>
            </a:pPr>
            <a:r>
              <a:rPr sz="1600" spc="-5" dirty="0">
                <a:latin typeface="Times New Roman"/>
                <a:cs typeface="Times New Roman"/>
              </a:rPr>
              <a:t>free</a:t>
            </a:r>
            <a:endParaRPr sz="1600">
              <a:latin typeface="Times New Roman"/>
              <a:cs typeface="Times New Roman"/>
            </a:endParaRPr>
          </a:p>
        </p:txBody>
      </p:sp>
      <p:graphicFrame>
        <p:nvGraphicFramePr>
          <p:cNvPr id="42" name="object 42"/>
          <p:cNvGraphicFramePr>
            <a:graphicFrameLocks noGrp="1"/>
          </p:cNvGraphicFramePr>
          <p:nvPr/>
        </p:nvGraphicFramePr>
        <p:xfrm>
          <a:off x="4561078" y="1746250"/>
          <a:ext cx="4446266" cy="457199"/>
        </p:xfrm>
        <a:graphic>
          <a:graphicData uri="http://schemas.openxmlformats.org/drawingml/2006/table">
            <a:tbl>
              <a:tblPr firstRow="1" bandRow="1">
                <a:tableStyleId>{2D5ABB26-0587-4C30-8999-92F81FD0307C}</a:tableStyleId>
              </a:tblPr>
              <a:tblGrid>
                <a:gridCol w="525780">
                  <a:extLst>
                    <a:ext uri="{9D8B030D-6E8A-4147-A177-3AD203B41FA5}">
                      <a16:colId xmlns:a16="http://schemas.microsoft.com/office/drawing/2014/main" val="20000"/>
                    </a:ext>
                  </a:extLst>
                </a:gridCol>
                <a:gridCol w="524509">
                  <a:extLst>
                    <a:ext uri="{9D8B030D-6E8A-4147-A177-3AD203B41FA5}">
                      <a16:colId xmlns:a16="http://schemas.microsoft.com/office/drawing/2014/main" val="20001"/>
                    </a:ext>
                  </a:extLst>
                </a:gridCol>
                <a:gridCol w="525780">
                  <a:extLst>
                    <a:ext uri="{9D8B030D-6E8A-4147-A177-3AD203B41FA5}">
                      <a16:colId xmlns:a16="http://schemas.microsoft.com/office/drawing/2014/main" val="20002"/>
                    </a:ext>
                  </a:extLst>
                </a:gridCol>
                <a:gridCol w="524509">
                  <a:extLst>
                    <a:ext uri="{9D8B030D-6E8A-4147-A177-3AD203B41FA5}">
                      <a16:colId xmlns:a16="http://schemas.microsoft.com/office/drawing/2014/main" val="20003"/>
                    </a:ext>
                  </a:extLst>
                </a:gridCol>
                <a:gridCol w="525780">
                  <a:extLst>
                    <a:ext uri="{9D8B030D-6E8A-4147-A177-3AD203B41FA5}">
                      <a16:colId xmlns:a16="http://schemas.microsoft.com/office/drawing/2014/main" val="20004"/>
                    </a:ext>
                  </a:extLst>
                </a:gridCol>
                <a:gridCol w="525780">
                  <a:extLst>
                    <a:ext uri="{9D8B030D-6E8A-4147-A177-3AD203B41FA5}">
                      <a16:colId xmlns:a16="http://schemas.microsoft.com/office/drawing/2014/main" val="20005"/>
                    </a:ext>
                  </a:extLst>
                </a:gridCol>
                <a:gridCol w="524510">
                  <a:extLst>
                    <a:ext uri="{9D8B030D-6E8A-4147-A177-3AD203B41FA5}">
                      <a16:colId xmlns:a16="http://schemas.microsoft.com/office/drawing/2014/main" val="20006"/>
                    </a:ext>
                  </a:extLst>
                </a:gridCol>
                <a:gridCol w="525779">
                  <a:extLst>
                    <a:ext uri="{9D8B030D-6E8A-4147-A177-3AD203B41FA5}">
                      <a16:colId xmlns:a16="http://schemas.microsoft.com/office/drawing/2014/main" val="20007"/>
                    </a:ext>
                  </a:extLst>
                </a:gridCol>
                <a:gridCol w="243839">
                  <a:extLst>
                    <a:ext uri="{9D8B030D-6E8A-4147-A177-3AD203B41FA5}">
                      <a16:colId xmlns:a16="http://schemas.microsoft.com/office/drawing/2014/main" val="20008"/>
                    </a:ext>
                  </a:extLst>
                </a:gridCol>
              </a:tblGrid>
              <a:tr h="230124">
                <a:tc rowSpan="2">
                  <a:txBody>
                    <a:bodyPr/>
                    <a:lstStyle/>
                    <a:p>
                      <a:pPr marL="92075">
                        <a:lnSpc>
                          <a:spcPct val="100000"/>
                        </a:lnSpc>
                        <a:spcBef>
                          <a:spcPts val="910"/>
                        </a:spcBef>
                      </a:pPr>
                      <a:r>
                        <a:rPr sz="1600" b="1" spc="-5" dirty="0">
                          <a:latin typeface="Times New Roman"/>
                          <a:cs typeface="Times New Roman"/>
                        </a:rPr>
                        <a:t>b[0]</a:t>
                      </a:r>
                      <a:endParaRPr sz="1600">
                        <a:latin typeface="Times New Roman"/>
                        <a:cs typeface="Times New Roman"/>
                      </a:endParaRPr>
                    </a:p>
                  </a:txBody>
                  <a:tcPr marL="0" marR="0" marT="115570" marB="0">
                    <a:lnL w="1270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solidFill>
                      <a:srgbClr val="3333FF"/>
                    </a:solidFill>
                  </a:tcPr>
                </a:tc>
                <a:tc rowSpan="2">
                  <a:txBody>
                    <a:bodyPr/>
                    <a:lstStyle/>
                    <a:p>
                      <a:pPr marL="88900">
                        <a:lnSpc>
                          <a:spcPct val="100000"/>
                        </a:lnSpc>
                        <a:spcBef>
                          <a:spcPts val="790"/>
                        </a:spcBef>
                      </a:pPr>
                      <a:r>
                        <a:rPr sz="1600" b="1" spc="-5" dirty="0">
                          <a:latin typeface="Times New Roman"/>
                          <a:cs typeface="Times New Roman"/>
                        </a:rPr>
                        <a:t>b[1]</a:t>
                      </a:r>
                      <a:endParaRPr sz="1600">
                        <a:latin typeface="Times New Roman"/>
                        <a:cs typeface="Times New Roman"/>
                      </a:endParaRPr>
                    </a:p>
                  </a:txBody>
                  <a:tcPr marL="0" marR="0" marT="100330" marB="0">
                    <a:lnL w="1905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solidFill>
                      <a:srgbClr val="3333FF"/>
                    </a:solidFill>
                  </a:tcPr>
                </a:tc>
                <a:tc rowSpan="2">
                  <a:txBody>
                    <a:bodyPr/>
                    <a:lstStyle/>
                    <a:p>
                      <a:pPr marL="90170">
                        <a:lnSpc>
                          <a:spcPct val="100000"/>
                        </a:lnSpc>
                        <a:spcBef>
                          <a:spcPts val="790"/>
                        </a:spcBef>
                      </a:pPr>
                      <a:r>
                        <a:rPr sz="1600" b="1" spc="-5" dirty="0">
                          <a:solidFill>
                            <a:srgbClr val="009999"/>
                          </a:solidFill>
                          <a:latin typeface="Times New Roman"/>
                          <a:cs typeface="Times New Roman"/>
                        </a:rPr>
                        <a:t>b[2]</a:t>
                      </a:r>
                      <a:endParaRPr sz="1600">
                        <a:latin typeface="Times New Roman"/>
                        <a:cs typeface="Times New Roman"/>
                      </a:endParaRPr>
                    </a:p>
                  </a:txBody>
                  <a:tcPr marL="0" marR="0" marT="100330" marB="0">
                    <a:lnL w="1905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tcPr>
                </a:tc>
                <a:tc rowSpan="2">
                  <a:txBody>
                    <a:bodyPr/>
                    <a:lstStyle/>
                    <a:p>
                      <a:pPr marL="88900">
                        <a:lnSpc>
                          <a:spcPct val="100000"/>
                        </a:lnSpc>
                        <a:spcBef>
                          <a:spcPts val="790"/>
                        </a:spcBef>
                      </a:pPr>
                      <a:r>
                        <a:rPr sz="1600" b="1" spc="-5" dirty="0">
                          <a:solidFill>
                            <a:srgbClr val="009999"/>
                          </a:solidFill>
                          <a:latin typeface="Times New Roman"/>
                          <a:cs typeface="Times New Roman"/>
                        </a:rPr>
                        <a:t>b[3]</a:t>
                      </a:r>
                      <a:endParaRPr sz="1600">
                        <a:latin typeface="Times New Roman"/>
                        <a:cs typeface="Times New Roman"/>
                      </a:endParaRPr>
                    </a:p>
                  </a:txBody>
                  <a:tcPr marL="0" marR="0" marT="100330" marB="0">
                    <a:lnL w="1905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rowSpan="2">
                  <a:txBody>
                    <a:bodyPr/>
                    <a:lstStyle/>
                    <a:p>
                      <a:pPr marL="90170">
                        <a:lnSpc>
                          <a:spcPct val="100000"/>
                        </a:lnSpc>
                        <a:spcBef>
                          <a:spcPts val="790"/>
                        </a:spcBef>
                      </a:pPr>
                      <a:r>
                        <a:rPr sz="1600" b="1" spc="-5" dirty="0">
                          <a:solidFill>
                            <a:srgbClr val="009999"/>
                          </a:solidFill>
                          <a:latin typeface="Times New Roman"/>
                          <a:cs typeface="Times New Roman"/>
                        </a:rPr>
                        <a:t>b[4]</a:t>
                      </a:r>
                      <a:endParaRPr sz="1600">
                        <a:latin typeface="Times New Roman"/>
                        <a:cs typeface="Times New Roman"/>
                      </a:endParaRPr>
                    </a:p>
                  </a:txBody>
                  <a:tcPr marL="0" marR="0" marT="100330"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rowSpan="2">
                  <a:txBody>
                    <a:bodyPr/>
                    <a:lstStyle/>
                    <a:p>
                      <a:pPr marL="89535">
                        <a:lnSpc>
                          <a:spcPct val="100000"/>
                        </a:lnSpc>
                        <a:spcBef>
                          <a:spcPts val="790"/>
                        </a:spcBef>
                      </a:pPr>
                      <a:r>
                        <a:rPr sz="1600" b="1" spc="-5" dirty="0">
                          <a:solidFill>
                            <a:srgbClr val="009999"/>
                          </a:solidFill>
                          <a:latin typeface="Times New Roman"/>
                          <a:cs typeface="Times New Roman"/>
                        </a:rPr>
                        <a:t>b[5]</a:t>
                      </a:r>
                      <a:endParaRPr sz="1600">
                        <a:latin typeface="Times New Roman"/>
                        <a:cs typeface="Times New Roman"/>
                      </a:endParaRPr>
                    </a:p>
                  </a:txBody>
                  <a:tcPr marL="0" marR="0" marT="100330"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rowSpan="2">
                  <a:txBody>
                    <a:bodyPr/>
                    <a:lstStyle/>
                    <a:p>
                      <a:pPr marL="89535">
                        <a:lnSpc>
                          <a:spcPct val="100000"/>
                        </a:lnSpc>
                        <a:spcBef>
                          <a:spcPts val="790"/>
                        </a:spcBef>
                      </a:pPr>
                      <a:r>
                        <a:rPr sz="1600" b="1" spc="-5" dirty="0">
                          <a:latin typeface="Times New Roman"/>
                          <a:cs typeface="Times New Roman"/>
                        </a:rPr>
                        <a:t>b[6]</a:t>
                      </a:r>
                      <a:endParaRPr sz="1600">
                        <a:latin typeface="Times New Roman"/>
                        <a:cs typeface="Times New Roman"/>
                      </a:endParaRPr>
                    </a:p>
                  </a:txBody>
                  <a:tcPr marL="0" marR="0" marT="100330" marB="0">
                    <a:lnL w="1270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solidFill>
                      <a:srgbClr val="3333FF"/>
                    </a:solidFill>
                  </a:tcPr>
                </a:tc>
                <a:tc rowSpan="2">
                  <a:txBody>
                    <a:bodyPr/>
                    <a:lstStyle/>
                    <a:p>
                      <a:pPr marL="90805">
                        <a:lnSpc>
                          <a:spcPct val="100000"/>
                        </a:lnSpc>
                        <a:spcBef>
                          <a:spcPts val="790"/>
                        </a:spcBef>
                      </a:pPr>
                      <a:r>
                        <a:rPr sz="1600" b="1" spc="-5" dirty="0">
                          <a:latin typeface="Times New Roman"/>
                          <a:cs typeface="Times New Roman"/>
                        </a:rPr>
                        <a:t>b[7]</a:t>
                      </a:r>
                      <a:endParaRPr sz="1600">
                        <a:latin typeface="Times New Roman"/>
                        <a:cs typeface="Times New Roman"/>
                      </a:endParaRPr>
                    </a:p>
                  </a:txBody>
                  <a:tcPr marL="0" marR="0" marT="100330" marB="0">
                    <a:lnL w="1905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solidFill>
                      <a:srgbClr val="3333FF"/>
                    </a:solidFill>
                  </a:tcPr>
                </a:tc>
                <a:tc>
                  <a:txBody>
                    <a:bodyPr/>
                    <a:lstStyle/>
                    <a:p>
                      <a:pPr>
                        <a:lnSpc>
                          <a:spcPct val="100000"/>
                        </a:lnSpc>
                      </a:pPr>
                      <a:endParaRPr sz="1400">
                        <a:latin typeface="Times New Roman"/>
                        <a:cs typeface="Times New Roman"/>
                      </a:endParaRPr>
                    </a:p>
                  </a:txBody>
                  <a:tcPr marL="0" marR="0" marT="0" marB="0">
                    <a:lnL w="12700">
                      <a:solidFill>
                        <a:srgbClr val="336699"/>
                      </a:solidFill>
                      <a:prstDash val="solid"/>
                    </a:lnL>
                    <a:lnB w="53975">
                      <a:solidFill>
                        <a:srgbClr val="009999"/>
                      </a:solidFill>
                      <a:prstDash val="solid"/>
                    </a:lnB>
                  </a:tcPr>
                </a:tc>
                <a:extLst>
                  <a:ext uri="{0D108BD9-81ED-4DB2-BD59-A6C34878D82A}">
                    <a16:rowId xmlns:a16="http://schemas.microsoft.com/office/drawing/2014/main" val="10000"/>
                  </a:ext>
                </a:extLst>
              </a:tr>
              <a:tr h="227075">
                <a:tc vMerge="1">
                  <a:txBody>
                    <a:bodyPr/>
                    <a:lstStyle/>
                    <a:p>
                      <a:endParaRPr/>
                    </a:p>
                  </a:txBody>
                  <a:tcPr marL="0" marR="0" marT="115570" marB="0">
                    <a:lnL w="1270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solidFill>
                      <a:srgbClr val="3333FF"/>
                    </a:solidFill>
                  </a:tcPr>
                </a:tc>
                <a:tc vMerge="1">
                  <a:txBody>
                    <a:bodyPr/>
                    <a:lstStyle/>
                    <a:p>
                      <a:endParaRPr/>
                    </a:p>
                  </a:txBody>
                  <a:tcPr marL="0" marR="0" marT="100330" marB="0">
                    <a:lnL w="1905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solidFill>
                      <a:srgbClr val="3333FF"/>
                    </a:solidFill>
                  </a:tcPr>
                </a:tc>
                <a:tc vMerge="1">
                  <a:txBody>
                    <a:bodyPr/>
                    <a:lstStyle/>
                    <a:p>
                      <a:endParaRPr/>
                    </a:p>
                  </a:txBody>
                  <a:tcPr marL="0" marR="0" marT="100330" marB="0">
                    <a:lnL w="1905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tcPr>
                </a:tc>
                <a:tc vMerge="1">
                  <a:txBody>
                    <a:bodyPr/>
                    <a:lstStyle/>
                    <a:p>
                      <a:endParaRPr/>
                    </a:p>
                  </a:txBody>
                  <a:tcPr marL="0" marR="0" marT="100330" marB="0">
                    <a:lnL w="1905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vMerge="1">
                  <a:txBody>
                    <a:bodyPr/>
                    <a:lstStyle/>
                    <a:p>
                      <a:endParaRPr/>
                    </a:p>
                  </a:txBody>
                  <a:tcPr marL="0" marR="0" marT="100330"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vMerge="1">
                  <a:txBody>
                    <a:bodyPr/>
                    <a:lstStyle/>
                    <a:p>
                      <a:endParaRPr/>
                    </a:p>
                  </a:txBody>
                  <a:tcPr marL="0" marR="0" marT="100330" marB="0">
                    <a:lnL w="1270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tcPr>
                </a:tc>
                <a:tc vMerge="1">
                  <a:txBody>
                    <a:bodyPr/>
                    <a:lstStyle/>
                    <a:p>
                      <a:endParaRPr/>
                    </a:p>
                  </a:txBody>
                  <a:tcPr marL="0" marR="0" marT="100330" marB="0">
                    <a:lnL w="12700">
                      <a:solidFill>
                        <a:srgbClr val="336699"/>
                      </a:solidFill>
                      <a:prstDash val="solid"/>
                    </a:lnL>
                    <a:lnR w="19050">
                      <a:solidFill>
                        <a:srgbClr val="336699"/>
                      </a:solidFill>
                      <a:prstDash val="solid"/>
                    </a:lnR>
                    <a:lnT w="12700">
                      <a:solidFill>
                        <a:srgbClr val="336699"/>
                      </a:solidFill>
                      <a:prstDash val="solid"/>
                    </a:lnT>
                    <a:lnB w="12700">
                      <a:solidFill>
                        <a:srgbClr val="336699"/>
                      </a:solidFill>
                      <a:prstDash val="solid"/>
                    </a:lnB>
                    <a:solidFill>
                      <a:srgbClr val="3333FF"/>
                    </a:solidFill>
                  </a:tcPr>
                </a:tc>
                <a:tc vMerge="1">
                  <a:txBody>
                    <a:bodyPr/>
                    <a:lstStyle/>
                    <a:p>
                      <a:endParaRPr/>
                    </a:p>
                  </a:txBody>
                  <a:tcPr marL="0" marR="0" marT="100330" marB="0">
                    <a:lnL w="19050">
                      <a:solidFill>
                        <a:srgbClr val="336699"/>
                      </a:solidFill>
                      <a:prstDash val="solid"/>
                    </a:lnL>
                    <a:lnR w="12700">
                      <a:solidFill>
                        <a:srgbClr val="336699"/>
                      </a:solidFill>
                      <a:prstDash val="solid"/>
                    </a:lnR>
                    <a:lnT w="12700">
                      <a:solidFill>
                        <a:srgbClr val="336699"/>
                      </a:solidFill>
                      <a:prstDash val="solid"/>
                    </a:lnT>
                    <a:lnB w="12700">
                      <a:solidFill>
                        <a:srgbClr val="336699"/>
                      </a:solidFill>
                      <a:prstDash val="solid"/>
                    </a:lnB>
                    <a:solidFill>
                      <a:srgbClr val="3333FF"/>
                    </a:solidFill>
                  </a:tcPr>
                </a:tc>
                <a:tc>
                  <a:txBody>
                    <a:bodyPr/>
                    <a:lstStyle/>
                    <a:p>
                      <a:pPr>
                        <a:lnSpc>
                          <a:spcPct val="100000"/>
                        </a:lnSpc>
                      </a:pPr>
                      <a:endParaRPr sz="1300">
                        <a:latin typeface="Times New Roman"/>
                        <a:cs typeface="Times New Roman"/>
                      </a:endParaRPr>
                    </a:p>
                  </a:txBody>
                  <a:tcPr marL="0" marR="0" marT="0" marB="0">
                    <a:lnL w="12700">
                      <a:solidFill>
                        <a:srgbClr val="336699"/>
                      </a:solidFill>
                      <a:prstDash val="solid"/>
                    </a:lnL>
                    <a:lnT w="53975">
                      <a:solidFill>
                        <a:srgbClr val="009999"/>
                      </a:solidFill>
                      <a:prstDash val="solid"/>
                    </a:lnT>
                  </a:tcPr>
                </a:tc>
                <a:extLst>
                  <a:ext uri="{0D108BD9-81ED-4DB2-BD59-A6C34878D82A}">
                    <a16:rowId xmlns:a16="http://schemas.microsoft.com/office/drawing/2014/main" val="10001"/>
                  </a:ext>
                </a:extLst>
              </a:tr>
            </a:tbl>
          </a:graphicData>
        </a:graphic>
      </p:graphicFrame>
      <p:grpSp>
        <p:nvGrpSpPr>
          <p:cNvPr id="43" name="object 43"/>
          <p:cNvGrpSpPr/>
          <p:nvPr/>
        </p:nvGrpSpPr>
        <p:grpSpPr>
          <a:xfrm>
            <a:off x="4248911" y="1505711"/>
            <a:ext cx="4914900" cy="534670"/>
            <a:chOff x="4248911" y="1505711"/>
            <a:chExt cx="4914900" cy="534670"/>
          </a:xfrm>
        </p:grpSpPr>
        <p:sp>
          <p:nvSpPr>
            <p:cNvPr id="44" name="object 44"/>
            <p:cNvSpPr/>
            <p:nvPr/>
          </p:nvSpPr>
          <p:spPr>
            <a:xfrm>
              <a:off x="9070085" y="1524761"/>
              <a:ext cx="1905" cy="457200"/>
            </a:xfrm>
            <a:custGeom>
              <a:avLst/>
              <a:gdLst/>
              <a:ahLst/>
              <a:cxnLst/>
              <a:rect l="l" t="t" r="r" b="b"/>
              <a:pathLst>
                <a:path w="1904" h="457200">
                  <a:moveTo>
                    <a:pt x="1524" y="0"/>
                  </a:moveTo>
                  <a:lnTo>
                    <a:pt x="0" y="457200"/>
                  </a:lnTo>
                </a:path>
              </a:pathLst>
            </a:custGeom>
            <a:ln w="38100">
              <a:solidFill>
                <a:srgbClr val="009999"/>
              </a:solidFill>
              <a:prstDash val="lgDash"/>
            </a:ln>
          </p:spPr>
          <p:txBody>
            <a:bodyPr wrap="square" lIns="0" tIns="0" rIns="0" bIns="0" rtlCol="0"/>
            <a:lstStyle/>
            <a:p>
              <a:endParaRPr/>
            </a:p>
          </p:txBody>
        </p:sp>
        <p:sp>
          <p:nvSpPr>
            <p:cNvPr id="45" name="object 45"/>
            <p:cNvSpPr/>
            <p:nvPr/>
          </p:nvSpPr>
          <p:spPr>
            <a:xfrm>
              <a:off x="4342637" y="1524761"/>
              <a:ext cx="4802505" cy="1905"/>
            </a:xfrm>
            <a:custGeom>
              <a:avLst/>
              <a:gdLst/>
              <a:ahLst/>
              <a:cxnLst/>
              <a:rect l="l" t="t" r="r" b="b"/>
              <a:pathLst>
                <a:path w="4802505" h="1905">
                  <a:moveTo>
                    <a:pt x="0" y="0"/>
                  </a:moveTo>
                  <a:lnTo>
                    <a:pt x="4802123" y="1524"/>
                  </a:lnTo>
                </a:path>
              </a:pathLst>
            </a:custGeom>
            <a:ln w="38100">
              <a:solidFill>
                <a:srgbClr val="009999"/>
              </a:solidFill>
              <a:prstDash val="lgDash"/>
            </a:ln>
          </p:spPr>
          <p:txBody>
            <a:bodyPr wrap="square" lIns="0" tIns="0" rIns="0" bIns="0" rtlCol="0"/>
            <a:lstStyle/>
            <a:p>
              <a:endParaRPr/>
            </a:p>
          </p:txBody>
        </p:sp>
        <p:sp>
          <p:nvSpPr>
            <p:cNvPr id="46" name="object 46"/>
            <p:cNvSpPr/>
            <p:nvPr/>
          </p:nvSpPr>
          <p:spPr>
            <a:xfrm>
              <a:off x="4267961" y="1524761"/>
              <a:ext cx="1905" cy="457200"/>
            </a:xfrm>
            <a:custGeom>
              <a:avLst/>
              <a:gdLst/>
              <a:ahLst/>
              <a:cxnLst/>
              <a:rect l="l" t="t" r="r" b="b"/>
              <a:pathLst>
                <a:path w="1904" h="457200">
                  <a:moveTo>
                    <a:pt x="0" y="0"/>
                  </a:moveTo>
                  <a:lnTo>
                    <a:pt x="1524" y="457200"/>
                  </a:lnTo>
                </a:path>
              </a:pathLst>
            </a:custGeom>
            <a:ln w="38100">
              <a:solidFill>
                <a:srgbClr val="009999"/>
              </a:solidFill>
              <a:prstDash val="lgDash"/>
            </a:ln>
          </p:spPr>
          <p:txBody>
            <a:bodyPr wrap="square" lIns="0" tIns="0" rIns="0" bIns="0" rtlCol="0"/>
            <a:lstStyle/>
            <a:p>
              <a:endParaRPr/>
            </a:p>
          </p:txBody>
        </p:sp>
        <p:sp>
          <p:nvSpPr>
            <p:cNvPr id="47" name="object 47"/>
            <p:cNvSpPr/>
            <p:nvPr/>
          </p:nvSpPr>
          <p:spPr>
            <a:xfrm>
              <a:off x="4267834" y="1925700"/>
              <a:ext cx="300355" cy="114300"/>
            </a:xfrm>
            <a:custGeom>
              <a:avLst/>
              <a:gdLst/>
              <a:ahLst/>
              <a:cxnLst/>
              <a:rect l="l" t="t" r="r" b="b"/>
              <a:pathLst>
                <a:path w="300354" h="114300">
                  <a:moveTo>
                    <a:pt x="253" y="37211"/>
                  </a:moveTo>
                  <a:lnTo>
                    <a:pt x="0" y="75311"/>
                  </a:lnTo>
                  <a:lnTo>
                    <a:pt x="152400" y="76073"/>
                  </a:lnTo>
                  <a:lnTo>
                    <a:pt x="152653" y="37973"/>
                  </a:lnTo>
                  <a:lnTo>
                    <a:pt x="253" y="37211"/>
                  </a:lnTo>
                  <a:close/>
                </a:path>
                <a:path w="300354" h="114300">
                  <a:moveTo>
                    <a:pt x="186309" y="0"/>
                  </a:moveTo>
                  <a:lnTo>
                    <a:pt x="185800" y="114300"/>
                  </a:lnTo>
                  <a:lnTo>
                    <a:pt x="300354" y="57785"/>
                  </a:lnTo>
                  <a:lnTo>
                    <a:pt x="186309" y="0"/>
                  </a:lnTo>
                  <a:close/>
                </a:path>
              </a:pathLst>
            </a:custGeom>
            <a:solidFill>
              <a:srgbClr val="009999"/>
            </a:solidFill>
          </p:spPr>
          <p:txBody>
            <a:bodyPr wrap="square" lIns="0" tIns="0" rIns="0" bIns="0" rtlCol="0"/>
            <a:lstStyle/>
            <a:p>
              <a:endParaRPr/>
            </a:p>
          </p:txBody>
        </p:sp>
      </p:grpSp>
      <p:sp>
        <p:nvSpPr>
          <p:cNvPr id="48" name="object 48"/>
          <p:cNvSpPr/>
          <p:nvPr/>
        </p:nvSpPr>
        <p:spPr>
          <a:xfrm>
            <a:off x="7908543" y="2362961"/>
            <a:ext cx="76200" cy="476250"/>
          </a:xfrm>
          <a:custGeom>
            <a:avLst/>
            <a:gdLst/>
            <a:ahLst/>
            <a:cxnLst/>
            <a:rect l="l" t="t" r="r" b="b"/>
            <a:pathLst>
              <a:path w="76200" h="476250">
                <a:moveTo>
                  <a:pt x="18986" y="76136"/>
                </a:moveTo>
                <a:lnTo>
                  <a:pt x="17652" y="476123"/>
                </a:lnTo>
                <a:lnTo>
                  <a:pt x="55752" y="476250"/>
                </a:lnTo>
                <a:lnTo>
                  <a:pt x="57086" y="76263"/>
                </a:lnTo>
                <a:lnTo>
                  <a:pt x="18986" y="76136"/>
                </a:lnTo>
                <a:close/>
              </a:path>
              <a:path w="76200" h="476250">
                <a:moveTo>
                  <a:pt x="66628" y="57023"/>
                </a:moveTo>
                <a:lnTo>
                  <a:pt x="19050" y="57023"/>
                </a:lnTo>
                <a:lnTo>
                  <a:pt x="57150" y="57150"/>
                </a:lnTo>
                <a:lnTo>
                  <a:pt x="57086" y="76263"/>
                </a:lnTo>
                <a:lnTo>
                  <a:pt x="76200" y="76326"/>
                </a:lnTo>
                <a:lnTo>
                  <a:pt x="66628" y="57023"/>
                </a:lnTo>
                <a:close/>
              </a:path>
              <a:path w="76200" h="476250">
                <a:moveTo>
                  <a:pt x="19050" y="57023"/>
                </a:moveTo>
                <a:lnTo>
                  <a:pt x="18986" y="76136"/>
                </a:lnTo>
                <a:lnTo>
                  <a:pt x="57086" y="76263"/>
                </a:lnTo>
                <a:lnTo>
                  <a:pt x="57150" y="57150"/>
                </a:lnTo>
                <a:lnTo>
                  <a:pt x="19050" y="57023"/>
                </a:lnTo>
                <a:close/>
              </a:path>
              <a:path w="76200" h="476250">
                <a:moveTo>
                  <a:pt x="38353" y="0"/>
                </a:moveTo>
                <a:lnTo>
                  <a:pt x="0" y="76073"/>
                </a:lnTo>
                <a:lnTo>
                  <a:pt x="18986" y="76136"/>
                </a:lnTo>
                <a:lnTo>
                  <a:pt x="19050" y="57023"/>
                </a:lnTo>
                <a:lnTo>
                  <a:pt x="66628" y="57023"/>
                </a:lnTo>
                <a:lnTo>
                  <a:pt x="38353" y="0"/>
                </a:lnTo>
                <a:close/>
              </a:path>
            </a:pathLst>
          </a:custGeom>
          <a:solidFill>
            <a:srgbClr val="009999"/>
          </a:solidFill>
        </p:spPr>
        <p:txBody>
          <a:bodyPr wrap="square" lIns="0" tIns="0" rIns="0" bIns="0" rtlCol="0"/>
          <a:lstStyle/>
          <a:p>
            <a:endParaRPr/>
          </a:p>
        </p:txBody>
      </p:sp>
      <p:sp>
        <p:nvSpPr>
          <p:cNvPr id="49" name="object 49"/>
          <p:cNvSpPr/>
          <p:nvPr/>
        </p:nvSpPr>
        <p:spPr>
          <a:xfrm>
            <a:off x="5805423" y="2362961"/>
            <a:ext cx="76200" cy="476250"/>
          </a:xfrm>
          <a:custGeom>
            <a:avLst/>
            <a:gdLst/>
            <a:ahLst/>
            <a:cxnLst/>
            <a:rect l="l" t="t" r="r" b="b"/>
            <a:pathLst>
              <a:path w="76200" h="476250">
                <a:moveTo>
                  <a:pt x="18986" y="76136"/>
                </a:moveTo>
                <a:lnTo>
                  <a:pt x="17652" y="476123"/>
                </a:lnTo>
                <a:lnTo>
                  <a:pt x="55752" y="476250"/>
                </a:lnTo>
                <a:lnTo>
                  <a:pt x="57086" y="76263"/>
                </a:lnTo>
                <a:lnTo>
                  <a:pt x="18986" y="76136"/>
                </a:lnTo>
                <a:close/>
              </a:path>
              <a:path w="76200" h="476250">
                <a:moveTo>
                  <a:pt x="66628" y="57023"/>
                </a:moveTo>
                <a:lnTo>
                  <a:pt x="19050" y="57023"/>
                </a:lnTo>
                <a:lnTo>
                  <a:pt x="57150" y="57150"/>
                </a:lnTo>
                <a:lnTo>
                  <a:pt x="57086" y="76263"/>
                </a:lnTo>
                <a:lnTo>
                  <a:pt x="76200" y="76326"/>
                </a:lnTo>
                <a:lnTo>
                  <a:pt x="66628" y="57023"/>
                </a:lnTo>
                <a:close/>
              </a:path>
              <a:path w="76200" h="476250">
                <a:moveTo>
                  <a:pt x="19050" y="57023"/>
                </a:moveTo>
                <a:lnTo>
                  <a:pt x="18986" y="76136"/>
                </a:lnTo>
                <a:lnTo>
                  <a:pt x="57086" y="76263"/>
                </a:lnTo>
                <a:lnTo>
                  <a:pt x="57150" y="57150"/>
                </a:lnTo>
                <a:lnTo>
                  <a:pt x="19050" y="57023"/>
                </a:lnTo>
                <a:close/>
              </a:path>
              <a:path w="76200" h="476250">
                <a:moveTo>
                  <a:pt x="38353" y="0"/>
                </a:moveTo>
                <a:lnTo>
                  <a:pt x="0" y="76073"/>
                </a:lnTo>
                <a:lnTo>
                  <a:pt x="18986" y="76136"/>
                </a:lnTo>
                <a:lnTo>
                  <a:pt x="19050" y="57023"/>
                </a:lnTo>
                <a:lnTo>
                  <a:pt x="66628" y="57023"/>
                </a:lnTo>
                <a:lnTo>
                  <a:pt x="38353" y="0"/>
                </a:lnTo>
                <a:close/>
              </a:path>
            </a:pathLst>
          </a:custGeom>
          <a:solidFill>
            <a:srgbClr val="009999"/>
          </a:solidFill>
        </p:spPr>
        <p:txBody>
          <a:bodyPr wrap="square" lIns="0" tIns="0" rIns="0" bIns="0" rtlCol="0"/>
          <a:lstStyle/>
          <a:p>
            <a:endParaRPr/>
          </a:p>
        </p:txBody>
      </p:sp>
      <p:sp>
        <p:nvSpPr>
          <p:cNvPr id="50" name="object 50"/>
          <p:cNvSpPr txBox="1"/>
          <p:nvPr/>
        </p:nvSpPr>
        <p:spPr>
          <a:xfrm>
            <a:off x="5321553" y="2846958"/>
            <a:ext cx="925830" cy="513080"/>
          </a:xfrm>
          <a:prstGeom prst="rect">
            <a:avLst/>
          </a:prstGeom>
        </p:spPr>
        <p:txBody>
          <a:bodyPr vert="horz" wrap="square" lIns="0" tIns="12065" rIns="0" bIns="0" rtlCol="0">
            <a:spAutoFit/>
          </a:bodyPr>
          <a:lstStyle/>
          <a:p>
            <a:pPr marL="12700" marR="5080">
              <a:lnSpc>
                <a:spcPct val="100000"/>
              </a:lnSpc>
              <a:spcBef>
                <a:spcPts val="95"/>
              </a:spcBef>
            </a:pPr>
            <a:r>
              <a:rPr sz="1600" b="1" spc="-5" dirty="0">
                <a:latin typeface="Times New Roman"/>
                <a:cs typeface="Times New Roman"/>
              </a:rPr>
              <a:t>in</a:t>
            </a:r>
            <a:r>
              <a:rPr sz="1600" spc="-5" dirty="0">
                <a:latin typeface="Times New Roman"/>
                <a:cs typeface="Times New Roman"/>
              </a:rPr>
              <a:t>: 1st</a:t>
            </a:r>
            <a:r>
              <a:rPr sz="1600" spc="-45" dirty="0">
                <a:latin typeface="Times New Roman"/>
                <a:cs typeface="Times New Roman"/>
              </a:rPr>
              <a:t> </a:t>
            </a:r>
            <a:r>
              <a:rPr sz="1600" spc="-5" dirty="0">
                <a:latin typeface="Times New Roman"/>
                <a:cs typeface="Times New Roman"/>
              </a:rPr>
              <a:t>pos.  free</a:t>
            </a:r>
            <a:endParaRPr sz="1600">
              <a:latin typeface="Times New Roman"/>
              <a:cs typeface="Times New Roman"/>
            </a:endParaRPr>
          </a:p>
        </p:txBody>
      </p:sp>
      <p:sp>
        <p:nvSpPr>
          <p:cNvPr id="51" name="object 51"/>
          <p:cNvSpPr txBox="1"/>
          <p:nvPr/>
        </p:nvSpPr>
        <p:spPr>
          <a:xfrm>
            <a:off x="7573136" y="2846958"/>
            <a:ext cx="692785" cy="513080"/>
          </a:xfrm>
          <a:prstGeom prst="rect">
            <a:avLst/>
          </a:prstGeom>
        </p:spPr>
        <p:txBody>
          <a:bodyPr vert="horz" wrap="square" lIns="0" tIns="12065" rIns="0" bIns="0" rtlCol="0">
            <a:spAutoFit/>
          </a:bodyPr>
          <a:lstStyle/>
          <a:p>
            <a:pPr marL="12700" marR="5080">
              <a:lnSpc>
                <a:spcPct val="100000"/>
              </a:lnSpc>
              <a:spcBef>
                <a:spcPts val="95"/>
              </a:spcBef>
            </a:pPr>
            <a:r>
              <a:rPr sz="1600" b="1" spc="-5" dirty="0">
                <a:latin typeface="Times New Roman"/>
                <a:cs typeface="Times New Roman"/>
              </a:rPr>
              <a:t>out</a:t>
            </a:r>
            <a:r>
              <a:rPr sz="1600" spc="-5" dirty="0">
                <a:latin typeface="Times New Roman"/>
                <a:cs typeface="Times New Roman"/>
              </a:rPr>
              <a:t>: </a:t>
            </a:r>
            <a:r>
              <a:rPr sz="1600" dirty="0">
                <a:latin typeface="Times New Roman"/>
                <a:cs typeface="Times New Roman"/>
              </a:rPr>
              <a:t>1st  </a:t>
            </a:r>
            <a:r>
              <a:rPr sz="1600" spc="-5" dirty="0">
                <a:latin typeface="Times New Roman"/>
                <a:cs typeface="Times New Roman"/>
              </a:rPr>
              <a:t>pos.</a:t>
            </a:r>
            <a:r>
              <a:rPr sz="1600" spc="-75" dirty="0">
                <a:latin typeface="Times New Roman"/>
                <a:cs typeface="Times New Roman"/>
              </a:rPr>
              <a:t> </a:t>
            </a:r>
            <a:r>
              <a:rPr sz="1600" spc="-5" dirty="0">
                <a:latin typeface="Times New Roman"/>
                <a:cs typeface="Times New Roman"/>
              </a:rPr>
              <a:t>full</a:t>
            </a:r>
            <a:endParaRPr sz="1600">
              <a:latin typeface="Times New Roman"/>
              <a:cs typeface="Times New Roman"/>
            </a:endParaRPr>
          </a:p>
        </p:txBody>
      </p:sp>
      <p:sp>
        <p:nvSpPr>
          <p:cNvPr id="52" name="object 52"/>
          <p:cNvSpPr txBox="1"/>
          <p:nvPr/>
        </p:nvSpPr>
        <p:spPr>
          <a:xfrm>
            <a:off x="3203575" y="3452241"/>
            <a:ext cx="259397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9999"/>
                </a:solidFill>
                <a:latin typeface="Times New Roman"/>
                <a:cs typeface="Times New Roman"/>
              </a:rPr>
              <a:t>blue: full, white:</a:t>
            </a:r>
            <a:r>
              <a:rPr sz="2400" spc="-135" dirty="0">
                <a:solidFill>
                  <a:srgbClr val="009999"/>
                </a:solidFill>
                <a:latin typeface="Times New Roman"/>
                <a:cs typeface="Times New Roman"/>
              </a:rPr>
              <a:t> </a:t>
            </a:r>
            <a:r>
              <a:rPr sz="2400" dirty="0">
                <a:solidFill>
                  <a:srgbClr val="009999"/>
                </a:solidFill>
                <a:latin typeface="Times New Roman"/>
                <a:cs typeface="Times New Roman"/>
              </a:rPr>
              <a:t>free</a:t>
            </a:r>
            <a:endParaRPr sz="2400">
              <a:latin typeface="Times New Roman"/>
              <a:cs typeface="Times New Roman"/>
            </a:endParaRPr>
          </a:p>
        </p:txBody>
      </p:sp>
      <p:sp>
        <p:nvSpPr>
          <p:cNvPr id="53" name="object 53"/>
          <p:cNvSpPr txBox="1"/>
          <p:nvPr/>
        </p:nvSpPr>
        <p:spPr>
          <a:xfrm>
            <a:off x="535940" y="4518736"/>
            <a:ext cx="7791450" cy="75819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The bounded </a:t>
            </a:r>
            <a:r>
              <a:rPr sz="2400" spc="-15" dirty="0">
                <a:latin typeface="Times New Roman"/>
                <a:cs typeface="Times New Roman"/>
              </a:rPr>
              <a:t>buffer </a:t>
            </a:r>
            <a:r>
              <a:rPr sz="2400" dirty="0">
                <a:latin typeface="Times New Roman"/>
                <a:cs typeface="Times New Roman"/>
              </a:rPr>
              <a:t>is in the </a:t>
            </a:r>
            <a:r>
              <a:rPr sz="2400" spc="-10" dirty="0">
                <a:latin typeface="Times New Roman"/>
                <a:cs typeface="Times New Roman"/>
              </a:rPr>
              <a:t>memory </a:t>
            </a:r>
            <a:r>
              <a:rPr sz="2400" dirty="0">
                <a:latin typeface="Times New Roman"/>
                <a:cs typeface="Times New Roman"/>
              </a:rPr>
              <a:t>shared </a:t>
            </a:r>
            <a:r>
              <a:rPr sz="2400" spc="-5" dirty="0">
                <a:latin typeface="Times New Roman"/>
                <a:cs typeface="Times New Roman"/>
              </a:rPr>
              <a:t>between</a:t>
            </a:r>
            <a:r>
              <a:rPr sz="2400" dirty="0">
                <a:latin typeface="Times New Roman"/>
                <a:cs typeface="Times New Roman"/>
              </a:rPr>
              <a:t> </a:t>
            </a:r>
            <a:r>
              <a:rPr sz="2400" spc="-5" dirty="0">
                <a:latin typeface="Times New Roman"/>
                <a:cs typeface="Times New Roman"/>
              </a:rPr>
              <a:t>consumer</a:t>
            </a:r>
            <a:endParaRPr sz="2400">
              <a:latin typeface="Times New Roman"/>
              <a:cs typeface="Times New Roman"/>
            </a:endParaRPr>
          </a:p>
          <a:p>
            <a:pPr marL="12700">
              <a:lnSpc>
                <a:spcPct val="100000"/>
              </a:lnSpc>
              <a:spcBef>
                <a:spcPts val="5"/>
              </a:spcBef>
            </a:pPr>
            <a:r>
              <a:rPr sz="2400" dirty="0">
                <a:latin typeface="Times New Roman"/>
                <a:cs typeface="Times New Roman"/>
              </a:rPr>
              <a:t>and</a:t>
            </a:r>
            <a:r>
              <a:rPr sz="2400" spc="-5" dirty="0">
                <a:latin typeface="Times New Roman"/>
                <a:cs typeface="Times New Roman"/>
              </a:rPr>
              <a:t> user</a:t>
            </a:r>
            <a:endParaRPr sz="2400">
              <a:latin typeface="Times New Roman"/>
              <a:cs typeface="Times New Roman"/>
            </a:endParaRPr>
          </a:p>
        </p:txBody>
      </p:sp>
      <p:sp>
        <p:nvSpPr>
          <p:cNvPr id="54" name="object 54"/>
          <p:cNvSpPr/>
          <p:nvPr/>
        </p:nvSpPr>
        <p:spPr>
          <a:xfrm>
            <a:off x="3429761" y="2439161"/>
            <a:ext cx="762000" cy="609600"/>
          </a:xfrm>
          <a:custGeom>
            <a:avLst/>
            <a:gdLst/>
            <a:ahLst/>
            <a:cxnLst/>
            <a:rect l="l" t="t" r="r" b="b"/>
            <a:pathLst>
              <a:path w="762000" h="609600">
                <a:moveTo>
                  <a:pt x="0" y="304800"/>
                </a:moveTo>
                <a:lnTo>
                  <a:pt x="3477" y="263453"/>
                </a:lnTo>
                <a:lnTo>
                  <a:pt x="13608" y="223793"/>
                </a:lnTo>
                <a:lnTo>
                  <a:pt x="29938" y="186183"/>
                </a:lnTo>
                <a:lnTo>
                  <a:pt x="52013" y="150988"/>
                </a:lnTo>
                <a:lnTo>
                  <a:pt x="79380" y="118571"/>
                </a:lnTo>
                <a:lnTo>
                  <a:pt x="111585" y="89296"/>
                </a:lnTo>
                <a:lnTo>
                  <a:pt x="148174" y="63527"/>
                </a:lnTo>
                <a:lnTo>
                  <a:pt x="188693" y="41627"/>
                </a:lnTo>
                <a:lnTo>
                  <a:pt x="232689" y="23961"/>
                </a:lnTo>
                <a:lnTo>
                  <a:pt x="279708" y="10892"/>
                </a:lnTo>
                <a:lnTo>
                  <a:pt x="329296" y="2783"/>
                </a:lnTo>
                <a:lnTo>
                  <a:pt x="381000" y="0"/>
                </a:lnTo>
                <a:lnTo>
                  <a:pt x="432703" y="2783"/>
                </a:lnTo>
                <a:lnTo>
                  <a:pt x="482291" y="10892"/>
                </a:lnTo>
                <a:lnTo>
                  <a:pt x="529310" y="23961"/>
                </a:lnTo>
                <a:lnTo>
                  <a:pt x="573306" y="41627"/>
                </a:lnTo>
                <a:lnTo>
                  <a:pt x="613825" y="63527"/>
                </a:lnTo>
                <a:lnTo>
                  <a:pt x="650414" y="89296"/>
                </a:lnTo>
                <a:lnTo>
                  <a:pt x="682619" y="118571"/>
                </a:lnTo>
                <a:lnTo>
                  <a:pt x="709986" y="150988"/>
                </a:lnTo>
                <a:lnTo>
                  <a:pt x="732061" y="186183"/>
                </a:lnTo>
                <a:lnTo>
                  <a:pt x="748391" y="223793"/>
                </a:lnTo>
                <a:lnTo>
                  <a:pt x="758522" y="263453"/>
                </a:lnTo>
                <a:lnTo>
                  <a:pt x="762000" y="304800"/>
                </a:lnTo>
                <a:lnTo>
                  <a:pt x="758522" y="346146"/>
                </a:lnTo>
                <a:lnTo>
                  <a:pt x="748391" y="385806"/>
                </a:lnTo>
                <a:lnTo>
                  <a:pt x="732061" y="423416"/>
                </a:lnTo>
                <a:lnTo>
                  <a:pt x="709986" y="458611"/>
                </a:lnTo>
                <a:lnTo>
                  <a:pt x="682619" y="491028"/>
                </a:lnTo>
                <a:lnTo>
                  <a:pt x="650414" y="520303"/>
                </a:lnTo>
                <a:lnTo>
                  <a:pt x="613825" y="546072"/>
                </a:lnTo>
                <a:lnTo>
                  <a:pt x="573306" y="567972"/>
                </a:lnTo>
                <a:lnTo>
                  <a:pt x="529310" y="585638"/>
                </a:lnTo>
                <a:lnTo>
                  <a:pt x="482291" y="598707"/>
                </a:lnTo>
                <a:lnTo>
                  <a:pt x="432703" y="606816"/>
                </a:lnTo>
                <a:lnTo>
                  <a:pt x="381000" y="609600"/>
                </a:lnTo>
                <a:lnTo>
                  <a:pt x="329296" y="606816"/>
                </a:lnTo>
                <a:lnTo>
                  <a:pt x="279708" y="598707"/>
                </a:lnTo>
                <a:lnTo>
                  <a:pt x="232689" y="585638"/>
                </a:lnTo>
                <a:lnTo>
                  <a:pt x="188693" y="567972"/>
                </a:lnTo>
                <a:lnTo>
                  <a:pt x="148174" y="546072"/>
                </a:lnTo>
                <a:lnTo>
                  <a:pt x="111585" y="520303"/>
                </a:lnTo>
                <a:lnTo>
                  <a:pt x="79380" y="491028"/>
                </a:lnTo>
                <a:lnTo>
                  <a:pt x="52013" y="458611"/>
                </a:lnTo>
                <a:lnTo>
                  <a:pt x="29938" y="423416"/>
                </a:lnTo>
                <a:lnTo>
                  <a:pt x="13608" y="385806"/>
                </a:lnTo>
                <a:lnTo>
                  <a:pt x="3477" y="346146"/>
                </a:lnTo>
                <a:lnTo>
                  <a:pt x="0" y="304800"/>
                </a:lnTo>
                <a:close/>
              </a:path>
            </a:pathLst>
          </a:custGeom>
          <a:ln w="38100">
            <a:solidFill>
              <a:srgbClr val="FF3300"/>
            </a:solidFill>
          </a:ln>
        </p:spPr>
        <p:txBody>
          <a:bodyPr wrap="square" lIns="0" tIns="0" rIns="0" bIns="0" rtlCol="0"/>
          <a:lstStyle/>
          <a:p>
            <a:endParaRPr/>
          </a:p>
        </p:txBody>
      </p:sp>
      <p:sp>
        <p:nvSpPr>
          <p:cNvPr id="55" name="object 5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56" name="object 5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59385" rIns="0" bIns="0" rtlCol="0">
            <a:spAutoFit/>
          </a:bodyPr>
          <a:lstStyle/>
          <a:p>
            <a:pPr marL="441959" marR="5080">
              <a:lnSpc>
                <a:spcPct val="70000"/>
              </a:lnSpc>
              <a:spcBef>
                <a:spcPts val="1255"/>
              </a:spcBef>
            </a:pPr>
            <a:r>
              <a:rPr dirty="0"/>
              <a:t>P</a:t>
            </a:r>
            <a:r>
              <a:rPr lang="en-CA" dirty="0" err="1"/>
              <a:t>ro</a:t>
            </a:r>
            <a:r>
              <a:rPr dirty="0"/>
              <a:t>b</a:t>
            </a:r>
            <a:r>
              <a:rPr lang="en-CA" dirty="0" err="1"/>
              <a:t>lem</a:t>
            </a:r>
            <a:r>
              <a:rPr dirty="0"/>
              <a:t> of </a:t>
            </a:r>
            <a:r>
              <a:rPr spc="-5" dirty="0"/>
              <a:t>sync </a:t>
            </a:r>
            <a:r>
              <a:rPr dirty="0"/>
              <a:t>between threads for the</a:t>
            </a:r>
            <a:r>
              <a:rPr spc="-105" dirty="0"/>
              <a:t> </a:t>
            </a:r>
            <a:r>
              <a:rPr dirty="0"/>
              <a:t>bounded  buffer</a:t>
            </a:r>
          </a:p>
        </p:txBody>
      </p:sp>
      <p:sp>
        <p:nvSpPr>
          <p:cNvPr id="6" name="object 6"/>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3289376"/>
            <a:ext cx="228600" cy="238048"/>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336928" y="1319911"/>
            <a:ext cx="6828155" cy="2244090"/>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Since the prod</a:t>
            </a:r>
            <a:r>
              <a:rPr lang="en-CA" sz="2800" b="1" spc="-5" dirty="0" err="1">
                <a:solidFill>
                  <a:srgbClr val="006666"/>
                </a:solidFill>
                <a:latin typeface="Arial"/>
                <a:cs typeface="Arial"/>
              </a:rPr>
              <a:t>ucer</a:t>
            </a:r>
            <a:r>
              <a:rPr sz="2800" b="1" spc="-5" dirty="0">
                <a:solidFill>
                  <a:srgbClr val="006666"/>
                </a:solidFill>
                <a:latin typeface="Arial"/>
                <a:cs typeface="Arial"/>
              </a:rPr>
              <a:t> and the consumer are  independent threads, problems could  occur allowing concurrent access to the  buffer</a:t>
            </a:r>
            <a:endParaRPr sz="2800" dirty="0">
              <a:latin typeface="Arial"/>
              <a:cs typeface="Arial"/>
            </a:endParaRPr>
          </a:p>
          <a:p>
            <a:pPr marL="12700">
              <a:lnSpc>
                <a:spcPct val="100000"/>
              </a:lnSpc>
              <a:spcBef>
                <a:spcPts val="675"/>
              </a:spcBef>
            </a:pPr>
            <a:r>
              <a:rPr sz="2800" b="1" spc="-5" dirty="0">
                <a:solidFill>
                  <a:srgbClr val="006666"/>
                </a:solidFill>
                <a:latin typeface="Arial"/>
                <a:cs typeface="Arial"/>
              </a:rPr>
              <a:t>Semaphores can </a:t>
            </a:r>
            <a:r>
              <a:rPr sz="2800" b="1" dirty="0">
                <a:solidFill>
                  <a:srgbClr val="006666"/>
                </a:solidFill>
                <a:latin typeface="Arial"/>
                <a:cs typeface="Arial"/>
              </a:rPr>
              <a:t>solve </a:t>
            </a:r>
            <a:r>
              <a:rPr sz="2800" b="1" spc="-5" dirty="0">
                <a:solidFill>
                  <a:srgbClr val="006666"/>
                </a:solidFill>
                <a:latin typeface="Arial"/>
                <a:cs typeface="Arial"/>
              </a:rPr>
              <a:t>this</a:t>
            </a:r>
            <a:r>
              <a:rPr sz="2800" b="1" spc="55" dirty="0">
                <a:solidFill>
                  <a:srgbClr val="006666"/>
                </a:solidFill>
                <a:latin typeface="Arial"/>
                <a:cs typeface="Arial"/>
              </a:rPr>
              <a:t> </a:t>
            </a:r>
            <a:r>
              <a:rPr sz="2800" b="1" spc="-5" dirty="0">
                <a:solidFill>
                  <a:srgbClr val="006666"/>
                </a:solidFill>
                <a:latin typeface="Arial"/>
                <a:cs typeface="Arial"/>
              </a:rPr>
              <a:t>problem</a:t>
            </a:r>
            <a:endParaRPr sz="2800" dirty="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51</a:t>
            </a:fld>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062322" cy="514350"/>
          </a:xfrm>
          <a:prstGeom prst="rect">
            <a:avLst/>
          </a:prstGeom>
        </p:spPr>
        <p:txBody>
          <a:bodyPr vert="horz" wrap="square" lIns="0" tIns="13335" rIns="0" bIns="0" rtlCol="0">
            <a:spAutoFit/>
          </a:bodyPr>
          <a:lstStyle/>
          <a:p>
            <a:pPr marL="12700">
              <a:lnSpc>
                <a:spcPct val="100000"/>
              </a:lnSpc>
              <a:spcBef>
                <a:spcPts val="105"/>
              </a:spcBef>
            </a:pPr>
            <a:r>
              <a:rPr dirty="0"/>
              <a:t>Semaphores:</a:t>
            </a:r>
            <a:r>
              <a:rPr spc="-75" dirty="0"/>
              <a:t> </a:t>
            </a:r>
            <a:r>
              <a:rPr spc="-15" dirty="0"/>
              <a:t>reminder.</a:t>
            </a:r>
          </a:p>
        </p:txBody>
      </p:sp>
      <p:sp>
        <p:nvSpPr>
          <p:cNvPr id="4" name="object 4"/>
          <p:cNvSpPr/>
          <p:nvPr/>
        </p:nvSpPr>
        <p:spPr>
          <a:xfrm>
            <a:off x="1006754" y="1453007"/>
            <a:ext cx="164591"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1749882"/>
            <a:ext cx="243840" cy="25328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463928" y="2116201"/>
            <a:ext cx="243840" cy="25298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463928" y="2481960"/>
            <a:ext cx="243840" cy="25298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463928" y="2847720"/>
            <a:ext cx="243840" cy="25298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006754" y="3281756"/>
            <a:ext cx="164591" cy="16794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63928" y="3579621"/>
            <a:ext cx="243840" cy="25298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463928" y="3945382"/>
            <a:ext cx="243840" cy="252983"/>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006754" y="4379721"/>
            <a:ext cx="164591" cy="167639"/>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463928" y="4676597"/>
            <a:ext cx="243840" cy="253288"/>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1336928" y="1261460"/>
            <a:ext cx="6880859" cy="4384675"/>
          </a:xfrm>
          <a:prstGeom prst="rect">
            <a:avLst/>
          </a:prstGeom>
        </p:spPr>
        <p:txBody>
          <a:bodyPr vert="horz" wrap="square" lIns="0" tIns="73025" rIns="0" bIns="0" rtlCol="0">
            <a:spAutoFit/>
          </a:bodyPr>
          <a:lstStyle/>
          <a:p>
            <a:pPr marR="3220085" algn="r">
              <a:lnSpc>
                <a:spcPct val="100000"/>
              </a:lnSpc>
              <a:spcBef>
                <a:spcPts val="575"/>
              </a:spcBef>
            </a:pPr>
            <a:r>
              <a:rPr sz="2000" b="1" dirty="0">
                <a:solidFill>
                  <a:srgbClr val="006666"/>
                </a:solidFill>
                <a:latin typeface="Arial"/>
                <a:cs typeface="Arial"/>
              </a:rPr>
              <a:t>Let S </a:t>
            </a:r>
            <a:r>
              <a:rPr sz="2000" b="1" spc="-5" dirty="0">
                <a:solidFill>
                  <a:srgbClr val="006666"/>
                </a:solidFill>
                <a:latin typeface="Arial"/>
                <a:cs typeface="Arial"/>
              </a:rPr>
              <a:t>be </a:t>
            </a:r>
            <a:r>
              <a:rPr sz="2000" b="1" dirty="0">
                <a:solidFill>
                  <a:srgbClr val="006666"/>
                </a:solidFill>
                <a:latin typeface="Arial"/>
                <a:cs typeface="Arial"/>
              </a:rPr>
              <a:t>a semaphore on a</a:t>
            </a:r>
            <a:r>
              <a:rPr sz="2000" b="1" spc="-130" dirty="0">
                <a:solidFill>
                  <a:srgbClr val="006666"/>
                </a:solidFill>
                <a:latin typeface="Arial"/>
                <a:cs typeface="Arial"/>
              </a:rPr>
              <a:t> </a:t>
            </a:r>
            <a:r>
              <a:rPr sz="2000" b="1" dirty="0">
                <a:solidFill>
                  <a:srgbClr val="006666"/>
                </a:solidFill>
                <a:latin typeface="Arial"/>
                <a:cs typeface="Arial"/>
              </a:rPr>
              <a:t>CS</a:t>
            </a:r>
            <a:endParaRPr sz="2000" dirty="0">
              <a:latin typeface="Arial"/>
              <a:cs typeface="Arial"/>
            </a:endParaRPr>
          </a:p>
          <a:p>
            <a:pPr marR="3280410" algn="r">
              <a:lnSpc>
                <a:spcPct val="100000"/>
              </a:lnSpc>
              <a:spcBef>
                <a:spcPts val="480"/>
              </a:spcBef>
            </a:pPr>
            <a:r>
              <a:rPr sz="2000" spc="-5" dirty="0">
                <a:solidFill>
                  <a:srgbClr val="006666"/>
                </a:solidFill>
                <a:latin typeface="Arial"/>
                <a:cs typeface="Arial"/>
              </a:rPr>
              <a:t>it is </a:t>
            </a:r>
            <a:r>
              <a:rPr sz="2000" dirty="0">
                <a:solidFill>
                  <a:srgbClr val="006666"/>
                </a:solidFill>
                <a:latin typeface="Arial"/>
                <a:cs typeface="Arial"/>
              </a:rPr>
              <a:t>associated with a</a:t>
            </a:r>
            <a:r>
              <a:rPr sz="2000" spc="-80" dirty="0">
                <a:solidFill>
                  <a:srgbClr val="006666"/>
                </a:solidFill>
                <a:latin typeface="Arial"/>
                <a:cs typeface="Arial"/>
              </a:rPr>
              <a:t> </a:t>
            </a:r>
            <a:r>
              <a:rPr sz="2000" dirty="0">
                <a:solidFill>
                  <a:srgbClr val="006666"/>
                </a:solidFill>
                <a:latin typeface="Arial"/>
                <a:cs typeface="Arial"/>
              </a:rPr>
              <a:t>queue</a:t>
            </a:r>
            <a:endParaRPr sz="2000" dirty="0">
              <a:latin typeface="Arial"/>
              <a:cs typeface="Arial"/>
            </a:endParaRPr>
          </a:p>
          <a:p>
            <a:pPr marL="413384">
              <a:lnSpc>
                <a:spcPct val="100000"/>
              </a:lnSpc>
              <a:spcBef>
                <a:spcPts val="480"/>
              </a:spcBef>
            </a:pPr>
            <a:r>
              <a:rPr sz="2000" dirty="0">
                <a:solidFill>
                  <a:srgbClr val="006666"/>
                </a:solidFill>
                <a:latin typeface="Arial"/>
                <a:cs typeface="Arial"/>
              </a:rPr>
              <a:t>S positive: S threads can enter</a:t>
            </a:r>
            <a:r>
              <a:rPr sz="2000" spc="-114" dirty="0">
                <a:solidFill>
                  <a:srgbClr val="006666"/>
                </a:solidFill>
                <a:latin typeface="Arial"/>
                <a:cs typeface="Arial"/>
              </a:rPr>
              <a:t> </a:t>
            </a:r>
            <a:r>
              <a:rPr sz="2000" dirty="0">
                <a:solidFill>
                  <a:srgbClr val="006666"/>
                </a:solidFill>
                <a:latin typeface="Arial"/>
                <a:cs typeface="Arial"/>
              </a:rPr>
              <a:t>CS</a:t>
            </a:r>
            <a:endParaRPr sz="2000" dirty="0">
              <a:latin typeface="Arial"/>
              <a:cs typeface="Arial"/>
            </a:endParaRPr>
          </a:p>
          <a:p>
            <a:pPr marL="413384" marR="1326515">
              <a:lnSpc>
                <a:spcPct val="120000"/>
              </a:lnSpc>
            </a:pPr>
            <a:r>
              <a:rPr sz="2000" dirty="0">
                <a:solidFill>
                  <a:srgbClr val="006666"/>
                </a:solidFill>
                <a:latin typeface="Arial"/>
                <a:cs typeface="Arial"/>
              </a:rPr>
              <a:t>S zero: no thread can </a:t>
            </a:r>
            <a:r>
              <a:rPr sz="2000" spc="-15" dirty="0">
                <a:solidFill>
                  <a:srgbClr val="006666"/>
                </a:solidFill>
                <a:latin typeface="Arial"/>
                <a:cs typeface="Arial"/>
              </a:rPr>
              <a:t>enter, </a:t>
            </a:r>
            <a:r>
              <a:rPr sz="2000" dirty="0">
                <a:solidFill>
                  <a:srgbClr val="006666"/>
                </a:solidFill>
                <a:latin typeface="Arial"/>
                <a:cs typeface="Arial"/>
              </a:rPr>
              <a:t>no thread</a:t>
            </a:r>
            <a:r>
              <a:rPr sz="2000" spc="-200" dirty="0">
                <a:solidFill>
                  <a:srgbClr val="006666"/>
                </a:solidFill>
                <a:latin typeface="Arial"/>
                <a:cs typeface="Arial"/>
              </a:rPr>
              <a:t> </a:t>
            </a:r>
            <a:r>
              <a:rPr sz="2000" dirty="0">
                <a:solidFill>
                  <a:srgbClr val="006666"/>
                </a:solidFill>
                <a:latin typeface="Arial"/>
                <a:cs typeface="Arial"/>
              </a:rPr>
              <a:t>waiting  S negative: | S | thread in</a:t>
            </a:r>
            <a:r>
              <a:rPr sz="2000" spc="-100" dirty="0">
                <a:solidFill>
                  <a:srgbClr val="006666"/>
                </a:solidFill>
                <a:latin typeface="Arial"/>
                <a:cs typeface="Arial"/>
              </a:rPr>
              <a:t> </a:t>
            </a:r>
            <a:r>
              <a:rPr sz="2000" dirty="0">
                <a:solidFill>
                  <a:srgbClr val="006666"/>
                </a:solidFill>
                <a:latin typeface="Arial"/>
                <a:cs typeface="Arial"/>
              </a:rPr>
              <a:t>queue</a:t>
            </a:r>
            <a:endParaRPr sz="2000" dirty="0">
              <a:latin typeface="Arial"/>
              <a:cs typeface="Arial"/>
            </a:endParaRPr>
          </a:p>
          <a:p>
            <a:pPr marL="12700">
              <a:lnSpc>
                <a:spcPct val="100000"/>
              </a:lnSpc>
              <a:spcBef>
                <a:spcPts val="480"/>
              </a:spcBef>
            </a:pPr>
            <a:r>
              <a:rPr sz="2000" b="1" spc="-20" dirty="0">
                <a:solidFill>
                  <a:srgbClr val="800000"/>
                </a:solidFill>
                <a:latin typeface="Arial"/>
                <a:cs typeface="Arial"/>
              </a:rPr>
              <a:t>Wait </a:t>
            </a:r>
            <a:r>
              <a:rPr sz="2000" b="1" dirty="0">
                <a:solidFill>
                  <a:srgbClr val="800000"/>
                </a:solidFill>
                <a:latin typeface="Arial"/>
                <a:cs typeface="Arial"/>
              </a:rPr>
              <a:t>(S): </a:t>
            </a:r>
            <a:r>
              <a:rPr sz="2000" b="1" dirty="0">
                <a:solidFill>
                  <a:srgbClr val="006666"/>
                </a:solidFill>
                <a:latin typeface="Arial"/>
                <a:cs typeface="Arial"/>
              </a:rPr>
              <a:t>S -</a:t>
            </a:r>
            <a:r>
              <a:rPr sz="2000" b="1" spc="-65" dirty="0">
                <a:solidFill>
                  <a:srgbClr val="006666"/>
                </a:solidFill>
                <a:latin typeface="Arial"/>
                <a:cs typeface="Arial"/>
              </a:rPr>
              <a:t> </a:t>
            </a:r>
            <a:r>
              <a:rPr sz="2000" b="1" dirty="0">
                <a:solidFill>
                  <a:srgbClr val="006666"/>
                </a:solidFill>
                <a:latin typeface="Arial"/>
                <a:cs typeface="Arial"/>
              </a:rPr>
              <a:t>-</a:t>
            </a:r>
            <a:endParaRPr sz="2000" dirty="0">
              <a:latin typeface="Arial"/>
              <a:cs typeface="Arial"/>
            </a:endParaRPr>
          </a:p>
          <a:p>
            <a:pPr marL="413384" marR="2530475">
              <a:lnSpc>
                <a:spcPct val="120000"/>
              </a:lnSpc>
              <a:spcBef>
                <a:spcPts val="5"/>
              </a:spcBef>
            </a:pPr>
            <a:r>
              <a:rPr sz="2000" dirty="0">
                <a:solidFill>
                  <a:srgbClr val="006666"/>
                </a:solidFill>
                <a:latin typeface="Arial"/>
                <a:cs typeface="Arial"/>
              </a:rPr>
              <a:t>if </a:t>
            </a:r>
            <a:r>
              <a:rPr sz="2000" spc="-5" dirty="0">
                <a:solidFill>
                  <a:srgbClr val="006666"/>
                </a:solidFill>
                <a:latin typeface="Arial"/>
                <a:cs typeface="Arial"/>
              </a:rPr>
              <a:t>after </a:t>
            </a:r>
            <a:r>
              <a:rPr sz="2000" dirty="0">
                <a:solidFill>
                  <a:srgbClr val="006666"/>
                </a:solidFill>
                <a:latin typeface="Arial"/>
                <a:cs typeface="Arial"/>
              </a:rPr>
              <a:t>S</a:t>
            </a:r>
            <a:r>
              <a:rPr lang="en-CA" sz="2000" dirty="0">
                <a:solidFill>
                  <a:srgbClr val="006666"/>
                </a:solidFill>
                <a:latin typeface="Arial"/>
                <a:cs typeface="Arial"/>
              </a:rPr>
              <a:t> </a:t>
            </a:r>
            <a:r>
              <a:rPr sz="2000" dirty="0">
                <a:solidFill>
                  <a:srgbClr val="006666"/>
                </a:solidFill>
                <a:latin typeface="Arial"/>
                <a:cs typeface="Arial"/>
              </a:rPr>
              <a:t>&gt;= 0, thread can enter</a:t>
            </a:r>
            <a:r>
              <a:rPr sz="2000" spc="-180" dirty="0">
                <a:solidFill>
                  <a:srgbClr val="006666"/>
                </a:solidFill>
                <a:latin typeface="Arial"/>
                <a:cs typeface="Arial"/>
              </a:rPr>
              <a:t> </a:t>
            </a:r>
            <a:r>
              <a:rPr sz="2000" dirty="0">
                <a:solidFill>
                  <a:srgbClr val="006666"/>
                </a:solidFill>
                <a:latin typeface="Arial"/>
                <a:cs typeface="Arial"/>
              </a:rPr>
              <a:t>CS  if S &lt;</a:t>
            </a:r>
            <a:r>
              <a:rPr lang="en-CA" sz="2000" dirty="0">
                <a:solidFill>
                  <a:srgbClr val="006666"/>
                </a:solidFill>
                <a:latin typeface="Arial"/>
                <a:cs typeface="Arial"/>
              </a:rPr>
              <a:t> </a:t>
            </a:r>
            <a:r>
              <a:rPr sz="2000" dirty="0">
                <a:solidFill>
                  <a:srgbClr val="006666"/>
                </a:solidFill>
                <a:latin typeface="Arial"/>
                <a:cs typeface="Arial"/>
              </a:rPr>
              <a:t>0, thread </a:t>
            </a:r>
            <a:r>
              <a:rPr sz="2000" spc="-5" dirty="0">
                <a:solidFill>
                  <a:srgbClr val="006666"/>
                </a:solidFill>
                <a:latin typeface="Arial"/>
                <a:cs typeface="Arial"/>
              </a:rPr>
              <a:t>is</a:t>
            </a:r>
            <a:r>
              <a:rPr sz="2000" spc="-110" dirty="0">
                <a:solidFill>
                  <a:srgbClr val="006666"/>
                </a:solidFill>
                <a:latin typeface="Arial"/>
                <a:cs typeface="Arial"/>
              </a:rPr>
              <a:t> </a:t>
            </a:r>
            <a:r>
              <a:rPr sz="2000" dirty="0">
                <a:solidFill>
                  <a:srgbClr val="006666"/>
                </a:solidFill>
                <a:latin typeface="Arial"/>
                <a:cs typeface="Arial"/>
              </a:rPr>
              <a:t>queued</a:t>
            </a:r>
            <a:endParaRPr sz="2000" dirty="0">
              <a:latin typeface="Arial"/>
              <a:cs typeface="Arial"/>
            </a:endParaRPr>
          </a:p>
          <a:p>
            <a:pPr marL="12700">
              <a:lnSpc>
                <a:spcPct val="100000"/>
              </a:lnSpc>
              <a:spcBef>
                <a:spcPts val="480"/>
              </a:spcBef>
            </a:pPr>
            <a:r>
              <a:rPr sz="2000" b="1" dirty="0">
                <a:solidFill>
                  <a:srgbClr val="800000"/>
                </a:solidFill>
                <a:latin typeface="Arial"/>
                <a:cs typeface="Arial"/>
              </a:rPr>
              <a:t>Signal (S): </a:t>
            </a:r>
            <a:r>
              <a:rPr sz="2000" b="1" dirty="0">
                <a:solidFill>
                  <a:srgbClr val="006666"/>
                </a:solidFill>
                <a:latin typeface="Arial"/>
                <a:cs typeface="Arial"/>
              </a:rPr>
              <a:t>S</a:t>
            </a:r>
            <a:r>
              <a:rPr sz="2000" b="1" spc="-40" dirty="0">
                <a:solidFill>
                  <a:srgbClr val="006666"/>
                </a:solidFill>
                <a:latin typeface="Arial"/>
                <a:cs typeface="Arial"/>
              </a:rPr>
              <a:t> </a:t>
            </a:r>
            <a:r>
              <a:rPr sz="2000" b="1" dirty="0">
                <a:solidFill>
                  <a:srgbClr val="006666"/>
                </a:solidFill>
                <a:latin typeface="Arial"/>
                <a:cs typeface="Arial"/>
              </a:rPr>
              <a:t>++</a:t>
            </a:r>
            <a:endParaRPr sz="2000" dirty="0">
              <a:latin typeface="Arial"/>
              <a:cs typeface="Arial"/>
            </a:endParaRPr>
          </a:p>
          <a:p>
            <a:pPr marL="413384">
              <a:lnSpc>
                <a:spcPct val="100000"/>
              </a:lnSpc>
              <a:spcBef>
                <a:spcPts val="480"/>
              </a:spcBef>
            </a:pPr>
            <a:r>
              <a:rPr sz="2000" dirty="0">
                <a:solidFill>
                  <a:srgbClr val="006666"/>
                </a:solidFill>
                <a:latin typeface="Arial"/>
                <a:cs typeface="Arial"/>
              </a:rPr>
              <a:t>if </a:t>
            </a:r>
            <a:r>
              <a:rPr sz="2000" spc="-5" dirty="0">
                <a:solidFill>
                  <a:srgbClr val="006666"/>
                </a:solidFill>
                <a:latin typeface="Arial"/>
                <a:cs typeface="Arial"/>
              </a:rPr>
              <a:t>after </a:t>
            </a:r>
            <a:r>
              <a:rPr sz="2000" dirty="0">
                <a:solidFill>
                  <a:srgbClr val="006666"/>
                </a:solidFill>
                <a:latin typeface="Arial"/>
                <a:cs typeface="Arial"/>
              </a:rPr>
              <a:t>S </a:t>
            </a:r>
            <a:r>
              <a:rPr sz="2000" spc="5" dirty="0">
                <a:solidFill>
                  <a:srgbClr val="006666"/>
                </a:solidFill>
                <a:latin typeface="Arial"/>
                <a:cs typeface="Arial"/>
              </a:rPr>
              <a:t>&lt;= </a:t>
            </a:r>
            <a:r>
              <a:rPr sz="2000" dirty="0">
                <a:solidFill>
                  <a:srgbClr val="006666"/>
                </a:solidFill>
                <a:latin typeface="Arial"/>
                <a:cs typeface="Arial"/>
              </a:rPr>
              <a:t>0, there were threads waiting, and a thread</a:t>
            </a:r>
            <a:r>
              <a:rPr sz="2000" spc="-215" dirty="0">
                <a:solidFill>
                  <a:srgbClr val="006666"/>
                </a:solidFill>
                <a:latin typeface="Arial"/>
                <a:cs typeface="Arial"/>
              </a:rPr>
              <a:t> </a:t>
            </a:r>
            <a:r>
              <a:rPr sz="2000" spc="-5" dirty="0">
                <a:solidFill>
                  <a:srgbClr val="006666"/>
                </a:solidFill>
                <a:latin typeface="Arial"/>
                <a:cs typeface="Arial"/>
              </a:rPr>
              <a:t>is</a:t>
            </a:r>
            <a:endParaRPr sz="2000" dirty="0">
              <a:latin typeface="Arial"/>
              <a:cs typeface="Arial"/>
            </a:endParaRPr>
          </a:p>
          <a:p>
            <a:pPr marL="413384">
              <a:lnSpc>
                <a:spcPct val="100000"/>
              </a:lnSpc>
              <a:spcBef>
                <a:spcPts val="195"/>
              </a:spcBef>
            </a:pPr>
            <a:r>
              <a:rPr sz="2000" dirty="0">
                <a:solidFill>
                  <a:srgbClr val="006666"/>
                </a:solidFill>
                <a:latin typeface="Arial"/>
                <a:cs typeface="Arial"/>
              </a:rPr>
              <a:t>awakened</a:t>
            </a:r>
            <a:endParaRPr sz="2000" dirty="0">
              <a:latin typeface="Arial"/>
              <a:cs typeface="Arial"/>
            </a:endParaRPr>
          </a:p>
          <a:p>
            <a:pPr marL="12700">
              <a:lnSpc>
                <a:spcPct val="100000"/>
              </a:lnSpc>
              <a:spcBef>
                <a:spcPts val="525"/>
              </a:spcBef>
            </a:pPr>
            <a:r>
              <a:rPr sz="2000" b="1" spc="-5" dirty="0">
                <a:solidFill>
                  <a:srgbClr val="800000"/>
                </a:solidFill>
                <a:latin typeface="Arial"/>
                <a:cs typeface="Arial"/>
              </a:rPr>
              <a:t>Indivisibility </a:t>
            </a:r>
            <a:r>
              <a:rPr sz="2000" b="1" dirty="0">
                <a:solidFill>
                  <a:srgbClr val="800000"/>
                </a:solidFill>
                <a:latin typeface="Arial"/>
                <a:cs typeface="Arial"/>
              </a:rPr>
              <a:t>= atomicity </a:t>
            </a:r>
            <a:r>
              <a:rPr sz="2000" b="1" dirty="0">
                <a:solidFill>
                  <a:srgbClr val="006666"/>
                </a:solidFill>
                <a:latin typeface="Arial"/>
                <a:cs typeface="Arial"/>
              </a:rPr>
              <a:t>of these</a:t>
            </a:r>
            <a:r>
              <a:rPr sz="2000" b="1" spc="-95" dirty="0">
                <a:solidFill>
                  <a:srgbClr val="006666"/>
                </a:solidFill>
                <a:latin typeface="Arial"/>
                <a:cs typeface="Arial"/>
              </a:rPr>
              <a:t> </a:t>
            </a:r>
            <a:r>
              <a:rPr sz="2000" b="1" spc="-5" dirty="0">
                <a:solidFill>
                  <a:srgbClr val="006666"/>
                </a:solidFill>
                <a:latin typeface="Arial"/>
                <a:cs typeface="Arial"/>
              </a:rPr>
              <a:t>ops</a:t>
            </a:r>
            <a:endParaRPr sz="2000" dirty="0">
              <a:latin typeface="Arial"/>
              <a:cs typeface="Arial"/>
            </a:endParaRPr>
          </a:p>
        </p:txBody>
      </p:sp>
      <p:sp>
        <p:nvSpPr>
          <p:cNvPr id="15" name="object 15"/>
          <p:cNvSpPr/>
          <p:nvPr/>
        </p:nvSpPr>
        <p:spPr>
          <a:xfrm>
            <a:off x="1006754" y="5446776"/>
            <a:ext cx="164591" cy="167640"/>
          </a:xfrm>
          <a:prstGeom prst="rect">
            <a:avLst/>
          </a:prstGeom>
          <a:blipFill>
            <a:blip r:embed="rId3" cstate="print"/>
            <a:stretch>
              <a:fillRect/>
            </a:stretch>
          </a:blipFill>
        </p:spPr>
        <p:txBody>
          <a:bodyPr wrap="square" lIns="0" tIns="0" rIns="0" bIns="0" rtlCol="0"/>
          <a:lstStyle/>
          <a:p>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52</a:t>
            </a:fld>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5748122" cy="514350"/>
          </a:xfrm>
          <a:prstGeom prst="rect">
            <a:avLst/>
          </a:prstGeom>
        </p:spPr>
        <p:txBody>
          <a:bodyPr vert="horz" wrap="square" lIns="0" tIns="13335" rIns="0" bIns="0" rtlCol="0">
            <a:spAutoFit/>
          </a:bodyPr>
          <a:lstStyle/>
          <a:p>
            <a:pPr marL="12700">
              <a:lnSpc>
                <a:spcPct val="100000"/>
              </a:lnSpc>
              <a:spcBef>
                <a:spcPts val="105"/>
              </a:spcBef>
            </a:pPr>
            <a:r>
              <a:rPr dirty="0"/>
              <a:t>Solution </a:t>
            </a:r>
            <a:r>
              <a:rPr spc="-5" dirty="0"/>
              <a:t>with</a:t>
            </a:r>
            <a:r>
              <a:rPr spc="-125" dirty="0"/>
              <a:t> </a:t>
            </a:r>
            <a:r>
              <a:rPr dirty="0"/>
              <a:t>semaphores</a:t>
            </a:r>
          </a:p>
        </p:txBody>
      </p:sp>
      <p:sp>
        <p:nvSpPr>
          <p:cNvPr id="4" name="object 4"/>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329560"/>
            <a:ext cx="320040" cy="330708"/>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336928" y="1319911"/>
            <a:ext cx="7366634" cy="4055745"/>
          </a:xfrm>
          <a:prstGeom prst="rect">
            <a:avLst/>
          </a:prstGeom>
        </p:spPr>
        <p:txBody>
          <a:bodyPr vert="horz" wrap="square" lIns="0" tIns="12065" rIns="0" bIns="0" rtlCol="0">
            <a:spAutoFit/>
          </a:bodyPr>
          <a:lstStyle/>
          <a:p>
            <a:pPr marL="12700" marR="655955">
              <a:lnSpc>
                <a:spcPct val="100000"/>
              </a:lnSpc>
              <a:spcBef>
                <a:spcPts val="95"/>
              </a:spcBef>
            </a:pPr>
            <a:r>
              <a:rPr sz="2800" b="1" spc="-5" dirty="0">
                <a:solidFill>
                  <a:srgbClr val="006666"/>
                </a:solidFill>
                <a:latin typeface="Arial"/>
                <a:cs typeface="Arial"/>
              </a:rPr>
              <a:t>A semaphore </a:t>
            </a:r>
            <a:r>
              <a:rPr sz="2800" b="1" spc="-5" dirty="0">
                <a:solidFill>
                  <a:srgbClr val="FF9966"/>
                </a:solidFill>
                <a:latin typeface="Arial"/>
                <a:cs typeface="Arial"/>
              </a:rPr>
              <a:t>S </a:t>
            </a:r>
            <a:r>
              <a:rPr sz="2800" b="1" spc="-5" dirty="0">
                <a:solidFill>
                  <a:srgbClr val="006666"/>
                </a:solidFill>
                <a:latin typeface="Arial"/>
                <a:cs typeface="Arial"/>
              </a:rPr>
              <a:t>for </a:t>
            </a:r>
            <a:r>
              <a:rPr sz="2800" b="1" spc="-5" dirty="0">
                <a:solidFill>
                  <a:srgbClr val="FF9966"/>
                </a:solidFill>
                <a:latin typeface="Arial"/>
                <a:cs typeface="Arial"/>
              </a:rPr>
              <a:t>mutual exclusion </a:t>
            </a:r>
            <a:r>
              <a:rPr sz="2800" b="1" spc="-10" dirty="0">
                <a:solidFill>
                  <a:srgbClr val="006666"/>
                </a:solidFill>
                <a:latin typeface="Arial"/>
                <a:cs typeface="Arial"/>
              </a:rPr>
              <a:t>on  </a:t>
            </a:r>
            <a:r>
              <a:rPr sz="2800" b="1" dirty="0">
                <a:solidFill>
                  <a:srgbClr val="006666"/>
                </a:solidFill>
                <a:latin typeface="Arial"/>
                <a:cs typeface="Arial"/>
              </a:rPr>
              <a:t>access </a:t>
            </a:r>
            <a:r>
              <a:rPr sz="2800" b="1" spc="-5" dirty="0">
                <a:solidFill>
                  <a:srgbClr val="006666"/>
                </a:solidFill>
                <a:latin typeface="Arial"/>
                <a:cs typeface="Arial"/>
              </a:rPr>
              <a:t>to the</a:t>
            </a:r>
            <a:r>
              <a:rPr sz="2800" b="1" spc="25" dirty="0">
                <a:solidFill>
                  <a:srgbClr val="006666"/>
                </a:solidFill>
                <a:latin typeface="Arial"/>
                <a:cs typeface="Arial"/>
              </a:rPr>
              <a:t> </a:t>
            </a:r>
            <a:r>
              <a:rPr sz="2800" b="1" spc="-5" dirty="0">
                <a:solidFill>
                  <a:srgbClr val="006666"/>
                </a:solidFill>
                <a:latin typeface="Arial"/>
                <a:cs typeface="Arial"/>
              </a:rPr>
              <a:t>buffer</a:t>
            </a:r>
            <a:endParaRPr sz="2800" dirty="0">
              <a:latin typeface="Arial"/>
              <a:cs typeface="Arial"/>
            </a:endParaRPr>
          </a:p>
          <a:p>
            <a:pPr marL="413384" marR="526415">
              <a:lnSpc>
                <a:spcPct val="100000"/>
              </a:lnSpc>
              <a:spcBef>
                <a:spcPts val="635"/>
              </a:spcBef>
            </a:pPr>
            <a:r>
              <a:rPr sz="2600" spc="5" dirty="0">
                <a:solidFill>
                  <a:srgbClr val="006666"/>
                </a:solidFill>
                <a:latin typeface="Arial"/>
                <a:cs typeface="Arial"/>
              </a:rPr>
              <a:t>The </a:t>
            </a:r>
            <a:r>
              <a:rPr sz="2600" dirty="0">
                <a:solidFill>
                  <a:srgbClr val="006666"/>
                </a:solidFill>
                <a:latin typeface="Arial"/>
                <a:cs typeface="Arial"/>
              </a:rPr>
              <a:t>following semaphores do not do</a:t>
            </a:r>
            <a:r>
              <a:rPr sz="2600" spc="-55" dirty="0">
                <a:solidFill>
                  <a:srgbClr val="006666"/>
                </a:solidFill>
                <a:latin typeface="Arial"/>
                <a:cs typeface="Arial"/>
              </a:rPr>
              <a:t> </a:t>
            </a:r>
            <a:r>
              <a:rPr sz="2600" dirty="0">
                <a:solidFill>
                  <a:srgbClr val="006666"/>
                </a:solidFill>
                <a:latin typeface="Arial"/>
                <a:cs typeface="Arial"/>
              </a:rPr>
              <a:t>Mutual  Exclusion</a:t>
            </a:r>
            <a:endParaRPr sz="2600" dirty="0">
              <a:latin typeface="Arial"/>
              <a:cs typeface="Arial"/>
            </a:endParaRPr>
          </a:p>
          <a:p>
            <a:pPr marL="12700" marR="5080">
              <a:lnSpc>
                <a:spcPct val="100000"/>
              </a:lnSpc>
              <a:spcBef>
                <a:spcPts val="665"/>
              </a:spcBef>
            </a:pPr>
            <a:r>
              <a:rPr sz="2800" b="1" spc="-5" dirty="0">
                <a:solidFill>
                  <a:srgbClr val="006666"/>
                </a:solidFill>
                <a:latin typeface="Arial"/>
                <a:cs typeface="Arial"/>
              </a:rPr>
              <a:t>A semaphore </a:t>
            </a:r>
            <a:r>
              <a:rPr sz="2800" b="1" spc="-10" dirty="0">
                <a:solidFill>
                  <a:srgbClr val="FF9966"/>
                </a:solidFill>
                <a:latin typeface="Arial"/>
                <a:cs typeface="Arial"/>
              </a:rPr>
              <a:t>N </a:t>
            </a:r>
            <a:r>
              <a:rPr sz="2800" b="1" spc="-5" dirty="0">
                <a:solidFill>
                  <a:srgbClr val="006666"/>
                </a:solidFill>
                <a:latin typeface="Arial"/>
                <a:cs typeface="Arial"/>
              </a:rPr>
              <a:t>to synchronize producer  and consumer on the </a:t>
            </a:r>
            <a:r>
              <a:rPr sz="2800" b="1" spc="-5" dirty="0">
                <a:solidFill>
                  <a:srgbClr val="FF9966"/>
                </a:solidFill>
                <a:latin typeface="Arial"/>
                <a:cs typeface="Arial"/>
              </a:rPr>
              <a:t>number of  consumable items </a:t>
            </a:r>
            <a:r>
              <a:rPr sz="2800" b="1" spc="-5" dirty="0">
                <a:solidFill>
                  <a:srgbClr val="006666"/>
                </a:solidFill>
                <a:latin typeface="Arial"/>
                <a:cs typeface="Arial"/>
              </a:rPr>
              <a:t>in the</a:t>
            </a:r>
            <a:r>
              <a:rPr sz="2800" b="1" spc="70" dirty="0">
                <a:solidFill>
                  <a:srgbClr val="006666"/>
                </a:solidFill>
                <a:latin typeface="Arial"/>
                <a:cs typeface="Arial"/>
              </a:rPr>
              <a:t> </a:t>
            </a:r>
            <a:r>
              <a:rPr sz="2800" b="1" spc="-5" dirty="0">
                <a:solidFill>
                  <a:srgbClr val="006666"/>
                </a:solidFill>
                <a:latin typeface="Arial"/>
                <a:cs typeface="Arial"/>
              </a:rPr>
              <a:t>buffer</a:t>
            </a:r>
            <a:endParaRPr sz="2800" dirty="0">
              <a:latin typeface="Arial"/>
              <a:cs typeface="Arial"/>
            </a:endParaRPr>
          </a:p>
          <a:p>
            <a:pPr marL="12700" marR="226060">
              <a:lnSpc>
                <a:spcPct val="100000"/>
              </a:lnSpc>
              <a:spcBef>
                <a:spcPts val="670"/>
              </a:spcBef>
            </a:pPr>
            <a:r>
              <a:rPr sz="2800" b="1" spc="-5" dirty="0">
                <a:solidFill>
                  <a:srgbClr val="006666"/>
                </a:solidFill>
                <a:latin typeface="Arial"/>
                <a:cs typeface="Arial"/>
              </a:rPr>
              <a:t>A semaphore </a:t>
            </a:r>
            <a:r>
              <a:rPr sz="2800" b="1" spc="-5" dirty="0">
                <a:solidFill>
                  <a:srgbClr val="FF9966"/>
                </a:solidFill>
                <a:latin typeface="Arial"/>
                <a:cs typeface="Arial"/>
              </a:rPr>
              <a:t>E </a:t>
            </a:r>
            <a:r>
              <a:rPr sz="2800" b="1" spc="-5" dirty="0">
                <a:solidFill>
                  <a:srgbClr val="006666"/>
                </a:solidFill>
                <a:latin typeface="Arial"/>
                <a:cs typeface="Arial"/>
              </a:rPr>
              <a:t>to synchronize producer  and consumer on the </a:t>
            </a:r>
            <a:r>
              <a:rPr sz="2800" b="1" spc="-5" dirty="0">
                <a:solidFill>
                  <a:srgbClr val="FF9966"/>
                </a:solidFill>
                <a:latin typeface="Arial"/>
                <a:cs typeface="Arial"/>
              </a:rPr>
              <a:t>number of free</a:t>
            </a:r>
            <a:r>
              <a:rPr sz="2800" b="1" spc="114" dirty="0">
                <a:solidFill>
                  <a:srgbClr val="FF9966"/>
                </a:solidFill>
                <a:latin typeface="Arial"/>
                <a:cs typeface="Arial"/>
              </a:rPr>
              <a:t> </a:t>
            </a:r>
            <a:r>
              <a:rPr sz="2800" b="1" spc="-5" dirty="0">
                <a:solidFill>
                  <a:srgbClr val="FF9966"/>
                </a:solidFill>
                <a:latin typeface="Arial"/>
                <a:cs typeface="Arial"/>
              </a:rPr>
              <a:t>slots</a:t>
            </a:r>
            <a:endParaRPr sz="2800" dirty="0">
              <a:latin typeface="Arial"/>
              <a:cs typeface="Arial"/>
            </a:endParaRPr>
          </a:p>
        </p:txBody>
      </p:sp>
      <p:sp>
        <p:nvSpPr>
          <p:cNvPr id="7" name="object 7"/>
          <p:cNvSpPr/>
          <p:nvPr/>
        </p:nvSpPr>
        <p:spPr>
          <a:xfrm>
            <a:off x="1006754" y="3308350"/>
            <a:ext cx="228600" cy="237744"/>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006754" y="4673549"/>
            <a:ext cx="228600" cy="238048"/>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53</a:t>
            </a:fld>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49" y="6505447"/>
            <a:ext cx="75565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9966"/>
                </a:solidFill>
                <a:latin typeface="Arial"/>
                <a:cs typeface="Arial"/>
              </a:rPr>
              <a:t>Module</a:t>
            </a:r>
            <a:r>
              <a:rPr sz="1400" spc="-95" dirty="0">
                <a:solidFill>
                  <a:srgbClr val="FF9966"/>
                </a:solidFill>
                <a:latin typeface="Arial"/>
                <a:cs typeface="Arial"/>
              </a:rPr>
              <a:t> </a:t>
            </a:r>
            <a:r>
              <a:rPr sz="1400" dirty="0">
                <a:solidFill>
                  <a:srgbClr val="FF9966"/>
                </a:solidFill>
                <a:latin typeface="Arial"/>
                <a:cs typeface="Arial"/>
              </a:rPr>
              <a:t>5</a:t>
            </a:r>
            <a:endParaRPr sz="1400">
              <a:latin typeface="Arial"/>
              <a:cs typeface="Arial"/>
            </a:endParaRPr>
          </a:p>
        </p:txBody>
      </p:sp>
      <p:sp>
        <p:nvSpPr>
          <p:cNvPr id="3" name="object 3"/>
          <p:cNvSpPr txBox="1"/>
          <p:nvPr/>
        </p:nvSpPr>
        <p:spPr>
          <a:xfrm>
            <a:off x="8581770"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53</a:t>
            </a:r>
            <a:endParaRPr sz="1400">
              <a:latin typeface="Arial"/>
              <a:cs typeface="Arial"/>
            </a:endParaRPr>
          </a:p>
        </p:txBody>
      </p:sp>
      <p:sp>
        <p:nvSpPr>
          <p:cNvPr id="4" name="object 4"/>
          <p:cNvSpPr txBox="1">
            <a:spLocks noGrp="1"/>
          </p:cNvSpPr>
          <p:nvPr>
            <p:ph type="title"/>
          </p:nvPr>
        </p:nvSpPr>
        <p:spPr>
          <a:xfrm>
            <a:off x="1109878" y="489661"/>
            <a:ext cx="6612255" cy="391795"/>
          </a:xfrm>
          <a:prstGeom prst="rect">
            <a:avLst/>
          </a:prstGeom>
        </p:spPr>
        <p:txBody>
          <a:bodyPr vert="horz" wrap="square" lIns="0" tIns="12700" rIns="0" bIns="0" rtlCol="0">
            <a:spAutoFit/>
          </a:bodyPr>
          <a:lstStyle/>
          <a:p>
            <a:pPr marL="12700">
              <a:lnSpc>
                <a:spcPct val="100000"/>
              </a:lnSpc>
              <a:spcBef>
                <a:spcPts val="100"/>
              </a:spcBef>
            </a:pPr>
            <a:r>
              <a:rPr sz="2400" b="0" dirty="0">
                <a:solidFill>
                  <a:srgbClr val="009999"/>
                </a:solidFill>
                <a:latin typeface="Times New Roman"/>
                <a:cs typeface="Times New Roman"/>
              </a:rPr>
              <a:t>P / C solution: bounded circular </a:t>
            </a:r>
            <a:r>
              <a:rPr sz="2400" b="0" spc="-15" dirty="0">
                <a:solidFill>
                  <a:srgbClr val="009999"/>
                </a:solidFill>
                <a:latin typeface="Times New Roman"/>
                <a:cs typeface="Times New Roman"/>
              </a:rPr>
              <a:t>buffer </a:t>
            </a:r>
            <a:r>
              <a:rPr sz="2400" b="0" dirty="0">
                <a:solidFill>
                  <a:srgbClr val="009999"/>
                </a:solidFill>
                <a:latin typeface="Times New Roman"/>
                <a:cs typeface="Times New Roman"/>
              </a:rPr>
              <a:t>of </a:t>
            </a:r>
            <a:r>
              <a:rPr sz="2400" b="0" spc="-5" dirty="0">
                <a:solidFill>
                  <a:srgbClr val="009999"/>
                </a:solidFill>
                <a:latin typeface="Times New Roman"/>
                <a:cs typeface="Times New Roman"/>
              </a:rPr>
              <a:t>dimension</a:t>
            </a:r>
            <a:r>
              <a:rPr sz="2400" b="0" spc="-170" dirty="0">
                <a:solidFill>
                  <a:srgbClr val="009999"/>
                </a:solidFill>
                <a:latin typeface="Times New Roman"/>
                <a:cs typeface="Times New Roman"/>
              </a:rPr>
              <a:t> </a:t>
            </a:r>
            <a:r>
              <a:rPr sz="2400" b="0" dirty="0">
                <a:solidFill>
                  <a:srgbClr val="009999"/>
                </a:solidFill>
                <a:latin typeface="Times New Roman"/>
                <a:cs typeface="Times New Roman"/>
              </a:rPr>
              <a:t>k</a:t>
            </a:r>
            <a:endParaRPr sz="2400">
              <a:latin typeface="Times New Roman"/>
              <a:cs typeface="Times New Roman"/>
            </a:endParaRPr>
          </a:p>
        </p:txBody>
      </p:sp>
      <p:graphicFrame>
        <p:nvGraphicFramePr>
          <p:cNvPr id="5" name="object 5"/>
          <p:cNvGraphicFramePr>
            <a:graphicFrameLocks noGrp="1"/>
          </p:cNvGraphicFramePr>
          <p:nvPr/>
        </p:nvGraphicFramePr>
        <p:xfrm>
          <a:off x="974394" y="1279646"/>
          <a:ext cx="7551415" cy="711132"/>
        </p:xfrm>
        <a:graphic>
          <a:graphicData uri="http://schemas.openxmlformats.org/drawingml/2006/table">
            <a:tbl>
              <a:tblPr firstRow="1" bandRow="1">
                <a:tableStyleId>{2D5ABB26-0587-4C30-8999-92F81FD0307C}</a:tableStyleId>
              </a:tblPr>
              <a:tblGrid>
                <a:gridCol w="4140835">
                  <a:extLst>
                    <a:ext uri="{9D8B030D-6E8A-4147-A177-3AD203B41FA5}">
                      <a16:colId xmlns:a16="http://schemas.microsoft.com/office/drawing/2014/main" val="20000"/>
                    </a:ext>
                  </a:extLst>
                </a:gridCol>
                <a:gridCol w="364489">
                  <a:extLst>
                    <a:ext uri="{9D8B030D-6E8A-4147-A177-3AD203B41FA5}">
                      <a16:colId xmlns:a16="http://schemas.microsoft.com/office/drawing/2014/main" val="20001"/>
                    </a:ext>
                  </a:extLst>
                </a:gridCol>
                <a:gridCol w="548639">
                  <a:extLst>
                    <a:ext uri="{9D8B030D-6E8A-4147-A177-3AD203B41FA5}">
                      <a16:colId xmlns:a16="http://schemas.microsoft.com/office/drawing/2014/main" val="20002"/>
                    </a:ext>
                  </a:extLst>
                </a:gridCol>
                <a:gridCol w="548639">
                  <a:extLst>
                    <a:ext uri="{9D8B030D-6E8A-4147-A177-3AD203B41FA5}">
                      <a16:colId xmlns:a16="http://schemas.microsoft.com/office/drawing/2014/main" val="20003"/>
                    </a:ext>
                  </a:extLst>
                </a:gridCol>
                <a:gridCol w="913129">
                  <a:extLst>
                    <a:ext uri="{9D8B030D-6E8A-4147-A177-3AD203B41FA5}">
                      <a16:colId xmlns:a16="http://schemas.microsoft.com/office/drawing/2014/main" val="20004"/>
                    </a:ext>
                  </a:extLst>
                </a:gridCol>
                <a:gridCol w="1035684">
                  <a:extLst>
                    <a:ext uri="{9D8B030D-6E8A-4147-A177-3AD203B41FA5}">
                      <a16:colId xmlns:a16="http://schemas.microsoft.com/office/drawing/2014/main" val="20005"/>
                    </a:ext>
                  </a:extLst>
                </a:gridCol>
              </a:tblGrid>
              <a:tr h="355393">
                <a:tc>
                  <a:txBody>
                    <a:bodyPr/>
                    <a:lstStyle/>
                    <a:p>
                      <a:pPr marR="83185" algn="r">
                        <a:lnSpc>
                          <a:spcPts val="2480"/>
                        </a:lnSpc>
                      </a:pPr>
                      <a:r>
                        <a:rPr sz="2400" b="1" spc="-5" dirty="0">
                          <a:solidFill>
                            <a:srgbClr val="009999"/>
                          </a:solidFill>
                          <a:latin typeface="Courier New"/>
                          <a:cs typeface="Courier New"/>
                        </a:rPr>
                        <a:t>Initia</a:t>
                      </a:r>
                      <a:r>
                        <a:rPr sz="2400" b="1" spc="-15" dirty="0">
                          <a:solidFill>
                            <a:srgbClr val="009999"/>
                          </a:solidFill>
                          <a:latin typeface="Courier New"/>
                          <a:cs typeface="Courier New"/>
                        </a:rPr>
                        <a:t>li</a:t>
                      </a:r>
                      <a:r>
                        <a:rPr sz="2400" b="1" spc="-5" dirty="0">
                          <a:solidFill>
                            <a:srgbClr val="009999"/>
                          </a:solidFill>
                          <a:latin typeface="Courier New"/>
                          <a:cs typeface="Courier New"/>
                        </a:rPr>
                        <a:t>zation</a:t>
                      </a:r>
                      <a:r>
                        <a:rPr sz="2400" b="1" spc="-10" dirty="0">
                          <a:solidFill>
                            <a:srgbClr val="009999"/>
                          </a:solidFill>
                          <a:latin typeface="Courier New"/>
                          <a:cs typeface="Courier New"/>
                        </a:rPr>
                        <a:t>:</a:t>
                      </a:r>
                      <a:r>
                        <a:rPr sz="2400" b="1" spc="-15" dirty="0">
                          <a:solidFill>
                            <a:srgbClr val="800000"/>
                          </a:solidFill>
                          <a:latin typeface="Courier New"/>
                          <a:cs typeface="Courier New"/>
                        </a:rPr>
                        <a:t>S</a:t>
                      </a:r>
                      <a:r>
                        <a:rPr sz="2400" b="1" spc="-5" dirty="0">
                          <a:solidFill>
                            <a:srgbClr val="800000"/>
                          </a:solidFill>
                          <a:latin typeface="Courier New"/>
                          <a:cs typeface="Courier New"/>
                        </a:rPr>
                        <a:t>.count</a:t>
                      </a:r>
                      <a:endParaRPr sz="2400">
                        <a:latin typeface="Courier New"/>
                        <a:cs typeface="Courier New"/>
                      </a:endParaRPr>
                    </a:p>
                  </a:txBody>
                  <a:tcPr marL="0" marR="0" marT="0" marB="0"/>
                </a:tc>
                <a:tc>
                  <a:txBody>
                    <a:bodyPr/>
                    <a:lstStyle/>
                    <a:p>
                      <a:pPr marL="90170">
                        <a:lnSpc>
                          <a:spcPts val="2480"/>
                        </a:lnSpc>
                      </a:pPr>
                      <a:r>
                        <a:rPr sz="2400" b="1" dirty="0">
                          <a:solidFill>
                            <a:srgbClr val="800000"/>
                          </a:solidFill>
                          <a:latin typeface="Courier New"/>
                          <a:cs typeface="Courier New"/>
                        </a:rPr>
                        <a:t>=</a:t>
                      </a:r>
                      <a:endParaRPr sz="2400">
                        <a:latin typeface="Courier New"/>
                        <a:cs typeface="Courier New"/>
                      </a:endParaRPr>
                    </a:p>
                  </a:txBody>
                  <a:tcPr marL="0" marR="0" marT="0" marB="0"/>
                </a:tc>
                <a:tc>
                  <a:txBody>
                    <a:bodyPr/>
                    <a:lstStyle/>
                    <a:p>
                      <a:pPr algn="ctr">
                        <a:lnSpc>
                          <a:spcPts val="2480"/>
                        </a:lnSpc>
                      </a:pPr>
                      <a:r>
                        <a:rPr sz="2400" b="1" spc="-5" dirty="0">
                          <a:solidFill>
                            <a:srgbClr val="800000"/>
                          </a:solidFill>
                          <a:latin typeface="Courier New"/>
                          <a:cs typeface="Courier New"/>
                        </a:rPr>
                        <a:t>1;</a:t>
                      </a:r>
                      <a:endParaRPr sz="2400">
                        <a:latin typeface="Courier New"/>
                        <a:cs typeface="Courier New"/>
                      </a:endParaRPr>
                    </a:p>
                  </a:txBody>
                  <a:tcPr marL="0" marR="0" marT="0" marB="0"/>
                </a:tc>
                <a:tc>
                  <a:txBody>
                    <a:bodyPr/>
                    <a:lstStyle/>
                    <a:p>
                      <a:pPr algn="ctr">
                        <a:lnSpc>
                          <a:spcPts val="2480"/>
                        </a:lnSpc>
                      </a:pPr>
                      <a:r>
                        <a:rPr sz="2400" b="1" i="1" spc="-5" dirty="0">
                          <a:solidFill>
                            <a:srgbClr val="800000"/>
                          </a:solidFill>
                          <a:latin typeface="Courier New"/>
                          <a:cs typeface="Courier New"/>
                        </a:rPr>
                        <a:t>//</a:t>
                      </a:r>
                      <a:endParaRPr sz="2400">
                        <a:latin typeface="Courier New"/>
                        <a:cs typeface="Courier New"/>
                      </a:endParaRPr>
                    </a:p>
                  </a:txBody>
                  <a:tcPr marL="0" marR="0" marT="0" marB="0"/>
                </a:tc>
                <a:tc>
                  <a:txBody>
                    <a:bodyPr/>
                    <a:lstStyle/>
                    <a:p>
                      <a:pPr marR="83820" algn="r">
                        <a:lnSpc>
                          <a:spcPts val="2480"/>
                        </a:lnSpc>
                      </a:pPr>
                      <a:r>
                        <a:rPr sz="2400" b="1" i="1" spc="-15" dirty="0">
                          <a:solidFill>
                            <a:srgbClr val="800000"/>
                          </a:solidFill>
                          <a:latin typeface="Courier New"/>
                          <a:cs typeface="Courier New"/>
                        </a:rPr>
                        <a:t>m</a:t>
                      </a:r>
                      <a:r>
                        <a:rPr sz="2400" b="1" i="1" spc="-5" dirty="0">
                          <a:solidFill>
                            <a:srgbClr val="800000"/>
                          </a:solidFill>
                          <a:latin typeface="Courier New"/>
                          <a:cs typeface="Courier New"/>
                        </a:rPr>
                        <a:t>ut.</a:t>
                      </a:r>
                      <a:endParaRPr sz="2400">
                        <a:latin typeface="Courier New"/>
                        <a:cs typeface="Courier New"/>
                      </a:endParaRPr>
                    </a:p>
                  </a:txBody>
                  <a:tcPr marL="0" marR="0" marT="0" marB="0"/>
                </a:tc>
                <a:tc>
                  <a:txBody>
                    <a:bodyPr/>
                    <a:lstStyle/>
                    <a:p>
                      <a:pPr marR="24130" algn="r">
                        <a:lnSpc>
                          <a:spcPts val="2480"/>
                        </a:lnSpc>
                      </a:pPr>
                      <a:r>
                        <a:rPr sz="2400" b="1" i="1" spc="-5" dirty="0">
                          <a:solidFill>
                            <a:srgbClr val="800000"/>
                          </a:solidFill>
                          <a:latin typeface="Courier New"/>
                          <a:cs typeface="Courier New"/>
                        </a:rPr>
                        <a:t>ex</a:t>
                      </a:r>
                      <a:r>
                        <a:rPr sz="2400" b="1" i="1" spc="-15" dirty="0">
                          <a:solidFill>
                            <a:srgbClr val="800000"/>
                          </a:solidFill>
                          <a:latin typeface="Courier New"/>
                          <a:cs typeface="Courier New"/>
                        </a:rPr>
                        <a:t>cl</a:t>
                      </a:r>
                      <a:r>
                        <a:rPr sz="2400" b="1" i="1" dirty="0">
                          <a:solidFill>
                            <a:srgbClr val="800000"/>
                          </a:solidFill>
                          <a:latin typeface="Courier New"/>
                          <a:cs typeface="Courier New"/>
                        </a:rPr>
                        <a:t>.</a:t>
                      </a:r>
                      <a:endParaRPr sz="2400">
                        <a:latin typeface="Courier New"/>
                        <a:cs typeface="Courier New"/>
                      </a:endParaRPr>
                    </a:p>
                  </a:txBody>
                  <a:tcPr marL="0" marR="0" marT="0" marB="0"/>
                </a:tc>
                <a:extLst>
                  <a:ext uri="{0D108BD9-81ED-4DB2-BD59-A6C34878D82A}">
                    <a16:rowId xmlns:a16="http://schemas.microsoft.com/office/drawing/2014/main" val="10000"/>
                  </a:ext>
                </a:extLst>
              </a:tr>
              <a:tr h="355739">
                <a:tc>
                  <a:txBody>
                    <a:bodyPr/>
                    <a:lstStyle/>
                    <a:p>
                      <a:pPr marR="82550" algn="r">
                        <a:lnSpc>
                          <a:spcPts val="2560"/>
                        </a:lnSpc>
                      </a:pPr>
                      <a:r>
                        <a:rPr sz="2400" b="1" spc="-15" dirty="0">
                          <a:solidFill>
                            <a:srgbClr val="333399"/>
                          </a:solidFill>
                          <a:latin typeface="Courier New"/>
                          <a:cs typeface="Courier New"/>
                        </a:rPr>
                        <a:t>N</a:t>
                      </a:r>
                      <a:r>
                        <a:rPr sz="2400" b="1" spc="-5" dirty="0">
                          <a:solidFill>
                            <a:srgbClr val="333399"/>
                          </a:solidFill>
                          <a:latin typeface="Courier New"/>
                          <a:cs typeface="Courier New"/>
                        </a:rPr>
                        <a:t>.count</a:t>
                      </a:r>
                      <a:endParaRPr sz="2400">
                        <a:latin typeface="Courier New"/>
                        <a:cs typeface="Courier New"/>
                      </a:endParaRPr>
                    </a:p>
                  </a:txBody>
                  <a:tcPr marL="0" marR="0" marT="0" marB="0"/>
                </a:tc>
                <a:tc>
                  <a:txBody>
                    <a:bodyPr/>
                    <a:lstStyle/>
                    <a:p>
                      <a:pPr marL="90170">
                        <a:lnSpc>
                          <a:spcPts val="2560"/>
                        </a:lnSpc>
                      </a:pPr>
                      <a:r>
                        <a:rPr sz="2400" b="1" dirty="0">
                          <a:solidFill>
                            <a:srgbClr val="333399"/>
                          </a:solidFill>
                          <a:latin typeface="Courier New"/>
                          <a:cs typeface="Courier New"/>
                        </a:rPr>
                        <a:t>=</a:t>
                      </a:r>
                      <a:endParaRPr sz="2400">
                        <a:latin typeface="Courier New"/>
                        <a:cs typeface="Courier New"/>
                      </a:endParaRPr>
                    </a:p>
                  </a:txBody>
                  <a:tcPr marL="0" marR="0" marT="0" marB="0"/>
                </a:tc>
                <a:tc>
                  <a:txBody>
                    <a:bodyPr/>
                    <a:lstStyle/>
                    <a:p>
                      <a:pPr algn="ctr">
                        <a:lnSpc>
                          <a:spcPts val="2560"/>
                        </a:lnSpc>
                      </a:pPr>
                      <a:r>
                        <a:rPr sz="2400" b="1" spc="-5" dirty="0">
                          <a:solidFill>
                            <a:srgbClr val="333399"/>
                          </a:solidFill>
                          <a:latin typeface="Courier New"/>
                          <a:cs typeface="Courier New"/>
                        </a:rPr>
                        <a:t>0;</a:t>
                      </a:r>
                      <a:endParaRPr sz="2400">
                        <a:latin typeface="Courier New"/>
                        <a:cs typeface="Courier New"/>
                      </a:endParaRPr>
                    </a:p>
                  </a:txBody>
                  <a:tcPr marL="0" marR="0" marT="0" marB="0"/>
                </a:tc>
                <a:tc>
                  <a:txBody>
                    <a:bodyPr/>
                    <a:lstStyle/>
                    <a:p>
                      <a:pPr marL="635" algn="ctr">
                        <a:lnSpc>
                          <a:spcPts val="2560"/>
                        </a:lnSpc>
                      </a:pPr>
                      <a:r>
                        <a:rPr sz="2400" b="1" i="1" spc="-5" dirty="0">
                          <a:solidFill>
                            <a:srgbClr val="333399"/>
                          </a:solidFill>
                          <a:latin typeface="Courier New"/>
                          <a:cs typeface="Courier New"/>
                        </a:rPr>
                        <a:t>//</a:t>
                      </a:r>
                      <a:endParaRPr sz="2400">
                        <a:latin typeface="Courier New"/>
                        <a:cs typeface="Courier New"/>
                      </a:endParaRPr>
                    </a:p>
                  </a:txBody>
                  <a:tcPr marL="0" marR="0" marT="0" marB="0"/>
                </a:tc>
                <a:tc>
                  <a:txBody>
                    <a:bodyPr/>
                    <a:lstStyle/>
                    <a:p>
                      <a:pPr marR="83185" algn="r">
                        <a:lnSpc>
                          <a:spcPts val="2560"/>
                        </a:lnSpc>
                      </a:pPr>
                      <a:r>
                        <a:rPr sz="2400" b="1" i="1" spc="-15" dirty="0">
                          <a:solidFill>
                            <a:srgbClr val="333399"/>
                          </a:solidFill>
                          <a:latin typeface="Courier New"/>
                          <a:cs typeface="Courier New"/>
                        </a:rPr>
                        <a:t>f</a:t>
                      </a:r>
                      <a:r>
                        <a:rPr sz="2400" b="1" i="1" spc="-5" dirty="0">
                          <a:solidFill>
                            <a:srgbClr val="333399"/>
                          </a:solidFill>
                          <a:latin typeface="Courier New"/>
                          <a:cs typeface="Courier New"/>
                        </a:rPr>
                        <a:t>ull</a:t>
                      </a:r>
                      <a:endParaRPr sz="2400">
                        <a:latin typeface="Courier New"/>
                        <a:cs typeface="Courier New"/>
                      </a:endParaRPr>
                    </a:p>
                  </a:txBody>
                  <a:tcPr marL="0" marR="0" marT="0" marB="0"/>
                </a:tc>
                <a:tc>
                  <a:txBody>
                    <a:bodyPr/>
                    <a:lstStyle/>
                    <a:p>
                      <a:pPr marR="24130" algn="r">
                        <a:lnSpc>
                          <a:spcPts val="2560"/>
                        </a:lnSpc>
                      </a:pPr>
                      <a:r>
                        <a:rPr sz="2400" b="1" i="1" spc="-5" dirty="0">
                          <a:solidFill>
                            <a:srgbClr val="333399"/>
                          </a:solidFill>
                          <a:latin typeface="Courier New"/>
                          <a:cs typeface="Courier New"/>
                        </a:rPr>
                        <a:t>s</a:t>
                      </a:r>
                      <a:r>
                        <a:rPr sz="2400" b="1" i="1" spc="-10" dirty="0">
                          <a:solidFill>
                            <a:srgbClr val="333399"/>
                          </a:solidFill>
                          <a:latin typeface="Courier New"/>
                          <a:cs typeface="Courier New"/>
                        </a:rPr>
                        <a:t>l</a:t>
                      </a:r>
                      <a:r>
                        <a:rPr sz="2400" b="1" i="1" spc="-15" dirty="0">
                          <a:solidFill>
                            <a:srgbClr val="333399"/>
                          </a:solidFill>
                          <a:latin typeface="Courier New"/>
                          <a:cs typeface="Courier New"/>
                        </a:rPr>
                        <a:t>ot</a:t>
                      </a:r>
                      <a:r>
                        <a:rPr sz="2400" b="1" i="1" dirty="0">
                          <a:solidFill>
                            <a:srgbClr val="333399"/>
                          </a:solidFill>
                          <a:latin typeface="Courier New"/>
                          <a:cs typeface="Courier New"/>
                        </a:rPr>
                        <a:t>s</a:t>
                      </a:r>
                      <a:endParaRPr sz="240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6" name="object 6"/>
          <p:cNvSpPr txBox="1"/>
          <p:nvPr/>
        </p:nvSpPr>
        <p:spPr>
          <a:xfrm>
            <a:off x="3732403" y="1947798"/>
            <a:ext cx="495300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FF9966"/>
                </a:solidFill>
                <a:latin typeface="Courier New"/>
                <a:cs typeface="Courier New"/>
              </a:rPr>
              <a:t>E.count </a:t>
            </a:r>
            <a:r>
              <a:rPr sz="2400" b="1" dirty="0">
                <a:solidFill>
                  <a:srgbClr val="FF9966"/>
                </a:solidFill>
                <a:latin typeface="Courier New"/>
                <a:cs typeface="Courier New"/>
              </a:rPr>
              <a:t>= </a:t>
            </a:r>
            <a:r>
              <a:rPr sz="2400" b="1" spc="-5" dirty="0">
                <a:solidFill>
                  <a:srgbClr val="FF9966"/>
                </a:solidFill>
                <a:latin typeface="Courier New"/>
                <a:cs typeface="Courier New"/>
              </a:rPr>
              <a:t>k; </a:t>
            </a:r>
            <a:r>
              <a:rPr sz="2400" b="1" i="1" spc="-5" dirty="0">
                <a:solidFill>
                  <a:srgbClr val="FF9966"/>
                </a:solidFill>
                <a:latin typeface="Courier New"/>
                <a:cs typeface="Courier New"/>
              </a:rPr>
              <a:t>// </a:t>
            </a:r>
            <a:r>
              <a:rPr sz="2400" b="1" i="1" spc="-10" dirty="0">
                <a:solidFill>
                  <a:srgbClr val="FF9966"/>
                </a:solidFill>
                <a:latin typeface="Courier New"/>
                <a:cs typeface="Courier New"/>
              </a:rPr>
              <a:t>empty</a:t>
            </a:r>
            <a:r>
              <a:rPr sz="2400" b="1" i="1" spc="-70" dirty="0">
                <a:solidFill>
                  <a:srgbClr val="FF9966"/>
                </a:solidFill>
                <a:latin typeface="Courier New"/>
                <a:cs typeface="Courier New"/>
              </a:rPr>
              <a:t> </a:t>
            </a:r>
            <a:r>
              <a:rPr sz="2400" b="1" i="1" spc="-10" dirty="0">
                <a:solidFill>
                  <a:srgbClr val="FF9966"/>
                </a:solidFill>
                <a:latin typeface="Courier New"/>
                <a:cs typeface="Courier New"/>
              </a:rPr>
              <a:t>slots</a:t>
            </a:r>
            <a:endParaRPr sz="2400">
              <a:latin typeface="Courier New"/>
              <a:cs typeface="Courier New"/>
            </a:endParaRPr>
          </a:p>
        </p:txBody>
      </p:sp>
      <p:sp>
        <p:nvSpPr>
          <p:cNvPr id="7" name="object 7"/>
          <p:cNvSpPr txBox="1"/>
          <p:nvPr/>
        </p:nvSpPr>
        <p:spPr>
          <a:xfrm>
            <a:off x="3476625" y="2664078"/>
            <a:ext cx="2034539" cy="1489075"/>
          </a:xfrm>
          <a:prstGeom prst="rect">
            <a:avLst/>
          </a:prstGeom>
        </p:spPr>
        <p:txBody>
          <a:bodyPr vert="horz" wrap="square" lIns="0" tIns="12700" rIns="0" bIns="0" rtlCol="0">
            <a:spAutoFit/>
          </a:bodyPr>
          <a:lstStyle/>
          <a:p>
            <a:pPr marL="12700" marR="5080">
              <a:lnSpc>
                <a:spcPct val="100000"/>
              </a:lnSpc>
              <a:spcBef>
                <a:spcPts val="100"/>
              </a:spcBef>
            </a:pPr>
            <a:r>
              <a:rPr sz="2400" b="1" spc="-10" dirty="0">
                <a:solidFill>
                  <a:srgbClr val="009999"/>
                </a:solidFill>
                <a:latin typeface="Courier New"/>
                <a:cs typeface="Courier New"/>
              </a:rPr>
              <a:t>Producer:  </a:t>
            </a:r>
            <a:r>
              <a:rPr sz="2400" b="1" spc="-5" dirty="0">
                <a:solidFill>
                  <a:srgbClr val="009999"/>
                </a:solidFill>
                <a:latin typeface="Courier New"/>
                <a:cs typeface="Courier New"/>
              </a:rPr>
              <a:t>repeat  </a:t>
            </a:r>
            <a:r>
              <a:rPr sz="2400" b="1" spc="-10" dirty="0">
                <a:solidFill>
                  <a:srgbClr val="009999"/>
                </a:solidFill>
                <a:latin typeface="Courier New"/>
                <a:cs typeface="Courier New"/>
              </a:rPr>
              <a:t>produce </a:t>
            </a:r>
            <a:r>
              <a:rPr sz="2400" b="1" spc="-5" dirty="0">
                <a:solidFill>
                  <a:srgbClr val="009999"/>
                </a:solidFill>
                <a:latin typeface="Courier New"/>
                <a:cs typeface="Courier New"/>
              </a:rPr>
              <a:t>v;  </a:t>
            </a:r>
            <a:r>
              <a:rPr sz="2400" b="1" spc="-5" dirty="0">
                <a:solidFill>
                  <a:srgbClr val="FF9966"/>
                </a:solidFill>
                <a:latin typeface="Courier New"/>
                <a:cs typeface="Courier New"/>
              </a:rPr>
              <a:t>wait</a:t>
            </a:r>
            <a:r>
              <a:rPr sz="2400" b="1" spc="-40" dirty="0">
                <a:solidFill>
                  <a:srgbClr val="FF9966"/>
                </a:solidFill>
                <a:latin typeface="Courier New"/>
                <a:cs typeface="Courier New"/>
              </a:rPr>
              <a:t> </a:t>
            </a:r>
            <a:r>
              <a:rPr sz="2400" b="1" spc="-10" dirty="0">
                <a:solidFill>
                  <a:srgbClr val="FF9966"/>
                </a:solidFill>
                <a:latin typeface="Courier New"/>
                <a:cs typeface="Courier New"/>
              </a:rPr>
              <a:t>(E);</a:t>
            </a:r>
            <a:endParaRPr sz="2400">
              <a:latin typeface="Courier New"/>
              <a:cs typeface="Courier New"/>
            </a:endParaRPr>
          </a:p>
        </p:txBody>
      </p:sp>
      <p:sp>
        <p:nvSpPr>
          <p:cNvPr id="8" name="object 8"/>
          <p:cNvSpPr txBox="1"/>
          <p:nvPr/>
        </p:nvSpPr>
        <p:spPr>
          <a:xfrm>
            <a:off x="3659504" y="4127372"/>
            <a:ext cx="166878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800000"/>
                </a:solidFill>
                <a:latin typeface="Courier New"/>
                <a:cs typeface="Courier New"/>
              </a:rPr>
              <a:t>wait</a:t>
            </a:r>
            <a:r>
              <a:rPr sz="2400" b="1" spc="-95" dirty="0">
                <a:solidFill>
                  <a:srgbClr val="800000"/>
                </a:solidFill>
                <a:latin typeface="Courier New"/>
                <a:cs typeface="Courier New"/>
              </a:rPr>
              <a:t> </a:t>
            </a:r>
            <a:r>
              <a:rPr sz="2400" b="1" spc="-10" dirty="0">
                <a:solidFill>
                  <a:srgbClr val="800000"/>
                </a:solidFill>
                <a:latin typeface="Courier New"/>
                <a:cs typeface="Courier New"/>
              </a:rPr>
              <a:t>(S);</a:t>
            </a:r>
            <a:endParaRPr sz="2400">
              <a:latin typeface="Courier New"/>
              <a:cs typeface="Courier New"/>
            </a:endParaRPr>
          </a:p>
        </p:txBody>
      </p:sp>
      <p:sp>
        <p:nvSpPr>
          <p:cNvPr id="9" name="object 9"/>
          <p:cNvSpPr txBox="1"/>
          <p:nvPr/>
        </p:nvSpPr>
        <p:spPr>
          <a:xfrm>
            <a:off x="3659504" y="4492828"/>
            <a:ext cx="1851660" cy="391795"/>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ourier New"/>
                <a:cs typeface="Courier New"/>
              </a:rPr>
              <a:t>append(v);</a:t>
            </a:r>
            <a:endParaRPr sz="2400">
              <a:latin typeface="Courier New"/>
              <a:cs typeface="Courier New"/>
            </a:endParaRPr>
          </a:p>
        </p:txBody>
      </p:sp>
      <p:sp>
        <p:nvSpPr>
          <p:cNvPr id="10" name="object 10"/>
          <p:cNvSpPr txBox="1"/>
          <p:nvPr/>
        </p:nvSpPr>
        <p:spPr>
          <a:xfrm>
            <a:off x="3659504" y="4859273"/>
            <a:ext cx="2034539" cy="756920"/>
          </a:xfrm>
          <a:prstGeom prst="rect">
            <a:avLst/>
          </a:prstGeom>
        </p:spPr>
        <p:txBody>
          <a:bodyPr vert="horz" wrap="square" lIns="0" tIns="12700" rIns="0" bIns="0" rtlCol="0">
            <a:spAutoFit/>
          </a:bodyPr>
          <a:lstStyle/>
          <a:p>
            <a:pPr marL="12700" marR="5080">
              <a:lnSpc>
                <a:spcPct val="100000"/>
              </a:lnSpc>
              <a:spcBef>
                <a:spcPts val="100"/>
              </a:spcBef>
            </a:pPr>
            <a:r>
              <a:rPr sz="2400" b="1" u="sng" spc="-5" dirty="0">
                <a:solidFill>
                  <a:srgbClr val="800000"/>
                </a:solidFill>
                <a:uFill>
                  <a:solidFill>
                    <a:srgbClr val="009999"/>
                  </a:solidFill>
                </a:uFill>
                <a:latin typeface="Courier New"/>
                <a:cs typeface="Courier New"/>
              </a:rPr>
              <a:t>si</a:t>
            </a:r>
            <a:r>
              <a:rPr sz="2400" b="1" spc="-5" dirty="0">
                <a:solidFill>
                  <a:srgbClr val="800000"/>
                </a:solidFill>
                <a:latin typeface="Courier New"/>
                <a:cs typeface="Courier New"/>
              </a:rPr>
              <a:t>gnal</a:t>
            </a:r>
            <a:r>
              <a:rPr sz="2400" b="1" spc="-120" dirty="0">
                <a:solidFill>
                  <a:srgbClr val="800000"/>
                </a:solidFill>
                <a:latin typeface="Courier New"/>
                <a:cs typeface="Courier New"/>
              </a:rPr>
              <a:t> </a:t>
            </a:r>
            <a:r>
              <a:rPr sz="2400" b="1" spc="-5" dirty="0">
                <a:solidFill>
                  <a:srgbClr val="800000"/>
                </a:solidFill>
                <a:latin typeface="Courier New"/>
                <a:cs typeface="Courier New"/>
              </a:rPr>
              <a:t>(S);  </a:t>
            </a:r>
            <a:r>
              <a:rPr sz="2400" b="1" spc="-5" dirty="0">
                <a:solidFill>
                  <a:srgbClr val="333399"/>
                </a:solidFill>
                <a:latin typeface="Courier New"/>
                <a:cs typeface="Courier New"/>
              </a:rPr>
              <a:t>signal</a:t>
            </a:r>
            <a:r>
              <a:rPr sz="2400" b="1" spc="-120" dirty="0">
                <a:solidFill>
                  <a:srgbClr val="333399"/>
                </a:solidFill>
                <a:latin typeface="Courier New"/>
                <a:cs typeface="Courier New"/>
              </a:rPr>
              <a:t> </a:t>
            </a:r>
            <a:r>
              <a:rPr sz="2400" b="1" spc="-5" dirty="0">
                <a:solidFill>
                  <a:srgbClr val="333399"/>
                </a:solidFill>
                <a:latin typeface="Courier New"/>
                <a:cs typeface="Courier New"/>
              </a:rPr>
              <a:t>(N);</a:t>
            </a:r>
            <a:endParaRPr sz="2400">
              <a:latin typeface="Courier New"/>
              <a:cs typeface="Courier New"/>
            </a:endParaRPr>
          </a:p>
        </p:txBody>
      </p:sp>
      <p:sp>
        <p:nvSpPr>
          <p:cNvPr id="11" name="object 11"/>
          <p:cNvSpPr txBox="1"/>
          <p:nvPr/>
        </p:nvSpPr>
        <p:spPr>
          <a:xfrm>
            <a:off x="3476625" y="5598363"/>
            <a:ext cx="130556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9999"/>
                </a:solidFill>
                <a:latin typeface="Courier New"/>
                <a:cs typeface="Courier New"/>
              </a:rPr>
              <a:t>forever</a:t>
            </a:r>
            <a:endParaRPr sz="2400">
              <a:latin typeface="Courier New"/>
              <a:cs typeface="Courier New"/>
            </a:endParaRPr>
          </a:p>
        </p:txBody>
      </p:sp>
      <p:sp>
        <p:nvSpPr>
          <p:cNvPr id="12" name="object 12"/>
          <p:cNvSpPr txBox="1"/>
          <p:nvPr/>
        </p:nvSpPr>
        <p:spPr>
          <a:xfrm>
            <a:off x="6480809" y="2664078"/>
            <a:ext cx="1851660" cy="1489075"/>
          </a:xfrm>
          <a:prstGeom prst="rect">
            <a:avLst/>
          </a:prstGeom>
        </p:spPr>
        <p:txBody>
          <a:bodyPr vert="horz" wrap="square" lIns="0" tIns="12700" rIns="0" bIns="0" rtlCol="0">
            <a:spAutoFit/>
          </a:bodyPr>
          <a:lstStyle/>
          <a:p>
            <a:pPr marL="12700" marR="187325">
              <a:lnSpc>
                <a:spcPct val="100000"/>
              </a:lnSpc>
              <a:spcBef>
                <a:spcPts val="100"/>
              </a:spcBef>
            </a:pPr>
            <a:r>
              <a:rPr sz="2400" b="1" spc="-5" dirty="0">
                <a:solidFill>
                  <a:srgbClr val="009999"/>
                </a:solidFill>
                <a:latin typeface="Courier New"/>
                <a:cs typeface="Courier New"/>
              </a:rPr>
              <a:t>Consum</a:t>
            </a:r>
            <a:r>
              <a:rPr sz="2400" b="1" spc="-15" dirty="0">
                <a:solidFill>
                  <a:srgbClr val="009999"/>
                </a:solidFill>
                <a:latin typeface="Courier New"/>
                <a:cs typeface="Courier New"/>
              </a:rPr>
              <a:t>er</a:t>
            </a:r>
            <a:r>
              <a:rPr sz="2400" b="1" dirty="0">
                <a:solidFill>
                  <a:srgbClr val="009999"/>
                </a:solidFill>
                <a:latin typeface="Courier New"/>
                <a:cs typeface="Courier New"/>
              </a:rPr>
              <a:t>:  </a:t>
            </a:r>
            <a:r>
              <a:rPr sz="2400" b="1" spc="-5" dirty="0">
                <a:solidFill>
                  <a:srgbClr val="009999"/>
                </a:solidFill>
                <a:latin typeface="Courier New"/>
                <a:cs typeface="Courier New"/>
              </a:rPr>
              <a:t>repeat</a:t>
            </a:r>
            <a:endParaRPr sz="2400">
              <a:latin typeface="Courier New"/>
              <a:cs typeface="Courier New"/>
            </a:endParaRPr>
          </a:p>
          <a:p>
            <a:pPr marL="195580">
              <a:lnSpc>
                <a:spcPct val="100000"/>
              </a:lnSpc>
            </a:pPr>
            <a:r>
              <a:rPr sz="2400" b="1" spc="-5" dirty="0">
                <a:solidFill>
                  <a:srgbClr val="333399"/>
                </a:solidFill>
                <a:latin typeface="Courier New"/>
                <a:cs typeface="Courier New"/>
              </a:rPr>
              <a:t>wait</a:t>
            </a:r>
            <a:r>
              <a:rPr sz="2400" b="1" spc="-100" dirty="0">
                <a:solidFill>
                  <a:srgbClr val="333399"/>
                </a:solidFill>
                <a:latin typeface="Courier New"/>
                <a:cs typeface="Courier New"/>
              </a:rPr>
              <a:t> </a:t>
            </a:r>
            <a:r>
              <a:rPr sz="2400" b="1" spc="-10" dirty="0">
                <a:solidFill>
                  <a:srgbClr val="333399"/>
                </a:solidFill>
                <a:latin typeface="Courier New"/>
                <a:cs typeface="Courier New"/>
              </a:rPr>
              <a:t>(N);</a:t>
            </a:r>
            <a:endParaRPr sz="2400">
              <a:latin typeface="Courier New"/>
              <a:cs typeface="Courier New"/>
            </a:endParaRPr>
          </a:p>
          <a:p>
            <a:pPr marL="195580">
              <a:lnSpc>
                <a:spcPct val="100000"/>
              </a:lnSpc>
            </a:pPr>
            <a:r>
              <a:rPr sz="2400" b="1" spc="-5" dirty="0">
                <a:solidFill>
                  <a:srgbClr val="800000"/>
                </a:solidFill>
                <a:latin typeface="Courier New"/>
                <a:cs typeface="Courier New"/>
              </a:rPr>
              <a:t>wait</a:t>
            </a:r>
            <a:r>
              <a:rPr sz="2400" b="1" spc="-100" dirty="0">
                <a:solidFill>
                  <a:srgbClr val="800000"/>
                </a:solidFill>
                <a:latin typeface="Courier New"/>
                <a:cs typeface="Courier New"/>
              </a:rPr>
              <a:t> </a:t>
            </a:r>
            <a:r>
              <a:rPr sz="2400" b="1" spc="-10" dirty="0">
                <a:solidFill>
                  <a:srgbClr val="800000"/>
                </a:solidFill>
                <a:latin typeface="Courier New"/>
                <a:cs typeface="Courier New"/>
              </a:rPr>
              <a:t>(S);</a:t>
            </a:r>
            <a:endParaRPr sz="2400">
              <a:latin typeface="Courier New"/>
              <a:cs typeface="Courier New"/>
            </a:endParaRPr>
          </a:p>
        </p:txBody>
      </p:sp>
      <p:sp>
        <p:nvSpPr>
          <p:cNvPr id="13" name="object 13"/>
          <p:cNvSpPr txBox="1"/>
          <p:nvPr/>
        </p:nvSpPr>
        <p:spPr>
          <a:xfrm>
            <a:off x="6663690" y="4127372"/>
            <a:ext cx="185166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ourier New"/>
                <a:cs typeface="Courier New"/>
              </a:rPr>
              <a:t>w</a:t>
            </a:r>
            <a:r>
              <a:rPr sz="2400" b="1" spc="-80" dirty="0">
                <a:latin typeface="Courier New"/>
                <a:cs typeface="Courier New"/>
              </a:rPr>
              <a:t> </a:t>
            </a:r>
            <a:r>
              <a:rPr sz="2400" b="1" spc="-10" dirty="0">
                <a:latin typeface="Courier New"/>
                <a:cs typeface="Courier New"/>
              </a:rPr>
              <a:t>=take();</a:t>
            </a:r>
            <a:endParaRPr sz="2400">
              <a:latin typeface="Courier New"/>
              <a:cs typeface="Courier New"/>
            </a:endParaRPr>
          </a:p>
        </p:txBody>
      </p:sp>
      <p:sp>
        <p:nvSpPr>
          <p:cNvPr id="14" name="object 14"/>
          <p:cNvSpPr txBox="1"/>
          <p:nvPr/>
        </p:nvSpPr>
        <p:spPr>
          <a:xfrm>
            <a:off x="6480809" y="4492828"/>
            <a:ext cx="2394585" cy="1489075"/>
          </a:xfrm>
          <a:prstGeom prst="rect">
            <a:avLst/>
          </a:prstGeom>
        </p:spPr>
        <p:txBody>
          <a:bodyPr vert="horz" wrap="square" lIns="0" tIns="12700" rIns="0" bIns="0" rtlCol="0">
            <a:spAutoFit/>
          </a:bodyPr>
          <a:lstStyle/>
          <a:p>
            <a:pPr marL="195580">
              <a:lnSpc>
                <a:spcPct val="100000"/>
              </a:lnSpc>
              <a:spcBef>
                <a:spcPts val="100"/>
              </a:spcBef>
              <a:tabLst>
                <a:tab pos="2381250" algn="l"/>
              </a:tabLst>
            </a:pPr>
            <a:r>
              <a:rPr sz="2400" b="1" spc="-10" dirty="0">
                <a:solidFill>
                  <a:srgbClr val="800000"/>
                </a:solidFill>
                <a:latin typeface="Courier New"/>
                <a:cs typeface="Courier New"/>
              </a:rPr>
              <a:t>signal(S);</a:t>
            </a:r>
            <a:r>
              <a:rPr sz="2400" b="1" spc="-1190" dirty="0">
                <a:solidFill>
                  <a:srgbClr val="800000"/>
                </a:solidFill>
                <a:latin typeface="Courier New"/>
                <a:cs typeface="Courier New"/>
              </a:rPr>
              <a:t> </a:t>
            </a:r>
            <a:r>
              <a:rPr sz="2400" b="1" u="sng" dirty="0">
                <a:solidFill>
                  <a:srgbClr val="800000"/>
                </a:solidFill>
                <a:uFill>
                  <a:solidFill>
                    <a:srgbClr val="009999"/>
                  </a:solidFill>
                </a:uFill>
                <a:latin typeface="Courier New"/>
                <a:cs typeface="Courier New"/>
              </a:rPr>
              <a:t> 	</a:t>
            </a:r>
            <a:endParaRPr sz="2400">
              <a:latin typeface="Courier New"/>
              <a:cs typeface="Courier New"/>
            </a:endParaRPr>
          </a:p>
          <a:p>
            <a:pPr marL="12700" marR="365125" indent="182880" algn="just">
              <a:lnSpc>
                <a:spcPct val="100000"/>
              </a:lnSpc>
              <a:spcBef>
                <a:spcPts val="5"/>
              </a:spcBef>
            </a:pPr>
            <a:r>
              <a:rPr sz="2400" b="1" spc="-5" dirty="0">
                <a:solidFill>
                  <a:srgbClr val="FF9966"/>
                </a:solidFill>
                <a:latin typeface="Courier New"/>
                <a:cs typeface="Courier New"/>
              </a:rPr>
              <a:t>signa</a:t>
            </a:r>
            <a:r>
              <a:rPr sz="2400" b="1" spc="-15" dirty="0">
                <a:solidFill>
                  <a:srgbClr val="FF9966"/>
                </a:solidFill>
                <a:latin typeface="Courier New"/>
                <a:cs typeface="Courier New"/>
              </a:rPr>
              <a:t>l(</a:t>
            </a:r>
            <a:r>
              <a:rPr sz="2400" b="1" spc="-5" dirty="0">
                <a:solidFill>
                  <a:srgbClr val="FF9966"/>
                </a:solidFill>
                <a:latin typeface="Courier New"/>
                <a:cs typeface="Courier New"/>
              </a:rPr>
              <a:t>E);  </a:t>
            </a:r>
            <a:r>
              <a:rPr sz="2400" b="1" spc="-5" dirty="0">
                <a:solidFill>
                  <a:srgbClr val="009999"/>
                </a:solidFill>
                <a:latin typeface="Courier New"/>
                <a:cs typeface="Courier New"/>
              </a:rPr>
              <a:t>consum</a:t>
            </a:r>
            <a:r>
              <a:rPr sz="2400" b="1" spc="-15" dirty="0">
                <a:solidFill>
                  <a:srgbClr val="009999"/>
                </a:solidFill>
                <a:latin typeface="Courier New"/>
                <a:cs typeface="Courier New"/>
              </a:rPr>
              <a:t>e(</a:t>
            </a:r>
            <a:r>
              <a:rPr sz="2400" b="1" spc="-5" dirty="0">
                <a:solidFill>
                  <a:srgbClr val="009999"/>
                </a:solidFill>
                <a:latin typeface="Courier New"/>
                <a:cs typeface="Courier New"/>
              </a:rPr>
              <a:t>w);  forever</a:t>
            </a:r>
            <a:endParaRPr sz="2400">
              <a:latin typeface="Courier New"/>
              <a:cs typeface="Courier New"/>
            </a:endParaRPr>
          </a:p>
        </p:txBody>
      </p:sp>
      <p:grpSp>
        <p:nvGrpSpPr>
          <p:cNvPr id="15" name="object 15"/>
          <p:cNvGrpSpPr/>
          <p:nvPr/>
        </p:nvGrpSpPr>
        <p:grpSpPr>
          <a:xfrm>
            <a:off x="2584450" y="6394450"/>
            <a:ext cx="165100" cy="165100"/>
            <a:chOff x="2584450" y="6394450"/>
            <a:chExt cx="165100" cy="165100"/>
          </a:xfrm>
        </p:grpSpPr>
        <p:sp>
          <p:nvSpPr>
            <p:cNvPr id="16" name="object 16"/>
            <p:cNvSpPr/>
            <p:nvPr/>
          </p:nvSpPr>
          <p:spPr>
            <a:xfrm>
              <a:off x="2590800" y="6400800"/>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000000"/>
            </a:solidFill>
          </p:spPr>
          <p:txBody>
            <a:bodyPr wrap="square" lIns="0" tIns="0" rIns="0" bIns="0" rtlCol="0"/>
            <a:lstStyle/>
            <a:p>
              <a:endParaRPr/>
            </a:p>
          </p:txBody>
        </p:sp>
        <p:sp>
          <p:nvSpPr>
            <p:cNvPr id="17" name="object 17"/>
            <p:cNvSpPr/>
            <p:nvPr/>
          </p:nvSpPr>
          <p:spPr>
            <a:xfrm>
              <a:off x="2590800" y="640080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12700">
              <a:solidFill>
                <a:srgbClr val="000000"/>
              </a:solidFill>
            </a:ln>
          </p:spPr>
          <p:txBody>
            <a:bodyPr wrap="square" lIns="0" tIns="0" rIns="0" bIns="0" rtlCol="0"/>
            <a:lstStyle/>
            <a:p>
              <a:endParaRPr/>
            </a:p>
          </p:txBody>
        </p:sp>
      </p:grpSp>
      <p:sp>
        <p:nvSpPr>
          <p:cNvPr id="18" name="object 18"/>
          <p:cNvSpPr txBox="1"/>
          <p:nvPr/>
        </p:nvSpPr>
        <p:spPr>
          <a:xfrm>
            <a:off x="2974975" y="6246367"/>
            <a:ext cx="3128645"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ourier New"/>
                <a:cs typeface="Courier New"/>
              </a:rPr>
              <a:t>Critical</a:t>
            </a:r>
            <a:r>
              <a:rPr sz="2400" b="1" spc="-55" dirty="0">
                <a:latin typeface="Courier New"/>
                <a:cs typeface="Courier New"/>
              </a:rPr>
              <a:t> </a:t>
            </a:r>
            <a:r>
              <a:rPr sz="2400" b="1" spc="-10" dirty="0">
                <a:latin typeface="Courier New"/>
                <a:cs typeface="Courier New"/>
              </a:rPr>
              <a:t>sections</a:t>
            </a:r>
            <a:endParaRPr sz="2400">
              <a:latin typeface="Courier New"/>
              <a:cs typeface="Courier New"/>
            </a:endParaRPr>
          </a:p>
        </p:txBody>
      </p:sp>
      <p:sp>
        <p:nvSpPr>
          <p:cNvPr id="19" name="object 19"/>
          <p:cNvSpPr txBox="1"/>
          <p:nvPr/>
        </p:nvSpPr>
        <p:spPr>
          <a:xfrm>
            <a:off x="307340" y="2257425"/>
            <a:ext cx="1854200" cy="940435"/>
          </a:xfrm>
          <a:prstGeom prst="rect">
            <a:avLst/>
          </a:prstGeom>
        </p:spPr>
        <p:txBody>
          <a:bodyPr vert="horz" wrap="square" lIns="0" tIns="13335" rIns="0" bIns="0" rtlCol="0">
            <a:spAutoFit/>
          </a:bodyPr>
          <a:lstStyle/>
          <a:p>
            <a:pPr marL="165100" marR="5080" indent="-152400" algn="just">
              <a:lnSpc>
                <a:spcPct val="100000"/>
              </a:lnSpc>
              <a:spcBef>
                <a:spcPts val="105"/>
              </a:spcBef>
            </a:pPr>
            <a:r>
              <a:rPr sz="2000" b="1" spc="-5" dirty="0">
                <a:solidFill>
                  <a:srgbClr val="333399"/>
                </a:solidFill>
                <a:latin typeface="Courier New"/>
                <a:cs typeface="Courier New"/>
              </a:rPr>
              <a:t>append (v):  b[in] </a:t>
            </a:r>
            <a:r>
              <a:rPr sz="2000" b="1" dirty="0">
                <a:solidFill>
                  <a:srgbClr val="333399"/>
                </a:solidFill>
                <a:latin typeface="Courier New"/>
                <a:cs typeface="Courier New"/>
              </a:rPr>
              <a:t>= </a:t>
            </a:r>
            <a:r>
              <a:rPr sz="2000" b="1" spc="-5" dirty="0">
                <a:solidFill>
                  <a:srgbClr val="333399"/>
                </a:solidFill>
                <a:latin typeface="Courier New"/>
                <a:cs typeface="Courier New"/>
              </a:rPr>
              <a:t>v;  </a:t>
            </a:r>
            <a:r>
              <a:rPr lang="en-CA" sz="2000" b="1" spc="-5" dirty="0" err="1">
                <a:solidFill>
                  <a:srgbClr val="333399"/>
                </a:solidFill>
                <a:latin typeface="Courier New"/>
                <a:cs typeface="Courier New"/>
              </a:rPr>
              <a:t>i</a:t>
            </a:r>
            <a:r>
              <a:rPr sz="2000" b="1" spc="-5" dirty="0">
                <a:solidFill>
                  <a:srgbClr val="333399"/>
                </a:solidFill>
                <a:latin typeface="Courier New"/>
                <a:cs typeface="Courier New"/>
              </a:rPr>
              <a:t>n++ mod</a:t>
            </a:r>
            <a:r>
              <a:rPr sz="2000" b="1" spc="-75" dirty="0">
                <a:solidFill>
                  <a:srgbClr val="333399"/>
                </a:solidFill>
                <a:latin typeface="Courier New"/>
                <a:cs typeface="Courier New"/>
              </a:rPr>
              <a:t> </a:t>
            </a:r>
            <a:r>
              <a:rPr sz="2000" b="1" spc="-5" dirty="0">
                <a:solidFill>
                  <a:srgbClr val="333399"/>
                </a:solidFill>
                <a:latin typeface="Courier New"/>
                <a:cs typeface="Courier New"/>
              </a:rPr>
              <a:t>k;</a:t>
            </a:r>
            <a:endParaRPr sz="2000" dirty="0">
              <a:latin typeface="Courier New"/>
              <a:cs typeface="Courier New"/>
            </a:endParaRPr>
          </a:p>
        </p:txBody>
      </p:sp>
      <p:sp>
        <p:nvSpPr>
          <p:cNvPr id="20" name="object 20"/>
          <p:cNvSpPr txBox="1"/>
          <p:nvPr/>
        </p:nvSpPr>
        <p:spPr>
          <a:xfrm>
            <a:off x="307340" y="4315205"/>
            <a:ext cx="2006600" cy="124587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333399"/>
                </a:solidFill>
                <a:latin typeface="Courier New"/>
                <a:cs typeface="Courier New"/>
              </a:rPr>
              <a:t>take</a:t>
            </a:r>
            <a:r>
              <a:rPr sz="2000" b="1" spc="-20" dirty="0">
                <a:solidFill>
                  <a:srgbClr val="333399"/>
                </a:solidFill>
                <a:latin typeface="Courier New"/>
                <a:cs typeface="Courier New"/>
              </a:rPr>
              <a:t> </a:t>
            </a:r>
            <a:r>
              <a:rPr sz="2000" b="1" spc="-5" dirty="0">
                <a:solidFill>
                  <a:srgbClr val="333399"/>
                </a:solidFill>
                <a:latin typeface="Courier New"/>
                <a:cs typeface="Courier New"/>
              </a:rPr>
              <a:t>():</a:t>
            </a:r>
            <a:endParaRPr sz="2000" dirty="0">
              <a:latin typeface="Courier New"/>
              <a:cs typeface="Courier New"/>
            </a:endParaRPr>
          </a:p>
          <a:p>
            <a:pPr marL="165100" marR="5080">
              <a:lnSpc>
                <a:spcPct val="100000"/>
              </a:lnSpc>
            </a:pPr>
            <a:r>
              <a:rPr sz="2000" b="1" dirty="0">
                <a:solidFill>
                  <a:srgbClr val="333399"/>
                </a:solidFill>
                <a:latin typeface="Courier New"/>
                <a:cs typeface="Courier New"/>
              </a:rPr>
              <a:t>w = </a:t>
            </a:r>
            <a:r>
              <a:rPr sz="2000" b="1" spc="-5" dirty="0">
                <a:solidFill>
                  <a:srgbClr val="333399"/>
                </a:solidFill>
                <a:latin typeface="Courier New"/>
                <a:cs typeface="Courier New"/>
              </a:rPr>
              <a:t>b[out];  </a:t>
            </a:r>
            <a:r>
              <a:rPr lang="en-CA" sz="2000" b="1" spc="-5" dirty="0">
                <a:solidFill>
                  <a:srgbClr val="333399"/>
                </a:solidFill>
                <a:latin typeface="Courier New"/>
                <a:cs typeface="Courier New"/>
              </a:rPr>
              <a:t>o</a:t>
            </a:r>
            <a:r>
              <a:rPr sz="2000" b="1" spc="-5" dirty="0" err="1">
                <a:solidFill>
                  <a:srgbClr val="333399"/>
                </a:solidFill>
                <a:latin typeface="Courier New"/>
                <a:cs typeface="Courier New"/>
              </a:rPr>
              <a:t>ut</a:t>
            </a:r>
            <a:r>
              <a:rPr sz="2000" b="1" spc="-5" dirty="0">
                <a:solidFill>
                  <a:srgbClr val="333399"/>
                </a:solidFill>
                <a:latin typeface="Courier New"/>
                <a:cs typeface="Courier New"/>
              </a:rPr>
              <a:t>++ </a:t>
            </a:r>
            <a:r>
              <a:rPr sz="2000" b="1" dirty="0">
                <a:solidFill>
                  <a:srgbClr val="333399"/>
                </a:solidFill>
                <a:latin typeface="Courier New"/>
                <a:cs typeface="Courier New"/>
              </a:rPr>
              <a:t>mod</a:t>
            </a:r>
            <a:r>
              <a:rPr sz="2000" b="1" spc="-75" dirty="0">
                <a:solidFill>
                  <a:srgbClr val="333399"/>
                </a:solidFill>
                <a:latin typeface="Courier New"/>
                <a:cs typeface="Courier New"/>
              </a:rPr>
              <a:t> </a:t>
            </a:r>
            <a:r>
              <a:rPr sz="2000" b="1" spc="-5" dirty="0">
                <a:solidFill>
                  <a:srgbClr val="333399"/>
                </a:solidFill>
                <a:latin typeface="Courier New"/>
                <a:cs typeface="Courier New"/>
              </a:rPr>
              <a:t>k;  return</a:t>
            </a:r>
            <a:r>
              <a:rPr sz="2000" b="1" spc="-25" dirty="0">
                <a:solidFill>
                  <a:srgbClr val="333399"/>
                </a:solidFill>
                <a:latin typeface="Courier New"/>
                <a:cs typeface="Courier New"/>
              </a:rPr>
              <a:t> </a:t>
            </a:r>
            <a:r>
              <a:rPr sz="2000" b="1" spc="-5" dirty="0">
                <a:solidFill>
                  <a:srgbClr val="333399"/>
                </a:solidFill>
                <a:latin typeface="Courier New"/>
                <a:cs typeface="Courier New"/>
              </a:rPr>
              <a:t>w;</a:t>
            </a:r>
            <a:endParaRPr sz="2000" dirty="0">
              <a:latin typeface="Courier New"/>
              <a:cs typeface="Courier New"/>
            </a:endParaRPr>
          </a:p>
        </p:txBody>
      </p:sp>
      <p:sp>
        <p:nvSpPr>
          <p:cNvPr id="21" name="object 21"/>
          <p:cNvSpPr/>
          <p:nvPr/>
        </p:nvSpPr>
        <p:spPr>
          <a:xfrm>
            <a:off x="3124200" y="4343400"/>
            <a:ext cx="152400" cy="0"/>
          </a:xfrm>
          <a:custGeom>
            <a:avLst/>
            <a:gdLst/>
            <a:ahLst/>
            <a:cxnLst/>
            <a:rect l="l" t="t" r="r" b="b"/>
            <a:pathLst>
              <a:path w="152400">
                <a:moveTo>
                  <a:pt x="0" y="0"/>
                </a:moveTo>
                <a:lnTo>
                  <a:pt x="152400" y="0"/>
                </a:lnTo>
              </a:path>
            </a:pathLst>
          </a:custGeom>
          <a:ln w="12700">
            <a:solidFill>
              <a:srgbClr val="009999"/>
            </a:solidFill>
          </a:ln>
        </p:spPr>
        <p:txBody>
          <a:bodyPr wrap="square" lIns="0" tIns="0" rIns="0" bIns="0" rtlCol="0"/>
          <a:lstStyle/>
          <a:p>
            <a:endParaRPr/>
          </a:p>
        </p:txBody>
      </p:sp>
      <p:sp>
        <p:nvSpPr>
          <p:cNvPr id="22" name="object 22"/>
          <p:cNvSpPr/>
          <p:nvPr/>
        </p:nvSpPr>
        <p:spPr>
          <a:xfrm>
            <a:off x="8458200" y="3962400"/>
            <a:ext cx="228600" cy="838200"/>
          </a:xfrm>
          <a:custGeom>
            <a:avLst/>
            <a:gdLst/>
            <a:ahLst/>
            <a:cxnLst/>
            <a:rect l="l" t="t" r="r" b="b"/>
            <a:pathLst>
              <a:path w="228600" h="838200">
                <a:moveTo>
                  <a:pt x="228600" y="0"/>
                </a:moveTo>
                <a:lnTo>
                  <a:pt x="228600" y="838200"/>
                </a:lnTo>
              </a:path>
              <a:path w="228600" h="838200">
                <a:moveTo>
                  <a:pt x="228600" y="0"/>
                </a:moveTo>
                <a:lnTo>
                  <a:pt x="0" y="0"/>
                </a:lnTo>
              </a:path>
            </a:pathLst>
          </a:custGeom>
          <a:ln w="12700">
            <a:solidFill>
              <a:srgbClr val="009999"/>
            </a:solidFill>
          </a:ln>
        </p:spPr>
        <p:txBody>
          <a:bodyPr wrap="square" lIns="0" tIns="0" rIns="0" bIns="0" rtlCol="0"/>
          <a:lstStyle/>
          <a:p>
            <a:endParaRPr/>
          </a:p>
        </p:txBody>
      </p:sp>
      <p:grpSp>
        <p:nvGrpSpPr>
          <p:cNvPr id="23" name="object 23"/>
          <p:cNvGrpSpPr/>
          <p:nvPr/>
        </p:nvGrpSpPr>
        <p:grpSpPr>
          <a:xfrm>
            <a:off x="3538473" y="4343400"/>
            <a:ext cx="165100" cy="838200"/>
            <a:chOff x="3538473" y="4343400"/>
            <a:chExt cx="165100" cy="838200"/>
          </a:xfrm>
        </p:grpSpPr>
        <p:sp>
          <p:nvSpPr>
            <p:cNvPr id="24" name="object 24"/>
            <p:cNvSpPr/>
            <p:nvPr/>
          </p:nvSpPr>
          <p:spPr>
            <a:xfrm>
              <a:off x="3573779" y="4343400"/>
              <a:ext cx="0" cy="838200"/>
            </a:xfrm>
            <a:custGeom>
              <a:avLst/>
              <a:gdLst/>
              <a:ahLst/>
              <a:cxnLst/>
              <a:rect l="l" t="t" r="r" b="b"/>
              <a:pathLst>
                <a:path h="838200">
                  <a:moveTo>
                    <a:pt x="0" y="431292"/>
                  </a:moveTo>
                  <a:lnTo>
                    <a:pt x="0" y="838200"/>
                  </a:lnTo>
                </a:path>
                <a:path h="838200">
                  <a:moveTo>
                    <a:pt x="0" y="0"/>
                  </a:moveTo>
                  <a:lnTo>
                    <a:pt x="0" y="278892"/>
                  </a:lnTo>
                </a:path>
              </a:pathLst>
            </a:custGeom>
            <a:ln w="12700">
              <a:solidFill>
                <a:srgbClr val="009999"/>
              </a:solidFill>
            </a:ln>
          </p:spPr>
          <p:txBody>
            <a:bodyPr wrap="square" lIns="0" tIns="0" rIns="0" bIns="0" rtlCol="0"/>
            <a:lstStyle/>
            <a:p>
              <a:endParaRPr/>
            </a:p>
          </p:txBody>
        </p:sp>
        <p:sp>
          <p:nvSpPr>
            <p:cNvPr id="25" name="object 25"/>
            <p:cNvSpPr/>
            <p:nvPr/>
          </p:nvSpPr>
          <p:spPr>
            <a:xfrm>
              <a:off x="3544823" y="4622291"/>
              <a:ext cx="152400" cy="152400"/>
            </a:xfrm>
            <a:custGeom>
              <a:avLst/>
              <a:gdLst/>
              <a:ahLst/>
              <a:cxnLst/>
              <a:rect l="l" t="t" r="r" b="b"/>
              <a:pathLst>
                <a:path w="152400" h="152400">
                  <a:moveTo>
                    <a:pt x="152400" y="0"/>
                  </a:moveTo>
                  <a:lnTo>
                    <a:pt x="0" y="0"/>
                  </a:lnTo>
                  <a:lnTo>
                    <a:pt x="0" y="152399"/>
                  </a:lnTo>
                  <a:lnTo>
                    <a:pt x="152400" y="152399"/>
                  </a:lnTo>
                  <a:lnTo>
                    <a:pt x="152400" y="0"/>
                  </a:lnTo>
                  <a:close/>
                </a:path>
              </a:pathLst>
            </a:custGeom>
            <a:solidFill>
              <a:srgbClr val="000000"/>
            </a:solidFill>
          </p:spPr>
          <p:txBody>
            <a:bodyPr wrap="square" lIns="0" tIns="0" rIns="0" bIns="0" rtlCol="0"/>
            <a:lstStyle/>
            <a:p>
              <a:endParaRPr/>
            </a:p>
          </p:txBody>
        </p:sp>
        <p:sp>
          <p:nvSpPr>
            <p:cNvPr id="26" name="object 26"/>
            <p:cNvSpPr/>
            <p:nvPr/>
          </p:nvSpPr>
          <p:spPr>
            <a:xfrm>
              <a:off x="3544823" y="4622291"/>
              <a:ext cx="152400" cy="152400"/>
            </a:xfrm>
            <a:custGeom>
              <a:avLst/>
              <a:gdLst/>
              <a:ahLst/>
              <a:cxnLst/>
              <a:rect l="l" t="t" r="r" b="b"/>
              <a:pathLst>
                <a:path w="152400" h="152400">
                  <a:moveTo>
                    <a:pt x="0" y="152399"/>
                  </a:moveTo>
                  <a:lnTo>
                    <a:pt x="152400" y="152399"/>
                  </a:lnTo>
                  <a:lnTo>
                    <a:pt x="152400" y="0"/>
                  </a:lnTo>
                  <a:lnTo>
                    <a:pt x="0" y="0"/>
                  </a:lnTo>
                  <a:lnTo>
                    <a:pt x="0" y="152399"/>
                  </a:lnTo>
                  <a:close/>
                </a:path>
              </a:pathLst>
            </a:custGeom>
            <a:ln w="12700">
              <a:solidFill>
                <a:srgbClr val="000000"/>
              </a:solidFill>
            </a:ln>
          </p:spPr>
          <p:txBody>
            <a:bodyPr wrap="square" lIns="0" tIns="0" rIns="0" bIns="0" rtlCol="0"/>
            <a:lstStyle/>
            <a:p>
              <a:endParaRPr/>
            </a:p>
          </p:txBody>
        </p:sp>
      </p:grpSp>
      <p:grpSp>
        <p:nvGrpSpPr>
          <p:cNvPr id="27" name="object 27"/>
          <p:cNvGrpSpPr/>
          <p:nvPr/>
        </p:nvGrpSpPr>
        <p:grpSpPr>
          <a:xfrm>
            <a:off x="5410200" y="3657600"/>
            <a:ext cx="1228725" cy="1837055"/>
            <a:chOff x="5410200" y="3657600"/>
            <a:chExt cx="1228725" cy="1837055"/>
          </a:xfrm>
        </p:grpSpPr>
        <p:sp>
          <p:nvSpPr>
            <p:cNvPr id="28" name="object 28"/>
            <p:cNvSpPr/>
            <p:nvPr/>
          </p:nvSpPr>
          <p:spPr>
            <a:xfrm>
              <a:off x="5782309" y="4038600"/>
              <a:ext cx="770890" cy="1075690"/>
            </a:xfrm>
            <a:custGeom>
              <a:avLst/>
              <a:gdLst/>
              <a:ahLst/>
              <a:cxnLst/>
              <a:rect l="l" t="t" r="r" b="b"/>
              <a:pathLst>
                <a:path w="770890" h="1075689">
                  <a:moveTo>
                    <a:pt x="736203" y="37639"/>
                  </a:moveTo>
                  <a:lnTo>
                    <a:pt x="0" y="1068324"/>
                  </a:lnTo>
                  <a:lnTo>
                    <a:pt x="10413" y="1075689"/>
                  </a:lnTo>
                  <a:lnTo>
                    <a:pt x="746486" y="45012"/>
                  </a:lnTo>
                  <a:lnTo>
                    <a:pt x="736203" y="37639"/>
                  </a:lnTo>
                  <a:close/>
                </a:path>
                <a:path w="770890" h="1075689">
                  <a:moveTo>
                    <a:pt x="766565" y="27305"/>
                  </a:moveTo>
                  <a:lnTo>
                    <a:pt x="743585" y="27305"/>
                  </a:lnTo>
                  <a:lnTo>
                    <a:pt x="753871" y="34670"/>
                  </a:lnTo>
                  <a:lnTo>
                    <a:pt x="746486" y="45012"/>
                  </a:lnTo>
                  <a:lnTo>
                    <a:pt x="761999" y="56133"/>
                  </a:lnTo>
                  <a:lnTo>
                    <a:pt x="766565" y="27305"/>
                  </a:lnTo>
                  <a:close/>
                </a:path>
                <a:path w="770890" h="1075689">
                  <a:moveTo>
                    <a:pt x="743585" y="27305"/>
                  </a:moveTo>
                  <a:lnTo>
                    <a:pt x="736203" y="37639"/>
                  </a:lnTo>
                  <a:lnTo>
                    <a:pt x="746486" y="45012"/>
                  </a:lnTo>
                  <a:lnTo>
                    <a:pt x="753871" y="34670"/>
                  </a:lnTo>
                  <a:lnTo>
                    <a:pt x="743585" y="27305"/>
                  </a:lnTo>
                  <a:close/>
                </a:path>
                <a:path w="770890" h="1075689">
                  <a:moveTo>
                    <a:pt x="770889" y="0"/>
                  </a:moveTo>
                  <a:lnTo>
                    <a:pt x="720724" y="26543"/>
                  </a:lnTo>
                  <a:lnTo>
                    <a:pt x="736203" y="37639"/>
                  </a:lnTo>
                  <a:lnTo>
                    <a:pt x="743585" y="27305"/>
                  </a:lnTo>
                  <a:lnTo>
                    <a:pt x="766565" y="27305"/>
                  </a:lnTo>
                  <a:lnTo>
                    <a:pt x="770889" y="0"/>
                  </a:lnTo>
                  <a:close/>
                </a:path>
              </a:pathLst>
            </a:custGeom>
            <a:solidFill>
              <a:srgbClr val="800000"/>
            </a:solidFill>
          </p:spPr>
          <p:txBody>
            <a:bodyPr wrap="square" lIns="0" tIns="0" rIns="0" bIns="0" rtlCol="0"/>
            <a:lstStyle/>
            <a:p>
              <a:endParaRPr/>
            </a:p>
          </p:txBody>
        </p:sp>
        <p:sp>
          <p:nvSpPr>
            <p:cNvPr id="29" name="object 29"/>
            <p:cNvSpPr/>
            <p:nvPr/>
          </p:nvSpPr>
          <p:spPr>
            <a:xfrm>
              <a:off x="5782945" y="3657600"/>
              <a:ext cx="774700" cy="1837055"/>
            </a:xfrm>
            <a:custGeom>
              <a:avLst/>
              <a:gdLst/>
              <a:ahLst/>
              <a:cxnLst/>
              <a:rect l="l" t="t" r="r" b="b"/>
              <a:pathLst>
                <a:path w="774700" h="1837054">
                  <a:moveTo>
                    <a:pt x="744837" y="44391"/>
                  </a:moveTo>
                  <a:lnTo>
                    <a:pt x="0" y="1832228"/>
                  </a:lnTo>
                  <a:lnTo>
                    <a:pt x="11683" y="1837055"/>
                  </a:lnTo>
                  <a:lnTo>
                    <a:pt x="756611" y="49304"/>
                  </a:lnTo>
                  <a:lnTo>
                    <a:pt x="744837" y="44391"/>
                  </a:lnTo>
                  <a:close/>
                </a:path>
                <a:path w="774700" h="1837054">
                  <a:moveTo>
                    <a:pt x="772532" y="32766"/>
                  </a:moveTo>
                  <a:lnTo>
                    <a:pt x="749680" y="32766"/>
                  </a:lnTo>
                  <a:lnTo>
                    <a:pt x="761491" y="37592"/>
                  </a:lnTo>
                  <a:lnTo>
                    <a:pt x="756611" y="49304"/>
                  </a:lnTo>
                  <a:lnTo>
                    <a:pt x="774191" y="56642"/>
                  </a:lnTo>
                  <a:lnTo>
                    <a:pt x="772532" y="32766"/>
                  </a:lnTo>
                  <a:close/>
                </a:path>
                <a:path w="774700" h="1837054">
                  <a:moveTo>
                    <a:pt x="749680" y="32766"/>
                  </a:moveTo>
                  <a:lnTo>
                    <a:pt x="744837" y="44391"/>
                  </a:lnTo>
                  <a:lnTo>
                    <a:pt x="756611" y="49304"/>
                  </a:lnTo>
                  <a:lnTo>
                    <a:pt x="761491" y="37592"/>
                  </a:lnTo>
                  <a:lnTo>
                    <a:pt x="749680" y="32766"/>
                  </a:lnTo>
                  <a:close/>
                </a:path>
                <a:path w="774700" h="1837054">
                  <a:moveTo>
                    <a:pt x="770254" y="0"/>
                  </a:moveTo>
                  <a:lnTo>
                    <a:pt x="727328" y="37083"/>
                  </a:lnTo>
                  <a:lnTo>
                    <a:pt x="744837" y="44391"/>
                  </a:lnTo>
                  <a:lnTo>
                    <a:pt x="749680" y="32766"/>
                  </a:lnTo>
                  <a:lnTo>
                    <a:pt x="772532" y="32766"/>
                  </a:lnTo>
                  <a:lnTo>
                    <a:pt x="770254" y="0"/>
                  </a:lnTo>
                  <a:close/>
                </a:path>
              </a:pathLst>
            </a:custGeom>
            <a:solidFill>
              <a:srgbClr val="336699"/>
            </a:solidFill>
          </p:spPr>
          <p:txBody>
            <a:bodyPr wrap="square" lIns="0" tIns="0" rIns="0" bIns="0" rtlCol="0"/>
            <a:lstStyle/>
            <a:p>
              <a:endParaRPr/>
            </a:p>
          </p:txBody>
        </p:sp>
        <p:sp>
          <p:nvSpPr>
            <p:cNvPr id="30" name="object 30"/>
            <p:cNvSpPr/>
            <p:nvPr/>
          </p:nvSpPr>
          <p:spPr>
            <a:xfrm>
              <a:off x="5410200" y="4038600"/>
              <a:ext cx="1228725" cy="1076325"/>
            </a:xfrm>
            <a:custGeom>
              <a:avLst/>
              <a:gdLst/>
              <a:ahLst/>
              <a:cxnLst/>
              <a:rect l="l" t="t" r="r" b="b"/>
              <a:pathLst>
                <a:path w="1228725" h="1076325">
                  <a:moveTo>
                    <a:pt x="42434" y="28667"/>
                  </a:moveTo>
                  <a:lnTo>
                    <a:pt x="34067" y="38207"/>
                  </a:lnTo>
                  <a:lnTo>
                    <a:pt x="1219834" y="1075817"/>
                  </a:lnTo>
                  <a:lnTo>
                    <a:pt x="1228217" y="1066164"/>
                  </a:lnTo>
                  <a:lnTo>
                    <a:pt x="42434" y="28667"/>
                  </a:lnTo>
                  <a:close/>
                </a:path>
                <a:path w="1228725" h="1076325">
                  <a:moveTo>
                    <a:pt x="0" y="0"/>
                  </a:moveTo>
                  <a:lnTo>
                    <a:pt x="21462" y="52577"/>
                  </a:lnTo>
                  <a:lnTo>
                    <a:pt x="34067" y="38207"/>
                  </a:lnTo>
                  <a:lnTo>
                    <a:pt x="24511" y="29844"/>
                  </a:lnTo>
                  <a:lnTo>
                    <a:pt x="32892" y="20319"/>
                  </a:lnTo>
                  <a:lnTo>
                    <a:pt x="49755" y="20319"/>
                  </a:lnTo>
                  <a:lnTo>
                    <a:pt x="54990" y="14350"/>
                  </a:lnTo>
                  <a:lnTo>
                    <a:pt x="0" y="0"/>
                  </a:lnTo>
                  <a:close/>
                </a:path>
                <a:path w="1228725" h="1076325">
                  <a:moveTo>
                    <a:pt x="32892" y="20319"/>
                  </a:moveTo>
                  <a:lnTo>
                    <a:pt x="24511" y="29844"/>
                  </a:lnTo>
                  <a:lnTo>
                    <a:pt x="34067" y="38207"/>
                  </a:lnTo>
                  <a:lnTo>
                    <a:pt x="42434" y="28667"/>
                  </a:lnTo>
                  <a:lnTo>
                    <a:pt x="32892" y="20319"/>
                  </a:lnTo>
                  <a:close/>
                </a:path>
                <a:path w="1228725" h="1076325">
                  <a:moveTo>
                    <a:pt x="49755" y="20319"/>
                  </a:moveTo>
                  <a:lnTo>
                    <a:pt x="32892" y="20319"/>
                  </a:lnTo>
                  <a:lnTo>
                    <a:pt x="42434" y="28667"/>
                  </a:lnTo>
                  <a:lnTo>
                    <a:pt x="49755" y="20319"/>
                  </a:lnTo>
                  <a:close/>
                </a:path>
              </a:pathLst>
            </a:custGeom>
            <a:solidFill>
              <a:srgbClr val="FF9966"/>
            </a:solidFill>
          </p:spPr>
          <p:txBody>
            <a:bodyPr wrap="square" lIns="0" tIns="0" rIns="0" bIns="0" rtlCol="0"/>
            <a:lstStyle/>
            <a:p>
              <a:endParaRPr/>
            </a:p>
          </p:txBody>
        </p:sp>
        <p:sp>
          <p:nvSpPr>
            <p:cNvPr id="31" name="object 31"/>
            <p:cNvSpPr/>
            <p:nvPr/>
          </p:nvSpPr>
          <p:spPr>
            <a:xfrm>
              <a:off x="5410200" y="4335398"/>
              <a:ext cx="1151255" cy="397510"/>
            </a:xfrm>
            <a:custGeom>
              <a:avLst/>
              <a:gdLst/>
              <a:ahLst/>
              <a:cxnLst/>
              <a:rect l="l" t="t" r="r" b="b"/>
              <a:pathLst>
                <a:path w="1151254" h="397510">
                  <a:moveTo>
                    <a:pt x="50225" y="18011"/>
                  </a:moveTo>
                  <a:lnTo>
                    <a:pt x="46193" y="30045"/>
                  </a:lnTo>
                  <a:lnTo>
                    <a:pt x="1147064" y="397001"/>
                  </a:lnTo>
                  <a:lnTo>
                    <a:pt x="1151001" y="384937"/>
                  </a:lnTo>
                  <a:lnTo>
                    <a:pt x="50225" y="18011"/>
                  </a:lnTo>
                  <a:close/>
                </a:path>
                <a:path w="1151254" h="397510">
                  <a:moveTo>
                    <a:pt x="56261" y="0"/>
                  </a:moveTo>
                  <a:lnTo>
                    <a:pt x="0" y="8000"/>
                  </a:lnTo>
                  <a:lnTo>
                    <a:pt x="40132" y="48132"/>
                  </a:lnTo>
                  <a:lnTo>
                    <a:pt x="46193" y="30045"/>
                  </a:lnTo>
                  <a:lnTo>
                    <a:pt x="34162" y="26034"/>
                  </a:lnTo>
                  <a:lnTo>
                    <a:pt x="38100" y="13969"/>
                  </a:lnTo>
                  <a:lnTo>
                    <a:pt x="51579" y="13969"/>
                  </a:lnTo>
                  <a:lnTo>
                    <a:pt x="56261" y="0"/>
                  </a:lnTo>
                  <a:close/>
                </a:path>
                <a:path w="1151254" h="397510">
                  <a:moveTo>
                    <a:pt x="38100" y="13969"/>
                  </a:moveTo>
                  <a:lnTo>
                    <a:pt x="34162" y="26034"/>
                  </a:lnTo>
                  <a:lnTo>
                    <a:pt x="46193" y="30045"/>
                  </a:lnTo>
                  <a:lnTo>
                    <a:pt x="50225" y="18011"/>
                  </a:lnTo>
                  <a:lnTo>
                    <a:pt x="38100" y="13969"/>
                  </a:lnTo>
                  <a:close/>
                </a:path>
                <a:path w="1151254" h="397510">
                  <a:moveTo>
                    <a:pt x="51579" y="13969"/>
                  </a:moveTo>
                  <a:lnTo>
                    <a:pt x="38100" y="13969"/>
                  </a:lnTo>
                  <a:lnTo>
                    <a:pt x="50225" y="18011"/>
                  </a:lnTo>
                  <a:lnTo>
                    <a:pt x="51579" y="13969"/>
                  </a:lnTo>
                  <a:close/>
                </a:path>
              </a:pathLst>
            </a:custGeom>
            <a:solidFill>
              <a:srgbClr val="800000"/>
            </a:solidFill>
          </p:spPr>
          <p:txBody>
            <a:bodyPr wrap="square" lIns="0" tIns="0" rIns="0" bIns="0" rtlCol="0"/>
            <a:lstStyle/>
            <a:p>
              <a:endParaRPr/>
            </a:p>
          </p:txBody>
        </p:sp>
        <p:sp>
          <p:nvSpPr>
            <p:cNvPr id="32" name="object 32"/>
            <p:cNvSpPr/>
            <p:nvPr/>
          </p:nvSpPr>
          <p:spPr>
            <a:xfrm>
              <a:off x="6400800" y="4343400"/>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000000"/>
            </a:solidFill>
          </p:spPr>
          <p:txBody>
            <a:bodyPr wrap="square" lIns="0" tIns="0" rIns="0" bIns="0" rtlCol="0"/>
            <a:lstStyle/>
            <a:p>
              <a:endParaRPr/>
            </a:p>
          </p:txBody>
        </p:sp>
        <p:sp>
          <p:nvSpPr>
            <p:cNvPr id="33" name="object 33"/>
            <p:cNvSpPr/>
            <p:nvPr/>
          </p:nvSpPr>
          <p:spPr>
            <a:xfrm>
              <a:off x="6400800" y="4343400"/>
              <a:ext cx="152400" cy="152400"/>
            </a:xfrm>
            <a:custGeom>
              <a:avLst/>
              <a:gdLst/>
              <a:ahLst/>
              <a:cxnLst/>
              <a:rect l="l" t="t" r="r" b="b"/>
              <a:pathLst>
                <a:path w="152400" h="152400">
                  <a:moveTo>
                    <a:pt x="0" y="152400"/>
                  </a:moveTo>
                  <a:lnTo>
                    <a:pt x="152400" y="152400"/>
                  </a:lnTo>
                  <a:lnTo>
                    <a:pt x="152400" y="0"/>
                  </a:lnTo>
                  <a:lnTo>
                    <a:pt x="0" y="0"/>
                  </a:lnTo>
                  <a:lnTo>
                    <a:pt x="0" y="152400"/>
                  </a:lnTo>
                  <a:close/>
                </a:path>
              </a:pathLst>
            </a:custGeom>
            <a:ln w="12700">
              <a:solidFill>
                <a:srgbClr val="000000"/>
              </a:solidFill>
            </a:ln>
          </p:spPr>
          <p:txBody>
            <a:bodyPr wrap="square" lIns="0" tIns="0" rIns="0" bIns="0" rtlCol="0"/>
            <a:lstStyle/>
            <a:p>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043045" cy="514350"/>
          </a:xfrm>
          <a:prstGeom prst="rect">
            <a:avLst/>
          </a:prstGeom>
        </p:spPr>
        <p:txBody>
          <a:bodyPr vert="horz" wrap="square" lIns="0" tIns="13335" rIns="0" bIns="0" rtlCol="0">
            <a:spAutoFit/>
          </a:bodyPr>
          <a:lstStyle/>
          <a:p>
            <a:pPr marL="12700">
              <a:lnSpc>
                <a:spcPct val="100000"/>
              </a:lnSpc>
              <a:spcBef>
                <a:spcPts val="105"/>
              </a:spcBef>
            </a:pPr>
            <a:r>
              <a:rPr spc="-5" dirty="0"/>
              <a:t>Important </a:t>
            </a:r>
            <a:r>
              <a:rPr dirty="0"/>
              <a:t>points to</a:t>
            </a:r>
            <a:r>
              <a:rPr spc="-95" dirty="0"/>
              <a:t> </a:t>
            </a:r>
            <a:r>
              <a:rPr spc="-5" dirty="0"/>
              <a:t>study</a:t>
            </a:r>
          </a:p>
        </p:txBody>
      </p:sp>
      <p:sp>
        <p:nvSpPr>
          <p:cNvPr id="4" name="object 4"/>
          <p:cNvSpPr/>
          <p:nvPr/>
        </p:nvSpPr>
        <p:spPr>
          <a:xfrm>
            <a:off x="1006754" y="2009520"/>
            <a:ext cx="228600" cy="23774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63928" y="2936189"/>
            <a:ext cx="320040" cy="33101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336928" y="1832229"/>
            <a:ext cx="7101840" cy="2724785"/>
          </a:xfrm>
          <a:prstGeom prst="rect">
            <a:avLst/>
          </a:prstGeom>
        </p:spPr>
        <p:txBody>
          <a:bodyPr vert="horz" wrap="square" lIns="0" tIns="12065" rIns="0" bIns="0" rtlCol="0">
            <a:spAutoFit/>
          </a:bodyPr>
          <a:lstStyle/>
          <a:p>
            <a:pPr marL="12700" marR="337185">
              <a:lnSpc>
                <a:spcPct val="100000"/>
              </a:lnSpc>
              <a:spcBef>
                <a:spcPts val="95"/>
              </a:spcBef>
            </a:pPr>
            <a:r>
              <a:rPr sz="2800" b="1" spc="-5" dirty="0">
                <a:solidFill>
                  <a:srgbClr val="006666"/>
                </a:solidFill>
                <a:latin typeface="Arial"/>
                <a:cs typeface="Arial"/>
              </a:rPr>
              <a:t>possible problems by interchanging the  instructions on the</a:t>
            </a:r>
            <a:r>
              <a:rPr sz="2800" b="1" spc="60" dirty="0">
                <a:solidFill>
                  <a:srgbClr val="006666"/>
                </a:solidFill>
                <a:latin typeface="Arial"/>
                <a:cs typeface="Arial"/>
              </a:rPr>
              <a:t> </a:t>
            </a:r>
            <a:r>
              <a:rPr sz="2800" b="1" spc="-5" dirty="0">
                <a:solidFill>
                  <a:srgbClr val="006666"/>
                </a:solidFill>
                <a:latin typeface="Arial"/>
                <a:cs typeface="Arial"/>
              </a:rPr>
              <a:t>semaphores</a:t>
            </a:r>
            <a:endParaRPr sz="2800" dirty="0">
              <a:latin typeface="Arial"/>
              <a:cs typeface="Arial"/>
            </a:endParaRPr>
          </a:p>
          <a:p>
            <a:pPr marL="413384">
              <a:lnSpc>
                <a:spcPct val="100000"/>
              </a:lnSpc>
              <a:spcBef>
                <a:spcPts val="1375"/>
              </a:spcBef>
            </a:pPr>
            <a:r>
              <a:rPr sz="2600" dirty="0">
                <a:solidFill>
                  <a:srgbClr val="006666"/>
                </a:solidFill>
                <a:latin typeface="Arial"/>
                <a:cs typeface="Arial"/>
              </a:rPr>
              <a:t>or by changing their</a:t>
            </a:r>
            <a:r>
              <a:rPr sz="2600" spc="-20" dirty="0">
                <a:solidFill>
                  <a:srgbClr val="006666"/>
                </a:solidFill>
                <a:latin typeface="Arial"/>
                <a:cs typeface="Arial"/>
              </a:rPr>
              <a:t> </a:t>
            </a:r>
            <a:r>
              <a:rPr sz="2600" dirty="0">
                <a:solidFill>
                  <a:srgbClr val="006666"/>
                </a:solidFill>
                <a:latin typeface="Arial"/>
                <a:cs typeface="Arial"/>
              </a:rPr>
              <a:t>initialization</a:t>
            </a:r>
            <a:endParaRPr sz="2600" dirty="0">
              <a:latin typeface="Arial"/>
              <a:cs typeface="Arial"/>
            </a:endParaRPr>
          </a:p>
          <a:p>
            <a:pPr marL="12700" marR="5080">
              <a:lnSpc>
                <a:spcPct val="140000"/>
              </a:lnSpc>
              <a:spcBef>
                <a:spcPts val="630"/>
              </a:spcBef>
            </a:pPr>
            <a:r>
              <a:rPr sz="2800" b="1" spc="-5" dirty="0">
                <a:solidFill>
                  <a:srgbClr val="006666"/>
                </a:solidFill>
                <a:latin typeface="Arial"/>
                <a:cs typeface="Arial"/>
              </a:rPr>
              <a:t>Generalization in case of more prod</a:t>
            </a:r>
            <a:r>
              <a:rPr lang="en-CA" sz="2800" b="1" spc="-5" dirty="0" err="1">
                <a:solidFill>
                  <a:srgbClr val="006666"/>
                </a:solidFill>
                <a:latin typeface="Arial"/>
                <a:cs typeface="Arial"/>
              </a:rPr>
              <a:t>ucers</a:t>
            </a:r>
            <a:r>
              <a:rPr sz="2800" b="1" spc="-5" dirty="0">
                <a:solidFill>
                  <a:srgbClr val="006666"/>
                </a:solidFill>
                <a:latin typeface="Arial"/>
                <a:cs typeface="Arial"/>
              </a:rPr>
              <a:t> and cons</a:t>
            </a:r>
            <a:r>
              <a:rPr lang="en-CA" sz="2800" b="1" spc="-5" dirty="0" err="1">
                <a:solidFill>
                  <a:srgbClr val="006666"/>
                </a:solidFill>
                <a:latin typeface="Arial"/>
                <a:cs typeface="Arial"/>
              </a:rPr>
              <a:t>umers</a:t>
            </a:r>
            <a:endParaRPr sz="2800" dirty="0">
              <a:latin typeface="Arial"/>
              <a:cs typeface="Arial"/>
            </a:endParaRPr>
          </a:p>
        </p:txBody>
      </p:sp>
      <p:sp>
        <p:nvSpPr>
          <p:cNvPr id="7" name="object 7"/>
          <p:cNvSpPr/>
          <p:nvPr/>
        </p:nvSpPr>
        <p:spPr>
          <a:xfrm>
            <a:off x="1006754" y="3684778"/>
            <a:ext cx="228600" cy="237744"/>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55</a:t>
            </a:fld>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469849"/>
            <a:ext cx="8144890" cy="505908"/>
          </a:xfrm>
          <a:prstGeom prst="rect">
            <a:avLst/>
          </a:prstGeom>
        </p:spPr>
        <p:txBody>
          <a:bodyPr vert="horz" wrap="square" lIns="0" tIns="13335" rIns="0" bIns="0" rtlCol="0">
            <a:spAutoFit/>
          </a:bodyPr>
          <a:lstStyle/>
          <a:p>
            <a:pPr marL="12700">
              <a:lnSpc>
                <a:spcPct val="100000"/>
              </a:lnSpc>
              <a:spcBef>
                <a:spcPts val="105"/>
              </a:spcBef>
            </a:pPr>
            <a:r>
              <a:rPr spc="-5" dirty="0"/>
              <a:t>Important </a:t>
            </a:r>
            <a:r>
              <a:rPr dirty="0"/>
              <a:t>concepts </a:t>
            </a:r>
            <a:r>
              <a:rPr spc="-5" dirty="0"/>
              <a:t>in </a:t>
            </a:r>
            <a:r>
              <a:rPr dirty="0"/>
              <a:t>this part of Chap</a:t>
            </a:r>
            <a:r>
              <a:rPr spc="-140" dirty="0"/>
              <a:t> </a:t>
            </a:r>
            <a:r>
              <a:rPr dirty="0"/>
              <a:t>6</a:t>
            </a:r>
          </a:p>
        </p:txBody>
      </p:sp>
      <p:sp>
        <p:nvSpPr>
          <p:cNvPr id="4" name="object 4"/>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06754" y="2009520"/>
            <a:ext cx="228600" cy="23774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2521585"/>
            <a:ext cx="228600"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6754" y="3033725"/>
            <a:ext cx="228600" cy="23804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006754" y="3546094"/>
            <a:ext cx="228600" cy="237743"/>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006754" y="4058158"/>
            <a:ext cx="228600"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06754" y="4569917"/>
            <a:ext cx="228600" cy="238048"/>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006754" y="5082540"/>
            <a:ext cx="228600" cy="237744"/>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1336928" y="1233703"/>
            <a:ext cx="5955030" cy="4123054"/>
          </a:xfrm>
          <a:prstGeom prst="rect">
            <a:avLst/>
          </a:prstGeom>
        </p:spPr>
        <p:txBody>
          <a:bodyPr vert="horz" wrap="square" lIns="0" tIns="12700" rIns="0" bIns="0" rtlCol="0">
            <a:spAutoFit/>
          </a:bodyPr>
          <a:lstStyle/>
          <a:p>
            <a:pPr marL="12700" marR="144145">
              <a:lnSpc>
                <a:spcPct val="120000"/>
              </a:lnSpc>
              <a:spcBef>
                <a:spcPts val="100"/>
              </a:spcBef>
            </a:pPr>
            <a:r>
              <a:rPr sz="2800" b="1" spc="-10" dirty="0">
                <a:solidFill>
                  <a:srgbClr val="006666"/>
                </a:solidFill>
                <a:latin typeface="Arial"/>
                <a:cs typeface="Arial"/>
              </a:rPr>
              <a:t>The </a:t>
            </a:r>
            <a:r>
              <a:rPr sz="2800" b="1" spc="-5" dirty="0">
                <a:solidFill>
                  <a:srgbClr val="006666"/>
                </a:solidFill>
                <a:latin typeface="Arial"/>
                <a:cs typeface="Arial"/>
              </a:rPr>
              <a:t>problem of the </a:t>
            </a:r>
            <a:r>
              <a:rPr sz="2800" b="1" dirty="0">
                <a:solidFill>
                  <a:srgbClr val="006666"/>
                </a:solidFill>
                <a:latin typeface="Arial"/>
                <a:cs typeface="Arial"/>
              </a:rPr>
              <a:t>critical </a:t>
            </a:r>
            <a:r>
              <a:rPr sz="2800" b="1" spc="-5" dirty="0">
                <a:solidFill>
                  <a:srgbClr val="006666"/>
                </a:solidFill>
                <a:latin typeface="Arial"/>
                <a:cs typeface="Arial"/>
              </a:rPr>
              <a:t>section  Interlacing and atomicity  Starvation and deadlock issues  Software</a:t>
            </a:r>
            <a:r>
              <a:rPr sz="2800" b="1" spc="5" dirty="0">
                <a:solidFill>
                  <a:srgbClr val="006666"/>
                </a:solidFill>
                <a:latin typeface="Arial"/>
                <a:cs typeface="Arial"/>
              </a:rPr>
              <a:t> </a:t>
            </a:r>
            <a:r>
              <a:rPr sz="2800" b="1" spc="-5" dirty="0">
                <a:solidFill>
                  <a:srgbClr val="006666"/>
                </a:solidFill>
                <a:latin typeface="Arial"/>
                <a:cs typeface="Arial"/>
              </a:rPr>
              <a:t>solutions</a:t>
            </a:r>
            <a:endParaRPr sz="2800">
              <a:latin typeface="Arial"/>
              <a:cs typeface="Arial"/>
            </a:endParaRPr>
          </a:p>
          <a:p>
            <a:pPr marL="12700">
              <a:lnSpc>
                <a:spcPct val="100000"/>
              </a:lnSpc>
              <a:spcBef>
                <a:spcPts val="675"/>
              </a:spcBef>
            </a:pPr>
            <a:r>
              <a:rPr sz="2800" b="1" spc="-5" dirty="0">
                <a:solidFill>
                  <a:srgbClr val="006666"/>
                </a:solidFill>
                <a:latin typeface="Arial"/>
                <a:cs typeface="Arial"/>
              </a:rPr>
              <a:t>Hardware</a:t>
            </a:r>
            <a:r>
              <a:rPr sz="2800" b="1" spc="10" dirty="0">
                <a:solidFill>
                  <a:srgbClr val="006666"/>
                </a:solidFill>
                <a:latin typeface="Arial"/>
                <a:cs typeface="Arial"/>
              </a:rPr>
              <a:t> </a:t>
            </a:r>
            <a:r>
              <a:rPr sz="2800" b="1" spc="-5" dirty="0">
                <a:solidFill>
                  <a:srgbClr val="006666"/>
                </a:solidFill>
                <a:latin typeface="Arial"/>
                <a:cs typeface="Arial"/>
              </a:rPr>
              <a:t>instructions</a:t>
            </a:r>
            <a:endParaRPr sz="2800">
              <a:latin typeface="Arial"/>
              <a:cs typeface="Arial"/>
            </a:endParaRPr>
          </a:p>
          <a:p>
            <a:pPr marL="12700" marR="420370">
              <a:lnSpc>
                <a:spcPct val="120000"/>
              </a:lnSpc>
            </a:pPr>
            <a:r>
              <a:rPr sz="2800" b="1" spc="-5" dirty="0">
                <a:solidFill>
                  <a:srgbClr val="006666"/>
                </a:solidFill>
                <a:latin typeface="Arial"/>
                <a:cs typeface="Arial"/>
              </a:rPr>
              <a:t>Busy or queued semaphores  </a:t>
            </a:r>
            <a:r>
              <a:rPr sz="2800" b="1" spc="-10" dirty="0">
                <a:solidFill>
                  <a:srgbClr val="006666"/>
                </a:solidFill>
                <a:latin typeface="Arial"/>
                <a:cs typeface="Arial"/>
              </a:rPr>
              <a:t>How </a:t>
            </a:r>
            <a:r>
              <a:rPr sz="2800" b="1" spc="-5" dirty="0">
                <a:solidFill>
                  <a:srgbClr val="006666"/>
                </a:solidFill>
                <a:latin typeface="Arial"/>
                <a:cs typeface="Arial"/>
              </a:rPr>
              <a:t>the different solutions</a:t>
            </a:r>
            <a:r>
              <a:rPr sz="2800" b="1" spc="65" dirty="0">
                <a:solidFill>
                  <a:srgbClr val="006666"/>
                </a:solidFill>
                <a:latin typeface="Arial"/>
                <a:cs typeface="Arial"/>
              </a:rPr>
              <a:t> </a:t>
            </a:r>
            <a:r>
              <a:rPr sz="2800" b="1" spc="-5" dirty="0">
                <a:solidFill>
                  <a:srgbClr val="006666"/>
                </a:solidFill>
                <a:latin typeface="Arial"/>
                <a:cs typeface="Arial"/>
              </a:rPr>
              <a:t>work</a:t>
            </a:r>
            <a:endParaRPr sz="2800">
              <a:latin typeface="Arial"/>
              <a:cs typeface="Arial"/>
            </a:endParaRPr>
          </a:p>
          <a:p>
            <a:pPr marL="12700">
              <a:lnSpc>
                <a:spcPct val="100000"/>
              </a:lnSpc>
              <a:spcBef>
                <a:spcPts val="675"/>
              </a:spcBef>
            </a:pPr>
            <a:r>
              <a:rPr sz="2800" b="1" spc="-10" dirty="0">
                <a:solidFill>
                  <a:srgbClr val="006666"/>
                </a:solidFill>
                <a:latin typeface="Arial"/>
                <a:cs typeface="Arial"/>
              </a:rPr>
              <a:t>The </a:t>
            </a:r>
            <a:r>
              <a:rPr sz="2800" b="1" spc="-5" dirty="0">
                <a:solidFill>
                  <a:srgbClr val="006666"/>
                </a:solidFill>
                <a:latin typeface="Arial"/>
                <a:cs typeface="Arial"/>
              </a:rPr>
              <a:t>example of the bounded</a:t>
            </a:r>
            <a:r>
              <a:rPr sz="2800" b="1" spc="75" dirty="0">
                <a:solidFill>
                  <a:srgbClr val="006666"/>
                </a:solidFill>
                <a:latin typeface="Arial"/>
                <a:cs typeface="Arial"/>
              </a:rPr>
              <a:t> </a:t>
            </a:r>
            <a:r>
              <a:rPr sz="2800" b="1" spc="-5" dirty="0">
                <a:solidFill>
                  <a:srgbClr val="006666"/>
                </a:solidFill>
                <a:latin typeface="Arial"/>
                <a:cs typeface="Arial"/>
              </a:rPr>
              <a:t>buffer</a:t>
            </a:r>
            <a:endParaRPr sz="28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56</a:t>
            </a:fld>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09800" y="486375"/>
            <a:ext cx="2548890" cy="514350"/>
          </a:xfrm>
          <a:prstGeom prst="rect">
            <a:avLst/>
          </a:prstGeom>
        </p:spPr>
        <p:txBody>
          <a:bodyPr vert="horz" wrap="square" lIns="0" tIns="13335" rIns="0" bIns="0" rtlCol="0">
            <a:spAutoFit/>
          </a:bodyPr>
          <a:lstStyle/>
          <a:p>
            <a:pPr marL="12700">
              <a:lnSpc>
                <a:spcPct val="100000"/>
              </a:lnSpc>
              <a:spcBef>
                <a:spcPts val="105"/>
              </a:spcBef>
            </a:pPr>
            <a:r>
              <a:rPr dirty="0"/>
              <a:t>Some</a:t>
            </a:r>
            <a:r>
              <a:rPr spc="-65" dirty="0"/>
              <a:t> </a:t>
            </a:r>
            <a:r>
              <a:rPr spc="-5" dirty="0"/>
              <a:t>examples</a:t>
            </a:r>
          </a:p>
        </p:txBody>
      </p:sp>
      <p:sp>
        <p:nvSpPr>
          <p:cNvPr id="4" name="object 4"/>
          <p:cNvSpPr/>
          <p:nvPr/>
        </p:nvSpPr>
        <p:spPr>
          <a:xfrm>
            <a:off x="1006754" y="2009520"/>
            <a:ext cx="228600" cy="23774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336928" y="1746275"/>
            <a:ext cx="5799455" cy="2074545"/>
          </a:xfrm>
          <a:prstGeom prst="rect">
            <a:avLst/>
          </a:prstGeom>
        </p:spPr>
        <p:txBody>
          <a:bodyPr vert="horz" wrap="square" lIns="0" tIns="12700" rIns="0" bIns="0" rtlCol="0">
            <a:spAutoFit/>
          </a:bodyPr>
          <a:lstStyle/>
          <a:p>
            <a:pPr marL="12700" marR="5080">
              <a:lnSpc>
                <a:spcPct val="120000"/>
              </a:lnSpc>
              <a:spcBef>
                <a:spcPts val="100"/>
              </a:spcBef>
            </a:pPr>
            <a:r>
              <a:rPr sz="2800" b="1" spc="-5" dirty="0">
                <a:solidFill>
                  <a:srgbClr val="006666"/>
                </a:solidFill>
                <a:latin typeface="Arial"/>
                <a:cs typeface="Arial"/>
              </a:rPr>
              <a:t>Classic synchronization problems  Readers -</a:t>
            </a:r>
            <a:r>
              <a:rPr sz="2800" b="1" spc="35" dirty="0">
                <a:solidFill>
                  <a:srgbClr val="006666"/>
                </a:solidFill>
                <a:latin typeface="Arial"/>
                <a:cs typeface="Arial"/>
              </a:rPr>
              <a:t> </a:t>
            </a:r>
            <a:r>
              <a:rPr sz="2800" b="1" spc="-5" dirty="0">
                <a:solidFill>
                  <a:srgbClr val="006666"/>
                </a:solidFill>
                <a:latin typeface="Arial"/>
                <a:cs typeface="Arial"/>
              </a:rPr>
              <a:t>Writers</a:t>
            </a:r>
            <a:endParaRPr sz="2800">
              <a:latin typeface="Arial"/>
              <a:cs typeface="Arial"/>
            </a:endParaRPr>
          </a:p>
          <a:p>
            <a:pPr marL="12700" marR="1664970">
              <a:lnSpc>
                <a:spcPts val="4040"/>
              </a:lnSpc>
              <a:spcBef>
                <a:spcPts val="240"/>
              </a:spcBef>
            </a:pPr>
            <a:r>
              <a:rPr sz="2800" b="1" spc="-10" dirty="0">
                <a:solidFill>
                  <a:srgbClr val="006666"/>
                </a:solidFill>
                <a:latin typeface="Arial"/>
                <a:cs typeface="Arial"/>
              </a:rPr>
              <a:t>The </a:t>
            </a:r>
            <a:r>
              <a:rPr sz="2800" b="1" spc="-5" dirty="0">
                <a:solidFill>
                  <a:srgbClr val="006666"/>
                </a:solidFill>
                <a:latin typeface="Arial"/>
                <a:cs typeface="Arial"/>
              </a:rPr>
              <a:t>philosophers </a:t>
            </a:r>
            <a:r>
              <a:rPr sz="2800" b="1" dirty="0">
                <a:solidFill>
                  <a:srgbClr val="006666"/>
                </a:solidFill>
                <a:latin typeface="Arial"/>
                <a:cs typeface="Arial"/>
              </a:rPr>
              <a:t>eating  </a:t>
            </a:r>
            <a:r>
              <a:rPr sz="2800" b="1" spc="-5" dirty="0">
                <a:solidFill>
                  <a:srgbClr val="006666"/>
                </a:solidFill>
                <a:latin typeface="Arial"/>
                <a:cs typeface="Arial"/>
              </a:rPr>
              <a:t>Monitors</a:t>
            </a:r>
            <a:endParaRPr sz="2800">
              <a:latin typeface="Arial"/>
              <a:cs typeface="Arial"/>
            </a:endParaRPr>
          </a:p>
        </p:txBody>
      </p:sp>
      <p:sp>
        <p:nvSpPr>
          <p:cNvPr id="6" name="object 6"/>
          <p:cNvSpPr/>
          <p:nvPr/>
        </p:nvSpPr>
        <p:spPr>
          <a:xfrm>
            <a:off x="1006754" y="2521585"/>
            <a:ext cx="228600" cy="23774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3033725"/>
            <a:ext cx="228600" cy="23804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3546094"/>
            <a:ext cx="228600" cy="237743"/>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325535" y="3963957"/>
            <a:ext cx="1822528" cy="2739105"/>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57</a:t>
            </a:fld>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6444" y="188466"/>
            <a:ext cx="4999355" cy="514350"/>
          </a:xfrm>
          <a:prstGeom prst="rect">
            <a:avLst/>
          </a:prstGeom>
        </p:spPr>
        <p:txBody>
          <a:bodyPr vert="horz" wrap="square" lIns="0" tIns="13335" rIns="0" bIns="0" rtlCol="0">
            <a:spAutoFit/>
          </a:bodyPr>
          <a:lstStyle/>
          <a:p>
            <a:pPr marL="12700">
              <a:lnSpc>
                <a:spcPct val="100000"/>
              </a:lnSpc>
              <a:spcBef>
                <a:spcPts val="105"/>
              </a:spcBef>
            </a:pPr>
            <a:r>
              <a:rPr dirty="0"/>
              <a:t>Semaphores:</a:t>
            </a:r>
            <a:r>
              <a:rPr spc="-70" dirty="0"/>
              <a:t> </a:t>
            </a:r>
            <a:r>
              <a:rPr dirty="0"/>
              <a:t>reminder</a:t>
            </a:r>
          </a:p>
        </p:txBody>
      </p:sp>
      <p:sp>
        <p:nvSpPr>
          <p:cNvPr id="8" name="object 8"/>
          <p:cNvSpPr txBox="1"/>
          <p:nvPr/>
        </p:nvSpPr>
        <p:spPr>
          <a:xfrm>
            <a:off x="266444" y="679880"/>
            <a:ext cx="6094351"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336699"/>
                </a:solidFill>
                <a:latin typeface="Liberation Sans Narrow"/>
                <a:cs typeface="Liberation Sans Narrow"/>
              </a:rPr>
              <a:t>(the boxes </a:t>
            </a:r>
            <a:r>
              <a:rPr sz="2000" b="1" spc="-5" dirty="0">
                <a:solidFill>
                  <a:srgbClr val="336699"/>
                </a:solidFill>
                <a:latin typeface="Liberation Sans Narrow"/>
                <a:cs typeface="Liberation Sans Narrow"/>
              </a:rPr>
              <a:t>represent non-interruptible</a:t>
            </a:r>
            <a:r>
              <a:rPr sz="2000" b="1" spc="-75" dirty="0">
                <a:solidFill>
                  <a:srgbClr val="336699"/>
                </a:solidFill>
                <a:latin typeface="Liberation Sans Narrow"/>
                <a:cs typeface="Liberation Sans Narrow"/>
              </a:rPr>
              <a:t> </a:t>
            </a:r>
            <a:r>
              <a:rPr sz="2000" b="1" spc="-5" dirty="0">
                <a:solidFill>
                  <a:srgbClr val="336699"/>
                </a:solidFill>
                <a:latin typeface="Liberation Sans Narrow"/>
                <a:cs typeface="Liberation Sans Narrow"/>
              </a:rPr>
              <a:t>sequences)</a:t>
            </a:r>
            <a:endParaRPr sz="2000" dirty="0">
              <a:latin typeface="Liberation Sans Narrow"/>
              <a:cs typeface="Liberation Sans Narrow"/>
            </a:endParaRPr>
          </a:p>
        </p:txBody>
      </p:sp>
      <p:sp>
        <p:nvSpPr>
          <p:cNvPr id="9" name="object 9"/>
          <p:cNvSpPr txBox="1"/>
          <p:nvPr/>
        </p:nvSpPr>
        <p:spPr>
          <a:xfrm>
            <a:off x="1139748" y="1321053"/>
            <a:ext cx="944880" cy="330835"/>
          </a:xfrm>
          <a:prstGeom prst="rect">
            <a:avLst/>
          </a:prstGeom>
        </p:spPr>
        <p:txBody>
          <a:bodyPr vert="horz" wrap="square" lIns="0" tIns="13335" rIns="0" bIns="0" rtlCol="0">
            <a:spAutoFit/>
          </a:bodyPr>
          <a:lstStyle/>
          <a:p>
            <a:pPr marL="12700">
              <a:lnSpc>
                <a:spcPct val="100000"/>
              </a:lnSpc>
              <a:spcBef>
                <a:spcPts val="105"/>
              </a:spcBef>
            </a:pPr>
            <a:r>
              <a:rPr sz="2000" b="1" i="1" dirty="0">
                <a:solidFill>
                  <a:srgbClr val="006666"/>
                </a:solidFill>
                <a:latin typeface="Arial"/>
                <a:cs typeface="Arial"/>
              </a:rPr>
              <a:t>wait</a:t>
            </a:r>
            <a:r>
              <a:rPr sz="2000" b="1" dirty="0">
                <a:solidFill>
                  <a:srgbClr val="006666"/>
                </a:solidFill>
                <a:latin typeface="Arial"/>
                <a:cs typeface="Arial"/>
              </a:rPr>
              <a:t>(</a:t>
            </a:r>
            <a:r>
              <a:rPr sz="2000" b="1" i="1" spc="-5" dirty="0">
                <a:solidFill>
                  <a:srgbClr val="006666"/>
                </a:solidFill>
                <a:latin typeface="Arial"/>
                <a:cs typeface="Arial"/>
              </a:rPr>
              <a:t>S</a:t>
            </a:r>
            <a:r>
              <a:rPr sz="2000" b="1" dirty="0">
                <a:solidFill>
                  <a:srgbClr val="006666"/>
                </a:solidFill>
                <a:latin typeface="Arial"/>
                <a:cs typeface="Arial"/>
              </a:rPr>
              <a:t>):</a:t>
            </a:r>
            <a:endParaRPr sz="2000">
              <a:latin typeface="Arial"/>
              <a:cs typeface="Arial"/>
            </a:endParaRPr>
          </a:p>
        </p:txBody>
      </p:sp>
      <p:sp>
        <p:nvSpPr>
          <p:cNvPr id="10" name="object 10"/>
          <p:cNvSpPr txBox="1"/>
          <p:nvPr/>
        </p:nvSpPr>
        <p:spPr>
          <a:xfrm>
            <a:off x="2956686" y="1261080"/>
            <a:ext cx="2910714" cy="1125308"/>
          </a:xfrm>
          <a:prstGeom prst="rect">
            <a:avLst/>
          </a:prstGeom>
        </p:spPr>
        <p:txBody>
          <a:bodyPr vert="horz" wrap="square" lIns="0" tIns="73025" rIns="0" bIns="0" rtlCol="0">
            <a:spAutoFit/>
          </a:bodyPr>
          <a:lstStyle/>
          <a:p>
            <a:pPr marL="18415">
              <a:lnSpc>
                <a:spcPct val="100000"/>
              </a:lnSpc>
              <a:spcBef>
                <a:spcPts val="575"/>
              </a:spcBef>
            </a:pPr>
            <a:r>
              <a:rPr sz="2000" b="1" i="1" dirty="0">
                <a:solidFill>
                  <a:srgbClr val="006666"/>
                </a:solidFill>
                <a:latin typeface="Arial"/>
                <a:cs typeface="Arial"/>
              </a:rPr>
              <a:t>S. value</a:t>
            </a:r>
            <a:r>
              <a:rPr lang="en-CA" sz="2000" b="1" i="1" dirty="0">
                <a:solidFill>
                  <a:srgbClr val="006666"/>
                </a:solidFill>
                <a:latin typeface="Arial"/>
                <a:cs typeface="Arial"/>
              </a:rPr>
              <a:t>-</a:t>
            </a:r>
            <a:r>
              <a:rPr sz="2000" b="1" dirty="0">
                <a:solidFill>
                  <a:srgbClr val="006666"/>
                </a:solidFill>
                <a:latin typeface="Arial"/>
                <a:cs typeface="Arial"/>
              </a:rPr>
              <a:t>-;</a:t>
            </a:r>
            <a:endParaRPr sz="2000" dirty="0">
              <a:latin typeface="Arial"/>
              <a:cs typeface="Arial"/>
            </a:endParaRPr>
          </a:p>
          <a:p>
            <a:pPr marL="12700">
              <a:lnSpc>
                <a:spcPct val="100000"/>
              </a:lnSpc>
              <a:spcBef>
                <a:spcPts val="480"/>
              </a:spcBef>
            </a:pPr>
            <a:r>
              <a:rPr sz="2000" spc="-5" dirty="0">
                <a:solidFill>
                  <a:srgbClr val="006666"/>
                </a:solidFill>
                <a:latin typeface="Arial"/>
                <a:cs typeface="Arial"/>
              </a:rPr>
              <a:t>if </a:t>
            </a:r>
            <a:r>
              <a:rPr sz="2000" b="1" i="1" spc="-5" dirty="0">
                <a:solidFill>
                  <a:srgbClr val="006666"/>
                </a:solidFill>
                <a:latin typeface="Arial"/>
                <a:cs typeface="Arial"/>
              </a:rPr>
              <a:t>S. </a:t>
            </a:r>
            <a:r>
              <a:rPr sz="2000" b="1" i="1" dirty="0">
                <a:solidFill>
                  <a:srgbClr val="006666"/>
                </a:solidFill>
                <a:latin typeface="Arial"/>
                <a:cs typeface="Arial"/>
              </a:rPr>
              <a:t>value </a:t>
            </a:r>
            <a:r>
              <a:rPr sz="2000" b="1" dirty="0">
                <a:solidFill>
                  <a:srgbClr val="006666"/>
                </a:solidFill>
                <a:latin typeface="Arial"/>
                <a:cs typeface="Arial"/>
              </a:rPr>
              <a:t>&lt;</a:t>
            </a:r>
            <a:r>
              <a:rPr lang="en-CA" sz="2000" b="1" dirty="0">
                <a:solidFill>
                  <a:srgbClr val="006666"/>
                </a:solidFill>
                <a:latin typeface="Arial"/>
                <a:cs typeface="Arial"/>
              </a:rPr>
              <a:t> </a:t>
            </a:r>
            <a:r>
              <a:rPr sz="2000" b="1" dirty="0">
                <a:solidFill>
                  <a:srgbClr val="006666"/>
                </a:solidFill>
                <a:latin typeface="Arial"/>
                <a:cs typeface="Arial"/>
              </a:rPr>
              <a:t>0 </a:t>
            </a:r>
            <a:r>
              <a:rPr sz="1400" b="1" dirty="0">
                <a:solidFill>
                  <a:srgbClr val="009999"/>
                </a:solidFill>
                <a:latin typeface="Arial"/>
                <a:cs typeface="Arial"/>
              </a:rPr>
              <a:t>// </a:t>
            </a:r>
            <a:r>
              <a:rPr sz="1400" b="1" spc="-5" dirty="0">
                <a:solidFill>
                  <a:srgbClr val="009999"/>
                </a:solidFill>
                <a:latin typeface="Arial"/>
                <a:cs typeface="Arial"/>
              </a:rPr>
              <a:t>CS</a:t>
            </a:r>
            <a:r>
              <a:rPr sz="1400" b="1" spc="-130" dirty="0">
                <a:solidFill>
                  <a:srgbClr val="009999"/>
                </a:solidFill>
                <a:latin typeface="Arial"/>
                <a:cs typeface="Arial"/>
              </a:rPr>
              <a:t> </a:t>
            </a:r>
            <a:r>
              <a:rPr sz="1400" b="1" dirty="0">
                <a:solidFill>
                  <a:srgbClr val="009999"/>
                </a:solidFill>
                <a:latin typeface="Arial"/>
                <a:cs typeface="Arial"/>
              </a:rPr>
              <a:t>busy</a:t>
            </a:r>
            <a:endParaRPr sz="1400" dirty="0">
              <a:latin typeface="Arial"/>
              <a:cs typeface="Arial"/>
            </a:endParaRPr>
          </a:p>
          <a:p>
            <a:pPr marL="12700">
              <a:lnSpc>
                <a:spcPct val="100000"/>
              </a:lnSpc>
              <a:spcBef>
                <a:spcPts val="484"/>
              </a:spcBef>
            </a:pPr>
            <a:r>
              <a:rPr sz="2000" b="1" dirty="0">
                <a:solidFill>
                  <a:srgbClr val="009999"/>
                </a:solidFill>
                <a:latin typeface="Arial"/>
                <a:cs typeface="Arial"/>
              </a:rPr>
              <a:t>{</a:t>
            </a:r>
            <a:endParaRPr sz="2000" dirty="0">
              <a:latin typeface="Arial"/>
              <a:cs typeface="Arial"/>
            </a:endParaRPr>
          </a:p>
        </p:txBody>
      </p:sp>
      <p:sp>
        <p:nvSpPr>
          <p:cNvPr id="11" name="object 11"/>
          <p:cNvSpPr txBox="1"/>
          <p:nvPr/>
        </p:nvSpPr>
        <p:spPr>
          <a:xfrm>
            <a:off x="2956686" y="2358364"/>
            <a:ext cx="5793740" cy="756920"/>
          </a:xfrm>
          <a:prstGeom prst="rect">
            <a:avLst/>
          </a:prstGeom>
        </p:spPr>
        <p:txBody>
          <a:bodyPr vert="horz" wrap="square" lIns="0" tIns="73660" rIns="0" bIns="0" rtlCol="0">
            <a:spAutoFit/>
          </a:bodyPr>
          <a:lstStyle/>
          <a:p>
            <a:pPr marL="220979">
              <a:lnSpc>
                <a:spcPct val="100000"/>
              </a:lnSpc>
              <a:spcBef>
                <a:spcPts val="580"/>
              </a:spcBef>
            </a:pPr>
            <a:r>
              <a:rPr sz="2000" b="1" dirty="0">
                <a:solidFill>
                  <a:srgbClr val="006666"/>
                </a:solidFill>
                <a:latin typeface="Arial"/>
                <a:cs typeface="Arial"/>
              </a:rPr>
              <a:t>add this thread to </a:t>
            </a:r>
            <a:r>
              <a:rPr sz="2000" b="1" i="1" dirty="0">
                <a:solidFill>
                  <a:srgbClr val="006666"/>
                </a:solidFill>
                <a:latin typeface="Arial"/>
                <a:cs typeface="Arial"/>
              </a:rPr>
              <a:t>S</a:t>
            </a:r>
            <a:r>
              <a:rPr sz="2000" b="1" dirty="0">
                <a:solidFill>
                  <a:srgbClr val="006666"/>
                </a:solidFill>
                <a:latin typeface="Arial"/>
                <a:cs typeface="Arial"/>
              </a:rPr>
              <a:t>.L; </a:t>
            </a:r>
            <a:r>
              <a:rPr sz="2000" b="1" i="1" dirty="0">
                <a:solidFill>
                  <a:srgbClr val="006666"/>
                </a:solidFill>
                <a:latin typeface="Arial"/>
                <a:cs typeface="Arial"/>
              </a:rPr>
              <a:t>block </a:t>
            </a:r>
            <a:r>
              <a:rPr sz="1400" b="1" dirty="0">
                <a:solidFill>
                  <a:srgbClr val="009999"/>
                </a:solidFill>
                <a:latin typeface="Arial"/>
                <a:cs typeface="Arial"/>
              </a:rPr>
              <a:t>// thread </a:t>
            </a:r>
            <a:r>
              <a:rPr sz="1400" b="1" spc="-5" dirty="0">
                <a:solidFill>
                  <a:srgbClr val="009999"/>
                </a:solidFill>
                <a:latin typeface="Arial"/>
                <a:cs typeface="Arial"/>
              </a:rPr>
              <a:t>put </a:t>
            </a:r>
            <a:r>
              <a:rPr sz="1400" b="1" dirty="0">
                <a:solidFill>
                  <a:srgbClr val="009999"/>
                </a:solidFill>
                <a:latin typeface="Arial"/>
                <a:cs typeface="Arial"/>
              </a:rPr>
              <a:t>in wait</a:t>
            </a:r>
            <a:r>
              <a:rPr sz="1400" b="1" spc="-229" dirty="0">
                <a:solidFill>
                  <a:srgbClr val="009999"/>
                </a:solidFill>
                <a:latin typeface="Arial"/>
                <a:cs typeface="Arial"/>
              </a:rPr>
              <a:t> </a:t>
            </a:r>
            <a:r>
              <a:rPr sz="1400" b="1" dirty="0">
                <a:solidFill>
                  <a:srgbClr val="009999"/>
                </a:solidFill>
                <a:latin typeface="Arial"/>
                <a:cs typeface="Arial"/>
              </a:rPr>
              <a:t>state</a:t>
            </a:r>
            <a:endParaRPr sz="1400">
              <a:latin typeface="Arial"/>
              <a:cs typeface="Arial"/>
            </a:endParaRPr>
          </a:p>
          <a:p>
            <a:pPr marL="12700">
              <a:lnSpc>
                <a:spcPct val="100000"/>
              </a:lnSpc>
              <a:spcBef>
                <a:spcPts val="480"/>
              </a:spcBef>
            </a:pPr>
            <a:r>
              <a:rPr sz="2000" b="1" dirty="0">
                <a:solidFill>
                  <a:srgbClr val="006666"/>
                </a:solidFill>
                <a:latin typeface="Arial"/>
                <a:cs typeface="Arial"/>
              </a:rPr>
              <a:t>}</a:t>
            </a:r>
            <a:endParaRPr sz="2000">
              <a:latin typeface="Arial"/>
              <a:cs typeface="Arial"/>
            </a:endParaRPr>
          </a:p>
        </p:txBody>
      </p:sp>
      <p:sp>
        <p:nvSpPr>
          <p:cNvPr id="12" name="object 12"/>
          <p:cNvSpPr txBox="1"/>
          <p:nvPr/>
        </p:nvSpPr>
        <p:spPr>
          <a:xfrm>
            <a:off x="1139748" y="3516248"/>
            <a:ext cx="1184275" cy="330835"/>
          </a:xfrm>
          <a:prstGeom prst="rect">
            <a:avLst/>
          </a:prstGeom>
        </p:spPr>
        <p:txBody>
          <a:bodyPr vert="horz" wrap="square" lIns="0" tIns="13335" rIns="0" bIns="0" rtlCol="0">
            <a:spAutoFit/>
          </a:bodyPr>
          <a:lstStyle/>
          <a:p>
            <a:pPr marL="12700">
              <a:lnSpc>
                <a:spcPct val="100000"/>
              </a:lnSpc>
              <a:spcBef>
                <a:spcPts val="105"/>
              </a:spcBef>
            </a:pPr>
            <a:r>
              <a:rPr sz="2000" b="1" i="1" dirty="0">
                <a:solidFill>
                  <a:srgbClr val="006666"/>
                </a:solidFill>
                <a:latin typeface="Arial"/>
                <a:cs typeface="Arial"/>
              </a:rPr>
              <a:t>signa</a:t>
            </a:r>
            <a:r>
              <a:rPr sz="2000" b="1" i="1" spc="-10" dirty="0">
                <a:solidFill>
                  <a:srgbClr val="006666"/>
                </a:solidFill>
                <a:latin typeface="Arial"/>
                <a:cs typeface="Arial"/>
              </a:rPr>
              <a:t>l</a:t>
            </a:r>
            <a:r>
              <a:rPr sz="2000" b="1" dirty="0">
                <a:solidFill>
                  <a:srgbClr val="006666"/>
                </a:solidFill>
                <a:latin typeface="Arial"/>
                <a:cs typeface="Arial"/>
              </a:rPr>
              <a:t>(</a:t>
            </a:r>
            <a:r>
              <a:rPr sz="2000" b="1" i="1" spc="-5" dirty="0">
                <a:solidFill>
                  <a:srgbClr val="006666"/>
                </a:solidFill>
                <a:latin typeface="Arial"/>
                <a:cs typeface="Arial"/>
              </a:rPr>
              <a:t>S</a:t>
            </a:r>
            <a:r>
              <a:rPr sz="2000" b="1" dirty="0">
                <a:solidFill>
                  <a:srgbClr val="006666"/>
                </a:solidFill>
                <a:latin typeface="Arial"/>
                <a:cs typeface="Arial"/>
              </a:rPr>
              <a:t>):</a:t>
            </a:r>
            <a:endParaRPr sz="2000">
              <a:latin typeface="Arial"/>
              <a:cs typeface="Arial"/>
            </a:endParaRPr>
          </a:p>
        </p:txBody>
      </p:sp>
      <p:sp>
        <p:nvSpPr>
          <p:cNvPr id="13" name="object 13"/>
          <p:cNvSpPr txBox="1"/>
          <p:nvPr/>
        </p:nvSpPr>
        <p:spPr>
          <a:xfrm>
            <a:off x="2816479" y="3455898"/>
            <a:ext cx="3817620" cy="1122680"/>
          </a:xfrm>
          <a:prstGeom prst="rect">
            <a:avLst/>
          </a:prstGeom>
        </p:spPr>
        <p:txBody>
          <a:bodyPr vert="horz" wrap="square" lIns="0" tIns="73660" rIns="0" bIns="0" rtlCol="0">
            <a:spAutoFit/>
          </a:bodyPr>
          <a:lstStyle/>
          <a:p>
            <a:pPr marL="50800">
              <a:lnSpc>
                <a:spcPct val="100000"/>
              </a:lnSpc>
              <a:spcBef>
                <a:spcPts val="580"/>
              </a:spcBef>
            </a:pPr>
            <a:r>
              <a:rPr sz="2000" b="1" i="1" dirty="0">
                <a:solidFill>
                  <a:srgbClr val="006666"/>
                </a:solidFill>
                <a:latin typeface="Arial"/>
                <a:cs typeface="Arial"/>
              </a:rPr>
              <a:t>S. value</a:t>
            </a:r>
            <a:r>
              <a:rPr sz="2000" b="1" i="1" spc="-30" dirty="0">
                <a:solidFill>
                  <a:srgbClr val="006666"/>
                </a:solidFill>
                <a:latin typeface="Arial"/>
                <a:cs typeface="Arial"/>
              </a:rPr>
              <a:t> </a:t>
            </a:r>
            <a:r>
              <a:rPr sz="2000" b="1" spc="5" dirty="0">
                <a:solidFill>
                  <a:srgbClr val="006666"/>
                </a:solidFill>
                <a:latin typeface="Arial"/>
                <a:cs typeface="Arial"/>
              </a:rPr>
              <a:t>++;</a:t>
            </a:r>
            <a:endParaRPr sz="2000">
              <a:latin typeface="Arial"/>
              <a:cs typeface="Arial"/>
            </a:endParaRPr>
          </a:p>
          <a:p>
            <a:pPr marL="12700">
              <a:lnSpc>
                <a:spcPct val="100000"/>
              </a:lnSpc>
              <a:spcBef>
                <a:spcPts val="480"/>
              </a:spcBef>
            </a:pPr>
            <a:r>
              <a:rPr sz="2000" b="1" dirty="0">
                <a:solidFill>
                  <a:srgbClr val="006666"/>
                </a:solidFill>
                <a:latin typeface="Arial"/>
                <a:cs typeface="Arial"/>
              </a:rPr>
              <a:t>if </a:t>
            </a:r>
            <a:r>
              <a:rPr sz="2000" b="1" i="1" dirty="0">
                <a:solidFill>
                  <a:srgbClr val="006666"/>
                </a:solidFill>
                <a:latin typeface="Arial"/>
                <a:cs typeface="Arial"/>
              </a:rPr>
              <a:t>S. value </a:t>
            </a:r>
            <a:r>
              <a:rPr sz="2000" b="1" dirty="0">
                <a:solidFill>
                  <a:srgbClr val="006666"/>
                </a:solidFill>
                <a:latin typeface="Symbol"/>
                <a:cs typeface="Symbol"/>
              </a:rPr>
              <a:t></a:t>
            </a:r>
            <a:r>
              <a:rPr sz="2000" b="1" dirty="0">
                <a:solidFill>
                  <a:srgbClr val="006666"/>
                </a:solidFill>
                <a:latin typeface="Times New Roman"/>
                <a:cs typeface="Times New Roman"/>
              </a:rPr>
              <a:t> </a:t>
            </a:r>
            <a:r>
              <a:rPr sz="2000" b="1" dirty="0">
                <a:solidFill>
                  <a:srgbClr val="006666"/>
                </a:solidFill>
                <a:latin typeface="Arial"/>
                <a:cs typeface="Arial"/>
              </a:rPr>
              <a:t>0 </a:t>
            </a:r>
            <a:r>
              <a:rPr sz="2000" b="1" spc="-5" dirty="0">
                <a:solidFill>
                  <a:srgbClr val="006666"/>
                </a:solidFill>
                <a:latin typeface="Arial"/>
                <a:cs typeface="Arial"/>
              </a:rPr>
              <a:t>{</a:t>
            </a:r>
            <a:r>
              <a:rPr sz="2000" spc="-5" dirty="0">
                <a:solidFill>
                  <a:srgbClr val="006666"/>
                </a:solidFill>
                <a:latin typeface="Arial"/>
                <a:cs typeface="Arial"/>
              </a:rPr>
              <a:t>{ </a:t>
            </a:r>
            <a:r>
              <a:rPr sz="1400" b="1" dirty="0">
                <a:solidFill>
                  <a:srgbClr val="009999"/>
                </a:solidFill>
                <a:latin typeface="Arial"/>
                <a:cs typeface="Arial"/>
              </a:rPr>
              <a:t>// </a:t>
            </a:r>
            <a:r>
              <a:rPr sz="1400" b="1" spc="-5" dirty="0">
                <a:solidFill>
                  <a:srgbClr val="009999"/>
                </a:solidFill>
                <a:latin typeface="Arial"/>
                <a:cs typeface="Arial"/>
              </a:rPr>
              <a:t>threads </a:t>
            </a:r>
            <a:r>
              <a:rPr sz="1400" b="1" dirty="0">
                <a:solidFill>
                  <a:srgbClr val="009999"/>
                </a:solidFill>
                <a:latin typeface="Arial"/>
                <a:cs typeface="Arial"/>
              </a:rPr>
              <a:t>are</a:t>
            </a:r>
            <a:r>
              <a:rPr sz="1400" b="1" spc="-110" dirty="0">
                <a:solidFill>
                  <a:srgbClr val="009999"/>
                </a:solidFill>
                <a:latin typeface="Arial"/>
                <a:cs typeface="Arial"/>
              </a:rPr>
              <a:t> </a:t>
            </a:r>
            <a:r>
              <a:rPr sz="1400" b="1" dirty="0">
                <a:solidFill>
                  <a:srgbClr val="009999"/>
                </a:solidFill>
                <a:latin typeface="Arial"/>
                <a:cs typeface="Arial"/>
              </a:rPr>
              <a:t>waiting</a:t>
            </a:r>
            <a:endParaRPr sz="1400">
              <a:latin typeface="Arial"/>
              <a:cs typeface="Arial"/>
            </a:endParaRPr>
          </a:p>
          <a:p>
            <a:pPr marL="291465">
              <a:lnSpc>
                <a:spcPct val="100000"/>
              </a:lnSpc>
              <a:spcBef>
                <a:spcPts val="480"/>
              </a:spcBef>
            </a:pPr>
            <a:r>
              <a:rPr sz="2000" b="1" spc="-5" dirty="0">
                <a:solidFill>
                  <a:srgbClr val="006666"/>
                </a:solidFill>
                <a:latin typeface="Arial"/>
                <a:cs typeface="Arial"/>
              </a:rPr>
              <a:t>remove </a:t>
            </a:r>
            <a:r>
              <a:rPr sz="2000" b="1" dirty="0">
                <a:solidFill>
                  <a:srgbClr val="006666"/>
                </a:solidFill>
                <a:latin typeface="Arial"/>
                <a:cs typeface="Arial"/>
              </a:rPr>
              <a:t>a process </a:t>
            </a:r>
            <a:r>
              <a:rPr sz="2000" b="1" i="1" dirty="0">
                <a:solidFill>
                  <a:srgbClr val="006666"/>
                </a:solidFill>
                <a:latin typeface="Arial"/>
                <a:cs typeface="Arial"/>
              </a:rPr>
              <a:t>P </a:t>
            </a:r>
            <a:r>
              <a:rPr sz="2000" b="1" dirty="0">
                <a:solidFill>
                  <a:srgbClr val="006666"/>
                </a:solidFill>
                <a:latin typeface="Arial"/>
                <a:cs typeface="Arial"/>
              </a:rPr>
              <a:t>from</a:t>
            </a:r>
            <a:r>
              <a:rPr sz="2000" b="1" spc="-100" dirty="0">
                <a:solidFill>
                  <a:srgbClr val="006666"/>
                </a:solidFill>
                <a:latin typeface="Arial"/>
                <a:cs typeface="Arial"/>
              </a:rPr>
              <a:t> </a:t>
            </a:r>
            <a:r>
              <a:rPr sz="2000" b="1" i="1" dirty="0">
                <a:solidFill>
                  <a:srgbClr val="006666"/>
                </a:solidFill>
                <a:latin typeface="Arial"/>
                <a:cs typeface="Arial"/>
              </a:rPr>
              <a:t>SL</a:t>
            </a:r>
            <a:r>
              <a:rPr sz="2000" b="1" dirty="0">
                <a:solidFill>
                  <a:srgbClr val="006666"/>
                </a:solidFill>
                <a:latin typeface="Arial"/>
                <a:cs typeface="Arial"/>
              </a:rPr>
              <a:t>;</a:t>
            </a:r>
            <a:endParaRPr sz="2000">
              <a:latin typeface="Arial"/>
              <a:cs typeface="Arial"/>
            </a:endParaRPr>
          </a:p>
        </p:txBody>
      </p:sp>
      <p:sp>
        <p:nvSpPr>
          <p:cNvPr id="14" name="object 14"/>
          <p:cNvSpPr txBox="1"/>
          <p:nvPr/>
        </p:nvSpPr>
        <p:spPr>
          <a:xfrm>
            <a:off x="3025267" y="4613224"/>
            <a:ext cx="1299210" cy="331470"/>
          </a:xfrm>
          <a:prstGeom prst="rect">
            <a:avLst/>
          </a:prstGeom>
        </p:spPr>
        <p:txBody>
          <a:bodyPr vert="horz" wrap="square" lIns="0" tIns="13335" rIns="0" bIns="0" rtlCol="0">
            <a:spAutoFit/>
          </a:bodyPr>
          <a:lstStyle/>
          <a:p>
            <a:pPr marL="12700">
              <a:lnSpc>
                <a:spcPct val="100000"/>
              </a:lnSpc>
              <a:spcBef>
                <a:spcPts val="105"/>
              </a:spcBef>
            </a:pPr>
            <a:r>
              <a:rPr sz="2000" b="1" i="1" dirty="0">
                <a:solidFill>
                  <a:srgbClr val="006666"/>
                </a:solidFill>
                <a:latin typeface="Arial"/>
                <a:cs typeface="Arial"/>
              </a:rPr>
              <a:t>wakeu</a:t>
            </a:r>
            <a:r>
              <a:rPr sz="2000" b="1" i="1" spc="-5" dirty="0">
                <a:solidFill>
                  <a:srgbClr val="006666"/>
                </a:solidFill>
                <a:latin typeface="Arial"/>
                <a:cs typeface="Arial"/>
              </a:rPr>
              <a:t>p</a:t>
            </a:r>
            <a:r>
              <a:rPr sz="2000" b="1" dirty="0">
                <a:solidFill>
                  <a:srgbClr val="006666"/>
                </a:solidFill>
                <a:latin typeface="Arial"/>
                <a:cs typeface="Arial"/>
              </a:rPr>
              <a:t>(</a:t>
            </a:r>
            <a:r>
              <a:rPr sz="2000" b="1" i="1" spc="-10" dirty="0">
                <a:solidFill>
                  <a:srgbClr val="006666"/>
                </a:solidFill>
                <a:latin typeface="Arial"/>
                <a:cs typeface="Arial"/>
              </a:rPr>
              <a:t>P</a:t>
            </a:r>
            <a:r>
              <a:rPr sz="2000" b="1" dirty="0">
                <a:solidFill>
                  <a:srgbClr val="006666"/>
                </a:solidFill>
                <a:latin typeface="Arial"/>
                <a:cs typeface="Arial"/>
              </a:rPr>
              <a:t>)</a:t>
            </a:r>
            <a:endParaRPr sz="2000">
              <a:latin typeface="Arial"/>
              <a:cs typeface="Arial"/>
            </a:endParaRPr>
          </a:p>
        </p:txBody>
      </p:sp>
      <p:sp>
        <p:nvSpPr>
          <p:cNvPr id="15" name="object 15"/>
          <p:cNvSpPr txBox="1"/>
          <p:nvPr/>
        </p:nvSpPr>
        <p:spPr>
          <a:xfrm>
            <a:off x="4575428" y="4689424"/>
            <a:ext cx="2724785"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009999"/>
                </a:solidFill>
                <a:latin typeface="Arial"/>
                <a:cs typeface="Arial"/>
              </a:rPr>
              <a:t>// chosen thread </a:t>
            </a:r>
            <a:r>
              <a:rPr sz="1400" b="1" spc="-5" dirty="0">
                <a:solidFill>
                  <a:srgbClr val="009999"/>
                </a:solidFill>
                <a:latin typeface="Arial"/>
                <a:cs typeface="Arial"/>
              </a:rPr>
              <a:t>becomes</a:t>
            </a:r>
            <a:r>
              <a:rPr sz="1400" b="1" spc="-175" dirty="0">
                <a:solidFill>
                  <a:srgbClr val="009999"/>
                </a:solidFill>
                <a:latin typeface="Arial"/>
                <a:cs typeface="Arial"/>
              </a:rPr>
              <a:t> </a:t>
            </a:r>
            <a:r>
              <a:rPr sz="1400" b="1" dirty="0">
                <a:solidFill>
                  <a:srgbClr val="009999"/>
                </a:solidFill>
                <a:latin typeface="Arial"/>
                <a:cs typeface="Arial"/>
              </a:rPr>
              <a:t>ready</a:t>
            </a:r>
            <a:endParaRPr sz="1400">
              <a:latin typeface="Arial"/>
              <a:cs typeface="Arial"/>
            </a:endParaRPr>
          </a:p>
        </p:txBody>
      </p:sp>
      <p:sp>
        <p:nvSpPr>
          <p:cNvPr id="16" name="object 16"/>
          <p:cNvSpPr txBox="1"/>
          <p:nvPr/>
        </p:nvSpPr>
        <p:spPr>
          <a:xfrm>
            <a:off x="535940" y="4979670"/>
            <a:ext cx="7798434" cy="1327150"/>
          </a:xfrm>
          <a:prstGeom prst="rect">
            <a:avLst/>
          </a:prstGeom>
        </p:spPr>
        <p:txBody>
          <a:bodyPr vert="horz" wrap="square" lIns="0" tIns="12700" rIns="0" bIns="0" rtlCol="0">
            <a:spAutoFit/>
          </a:bodyPr>
          <a:lstStyle/>
          <a:p>
            <a:pPr marL="2292985">
              <a:lnSpc>
                <a:spcPct val="100000"/>
              </a:lnSpc>
              <a:spcBef>
                <a:spcPts val="100"/>
              </a:spcBef>
            </a:pPr>
            <a:r>
              <a:rPr sz="2000" b="1" dirty="0">
                <a:solidFill>
                  <a:srgbClr val="006666"/>
                </a:solidFill>
                <a:latin typeface="Arial"/>
                <a:cs typeface="Arial"/>
              </a:rPr>
              <a:t>}</a:t>
            </a:r>
            <a:endParaRPr sz="2000">
              <a:latin typeface="Arial"/>
              <a:cs typeface="Arial"/>
            </a:endParaRPr>
          </a:p>
          <a:p>
            <a:pPr>
              <a:lnSpc>
                <a:spcPct val="100000"/>
              </a:lnSpc>
            </a:pPr>
            <a:endParaRPr sz="2650">
              <a:latin typeface="Arial"/>
              <a:cs typeface="Arial"/>
            </a:endParaRPr>
          </a:p>
          <a:p>
            <a:pPr marL="12700" marR="5080">
              <a:lnSpc>
                <a:spcPct val="100000"/>
              </a:lnSpc>
            </a:pPr>
            <a:r>
              <a:rPr sz="2000" b="1" spc="-5" dirty="0">
                <a:solidFill>
                  <a:srgbClr val="800000"/>
                </a:solidFill>
                <a:latin typeface="Courier New"/>
                <a:cs typeface="Courier New"/>
              </a:rPr>
              <a:t>S.value must be initialized to </a:t>
            </a:r>
            <a:r>
              <a:rPr sz="2000" b="1" dirty="0">
                <a:solidFill>
                  <a:srgbClr val="800000"/>
                </a:solidFill>
                <a:latin typeface="Courier New"/>
                <a:cs typeface="Courier New"/>
              </a:rPr>
              <a:t>a </a:t>
            </a:r>
            <a:r>
              <a:rPr sz="2000" b="1" spc="-5" dirty="0">
                <a:solidFill>
                  <a:srgbClr val="800000"/>
                </a:solidFill>
                <a:latin typeface="Courier New"/>
                <a:cs typeface="Courier New"/>
              </a:rPr>
              <a:t>non-negative value  (application dependent, see</a:t>
            </a:r>
            <a:r>
              <a:rPr sz="2000" b="1" spc="-10" dirty="0">
                <a:solidFill>
                  <a:srgbClr val="800000"/>
                </a:solidFill>
                <a:latin typeface="Courier New"/>
                <a:cs typeface="Courier New"/>
              </a:rPr>
              <a:t> </a:t>
            </a:r>
            <a:r>
              <a:rPr sz="2000" b="1" spc="-5" dirty="0">
                <a:solidFill>
                  <a:srgbClr val="800000"/>
                </a:solidFill>
                <a:latin typeface="Courier New"/>
                <a:cs typeface="Courier New"/>
              </a:rPr>
              <a:t>examples)</a:t>
            </a:r>
            <a:endParaRPr sz="2000">
              <a:latin typeface="Courier New"/>
              <a:cs typeface="Courier New"/>
            </a:endParaRPr>
          </a:p>
        </p:txBody>
      </p:sp>
      <p:sp>
        <p:nvSpPr>
          <p:cNvPr id="17" name="object 17"/>
          <p:cNvSpPr/>
          <p:nvPr/>
        </p:nvSpPr>
        <p:spPr>
          <a:xfrm>
            <a:off x="1600200" y="1371600"/>
            <a:ext cx="7010400" cy="1828800"/>
          </a:xfrm>
          <a:custGeom>
            <a:avLst/>
            <a:gdLst/>
            <a:ahLst/>
            <a:cxnLst/>
            <a:rect l="l" t="t" r="r" b="b"/>
            <a:pathLst>
              <a:path w="7010400" h="1828800">
                <a:moveTo>
                  <a:pt x="0" y="1828800"/>
                </a:moveTo>
                <a:lnTo>
                  <a:pt x="7010400" y="1828800"/>
                </a:lnTo>
                <a:lnTo>
                  <a:pt x="7010400" y="0"/>
                </a:lnTo>
                <a:lnTo>
                  <a:pt x="0" y="0"/>
                </a:lnTo>
                <a:lnTo>
                  <a:pt x="0" y="1828800"/>
                </a:lnTo>
                <a:close/>
              </a:path>
            </a:pathLst>
          </a:custGeom>
          <a:ln w="12700">
            <a:solidFill>
              <a:srgbClr val="FF3300"/>
            </a:solidFill>
            <a:prstDash val="sysDash"/>
          </a:ln>
        </p:spPr>
        <p:txBody>
          <a:bodyPr wrap="square" lIns="0" tIns="0" rIns="0" bIns="0" rtlCol="0"/>
          <a:lstStyle/>
          <a:p>
            <a:endParaRPr/>
          </a:p>
        </p:txBody>
      </p:sp>
      <p:sp>
        <p:nvSpPr>
          <p:cNvPr id="18" name="object 18"/>
          <p:cNvSpPr/>
          <p:nvPr/>
        </p:nvSpPr>
        <p:spPr>
          <a:xfrm>
            <a:off x="1600200" y="3352800"/>
            <a:ext cx="7162800" cy="1981200"/>
          </a:xfrm>
          <a:custGeom>
            <a:avLst/>
            <a:gdLst/>
            <a:ahLst/>
            <a:cxnLst/>
            <a:rect l="l" t="t" r="r" b="b"/>
            <a:pathLst>
              <a:path w="7162800" h="1981200">
                <a:moveTo>
                  <a:pt x="0" y="1981200"/>
                </a:moveTo>
                <a:lnTo>
                  <a:pt x="7162800" y="1981200"/>
                </a:lnTo>
                <a:lnTo>
                  <a:pt x="7162800" y="0"/>
                </a:lnTo>
                <a:lnTo>
                  <a:pt x="0" y="0"/>
                </a:lnTo>
                <a:lnTo>
                  <a:pt x="0" y="1981200"/>
                </a:lnTo>
                <a:close/>
              </a:path>
            </a:pathLst>
          </a:custGeom>
          <a:ln w="12700">
            <a:solidFill>
              <a:srgbClr val="FF3300"/>
            </a:solidFill>
            <a:prstDash val="sysDash"/>
          </a:ln>
        </p:spPr>
        <p:txBody>
          <a:bodyPr wrap="square" lIns="0" tIns="0" rIns="0" bIns="0" rtlCol="0"/>
          <a:lstStyle/>
          <a:p>
            <a:endParaRPr/>
          </a:p>
        </p:txBody>
      </p:sp>
      <p:grpSp>
        <p:nvGrpSpPr>
          <p:cNvPr id="19" name="object 19"/>
          <p:cNvGrpSpPr/>
          <p:nvPr/>
        </p:nvGrpSpPr>
        <p:grpSpPr>
          <a:xfrm>
            <a:off x="6399276" y="66039"/>
            <a:ext cx="1945005" cy="1177290"/>
            <a:chOff x="6399276" y="66039"/>
            <a:chExt cx="1945005" cy="1177290"/>
          </a:xfrm>
        </p:grpSpPr>
        <p:sp>
          <p:nvSpPr>
            <p:cNvPr id="20" name="object 20"/>
            <p:cNvSpPr/>
            <p:nvPr/>
          </p:nvSpPr>
          <p:spPr>
            <a:xfrm>
              <a:off x="6437376" y="103631"/>
              <a:ext cx="1868424" cy="1101852"/>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6399276" y="66039"/>
              <a:ext cx="1945005" cy="1177290"/>
            </a:xfrm>
            <a:custGeom>
              <a:avLst/>
              <a:gdLst/>
              <a:ahLst/>
              <a:cxnLst/>
              <a:rect l="l" t="t" r="r" b="b"/>
              <a:pathLst>
                <a:path w="1945004" h="1177290">
                  <a:moveTo>
                    <a:pt x="1919224" y="25400"/>
                  </a:moveTo>
                  <a:lnTo>
                    <a:pt x="1906524" y="25400"/>
                  </a:lnTo>
                  <a:lnTo>
                    <a:pt x="1906524" y="38100"/>
                  </a:lnTo>
                  <a:lnTo>
                    <a:pt x="1906524" y="1139190"/>
                  </a:lnTo>
                  <a:lnTo>
                    <a:pt x="38100" y="1139190"/>
                  </a:lnTo>
                  <a:lnTo>
                    <a:pt x="38100" y="38100"/>
                  </a:lnTo>
                  <a:lnTo>
                    <a:pt x="1906524" y="38100"/>
                  </a:lnTo>
                  <a:lnTo>
                    <a:pt x="1906524" y="25400"/>
                  </a:lnTo>
                  <a:lnTo>
                    <a:pt x="25400" y="25400"/>
                  </a:lnTo>
                  <a:lnTo>
                    <a:pt x="25400" y="38100"/>
                  </a:lnTo>
                  <a:lnTo>
                    <a:pt x="25400" y="1139190"/>
                  </a:lnTo>
                  <a:lnTo>
                    <a:pt x="25400" y="1151890"/>
                  </a:lnTo>
                  <a:lnTo>
                    <a:pt x="1919224" y="1151890"/>
                  </a:lnTo>
                  <a:lnTo>
                    <a:pt x="1919224" y="1139444"/>
                  </a:lnTo>
                  <a:lnTo>
                    <a:pt x="1919224" y="1139190"/>
                  </a:lnTo>
                  <a:lnTo>
                    <a:pt x="1919224" y="38100"/>
                  </a:lnTo>
                  <a:lnTo>
                    <a:pt x="1919224" y="37592"/>
                  </a:lnTo>
                  <a:lnTo>
                    <a:pt x="1919224" y="25400"/>
                  </a:lnTo>
                  <a:close/>
                </a:path>
                <a:path w="1945004" h="1177290">
                  <a:moveTo>
                    <a:pt x="1944624" y="0"/>
                  </a:moveTo>
                  <a:lnTo>
                    <a:pt x="1931924" y="0"/>
                  </a:lnTo>
                  <a:lnTo>
                    <a:pt x="1931924" y="12700"/>
                  </a:lnTo>
                  <a:lnTo>
                    <a:pt x="1931924" y="1164590"/>
                  </a:lnTo>
                  <a:lnTo>
                    <a:pt x="12700" y="1164590"/>
                  </a:lnTo>
                  <a:lnTo>
                    <a:pt x="12700" y="12700"/>
                  </a:lnTo>
                  <a:lnTo>
                    <a:pt x="1931924" y="12700"/>
                  </a:lnTo>
                  <a:lnTo>
                    <a:pt x="1931924" y="0"/>
                  </a:lnTo>
                  <a:lnTo>
                    <a:pt x="0" y="0"/>
                  </a:lnTo>
                  <a:lnTo>
                    <a:pt x="0" y="12700"/>
                  </a:lnTo>
                  <a:lnTo>
                    <a:pt x="0" y="1164590"/>
                  </a:lnTo>
                  <a:lnTo>
                    <a:pt x="0" y="1177290"/>
                  </a:lnTo>
                  <a:lnTo>
                    <a:pt x="1944624" y="1177290"/>
                  </a:lnTo>
                  <a:lnTo>
                    <a:pt x="1944624" y="1164844"/>
                  </a:lnTo>
                  <a:lnTo>
                    <a:pt x="1944624" y="1164590"/>
                  </a:lnTo>
                  <a:lnTo>
                    <a:pt x="1944624" y="12700"/>
                  </a:lnTo>
                  <a:lnTo>
                    <a:pt x="1944624" y="12192"/>
                  </a:lnTo>
                  <a:lnTo>
                    <a:pt x="1944624" y="0"/>
                  </a:lnTo>
                  <a:close/>
                </a:path>
              </a:pathLst>
            </a:custGeom>
            <a:solidFill>
              <a:srgbClr val="CC6600"/>
            </a:solidFill>
          </p:spPr>
          <p:txBody>
            <a:bodyPr wrap="square" lIns="0" tIns="0" rIns="0" bIns="0" rtlCol="0"/>
            <a:lstStyle/>
            <a:p>
              <a:endParaRPr/>
            </a:p>
          </p:txBody>
        </p:sp>
      </p:gr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58</a:t>
            </a:fld>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909922" cy="514350"/>
          </a:xfrm>
          <a:prstGeom prst="rect">
            <a:avLst/>
          </a:prstGeom>
        </p:spPr>
        <p:txBody>
          <a:bodyPr vert="horz" wrap="square" lIns="0" tIns="13335" rIns="0" bIns="0" rtlCol="0">
            <a:spAutoFit/>
          </a:bodyPr>
          <a:lstStyle/>
          <a:p>
            <a:pPr marL="12700">
              <a:lnSpc>
                <a:spcPct val="100000"/>
              </a:lnSpc>
              <a:spcBef>
                <a:spcPts val="105"/>
              </a:spcBef>
            </a:pPr>
            <a:r>
              <a:rPr dirty="0"/>
              <a:t>Semaphores:</a:t>
            </a:r>
            <a:r>
              <a:rPr spc="-70" dirty="0"/>
              <a:t> </a:t>
            </a:r>
            <a:r>
              <a:rPr dirty="0"/>
              <a:t>reminder.</a:t>
            </a:r>
          </a:p>
        </p:txBody>
      </p:sp>
      <p:sp>
        <p:nvSpPr>
          <p:cNvPr id="4" name="object 4"/>
          <p:cNvSpPr/>
          <p:nvPr/>
        </p:nvSpPr>
        <p:spPr>
          <a:xfrm>
            <a:off x="1159154" y="1453007"/>
            <a:ext cx="164591" cy="16763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616328" y="1749882"/>
            <a:ext cx="243840" cy="2532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616328" y="2116201"/>
            <a:ext cx="243840" cy="25298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616328" y="2481960"/>
            <a:ext cx="243840" cy="25298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16328" y="2847720"/>
            <a:ext cx="243840" cy="2529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159154" y="3281756"/>
            <a:ext cx="164591" cy="1679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616328" y="3579621"/>
            <a:ext cx="243840" cy="25298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616328" y="3945382"/>
            <a:ext cx="243840" cy="252983"/>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159154" y="4379721"/>
            <a:ext cx="164591" cy="167639"/>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616328" y="4676597"/>
            <a:ext cx="243840" cy="253288"/>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1616328" y="5378196"/>
            <a:ext cx="243840" cy="252984"/>
          </a:xfrm>
          <a:prstGeom prst="rect">
            <a:avLst/>
          </a:prstGeom>
          <a:blipFill>
            <a:blip r:embed="rId3" cstate="print"/>
            <a:stretch>
              <a:fillRect/>
            </a:stretch>
          </a:blipFill>
        </p:spPr>
        <p:txBody>
          <a:bodyPr wrap="square" lIns="0" tIns="0" rIns="0" bIns="0" rtlCol="0"/>
          <a:lstStyle/>
          <a:p>
            <a:endParaRPr/>
          </a:p>
        </p:txBody>
      </p:sp>
      <p:sp>
        <p:nvSpPr>
          <p:cNvPr id="15" name="object 15"/>
          <p:cNvSpPr txBox="1"/>
          <p:nvPr/>
        </p:nvSpPr>
        <p:spPr>
          <a:xfrm>
            <a:off x="1489328" y="1261460"/>
            <a:ext cx="6880859" cy="4384675"/>
          </a:xfrm>
          <a:prstGeom prst="rect">
            <a:avLst/>
          </a:prstGeom>
        </p:spPr>
        <p:txBody>
          <a:bodyPr vert="horz" wrap="square" lIns="0" tIns="73025" rIns="0" bIns="0" rtlCol="0">
            <a:spAutoFit/>
          </a:bodyPr>
          <a:lstStyle/>
          <a:p>
            <a:pPr marR="3220085" algn="r">
              <a:lnSpc>
                <a:spcPct val="100000"/>
              </a:lnSpc>
              <a:spcBef>
                <a:spcPts val="575"/>
              </a:spcBef>
            </a:pPr>
            <a:r>
              <a:rPr sz="2000" b="1" dirty="0">
                <a:solidFill>
                  <a:srgbClr val="006666"/>
                </a:solidFill>
                <a:latin typeface="Arial"/>
                <a:cs typeface="Arial"/>
              </a:rPr>
              <a:t>Let S </a:t>
            </a:r>
            <a:r>
              <a:rPr sz="2000" b="1" spc="-5" dirty="0">
                <a:solidFill>
                  <a:srgbClr val="006666"/>
                </a:solidFill>
                <a:latin typeface="Arial"/>
                <a:cs typeface="Arial"/>
              </a:rPr>
              <a:t>be </a:t>
            </a:r>
            <a:r>
              <a:rPr sz="2000" b="1" dirty="0">
                <a:solidFill>
                  <a:srgbClr val="006666"/>
                </a:solidFill>
                <a:latin typeface="Arial"/>
                <a:cs typeface="Arial"/>
              </a:rPr>
              <a:t>a semaphore on a</a:t>
            </a:r>
            <a:r>
              <a:rPr sz="2000" b="1" spc="-130" dirty="0">
                <a:solidFill>
                  <a:srgbClr val="006666"/>
                </a:solidFill>
                <a:latin typeface="Arial"/>
                <a:cs typeface="Arial"/>
              </a:rPr>
              <a:t> </a:t>
            </a:r>
            <a:r>
              <a:rPr sz="2000" b="1" spc="5" dirty="0">
                <a:solidFill>
                  <a:srgbClr val="006666"/>
                </a:solidFill>
                <a:latin typeface="Arial"/>
                <a:cs typeface="Arial"/>
              </a:rPr>
              <a:t>CS</a:t>
            </a:r>
            <a:endParaRPr sz="2000">
              <a:latin typeface="Arial"/>
              <a:cs typeface="Arial"/>
            </a:endParaRPr>
          </a:p>
          <a:p>
            <a:pPr marR="3281045" algn="r">
              <a:lnSpc>
                <a:spcPct val="100000"/>
              </a:lnSpc>
              <a:spcBef>
                <a:spcPts val="480"/>
              </a:spcBef>
            </a:pPr>
            <a:r>
              <a:rPr sz="2000" spc="-5" dirty="0">
                <a:solidFill>
                  <a:srgbClr val="006666"/>
                </a:solidFill>
                <a:latin typeface="Arial"/>
                <a:cs typeface="Arial"/>
              </a:rPr>
              <a:t>it is </a:t>
            </a:r>
            <a:r>
              <a:rPr sz="2000" dirty="0">
                <a:solidFill>
                  <a:srgbClr val="006666"/>
                </a:solidFill>
                <a:latin typeface="Arial"/>
                <a:cs typeface="Arial"/>
              </a:rPr>
              <a:t>associated with a</a:t>
            </a:r>
            <a:r>
              <a:rPr sz="2000" spc="-80" dirty="0">
                <a:solidFill>
                  <a:srgbClr val="006666"/>
                </a:solidFill>
                <a:latin typeface="Arial"/>
                <a:cs typeface="Arial"/>
              </a:rPr>
              <a:t> </a:t>
            </a:r>
            <a:r>
              <a:rPr sz="2000" dirty="0">
                <a:solidFill>
                  <a:srgbClr val="006666"/>
                </a:solidFill>
                <a:latin typeface="Arial"/>
                <a:cs typeface="Arial"/>
              </a:rPr>
              <a:t>queue</a:t>
            </a:r>
            <a:endParaRPr sz="2000">
              <a:latin typeface="Arial"/>
              <a:cs typeface="Arial"/>
            </a:endParaRPr>
          </a:p>
          <a:p>
            <a:pPr marL="413384">
              <a:lnSpc>
                <a:spcPct val="100000"/>
              </a:lnSpc>
              <a:spcBef>
                <a:spcPts val="480"/>
              </a:spcBef>
            </a:pPr>
            <a:r>
              <a:rPr sz="2000" dirty="0">
                <a:solidFill>
                  <a:srgbClr val="006666"/>
                </a:solidFill>
                <a:latin typeface="Arial"/>
                <a:cs typeface="Arial"/>
              </a:rPr>
              <a:t>S positive: S thread can enter</a:t>
            </a:r>
            <a:r>
              <a:rPr sz="2000" spc="-120" dirty="0">
                <a:solidFill>
                  <a:srgbClr val="006666"/>
                </a:solidFill>
                <a:latin typeface="Arial"/>
                <a:cs typeface="Arial"/>
              </a:rPr>
              <a:t> </a:t>
            </a:r>
            <a:r>
              <a:rPr sz="2000" dirty="0">
                <a:solidFill>
                  <a:srgbClr val="006666"/>
                </a:solidFill>
                <a:latin typeface="Arial"/>
                <a:cs typeface="Arial"/>
              </a:rPr>
              <a:t>CS</a:t>
            </a:r>
            <a:endParaRPr sz="2000">
              <a:latin typeface="Arial"/>
              <a:cs typeface="Arial"/>
            </a:endParaRPr>
          </a:p>
          <a:p>
            <a:pPr marL="413384" marR="1314450">
              <a:lnSpc>
                <a:spcPct val="120000"/>
              </a:lnSpc>
            </a:pPr>
            <a:r>
              <a:rPr sz="2000" dirty="0">
                <a:solidFill>
                  <a:srgbClr val="006666"/>
                </a:solidFill>
                <a:latin typeface="Arial"/>
                <a:cs typeface="Arial"/>
              </a:rPr>
              <a:t>S zero: no thread can enter, no thread</a:t>
            </a:r>
            <a:r>
              <a:rPr sz="2000" spc="-204" dirty="0">
                <a:solidFill>
                  <a:srgbClr val="006666"/>
                </a:solidFill>
                <a:latin typeface="Arial"/>
                <a:cs typeface="Arial"/>
              </a:rPr>
              <a:t> </a:t>
            </a:r>
            <a:r>
              <a:rPr sz="2000" dirty="0">
                <a:solidFill>
                  <a:srgbClr val="006666"/>
                </a:solidFill>
                <a:latin typeface="Arial"/>
                <a:cs typeface="Arial"/>
              </a:rPr>
              <a:t>waiting  S negative: | S | thread in</a:t>
            </a:r>
            <a:r>
              <a:rPr sz="2000" spc="-100" dirty="0">
                <a:solidFill>
                  <a:srgbClr val="006666"/>
                </a:solidFill>
                <a:latin typeface="Arial"/>
                <a:cs typeface="Arial"/>
              </a:rPr>
              <a:t> </a:t>
            </a:r>
            <a:r>
              <a:rPr sz="2000" dirty="0">
                <a:solidFill>
                  <a:srgbClr val="006666"/>
                </a:solidFill>
                <a:latin typeface="Arial"/>
                <a:cs typeface="Arial"/>
              </a:rPr>
              <a:t>queue</a:t>
            </a:r>
            <a:endParaRPr sz="2000">
              <a:latin typeface="Arial"/>
              <a:cs typeface="Arial"/>
            </a:endParaRPr>
          </a:p>
          <a:p>
            <a:pPr marL="12700">
              <a:lnSpc>
                <a:spcPct val="100000"/>
              </a:lnSpc>
              <a:spcBef>
                <a:spcPts val="480"/>
              </a:spcBef>
            </a:pPr>
            <a:r>
              <a:rPr sz="2000" b="1" dirty="0">
                <a:solidFill>
                  <a:srgbClr val="800000"/>
                </a:solidFill>
                <a:latin typeface="Arial"/>
                <a:cs typeface="Arial"/>
              </a:rPr>
              <a:t>Wait (S): </a:t>
            </a:r>
            <a:r>
              <a:rPr sz="2000" b="1" dirty="0">
                <a:solidFill>
                  <a:srgbClr val="FF3300"/>
                </a:solidFill>
                <a:latin typeface="Arial"/>
                <a:cs typeface="Arial"/>
              </a:rPr>
              <a:t>S -</a:t>
            </a:r>
            <a:r>
              <a:rPr sz="2000" b="1" spc="-80" dirty="0">
                <a:solidFill>
                  <a:srgbClr val="FF3300"/>
                </a:solidFill>
                <a:latin typeface="Arial"/>
                <a:cs typeface="Arial"/>
              </a:rPr>
              <a:t> </a:t>
            </a:r>
            <a:r>
              <a:rPr sz="2000" b="1" dirty="0">
                <a:solidFill>
                  <a:srgbClr val="FF3300"/>
                </a:solidFill>
                <a:latin typeface="Arial"/>
                <a:cs typeface="Arial"/>
              </a:rPr>
              <a:t>-</a:t>
            </a:r>
            <a:endParaRPr sz="2000">
              <a:latin typeface="Arial"/>
              <a:cs typeface="Arial"/>
            </a:endParaRPr>
          </a:p>
          <a:p>
            <a:pPr marL="413384" marR="2531110">
              <a:lnSpc>
                <a:spcPct val="120000"/>
              </a:lnSpc>
              <a:spcBef>
                <a:spcPts val="5"/>
              </a:spcBef>
            </a:pPr>
            <a:r>
              <a:rPr sz="2000" dirty="0">
                <a:solidFill>
                  <a:srgbClr val="006666"/>
                </a:solidFill>
                <a:latin typeface="Arial"/>
                <a:cs typeface="Arial"/>
              </a:rPr>
              <a:t>if </a:t>
            </a:r>
            <a:r>
              <a:rPr sz="2000" spc="-5" dirty="0">
                <a:solidFill>
                  <a:srgbClr val="006666"/>
                </a:solidFill>
                <a:latin typeface="Arial"/>
                <a:cs typeface="Arial"/>
              </a:rPr>
              <a:t>after </a:t>
            </a:r>
            <a:r>
              <a:rPr sz="2000" dirty="0">
                <a:solidFill>
                  <a:srgbClr val="006666"/>
                </a:solidFill>
                <a:latin typeface="Arial"/>
                <a:cs typeface="Arial"/>
              </a:rPr>
              <a:t>S&gt; = 0, thread can enter</a:t>
            </a:r>
            <a:r>
              <a:rPr sz="2000" spc="-175" dirty="0">
                <a:solidFill>
                  <a:srgbClr val="006666"/>
                </a:solidFill>
                <a:latin typeface="Arial"/>
                <a:cs typeface="Arial"/>
              </a:rPr>
              <a:t> </a:t>
            </a:r>
            <a:r>
              <a:rPr sz="2000" dirty="0">
                <a:solidFill>
                  <a:srgbClr val="006666"/>
                </a:solidFill>
                <a:latin typeface="Arial"/>
                <a:cs typeface="Arial"/>
              </a:rPr>
              <a:t>CS  if S &lt;0, thread </a:t>
            </a:r>
            <a:r>
              <a:rPr sz="2000" spc="-5" dirty="0">
                <a:solidFill>
                  <a:srgbClr val="006666"/>
                </a:solidFill>
                <a:latin typeface="Arial"/>
                <a:cs typeface="Arial"/>
              </a:rPr>
              <a:t>is</a:t>
            </a:r>
            <a:r>
              <a:rPr sz="2000" spc="-95" dirty="0">
                <a:solidFill>
                  <a:srgbClr val="006666"/>
                </a:solidFill>
                <a:latin typeface="Arial"/>
                <a:cs typeface="Arial"/>
              </a:rPr>
              <a:t> </a:t>
            </a:r>
            <a:r>
              <a:rPr sz="2000" dirty="0">
                <a:solidFill>
                  <a:srgbClr val="006666"/>
                </a:solidFill>
                <a:latin typeface="Arial"/>
                <a:cs typeface="Arial"/>
              </a:rPr>
              <a:t>queued</a:t>
            </a:r>
            <a:endParaRPr sz="2000">
              <a:latin typeface="Arial"/>
              <a:cs typeface="Arial"/>
            </a:endParaRPr>
          </a:p>
          <a:p>
            <a:pPr marL="12700">
              <a:lnSpc>
                <a:spcPct val="100000"/>
              </a:lnSpc>
              <a:spcBef>
                <a:spcPts val="480"/>
              </a:spcBef>
            </a:pPr>
            <a:r>
              <a:rPr sz="2000" b="1" dirty="0">
                <a:solidFill>
                  <a:srgbClr val="800000"/>
                </a:solidFill>
                <a:latin typeface="Arial"/>
                <a:cs typeface="Arial"/>
              </a:rPr>
              <a:t>Signal (S): </a:t>
            </a:r>
            <a:r>
              <a:rPr sz="2000" b="1" dirty="0">
                <a:solidFill>
                  <a:srgbClr val="FF3300"/>
                </a:solidFill>
                <a:latin typeface="Arial"/>
                <a:cs typeface="Arial"/>
              </a:rPr>
              <a:t>S</a:t>
            </a:r>
            <a:r>
              <a:rPr sz="2000" b="1" spc="-40" dirty="0">
                <a:solidFill>
                  <a:srgbClr val="FF3300"/>
                </a:solidFill>
                <a:latin typeface="Arial"/>
                <a:cs typeface="Arial"/>
              </a:rPr>
              <a:t> </a:t>
            </a:r>
            <a:r>
              <a:rPr sz="2000" b="1" dirty="0">
                <a:solidFill>
                  <a:srgbClr val="FF3300"/>
                </a:solidFill>
                <a:latin typeface="Arial"/>
                <a:cs typeface="Arial"/>
              </a:rPr>
              <a:t>++</a:t>
            </a:r>
            <a:endParaRPr sz="2000">
              <a:latin typeface="Arial"/>
              <a:cs typeface="Arial"/>
            </a:endParaRPr>
          </a:p>
          <a:p>
            <a:pPr marL="413384">
              <a:lnSpc>
                <a:spcPts val="2395"/>
              </a:lnSpc>
              <a:spcBef>
                <a:spcPts val="480"/>
              </a:spcBef>
            </a:pPr>
            <a:r>
              <a:rPr sz="2000" dirty="0">
                <a:solidFill>
                  <a:srgbClr val="006666"/>
                </a:solidFill>
                <a:latin typeface="Arial"/>
                <a:cs typeface="Arial"/>
              </a:rPr>
              <a:t>if </a:t>
            </a:r>
            <a:r>
              <a:rPr sz="2000" spc="-5" dirty="0">
                <a:solidFill>
                  <a:srgbClr val="006666"/>
                </a:solidFill>
                <a:latin typeface="Arial"/>
                <a:cs typeface="Arial"/>
              </a:rPr>
              <a:t>after </a:t>
            </a:r>
            <a:r>
              <a:rPr sz="2000" dirty="0">
                <a:solidFill>
                  <a:srgbClr val="006666"/>
                </a:solidFill>
                <a:latin typeface="Arial"/>
                <a:cs typeface="Arial"/>
              </a:rPr>
              <a:t>S &lt;= 0, there were threads waiting, and a thread</a:t>
            </a:r>
            <a:r>
              <a:rPr sz="2000" spc="-200" dirty="0">
                <a:solidFill>
                  <a:srgbClr val="006666"/>
                </a:solidFill>
                <a:latin typeface="Arial"/>
                <a:cs typeface="Arial"/>
              </a:rPr>
              <a:t> </a:t>
            </a:r>
            <a:r>
              <a:rPr sz="2000" spc="-5" dirty="0">
                <a:solidFill>
                  <a:srgbClr val="006666"/>
                </a:solidFill>
                <a:latin typeface="Arial"/>
                <a:cs typeface="Arial"/>
              </a:rPr>
              <a:t>is</a:t>
            </a:r>
            <a:endParaRPr sz="2000">
              <a:latin typeface="Arial"/>
              <a:cs typeface="Arial"/>
            </a:endParaRPr>
          </a:p>
          <a:p>
            <a:pPr marL="413384">
              <a:lnSpc>
                <a:spcPts val="2635"/>
              </a:lnSpc>
            </a:pPr>
            <a:r>
              <a:rPr sz="2200" spc="-5" dirty="0">
                <a:solidFill>
                  <a:srgbClr val="006666"/>
                </a:solidFill>
                <a:latin typeface="Arial"/>
                <a:cs typeface="Arial"/>
              </a:rPr>
              <a:t>transferred to a ready</a:t>
            </a:r>
            <a:r>
              <a:rPr sz="2200" spc="55" dirty="0">
                <a:solidFill>
                  <a:srgbClr val="006666"/>
                </a:solidFill>
                <a:latin typeface="Arial"/>
                <a:cs typeface="Arial"/>
              </a:rPr>
              <a:t> </a:t>
            </a:r>
            <a:r>
              <a:rPr sz="2200" spc="-5" dirty="0">
                <a:solidFill>
                  <a:srgbClr val="006666"/>
                </a:solidFill>
                <a:latin typeface="Arial"/>
                <a:cs typeface="Arial"/>
              </a:rPr>
              <a:t>queue</a:t>
            </a:r>
            <a:endParaRPr sz="2200">
              <a:latin typeface="Arial"/>
              <a:cs typeface="Arial"/>
            </a:endParaRPr>
          </a:p>
          <a:p>
            <a:pPr marL="413384">
              <a:lnSpc>
                <a:spcPct val="100000"/>
              </a:lnSpc>
              <a:spcBef>
                <a:spcPts val="489"/>
              </a:spcBef>
            </a:pPr>
            <a:r>
              <a:rPr sz="2000" dirty="0">
                <a:solidFill>
                  <a:srgbClr val="800000"/>
                </a:solidFill>
                <a:latin typeface="Arial"/>
                <a:cs typeface="Arial"/>
              </a:rPr>
              <a:t>Indivisibility = atomicity </a:t>
            </a:r>
            <a:r>
              <a:rPr sz="2000" dirty="0">
                <a:solidFill>
                  <a:srgbClr val="006666"/>
                </a:solidFill>
                <a:latin typeface="Arial"/>
                <a:cs typeface="Arial"/>
              </a:rPr>
              <a:t>of wait and</a:t>
            </a:r>
            <a:r>
              <a:rPr sz="2000" spc="-80" dirty="0">
                <a:solidFill>
                  <a:srgbClr val="006666"/>
                </a:solidFill>
                <a:latin typeface="Arial"/>
                <a:cs typeface="Arial"/>
              </a:rPr>
              <a:t> </a:t>
            </a:r>
            <a:r>
              <a:rPr sz="2000" dirty="0">
                <a:solidFill>
                  <a:srgbClr val="006666"/>
                </a:solidFill>
                <a:latin typeface="Arial"/>
                <a:cs typeface="Arial"/>
              </a:rPr>
              <a:t>signal</a:t>
            </a:r>
            <a:endParaRPr sz="2000">
              <a:latin typeface="Arial"/>
              <a:cs typeface="Arial"/>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59</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776322" cy="514350"/>
          </a:xfrm>
          <a:prstGeom prst="rect">
            <a:avLst/>
          </a:prstGeom>
        </p:spPr>
        <p:txBody>
          <a:bodyPr vert="horz" wrap="square" lIns="0" tIns="13335" rIns="0" bIns="0" rtlCol="0">
            <a:spAutoFit/>
          </a:bodyPr>
          <a:lstStyle/>
          <a:p>
            <a:pPr marL="12700">
              <a:lnSpc>
                <a:spcPct val="100000"/>
              </a:lnSpc>
              <a:spcBef>
                <a:spcPts val="105"/>
              </a:spcBef>
            </a:pPr>
            <a:r>
              <a:rPr spc="-5" dirty="0"/>
              <a:t>3rd</a:t>
            </a:r>
            <a:r>
              <a:rPr spc="-60" dirty="0"/>
              <a:t> </a:t>
            </a:r>
            <a:r>
              <a:rPr spc="-5" dirty="0"/>
              <a:t>example</a:t>
            </a:r>
          </a:p>
        </p:txBody>
      </p:sp>
      <p:sp>
        <p:nvSpPr>
          <p:cNvPr id="4" name="object 4"/>
          <p:cNvSpPr txBox="1"/>
          <p:nvPr/>
        </p:nvSpPr>
        <p:spPr>
          <a:xfrm>
            <a:off x="1145844" y="1215897"/>
            <a:ext cx="1668145" cy="391160"/>
          </a:xfrm>
          <a:prstGeom prst="rect">
            <a:avLst/>
          </a:prstGeom>
        </p:spPr>
        <p:txBody>
          <a:bodyPr vert="horz" wrap="square" lIns="0" tIns="12700" rIns="0" bIns="0" rtlCol="0">
            <a:spAutoFit/>
          </a:bodyPr>
          <a:lstStyle/>
          <a:p>
            <a:pPr marL="12700">
              <a:lnSpc>
                <a:spcPct val="100000"/>
              </a:lnSpc>
              <a:spcBef>
                <a:spcPts val="100"/>
              </a:spcBef>
            </a:pPr>
            <a:r>
              <a:rPr sz="2400" b="1" i="1" spc="-5" dirty="0">
                <a:solidFill>
                  <a:srgbClr val="009999"/>
                </a:solidFill>
                <a:latin typeface="Courier New"/>
                <a:cs typeface="Courier New"/>
              </a:rPr>
              <a:t>Thread</a:t>
            </a:r>
            <a:r>
              <a:rPr sz="2400" b="1" i="1" spc="-100" dirty="0">
                <a:solidFill>
                  <a:srgbClr val="009999"/>
                </a:solidFill>
                <a:latin typeface="Courier New"/>
                <a:cs typeface="Courier New"/>
              </a:rPr>
              <a:t> </a:t>
            </a:r>
            <a:r>
              <a:rPr sz="2400" b="1" i="1" spc="-10" dirty="0">
                <a:solidFill>
                  <a:srgbClr val="009999"/>
                </a:solidFill>
                <a:latin typeface="Courier New"/>
                <a:cs typeface="Courier New"/>
              </a:rPr>
              <a:t>P1</a:t>
            </a:r>
            <a:endParaRPr sz="2400">
              <a:latin typeface="Courier New"/>
              <a:cs typeface="Courier New"/>
            </a:endParaRPr>
          </a:p>
        </p:txBody>
      </p:sp>
      <p:sp>
        <p:nvSpPr>
          <p:cNvPr id="5" name="object 5"/>
          <p:cNvSpPr txBox="1"/>
          <p:nvPr/>
        </p:nvSpPr>
        <p:spPr>
          <a:xfrm>
            <a:off x="1145844" y="1947798"/>
            <a:ext cx="258254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9999"/>
                </a:solidFill>
                <a:latin typeface="Courier New"/>
                <a:cs typeface="Courier New"/>
              </a:rPr>
              <a:t>static </a:t>
            </a:r>
            <a:r>
              <a:rPr sz="2400" b="1" spc="-10" dirty="0">
                <a:solidFill>
                  <a:srgbClr val="009999"/>
                </a:solidFill>
                <a:latin typeface="Courier New"/>
                <a:cs typeface="Courier New"/>
              </a:rPr>
              <a:t>char</a:t>
            </a:r>
            <a:r>
              <a:rPr sz="2400" b="1" spc="-95" dirty="0">
                <a:solidFill>
                  <a:srgbClr val="009999"/>
                </a:solidFill>
                <a:latin typeface="Courier New"/>
                <a:cs typeface="Courier New"/>
              </a:rPr>
              <a:t> </a:t>
            </a:r>
            <a:r>
              <a:rPr sz="2400" b="1" spc="-5" dirty="0">
                <a:solidFill>
                  <a:srgbClr val="009999"/>
                </a:solidFill>
                <a:latin typeface="Courier New"/>
                <a:cs typeface="Courier New"/>
              </a:rPr>
              <a:t>a;</a:t>
            </a:r>
            <a:endParaRPr sz="2400">
              <a:latin typeface="Courier New"/>
              <a:cs typeface="Courier New"/>
            </a:endParaRPr>
          </a:p>
        </p:txBody>
      </p:sp>
      <p:sp>
        <p:nvSpPr>
          <p:cNvPr id="6" name="object 6"/>
          <p:cNvSpPr txBox="1"/>
          <p:nvPr/>
        </p:nvSpPr>
        <p:spPr>
          <a:xfrm>
            <a:off x="1145844" y="2679319"/>
            <a:ext cx="2216785" cy="112331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9999"/>
                </a:solidFill>
                <a:latin typeface="Courier New"/>
                <a:cs typeface="Courier New"/>
              </a:rPr>
              <a:t>void </a:t>
            </a:r>
            <a:r>
              <a:rPr sz="2400" b="1" spc="-10" dirty="0">
                <a:solidFill>
                  <a:srgbClr val="009999"/>
                </a:solidFill>
                <a:latin typeface="Courier New"/>
                <a:cs typeface="Courier New"/>
              </a:rPr>
              <a:t>echo</a:t>
            </a:r>
            <a:r>
              <a:rPr sz="2400" b="1" spc="-95" dirty="0">
                <a:solidFill>
                  <a:srgbClr val="009999"/>
                </a:solidFill>
                <a:latin typeface="Courier New"/>
                <a:cs typeface="Courier New"/>
              </a:rPr>
              <a:t> </a:t>
            </a:r>
            <a:r>
              <a:rPr sz="2400" b="1" spc="-5" dirty="0">
                <a:solidFill>
                  <a:srgbClr val="009999"/>
                </a:solidFill>
                <a:latin typeface="Courier New"/>
                <a:cs typeface="Courier New"/>
              </a:rPr>
              <a:t>()</a:t>
            </a:r>
            <a:endParaRPr sz="2400">
              <a:latin typeface="Courier New"/>
              <a:cs typeface="Courier New"/>
            </a:endParaRPr>
          </a:p>
          <a:p>
            <a:pPr marL="12700">
              <a:lnSpc>
                <a:spcPct val="100000"/>
              </a:lnSpc>
            </a:pPr>
            <a:r>
              <a:rPr sz="2400" b="1" dirty="0">
                <a:solidFill>
                  <a:srgbClr val="009999"/>
                </a:solidFill>
                <a:latin typeface="Courier New"/>
                <a:cs typeface="Courier New"/>
              </a:rPr>
              <a:t>{</a:t>
            </a:r>
            <a:endParaRPr sz="2400">
              <a:latin typeface="Courier New"/>
              <a:cs typeface="Courier New"/>
            </a:endParaRPr>
          </a:p>
          <a:p>
            <a:pPr marL="194945">
              <a:lnSpc>
                <a:spcPct val="100000"/>
              </a:lnSpc>
            </a:pPr>
            <a:r>
              <a:rPr sz="2400" b="1" spc="-5" dirty="0">
                <a:solidFill>
                  <a:srgbClr val="009999"/>
                </a:solidFill>
                <a:latin typeface="Courier New"/>
                <a:cs typeface="Courier New"/>
              </a:rPr>
              <a:t>cin &gt;&gt;</a:t>
            </a:r>
            <a:r>
              <a:rPr sz="2400" b="1" spc="-70" dirty="0">
                <a:solidFill>
                  <a:srgbClr val="009999"/>
                </a:solidFill>
                <a:latin typeface="Courier New"/>
                <a:cs typeface="Courier New"/>
              </a:rPr>
              <a:t> </a:t>
            </a:r>
            <a:r>
              <a:rPr sz="2400" b="1" spc="-5" dirty="0">
                <a:solidFill>
                  <a:srgbClr val="009999"/>
                </a:solidFill>
                <a:latin typeface="Courier New"/>
                <a:cs typeface="Courier New"/>
              </a:rPr>
              <a:t>a;</a:t>
            </a:r>
            <a:endParaRPr sz="2400">
              <a:latin typeface="Courier New"/>
              <a:cs typeface="Courier New"/>
            </a:endParaRPr>
          </a:p>
        </p:txBody>
      </p:sp>
      <p:sp>
        <p:nvSpPr>
          <p:cNvPr id="7" name="object 7"/>
          <p:cNvSpPr txBox="1"/>
          <p:nvPr/>
        </p:nvSpPr>
        <p:spPr>
          <a:xfrm>
            <a:off x="4880228" y="1215897"/>
            <a:ext cx="1668145" cy="391160"/>
          </a:xfrm>
          <a:prstGeom prst="rect">
            <a:avLst/>
          </a:prstGeom>
        </p:spPr>
        <p:txBody>
          <a:bodyPr vert="horz" wrap="square" lIns="0" tIns="12700" rIns="0" bIns="0" rtlCol="0">
            <a:spAutoFit/>
          </a:bodyPr>
          <a:lstStyle/>
          <a:p>
            <a:pPr marL="12700">
              <a:lnSpc>
                <a:spcPct val="100000"/>
              </a:lnSpc>
              <a:spcBef>
                <a:spcPts val="100"/>
              </a:spcBef>
            </a:pPr>
            <a:r>
              <a:rPr sz="2400" b="1" i="1" spc="-5" dirty="0">
                <a:solidFill>
                  <a:srgbClr val="009999"/>
                </a:solidFill>
                <a:latin typeface="Courier New"/>
                <a:cs typeface="Courier New"/>
              </a:rPr>
              <a:t>Thread</a:t>
            </a:r>
            <a:r>
              <a:rPr sz="2400" b="1" i="1" spc="-100" dirty="0">
                <a:solidFill>
                  <a:srgbClr val="009999"/>
                </a:solidFill>
                <a:latin typeface="Courier New"/>
                <a:cs typeface="Courier New"/>
              </a:rPr>
              <a:t> </a:t>
            </a:r>
            <a:r>
              <a:rPr sz="2400" b="1" i="1" spc="-10" dirty="0">
                <a:solidFill>
                  <a:srgbClr val="009999"/>
                </a:solidFill>
                <a:latin typeface="Courier New"/>
                <a:cs typeface="Courier New"/>
              </a:rPr>
              <a:t>P2</a:t>
            </a:r>
            <a:endParaRPr sz="2400">
              <a:latin typeface="Courier New"/>
              <a:cs typeface="Courier New"/>
            </a:endParaRPr>
          </a:p>
        </p:txBody>
      </p:sp>
      <p:sp>
        <p:nvSpPr>
          <p:cNvPr id="8" name="object 8"/>
          <p:cNvSpPr txBox="1"/>
          <p:nvPr/>
        </p:nvSpPr>
        <p:spPr>
          <a:xfrm>
            <a:off x="4880228" y="1947798"/>
            <a:ext cx="258254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9999"/>
                </a:solidFill>
                <a:latin typeface="Courier New"/>
                <a:cs typeface="Courier New"/>
              </a:rPr>
              <a:t>static </a:t>
            </a:r>
            <a:r>
              <a:rPr sz="2400" b="1" spc="-10" dirty="0">
                <a:solidFill>
                  <a:srgbClr val="009999"/>
                </a:solidFill>
                <a:latin typeface="Courier New"/>
                <a:cs typeface="Courier New"/>
              </a:rPr>
              <a:t>char</a:t>
            </a:r>
            <a:r>
              <a:rPr sz="2400" b="1" spc="-95" dirty="0">
                <a:solidFill>
                  <a:srgbClr val="009999"/>
                </a:solidFill>
                <a:latin typeface="Courier New"/>
                <a:cs typeface="Courier New"/>
              </a:rPr>
              <a:t> </a:t>
            </a:r>
            <a:r>
              <a:rPr sz="2400" b="1" spc="-5" dirty="0">
                <a:solidFill>
                  <a:srgbClr val="009999"/>
                </a:solidFill>
                <a:latin typeface="Courier New"/>
                <a:cs typeface="Courier New"/>
              </a:rPr>
              <a:t>a;</a:t>
            </a:r>
            <a:endParaRPr sz="2400">
              <a:latin typeface="Courier New"/>
              <a:cs typeface="Courier New"/>
            </a:endParaRPr>
          </a:p>
        </p:txBody>
      </p:sp>
      <p:sp>
        <p:nvSpPr>
          <p:cNvPr id="9" name="object 9"/>
          <p:cNvSpPr txBox="1"/>
          <p:nvPr/>
        </p:nvSpPr>
        <p:spPr>
          <a:xfrm>
            <a:off x="4880228" y="2679319"/>
            <a:ext cx="2216785" cy="75755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9999"/>
                </a:solidFill>
                <a:latin typeface="Courier New"/>
                <a:cs typeface="Courier New"/>
              </a:rPr>
              <a:t>void </a:t>
            </a:r>
            <a:r>
              <a:rPr sz="2400" b="1" spc="-10" dirty="0">
                <a:solidFill>
                  <a:srgbClr val="009999"/>
                </a:solidFill>
                <a:latin typeface="Courier New"/>
                <a:cs typeface="Courier New"/>
              </a:rPr>
              <a:t>echo</a:t>
            </a:r>
            <a:r>
              <a:rPr sz="2400" b="1" spc="-95" dirty="0">
                <a:solidFill>
                  <a:srgbClr val="009999"/>
                </a:solidFill>
                <a:latin typeface="Courier New"/>
                <a:cs typeface="Courier New"/>
              </a:rPr>
              <a:t> </a:t>
            </a:r>
            <a:r>
              <a:rPr sz="2400" b="1" spc="-5" dirty="0">
                <a:solidFill>
                  <a:srgbClr val="009999"/>
                </a:solidFill>
                <a:latin typeface="Courier New"/>
                <a:cs typeface="Courier New"/>
              </a:rPr>
              <a:t>()</a:t>
            </a:r>
            <a:endParaRPr sz="2400">
              <a:latin typeface="Courier New"/>
              <a:cs typeface="Courier New"/>
            </a:endParaRPr>
          </a:p>
          <a:p>
            <a:pPr marL="12700">
              <a:lnSpc>
                <a:spcPct val="100000"/>
              </a:lnSpc>
            </a:pPr>
            <a:r>
              <a:rPr sz="2400" b="1" dirty="0">
                <a:solidFill>
                  <a:srgbClr val="009999"/>
                </a:solidFill>
                <a:latin typeface="Courier New"/>
                <a:cs typeface="Courier New"/>
              </a:rPr>
              <a:t>{</a:t>
            </a:r>
            <a:endParaRPr sz="2400">
              <a:latin typeface="Courier New"/>
              <a:cs typeface="Courier New"/>
            </a:endParaRPr>
          </a:p>
        </p:txBody>
      </p:sp>
      <p:sp>
        <p:nvSpPr>
          <p:cNvPr id="10" name="object 10"/>
          <p:cNvSpPr/>
          <p:nvPr/>
        </p:nvSpPr>
        <p:spPr>
          <a:xfrm>
            <a:off x="3337178" y="3641978"/>
            <a:ext cx="1921510" cy="340360"/>
          </a:xfrm>
          <a:custGeom>
            <a:avLst/>
            <a:gdLst/>
            <a:ahLst/>
            <a:cxnLst/>
            <a:rect l="l" t="t" r="r" b="b"/>
            <a:pathLst>
              <a:path w="1921510" h="340360">
                <a:moveTo>
                  <a:pt x="1862673" y="326287"/>
                </a:moveTo>
                <a:lnTo>
                  <a:pt x="1860423" y="340360"/>
                </a:lnTo>
                <a:lnTo>
                  <a:pt x="1897967" y="328549"/>
                </a:lnTo>
                <a:lnTo>
                  <a:pt x="1876806" y="328549"/>
                </a:lnTo>
                <a:lnTo>
                  <a:pt x="1862673" y="326287"/>
                </a:lnTo>
                <a:close/>
              </a:path>
              <a:path w="1921510" h="340360">
                <a:moveTo>
                  <a:pt x="1867183" y="298083"/>
                </a:moveTo>
                <a:lnTo>
                  <a:pt x="1862673" y="326287"/>
                </a:lnTo>
                <a:lnTo>
                  <a:pt x="1876806" y="328549"/>
                </a:lnTo>
                <a:lnTo>
                  <a:pt x="1881378" y="300355"/>
                </a:lnTo>
                <a:lnTo>
                  <a:pt x="1867183" y="298083"/>
                </a:lnTo>
                <a:close/>
              </a:path>
              <a:path w="1921510" h="340360">
                <a:moveTo>
                  <a:pt x="1869440" y="283972"/>
                </a:moveTo>
                <a:lnTo>
                  <a:pt x="1867183" y="298083"/>
                </a:lnTo>
                <a:lnTo>
                  <a:pt x="1881378" y="300355"/>
                </a:lnTo>
                <a:lnTo>
                  <a:pt x="1876806" y="328549"/>
                </a:lnTo>
                <a:lnTo>
                  <a:pt x="1897967" y="328549"/>
                </a:lnTo>
                <a:lnTo>
                  <a:pt x="1921383" y="321183"/>
                </a:lnTo>
                <a:lnTo>
                  <a:pt x="1869440" y="283972"/>
                </a:lnTo>
                <a:close/>
              </a:path>
              <a:path w="1921510" h="340360">
                <a:moveTo>
                  <a:pt x="4572" y="0"/>
                </a:moveTo>
                <a:lnTo>
                  <a:pt x="0" y="28194"/>
                </a:lnTo>
                <a:lnTo>
                  <a:pt x="1862673" y="326287"/>
                </a:lnTo>
                <a:lnTo>
                  <a:pt x="1867183" y="298083"/>
                </a:lnTo>
                <a:lnTo>
                  <a:pt x="4572" y="0"/>
                </a:lnTo>
                <a:close/>
              </a:path>
            </a:pathLst>
          </a:custGeom>
          <a:solidFill>
            <a:srgbClr val="FF3300"/>
          </a:solidFill>
        </p:spPr>
        <p:txBody>
          <a:bodyPr wrap="square" lIns="0" tIns="0" rIns="0" bIns="0" rtlCol="0"/>
          <a:lstStyle/>
          <a:p>
            <a:endParaRPr/>
          </a:p>
        </p:txBody>
      </p:sp>
      <p:sp>
        <p:nvSpPr>
          <p:cNvPr id="11" name="object 11"/>
          <p:cNvSpPr/>
          <p:nvPr/>
        </p:nvSpPr>
        <p:spPr>
          <a:xfrm>
            <a:off x="3429761" y="4402328"/>
            <a:ext cx="1847214" cy="636905"/>
          </a:xfrm>
          <a:custGeom>
            <a:avLst/>
            <a:gdLst/>
            <a:ahLst/>
            <a:cxnLst/>
            <a:rect l="l" t="t" r="r" b="b"/>
            <a:pathLst>
              <a:path w="1847214" h="636904">
                <a:moveTo>
                  <a:pt x="45212" y="582422"/>
                </a:moveTo>
                <a:lnTo>
                  <a:pt x="0" y="627634"/>
                </a:lnTo>
                <a:lnTo>
                  <a:pt x="63246" y="636651"/>
                </a:lnTo>
                <a:lnTo>
                  <a:pt x="60247" y="627634"/>
                </a:lnTo>
                <a:lnTo>
                  <a:pt x="45212" y="627634"/>
                </a:lnTo>
                <a:lnTo>
                  <a:pt x="36195" y="600583"/>
                </a:lnTo>
                <a:lnTo>
                  <a:pt x="49748" y="596064"/>
                </a:lnTo>
                <a:lnTo>
                  <a:pt x="45212" y="582422"/>
                </a:lnTo>
                <a:close/>
              </a:path>
              <a:path w="1847214" h="636904">
                <a:moveTo>
                  <a:pt x="49748" y="596064"/>
                </a:moveTo>
                <a:lnTo>
                  <a:pt x="36195" y="600583"/>
                </a:lnTo>
                <a:lnTo>
                  <a:pt x="45212" y="627634"/>
                </a:lnTo>
                <a:lnTo>
                  <a:pt x="58746" y="623122"/>
                </a:lnTo>
                <a:lnTo>
                  <a:pt x="49748" y="596064"/>
                </a:lnTo>
                <a:close/>
              </a:path>
              <a:path w="1847214" h="636904">
                <a:moveTo>
                  <a:pt x="58746" y="623122"/>
                </a:moveTo>
                <a:lnTo>
                  <a:pt x="45212" y="627634"/>
                </a:lnTo>
                <a:lnTo>
                  <a:pt x="60247" y="627634"/>
                </a:lnTo>
                <a:lnTo>
                  <a:pt x="58746" y="623122"/>
                </a:lnTo>
                <a:close/>
              </a:path>
              <a:path w="1847214" h="636904">
                <a:moveTo>
                  <a:pt x="1837816" y="0"/>
                </a:moveTo>
                <a:lnTo>
                  <a:pt x="49748" y="596064"/>
                </a:lnTo>
                <a:lnTo>
                  <a:pt x="58746" y="623122"/>
                </a:lnTo>
                <a:lnTo>
                  <a:pt x="1846834" y="27051"/>
                </a:lnTo>
                <a:lnTo>
                  <a:pt x="1837816" y="0"/>
                </a:lnTo>
                <a:close/>
              </a:path>
            </a:pathLst>
          </a:custGeom>
          <a:solidFill>
            <a:srgbClr val="FF3300"/>
          </a:solidFill>
        </p:spPr>
        <p:txBody>
          <a:bodyPr wrap="square" lIns="0" tIns="0" rIns="0" bIns="0" rtlCol="0"/>
          <a:lstStyle/>
          <a:p>
            <a:endParaRPr/>
          </a:p>
        </p:txBody>
      </p:sp>
      <p:sp>
        <p:nvSpPr>
          <p:cNvPr id="12" name="object 12"/>
          <p:cNvSpPr txBox="1"/>
          <p:nvPr/>
        </p:nvSpPr>
        <p:spPr>
          <a:xfrm>
            <a:off x="1145844" y="3776853"/>
            <a:ext cx="5768340" cy="3026470"/>
          </a:xfrm>
          <a:prstGeom prst="rect">
            <a:avLst/>
          </a:prstGeom>
        </p:spPr>
        <p:txBody>
          <a:bodyPr vert="horz" wrap="square" lIns="0" tIns="12700" rIns="0" bIns="0" rtlCol="0">
            <a:spAutoFit/>
          </a:bodyPr>
          <a:lstStyle/>
          <a:p>
            <a:pPr marL="3929379" marR="5080">
              <a:lnSpc>
                <a:spcPct val="100000"/>
              </a:lnSpc>
              <a:spcBef>
                <a:spcPts val="100"/>
              </a:spcBef>
            </a:pPr>
            <a:r>
              <a:rPr sz="2400" b="1" spc="-5" dirty="0">
                <a:solidFill>
                  <a:srgbClr val="009999"/>
                </a:solidFill>
                <a:latin typeface="Courier New"/>
                <a:cs typeface="Courier New"/>
              </a:rPr>
              <a:t>cin &gt;&gt; a;  cost </a:t>
            </a:r>
            <a:r>
              <a:rPr sz="2400" b="1" spc="-10" dirty="0">
                <a:solidFill>
                  <a:srgbClr val="009999"/>
                </a:solidFill>
                <a:latin typeface="Courier New"/>
                <a:cs typeface="Courier New"/>
              </a:rPr>
              <a:t>&lt;&lt;</a:t>
            </a:r>
            <a:r>
              <a:rPr sz="2400" b="1" spc="-105" dirty="0">
                <a:solidFill>
                  <a:srgbClr val="009999"/>
                </a:solidFill>
                <a:latin typeface="Courier New"/>
                <a:cs typeface="Courier New"/>
              </a:rPr>
              <a:t> </a:t>
            </a:r>
            <a:r>
              <a:rPr sz="2400" b="1" spc="-5" dirty="0">
                <a:solidFill>
                  <a:srgbClr val="009999"/>
                </a:solidFill>
                <a:latin typeface="Courier New"/>
                <a:cs typeface="Courier New"/>
              </a:rPr>
              <a:t>a;</a:t>
            </a:r>
            <a:endParaRPr sz="2400" dirty="0">
              <a:latin typeface="Courier New"/>
              <a:cs typeface="Courier New"/>
            </a:endParaRPr>
          </a:p>
          <a:p>
            <a:pPr marL="3746500">
              <a:lnSpc>
                <a:spcPct val="100000"/>
              </a:lnSpc>
            </a:pPr>
            <a:r>
              <a:rPr sz="2400" b="1" dirty="0">
                <a:solidFill>
                  <a:srgbClr val="009999"/>
                </a:solidFill>
                <a:latin typeface="Courier New"/>
                <a:cs typeface="Courier New"/>
              </a:rPr>
              <a:t>}</a:t>
            </a:r>
            <a:endParaRPr sz="2400" dirty="0">
              <a:latin typeface="Courier New"/>
              <a:cs typeface="Courier New"/>
            </a:endParaRPr>
          </a:p>
          <a:p>
            <a:pPr marL="194945">
              <a:lnSpc>
                <a:spcPct val="100000"/>
              </a:lnSpc>
            </a:pPr>
            <a:r>
              <a:rPr sz="2400" b="1" spc="-5" dirty="0">
                <a:solidFill>
                  <a:srgbClr val="009999"/>
                </a:solidFill>
                <a:latin typeface="Courier New"/>
                <a:cs typeface="Courier New"/>
              </a:rPr>
              <a:t>cost </a:t>
            </a:r>
            <a:r>
              <a:rPr sz="2400" b="1" spc="-10" dirty="0">
                <a:solidFill>
                  <a:srgbClr val="009999"/>
                </a:solidFill>
                <a:latin typeface="Courier New"/>
                <a:cs typeface="Courier New"/>
              </a:rPr>
              <a:t>&lt;&lt;</a:t>
            </a:r>
            <a:r>
              <a:rPr sz="2400" b="1" spc="-25" dirty="0">
                <a:solidFill>
                  <a:srgbClr val="009999"/>
                </a:solidFill>
                <a:latin typeface="Courier New"/>
                <a:cs typeface="Courier New"/>
              </a:rPr>
              <a:t> </a:t>
            </a:r>
            <a:r>
              <a:rPr sz="2400" b="1" spc="-5" dirty="0">
                <a:solidFill>
                  <a:srgbClr val="009999"/>
                </a:solidFill>
                <a:latin typeface="Courier New"/>
                <a:cs typeface="Courier New"/>
              </a:rPr>
              <a:t>a;</a:t>
            </a:r>
            <a:endParaRPr sz="2400" dirty="0">
              <a:latin typeface="Courier New"/>
              <a:cs typeface="Courier New"/>
            </a:endParaRPr>
          </a:p>
          <a:p>
            <a:pPr marL="12700">
              <a:lnSpc>
                <a:spcPct val="100000"/>
              </a:lnSpc>
            </a:pPr>
            <a:r>
              <a:rPr sz="2400" b="1" dirty="0">
                <a:solidFill>
                  <a:srgbClr val="009999"/>
                </a:solidFill>
                <a:latin typeface="Courier New"/>
                <a:cs typeface="Courier New"/>
              </a:rPr>
              <a:t>}</a:t>
            </a:r>
            <a:endParaRPr sz="2400" dirty="0">
              <a:latin typeface="Courier New"/>
              <a:cs typeface="Courier New"/>
            </a:endParaRPr>
          </a:p>
          <a:p>
            <a:pPr marL="240665">
              <a:lnSpc>
                <a:spcPts val="2755"/>
              </a:lnSpc>
              <a:spcBef>
                <a:spcPts val="720"/>
              </a:spcBef>
            </a:pPr>
            <a:r>
              <a:rPr sz="2400" spc="-5" dirty="0">
                <a:solidFill>
                  <a:srgbClr val="009999"/>
                </a:solidFill>
                <a:latin typeface="Liberation Sans Narrow"/>
                <a:cs typeface="Liberation Sans Narrow"/>
              </a:rPr>
              <a:t>If the var </a:t>
            </a:r>
            <a:r>
              <a:rPr sz="2400" dirty="0">
                <a:solidFill>
                  <a:srgbClr val="009999"/>
                </a:solidFill>
                <a:latin typeface="Liberation Sans Narrow"/>
                <a:cs typeface="Liberation Sans Narrow"/>
              </a:rPr>
              <a:t>a </a:t>
            </a:r>
            <a:r>
              <a:rPr sz="2400" spc="-5" dirty="0">
                <a:solidFill>
                  <a:srgbClr val="009999"/>
                </a:solidFill>
                <a:latin typeface="Liberation Sans Narrow"/>
                <a:cs typeface="Liberation Sans Narrow"/>
              </a:rPr>
              <a:t>is shared, the first </a:t>
            </a:r>
            <a:r>
              <a:rPr sz="2400" dirty="0">
                <a:solidFill>
                  <a:srgbClr val="009999"/>
                </a:solidFill>
                <a:latin typeface="Liberation Sans Narrow"/>
                <a:cs typeface="Liberation Sans Narrow"/>
              </a:rPr>
              <a:t>a </a:t>
            </a:r>
            <a:r>
              <a:rPr sz="2400" spc="-5" dirty="0">
                <a:solidFill>
                  <a:srgbClr val="009999"/>
                </a:solidFill>
                <a:latin typeface="Liberation Sans Narrow"/>
                <a:cs typeface="Liberation Sans Narrow"/>
              </a:rPr>
              <a:t>is</a:t>
            </a:r>
            <a:r>
              <a:rPr sz="2400" spc="90" dirty="0">
                <a:solidFill>
                  <a:srgbClr val="009999"/>
                </a:solidFill>
                <a:latin typeface="Liberation Sans Narrow"/>
                <a:cs typeface="Liberation Sans Narrow"/>
              </a:rPr>
              <a:t> </a:t>
            </a:r>
            <a:r>
              <a:rPr sz="2400" spc="-10" dirty="0">
                <a:solidFill>
                  <a:srgbClr val="009999"/>
                </a:solidFill>
                <a:latin typeface="Liberation Sans Narrow"/>
                <a:cs typeface="Liberation Sans Narrow"/>
              </a:rPr>
              <a:t>deleted</a:t>
            </a:r>
            <a:r>
              <a:rPr lang="en-CA" sz="2400" spc="-10"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If </a:t>
            </a:r>
            <a:r>
              <a:rPr sz="2400" spc="-10" dirty="0">
                <a:solidFill>
                  <a:srgbClr val="009999"/>
                </a:solidFill>
                <a:latin typeface="Liberation Sans Narrow"/>
                <a:cs typeface="Liberation Sans Narrow"/>
              </a:rPr>
              <a:t>it </a:t>
            </a:r>
            <a:r>
              <a:rPr sz="2400" spc="-5" dirty="0">
                <a:solidFill>
                  <a:srgbClr val="009999"/>
                </a:solidFill>
                <a:latin typeface="Liberation Sans Narrow"/>
                <a:cs typeface="Liberation Sans Narrow"/>
              </a:rPr>
              <a:t>is private, the </a:t>
            </a:r>
            <a:r>
              <a:rPr sz="2400" spc="-10" dirty="0">
                <a:solidFill>
                  <a:srgbClr val="009999"/>
                </a:solidFill>
                <a:latin typeface="Liberation Sans Narrow"/>
                <a:cs typeface="Liberation Sans Narrow"/>
              </a:rPr>
              <a:t>display </a:t>
            </a:r>
            <a:r>
              <a:rPr sz="2400" spc="-5" dirty="0">
                <a:solidFill>
                  <a:srgbClr val="009999"/>
                </a:solidFill>
                <a:latin typeface="Liberation Sans Narrow"/>
                <a:cs typeface="Liberation Sans Narrow"/>
              </a:rPr>
              <a:t>order is</a:t>
            </a:r>
            <a:r>
              <a:rPr sz="2400" spc="120" dirty="0">
                <a:solidFill>
                  <a:srgbClr val="009999"/>
                </a:solidFill>
                <a:latin typeface="Liberation Sans Narrow"/>
                <a:cs typeface="Liberation Sans Narrow"/>
              </a:rPr>
              <a:t> </a:t>
            </a:r>
            <a:r>
              <a:rPr sz="2400" dirty="0">
                <a:solidFill>
                  <a:srgbClr val="009999"/>
                </a:solidFill>
                <a:latin typeface="Liberation Sans Narrow"/>
                <a:cs typeface="Liberation Sans Narrow"/>
              </a:rPr>
              <a:t>reversed</a:t>
            </a:r>
            <a:endParaRPr sz="2400" dirty="0">
              <a:latin typeface="Liberation Sans Narrow"/>
              <a:cs typeface="Liberation Sans Narrow"/>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a:t>
            </a:fld>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109878" y="469849"/>
            <a:ext cx="5748122" cy="514350"/>
          </a:xfrm>
          <a:prstGeom prst="rect">
            <a:avLst/>
          </a:prstGeom>
        </p:spPr>
        <p:txBody>
          <a:bodyPr vert="horz" wrap="square" lIns="0" tIns="13335" rIns="0" bIns="0" rtlCol="0">
            <a:spAutoFit/>
          </a:bodyPr>
          <a:lstStyle/>
          <a:p>
            <a:pPr marL="12700">
              <a:lnSpc>
                <a:spcPct val="100000"/>
              </a:lnSpc>
              <a:spcBef>
                <a:spcPts val="105"/>
              </a:spcBef>
            </a:pPr>
            <a:r>
              <a:rPr dirty="0"/>
              <a:t>Problem of readers -</a:t>
            </a:r>
            <a:r>
              <a:rPr spc="-85" dirty="0"/>
              <a:t> </a:t>
            </a:r>
            <a:r>
              <a:rPr spc="-5" dirty="0"/>
              <a:t>writers</a:t>
            </a:r>
          </a:p>
        </p:txBody>
      </p:sp>
      <p:sp>
        <p:nvSpPr>
          <p:cNvPr id="9" name="object 9"/>
          <p:cNvSpPr/>
          <p:nvPr/>
        </p:nvSpPr>
        <p:spPr>
          <a:xfrm>
            <a:off x="1006754" y="1454530"/>
            <a:ext cx="228600" cy="23774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463928" y="1820545"/>
            <a:ext cx="320040" cy="33070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006754" y="2360041"/>
            <a:ext cx="228600" cy="237743"/>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463928" y="3109544"/>
            <a:ext cx="320040" cy="331012"/>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463928" y="3902709"/>
            <a:ext cx="320040" cy="330707"/>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006754" y="4799076"/>
            <a:ext cx="228600" cy="237744"/>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1336928" y="1233766"/>
            <a:ext cx="7269480" cy="3839845"/>
          </a:xfrm>
          <a:prstGeom prst="rect">
            <a:avLst/>
          </a:prstGeom>
        </p:spPr>
        <p:txBody>
          <a:bodyPr vert="horz" wrap="square" lIns="0" tIns="55244" rIns="0" bIns="0" rtlCol="0">
            <a:spAutoFit/>
          </a:bodyPr>
          <a:lstStyle/>
          <a:p>
            <a:pPr marL="12700">
              <a:lnSpc>
                <a:spcPct val="100000"/>
              </a:lnSpc>
              <a:spcBef>
                <a:spcPts val="434"/>
              </a:spcBef>
            </a:pPr>
            <a:r>
              <a:rPr sz="2800" b="1" spc="-5" dirty="0">
                <a:solidFill>
                  <a:srgbClr val="006666"/>
                </a:solidFill>
                <a:latin typeface="Arial"/>
                <a:cs typeface="Arial"/>
              </a:rPr>
              <a:t>Multiple threads can </a:t>
            </a:r>
            <a:r>
              <a:rPr sz="2800" b="1" dirty="0">
                <a:solidFill>
                  <a:srgbClr val="006666"/>
                </a:solidFill>
                <a:latin typeface="Arial"/>
                <a:cs typeface="Arial"/>
              </a:rPr>
              <a:t>access </a:t>
            </a:r>
            <a:r>
              <a:rPr sz="2800" b="1" spc="-5" dirty="0">
                <a:solidFill>
                  <a:srgbClr val="006666"/>
                </a:solidFill>
                <a:latin typeface="Arial"/>
                <a:cs typeface="Arial"/>
              </a:rPr>
              <a:t>a</a:t>
            </a:r>
            <a:r>
              <a:rPr sz="2800" b="1" spc="90" dirty="0">
                <a:solidFill>
                  <a:srgbClr val="006666"/>
                </a:solidFill>
                <a:latin typeface="Arial"/>
                <a:cs typeface="Arial"/>
              </a:rPr>
              <a:t> </a:t>
            </a:r>
            <a:r>
              <a:rPr sz="2800" b="1" spc="-5" dirty="0">
                <a:solidFill>
                  <a:srgbClr val="006666"/>
                </a:solidFill>
                <a:latin typeface="Arial"/>
                <a:cs typeface="Arial"/>
              </a:rPr>
              <a:t>database</a:t>
            </a:r>
            <a:endParaRPr sz="2800">
              <a:latin typeface="Arial"/>
              <a:cs typeface="Arial"/>
            </a:endParaRPr>
          </a:p>
          <a:p>
            <a:pPr marL="413384">
              <a:lnSpc>
                <a:spcPct val="100000"/>
              </a:lnSpc>
              <a:spcBef>
                <a:spcPts val="325"/>
              </a:spcBef>
            </a:pPr>
            <a:r>
              <a:rPr sz="2600" dirty="0">
                <a:solidFill>
                  <a:srgbClr val="006666"/>
                </a:solidFill>
                <a:latin typeface="Arial"/>
                <a:cs typeface="Arial"/>
              </a:rPr>
              <a:t>To read or write</a:t>
            </a:r>
            <a:r>
              <a:rPr sz="2600" spc="-25" dirty="0">
                <a:solidFill>
                  <a:srgbClr val="006666"/>
                </a:solidFill>
                <a:latin typeface="Arial"/>
                <a:cs typeface="Arial"/>
              </a:rPr>
              <a:t> </a:t>
            </a:r>
            <a:r>
              <a:rPr sz="2600" dirty="0">
                <a:solidFill>
                  <a:srgbClr val="006666"/>
                </a:solidFill>
                <a:latin typeface="Arial"/>
                <a:cs typeface="Arial"/>
              </a:rPr>
              <a:t>there</a:t>
            </a:r>
            <a:endParaRPr sz="2600">
              <a:latin typeface="Arial"/>
              <a:cs typeface="Arial"/>
            </a:endParaRPr>
          </a:p>
          <a:p>
            <a:pPr marL="12700" marR="210185">
              <a:lnSpc>
                <a:spcPts val="3020"/>
              </a:lnSpc>
              <a:spcBef>
                <a:spcPts val="710"/>
              </a:spcBef>
            </a:pPr>
            <a:r>
              <a:rPr sz="2800" b="1" spc="-5" dirty="0">
                <a:solidFill>
                  <a:srgbClr val="006666"/>
                </a:solidFill>
                <a:latin typeface="Arial"/>
                <a:cs typeface="Arial"/>
              </a:rPr>
              <a:t>Writers should be in </a:t>
            </a:r>
            <a:r>
              <a:rPr sz="2800" b="1" spc="-10" dirty="0">
                <a:solidFill>
                  <a:srgbClr val="006666"/>
                </a:solidFill>
                <a:latin typeface="Arial"/>
                <a:cs typeface="Arial"/>
              </a:rPr>
              <a:t>sync </a:t>
            </a:r>
            <a:r>
              <a:rPr sz="2800" b="1" spc="-5" dirty="0">
                <a:solidFill>
                  <a:srgbClr val="006666"/>
                </a:solidFill>
                <a:latin typeface="Arial"/>
                <a:cs typeface="Arial"/>
              </a:rPr>
              <a:t>with </a:t>
            </a:r>
            <a:r>
              <a:rPr sz="2800" b="1" dirty="0">
                <a:solidFill>
                  <a:srgbClr val="006666"/>
                </a:solidFill>
                <a:latin typeface="Arial"/>
                <a:cs typeface="Arial"/>
              </a:rPr>
              <a:t>each </a:t>
            </a:r>
            <a:r>
              <a:rPr sz="2800" b="1" spc="-5" dirty="0">
                <a:solidFill>
                  <a:srgbClr val="006666"/>
                </a:solidFill>
                <a:latin typeface="Arial"/>
                <a:cs typeface="Arial"/>
              </a:rPr>
              <a:t>other  and with</a:t>
            </a:r>
            <a:r>
              <a:rPr sz="2800" b="1" spc="15" dirty="0">
                <a:solidFill>
                  <a:srgbClr val="006666"/>
                </a:solidFill>
                <a:latin typeface="Arial"/>
                <a:cs typeface="Arial"/>
              </a:rPr>
              <a:t> </a:t>
            </a:r>
            <a:r>
              <a:rPr sz="2800" b="1" spc="-5" dirty="0">
                <a:solidFill>
                  <a:srgbClr val="006666"/>
                </a:solidFill>
                <a:latin typeface="Arial"/>
                <a:cs typeface="Arial"/>
              </a:rPr>
              <a:t>readers</a:t>
            </a:r>
            <a:endParaRPr sz="2800">
              <a:latin typeface="Arial"/>
              <a:cs typeface="Arial"/>
            </a:endParaRPr>
          </a:p>
          <a:p>
            <a:pPr marL="413384" marR="5080">
              <a:lnSpc>
                <a:spcPts val="2810"/>
              </a:lnSpc>
              <a:spcBef>
                <a:spcPts val="635"/>
              </a:spcBef>
            </a:pPr>
            <a:r>
              <a:rPr sz="2600" dirty="0">
                <a:solidFill>
                  <a:srgbClr val="006666"/>
                </a:solidFill>
                <a:latin typeface="Arial"/>
                <a:cs typeface="Arial"/>
              </a:rPr>
              <a:t>a thread must be </a:t>
            </a:r>
            <a:r>
              <a:rPr sz="2600" spc="5" dirty="0">
                <a:solidFill>
                  <a:srgbClr val="006666"/>
                </a:solidFill>
                <a:latin typeface="Arial"/>
                <a:cs typeface="Arial"/>
              </a:rPr>
              <a:t>prevented </a:t>
            </a:r>
            <a:r>
              <a:rPr sz="2600" dirty="0">
                <a:solidFill>
                  <a:srgbClr val="006666"/>
                </a:solidFill>
                <a:latin typeface="Arial"/>
                <a:cs typeface="Arial"/>
              </a:rPr>
              <a:t>from reading</a:t>
            </a:r>
            <a:r>
              <a:rPr sz="2600" spc="-50" dirty="0">
                <a:solidFill>
                  <a:srgbClr val="006666"/>
                </a:solidFill>
                <a:latin typeface="Arial"/>
                <a:cs typeface="Arial"/>
              </a:rPr>
              <a:t> </a:t>
            </a:r>
            <a:r>
              <a:rPr sz="2600" dirty="0">
                <a:solidFill>
                  <a:srgbClr val="006666"/>
                </a:solidFill>
                <a:latin typeface="Arial"/>
                <a:cs typeface="Arial"/>
              </a:rPr>
              <a:t>while  writing</a:t>
            </a:r>
            <a:endParaRPr sz="2600">
              <a:latin typeface="Arial"/>
              <a:cs typeface="Arial"/>
            </a:endParaRPr>
          </a:p>
          <a:p>
            <a:pPr marL="413384" marR="563245">
              <a:lnSpc>
                <a:spcPts val="2810"/>
              </a:lnSpc>
              <a:spcBef>
                <a:spcPts val="620"/>
              </a:spcBef>
            </a:pPr>
            <a:r>
              <a:rPr sz="2600" dirty="0">
                <a:solidFill>
                  <a:srgbClr val="006666"/>
                </a:solidFill>
                <a:latin typeface="Arial"/>
                <a:cs typeface="Arial"/>
              </a:rPr>
              <a:t>two Writers must be prevented from</a:t>
            </a:r>
            <a:r>
              <a:rPr sz="2600" spc="-60" dirty="0">
                <a:solidFill>
                  <a:srgbClr val="006666"/>
                </a:solidFill>
                <a:latin typeface="Arial"/>
                <a:cs typeface="Arial"/>
              </a:rPr>
              <a:t> </a:t>
            </a:r>
            <a:r>
              <a:rPr sz="2600" dirty="0">
                <a:solidFill>
                  <a:srgbClr val="006666"/>
                </a:solidFill>
                <a:latin typeface="Arial"/>
                <a:cs typeface="Arial"/>
              </a:rPr>
              <a:t>writing  simultaneously</a:t>
            </a:r>
            <a:endParaRPr sz="2600">
              <a:latin typeface="Arial"/>
              <a:cs typeface="Arial"/>
            </a:endParaRPr>
          </a:p>
          <a:p>
            <a:pPr marL="12700">
              <a:lnSpc>
                <a:spcPct val="100000"/>
              </a:lnSpc>
              <a:spcBef>
                <a:spcPts val="285"/>
              </a:spcBef>
            </a:pPr>
            <a:r>
              <a:rPr sz="2800" b="1" spc="-5" dirty="0">
                <a:solidFill>
                  <a:srgbClr val="006666"/>
                </a:solidFill>
                <a:latin typeface="Arial"/>
                <a:cs typeface="Arial"/>
              </a:rPr>
              <a:t>Readers can </a:t>
            </a:r>
            <a:r>
              <a:rPr sz="2800" b="1" dirty="0">
                <a:solidFill>
                  <a:srgbClr val="006666"/>
                </a:solidFill>
                <a:latin typeface="Arial"/>
                <a:cs typeface="Arial"/>
              </a:rPr>
              <a:t>access </a:t>
            </a:r>
            <a:r>
              <a:rPr sz="2800" b="1" spc="-5" dirty="0">
                <a:solidFill>
                  <a:srgbClr val="006666"/>
                </a:solidFill>
                <a:latin typeface="Arial"/>
                <a:cs typeface="Arial"/>
              </a:rPr>
              <a:t>it</a:t>
            </a:r>
            <a:r>
              <a:rPr sz="2800" b="1" spc="65" dirty="0">
                <a:solidFill>
                  <a:srgbClr val="006666"/>
                </a:solidFill>
                <a:latin typeface="Arial"/>
                <a:cs typeface="Arial"/>
              </a:rPr>
              <a:t> </a:t>
            </a:r>
            <a:r>
              <a:rPr sz="2800" b="1" spc="-5" dirty="0">
                <a:solidFill>
                  <a:srgbClr val="006666"/>
                </a:solidFill>
                <a:latin typeface="Arial"/>
                <a:cs typeface="Arial"/>
              </a:rPr>
              <a:t>simultaneously</a:t>
            </a:r>
            <a:endParaRPr sz="2800">
              <a:latin typeface="Arial"/>
              <a:cs typeface="Arial"/>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60</a:t>
            </a:fld>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1109878" y="469849"/>
            <a:ext cx="6814922" cy="514350"/>
          </a:xfrm>
          <a:prstGeom prst="rect">
            <a:avLst/>
          </a:prstGeom>
        </p:spPr>
        <p:txBody>
          <a:bodyPr vert="horz" wrap="square" lIns="0" tIns="13335" rIns="0" bIns="0" rtlCol="0">
            <a:spAutoFit/>
          </a:bodyPr>
          <a:lstStyle/>
          <a:p>
            <a:pPr marL="12700">
              <a:lnSpc>
                <a:spcPct val="100000"/>
              </a:lnSpc>
              <a:spcBef>
                <a:spcPts val="105"/>
              </a:spcBef>
            </a:pPr>
            <a:r>
              <a:rPr dirty="0"/>
              <a:t>A </a:t>
            </a:r>
            <a:r>
              <a:rPr spc="-5" dirty="0"/>
              <a:t>solution </a:t>
            </a:r>
            <a:r>
              <a:rPr sz="2400" spc="-5" dirty="0"/>
              <a:t>(does </a:t>
            </a:r>
            <a:r>
              <a:rPr sz="2400" dirty="0"/>
              <a:t>not </a:t>
            </a:r>
            <a:r>
              <a:rPr sz="2400" spc="-5" dirty="0"/>
              <a:t>exclude</a:t>
            </a:r>
            <a:r>
              <a:rPr sz="2400" spc="-50" dirty="0"/>
              <a:t> </a:t>
            </a:r>
            <a:r>
              <a:rPr sz="2400" spc="-5" dirty="0"/>
              <a:t>starvation)</a:t>
            </a:r>
            <a:endParaRPr sz="2400" dirty="0"/>
          </a:p>
        </p:txBody>
      </p:sp>
      <p:sp>
        <p:nvSpPr>
          <p:cNvPr id="11" name="object 11"/>
          <p:cNvSpPr/>
          <p:nvPr/>
        </p:nvSpPr>
        <p:spPr>
          <a:xfrm>
            <a:off x="1006754" y="1453007"/>
            <a:ext cx="164591" cy="167639"/>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1006754" y="1818462"/>
            <a:ext cx="164591" cy="167944"/>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006754" y="2489580"/>
            <a:ext cx="164591" cy="16763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1006754" y="3160141"/>
            <a:ext cx="164591" cy="167639"/>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1463928" y="3457702"/>
            <a:ext cx="243840" cy="25298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1463928" y="3823461"/>
            <a:ext cx="243840" cy="252983"/>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006754" y="4257802"/>
            <a:ext cx="164591" cy="167639"/>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1463928" y="4554677"/>
            <a:ext cx="243840" cy="253288"/>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1463928" y="4920996"/>
            <a:ext cx="243840" cy="252983"/>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1463928" y="5286755"/>
            <a:ext cx="243840" cy="252984"/>
          </a:xfrm>
          <a:prstGeom prst="rect">
            <a:avLst/>
          </a:prstGeom>
          <a:blipFill>
            <a:blip r:embed="rId3" cstate="print"/>
            <a:stretch>
              <a:fillRect/>
            </a:stretch>
          </a:blipFill>
        </p:spPr>
        <p:txBody>
          <a:bodyPr wrap="square" lIns="0" tIns="0" rIns="0" bIns="0" rtlCol="0"/>
          <a:lstStyle/>
          <a:p>
            <a:endParaRPr/>
          </a:p>
        </p:txBody>
      </p:sp>
      <p:sp>
        <p:nvSpPr>
          <p:cNvPr id="21" name="object 21"/>
          <p:cNvSpPr txBox="1"/>
          <p:nvPr/>
        </p:nvSpPr>
        <p:spPr>
          <a:xfrm>
            <a:off x="1336928" y="1261460"/>
            <a:ext cx="7307580" cy="4293235"/>
          </a:xfrm>
          <a:prstGeom prst="rect">
            <a:avLst/>
          </a:prstGeom>
        </p:spPr>
        <p:txBody>
          <a:bodyPr vert="horz" wrap="square" lIns="0" tIns="42545" rIns="0" bIns="0" rtlCol="0">
            <a:spAutoFit/>
          </a:bodyPr>
          <a:lstStyle/>
          <a:p>
            <a:pPr marL="12700" marR="5080">
              <a:lnSpc>
                <a:spcPct val="110000"/>
              </a:lnSpc>
              <a:spcBef>
                <a:spcPts val="335"/>
              </a:spcBef>
            </a:pPr>
            <a:r>
              <a:rPr sz="2000" b="1" dirty="0">
                <a:solidFill>
                  <a:srgbClr val="006666"/>
                </a:solidFill>
                <a:latin typeface="Arial"/>
                <a:cs typeface="Arial"/>
              </a:rPr>
              <a:t>Variable </a:t>
            </a:r>
            <a:r>
              <a:rPr sz="2000" b="1" dirty="0">
                <a:latin typeface="Arial"/>
                <a:cs typeface="Arial"/>
              </a:rPr>
              <a:t>readcount: </a:t>
            </a:r>
            <a:r>
              <a:rPr sz="2000" b="1" dirty="0">
                <a:solidFill>
                  <a:srgbClr val="FF3300"/>
                </a:solidFill>
                <a:latin typeface="Arial"/>
                <a:cs typeface="Arial"/>
              </a:rPr>
              <a:t>number of threads reading </a:t>
            </a:r>
            <a:r>
              <a:rPr sz="2000" b="1" dirty="0">
                <a:solidFill>
                  <a:srgbClr val="006666"/>
                </a:solidFill>
                <a:latin typeface="Arial"/>
                <a:cs typeface="Arial"/>
              </a:rPr>
              <a:t>the</a:t>
            </a:r>
            <a:r>
              <a:rPr sz="2000" b="1" spc="-145" dirty="0">
                <a:solidFill>
                  <a:srgbClr val="006666"/>
                </a:solidFill>
                <a:latin typeface="Arial"/>
                <a:cs typeface="Arial"/>
              </a:rPr>
              <a:t> </a:t>
            </a:r>
            <a:r>
              <a:rPr sz="2000" b="1" dirty="0">
                <a:solidFill>
                  <a:srgbClr val="006666"/>
                </a:solidFill>
                <a:latin typeface="Arial"/>
                <a:cs typeface="Arial"/>
              </a:rPr>
              <a:t>database  Semaphore </a:t>
            </a:r>
            <a:r>
              <a:rPr sz="2000" b="1" dirty="0">
                <a:latin typeface="Arial"/>
                <a:cs typeface="Arial"/>
              </a:rPr>
              <a:t>mutex: </a:t>
            </a:r>
            <a:r>
              <a:rPr sz="2000" b="1" dirty="0">
                <a:solidFill>
                  <a:srgbClr val="FF3300"/>
                </a:solidFill>
                <a:latin typeface="Arial"/>
                <a:cs typeface="Arial"/>
              </a:rPr>
              <a:t>protects the CS </a:t>
            </a:r>
            <a:r>
              <a:rPr sz="2000" b="1" spc="5" dirty="0">
                <a:solidFill>
                  <a:srgbClr val="FF3300"/>
                </a:solidFill>
                <a:latin typeface="Arial"/>
                <a:cs typeface="Arial"/>
              </a:rPr>
              <a:t>where </a:t>
            </a:r>
            <a:r>
              <a:rPr sz="2000" b="1" dirty="0">
                <a:latin typeface="Arial"/>
                <a:cs typeface="Arial"/>
              </a:rPr>
              <a:t>readcount </a:t>
            </a:r>
            <a:r>
              <a:rPr sz="2000" b="1" spc="-10" dirty="0">
                <a:solidFill>
                  <a:srgbClr val="FF3300"/>
                </a:solidFill>
                <a:latin typeface="Arial"/>
                <a:cs typeface="Arial"/>
              </a:rPr>
              <a:t>is  </a:t>
            </a:r>
            <a:r>
              <a:rPr sz="2000" b="1" dirty="0">
                <a:solidFill>
                  <a:srgbClr val="FF3300"/>
                </a:solidFill>
                <a:latin typeface="Arial"/>
                <a:cs typeface="Arial"/>
              </a:rPr>
              <a:t>updated</a:t>
            </a:r>
            <a:endParaRPr sz="2000" dirty="0">
              <a:latin typeface="Arial"/>
              <a:cs typeface="Arial"/>
            </a:endParaRPr>
          </a:p>
          <a:p>
            <a:pPr marL="12700" marR="673100">
              <a:lnSpc>
                <a:spcPct val="100000"/>
              </a:lnSpc>
              <a:spcBef>
                <a:spcPts val="480"/>
              </a:spcBef>
            </a:pPr>
            <a:r>
              <a:rPr sz="2000" b="1" dirty="0">
                <a:solidFill>
                  <a:srgbClr val="006666"/>
                </a:solidFill>
                <a:latin typeface="Arial"/>
                <a:cs typeface="Arial"/>
              </a:rPr>
              <a:t>Semaphore </a:t>
            </a:r>
            <a:r>
              <a:rPr sz="2000" b="1" spc="5" dirty="0" err="1">
                <a:latin typeface="Arial"/>
                <a:cs typeface="Arial"/>
              </a:rPr>
              <a:t>wrt</a:t>
            </a:r>
            <a:r>
              <a:rPr sz="2000" b="1" spc="5" dirty="0">
                <a:latin typeface="Arial"/>
                <a:cs typeface="Arial"/>
              </a:rPr>
              <a:t>:</a:t>
            </a:r>
            <a:r>
              <a:rPr lang="en-CA" sz="2000" b="1" spc="5" dirty="0">
                <a:latin typeface="Arial"/>
                <a:cs typeface="Arial"/>
              </a:rPr>
              <a:t> </a:t>
            </a:r>
            <a:r>
              <a:rPr lang="en-CA" sz="2000" b="1" spc="5" dirty="0">
                <a:solidFill>
                  <a:srgbClr val="FF0000"/>
                </a:solidFill>
                <a:latin typeface="Arial"/>
                <a:cs typeface="Arial"/>
              </a:rPr>
              <a:t>provide</a:t>
            </a:r>
            <a:r>
              <a:rPr sz="2000" b="1" spc="5" dirty="0">
                <a:solidFill>
                  <a:srgbClr val="FF0000"/>
                </a:solidFill>
                <a:latin typeface="Arial"/>
                <a:cs typeface="Arial"/>
              </a:rPr>
              <a:t> </a:t>
            </a:r>
            <a:r>
              <a:rPr sz="2000" b="1" dirty="0">
                <a:solidFill>
                  <a:srgbClr val="FF3300"/>
                </a:solidFill>
                <a:latin typeface="Arial"/>
                <a:cs typeface="Arial"/>
              </a:rPr>
              <a:t>mutual exclusion between Writers</a:t>
            </a:r>
            <a:r>
              <a:rPr sz="2000" b="1" spc="-210" dirty="0">
                <a:solidFill>
                  <a:srgbClr val="FF3300"/>
                </a:solidFill>
                <a:latin typeface="Arial"/>
                <a:cs typeface="Arial"/>
              </a:rPr>
              <a:t> </a:t>
            </a:r>
            <a:r>
              <a:rPr sz="2000" b="1" dirty="0">
                <a:solidFill>
                  <a:srgbClr val="FF3300"/>
                </a:solidFill>
                <a:latin typeface="Arial"/>
                <a:cs typeface="Arial"/>
              </a:rPr>
              <a:t>and readers</a:t>
            </a:r>
            <a:endParaRPr sz="2000" dirty="0">
              <a:latin typeface="Arial"/>
              <a:cs typeface="Arial"/>
            </a:endParaRPr>
          </a:p>
          <a:p>
            <a:pPr marL="12700">
              <a:lnSpc>
                <a:spcPct val="100000"/>
              </a:lnSpc>
              <a:spcBef>
                <a:spcPts val="480"/>
              </a:spcBef>
            </a:pPr>
            <a:r>
              <a:rPr sz="2000" b="1" dirty="0">
                <a:solidFill>
                  <a:srgbClr val="006666"/>
                </a:solidFill>
                <a:latin typeface="Arial"/>
                <a:cs typeface="Arial"/>
              </a:rPr>
              <a:t>Writers should </a:t>
            </a:r>
            <a:r>
              <a:rPr sz="2000" b="1" spc="5" dirty="0">
                <a:solidFill>
                  <a:srgbClr val="006666"/>
                </a:solidFill>
                <a:latin typeface="Arial"/>
                <a:cs typeface="Arial"/>
              </a:rPr>
              <a:t>wait </a:t>
            </a:r>
            <a:r>
              <a:rPr sz="2000" b="1" dirty="0">
                <a:solidFill>
                  <a:srgbClr val="006666"/>
                </a:solidFill>
                <a:latin typeface="Arial"/>
                <a:cs typeface="Arial"/>
              </a:rPr>
              <a:t>on</a:t>
            </a:r>
            <a:r>
              <a:rPr sz="2000" b="1" spc="-140" dirty="0">
                <a:solidFill>
                  <a:srgbClr val="006666"/>
                </a:solidFill>
                <a:latin typeface="Arial"/>
                <a:cs typeface="Arial"/>
              </a:rPr>
              <a:t> </a:t>
            </a:r>
            <a:r>
              <a:rPr sz="2000" b="1" spc="10" dirty="0">
                <a:latin typeface="Arial"/>
                <a:cs typeface="Arial"/>
              </a:rPr>
              <a:t>wrt</a:t>
            </a:r>
            <a:endParaRPr sz="2000" dirty="0">
              <a:latin typeface="Arial"/>
              <a:cs typeface="Arial"/>
            </a:endParaRPr>
          </a:p>
          <a:p>
            <a:pPr marL="413384">
              <a:lnSpc>
                <a:spcPct val="100000"/>
              </a:lnSpc>
              <a:spcBef>
                <a:spcPts val="484"/>
              </a:spcBef>
            </a:pPr>
            <a:r>
              <a:rPr sz="2000" dirty="0">
                <a:solidFill>
                  <a:srgbClr val="006666"/>
                </a:solidFill>
                <a:latin typeface="Arial"/>
                <a:cs typeface="Arial"/>
              </a:rPr>
              <a:t>for each</a:t>
            </a:r>
            <a:r>
              <a:rPr sz="2000" spc="-45" dirty="0">
                <a:solidFill>
                  <a:srgbClr val="006666"/>
                </a:solidFill>
                <a:latin typeface="Arial"/>
                <a:cs typeface="Arial"/>
              </a:rPr>
              <a:t> </a:t>
            </a:r>
            <a:r>
              <a:rPr sz="2000" dirty="0">
                <a:solidFill>
                  <a:srgbClr val="006666"/>
                </a:solidFill>
                <a:latin typeface="Arial"/>
                <a:cs typeface="Arial"/>
              </a:rPr>
              <a:t>other</a:t>
            </a:r>
            <a:r>
              <a:rPr lang="en-CA" sz="2000" dirty="0">
                <a:solidFill>
                  <a:srgbClr val="006666"/>
                </a:solidFill>
                <a:latin typeface="Arial"/>
                <a:cs typeface="Arial"/>
              </a:rPr>
              <a:t>, or</a:t>
            </a:r>
            <a:endParaRPr sz="2000" dirty="0">
              <a:latin typeface="Arial"/>
              <a:cs typeface="Arial"/>
            </a:endParaRPr>
          </a:p>
          <a:p>
            <a:pPr marL="413384">
              <a:lnSpc>
                <a:spcPct val="100000"/>
              </a:lnSpc>
              <a:spcBef>
                <a:spcPts val="480"/>
              </a:spcBef>
            </a:pPr>
            <a:r>
              <a:rPr sz="2000" dirty="0">
                <a:solidFill>
                  <a:srgbClr val="006666"/>
                </a:solidFill>
                <a:latin typeface="Arial"/>
                <a:cs typeface="Arial"/>
              </a:rPr>
              <a:t>and also the end of all</a:t>
            </a:r>
            <a:r>
              <a:rPr sz="2000" spc="-80" dirty="0">
                <a:solidFill>
                  <a:srgbClr val="006666"/>
                </a:solidFill>
                <a:latin typeface="Arial"/>
                <a:cs typeface="Arial"/>
              </a:rPr>
              <a:t> </a:t>
            </a:r>
            <a:r>
              <a:rPr sz="2000" dirty="0">
                <a:solidFill>
                  <a:srgbClr val="006666"/>
                </a:solidFill>
                <a:latin typeface="Arial"/>
                <a:cs typeface="Arial"/>
              </a:rPr>
              <a:t>readings</a:t>
            </a:r>
            <a:r>
              <a:rPr lang="en-CA" sz="2000" dirty="0">
                <a:solidFill>
                  <a:srgbClr val="006666"/>
                </a:solidFill>
                <a:latin typeface="Arial"/>
                <a:cs typeface="Arial"/>
              </a:rPr>
              <a:t> (a reader is there)</a:t>
            </a:r>
            <a:endParaRPr sz="2000" dirty="0">
              <a:latin typeface="Arial"/>
              <a:cs typeface="Arial"/>
            </a:endParaRPr>
          </a:p>
          <a:p>
            <a:pPr marL="12700">
              <a:lnSpc>
                <a:spcPct val="100000"/>
              </a:lnSpc>
              <a:spcBef>
                <a:spcPts val="480"/>
              </a:spcBef>
            </a:pPr>
            <a:r>
              <a:rPr sz="2000" b="1" dirty="0">
                <a:solidFill>
                  <a:srgbClr val="006666"/>
                </a:solidFill>
                <a:latin typeface="Arial"/>
                <a:cs typeface="Arial"/>
              </a:rPr>
              <a:t>Readers</a:t>
            </a:r>
            <a:r>
              <a:rPr sz="2000" b="1" spc="-25" dirty="0">
                <a:solidFill>
                  <a:srgbClr val="006666"/>
                </a:solidFill>
                <a:latin typeface="Arial"/>
                <a:cs typeface="Arial"/>
              </a:rPr>
              <a:t> </a:t>
            </a:r>
            <a:r>
              <a:rPr sz="2000" b="1" dirty="0">
                <a:solidFill>
                  <a:srgbClr val="006666"/>
                </a:solidFill>
                <a:latin typeface="Arial"/>
                <a:cs typeface="Arial"/>
              </a:rPr>
              <a:t>should</a:t>
            </a:r>
            <a:endParaRPr sz="2000" dirty="0">
              <a:latin typeface="Arial"/>
              <a:cs typeface="Arial"/>
            </a:endParaRPr>
          </a:p>
          <a:p>
            <a:pPr marL="413384">
              <a:lnSpc>
                <a:spcPct val="100000"/>
              </a:lnSpc>
              <a:spcBef>
                <a:spcPts val="480"/>
              </a:spcBef>
            </a:pPr>
            <a:r>
              <a:rPr sz="2000" dirty="0">
                <a:solidFill>
                  <a:srgbClr val="006666"/>
                </a:solidFill>
                <a:latin typeface="Arial"/>
                <a:cs typeface="Arial"/>
              </a:rPr>
              <a:t>wait on </a:t>
            </a:r>
            <a:r>
              <a:rPr sz="2000" dirty="0">
                <a:latin typeface="Arial"/>
                <a:cs typeface="Arial"/>
              </a:rPr>
              <a:t>wrt </a:t>
            </a:r>
            <a:r>
              <a:rPr sz="2000" dirty="0">
                <a:solidFill>
                  <a:srgbClr val="006666"/>
                </a:solidFill>
                <a:latin typeface="Arial"/>
                <a:cs typeface="Arial"/>
              </a:rPr>
              <a:t>when there are writers who</a:t>
            </a:r>
            <a:r>
              <a:rPr sz="2000" spc="-170" dirty="0">
                <a:solidFill>
                  <a:srgbClr val="006666"/>
                </a:solidFill>
                <a:latin typeface="Arial"/>
                <a:cs typeface="Arial"/>
              </a:rPr>
              <a:t> </a:t>
            </a:r>
            <a:r>
              <a:rPr sz="2000" dirty="0">
                <a:solidFill>
                  <a:srgbClr val="006666"/>
                </a:solidFill>
                <a:latin typeface="Arial"/>
                <a:cs typeface="Arial"/>
              </a:rPr>
              <a:t>write</a:t>
            </a:r>
            <a:endParaRPr sz="2000" dirty="0">
              <a:latin typeface="Arial"/>
              <a:cs typeface="Arial"/>
            </a:endParaRPr>
          </a:p>
          <a:p>
            <a:pPr marL="413384" marR="903605">
              <a:lnSpc>
                <a:spcPct val="120000"/>
              </a:lnSpc>
            </a:pPr>
            <a:r>
              <a:rPr sz="2000" dirty="0">
                <a:solidFill>
                  <a:srgbClr val="006666"/>
                </a:solidFill>
                <a:latin typeface="Arial"/>
                <a:cs typeface="Arial"/>
              </a:rPr>
              <a:t>block writers on </a:t>
            </a:r>
            <a:r>
              <a:rPr sz="2000" spc="5" dirty="0">
                <a:latin typeface="Arial"/>
                <a:cs typeface="Arial"/>
              </a:rPr>
              <a:t>wrt </a:t>
            </a:r>
            <a:r>
              <a:rPr sz="2000" dirty="0">
                <a:solidFill>
                  <a:srgbClr val="006666"/>
                </a:solidFill>
                <a:latin typeface="Arial"/>
                <a:cs typeface="Arial"/>
              </a:rPr>
              <a:t>when there are readers who</a:t>
            </a:r>
            <a:r>
              <a:rPr sz="2000" spc="-200" dirty="0">
                <a:solidFill>
                  <a:srgbClr val="006666"/>
                </a:solidFill>
                <a:latin typeface="Arial"/>
                <a:cs typeface="Arial"/>
              </a:rPr>
              <a:t> </a:t>
            </a:r>
            <a:r>
              <a:rPr sz="2000" dirty="0">
                <a:solidFill>
                  <a:srgbClr val="006666"/>
                </a:solidFill>
                <a:latin typeface="Arial"/>
                <a:cs typeface="Arial"/>
              </a:rPr>
              <a:t>read  restart writers when no one </a:t>
            </a:r>
            <a:r>
              <a:rPr sz="2000" spc="-5" dirty="0">
                <a:solidFill>
                  <a:srgbClr val="006666"/>
                </a:solidFill>
                <a:latin typeface="Arial"/>
                <a:cs typeface="Arial"/>
              </a:rPr>
              <a:t>is</a:t>
            </a:r>
            <a:r>
              <a:rPr sz="2000" spc="-120" dirty="0">
                <a:solidFill>
                  <a:srgbClr val="006666"/>
                </a:solidFill>
                <a:latin typeface="Arial"/>
                <a:cs typeface="Arial"/>
              </a:rPr>
              <a:t> </a:t>
            </a:r>
            <a:r>
              <a:rPr sz="2000" dirty="0">
                <a:solidFill>
                  <a:srgbClr val="006666"/>
                </a:solidFill>
                <a:latin typeface="Arial"/>
                <a:cs typeface="Arial"/>
              </a:rPr>
              <a:t>reading</a:t>
            </a:r>
            <a:endParaRPr sz="2000" dirty="0">
              <a:latin typeface="Arial"/>
              <a:cs typeface="Arial"/>
            </a:endParaRP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61</a:t>
            </a:fld>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469849"/>
            <a:ext cx="3766922" cy="514350"/>
          </a:xfrm>
          <a:prstGeom prst="rect">
            <a:avLst/>
          </a:prstGeom>
        </p:spPr>
        <p:txBody>
          <a:bodyPr vert="horz" wrap="square" lIns="0" tIns="13335" rIns="0" bIns="0" rtlCol="0">
            <a:spAutoFit/>
          </a:bodyPr>
          <a:lstStyle/>
          <a:p>
            <a:pPr marL="12700">
              <a:lnSpc>
                <a:spcPct val="100000"/>
              </a:lnSpc>
              <a:spcBef>
                <a:spcPts val="105"/>
              </a:spcBef>
            </a:pPr>
            <a:r>
              <a:rPr spc="-5" dirty="0"/>
              <a:t>Input and</a:t>
            </a:r>
            <a:r>
              <a:rPr spc="-90" dirty="0"/>
              <a:t> </a:t>
            </a:r>
            <a:r>
              <a:rPr dirty="0"/>
              <a:t>Writers</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62</a:t>
            </a:fld>
            <a:endParaRPr dirty="0"/>
          </a:p>
        </p:txBody>
      </p:sp>
      <p:sp>
        <p:nvSpPr>
          <p:cNvPr id="6" name="object 6"/>
          <p:cNvSpPr txBox="1"/>
          <p:nvPr/>
        </p:nvSpPr>
        <p:spPr>
          <a:xfrm>
            <a:off x="1526794" y="1479861"/>
            <a:ext cx="5497830" cy="5258876"/>
          </a:xfrm>
          <a:prstGeom prst="rect">
            <a:avLst/>
          </a:prstGeom>
        </p:spPr>
        <p:txBody>
          <a:bodyPr vert="horz" wrap="square" lIns="0" tIns="180340" rIns="0" bIns="0" rtlCol="0">
            <a:spAutoFit/>
          </a:bodyPr>
          <a:lstStyle/>
          <a:p>
            <a:pPr marL="12700">
              <a:lnSpc>
                <a:spcPct val="100000"/>
              </a:lnSpc>
              <a:spcBef>
                <a:spcPts val="1420"/>
              </a:spcBef>
            </a:pPr>
            <a:r>
              <a:rPr sz="2800" spc="-10" dirty="0">
                <a:solidFill>
                  <a:srgbClr val="006666"/>
                </a:solidFill>
                <a:latin typeface="Liberation Sans Narrow"/>
                <a:cs typeface="Liberation Sans Narrow"/>
              </a:rPr>
              <a:t>Input: </a:t>
            </a:r>
            <a:r>
              <a:rPr sz="2800" spc="-5" dirty="0">
                <a:solidFill>
                  <a:srgbClr val="006666"/>
                </a:solidFill>
                <a:latin typeface="Liberation Sans Narrow"/>
                <a:cs typeface="Liberation Sans Narrow"/>
              </a:rPr>
              <a:t>two </a:t>
            </a:r>
            <a:r>
              <a:rPr sz="2800" spc="-10" dirty="0">
                <a:solidFill>
                  <a:srgbClr val="006666"/>
                </a:solidFill>
                <a:latin typeface="Liberation Sans Narrow"/>
                <a:cs typeface="Liberation Sans Narrow"/>
              </a:rPr>
              <a:t>semaphores </a:t>
            </a:r>
            <a:r>
              <a:rPr sz="2800" spc="-5" dirty="0">
                <a:solidFill>
                  <a:srgbClr val="006666"/>
                </a:solidFill>
                <a:latin typeface="Liberation Sans Narrow"/>
                <a:cs typeface="Liberation Sans Narrow"/>
              </a:rPr>
              <a:t>and </a:t>
            </a:r>
            <a:r>
              <a:rPr sz="2800" spc="-10" dirty="0">
                <a:solidFill>
                  <a:srgbClr val="006666"/>
                </a:solidFill>
                <a:latin typeface="Liberation Sans Narrow"/>
                <a:cs typeface="Liberation Sans Narrow"/>
              </a:rPr>
              <a:t>one</a:t>
            </a:r>
            <a:r>
              <a:rPr sz="2800" spc="15" dirty="0">
                <a:solidFill>
                  <a:srgbClr val="006666"/>
                </a:solidFill>
                <a:latin typeface="Liberation Sans Narrow"/>
                <a:cs typeface="Liberation Sans Narrow"/>
              </a:rPr>
              <a:t> </a:t>
            </a:r>
            <a:r>
              <a:rPr sz="2800" spc="-5" dirty="0">
                <a:solidFill>
                  <a:srgbClr val="006666"/>
                </a:solidFill>
                <a:latin typeface="Liberation Sans Narrow"/>
                <a:cs typeface="Liberation Sans Narrow"/>
              </a:rPr>
              <a:t>variable</a:t>
            </a:r>
            <a:endParaRPr sz="2800" dirty="0">
              <a:latin typeface="Liberation Sans Narrow"/>
              <a:cs typeface="Liberation Sans Narrow"/>
            </a:endParaRPr>
          </a:p>
          <a:p>
            <a:pPr marL="179705" marR="5080" indent="-79375">
              <a:lnSpc>
                <a:spcPct val="114999"/>
              </a:lnSpc>
              <a:spcBef>
                <a:spcPts val="640"/>
              </a:spcBef>
            </a:pPr>
            <a:r>
              <a:rPr sz="2200" b="1" spc="-5" dirty="0">
                <a:solidFill>
                  <a:srgbClr val="009999"/>
                </a:solidFill>
                <a:latin typeface="Courier New"/>
                <a:cs typeface="Courier New"/>
              </a:rPr>
              <a:t>mutex, wrt: </a:t>
            </a:r>
            <a:r>
              <a:rPr sz="2200" b="1" spc="-10" dirty="0">
                <a:solidFill>
                  <a:srgbClr val="009999"/>
                </a:solidFill>
                <a:latin typeface="Courier New"/>
                <a:cs typeface="Courier New"/>
              </a:rPr>
              <a:t>semaphore </a:t>
            </a:r>
            <a:r>
              <a:rPr sz="2200" b="1" dirty="0">
                <a:solidFill>
                  <a:srgbClr val="009999"/>
                </a:solidFill>
                <a:latin typeface="Courier New"/>
                <a:cs typeface="Courier New"/>
              </a:rPr>
              <a:t>(init. </a:t>
            </a:r>
            <a:r>
              <a:rPr sz="2200" b="1" spc="-5" dirty="0">
                <a:solidFill>
                  <a:srgbClr val="009999"/>
                </a:solidFill>
                <a:latin typeface="Courier New"/>
                <a:cs typeface="Courier New"/>
              </a:rPr>
              <a:t>1);  </a:t>
            </a:r>
            <a:r>
              <a:rPr sz="2200" b="1" dirty="0">
                <a:solidFill>
                  <a:srgbClr val="009999"/>
                </a:solidFill>
                <a:latin typeface="Courier New"/>
                <a:cs typeface="Courier New"/>
              </a:rPr>
              <a:t>readcount: integer (init.</a:t>
            </a:r>
            <a:r>
              <a:rPr sz="2200" b="1" spc="5" dirty="0">
                <a:solidFill>
                  <a:srgbClr val="009999"/>
                </a:solidFill>
                <a:latin typeface="Courier New"/>
                <a:cs typeface="Courier New"/>
              </a:rPr>
              <a:t> </a:t>
            </a:r>
            <a:r>
              <a:rPr sz="2200" b="1" spc="-5" dirty="0">
                <a:solidFill>
                  <a:srgbClr val="009999"/>
                </a:solidFill>
                <a:latin typeface="Courier New"/>
                <a:cs typeface="Courier New"/>
              </a:rPr>
              <a:t>0);</a:t>
            </a:r>
            <a:r>
              <a:rPr lang="en-CA" sz="2200" b="1" spc="-5" dirty="0">
                <a:solidFill>
                  <a:srgbClr val="009999"/>
                </a:solidFill>
                <a:latin typeface="Courier New"/>
                <a:cs typeface="Courier New"/>
              </a:rPr>
              <a:t> (no readers in the beginning)</a:t>
            </a:r>
            <a:endParaRPr sz="2200" dirty="0">
              <a:latin typeface="Courier New"/>
              <a:cs typeface="Courier New"/>
            </a:endParaRPr>
          </a:p>
          <a:p>
            <a:pPr>
              <a:lnSpc>
                <a:spcPct val="100000"/>
              </a:lnSpc>
              <a:spcBef>
                <a:spcPts val="50"/>
              </a:spcBef>
            </a:pPr>
            <a:endParaRPr sz="3250" dirty="0">
              <a:latin typeface="Courier New"/>
              <a:cs typeface="Courier New"/>
            </a:endParaRPr>
          </a:p>
          <a:p>
            <a:pPr marL="12700">
              <a:lnSpc>
                <a:spcPct val="100000"/>
              </a:lnSpc>
            </a:pPr>
            <a:r>
              <a:rPr sz="2800" spc="-10" dirty="0">
                <a:solidFill>
                  <a:srgbClr val="006666"/>
                </a:solidFill>
                <a:latin typeface="Liberation Sans Narrow"/>
                <a:cs typeface="Liberation Sans Narrow"/>
              </a:rPr>
              <a:t>Writer</a:t>
            </a:r>
            <a:endParaRPr sz="2800" dirty="0">
              <a:latin typeface="Liberation Sans Narrow"/>
              <a:cs typeface="Liberation Sans Narrow"/>
            </a:endParaRPr>
          </a:p>
          <a:p>
            <a:pPr marL="269875">
              <a:lnSpc>
                <a:spcPct val="100000"/>
              </a:lnSpc>
              <a:spcBef>
                <a:spcPts val="1030"/>
              </a:spcBef>
            </a:pPr>
            <a:r>
              <a:rPr sz="2200" b="1" spc="-5" dirty="0">
                <a:solidFill>
                  <a:srgbClr val="009999"/>
                </a:solidFill>
                <a:latin typeface="Courier New"/>
                <a:cs typeface="Courier New"/>
              </a:rPr>
              <a:t>wait</a:t>
            </a:r>
            <a:r>
              <a:rPr sz="2200" b="1" spc="15" dirty="0">
                <a:solidFill>
                  <a:srgbClr val="009999"/>
                </a:solidFill>
                <a:latin typeface="Courier New"/>
                <a:cs typeface="Courier New"/>
              </a:rPr>
              <a:t> </a:t>
            </a:r>
            <a:r>
              <a:rPr sz="2200" b="1" spc="-5" dirty="0">
                <a:solidFill>
                  <a:srgbClr val="009999"/>
                </a:solidFill>
                <a:latin typeface="Courier New"/>
                <a:cs typeface="Courier New"/>
              </a:rPr>
              <a:t>(wrt);</a:t>
            </a:r>
            <a:endParaRPr sz="2200" dirty="0">
              <a:latin typeface="Courier New"/>
              <a:cs typeface="Courier New"/>
            </a:endParaRPr>
          </a:p>
          <a:p>
            <a:pPr marL="179705">
              <a:lnSpc>
                <a:spcPct val="100000"/>
              </a:lnSpc>
              <a:spcBef>
                <a:spcPts val="400"/>
              </a:spcBef>
            </a:pPr>
            <a:r>
              <a:rPr sz="2200" spc="-5" dirty="0">
                <a:solidFill>
                  <a:srgbClr val="009999"/>
                </a:solidFill>
                <a:latin typeface="Courier New"/>
                <a:cs typeface="Courier New"/>
              </a:rPr>
              <a:t>. .</a:t>
            </a:r>
            <a:r>
              <a:rPr sz="2200" dirty="0">
                <a:solidFill>
                  <a:srgbClr val="009999"/>
                </a:solidFill>
                <a:latin typeface="Courier New"/>
                <a:cs typeface="Courier New"/>
              </a:rPr>
              <a:t> </a:t>
            </a:r>
            <a:r>
              <a:rPr sz="2200" spc="-5" dirty="0">
                <a:solidFill>
                  <a:srgbClr val="009999"/>
                </a:solidFill>
                <a:latin typeface="Courier New"/>
                <a:cs typeface="Courier New"/>
              </a:rPr>
              <a:t>.</a:t>
            </a:r>
            <a:endParaRPr sz="2200" dirty="0">
              <a:latin typeface="Courier New"/>
              <a:cs typeface="Courier New"/>
            </a:endParaRPr>
          </a:p>
          <a:p>
            <a:pPr marL="179705">
              <a:lnSpc>
                <a:spcPct val="100000"/>
              </a:lnSpc>
              <a:spcBef>
                <a:spcPts val="395"/>
              </a:spcBef>
            </a:pPr>
            <a:r>
              <a:rPr sz="2200" b="1" spc="-5" dirty="0">
                <a:solidFill>
                  <a:srgbClr val="FF9966"/>
                </a:solidFill>
                <a:latin typeface="Courier New"/>
                <a:cs typeface="Courier New"/>
              </a:rPr>
              <a:t>//</a:t>
            </a:r>
            <a:r>
              <a:rPr sz="2200" b="1" dirty="0">
                <a:solidFill>
                  <a:srgbClr val="FF9966"/>
                </a:solidFill>
                <a:latin typeface="Courier New"/>
                <a:cs typeface="Courier New"/>
              </a:rPr>
              <a:t> write</a:t>
            </a:r>
            <a:endParaRPr sz="2200" dirty="0">
              <a:latin typeface="Courier New"/>
              <a:cs typeface="Courier New"/>
            </a:endParaRPr>
          </a:p>
          <a:p>
            <a:pPr marL="179705">
              <a:lnSpc>
                <a:spcPct val="100000"/>
              </a:lnSpc>
              <a:spcBef>
                <a:spcPts val="400"/>
              </a:spcBef>
            </a:pPr>
            <a:r>
              <a:rPr sz="2200" spc="-5" dirty="0">
                <a:solidFill>
                  <a:srgbClr val="009999"/>
                </a:solidFill>
                <a:latin typeface="Courier New"/>
                <a:cs typeface="Courier New"/>
              </a:rPr>
              <a:t>. .</a:t>
            </a:r>
            <a:r>
              <a:rPr sz="2200" dirty="0">
                <a:solidFill>
                  <a:srgbClr val="009999"/>
                </a:solidFill>
                <a:latin typeface="Courier New"/>
                <a:cs typeface="Courier New"/>
              </a:rPr>
              <a:t> </a:t>
            </a:r>
            <a:r>
              <a:rPr sz="2200" spc="-5" dirty="0">
                <a:solidFill>
                  <a:srgbClr val="009999"/>
                </a:solidFill>
                <a:latin typeface="Courier New"/>
                <a:cs typeface="Courier New"/>
              </a:rPr>
              <a:t>.</a:t>
            </a:r>
            <a:endParaRPr sz="2200" dirty="0">
              <a:latin typeface="Courier New"/>
              <a:cs typeface="Courier New"/>
            </a:endParaRPr>
          </a:p>
          <a:p>
            <a:pPr marL="179705">
              <a:lnSpc>
                <a:spcPct val="100000"/>
              </a:lnSpc>
              <a:spcBef>
                <a:spcPts val="395"/>
              </a:spcBef>
            </a:pPr>
            <a:r>
              <a:rPr sz="2200" b="1" dirty="0">
                <a:solidFill>
                  <a:srgbClr val="009999"/>
                </a:solidFill>
                <a:latin typeface="Courier New"/>
                <a:cs typeface="Courier New"/>
              </a:rPr>
              <a:t>signal</a:t>
            </a:r>
            <a:r>
              <a:rPr sz="2200" b="1" spc="5" dirty="0">
                <a:solidFill>
                  <a:srgbClr val="009999"/>
                </a:solidFill>
                <a:latin typeface="Courier New"/>
                <a:cs typeface="Courier New"/>
              </a:rPr>
              <a:t> </a:t>
            </a:r>
            <a:r>
              <a:rPr sz="2200" b="1" dirty="0">
                <a:solidFill>
                  <a:srgbClr val="009999"/>
                </a:solidFill>
                <a:latin typeface="Courier New"/>
                <a:cs typeface="Courier New"/>
              </a:rPr>
              <a:t>(wrt);</a:t>
            </a:r>
            <a:endParaRPr sz="2200" dirty="0">
              <a:latin typeface="Courier New"/>
              <a:cs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469849"/>
            <a:ext cx="2623922" cy="514350"/>
          </a:xfrm>
          <a:prstGeom prst="rect">
            <a:avLst/>
          </a:prstGeom>
        </p:spPr>
        <p:txBody>
          <a:bodyPr vert="horz" wrap="square" lIns="0" tIns="13335" rIns="0" bIns="0" rtlCol="0">
            <a:spAutoFit/>
          </a:bodyPr>
          <a:lstStyle/>
          <a:p>
            <a:pPr marL="12700">
              <a:lnSpc>
                <a:spcPct val="100000"/>
              </a:lnSpc>
              <a:spcBef>
                <a:spcPts val="105"/>
              </a:spcBef>
            </a:pPr>
            <a:r>
              <a:rPr dirty="0"/>
              <a:t>The</a:t>
            </a:r>
            <a:r>
              <a:rPr spc="-90" dirty="0"/>
              <a:t> </a:t>
            </a:r>
            <a:r>
              <a:rPr dirty="0"/>
              <a:t>readers</a:t>
            </a:r>
          </a:p>
        </p:txBody>
      </p:sp>
      <p:sp>
        <p:nvSpPr>
          <p:cNvPr id="6" name="object 6"/>
          <p:cNvSpPr txBox="1"/>
          <p:nvPr/>
        </p:nvSpPr>
        <p:spPr>
          <a:xfrm>
            <a:off x="1414017" y="1506729"/>
            <a:ext cx="6179185" cy="1176655"/>
          </a:xfrm>
          <a:prstGeom prst="rect">
            <a:avLst/>
          </a:prstGeom>
        </p:spPr>
        <p:txBody>
          <a:bodyPr vert="horz" wrap="square" lIns="0" tIns="59690" rIns="0" bIns="0" rtlCol="0">
            <a:spAutoFit/>
          </a:bodyPr>
          <a:lstStyle/>
          <a:p>
            <a:pPr marL="12700">
              <a:lnSpc>
                <a:spcPct val="100000"/>
              </a:lnSpc>
              <a:spcBef>
                <a:spcPts val="470"/>
              </a:spcBef>
            </a:pPr>
            <a:r>
              <a:rPr sz="2200" b="1" spc="-5" dirty="0">
                <a:solidFill>
                  <a:srgbClr val="009999"/>
                </a:solidFill>
                <a:latin typeface="Courier New"/>
                <a:cs typeface="Courier New"/>
              </a:rPr>
              <a:t>wait</a:t>
            </a:r>
            <a:r>
              <a:rPr sz="2200" b="1" spc="15" dirty="0">
                <a:solidFill>
                  <a:srgbClr val="009999"/>
                </a:solidFill>
                <a:latin typeface="Courier New"/>
                <a:cs typeface="Courier New"/>
              </a:rPr>
              <a:t> </a:t>
            </a:r>
            <a:r>
              <a:rPr sz="2200" b="1" spc="-10" dirty="0">
                <a:solidFill>
                  <a:srgbClr val="009999"/>
                </a:solidFill>
                <a:latin typeface="Courier New"/>
                <a:cs typeface="Courier New"/>
              </a:rPr>
              <a:t>(mutex);</a:t>
            </a:r>
            <a:endParaRPr sz="2200">
              <a:latin typeface="Courier New"/>
              <a:cs typeface="Courier New"/>
            </a:endParaRPr>
          </a:p>
          <a:p>
            <a:pPr marL="440690">
              <a:lnSpc>
                <a:spcPct val="100000"/>
              </a:lnSpc>
              <a:spcBef>
                <a:spcPts val="370"/>
              </a:spcBef>
            </a:pPr>
            <a:r>
              <a:rPr sz="2200" b="1" dirty="0">
                <a:solidFill>
                  <a:srgbClr val="009999"/>
                </a:solidFill>
                <a:latin typeface="Courier New"/>
                <a:cs typeface="Courier New"/>
              </a:rPr>
              <a:t>readcount++;</a:t>
            </a:r>
            <a:endParaRPr sz="2200">
              <a:latin typeface="Courier New"/>
              <a:cs typeface="Courier New"/>
            </a:endParaRPr>
          </a:p>
          <a:p>
            <a:pPr marL="440690">
              <a:lnSpc>
                <a:spcPct val="100000"/>
              </a:lnSpc>
              <a:spcBef>
                <a:spcPts val="400"/>
              </a:spcBef>
            </a:pPr>
            <a:r>
              <a:rPr sz="2200" b="1" spc="-5" dirty="0">
                <a:solidFill>
                  <a:srgbClr val="009999"/>
                </a:solidFill>
                <a:latin typeface="Courier New"/>
                <a:cs typeface="Courier New"/>
              </a:rPr>
              <a:t>if readcount </a:t>
            </a:r>
            <a:r>
              <a:rPr sz="2200" b="1" spc="5" dirty="0">
                <a:solidFill>
                  <a:srgbClr val="009999"/>
                </a:solidFill>
                <a:latin typeface="Courier New"/>
                <a:cs typeface="Courier New"/>
              </a:rPr>
              <a:t>== </a:t>
            </a:r>
            <a:r>
              <a:rPr sz="2200" b="1" spc="-5" dirty="0">
                <a:solidFill>
                  <a:srgbClr val="009999"/>
                </a:solidFill>
                <a:latin typeface="Courier New"/>
                <a:cs typeface="Courier New"/>
              </a:rPr>
              <a:t>1 </a:t>
            </a:r>
            <a:r>
              <a:rPr sz="2200" b="1" dirty="0">
                <a:solidFill>
                  <a:srgbClr val="009999"/>
                </a:solidFill>
                <a:latin typeface="Courier New"/>
                <a:cs typeface="Courier New"/>
              </a:rPr>
              <a:t>then wait</a:t>
            </a:r>
            <a:r>
              <a:rPr sz="2200" b="1" spc="70" dirty="0">
                <a:solidFill>
                  <a:srgbClr val="009999"/>
                </a:solidFill>
                <a:latin typeface="Courier New"/>
                <a:cs typeface="Courier New"/>
              </a:rPr>
              <a:t> </a:t>
            </a:r>
            <a:r>
              <a:rPr sz="2200" b="1" dirty="0">
                <a:solidFill>
                  <a:srgbClr val="009999"/>
                </a:solidFill>
                <a:latin typeface="Courier New"/>
                <a:cs typeface="Courier New"/>
              </a:rPr>
              <a:t>(wrt);</a:t>
            </a:r>
            <a:endParaRPr sz="2200">
              <a:latin typeface="Courier New"/>
              <a:cs typeface="Courier New"/>
            </a:endParaRPr>
          </a:p>
        </p:txBody>
      </p:sp>
      <p:sp>
        <p:nvSpPr>
          <p:cNvPr id="7" name="object 7"/>
          <p:cNvSpPr txBox="1"/>
          <p:nvPr/>
        </p:nvSpPr>
        <p:spPr>
          <a:xfrm>
            <a:off x="1505458" y="2708274"/>
            <a:ext cx="2548255" cy="360680"/>
          </a:xfrm>
          <a:prstGeom prst="rect">
            <a:avLst/>
          </a:prstGeom>
        </p:spPr>
        <p:txBody>
          <a:bodyPr vert="horz" wrap="square" lIns="0" tIns="12065" rIns="0" bIns="0" rtlCol="0">
            <a:spAutoFit/>
          </a:bodyPr>
          <a:lstStyle/>
          <a:p>
            <a:pPr marL="12700">
              <a:lnSpc>
                <a:spcPct val="100000"/>
              </a:lnSpc>
              <a:spcBef>
                <a:spcPts val="95"/>
              </a:spcBef>
            </a:pPr>
            <a:r>
              <a:rPr sz="2200" b="1" dirty="0">
                <a:solidFill>
                  <a:srgbClr val="009999"/>
                </a:solidFill>
                <a:latin typeface="Courier New"/>
                <a:cs typeface="Courier New"/>
              </a:rPr>
              <a:t>signal</a:t>
            </a:r>
            <a:r>
              <a:rPr sz="2200" b="1" spc="-80" dirty="0">
                <a:solidFill>
                  <a:srgbClr val="009999"/>
                </a:solidFill>
                <a:latin typeface="Courier New"/>
                <a:cs typeface="Courier New"/>
              </a:rPr>
              <a:t> </a:t>
            </a:r>
            <a:r>
              <a:rPr sz="2200" b="1" dirty="0">
                <a:solidFill>
                  <a:srgbClr val="009999"/>
                </a:solidFill>
                <a:latin typeface="Courier New"/>
                <a:cs typeface="Courier New"/>
              </a:rPr>
              <a:t>(mutex);</a:t>
            </a:r>
            <a:endParaRPr sz="2200">
              <a:latin typeface="Courier New"/>
              <a:cs typeface="Courier New"/>
            </a:endParaRPr>
          </a:p>
        </p:txBody>
      </p:sp>
      <p:sp>
        <p:nvSpPr>
          <p:cNvPr id="8" name="object 8"/>
          <p:cNvSpPr txBox="1"/>
          <p:nvPr/>
        </p:nvSpPr>
        <p:spPr>
          <a:xfrm>
            <a:off x="1426210" y="3487292"/>
            <a:ext cx="2540000" cy="482600"/>
          </a:xfrm>
          <a:prstGeom prst="rect">
            <a:avLst/>
          </a:prstGeom>
        </p:spPr>
        <p:txBody>
          <a:bodyPr vert="horz" wrap="square" lIns="0" tIns="12700" rIns="0" bIns="0" rtlCol="0">
            <a:spAutoFit/>
          </a:bodyPr>
          <a:lstStyle/>
          <a:p>
            <a:pPr marL="12700">
              <a:lnSpc>
                <a:spcPct val="100000"/>
              </a:lnSpc>
              <a:spcBef>
                <a:spcPts val="100"/>
              </a:spcBef>
            </a:pPr>
            <a:r>
              <a:rPr sz="3000" b="1" spc="-5" dirty="0">
                <a:solidFill>
                  <a:srgbClr val="FF3300"/>
                </a:solidFill>
                <a:latin typeface="Courier New"/>
                <a:cs typeface="Courier New"/>
              </a:rPr>
              <a:t>// CS:</a:t>
            </a:r>
            <a:r>
              <a:rPr sz="3000" b="1" spc="-95" dirty="0">
                <a:solidFill>
                  <a:srgbClr val="FF3300"/>
                </a:solidFill>
                <a:latin typeface="Courier New"/>
                <a:cs typeface="Courier New"/>
              </a:rPr>
              <a:t> </a:t>
            </a:r>
            <a:r>
              <a:rPr sz="3000" b="1" spc="-5" dirty="0">
                <a:solidFill>
                  <a:srgbClr val="FF3300"/>
                </a:solidFill>
                <a:latin typeface="Courier New"/>
                <a:cs typeface="Courier New"/>
              </a:rPr>
              <a:t>read</a:t>
            </a:r>
            <a:endParaRPr sz="3000">
              <a:latin typeface="Courier New"/>
              <a:cs typeface="Courier New"/>
            </a:endParaRPr>
          </a:p>
        </p:txBody>
      </p:sp>
      <p:sp>
        <p:nvSpPr>
          <p:cNvPr id="9" name="object 9"/>
          <p:cNvSpPr txBox="1"/>
          <p:nvPr/>
        </p:nvSpPr>
        <p:spPr>
          <a:xfrm>
            <a:off x="1505458" y="4340483"/>
            <a:ext cx="7430134" cy="2173672"/>
          </a:xfrm>
          <a:prstGeom prst="rect">
            <a:avLst/>
          </a:prstGeom>
        </p:spPr>
        <p:txBody>
          <a:bodyPr vert="horz" wrap="square" lIns="0" tIns="62230" rIns="0" bIns="0" rtlCol="0">
            <a:spAutoFit/>
          </a:bodyPr>
          <a:lstStyle/>
          <a:p>
            <a:pPr marL="12700">
              <a:lnSpc>
                <a:spcPct val="100000"/>
              </a:lnSpc>
              <a:spcBef>
                <a:spcPts val="490"/>
              </a:spcBef>
            </a:pPr>
            <a:r>
              <a:rPr sz="2200" b="1" spc="-5" dirty="0">
                <a:solidFill>
                  <a:srgbClr val="009999"/>
                </a:solidFill>
                <a:latin typeface="Courier New"/>
                <a:cs typeface="Courier New"/>
              </a:rPr>
              <a:t>wait</a:t>
            </a:r>
            <a:r>
              <a:rPr sz="2200" b="1" spc="5" dirty="0">
                <a:solidFill>
                  <a:srgbClr val="009999"/>
                </a:solidFill>
                <a:latin typeface="Courier New"/>
                <a:cs typeface="Courier New"/>
              </a:rPr>
              <a:t> </a:t>
            </a:r>
            <a:r>
              <a:rPr sz="2200" b="1" spc="-5" dirty="0">
                <a:solidFill>
                  <a:srgbClr val="009999"/>
                </a:solidFill>
                <a:latin typeface="Courier New"/>
                <a:cs typeface="Courier New"/>
              </a:rPr>
              <a:t>(mutex);</a:t>
            </a:r>
            <a:endParaRPr sz="2200" dirty="0">
              <a:latin typeface="Courier New"/>
              <a:cs typeface="Courier New"/>
            </a:endParaRPr>
          </a:p>
          <a:p>
            <a:pPr marL="349250">
              <a:lnSpc>
                <a:spcPct val="100000"/>
              </a:lnSpc>
              <a:spcBef>
                <a:spcPts val="400"/>
              </a:spcBef>
            </a:pPr>
            <a:r>
              <a:rPr lang="en-CA" sz="2200" b="1" spc="-5" dirty="0">
                <a:solidFill>
                  <a:srgbClr val="009999"/>
                </a:solidFill>
                <a:latin typeface="Courier New"/>
                <a:cs typeface="Courier New"/>
              </a:rPr>
              <a:t>r</a:t>
            </a:r>
            <a:r>
              <a:rPr sz="2200" b="1" spc="-5" dirty="0" err="1">
                <a:solidFill>
                  <a:srgbClr val="009999"/>
                </a:solidFill>
                <a:latin typeface="Courier New"/>
                <a:cs typeface="Courier New"/>
              </a:rPr>
              <a:t>eadcount</a:t>
            </a:r>
            <a:r>
              <a:rPr lang="en-CA" sz="2200" b="1" spc="15" dirty="0">
                <a:solidFill>
                  <a:srgbClr val="009999"/>
                </a:solidFill>
                <a:latin typeface="Courier New"/>
                <a:cs typeface="Courier New"/>
              </a:rPr>
              <a:t>-</a:t>
            </a:r>
            <a:r>
              <a:rPr sz="2200" b="1" spc="-5" dirty="0">
                <a:solidFill>
                  <a:srgbClr val="009999"/>
                </a:solidFill>
                <a:latin typeface="Courier New"/>
                <a:cs typeface="Courier New"/>
              </a:rPr>
              <a:t>-;</a:t>
            </a:r>
            <a:endParaRPr sz="2200" dirty="0">
              <a:latin typeface="Courier New"/>
              <a:cs typeface="Courier New"/>
            </a:endParaRPr>
          </a:p>
          <a:p>
            <a:pPr marL="12700" marR="1013460" indent="336550">
              <a:lnSpc>
                <a:spcPct val="100000"/>
              </a:lnSpc>
              <a:spcBef>
                <a:spcPts val="395"/>
              </a:spcBef>
            </a:pPr>
            <a:r>
              <a:rPr sz="2200" b="1" spc="-5" dirty="0">
                <a:solidFill>
                  <a:srgbClr val="009999"/>
                </a:solidFill>
                <a:latin typeface="Courier New"/>
                <a:cs typeface="Courier New"/>
              </a:rPr>
              <a:t>if readcount </a:t>
            </a:r>
            <a:r>
              <a:rPr sz="2200" b="1" spc="5" dirty="0">
                <a:solidFill>
                  <a:srgbClr val="009999"/>
                </a:solidFill>
                <a:latin typeface="Courier New"/>
                <a:cs typeface="Courier New"/>
              </a:rPr>
              <a:t>== </a:t>
            </a:r>
            <a:r>
              <a:rPr sz="2200" b="1" spc="-5" dirty="0">
                <a:solidFill>
                  <a:srgbClr val="009999"/>
                </a:solidFill>
                <a:latin typeface="Courier New"/>
                <a:cs typeface="Courier New"/>
              </a:rPr>
              <a:t>0 </a:t>
            </a:r>
            <a:r>
              <a:rPr sz="2200" b="1" dirty="0">
                <a:solidFill>
                  <a:srgbClr val="009999"/>
                </a:solidFill>
                <a:latin typeface="Courier New"/>
                <a:cs typeface="Courier New"/>
              </a:rPr>
              <a:t>then signal </a:t>
            </a:r>
            <a:r>
              <a:rPr sz="2200" b="1" spc="-5" dirty="0">
                <a:solidFill>
                  <a:srgbClr val="009999"/>
                </a:solidFill>
                <a:latin typeface="Courier New"/>
                <a:cs typeface="Courier New"/>
              </a:rPr>
              <a:t>(wrt);  </a:t>
            </a:r>
            <a:r>
              <a:rPr sz="2200" b="1" dirty="0">
                <a:solidFill>
                  <a:srgbClr val="009999"/>
                </a:solidFill>
                <a:latin typeface="Courier New"/>
                <a:cs typeface="Courier New"/>
              </a:rPr>
              <a:t>signal</a:t>
            </a:r>
            <a:r>
              <a:rPr sz="2200" b="1" spc="5" dirty="0">
                <a:solidFill>
                  <a:srgbClr val="009999"/>
                </a:solidFill>
                <a:latin typeface="Courier New"/>
                <a:cs typeface="Courier New"/>
              </a:rPr>
              <a:t> </a:t>
            </a:r>
            <a:r>
              <a:rPr sz="2200" b="1" dirty="0">
                <a:solidFill>
                  <a:srgbClr val="009999"/>
                </a:solidFill>
                <a:latin typeface="Courier New"/>
                <a:cs typeface="Courier New"/>
              </a:rPr>
              <a:t>(mutex):</a:t>
            </a:r>
            <a:endParaRPr sz="2200" dirty="0">
              <a:latin typeface="Courier New"/>
              <a:cs typeface="Courier New"/>
            </a:endParaRPr>
          </a:p>
          <a:p>
            <a:pPr marL="4149090">
              <a:lnSpc>
                <a:spcPts val="1945"/>
              </a:lnSpc>
              <a:spcBef>
                <a:spcPts val="1280"/>
              </a:spcBef>
            </a:pPr>
            <a:r>
              <a:rPr sz="1800" spc="-10" dirty="0">
                <a:solidFill>
                  <a:srgbClr val="333399"/>
                </a:solidFill>
                <a:latin typeface="Liberation Sans Narrow"/>
                <a:cs typeface="Liberation Sans Narrow"/>
              </a:rPr>
              <a:t>Last outgoing reader must allow</a:t>
            </a:r>
            <a:r>
              <a:rPr sz="1800" spc="190" dirty="0">
                <a:solidFill>
                  <a:srgbClr val="333399"/>
                </a:solidFill>
                <a:latin typeface="Liberation Sans Narrow"/>
                <a:cs typeface="Liberation Sans Narrow"/>
              </a:rPr>
              <a:t> </a:t>
            </a:r>
            <a:r>
              <a:rPr sz="1800" spc="-5" dirty="0">
                <a:solidFill>
                  <a:srgbClr val="333399"/>
                </a:solidFill>
                <a:latin typeface="Liberation Sans Narrow"/>
                <a:cs typeface="Liberation Sans Narrow"/>
              </a:rPr>
              <a:t>writers</a:t>
            </a:r>
            <a:r>
              <a:rPr lang="en-CA" spc="-5" dirty="0">
                <a:solidFill>
                  <a:srgbClr val="333399"/>
                </a:solidFill>
                <a:latin typeface="Liberation Sans Narrow"/>
                <a:cs typeface="Liberation Sans Narrow"/>
              </a:rPr>
              <a:t> </a:t>
            </a:r>
            <a:r>
              <a:rPr sz="1800" spc="-5" dirty="0">
                <a:solidFill>
                  <a:srgbClr val="333399"/>
                </a:solidFill>
                <a:latin typeface="Liberation Sans Narrow"/>
                <a:cs typeface="Liberation Sans Narrow"/>
              </a:rPr>
              <a:t>access</a:t>
            </a:r>
            <a:endParaRPr sz="1800" dirty="0">
              <a:latin typeface="Liberation Sans Narrow"/>
              <a:cs typeface="Liberation Sans Narrow"/>
            </a:endParaRPr>
          </a:p>
        </p:txBody>
      </p:sp>
      <p:sp>
        <p:nvSpPr>
          <p:cNvPr id="10" name="object 10"/>
          <p:cNvSpPr txBox="1"/>
          <p:nvPr/>
        </p:nvSpPr>
        <p:spPr>
          <a:xfrm>
            <a:off x="5776976" y="2906725"/>
            <a:ext cx="3055620" cy="1398203"/>
          </a:xfrm>
          <a:prstGeom prst="rect">
            <a:avLst/>
          </a:prstGeom>
        </p:spPr>
        <p:txBody>
          <a:bodyPr vert="horz" wrap="square" lIns="0" tIns="67945" rIns="0" bIns="0" rtlCol="0">
            <a:spAutoFit/>
          </a:bodyPr>
          <a:lstStyle/>
          <a:p>
            <a:pPr marL="12700" marR="5080">
              <a:lnSpc>
                <a:spcPct val="80000"/>
              </a:lnSpc>
              <a:spcBef>
                <a:spcPts val="535"/>
              </a:spcBef>
            </a:pPr>
            <a:r>
              <a:rPr sz="1800" spc="-5" dirty="0">
                <a:solidFill>
                  <a:srgbClr val="333399"/>
                </a:solidFill>
                <a:latin typeface="Liberation Sans Narrow"/>
                <a:cs typeface="Liberation Sans Narrow"/>
              </a:rPr>
              <a:t>The first </a:t>
            </a:r>
            <a:r>
              <a:rPr sz="1800" spc="-10" dirty="0">
                <a:solidFill>
                  <a:srgbClr val="333399"/>
                </a:solidFill>
                <a:latin typeface="Liberation Sans Narrow"/>
                <a:cs typeface="Liberation Sans Narrow"/>
              </a:rPr>
              <a:t>reader </a:t>
            </a:r>
            <a:r>
              <a:rPr sz="1800" spc="-5" dirty="0">
                <a:solidFill>
                  <a:srgbClr val="333399"/>
                </a:solidFill>
                <a:latin typeface="Liberation Sans Narrow"/>
                <a:cs typeface="Liberation Sans Narrow"/>
              </a:rPr>
              <a:t>in </a:t>
            </a:r>
            <a:r>
              <a:rPr sz="1800" dirty="0">
                <a:solidFill>
                  <a:srgbClr val="333399"/>
                </a:solidFill>
                <a:latin typeface="Liberation Sans Narrow"/>
                <a:cs typeface="Liberation Sans Narrow"/>
              </a:rPr>
              <a:t>a </a:t>
            </a:r>
            <a:r>
              <a:rPr sz="1800" spc="-5" dirty="0">
                <a:solidFill>
                  <a:srgbClr val="333399"/>
                </a:solidFill>
                <a:latin typeface="Liberation Sans Narrow"/>
                <a:cs typeface="Liberation Sans Narrow"/>
              </a:rPr>
              <a:t>group </a:t>
            </a:r>
            <a:r>
              <a:rPr sz="1800" spc="-10" dirty="0">
                <a:solidFill>
                  <a:srgbClr val="333399"/>
                </a:solidFill>
                <a:latin typeface="Liberation Sans Narrow"/>
                <a:cs typeface="Liberation Sans Narrow"/>
              </a:rPr>
              <a:t>might  </a:t>
            </a:r>
            <a:r>
              <a:rPr sz="1800" spc="-5" dirty="0">
                <a:solidFill>
                  <a:srgbClr val="333399"/>
                </a:solidFill>
                <a:latin typeface="Liberation Sans Narrow"/>
                <a:cs typeface="Liberation Sans Narrow"/>
              </a:rPr>
              <a:t>have </a:t>
            </a:r>
            <a:r>
              <a:rPr sz="1800" dirty="0">
                <a:solidFill>
                  <a:srgbClr val="333399"/>
                </a:solidFill>
                <a:latin typeface="Liberation Sans Narrow"/>
                <a:cs typeface="Liberation Sans Narrow"/>
              </a:rPr>
              <a:t>to </a:t>
            </a:r>
            <a:r>
              <a:rPr sz="1800" spc="-5" dirty="0">
                <a:solidFill>
                  <a:srgbClr val="333399"/>
                </a:solidFill>
                <a:latin typeface="Liberation Sans Narrow"/>
                <a:cs typeface="Liberation Sans Narrow"/>
              </a:rPr>
              <a:t>wait on </a:t>
            </a:r>
            <a:r>
              <a:rPr sz="1800" dirty="0">
                <a:solidFill>
                  <a:srgbClr val="333399"/>
                </a:solidFill>
                <a:latin typeface="Liberation Sans Narrow"/>
                <a:cs typeface="Liberation Sans Narrow"/>
              </a:rPr>
              <a:t>wrt, </a:t>
            </a:r>
            <a:r>
              <a:rPr sz="1800" spc="-5" dirty="0">
                <a:solidFill>
                  <a:srgbClr val="333399"/>
                </a:solidFill>
                <a:latin typeface="Liberation Sans Narrow"/>
                <a:cs typeface="Liberation Sans Narrow"/>
              </a:rPr>
              <a:t>they should also block writers. When he enters, the  </a:t>
            </a:r>
            <a:r>
              <a:rPr sz="1800" spc="-10" dirty="0">
                <a:solidFill>
                  <a:srgbClr val="333399"/>
                </a:solidFill>
                <a:latin typeface="Liberation Sans Narrow"/>
                <a:cs typeface="Liberation Sans Narrow"/>
              </a:rPr>
              <a:t>following </a:t>
            </a:r>
            <a:r>
              <a:rPr sz="1800" dirty="0">
                <a:solidFill>
                  <a:srgbClr val="333399"/>
                </a:solidFill>
                <a:latin typeface="Liberation Sans Narrow"/>
                <a:cs typeface="Liberation Sans Narrow"/>
              </a:rPr>
              <a:t>will </a:t>
            </a:r>
            <a:r>
              <a:rPr sz="1800" spc="-5" dirty="0">
                <a:solidFill>
                  <a:srgbClr val="333399"/>
                </a:solidFill>
                <a:latin typeface="Liberation Sans Narrow"/>
                <a:cs typeface="Liberation Sans Narrow"/>
              </a:rPr>
              <a:t>be able </a:t>
            </a:r>
            <a:r>
              <a:rPr sz="1800" dirty="0">
                <a:solidFill>
                  <a:srgbClr val="333399"/>
                </a:solidFill>
                <a:latin typeface="Liberation Sans Narrow"/>
                <a:cs typeface="Liberation Sans Narrow"/>
              </a:rPr>
              <a:t>to </a:t>
            </a:r>
            <a:r>
              <a:rPr sz="1800" spc="-5" dirty="0">
                <a:solidFill>
                  <a:srgbClr val="333399"/>
                </a:solidFill>
                <a:latin typeface="Liberation Sans Narrow"/>
                <a:cs typeface="Liberation Sans Narrow"/>
              </a:rPr>
              <a:t>enter</a:t>
            </a:r>
            <a:r>
              <a:rPr sz="1800" spc="60" dirty="0">
                <a:solidFill>
                  <a:srgbClr val="333399"/>
                </a:solidFill>
                <a:latin typeface="Liberation Sans Narrow"/>
                <a:cs typeface="Liberation Sans Narrow"/>
              </a:rPr>
              <a:t> </a:t>
            </a:r>
            <a:r>
              <a:rPr sz="1800" spc="-5" dirty="0">
                <a:solidFill>
                  <a:srgbClr val="333399"/>
                </a:solidFill>
                <a:latin typeface="Liberation Sans Narrow"/>
                <a:cs typeface="Liberation Sans Narrow"/>
              </a:rPr>
              <a:t>freely</a:t>
            </a:r>
            <a:endParaRPr sz="1800" dirty="0">
              <a:latin typeface="Liberation Sans Narrow"/>
              <a:cs typeface="Liberation Sans Narrow"/>
            </a:endParaRPr>
          </a:p>
        </p:txBody>
      </p:sp>
      <p:sp>
        <p:nvSpPr>
          <p:cNvPr id="11" name="object 11"/>
          <p:cNvSpPr/>
          <p:nvPr/>
        </p:nvSpPr>
        <p:spPr>
          <a:xfrm>
            <a:off x="7055357" y="2657094"/>
            <a:ext cx="76200" cy="400050"/>
          </a:xfrm>
          <a:custGeom>
            <a:avLst/>
            <a:gdLst/>
            <a:ahLst/>
            <a:cxnLst/>
            <a:rect l="l" t="t" r="r" b="b"/>
            <a:pathLst>
              <a:path w="76200" h="400050">
                <a:moveTo>
                  <a:pt x="57150" y="57150"/>
                </a:moveTo>
                <a:lnTo>
                  <a:pt x="19050" y="57150"/>
                </a:lnTo>
                <a:lnTo>
                  <a:pt x="19050" y="400050"/>
                </a:lnTo>
                <a:lnTo>
                  <a:pt x="57150" y="400050"/>
                </a:lnTo>
                <a:lnTo>
                  <a:pt x="57150" y="57150"/>
                </a:lnTo>
                <a:close/>
              </a:path>
              <a:path w="76200" h="400050">
                <a:moveTo>
                  <a:pt x="38100" y="0"/>
                </a:moveTo>
                <a:lnTo>
                  <a:pt x="0" y="76200"/>
                </a:lnTo>
                <a:lnTo>
                  <a:pt x="19050" y="76200"/>
                </a:lnTo>
                <a:lnTo>
                  <a:pt x="19050" y="57150"/>
                </a:lnTo>
                <a:lnTo>
                  <a:pt x="66675" y="57150"/>
                </a:lnTo>
                <a:lnTo>
                  <a:pt x="38100" y="0"/>
                </a:lnTo>
                <a:close/>
              </a:path>
              <a:path w="76200" h="400050">
                <a:moveTo>
                  <a:pt x="66675" y="57150"/>
                </a:moveTo>
                <a:lnTo>
                  <a:pt x="57150" y="57150"/>
                </a:lnTo>
                <a:lnTo>
                  <a:pt x="57150" y="76200"/>
                </a:lnTo>
                <a:lnTo>
                  <a:pt x="76200" y="76200"/>
                </a:lnTo>
                <a:lnTo>
                  <a:pt x="66675" y="57150"/>
                </a:lnTo>
                <a:close/>
              </a:path>
            </a:pathLst>
          </a:custGeom>
          <a:solidFill>
            <a:srgbClr val="800000"/>
          </a:solidFill>
        </p:spPr>
        <p:txBody>
          <a:bodyPr wrap="square" lIns="0" tIns="0" rIns="0" bIns="0" rtlCol="0"/>
          <a:lstStyle/>
          <a:p>
            <a:endParaRPr/>
          </a:p>
        </p:txBody>
      </p:sp>
      <p:sp>
        <p:nvSpPr>
          <p:cNvPr id="12" name="object 12"/>
          <p:cNvSpPr/>
          <p:nvPr/>
        </p:nvSpPr>
        <p:spPr>
          <a:xfrm>
            <a:off x="6211061" y="5639561"/>
            <a:ext cx="76200" cy="400050"/>
          </a:xfrm>
          <a:custGeom>
            <a:avLst/>
            <a:gdLst/>
            <a:ahLst/>
            <a:cxnLst/>
            <a:rect l="l" t="t" r="r" b="b"/>
            <a:pathLst>
              <a:path w="76200" h="400050">
                <a:moveTo>
                  <a:pt x="57150" y="57150"/>
                </a:moveTo>
                <a:lnTo>
                  <a:pt x="19050" y="57150"/>
                </a:lnTo>
                <a:lnTo>
                  <a:pt x="19050" y="400050"/>
                </a:lnTo>
                <a:lnTo>
                  <a:pt x="57150" y="400050"/>
                </a:lnTo>
                <a:lnTo>
                  <a:pt x="57150" y="57150"/>
                </a:lnTo>
                <a:close/>
              </a:path>
              <a:path w="76200" h="400050">
                <a:moveTo>
                  <a:pt x="38100" y="0"/>
                </a:moveTo>
                <a:lnTo>
                  <a:pt x="0" y="76200"/>
                </a:lnTo>
                <a:lnTo>
                  <a:pt x="19050" y="76200"/>
                </a:lnTo>
                <a:lnTo>
                  <a:pt x="19050" y="57150"/>
                </a:lnTo>
                <a:lnTo>
                  <a:pt x="66675" y="57150"/>
                </a:lnTo>
                <a:lnTo>
                  <a:pt x="38100" y="0"/>
                </a:lnTo>
                <a:close/>
              </a:path>
              <a:path w="76200" h="400050">
                <a:moveTo>
                  <a:pt x="66675" y="57150"/>
                </a:moveTo>
                <a:lnTo>
                  <a:pt x="57150" y="57150"/>
                </a:lnTo>
                <a:lnTo>
                  <a:pt x="57150" y="76200"/>
                </a:lnTo>
                <a:lnTo>
                  <a:pt x="76200" y="76200"/>
                </a:lnTo>
                <a:lnTo>
                  <a:pt x="66675" y="57150"/>
                </a:lnTo>
                <a:close/>
              </a:path>
            </a:pathLst>
          </a:custGeom>
          <a:solidFill>
            <a:srgbClr val="800000"/>
          </a:solidFill>
        </p:spPr>
        <p:txBody>
          <a:bodyPr wrap="square" lIns="0" tIns="0" rIns="0" bIns="0" rtlCol="0"/>
          <a:lstStyle/>
          <a:p>
            <a:endParaRPr/>
          </a:p>
        </p:txBody>
      </p:sp>
      <p:sp>
        <p:nvSpPr>
          <p:cNvPr id="13" name="object 13"/>
          <p:cNvSpPr/>
          <p:nvPr/>
        </p:nvSpPr>
        <p:spPr>
          <a:xfrm>
            <a:off x="1183386" y="1666494"/>
            <a:ext cx="76200" cy="1371600"/>
          </a:xfrm>
          <a:custGeom>
            <a:avLst/>
            <a:gdLst/>
            <a:ahLst/>
            <a:cxnLst/>
            <a:rect l="l" t="t" r="r" b="b"/>
            <a:pathLst>
              <a:path w="76200" h="1371600">
                <a:moveTo>
                  <a:pt x="76200" y="1371600"/>
                </a:moveTo>
                <a:lnTo>
                  <a:pt x="46537" y="1362616"/>
                </a:lnTo>
                <a:lnTo>
                  <a:pt x="22317" y="1338119"/>
                </a:lnTo>
                <a:lnTo>
                  <a:pt x="5987" y="1301787"/>
                </a:lnTo>
                <a:lnTo>
                  <a:pt x="0" y="1257300"/>
                </a:lnTo>
                <a:lnTo>
                  <a:pt x="0" y="114300"/>
                </a:lnTo>
                <a:lnTo>
                  <a:pt x="5987" y="69812"/>
                </a:lnTo>
                <a:lnTo>
                  <a:pt x="22317" y="33480"/>
                </a:lnTo>
                <a:lnTo>
                  <a:pt x="46537" y="8983"/>
                </a:lnTo>
                <a:lnTo>
                  <a:pt x="76200" y="0"/>
                </a:lnTo>
              </a:path>
            </a:pathLst>
          </a:custGeom>
          <a:ln w="38100">
            <a:solidFill>
              <a:srgbClr val="FF3300"/>
            </a:solidFill>
          </a:ln>
        </p:spPr>
        <p:txBody>
          <a:bodyPr wrap="square" lIns="0" tIns="0" rIns="0" bIns="0" rtlCol="0"/>
          <a:lstStyle/>
          <a:p>
            <a:endParaRPr/>
          </a:p>
        </p:txBody>
      </p:sp>
      <p:sp>
        <p:nvSpPr>
          <p:cNvPr id="14" name="object 14"/>
          <p:cNvSpPr/>
          <p:nvPr/>
        </p:nvSpPr>
        <p:spPr>
          <a:xfrm>
            <a:off x="1206246" y="4507229"/>
            <a:ext cx="76200" cy="1371600"/>
          </a:xfrm>
          <a:custGeom>
            <a:avLst/>
            <a:gdLst/>
            <a:ahLst/>
            <a:cxnLst/>
            <a:rect l="l" t="t" r="r" b="b"/>
            <a:pathLst>
              <a:path w="76200" h="1371600">
                <a:moveTo>
                  <a:pt x="76200" y="1371600"/>
                </a:moveTo>
                <a:lnTo>
                  <a:pt x="46537" y="1362618"/>
                </a:lnTo>
                <a:lnTo>
                  <a:pt x="22317" y="1338124"/>
                </a:lnTo>
                <a:lnTo>
                  <a:pt x="5987" y="1301793"/>
                </a:lnTo>
                <a:lnTo>
                  <a:pt x="0" y="1257300"/>
                </a:lnTo>
                <a:lnTo>
                  <a:pt x="0" y="114300"/>
                </a:lnTo>
                <a:lnTo>
                  <a:pt x="5987" y="69812"/>
                </a:lnTo>
                <a:lnTo>
                  <a:pt x="22317" y="33480"/>
                </a:lnTo>
                <a:lnTo>
                  <a:pt x="46537" y="8983"/>
                </a:lnTo>
                <a:lnTo>
                  <a:pt x="76200" y="0"/>
                </a:lnTo>
              </a:path>
            </a:pathLst>
          </a:custGeom>
          <a:ln w="38100">
            <a:solidFill>
              <a:srgbClr val="FF3300"/>
            </a:solidFill>
          </a:ln>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63</a:t>
            </a:fld>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3462122" cy="514350"/>
          </a:xfrm>
          <a:prstGeom prst="rect">
            <a:avLst/>
          </a:prstGeom>
        </p:spPr>
        <p:txBody>
          <a:bodyPr vert="horz" wrap="square" lIns="0" tIns="13335" rIns="0" bIns="0" rtlCol="0">
            <a:spAutoFit/>
          </a:bodyPr>
          <a:lstStyle/>
          <a:p>
            <a:pPr marL="12700">
              <a:lnSpc>
                <a:spcPct val="100000"/>
              </a:lnSpc>
              <a:spcBef>
                <a:spcPts val="105"/>
              </a:spcBef>
            </a:pPr>
            <a:r>
              <a:rPr spc="-5" dirty="0"/>
              <a:t>Observations</a:t>
            </a:r>
          </a:p>
        </p:txBody>
      </p:sp>
      <p:sp>
        <p:nvSpPr>
          <p:cNvPr id="4" name="object 4"/>
          <p:cNvSpPr/>
          <p:nvPr/>
        </p:nvSpPr>
        <p:spPr>
          <a:xfrm>
            <a:off x="1006754" y="2009520"/>
            <a:ext cx="228600" cy="23774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336928" y="1832229"/>
            <a:ext cx="7493762" cy="3207929"/>
          </a:xfrm>
          <a:prstGeom prst="rect">
            <a:avLst/>
          </a:prstGeom>
        </p:spPr>
        <p:txBody>
          <a:bodyPr vert="horz" wrap="square" lIns="0" tIns="12065" rIns="0" bIns="0" rtlCol="0">
            <a:spAutoFit/>
          </a:bodyPr>
          <a:lstStyle/>
          <a:p>
            <a:pPr marL="12700" marR="81280">
              <a:lnSpc>
                <a:spcPct val="100000"/>
              </a:lnSpc>
              <a:spcBef>
                <a:spcPts val="95"/>
              </a:spcBef>
            </a:pPr>
            <a:r>
              <a:rPr sz="2800" b="1" spc="-10" dirty="0">
                <a:solidFill>
                  <a:srgbClr val="006666"/>
                </a:solidFill>
                <a:latin typeface="Arial"/>
                <a:cs typeface="Arial"/>
              </a:rPr>
              <a:t>The </a:t>
            </a:r>
            <a:r>
              <a:rPr sz="2800" b="1" dirty="0">
                <a:solidFill>
                  <a:srgbClr val="006666"/>
                </a:solidFill>
                <a:latin typeface="Arial"/>
                <a:cs typeface="Arial"/>
              </a:rPr>
              <a:t>1st </a:t>
            </a:r>
            <a:r>
              <a:rPr sz="2800" b="1" spc="-5" dirty="0">
                <a:solidFill>
                  <a:srgbClr val="006666"/>
                </a:solidFill>
                <a:latin typeface="Arial"/>
                <a:cs typeface="Arial"/>
              </a:rPr>
              <a:t>reader that enters the CS blocks  the writers (wait (wrt)), the </a:t>
            </a:r>
            <a:r>
              <a:rPr sz="2800" b="1" dirty="0">
                <a:solidFill>
                  <a:srgbClr val="006666"/>
                </a:solidFill>
                <a:latin typeface="Arial"/>
                <a:cs typeface="Arial"/>
              </a:rPr>
              <a:t>last </a:t>
            </a:r>
            <a:r>
              <a:rPr lang="en-CA" sz="2800" b="1" dirty="0">
                <a:solidFill>
                  <a:srgbClr val="006666"/>
                </a:solidFill>
                <a:latin typeface="Arial"/>
                <a:cs typeface="Arial"/>
              </a:rPr>
              <a:t>reader (releases the lock) </a:t>
            </a:r>
            <a:r>
              <a:rPr sz="2800" b="1" spc="-5" dirty="0">
                <a:solidFill>
                  <a:srgbClr val="006666"/>
                </a:solidFill>
                <a:latin typeface="Arial"/>
                <a:cs typeface="Arial"/>
              </a:rPr>
              <a:t>restarts  them (signal</a:t>
            </a:r>
            <a:r>
              <a:rPr sz="2800" b="1" spc="25" dirty="0">
                <a:solidFill>
                  <a:srgbClr val="006666"/>
                </a:solidFill>
                <a:latin typeface="Arial"/>
                <a:cs typeface="Arial"/>
              </a:rPr>
              <a:t> </a:t>
            </a:r>
            <a:r>
              <a:rPr sz="2800" b="1" dirty="0">
                <a:solidFill>
                  <a:srgbClr val="006666"/>
                </a:solidFill>
                <a:latin typeface="Arial"/>
                <a:cs typeface="Arial"/>
              </a:rPr>
              <a:t>(wrt))</a:t>
            </a:r>
            <a:endParaRPr sz="2800" dirty="0">
              <a:latin typeface="Arial"/>
              <a:cs typeface="Arial"/>
            </a:endParaRPr>
          </a:p>
          <a:p>
            <a:pPr marL="12700" marR="106680">
              <a:lnSpc>
                <a:spcPct val="100000"/>
              </a:lnSpc>
              <a:spcBef>
                <a:spcPts val="675"/>
              </a:spcBef>
            </a:pPr>
            <a:r>
              <a:rPr sz="2800" b="1" spc="-5" dirty="0">
                <a:solidFill>
                  <a:srgbClr val="006666"/>
                </a:solidFill>
                <a:latin typeface="Arial"/>
                <a:cs typeface="Arial"/>
              </a:rPr>
              <a:t>If 1 Writer is in the CS, 1 reader waits </a:t>
            </a:r>
            <a:r>
              <a:rPr sz="2800" b="1" spc="-10" dirty="0">
                <a:solidFill>
                  <a:srgbClr val="006666"/>
                </a:solidFill>
                <a:latin typeface="Arial"/>
                <a:cs typeface="Arial"/>
              </a:rPr>
              <a:t>on  </a:t>
            </a:r>
            <a:r>
              <a:rPr sz="2800" b="1" spc="-5" dirty="0">
                <a:solidFill>
                  <a:srgbClr val="006666"/>
                </a:solidFill>
                <a:latin typeface="Arial"/>
                <a:cs typeface="Arial"/>
              </a:rPr>
              <a:t>wrt, the others on</a:t>
            </a:r>
            <a:r>
              <a:rPr sz="2800" b="1" spc="45" dirty="0">
                <a:solidFill>
                  <a:srgbClr val="006666"/>
                </a:solidFill>
                <a:latin typeface="Arial"/>
                <a:cs typeface="Arial"/>
              </a:rPr>
              <a:t> </a:t>
            </a:r>
            <a:r>
              <a:rPr sz="2800" b="1" spc="-5" dirty="0">
                <a:solidFill>
                  <a:srgbClr val="006666"/>
                </a:solidFill>
                <a:latin typeface="Arial"/>
                <a:cs typeface="Arial"/>
              </a:rPr>
              <a:t>mutex</a:t>
            </a:r>
            <a:endParaRPr sz="2800" dirty="0">
              <a:latin typeface="Arial"/>
              <a:cs typeface="Arial"/>
            </a:endParaRPr>
          </a:p>
          <a:p>
            <a:pPr marL="12700">
              <a:lnSpc>
                <a:spcPct val="100000"/>
              </a:lnSpc>
              <a:spcBef>
                <a:spcPts val="670"/>
              </a:spcBef>
            </a:pPr>
            <a:r>
              <a:rPr sz="2800" b="1" spc="-5" dirty="0">
                <a:solidFill>
                  <a:srgbClr val="006666"/>
                </a:solidFill>
                <a:latin typeface="Arial"/>
                <a:cs typeface="Arial"/>
              </a:rPr>
              <a:t>a signal </a:t>
            </a:r>
            <a:r>
              <a:rPr sz="2800" b="1" dirty="0">
                <a:solidFill>
                  <a:srgbClr val="006666"/>
                </a:solidFill>
                <a:latin typeface="Arial"/>
                <a:cs typeface="Arial"/>
              </a:rPr>
              <a:t>(wrt) can </a:t>
            </a:r>
            <a:r>
              <a:rPr sz="2800" b="1" spc="-5" dirty="0">
                <a:solidFill>
                  <a:srgbClr val="006666"/>
                </a:solidFill>
                <a:latin typeface="Arial"/>
                <a:cs typeface="Arial"/>
              </a:rPr>
              <a:t>run a reader or a</a:t>
            </a:r>
            <a:r>
              <a:rPr sz="2800" b="1" spc="65" dirty="0">
                <a:solidFill>
                  <a:srgbClr val="006666"/>
                </a:solidFill>
                <a:latin typeface="Arial"/>
                <a:cs typeface="Arial"/>
              </a:rPr>
              <a:t> </a:t>
            </a:r>
            <a:r>
              <a:rPr sz="2800" b="1" spc="-5" dirty="0">
                <a:solidFill>
                  <a:srgbClr val="006666"/>
                </a:solidFill>
                <a:latin typeface="Arial"/>
                <a:cs typeface="Arial"/>
              </a:rPr>
              <a:t>writer</a:t>
            </a:r>
            <a:endParaRPr sz="2800" dirty="0">
              <a:latin typeface="Arial"/>
              <a:cs typeface="Arial"/>
            </a:endParaRPr>
          </a:p>
        </p:txBody>
      </p:sp>
      <p:sp>
        <p:nvSpPr>
          <p:cNvPr id="6" name="object 6"/>
          <p:cNvSpPr/>
          <p:nvPr/>
        </p:nvSpPr>
        <p:spPr>
          <a:xfrm>
            <a:off x="1006754" y="3375405"/>
            <a:ext cx="228600"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6754" y="4314190"/>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64</a:t>
            </a:fld>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105"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64</a:t>
            </a:r>
            <a:endParaRPr sz="1400">
              <a:latin typeface="Arial"/>
              <a:cs typeface="Arial"/>
            </a:endParaRPr>
          </a:p>
        </p:txBody>
      </p:sp>
      <p:sp>
        <p:nvSpPr>
          <p:cNvPr id="4" name="object 4"/>
          <p:cNvSpPr txBox="1">
            <a:spLocks noGrp="1"/>
          </p:cNvSpPr>
          <p:nvPr>
            <p:ph type="title"/>
          </p:nvPr>
        </p:nvSpPr>
        <p:spPr>
          <a:xfrm>
            <a:off x="471626" y="303098"/>
            <a:ext cx="6691173" cy="514350"/>
          </a:xfrm>
          <a:prstGeom prst="rect">
            <a:avLst/>
          </a:prstGeom>
        </p:spPr>
        <p:txBody>
          <a:bodyPr vert="horz" wrap="square" lIns="0" tIns="13335" rIns="0" bIns="0" rtlCol="0">
            <a:spAutoFit/>
          </a:bodyPr>
          <a:lstStyle/>
          <a:p>
            <a:pPr marL="12700">
              <a:lnSpc>
                <a:spcPct val="100000"/>
              </a:lnSpc>
              <a:spcBef>
                <a:spcPts val="105"/>
              </a:spcBef>
            </a:pPr>
            <a:r>
              <a:rPr dirty="0"/>
              <a:t>The Dining Philosophers</a:t>
            </a:r>
            <a:r>
              <a:rPr spc="-135" dirty="0"/>
              <a:t> </a:t>
            </a:r>
            <a:r>
              <a:rPr dirty="0"/>
              <a:t>Problem</a:t>
            </a:r>
          </a:p>
        </p:txBody>
      </p:sp>
      <p:sp>
        <p:nvSpPr>
          <p:cNvPr id="5" name="object 5"/>
          <p:cNvSpPr/>
          <p:nvPr/>
        </p:nvSpPr>
        <p:spPr>
          <a:xfrm>
            <a:off x="539800" y="1363091"/>
            <a:ext cx="198120" cy="2026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39800" y="2166368"/>
            <a:ext cx="198120" cy="20269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39800" y="2693551"/>
            <a:ext cx="198120" cy="20269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39800" y="3375405"/>
            <a:ext cx="198120" cy="202691"/>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539800" y="4572000"/>
            <a:ext cx="198120" cy="202996"/>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539800" y="5494909"/>
            <a:ext cx="198120" cy="202691"/>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870000" y="1208354"/>
            <a:ext cx="4391025" cy="5722079"/>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6666"/>
                </a:solidFill>
                <a:latin typeface="Arial"/>
                <a:cs typeface="Arial"/>
              </a:rPr>
              <a:t>5 </a:t>
            </a:r>
            <a:r>
              <a:rPr sz="2400" b="1" spc="-5" dirty="0">
                <a:solidFill>
                  <a:srgbClr val="006666"/>
                </a:solidFill>
                <a:latin typeface="Arial"/>
                <a:cs typeface="Arial"/>
              </a:rPr>
              <a:t>philosophers </a:t>
            </a:r>
            <a:r>
              <a:rPr sz="2400" b="1" dirty="0">
                <a:solidFill>
                  <a:srgbClr val="006666"/>
                </a:solidFill>
                <a:latin typeface="Arial"/>
                <a:cs typeface="Arial"/>
              </a:rPr>
              <a:t>think,</a:t>
            </a:r>
            <a:r>
              <a:rPr sz="2400" b="1" spc="-55" dirty="0">
                <a:solidFill>
                  <a:srgbClr val="006666"/>
                </a:solidFill>
                <a:latin typeface="Arial"/>
                <a:cs typeface="Arial"/>
              </a:rPr>
              <a:t> </a:t>
            </a:r>
            <a:r>
              <a:rPr sz="2400" b="1" spc="-5" dirty="0">
                <a:solidFill>
                  <a:srgbClr val="006666"/>
                </a:solidFill>
                <a:latin typeface="Arial"/>
                <a:cs typeface="Arial"/>
              </a:rPr>
              <a:t>eat,</a:t>
            </a:r>
            <a:endParaRPr sz="2400" dirty="0">
              <a:latin typeface="Arial"/>
              <a:cs typeface="Arial"/>
            </a:endParaRPr>
          </a:p>
          <a:p>
            <a:pPr marL="12700">
              <a:lnSpc>
                <a:spcPct val="100000"/>
              </a:lnSpc>
              <a:spcBef>
                <a:spcPts val="5"/>
              </a:spcBef>
            </a:pPr>
            <a:r>
              <a:rPr sz="2400" b="1" dirty="0">
                <a:solidFill>
                  <a:srgbClr val="006666"/>
                </a:solidFill>
                <a:latin typeface="Arial"/>
                <a:cs typeface="Arial"/>
              </a:rPr>
              <a:t>think, </a:t>
            </a:r>
            <a:r>
              <a:rPr sz="2400" b="1" spc="-5" dirty="0">
                <a:solidFill>
                  <a:srgbClr val="006666"/>
                </a:solidFill>
                <a:latin typeface="Arial"/>
                <a:cs typeface="Arial"/>
              </a:rPr>
              <a:t>eat, </a:t>
            </a:r>
            <a:r>
              <a:rPr sz="2400" b="1" dirty="0">
                <a:solidFill>
                  <a:srgbClr val="006666"/>
                </a:solidFill>
                <a:latin typeface="Arial"/>
                <a:cs typeface="Arial"/>
              </a:rPr>
              <a:t>think</a:t>
            </a:r>
            <a:r>
              <a:rPr sz="2400" b="1" spc="-55" dirty="0">
                <a:solidFill>
                  <a:srgbClr val="006666"/>
                </a:solidFill>
                <a:latin typeface="Arial"/>
                <a:cs typeface="Arial"/>
              </a:rPr>
              <a:t> </a:t>
            </a:r>
            <a:r>
              <a:rPr sz="2400" b="1" dirty="0">
                <a:solidFill>
                  <a:srgbClr val="006666"/>
                </a:solidFill>
                <a:latin typeface="Arial"/>
                <a:cs typeface="Arial"/>
              </a:rPr>
              <a:t>….</a:t>
            </a:r>
            <a:endParaRPr sz="2400" dirty="0">
              <a:latin typeface="Arial"/>
              <a:cs typeface="Arial"/>
            </a:endParaRPr>
          </a:p>
          <a:p>
            <a:pPr marL="12700" marR="305435">
              <a:lnSpc>
                <a:spcPct val="150000"/>
              </a:lnSpc>
            </a:pPr>
            <a:r>
              <a:rPr sz="2400" b="1" dirty="0">
                <a:solidFill>
                  <a:srgbClr val="006666"/>
                </a:solidFill>
                <a:latin typeface="Arial"/>
                <a:cs typeface="Arial"/>
              </a:rPr>
              <a:t>In the </a:t>
            </a:r>
            <a:r>
              <a:rPr sz="2400" b="1" spc="-5" dirty="0">
                <a:solidFill>
                  <a:srgbClr val="006666"/>
                </a:solidFill>
                <a:latin typeface="Arial"/>
                <a:cs typeface="Arial"/>
              </a:rPr>
              <a:t>center a </a:t>
            </a:r>
            <a:r>
              <a:rPr sz="2400" b="1" spc="5" dirty="0">
                <a:solidFill>
                  <a:srgbClr val="006666"/>
                </a:solidFill>
                <a:latin typeface="Arial"/>
                <a:cs typeface="Arial"/>
              </a:rPr>
              <a:t>bowl </a:t>
            </a:r>
            <a:r>
              <a:rPr sz="2400" b="1" dirty="0">
                <a:solidFill>
                  <a:srgbClr val="006666"/>
                </a:solidFill>
                <a:latin typeface="Arial"/>
                <a:cs typeface="Arial"/>
              </a:rPr>
              <a:t>of rice.  Only 5 chopsticks</a:t>
            </a:r>
            <a:r>
              <a:rPr sz="2400" b="1" spc="-114" dirty="0">
                <a:solidFill>
                  <a:srgbClr val="006666"/>
                </a:solidFill>
                <a:latin typeface="Arial"/>
                <a:cs typeface="Arial"/>
              </a:rPr>
              <a:t> </a:t>
            </a:r>
            <a:r>
              <a:rPr sz="2400" b="1" dirty="0">
                <a:solidFill>
                  <a:srgbClr val="006666"/>
                </a:solidFill>
                <a:latin typeface="Arial"/>
                <a:cs typeface="Arial"/>
              </a:rPr>
              <a:t>available.</a:t>
            </a:r>
            <a:endParaRPr sz="2400" dirty="0">
              <a:latin typeface="Arial"/>
              <a:cs typeface="Arial"/>
            </a:endParaRPr>
          </a:p>
          <a:p>
            <a:pPr marL="12700" marR="812800">
              <a:lnSpc>
                <a:spcPct val="100000"/>
              </a:lnSpc>
              <a:spcBef>
                <a:spcPts val="1440"/>
              </a:spcBef>
            </a:pPr>
            <a:r>
              <a:rPr sz="2400" b="1" spc="-5" dirty="0">
                <a:solidFill>
                  <a:srgbClr val="006666"/>
                </a:solidFill>
                <a:latin typeface="Arial"/>
                <a:cs typeface="Arial"/>
              </a:rPr>
              <a:t>Require 2 </a:t>
            </a:r>
            <a:r>
              <a:rPr sz="2400" b="1" dirty="0">
                <a:solidFill>
                  <a:srgbClr val="006666"/>
                </a:solidFill>
                <a:latin typeface="Arial"/>
                <a:cs typeface="Arial"/>
              </a:rPr>
              <a:t>chopsticks</a:t>
            </a:r>
            <a:r>
              <a:rPr sz="2400" b="1" spc="-60" dirty="0">
                <a:solidFill>
                  <a:srgbClr val="006666"/>
                </a:solidFill>
                <a:latin typeface="Arial"/>
                <a:cs typeface="Arial"/>
              </a:rPr>
              <a:t> </a:t>
            </a:r>
            <a:r>
              <a:rPr sz="2400" b="1" dirty="0">
                <a:solidFill>
                  <a:srgbClr val="006666"/>
                </a:solidFill>
                <a:latin typeface="Arial"/>
                <a:cs typeface="Arial"/>
              </a:rPr>
              <a:t>for  eating</a:t>
            </a:r>
            <a:r>
              <a:rPr lang="en-CA" sz="2400" b="1" dirty="0">
                <a:solidFill>
                  <a:srgbClr val="006666"/>
                </a:solidFill>
                <a:latin typeface="Arial"/>
                <a:cs typeface="Arial"/>
              </a:rPr>
              <a:t>: 1 from left, 1 from right</a:t>
            </a:r>
            <a:endParaRPr sz="2400" dirty="0">
              <a:latin typeface="Arial"/>
              <a:cs typeface="Arial"/>
            </a:endParaRPr>
          </a:p>
          <a:p>
            <a:pPr marL="12700">
              <a:lnSpc>
                <a:spcPct val="100000"/>
              </a:lnSpc>
              <a:spcBef>
                <a:spcPts val="1440"/>
              </a:spcBef>
            </a:pPr>
            <a:r>
              <a:rPr sz="2400" b="1" dirty="0">
                <a:solidFill>
                  <a:srgbClr val="006666"/>
                </a:solidFill>
                <a:latin typeface="Arial"/>
                <a:cs typeface="Arial"/>
              </a:rPr>
              <a:t>A </a:t>
            </a:r>
            <a:r>
              <a:rPr sz="2400" b="1" spc="-5" dirty="0">
                <a:solidFill>
                  <a:srgbClr val="006666"/>
                </a:solidFill>
                <a:latin typeface="Arial"/>
                <a:cs typeface="Arial"/>
              </a:rPr>
              <a:t>classical</a:t>
            </a:r>
            <a:r>
              <a:rPr sz="2400" b="1" spc="-10" dirty="0">
                <a:solidFill>
                  <a:srgbClr val="006666"/>
                </a:solidFill>
                <a:latin typeface="Arial"/>
                <a:cs typeface="Arial"/>
              </a:rPr>
              <a:t> </a:t>
            </a:r>
            <a:r>
              <a:rPr sz="2400" b="1" spc="-5" dirty="0">
                <a:solidFill>
                  <a:srgbClr val="006666"/>
                </a:solidFill>
                <a:latin typeface="Arial"/>
                <a:cs typeface="Arial"/>
              </a:rPr>
              <a:t>synchronization</a:t>
            </a:r>
            <a:endParaRPr sz="2400" dirty="0">
              <a:latin typeface="Arial"/>
              <a:cs typeface="Arial"/>
            </a:endParaRPr>
          </a:p>
          <a:p>
            <a:pPr marL="12700">
              <a:lnSpc>
                <a:spcPct val="100000"/>
              </a:lnSpc>
              <a:spcBef>
                <a:spcPts val="5"/>
              </a:spcBef>
            </a:pPr>
            <a:r>
              <a:rPr sz="2400" b="1" dirty="0">
                <a:solidFill>
                  <a:srgbClr val="006666"/>
                </a:solidFill>
                <a:latin typeface="Arial"/>
                <a:cs typeface="Arial"/>
              </a:rPr>
              <a:t>problem</a:t>
            </a:r>
            <a:endParaRPr sz="2400" dirty="0">
              <a:latin typeface="Arial"/>
              <a:cs typeface="Arial"/>
            </a:endParaRPr>
          </a:p>
          <a:p>
            <a:pPr marL="12700" marR="5080">
              <a:lnSpc>
                <a:spcPct val="100000"/>
              </a:lnSpc>
              <a:spcBef>
                <a:spcPts val="1440"/>
              </a:spcBef>
            </a:pPr>
            <a:r>
              <a:rPr sz="2400" b="1" dirty="0">
                <a:solidFill>
                  <a:srgbClr val="006666"/>
                </a:solidFill>
                <a:latin typeface="Arial"/>
                <a:cs typeface="Arial"/>
              </a:rPr>
              <a:t>Illustrates the difficulty </a:t>
            </a:r>
            <a:r>
              <a:rPr sz="2400" b="1" spc="-5" dirty="0">
                <a:solidFill>
                  <a:srgbClr val="006666"/>
                </a:solidFill>
                <a:latin typeface="Arial"/>
                <a:cs typeface="Arial"/>
              </a:rPr>
              <a:t>of  allocating resources </a:t>
            </a:r>
            <a:r>
              <a:rPr sz="2400" b="1" dirty="0">
                <a:solidFill>
                  <a:srgbClr val="006666"/>
                </a:solidFill>
                <a:latin typeface="Arial"/>
                <a:cs typeface="Arial"/>
              </a:rPr>
              <a:t>among  </a:t>
            </a:r>
            <a:r>
              <a:rPr sz="2400" b="1" spc="-5" dirty="0">
                <a:solidFill>
                  <a:srgbClr val="006666"/>
                </a:solidFill>
                <a:latin typeface="Arial"/>
                <a:cs typeface="Arial"/>
              </a:rPr>
              <a:t>process </a:t>
            </a:r>
            <a:r>
              <a:rPr sz="2400" b="1" dirty="0">
                <a:solidFill>
                  <a:srgbClr val="006666"/>
                </a:solidFill>
                <a:latin typeface="Arial"/>
                <a:cs typeface="Arial"/>
              </a:rPr>
              <a:t>without </a:t>
            </a:r>
            <a:r>
              <a:rPr sz="2400" b="1" spc="-5" dirty="0">
                <a:solidFill>
                  <a:srgbClr val="006666"/>
                </a:solidFill>
                <a:latin typeface="Arial"/>
                <a:cs typeface="Arial"/>
              </a:rPr>
              <a:t>deadlock</a:t>
            </a:r>
            <a:r>
              <a:rPr sz="2400" b="1" spc="-70" dirty="0">
                <a:solidFill>
                  <a:srgbClr val="006666"/>
                </a:solidFill>
                <a:latin typeface="Arial"/>
                <a:cs typeface="Arial"/>
              </a:rPr>
              <a:t> </a:t>
            </a:r>
            <a:r>
              <a:rPr sz="2400" b="1" dirty="0">
                <a:solidFill>
                  <a:srgbClr val="006666"/>
                </a:solidFill>
                <a:latin typeface="Arial"/>
                <a:cs typeface="Arial"/>
              </a:rPr>
              <a:t>and  </a:t>
            </a:r>
            <a:r>
              <a:rPr sz="2400" b="1" spc="-5" dirty="0">
                <a:solidFill>
                  <a:srgbClr val="006666"/>
                </a:solidFill>
                <a:latin typeface="Arial"/>
                <a:cs typeface="Arial"/>
              </a:rPr>
              <a:t>starvation</a:t>
            </a:r>
            <a:endParaRPr sz="2400" dirty="0">
              <a:latin typeface="Arial"/>
              <a:cs typeface="Arial"/>
            </a:endParaRPr>
          </a:p>
        </p:txBody>
      </p:sp>
      <p:sp>
        <p:nvSpPr>
          <p:cNvPr id="12" name="object 12"/>
          <p:cNvSpPr/>
          <p:nvPr/>
        </p:nvSpPr>
        <p:spPr>
          <a:xfrm>
            <a:off x="5608977" y="2128796"/>
            <a:ext cx="3082812" cy="296210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105"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65</a:t>
            </a:r>
            <a:endParaRPr sz="1400">
              <a:latin typeface="Arial"/>
              <a:cs typeface="Arial"/>
            </a:endParaRPr>
          </a:p>
        </p:txBody>
      </p:sp>
      <p:sp>
        <p:nvSpPr>
          <p:cNvPr id="3" name="object 3"/>
          <p:cNvSpPr/>
          <p:nvPr/>
        </p:nvSpPr>
        <p:spPr>
          <a:xfrm>
            <a:off x="366674" y="1100582"/>
            <a:ext cx="164592" cy="16763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66674" y="1557782"/>
            <a:ext cx="164592" cy="16763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24179" y="1946478"/>
            <a:ext cx="243840" cy="25328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24179" y="3013582"/>
            <a:ext cx="243840" cy="25298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24179" y="3470478"/>
            <a:ext cx="243840" cy="253288"/>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697179" y="1274905"/>
            <a:ext cx="3750945" cy="2769235"/>
          </a:xfrm>
          <a:prstGeom prst="rect">
            <a:avLst/>
          </a:prstGeom>
        </p:spPr>
        <p:txBody>
          <a:bodyPr vert="horz" wrap="square" lIns="0" tIns="164465" rIns="0" bIns="0" rtlCol="0">
            <a:spAutoFit/>
          </a:bodyPr>
          <a:lstStyle/>
          <a:p>
            <a:pPr marL="12700">
              <a:lnSpc>
                <a:spcPct val="100000"/>
              </a:lnSpc>
              <a:spcBef>
                <a:spcPts val="1295"/>
              </a:spcBef>
            </a:pPr>
            <a:r>
              <a:rPr sz="2000" b="1" dirty="0">
                <a:solidFill>
                  <a:srgbClr val="006666"/>
                </a:solidFill>
                <a:latin typeface="Arial"/>
                <a:cs typeface="Arial"/>
              </a:rPr>
              <a:t>One semaphore per</a:t>
            </a:r>
            <a:r>
              <a:rPr sz="2000" b="1" spc="-120" dirty="0">
                <a:solidFill>
                  <a:srgbClr val="006666"/>
                </a:solidFill>
                <a:latin typeface="Arial"/>
                <a:cs typeface="Arial"/>
              </a:rPr>
              <a:t> </a:t>
            </a:r>
            <a:r>
              <a:rPr sz="2000" b="1" dirty="0">
                <a:solidFill>
                  <a:srgbClr val="006666"/>
                </a:solidFill>
                <a:latin typeface="Arial"/>
                <a:cs typeface="Arial"/>
              </a:rPr>
              <a:t>chopstick:</a:t>
            </a:r>
            <a:endParaRPr sz="2000">
              <a:latin typeface="Arial"/>
              <a:cs typeface="Arial"/>
            </a:endParaRPr>
          </a:p>
          <a:p>
            <a:pPr marL="413384" marR="516255">
              <a:lnSpc>
                <a:spcPct val="100000"/>
              </a:lnSpc>
              <a:spcBef>
                <a:spcPts val="1200"/>
              </a:spcBef>
            </a:pPr>
            <a:r>
              <a:rPr sz="2000" spc="-5" dirty="0">
                <a:solidFill>
                  <a:srgbClr val="006666"/>
                </a:solidFill>
                <a:latin typeface="Arial"/>
                <a:cs typeface="Arial"/>
              </a:rPr>
              <a:t>So that </a:t>
            </a:r>
            <a:r>
              <a:rPr sz="2000" dirty="0">
                <a:solidFill>
                  <a:srgbClr val="006666"/>
                </a:solidFill>
                <a:latin typeface="Arial"/>
                <a:cs typeface="Arial"/>
              </a:rPr>
              <a:t>two philosophers  cannot grab the same  chopstick</a:t>
            </a:r>
            <a:r>
              <a:rPr sz="2000" spc="-80" dirty="0">
                <a:solidFill>
                  <a:srgbClr val="006666"/>
                </a:solidFill>
                <a:latin typeface="Arial"/>
                <a:cs typeface="Arial"/>
              </a:rPr>
              <a:t> </a:t>
            </a:r>
            <a:r>
              <a:rPr sz="2000" dirty="0">
                <a:solidFill>
                  <a:srgbClr val="006666"/>
                </a:solidFill>
                <a:latin typeface="Arial"/>
                <a:cs typeface="Arial"/>
              </a:rPr>
              <a:t>simultaneously</a:t>
            </a:r>
            <a:endParaRPr sz="2000">
              <a:latin typeface="Arial"/>
              <a:cs typeface="Arial"/>
            </a:endParaRPr>
          </a:p>
          <a:p>
            <a:pPr marL="413384">
              <a:lnSpc>
                <a:spcPct val="100000"/>
              </a:lnSpc>
              <a:spcBef>
                <a:spcPts val="1200"/>
              </a:spcBef>
            </a:pPr>
            <a:r>
              <a:rPr sz="2000" dirty="0">
                <a:solidFill>
                  <a:srgbClr val="006666"/>
                </a:solidFill>
                <a:latin typeface="Arial"/>
                <a:cs typeface="Arial"/>
              </a:rPr>
              <a:t>semaphore</a:t>
            </a:r>
            <a:r>
              <a:rPr sz="2000" spc="-60" dirty="0">
                <a:solidFill>
                  <a:srgbClr val="006666"/>
                </a:solidFill>
                <a:latin typeface="Arial"/>
                <a:cs typeface="Arial"/>
              </a:rPr>
              <a:t> </a:t>
            </a:r>
            <a:r>
              <a:rPr sz="2000" dirty="0">
                <a:solidFill>
                  <a:srgbClr val="006666"/>
                </a:solidFill>
                <a:latin typeface="Arial"/>
                <a:cs typeface="Arial"/>
              </a:rPr>
              <a:t>chopst[5];</a:t>
            </a:r>
            <a:endParaRPr sz="2000">
              <a:latin typeface="Arial"/>
              <a:cs typeface="Arial"/>
            </a:endParaRPr>
          </a:p>
          <a:p>
            <a:pPr marL="413384">
              <a:lnSpc>
                <a:spcPct val="100000"/>
              </a:lnSpc>
              <a:spcBef>
                <a:spcPts val="1200"/>
              </a:spcBef>
            </a:pPr>
            <a:r>
              <a:rPr sz="2000" dirty="0">
                <a:solidFill>
                  <a:srgbClr val="006666"/>
                </a:solidFill>
                <a:latin typeface="Arial"/>
                <a:cs typeface="Arial"/>
              </a:rPr>
              <a:t>Initialization:</a:t>
            </a:r>
            <a:endParaRPr sz="2000">
              <a:latin typeface="Arial"/>
              <a:cs typeface="Arial"/>
            </a:endParaRPr>
          </a:p>
          <a:p>
            <a:pPr marL="413384">
              <a:lnSpc>
                <a:spcPct val="100000"/>
              </a:lnSpc>
              <a:spcBef>
                <a:spcPts val="5"/>
              </a:spcBef>
            </a:pPr>
            <a:r>
              <a:rPr sz="2000" dirty="0">
                <a:solidFill>
                  <a:srgbClr val="006666"/>
                </a:solidFill>
                <a:latin typeface="Arial"/>
                <a:cs typeface="Arial"/>
              </a:rPr>
              <a:t>chopst[i].value=1 for i = 0 to</a:t>
            </a:r>
            <a:r>
              <a:rPr sz="2000" spc="-180" dirty="0">
                <a:solidFill>
                  <a:srgbClr val="006666"/>
                </a:solidFill>
                <a:latin typeface="Arial"/>
                <a:cs typeface="Arial"/>
              </a:rPr>
              <a:t> </a:t>
            </a:r>
            <a:r>
              <a:rPr sz="2000" dirty="0">
                <a:solidFill>
                  <a:srgbClr val="006666"/>
                </a:solidFill>
                <a:latin typeface="Arial"/>
                <a:cs typeface="Arial"/>
              </a:rPr>
              <a:t>4</a:t>
            </a:r>
            <a:endParaRPr sz="2000">
              <a:latin typeface="Arial"/>
              <a:cs typeface="Arial"/>
            </a:endParaRPr>
          </a:p>
        </p:txBody>
      </p:sp>
      <p:sp>
        <p:nvSpPr>
          <p:cNvPr id="9" name="object 9"/>
          <p:cNvSpPr txBox="1"/>
          <p:nvPr/>
        </p:nvSpPr>
        <p:spPr>
          <a:xfrm>
            <a:off x="697179" y="969009"/>
            <a:ext cx="5813425" cy="561975"/>
          </a:xfrm>
          <a:prstGeom prst="rect">
            <a:avLst/>
          </a:prstGeom>
        </p:spPr>
        <p:txBody>
          <a:bodyPr vert="horz" wrap="square" lIns="0" tIns="13335" rIns="0" bIns="0" rtlCol="0">
            <a:spAutoFit/>
          </a:bodyPr>
          <a:lstStyle/>
          <a:p>
            <a:pPr marL="12700">
              <a:lnSpc>
                <a:spcPts val="2110"/>
              </a:lnSpc>
              <a:spcBef>
                <a:spcPts val="105"/>
              </a:spcBef>
            </a:pPr>
            <a:r>
              <a:rPr sz="2000" b="1" dirty="0">
                <a:solidFill>
                  <a:srgbClr val="006666"/>
                </a:solidFill>
                <a:latin typeface="Arial"/>
                <a:cs typeface="Arial"/>
              </a:rPr>
              <a:t>Each philosopher is a</a:t>
            </a:r>
            <a:r>
              <a:rPr sz="2000" b="1" spc="-50" dirty="0">
                <a:solidFill>
                  <a:srgbClr val="006666"/>
                </a:solidFill>
                <a:latin typeface="Arial"/>
                <a:cs typeface="Arial"/>
              </a:rPr>
              <a:t> </a:t>
            </a:r>
            <a:r>
              <a:rPr sz="2000" b="1" dirty="0">
                <a:solidFill>
                  <a:srgbClr val="006666"/>
                </a:solidFill>
                <a:latin typeface="Arial"/>
                <a:cs typeface="Arial"/>
              </a:rPr>
              <a:t>process</a:t>
            </a:r>
            <a:endParaRPr sz="2000">
              <a:latin typeface="Arial"/>
              <a:cs typeface="Arial"/>
            </a:endParaRPr>
          </a:p>
          <a:p>
            <a:pPr marR="5080" algn="r">
              <a:lnSpc>
                <a:spcPts val="2110"/>
              </a:lnSpc>
            </a:pPr>
            <a:r>
              <a:rPr sz="2000" b="1" spc="-5" dirty="0">
                <a:solidFill>
                  <a:srgbClr val="009999"/>
                </a:solidFill>
                <a:latin typeface="Courier New"/>
                <a:cs typeface="Courier New"/>
              </a:rPr>
              <a:t>Process</a:t>
            </a:r>
            <a:r>
              <a:rPr sz="2000" b="1" spc="-80" dirty="0">
                <a:solidFill>
                  <a:srgbClr val="009999"/>
                </a:solidFill>
                <a:latin typeface="Courier New"/>
                <a:cs typeface="Courier New"/>
              </a:rPr>
              <a:t> </a:t>
            </a:r>
            <a:r>
              <a:rPr sz="2000" b="1" spc="-5" dirty="0">
                <a:solidFill>
                  <a:srgbClr val="009999"/>
                </a:solidFill>
                <a:latin typeface="Courier New"/>
                <a:cs typeface="Courier New"/>
              </a:rPr>
              <a:t>Pi:</a:t>
            </a:r>
            <a:endParaRPr sz="2000">
              <a:latin typeface="Courier New"/>
              <a:cs typeface="Courier New"/>
            </a:endParaRPr>
          </a:p>
        </p:txBody>
      </p:sp>
      <p:sp>
        <p:nvSpPr>
          <p:cNvPr id="10" name="object 10"/>
          <p:cNvSpPr txBox="1"/>
          <p:nvPr/>
        </p:nvSpPr>
        <p:spPr>
          <a:xfrm>
            <a:off x="4808601" y="1504264"/>
            <a:ext cx="3683635" cy="277050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9999"/>
                </a:solidFill>
                <a:latin typeface="Courier New"/>
                <a:cs typeface="Courier New"/>
              </a:rPr>
              <a:t>while(true)</a:t>
            </a:r>
            <a:endParaRPr sz="2000" dirty="0">
              <a:latin typeface="Courier New"/>
              <a:cs typeface="Courier New"/>
            </a:endParaRPr>
          </a:p>
          <a:p>
            <a:pPr marL="12700">
              <a:lnSpc>
                <a:spcPct val="100000"/>
              </a:lnSpc>
              <a:spcBef>
                <a:spcPts val="5"/>
              </a:spcBef>
            </a:pPr>
            <a:r>
              <a:rPr sz="2000" b="1" dirty="0">
                <a:solidFill>
                  <a:srgbClr val="009999"/>
                </a:solidFill>
                <a:latin typeface="Courier New"/>
                <a:cs typeface="Courier New"/>
              </a:rPr>
              <a:t>{</a:t>
            </a:r>
            <a:endParaRPr sz="2000" dirty="0">
              <a:latin typeface="Courier New"/>
              <a:cs typeface="Courier New"/>
            </a:endParaRPr>
          </a:p>
          <a:p>
            <a:pPr marL="165100" marR="1073150">
              <a:lnSpc>
                <a:spcPct val="100000"/>
              </a:lnSpc>
            </a:pPr>
            <a:r>
              <a:rPr sz="2000" b="1" spc="-5" dirty="0">
                <a:solidFill>
                  <a:srgbClr val="009999"/>
                </a:solidFill>
                <a:latin typeface="Courier New"/>
                <a:cs typeface="Courier New"/>
              </a:rPr>
              <a:t>think();  wait(chopst[i]);</a:t>
            </a:r>
            <a:endParaRPr sz="2000" dirty="0">
              <a:latin typeface="Courier New"/>
              <a:cs typeface="Courier New"/>
            </a:endParaRPr>
          </a:p>
          <a:p>
            <a:pPr marL="165100" marR="5080">
              <a:lnSpc>
                <a:spcPct val="100000"/>
              </a:lnSpc>
            </a:pPr>
            <a:r>
              <a:rPr sz="2000" b="1" spc="-5" dirty="0">
                <a:solidFill>
                  <a:srgbClr val="009999"/>
                </a:solidFill>
                <a:latin typeface="Courier New"/>
                <a:cs typeface="Courier New"/>
              </a:rPr>
              <a:t>wait(chopst[(i+1)%5]);  eat();  signal(chopst[i+1)%5]);  signal(</a:t>
            </a:r>
            <a:r>
              <a:rPr lang="en-CA" sz="2000" b="1" spc="-5" dirty="0">
                <a:solidFill>
                  <a:srgbClr val="009999"/>
                </a:solidFill>
                <a:latin typeface="Courier New"/>
                <a:cs typeface="Courier New"/>
              </a:rPr>
              <a:t>c</a:t>
            </a:r>
            <a:r>
              <a:rPr sz="2000" b="1" spc="-5" dirty="0" err="1">
                <a:solidFill>
                  <a:srgbClr val="009999"/>
                </a:solidFill>
                <a:latin typeface="Courier New"/>
                <a:cs typeface="Courier New"/>
              </a:rPr>
              <a:t>hopst</a:t>
            </a:r>
            <a:r>
              <a:rPr sz="2000" b="1" spc="-5" dirty="0">
                <a:solidFill>
                  <a:srgbClr val="009999"/>
                </a:solidFill>
                <a:latin typeface="Courier New"/>
                <a:cs typeface="Courier New"/>
              </a:rPr>
              <a:t>[i]);</a:t>
            </a:r>
            <a:endParaRPr sz="2000" dirty="0">
              <a:latin typeface="Courier New"/>
              <a:cs typeface="Courier New"/>
            </a:endParaRPr>
          </a:p>
          <a:p>
            <a:pPr marL="12700">
              <a:lnSpc>
                <a:spcPct val="100000"/>
              </a:lnSpc>
            </a:pPr>
            <a:r>
              <a:rPr sz="2000" b="1" dirty="0">
                <a:solidFill>
                  <a:srgbClr val="009999"/>
                </a:solidFill>
                <a:latin typeface="Courier New"/>
                <a:cs typeface="Courier New"/>
              </a:rPr>
              <a:t>}</a:t>
            </a:r>
            <a:endParaRPr sz="2000" dirty="0">
              <a:latin typeface="Courier New"/>
              <a:cs typeface="Courier New"/>
            </a:endParaRPr>
          </a:p>
        </p:txBody>
      </p:sp>
      <p:sp>
        <p:nvSpPr>
          <p:cNvPr id="11" name="object 11"/>
          <p:cNvSpPr txBox="1"/>
          <p:nvPr/>
        </p:nvSpPr>
        <p:spPr>
          <a:xfrm>
            <a:off x="893775" y="4443221"/>
            <a:ext cx="202946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3300"/>
                </a:solidFill>
                <a:latin typeface="Arial"/>
                <a:cs typeface="Arial"/>
              </a:rPr>
              <a:t>Does </a:t>
            </a:r>
            <a:r>
              <a:rPr sz="2400" b="1" dirty="0">
                <a:solidFill>
                  <a:srgbClr val="003300"/>
                </a:solidFill>
                <a:latin typeface="Arial"/>
                <a:cs typeface="Arial"/>
              </a:rPr>
              <a:t>it</a:t>
            </a:r>
            <a:r>
              <a:rPr sz="2400" b="1" spc="-65" dirty="0">
                <a:solidFill>
                  <a:srgbClr val="003300"/>
                </a:solidFill>
                <a:latin typeface="Arial"/>
                <a:cs typeface="Arial"/>
              </a:rPr>
              <a:t> </a:t>
            </a:r>
            <a:r>
              <a:rPr sz="2400" b="1" spc="5" dirty="0">
                <a:solidFill>
                  <a:srgbClr val="003300"/>
                </a:solidFill>
                <a:latin typeface="Arial"/>
                <a:cs typeface="Arial"/>
              </a:rPr>
              <a:t>work?</a:t>
            </a:r>
            <a:endParaRPr sz="2400">
              <a:latin typeface="Arial"/>
              <a:cs typeface="Arial"/>
            </a:endParaRPr>
          </a:p>
        </p:txBody>
      </p:sp>
      <p:sp>
        <p:nvSpPr>
          <p:cNvPr id="12" name="object 12"/>
          <p:cNvSpPr txBox="1"/>
          <p:nvPr/>
        </p:nvSpPr>
        <p:spPr>
          <a:xfrm>
            <a:off x="893775" y="4991557"/>
            <a:ext cx="6793865" cy="1671955"/>
          </a:xfrm>
          <a:prstGeom prst="rect">
            <a:avLst/>
          </a:prstGeom>
        </p:spPr>
        <p:txBody>
          <a:bodyPr vert="horz" wrap="square" lIns="0" tIns="12700" rIns="0" bIns="0" rtlCol="0">
            <a:spAutoFit/>
          </a:bodyPr>
          <a:lstStyle/>
          <a:p>
            <a:pPr marL="355600" indent="-343535">
              <a:lnSpc>
                <a:spcPct val="100000"/>
              </a:lnSpc>
              <a:spcBef>
                <a:spcPts val="100"/>
              </a:spcBef>
              <a:buClr>
                <a:srgbClr val="006666"/>
              </a:buClr>
              <a:buFont typeface="Wingdings"/>
              <a:buChar char=""/>
              <a:tabLst>
                <a:tab pos="355600" algn="l"/>
                <a:tab pos="356235" algn="l"/>
              </a:tabLst>
            </a:pPr>
            <a:r>
              <a:rPr sz="2400" b="1" spc="-5" dirty="0">
                <a:solidFill>
                  <a:srgbClr val="003300"/>
                </a:solidFill>
                <a:latin typeface="Arial"/>
                <a:cs typeface="Arial"/>
              </a:rPr>
              <a:t>What happens </a:t>
            </a:r>
            <a:r>
              <a:rPr sz="2400" b="1" dirty="0">
                <a:solidFill>
                  <a:srgbClr val="003300"/>
                </a:solidFill>
                <a:latin typeface="Arial"/>
                <a:cs typeface="Arial"/>
              </a:rPr>
              <a:t>if </a:t>
            </a:r>
            <a:r>
              <a:rPr sz="2400" b="1" spc="-5" dirty="0">
                <a:solidFill>
                  <a:srgbClr val="003300"/>
                </a:solidFill>
                <a:latin typeface="Arial"/>
                <a:cs typeface="Arial"/>
              </a:rPr>
              <a:t>each philosopher </a:t>
            </a:r>
            <a:r>
              <a:rPr sz="2400" b="1" dirty="0">
                <a:solidFill>
                  <a:srgbClr val="003300"/>
                </a:solidFill>
                <a:latin typeface="Arial"/>
                <a:cs typeface="Arial"/>
              </a:rPr>
              <a:t>starts</a:t>
            </a:r>
            <a:r>
              <a:rPr sz="2400" b="1" spc="-35" dirty="0">
                <a:solidFill>
                  <a:srgbClr val="003300"/>
                </a:solidFill>
                <a:latin typeface="Arial"/>
                <a:cs typeface="Arial"/>
              </a:rPr>
              <a:t> </a:t>
            </a:r>
            <a:r>
              <a:rPr sz="2400" b="1" dirty="0">
                <a:solidFill>
                  <a:srgbClr val="003300"/>
                </a:solidFill>
                <a:latin typeface="Arial"/>
                <a:cs typeface="Arial"/>
              </a:rPr>
              <a:t>by</a:t>
            </a:r>
            <a:endParaRPr sz="2400">
              <a:latin typeface="Arial"/>
              <a:cs typeface="Arial"/>
            </a:endParaRPr>
          </a:p>
          <a:p>
            <a:pPr marL="355600">
              <a:lnSpc>
                <a:spcPct val="100000"/>
              </a:lnSpc>
              <a:spcBef>
                <a:spcPts val="5"/>
              </a:spcBef>
            </a:pPr>
            <a:r>
              <a:rPr sz="2400" b="1" dirty="0">
                <a:solidFill>
                  <a:srgbClr val="003300"/>
                </a:solidFill>
                <a:latin typeface="Arial"/>
                <a:cs typeface="Arial"/>
              </a:rPr>
              <a:t>picking his left</a:t>
            </a:r>
            <a:r>
              <a:rPr sz="2400" b="1" spc="-55" dirty="0">
                <a:solidFill>
                  <a:srgbClr val="003300"/>
                </a:solidFill>
                <a:latin typeface="Arial"/>
                <a:cs typeface="Arial"/>
              </a:rPr>
              <a:t> </a:t>
            </a:r>
            <a:r>
              <a:rPr sz="2400" b="1" spc="-5" dirty="0">
                <a:solidFill>
                  <a:srgbClr val="003300"/>
                </a:solidFill>
                <a:latin typeface="Arial"/>
                <a:cs typeface="Arial"/>
              </a:rPr>
              <a:t>chopstick?</a:t>
            </a:r>
            <a:endParaRPr sz="2400">
              <a:latin typeface="Arial"/>
              <a:cs typeface="Arial"/>
            </a:endParaRPr>
          </a:p>
          <a:p>
            <a:pPr marL="355600" marR="5080" indent="-343535">
              <a:lnSpc>
                <a:spcPct val="100000"/>
              </a:lnSpc>
              <a:spcBef>
                <a:spcPts val="1440"/>
              </a:spcBef>
              <a:buClr>
                <a:srgbClr val="006666"/>
              </a:buClr>
              <a:buFont typeface="Wingdings"/>
              <a:buChar char=""/>
              <a:tabLst>
                <a:tab pos="355600" algn="l"/>
                <a:tab pos="356235" algn="l"/>
              </a:tabLst>
            </a:pPr>
            <a:r>
              <a:rPr sz="2400" spc="-5" dirty="0">
                <a:solidFill>
                  <a:srgbClr val="FF3300"/>
                </a:solidFill>
                <a:latin typeface="Arial"/>
                <a:cs typeface="Arial"/>
              </a:rPr>
              <a:t>Deadlock! Poor philosophers, </a:t>
            </a:r>
            <a:r>
              <a:rPr sz="2400" dirty="0">
                <a:solidFill>
                  <a:srgbClr val="FF3300"/>
                </a:solidFill>
                <a:latin typeface="Arial"/>
                <a:cs typeface="Arial"/>
              </a:rPr>
              <a:t>they </a:t>
            </a:r>
            <a:r>
              <a:rPr sz="2400" spc="-5" dirty="0">
                <a:solidFill>
                  <a:srgbClr val="FF3300"/>
                </a:solidFill>
                <a:latin typeface="Arial"/>
                <a:cs typeface="Arial"/>
              </a:rPr>
              <a:t>should know  better…</a:t>
            </a:r>
            <a:endParaRPr sz="2400">
              <a:latin typeface="Arial"/>
              <a:cs typeface="Arial"/>
            </a:endParaRPr>
          </a:p>
        </p:txBody>
      </p:sp>
      <p:sp>
        <p:nvSpPr>
          <p:cNvPr id="14" name="object 14"/>
          <p:cNvSpPr txBox="1">
            <a:spLocks noGrp="1"/>
          </p:cNvSpPr>
          <p:nvPr>
            <p:ph type="title"/>
          </p:nvPr>
        </p:nvSpPr>
        <p:spPr>
          <a:xfrm>
            <a:off x="152400" y="194488"/>
            <a:ext cx="7453173" cy="443711"/>
          </a:xfrm>
          <a:prstGeom prst="rect">
            <a:avLst/>
          </a:prstGeom>
        </p:spPr>
        <p:txBody>
          <a:bodyPr vert="horz" wrap="square" lIns="0" tIns="12700" rIns="0" bIns="0" rtlCol="0">
            <a:spAutoFit/>
          </a:bodyPr>
          <a:lstStyle/>
          <a:p>
            <a:pPr marL="12700">
              <a:lnSpc>
                <a:spcPct val="100000"/>
              </a:lnSpc>
              <a:spcBef>
                <a:spcPts val="100"/>
              </a:spcBef>
            </a:pPr>
            <a:r>
              <a:rPr sz="2800" dirty="0"/>
              <a:t>The </a:t>
            </a:r>
            <a:r>
              <a:rPr sz="2800" spc="-5" dirty="0"/>
              <a:t>Dining Philosophers</a:t>
            </a:r>
            <a:r>
              <a:rPr sz="2800" spc="-60" dirty="0"/>
              <a:t> </a:t>
            </a:r>
            <a:r>
              <a:rPr sz="2800" dirty="0"/>
              <a:t>Problem</a:t>
            </a:r>
          </a:p>
        </p:txBody>
      </p:sp>
      <p:sp>
        <p:nvSpPr>
          <p:cNvPr id="15" name="object 15"/>
          <p:cNvSpPr/>
          <p:nvPr/>
        </p:nvSpPr>
        <p:spPr>
          <a:xfrm>
            <a:off x="6905569" y="0"/>
            <a:ext cx="2232668" cy="2254414"/>
          </a:xfrm>
          <a:prstGeom prst="rect">
            <a:avLst/>
          </a:prstGeom>
          <a:blipFill>
            <a:blip r:embed="rId5" cstate="print"/>
            <a:stretch>
              <a:fillRect/>
            </a:stretch>
          </a:blip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0909FA05-FC62-A9CF-3FEF-5D6D2870E763}"/>
                  </a:ext>
                </a:extLst>
              </p14:cNvPr>
              <p14:cNvContentPartPr/>
              <p14:nvPr/>
            </p14:nvContentPartPr>
            <p14:xfrm>
              <a:off x="7880868" y="2324364"/>
              <a:ext cx="288360" cy="303840"/>
            </p14:xfrm>
          </p:contentPart>
        </mc:Choice>
        <mc:Fallback xmlns="">
          <p:pic>
            <p:nvPicPr>
              <p:cNvPr id="21" name="Ink 20">
                <a:extLst>
                  <a:ext uri="{FF2B5EF4-FFF2-40B4-BE49-F238E27FC236}">
                    <a16:creationId xmlns:a16="http://schemas.microsoft.com/office/drawing/2014/main" id="{0909FA05-FC62-A9CF-3FEF-5D6D2870E763}"/>
                  </a:ext>
                </a:extLst>
              </p:cNvPr>
              <p:cNvPicPr/>
              <p:nvPr/>
            </p:nvPicPr>
            <p:blipFill>
              <a:blip r:embed="rId7"/>
              <a:stretch>
                <a:fillRect/>
              </a:stretch>
            </p:blipFill>
            <p:spPr>
              <a:xfrm>
                <a:off x="7872228" y="2315724"/>
                <a:ext cx="30600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F2EBF3B2-933A-4F2B-43C6-C42947C82792}"/>
                  </a:ext>
                </a:extLst>
              </p14:cNvPr>
              <p14:cNvContentPartPr/>
              <p14:nvPr/>
            </p14:nvContentPartPr>
            <p14:xfrm>
              <a:off x="9157428" y="1497084"/>
              <a:ext cx="57600" cy="401400"/>
            </p14:xfrm>
          </p:contentPart>
        </mc:Choice>
        <mc:Fallback xmlns="">
          <p:pic>
            <p:nvPicPr>
              <p:cNvPr id="22" name="Ink 21">
                <a:extLst>
                  <a:ext uri="{FF2B5EF4-FFF2-40B4-BE49-F238E27FC236}">
                    <a16:creationId xmlns:a16="http://schemas.microsoft.com/office/drawing/2014/main" id="{F2EBF3B2-933A-4F2B-43C6-C42947C82792}"/>
                  </a:ext>
                </a:extLst>
              </p:cNvPr>
              <p:cNvPicPr/>
              <p:nvPr/>
            </p:nvPicPr>
            <p:blipFill>
              <a:blip r:embed="rId9"/>
              <a:stretch>
                <a:fillRect/>
              </a:stretch>
            </p:blipFill>
            <p:spPr>
              <a:xfrm>
                <a:off x="9148428" y="1488084"/>
                <a:ext cx="752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1B66ED95-F39A-EDE5-1719-61D7E42BCD2E}"/>
                  </a:ext>
                </a:extLst>
              </p14:cNvPr>
              <p14:cNvContentPartPr/>
              <p14:nvPr/>
            </p14:nvContentPartPr>
            <p14:xfrm>
              <a:off x="8952228" y="133404"/>
              <a:ext cx="288720" cy="319320"/>
            </p14:xfrm>
          </p:contentPart>
        </mc:Choice>
        <mc:Fallback xmlns="">
          <p:pic>
            <p:nvPicPr>
              <p:cNvPr id="23" name="Ink 22">
                <a:extLst>
                  <a:ext uri="{FF2B5EF4-FFF2-40B4-BE49-F238E27FC236}">
                    <a16:creationId xmlns:a16="http://schemas.microsoft.com/office/drawing/2014/main" id="{1B66ED95-F39A-EDE5-1719-61D7E42BCD2E}"/>
                  </a:ext>
                </a:extLst>
              </p:cNvPr>
              <p:cNvPicPr/>
              <p:nvPr/>
            </p:nvPicPr>
            <p:blipFill>
              <a:blip r:embed="rId11"/>
              <a:stretch>
                <a:fillRect/>
              </a:stretch>
            </p:blipFill>
            <p:spPr>
              <a:xfrm>
                <a:off x="8943588" y="124764"/>
                <a:ext cx="3063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Ink 28">
                <a:extLst>
                  <a:ext uri="{FF2B5EF4-FFF2-40B4-BE49-F238E27FC236}">
                    <a16:creationId xmlns:a16="http://schemas.microsoft.com/office/drawing/2014/main" id="{42014C10-6C6F-AE76-45DD-CBF370BA1424}"/>
                  </a:ext>
                </a:extLst>
              </p14:cNvPr>
              <p14:cNvContentPartPr/>
              <p14:nvPr/>
            </p14:nvContentPartPr>
            <p14:xfrm>
              <a:off x="7360308" y="1842324"/>
              <a:ext cx="215640" cy="233280"/>
            </p14:xfrm>
          </p:contentPart>
        </mc:Choice>
        <mc:Fallback xmlns="">
          <p:pic>
            <p:nvPicPr>
              <p:cNvPr id="29" name="Ink 28">
                <a:extLst>
                  <a:ext uri="{FF2B5EF4-FFF2-40B4-BE49-F238E27FC236}">
                    <a16:creationId xmlns:a16="http://schemas.microsoft.com/office/drawing/2014/main" id="{42014C10-6C6F-AE76-45DD-CBF370BA1424}"/>
                  </a:ext>
                </a:extLst>
              </p:cNvPr>
              <p:cNvPicPr/>
              <p:nvPr/>
            </p:nvPicPr>
            <p:blipFill>
              <a:blip r:embed="rId13"/>
              <a:stretch>
                <a:fillRect/>
              </a:stretch>
            </p:blipFill>
            <p:spPr>
              <a:xfrm>
                <a:off x="7351668" y="1833684"/>
                <a:ext cx="2332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1CE4F634-22CF-5229-4AA2-A328976FDF5A}"/>
                  </a:ext>
                </a:extLst>
              </p14:cNvPr>
              <p14:cNvContentPartPr/>
              <p14:nvPr/>
            </p14:nvContentPartPr>
            <p14:xfrm>
              <a:off x="8474508" y="1789764"/>
              <a:ext cx="10440" cy="270000"/>
            </p14:xfrm>
          </p:contentPart>
        </mc:Choice>
        <mc:Fallback xmlns="">
          <p:pic>
            <p:nvPicPr>
              <p:cNvPr id="30" name="Ink 29">
                <a:extLst>
                  <a:ext uri="{FF2B5EF4-FFF2-40B4-BE49-F238E27FC236}">
                    <a16:creationId xmlns:a16="http://schemas.microsoft.com/office/drawing/2014/main" id="{1CE4F634-22CF-5229-4AA2-A328976FDF5A}"/>
                  </a:ext>
                </a:extLst>
              </p:cNvPr>
              <p:cNvPicPr/>
              <p:nvPr/>
            </p:nvPicPr>
            <p:blipFill>
              <a:blip r:embed="rId15"/>
              <a:stretch>
                <a:fillRect/>
              </a:stretch>
            </p:blipFill>
            <p:spPr>
              <a:xfrm>
                <a:off x="8465868" y="1780764"/>
                <a:ext cx="2808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83871647-15F8-1F2A-8F13-4CB320DB86D7}"/>
                  </a:ext>
                </a:extLst>
              </p14:cNvPr>
              <p14:cNvContentPartPr/>
              <p14:nvPr/>
            </p14:nvContentPartPr>
            <p14:xfrm>
              <a:off x="8902908" y="683484"/>
              <a:ext cx="224280" cy="233280"/>
            </p14:xfrm>
          </p:contentPart>
        </mc:Choice>
        <mc:Fallback xmlns="">
          <p:pic>
            <p:nvPicPr>
              <p:cNvPr id="31" name="Ink 30">
                <a:extLst>
                  <a:ext uri="{FF2B5EF4-FFF2-40B4-BE49-F238E27FC236}">
                    <a16:creationId xmlns:a16="http://schemas.microsoft.com/office/drawing/2014/main" id="{83871647-15F8-1F2A-8F13-4CB320DB86D7}"/>
                  </a:ext>
                </a:extLst>
              </p:cNvPr>
              <p:cNvPicPr/>
              <p:nvPr/>
            </p:nvPicPr>
            <p:blipFill>
              <a:blip r:embed="rId17"/>
              <a:stretch>
                <a:fillRect/>
              </a:stretch>
            </p:blipFill>
            <p:spPr>
              <a:xfrm>
                <a:off x="8893908" y="674484"/>
                <a:ext cx="24192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8515C5C3-0C1F-8975-B4EF-D451E72082A6}"/>
                  </a:ext>
                </a:extLst>
              </p14:cNvPr>
              <p14:cNvContentPartPr/>
              <p14:nvPr/>
            </p14:nvContentPartPr>
            <p14:xfrm>
              <a:off x="7827588" y="-95196"/>
              <a:ext cx="285840" cy="300600"/>
            </p14:xfrm>
          </p:contentPart>
        </mc:Choice>
        <mc:Fallback xmlns="">
          <p:pic>
            <p:nvPicPr>
              <p:cNvPr id="33" name="Ink 32">
                <a:extLst>
                  <a:ext uri="{FF2B5EF4-FFF2-40B4-BE49-F238E27FC236}">
                    <a16:creationId xmlns:a16="http://schemas.microsoft.com/office/drawing/2014/main" id="{8515C5C3-0C1F-8975-B4EF-D451E72082A6}"/>
                  </a:ext>
                </a:extLst>
              </p:cNvPr>
              <p:cNvPicPr/>
              <p:nvPr/>
            </p:nvPicPr>
            <p:blipFill>
              <a:blip r:embed="rId19"/>
              <a:stretch>
                <a:fillRect/>
              </a:stretch>
            </p:blipFill>
            <p:spPr>
              <a:xfrm>
                <a:off x="7818948" y="-103836"/>
                <a:ext cx="303480" cy="318240"/>
              </a:xfrm>
              <a:prstGeom prst="rect">
                <a:avLst/>
              </a:prstGeom>
            </p:spPr>
          </p:pic>
        </mc:Fallback>
      </mc:AlternateContent>
      <p:grpSp>
        <p:nvGrpSpPr>
          <p:cNvPr id="41" name="Group 40">
            <a:extLst>
              <a:ext uri="{FF2B5EF4-FFF2-40B4-BE49-F238E27FC236}">
                <a16:creationId xmlns:a16="http://schemas.microsoft.com/office/drawing/2014/main" id="{D7A37EFC-A8D6-76C6-81D1-0FD151C4728C}"/>
              </a:ext>
            </a:extLst>
          </p:cNvPr>
          <p:cNvGrpSpPr/>
          <p:nvPr/>
        </p:nvGrpSpPr>
        <p:grpSpPr>
          <a:xfrm>
            <a:off x="6507108" y="45564"/>
            <a:ext cx="646200" cy="1364040"/>
            <a:chOff x="6507108" y="45564"/>
            <a:chExt cx="646200" cy="1364040"/>
          </a:xfrm>
        </p:grpSpPr>
        <mc:AlternateContent xmlns:mc="http://schemas.openxmlformats.org/markup-compatibility/2006" xmlns:p14="http://schemas.microsoft.com/office/powerpoint/2010/main">
          <mc:Choice Requires="p14">
            <p:contentPart p14:bwMode="auto" r:id="rId20">
              <p14:nvContentPartPr>
                <p14:cNvPr id="25" name="Ink 24">
                  <a:extLst>
                    <a:ext uri="{FF2B5EF4-FFF2-40B4-BE49-F238E27FC236}">
                      <a16:creationId xmlns:a16="http://schemas.microsoft.com/office/drawing/2014/main" id="{03DBDAFC-FBF5-B301-EF46-31743E953BFA}"/>
                    </a:ext>
                  </a:extLst>
                </p14:cNvPr>
                <p14:cNvContentPartPr/>
                <p14:nvPr/>
              </p14:nvContentPartPr>
              <p14:xfrm>
                <a:off x="6800148" y="45564"/>
                <a:ext cx="304200" cy="518760"/>
              </p14:xfrm>
            </p:contentPart>
          </mc:Choice>
          <mc:Fallback xmlns="">
            <p:pic>
              <p:nvPicPr>
                <p:cNvPr id="25" name="Ink 24">
                  <a:extLst>
                    <a:ext uri="{FF2B5EF4-FFF2-40B4-BE49-F238E27FC236}">
                      <a16:creationId xmlns:a16="http://schemas.microsoft.com/office/drawing/2014/main" id="{03DBDAFC-FBF5-B301-EF46-31743E953BFA}"/>
                    </a:ext>
                  </a:extLst>
                </p:cNvPr>
                <p:cNvPicPr/>
                <p:nvPr/>
              </p:nvPicPr>
              <p:blipFill>
                <a:blip r:embed="rId21"/>
                <a:stretch>
                  <a:fillRect/>
                </a:stretch>
              </p:blipFill>
              <p:spPr>
                <a:xfrm>
                  <a:off x="6791148" y="36564"/>
                  <a:ext cx="32184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4031D16B-918A-B48E-237B-194F255B3262}"/>
                    </a:ext>
                  </a:extLst>
                </p14:cNvPr>
                <p14:cNvContentPartPr/>
                <p14:nvPr/>
              </p14:nvContentPartPr>
              <p14:xfrm>
                <a:off x="6731388" y="949164"/>
                <a:ext cx="73440" cy="460440"/>
              </p14:xfrm>
            </p:contentPart>
          </mc:Choice>
          <mc:Fallback xmlns="">
            <p:pic>
              <p:nvPicPr>
                <p:cNvPr id="26" name="Ink 25">
                  <a:extLst>
                    <a:ext uri="{FF2B5EF4-FFF2-40B4-BE49-F238E27FC236}">
                      <a16:creationId xmlns:a16="http://schemas.microsoft.com/office/drawing/2014/main" id="{4031D16B-918A-B48E-237B-194F255B3262}"/>
                    </a:ext>
                  </a:extLst>
                </p:cNvPr>
                <p:cNvPicPr/>
                <p:nvPr/>
              </p:nvPicPr>
              <p:blipFill>
                <a:blip r:embed="rId23"/>
                <a:stretch>
                  <a:fillRect/>
                </a:stretch>
              </p:blipFill>
              <p:spPr>
                <a:xfrm>
                  <a:off x="6722748" y="940524"/>
                  <a:ext cx="9108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59DEC43D-06F7-D330-A611-6001AF4032BC}"/>
                    </a:ext>
                  </a:extLst>
                </p14:cNvPr>
                <p14:cNvContentPartPr/>
                <p14:nvPr/>
              </p14:nvContentPartPr>
              <p14:xfrm>
                <a:off x="6507108" y="917124"/>
                <a:ext cx="343800" cy="245880"/>
              </p14:xfrm>
            </p:contentPart>
          </mc:Choice>
          <mc:Fallback xmlns="">
            <p:pic>
              <p:nvPicPr>
                <p:cNvPr id="27" name="Ink 26">
                  <a:extLst>
                    <a:ext uri="{FF2B5EF4-FFF2-40B4-BE49-F238E27FC236}">
                      <a16:creationId xmlns:a16="http://schemas.microsoft.com/office/drawing/2014/main" id="{59DEC43D-06F7-D330-A611-6001AF4032BC}"/>
                    </a:ext>
                  </a:extLst>
                </p:cNvPr>
                <p:cNvPicPr/>
                <p:nvPr/>
              </p:nvPicPr>
              <p:blipFill>
                <a:blip r:embed="rId25"/>
                <a:stretch>
                  <a:fillRect/>
                </a:stretch>
              </p:blipFill>
              <p:spPr>
                <a:xfrm>
                  <a:off x="6498468" y="908484"/>
                  <a:ext cx="3614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7" name="Ink 36">
                  <a:extLst>
                    <a:ext uri="{FF2B5EF4-FFF2-40B4-BE49-F238E27FC236}">
                      <a16:creationId xmlns:a16="http://schemas.microsoft.com/office/drawing/2014/main" id="{322809A9-4F05-2939-0A21-B2A920C7DE90}"/>
                    </a:ext>
                  </a:extLst>
                </p14:cNvPr>
                <p14:cNvContentPartPr/>
                <p14:nvPr/>
              </p14:nvContentPartPr>
              <p14:xfrm>
                <a:off x="6971868" y="658492"/>
                <a:ext cx="181440" cy="174600"/>
              </p14:xfrm>
            </p:contentPart>
          </mc:Choice>
          <mc:Fallback xmlns="">
            <p:pic>
              <p:nvPicPr>
                <p:cNvPr id="37" name="Ink 36">
                  <a:extLst>
                    <a:ext uri="{FF2B5EF4-FFF2-40B4-BE49-F238E27FC236}">
                      <a16:creationId xmlns:a16="http://schemas.microsoft.com/office/drawing/2014/main" id="{322809A9-4F05-2939-0A21-B2A920C7DE90}"/>
                    </a:ext>
                  </a:extLst>
                </p:cNvPr>
                <p:cNvPicPr/>
                <p:nvPr/>
              </p:nvPicPr>
              <p:blipFill>
                <a:blip r:embed="rId27"/>
                <a:stretch>
                  <a:fillRect/>
                </a:stretch>
              </p:blipFill>
              <p:spPr>
                <a:xfrm>
                  <a:off x="6963228" y="649492"/>
                  <a:ext cx="1990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0" name="Ink 39">
                  <a:extLst>
                    <a:ext uri="{FF2B5EF4-FFF2-40B4-BE49-F238E27FC236}">
                      <a16:creationId xmlns:a16="http://schemas.microsoft.com/office/drawing/2014/main" id="{FEFA117A-9658-5E27-13B2-6FF4A96D3D59}"/>
                    </a:ext>
                  </a:extLst>
                </p14:cNvPr>
                <p14:cNvContentPartPr/>
                <p14:nvPr/>
              </p14:nvContentPartPr>
              <p14:xfrm>
                <a:off x="7122708" y="622132"/>
                <a:ext cx="11160" cy="313200"/>
              </p14:xfrm>
            </p:contentPart>
          </mc:Choice>
          <mc:Fallback xmlns="">
            <p:pic>
              <p:nvPicPr>
                <p:cNvPr id="40" name="Ink 39">
                  <a:extLst>
                    <a:ext uri="{FF2B5EF4-FFF2-40B4-BE49-F238E27FC236}">
                      <a16:creationId xmlns:a16="http://schemas.microsoft.com/office/drawing/2014/main" id="{FEFA117A-9658-5E27-13B2-6FF4A96D3D59}"/>
                    </a:ext>
                  </a:extLst>
                </p:cNvPr>
                <p:cNvPicPr/>
                <p:nvPr/>
              </p:nvPicPr>
              <p:blipFill>
                <a:blip r:embed="rId29"/>
                <a:stretch>
                  <a:fillRect/>
                </a:stretch>
              </p:blipFill>
              <p:spPr>
                <a:xfrm>
                  <a:off x="7114068" y="613492"/>
                  <a:ext cx="28800" cy="330840"/>
                </a:xfrm>
                <a:prstGeom prst="rect">
                  <a:avLst/>
                </a:prstGeom>
              </p:spPr>
            </p:pic>
          </mc:Fallback>
        </mc:AlternateContent>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105" y="6505447"/>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66</a:t>
            </a:r>
            <a:endParaRPr sz="1400">
              <a:latin typeface="Arial"/>
              <a:cs typeface="Arial"/>
            </a:endParaRPr>
          </a:p>
        </p:txBody>
      </p:sp>
      <p:sp>
        <p:nvSpPr>
          <p:cNvPr id="4" name="object 4"/>
          <p:cNvSpPr txBox="1">
            <a:spLocks noGrp="1"/>
          </p:cNvSpPr>
          <p:nvPr>
            <p:ph type="title"/>
          </p:nvPr>
        </p:nvSpPr>
        <p:spPr>
          <a:xfrm>
            <a:off x="0" y="415493"/>
            <a:ext cx="7543799" cy="382156"/>
          </a:xfrm>
          <a:prstGeom prst="rect">
            <a:avLst/>
          </a:prstGeom>
        </p:spPr>
        <p:txBody>
          <a:bodyPr vert="horz" wrap="square" lIns="0" tIns="12700" rIns="0" bIns="0" rtlCol="0">
            <a:spAutoFit/>
          </a:bodyPr>
          <a:lstStyle/>
          <a:p>
            <a:pPr marL="12700">
              <a:lnSpc>
                <a:spcPct val="100000"/>
              </a:lnSpc>
              <a:spcBef>
                <a:spcPts val="100"/>
              </a:spcBef>
            </a:pPr>
            <a:r>
              <a:rPr sz="2400" dirty="0"/>
              <a:t>The </a:t>
            </a:r>
            <a:r>
              <a:rPr sz="2400" spc="-5" dirty="0"/>
              <a:t>Dining Philosophers</a:t>
            </a:r>
            <a:r>
              <a:rPr sz="2400" spc="-45" dirty="0"/>
              <a:t> </a:t>
            </a:r>
            <a:r>
              <a:rPr sz="2400" spc="-5" dirty="0"/>
              <a:t>Problem</a:t>
            </a:r>
            <a:endParaRPr sz="2400" dirty="0"/>
          </a:p>
        </p:txBody>
      </p:sp>
      <p:sp>
        <p:nvSpPr>
          <p:cNvPr id="5" name="object 5"/>
          <p:cNvSpPr/>
          <p:nvPr/>
        </p:nvSpPr>
        <p:spPr>
          <a:xfrm>
            <a:off x="523951" y="1453007"/>
            <a:ext cx="164592" cy="16763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23951" y="2428620"/>
            <a:ext cx="164592" cy="1676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23951" y="3404361"/>
            <a:ext cx="164592" cy="1676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23951" y="4989576"/>
            <a:ext cx="164592" cy="1676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981151" y="5286755"/>
            <a:ext cx="243840" cy="25298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sz="half" idx="2"/>
          </p:nvPr>
        </p:nvSpPr>
        <p:spPr>
          <a:prstGeom prst="rect">
            <a:avLst/>
          </a:prstGeom>
        </p:spPr>
        <p:txBody>
          <a:bodyPr vert="horz" wrap="square" lIns="0" tIns="13335" rIns="0" bIns="0" rtlCol="0">
            <a:spAutoFit/>
          </a:bodyPr>
          <a:lstStyle/>
          <a:p>
            <a:pPr marL="12700" marR="52069">
              <a:lnSpc>
                <a:spcPct val="100000"/>
              </a:lnSpc>
              <a:spcBef>
                <a:spcPts val="105"/>
              </a:spcBef>
            </a:pPr>
            <a:r>
              <a:rPr dirty="0"/>
              <a:t>A solution: </a:t>
            </a:r>
            <a:r>
              <a:rPr spc="-5" dirty="0"/>
              <a:t>allow </a:t>
            </a:r>
            <a:r>
              <a:rPr dirty="0"/>
              <a:t>only 4  philosophers at a </a:t>
            </a:r>
            <a:r>
              <a:rPr spc="-5" dirty="0"/>
              <a:t>time </a:t>
            </a:r>
            <a:r>
              <a:rPr dirty="0"/>
              <a:t>to try</a:t>
            </a:r>
            <a:r>
              <a:rPr spc="-145" dirty="0"/>
              <a:t> </a:t>
            </a:r>
            <a:r>
              <a:rPr dirty="0"/>
              <a:t>to  eat</a:t>
            </a:r>
          </a:p>
          <a:p>
            <a:pPr marL="12700" marR="5080">
              <a:lnSpc>
                <a:spcPct val="100000"/>
              </a:lnSpc>
              <a:spcBef>
                <a:spcPts val="480"/>
              </a:spcBef>
            </a:pPr>
            <a:r>
              <a:rPr dirty="0"/>
              <a:t>Then 1 philosopher can</a:t>
            </a:r>
            <a:r>
              <a:rPr spc="-105" dirty="0"/>
              <a:t> </a:t>
            </a:r>
            <a:r>
              <a:rPr spc="-5" dirty="0"/>
              <a:t>always  </a:t>
            </a:r>
            <a:r>
              <a:rPr dirty="0"/>
              <a:t>eat </a:t>
            </a:r>
            <a:r>
              <a:rPr spc="5" dirty="0"/>
              <a:t>when </a:t>
            </a:r>
            <a:r>
              <a:rPr dirty="0"/>
              <a:t>the other 3 are  holding 1</a:t>
            </a:r>
            <a:r>
              <a:rPr spc="-40" dirty="0"/>
              <a:t> </a:t>
            </a:r>
            <a:r>
              <a:rPr dirty="0"/>
              <a:t>chopstick</a:t>
            </a:r>
          </a:p>
          <a:p>
            <a:pPr marL="12700" marR="248920">
              <a:lnSpc>
                <a:spcPct val="100000"/>
              </a:lnSpc>
              <a:spcBef>
                <a:spcPts val="480"/>
              </a:spcBef>
            </a:pPr>
            <a:r>
              <a:rPr dirty="0"/>
              <a:t>Hence, </a:t>
            </a:r>
            <a:r>
              <a:rPr spc="15" dirty="0"/>
              <a:t>we </a:t>
            </a:r>
            <a:r>
              <a:rPr dirty="0"/>
              <a:t>can use another  semaphore T that </a:t>
            </a:r>
            <a:r>
              <a:rPr spc="5" dirty="0"/>
              <a:t>would</a:t>
            </a:r>
            <a:r>
              <a:rPr spc="-155" dirty="0"/>
              <a:t> </a:t>
            </a:r>
            <a:r>
              <a:rPr spc="-5" dirty="0"/>
              <a:t>limit  </a:t>
            </a:r>
            <a:r>
              <a:rPr dirty="0"/>
              <a:t>at 4 the number of  philosophers </a:t>
            </a:r>
            <a:r>
              <a:rPr spc="-5" dirty="0"/>
              <a:t>trying </a:t>
            </a:r>
            <a:r>
              <a:rPr dirty="0"/>
              <a:t>to take a  chopstick</a:t>
            </a:r>
          </a:p>
          <a:p>
            <a:pPr marL="12700">
              <a:lnSpc>
                <a:spcPct val="100000"/>
              </a:lnSpc>
              <a:spcBef>
                <a:spcPts val="484"/>
              </a:spcBef>
            </a:pPr>
            <a:r>
              <a:rPr spc="-5" dirty="0"/>
              <a:t>How </a:t>
            </a:r>
            <a:r>
              <a:rPr dirty="0"/>
              <a:t>to </a:t>
            </a:r>
            <a:r>
              <a:rPr spc="-5" dirty="0"/>
              <a:t>initialize</a:t>
            </a:r>
            <a:r>
              <a:rPr spc="-55" dirty="0"/>
              <a:t> </a:t>
            </a:r>
            <a:r>
              <a:rPr dirty="0"/>
              <a:t>T.count?</a:t>
            </a:r>
          </a:p>
          <a:p>
            <a:pPr marL="413384">
              <a:lnSpc>
                <a:spcPct val="100000"/>
              </a:lnSpc>
              <a:spcBef>
                <a:spcPts val="480"/>
              </a:spcBef>
            </a:pPr>
            <a:r>
              <a:rPr b="0" dirty="0">
                <a:latin typeface="Arial"/>
                <a:cs typeface="Arial"/>
              </a:rPr>
              <a:t>T.value =</a:t>
            </a:r>
            <a:r>
              <a:rPr b="0" spc="-45" dirty="0">
                <a:latin typeface="Arial"/>
                <a:cs typeface="Arial"/>
              </a:rPr>
              <a:t> </a:t>
            </a:r>
            <a:r>
              <a:rPr b="0" dirty="0">
                <a:latin typeface="Arial"/>
                <a:cs typeface="Arial"/>
              </a:rPr>
              <a:t>4</a:t>
            </a:r>
          </a:p>
        </p:txBody>
      </p:sp>
      <p:sp>
        <p:nvSpPr>
          <p:cNvPr id="11" name="object 11"/>
          <p:cNvSpPr txBox="1">
            <a:spLocks noGrp="1"/>
          </p:cNvSpPr>
          <p:nvPr>
            <p:ph sz="half" idx="3"/>
          </p:nvPr>
        </p:nvSpPr>
        <p:spPr>
          <a:prstGeom prst="rect">
            <a:avLst/>
          </a:prstGeom>
        </p:spPr>
        <p:txBody>
          <a:bodyPr vert="horz" wrap="square" lIns="0" tIns="13335" rIns="0" bIns="0" rtlCol="0">
            <a:spAutoFit/>
          </a:bodyPr>
          <a:lstStyle/>
          <a:p>
            <a:pPr marL="12700">
              <a:lnSpc>
                <a:spcPct val="100000"/>
              </a:lnSpc>
              <a:spcBef>
                <a:spcPts val="105"/>
              </a:spcBef>
            </a:pPr>
            <a:r>
              <a:rPr spc="-5" dirty="0"/>
              <a:t>Process</a:t>
            </a:r>
            <a:r>
              <a:rPr spc="-80" dirty="0"/>
              <a:t> </a:t>
            </a:r>
            <a:r>
              <a:rPr spc="-5" dirty="0"/>
              <a:t>Pi:</a:t>
            </a:r>
          </a:p>
          <a:p>
            <a:pPr marL="12700">
              <a:lnSpc>
                <a:spcPct val="100000"/>
              </a:lnSpc>
            </a:pPr>
            <a:r>
              <a:rPr spc="-5" dirty="0"/>
              <a:t>while(true)</a:t>
            </a:r>
          </a:p>
          <a:p>
            <a:pPr marL="12700">
              <a:lnSpc>
                <a:spcPct val="100000"/>
              </a:lnSpc>
            </a:pPr>
            <a:r>
              <a:rPr dirty="0"/>
              <a:t>{</a:t>
            </a:r>
          </a:p>
          <a:p>
            <a:pPr marL="165100">
              <a:lnSpc>
                <a:spcPct val="100000"/>
              </a:lnSpc>
            </a:pPr>
            <a:r>
              <a:rPr spc="-5" dirty="0"/>
              <a:t>think();</a:t>
            </a:r>
          </a:p>
          <a:p>
            <a:pPr marL="165100">
              <a:lnSpc>
                <a:spcPct val="100000"/>
              </a:lnSpc>
            </a:pPr>
            <a:r>
              <a:rPr spc="-5" dirty="0">
                <a:solidFill>
                  <a:srgbClr val="000000"/>
                </a:solidFill>
              </a:rPr>
              <a:t>wait(T);</a:t>
            </a:r>
          </a:p>
          <a:p>
            <a:pPr marL="165100">
              <a:lnSpc>
                <a:spcPct val="100000"/>
              </a:lnSpc>
            </a:pPr>
            <a:r>
              <a:rPr spc="-5" dirty="0"/>
              <a:t>wait(chopst[i]);</a:t>
            </a:r>
          </a:p>
          <a:p>
            <a:pPr marL="165100" marR="5080">
              <a:lnSpc>
                <a:spcPct val="100000"/>
              </a:lnSpc>
            </a:pPr>
            <a:r>
              <a:rPr spc="-5" dirty="0"/>
              <a:t>wait(chopst[(i+1)%5]);  eat();  signal(chopst[(i+1)%5]);  signal(chopst[i]);  </a:t>
            </a:r>
            <a:r>
              <a:rPr spc="-5" dirty="0">
                <a:solidFill>
                  <a:srgbClr val="000000"/>
                </a:solidFill>
              </a:rPr>
              <a:t>signal(T);</a:t>
            </a:r>
          </a:p>
          <a:p>
            <a:pPr marL="12700">
              <a:lnSpc>
                <a:spcPct val="100000"/>
              </a:lnSpc>
              <a:spcBef>
                <a:spcPts val="5"/>
              </a:spcBef>
            </a:pPr>
            <a:r>
              <a:rPr dirty="0"/>
              <a:t>}</a:t>
            </a:r>
          </a:p>
        </p:txBody>
      </p:sp>
      <p:sp>
        <p:nvSpPr>
          <p:cNvPr id="12" name="object 12"/>
          <p:cNvSpPr/>
          <p:nvPr/>
        </p:nvSpPr>
        <p:spPr>
          <a:xfrm>
            <a:off x="7156732" y="0"/>
            <a:ext cx="1982152" cy="2002066"/>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92244" y="96888"/>
            <a:ext cx="7272122" cy="513715"/>
          </a:xfrm>
          <a:prstGeom prst="rect">
            <a:avLst/>
          </a:prstGeom>
        </p:spPr>
        <p:txBody>
          <a:bodyPr vert="horz" wrap="square" lIns="0" tIns="12700" rIns="0" bIns="0" rtlCol="0">
            <a:spAutoFit/>
          </a:bodyPr>
          <a:lstStyle/>
          <a:p>
            <a:pPr marL="12700">
              <a:lnSpc>
                <a:spcPct val="100000"/>
              </a:lnSpc>
              <a:spcBef>
                <a:spcPts val="100"/>
              </a:spcBef>
            </a:pPr>
            <a:r>
              <a:rPr dirty="0"/>
              <a:t>Advantage of</a:t>
            </a:r>
            <a:r>
              <a:rPr spc="-55" dirty="0"/>
              <a:t> </a:t>
            </a:r>
            <a:r>
              <a:rPr spc="-5" dirty="0"/>
              <a:t>semaphores</a:t>
            </a:r>
          </a:p>
        </p:txBody>
      </p:sp>
      <p:sp>
        <p:nvSpPr>
          <p:cNvPr id="5" name="object 5"/>
          <p:cNvSpPr/>
          <p:nvPr/>
        </p:nvSpPr>
        <p:spPr>
          <a:xfrm>
            <a:off x="1006754" y="1497202"/>
            <a:ext cx="228600" cy="23774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06754" y="2436241"/>
            <a:ext cx="228600" cy="23774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06754" y="2948304"/>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06754" y="3826509"/>
            <a:ext cx="228600" cy="23774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006754" y="4338573"/>
            <a:ext cx="228600" cy="23774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006754" y="5277611"/>
            <a:ext cx="228600" cy="237744"/>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101606" y="461645"/>
            <a:ext cx="7550150" cy="5934710"/>
          </a:xfrm>
          <a:prstGeom prst="rect">
            <a:avLst/>
          </a:prstGeom>
        </p:spPr>
        <p:txBody>
          <a:bodyPr vert="horz" wrap="square" lIns="0" tIns="223520" rIns="0" bIns="0" rtlCol="0">
            <a:spAutoFit/>
          </a:bodyPr>
          <a:lstStyle/>
          <a:p>
            <a:pPr marL="12700">
              <a:lnSpc>
                <a:spcPct val="100000"/>
              </a:lnSpc>
              <a:spcBef>
                <a:spcPts val="1760"/>
              </a:spcBef>
            </a:pPr>
            <a:r>
              <a:rPr sz="2800" b="1" spc="-5" dirty="0">
                <a:solidFill>
                  <a:srgbClr val="336699"/>
                </a:solidFill>
                <a:latin typeface="Liberation Sans Narrow"/>
                <a:cs typeface="Liberation Sans Narrow"/>
              </a:rPr>
              <a:t>(</a:t>
            </a:r>
            <a:r>
              <a:rPr lang="en-CA" sz="2800" b="1" spc="-5" dirty="0">
                <a:solidFill>
                  <a:srgbClr val="336699"/>
                </a:solidFill>
                <a:latin typeface="Liberation Sans Narrow"/>
                <a:cs typeface="Liberation Sans Narrow"/>
              </a:rPr>
              <a:t>compared to previous</a:t>
            </a:r>
            <a:r>
              <a:rPr lang="en-CA" sz="2800" b="1" spc="-30" dirty="0">
                <a:solidFill>
                  <a:srgbClr val="336699"/>
                </a:solidFill>
                <a:latin typeface="Liberation Sans Narrow"/>
                <a:cs typeface="Liberation Sans Narrow"/>
              </a:rPr>
              <a:t> </a:t>
            </a:r>
            <a:r>
              <a:rPr lang="en-CA" sz="2800" b="1" spc="-10" dirty="0">
                <a:solidFill>
                  <a:srgbClr val="336699"/>
                </a:solidFill>
                <a:latin typeface="Liberation Sans Narrow"/>
                <a:cs typeface="Liberation Sans Narrow"/>
              </a:rPr>
              <a:t>solutions)</a:t>
            </a:r>
            <a:endParaRPr lang="en-CA" sz="2800" dirty="0">
              <a:latin typeface="Liberation Sans Narrow"/>
              <a:cs typeface="Liberation Sans Narrow"/>
            </a:endParaRPr>
          </a:p>
          <a:p>
            <a:pPr marL="239395" marR="1168400">
              <a:lnSpc>
                <a:spcPct val="100000"/>
              </a:lnSpc>
              <a:spcBef>
                <a:spcPts val="1660"/>
              </a:spcBef>
            </a:pPr>
            <a:r>
              <a:rPr lang="en-CA" sz="2800" b="1" spc="-5" dirty="0">
                <a:solidFill>
                  <a:srgbClr val="006666"/>
                </a:solidFill>
                <a:latin typeface="Arial"/>
                <a:cs typeface="Arial"/>
              </a:rPr>
              <a:t>Only </a:t>
            </a:r>
            <a:r>
              <a:rPr lang="en-CA" sz="2800" b="1" spc="-10" dirty="0">
                <a:solidFill>
                  <a:srgbClr val="006666"/>
                </a:solidFill>
                <a:latin typeface="Arial"/>
                <a:cs typeface="Arial"/>
              </a:rPr>
              <a:t>one </a:t>
            </a:r>
            <a:r>
              <a:rPr lang="en-CA" sz="2800" b="1" spc="-5" dirty="0">
                <a:solidFill>
                  <a:srgbClr val="006666"/>
                </a:solidFill>
                <a:latin typeface="Arial"/>
                <a:cs typeface="Arial"/>
              </a:rPr>
              <a:t>shared </a:t>
            </a:r>
            <a:r>
              <a:rPr lang="en-CA" sz="2800" b="1" dirty="0">
                <a:solidFill>
                  <a:srgbClr val="006666"/>
                </a:solidFill>
                <a:latin typeface="Arial"/>
                <a:cs typeface="Arial"/>
              </a:rPr>
              <a:t>variable </a:t>
            </a:r>
            <a:r>
              <a:rPr lang="en-CA" sz="2800" b="1" spc="-5" dirty="0">
                <a:solidFill>
                  <a:srgbClr val="006666"/>
                </a:solidFill>
                <a:latin typeface="Arial"/>
                <a:cs typeface="Arial"/>
              </a:rPr>
              <a:t>per </a:t>
            </a:r>
            <a:r>
              <a:rPr lang="en-CA" sz="2800" b="1" dirty="0">
                <a:solidFill>
                  <a:srgbClr val="006666"/>
                </a:solidFill>
                <a:latin typeface="Arial"/>
                <a:cs typeface="Arial"/>
              </a:rPr>
              <a:t>critical  </a:t>
            </a:r>
            <a:r>
              <a:rPr lang="en-CA" sz="2800" b="1" spc="-5" dirty="0">
                <a:solidFill>
                  <a:srgbClr val="006666"/>
                </a:solidFill>
                <a:latin typeface="Arial"/>
                <a:cs typeface="Arial"/>
              </a:rPr>
              <a:t>section</a:t>
            </a:r>
            <a:endParaRPr lang="en-CA" sz="2800" dirty="0">
              <a:latin typeface="Arial"/>
              <a:cs typeface="Arial"/>
            </a:endParaRPr>
          </a:p>
          <a:p>
            <a:pPr marL="239395">
              <a:lnSpc>
                <a:spcPct val="100000"/>
              </a:lnSpc>
              <a:spcBef>
                <a:spcPts val="675"/>
              </a:spcBef>
            </a:pPr>
            <a:r>
              <a:rPr sz="2800" b="1" spc="-5" dirty="0">
                <a:solidFill>
                  <a:srgbClr val="006666"/>
                </a:solidFill>
                <a:latin typeface="Arial"/>
                <a:cs typeface="Arial"/>
              </a:rPr>
              <a:t>only two operations: wait,</a:t>
            </a:r>
            <a:r>
              <a:rPr sz="2800" b="1" spc="65" dirty="0">
                <a:solidFill>
                  <a:srgbClr val="006666"/>
                </a:solidFill>
                <a:latin typeface="Arial"/>
                <a:cs typeface="Arial"/>
              </a:rPr>
              <a:t> </a:t>
            </a:r>
            <a:r>
              <a:rPr sz="2800" b="1" spc="-5" dirty="0">
                <a:solidFill>
                  <a:srgbClr val="006666"/>
                </a:solidFill>
                <a:latin typeface="Arial"/>
                <a:cs typeface="Arial"/>
              </a:rPr>
              <a:t>signal</a:t>
            </a:r>
            <a:endParaRPr sz="2800" dirty="0">
              <a:latin typeface="Arial"/>
              <a:cs typeface="Arial"/>
            </a:endParaRPr>
          </a:p>
          <a:p>
            <a:pPr marL="239395" marR="111760">
              <a:lnSpc>
                <a:spcPct val="100600"/>
              </a:lnSpc>
              <a:spcBef>
                <a:spcPts val="650"/>
              </a:spcBef>
            </a:pPr>
            <a:r>
              <a:rPr sz="2800" b="1" spc="-5" dirty="0">
                <a:solidFill>
                  <a:srgbClr val="006666"/>
                </a:solidFill>
                <a:latin typeface="Arial"/>
                <a:cs typeface="Arial"/>
              </a:rPr>
              <a:t>more </a:t>
            </a:r>
            <a:r>
              <a:rPr sz="2800" b="1" dirty="0">
                <a:solidFill>
                  <a:srgbClr val="006666"/>
                </a:solidFill>
                <a:latin typeface="Arial"/>
                <a:cs typeface="Arial"/>
              </a:rPr>
              <a:t>localized </a:t>
            </a:r>
            <a:r>
              <a:rPr sz="2800" b="1" spc="-5" dirty="0">
                <a:solidFill>
                  <a:srgbClr val="006666"/>
                </a:solidFill>
                <a:latin typeface="Arial"/>
                <a:cs typeface="Arial"/>
              </a:rPr>
              <a:t>control </a:t>
            </a:r>
            <a:r>
              <a:rPr sz="2400" b="1" dirty="0">
                <a:solidFill>
                  <a:srgbClr val="006666"/>
                </a:solidFill>
                <a:latin typeface="Arial"/>
                <a:cs typeface="Arial"/>
              </a:rPr>
              <a:t>(only </a:t>
            </a:r>
            <a:r>
              <a:rPr sz="2400" b="1" spc="5" dirty="0">
                <a:solidFill>
                  <a:srgbClr val="006666"/>
                </a:solidFill>
                <a:latin typeface="Arial"/>
                <a:cs typeface="Arial"/>
              </a:rPr>
              <a:t>with </a:t>
            </a:r>
            <a:r>
              <a:rPr sz="2400" b="1" dirty="0">
                <a:solidFill>
                  <a:srgbClr val="006666"/>
                </a:solidFill>
                <a:latin typeface="Arial"/>
                <a:cs typeface="Arial"/>
              </a:rPr>
              <a:t>the</a:t>
            </a:r>
            <a:r>
              <a:rPr sz="2400" b="1" spc="-114" dirty="0">
                <a:solidFill>
                  <a:srgbClr val="006666"/>
                </a:solidFill>
                <a:latin typeface="Arial"/>
                <a:cs typeface="Arial"/>
              </a:rPr>
              <a:t> </a:t>
            </a:r>
            <a:r>
              <a:rPr sz="2400" b="1" dirty="0">
                <a:solidFill>
                  <a:srgbClr val="006666"/>
                </a:solidFill>
                <a:latin typeface="Arial"/>
                <a:cs typeface="Arial"/>
              </a:rPr>
              <a:t>previous  </a:t>
            </a:r>
            <a:r>
              <a:rPr sz="2400" b="1" spc="-5" dirty="0">
                <a:solidFill>
                  <a:srgbClr val="006666"/>
                </a:solidFill>
                <a:latin typeface="Arial"/>
                <a:cs typeface="Arial"/>
              </a:rPr>
              <a:t>ones)</a:t>
            </a:r>
            <a:endParaRPr sz="2400" dirty="0">
              <a:latin typeface="Arial"/>
              <a:cs typeface="Arial"/>
            </a:endParaRPr>
          </a:p>
          <a:p>
            <a:pPr marL="239395" marR="558165">
              <a:lnSpc>
                <a:spcPct val="110000"/>
              </a:lnSpc>
              <a:spcBef>
                <a:spcPts val="320"/>
              </a:spcBef>
            </a:pPr>
            <a:r>
              <a:rPr sz="2800" b="1" dirty="0">
                <a:solidFill>
                  <a:srgbClr val="006666"/>
                </a:solidFill>
                <a:latin typeface="Arial"/>
                <a:cs typeface="Arial"/>
              </a:rPr>
              <a:t>easy </a:t>
            </a:r>
            <a:r>
              <a:rPr sz="2800" b="1" spc="-5" dirty="0">
                <a:solidFill>
                  <a:srgbClr val="006666"/>
                </a:solidFill>
                <a:latin typeface="Arial"/>
                <a:cs typeface="Arial"/>
              </a:rPr>
              <a:t>extension in case of more. threads  possibility of bringing in more. threads  both in a </a:t>
            </a:r>
            <a:r>
              <a:rPr sz="2800" b="1" dirty="0">
                <a:solidFill>
                  <a:srgbClr val="006666"/>
                </a:solidFill>
                <a:latin typeface="Arial"/>
                <a:cs typeface="Arial"/>
              </a:rPr>
              <a:t>critical</a:t>
            </a:r>
            <a:r>
              <a:rPr sz="2800" b="1" spc="15" dirty="0">
                <a:solidFill>
                  <a:srgbClr val="006666"/>
                </a:solidFill>
                <a:latin typeface="Arial"/>
                <a:cs typeface="Arial"/>
              </a:rPr>
              <a:t> </a:t>
            </a:r>
            <a:r>
              <a:rPr sz="2800" b="1" dirty="0">
                <a:solidFill>
                  <a:srgbClr val="006666"/>
                </a:solidFill>
                <a:latin typeface="Arial"/>
                <a:cs typeface="Arial"/>
              </a:rPr>
              <a:t>section</a:t>
            </a:r>
            <a:endParaRPr sz="2800" dirty="0">
              <a:latin typeface="Arial"/>
              <a:cs typeface="Arial"/>
            </a:endParaRPr>
          </a:p>
          <a:p>
            <a:pPr marL="239395" marR="5080">
              <a:lnSpc>
                <a:spcPct val="100000"/>
              </a:lnSpc>
              <a:spcBef>
                <a:spcPts val="675"/>
              </a:spcBef>
            </a:pPr>
            <a:r>
              <a:rPr sz="2800" b="1" spc="-5" dirty="0">
                <a:solidFill>
                  <a:srgbClr val="006666"/>
                </a:solidFill>
                <a:latin typeface="Arial"/>
                <a:cs typeface="Arial"/>
              </a:rPr>
              <a:t>management of queues by the OS:  starvation avoided if the OS </a:t>
            </a:r>
            <a:r>
              <a:rPr sz="2800" b="1" dirty="0">
                <a:solidFill>
                  <a:srgbClr val="006666"/>
                </a:solidFill>
                <a:latin typeface="Arial"/>
                <a:cs typeface="Arial"/>
              </a:rPr>
              <a:t>is </a:t>
            </a:r>
            <a:r>
              <a:rPr sz="2800" b="1" spc="-5" dirty="0">
                <a:solidFill>
                  <a:srgbClr val="006666"/>
                </a:solidFill>
                <a:latin typeface="Arial"/>
                <a:cs typeface="Arial"/>
              </a:rPr>
              <a:t>fair (eg FIFO  queues)</a:t>
            </a:r>
            <a:endParaRPr sz="2800" dirty="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68</a:t>
            </a:fld>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12749" y="449021"/>
            <a:ext cx="7101205" cy="514350"/>
          </a:xfrm>
          <a:prstGeom prst="rect">
            <a:avLst/>
          </a:prstGeom>
        </p:spPr>
        <p:txBody>
          <a:bodyPr vert="horz" wrap="square" lIns="0" tIns="13335" rIns="0" bIns="0" rtlCol="0">
            <a:spAutoFit/>
          </a:bodyPr>
          <a:lstStyle/>
          <a:p>
            <a:pPr marL="12700">
              <a:lnSpc>
                <a:spcPct val="100000"/>
              </a:lnSpc>
              <a:spcBef>
                <a:spcPts val="105"/>
              </a:spcBef>
            </a:pPr>
            <a:r>
              <a:rPr dirty="0"/>
              <a:t>Problem </a:t>
            </a:r>
            <a:r>
              <a:rPr spc="-5" dirty="0"/>
              <a:t>with </a:t>
            </a:r>
            <a:r>
              <a:rPr dirty="0"/>
              <a:t>semaphores: </a:t>
            </a:r>
            <a:r>
              <a:rPr sz="2400" dirty="0"/>
              <a:t>programming</a:t>
            </a:r>
            <a:r>
              <a:rPr sz="2400" spc="-120" dirty="0"/>
              <a:t> </a:t>
            </a:r>
            <a:r>
              <a:rPr sz="2400" spc="-5" dirty="0"/>
              <a:t>difficulty</a:t>
            </a:r>
            <a:endParaRPr sz="2400"/>
          </a:p>
        </p:txBody>
      </p:sp>
      <p:sp>
        <p:nvSpPr>
          <p:cNvPr id="6" name="object 6"/>
          <p:cNvSpPr/>
          <p:nvPr/>
        </p:nvSpPr>
        <p:spPr>
          <a:xfrm>
            <a:off x="1121054" y="1573402"/>
            <a:ext cx="228600" cy="23774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578228" y="2384425"/>
            <a:ext cx="271272" cy="280415"/>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451228" y="1395806"/>
            <a:ext cx="7178040" cy="3671570"/>
          </a:xfrm>
          <a:prstGeom prst="rect">
            <a:avLst/>
          </a:prstGeom>
        </p:spPr>
        <p:txBody>
          <a:bodyPr vert="horz" wrap="square" lIns="0" tIns="12065" rIns="0" bIns="0" rtlCol="0">
            <a:spAutoFit/>
          </a:bodyPr>
          <a:lstStyle/>
          <a:p>
            <a:pPr marL="12700" marR="864869" algn="just">
              <a:lnSpc>
                <a:spcPct val="100000"/>
              </a:lnSpc>
              <a:spcBef>
                <a:spcPts val="95"/>
              </a:spcBef>
            </a:pPr>
            <a:r>
              <a:rPr sz="2800" b="1" spc="-5" dirty="0">
                <a:solidFill>
                  <a:srgbClr val="006666"/>
                </a:solidFill>
                <a:latin typeface="Arial"/>
                <a:cs typeface="Arial"/>
              </a:rPr>
              <a:t>wait and signal are scattered among  several threads, </a:t>
            </a:r>
            <a:r>
              <a:rPr sz="2800" b="1" spc="-10" dirty="0">
                <a:solidFill>
                  <a:srgbClr val="006666"/>
                </a:solidFill>
                <a:latin typeface="Arial"/>
                <a:cs typeface="Arial"/>
              </a:rPr>
              <a:t>but </a:t>
            </a:r>
            <a:r>
              <a:rPr sz="2800" b="1" spc="-5" dirty="0">
                <a:solidFill>
                  <a:srgbClr val="006666"/>
                </a:solidFill>
                <a:latin typeface="Arial"/>
                <a:cs typeface="Arial"/>
              </a:rPr>
              <a:t>they must</a:t>
            </a:r>
            <a:r>
              <a:rPr sz="2800" b="1" spc="135" dirty="0">
                <a:solidFill>
                  <a:srgbClr val="006666"/>
                </a:solidFill>
                <a:latin typeface="Arial"/>
                <a:cs typeface="Arial"/>
              </a:rPr>
              <a:t> </a:t>
            </a:r>
            <a:r>
              <a:rPr sz="2800" b="1" spc="-5" dirty="0">
                <a:solidFill>
                  <a:srgbClr val="006666"/>
                </a:solidFill>
                <a:latin typeface="Arial"/>
                <a:cs typeface="Arial"/>
              </a:rPr>
              <a:t>match</a:t>
            </a:r>
            <a:endParaRPr sz="2800" dirty="0">
              <a:latin typeface="Arial"/>
              <a:cs typeface="Arial"/>
            </a:endParaRPr>
          </a:p>
          <a:p>
            <a:pPr marL="413384">
              <a:lnSpc>
                <a:spcPct val="100000"/>
              </a:lnSpc>
              <a:spcBef>
                <a:spcPts val="545"/>
              </a:spcBef>
            </a:pPr>
            <a:r>
              <a:rPr sz="2200" spc="-5" dirty="0">
                <a:solidFill>
                  <a:srgbClr val="006666"/>
                </a:solidFill>
                <a:latin typeface="Arial"/>
                <a:cs typeface="Arial"/>
              </a:rPr>
              <a:t>See. </a:t>
            </a:r>
            <a:r>
              <a:rPr sz="2200" dirty="0">
                <a:solidFill>
                  <a:srgbClr val="006666"/>
                </a:solidFill>
                <a:latin typeface="Arial"/>
                <a:cs typeface="Arial"/>
              </a:rPr>
              <a:t>bounded </a:t>
            </a:r>
            <a:r>
              <a:rPr sz="2200" spc="-10" dirty="0">
                <a:solidFill>
                  <a:srgbClr val="006666"/>
                </a:solidFill>
                <a:latin typeface="Arial"/>
                <a:cs typeface="Arial"/>
              </a:rPr>
              <a:t>buffer</a:t>
            </a:r>
            <a:r>
              <a:rPr sz="2200" dirty="0">
                <a:solidFill>
                  <a:srgbClr val="006666"/>
                </a:solidFill>
                <a:latin typeface="Arial"/>
                <a:cs typeface="Arial"/>
              </a:rPr>
              <a:t> </a:t>
            </a:r>
            <a:r>
              <a:rPr sz="2200" spc="-5" dirty="0">
                <a:solidFill>
                  <a:srgbClr val="006666"/>
                </a:solidFill>
                <a:latin typeface="Arial"/>
                <a:cs typeface="Arial"/>
              </a:rPr>
              <a:t>program</a:t>
            </a:r>
            <a:endParaRPr sz="2200" dirty="0">
              <a:latin typeface="Arial"/>
              <a:cs typeface="Arial"/>
            </a:endParaRPr>
          </a:p>
          <a:p>
            <a:pPr marL="12700" algn="just">
              <a:lnSpc>
                <a:spcPct val="100000"/>
              </a:lnSpc>
              <a:spcBef>
                <a:spcPts val="660"/>
              </a:spcBef>
            </a:pPr>
            <a:r>
              <a:rPr sz="2800" b="1" spc="-5" dirty="0">
                <a:solidFill>
                  <a:srgbClr val="006666"/>
                </a:solidFill>
                <a:latin typeface="Arial"/>
                <a:cs typeface="Arial"/>
              </a:rPr>
              <a:t>Us</a:t>
            </a:r>
            <a:r>
              <a:rPr lang="en-CA" sz="2800" b="1" spc="-5" dirty="0">
                <a:solidFill>
                  <a:srgbClr val="006666"/>
                </a:solidFill>
                <a:latin typeface="Arial"/>
                <a:cs typeface="Arial"/>
              </a:rPr>
              <a:t>age</a:t>
            </a:r>
            <a:r>
              <a:rPr sz="2800" b="1" spc="-5" dirty="0">
                <a:solidFill>
                  <a:srgbClr val="006666"/>
                </a:solidFill>
                <a:latin typeface="Arial"/>
                <a:cs typeface="Arial"/>
              </a:rPr>
              <a:t> must be correct </a:t>
            </a:r>
            <a:r>
              <a:rPr sz="2800" b="1" dirty="0">
                <a:solidFill>
                  <a:srgbClr val="006666"/>
                </a:solidFill>
                <a:latin typeface="Arial"/>
                <a:cs typeface="Arial"/>
              </a:rPr>
              <a:t>in </a:t>
            </a:r>
            <a:r>
              <a:rPr sz="2800" b="1" spc="-5" dirty="0">
                <a:solidFill>
                  <a:srgbClr val="006666"/>
                </a:solidFill>
                <a:latin typeface="Arial"/>
                <a:cs typeface="Arial"/>
              </a:rPr>
              <a:t>all</a:t>
            </a:r>
            <a:r>
              <a:rPr sz="2800" b="1" spc="40" dirty="0">
                <a:solidFill>
                  <a:srgbClr val="006666"/>
                </a:solidFill>
                <a:latin typeface="Arial"/>
                <a:cs typeface="Arial"/>
              </a:rPr>
              <a:t> </a:t>
            </a:r>
            <a:r>
              <a:rPr sz="2800" b="1" spc="-5" dirty="0">
                <a:solidFill>
                  <a:srgbClr val="006666"/>
                </a:solidFill>
                <a:latin typeface="Arial"/>
                <a:cs typeface="Arial"/>
              </a:rPr>
              <a:t>threads</a:t>
            </a:r>
            <a:endParaRPr sz="2800" dirty="0">
              <a:latin typeface="Arial"/>
              <a:cs typeface="Arial"/>
            </a:endParaRPr>
          </a:p>
          <a:p>
            <a:pPr marL="12700" marR="5080" algn="just">
              <a:lnSpc>
                <a:spcPct val="110000"/>
              </a:lnSpc>
              <a:spcBef>
                <a:spcPts val="340"/>
              </a:spcBef>
            </a:pPr>
            <a:r>
              <a:rPr sz="2800" b="1" spc="-5" dirty="0">
                <a:solidFill>
                  <a:srgbClr val="006666"/>
                </a:solidFill>
                <a:latin typeface="Arial"/>
                <a:cs typeface="Arial"/>
              </a:rPr>
              <a:t>A </a:t>
            </a:r>
            <a:r>
              <a:rPr sz="2800" b="1" spc="-10" dirty="0">
                <a:solidFill>
                  <a:srgbClr val="006666"/>
                </a:solidFill>
                <a:latin typeface="Arial"/>
                <a:cs typeface="Arial"/>
              </a:rPr>
              <a:t>single </a:t>
            </a:r>
            <a:r>
              <a:rPr sz="2800" b="1" dirty="0">
                <a:solidFill>
                  <a:srgbClr val="006666"/>
                </a:solidFill>
                <a:latin typeface="Arial"/>
                <a:cs typeface="Arial"/>
              </a:rPr>
              <a:t>“bad” </a:t>
            </a:r>
            <a:r>
              <a:rPr sz="2800" b="1" spc="-5" dirty="0">
                <a:solidFill>
                  <a:srgbClr val="006666"/>
                </a:solidFill>
                <a:latin typeface="Arial"/>
                <a:cs typeface="Arial"/>
              </a:rPr>
              <a:t>thread can cause an entire  collection of threads to </a:t>
            </a:r>
            <a:r>
              <a:rPr sz="2800" b="1" dirty="0">
                <a:solidFill>
                  <a:srgbClr val="006666"/>
                </a:solidFill>
                <a:latin typeface="Arial"/>
                <a:cs typeface="Arial"/>
              </a:rPr>
              <a:t>fail </a:t>
            </a:r>
            <a:r>
              <a:rPr sz="2000" b="1" dirty="0">
                <a:solidFill>
                  <a:srgbClr val="006666"/>
                </a:solidFill>
                <a:latin typeface="Arial"/>
                <a:cs typeface="Arial"/>
              </a:rPr>
              <a:t>(e.g. forgot to signal)  </a:t>
            </a:r>
            <a:r>
              <a:rPr sz="2800" b="1" spc="-5" dirty="0">
                <a:solidFill>
                  <a:srgbClr val="006666"/>
                </a:solidFill>
                <a:latin typeface="Arial"/>
                <a:cs typeface="Arial"/>
              </a:rPr>
              <a:t>Consider the case of a thread that</a:t>
            </a:r>
            <a:r>
              <a:rPr sz="2800" b="1" spc="130" dirty="0">
                <a:solidFill>
                  <a:srgbClr val="006666"/>
                </a:solidFill>
                <a:latin typeface="Arial"/>
                <a:cs typeface="Arial"/>
              </a:rPr>
              <a:t> </a:t>
            </a:r>
            <a:r>
              <a:rPr sz="2800" b="1" spc="-5" dirty="0">
                <a:solidFill>
                  <a:srgbClr val="006666"/>
                </a:solidFill>
                <a:latin typeface="Arial"/>
                <a:cs typeface="Arial"/>
              </a:rPr>
              <a:t>has</a:t>
            </a:r>
            <a:endParaRPr sz="2800" dirty="0">
              <a:latin typeface="Arial"/>
              <a:cs typeface="Arial"/>
            </a:endParaRPr>
          </a:p>
          <a:p>
            <a:pPr marL="12700" algn="just">
              <a:lnSpc>
                <a:spcPct val="100000"/>
              </a:lnSpc>
            </a:pPr>
            <a:r>
              <a:rPr sz="2800" b="1" spc="-5" dirty="0">
                <a:solidFill>
                  <a:srgbClr val="006666"/>
                </a:solidFill>
                <a:latin typeface="Arial"/>
                <a:cs typeface="Arial"/>
              </a:rPr>
              <a:t>waits and signals in loops and </a:t>
            </a:r>
            <a:r>
              <a:rPr sz="2800" b="1" dirty="0">
                <a:solidFill>
                  <a:srgbClr val="006666"/>
                </a:solidFill>
                <a:latin typeface="Arial"/>
                <a:cs typeface="Arial"/>
              </a:rPr>
              <a:t>tests</a:t>
            </a:r>
            <a:r>
              <a:rPr sz="2800" b="1" spc="110" dirty="0">
                <a:solidFill>
                  <a:srgbClr val="006666"/>
                </a:solidFill>
                <a:latin typeface="Arial"/>
                <a:cs typeface="Arial"/>
              </a:rPr>
              <a:t> </a:t>
            </a:r>
            <a:r>
              <a:rPr sz="2800" b="1" spc="-5" dirty="0">
                <a:solidFill>
                  <a:srgbClr val="006666"/>
                </a:solidFill>
                <a:latin typeface="Arial"/>
                <a:cs typeface="Arial"/>
              </a:rPr>
              <a:t>...</a:t>
            </a:r>
            <a:endParaRPr sz="2800" dirty="0">
              <a:latin typeface="Arial"/>
              <a:cs typeface="Arial"/>
            </a:endParaRPr>
          </a:p>
        </p:txBody>
      </p:sp>
      <p:sp>
        <p:nvSpPr>
          <p:cNvPr id="9" name="object 9"/>
          <p:cNvSpPr/>
          <p:nvPr/>
        </p:nvSpPr>
        <p:spPr>
          <a:xfrm>
            <a:off x="1121054" y="2914776"/>
            <a:ext cx="228600" cy="23774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121054" y="3427221"/>
            <a:ext cx="228600" cy="23774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121054" y="4366005"/>
            <a:ext cx="228600" cy="237744"/>
          </a:xfrm>
          <a:prstGeom prst="rect">
            <a:avLst/>
          </a:prstGeom>
          <a:blipFill>
            <a:blip r:embed="rId3" cstate="print"/>
            <a:stretch>
              <a:fillRect/>
            </a:stretch>
          </a:blipFill>
        </p:spPr>
        <p:txBody>
          <a:bodyPr wrap="square" lIns="0" tIns="0" rIns="0" bIns="0" rtlCol="0"/>
          <a:lstStyle/>
          <a:p>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69</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529205" cy="514350"/>
          </a:xfrm>
          <a:prstGeom prst="rect">
            <a:avLst/>
          </a:prstGeom>
        </p:spPr>
        <p:txBody>
          <a:bodyPr vert="horz" wrap="square" lIns="0" tIns="13335" rIns="0" bIns="0" rtlCol="0">
            <a:spAutoFit/>
          </a:bodyPr>
          <a:lstStyle/>
          <a:p>
            <a:pPr marL="12700">
              <a:lnSpc>
                <a:spcPct val="100000"/>
              </a:lnSpc>
              <a:spcBef>
                <a:spcPts val="105"/>
              </a:spcBef>
            </a:pPr>
            <a:r>
              <a:rPr spc="-5" dirty="0"/>
              <a:t>Other</a:t>
            </a:r>
            <a:r>
              <a:rPr spc="-60" dirty="0"/>
              <a:t> </a:t>
            </a:r>
            <a:r>
              <a:rPr spc="-5" dirty="0"/>
              <a:t>examples</a:t>
            </a:r>
          </a:p>
        </p:txBody>
      </p:sp>
      <p:sp>
        <p:nvSpPr>
          <p:cNvPr id="4" name="object 4"/>
          <p:cNvSpPr/>
          <p:nvPr/>
        </p:nvSpPr>
        <p:spPr>
          <a:xfrm>
            <a:off x="1006754" y="1915032"/>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06754" y="3524758"/>
            <a:ext cx="198119" cy="2026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06754" y="4702505"/>
            <a:ext cx="164591" cy="16794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3928" y="5518403"/>
            <a:ext cx="243840" cy="252984"/>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336928" y="1760601"/>
            <a:ext cx="7271384" cy="4025900"/>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6666"/>
                </a:solidFill>
                <a:latin typeface="Arial"/>
                <a:cs typeface="Arial"/>
              </a:rPr>
              <a:t>Threads that </a:t>
            </a:r>
            <a:r>
              <a:rPr sz="2400" b="1" spc="5" dirty="0">
                <a:solidFill>
                  <a:srgbClr val="006666"/>
                </a:solidFill>
                <a:latin typeface="Arial"/>
                <a:cs typeface="Arial"/>
              </a:rPr>
              <a:t>work </a:t>
            </a:r>
            <a:r>
              <a:rPr sz="2400" b="1" spc="-5" dirty="0">
                <a:solidFill>
                  <a:srgbClr val="006666"/>
                </a:solidFill>
                <a:latin typeface="Arial"/>
                <a:cs typeface="Arial"/>
              </a:rPr>
              <a:t>simultaneously </a:t>
            </a:r>
            <a:r>
              <a:rPr sz="2400" b="1" dirty="0">
                <a:solidFill>
                  <a:srgbClr val="006666"/>
                </a:solidFill>
                <a:latin typeface="Arial"/>
                <a:cs typeface="Arial"/>
              </a:rPr>
              <a:t>on </a:t>
            </a:r>
            <a:r>
              <a:rPr sz="2400" b="1" spc="-5" dirty="0">
                <a:solidFill>
                  <a:srgbClr val="006666"/>
                </a:solidFill>
                <a:latin typeface="Arial"/>
                <a:cs typeface="Arial"/>
              </a:rPr>
              <a:t>a matrix, eg.  </a:t>
            </a:r>
            <a:r>
              <a:rPr sz="2400" b="1" dirty="0">
                <a:solidFill>
                  <a:srgbClr val="006666"/>
                </a:solidFill>
                <a:latin typeface="Arial"/>
                <a:cs typeface="Arial"/>
              </a:rPr>
              <a:t>one to </a:t>
            </a:r>
            <a:r>
              <a:rPr sz="2400" b="1" spc="-5" dirty="0">
                <a:solidFill>
                  <a:srgbClr val="006666"/>
                </a:solidFill>
                <a:latin typeface="Arial"/>
                <a:cs typeface="Arial"/>
              </a:rPr>
              <a:t>update </a:t>
            </a:r>
            <a:r>
              <a:rPr sz="2400" b="1" dirty="0">
                <a:solidFill>
                  <a:srgbClr val="006666"/>
                </a:solidFill>
                <a:latin typeface="Arial"/>
                <a:cs typeface="Arial"/>
              </a:rPr>
              <a:t>it, the other to </a:t>
            </a:r>
            <a:r>
              <a:rPr sz="2400" b="1" spc="-5" dirty="0">
                <a:solidFill>
                  <a:srgbClr val="006666"/>
                </a:solidFill>
                <a:latin typeface="Arial"/>
                <a:cs typeface="Arial"/>
              </a:rPr>
              <a:t>extract </a:t>
            </a:r>
            <a:r>
              <a:rPr sz="2400" b="1" dirty="0">
                <a:solidFill>
                  <a:srgbClr val="006666"/>
                </a:solidFill>
                <a:latin typeface="Arial"/>
                <a:cs typeface="Arial"/>
              </a:rPr>
              <a:t>statistics  </a:t>
            </a:r>
            <a:r>
              <a:rPr sz="2400" b="1" spc="-5" dirty="0">
                <a:solidFill>
                  <a:srgbClr val="006666"/>
                </a:solidFill>
                <a:latin typeface="Arial"/>
                <a:cs typeface="Arial"/>
              </a:rPr>
              <a:t>from</a:t>
            </a:r>
            <a:r>
              <a:rPr sz="2400" b="1" spc="-10" dirty="0">
                <a:solidFill>
                  <a:srgbClr val="006666"/>
                </a:solidFill>
                <a:latin typeface="Arial"/>
                <a:cs typeface="Arial"/>
              </a:rPr>
              <a:t> </a:t>
            </a:r>
            <a:r>
              <a:rPr sz="2400" b="1" dirty="0">
                <a:solidFill>
                  <a:srgbClr val="006666"/>
                </a:solidFill>
                <a:latin typeface="Arial"/>
                <a:cs typeface="Arial"/>
              </a:rPr>
              <a:t>it</a:t>
            </a:r>
            <a:endParaRPr sz="2400">
              <a:latin typeface="Arial"/>
              <a:cs typeface="Arial"/>
            </a:endParaRPr>
          </a:p>
          <a:p>
            <a:pPr>
              <a:lnSpc>
                <a:spcPct val="100000"/>
              </a:lnSpc>
              <a:spcBef>
                <a:spcPts val="10"/>
              </a:spcBef>
            </a:pPr>
            <a:endParaRPr sz="3500">
              <a:latin typeface="Arial"/>
              <a:cs typeface="Arial"/>
            </a:endParaRPr>
          </a:p>
          <a:p>
            <a:pPr marL="12700" marR="716280">
              <a:lnSpc>
                <a:spcPct val="100000"/>
              </a:lnSpc>
            </a:pPr>
            <a:r>
              <a:rPr sz="2400" b="1" spc="-5" dirty="0">
                <a:solidFill>
                  <a:srgbClr val="006666"/>
                </a:solidFill>
                <a:latin typeface="Arial"/>
                <a:cs typeface="Arial"/>
              </a:rPr>
              <a:t>Problem that affects </a:t>
            </a:r>
            <a:r>
              <a:rPr sz="2400" b="1" dirty="0">
                <a:solidFill>
                  <a:srgbClr val="006666"/>
                </a:solidFill>
                <a:latin typeface="Arial"/>
                <a:cs typeface="Arial"/>
              </a:rPr>
              <a:t>the program of </a:t>
            </a:r>
            <a:r>
              <a:rPr sz="2400" b="1" i="1" spc="-5" dirty="0">
                <a:solidFill>
                  <a:srgbClr val="006666"/>
                </a:solidFill>
                <a:latin typeface="Arial"/>
                <a:cs typeface="Arial"/>
              </a:rPr>
              <a:t>bounded  </a:t>
            </a:r>
            <a:r>
              <a:rPr sz="2400" b="1" i="1" dirty="0">
                <a:solidFill>
                  <a:srgbClr val="006666"/>
                </a:solidFill>
                <a:latin typeface="Arial"/>
                <a:cs typeface="Arial"/>
              </a:rPr>
              <a:t>buffer</a:t>
            </a:r>
            <a:r>
              <a:rPr sz="2400" b="1" dirty="0">
                <a:solidFill>
                  <a:srgbClr val="006666"/>
                </a:solidFill>
                <a:latin typeface="Arial"/>
                <a:cs typeface="Arial"/>
              </a:rPr>
              <a:t>, v.</a:t>
            </a:r>
            <a:r>
              <a:rPr sz="2400" b="1" spc="-25" dirty="0">
                <a:solidFill>
                  <a:srgbClr val="006666"/>
                </a:solidFill>
                <a:latin typeface="Arial"/>
                <a:cs typeface="Arial"/>
              </a:rPr>
              <a:t> </a:t>
            </a:r>
            <a:r>
              <a:rPr sz="2400" b="1" dirty="0">
                <a:solidFill>
                  <a:srgbClr val="006666"/>
                </a:solidFill>
                <a:latin typeface="Arial"/>
                <a:cs typeface="Arial"/>
              </a:rPr>
              <a:t>textbook</a:t>
            </a:r>
            <a:endParaRPr sz="2400">
              <a:latin typeface="Arial"/>
              <a:cs typeface="Arial"/>
            </a:endParaRPr>
          </a:p>
          <a:p>
            <a:pPr>
              <a:lnSpc>
                <a:spcPct val="100000"/>
              </a:lnSpc>
              <a:spcBef>
                <a:spcPts val="30"/>
              </a:spcBef>
            </a:pPr>
            <a:endParaRPr sz="3400">
              <a:latin typeface="Arial"/>
              <a:cs typeface="Arial"/>
            </a:endParaRPr>
          </a:p>
          <a:p>
            <a:pPr marL="12700" marR="283210">
              <a:lnSpc>
                <a:spcPct val="90000"/>
              </a:lnSpc>
            </a:pPr>
            <a:r>
              <a:rPr sz="2000" b="1" dirty="0">
                <a:solidFill>
                  <a:srgbClr val="006666"/>
                </a:solidFill>
                <a:latin typeface="Arial"/>
                <a:cs typeface="Arial"/>
              </a:rPr>
              <a:t>When </a:t>
            </a:r>
            <a:r>
              <a:rPr sz="2000" b="1" spc="-5" dirty="0">
                <a:solidFill>
                  <a:srgbClr val="006666"/>
                </a:solidFill>
                <a:latin typeface="Arial"/>
                <a:cs typeface="Arial"/>
              </a:rPr>
              <a:t>several </a:t>
            </a:r>
            <a:r>
              <a:rPr sz="2000" b="1" dirty="0">
                <a:solidFill>
                  <a:srgbClr val="006666"/>
                </a:solidFill>
                <a:latin typeface="Arial"/>
                <a:cs typeface="Arial"/>
              </a:rPr>
              <a:t>threads are executing in parallel, </a:t>
            </a:r>
            <a:r>
              <a:rPr sz="2000" b="1" spc="10" dirty="0">
                <a:solidFill>
                  <a:srgbClr val="006666"/>
                </a:solidFill>
                <a:latin typeface="Arial"/>
                <a:cs typeface="Arial"/>
              </a:rPr>
              <a:t>we</a:t>
            </a:r>
            <a:r>
              <a:rPr sz="2000" b="1" spc="-155" dirty="0">
                <a:solidFill>
                  <a:srgbClr val="006666"/>
                </a:solidFill>
                <a:latin typeface="Arial"/>
                <a:cs typeface="Arial"/>
              </a:rPr>
              <a:t> </a:t>
            </a:r>
            <a:r>
              <a:rPr sz="2000" b="1" dirty="0">
                <a:solidFill>
                  <a:srgbClr val="006666"/>
                </a:solidFill>
                <a:latin typeface="Arial"/>
                <a:cs typeface="Arial"/>
              </a:rPr>
              <a:t>cannot  make any assumptions about the execution speed of the  threads, </a:t>
            </a:r>
            <a:r>
              <a:rPr sz="2000" b="1" spc="-5" dirty="0">
                <a:solidFill>
                  <a:srgbClr val="006666"/>
                </a:solidFill>
                <a:latin typeface="Arial"/>
                <a:cs typeface="Arial"/>
              </a:rPr>
              <a:t>nor </a:t>
            </a:r>
            <a:r>
              <a:rPr sz="2000" b="1" dirty="0">
                <a:solidFill>
                  <a:srgbClr val="006666"/>
                </a:solidFill>
                <a:latin typeface="Arial"/>
                <a:cs typeface="Arial"/>
              </a:rPr>
              <a:t>their</a:t>
            </a:r>
            <a:r>
              <a:rPr sz="2000" b="1" spc="-60" dirty="0">
                <a:solidFill>
                  <a:srgbClr val="006666"/>
                </a:solidFill>
                <a:latin typeface="Arial"/>
                <a:cs typeface="Arial"/>
              </a:rPr>
              <a:t> </a:t>
            </a:r>
            <a:r>
              <a:rPr sz="2000" b="1" spc="-5" dirty="0">
                <a:solidFill>
                  <a:srgbClr val="006666"/>
                </a:solidFill>
                <a:latin typeface="Arial"/>
                <a:cs typeface="Arial"/>
              </a:rPr>
              <a:t>interleaving.</a:t>
            </a:r>
            <a:endParaRPr sz="2000">
              <a:latin typeface="Arial"/>
              <a:cs typeface="Arial"/>
            </a:endParaRPr>
          </a:p>
          <a:p>
            <a:pPr marL="413384">
              <a:lnSpc>
                <a:spcPct val="100000"/>
              </a:lnSpc>
              <a:spcBef>
                <a:spcPts val="240"/>
              </a:spcBef>
            </a:pPr>
            <a:r>
              <a:rPr sz="2000" dirty="0">
                <a:solidFill>
                  <a:srgbClr val="006666"/>
                </a:solidFill>
                <a:latin typeface="Arial"/>
                <a:cs typeface="Arial"/>
              </a:rPr>
              <a:t>May be different each time the program </a:t>
            </a:r>
            <a:r>
              <a:rPr sz="2000" spc="-5" dirty="0">
                <a:solidFill>
                  <a:srgbClr val="006666"/>
                </a:solidFill>
                <a:latin typeface="Arial"/>
                <a:cs typeface="Arial"/>
              </a:rPr>
              <a:t>is</a:t>
            </a:r>
            <a:r>
              <a:rPr sz="2000" spc="-170" dirty="0">
                <a:solidFill>
                  <a:srgbClr val="006666"/>
                </a:solidFill>
                <a:latin typeface="Arial"/>
                <a:cs typeface="Arial"/>
              </a:rPr>
              <a:t> </a:t>
            </a:r>
            <a:r>
              <a:rPr sz="2000" dirty="0">
                <a:solidFill>
                  <a:srgbClr val="006666"/>
                </a:solidFill>
                <a:latin typeface="Arial"/>
                <a:cs typeface="Arial"/>
              </a:rPr>
              <a:t>run</a:t>
            </a:r>
            <a:endParaRPr sz="200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a:t>
            </a:fld>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052922" cy="514350"/>
          </a:xfrm>
          <a:prstGeom prst="rect">
            <a:avLst/>
          </a:prstGeom>
        </p:spPr>
        <p:txBody>
          <a:bodyPr vert="horz" wrap="square" lIns="0" tIns="13335" rIns="0" bIns="0" rtlCol="0">
            <a:spAutoFit/>
          </a:bodyPr>
          <a:lstStyle/>
          <a:p>
            <a:pPr marL="12700">
              <a:lnSpc>
                <a:spcPct val="100000"/>
              </a:lnSpc>
              <a:spcBef>
                <a:spcPts val="105"/>
              </a:spcBef>
            </a:pPr>
            <a:r>
              <a:rPr spc="-5" dirty="0"/>
              <a:t>Monitors: another</a:t>
            </a:r>
            <a:r>
              <a:rPr spc="-70" dirty="0"/>
              <a:t> </a:t>
            </a:r>
            <a:r>
              <a:rPr spc="-5" dirty="0"/>
              <a:t>solution</a:t>
            </a:r>
          </a:p>
        </p:txBody>
      </p:sp>
      <p:sp>
        <p:nvSpPr>
          <p:cNvPr id="4" name="object 4"/>
          <p:cNvSpPr/>
          <p:nvPr/>
        </p:nvSpPr>
        <p:spPr>
          <a:xfrm>
            <a:off x="1121054" y="15734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21054" y="2939160"/>
            <a:ext cx="228600" cy="23774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035429" y="3367785"/>
            <a:ext cx="256031" cy="263651"/>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451228" y="1395806"/>
            <a:ext cx="6928484" cy="2625725"/>
          </a:xfrm>
          <a:prstGeom prst="rect">
            <a:avLst/>
          </a:prstGeom>
        </p:spPr>
        <p:txBody>
          <a:bodyPr vert="horz" wrap="square" lIns="0" tIns="12065" rIns="0" bIns="0" rtlCol="0">
            <a:spAutoFit/>
          </a:bodyPr>
          <a:lstStyle/>
          <a:p>
            <a:pPr marL="12700" marR="5080">
              <a:lnSpc>
                <a:spcPct val="100000"/>
              </a:lnSpc>
              <a:spcBef>
                <a:spcPts val="95"/>
              </a:spcBef>
            </a:pPr>
            <a:r>
              <a:rPr sz="2800" b="1" spc="-5" dirty="0">
                <a:solidFill>
                  <a:srgbClr val="006666"/>
                </a:solidFill>
                <a:latin typeface="Arial"/>
                <a:cs typeface="Arial"/>
              </a:rPr>
              <a:t>Constructions (in high-level language)  which provide functionality </a:t>
            </a:r>
            <a:r>
              <a:rPr sz="2800" b="1" dirty="0">
                <a:solidFill>
                  <a:srgbClr val="006666"/>
                </a:solidFill>
                <a:latin typeface="Arial"/>
                <a:cs typeface="Arial"/>
              </a:rPr>
              <a:t>equivalent </a:t>
            </a:r>
            <a:r>
              <a:rPr sz="2800" b="1" spc="-5" dirty="0">
                <a:solidFill>
                  <a:srgbClr val="006666"/>
                </a:solidFill>
                <a:latin typeface="Arial"/>
                <a:cs typeface="Arial"/>
              </a:rPr>
              <a:t>to  semaphores </a:t>
            </a:r>
            <a:r>
              <a:rPr sz="2800" b="1" spc="-10" dirty="0">
                <a:solidFill>
                  <a:srgbClr val="006666"/>
                </a:solidFill>
                <a:latin typeface="Arial"/>
                <a:cs typeface="Arial"/>
              </a:rPr>
              <a:t>but </a:t>
            </a:r>
            <a:r>
              <a:rPr sz="2800" b="1" dirty="0">
                <a:solidFill>
                  <a:srgbClr val="006666"/>
                </a:solidFill>
                <a:latin typeface="Arial"/>
                <a:cs typeface="Arial"/>
              </a:rPr>
              <a:t>easier </a:t>
            </a:r>
            <a:r>
              <a:rPr sz="2800" b="1" spc="-5" dirty="0">
                <a:solidFill>
                  <a:srgbClr val="006666"/>
                </a:solidFill>
                <a:latin typeface="Arial"/>
                <a:cs typeface="Arial"/>
              </a:rPr>
              <a:t>to</a:t>
            </a:r>
            <a:r>
              <a:rPr sz="2800" b="1" spc="75" dirty="0">
                <a:solidFill>
                  <a:srgbClr val="006666"/>
                </a:solidFill>
                <a:latin typeface="Arial"/>
                <a:cs typeface="Arial"/>
              </a:rPr>
              <a:t> </a:t>
            </a:r>
            <a:r>
              <a:rPr sz="2800" b="1" spc="-5" dirty="0">
                <a:solidFill>
                  <a:srgbClr val="006666"/>
                </a:solidFill>
                <a:latin typeface="Arial"/>
                <a:cs typeface="Arial"/>
              </a:rPr>
              <a:t>control</a:t>
            </a:r>
            <a:endParaRPr sz="2800">
              <a:latin typeface="Arial"/>
              <a:cs typeface="Arial"/>
            </a:endParaRPr>
          </a:p>
          <a:p>
            <a:pPr marL="12700">
              <a:lnSpc>
                <a:spcPct val="100000"/>
              </a:lnSpc>
              <a:spcBef>
                <a:spcPts val="675"/>
              </a:spcBef>
            </a:pPr>
            <a:r>
              <a:rPr sz="2800" b="1" spc="-15" dirty="0">
                <a:solidFill>
                  <a:srgbClr val="006666"/>
                </a:solidFill>
                <a:latin typeface="Arial"/>
                <a:cs typeface="Arial"/>
              </a:rPr>
              <a:t>Available</a:t>
            </a:r>
            <a:r>
              <a:rPr sz="2800" b="1" spc="20" dirty="0">
                <a:solidFill>
                  <a:srgbClr val="006666"/>
                </a:solidFill>
                <a:latin typeface="Arial"/>
                <a:cs typeface="Arial"/>
              </a:rPr>
              <a:t> </a:t>
            </a:r>
            <a:r>
              <a:rPr sz="2800" b="1" spc="-5" dirty="0">
                <a:solidFill>
                  <a:srgbClr val="006666"/>
                </a:solidFill>
                <a:latin typeface="Arial"/>
                <a:cs typeface="Arial"/>
              </a:rPr>
              <a:t>in:</a:t>
            </a:r>
            <a:endParaRPr sz="2800">
              <a:latin typeface="Arial"/>
              <a:cs typeface="Arial"/>
            </a:endParaRPr>
          </a:p>
          <a:p>
            <a:pPr marL="812800">
              <a:lnSpc>
                <a:spcPct val="100000"/>
              </a:lnSpc>
              <a:spcBef>
                <a:spcPts val="595"/>
              </a:spcBef>
            </a:pPr>
            <a:r>
              <a:rPr sz="2400" spc="-5" dirty="0">
                <a:solidFill>
                  <a:srgbClr val="006666"/>
                </a:solidFill>
                <a:latin typeface="Arial"/>
                <a:cs typeface="Arial"/>
              </a:rPr>
              <a:t>Concurrent Pascal, Modula-3</a:t>
            </a:r>
            <a:r>
              <a:rPr sz="2400" spc="45" dirty="0">
                <a:solidFill>
                  <a:srgbClr val="006666"/>
                </a:solidFill>
                <a:latin typeface="Arial"/>
                <a:cs typeface="Arial"/>
              </a:rPr>
              <a:t> </a:t>
            </a:r>
            <a:r>
              <a:rPr sz="2400" dirty="0">
                <a:solidFill>
                  <a:srgbClr val="006666"/>
                </a:solidFill>
                <a:latin typeface="Arial"/>
                <a:cs typeface="Arial"/>
              </a:rPr>
              <a:t>...</a:t>
            </a:r>
            <a:endParaRPr sz="2400">
              <a:latin typeface="Arial"/>
              <a:cs typeface="Arial"/>
            </a:endParaRPr>
          </a:p>
          <a:p>
            <a:pPr marL="1270000" indent="-229235">
              <a:lnSpc>
                <a:spcPct val="100000"/>
              </a:lnSpc>
              <a:spcBef>
                <a:spcPts val="484"/>
              </a:spcBef>
              <a:buClr>
                <a:srgbClr val="336699"/>
              </a:buClr>
              <a:buFont typeface="Arial"/>
              <a:buChar char="•"/>
              <a:tabLst>
                <a:tab pos="1270000" algn="l"/>
                <a:tab pos="1270635" algn="l"/>
              </a:tabLst>
            </a:pPr>
            <a:r>
              <a:rPr sz="2000" i="1" dirty="0">
                <a:solidFill>
                  <a:srgbClr val="006666"/>
                </a:solidFill>
                <a:latin typeface="Arial"/>
                <a:cs typeface="Arial"/>
              </a:rPr>
              <a:t>synchronized method </a:t>
            </a:r>
            <a:r>
              <a:rPr sz="2000" dirty="0">
                <a:solidFill>
                  <a:srgbClr val="006666"/>
                </a:solidFill>
                <a:latin typeface="Arial"/>
                <a:cs typeface="Arial"/>
              </a:rPr>
              <a:t>in Java (simplified</a:t>
            </a:r>
            <a:r>
              <a:rPr sz="2000" spc="-120" dirty="0">
                <a:solidFill>
                  <a:srgbClr val="006666"/>
                </a:solidFill>
                <a:latin typeface="Arial"/>
                <a:cs typeface="Arial"/>
              </a:rPr>
              <a:t> </a:t>
            </a:r>
            <a:r>
              <a:rPr sz="2000" dirty="0">
                <a:solidFill>
                  <a:srgbClr val="006666"/>
                </a:solidFill>
                <a:latin typeface="Arial"/>
                <a:cs typeface="Arial"/>
              </a:rPr>
              <a:t>monitors)</a:t>
            </a:r>
            <a:endParaRPr sz="2000">
              <a:latin typeface="Arial"/>
              <a:cs typeface="Arial"/>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70</a:t>
            </a:fld>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21690"/>
            <a:ext cx="2623922" cy="513715"/>
          </a:xfrm>
          <a:prstGeom prst="rect">
            <a:avLst/>
          </a:prstGeom>
        </p:spPr>
        <p:txBody>
          <a:bodyPr vert="horz" wrap="square" lIns="0" tIns="12700" rIns="0" bIns="0" rtlCol="0">
            <a:spAutoFit/>
          </a:bodyPr>
          <a:lstStyle/>
          <a:p>
            <a:pPr marL="12700">
              <a:lnSpc>
                <a:spcPct val="100000"/>
              </a:lnSpc>
              <a:spcBef>
                <a:spcPts val="100"/>
              </a:spcBef>
            </a:pPr>
            <a:r>
              <a:rPr spc="-5" dirty="0"/>
              <a:t>Monitor</a:t>
            </a:r>
          </a:p>
        </p:txBody>
      </p:sp>
      <p:sp>
        <p:nvSpPr>
          <p:cNvPr id="4" name="object 4"/>
          <p:cNvSpPr/>
          <p:nvPr/>
        </p:nvSpPr>
        <p:spPr>
          <a:xfrm>
            <a:off x="1082954" y="1421002"/>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40128" y="1826641"/>
            <a:ext cx="320040" cy="3307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540128" y="2302129"/>
            <a:ext cx="320040" cy="33070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540128" y="2777617"/>
            <a:ext cx="320040" cy="33070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82954" y="3360165"/>
            <a:ext cx="228600" cy="237743"/>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540128" y="3765550"/>
            <a:ext cx="320040" cy="330707"/>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540128" y="4636973"/>
            <a:ext cx="320040" cy="33101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540128" y="5509259"/>
            <a:ext cx="320040" cy="330707"/>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1413128" y="1157693"/>
            <a:ext cx="7157084" cy="5093970"/>
          </a:xfrm>
          <a:prstGeom prst="rect">
            <a:avLst/>
          </a:prstGeom>
        </p:spPr>
        <p:txBody>
          <a:bodyPr vert="horz" wrap="square" lIns="0" tIns="14605" rIns="0" bIns="0" rtlCol="0">
            <a:spAutoFit/>
          </a:bodyPr>
          <a:lstStyle/>
          <a:p>
            <a:pPr marL="413384" marR="3039110" indent="-401320">
              <a:lnSpc>
                <a:spcPct val="119600"/>
              </a:lnSpc>
              <a:spcBef>
                <a:spcPts val="115"/>
              </a:spcBef>
            </a:pPr>
            <a:r>
              <a:rPr sz="2800" b="1" spc="-5" dirty="0">
                <a:solidFill>
                  <a:srgbClr val="006666"/>
                </a:solidFill>
                <a:latin typeface="Arial"/>
                <a:cs typeface="Arial"/>
              </a:rPr>
              <a:t>Is a module containing:  </a:t>
            </a:r>
            <a:r>
              <a:rPr sz="2600" dirty="0">
                <a:solidFill>
                  <a:srgbClr val="006666"/>
                </a:solidFill>
                <a:latin typeface="Arial"/>
                <a:cs typeface="Arial"/>
              </a:rPr>
              <a:t>one or more procedures  an initialization</a:t>
            </a:r>
            <a:r>
              <a:rPr sz="2600" spc="-55" dirty="0">
                <a:solidFill>
                  <a:srgbClr val="006666"/>
                </a:solidFill>
                <a:latin typeface="Arial"/>
                <a:cs typeface="Arial"/>
              </a:rPr>
              <a:t> </a:t>
            </a:r>
            <a:r>
              <a:rPr sz="2600" dirty="0">
                <a:solidFill>
                  <a:srgbClr val="006666"/>
                </a:solidFill>
                <a:latin typeface="Arial"/>
                <a:cs typeface="Arial"/>
              </a:rPr>
              <a:t>sequence  local</a:t>
            </a:r>
            <a:r>
              <a:rPr sz="2600" spc="-20" dirty="0">
                <a:solidFill>
                  <a:srgbClr val="006666"/>
                </a:solidFill>
                <a:latin typeface="Arial"/>
                <a:cs typeface="Arial"/>
              </a:rPr>
              <a:t> </a:t>
            </a:r>
            <a:r>
              <a:rPr sz="2600" dirty="0">
                <a:solidFill>
                  <a:srgbClr val="006666"/>
                </a:solidFill>
                <a:latin typeface="Arial"/>
                <a:cs typeface="Arial"/>
              </a:rPr>
              <a:t>variables</a:t>
            </a:r>
            <a:endParaRPr sz="2600">
              <a:latin typeface="Arial"/>
              <a:cs typeface="Arial"/>
            </a:endParaRPr>
          </a:p>
          <a:p>
            <a:pPr marL="12700">
              <a:lnSpc>
                <a:spcPct val="100000"/>
              </a:lnSpc>
              <a:spcBef>
                <a:spcPts val="665"/>
              </a:spcBef>
            </a:pPr>
            <a:r>
              <a:rPr sz="2800" b="1" dirty="0">
                <a:solidFill>
                  <a:srgbClr val="006666"/>
                </a:solidFill>
                <a:latin typeface="Arial"/>
                <a:cs typeface="Arial"/>
              </a:rPr>
              <a:t>Characteristics:</a:t>
            </a:r>
            <a:endParaRPr sz="2800">
              <a:latin typeface="Arial"/>
              <a:cs typeface="Arial"/>
            </a:endParaRPr>
          </a:p>
          <a:p>
            <a:pPr marL="413384" marR="708025">
              <a:lnSpc>
                <a:spcPct val="100000"/>
              </a:lnSpc>
              <a:spcBef>
                <a:spcPts val="630"/>
              </a:spcBef>
            </a:pPr>
            <a:r>
              <a:rPr sz="2600" dirty="0">
                <a:solidFill>
                  <a:srgbClr val="006666"/>
                </a:solidFill>
                <a:latin typeface="Arial"/>
                <a:cs typeface="Arial"/>
              </a:rPr>
              <a:t>local variables accessible only by using</a:t>
            </a:r>
            <a:r>
              <a:rPr sz="2600" spc="-65" dirty="0">
                <a:solidFill>
                  <a:srgbClr val="006666"/>
                </a:solidFill>
                <a:latin typeface="Arial"/>
                <a:cs typeface="Arial"/>
              </a:rPr>
              <a:t> </a:t>
            </a:r>
            <a:r>
              <a:rPr sz="2600" dirty="0">
                <a:solidFill>
                  <a:srgbClr val="006666"/>
                </a:solidFill>
                <a:latin typeface="Arial"/>
                <a:cs typeface="Arial"/>
              </a:rPr>
              <a:t>a  monitor</a:t>
            </a:r>
            <a:r>
              <a:rPr sz="2600" spc="-20" dirty="0">
                <a:solidFill>
                  <a:srgbClr val="006666"/>
                </a:solidFill>
                <a:latin typeface="Arial"/>
                <a:cs typeface="Arial"/>
              </a:rPr>
              <a:t> </a:t>
            </a:r>
            <a:r>
              <a:rPr sz="2600" dirty="0">
                <a:solidFill>
                  <a:srgbClr val="006666"/>
                </a:solidFill>
                <a:latin typeface="Arial"/>
                <a:cs typeface="Arial"/>
              </a:rPr>
              <a:t>procedure</a:t>
            </a:r>
            <a:endParaRPr sz="2600">
              <a:latin typeface="Arial"/>
              <a:cs typeface="Arial"/>
            </a:endParaRPr>
          </a:p>
          <a:p>
            <a:pPr marL="413384" marR="5080">
              <a:lnSpc>
                <a:spcPct val="100000"/>
              </a:lnSpc>
              <a:spcBef>
                <a:spcPts val="625"/>
              </a:spcBef>
            </a:pPr>
            <a:r>
              <a:rPr sz="2600" dirty="0">
                <a:solidFill>
                  <a:srgbClr val="006666"/>
                </a:solidFill>
                <a:latin typeface="Arial"/>
                <a:cs typeface="Arial"/>
              </a:rPr>
              <a:t>a thread enters the monitor by invoking one of  its</a:t>
            </a:r>
            <a:r>
              <a:rPr sz="2600" spc="-10" dirty="0">
                <a:solidFill>
                  <a:srgbClr val="006666"/>
                </a:solidFill>
                <a:latin typeface="Arial"/>
                <a:cs typeface="Arial"/>
              </a:rPr>
              <a:t> </a:t>
            </a:r>
            <a:r>
              <a:rPr sz="2600" dirty="0">
                <a:solidFill>
                  <a:srgbClr val="006666"/>
                </a:solidFill>
                <a:latin typeface="Arial"/>
                <a:cs typeface="Arial"/>
              </a:rPr>
              <a:t>procedures</a:t>
            </a:r>
            <a:endParaRPr sz="2600">
              <a:latin typeface="Arial"/>
              <a:cs typeface="Arial"/>
            </a:endParaRPr>
          </a:p>
          <a:p>
            <a:pPr marL="413384" marR="112395">
              <a:lnSpc>
                <a:spcPct val="100000"/>
              </a:lnSpc>
              <a:spcBef>
                <a:spcPts val="625"/>
              </a:spcBef>
            </a:pPr>
            <a:r>
              <a:rPr sz="2600" i="1" dirty="0">
                <a:solidFill>
                  <a:srgbClr val="006666"/>
                </a:solidFill>
                <a:latin typeface="Arial"/>
                <a:cs typeface="Arial"/>
              </a:rPr>
              <a:t>only </a:t>
            </a:r>
            <a:r>
              <a:rPr sz="2600" i="1" spc="5" dirty="0">
                <a:solidFill>
                  <a:srgbClr val="006666"/>
                </a:solidFill>
                <a:latin typeface="Arial"/>
                <a:cs typeface="Arial"/>
              </a:rPr>
              <a:t>one </a:t>
            </a:r>
            <a:r>
              <a:rPr sz="2600" i="1" dirty="0">
                <a:solidFill>
                  <a:srgbClr val="006666"/>
                </a:solidFill>
                <a:latin typeface="Arial"/>
                <a:cs typeface="Arial"/>
              </a:rPr>
              <a:t>thread </a:t>
            </a:r>
            <a:r>
              <a:rPr sz="2600" i="1" spc="5" dirty="0">
                <a:solidFill>
                  <a:srgbClr val="006666"/>
                </a:solidFill>
                <a:latin typeface="Arial"/>
                <a:cs typeface="Arial"/>
              </a:rPr>
              <a:t>can </a:t>
            </a:r>
            <a:r>
              <a:rPr sz="2600" i="1" dirty="0">
                <a:solidFill>
                  <a:srgbClr val="006666"/>
                </a:solidFill>
                <a:latin typeface="Arial"/>
                <a:cs typeface="Arial"/>
              </a:rPr>
              <a:t>execute in the </a:t>
            </a:r>
            <a:r>
              <a:rPr sz="2600" i="1" spc="-5" dirty="0">
                <a:solidFill>
                  <a:srgbClr val="006666"/>
                </a:solidFill>
                <a:latin typeface="Arial"/>
                <a:cs typeface="Arial"/>
              </a:rPr>
              <a:t>monitor </a:t>
            </a:r>
            <a:r>
              <a:rPr sz="2600" dirty="0">
                <a:solidFill>
                  <a:srgbClr val="006666"/>
                </a:solidFill>
                <a:latin typeface="Arial"/>
                <a:cs typeface="Arial"/>
              </a:rPr>
              <a:t>at  any </a:t>
            </a:r>
            <a:r>
              <a:rPr sz="2600" spc="5" dirty="0">
                <a:solidFill>
                  <a:srgbClr val="006666"/>
                </a:solidFill>
                <a:latin typeface="Arial"/>
                <a:cs typeface="Arial"/>
              </a:rPr>
              <a:t>moment </a:t>
            </a:r>
            <a:r>
              <a:rPr sz="1600" spc="-5" dirty="0">
                <a:solidFill>
                  <a:srgbClr val="006666"/>
                </a:solidFill>
                <a:latin typeface="Arial"/>
                <a:cs typeface="Arial"/>
              </a:rPr>
              <a:t>(but more threads can be waiting in the</a:t>
            </a:r>
            <a:r>
              <a:rPr sz="1600" spc="75" dirty="0">
                <a:solidFill>
                  <a:srgbClr val="006666"/>
                </a:solidFill>
                <a:latin typeface="Arial"/>
                <a:cs typeface="Arial"/>
              </a:rPr>
              <a:t> </a:t>
            </a:r>
            <a:r>
              <a:rPr sz="1600" spc="-5" dirty="0">
                <a:solidFill>
                  <a:srgbClr val="006666"/>
                </a:solidFill>
                <a:latin typeface="Arial"/>
                <a:cs typeface="Arial"/>
              </a:rPr>
              <a:t>monitor)</a:t>
            </a:r>
            <a:endParaRPr sz="16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71</a:t>
            </a:fld>
            <a:endParaRP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196976"/>
            <a:ext cx="2319122" cy="513715"/>
          </a:xfrm>
          <a:prstGeom prst="rect">
            <a:avLst/>
          </a:prstGeom>
        </p:spPr>
        <p:txBody>
          <a:bodyPr vert="horz" wrap="square" lIns="0" tIns="12700" rIns="0" bIns="0" rtlCol="0">
            <a:spAutoFit/>
          </a:bodyPr>
          <a:lstStyle/>
          <a:p>
            <a:pPr marL="12700">
              <a:lnSpc>
                <a:spcPct val="100000"/>
              </a:lnSpc>
              <a:spcBef>
                <a:spcPts val="100"/>
              </a:spcBef>
            </a:pPr>
            <a:r>
              <a:rPr spc="-5" dirty="0"/>
              <a:t>Monitor</a:t>
            </a:r>
          </a:p>
        </p:txBody>
      </p:sp>
      <p:sp>
        <p:nvSpPr>
          <p:cNvPr id="4" name="object 4"/>
          <p:cNvSpPr/>
          <p:nvPr/>
        </p:nvSpPr>
        <p:spPr>
          <a:xfrm>
            <a:off x="1121054" y="1171066"/>
            <a:ext cx="198119" cy="20269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21054" y="2414904"/>
            <a:ext cx="198119" cy="2026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78228" y="3136976"/>
            <a:ext cx="295656" cy="30358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451228" y="1016634"/>
            <a:ext cx="7101205" cy="4781550"/>
          </a:xfrm>
          <a:prstGeom prst="rect">
            <a:avLst/>
          </a:prstGeom>
        </p:spPr>
        <p:txBody>
          <a:bodyPr vert="horz" wrap="square" lIns="0" tIns="12700" rIns="0" bIns="0" rtlCol="0">
            <a:spAutoFit/>
          </a:bodyPr>
          <a:lstStyle/>
          <a:p>
            <a:pPr marL="12700" marR="463550">
              <a:lnSpc>
                <a:spcPct val="100000"/>
              </a:lnSpc>
              <a:spcBef>
                <a:spcPts val="100"/>
              </a:spcBef>
            </a:pPr>
            <a:r>
              <a:rPr sz="2400" b="1" dirty="0">
                <a:solidFill>
                  <a:srgbClr val="006666"/>
                </a:solidFill>
                <a:latin typeface="Arial"/>
                <a:cs typeface="Arial"/>
              </a:rPr>
              <a:t>It alone </a:t>
            </a:r>
            <a:r>
              <a:rPr sz="2400" b="1" spc="-5" dirty="0">
                <a:solidFill>
                  <a:srgbClr val="006666"/>
                </a:solidFill>
                <a:latin typeface="Arial"/>
                <a:cs typeface="Arial"/>
              </a:rPr>
              <a:t>ensures </a:t>
            </a:r>
            <a:r>
              <a:rPr sz="2400" b="1" dirty="0">
                <a:solidFill>
                  <a:srgbClr val="006666"/>
                </a:solidFill>
                <a:latin typeface="Arial"/>
                <a:cs typeface="Arial"/>
              </a:rPr>
              <a:t>mutual </a:t>
            </a:r>
            <a:r>
              <a:rPr sz="2400" b="1" spc="-5" dirty="0">
                <a:solidFill>
                  <a:srgbClr val="006666"/>
                </a:solidFill>
                <a:latin typeface="Arial"/>
                <a:cs typeface="Arial"/>
              </a:rPr>
              <a:t>exclusion: </a:t>
            </a:r>
            <a:r>
              <a:rPr sz="2400" b="1" dirty="0">
                <a:solidFill>
                  <a:srgbClr val="006666"/>
                </a:solidFill>
                <a:latin typeface="Arial"/>
                <a:cs typeface="Arial"/>
              </a:rPr>
              <a:t>no </a:t>
            </a:r>
            <a:r>
              <a:rPr sz="2400" b="1" spc="-5" dirty="0">
                <a:solidFill>
                  <a:srgbClr val="006666"/>
                </a:solidFill>
                <a:latin typeface="Arial"/>
                <a:cs typeface="Arial"/>
              </a:rPr>
              <a:t>need</a:t>
            </a:r>
            <a:r>
              <a:rPr sz="2400" b="1" spc="-60" dirty="0">
                <a:solidFill>
                  <a:srgbClr val="006666"/>
                </a:solidFill>
                <a:latin typeface="Arial"/>
                <a:cs typeface="Arial"/>
              </a:rPr>
              <a:t> </a:t>
            </a:r>
            <a:r>
              <a:rPr sz="2400" b="1" dirty="0">
                <a:solidFill>
                  <a:srgbClr val="006666"/>
                </a:solidFill>
                <a:latin typeface="Arial"/>
                <a:cs typeface="Arial"/>
              </a:rPr>
              <a:t>to  </a:t>
            </a:r>
            <a:r>
              <a:rPr sz="2400" b="1" spc="-5" dirty="0">
                <a:solidFill>
                  <a:srgbClr val="006666"/>
                </a:solidFill>
                <a:latin typeface="Arial"/>
                <a:cs typeface="Arial"/>
              </a:rPr>
              <a:t>explicitly </a:t>
            </a:r>
            <a:r>
              <a:rPr sz="2400" b="1" dirty="0">
                <a:solidFill>
                  <a:srgbClr val="006666"/>
                </a:solidFill>
                <a:latin typeface="Arial"/>
                <a:cs typeface="Arial"/>
              </a:rPr>
              <a:t>program</a:t>
            </a:r>
            <a:r>
              <a:rPr sz="2400" b="1" spc="-25" dirty="0">
                <a:solidFill>
                  <a:srgbClr val="006666"/>
                </a:solidFill>
                <a:latin typeface="Arial"/>
                <a:cs typeface="Arial"/>
              </a:rPr>
              <a:t> </a:t>
            </a:r>
            <a:r>
              <a:rPr sz="2400" b="1" dirty="0">
                <a:solidFill>
                  <a:srgbClr val="006666"/>
                </a:solidFill>
                <a:latin typeface="Arial"/>
                <a:cs typeface="Arial"/>
              </a:rPr>
              <a:t>it</a:t>
            </a:r>
            <a:endParaRPr sz="2400">
              <a:latin typeface="Arial"/>
              <a:cs typeface="Arial"/>
            </a:endParaRPr>
          </a:p>
          <a:p>
            <a:pPr>
              <a:lnSpc>
                <a:spcPct val="100000"/>
              </a:lnSpc>
              <a:spcBef>
                <a:spcPts val="5"/>
              </a:spcBef>
            </a:pPr>
            <a:endParaRPr sz="3500">
              <a:latin typeface="Arial"/>
              <a:cs typeface="Arial"/>
            </a:endParaRPr>
          </a:p>
          <a:p>
            <a:pPr marL="12700" marR="822325">
              <a:lnSpc>
                <a:spcPct val="100000"/>
              </a:lnSpc>
              <a:spcBef>
                <a:spcPts val="5"/>
              </a:spcBef>
            </a:pPr>
            <a:r>
              <a:rPr sz="2400" b="1" spc="-25" dirty="0">
                <a:solidFill>
                  <a:srgbClr val="006666"/>
                </a:solidFill>
                <a:latin typeface="Arial"/>
                <a:cs typeface="Arial"/>
              </a:rPr>
              <a:t>We </a:t>
            </a:r>
            <a:r>
              <a:rPr sz="2400" b="1" spc="-5" dirty="0">
                <a:solidFill>
                  <a:srgbClr val="006666"/>
                </a:solidFill>
                <a:latin typeface="Arial"/>
                <a:cs typeface="Arial"/>
              </a:rPr>
              <a:t>ensure </a:t>
            </a:r>
            <a:r>
              <a:rPr sz="2400" b="1" dirty="0">
                <a:solidFill>
                  <a:srgbClr val="006666"/>
                </a:solidFill>
                <a:latin typeface="Arial"/>
                <a:cs typeface="Arial"/>
              </a:rPr>
              <a:t>the protection of </a:t>
            </a:r>
            <a:r>
              <a:rPr sz="2400" b="1" spc="-5" dirty="0">
                <a:solidFill>
                  <a:srgbClr val="006666"/>
                </a:solidFill>
                <a:latin typeface="Arial"/>
                <a:cs typeface="Arial"/>
              </a:rPr>
              <a:t>shared </a:t>
            </a:r>
            <a:r>
              <a:rPr sz="2400" b="1" dirty="0">
                <a:solidFill>
                  <a:srgbClr val="006666"/>
                </a:solidFill>
                <a:latin typeface="Arial"/>
                <a:cs typeface="Arial"/>
              </a:rPr>
              <a:t>data</a:t>
            </a:r>
            <a:r>
              <a:rPr sz="2400" b="1" spc="-55" dirty="0">
                <a:solidFill>
                  <a:srgbClr val="006666"/>
                </a:solidFill>
                <a:latin typeface="Arial"/>
                <a:cs typeface="Arial"/>
              </a:rPr>
              <a:t> </a:t>
            </a:r>
            <a:r>
              <a:rPr sz="2400" b="1" dirty="0">
                <a:solidFill>
                  <a:srgbClr val="006666"/>
                </a:solidFill>
                <a:latin typeface="Arial"/>
                <a:cs typeface="Arial"/>
              </a:rPr>
              <a:t>by  placing it in the</a:t>
            </a:r>
            <a:r>
              <a:rPr sz="2400" b="1" spc="-65" dirty="0">
                <a:solidFill>
                  <a:srgbClr val="006666"/>
                </a:solidFill>
                <a:latin typeface="Arial"/>
                <a:cs typeface="Arial"/>
              </a:rPr>
              <a:t> </a:t>
            </a:r>
            <a:r>
              <a:rPr sz="2400" b="1" dirty="0">
                <a:solidFill>
                  <a:srgbClr val="006666"/>
                </a:solidFill>
                <a:latin typeface="Arial"/>
                <a:cs typeface="Arial"/>
              </a:rPr>
              <a:t>monitor</a:t>
            </a:r>
            <a:endParaRPr sz="2400">
              <a:latin typeface="Arial"/>
              <a:cs typeface="Arial"/>
            </a:endParaRPr>
          </a:p>
          <a:p>
            <a:pPr marL="413384">
              <a:lnSpc>
                <a:spcPct val="100000"/>
              </a:lnSpc>
              <a:spcBef>
                <a:spcPts val="575"/>
              </a:spcBef>
            </a:pPr>
            <a:r>
              <a:rPr sz="2400" spc="-5" dirty="0">
                <a:solidFill>
                  <a:srgbClr val="006666"/>
                </a:solidFill>
                <a:latin typeface="Arial"/>
                <a:cs typeface="Arial"/>
              </a:rPr>
              <a:t>The monitor locks </a:t>
            </a:r>
            <a:r>
              <a:rPr sz="2400" dirty="0">
                <a:solidFill>
                  <a:srgbClr val="006666"/>
                </a:solidFill>
                <a:latin typeface="Arial"/>
                <a:cs typeface="Arial"/>
              </a:rPr>
              <a:t>the </a:t>
            </a:r>
            <a:r>
              <a:rPr sz="2400" spc="-5" dirty="0">
                <a:solidFill>
                  <a:srgbClr val="006666"/>
                </a:solidFill>
                <a:latin typeface="Arial"/>
                <a:cs typeface="Arial"/>
              </a:rPr>
              <a:t>shared data when </a:t>
            </a:r>
            <a:r>
              <a:rPr sz="2400" dirty="0">
                <a:solidFill>
                  <a:srgbClr val="006666"/>
                </a:solidFill>
                <a:latin typeface="Arial"/>
                <a:cs typeface="Arial"/>
              </a:rPr>
              <a:t>a</a:t>
            </a:r>
            <a:r>
              <a:rPr sz="2400" spc="70" dirty="0">
                <a:solidFill>
                  <a:srgbClr val="006666"/>
                </a:solidFill>
                <a:latin typeface="Arial"/>
                <a:cs typeface="Arial"/>
              </a:rPr>
              <a:t> </a:t>
            </a:r>
            <a:r>
              <a:rPr sz="2400" dirty="0">
                <a:solidFill>
                  <a:srgbClr val="006666"/>
                </a:solidFill>
                <a:latin typeface="Arial"/>
                <a:cs typeface="Arial"/>
              </a:rPr>
              <a:t>thread</a:t>
            </a:r>
            <a:endParaRPr sz="2400">
              <a:latin typeface="Arial"/>
              <a:cs typeface="Arial"/>
            </a:endParaRPr>
          </a:p>
          <a:p>
            <a:pPr marL="413384">
              <a:lnSpc>
                <a:spcPct val="100000"/>
              </a:lnSpc>
            </a:pPr>
            <a:r>
              <a:rPr sz="2400" spc="-5" dirty="0">
                <a:solidFill>
                  <a:srgbClr val="006666"/>
                </a:solidFill>
                <a:latin typeface="Arial"/>
                <a:cs typeface="Arial"/>
              </a:rPr>
              <a:t>enters</a:t>
            </a:r>
            <a:r>
              <a:rPr sz="2400" spc="-10" dirty="0">
                <a:solidFill>
                  <a:srgbClr val="006666"/>
                </a:solidFill>
                <a:latin typeface="Arial"/>
                <a:cs typeface="Arial"/>
              </a:rPr>
              <a:t> </a:t>
            </a:r>
            <a:r>
              <a:rPr sz="2400" spc="-5" dirty="0">
                <a:solidFill>
                  <a:srgbClr val="006666"/>
                </a:solidFill>
                <a:latin typeface="Arial"/>
                <a:cs typeface="Arial"/>
              </a:rPr>
              <a:t>it</a:t>
            </a:r>
            <a:endParaRPr sz="2400">
              <a:latin typeface="Arial"/>
              <a:cs typeface="Arial"/>
            </a:endParaRPr>
          </a:p>
          <a:p>
            <a:pPr>
              <a:lnSpc>
                <a:spcPct val="100000"/>
              </a:lnSpc>
              <a:spcBef>
                <a:spcPts val="10"/>
              </a:spcBef>
            </a:pPr>
            <a:endParaRPr sz="3500">
              <a:latin typeface="Arial"/>
              <a:cs typeface="Arial"/>
            </a:endParaRPr>
          </a:p>
          <a:p>
            <a:pPr marL="12700" marR="5080">
              <a:lnSpc>
                <a:spcPct val="100000"/>
              </a:lnSpc>
            </a:pPr>
            <a:r>
              <a:rPr sz="2400" b="1" spc="-5" dirty="0">
                <a:solidFill>
                  <a:srgbClr val="006666"/>
                </a:solidFill>
                <a:latin typeface="Arial"/>
                <a:cs typeface="Arial"/>
              </a:rPr>
              <a:t>Thread synchronization </a:t>
            </a:r>
            <a:r>
              <a:rPr sz="2400" b="1" dirty="0">
                <a:solidFill>
                  <a:srgbClr val="006666"/>
                </a:solidFill>
                <a:latin typeface="Arial"/>
                <a:cs typeface="Arial"/>
              </a:rPr>
              <a:t>is performed by using  </a:t>
            </a:r>
            <a:r>
              <a:rPr sz="2400" b="1" spc="-5" dirty="0">
                <a:solidFill>
                  <a:srgbClr val="FF9966"/>
                </a:solidFill>
                <a:latin typeface="Arial"/>
                <a:cs typeface="Arial"/>
              </a:rPr>
              <a:t>conditional </a:t>
            </a:r>
            <a:r>
              <a:rPr sz="2400" b="1" dirty="0">
                <a:solidFill>
                  <a:srgbClr val="FF9966"/>
                </a:solidFill>
                <a:latin typeface="Arial"/>
                <a:cs typeface="Arial"/>
              </a:rPr>
              <a:t>variables </a:t>
            </a:r>
            <a:r>
              <a:rPr sz="2400" b="1" dirty="0">
                <a:solidFill>
                  <a:srgbClr val="006666"/>
                </a:solidFill>
                <a:latin typeface="Arial"/>
                <a:cs typeface="Arial"/>
              </a:rPr>
              <a:t>which </a:t>
            </a:r>
            <a:r>
              <a:rPr sz="2400" b="1" spc="-5" dirty="0">
                <a:solidFill>
                  <a:srgbClr val="006666"/>
                </a:solidFill>
                <a:latin typeface="Arial"/>
                <a:cs typeface="Arial"/>
              </a:rPr>
              <a:t>represent conditions  after </a:t>
            </a:r>
            <a:r>
              <a:rPr sz="2400" b="1" dirty="0">
                <a:solidFill>
                  <a:srgbClr val="006666"/>
                </a:solidFill>
                <a:latin typeface="Arial"/>
                <a:cs typeface="Arial"/>
              </a:rPr>
              <a:t>which </a:t>
            </a:r>
            <a:r>
              <a:rPr sz="2400" b="1" spc="-5" dirty="0">
                <a:solidFill>
                  <a:srgbClr val="006666"/>
                </a:solidFill>
                <a:latin typeface="Arial"/>
                <a:cs typeface="Arial"/>
              </a:rPr>
              <a:t>a </a:t>
            </a:r>
            <a:r>
              <a:rPr sz="2400" b="1" dirty="0">
                <a:solidFill>
                  <a:srgbClr val="006666"/>
                </a:solidFill>
                <a:latin typeface="Arial"/>
                <a:cs typeface="Arial"/>
              </a:rPr>
              <a:t>thread might </a:t>
            </a:r>
            <a:r>
              <a:rPr sz="2400" b="1" spc="5" dirty="0">
                <a:solidFill>
                  <a:srgbClr val="006666"/>
                </a:solidFill>
                <a:latin typeface="Arial"/>
                <a:cs typeface="Arial"/>
              </a:rPr>
              <a:t>wait </a:t>
            </a:r>
            <a:r>
              <a:rPr sz="2400" b="1" dirty="0">
                <a:solidFill>
                  <a:srgbClr val="006666"/>
                </a:solidFill>
                <a:latin typeface="Arial"/>
                <a:cs typeface="Arial"/>
              </a:rPr>
              <a:t>before </a:t>
            </a:r>
            <a:r>
              <a:rPr sz="2400" b="1" spc="-5" dirty="0">
                <a:solidFill>
                  <a:srgbClr val="006666"/>
                </a:solidFill>
                <a:latin typeface="Arial"/>
                <a:cs typeface="Arial"/>
              </a:rPr>
              <a:t>executing  </a:t>
            </a:r>
            <a:r>
              <a:rPr sz="2400" b="1" dirty="0">
                <a:solidFill>
                  <a:srgbClr val="006666"/>
                </a:solidFill>
                <a:latin typeface="Arial"/>
                <a:cs typeface="Arial"/>
              </a:rPr>
              <a:t>in the</a:t>
            </a:r>
            <a:r>
              <a:rPr sz="2400" b="1" spc="-35" dirty="0">
                <a:solidFill>
                  <a:srgbClr val="006666"/>
                </a:solidFill>
                <a:latin typeface="Arial"/>
                <a:cs typeface="Arial"/>
              </a:rPr>
              <a:t> </a:t>
            </a:r>
            <a:r>
              <a:rPr sz="2400" b="1" dirty="0">
                <a:solidFill>
                  <a:srgbClr val="006666"/>
                </a:solidFill>
                <a:latin typeface="Arial"/>
                <a:cs typeface="Arial"/>
              </a:rPr>
              <a:t>monitor</a:t>
            </a:r>
            <a:endParaRPr sz="2400">
              <a:latin typeface="Arial"/>
              <a:cs typeface="Arial"/>
            </a:endParaRPr>
          </a:p>
        </p:txBody>
      </p:sp>
      <p:sp>
        <p:nvSpPr>
          <p:cNvPr id="8" name="object 8"/>
          <p:cNvSpPr/>
          <p:nvPr/>
        </p:nvSpPr>
        <p:spPr>
          <a:xfrm>
            <a:off x="1121054" y="4463541"/>
            <a:ext cx="198119" cy="202692"/>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72</a:t>
            </a:fld>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04800" y="469849"/>
            <a:ext cx="8153400" cy="505908"/>
          </a:xfrm>
          <a:prstGeom prst="rect">
            <a:avLst/>
          </a:prstGeom>
        </p:spPr>
        <p:txBody>
          <a:bodyPr vert="horz" wrap="square" lIns="0" tIns="13335" rIns="0" bIns="0" rtlCol="0">
            <a:spAutoFit/>
          </a:bodyPr>
          <a:lstStyle/>
          <a:p>
            <a:pPr marL="12700">
              <a:lnSpc>
                <a:spcPct val="100000"/>
              </a:lnSpc>
              <a:spcBef>
                <a:spcPts val="105"/>
              </a:spcBef>
            </a:pPr>
            <a:r>
              <a:rPr spc="-5" dirty="0"/>
              <a:t>General structure </a:t>
            </a:r>
            <a:r>
              <a:rPr dirty="0"/>
              <a:t>of the monitor </a:t>
            </a:r>
            <a:r>
              <a:rPr sz="2400" dirty="0"/>
              <a:t>(Java</a:t>
            </a:r>
            <a:r>
              <a:rPr sz="2400" spc="-70" dirty="0"/>
              <a:t> </a:t>
            </a:r>
            <a:r>
              <a:rPr sz="2400" spc="-5" dirty="0"/>
              <a:t>style)</a:t>
            </a:r>
            <a:endParaRPr sz="2400"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73</a:t>
            </a:fld>
            <a:endParaRPr dirty="0"/>
          </a:p>
        </p:txBody>
      </p:sp>
      <p:sp>
        <p:nvSpPr>
          <p:cNvPr id="6" name="object 6"/>
          <p:cNvSpPr txBox="1"/>
          <p:nvPr/>
        </p:nvSpPr>
        <p:spPr>
          <a:xfrm>
            <a:off x="764540" y="4751070"/>
            <a:ext cx="7524750" cy="756920"/>
          </a:xfrm>
          <a:prstGeom prst="rect">
            <a:avLst/>
          </a:prstGeom>
        </p:spPr>
        <p:txBody>
          <a:bodyPr vert="horz" wrap="square" lIns="0" tIns="12700" rIns="0" bIns="0" rtlCol="0">
            <a:spAutoFit/>
          </a:bodyPr>
          <a:lstStyle/>
          <a:p>
            <a:pPr marL="12700" marR="5080">
              <a:lnSpc>
                <a:spcPct val="100000"/>
              </a:lnSpc>
              <a:spcBef>
                <a:spcPts val="100"/>
              </a:spcBef>
            </a:pPr>
            <a:r>
              <a:rPr sz="2400" dirty="0">
                <a:solidFill>
                  <a:srgbClr val="009999"/>
                </a:solidFill>
                <a:latin typeface="Liberation Sans Narrow"/>
                <a:cs typeface="Liberation Sans Narrow"/>
              </a:rPr>
              <a:t>The </a:t>
            </a:r>
            <a:r>
              <a:rPr sz="2400" spc="-5" dirty="0">
                <a:solidFill>
                  <a:srgbClr val="009999"/>
                </a:solidFill>
                <a:latin typeface="Liberation Sans Narrow"/>
                <a:cs typeface="Liberation Sans Narrow"/>
              </a:rPr>
              <a:t>only </a:t>
            </a:r>
            <a:r>
              <a:rPr sz="2400" dirty="0">
                <a:solidFill>
                  <a:srgbClr val="009999"/>
                </a:solidFill>
                <a:latin typeface="Liberation Sans Narrow"/>
                <a:cs typeface="Liberation Sans Narrow"/>
              </a:rPr>
              <a:t>way to </a:t>
            </a:r>
            <a:r>
              <a:rPr sz="2400" spc="-5" dirty="0">
                <a:solidFill>
                  <a:srgbClr val="009999"/>
                </a:solidFill>
                <a:latin typeface="Liberation Sans Narrow"/>
                <a:cs typeface="Liberation Sans Narrow"/>
              </a:rPr>
              <a:t>manipulate the internal vars of the monitor is </a:t>
            </a:r>
            <a:r>
              <a:rPr sz="2400" dirty="0">
                <a:solidFill>
                  <a:srgbClr val="009999"/>
                </a:solidFill>
                <a:latin typeface="Liberation Sans Narrow"/>
                <a:cs typeface="Liberation Sans Narrow"/>
              </a:rPr>
              <a:t>to </a:t>
            </a:r>
            <a:r>
              <a:rPr sz="2400" spc="-5" dirty="0">
                <a:solidFill>
                  <a:srgbClr val="009999"/>
                </a:solidFill>
                <a:latin typeface="Liberation Sans Narrow"/>
                <a:cs typeface="Liberation Sans Narrow"/>
              </a:rPr>
              <a:t>call  one of the input</a:t>
            </a:r>
            <a:r>
              <a:rPr sz="2400" spc="90" dirty="0">
                <a:solidFill>
                  <a:srgbClr val="009999"/>
                </a:solidFill>
                <a:latin typeface="Liberation Sans Narrow"/>
                <a:cs typeface="Liberation Sans Narrow"/>
              </a:rPr>
              <a:t> </a:t>
            </a:r>
            <a:r>
              <a:rPr sz="2400" spc="-5" dirty="0">
                <a:solidFill>
                  <a:srgbClr val="009999"/>
                </a:solidFill>
                <a:latin typeface="Liberation Sans Narrow"/>
                <a:cs typeface="Liberation Sans Narrow"/>
              </a:rPr>
              <a:t>methods</a:t>
            </a:r>
            <a:endParaRPr sz="2400">
              <a:latin typeface="Liberation Sans Narrow"/>
              <a:cs typeface="Liberation Sans Narrow"/>
            </a:endParaRPr>
          </a:p>
        </p:txBody>
      </p:sp>
      <p:sp>
        <p:nvSpPr>
          <p:cNvPr id="7" name="object 7"/>
          <p:cNvSpPr txBox="1"/>
          <p:nvPr/>
        </p:nvSpPr>
        <p:spPr>
          <a:xfrm>
            <a:off x="917244" y="1468073"/>
            <a:ext cx="5623560" cy="2496185"/>
          </a:xfrm>
          <a:prstGeom prst="rect">
            <a:avLst/>
          </a:prstGeom>
        </p:spPr>
        <p:txBody>
          <a:bodyPr vert="horz" wrap="square" lIns="0" tIns="150495" rIns="0" bIns="0" rtlCol="0">
            <a:spAutoFit/>
          </a:bodyPr>
          <a:lstStyle/>
          <a:p>
            <a:pPr marL="12700">
              <a:lnSpc>
                <a:spcPct val="100000"/>
              </a:lnSpc>
              <a:spcBef>
                <a:spcPts val="1185"/>
              </a:spcBef>
            </a:pPr>
            <a:r>
              <a:rPr sz="1800" b="1" spc="-10" dirty="0">
                <a:solidFill>
                  <a:srgbClr val="009999"/>
                </a:solidFill>
                <a:latin typeface="Courier New"/>
                <a:cs typeface="Courier New"/>
              </a:rPr>
              <a:t>monitor</a:t>
            </a:r>
            <a:r>
              <a:rPr sz="1800" b="1" spc="-25" dirty="0">
                <a:solidFill>
                  <a:srgbClr val="009999"/>
                </a:solidFill>
                <a:latin typeface="Courier New"/>
                <a:cs typeface="Courier New"/>
              </a:rPr>
              <a:t> </a:t>
            </a:r>
            <a:r>
              <a:rPr sz="1800" b="1" spc="-10" dirty="0">
                <a:solidFill>
                  <a:srgbClr val="009999"/>
                </a:solidFill>
                <a:latin typeface="Courier New"/>
                <a:cs typeface="Courier New"/>
              </a:rPr>
              <a:t>monitor-name</a:t>
            </a:r>
            <a:endParaRPr sz="1800">
              <a:latin typeface="Courier New"/>
              <a:cs typeface="Courier New"/>
            </a:endParaRPr>
          </a:p>
          <a:p>
            <a:pPr marL="12700">
              <a:lnSpc>
                <a:spcPct val="100000"/>
              </a:lnSpc>
              <a:spcBef>
                <a:spcPts val="1085"/>
              </a:spcBef>
            </a:pPr>
            <a:r>
              <a:rPr sz="1800" b="1" spc="-5" dirty="0">
                <a:solidFill>
                  <a:srgbClr val="009999"/>
                </a:solidFill>
                <a:latin typeface="Courier New"/>
                <a:cs typeface="Courier New"/>
              </a:rPr>
              <a:t>{// </a:t>
            </a:r>
            <a:r>
              <a:rPr sz="1800" b="1" spc="-10" dirty="0">
                <a:solidFill>
                  <a:srgbClr val="009999"/>
                </a:solidFill>
                <a:latin typeface="Courier New"/>
                <a:cs typeface="Courier New"/>
              </a:rPr>
              <a:t>vars</a:t>
            </a:r>
            <a:r>
              <a:rPr sz="1800" b="1" spc="-35" dirty="0">
                <a:solidFill>
                  <a:srgbClr val="009999"/>
                </a:solidFill>
                <a:latin typeface="Courier New"/>
                <a:cs typeface="Courier New"/>
              </a:rPr>
              <a:t> </a:t>
            </a:r>
            <a:r>
              <a:rPr sz="1800" b="1" spc="-10" dirty="0">
                <a:solidFill>
                  <a:srgbClr val="009999"/>
                </a:solidFill>
                <a:latin typeface="Courier New"/>
                <a:cs typeface="Courier New"/>
              </a:rPr>
              <a:t>declarations</a:t>
            </a:r>
            <a:endParaRPr sz="1800">
              <a:latin typeface="Courier New"/>
              <a:cs typeface="Courier New"/>
            </a:endParaRPr>
          </a:p>
          <a:p>
            <a:pPr marL="422275" marR="5080">
              <a:lnSpc>
                <a:spcPct val="150000"/>
              </a:lnSpc>
            </a:pPr>
            <a:r>
              <a:rPr sz="1800" b="1" spc="-10" dirty="0">
                <a:solidFill>
                  <a:srgbClr val="009999"/>
                </a:solidFill>
                <a:latin typeface="Courier New"/>
                <a:cs typeface="Courier New"/>
              </a:rPr>
              <a:t>public entry </a:t>
            </a:r>
            <a:r>
              <a:rPr sz="1800" b="1" spc="-5" dirty="0">
                <a:solidFill>
                  <a:srgbClr val="009999"/>
                </a:solidFill>
                <a:latin typeface="Courier New"/>
                <a:cs typeface="Courier New"/>
              </a:rPr>
              <a:t>p1 </a:t>
            </a:r>
            <a:r>
              <a:rPr sz="1800" b="1" spc="-10" dirty="0">
                <a:solidFill>
                  <a:srgbClr val="009999"/>
                </a:solidFill>
                <a:latin typeface="Courier New"/>
                <a:cs typeface="Courier New"/>
              </a:rPr>
              <a:t>(...) </a:t>
            </a:r>
            <a:r>
              <a:rPr sz="1800" b="1" spc="-5" dirty="0">
                <a:solidFill>
                  <a:srgbClr val="009999"/>
                </a:solidFill>
                <a:latin typeface="Courier New"/>
                <a:cs typeface="Courier New"/>
              </a:rPr>
              <a:t>{method </a:t>
            </a:r>
            <a:r>
              <a:rPr sz="1800" b="1" spc="-10" dirty="0">
                <a:solidFill>
                  <a:srgbClr val="009999"/>
                </a:solidFill>
                <a:latin typeface="Courier New"/>
                <a:cs typeface="Courier New"/>
              </a:rPr>
              <a:t>code </a:t>
            </a:r>
            <a:r>
              <a:rPr sz="1800" b="1" spc="-5" dirty="0">
                <a:solidFill>
                  <a:srgbClr val="009999"/>
                </a:solidFill>
                <a:latin typeface="Courier New"/>
                <a:cs typeface="Courier New"/>
              </a:rPr>
              <a:t>p1}  </a:t>
            </a:r>
            <a:r>
              <a:rPr sz="1800" b="1" spc="-10" dirty="0">
                <a:solidFill>
                  <a:srgbClr val="009999"/>
                </a:solidFill>
                <a:latin typeface="Courier New"/>
                <a:cs typeface="Courier New"/>
              </a:rPr>
              <a:t>public entry </a:t>
            </a:r>
            <a:r>
              <a:rPr sz="1800" b="1" spc="-5" dirty="0">
                <a:solidFill>
                  <a:srgbClr val="009999"/>
                </a:solidFill>
                <a:latin typeface="Courier New"/>
                <a:cs typeface="Courier New"/>
              </a:rPr>
              <a:t>p2 </a:t>
            </a:r>
            <a:r>
              <a:rPr sz="1800" b="1" spc="-10" dirty="0">
                <a:solidFill>
                  <a:srgbClr val="009999"/>
                </a:solidFill>
                <a:latin typeface="Courier New"/>
                <a:cs typeface="Courier New"/>
              </a:rPr>
              <a:t>(...) </a:t>
            </a:r>
            <a:r>
              <a:rPr sz="1800" b="1" spc="-5" dirty="0">
                <a:solidFill>
                  <a:srgbClr val="009999"/>
                </a:solidFill>
                <a:latin typeface="Courier New"/>
                <a:cs typeface="Courier New"/>
              </a:rPr>
              <a:t>{method </a:t>
            </a:r>
            <a:r>
              <a:rPr sz="1800" b="1" spc="-10" dirty="0">
                <a:solidFill>
                  <a:srgbClr val="009999"/>
                </a:solidFill>
                <a:latin typeface="Courier New"/>
                <a:cs typeface="Courier New"/>
              </a:rPr>
              <a:t>code</a:t>
            </a:r>
            <a:r>
              <a:rPr sz="1800" b="1" spc="-110" dirty="0">
                <a:solidFill>
                  <a:srgbClr val="009999"/>
                </a:solidFill>
                <a:latin typeface="Courier New"/>
                <a:cs typeface="Courier New"/>
              </a:rPr>
              <a:t> </a:t>
            </a:r>
            <a:r>
              <a:rPr sz="1800" b="1" spc="-5" dirty="0">
                <a:solidFill>
                  <a:srgbClr val="009999"/>
                </a:solidFill>
                <a:latin typeface="Courier New"/>
                <a:cs typeface="Courier New"/>
              </a:rPr>
              <a:t>p2}</a:t>
            </a:r>
            <a:endParaRPr sz="1800">
              <a:latin typeface="Courier New"/>
              <a:cs typeface="Courier New"/>
            </a:endParaRPr>
          </a:p>
          <a:p>
            <a:pPr marL="12700">
              <a:lnSpc>
                <a:spcPct val="100000"/>
              </a:lnSpc>
              <a:spcBef>
                <a:spcPts val="1080"/>
              </a:spcBef>
            </a:pPr>
            <a:r>
              <a:rPr sz="1800" b="1" dirty="0">
                <a:solidFill>
                  <a:srgbClr val="009999"/>
                </a:solidFill>
                <a:latin typeface="Courier New"/>
                <a:cs typeface="Courier New"/>
              </a:rPr>
              <a:t>. .</a:t>
            </a:r>
            <a:r>
              <a:rPr sz="1800" b="1" spc="-25" dirty="0">
                <a:solidFill>
                  <a:srgbClr val="009999"/>
                </a:solidFill>
                <a:latin typeface="Courier New"/>
                <a:cs typeface="Courier New"/>
              </a:rPr>
              <a:t> </a:t>
            </a:r>
            <a:r>
              <a:rPr sz="1800" b="1" dirty="0">
                <a:solidFill>
                  <a:srgbClr val="009999"/>
                </a:solidFill>
                <a:latin typeface="Courier New"/>
                <a:cs typeface="Courier New"/>
              </a:rPr>
              <a:t>.</a:t>
            </a:r>
            <a:endParaRPr sz="1800">
              <a:latin typeface="Courier New"/>
              <a:cs typeface="Courier New"/>
            </a:endParaRPr>
          </a:p>
          <a:p>
            <a:pPr marL="12700">
              <a:lnSpc>
                <a:spcPct val="100000"/>
              </a:lnSpc>
              <a:spcBef>
                <a:spcPts val="1080"/>
              </a:spcBef>
            </a:pPr>
            <a:r>
              <a:rPr sz="1800" b="1" dirty="0">
                <a:solidFill>
                  <a:srgbClr val="009999"/>
                </a:solidFill>
                <a:latin typeface="Courier New"/>
                <a:cs typeface="Courier New"/>
              </a:rPr>
              <a:t>}</a:t>
            </a:r>
            <a:endParaRPr sz="1800">
              <a:latin typeface="Courier New"/>
              <a:cs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905000" y="1257300"/>
            <a:ext cx="5213604" cy="4953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74</a:t>
            </a:fld>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52400" y="52621"/>
            <a:ext cx="9144000" cy="566822"/>
          </a:xfrm>
          <a:prstGeom prst="rect">
            <a:avLst/>
          </a:prstGeom>
        </p:spPr>
        <p:txBody>
          <a:bodyPr vert="horz" wrap="square" lIns="0" tIns="12700" rIns="0" bIns="0" rtlCol="0">
            <a:spAutoFit/>
          </a:bodyPr>
          <a:lstStyle/>
          <a:p>
            <a:pPr marL="12700">
              <a:lnSpc>
                <a:spcPct val="100000"/>
              </a:lnSpc>
              <a:spcBef>
                <a:spcPts val="100"/>
              </a:spcBef>
            </a:pPr>
            <a:r>
              <a:rPr sz="3600" spc="-5" dirty="0"/>
              <a:t>Conditional variables </a:t>
            </a:r>
            <a:r>
              <a:rPr dirty="0"/>
              <a:t>(do not </a:t>
            </a:r>
            <a:r>
              <a:rPr spc="-5" dirty="0"/>
              <a:t>exist in</a:t>
            </a:r>
            <a:r>
              <a:rPr spc="-40" dirty="0"/>
              <a:t> </a:t>
            </a:r>
            <a:r>
              <a:rPr spc="-5" dirty="0"/>
              <a:t>Java)</a:t>
            </a:r>
            <a:endParaRPr sz="3600" dirty="0"/>
          </a:p>
        </p:txBody>
      </p:sp>
      <p:sp>
        <p:nvSpPr>
          <p:cNvPr id="9" name="object 9"/>
          <p:cNvSpPr/>
          <p:nvPr/>
        </p:nvSpPr>
        <p:spPr>
          <a:xfrm>
            <a:off x="1004925" y="1026541"/>
            <a:ext cx="198729" cy="202691"/>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004925" y="1831594"/>
            <a:ext cx="198729" cy="202691"/>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462405" y="2541777"/>
            <a:ext cx="271271" cy="28041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919604" y="3296411"/>
            <a:ext cx="213360" cy="219456"/>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462405" y="3950208"/>
            <a:ext cx="271271" cy="280415"/>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919604" y="4704841"/>
            <a:ext cx="213360" cy="219456"/>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1929801" y="5414846"/>
            <a:ext cx="213360" cy="219456"/>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1335405" y="894759"/>
            <a:ext cx="7808595" cy="4803303"/>
          </a:xfrm>
          <a:prstGeom prst="rect">
            <a:avLst/>
          </a:prstGeom>
        </p:spPr>
        <p:txBody>
          <a:bodyPr vert="horz" wrap="square" lIns="0" tIns="12700" rIns="0" bIns="0" rtlCol="0">
            <a:spAutoFit/>
          </a:bodyPr>
          <a:lstStyle/>
          <a:p>
            <a:pPr marL="12700" marR="350520">
              <a:lnSpc>
                <a:spcPct val="100000"/>
              </a:lnSpc>
              <a:spcBef>
                <a:spcPts val="100"/>
              </a:spcBef>
            </a:pPr>
            <a:r>
              <a:rPr sz="2400" b="1" spc="-5" dirty="0">
                <a:solidFill>
                  <a:srgbClr val="006666"/>
                </a:solidFill>
                <a:latin typeface="Arial"/>
                <a:cs typeface="Arial"/>
              </a:rPr>
              <a:t>are local </a:t>
            </a:r>
            <a:r>
              <a:rPr sz="2400" b="1" dirty="0">
                <a:solidFill>
                  <a:srgbClr val="006666"/>
                </a:solidFill>
                <a:latin typeface="Arial"/>
                <a:cs typeface="Arial"/>
              </a:rPr>
              <a:t>to the monitor </a:t>
            </a:r>
            <a:r>
              <a:rPr sz="2400" b="1" spc="-5" dirty="0">
                <a:solidFill>
                  <a:srgbClr val="006666"/>
                </a:solidFill>
                <a:latin typeface="Arial"/>
                <a:cs typeface="Arial"/>
              </a:rPr>
              <a:t>(accessible </a:t>
            </a:r>
            <a:r>
              <a:rPr sz="2400" b="1" dirty="0">
                <a:solidFill>
                  <a:srgbClr val="006666"/>
                </a:solidFill>
                <a:latin typeface="Arial"/>
                <a:cs typeface="Arial"/>
              </a:rPr>
              <a:t>only</a:t>
            </a:r>
            <a:r>
              <a:rPr sz="2400" b="1" spc="-45" dirty="0">
                <a:solidFill>
                  <a:srgbClr val="006666"/>
                </a:solidFill>
                <a:latin typeface="Arial"/>
                <a:cs typeface="Arial"/>
              </a:rPr>
              <a:t> </a:t>
            </a:r>
            <a:r>
              <a:rPr sz="2400" b="1" dirty="0">
                <a:solidFill>
                  <a:srgbClr val="006666"/>
                </a:solidFill>
                <a:latin typeface="Arial"/>
                <a:cs typeface="Arial"/>
              </a:rPr>
              <a:t>within the</a:t>
            </a:r>
            <a:r>
              <a:rPr sz="2400" b="1" spc="-15" dirty="0">
                <a:solidFill>
                  <a:srgbClr val="006666"/>
                </a:solidFill>
                <a:latin typeface="Arial"/>
                <a:cs typeface="Arial"/>
              </a:rPr>
              <a:t> </a:t>
            </a:r>
            <a:r>
              <a:rPr sz="2400" b="1" dirty="0">
                <a:solidFill>
                  <a:srgbClr val="006666"/>
                </a:solidFill>
                <a:latin typeface="Arial"/>
                <a:cs typeface="Arial"/>
              </a:rPr>
              <a:t>monitor)</a:t>
            </a:r>
            <a:endParaRPr sz="2400" dirty="0">
              <a:latin typeface="Arial"/>
              <a:cs typeface="Arial"/>
            </a:endParaRPr>
          </a:p>
          <a:p>
            <a:pPr marL="12700" marR="975360">
              <a:lnSpc>
                <a:spcPct val="100000"/>
              </a:lnSpc>
              <a:spcBef>
                <a:spcPts val="575"/>
              </a:spcBef>
            </a:pPr>
            <a:r>
              <a:rPr sz="2400" b="1" spc="-5" dirty="0">
                <a:solidFill>
                  <a:srgbClr val="006666"/>
                </a:solidFill>
                <a:latin typeface="Arial"/>
                <a:cs typeface="Arial"/>
              </a:rPr>
              <a:t>can be accessed </a:t>
            </a:r>
            <a:r>
              <a:rPr sz="2400" b="1" dirty="0">
                <a:solidFill>
                  <a:srgbClr val="006666"/>
                </a:solidFill>
                <a:latin typeface="Arial"/>
                <a:cs typeface="Arial"/>
              </a:rPr>
              <a:t>and </a:t>
            </a:r>
            <a:r>
              <a:rPr sz="2400" b="1" spc="-5" dirty="0">
                <a:solidFill>
                  <a:srgbClr val="006666"/>
                </a:solidFill>
                <a:latin typeface="Arial"/>
                <a:cs typeface="Arial"/>
              </a:rPr>
              <a:t>changed </a:t>
            </a:r>
            <a:r>
              <a:rPr sz="2400" b="1" dirty="0">
                <a:solidFill>
                  <a:srgbClr val="006666"/>
                </a:solidFill>
                <a:latin typeface="Arial"/>
                <a:cs typeface="Arial"/>
              </a:rPr>
              <a:t>only by</a:t>
            </a:r>
            <a:r>
              <a:rPr sz="2400" b="1" spc="-40" dirty="0">
                <a:solidFill>
                  <a:srgbClr val="006666"/>
                </a:solidFill>
                <a:latin typeface="Arial"/>
                <a:cs typeface="Arial"/>
              </a:rPr>
              <a:t> </a:t>
            </a:r>
            <a:r>
              <a:rPr sz="2400" b="1" spc="5" dirty="0">
                <a:solidFill>
                  <a:srgbClr val="006666"/>
                </a:solidFill>
                <a:latin typeface="Arial"/>
                <a:cs typeface="Arial"/>
              </a:rPr>
              <a:t>two  </a:t>
            </a:r>
            <a:r>
              <a:rPr sz="2400" b="1" dirty="0">
                <a:solidFill>
                  <a:srgbClr val="006666"/>
                </a:solidFill>
                <a:latin typeface="Arial"/>
                <a:cs typeface="Arial"/>
              </a:rPr>
              <a:t>functions:</a:t>
            </a:r>
            <a:endParaRPr sz="2400" dirty="0">
              <a:latin typeface="Arial"/>
              <a:cs typeface="Arial"/>
            </a:endParaRPr>
          </a:p>
          <a:p>
            <a:pPr marL="413384" marR="105410">
              <a:lnSpc>
                <a:spcPct val="100000"/>
              </a:lnSpc>
              <a:spcBef>
                <a:spcPts val="525"/>
              </a:spcBef>
            </a:pPr>
            <a:r>
              <a:rPr sz="2200" spc="-5" dirty="0">
                <a:solidFill>
                  <a:srgbClr val="FF9966"/>
                </a:solidFill>
                <a:latin typeface="Arial"/>
                <a:cs typeface="Arial"/>
              </a:rPr>
              <a:t>x.wait() </a:t>
            </a:r>
            <a:r>
              <a:rPr sz="2200" spc="-5" dirty="0">
                <a:solidFill>
                  <a:srgbClr val="006666"/>
                </a:solidFill>
                <a:latin typeface="Arial"/>
                <a:cs typeface="Arial"/>
              </a:rPr>
              <a:t>blocks execution of the calling process/thread on condition (variable)</a:t>
            </a:r>
            <a:r>
              <a:rPr sz="2200" spc="10" dirty="0">
                <a:solidFill>
                  <a:srgbClr val="006666"/>
                </a:solidFill>
                <a:latin typeface="Arial"/>
                <a:cs typeface="Arial"/>
              </a:rPr>
              <a:t> </a:t>
            </a:r>
            <a:r>
              <a:rPr lang="en-CA" sz="2200" spc="-5" dirty="0">
                <a:solidFill>
                  <a:srgbClr val="006666"/>
                </a:solidFill>
                <a:latin typeface="Arial"/>
                <a:cs typeface="Arial"/>
              </a:rPr>
              <a:t>x</a:t>
            </a:r>
            <a:endParaRPr sz="2200" dirty="0">
              <a:latin typeface="Arial"/>
              <a:cs typeface="Arial"/>
            </a:endParaRPr>
          </a:p>
          <a:p>
            <a:pPr marL="812800" marR="5080">
              <a:lnSpc>
                <a:spcPct val="100000"/>
              </a:lnSpc>
              <a:spcBef>
                <a:spcPts val="490"/>
              </a:spcBef>
            </a:pPr>
            <a:r>
              <a:rPr sz="2000" dirty="0">
                <a:solidFill>
                  <a:srgbClr val="006666"/>
                </a:solidFill>
                <a:latin typeface="Arial"/>
                <a:cs typeface="Arial"/>
              </a:rPr>
              <a:t>the process/thread can resume execution only if</a:t>
            </a:r>
            <a:r>
              <a:rPr sz="2000" spc="-200" dirty="0">
                <a:solidFill>
                  <a:srgbClr val="006666"/>
                </a:solidFill>
                <a:latin typeface="Arial"/>
                <a:cs typeface="Arial"/>
              </a:rPr>
              <a:t> </a:t>
            </a:r>
            <a:r>
              <a:rPr sz="2000" dirty="0">
                <a:solidFill>
                  <a:srgbClr val="006666"/>
                </a:solidFill>
                <a:latin typeface="Arial"/>
                <a:cs typeface="Arial"/>
              </a:rPr>
              <a:t>another  process/thread executes</a:t>
            </a:r>
            <a:r>
              <a:rPr sz="2000" spc="-70" dirty="0">
                <a:solidFill>
                  <a:srgbClr val="006666"/>
                </a:solidFill>
                <a:latin typeface="Arial"/>
                <a:cs typeface="Arial"/>
              </a:rPr>
              <a:t> </a:t>
            </a:r>
            <a:r>
              <a:rPr sz="2000" dirty="0">
                <a:solidFill>
                  <a:srgbClr val="006666"/>
                </a:solidFill>
                <a:latin typeface="Arial"/>
                <a:cs typeface="Arial"/>
              </a:rPr>
              <a:t>x.signal()</a:t>
            </a:r>
            <a:endParaRPr sz="2000" dirty="0">
              <a:latin typeface="Arial"/>
              <a:cs typeface="Arial"/>
            </a:endParaRPr>
          </a:p>
          <a:p>
            <a:pPr marL="413384" marR="303530">
              <a:lnSpc>
                <a:spcPct val="100000"/>
              </a:lnSpc>
              <a:spcBef>
                <a:spcPts val="520"/>
              </a:spcBef>
            </a:pPr>
            <a:r>
              <a:rPr sz="2200" spc="-5" dirty="0">
                <a:solidFill>
                  <a:srgbClr val="FF9966"/>
                </a:solidFill>
                <a:latin typeface="Arial"/>
                <a:cs typeface="Arial"/>
              </a:rPr>
              <a:t>x.signal() </a:t>
            </a:r>
            <a:r>
              <a:rPr sz="2200" spc="-5" dirty="0">
                <a:solidFill>
                  <a:srgbClr val="006666"/>
                </a:solidFill>
                <a:latin typeface="Arial"/>
                <a:cs typeface="Arial"/>
              </a:rPr>
              <a:t>resume execution of some process/thread  blocked on condition (variable)</a:t>
            </a:r>
            <a:r>
              <a:rPr sz="2200" spc="30" dirty="0">
                <a:solidFill>
                  <a:srgbClr val="006666"/>
                </a:solidFill>
                <a:latin typeface="Arial"/>
                <a:cs typeface="Arial"/>
              </a:rPr>
              <a:t> </a:t>
            </a:r>
            <a:r>
              <a:rPr sz="2200" spc="-5" dirty="0">
                <a:solidFill>
                  <a:srgbClr val="006666"/>
                </a:solidFill>
                <a:latin typeface="Arial"/>
                <a:cs typeface="Arial"/>
              </a:rPr>
              <a:t>x.</a:t>
            </a:r>
            <a:endParaRPr sz="2200" dirty="0">
              <a:latin typeface="Arial"/>
              <a:cs typeface="Arial"/>
            </a:endParaRPr>
          </a:p>
          <a:p>
            <a:pPr marL="812800" marR="1078230">
              <a:lnSpc>
                <a:spcPct val="120000"/>
              </a:lnSpc>
              <a:spcBef>
                <a:spcPts val="10"/>
              </a:spcBef>
            </a:pPr>
            <a:r>
              <a:rPr sz="2000" dirty="0">
                <a:solidFill>
                  <a:srgbClr val="006666"/>
                </a:solidFill>
                <a:latin typeface="Arial"/>
                <a:cs typeface="Arial"/>
              </a:rPr>
              <a:t>If several such process exists: choose any</a:t>
            </a:r>
            <a:r>
              <a:rPr sz="2000" spc="-190" dirty="0">
                <a:solidFill>
                  <a:srgbClr val="006666"/>
                </a:solidFill>
                <a:latin typeface="Arial"/>
                <a:cs typeface="Arial"/>
              </a:rPr>
              <a:t> </a:t>
            </a:r>
            <a:r>
              <a:rPr sz="2000" dirty="0">
                <a:solidFill>
                  <a:srgbClr val="006666"/>
                </a:solidFill>
                <a:latin typeface="Arial"/>
                <a:cs typeface="Arial"/>
              </a:rPr>
              <a:t>one </a:t>
            </a:r>
            <a:r>
              <a:rPr lang="en-CA" sz="2000" dirty="0">
                <a:solidFill>
                  <a:srgbClr val="006666"/>
                </a:solidFill>
                <a:latin typeface="Arial"/>
                <a:cs typeface="Arial"/>
              </a:rPr>
              <a:t>(first is preferred)</a:t>
            </a:r>
          </a:p>
          <a:p>
            <a:pPr marL="812800" marR="1078230">
              <a:lnSpc>
                <a:spcPct val="120000"/>
              </a:lnSpc>
              <a:spcBef>
                <a:spcPts val="10"/>
              </a:spcBef>
            </a:pPr>
            <a:r>
              <a:rPr sz="2000" dirty="0">
                <a:solidFill>
                  <a:srgbClr val="006666"/>
                </a:solidFill>
                <a:latin typeface="Arial"/>
                <a:cs typeface="Arial"/>
              </a:rPr>
              <a:t>If no such process exists: do</a:t>
            </a:r>
            <a:r>
              <a:rPr sz="2000" spc="-150" dirty="0">
                <a:solidFill>
                  <a:srgbClr val="006666"/>
                </a:solidFill>
                <a:latin typeface="Arial"/>
                <a:cs typeface="Arial"/>
              </a:rPr>
              <a:t> </a:t>
            </a:r>
            <a:r>
              <a:rPr sz="2000" dirty="0">
                <a:solidFill>
                  <a:srgbClr val="006666"/>
                </a:solidFill>
                <a:latin typeface="Arial"/>
                <a:cs typeface="Arial"/>
              </a:rPr>
              <a:t>nothing</a:t>
            </a:r>
            <a:r>
              <a:rPr lang="en-CA" sz="2000" dirty="0">
                <a:solidFill>
                  <a:srgbClr val="006666"/>
                </a:solidFill>
                <a:latin typeface="Arial"/>
                <a:cs typeface="Arial"/>
              </a:rPr>
              <a:t> (no effect)</a:t>
            </a:r>
            <a:endParaRPr sz="2000" dirty="0">
              <a:latin typeface="Arial"/>
              <a:cs typeface="Arial"/>
            </a:endParaRPr>
          </a:p>
        </p:txBody>
      </p:sp>
      <p:sp>
        <p:nvSpPr>
          <p:cNvPr id="17" name="object 17"/>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75</a:t>
            </a:fld>
            <a:endParaRPr sz="1400">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891122" cy="514350"/>
          </a:xfrm>
          <a:prstGeom prst="rect">
            <a:avLst/>
          </a:prstGeom>
        </p:spPr>
        <p:txBody>
          <a:bodyPr vert="horz" wrap="square" lIns="0" tIns="13335" rIns="0" bIns="0" rtlCol="0">
            <a:spAutoFit/>
          </a:bodyPr>
          <a:lstStyle/>
          <a:p>
            <a:pPr marL="12700">
              <a:lnSpc>
                <a:spcPct val="100000"/>
              </a:lnSpc>
              <a:spcBef>
                <a:spcPts val="105"/>
              </a:spcBef>
            </a:pPr>
            <a:r>
              <a:rPr spc="-5" dirty="0"/>
              <a:t>Monitor with </a:t>
            </a:r>
            <a:r>
              <a:rPr dirty="0"/>
              <a:t>Conditional</a:t>
            </a:r>
            <a:r>
              <a:rPr spc="-120" dirty="0"/>
              <a:t> </a:t>
            </a:r>
            <a:r>
              <a:rPr dirty="0"/>
              <a:t>Variables</a:t>
            </a:r>
          </a:p>
        </p:txBody>
      </p:sp>
      <p:sp>
        <p:nvSpPr>
          <p:cNvPr id="4" name="object 4"/>
          <p:cNvSpPr/>
          <p:nvPr/>
        </p:nvSpPr>
        <p:spPr>
          <a:xfrm>
            <a:off x="1318260" y="1252727"/>
            <a:ext cx="7429500" cy="52578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379845" y="4969255"/>
            <a:ext cx="2360295" cy="1550670"/>
          </a:xfrm>
          <a:prstGeom prst="rect">
            <a:avLst/>
          </a:prstGeom>
        </p:spPr>
        <p:txBody>
          <a:bodyPr vert="horz" wrap="square" lIns="0" tIns="12700" rIns="0" bIns="0" rtlCol="0">
            <a:spAutoFit/>
          </a:bodyPr>
          <a:lstStyle/>
          <a:p>
            <a:pPr marL="12700" marR="5080">
              <a:lnSpc>
                <a:spcPct val="100000"/>
              </a:lnSpc>
              <a:spcBef>
                <a:spcPts val="100"/>
              </a:spcBef>
            </a:pPr>
            <a:r>
              <a:rPr sz="2000" spc="-5" dirty="0">
                <a:solidFill>
                  <a:srgbClr val="009999"/>
                </a:solidFill>
                <a:latin typeface="Liberation Sans Narrow"/>
                <a:cs typeface="Liberation Sans Narrow"/>
              </a:rPr>
              <a:t>In </a:t>
            </a:r>
            <a:r>
              <a:rPr sz="2000" dirty="0">
                <a:solidFill>
                  <a:srgbClr val="009999"/>
                </a:solidFill>
                <a:latin typeface="Liberation Sans Narrow"/>
                <a:cs typeface="Liberation Sans Narrow"/>
              </a:rPr>
              <a:t>a </a:t>
            </a:r>
            <a:r>
              <a:rPr sz="2000" spc="-5" dirty="0">
                <a:solidFill>
                  <a:srgbClr val="009999"/>
                </a:solidFill>
                <a:latin typeface="Liberation Sans Narrow"/>
                <a:cs typeface="Liberation Sans Narrow"/>
              </a:rPr>
              <a:t>bank, there is </a:t>
            </a:r>
            <a:r>
              <a:rPr sz="2000" dirty="0">
                <a:solidFill>
                  <a:srgbClr val="009999"/>
                </a:solidFill>
                <a:latin typeface="Liberation Sans Narrow"/>
                <a:cs typeface="Liberation Sans Narrow"/>
              </a:rPr>
              <a:t>a</a:t>
            </a:r>
            <a:r>
              <a:rPr sz="2000" spc="-90" dirty="0">
                <a:solidFill>
                  <a:srgbClr val="009999"/>
                </a:solidFill>
                <a:latin typeface="Liberation Sans Narrow"/>
                <a:cs typeface="Liberation Sans Narrow"/>
              </a:rPr>
              <a:t> </a:t>
            </a:r>
            <a:r>
              <a:rPr sz="2000" spc="-5" dirty="0">
                <a:solidFill>
                  <a:srgbClr val="009999"/>
                </a:solidFill>
                <a:latin typeface="Liberation Sans Narrow"/>
                <a:cs typeface="Liberation Sans Narrow"/>
              </a:rPr>
              <a:t>main  line, but once you enter  you could be made to  </a:t>
            </a:r>
            <a:r>
              <a:rPr sz="2000" dirty="0">
                <a:solidFill>
                  <a:srgbClr val="009999"/>
                </a:solidFill>
                <a:latin typeface="Liberation Sans Narrow"/>
                <a:cs typeface="Liberation Sans Narrow"/>
              </a:rPr>
              <a:t>wait </a:t>
            </a:r>
            <a:r>
              <a:rPr sz="2000" spc="-5" dirty="0">
                <a:solidFill>
                  <a:srgbClr val="009999"/>
                </a:solidFill>
                <a:latin typeface="Liberation Sans Narrow"/>
                <a:cs typeface="Liberation Sans Narrow"/>
              </a:rPr>
              <a:t>in </a:t>
            </a:r>
            <a:r>
              <a:rPr sz="2000" dirty="0">
                <a:solidFill>
                  <a:srgbClr val="009999"/>
                </a:solidFill>
                <a:latin typeface="Liberation Sans Narrow"/>
                <a:cs typeface="Liberation Sans Narrow"/>
              </a:rPr>
              <a:t>a </a:t>
            </a:r>
            <a:r>
              <a:rPr sz="2000" spc="-5" dirty="0">
                <a:solidFill>
                  <a:srgbClr val="009999"/>
                </a:solidFill>
                <a:latin typeface="Liberation Sans Narrow"/>
                <a:cs typeface="Liberation Sans Narrow"/>
              </a:rPr>
              <a:t>chair until the  teller is</a:t>
            </a:r>
            <a:r>
              <a:rPr sz="2000" spc="-15" dirty="0">
                <a:solidFill>
                  <a:srgbClr val="009999"/>
                </a:solidFill>
                <a:latin typeface="Liberation Sans Narrow"/>
                <a:cs typeface="Liberation Sans Narrow"/>
              </a:rPr>
              <a:t> </a:t>
            </a:r>
            <a:r>
              <a:rPr sz="2000" spc="-10" dirty="0">
                <a:solidFill>
                  <a:srgbClr val="009999"/>
                </a:solidFill>
                <a:latin typeface="Liberation Sans Narrow"/>
                <a:cs typeface="Liberation Sans Narrow"/>
              </a:rPr>
              <a:t>available</a:t>
            </a:r>
            <a:endParaRPr sz="2000">
              <a:latin typeface="Liberation Sans Narrow"/>
              <a:cs typeface="Liberation Sans Narrow"/>
            </a:endParaRPr>
          </a:p>
        </p:txBody>
      </p:sp>
      <p:sp>
        <p:nvSpPr>
          <p:cNvPr id="6" name="object 6"/>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76</a:t>
            </a:fld>
            <a:endParaRPr sz="140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909922" cy="514350"/>
          </a:xfrm>
          <a:prstGeom prst="rect">
            <a:avLst/>
          </a:prstGeom>
        </p:spPr>
        <p:txBody>
          <a:bodyPr vert="horz" wrap="square" lIns="0" tIns="13335" rIns="0" bIns="0" rtlCol="0">
            <a:spAutoFit/>
          </a:bodyPr>
          <a:lstStyle/>
          <a:p>
            <a:pPr marL="12700">
              <a:lnSpc>
                <a:spcPct val="100000"/>
              </a:lnSpc>
              <a:spcBef>
                <a:spcPts val="105"/>
              </a:spcBef>
            </a:pPr>
            <a:r>
              <a:rPr dirty="0"/>
              <a:t>A Problem </a:t>
            </a:r>
            <a:r>
              <a:rPr spc="-5" dirty="0"/>
              <a:t>with</a:t>
            </a:r>
            <a:r>
              <a:rPr spc="-100" dirty="0"/>
              <a:t> </a:t>
            </a:r>
            <a:r>
              <a:rPr spc="-5" dirty="0"/>
              <a:t>signal()</a:t>
            </a:r>
          </a:p>
        </p:txBody>
      </p:sp>
      <p:sp>
        <p:nvSpPr>
          <p:cNvPr id="4" name="object 4"/>
          <p:cNvSpPr/>
          <p:nvPr/>
        </p:nvSpPr>
        <p:spPr>
          <a:xfrm>
            <a:off x="1006754" y="1454530"/>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463928" y="2204592"/>
            <a:ext cx="320040" cy="33070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06754" y="3100781"/>
            <a:ext cx="228600" cy="23804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463928" y="3466846"/>
            <a:ext cx="320040" cy="33070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921129" y="3928617"/>
            <a:ext cx="256031" cy="263651"/>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463928" y="4633925"/>
            <a:ext cx="320040" cy="33101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921129" y="5096255"/>
            <a:ext cx="256031" cy="263652"/>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1336928" y="1277238"/>
            <a:ext cx="7225030" cy="4435475"/>
          </a:xfrm>
          <a:prstGeom prst="rect">
            <a:avLst/>
          </a:prstGeom>
        </p:spPr>
        <p:txBody>
          <a:bodyPr vert="horz" wrap="square" lIns="0" tIns="60960" rIns="0" bIns="0" rtlCol="0">
            <a:spAutoFit/>
          </a:bodyPr>
          <a:lstStyle/>
          <a:p>
            <a:pPr marL="12700" marR="5080">
              <a:lnSpc>
                <a:spcPts val="3020"/>
              </a:lnSpc>
              <a:spcBef>
                <a:spcPts val="480"/>
              </a:spcBef>
            </a:pPr>
            <a:r>
              <a:rPr sz="2800" b="1" spc="-5" dirty="0">
                <a:solidFill>
                  <a:srgbClr val="006666"/>
                </a:solidFill>
                <a:latin typeface="Arial"/>
                <a:cs typeface="Arial"/>
              </a:rPr>
              <a:t>Say a thread/process P executes x.signal()  and </a:t>
            </a:r>
            <a:r>
              <a:rPr sz="2800" b="1" dirty="0">
                <a:solidFill>
                  <a:srgbClr val="006666"/>
                </a:solidFill>
                <a:latin typeface="Arial"/>
                <a:cs typeface="Arial"/>
              </a:rPr>
              <a:t>frees </a:t>
            </a:r>
            <a:r>
              <a:rPr sz="2800" b="1" spc="-5" dirty="0">
                <a:solidFill>
                  <a:srgbClr val="006666"/>
                </a:solidFill>
                <a:latin typeface="Arial"/>
                <a:cs typeface="Arial"/>
              </a:rPr>
              <a:t>a thread/process</a:t>
            </a:r>
            <a:r>
              <a:rPr sz="2800" b="1" spc="45" dirty="0">
                <a:solidFill>
                  <a:srgbClr val="006666"/>
                </a:solidFill>
                <a:latin typeface="Arial"/>
                <a:cs typeface="Arial"/>
              </a:rPr>
              <a:t> </a:t>
            </a:r>
            <a:r>
              <a:rPr sz="2800" b="1" spc="-5" dirty="0">
                <a:solidFill>
                  <a:srgbClr val="006666"/>
                </a:solidFill>
                <a:latin typeface="Arial"/>
                <a:cs typeface="Arial"/>
              </a:rPr>
              <a:t>Q,</a:t>
            </a:r>
            <a:endParaRPr sz="2800">
              <a:latin typeface="Arial"/>
              <a:cs typeface="Arial"/>
            </a:endParaRPr>
          </a:p>
          <a:p>
            <a:pPr marL="413384" marR="1179830">
              <a:lnSpc>
                <a:spcPts val="2810"/>
              </a:lnSpc>
              <a:spcBef>
                <a:spcPts val="630"/>
              </a:spcBef>
            </a:pPr>
            <a:r>
              <a:rPr sz="2600" dirty="0">
                <a:solidFill>
                  <a:srgbClr val="006666"/>
                </a:solidFill>
                <a:latin typeface="Arial"/>
                <a:cs typeface="Arial"/>
              </a:rPr>
              <a:t>Now, 2 threads/processes that want</a:t>
            </a:r>
            <a:r>
              <a:rPr sz="2600" spc="-60" dirty="0">
                <a:solidFill>
                  <a:srgbClr val="006666"/>
                </a:solidFill>
                <a:latin typeface="Arial"/>
                <a:cs typeface="Arial"/>
              </a:rPr>
              <a:t> </a:t>
            </a:r>
            <a:r>
              <a:rPr sz="2600" dirty="0">
                <a:solidFill>
                  <a:srgbClr val="006666"/>
                </a:solidFill>
                <a:latin typeface="Arial"/>
                <a:cs typeface="Arial"/>
              </a:rPr>
              <a:t>to  execute, P and Q – not</a:t>
            </a:r>
            <a:r>
              <a:rPr sz="2600" spc="-15" dirty="0">
                <a:solidFill>
                  <a:srgbClr val="006666"/>
                </a:solidFill>
                <a:latin typeface="Arial"/>
                <a:cs typeface="Arial"/>
              </a:rPr>
              <a:t> </a:t>
            </a:r>
            <a:r>
              <a:rPr sz="2600" dirty="0">
                <a:solidFill>
                  <a:srgbClr val="006666"/>
                </a:solidFill>
                <a:latin typeface="Arial"/>
                <a:cs typeface="Arial"/>
              </a:rPr>
              <a:t>allowed</a:t>
            </a:r>
            <a:endParaRPr sz="2600">
              <a:latin typeface="Arial"/>
              <a:cs typeface="Arial"/>
            </a:endParaRPr>
          </a:p>
          <a:p>
            <a:pPr marL="12700">
              <a:lnSpc>
                <a:spcPct val="100000"/>
              </a:lnSpc>
              <a:spcBef>
                <a:spcPts val="285"/>
              </a:spcBef>
            </a:pPr>
            <a:r>
              <a:rPr sz="2800" b="1" spc="-10" dirty="0">
                <a:solidFill>
                  <a:srgbClr val="006666"/>
                </a:solidFill>
                <a:latin typeface="Arial"/>
                <a:cs typeface="Arial"/>
              </a:rPr>
              <a:t>Two </a:t>
            </a:r>
            <a:r>
              <a:rPr sz="2800" b="1" spc="-5" dirty="0">
                <a:solidFill>
                  <a:srgbClr val="006666"/>
                </a:solidFill>
                <a:latin typeface="Arial"/>
                <a:cs typeface="Arial"/>
              </a:rPr>
              <a:t>possible</a:t>
            </a:r>
            <a:r>
              <a:rPr sz="2800" b="1" spc="35" dirty="0">
                <a:solidFill>
                  <a:srgbClr val="006666"/>
                </a:solidFill>
                <a:latin typeface="Arial"/>
                <a:cs typeface="Arial"/>
              </a:rPr>
              <a:t> </a:t>
            </a:r>
            <a:r>
              <a:rPr sz="2800" b="1" spc="-5" dirty="0">
                <a:solidFill>
                  <a:srgbClr val="006666"/>
                </a:solidFill>
                <a:latin typeface="Arial"/>
                <a:cs typeface="Arial"/>
              </a:rPr>
              <a:t>solutions:</a:t>
            </a:r>
            <a:endParaRPr sz="2800">
              <a:latin typeface="Arial"/>
              <a:cs typeface="Arial"/>
            </a:endParaRPr>
          </a:p>
          <a:p>
            <a:pPr marL="413384">
              <a:lnSpc>
                <a:spcPct val="100000"/>
              </a:lnSpc>
              <a:spcBef>
                <a:spcPts val="325"/>
              </a:spcBef>
            </a:pPr>
            <a:r>
              <a:rPr sz="2600" dirty="0">
                <a:solidFill>
                  <a:srgbClr val="006666"/>
                </a:solidFill>
                <a:latin typeface="Arial"/>
                <a:cs typeface="Arial"/>
              </a:rPr>
              <a:t>Signal and</a:t>
            </a:r>
            <a:r>
              <a:rPr sz="2600" spc="-15" dirty="0">
                <a:solidFill>
                  <a:srgbClr val="006666"/>
                </a:solidFill>
                <a:latin typeface="Arial"/>
                <a:cs typeface="Arial"/>
              </a:rPr>
              <a:t> </a:t>
            </a:r>
            <a:r>
              <a:rPr sz="2600" dirty="0">
                <a:solidFill>
                  <a:srgbClr val="006666"/>
                </a:solidFill>
                <a:latin typeface="Arial"/>
                <a:cs typeface="Arial"/>
              </a:rPr>
              <a:t>Wait</a:t>
            </a:r>
            <a:endParaRPr sz="2600">
              <a:latin typeface="Arial"/>
              <a:cs typeface="Arial"/>
            </a:endParaRPr>
          </a:p>
          <a:p>
            <a:pPr marL="812800" marR="610870">
              <a:lnSpc>
                <a:spcPts val="2590"/>
              </a:lnSpc>
              <a:spcBef>
                <a:spcPts val="625"/>
              </a:spcBef>
            </a:pPr>
            <a:r>
              <a:rPr sz="2400" dirty="0">
                <a:solidFill>
                  <a:srgbClr val="006666"/>
                </a:solidFill>
                <a:latin typeface="Arial"/>
                <a:cs typeface="Arial"/>
              </a:rPr>
              <a:t>P </a:t>
            </a:r>
            <a:r>
              <a:rPr sz="2400" spc="-5" dirty="0">
                <a:solidFill>
                  <a:srgbClr val="006666"/>
                </a:solidFill>
                <a:latin typeface="Arial"/>
                <a:cs typeface="Arial"/>
              </a:rPr>
              <a:t>waits until </a:t>
            </a:r>
            <a:r>
              <a:rPr sz="2400" dirty="0">
                <a:solidFill>
                  <a:srgbClr val="006666"/>
                </a:solidFill>
                <a:latin typeface="Arial"/>
                <a:cs typeface="Arial"/>
              </a:rPr>
              <a:t>Q </a:t>
            </a:r>
            <a:r>
              <a:rPr sz="2400" spc="-5" dirty="0">
                <a:solidFill>
                  <a:srgbClr val="006666"/>
                </a:solidFill>
                <a:latin typeface="Arial"/>
                <a:cs typeface="Arial"/>
              </a:rPr>
              <a:t>leaves </a:t>
            </a:r>
            <a:r>
              <a:rPr sz="2400" dirty="0">
                <a:solidFill>
                  <a:srgbClr val="006666"/>
                </a:solidFill>
                <a:latin typeface="Arial"/>
                <a:cs typeface="Arial"/>
              </a:rPr>
              <a:t>the </a:t>
            </a:r>
            <a:r>
              <a:rPr sz="2400" spc="-5" dirty="0">
                <a:solidFill>
                  <a:srgbClr val="006666"/>
                </a:solidFill>
                <a:latin typeface="Arial"/>
                <a:cs typeface="Arial"/>
              </a:rPr>
              <a:t>monitor </a:t>
            </a:r>
            <a:r>
              <a:rPr sz="2400" dirty="0">
                <a:solidFill>
                  <a:srgbClr val="006666"/>
                </a:solidFill>
                <a:latin typeface="Arial"/>
                <a:cs typeface="Arial"/>
              </a:rPr>
              <a:t>(e.g. </a:t>
            </a:r>
            <a:r>
              <a:rPr sz="2400" spc="-5" dirty="0">
                <a:solidFill>
                  <a:srgbClr val="006666"/>
                </a:solidFill>
                <a:latin typeface="Arial"/>
                <a:cs typeface="Arial"/>
              </a:rPr>
              <a:t>in a  special queue </a:t>
            </a:r>
            <a:r>
              <a:rPr sz="2400" dirty="0">
                <a:solidFill>
                  <a:srgbClr val="006666"/>
                </a:solidFill>
                <a:latin typeface="Arial"/>
                <a:cs typeface="Arial"/>
              </a:rPr>
              <a:t>– </a:t>
            </a:r>
            <a:r>
              <a:rPr sz="2400" i="1" spc="-5" dirty="0">
                <a:solidFill>
                  <a:srgbClr val="006666"/>
                </a:solidFill>
                <a:latin typeface="Arial"/>
                <a:cs typeface="Arial"/>
              </a:rPr>
              <a:t>urgent </a:t>
            </a:r>
            <a:r>
              <a:rPr sz="2400" dirty="0">
                <a:solidFill>
                  <a:srgbClr val="006666"/>
                </a:solidFill>
                <a:latin typeface="Arial"/>
                <a:cs typeface="Arial"/>
              </a:rPr>
              <a:t>– </a:t>
            </a:r>
            <a:r>
              <a:rPr sz="2400" spc="-5" dirty="0">
                <a:solidFill>
                  <a:srgbClr val="006666"/>
                </a:solidFill>
                <a:latin typeface="Arial"/>
                <a:cs typeface="Arial"/>
              </a:rPr>
              <a:t>see</a:t>
            </a:r>
            <a:r>
              <a:rPr sz="2400" spc="50" dirty="0">
                <a:solidFill>
                  <a:srgbClr val="006666"/>
                </a:solidFill>
                <a:latin typeface="Arial"/>
                <a:cs typeface="Arial"/>
              </a:rPr>
              <a:t> </a:t>
            </a:r>
            <a:r>
              <a:rPr sz="2400" spc="-5" dirty="0">
                <a:solidFill>
                  <a:srgbClr val="006666"/>
                </a:solidFill>
                <a:latin typeface="Arial"/>
                <a:cs typeface="Arial"/>
              </a:rPr>
              <a:t>Stallings).</a:t>
            </a:r>
            <a:endParaRPr sz="2400">
              <a:latin typeface="Arial"/>
              <a:cs typeface="Arial"/>
            </a:endParaRPr>
          </a:p>
          <a:p>
            <a:pPr marL="413384">
              <a:lnSpc>
                <a:spcPct val="100000"/>
              </a:lnSpc>
              <a:spcBef>
                <a:spcPts val="265"/>
              </a:spcBef>
            </a:pPr>
            <a:r>
              <a:rPr sz="2600" dirty="0">
                <a:solidFill>
                  <a:srgbClr val="006666"/>
                </a:solidFill>
                <a:latin typeface="Arial"/>
                <a:cs typeface="Arial"/>
              </a:rPr>
              <a:t>Signal and</a:t>
            </a:r>
            <a:r>
              <a:rPr sz="2600" spc="-15" dirty="0">
                <a:solidFill>
                  <a:srgbClr val="006666"/>
                </a:solidFill>
                <a:latin typeface="Arial"/>
                <a:cs typeface="Arial"/>
              </a:rPr>
              <a:t> </a:t>
            </a:r>
            <a:r>
              <a:rPr sz="2600" dirty="0">
                <a:solidFill>
                  <a:srgbClr val="006666"/>
                </a:solidFill>
                <a:latin typeface="Arial"/>
                <a:cs typeface="Arial"/>
              </a:rPr>
              <a:t>Continue</a:t>
            </a:r>
            <a:endParaRPr sz="2600">
              <a:latin typeface="Arial"/>
              <a:cs typeface="Arial"/>
            </a:endParaRPr>
          </a:p>
          <a:p>
            <a:pPr marL="812800" marR="406400">
              <a:lnSpc>
                <a:spcPts val="2590"/>
              </a:lnSpc>
              <a:spcBef>
                <a:spcPts val="630"/>
              </a:spcBef>
            </a:pPr>
            <a:r>
              <a:rPr sz="2400" dirty="0">
                <a:solidFill>
                  <a:srgbClr val="006666"/>
                </a:solidFill>
                <a:latin typeface="Arial"/>
                <a:cs typeface="Arial"/>
              </a:rPr>
              <a:t>P </a:t>
            </a:r>
            <a:r>
              <a:rPr sz="2400" spc="-5" dirty="0">
                <a:solidFill>
                  <a:srgbClr val="006666"/>
                </a:solidFill>
                <a:latin typeface="Arial"/>
                <a:cs typeface="Arial"/>
              </a:rPr>
              <a:t>continues </a:t>
            </a:r>
            <a:r>
              <a:rPr sz="2400" dirty="0">
                <a:solidFill>
                  <a:srgbClr val="006666"/>
                </a:solidFill>
                <a:latin typeface="Arial"/>
                <a:cs typeface="Arial"/>
              </a:rPr>
              <a:t>its </a:t>
            </a:r>
            <a:r>
              <a:rPr sz="2400" spc="-5" dirty="0">
                <a:solidFill>
                  <a:srgbClr val="006666"/>
                </a:solidFill>
                <a:latin typeface="Arial"/>
                <a:cs typeface="Arial"/>
              </a:rPr>
              <a:t>execution and </a:t>
            </a:r>
            <a:r>
              <a:rPr sz="2400" dirty="0">
                <a:solidFill>
                  <a:srgbClr val="006666"/>
                </a:solidFill>
                <a:latin typeface="Arial"/>
                <a:cs typeface="Arial"/>
              </a:rPr>
              <a:t>Q </a:t>
            </a:r>
            <a:r>
              <a:rPr sz="2400" spc="-10" dirty="0">
                <a:solidFill>
                  <a:srgbClr val="006666"/>
                </a:solidFill>
                <a:latin typeface="Arial"/>
                <a:cs typeface="Arial"/>
              </a:rPr>
              <a:t>waits </a:t>
            </a:r>
            <a:r>
              <a:rPr sz="2400" spc="-5" dirty="0">
                <a:solidFill>
                  <a:srgbClr val="006666"/>
                </a:solidFill>
                <a:latin typeface="Arial"/>
                <a:cs typeface="Arial"/>
              </a:rPr>
              <a:t>until </a:t>
            </a:r>
            <a:r>
              <a:rPr sz="2400" dirty="0">
                <a:solidFill>
                  <a:srgbClr val="006666"/>
                </a:solidFill>
                <a:latin typeface="Arial"/>
                <a:cs typeface="Arial"/>
              </a:rPr>
              <a:t>P  </a:t>
            </a:r>
            <a:r>
              <a:rPr sz="2400" spc="-5" dirty="0">
                <a:solidFill>
                  <a:srgbClr val="006666"/>
                </a:solidFill>
                <a:latin typeface="Arial"/>
                <a:cs typeface="Arial"/>
              </a:rPr>
              <a:t>leaves </a:t>
            </a:r>
            <a:r>
              <a:rPr sz="2400" dirty="0">
                <a:solidFill>
                  <a:srgbClr val="006666"/>
                </a:solidFill>
                <a:latin typeface="Arial"/>
                <a:cs typeface="Arial"/>
              </a:rPr>
              <a:t>the</a:t>
            </a:r>
            <a:r>
              <a:rPr sz="2400" spc="10" dirty="0">
                <a:solidFill>
                  <a:srgbClr val="006666"/>
                </a:solidFill>
                <a:latin typeface="Arial"/>
                <a:cs typeface="Arial"/>
              </a:rPr>
              <a:t> </a:t>
            </a:r>
            <a:r>
              <a:rPr sz="2400" spc="-5" dirty="0">
                <a:solidFill>
                  <a:srgbClr val="006666"/>
                </a:solidFill>
                <a:latin typeface="Arial"/>
                <a:cs typeface="Arial"/>
              </a:rPr>
              <a:t>monitor</a:t>
            </a:r>
            <a:endParaRPr sz="2400">
              <a:latin typeface="Arial"/>
              <a:cs typeface="Arial"/>
            </a:endParaRPr>
          </a:p>
        </p:txBody>
      </p:sp>
      <p:sp>
        <p:nvSpPr>
          <p:cNvPr id="12" name="object 12"/>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77</a:t>
            </a:fld>
            <a:endParaRPr sz="14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57200" y="176606"/>
            <a:ext cx="8305800" cy="548805"/>
          </a:xfrm>
          <a:prstGeom prst="rect">
            <a:avLst/>
          </a:prstGeom>
        </p:spPr>
        <p:txBody>
          <a:bodyPr vert="horz" wrap="square" lIns="0" tIns="194945" rIns="0" bIns="0" rtlCol="0">
            <a:spAutoFit/>
          </a:bodyPr>
          <a:lstStyle/>
          <a:p>
            <a:pPr marL="12700" marR="5080">
              <a:lnSpc>
                <a:spcPct val="70000"/>
              </a:lnSpc>
              <a:spcBef>
                <a:spcPts val="1535"/>
              </a:spcBef>
            </a:pPr>
            <a:r>
              <a:rPr spc="-5" dirty="0">
                <a:solidFill>
                  <a:srgbClr val="003366"/>
                </a:solidFill>
              </a:rPr>
              <a:t>Back to the Dining Philosophers Problem</a:t>
            </a:r>
            <a:endParaRPr dirty="0"/>
          </a:p>
        </p:txBody>
      </p:sp>
      <p:sp>
        <p:nvSpPr>
          <p:cNvPr id="6" name="object 6"/>
          <p:cNvSpPr txBox="1"/>
          <p:nvPr/>
        </p:nvSpPr>
        <p:spPr>
          <a:xfrm>
            <a:off x="690778" y="1397634"/>
            <a:ext cx="4435475" cy="3684270"/>
          </a:xfrm>
          <a:prstGeom prst="rect">
            <a:avLst/>
          </a:prstGeom>
        </p:spPr>
        <p:txBody>
          <a:bodyPr vert="horz" wrap="square" lIns="0" tIns="12700" rIns="0" bIns="0" rtlCol="0">
            <a:spAutoFit/>
          </a:bodyPr>
          <a:lstStyle/>
          <a:p>
            <a:pPr marL="354965" marR="401320" indent="-342900">
              <a:lnSpc>
                <a:spcPct val="100000"/>
              </a:lnSpc>
              <a:spcBef>
                <a:spcPts val="100"/>
              </a:spcBef>
              <a:buClr>
                <a:srgbClr val="006666"/>
              </a:buClr>
              <a:buFont typeface="Wingdings"/>
              <a:buChar char=""/>
              <a:tabLst>
                <a:tab pos="354965" algn="l"/>
                <a:tab pos="355600" algn="l"/>
              </a:tabLst>
            </a:pPr>
            <a:r>
              <a:rPr sz="2400" b="1" spc="-5" dirty="0">
                <a:solidFill>
                  <a:srgbClr val="003300"/>
                </a:solidFill>
                <a:latin typeface="Arial"/>
                <a:cs typeface="Arial"/>
              </a:rPr>
              <a:t>5 philosophers </a:t>
            </a:r>
            <a:r>
              <a:rPr sz="2400" b="1" dirty="0">
                <a:solidFill>
                  <a:srgbClr val="003300"/>
                </a:solidFill>
                <a:latin typeface="Arial"/>
                <a:cs typeface="Arial"/>
              </a:rPr>
              <a:t>think,</a:t>
            </a:r>
            <a:r>
              <a:rPr sz="2400" b="1" spc="-85" dirty="0">
                <a:solidFill>
                  <a:srgbClr val="003300"/>
                </a:solidFill>
                <a:latin typeface="Arial"/>
                <a:cs typeface="Arial"/>
              </a:rPr>
              <a:t> </a:t>
            </a:r>
            <a:r>
              <a:rPr sz="2400" b="1" dirty="0">
                <a:solidFill>
                  <a:srgbClr val="003300"/>
                </a:solidFill>
                <a:latin typeface="Arial"/>
                <a:cs typeface="Arial"/>
              </a:rPr>
              <a:t>eat,  think, </a:t>
            </a:r>
            <a:r>
              <a:rPr sz="2400" b="1" spc="-5" dirty="0">
                <a:solidFill>
                  <a:srgbClr val="003300"/>
                </a:solidFill>
                <a:latin typeface="Arial"/>
                <a:cs typeface="Arial"/>
              </a:rPr>
              <a:t>eat, </a:t>
            </a:r>
            <a:r>
              <a:rPr sz="2400" b="1" dirty="0">
                <a:solidFill>
                  <a:srgbClr val="003300"/>
                </a:solidFill>
                <a:latin typeface="Arial"/>
                <a:cs typeface="Arial"/>
              </a:rPr>
              <a:t>think</a:t>
            </a:r>
            <a:r>
              <a:rPr sz="2400" b="1" spc="-60" dirty="0">
                <a:solidFill>
                  <a:srgbClr val="003300"/>
                </a:solidFill>
                <a:latin typeface="Arial"/>
                <a:cs typeface="Arial"/>
              </a:rPr>
              <a:t> </a:t>
            </a:r>
            <a:r>
              <a:rPr sz="2400" b="1" dirty="0">
                <a:solidFill>
                  <a:srgbClr val="003300"/>
                </a:solidFill>
                <a:latin typeface="Arial"/>
                <a:cs typeface="Arial"/>
              </a:rPr>
              <a:t>….</a:t>
            </a:r>
            <a:endParaRPr sz="2400">
              <a:latin typeface="Arial"/>
              <a:cs typeface="Arial"/>
            </a:endParaRPr>
          </a:p>
          <a:p>
            <a:pPr marL="355600" indent="-342900">
              <a:lnSpc>
                <a:spcPct val="100000"/>
              </a:lnSpc>
              <a:spcBef>
                <a:spcPts val="1440"/>
              </a:spcBef>
              <a:buClr>
                <a:srgbClr val="006666"/>
              </a:buClr>
              <a:buFont typeface="Wingdings"/>
              <a:buChar char=""/>
              <a:tabLst>
                <a:tab pos="354965" algn="l"/>
                <a:tab pos="355600" algn="l"/>
              </a:tabLst>
            </a:pPr>
            <a:r>
              <a:rPr sz="2400" b="1" dirty="0">
                <a:solidFill>
                  <a:srgbClr val="003300"/>
                </a:solidFill>
                <a:latin typeface="Arial"/>
                <a:cs typeface="Arial"/>
              </a:rPr>
              <a:t>In the </a:t>
            </a:r>
            <a:r>
              <a:rPr sz="2400" b="1" spc="-5" dirty="0">
                <a:solidFill>
                  <a:srgbClr val="003300"/>
                </a:solidFill>
                <a:latin typeface="Arial"/>
                <a:cs typeface="Arial"/>
              </a:rPr>
              <a:t>center a </a:t>
            </a:r>
            <a:r>
              <a:rPr sz="2400" b="1" spc="5" dirty="0">
                <a:solidFill>
                  <a:srgbClr val="003300"/>
                </a:solidFill>
                <a:latin typeface="Arial"/>
                <a:cs typeface="Arial"/>
              </a:rPr>
              <a:t>bowl </a:t>
            </a:r>
            <a:r>
              <a:rPr sz="2400" b="1" dirty="0">
                <a:solidFill>
                  <a:srgbClr val="003300"/>
                </a:solidFill>
                <a:latin typeface="Arial"/>
                <a:cs typeface="Arial"/>
              </a:rPr>
              <a:t>of</a:t>
            </a:r>
            <a:r>
              <a:rPr sz="2400" b="1" spc="-120" dirty="0">
                <a:solidFill>
                  <a:srgbClr val="003300"/>
                </a:solidFill>
                <a:latin typeface="Arial"/>
                <a:cs typeface="Arial"/>
              </a:rPr>
              <a:t> </a:t>
            </a:r>
            <a:r>
              <a:rPr sz="2400" b="1" dirty="0">
                <a:solidFill>
                  <a:srgbClr val="003300"/>
                </a:solidFill>
                <a:latin typeface="Arial"/>
                <a:cs typeface="Arial"/>
              </a:rPr>
              <a:t>rice.</a:t>
            </a:r>
            <a:endParaRPr sz="2400">
              <a:latin typeface="Arial"/>
              <a:cs typeface="Arial"/>
            </a:endParaRPr>
          </a:p>
          <a:p>
            <a:pPr marL="355600" indent="-342900">
              <a:lnSpc>
                <a:spcPct val="100000"/>
              </a:lnSpc>
              <a:spcBef>
                <a:spcPts val="1440"/>
              </a:spcBef>
              <a:buClr>
                <a:srgbClr val="006666"/>
              </a:buClr>
              <a:buFont typeface="Wingdings"/>
              <a:buChar char=""/>
              <a:tabLst>
                <a:tab pos="354965" algn="l"/>
                <a:tab pos="355600" algn="l"/>
              </a:tabLst>
            </a:pPr>
            <a:r>
              <a:rPr sz="2400" b="1" dirty="0">
                <a:solidFill>
                  <a:srgbClr val="003300"/>
                </a:solidFill>
                <a:latin typeface="Arial"/>
                <a:cs typeface="Arial"/>
              </a:rPr>
              <a:t>Only </a:t>
            </a:r>
            <a:r>
              <a:rPr sz="2400" b="1" spc="-5" dirty="0">
                <a:solidFill>
                  <a:srgbClr val="003300"/>
                </a:solidFill>
                <a:latin typeface="Arial"/>
                <a:cs typeface="Arial"/>
              </a:rPr>
              <a:t>5 chopsticks</a:t>
            </a:r>
            <a:r>
              <a:rPr sz="2400" b="1" spc="-75" dirty="0">
                <a:solidFill>
                  <a:srgbClr val="003300"/>
                </a:solidFill>
                <a:latin typeface="Arial"/>
                <a:cs typeface="Arial"/>
              </a:rPr>
              <a:t> </a:t>
            </a:r>
            <a:r>
              <a:rPr sz="2400" b="1" dirty="0">
                <a:solidFill>
                  <a:srgbClr val="003300"/>
                </a:solidFill>
                <a:latin typeface="Arial"/>
                <a:cs typeface="Arial"/>
              </a:rPr>
              <a:t>available.</a:t>
            </a:r>
            <a:endParaRPr sz="2400">
              <a:latin typeface="Arial"/>
              <a:cs typeface="Arial"/>
            </a:endParaRPr>
          </a:p>
          <a:p>
            <a:pPr marL="354965" marR="514984" indent="-342900">
              <a:lnSpc>
                <a:spcPct val="100000"/>
              </a:lnSpc>
              <a:spcBef>
                <a:spcPts val="1445"/>
              </a:spcBef>
              <a:buClr>
                <a:srgbClr val="006666"/>
              </a:buClr>
              <a:buFont typeface="Wingdings"/>
              <a:buChar char=""/>
              <a:tabLst>
                <a:tab pos="354965" algn="l"/>
                <a:tab pos="355600" algn="l"/>
              </a:tabLst>
            </a:pPr>
            <a:r>
              <a:rPr sz="2400" b="1" spc="-5" dirty="0">
                <a:solidFill>
                  <a:srgbClr val="003300"/>
                </a:solidFill>
                <a:latin typeface="Arial"/>
                <a:cs typeface="Arial"/>
              </a:rPr>
              <a:t>Require 2 </a:t>
            </a:r>
            <a:r>
              <a:rPr sz="2400" b="1" dirty="0">
                <a:solidFill>
                  <a:srgbClr val="003300"/>
                </a:solidFill>
                <a:latin typeface="Arial"/>
                <a:cs typeface="Arial"/>
              </a:rPr>
              <a:t>chopsticks</a:t>
            </a:r>
            <a:r>
              <a:rPr sz="2400" b="1" spc="-60" dirty="0">
                <a:solidFill>
                  <a:srgbClr val="003300"/>
                </a:solidFill>
                <a:latin typeface="Arial"/>
                <a:cs typeface="Arial"/>
              </a:rPr>
              <a:t> </a:t>
            </a:r>
            <a:r>
              <a:rPr sz="2400" b="1" dirty="0">
                <a:solidFill>
                  <a:srgbClr val="003300"/>
                </a:solidFill>
                <a:latin typeface="Arial"/>
                <a:cs typeface="Arial"/>
              </a:rPr>
              <a:t>for  eating.</a:t>
            </a:r>
            <a:endParaRPr sz="2400">
              <a:latin typeface="Arial"/>
              <a:cs typeface="Arial"/>
            </a:endParaRPr>
          </a:p>
          <a:p>
            <a:pPr marL="354965" marR="5080" indent="-342900">
              <a:lnSpc>
                <a:spcPct val="100000"/>
              </a:lnSpc>
              <a:spcBef>
                <a:spcPts val="1440"/>
              </a:spcBef>
              <a:buClr>
                <a:srgbClr val="006666"/>
              </a:buClr>
              <a:buFont typeface="Wingdings"/>
              <a:buChar char=""/>
              <a:tabLst>
                <a:tab pos="354965" algn="l"/>
                <a:tab pos="355600" algn="l"/>
              </a:tabLst>
            </a:pPr>
            <a:r>
              <a:rPr sz="2400" b="1" spc="-5" dirty="0">
                <a:solidFill>
                  <a:srgbClr val="003300"/>
                </a:solidFill>
                <a:latin typeface="Arial"/>
                <a:cs typeface="Arial"/>
              </a:rPr>
              <a:t>A classical</a:t>
            </a:r>
            <a:r>
              <a:rPr sz="2400" b="1" spc="-105" dirty="0">
                <a:solidFill>
                  <a:srgbClr val="003300"/>
                </a:solidFill>
                <a:latin typeface="Arial"/>
                <a:cs typeface="Arial"/>
              </a:rPr>
              <a:t> </a:t>
            </a:r>
            <a:r>
              <a:rPr sz="2400" b="1" spc="-5" dirty="0">
                <a:solidFill>
                  <a:srgbClr val="003300"/>
                </a:solidFill>
                <a:latin typeface="Arial"/>
                <a:cs typeface="Arial"/>
              </a:rPr>
              <a:t>synchronization.  </a:t>
            </a:r>
            <a:r>
              <a:rPr sz="2400" b="1" dirty="0">
                <a:solidFill>
                  <a:srgbClr val="003300"/>
                </a:solidFill>
                <a:latin typeface="Arial"/>
                <a:cs typeface="Arial"/>
              </a:rPr>
              <a:t>problem</a:t>
            </a:r>
            <a:endParaRPr sz="2400">
              <a:latin typeface="Arial"/>
              <a:cs typeface="Arial"/>
            </a:endParaRPr>
          </a:p>
        </p:txBody>
      </p:sp>
      <p:sp>
        <p:nvSpPr>
          <p:cNvPr id="7" name="object 7"/>
          <p:cNvSpPr/>
          <p:nvPr/>
        </p:nvSpPr>
        <p:spPr>
          <a:xfrm>
            <a:off x="5493208" y="1777852"/>
            <a:ext cx="3084221" cy="3165238"/>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78</a:t>
            </a:fld>
            <a:endParaRPr sz="140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1627" y="178224"/>
            <a:ext cx="7655331" cy="513715"/>
          </a:xfrm>
          <a:prstGeom prst="rect">
            <a:avLst/>
          </a:prstGeom>
        </p:spPr>
        <p:txBody>
          <a:bodyPr vert="horz" wrap="square" lIns="0" tIns="12700" rIns="0" bIns="0" rtlCol="0">
            <a:spAutoFit/>
          </a:bodyPr>
          <a:lstStyle/>
          <a:p>
            <a:pPr marL="12700">
              <a:lnSpc>
                <a:spcPct val="100000"/>
              </a:lnSpc>
              <a:spcBef>
                <a:spcPts val="100"/>
              </a:spcBef>
            </a:pPr>
            <a:r>
              <a:rPr dirty="0"/>
              <a:t>Dinning </a:t>
            </a:r>
            <a:r>
              <a:rPr spc="-5" dirty="0"/>
              <a:t>Philosophers: </a:t>
            </a:r>
            <a:r>
              <a:rPr dirty="0"/>
              <a:t>A</a:t>
            </a:r>
            <a:r>
              <a:rPr spc="-100" dirty="0"/>
              <a:t> </a:t>
            </a:r>
            <a:r>
              <a:rPr spc="-5" dirty="0"/>
              <a:t>Monitor</a:t>
            </a:r>
          </a:p>
        </p:txBody>
      </p:sp>
      <p:sp>
        <p:nvSpPr>
          <p:cNvPr id="4" name="object 4"/>
          <p:cNvSpPr/>
          <p:nvPr/>
        </p:nvSpPr>
        <p:spPr>
          <a:xfrm>
            <a:off x="847953" y="1051813"/>
            <a:ext cx="198119" cy="20269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47953" y="1454150"/>
            <a:ext cx="198119" cy="2026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05178" y="2094610"/>
            <a:ext cx="271272" cy="2804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47953" y="2856610"/>
            <a:ext cx="198119" cy="20269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305178" y="3496945"/>
            <a:ext cx="271272" cy="28041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47953" y="4258945"/>
            <a:ext cx="198119" cy="20269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305178" y="4570221"/>
            <a:ext cx="271272" cy="28041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305178" y="4939029"/>
            <a:ext cx="271272" cy="280416"/>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1305178" y="5307787"/>
            <a:ext cx="271272" cy="280416"/>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305178" y="5676290"/>
            <a:ext cx="271272" cy="280720"/>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1178153" y="861147"/>
            <a:ext cx="7813447" cy="5109845"/>
          </a:xfrm>
          <a:prstGeom prst="rect">
            <a:avLst/>
          </a:prstGeom>
        </p:spPr>
        <p:txBody>
          <a:bodyPr vert="horz" wrap="square" lIns="0" tIns="48260" rIns="0" bIns="0" rtlCol="0">
            <a:spAutoFit/>
          </a:bodyPr>
          <a:lstStyle/>
          <a:p>
            <a:pPr marL="12700" marR="5080" algn="just">
              <a:lnSpc>
                <a:spcPct val="100099"/>
              </a:lnSpc>
              <a:spcBef>
                <a:spcPts val="380"/>
              </a:spcBef>
            </a:pPr>
            <a:r>
              <a:rPr sz="2400" b="1" spc="-5" dirty="0">
                <a:solidFill>
                  <a:srgbClr val="006666"/>
                </a:solidFill>
                <a:latin typeface="Arial"/>
                <a:cs typeface="Arial"/>
              </a:rPr>
              <a:t>Define </a:t>
            </a:r>
            <a:r>
              <a:rPr sz="2400" b="1" dirty="0">
                <a:solidFill>
                  <a:srgbClr val="006666"/>
                </a:solidFill>
                <a:latin typeface="Arial"/>
                <a:cs typeface="Arial"/>
              </a:rPr>
              <a:t>the monitor </a:t>
            </a:r>
            <a:r>
              <a:rPr sz="2400" b="1" spc="-5" dirty="0">
                <a:solidFill>
                  <a:srgbClr val="006666"/>
                </a:solidFill>
                <a:latin typeface="Arial"/>
                <a:cs typeface="Arial"/>
              </a:rPr>
              <a:t>« dp » </a:t>
            </a:r>
            <a:r>
              <a:rPr sz="2400" b="1" dirty="0">
                <a:solidFill>
                  <a:srgbClr val="006666"/>
                </a:solidFill>
                <a:latin typeface="Arial"/>
                <a:cs typeface="Arial"/>
              </a:rPr>
              <a:t>(dining </a:t>
            </a:r>
            <a:r>
              <a:rPr sz="2400" b="1" spc="-5" dirty="0">
                <a:solidFill>
                  <a:srgbClr val="006666"/>
                </a:solidFill>
                <a:latin typeface="Arial"/>
                <a:cs typeface="Arial"/>
              </a:rPr>
              <a:t>philosophers)  Shared </a:t>
            </a:r>
            <a:r>
              <a:rPr sz="2400" b="1" dirty="0">
                <a:solidFill>
                  <a:srgbClr val="006666"/>
                </a:solidFill>
                <a:latin typeface="Arial"/>
                <a:cs typeface="Arial"/>
              </a:rPr>
              <a:t>variables: </a:t>
            </a:r>
            <a:r>
              <a:rPr sz="2400" b="1" spc="-5" dirty="0">
                <a:solidFill>
                  <a:srgbClr val="006666"/>
                </a:solidFill>
                <a:latin typeface="Arial"/>
                <a:cs typeface="Arial"/>
              </a:rPr>
              <a:t>each </a:t>
            </a:r>
            <a:r>
              <a:rPr sz="2400" b="1" dirty="0" err="1">
                <a:solidFill>
                  <a:srgbClr val="006666"/>
                </a:solidFill>
                <a:latin typeface="Arial"/>
                <a:cs typeface="Arial"/>
              </a:rPr>
              <a:t>philos</a:t>
            </a:r>
            <a:r>
              <a:rPr lang="en-CA" sz="2400" b="1" dirty="0" err="1">
                <a:solidFill>
                  <a:srgbClr val="006666"/>
                </a:solidFill>
                <a:latin typeface="Arial"/>
                <a:cs typeface="Arial"/>
              </a:rPr>
              <a:t>opher</a:t>
            </a:r>
            <a:r>
              <a:rPr sz="2400" b="1" dirty="0">
                <a:solidFill>
                  <a:srgbClr val="006666"/>
                </a:solidFill>
                <a:latin typeface="Arial"/>
                <a:cs typeface="Arial"/>
              </a:rPr>
              <a:t> </a:t>
            </a:r>
            <a:r>
              <a:rPr sz="2400" b="1" spc="-5" dirty="0">
                <a:solidFill>
                  <a:srgbClr val="006666"/>
                </a:solidFill>
                <a:latin typeface="Arial"/>
                <a:cs typeface="Arial"/>
              </a:rPr>
              <a:t>has </a:t>
            </a:r>
            <a:r>
              <a:rPr sz="2400" b="1" dirty="0">
                <a:solidFill>
                  <a:srgbClr val="006666"/>
                </a:solidFill>
                <a:latin typeface="Arial"/>
                <a:cs typeface="Arial"/>
              </a:rPr>
              <a:t>its </a:t>
            </a:r>
            <a:r>
              <a:rPr sz="2400" b="1" spc="5" dirty="0">
                <a:solidFill>
                  <a:srgbClr val="006666"/>
                </a:solidFill>
                <a:latin typeface="Arial"/>
                <a:cs typeface="Arial"/>
              </a:rPr>
              <a:t>own</a:t>
            </a:r>
            <a:r>
              <a:rPr sz="2400" b="1" spc="-105" dirty="0">
                <a:solidFill>
                  <a:srgbClr val="006666"/>
                </a:solidFill>
                <a:latin typeface="Arial"/>
                <a:cs typeface="Arial"/>
              </a:rPr>
              <a:t> </a:t>
            </a:r>
            <a:r>
              <a:rPr sz="2400" b="1" dirty="0">
                <a:solidFill>
                  <a:srgbClr val="800000"/>
                </a:solidFill>
                <a:latin typeface="Arial"/>
                <a:cs typeface="Arial"/>
              </a:rPr>
              <a:t>state  </a:t>
            </a:r>
            <a:r>
              <a:rPr sz="2400" b="1" dirty="0">
                <a:solidFill>
                  <a:srgbClr val="006666"/>
                </a:solidFill>
                <a:latin typeface="Arial"/>
                <a:cs typeface="Arial"/>
              </a:rPr>
              <a:t>that can be: (thinking, </a:t>
            </a:r>
            <a:r>
              <a:rPr sz="2400" b="1" spc="-5" dirty="0">
                <a:solidFill>
                  <a:srgbClr val="006666"/>
                </a:solidFill>
                <a:latin typeface="Arial"/>
                <a:cs typeface="Arial"/>
              </a:rPr>
              <a:t>hungry,</a:t>
            </a:r>
            <a:r>
              <a:rPr sz="2400" b="1" spc="-65" dirty="0">
                <a:solidFill>
                  <a:srgbClr val="006666"/>
                </a:solidFill>
                <a:latin typeface="Arial"/>
                <a:cs typeface="Arial"/>
              </a:rPr>
              <a:t> </a:t>
            </a:r>
            <a:r>
              <a:rPr sz="2400" b="1" dirty="0">
                <a:solidFill>
                  <a:srgbClr val="006666"/>
                </a:solidFill>
                <a:latin typeface="Arial"/>
                <a:cs typeface="Arial"/>
              </a:rPr>
              <a:t>eating)</a:t>
            </a:r>
            <a:endParaRPr sz="2400" dirty="0">
              <a:latin typeface="Arial"/>
              <a:cs typeface="Arial"/>
            </a:endParaRPr>
          </a:p>
          <a:p>
            <a:pPr marL="413384" marR="586105" algn="just">
              <a:lnSpc>
                <a:spcPts val="2380"/>
              </a:lnSpc>
              <a:spcBef>
                <a:spcPts val="555"/>
              </a:spcBef>
            </a:pPr>
            <a:r>
              <a:rPr sz="2200" spc="-5" dirty="0">
                <a:solidFill>
                  <a:srgbClr val="006666"/>
                </a:solidFill>
                <a:latin typeface="Arial"/>
                <a:cs typeface="Arial"/>
              </a:rPr>
              <a:t>philosopher i can only have state[i] = eating if its  neighbors are not</a:t>
            </a:r>
            <a:r>
              <a:rPr sz="2200" spc="25" dirty="0">
                <a:solidFill>
                  <a:srgbClr val="006666"/>
                </a:solidFill>
                <a:latin typeface="Arial"/>
                <a:cs typeface="Arial"/>
              </a:rPr>
              <a:t> </a:t>
            </a:r>
            <a:r>
              <a:rPr sz="2200" spc="-5" dirty="0">
                <a:solidFill>
                  <a:srgbClr val="006666"/>
                </a:solidFill>
                <a:latin typeface="Arial"/>
                <a:cs typeface="Arial"/>
              </a:rPr>
              <a:t>eating</a:t>
            </a:r>
            <a:endParaRPr sz="2200" dirty="0">
              <a:latin typeface="Arial"/>
              <a:cs typeface="Arial"/>
            </a:endParaRPr>
          </a:p>
          <a:p>
            <a:pPr marL="12700" algn="just">
              <a:lnSpc>
                <a:spcPts val="2735"/>
              </a:lnSpc>
              <a:spcBef>
                <a:spcPts val="254"/>
              </a:spcBef>
            </a:pPr>
            <a:r>
              <a:rPr sz="2400" b="1" spc="-5" dirty="0">
                <a:solidFill>
                  <a:srgbClr val="006666"/>
                </a:solidFill>
                <a:latin typeface="Arial"/>
                <a:cs typeface="Arial"/>
              </a:rPr>
              <a:t>Conditional </a:t>
            </a:r>
            <a:r>
              <a:rPr sz="2400" b="1" dirty="0">
                <a:solidFill>
                  <a:srgbClr val="006666"/>
                </a:solidFill>
                <a:latin typeface="Arial"/>
                <a:cs typeface="Arial"/>
              </a:rPr>
              <a:t>variables: </a:t>
            </a:r>
            <a:r>
              <a:rPr sz="2400" b="1" spc="-5" dirty="0">
                <a:solidFill>
                  <a:srgbClr val="006666"/>
                </a:solidFill>
                <a:latin typeface="Arial"/>
                <a:cs typeface="Arial"/>
              </a:rPr>
              <a:t>each philosopher has</a:t>
            </a:r>
            <a:r>
              <a:rPr sz="2400" b="1" spc="-40" dirty="0">
                <a:solidFill>
                  <a:srgbClr val="006666"/>
                </a:solidFill>
                <a:latin typeface="Arial"/>
                <a:cs typeface="Arial"/>
              </a:rPr>
              <a:t> </a:t>
            </a:r>
            <a:r>
              <a:rPr sz="2400" b="1" dirty="0">
                <a:solidFill>
                  <a:srgbClr val="006666"/>
                </a:solidFill>
                <a:latin typeface="Arial"/>
                <a:cs typeface="Arial"/>
              </a:rPr>
              <a:t>a</a:t>
            </a:r>
            <a:endParaRPr sz="2400" dirty="0">
              <a:latin typeface="Arial"/>
              <a:cs typeface="Arial"/>
            </a:endParaRPr>
          </a:p>
          <a:p>
            <a:pPr marL="12700" algn="just">
              <a:lnSpc>
                <a:spcPts val="2735"/>
              </a:lnSpc>
            </a:pPr>
            <a:r>
              <a:rPr sz="2400" b="1" spc="-5" dirty="0">
                <a:solidFill>
                  <a:srgbClr val="006666"/>
                </a:solidFill>
                <a:latin typeface="Arial"/>
                <a:cs typeface="Arial"/>
              </a:rPr>
              <a:t>condition</a:t>
            </a:r>
            <a:r>
              <a:rPr sz="2400" b="1" spc="-35" dirty="0">
                <a:solidFill>
                  <a:srgbClr val="006666"/>
                </a:solidFill>
                <a:latin typeface="Arial"/>
                <a:cs typeface="Arial"/>
              </a:rPr>
              <a:t> </a:t>
            </a:r>
            <a:r>
              <a:rPr sz="2400" b="1" dirty="0">
                <a:solidFill>
                  <a:srgbClr val="800000"/>
                </a:solidFill>
                <a:latin typeface="Arial"/>
                <a:cs typeface="Arial"/>
              </a:rPr>
              <a:t>self</a:t>
            </a:r>
            <a:endParaRPr sz="2400" dirty="0">
              <a:latin typeface="Arial"/>
              <a:cs typeface="Arial"/>
            </a:endParaRPr>
          </a:p>
          <a:p>
            <a:pPr marL="413384" marR="6350" algn="just">
              <a:lnSpc>
                <a:spcPts val="2380"/>
              </a:lnSpc>
              <a:spcBef>
                <a:spcPts val="555"/>
              </a:spcBef>
            </a:pPr>
            <a:r>
              <a:rPr sz="2200" spc="-5" dirty="0">
                <a:solidFill>
                  <a:srgbClr val="006666"/>
                </a:solidFill>
                <a:latin typeface="Arial"/>
                <a:cs typeface="Arial"/>
              </a:rPr>
              <a:t>the philosopher i can wait on self [ i ] if it wants to eat but cannot obtain 2</a:t>
            </a:r>
            <a:r>
              <a:rPr sz="2200" spc="20" dirty="0">
                <a:solidFill>
                  <a:srgbClr val="006666"/>
                </a:solidFill>
                <a:latin typeface="Arial"/>
                <a:cs typeface="Arial"/>
              </a:rPr>
              <a:t> </a:t>
            </a:r>
            <a:r>
              <a:rPr sz="2200" spc="-5" dirty="0">
                <a:solidFill>
                  <a:srgbClr val="006666"/>
                </a:solidFill>
                <a:latin typeface="Arial"/>
                <a:cs typeface="Arial"/>
              </a:rPr>
              <a:t>chopsticks</a:t>
            </a:r>
            <a:endParaRPr sz="2200" dirty="0">
              <a:latin typeface="Arial"/>
              <a:cs typeface="Arial"/>
            </a:endParaRPr>
          </a:p>
          <a:p>
            <a:pPr marL="12700" algn="just">
              <a:lnSpc>
                <a:spcPct val="100000"/>
              </a:lnSpc>
              <a:spcBef>
                <a:spcPts val="250"/>
              </a:spcBef>
            </a:pPr>
            <a:r>
              <a:rPr sz="2400" b="1" spc="-5" dirty="0">
                <a:solidFill>
                  <a:srgbClr val="006666"/>
                </a:solidFill>
                <a:latin typeface="Arial"/>
                <a:cs typeface="Arial"/>
              </a:rPr>
              <a:t>Four</a:t>
            </a:r>
            <a:r>
              <a:rPr sz="2400" b="1" spc="-15" dirty="0">
                <a:solidFill>
                  <a:srgbClr val="006666"/>
                </a:solidFill>
                <a:latin typeface="Arial"/>
                <a:cs typeface="Arial"/>
              </a:rPr>
              <a:t> </a:t>
            </a:r>
            <a:r>
              <a:rPr sz="2400" b="1" spc="-5" dirty="0">
                <a:solidFill>
                  <a:srgbClr val="006666"/>
                </a:solidFill>
                <a:latin typeface="Arial"/>
                <a:cs typeface="Arial"/>
              </a:rPr>
              <a:t>functions</a:t>
            </a:r>
            <a:endParaRPr sz="2400" dirty="0">
              <a:latin typeface="Arial"/>
              <a:cs typeface="Arial"/>
            </a:endParaRPr>
          </a:p>
          <a:p>
            <a:pPr marL="413384" marR="452120">
              <a:lnSpc>
                <a:spcPts val="2900"/>
              </a:lnSpc>
              <a:spcBef>
                <a:spcPts val="145"/>
              </a:spcBef>
            </a:pPr>
            <a:r>
              <a:rPr sz="2200" spc="-5" dirty="0">
                <a:solidFill>
                  <a:srgbClr val="006666"/>
                </a:solidFill>
                <a:latin typeface="Arial"/>
                <a:cs typeface="Arial"/>
              </a:rPr>
              <a:t>pickup(i) – </a:t>
            </a:r>
            <a:r>
              <a:rPr sz="2200" spc="-5" dirty="0" err="1">
                <a:solidFill>
                  <a:srgbClr val="006666"/>
                </a:solidFill>
                <a:latin typeface="Arial"/>
                <a:cs typeface="Arial"/>
              </a:rPr>
              <a:t>philo</a:t>
            </a:r>
            <a:r>
              <a:rPr lang="en-CA" sz="2200" spc="-5" dirty="0">
                <a:solidFill>
                  <a:srgbClr val="006666"/>
                </a:solidFill>
                <a:latin typeface="Arial"/>
                <a:cs typeface="Arial"/>
              </a:rPr>
              <a:t>sopher</a:t>
            </a:r>
            <a:r>
              <a:rPr sz="2200" spc="-5" dirty="0">
                <a:solidFill>
                  <a:srgbClr val="006666"/>
                </a:solidFill>
                <a:latin typeface="Arial"/>
                <a:cs typeface="Arial"/>
              </a:rPr>
              <a:t> i wants to pick up chopsticks  putdown(i) – </a:t>
            </a:r>
            <a:r>
              <a:rPr sz="2200" spc="-5" dirty="0" err="1">
                <a:solidFill>
                  <a:srgbClr val="006666"/>
                </a:solidFill>
                <a:latin typeface="Arial"/>
                <a:cs typeface="Arial"/>
              </a:rPr>
              <a:t>philo</a:t>
            </a:r>
            <a:r>
              <a:rPr lang="en-CA" sz="2200" spc="-5" dirty="0">
                <a:solidFill>
                  <a:srgbClr val="006666"/>
                </a:solidFill>
                <a:latin typeface="Arial"/>
                <a:cs typeface="Arial"/>
              </a:rPr>
              <a:t>sopher</a:t>
            </a:r>
            <a:r>
              <a:rPr sz="2200" spc="-5" dirty="0">
                <a:solidFill>
                  <a:srgbClr val="006666"/>
                </a:solidFill>
                <a:latin typeface="Arial"/>
                <a:cs typeface="Arial"/>
              </a:rPr>
              <a:t> i puts down his/her chopsticks  test(i) – test the state of </a:t>
            </a:r>
            <a:r>
              <a:rPr sz="2200" spc="-5" dirty="0" err="1">
                <a:solidFill>
                  <a:srgbClr val="006666"/>
                </a:solidFill>
                <a:latin typeface="Arial"/>
                <a:cs typeface="Arial"/>
              </a:rPr>
              <a:t>philo</a:t>
            </a:r>
            <a:r>
              <a:rPr lang="en-CA" sz="2200" spc="-5" dirty="0">
                <a:solidFill>
                  <a:srgbClr val="006666"/>
                </a:solidFill>
                <a:latin typeface="Arial"/>
                <a:cs typeface="Arial"/>
              </a:rPr>
              <a:t>sopher</a:t>
            </a:r>
            <a:r>
              <a:rPr sz="2200" spc="-5" dirty="0">
                <a:solidFill>
                  <a:srgbClr val="006666"/>
                </a:solidFill>
                <a:latin typeface="Arial"/>
                <a:cs typeface="Arial"/>
              </a:rPr>
              <a:t> i  </a:t>
            </a:r>
            <a:r>
              <a:rPr sz="2200" dirty="0">
                <a:solidFill>
                  <a:srgbClr val="006666"/>
                </a:solidFill>
                <a:latin typeface="Arial"/>
                <a:cs typeface="Arial"/>
              </a:rPr>
              <a:t>Initialization_code() </a:t>
            </a:r>
            <a:r>
              <a:rPr sz="2200" spc="-5" dirty="0">
                <a:solidFill>
                  <a:srgbClr val="006666"/>
                </a:solidFill>
                <a:latin typeface="Arial"/>
                <a:cs typeface="Arial"/>
              </a:rPr>
              <a:t>-</a:t>
            </a:r>
            <a:r>
              <a:rPr sz="2200" spc="10" dirty="0">
                <a:solidFill>
                  <a:srgbClr val="006666"/>
                </a:solidFill>
                <a:latin typeface="Arial"/>
                <a:cs typeface="Arial"/>
              </a:rPr>
              <a:t> </a:t>
            </a:r>
            <a:r>
              <a:rPr sz="2200" dirty="0">
                <a:solidFill>
                  <a:srgbClr val="006666"/>
                </a:solidFill>
                <a:latin typeface="Arial"/>
                <a:cs typeface="Arial"/>
              </a:rPr>
              <a:t>initialization</a:t>
            </a:r>
            <a:endParaRPr sz="2200" dirty="0">
              <a:latin typeface="Arial"/>
              <a:cs typeface="Arial"/>
            </a:endParaRPr>
          </a:p>
        </p:txBody>
      </p:sp>
      <p:sp>
        <p:nvSpPr>
          <p:cNvPr id="15" name="object 15"/>
          <p:cNvSpPr/>
          <p:nvPr/>
        </p:nvSpPr>
        <p:spPr>
          <a:xfrm>
            <a:off x="7253509" y="5358212"/>
            <a:ext cx="1378596" cy="1414965"/>
          </a:xfrm>
          <a:prstGeom prst="rect">
            <a:avLst/>
          </a:prstGeom>
          <a:blipFill>
            <a:blip r:embed="rId4" cstate="print"/>
            <a:stretch>
              <a:fillRect/>
            </a:stretch>
          </a:blipFill>
        </p:spPr>
        <p:txBody>
          <a:bodyPr wrap="square" lIns="0" tIns="0" rIns="0" bIns="0" rtlCol="0"/>
          <a:lstStyle/>
          <a:p>
            <a:endParaRPr/>
          </a:p>
        </p:txBody>
      </p:sp>
      <p:sp>
        <p:nvSpPr>
          <p:cNvPr id="16" name="object 16"/>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79</a:t>
            </a:fld>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2455545" cy="514350"/>
          </a:xfrm>
          <a:prstGeom prst="rect">
            <a:avLst/>
          </a:prstGeom>
        </p:spPr>
        <p:txBody>
          <a:bodyPr vert="horz" wrap="square" lIns="0" tIns="13335" rIns="0" bIns="0" rtlCol="0">
            <a:spAutoFit/>
          </a:bodyPr>
          <a:lstStyle/>
          <a:p>
            <a:pPr marL="12700">
              <a:lnSpc>
                <a:spcPct val="100000"/>
              </a:lnSpc>
              <a:spcBef>
                <a:spcPts val="105"/>
              </a:spcBef>
            </a:pPr>
            <a:r>
              <a:rPr dirty="0"/>
              <a:t>Critical</a:t>
            </a:r>
            <a:r>
              <a:rPr spc="-75" dirty="0"/>
              <a:t> </a:t>
            </a:r>
            <a:r>
              <a:rPr dirty="0"/>
              <a:t>Section</a:t>
            </a:r>
          </a:p>
        </p:txBody>
      </p:sp>
      <p:sp>
        <p:nvSpPr>
          <p:cNvPr id="4" name="object 4"/>
          <p:cNvSpPr/>
          <p:nvPr/>
        </p:nvSpPr>
        <p:spPr>
          <a:xfrm>
            <a:off x="1006754" y="1887601"/>
            <a:ext cx="228600" cy="23774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473784" rIns="0" bIns="0" rtlCol="0">
            <a:spAutoFit/>
          </a:bodyPr>
          <a:lstStyle/>
          <a:p>
            <a:pPr marL="12700" marR="415290">
              <a:lnSpc>
                <a:spcPct val="100000"/>
              </a:lnSpc>
              <a:spcBef>
                <a:spcPts val="95"/>
              </a:spcBef>
            </a:pPr>
            <a:r>
              <a:rPr spc="-5" dirty="0"/>
              <a:t>Part of a program </a:t>
            </a:r>
            <a:r>
              <a:rPr spc="-10" dirty="0"/>
              <a:t>whose </a:t>
            </a:r>
            <a:r>
              <a:rPr spc="-5" dirty="0"/>
              <a:t>execution must  </a:t>
            </a:r>
            <a:r>
              <a:rPr spc="-10" dirty="0"/>
              <a:t>not </a:t>
            </a:r>
            <a:r>
              <a:rPr i="1" spc="-5" dirty="0">
                <a:solidFill>
                  <a:srgbClr val="FF3300"/>
                </a:solidFill>
                <a:latin typeface="Arial"/>
                <a:cs typeface="Arial"/>
              </a:rPr>
              <a:t>intertwine </a:t>
            </a:r>
            <a:r>
              <a:rPr spc="-5" dirty="0"/>
              <a:t>with other</a:t>
            </a:r>
            <a:r>
              <a:rPr spc="65" dirty="0"/>
              <a:t> </a:t>
            </a:r>
            <a:r>
              <a:rPr spc="-5" dirty="0"/>
              <a:t>programs</a:t>
            </a:r>
          </a:p>
          <a:p>
            <a:pPr>
              <a:lnSpc>
                <a:spcPct val="100000"/>
              </a:lnSpc>
              <a:spcBef>
                <a:spcPts val="25"/>
              </a:spcBef>
            </a:pPr>
            <a:endParaRPr sz="4000"/>
          </a:p>
          <a:p>
            <a:pPr marL="12700" marR="5080">
              <a:lnSpc>
                <a:spcPct val="100000"/>
              </a:lnSpc>
            </a:pPr>
            <a:r>
              <a:rPr sz="2400" dirty="0"/>
              <a:t>Once a task </a:t>
            </a:r>
            <a:r>
              <a:rPr sz="2400" spc="-5" dirty="0"/>
              <a:t>enters </a:t>
            </a:r>
            <a:r>
              <a:rPr sz="2400" dirty="0"/>
              <a:t>it, it </a:t>
            </a:r>
            <a:r>
              <a:rPr sz="2400" spc="-5" dirty="0"/>
              <a:t>must be </a:t>
            </a:r>
            <a:r>
              <a:rPr sz="2400" dirty="0"/>
              <a:t>allowed to  complete this </a:t>
            </a:r>
            <a:r>
              <a:rPr sz="2400" spc="-5" dirty="0"/>
              <a:t>section </a:t>
            </a:r>
            <a:r>
              <a:rPr sz="2400" dirty="0"/>
              <a:t>without allowing other</a:t>
            </a:r>
            <a:r>
              <a:rPr sz="2400" spc="-160" dirty="0"/>
              <a:t> </a:t>
            </a:r>
            <a:r>
              <a:rPr sz="2400" spc="-5" dirty="0"/>
              <a:t>tasks  </a:t>
            </a:r>
            <a:r>
              <a:rPr sz="2400" dirty="0"/>
              <a:t>to play on the </a:t>
            </a:r>
            <a:r>
              <a:rPr sz="2400" spc="-5" dirty="0"/>
              <a:t>same</a:t>
            </a:r>
            <a:r>
              <a:rPr sz="2400" spc="-45" dirty="0"/>
              <a:t> </a:t>
            </a:r>
            <a:r>
              <a:rPr sz="2400" dirty="0"/>
              <a:t>data.</a:t>
            </a:r>
            <a:endParaRPr sz="2400"/>
          </a:p>
        </p:txBody>
      </p:sp>
      <p:sp>
        <p:nvSpPr>
          <p:cNvPr id="6" name="object 6"/>
          <p:cNvSpPr/>
          <p:nvPr/>
        </p:nvSpPr>
        <p:spPr>
          <a:xfrm>
            <a:off x="1006754" y="3304616"/>
            <a:ext cx="198119" cy="202996"/>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8</a:t>
            </a:fld>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510122" cy="514350"/>
          </a:xfrm>
          <a:prstGeom prst="rect">
            <a:avLst/>
          </a:prstGeom>
        </p:spPr>
        <p:txBody>
          <a:bodyPr vert="horz" wrap="square" lIns="0" tIns="13335" rIns="0" bIns="0" rtlCol="0">
            <a:spAutoFit/>
          </a:bodyPr>
          <a:lstStyle/>
          <a:p>
            <a:pPr marL="12700">
              <a:lnSpc>
                <a:spcPct val="100000"/>
              </a:lnSpc>
              <a:spcBef>
                <a:spcPts val="105"/>
              </a:spcBef>
            </a:pPr>
            <a:r>
              <a:rPr dirty="0"/>
              <a:t>Philosopher i </a:t>
            </a:r>
            <a:r>
              <a:rPr spc="-5" dirty="0"/>
              <a:t>executes </a:t>
            </a:r>
            <a:r>
              <a:rPr dirty="0"/>
              <a:t>the</a:t>
            </a:r>
            <a:r>
              <a:rPr spc="-110" dirty="0"/>
              <a:t> </a:t>
            </a:r>
            <a:r>
              <a:rPr spc="-5" dirty="0"/>
              <a:t>loop:</a:t>
            </a:r>
          </a:p>
        </p:txBody>
      </p:sp>
      <p:sp>
        <p:nvSpPr>
          <p:cNvPr id="4" name="object 4"/>
          <p:cNvSpPr/>
          <p:nvPr/>
        </p:nvSpPr>
        <p:spPr>
          <a:xfrm>
            <a:off x="1006754" y="2009520"/>
            <a:ext cx="228600" cy="237743"/>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36928" y="1746275"/>
            <a:ext cx="2666365" cy="3098800"/>
          </a:xfrm>
          <a:prstGeom prst="rect">
            <a:avLst/>
          </a:prstGeom>
        </p:spPr>
        <p:txBody>
          <a:bodyPr vert="horz" wrap="square" lIns="0" tIns="97790" rIns="0" bIns="0" rtlCol="0">
            <a:spAutoFit/>
          </a:bodyPr>
          <a:lstStyle/>
          <a:p>
            <a:pPr marL="12700">
              <a:lnSpc>
                <a:spcPct val="100000"/>
              </a:lnSpc>
              <a:spcBef>
                <a:spcPts val="770"/>
              </a:spcBef>
            </a:pPr>
            <a:r>
              <a:rPr sz="2800" b="1" spc="-5" dirty="0">
                <a:solidFill>
                  <a:srgbClr val="006666"/>
                </a:solidFill>
                <a:latin typeface="Arial"/>
                <a:cs typeface="Arial"/>
              </a:rPr>
              <a:t>while(true)</a:t>
            </a:r>
            <a:endParaRPr sz="2800">
              <a:latin typeface="Arial"/>
              <a:cs typeface="Arial"/>
            </a:endParaRPr>
          </a:p>
          <a:p>
            <a:pPr marL="12700">
              <a:lnSpc>
                <a:spcPct val="100000"/>
              </a:lnSpc>
              <a:spcBef>
                <a:spcPts val="675"/>
              </a:spcBef>
            </a:pPr>
            <a:r>
              <a:rPr sz="2800" b="1" spc="-5" dirty="0">
                <a:solidFill>
                  <a:srgbClr val="006666"/>
                </a:solidFill>
                <a:latin typeface="Arial"/>
                <a:cs typeface="Arial"/>
              </a:rPr>
              <a:t>{</a:t>
            </a:r>
            <a:endParaRPr sz="2800">
              <a:latin typeface="Arial"/>
              <a:cs typeface="Arial"/>
            </a:endParaRPr>
          </a:p>
          <a:p>
            <a:pPr marL="307975" marR="5080">
              <a:lnSpc>
                <a:spcPct val="120000"/>
              </a:lnSpc>
            </a:pPr>
            <a:r>
              <a:rPr sz="2800" b="1" i="1" spc="-5" dirty="0">
                <a:solidFill>
                  <a:srgbClr val="333399"/>
                </a:solidFill>
                <a:latin typeface="Arial"/>
                <a:cs typeface="Arial"/>
              </a:rPr>
              <a:t>dp.pickup(i)  </a:t>
            </a:r>
            <a:r>
              <a:rPr sz="2800" b="1" dirty="0">
                <a:solidFill>
                  <a:srgbClr val="333399"/>
                </a:solidFill>
                <a:latin typeface="Arial"/>
                <a:cs typeface="Arial"/>
              </a:rPr>
              <a:t>eat  </a:t>
            </a:r>
            <a:r>
              <a:rPr sz="2800" b="1" i="1" spc="-5" dirty="0">
                <a:solidFill>
                  <a:srgbClr val="333399"/>
                </a:solidFill>
                <a:latin typeface="Arial"/>
                <a:cs typeface="Arial"/>
              </a:rPr>
              <a:t>d</a:t>
            </a:r>
            <a:r>
              <a:rPr sz="2800" b="1" i="1" spc="-15" dirty="0">
                <a:solidFill>
                  <a:srgbClr val="333399"/>
                </a:solidFill>
                <a:latin typeface="Arial"/>
                <a:cs typeface="Arial"/>
              </a:rPr>
              <a:t>p</a:t>
            </a:r>
            <a:r>
              <a:rPr sz="2800" b="1" i="1" spc="-5" dirty="0">
                <a:solidFill>
                  <a:srgbClr val="333399"/>
                </a:solidFill>
                <a:latin typeface="Arial"/>
                <a:cs typeface="Arial"/>
              </a:rPr>
              <a:t>.putd</a:t>
            </a:r>
            <a:r>
              <a:rPr sz="2800" b="1" i="1" spc="-15" dirty="0">
                <a:solidFill>
                  <a:srgbClr val="333399"/>
                </a:solidFill>
                <a:latin typeface="Arial"/>
                <a:cs typeface="Arial"/>
              </a:rPr>
              <a:t>o</a:t>
            </a:r>
            <a:r>
              <a:rPr sz="2800" b="1" i="1" spc="-5" dirty="0">
                <a:solidFill>
                  <a:srgbClr val="333399"/>
                </a:solidFill>
                <a:latin typeface="Arial"/>
                <a:cs typeface="Arial"/>
              </a:rPr>
              <a:t>wn(i)</a:t>
            </a:r>
            <a:endParaRPr sz="2800">
              <a:latin typeface="Arial"/>
              <a:cs typeface="Arial"/>
            </a:endParaRPr>
          </a:p>
          <a:p>
            <a:pPr marL="12700">
              <a:lnSpc>
                <a:spcPct val="100000"/>
              </a:lnSpc>
              <a:spcBef>
                <a:spcPts val="670"/>
              </a:spcBef>
            </a:pPr>
            <a:r>
              <a:rPr sz="2800" b="1" spc="-5" dirty="0">
                <a:solidFill>
                  <a:srgbClr val="006666"/>
                </a:solidFill>
                <a:latin typeface="Arial"/>
                <a:cs typeface="Arial"/>
              </a:rPr>
              <a:t>}</a:t>
            </a:r>
            <a:endParaRPr sz="2800">
              <a:latin typeface="Arial"/>
              <a:cs typeface="Arial"/>
            </a:endParaRPr>
          </a:p>
        </p:txBody>
      </p:sp>
      <p:sp>
        <p:nvSpPr>
          <p:cNvPr id="6" name="object 6"/>
          <p:cNvSpPr/>
          <p:nvPr/>
        </p:nvSpPr>
        <p:spPr>
          <a:xfrm>
            <a:off x="1006754" y="2521585"/>
            <a:ext cx="228600" cy="23774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06754" y="3033725"/>
            <a:ext cx="228600" cy="23804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006754" y="3546094"/>
            <a:ext cx="228600" cy="23774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006754" y="4058158"/>
            <a:ext cx="228600" cy="23774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006754" y="4569917"/>
            <a:ext cx="228600" cy="23804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631156" y="4572188"/>
            <a:ext cx="2101725" cy="2156534"/>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80</a:t>
            </a:fld>
            <a:endParaRPr sz="1400">
              <a:latin typeface="Arial"/>
              <a:cs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8267" y="976499"/>
            <a:ext cx="7876540" cy="3536950"/>
          </a:xfrm>
          <a:prstGeom prst="rect">
            <a:avLst/>
          </a:prstGeom>
        </p:spPr>
        <p:txBody>
          <a:bodyPr vert="horz" wrap="square" lIns="0" tIns="85090" rIns="0" bIns="0" rtlCol="0">
            <a:spAutoFit/>
          </a:bodyPr>
          <a:lstStyle/>
          <a:p>
            <a:pPr marL="12700">
              <a:lnSpc>
                <a:spcPct val="100000"/>
              </a:lnSpc>
              <a:spcBef>
                <a:spcPts val="670"/>
              </a:spcBef>
            </a:pPr>
            <a:r>
              <a:rPr sz="2400" b="1" spc="-5" dirty="0">
                <a:solidFill>
                  <a:srgbClr val="000066"/>
                </a:solidFill>
                <a:latin typeface="Courier New"/>
                <a:cs typeface="Courier New"/>
              </a:rPr>
              <a:t>void </a:t>
            </a:r>
            <a:r>
              <a:rPr sz="2400" b="1" spc="-10" dirty="0">
                <a:solidFill>
                  <a:srgbClr val="800000"/>
                </a:solidFill>
                <a:latin typeface="Courier New"/>
                <a:cs typeface="Courier New"/>
              </a:rPr>
              <a:t>test</a:t>
            </a:r>
            <a:r>
              <a:rPr sz="2400" b="1" spc="-10" dirty="0">
                <a:solidFill>
                  <a:srgbClr val="000066"/>
                </a:solidFill>
                <a:latin typeface="Courier New"/>
                <a:cs typeface="Courier New"/>
              </a:rPr>
              <a:t>(int</a:t>
            </a:r>
            <a:r>
              <a:rPr sz="2400" b="1" spc="-5" dirty="0">
                <a:solidFill>
                  <a:srgbClr val="000066"/>
                </a:solidFill>
                <a:latin typeface="Courier New"/>
                <a:cs typeface="Courier New"/>
              </a:rPr>
              <a:t> </a:t>
            </a:r>
            <a:r>
              <a:rPr sz="2400" b="1" spc="-10" dirty="0">
                <a:solidFill>
                  <a:srgbClr val="000066"/>
                </a:solidFill>
                <a:latin typeface="Courier New"/>
                <a:cs typeface="Courier New"/>
              </a:rPr>
              <a:t>i)</a:t>
            </a:r>
            <a:endParaRPr sz="2400">
              <a:latin typeface="Courier New"/>
              <a:cs typeface="Courier New"/>
            </a:endParaRPr>
          </a:p>
          <a:p>
            <a:pPr marL="12700">
              <a:lnSpc>
                <a:spcPct val="100000"/>
              </a:lnSpc>
              <a:spcBef>
                <a:spcPts val="580"/>
              </a:spcBef>
            </a:pPr>
            <a:r>
              <a:rPr sz="2400" b="1" dirty="0">
                <a:solidFill>
                  <a:srgbClr val="000066"/>
                </a:solidFill>
                <a:latin typeface="Courier New"/>
                <a:cs typeface="Courier New"/>
              </a:rPr>
              <a:t>{</a:t>
            </a:r>
            <a:endParaRPr sz="2400">
              <a:latin typeface="Courier New"/>
              <a:cs typeface="Courier New"/>
            </a:endParaRPr>
          </a:p>
          <a:p>
            <a:pPr marL="1841500" marR="5080" indent="-915035">
              <a:lnSpc>
                <a:spcPct val="120000"/>
              </a:lnSpc>
            </a:pPr>
            <a:r>
              <a:rPr sz="2400" b="1" spc="-5" dirty="0">
                <a:solidFill>
                  <a:srgbClr val="000066"/>
                </a:solidFill>
                <a:latin typeface="Courier New"/>
                <a:cs typeface="Courier New"/>
              </a:rPr>
              <a:t>if </a:t>
            </a:r>
            <a:r>
              <a:rPr sz="2400" b="1" dirty="0">
                <a:solidFill>
                  <a:srgbClr val="000066"/>
                </a:solidFill>
                <a:latin typeface="Courier New"/>
                <a:cs typeface="Courier New"/>
              </a:rPr>
              <a:t>( </a:t>
            </a:r>
            <a:r>
              <a:rPr sz="2400" b="1" spc="-10" dirty="0">
                <a:solidFill>
                  <a:srgbClr val="000066"/>
                </a:solidFill>
                <a:latin typeface="Courier New"/>
                <a:cs typeface="Courier New"/>
              </a:rPr>
              <a:t>(state[(i </a:t>
            </a:r>
            <a:r>
              <a:rPr sz="2400" b="1" dirty="0">
                <a:solidFill>
                  <a:srgbClr val="000066"/>
                </a:solidFill>
                <a:latin typeface="Courier New"/>
                <a:cs typeface="Courier New"/>
              </a:rPr>
              <a:t>+ </a:t>
            </a:r>
            <a:r>
              <a:rPr sz="2400" b="1" spc="-5" dirty="0">
                <a:solidFill>
                  <a:srgbClr val="000066"/>
                </a:solidFill>
                <a:latin typeface="Courier New"/>
                <a:cs typeface="Courier New"/>
              </a:rPr>
              <a:t>4) </a:t>
            </a:r>
            <a:r>
              <a:rPr sz="2400" b="1" dirty="0">
                <a:solidFill>
                  <a:srgbClr val="000066"/>
                </a:solidFill>
                <a:latin typeface="Courier New"/>
                <a:cs typeface="Courier New"/>
              </a:rPr>
              <a:t>% </a:t>
            </a:r>
            <a:r>
              <a:rPr sz="2400" b="1" spc="-10" dirty="0">
                <a:solidFill>
                  <a:srgbClr val="000066"/>
                </a:solidFill>
                <a:latin typeface="Courier New"/>
                <a:cs typeface="Courier New"/>
              </a:rPr>
              <a:t>5] </a:t>
            </a:r>
            <a:r>
              <a:rPr sz="2400" b="1" spc="-5" dirty="0">
                <a:solidFill>
                  <a:srgbClr val="000066"/>
                </a:solidFill>
                <a:latin typeface="Courier New"/>
                <a:cs typeface="Courier New"/>
              </a:rPr>
              <a:t>!= </a:t>
            </a:r>
            <a:r>
              <a:rPr sz="2400" b="1" spc="-10" dirty="0">
                <a:solidFill>
                  <a:srgbClr val="000066"/>
                </a:solidFill>
                <a:latin typeface="Courier New"/>
                <a:cs typeface="Courier New"/>
              </a:rPr>
              <a:t>EATING) </a:t>
            </a:r>
            <a:r>
              <a:rPr sz="2400" b="1" spc="-5" dirty="0">
                <a:solidFill>
                  <a:srgbClr val="000066"/>
                </a:solidFill>
                <a:latin typeface="Courier New"/>
                <a:cs typeface="Courier New"/>
              </a:rPr>
              <a:t>&amp;&amp;  </a:t>
            </a:r>
            <a:r>
              <a:rPr sz="2400" b="1" spc="-10" dirty="0">
                <a:solidFill>
                  <a:srgbClr val="000066"/>
                </a:solidFill>
                <a:latin typeface="Courier New"/>
                <a:cs typeface="Courier New"/>
              </a:rPr>
              <a:t>(state[i] </a:t>
            </a:r>
            <a:r>
              <a:rPr sz="2400" b="1" spc="-5" dirty="0">
                <a:solidFill>
                  <a:srgbClr val="000066"/>
                </a:solidFill>
                <a:latin typeface="Courier New"/>
                <a:cs typeface="Courier New"/>
              </a:rPr>
              <a:t>== </a:t>
            </a:r>
            <a:r>
              <a:rPr sz="2400" b="1" spc="-10" dirty="0">
                <a:solidFill>
                  <a:srgbClr val="000066"/>
                </a:solidFill>
                <a:latin typeface="Courier New"/>
                <a:cs typeface="Courier New"/>
              </a:rPr>
              <a:t>HUNGRY) </a:t>
            </a:r>
            <a:r>
              <a:rPr sz="2400" b="1" spc="-5" dirty="0">
                <a:solidFill>
                  <a:srgbClr val="000066"/>
                </a:solidFill>
                <a:latin typeface="Courier New"/>
                <a:cs typeface="Courier New"/>
              </a:rPr>
              <a:t>&amp;&amp;  </a:t>
            </a:r>
            <a:r>
              <a:rPr sz="2400" b="1" spc="-10" dirty="0">
                <a:solidFill>
                  <a:srgbClr val="000066"/>
                </a:solidFill>
                <a:latin typeface="Courier New"/>
                <a:cs typeface="Courier New"/>
              </a:rPr>
              <a:t>(state[(i </a:t>
            </a:r>
            <a:r>
              <a:rPr sz="2400" b="1" dirty="0">
                <a:solidFill>
                  <a:srgbClr val="000066"/>
                </a:solidFill>
                <a:latin typeface="Courier New"/>
                <a:cs typeface="Courier New"/>
              </a:rPr>
              <a:t>+ </a:t>
            </a:r>
            <a:r>
              <a:rPr sz="2400" b="1" spc="-5" dirty="0">
                <a:solidFill>
                  <a:srgbClr val="000066"/>
                </a:solidFill>
                <a:latin typeface="Courier New"/>
                <a:cs typeface="Courier New"/>
              </a:rPr>
              <a:t>1) </a:t>
            </a:r>
            <a:r>
              <a:rPr sz="2400" b="1" dirty="0">
                <a:solidFill>
                  <a:srgbClr val="000066"/>
                </a:solidFill>
                <a:latin typeface="Courier New"/>
                <a:cs typeface="Courier New"/>
              </a:rPr>
              <a:t>% </a:t>
            </a:r>
            <a:r>
              <a:rPr sz="2400" b="1" spc="-5" dirty="0">
                <a:solidFill>
                  <a:srgbClr val="000066"/>
                </a:solidFill>
                <a:latin typeface="Courier New"/>
                <a:cs typeface="Courier New"/>
              </a:rPr>
              <a:t>5] != EATING)</a:t>
            </a:r>
            <a:r>
              <a:rPr sz="2400" b="1" spc="-95" dirty="0">
                <a:solidFill>
                  <a:srgbClr val="000066"/>
                </a:solidFill>
                <a:latin typeface="Courier New"/>
                <a:cs typeface="Courier New"/>
              </a:rPr>
              <a:t> </a:t>
            </a:r>
            <a:r>
              <a:rPr sz="2400" b="1" dirty="0">
                <a:solidFill>
                  <a:srgbClr val="000066"/>
                </a:solidFill>
                <a:latin typeface="Courier New"/>
                <a:cs typeface="Courier New"/>
              </a:rPr>
              <a:t>)</a:t>
            </a:r>
            <a:endParaRPr sz="2400">
              <a:latin typeface="Courier New"/>
              <a:cs typeface="Courier New"/>
            </a:endParaRPr>
          </a:p>
          <a:p>
            <a:pPr marL="927100">
              <a:lnSpc>
                <a:spcPct val="100000"/>
              </a:lnSpc>
              <a:spcBef>
                <a:spcPts val="580"/>
              </a:spcBef>
            </a:pPr>
            <a:r>
              <a:rPr sz="2400" b="1" dirty="0">
                <a:solidFill>
                  <a:srgbClr val="000066"/>
                </a:solidFill>
                <a:latin typeface="Courier New"/>
                <a:cs typeface="Courier New"/>
              </a:rPr>
              <a:t>{</a:t>
            </a:r>
            <a:endParaRPr sz="2400">
              <a:latin typeface="Courier New"/>
              <a:cs typeface="Courier New"/>
            </a:endParaRPr>
          </a:p>
          <a:p>
            <a:pPr marL="1841500" marR="2741295">
              <a:lnSpc>
                <a:spcPct val="120000"/>
              </a:lnSpc>
            </a:pPr>
            <a:r>
              <a:rPr sz="2400" b="1" spc="-10" dirty="0">
                <a:solidFill>
                  <a:srgbClr val="000066"/>
                </a:solidFill>
                <a:latin typeface="Courier New"/>
                <a:cs typeface="Courier New"/>
              </a:rPr>
              <a:t>state[i] </a:t>
            </a:r>
            <a:r>
              <a:rPr sz="2400" b="1" dirty="0">
                <a:solidFill>
                  <a:srgbClr val="000066"/>
                </a:solidFill>
                <a:latin typeface="Courier New"/>
                <a:cs typeface="Courier New"/>
              </a:rPr>
              <a:t>= </a:t>
            </a:r>
            <a:r>
              <a:rPr sz="2400" b="1" spc="-10" dirty="0">
                <a:solidFill>
                  <a:srgbClr val="000066"/>
                </a:solidFill>
                <a:latin typeface="Courier New"/>
                <a:cs typeface="Courier New"/>
              </a:rPr>
              <a:t>EATING;  self[i].signal();</a:t>
            </a:r>
            <a:endParaRPr sz="2400">
              <a:latin typeface="Courier New"/>
              <a:cs typeface="Courier New"/>
            </a:endParaRPr>
          </a:p>
        </p:txBody>
      </p:sp>
      <p:sp>
        <p:nvSpPr>
          <p:cNvPr id="3" name="object 3"/>
          <p:cNvSpPr txBox="1"/>
          <p:nvPr/>
        </p:nvSpPr>
        <p:spPr>
          <a:xfrm>
            <a:off x="1172667" y="4561458"/>
            <a:ext cx="20891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66"/>
                </a:solidFill>
                <a:latin typeface="Courier New"/>
                <a:cs typeface="Courier New"/>
              </a:rPr>
              <a:t>}</a:t>
            </a:r>
            <a:endParaRPr sz="2400">
              <a:latin typeface="Courier New"/>
              <a:cs typeface="Courier New"/>
            </a:endParaRPr>
          </a:p>
        </p:txBody>
      </p:sp>
      <p:sp>
        <p:nvSpPr>
          <p:cNvPr id="4" name="object 4"/>
          <p:cNvSpPr txBox="1"/>
          <p:nvPr/>
        </p:nvSpPr>
        <p:spPr>
          <a:xfrm>
            <a:off x="258267" y="5000371"/>
            <a:ext cx="20891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66"/>
                </a:solidFill>
                <a:latin typeface="Courier New"/>
                <a:cs typeface="Courier New"/>
              </a:rPr>
              <a:t>}</a:t>
            </a:r>
            <a:endParaRPr sz="2400">
              <a:latin typeface="Courier New"/>
              <a:cs typeface="Courier New"/>
            </a:endParaRPr>
          </a:p>
        </p:txBody>
      </p:sp>
      <p:sp>
        <p:nvSpPr>
          <p:cNvPr id="6" name="object 6"/>
          <p:cNvSpPr txBox="1">
            <a:spLocks noGrp="1"/>
          </p:cNvSpPr>
          <p:nvPr>
            <p:ph type="title"/>
          </p:nvPr>
        </p:nvSpPr>
        <p:spPr>
          <a:xfrm>
            <a:off x="254000" y="333501"/>
            <a:ext cx="4089400" cy="513715"/>
          </a:xfrm>
          <a:prstGeom prst="rect">
            <a:avLst/>
          </a:prstGeom>
        </p:spPr>
        <p:txBody>
          <a:bodyPr vert="horz" wrap="square" lIns="0" tIns="12700" rIns="0" bIns="0" rtlCol="0">
            <a:spAutoFit/>
          </a:bodyPr>
          <a:lstStyle/>
          <a:p>
            <a:pPr marL="12700">
              <a:lnSpc>
                <a:spcPct val="100000"/>
              </a:lnSpc>
              <a:spcBef>
                <a:spcPts val="100"/>
              </a:spcBef>
            </a:pPr>
            <a:r>
              <a:rPr dirty="0"/>
              <a:t>A </a:t>
            </a:r>
            <a:r>
              <a:rPr spc="-5" dirty="0"/>
              <a:t>philosopher</a:t>
            </a:r>
            <a:r>
              <a:rPr spc="-85" dirty="0"/>
              <a:t> </a:t>
            </a:r>
            <a:r>
              <a:rPr spc="-5" dirty="0"/>
              <a:t>eats</a:t>
            </a:r>
          </a:p>
        </p:txBody>
      </p:sp>
      <p:sp>
        <p:nvSpPr>
          <p:cNvPr id="7" name="object 7"/>
          <p:cNvSpPr txBox="1"/>
          <p:nvPr/>
        </p:nvSpPr>
        <p:spPr>
          <a:xfrm>
            <a:off x="2671572" y="4619244"/>
            <a:ext cx="6096000" cy="1934210"/>
          </a:xfrm>
          <a:prstGeom prst="rect">
            <a:avLst/>
          </a:prstGeom>
          <a:ln w="12700">
            <a:solidFill>
              <a:srgbClr val="009999"/>
            </a:solidFill>
          </a:ln>
        </p:spPr>
        <p:txBody>
          <a:bodyPr vert="horz" wrap="square" lIns="0" tIns="38100" rIns="0" bIns="0" rtlCol="0">
            <a:spAutoFit/>
          </a:bodyPr>
          <a:lstStyle/>
          <a:p>
            <a:pPr marL="92075" marR="579755">
              <a:lnSpc>
                <a:spcPct val="100000"/>
              </a:lnSpc>
              <a:spcBef>
                <a:spcPts val="300"/>
              </a:spcBef>
            </a:pPr>
            <a:r>
              <a:rPr sz="2000" dirty="0">
                <a:solidFill>
                  <a:srgbClr val="800000"/>
                </a:solidFill>
                <a:latin typeface="Times New Roman"/>
                <a:cs typeface="Times New Roman"/>
              </a:rPr>
              <a:t>A philosopher </a:t>
            </a:r>
            <a:r>
              <a:rPr sz="2000" spc="-5" dirty="0">
                <a:solidFill>
                  <a:srgbClr val="800000"/>
                </a:solidFill>
                <a:latin typeface="Times New Roman"/>
                <a:cs typeface="Times New Roman"/>
              </a:rPr>
              <a:t>eats </a:t>
            </a:r>
            <a:r>
              <a:rPr sz="2000" dirty="0">
                <a:solidFill>
                  <a:srgbClr val="800000"/>
                </a:solidFill>
                <a:latin typeface="Times New Roman"/>
                <a:cs typeface="Times New Roman"/>
              </a:rPr>
              <a:t>if his/her neighbors do </a:t>
            </a:r>
            <a:r>
              <a:rPr sz="2000" spc="5" dirty="0">
                <a:solidFill>
                  <a:srgbClr val="800000"/>
                </a:solidFill>
                <a:latin typeface="Times New Roman"/>
                <a:cs typeface="Times New Roman"/>
              </a:rPr>
              <a:t>not </a:t>
            </a:r>
            <a:r>
              <a:rPr sz="2000" dirty="0">
                <a:solidFill>
                  <a:srgbClr val="800000"/>
                </a:solidFill>
                <a:latin typeface="Times New Roman"/>
                <a:cs typeface="Times New Roman"/>
              </a:rPr>
              <a:t>eat</a:t>
            </a:r>
            <a:r>
              <a:rPr sz="2000" spc="-300" dirty="0">
                <a:solidFill>
                  <a:srgbClr val="800000"/>
                </a:solidFill>
                <a:latin typeface="Times New Roman"/>
                <a:cs typeface="Times New Roman"/>
              </a:rPr>
              <a:t> </a:t>
            </a:r>
            <a:r>
              <a:rPr sz="2000" dirty="0">
                <a:solidFill>
                  <a:srgbClr val="800000"/>
                </a:solidFill>
                <a:latin typeface="Times New Roman"/>
                <a:cs typeface="Times New Roman"/>
              </a:rPr>
              <a:t>and  he/she is</a:t>
            </a:r>
            <a:r>
              <a:rPr sz="2000" spc="-40" dirty="0">
                <a:solidFill>
                  <a:srgbClr val="800000"/>
                </a:solidFill>
                <a:latin typeface="Times New Roman"/>
                <a:cs typeface="Times New Roman"/>
              </a:rPr>
              <a:t> </a:t>
            </a:r>
            <a:r>
              <a:rPr sz="2000" spc="-20" dirty="0">
                <a:solidFill>
                  <a:srgbClr val="800000"/>
                </a:solidFill>
                <a:latin typeface="Times New Roman"/>
                <a:cs typeface="Times New Roman"/>
              </a:rPr>
              <a:t>hungry.</a:t>
            </a:r>
            <a:endParaRPr sz="2000">
              <a:latin typeface="Times New Roman"/>
              <a:cs typeface="Times New Roman"/>
            </a:endParaRPr>
          </a:p>
          <a:p>
            <a:pPr marL="92075">
              <a:lnSpc>
                <a:spcPct val="100000"/>
              </a:lnSpc>
              <a:spcBef>
                <a:spcPts val="1205"/>
              </a:spcBef>
            </a:pPr>
            <a:r>
              <a:rPr sz="2000" dirty="0">
                <a:solidFill>
                  <a:srgbClr val="800000"/>
                </a:solidFill>
                <a:latin typeface="Times New Roman"/>
                <a:cs typeface="Times New Roman"/>
              </a:rPr>
              <a:t>When the philosopher </a:t>
            </a:r>
            <a:r>
              <a:rPr sz="2000" spc="-5" dirty="0">
                <a:solidFill>
                  <a:srgbClr val="800000"/>
                </a:solidFill>
                <a:latin typeface="Times New Roman"/>
                <a:cs typeface="Times New Roman"/>
              </a:rPr>
              <a:t>starts </a:t>
            </a:r>
            <a:r>
              <a:rPr sz="2000" dirty="0">
                <a:solidFill>
                  <a:srgbClr val="800000"/>
                </a:solidFill>
                <a:latin typeface="Times New Roman"/>
                <a:cs typeface="Times New Roman"/>
              </a:rPr>
              <a:t>eating, a signal allows</a:t>
            </a:r>
            <a:r>
              <a:rPr sz="2000" spc="-190" dirty="0">
                <a:solidFill>
                  <a:srgbClr val="800000"/>
                </a:solidFill>
                <a:latin typeface="Times New Roman"/>
                <a:cs typeface="Times New Roman"/>
              </a:rPr>
              <a:t> </a:t>
            </a:r>
            <a:r>
              <a:rPr sz="2000" dirty="0">
                <a:solidFill>
                  <a:srgbClr val="800000"/>
                </a:solidFill>
                <a:latin typeface="Times New Roman"/>
                <a:cs typeface="Times New Roman"/>
              </a:rPr>
              <a:t>the</a:t>
            </a:r>
            <a:endParaRPr sz="2000">
              <a:latin typeface="Times New Roman"/>
              <a:cs typeface="Times New Roman"/>
            </a:endParaRPr>
          </a:p>
          <a:p>
            <a:pPr marL="92075">
              <a:lnSpc>
                <a:spcPct val="100000"/>
              </a:lnSpc>
            </a:pPr>
            <a:r>
              <a:rPr sz="2000" dirty="0">
                <a:solidFill>
                  <a:srgbClr val="800000"/>
                </a:solidFill>
                <a:latin typeface="Times New Roman"/>
                <a:cs typeface="Times New Roman"/>
              </a:rPr>
              <a:t>philosopher to leave the</a:t>
            </a:r>
            <a:r>
              <a:rPr sz="2000" spc="-100" dirty="0">
                <a:solidFill>
                  <a:srgbClr val="800000"/>
                </a:solidFill>
                <a:latin typeface="Times New Roman"/>
                <a:cs typeface="Times New Roman"/>
              </a:rPr>
              <a:t> </a:t>
            </a:r>
            <a:r>
              <a:rPr sz="2000" dirty="0">
                <a:solidFill>
                  <a:srgbClr val="800000"/>
                </a:solidFill>
                <a:latin typeface="Times New Roman"/>
                <a:cs typeface="Times New Roman"/>
              </a:rPr>
              <a:t>semaphore.</a:t>
            </a:r>
            <a:endParaRPr sz="2000">
              <a:latin typeface="Times New Roman"/>
              <a:cs typeface="Times New Roman"/>
            </a:endParaRPr>
          </a:p>
          <a:p>
            <a:pPr marL="92075">
              <a:lnSpc>
                <a:spcPct val="100000"/>
              </a:lnSpc>
              <a:spcBef>
                <a:spcPts val="1200"/>
              </a:spcBef>
            </a:pPr>
            <a:r>
              <a:rPr sz="2000" dirty="0">
                <a:solidFill>
                  <a:srgbClr val="800000"/>
                </a:solidFill>
                <a:latin typeface="Times New Roman"/>
                <a:cs typeface="Times New Roman"/>
              </a:rPr>
              <a:t>No change in </a:t>
            </a:r>
            <a:r>
              <a:rPr sz="2000" spc="-5" dirty="0">
                <a:solidFill>
                  <a:srgbClr val="800000"/>
                </a:solidFill>
                <a:latin typeface="Times New Roman"/>
                <a:cs typeface="Times New Roman"/>
              </a:rPr>
              <a:t>state </a:t>
            </a:r>
            <a:r>
              <a:rPr sz="2000" dirty="0">
                <a:solidFill>
                  <a:srgbClr val="800000"/>
                </a:solidFill>
                <a:latin typeface="Times New Roman"/>
                <a:cs typeface="Times New Roman"/>
              </a:rPr>
              <a:t>occurs if </a:t>
            </a:r>
            <a:r>
              <a:rPr sz="2000" spc="-5" dirty="0">
                <a:solidFill>
                  <a:srgbClr val="800000"/>
                </a:solidFill>
                <a:latin typeface="Times New Roman"/>
                <a:cs typeface="Times New Roman"/>
              </a:rPr>
              <a:t>tests</a:t>
            </a:r>
            <a:r>
              <a:rPr sz="2000" spc="-120" dirty="0">
                <a:solidFill>
                  <a:srgbClr val="800000"/>
                </a:solidFill>
                <a:latin typeface="Times New Roman"/>
                <a:cs typeface="Times New Roman"/>
              </a:rPr>
              <a:t> </a:t>
            </a:r>
            <a:r>
              <a:rPr sz="2000" spc="-5" dirty="0">
                <a:solidFill>
                  <a:srgbClr val="800000"/>
                </a:solidFill>
                <a:latin typeface="Times New Roman"/>
                <a:cs typeface="Times New Roman"/>
              </a:rPr>
              <a:t>fail.</a:t>
            </a:r>
            <a:endParaRPr sz="2000">
              <a:latin typeface="Times New Roman"/>
              <a:cs typeface="Times New Roman"/>
            </a:endParaRPr>
          </a:p>
        </p:txBody>
      </p:sp>
      <p:sp>
        <p:nvSpPr>
          <p:cNvPr id="8" name="object 8"/>
          <p:cNvSpPr/>
          <p:nvPr/>
        </p:nvSpPr>
        <p:spPr>
          <a:xfrm>
            <a:off x="7446241" y="59238"/>
            <a:ext cx="1629506" cy="1672358"/>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81</a:t>
            </a:fld>
            <a:endParaRPr sz="1400">
              <a:latin typeface="Arial"/>
              <a:cs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1627" y="455498"/>
            <a:ext cx="4481373" cy="514350"/>
          </a:xfrm>
          <a:prstGeom prst="rect">
            <a:avLst/>
          </a:prstGeom>
        </p:spPr>
        <p:txBody>
          <a:bodyPr vert="horz" wrap="square" lIns="0" tIns="13335" rIns="0" bIns="0" rtlCol="0">
            <a:spAutoFit/>
          </a:bodyPr>
          <a:lstStyle/>
          <a:p>
            <a:pPr marL="12700">
              <a:lnSpc>
                <a:spcPct val="100000"/>
              </a:lnSpc>
              <a:spcBef>
                <a:spcPts val="105"/>
              </a:spcBef>
            </a:pPr>
            <a:r>
              <a:rPr dirty="0"/>
              <a:t>Pickup</a:t>
            </a:r>
            <a:r>
              <a:rPr spc="-75" dirty="0"/>
              <a:t> </a:t>
            </a:r>
            <a:r>
              <a:rPr dirty="0"/>
              <a:t>Chopsticks</a:t>
            </a:r>
          </a:p>
        </p:txBody>
      </p:sp>
      <p:sp>
        <p:nvSpPr>
          <p:cNvPr id="4" name="object 4"/>
          <p:cNvSpPr txBox="1"/>
          <p:nvPr/>
        </p:nvSpPr>
        <p:spPr>
          <a:xfrm>
            <a:off x="763016" y="1217447"/>
            <a:ext cx="6748780" cy="3312160"/>
          </a:xfrm>
          <a:prstGeom prst="rect">
            <a:avLst/>
          </a:prstGeom>
        </p:spPr>
        <p:txBody>
          <a:bodyPr vert="horz" wrap="square" lIns="0" tIns="55244" rIns="0" bIns="0" rtlCol="0">
            <a:spAutoFit/>
          </a:bodyPr>
          <a:lstStyle/>
          <a:p>
            <a:pPr marL="12700">
              <a:lnSpc>
                <a:spcPct val="100000"/>
              </a:lnSpc>
              <a:spcBef>
                <a:spcPts val="434"/>
              </a:spcBef>
            </a:pPr>
            <a:r>
              <a:rPr sz="2800" b="1" spc="-10" dirty="0">
                <a:solidFill>
                  <a:srgbClr val="000066"/>
                </a:solidFill>
                <a:latin typeface="Courier New"/>
                <a:cs typeface="Courier New"/>
              </a:rPr>
              <a:t>void </a:t>
            </a:r>
            <a:r>
              <a:rPr sz="2800" b="1" spc="-10" dirty="0">
                <a:solidFill>
                  <a:srgbClr val="800000"/>
                </a:solidFill>
                <a:latin typeface="Courier New"/>
                <a:cs typeface="Courier New"/>
              </a:rPr>
              <a:t>pickUp</a:t>
            </a:r>
            <a:r>
              <a:rPr sz="2800" b="1" spc="-10" dirty="0">
                <a:solidFill>
                  <a:srgbClr val="000066"/>
                </a:solidFill>
                <a:latin typeface="Courier New"/>
                <a:cs typeface="Courier New"/>
              </a:rPr>
              <a:t>(int</a:t>
            </a:r>
            <a:r>
              <a:rPr sz="2800" b="1" spc="-20" dirty="0">
                <a:solidFill>
                  <a:srgbClr val="000066"/>
                </a:solidFill>
                <a:latin typeface="Courier New"/>
                <a:cs typeface="Courier New"/>
              </a:rPr>
              <a:t> </a:t>
            </a:r>
            <a:r>
              <a:rPr sz="2800" b="1" spc="-10" dirty="0">
                <a:solidFill>
                  <a:srgbClr val="000066"/>
                </a:solidFill>
                <a:latin typeface="Courier New"/>
                <a:cs typeface="Courier New"/>
              </a:rPr>
              <a:t>i)</a:t>
            </a:r>
            <a:endParaRPr sz="2800">
              <a:latin typeface="Courier New"/>
              <a:cs typeface="Courier New"/>
            </a:endParaRPr>
          </a:p>
          <a:p>
            <a:pPr marL="12700">
              <a:lnSpc>
                <a:spcPct val="100000"/>
              </a:lnSpc>
              <a:spcBef>
                <a:spcPts val="335"/>
              </a:spcBef>
            </a:pPr>
            <a:r>
              <a:rPr sz="2800" b="1" spc="-5" dirty="0">
                <a:solidFill>
                  <a:srgbClr val="000066"/>
                </a:solidFill>
                <a:latin typeface="Courier New"/>
                <a:cs typeface="Courier New"/>
              </a:rPr>
              <a:t>{</a:t>
            </a:r>
            <a:endParaRPr sz="2800">
              <a:latin typeface="Courier New"/>
              <a:cs typeface="Courier New"/>
            </a:endParaRPr>
          </a:p>
          <a:p>
            <a:pPr marL="1841500" marR="1069340">
              <a:lnSpc>
                <a:spcPts val="3700"/>
              </a:lnSpc>
              <a:spcBef>
                <a:spcPts val="175"/>
              </a:spcBef>
            </a:pPr>
            <a:r>
              <a:rPr sz="2800" b="1" spc="-10" dirty="0">
                <a:solidFill>
                  <a:srgbClr val="000066"/>
                </a:solidFill>
                <a:latin typeface="Courier New"/>
                <a:cs typeface="Courier New"/>
              </a:rPr>
              <a:t>state[i] </a:t>
            </a:r>
            <a:r>
              <a:rPr sz="2800" b="1" spc="-5" dirty="0">
                <a:solidFill>
                  <a:srgbClr val="000066"/>
                </a:solidFill>
                <a:latin typeface="Courier New"/>
                <a:cs typeface="Courier New"/>
              </a:rPr>
              <a:t>=</a:t>
            </a:r>
            <a:r>
              <a:rPr sz="2800" b="1" spc="-80" dirty="0">
                <a:solidFill>
                  <a:srgbClr val="000066"/>
                </a:solidFill>
                <a:latin typeface="Courier New"/>
                <a:cs typeface="Courier New"/>
              </a:rPr>
              <a:t> </a:t>
            </a:r>
            <a:r>
              <a:rPr sz="2800" b="1" spc="-10" dirty="0">
                <a:solidFill>
                  <a:srgbClr val="000066"/>
                </a:solidFill>
                <a:latin typeface="Courier New"/>
                <a:cs typeface="Courier New"/>
              </a:rPr>
              <a:t>HUNGRY;  test(i);</a:t>
            </a:r>
            <a:endParaRPr sz="2800">
              <a:latin typeface="Courier New"/>
              <a:cs typeface="Courier New"/>
            </a:endParaRPr>
          </a:p>
          <a:p>
            <a:pPr marL="1841500">
              <a:lnSpc>
                <a:spcPct val="100000"/>
              </a:lnSpc>
              <a:spcBef>
                <a:spcPts val="155"/>
              </a:spcBef>
            </a:pPr>
            <a:r>
              <a:rPr sz="2800" b="1" spc="-5" dirty="0">
                <a:solidFill>
                  <a:srgbClr val="000066"/>
                </a:solidFill>
                <a:latin typeface="Courier New"/>
                <a:cs typeface="Courier New"/>
              </a:rPr>
              <a:t>if </a:t>
            </a:r>
            <a:r>
              <a:rPr sz="2800" b="1" spc="-10" dirty="0">
                <a:solidFill>
                  <a:srgbClr val="000066"/>
                </a:solidFill>
                <a:latin typeface="Courier New"/>
                <a:cs typeface="Courier New"/>
              </a:rPr>
              <a:t>(state[i] !=</a:t>
            </a:r>
            <a:r>
              <a:rPr sz="2800" b="1" spc="-85" dirty="0">
                <a:solidFill>
                  <a:srgbClr val="000066"/>
                </a:solidFill>
                <a:latin typeface="Courier New"/>
                <a:cs typeface="Courier New"/>
              </a:rPr>
              <a:t> </a:t>
            </a:r>
            <a:r>
              <a:rPr sz="2800" b="1" spc="-10" dirty="0">
                <a:solidFill>
                  <a:srgbClr val="000066"/>
                </a:solidFill>
                <a:latin typeface="Courier New"/>
                <a:cs typeface="Courier New"/>
              </a:rPr>
              <a:t>EATING)</a:t>
            </a:r>
            <a:endParaRPr sz="2800">
              <a:latin typeface="Courier New"/>
              <a:cs typeface="Courier New"/>
            </a:endParaRPr>
          </a:p>
          <a:p>
            <a:pPr marL="2756535">
              <a:lnSpc>
                <a:spcPct val="100000"/>
              </a:lnSpc>
              <a:spcBef>
                <a:spcPts val="340"/>
              </a:spcBef>
            </a:pPr>
            <a:r>
              <a:rPr sz="2800" b="1" spc="-10" dirty="0">
                <a:solidFill>
                  <a:srgbClr val="000066"/>
                </a:solidFill>
                <a:latin typeface="Courier New"/>
                <a:cs typeface="Courier New"/>
              </a:rPr>
              <a:t>self[i].wait();</a:t>
            </a:r>
            <a:endParaRPr sz="2800">
              <a:latin typeface="Courier New"/>
              <a:cs typeface="Courier New"/>
            </a:endParaRPr>
          </a:p>
          <a:p>
            <a:pPr marL="12700">
              <a:lnSpc>
                <a:spcPct val="100000"/>
              </a:lnSpc>
              <a:spcBef>
                <a:spcPts val="335"/>
              </a:spcBef>
            </a:pPr>
            <a:r>
              <a:rPr sz="2800" b="1" spc="-5" dirty="0">
                <a:solidFill>
                  <a:srgbClr val="000066"/>
                </a:solidFill>
                <a:latin typeface="Courier New"/>
                <a:cs typeface="Courier New"/>
              </a:rPr>
              <a:t>}</a:t>
            </a:r>
            <a:endParaRPr sz="2800">
              <a:latin typeface="Courier New"/>
              <a:cs typeface="Courier New"/>
            </a:endParaRPr>
          </a:p>
        </p:txBody>
      </p:sp>
      <p:sp>
        <p:nvSpPr>
          <p:cNvPr id="5" name="object 5"/>
          <p:cNvSpPr txBox="1"/>
          <p:nvPr/>
        </p:nvSpPr>
        <p:spPr>
          <a:xfrm>
            <a:off x="2133600" y="5410200"/>
            <a:ext cx="6553200" cy="1144544"/>
          </a:xfrm>
          <a:prstGeom prst="rect">
            <a:avLst/>
          </a:prstGeom>
          <a:ln w="12700">
            <a:solidFill>
              <a:srgbClr val="800000"/>
            </a:solidFill>
          </a:ln>
        </p:spPr>
        <p:txBody>
          <a:bodyPr vert="horz" wrap="square" lIns="0" tIns="36195" rIns="0" bIns="0" rtlCol="0">
            <a:spAutoFit/>
          </a:bodyPr>
          <a:lstStyle/>
          <a:p>
            <a:pPr marL="91440" marR="412750">
              <a:lnSpc>
                <a:spcPct val="100000"/>
              </a:lnSpc>
              <a:spcBef>
                <a:spcPts val="285"/>
              </a:spcBef>
              <a:tabLst>
                <a:tab pos="5356225" algn="l"/>
              </a:tabLst>
            </a:pPr>
            <a:r>
              <a:rPr sz="2400" spc="-5" dirty="0">
                <a:solidFill>
                  <a:srgbClr val="800000"/>
                </a:solidFill>
                <a:latin typeface="Times New Roman"/>
                <a:cs typeface="Times New Roman"/>
              </a:rPr>
              <a:t>Phil</a:t>
            </a:r>
            <a:r>
              <a:rPr lang="en-CA" sz="2400" spc="-5" dirty="0" err="1">
                <a:solidFill>
                  <a:srgbClr val="800000"/>
                </a:solidFill>
                <a:latin typeface="Times New Roman"/>
                <a:cs typeface="Times New Roman"/>
              </a:rPr>
              <a:t>osopher</a:t>
            </a:r>
            <a:r>
              <a:rPr sz="2400" spc="-20" dirty="0">
                <a:solidFill>
                  <a:srgbClr val="800000"/>
                </a:solidFill>
                <a:latin typeface="Times New Roman"/>
                <a:cs typeface="Times New Roman"/>
              </a:rPr>
              <a:t> </a:t>
            </a:r>
            <a:r>
              <a:rPr sz="2400" spc="-5" dirty="0">
                <a:solidFill>
                  <a:srgbClr val="800000"/>
                </a:solidFill>
                <a:latin typeface="Times New Roman"/>
                <a:cs typeface="Times New Roman"/>
              </a:rPr>
              <a:t>t</a:t>
            </a:r>
            <a:r>
              <a:rPr sz="2400" dirty="0">
                <a:solidFill>
                  <a:srgbClr val="800000"/>
                </a:solidFill>
                <a:latin typeface="Times New Roman"/>
                <a:cs typeface="Times New Roman"/>
              </a:rPr>
              <a:t>r</a:t>
            </a:r>
            <a:r>
              <a:rPr sz="2400" spc="-5" dirty="0">
                <a:solidFill>
                  <a:srgbClr val="800000"/>
                </a:solidFill>
                <a:latin typeface="Times New Roman"/>
                <a:cs typeface="Times New Roman"/>
              </a:rPr>
              <a:t>ies</a:t>
            </a:r>
            <a:r>
              <a:rPr sz="2400" spc="-25" dirty="0">
                <a:solidFill>
                  <a:srgbClr val="800000"/>
                </a:solidFill>
                <a:latin typeface="Times New Roman"/>
                <a:cs typeface="Times New Roman"/>
              </a:rPr>
              <a:t> </a:t>
            </a:r>
            <a:r>
              <a:rPr sz="2400" spc="-5" dirty="0">
                <a:solidFill>
                  <a:srgbClr val="800000"/>
                </a:solidFill>
                <a:latin typeface="Times New Roman"/>
                <a:cs typeface="Times New Roman"/>
              </a:rPr>
              <a:t>to</a:t>
            </a:r>
            <a:r>
              <a:rPr sz="2400" spc="-15" dirty="0">
                <a:solidFill>
                  <a:srgbClr val="800000"/>
                </a:solidFill>
                <a:latin typeface="Times New Roman"/>
                <a:cs typeface="Times New Roman"/>
              </a:rPr>
              <a:t> </a:t>
            </a:r>
            <a:r>
              <a:rPr sz="2400" spc="-5" dirty="0">
                <a:solidFill>
                  <a:srgbClr val="800000"/>
                </a:solidFill>
                <a:latin typeface="Times New Roman"/>
                <a:cs typeface="Times New Roman"/>
              </a:rPr>
              <a:t>st</a:t>
            </a:r>
            <a:r>
              <a:rPr sz="2400" dirty="0">
                <a:solidFill>
                  <a:srgbClr val="800000"/>
                </a:solidFill>
                <a:latin typeface="Times New Roman"/>
                <a:cs typeface="Times New Roman"/>
              </a:rPr>
              <a:t>a</a:t>
            </a:r>
            <a:r>
              <a:rPr sz="2400" spc="-5" dirty="0">
                <a:solidFill>
                  <a:srgbClr val="800000"/>
                </a:solidFill>
                <a:latin typeface="Times New Roman"/>
                <a:cs typeface="Times New Roman"/>
              </a:rPr>
              <a:t>rt</a:t>
            </a:r>
            <a:r>
              <a:rPr sz="2400" spc="-25" dirty="0">
                <a:solidFill>
                  <a:srgbClr val="800000"/>
                </a:solidFill>
                <a:latin typeface="Times New Roman"/>
                <a:cs typeface="Times New Roman"/>
              </a:rPr>
              <a:t> </a:t>
            </a:r>
            <a:r>
              <a:rPr sz="2400" spc="-5" dirty="0">
                <a:solidFill>
                  <a:srgbClr val="800000"/>
                </a:solidFill>
                <a:latin typeface="Times New Roman"/>
                <a:cs typeface="Times New Roman"/>
              </a:rPr>
              <a:t>ea</a:t>
            </a:r>
            <a:r>
              <a:rPr sz="2400" dirty="0">
                <a:solidFill>
                  <a:srgbClr val="800000"/>
                </a:solidFill>
                <a:latin typeface="Times New Roman"/>
                <a:cs typeface="Times New Roman"/>
              </a:rPr>
              <a:t>t</a:t>
            </a:r>
            <a:r>
              <a:rPr sz="2400" spc="-5" dirty="0">
                <a:solidFill>
                  <a:srgbClr val="800000"/>
                </a:solidFill>
                <a:latin typeface="Times New Roman"/>
                <a:cs typeface="Times New Roman"/>
              </a:rPr>
              <a:t>ing</a:t>
            </a:r>
            <a:r>
              <a:rPr sz="2400" spc="-40" dirty="0">
                <a:solidFill>
                  <a:srgbClr val="800000"/>
                </a:solidFill>
                <a:latin typeface="Times New Roman"/>
                <a:cs typeface="Times New Roman"/>
              </a:rPr>
              <a:t> </a:t>
            </a:r>
            <a:r>
              <a:rPr sz="2400" spc="-5" dirty="0">
                <a:solidFill>
                  <a:srgbClr val="800000"/>
                </a:solidFill>
                <a:latin typeface="Times New Roman"/>
                <a:cs typeface="Times New Roman"/>
              </a:rPr>
              <a:t>by doing</a:t>
            </a:r>
            <a:r>
              <a:rPr sz="2400" spc="-15" dirty="0">
                <a:solidFill>
                  <a:srgbClr val="800000"/>
                </a:solidFill>
                <a:latin typeface="Times New Roman"/>
                <a:cs typeface="Times New Roman"/>
              </a:rPr>
              <a:t> </a:t>
            </a:r>
            <a:r>
              <a:rPr sz="2400" spc="-5" dirty="0">
                <a:solidFill>
                  <a:srgbClr val="800000"/>
                </a:solidFill>
                <a:latin typeface="Times New Roman"/>
                <a:cs typeface="Times New Roman"/>
              </a:rPr>
              <a:t>a t</a:t>
            </a:r>
            <a:r>
              <a:rPr sz="2400" dirty="0">
                <a:solidFill>
                  <a:srgbClr val="800000"/>
                </a:solidFill>
                <a:latin typeface="Times New Roman"/>
                <a:cs typeface="Times New Roman"/>
              </a:rPr>
              <a:t>e</a:t>
            </a:r>
            <a:r>
              <a:rPr sz="2400" spc="-5" dirty="0">
                <a:solidFill>
                  <a:srgbClr val="800000"/>
                </a:solidFill>
                <a:latin typeface="Times New Roman"/>
                <a:cs typeface="Times New Roman"/>
              </a:rPr>
              <a:t>st.</a:t>
            </a:r>
            <a:r>
              <a:rPr sz="2400" spc="-25" dirty="0">
                <a:solidFill>
                  <a:srgbClr val="800000"/>
                </a:solidFill>
                <a:latin typeface="Times New Roman"/>
                <a:cs typeface="Times New Roman"/>
              </a:rPr>
              <a:t> </a:t>
            </a:r>
            <a:r>
              <a:rPr sz="2400" spc="-5" dirty="0">
                <a:solidFill>
                  <a:srgbClr val="800000"/>
                </a:solidFill>
                <a:latin typeface="Times New Roman"/>
                <a:cs typeface="Times New Roman"/>
              </a:rPr>
              <a:t>If</a:t>
            </a:r>
            <a:r>
              <a:rPr lang="en-CA" sz="2400" spc="-5" dirty="0">
                <a:solidFill>
                  <a:srgbClr val="800000"/>
                </a:solidFill>
                <a:latin typeface="Times New Roman"/>
                <a:cs typeface="Times New Roman"/>
              </a:rPr>
              <a:t> it </a:t>
            </a:r>
            <a:r>
              <a:rPr sz="2400" spc="-5" dirty="0">
                <a:solidFill>
                  <a:srgbClr val="800000"/>
                </a:solidFill>
                <a:latin typeface="Times New Roman"/>
                <a:cs typeface="Times New Roman"/>
              </a:rPr>
              <a:t>co</a:t>
            </a:r>
            <a:r>
              <a:rPr sz="2400" spc="-25" dirty="0">
                <a:solidFill>
                  <a:srgbClr val="800000"/>
                </a:solidFill>
                <a:latin typeface="Times New Roman"/>
                <a:cs typeface="Times New Roman"/>
              </a:rPr>
              <a:t>m</a:t>
            </a:r>
            <a:r>
              <a:rPr sz="2400" spc="-5" dirty="0">
                <a:solidFill>
                  <a:srgbClr val="800000"/>
                </a:solidFill>
                <a:latin typeface="Times New Roman"/>
                <a:cs typeface="Times New Roman"/>
              </a:rPr>
              <a:t>es </a:t>
            </a:r>
            <a:r>
              <a:rPr sz="2400" dirty="0">
                <a:solidFill>
                  <a:srgbClr val="800000"/>
                </a:solidFill>
                <a:latin typeface="Times New Roman"/>
                <a:cs typeface="Times New Roman"/>
              </a:rPr>
              <a:t>out of test not eating, </a:t>
            </a:r>
            <a:r>
              <a:rPr sz="2400" spc="-10" dirty="0">
                <a:solidFill>
                  <a:srgbClr val="800000"/>
                </a:solidFill>
                <a:latin typeface="Times New Roman"/>
                <a:cs typeface="Times New Roman"/>
              </a:rPr>
              <a:t>must </a:t>
            </a:r>
            <a:r>
              <a:rPr sz="2400" dirty="0">
                <a:solidFill>
                  <a:srgbClr val="800000"/>
                </a:solidFill>
                <a:latin typeface="Times New Roman"/>
                <a:cs typeface="Times New Roman"/>
              </a:rPr>
              <a:t>wait – blocs until the execution of </a:t>
            </a:r>
            <a:r>
              <a:rPr sz="2400" spc="-5" dirty="0">
                <a:solidFill>
                  <a:srgbClr val="009999"/>
                </a:solidFill>
                <a:latin typeface="Times New Roman"/>
                <a:cs typeface="Times New Roman"/>
              </a:rPr>
              <a:t>self[i]</a:t>
            </a:r>
            <a:r>
              <a:rPr sz="2400" spc="-35" dirty="0">
                <a:solidFill>
                  <a:srgbClr val="009999"/>
                </a:solidFill>
                <a:latin typeface="Times New Roman"/>
                <a:cs typeface="Times New Roman"/>
              </a:rPr>
              <a:t> </a:t>
            </a:r>
            <a:r>
              <a:rPr sz="2400" dirty="0">
                <a:solidFill>
                  <a:srgbClr val="009999"/>
                </a:solidFill>
                <a:latin typeface="Times New Roman"/>
                <a:cs typeface="Times New Roman"/>
              </a:rPr>
              <a:t>signal()</a:t>
            </a:r>
            <a:endParaRPr sz="2400" dirty="0">
              <a:latin typeface="Times New Roman"/>
              <a:cs typeface="Times New Roman"/>
            </a:endParaRPr>
          </a:p>
        </p:txBody>
      </p:sp>
      <p:sp>
        <p:nvSpPr>
          <p:cNvPr id="6" name="object 6"/>
          <p:cNvSpPr/>
          <p:nvPr/>
        </p:nvSpPr>
        <p:spPr>
          <a:xfrm>
            <a:off x="3734562" y="3201161"/>
            <a:ext cx="2292350" cy="2752090"/>
          </a:xfrm>
          <a:custGeom>
            <a:avLst/>
            <a:gdLst/>
            <a:ahLst/>
            <a:cxnLst/>
            <a:rect l="l" t="t" r="r" b="b"/>
            <a:pathLst>
              <a:path w="2292350" h="2752090">
                <a:moveTo>
                  <a:pt x="83693" y="60198"/>
                </a:moveTo>
                <a:lnTo>
                  <a:pt x="66344" y="41986"/>
                </a:lnTo>
                <a:lnTo>
                  <a:pt x="80137" y="28829"/>
                </a:lnTo>
                <a:lnTo>
                  <a:pt x="78371" y="28194"/>
                </a:lnTo>
                <a:lnTo>
                  <a:pt x="0" y="0"/>
                </a:lnTo>
                <a:lnTo>
                  <a:pt x="25019" y="81407"/>
                </a:lnTo>
                <a:lnTo>
                  <a:pt x="38785" y="68275"/>
                </a:lnTo>
                <a:lnTo>
                  <a:pt x="56134" y="86487"/>
                </a:lnTo>
                <a:lnTo>
                  <a:pt x="83693" y="60198"/>
                </a:lnTo>
                <a:close/>
              </a:path>
              <a:path w="2292350" h="2752090">
                <a:moveTo>
                  <a:pt x="267716" y="253238"/>
                </a:moveTo>
                <a:lnTo>
                  <a:pt x="162560" y="142875"/>
                </a:lnTo>
                <a:lnTo>
                  <a:pt x="135001" y="169164"/>
                </a:lnTo>
                <a:lnTo>
                  <a:pt x="240157" y="279527"/>
                </a:lnTo>
                <a:lnTo>
                  <a:pt x="267716" y="253238"/>
                </a:lnTo>
                <a:close/>
              </a:path>
              <a:path w="2292350" h="2752090">
                <a:moveTo>
                  <a:pt x="451739" y="446278"/>
                </a:moveTo>
                <a:lnTo>
                  <a:pt x="346583" y="335915"/>
                </a:lnTo>
                <a:lnTo>
                  <a:pt x="319024" y="362204"/>
                </a:lnTo>
                <a:lnTo>
                  <a:pt x="424180" y="472567"/>
                </a:lnTo>
                <a:lnTo>
                  <a:pt x="451739" y="446278"/>
                </a:lnTo>
                <a:close/>
              </a:path>
              <a:path w="2292350" h="2752090">
                <a:moveTo>
                  <a:pt x="635762" y="639318"/>
                </a:moveTo>
                <a:lnTo>
                  <a:pt x="530606" y="528955"/>
                </a:lnTo>
                <a:lnTo>
                  <a:pt x="503047" y="555244"/>
                </a:lnTo>
                <a:lnTo>
                  <a:pt x="608203" y="665607"/>
                </a:lnTo>
                <a:lnTo>
                  <a:pt x="635762" y="639318"/>
                </a:lnTo>
                <a:close/>
              </a:path>
              <a:path w="2292350" h="2752090">
                <a:moveTo>
                  <a:pt x="819912" y="832231"/>
                </a:moveTo>
                <a:lnTo>
                  <a:pt x="714756" y="721995"/>
                </a:lnTo>
                <a:lnTo>
                  <a:pt x="687070" y="748284"/>
                </a:lnTo>
                <a:lnTo>
                  <a:pt x="792226" y="858520"/>
                </a:lnTo>
                <a:lnTo>
                  <a:pt x="819912" y="832231"/>
                </a:lnTo>
                <a:close/>
              </a:path>
              <a:path w="2292350" h="2752090">
                <a:moveTo>
                  <a:pt x="1003935" y="1025271"/>
                </a:moveTo>
                <a:lnTo>
                  <a:pt x="898779" y="915035"/>
                </a:lnTo>
                <a:lnTo>
                  <a:pt x="871220" y="941324"/>
                </a:lnTo>
                <a:lnTo>
                  <a:pt x="976376" y="1051560"/>
                </a:lnTo>
                <a:lnTo>
                  <a:pt x="1003935" y="1025271"/>
                </a:lnTo>
                <a:close/>
              </a:path>
              <a:path w="2292350" h="2752090">
                <a:moveTo>
                  <a:pt x="1187958" y="1218311"/>
                </a:moveTo>
                <a:lnTo>
                  <a:pt x="1082802" y="1108075"/>
                </a:lnTo>
                <a:lnTo>
                  <a:pt x="1055243" y="1134364"/>
                </a:lnTo>
                <a:lnTo>
                  <a:pt x="1160399" y="1244600"/>
                </a:lnTo>
                <a:lnTo>
                  <a:pt x="1187958" y="1218311"/>
                </a:lnTo>
                <a:close/>
              </a:path>
              <a:path w="2292350" h="2752090">
                <a:moveTo>
                  <a:pt x="1371981" y="1411351"/>
                </a:moveTo>
                <a:lnTo>
                  <a:pt x="1266825" y="1301115"/>
                </a:lnTo>
                <a:lnTo>
                  <a:pt x="1239266" y="1327404"/>
                </a:lnTo>
                <a:lnTo>
                  <a:pt x="1344422" y="1437640"/>
                </a:lnTo>
                <a:lnTo>
                  <a:pt x="1371981" y="1411351"/>
                </a:lnTo>
                <a:close/>
              </a:path>
              <a:path w="2292350" h="2752090">
                <a:moveTo>
                  <a:pt x="1556004" y="1604391"/>
                </a:moveTo>
                <a:lnTo>
                  <a:pt x="1450848" y="1494028"/>
                </a:lnTo>
                <a:lnTo>
                  <a:pt x="1423289" y="1520317"/>
                </a:lnTo>
                <a:lnTo>
                  <a:pt x="1528445" y="1630680"/>
                </a:lnTo>
                <a:lnTo>
                  <a:pt x="1556004" y="1604391"/>
                </a:lnTo>
                <a:close/>
              </a:path>
              <a:path w="2292350" h="2752090">
                <a:moveTo>
                  <a:pt x="1740027" y="1797431"/>
                </a:moveTo>
                <a:lnTo>
                  <a:pt x="1634871" y="1687068"/>
                </a:lnTo>
                <a:lnTo>
                  <a:pt x="1607312" y="1713357"/>
                </a:lnTo>
                <a:lnTo>
                  <a:pt x="1712468" y="1823720"/>
                </a:lnTo>
                <a:lnTo>
                  <a:pt x="1740027" y="1797431"/>
                </a:lnTo>
                <a:close/>
              </a:path>
              <a:path w="2292350" h="2752090">
                <a:moveTo>
                  <a:pt x="1748790" y="947674"/>
                </a:moveTo>
                <a:lnTo>
                  <a:pt x="1702308" y="876300"/>
                </a:lnTo>
                <a:lnTo>
                  <a:pt x="1673098" y="956310"/>
                </a:lnTo>
                <a:lnTo>
                  <a:pt x="1748790" y="947674"/>
                </a:lnTo>
                <a:close/>
              </a:path>
              <a:path w="2292350" h="2752090">
                <a:moveTo>
                  <a:pt x="1753743" y="1157351"/>
                </a:moveTo>
                <a:lnTo>
                  <a:pt x="1736344" y="1005967"/>
                </a:lnTo>
                <a:lnTo>
                  <a:pt x="1698498" y="1010285"/>
                </a:lnTo>
                <a:lnTo>
                  <a:pt x="1715897" y="1161669"/>
                </a:lnTo>
                <a:lnTo>
                  <a:pt x="1753743" y="1157351"/>
                </a:lnTo>
                <a:close/>
              </a:path>
              <a:path w="2292350" h="2752090">
                <a:moveTo>
                  <a:pt x="1784096" y="1422273"/>
                </a:moveTo>
                <a:lnTo>
                  <a:pt x="1766697" y="1270889"/>
                </a:lnTo>
                <a:lnTo>
                  <a:pt x="1728851" y="1275207"/>
                </a:lnTo>
                <a:lnTo>
                  <a:pt x="1746250" y="1426718"/>
                </a:lnTo>
                <a:lnTo>
                  <a:pt x="1784096" y="1422273"/>
                </a:lnTo>
                <a:close/>
              </a:path>
              <a:path w="2292350" h="2752090">
                <a:moveTo>
                  <a:pt x="1814576" y="1687322"/>
                </a:moveTo>
                <a:lnTo>
                  <a:pt x="1797177" y="1535811"/>
                </a:lnTo>
                <a:lnTo>
                  <a:pt x="1759331" y="1540256"/>
                </a:lnTo>
                <a:lnTo>
                  <a:pt x="1776730" y="1691640"/>
                </a:lnTo>
                <a:lnTo>
                  <a:pt x="1814576" y="1687322"/>
                </a:lnTo>
                <a:close/>
              </a:path>
              <a:path w="2292350" h="2752090">
                <a:moveTo>
                  <a:pt x="1875282" y="2217166"/>
                </a:moveTo>
                <a:lnTo>
                  <a:pt x="1858010" y="2065782"/>
                </a:lnTo>
                <a:lnTo>
                  <a:pt x="1820037" y="2070100"/>
                </a:lnTo>
                <a:lnTo>
                  <a:pt x="1837436" y="2221484"/>
                </a:lnTo>
                <a:lnTo>
                  <a:pt x="1875282" y="2217166"/>
                </a:lnTo>
                <a:close/>
              </a:path>
              <a:path w="2292350" h="2752090">
                <a:moveTo>
                  <a:pt x="1905762" y="2482164"/>
                </a:moveTo>
                <a:lnTo>
                  <a:pt x="1888363" y="2330704"/>
                </a:lnTo>
                <a:lnTo>
                  <a:pt x="1850517" y="2335149"/>
                </a:lnTo>
                <a:lnTo>
                  <a:pt x="1867916" y="2486507"/>
                </a:lnTo>
                <a:lnTo>
                  <a:pt x="1905762" y="2482164"/>
                </a:lnTo>
                <a:close/>
              </a:path>
              <a:path w="2292350" h="2752090">
                <a:moveTo>
                  <a:pt x="1924050" y="1990471"/>
                </a:moveTo>
                <a:lnTo>
                  <a:pt x="1839061" y="1901291"/>
                </a:lnTo>
                <a:lnTo>
                  <a:pt x="1827530" y="1800860"/>
                </a:lnTo>
                <a:lnTo>
                  <a:pt x="1789684" y="1805178"/>
                </a:lnTo>
                <a:lnTo>
                  <a:pt x="1800326" y="1897824"/>
                </a:lnTo>
                <a:lnTo>
                  <a:pt x="1791335" y="1906397"/>
                </a:lnTo>
                <a:lnTo>
                  <a:pt x="1802676" y="1918322"/>
                </a:lnTo>
                <a:lnTo>
                  <a:pt x="1807083" y="1956562"/>
                </a:lnTo>
                <a:lnTo>
                  <a:pt x="1835975" y="1953272"/>
                </a:lnTo>
                <a:lnTo>
                  <a:pt x="1896491" y="2016772"/>
                </a:lnTo>
                <a:lnTo>
                  <a:pt x="1924050" y="1990471"/>
                </a:lnTo>
                <a:close/>
              </a:path>
              <a:path w="2292350" h="2752090">
                <a:moveTo>
                  <a:pt x="1936115" y="2747124"/>
                </a:moveTo>
                <a:lnTo>
                  <a:pt x="1918716" y="2595715"/>
                </a:lnTo>
                <a:lnTo>
                  <a:pt x="1880870" y="2600058"/>
                </a:lnTo>
                <a:lnTo>
                  <a:pt x="1898269" y="2751467"/>
                </a:lnTo>
                <a:lnTo>
                  <a:pt x="1936115" y="2747124"/>
                </a:lnTo>
                <a:close/>
              </a:path>
              <a:path w="2292350" h="2752090">
                <a:moveTo>
                  <a:pt x="2108073" y="2183511"/>
                </a:moveTo>
                <a:lnTo>
                  <a:pt x="2002917" y="2073148"/>
                </a:lnTo>
                <a:lnTo>
                  <a:pt x="1975358" y="2099437"/>
                </a:lnTo>
                <a:lnTo>
                  <a:pt x="2080514" y="2209800"/>
                </a:lnTo>
                <a:lnTo>
                  <a:pt x="2108073" y="2183511"/>
                </a:lnTo>
                <a:close/>
              </a:path>
              <a:path w="2292350" h="2752090">
                <a:moveTo>
                  <a:pt x="2292223" y="2376424"/>
                </a:moveTo>
                <a:lnTo>
                  <a:pt x="2186940" y="2266188"/>
                </a:lnTo>
                <a:lnTo>
                  <a:pt x="2159381" y="2292477"/>
                </a:lnTo>
                <a:lnTo>
                  <a:pt x="2264537" y="2402776"/>
                </a:lnTo>
                <a:lnTo>
                  <a:pt x="2292223" y="2376424"/>
                </a:lnTo>
                <a:close/>
              </a:path>
            </a:pathLst>
          </a:custGeom>
          <a:solidFill>
            <a:srgbClr val="800000"/>
          </a:solidFill>
        </p:spPr>
        <p:txBody>
          <a:bodyPr wrap="square" lIns="0" tIns="0" rIns="0" bIns="0" rtlCol="0"/>
          <a:lstStyle/>
          <a:p>
            <a:endParaRPr/>
          </a:p>
        </p:txBody>
      </p:sp>
      <p:sp>
        <p:nvSpPr>
          <p:cNvPr id="7" name="object 7"/>
          <p:cNvSpPr/>
          <p:nvPr/>
        </p:nvSpPr>
        <p:spPr>
          <a:xfrm>
            <a:off x="7165730" y="68997"/>
            <a:ext cx="1898741" cy="1947838"/>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82</a:t>
            </a:fld>
            <a:endParaRPr sz="1400">
              <a:latin typeface="Arial"/>
              <a:cs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4605122" cy="514350"/>
          </a:xfrm>
          <a:prstGeom prst="rect">
            <a:avLst/>
          </a:prstGeom>
        </p:spPr>
        <p:txBody>
          <a:bodyPr vert="horz" wrap="square" lIns="0" tIns="13335" rIns="0" bIns="0" rtlCol="0">
            <a:spAutoFit/>
          </a:bodyPr>
          <a:lstStyle/>
          <a:p>
            <a:pPr marL="12700">
              <a:lnSpc>
                <a:spcPct val="100000"/>
              </a:lnSpc>
              <a:spcBef>
                <a:spcPts val="105"/>
              </a:spcBef>
            </a:pPr>
            <a:r>
              <a:rPr dirty="0"/>
              <a:t>Put down</a:t>
            </a:r>
            <a:r>
              <a:rPr spc="-95" dirty="0"/>
              <a:t> </a:t>
            </a:r>
            <a:r>
              <a:rPr dirty="0"/>
              <a:t>Chopsticks</a:t>
            </a:r>
          </a:p>
        </p:txBody>
      </p:sp>
      <p:sp>
        <p:nvSpPr>
          <p:cNvPr id="4" name="object 4"/>
          <p:cNvSpPr txBox="1"/>
          <p:nvPr/>
        </p:nvSpPr>
        <p:spPr>
          <a:xfrm>
            <a:off x="690168" y="959126"/>
            <a:ext cx="6579234" cy="3610610"/>
          </a:xfrm>
          <a:prstGeom prst="rect">
            <a:avLst/>
          </a:prstGeom>
        </p:spPr>
        <p:txBody>
          <a:bodyPr vert="horz" wrap="square" lIns="0" tIns="97790" rIns="0" bIns="0" rtlCol="0">
            <a:spAutoFit/>
          </a:bodyPr>
          <a:lstStyle/>
          <a:p>
            <a:pPr marL="12700">
              <a:lnSpc>
                <a:spcPct val="100000"/>
              </a:lnSpc>
              <a:spcBef>
                <a:spcPts val="770"/>
              </a:spcBef>
            </a:pPr>
            <a:r>
              <a:rPr sz="2800" b="1" spc="-10" dirty="0">
                <a:solidFill>
                  <a:srgbClr val="000066"/>
                </a:solidFill>
                <a:latin typeface="Courier New"/>
                <a:cs typeface="Courier New"/>
              </a:rPr>
              <a:t>void </a:t>
            </a:r>
            <a:r>
              <a:rPr sz="2800" b="1" spc="-10" dirty="0">
                <a:solidFill>
                  <a:srgbClr val="800000"/>
                </a:solidFill>
                <a:latin typeface="Courier New"/>
                <a:cs typeface="Courier New"/>
              </a:rPr>
              <a:t>putDown</a:t>
            </a:r>
            <a:r>
              <a:rPr sz="2800" b="1" spc="-10" dirty="0">
                <a:solidFill>
                  <a:srgbClr val="000066"/>
                </a:solidFill>
                <a:latin typeface="Courier New"/>
                <a:cs typeface="Courier New"/>
              </a:rPr>
              <a:t>(int</a:t>
            </a:r>
            <a:r>
              <a:rPr sz="2800" b="1" spc="-30" dirty="0">
                <a:solidFill>
                  <a:srgbClr val="000066"/>
                </a:solidFill>
                <a:latin typeface="Courier New"/>
                <a:cs typeface="Courier New"/>
              </a:rPr>
              <a:t> </a:t>
            </a:r>
            <a:r>
              <a:rPr sz="2800" b="1" spc="-10" dirty="0">
                <a:solidFill>
                  <a:srgbClr val="000066"/>
                </a:solidFill>
                <a:latin typeface="Courier New"/>
                <a:cs typeface="Courier New"/>
              </a:rPr>
              <a:t>i)</a:t>
            </a:r>
            <a:endParaRPr sz="2800">
              <a:latin typeface="Courier New"/>
              <a:cs typeface="Courier New"/>
            </a:endParaRPr>
          </a:p>
          <a:p>
            <a:pPr marL="12700">
              <a:lnSpc>
                <a:spcPct val="100000"/>
              </a:lnSpc>
              <a:spcBef>
                <a:spcPts val="670"/>
              </a:spcBef>
            </a:pPr>
            <a:r>
              <a:rPr sz="2800" b="1" spc="-5" dirty="0">
                <a:solidFill>
                  <a:srgbClr val="000066"/>
                </a:solidFill>
                <a:latin typeface="Courier New"/>
                <a:cs typeface="Courier New"/>
              </a:rPr>
              <a:t>{</a:t>
            </a:r>
            <a:endParaRPr sz="2800">
              <a:latin typeface="Courier New"/>
              <a:cs typeface="Courier New"/>
            </a:endParaRPr>
          </a:p>
          <a:p>
            <a:pPr marL="1841500">
              <a:lnSpc>
                <a:spcPct val="100000"/>
              </a:lnSpc>
              <a:spcBef>
                <a:spcPts val="675"/>
              </a:spcBef>
            </a:pPr>
            <a:r>
              <a:rPr sz="2800" b="1" spc="-10" dirty="0">
                <a:solidFill>
                  <a:srgbClr val="000066"/>
                </a:solidFill>
                <a:latin typeface="Courier New"/>
                <a:cs typeface="Courier New"/>
              </a:rPr>
              <a:t>state[i] </a:t>
            </a:r>
            <a:r>
              <a:rPr sz="2800" b="1" spc="-5" dirty="0">
                <a:solidFill>
                  <a:srgbClr val="000066"/>
                </a:solidFill>
                <a:latin typeface="Courier New"/>
                <a:cs typeface="Courier New"/>
              </a:rPr>
              <a:t>=</a:t>
            </a:r>
            <a:r>
              <a:rPr sz="2800" b="1" spc="-45" dirty="0">
                <a:solidFill>
                  <a:srgbClr val="000066"/>
                </a:solidFill>
                <a:latin typeface="Courier New"/>
                <a:cs typeface="Courier New"/>
              </a:rPr>
              <a:t> </a:t>
            </a:r>
            <a:r>
              <a:rPr sz="2800" b="1" spc="-10" dirty="0">
                <a:solidFill>
                  <a:srgbClr val="000066"/>
                </a:solidFill>
                <a:latin typeface="Courier New"/>
                <a:cs typeface="Courier New"/>
              </a:rPr>
              <a:t>THINKING;</a:t>
            </a:r>
            <a:endParaRPr sz="2800">
              <a:latin typeface="Courier New"/>
              <a:cs typeface="Courier New"/>
            </a:endParaRPr>
          </a:p>
          <a:p>
            <a:pPr marL="2755900">
              <a:lnSpc>
                <a:spcPct val="100000"/>
              </a:lnSpc>
              <a:spcBef>
                <a:spcPts val="1470"/>
              </a:spcBef>
            </a:pPr>
            <a:r>
              <a:rPr sz="2000" b="1" spc="-5" dirty="0">
                <a:solidFill>
                  <a:srgbClr val="000066"/>
                </a:solidFill>
                <a:latin typeface="Courier New"/>
                <a:cs typeface="Courier New"/>
              </a:rPr>
              <a:t>// test the two</a:t>
            </a:r>
            <a:r>
              <a:rPr sz="2000" b="1" spc="-35" dirty="0">
                <a:solidFill>
                  <a:srgbClr val="000066"/>
                </a:solidFill>
                <a:latin typeface="Courier New"/>
                <a:cs typeface="Courier New"/>
              </a:rPr>
              <a:t> </a:t>
            </a:r>
            <a:r>
              <a:rPr sz="2000" b="1" spc="-5" dirty="0">
                <a:solidFill>
                  <a:srgbClr val="000066"/>
                </a:solidFill>
                <a:latin typeface="Courier New"/>
                <a:cs typeface="Courier New"/>
              </a:rPr>
              <a:t>neighbors</a:t>
            </a:r>
            <a:endParaRPr sz="2000">
              <a:latin typeface="Courier New"/>
              <a:cs typeface="Courier New"/>
            </a:endParaRPr>
          </a:p>
          <a:p>
            <a:pPr marL="1841500">
              <a:lnSpc>
                <a:spcPct val="100000"/>
              </a:lnSpc>
              <a:spcBef>
                <a:spcPts val="835"/>
              </a:spcBef>
            </a:pPr>
            <a:r>
              <a:rPr sz="2800" b="1" spc="-10" dirty="0">
                <a:solidFill>
                  <a:srgbClr val="000066"/>
                </a:solidFill>
                <a:latin typeface="Courier New"/>
                <a:cs typeface="Courier New"/>
              </a:rPr>
              <a:t>test((i </a:t>
            </a:r>
            <a:r>
              <a:rPr sz="2800" b="1" spc="-5" dirty="0">
                <a:solidFill>
                  <a:srgbClr val="000066"/>
                </a:solidFill>
                <a:latin typeface="Courier New"/>
                <a:cs typeface="Courier New"/>
              </a:rPr>
              <a:t>+ 4) %</a:t>
            </a:r>
            <a:r>
              <a:rPr sz="2800" b="1" spc="-100" dirty="0">
                <a:solidFill>
                  <a:srgbClr val="000066"/>
                </a:solidFill>
                <a:latin typeface="Courier New"/>
                <a:cs typeface="Courier New"/>
              </a:rPr>
              <a:t> </a:t>
            </a:r>
            <a:r>
              <a:rPr sz="2800" b="1" spc="-10" dirty="0">
                <a:solidFill>
                  <a:srgbClr val="000066"/>
                </a:solidFill>
                <a:latin typeface="Courier New"/>
                <a:cs typeface="Courier New"/>
              </a:rPr>
              <a:t>5);</a:t>
            </a:r>
            <a:endParaRPr sz="2800">
              <a:latin typeface="Courier New"/>
              <a:cs typeface="Courier New"/>
            </a:endParaRPr>
          </a:p>
          <a:p>
            <a:pPr marL="1841500">
              <a:lnSpc>
                <a:spcPct val="100000"/>
              </a:lnSpc>
              <a:spcBef>
                <a:spcPts val="670"/>
              </a:spcBef>
            </a:pPr>
            <a:r>
              <a:rPr sz="2800" b="1" spc="-10" dirty="0">
                <a:solidFill>
                  <a:srgbClr val="000066"/>
                </a:solidFill>
                <a:latin typeface="Courier New"/>
                <a:cs typeface="Courier New"/>
              </a:rPr>
              <a:t>test((i </a:t>
            </a:r>
            <a:r>
              <a:rPr sz="2800" b="1" spc="-5" dirty="0">
                <a:solidFill>
                  <a:srgbClr val="000066"/>
                </a:solidFill>
                <a:latin typeface="Courier New"/>
                <a:cs typeface="Courier New"/>
              </a:rPr>
              <a:t>+ 1) %</a:t>
            </a:r>
            <a:r>
              <a:rPr sz="2800" b="1" spc="-100" dirty="0">
                <a:solidFill>
                  <a:srgbClr val="000066"/>
                </a:solidFill>
                <a:latin typeface="Courier New"/>
                <a:cs typeface="Courier New"/>
              </a:rPr>
              <a:t> </a:t>
            </a:r>
            <a:r>
              <a:rPr sz="2800" b="1" spc="-10" dirty="0">
                <a:solidFill>
                  <a:srgbClr val="000066"/>
                </a:solidFill>
                <a:latin typeface="Courier New"/>
                <a:cs typeface="Courier New"/>
              </a:rPr>
              <a:t>5);</a:t>
            </a:r>
            <a:endParaRPr sz="2800">
              <a:latin typeface="Courier New"/>
              <a:cs typeface="Courier New"/>
            </a:endParaRPr>
          </a:p>
          <a:p>
            <a:pPr marL="12700">
              <a:lnSpc>
                <a:spcPct val="100000"/>
              </a:lnSpc>
              <a:spcBef>
                <a:spcPts val="675"/>
              </a:spcBef>
            </a:pPr>
            <a:r>
              <a:rPr sz="2800" b="1" spc="-5" dirty="0">
                <a:solidFill>
                  <a:srgbClr val="000066"/>
                </a:solidFill>
                <a:latin typeface="Courier New"/>
                <a:cs typeface="Courier New"/>
              </a:rPr>
              <a:t>}</a:t>
            </a:r>
            <a:endParaRPr sz="2800">
              <a:latin typeface="Courier New"/>
              <a:cs typeface="Courier New"/>
            </a:endParaRPr>
          </a:p>
        </p:txBody>
      </p:sp>
      <p:sp>
        <p:nvSpPr>
          <p:cNvPr id="5" name="object 5"/>
          <p:cNvSpPr txBox="1"/>
          <p:nvPr/>
        </p:nvSpPr>
        <p:spPr>
          <a:xfrm>
            <a:off x="2339339" y="4942332"/>
            <a:ext cx="6172200" cy="835660"/>
          </a:xfrm>
          <a:prstGeom prst="rect">
            <a:avLst/>
          </a:prstGeom>
          <a:ln w="12700">
            <a:solidFill>
              <a:srgbClr val="800000"/>
            </a:solidFill>
          </a:ln>
        </p:spPr>
        <p:txBody>
          <a:bodyPr vert="horz" wrap="square" lIns="0" tIns="35560" rIns="0" bIns="0" rtlCol="0">
            <a:spAutoFit/>
          </a:bodyPr>
          <a:lstStyle/>
          <a:p>
            <a:pPr marL="92075" marR="488950">
              <a:lnSpc>
                <a:spcPct val="100000"/>
              </a:lnSpc>
              <a:spcBef>
                <a:spcPts val="280"/>
              </a:spcBef>
            </a:pPr>
            <a:r>
              <a:rPr sz="2400" spc="-5" dirty="0">
                <a:solidFill>
                  <a:srgbClr val="800000"/>
                </a:solidFill>
                <a:latin typeface="Times New Roman"/>
                <a:cs typeface="Times New Roman"/>
              </a:rPr>
              <a:t>Once </a:t>
            </a:r>
            <a:r>
              <a:rPr sz="2400" dirty="0">
                <a:solidFill>
                  <a:srgbClr val="800000"/>
                </a:solidFill>
                <a:latin typeface="Times New Roman"/>
                <a:cs typeface="Times New Roman"/>
              </a:rPr>
              <a:t>eating </a:t>
            </a:r>
            <a:r>
              <a:rPr sz="2400" spc="-5" dirty="0">
                <a:solidFill>
                  <a:srgbClr val="800000"/>
                </a:solidFill>
                <a:latin typeface="Times New Roman"/>
                <a:cs typeface="Times New Roman"/>
              </a:rPr>
              <a:t>is </a:t>
            </a:r>
            <a:r>
              <a:rPr sz="2400" dirty="0">
                <a:solidFill>
                  <a:srgbClr val="800000"/>
                </a:solidFill>
                <a:latin typeface="Times New Roman"/>
                <a:cs typeface="Times New Roman"/>
              </a:rPr>
              <a:t>done, a philosopher tries to</a:t>
            </a:r>
            <a:r>
              <a:rPr sz="2400" spc="-75" dirty="0">
                <a:solidFill>
                  <a:srgbClr val="800000"/>
                </a:solidFill>
                <a:latin typeface="Times New Roman"/>
                <a:cs typeface="Times New Roman"/>
              </a:rPr>
              <a:t> </a:t>
            </a:r>
            <a:r>
              <a:rPr sz="2400" dirty="0">
                <a:solidFill>
                  <a:srgbClr val="800000"/>
                </a:solidFill>
                <a:latin typeface="Times New Roman"/>
                <a:cs typeface="Times New Roman"/>
              </a:rPr>
              <a:t>get  his/her neighbors eating using</a:t>
            </a:r>
            <a:r>
              <a:rPr sz="2400" spc="-60" dirty="0">
                <a:solidFill>
                  <a:srgbClr val="800000"/>
                </a:solidFill>
                <a:latin typeface="Times New Roman"/>
                <a:cs typeface="Times New Roman"/>
              </a:rPr>
              <a:t> </a:t>
            </a:r>
            <a:r>
              <a:rPr sz="2400" dirty="0">
                <a:solidFill>
                  <a:srgbClr val="800000"/>
                </a:solidFill>
                <a:latin typeface="Times New Roman"/>
                <a:cs typeface="Times New Roman"/>
              </a:rPr>
              <a:t>test.</a:t>
            </a:r>
            <a:endParaRPr sz="2400">
              <a:latin typeface="Times New Roman"/>
              <a:cs typeface="Times New Roman"/>
            </a:endParaRPr>
          </a:p>
        </p:txBody>
      </p:sp>
      <p:sp>
        <p:nvSpPr>
          <p:cNvPr id="6" name="object 6"/>
          <p:cNvSpPr/>
          <p:nvPr/>
        </p:nvSpPr>
        <p:spPr>
          <a:xfrm>
            <a:off x="7165730" y="68997"/>
            <a:ext cx="1898741" cy="1947838"/>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8815705" y="6522338"/>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83</a:t>
            </a:fld>
            <a:endParaRPr sz="1400">
              <a:latin typeface="Arial"/>
              <a:cs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57174" y="369313"/>
            <a:ext cx="7783626" cy="855344"/>
          </a:xfrm>
          <a:prstGeom prst="rect">
            <a:avLst/>
          </a:prstGeom>
        </p:spPr>
        <p:txBody>
          <a:bodyPr vert="horz" wrap="square" lIns="0" tIns="159385" rIns="0" bIns="0" rtlCol="0">
            <a:spAutoFit/>
          </a:bodyPr>
          <a:lstStyle/>
          <a:p>
            <a:pPr marL="441959" marR="5080">
              <a:lnSpc>
                <a:spcPct val="70000"/>
              </a:lnSpc>
              <a:spcBef>
                <a:spcPts val="1255"/>
              </a:spcBef>
            </a:pPr>
            <a:r>
              <a:rPr dirty="0"/>
              <a:t>Relationship between </a:t>
            </a:r>
            <a:r>
              <a:rPr spc="-5" dirty="0"/>
              <a:t>monitors and</a:t>
            </a:r>
            <a:r>
              <a:rPr spc="-105" dirty="0"/>
              <a:t> </a:t>
            </a:r>
            <a:r>
              <a:rPr dirty="0"/>
              <a:t>other mechanisms</a:t>
            </a:r>
          </a:p>
        </p:txBody>
      </p:sp>
      <p:sp>
        <p:nvSpPr>
          <p:cNvPr id="6" name="object 6"/>
          <p:cNvSpPr/>
          <p:nvPr/>
        </p:nvSpPr>
        <p:spPr>
          <a:xfrm>
            <a:off x="1006754" y="2009520"/>
            <a:ext cx="228600" cy="23774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6754" y="3887470"/>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63928" y="4719828"/>
            <a:ext cx="320040" cy="330707"/>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336928" y="1832229"/>
            <a:ext cx="7168515" cy="3233420"/>
          </a:xfrm>
          <a:prstGeom prst="rect">
            <a:avLst/>
          </a:prstGeom>
        </p:spPr>
        <p:txBody>
          <a:bodyPr vert="horz" wrap="square" lIns="0" tIns="12065" rIns="0" bIns="0" rtlCol="0">
            <a:spAutoFit/>
          </a:bodyPr>
          <a:lstStyle/>
          <a:p>
            <a:pPr marL="12700" marR="5080">
              <a:lnSpc>
                <a:spcPct val="100000"/>
              </a:lnSpc>
              <a:spcBef>
                <a:spcPts val="95"/>
              </a:spcBef>
            </a:pPr>
            <a:r>
              <a:rPr sz="2800" b="1" spc="-10" dirty="0">
                <a:solidFill>
                  <a:srgbClr val="006666"/>
                </a:solidFill>
                <a:latin typeface="Arial"/>
                <a:cs typeface="Arial"/>
              </a:rPr>
              <a:t>The </a:t>
            </a:r>
            <a:r>
              <a:rPr sz="2800" b="1" spc="-5" dirty="0">
                <a:solidFill>
                  <a:srgbClr val="006666"/>
                </a:solidFill>
                <a:latin typeface="Arial"/>
                <a:cs typeface="Arial"/>
              </a:rPr>
              <a:t>monitors are implemented using  semaphores or other mechanisms already  </a:t>
            </a:r>
            <a:r>
              <a:rPr sz="2800" b="1" dirty="0">
                <a:solidFill>
                  <a:srgbClr val="006666"/>
                </a:solidFill>
                <a:latin typeface="Arial"/>
                <a:cs typeface="Arial"/>
              </a:rPr>
              <a:t>seen</a:t>
            </a:r>
            <a:endParaRPr sz="2800">
              <a:latin typeface="Arial"/>
              <a:cs typeface="Arial"/>
            </a:endParaRPr>
          </a:p>
          <a:p>
            <a:pPr>
              <a:lnSpc>
                <a:spcPct val="100000"/>
              </a:lnSpc>
              <a:spcBef>
                <a:spcPts val="50"/>
              </a:spcBef>
            </a:pPr>
            <a:endParaRPr sz="4050">
              <a:latin typeface="Arial"/>
              <a:cs typeface="Arial"/>
            </a:endParaRPr>
          </a:p>
          <a:p>
            <a:pPr marL="12700" marR="404495">
              <a:lnSpc>
                <a:spcPct val="100000"/>
              </a:lnSpc>
            </a:pPr>
            <a:r>
              <a:rPr sz="2800" b="1" spc="-5" dirty="0">
                <a:solidFill>
                  <a:srgbClr val="006666"/>
                </a:solidFill>
                <a:latin typeface="Arial"/>
                <a:cs typeface="Arial"/>
              </a:rPr>
              <a:t>It is </a:t>
            </a:r>
            <a:r>
              <a:rPr sz="2800" b="1" dirty="0">
                <a:solidFill>
                  <a:srgbClr val="006666"/>
                </a:solidFill>
                <a:latin typeface="Arial"/>
                <a:cs typeface="Arial"/>
              </a:rPr>
              <a:t>also </a:t>
            </a:r>
            <a:r>
              <a:rPr sz="2800" b="1" spc="-5" dirty="0">
                <a:solidFill>
                  <a:srgbClr val="006666"/>
                </a:solidFill>
                <a:latin typeface="Arial"/>
                <a:cs typeface="Arial"/>
              </a:rPr>
              <a:t>possible to set up semaphores  using</a:t>
            </a:r>
            <a:r>
              <a:rPr sz="2800" b="1" dirty="0">
                <a:solidFill>
                  <a:srgbClr val="006666"/>
                </a:solidFill>
                <a:latin typeface="Arial"/>
                <a:cs typeface="Arial"/>
              </a:rPr>
              <a:t> </a:t>
            </a:r>
            <a:r>
              <a:rPr sz="2800" b="1" spc="-5" dirty="0">
                <a:solidFill>
                  <a:srgbClr val="006666"/>
                </a:solidFill>
                <a:latin typeface="Arial"/>
                <a:cs typeface="Arial"/>
              </a:rPr>
              <a:t>monitors!</a:t>
            </a:r>
            <a:endParaRPr sz="2800">
              <a:latin typeface="Arial"/>
              <a:cs typeface="Arial"/>
            </a:endParaRPr>
          </a:p>
          <a:p>
            <a:pPr marL="413384">
              <a:lnSpc>
                <a:spcPct val="100000"/>
              </a:lnSpc>
              <a:spcBef>
                <a:spcPts val="635"/>
              </a:spcBef>
            </a:pPr>
            <a:r>
              <a:rPr sz="2600" dirty="0">
                <a:solidFill>
                  <a:srgbClr val="006666"/>
                </a:solidFill>
                <a:latin typeface="Arial"/>
                <a:cs typeface="Arial"/>
              </a:rPr>
              <a:t>See text</a:t>
            </a:r>
            <a:endParaRPr sz="260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84</a:t>
            </a:fld>
            <a:endParaRP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469849"/>
            <a:ext cx="6281522" cy="505908"/>
          </a:xfrm>
          <a:prstGeom prst="rect">
            <a:avLst/>
          </a:prstGeom>
        </p:spPr>
        <p:txBody>
          <a:bodyPr vert="horz" wrap="square" lIns="0" tIns="13335" rIns="0" bIns="0" rtlCol="0">
            <a:spAutoFit/>
          </a:bodyPr>
          <a:lstStyle/>
          <a:p>
            <a:pPr marL="12700">
              <a:lnSpc>
                <a:spcPct val="100000"/>
              </a:lnSpc>
              <a:spcBef>
                <a:spcPts val="105"/>
              </a:spcBef>
            </a:pPr>
            <a:r>
              <a:rPr dirty="0"/>
              <a:t>The problem of </a:t>
            </a:r>
            <a:r>
              <a:rPr spc="-5" dirty="0"/>
              <a:t>CS in </a:t>
            </a:r>
            <a:r>
              <a:rPr dirty="0"/>
              <a:t>practice</a:t>
            </a:r>
            <a:r>
              <a:rPr spc="-114" dirty="0"/>
              <a:t> </a:t>
            </a:r>
            <a:r>
              <a:rPr spc="-5" dirty="0"/>
              <a:t>...</a:t>
            </a:r>
          </a:p>
        </p:txBody>
      </p:sp>
      <p:sp>
        <p:nvSpPr>
          <p:cNvPr id="4" name="object 4"/>
          <p:cNvSpPr/>
          <p:nvPr/>
        </p:nvSpPr>
        <p:spPr>
          <a:xfrm>
            <a:off x="1006754" y="1497202"/>
            <a:ext cx="228600" cy="23774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body" idx="1"/>
          </p:nvPr>
        </p:nvSpPr>
        <p:spPr>
          <a:xfrm>
            <a:off x="1336928" y="1248589"/>
            <a:ext cx="7313930" cy="2238636"/>
          </a:xfrm>
          <a:prstGeom prst="rect">
            <a:avLst/>
          </a:prstGeom>
        </p:spPr>
        <p:txBody>
          <a:bodyPr vert="horz" wrap="square" lIns="0" tIns="83386" rIns="0" bIns="0" rtlCol="0">
            <a:spAutoFit/>
          </a:bodyPr>
          <a:lstStyle/>
          <a:p>
            <a:pPr marL="12700" marR="5080">
              <a:lnSpc>
                <a:spcPct val="100000"/>
              </a:lnSpc>
              <a:spcBef>
                <a:spcPts val="95"/>
              </a:spcBef>
            </a:pPr>
            <a:r>
              <a:rPr spc="-5" dirty="0"/>
              <a:t>Real </a:t>
            </a:r>
            <a:r>
              <a:rPr spc="-10" dirty="0"/>
              <a:t>systems </a:t>
            </a:r>
            <a:r>
              <a:rPr spc="-5" dirty="0"/>
              <a:t>make available </a:t>
            </a:r>
            <a:r>
              <a:rPr dirty="0"/>
              <a:t>several  </a:t>
            </a:r>
            <a:r>
              <a:rPr spc="-5" dirty="0"/>
              <a:t>mechanisms which can be used to achieve  the most efficient solution in different  situations</a:t>
            </a:r>
            <a:r>
              <a:rPr lang="en-CA" spc="-5" dirty="0"/>
              <a:t> (must be aware of the complexities of synchronization)</a:t>
            </a:r>
            <a:endParaRPr spc="-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85</a:t>
            </a:fld>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469849"/>
            <a:ext cx="6697194" cy="505908"/>
          </a:xfrm>
          <a:prstGeom prst="rect">
            <a:avLst/>
          </a:prstGeom>
        </p:spPr>
        <p:txBody>
          <a:bodyPr vert="horz" wrap="square" lIns="0" tIns="13335" rIns="0" bIns="0" rtlCol="0">
            <a:spAutoFit/>
          </a:bodyPr>
          <a:lstStyle/>
          <a:p>
            <a:pPr marL="12700">
              <a:lnSpc>
                <a:spcPct val="100000"/>
              </a:lnSpc>
              <a:spcBef>
                <a:spcPts val="105"/>
              </a:spcBef>
            </a:pPr>
            <a:r>
              <a:rPr spc="-5" dirty="0"/>
              <a:t>Important </a:t>
            </a:r>
            <a:r>
              <a:rPr dirty="0"/>
              <a:t>concepts </a:t>
            </a:r>
            <a:r>
              <a:rPr spc="-5" dirty="0"/>
              <a:t>in </a:t>
            </a:r>
            <a:r>
              <a:rPr dirty="0"/>
              <a:t>Chapter</a:t>
            </a:r>
            <a:r>
              <a:rPr spc="-120" dirty="0"/>
              <a:t> </a:t>
            </a:r>
            <a:r>
              <a:rPr dirty="0"/>
              <a:t>6</a:t>
            </a:r>
          </a:p>
        </p:txBody>
      </p:sp>
      <p:sp>
        <p:nvSpPr>
          <p:cNvPr id="6" name="object 6"/>
          <p:cNvSpPr/>
          <p:nvPr/>
        </p:nvSpPr>
        <p:spPr>
          <a:xfrm>
            <a:off x="1006754" y="1454530"/>
            <a:ext cx="228600" cy="23774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006754" y="1924176"/>
            <a:ext cx="228600" cy="2377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463928" y="2289936"/>
            <a:ext cx="320040" cy="33070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006754" y="2829432"/>
            <a:ext cx="228600" cy="23774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06754" y="3298520"/>
            <a:ext cx="228600" cy="238048"/>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006754" y="3768597"/>
            <a:ext cx="228600" cy="237744"/>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1006754" y="4237990"/>
            <a:ext cx="228600" cy="237744"/>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463928" y="4603445"/>
            <a:ext cx="320040" cy="331012"/>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1006754" y="5143500"/>
            <a:ext cx="228600" cy="237744"/>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1336928" y="1233703"/>
            <a:ext cx="7186295" cy="4568190"/>
          </a:xfrm>
          <a:prstGeom prst="rect">
            <a:avLst/>
          </a:prstGeom>
        </p:spPr>
        <p:txBody>
          <a:bodyPr vert="horz" wrap="square" lIns="0" tIns="55244" rIns="0" bIns="0" rtlCol="0">
            <a:spAutoFit/>
          </a:bodyPr>
          <a:lstStyle/>
          <a:p>
            <a:pPr marL="12700">
              <a:lnSpc>
                <a:spcPct val="100000"/>
              </a:lnSpc>
              <a:spcBef>
                <a:spcPts val="434"/>
              </a:spcBef>
            </a:pPr>
            <a:r>
              <a:rPr sz="2800" b="1" dirty="0">
                <a:solidFill>
                  <a:srgbClr val="006666"/>
                </a:solidFill>
                <a:latin typeface="Arial"/>
                <a:cs typeface="Arial"/>
              </a:rPr>
              <a:t>Critical </a:t>
            </a:r>
            <a:r>
              <a:rPr sz="2800" b="1" spc="-5" dirty="0">
                <a:solidFill>
                  <a:srgbClr val="006666"/>
                </a:solidFill>
                <a:latin typeface="Arial"/>
                <a:cs typeface="Arial"/>
              </a:rPr>
              <a:t>sections:</a:t>
            </a:r>
            <a:r>
              <a:rPr sz="2800" b="1" spc="35" dirty="0">
                <a:solidFill>
                  <a:srgbClr val="006666"/>
                </a:solidFill>
                <a:latin typeface="Arial"/>
                <a:cs typeface="Arial"/>
              </a:rPr>
              <a:t> </a:t>
            </a:r>
            <a:r>
              <a:rPr sz="2800" b="1" spc="-5" dirty="0">
                <a:solidFill>
                  <a:srgbClr val="006666"/>
                </a:solidFill>
                <a:latin typeface="Arial"/>
                <a:cs typeface="Arial"/>
              </a:rPr>
              <a:t>why</a:t>
            </a:r>
            <a:endParaRPr sz="2800">
              <a:latin typeface="Arial"/>
              <a:cs typeface="Arial"/>
            </a:endParaRPr>
          </a:p>
          <a:p>
            <a:pPr marL="12700">
              <a:lnSpc>
                <a:spcPct val="100000"/>
              </a:lnSpc>
              <a:spcBef>
                <a:spcPts val="340"/>
              </a:spcBef>
            </a:pPr>
            <a:r>
              <a:rPr sz="2800" b="1" spc="-5" dirty="0">
                <a:solidFill>
                  <a:srgbClr val="006666"/>
                </a:solidFill>
                <a:latin typeface="Arial"/>
                <a:cs typeface="Arial"/>
              </a:rPr>
              <a:t>Difficulty of the </a:t>
            </a:r>
            <a:r>
              <a:rPr sz="2800" b="1" spc="-10" dirty="0">
                <a:solidFill>
                  <a:srgbClr val="006666"/>
                </a:solidFill>
                <a:latin typeface="Arial"/>
                <a:cs typeface="Arial"/>
              </a:rPr>
              <a:t>synch </a:t>
            </a:r>
            <a:r>
              <a:rPr sz="2800" b="1" spc="-5" dirty="0">
                <a:solidFill>
                  <a:srgbClr val="006666"/>
                </a:solidFill>
                <a:latin typeface="Arial"/>
                <a:cs typeface="Arial"/>
              </a:rPr>
              <a:t>problem on</a:t>
            </a:r>
            <a:r>
              <a:rPr sz="2800" b="1" spc="135" dirty="0">
                <a:solidFill>
                  <a:srgbClr val="006666"/>
                </a:solidFill>
                <a:latin typeface="Arial"/>
                <a:cs typeface="Arial"/>
              </a:rPr>
              <a:t> </a:t>
            </a:r>
            <a:r>
              <a:rPr sz="2800" b="1" spc="-5" dirty="0">
                <a:solidFill>
                  <a:srgbClr val="006666"/>
                </a:solidFill>
                <a:latin typeface="Arial"/>
                <a:cs typeface="Arial"/>
              </a:rPr>
              <a:t>CS</a:t>
            </a:r>
            <a:endParaRPr sz="2800">
              <a:latin typeface="Arial"/>
              <a:cs typeface="Arial"/>
            </a:endParaRPr>
          </a:p>
          <a:p>
            <a:pPr marL="413384">
              <a:lnSpc>
                <a:spcPct val="100000"/>
              </a:lnSpc>
              <a:spcBef>
                <a:spcPts val="320"/>
              </a:spcBef>
            </a:pPr>
            <a:r>
              <a:rPr sz="2600" dirty="0">
                <a:solidFill>
                  <a:srgbClr val="006666"/>
                </a:solidFill>
                <a:latin typeface="Arial"/>
                <a:cs typeface="Arial"/>
              </a:rPr>
              <a:t>Good and bad</a:t>
            </a:r>
            <a:r>
              <a:rPr sz="2600" spc="5" dirty="0">
                <a:solidFill>
                  <a:srgbClr val="006666"/>
                </a:solidFill>
                <a:latin typeface="Arial"/>
                <a:cs typeface="Arial"/>
              </a:rPr>
              <a:t> </a:t>
            </a:r>
            <a:r>
              <a:rPr sz="2600" dirty="0">
                <a:solidFill>
                  <a:srgbClr val="006666"/>
                </a:solidFill>
                <a:latin typeface="Arial"/>
                <a:cs typeface="Arial"/>
              </a:rPr>
              <a:t>solutions</a:t>
            </a:r>
            <a:endParaRPr sz="2600">
              <a:latin typeface="Arial"/>
              <a:cs typeface="Arial"/>
            </a:endParaRPr>
          </a:p>
          <a:p>
            <a:pPr marL="12700" marR="2753995">
              <a:lnSpc>
                <a:spcPts val="3700"/>
              </a:lnSpc>
              <a:spcBef>
                <a:spcPts val="170"/>
              </a:spcBef>
            </a:pPr>
            <a:r>
              <a:rPr sz="2800" b="1" spc="-5" dirty="0">
                <a:solidFill>
                  <a:srgbClr val="006666"/>
                </a:solidFill>
                <a:latin typeface="Arial"/>
                <a:cs typeface="Arial"/>
              </a:rPr>
              <a:t>Atomic </a:t>
            </a:r>
            <a:r>
              <a:rPr sz="2800" b="1" dirty="0">
                <a:solidFill>
                  <a:srgbClr val="006666"/>
                </a:solidFill>
                <a:latin typeface="Arial"/>
                <a:cs typeface="Arial"/>
              </a:rPr>
              <a:t>access </a:t>
            </a:r>
            <a:r>
              <a:rPr sz="2800" b="1" spc="-5" dirty="0">
                <a:solidFill>
                  <a:srgbClr val="006666"/>
                </a:solidFill>
                <a:latin typeface="Arial"/>
                <a:cs typeface="Arial"/>
              </a:rPr>
              <a:t>to memory  Pure software</a:t>
            </a:r>
            <a:r>
              <a:rPr sz="2800" b="1" spc="5" dirty="0">
                <a:solidFill>
                  <a:srgbClr val="006666"/>
                </a:solidFill>
                <a:latin typeface="Arial"/>
                <a:cs typeface="Arial"/>
              </a:rPr>
              <a:t> </a:t>
            </a:r>
            <a:r>
              <a:rPr sz="2800" b="1" spc="-5" dirty="0">
                <a:solidFill>
                  <a:srgbClr val="006666"/>
                </a:solidFill>
                <a:latin typeface="Arial"/>
                <a:cs typeface="Arial"/>
              </a:rPr>
              <a:t>solutions</a:t>
            </a:r>
            <a:endParaRPr sz="2800">
              <a:latin typeface="Arial"/>
              <a:cs typeface="Arial"/>
            </a:endParaRPr>
          </a:p>
          <a:p>
            <a:pPr marL="12700">
              <a:lnSpc>
                <a:spcPct val="100000"/>
              </a:lnSpc>
              <a:spcBef>
                <a:spcPts val="155"/>
              </a:spcBef>
            </a:pPr>
            <a:r>
              <a:rPr sz="2800" b="1" spc="-5" dirty="0">
                <a:solidFill>
                  <a:srgbClr val="006666"/>
                </a:solidFill>
                <a:latin typeface="Arial"/>
                <a:cs typeface="Arial"/>
              </a:rPr>
              <a:t>Hardware solution:</a:t>
            </a:r>
            <a:r>
              <a:rPr sz="2800" b="1" spc="40" dirty="0">
                <a:solidFill>
                  <a:srgbClr val="006666"/>
                </a:solidFill>
                <a:latin typeface="Arial"/>
                <a:cs typeface="Arial"/>
              </a:rPr>
              <a:t> </a:t>
            </a:r>
            <a:r>
              <a:rPr sz="2800" b="1" dirty="0">
                <a:solidFill>
                  <a:srgbClr val="006666"/>
                </a:solidFill>
                <a:latin typeface="Arial"/>
                <a:cs typeface="Arial"/>
              </a:rPr>
              <a:t>test-and-set</a:t>
            </a:r>
            <a:endParaRPr sz="2800">
              <a:latin typeface="Arial"/>
              <a:cs typeface="Arial"/>
            </a:endParaRPr>
          </a:p>
          <a:p>
            <a:pPr marL="12700">
              <a:lnSpc>
                <a:spcPct val="100000"/>
              </a:lnSpc>
              <a:spcBef>
                <a:spcPts val="335"/>
              </a:spcBef>
            </a:pPr>
            <a:r>
              <a:rPr sz="2800" b="1" spc="-5" dirty="0">
                <a:solidFill>
                  <a:srgbClr val="006666"/>
                </a:solidFill>
                <a:latin typeface="Arial"/>
                <a:cs typeface="Arial"/>
              </a:rPr>
              <a:t>Solutions by </a:t>
            </a:r>
            <a:r>
              <a:rPr sz="2800" b="1" spc="-10" dirty="0">
                <a:solidFill>
                  <a:srgbClr val="006666"/>
                </a:solidFill>
                <a:latin typeface="Arial"/>
                <a:cs typeface="Arial"/>
              </a:rPr>
              <a:t>system</a:t>
            </a:r>
            <a:r>
              <a:rPr sz="2800" b="1" spc="75" dirty="0">
                <a:solidFill>
                  <a:srgbClr val="006666"/>
                </a:solidFill>
                <a:latin typeface="Arial"/>
                <a:cs typeface="Arial"/>
              </a:rPr>
              <a:t> </a:t>
            </a:r>
            <a:r>
              <a:rPr sz="2800" b="1" spc="-5" dirty="0">
                <a:solidFill>
                  <a:srgbClr val="006666"/>
                </a:solidFill>
                <a:latin typeface="Arial"/>
                <a:cs typeface="Arial"/>
              </a:rPr>
              <a:t>calls:</a:t>
            </a:r>
            <a:endParaRPr sz="2800">
              <a:latin typeface="Arial"/>
              <a:cs typeface="Arial"/>
            </a:endParaRPr>
          </a:p>
          <a:p>
            <a:pPr marL="413384">
              <a:lnSpc>
                <a:spcPct val="100000"/>
              </a:lnSpc>
              <a:spcBef>
                <a:spcPts val="320"/>
              </a:spcBef>
            </a:pPr>
            <a:r>
              <a:rPr sz="2600" spc="5" dirty="0">
                <a:solidFill>
                  <a:srgbClr val="006666"/>
                </a:solidFill>
                <a:latin typeface="Arial"/>
                <a:cs typeface="Arial"/>
              </a:rPr>
              <a:t>Semaphores, </a:t>
            </a:r>
            <a:r>
              <a:rPr sz="2600" dirty="0">
                <a:solidFill>
                  <a:srgbClr val="006666"/>
                </a:solidFill>
                <a:latin typeface="Arial"/>
                <a:cs typeface="Arial"/>
              </a:rPr>
              <a:t>monitors,</a:t>
            </a:r>
            <a:r>
              <a:rPr sz="2600" spc="-60" dirty="0">
                <a:solidFill>
                  <a:srgbClr val="006666"/>
                </a:solidFill>
                <a:latin typeface="Arial"/>
                <a:cs typeface="Arial"/>
              </a:rPr>
              <a:t> </a:t>
            </a:r>
            <a:r>
              <a:rPr sz="2600" dirty="0">
                <a:solidFill>
                  <a:srgbClr val="006666"/>
                </a:solidFill>
                <a:latin typeface="Arial"/>
                <a:cs typeface="Arial"/>
              </a:rPr>
              <a:t>operation</a:t>
            </a:r>
            <a:endParaRPr sz="2600">
              <a:latin typeface="Arial"/>
              <a:cs typeface="Arial"/>
            </a:endParaRPr>
          </a:p>
          <a:p>
            <a:pPr marL="12700" marR="5080">
              <a:lnSpc>
                <a:spcPts val="3020"/>
              </a:lnSpc>
              <a:spcBef>
                <a:spcPts val="715"/>
              </a:spcBef>
            </a:pPr>
            <a:r>
              <a:rPr sz="2800" b="1" spc="-10" dirty="0">
                <a:solidFill>
                  <a:srgbClr val="006666"/>
                </a:solidFill>
                <a:latin typeface="Arial"/>
                <a:cs typeface="Arial"/>
              </a:rPr>
              <a:t>Typical </a:t>
            </a:r>
            <a:r>
              <a:rPr sz="2800" b="1" spc="-5" dirty="0">
                <a:solidFill>
                  <a:srgbClr val="006666"/>
                </a:solidFill>
                <a:latin typeface="Arial"/>
                <a:cs typeface="Arial"/>
              </a:rPr>
              <a:t>problems: bounded </a:t>
            </a:r>
            <a:r>
              <a:rPr sz="2800" b="1" dirty="0">
                <a:solidFill>
                  <a:srgbClr val="006666"/>
                </a:solidFill>
                <a:latin typeface="Arial"/>
                <a:cs typeface="Arial"/>
              </a:rPr>
              <a:t>buffer, reader-  writers,</a:t>
            </a:r>
            <a:r>
              <a:rPr sz="2800" b="1" spc="-10" dirty="0">
                <a:solidFill>
                  <a:srgbClr val="006666"/>
                </a:solidFill>
                <a:latin typeface="Arial"/>
                <a:cs typeface="Arial"/>
              </a:rPr>
              <a:t> </a:t>
            </a:r>
            <a:r>
              <a:rPr sz="2800" b="1" spc="-5" dirty="0">
                <a:solidFill>
                  <a:srgbClr val="006666"/>
                </a:solidFill>
                <a:latin typeface="Arial"/>
                <a:cs typeface="Arial"/>
              </a:rPr>
              <a:t>philosophers</a:t>
            </a:r>
            <a:endParaRPr sz="2800">
              <a:latin typeface="Arial"/>
              <a:cs typeface="Arial"/>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650"/>
              </a:lnSpc>
            </a:pPr>
            <a:r>
              <a:rPr dirty="0"/>
              <a:t>Module</a:t>
            </a:r>
            <a:r>
              <a:rPr spc="-95" dirty="0"/>
              <a:t> </a:t>
            </a:r>
            <a:r>
              <a:rPr dirty="0"/>
              <a:t>5</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86</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462" y="392524"/>
            <a:ext cx="6731215" cy="505908"/>
          </a:xfrm>
          <a:prstGeom prst="rect">
            <a:avLst/>
          </a:prstGeom>
        </p:spPr>
        <p:txBody>
          <a:bodyPr vert="horz" wrap="square" lIns="0" tIns="13335" rIns="0" bIns="0" rtlCol="0">
            <a:spAutoFit/>
          </a:bodyPr>
          <a:lstStyle/>
          <a:p>
            <a:pPr marL="12700">
              <a:lnSpc>
                <a:spcPct val="100000"/>
              </a:lnSpc>
              <a:spcBef>
                <a:spcPts val="105"/>
              </a:spcBef>
            </a:pPr>
            <a:r>
              <a:rPr dirty="0"/>
              <a:t>The problem of the </a:t>
            </a:r>
            <a:r>
              <a:rPr spc="-5" dirty="0"/>
              <a:t>critical</a:t>
            </a:r>
            <a:r>
              <a:rPr spc="-120" dirty="0"/>
              <a:t> </a:t>
            </a:r>
            <a:r>
              <a:rPr spc="-5" dirty="0"/>
              <a:t>section</a:t>
            </a:r>
          </a:p>
        </p:txBody>
      </p:sp>
      <p:sp>
        <p:nvSpPr>
          <p:cNvPr id="4" name="object 4"/>
          <p:cNvSpPr/>
          <p:nvPr/>
        </p:nvSpPr>
        <p:spPr>
          <a:xfrm>
            <a:off x="1121054" y="1422527"/>
            <a:ext cx="164591" cy="16763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51228" y="1290955"/>
            <a:ext cx="7359015" cy="3867785"/>
          </a:xfrm>
          <a:prstGeom prst="rect">
            <a:avLst/>
          </a:prstGeom>
        </p:spPr>
        <p:txBody>
          <a:bodyPr vert="horz" wrap="square" lIns="0" tIns="13335" rIns="0" bIns="0" rtlCol="0">
            <a:spAutoFit/>
          </a:bodyPr>
          <a:lstStyle/>
          <a:p>
            <a:pPr marL="12700">
              <a:lnSpc>
                <a:spcPts val="2280"/>
              </a:lnSpc>
              <a:spcBef>
                <a:spcPts val="105"/>
              </a:spcBef>
            </a:pPr>
            <a:r>
              <a:rPr sz="2000" b="1" dirty="0">
                <a:solidFill>
                  <a:srgbClr val="006666"/>
                </a:solidFill>
                <a:latin typeface="Arial"/>
                <a:cs typeface="Arial"/>
              </a:rPr>
              <a:t>When a thread handles a shared data (or resource), </a:t>
            </a:r>
            <a:r>
              <a:rPr sz="2000" b="1" spc="20" dirty="0">
                <a:solidFill>
                  <a:srgbClr val="006666"/>
                </a:solidFill>
                <a:latin typeface="Arial"/>
                <a:cs typeface="Arial"/>
              </a:rPr>
              <a:t>we</a:t>
            </a:r>
            <a:r>
              <a:rPr sz="2000" b="1" spc="-225" dirty="0">
                <a:solidFill>
                  <a:srgbClr val="006666"/>
                </a:solidFill>
                <a:latin typeface="Arial"/>
                <a:cs typeface="Arial"/>
              </a:rPr>
              <a:t> </a:t>
            </a:r>
            <a:r>
              <a:rPr sz="2000" b="1" dirty="0">
                <a:solidFill>
                  <a:srgbClr val="006666"/>
                </a:solidFill>
                <a:latin typeface="Arial"/>
                <a:cs typeface="Arial"/>
              </a:rPr>
              <a:t>say</a:t>
            </a:r>
            <a:endParaRPr sz="2000">
              <a:latin typeface="Arial"/>
              <a:cs typeface="Arial"/>
            </a:endParaRPr>
          </a:p>
          <a:p>
            <a:pPr marL="12700">
              <a:lnSpc>
                <a:spcPts val="2280"/>
              </a:lnSpc>
            </a:pPr>
            <a:r>
              <a:rPr sz="2000" b="1" dirty="0">
                <a:solidFill>
                  <a:srgbClr val="006666"/>
                </a:solidFill>
                <a:latin typeface="Arial"/>
                <a:cs typeface="Arial"/>
              </a:rPr>
              <a:t>that </a:t>
            </a:r>
            <a:r>
              <a:rPr sz="2000" b="1" spc="-5" dirty="0">
                <a:solidFill>
                  <a:srgbClr val="006666"/>
                </a:solidFill>
                <a:latin typeface="Arial"/>
                <a:cs typeface="Arial"/>
              </a:rPr>
              <a:t>it is </a:t>
            </a:r>
            <a:r>
              <a:rPr sz="2000" b="1" dirty="0">
                <a:solidFill>
                  <a:srgbClr val="006666"/>
                </a:solidFill>
                <a:latin typeface="Arial"/>
                <a:cs typeface="Arial"/>
              </a:rPr>
              <a:t>in a </a:t>
            </a:r>
            <a:r>
              <a:rPr sz="2000" b="1" dirty="0">
                <a:solidFill>
                  <a:srgbClr val="FF9966"/>
                </a:solidFill>
                <a:latin typeface="Arial"/>
                <a:cs typeface="Arial"/>
              </a:rPr>
              <a:t>critical section </a:t>
            </a:r>
            <a:r>
              <a:rPr sz="2000" b="1" dirty="0">
                <a:solidFill>
                  <a:srgbClr val="006666"/>
                </a:solidFill>
                <a:latin typeface="Arial"/>
                <a:cs typeface="Arial"/>
              </a:rPr>
              <a:t>(CS) (associated with this</a:t>
            </a:r>
            <a:r>
              <a:rPr sz="2000" b="1" spc="-225" dirty="0">
                <a:solidFill>
                  <a:srgbClr val="006666"/>
                </a:solidFill>
                <a:latin typeface="Arial"/>
                <a:cs typeface="Arial"/>
              </a:rPr>
              <a:t> </a:t>
            </a:r>
            <a:r>
              <a:rPr sz="2000" b="1" dirty="0">
                <a:solidFill>
                  <a:srgbClr val="006666"/>
                </a:solidFill>
                <a:latin typeface="Arial"/>
                <a:cs typeface="Arial"/>
              </a:rPr>
              <a:t>data)</a:t>
            </a:r>
            <a:endParaRPr sz="2000">
              <a:latin typeface="Arial"/>
              <a:cs typeface="Arial"/>
            </a:endParaRPr>
          </a:p>
          <a:p>
            <a:pPr marL="12700" marR="118110">
              <a:lnSpc>
                <a:spcPts val="2160"/>
              </a:lnSpc>
              <a:spcBef>
                <a:spcPts val="509"/>
              </a:spcBef>
            </a:pPr>
            <a:r>
              <a:rPr sz="2000" b="1" dirty="0">
                <a:solidFill>
                  <a:srgbClr val="006666"/>
                </a:solidFill>
                <a:latin typeface="Arial"/>
                <a:cs typeface="Arial"/>
              </a:rPr>
              <a:t>The problem of the critical section </a:t>
            </a:r>
            <a:r>
              <a:rPr sz="2000" b="1" spc="-5" dirty="0">
                <a:solidFill>
                  <a:srgbClr val="006666"/>
                </a:solidFill>
                <a:latin typeface="Arial"/>
                <a:cs typeface="Arial"/>
              </a:rPr>
              <a:t>is </a:t>
            </a:r>
            <a:r>
              <a:rPr sz="2000" b="1" dirty="0">
                <a:solidFill>
                  <a:srgbClr val="006666"/>
                </a:solidFill>
                <a:latin typeface="Arial"/>
                <a:cs typeface="Arial"/>
              </a:rPr>
              <a:t>to find an algorithm of  </a:t>
            </a:r>
            <a:r>
              <a:rPr sz="2000" b="1" i="1" dirty="0">
                <a:solidFill>
                  <a:srgbClr val="FF9966"/>
                </a:solidFill>
                <a:latin typeface="Arial"/>
                <a:cs typeface="Arial"/>
              </a:rPr>
              <a:t>mutual exclusion </a:t>
            </a:r>
            <a:r>
              <a:rPr sz="2000" b="1" dirty="0">
                <a:solidFill>
                  <a:srgbClr val="006666"/>
                </a:solidFill>
                <a:latin typeface="Arial"/>
                <a:cs typeface="Arial"/>
              </a:rPr>
              <a:t>of threads in running their CSs so that</a:t>
            </a:r>
            <a:r>
              <a:rPr sz="2000" b="1" spc="-185" dirty="0">
                <a:solidFill>
                  <a:srgbClr val="006666"/>
                </a:solidFill>
                <a:latin typeface="Arial"/>
                <a:cs typeface="Arial"/>
              </a:rPr>
              <a:t> </a:t>
            </a:r>
            <a:r>
              <a:rPr sz="2000" b="1" dirty="0">
                <a:solidFill>
                  <a:srgbClr val="FF9966"/>
                </a:solidFill>
                <a:latin typeface="Arial"/>
                <a:cs typeface="Arial"/>
              </a:rPr>
              <a:t>the  result of their actions </a:t>
            </a:r>
            <a:r>
              <a:rPr sz="2000" b="1" i="1" dirty="0">
                <a:solidFill>
                  <a:srgbClr val="FF9966"/>
                </a:solidFill>
                <a:latin typeface="Arial"/>
                <a:cs typeface="Arial"/>
              </a:rPr>
              <a:t>do </a:t>
            </a:r>
            <a:r>
              <a:rPr sz="2000" b="1" i="1" spc="-5" dirty="0">
                <a:solidFill>
                  <a:srgbClr val="FF9966"/>
                </a:solidFill>
                <a:latin typeface="Arial"/>
                <a:cs typeface="Arial"/>
              </a:rPr>
              <a:t>not </a:t>
            </a:r>
            <a:r>
              <a:rPr sz="2000" b="1" i="1" dirty="0">
                <a:solidFill>
                  <a:srgbClr val="FF9966"/>
                </a:solidFill>
                <a:latin typeface="Arial"/>
                <a:cs typeface="Arial"/>
              </a:rPr>
              <a:t>depend </a:t>
            </a:r>
            <a:r>
              <a:rPr sz="2000" b="1" dirty="0">
                <a:solidFill>
                  <a:srgbClr val="FF9966"/>
                </a:solidFill>
                <a:latin typeface="Arial"/>
                <a:cs typeface="Arial"/>
              </a:rPr>
              <a:t>of </a:t>
            </a:r>
            <a:r>
              <a:rPr sz="2000" b="1" i="1" dirty="0">
                <a:solidFill>
                  <a:srgbClr val="FF9966"/>
                </a:solidFill>
                <a:latin typeface="Arial"/>
                <a:cs typeface="Arial"/>
              </a:rPr>
              <a:t>interleaving order  </a:t>
            </a:r>
            <a:r>
              <a:rPr sz="2000" b="1" dirty="0">
                <a:solidFill>
                  <a:srgbClr val="006666"/>
                </a:solidFill>
                <a:latin typeface="Arial"/>
                <a:cs typeface="Arial"/>
              </a:rPr>
              <a:t>their execution (with one or </a:t>
            </a:r>
            <a:r>
              <a:rPr sz="2000" b="1" spc="-5" dirty="0">
                <a:solidFill>
                  <a:srgbClr val="006666"/>
                </a:solidFill>
                <a:latin typeface="Arial"/>
                <a:cs typeface="Arial"/>
              </a:rPr>
              <a:t>more</a:t>
            </a:r>
            <a:r>
              <a:rPr sz="2000" b="1" spc="-130" dirty="0">
                <a:solidFill>
                  <a:srgbClr val="006666"/>
                </a:solidFill>
                <a:latin typeface="Arial"/>
                <a:cs typeface="Arial"/>
              </a:rPr>
              <a:t> </a:t>
            </a:r>
            <a:r>
              <a:rPr sz="2000" b="1" dirty="0">
                <a:solidFill>
                  <a:srgbClr val="006666"/>
                </a:solidFill>
                <a:latin typeface="Arial"/>
                <a:cs typeface="Arial"/>
              </a:rPr>
              <a:t>processors)</a:t>
            </a:r>
            <a:endParaRPr sz="2000">
              <a:latin typeface="Arial"/>
              <a:cs typeface="Arial"/>
            </a:endParaRPr>
          </a:p>
          <a:p>
            <a:pPr marL="12700" marR="5080">
              <a:lnSpc>
                <a:spcPct val="90100"/>
              </a:lnSpc>
              <a:spcBef>
                <a:spcPts val="445"/>
              </a:spcBef>
            </a:pPr>
            <a:r>
              <a:rPr sz="2000" b="1" dirty="0">
                <a:solidFill>
                  <a:srgbClr val="006666"/>
                </a:solidFill>
                <a:latin typeface="Arial"/>
                <a:cs typeface="Arial"/>
              </a:rPr>
              <a:t>The execution of critical sections must be </a:t>
            </a:r>
            <a:r>
              <a:rPr sz="2000" b="1" dirty="0">
                <a:solidFill>
                  <a:srgbClr val="FF9966"/>
                </a:solidFill>
                <a:latin typeface="Arial"/>
                <a:cs typeface="Arial"/>
              </a:rPr>
              <a:t>mutually  </a:t>
            </a:r>
            <a:r>
              <a:rPr sz="2000" b="1" spc="-5" dirty="0">
                <a:solidFill>
                  <a:srgbClr val="FF9966"/>
                </a:solidFill>
                <a:latin typeface="Arial"/>
                <a:cs typeface="Arial"/>
              </a:rPr>
              <a:t>exclusive: </a:t>
            </a:r>
            <a:r>
              <a:rPr sz="2000" b="1" dirty="0">
                <a:solidFill>
                  <a:srgbClr val="006666"/>
                </a:solidFill>
                <a:latin typeface="Arial"/>
                <a:cs typeface="Arial"/>
              </a:rPr>
              <a:t>at any moment, </a:t>
            </a:r>
            <a:r>
              <a:rPr sz="2000" b="1" dirty="0">
                <a:solidFill>
                  <a:srgbClr val="800000"/>
                </a:solidFill>
                <a:latin typeface="Arial"/>
                <a:cs typeface="Arial"/>
              </a:rPr>
              <a:t>a single </a:t>
            </a:r>
            <a:r>
              <a:rPr sz="2000" b="1" dirty="0">
                <a:solidFill>
                  <a:srgbClr val="006666"/>
                </a:solidFill>
                <a:latin typeface="Arial"/>
                <a:cs typeface="Arial"/>
              </a:rPr>
              <a:t>thread can execute an</a:t>
            </a:r>
            <a:r>
              <a:rPr sz="2000" b="1" spc="-135" dirty="0">
                <a:solidFill>
                  <a:srgbClr val="006666"/>
                </a:solidFill>
                <a:latin typeface="Arial"/>
                <a:cs typeface="Arial"/>
              </a:rPr>
              <a:t> </a:t>
            </a:r>
            <a:r>
              <a:rPr sz="2000" b="1" dirty="0">
                <a:solidFill>
                  <a:srgbClr val="006666"/>
                </a:solidFill>
                <a:latin typeface="Arial"/>
                <a:cs typeface="Arial"/>
              </a:rPr>
              <a:t>CS  for a </a:t>
            </a:r>
            <a:r>
              <a:rPr sz="2000" b="1" spc="-5" dirty="0">
                <a:solidFill>
                  <a:srgbClr val="006666"/>
                </a:solidFill>
                <a:latin typeface="Arial"/>
                <a:cs typeface="Arial"/>
              </a:rPr>
              <a:t>given </a:t>
            </a:r>
            <a:r>
              <a:rPr sz="2000" b="1" spc="-10" dirty="0">
                <a:solidFill>
                  <a:srgbClr val="006666"/>
                </a:solidFill>
                <a:latin typeface="Arial"/>
                <a:cs typeface="Arial"/>
              </a:rPr>
              <a:t>var </a:t>
            </a:r>
            <a:r>
              <a:rPr sz="2000" b="1" spc="-5" dirty="0">
                <a:solidFill>
                  <a:srgbClr val="006666"/>
                </a:solidFill>
                <a:latin typeface="Arial"/>
                <a:cs typeface="Arial"/>
              </a:rPr>
              <a:t>(even </a:t>
            </a:r>
            <a:r>
              <a:rPr sz="2000" b="1" spc="10" dirty="0">
                <a:solidFill>
                  <a:srgbClr val="006666"/>
                </a:solidFill>
                <a:latin typeface="Arial"/>
                <a:cs typeface="Arial"/>
              </a:rPr>
              <a:t>when </a:t>
            </a:r>
            <a:r>
              <a:rPr sz="2000" b="1" dirty="0">
                <a:solidFill>
                  <a:srgbClr val="006666"/>
                </a:solidFill>
                <a:latin typeface="Arial"/>
                <a:cs typeface="Arial"/>
              </a:rPr>
              <a:t>there are multiple</a:t>
            </a:r>
            <a:r>
              <a:rPr sz="2000" b="1" spc="-140" dirty="0">
                <a:solidFill>
                  <a:srgbClr val="006666"/>
                </a:solidFill>
                <a:latin typeface="Arial"/>
                <a:cs typeface="Arial"/>
              </a:rPr>
              <a:t> </a:t>
            </a:r>
            <a:r>
              <a:rPr sz="2000" b="1" dirty="0">
                <a:solidFill>
                  <a:srgbClr val="006666"/>
                </a:solidFill>
                <a:latin typeface="Arial"/>
                <a:cs typeface="Arial"/>
              </a:rPr>
              <a:t>processors)</a:t>
            </a:r>
            <a:endParaRPr sz="2000">
              <a:latin typeface="Arial"/>
              <a:cs typeface="Arial"/>
            </a:endParaRPr>
          </a:p>
          <a:p>
            <a:pPr marL="12700" marR="257175">
              <a:lnSpc>
                <a:spcPts val="2160"/>
              </a:lnSpc>
              <a:spcBef>
                <a:spcPts val="515"/>
              </a:spcBef>
            </a:pPr>
            <a:r>
              <a:rPr sz="2000" b="1" dirty="0">
                <a:solidFill>
                  <a:srgbClr val="006666"/>
                </a:solidFill>
                <a:latin typeface="Arial"/>
                <a:cs typeface="Arial"/>
              </a:rPr>
              <a:t>This can </a:t>
            </a:r>
            <a:r>
              <a:rPr sz="2000" b="1" spc="-5" dirty="0">
                <a:solidFill>
                  <a:srgbClr val="006666"/>
                </a:solidFill>
                <a:latin typeface="Arial"/>
                <a:cs typeface="Arial"/>
              </a:rPr>
              <a:t>be achieved </a:t>
            </a:r>
            <a:r>
              <a:rPr sz="2000" b="1" dirty="0">
                <a:solidFill>
                  <a:srgbClr val="006666"/>
                </a:solidFill>
                <a:latin typeface="Arial"/>
                <a:cs typeface="Arial"/>
              </a:rPr>
              <a:t>by placing </a:t>
            </a:r>
            <a:r>
              <a:rPr sz="2000" b="1" dirty="0">
                <a:solidFill>
                  <a:srgbClr val="FF9966"/>
                </a:solidFill>
                <a:latin typeface="Arial"/>
                <a:cs typeface="Arial"/>
              </a:rPr>
              <a:t>special instructions </a:t>
            </a:r>
            <a:r>
              <a:rPr sz="2000" b="1" dirty="0">
                <a:solidFill>
                  <a:srgbClr val="006666"/>
                </a:solidFill>
                <a:latin typeface="Arial"/>
                <a:cs typeface="Arial"/>
              </a:rPr>
              <a:t>in</a:t>
            </a:r>
            <a:r>
              <a:rPr sz="2000" b="1" spc="-114" dirty="0">
                <a:solidFill>
                  <a:srgbClr val="006666"/>
                </a:solidFill>
                <a:latin typeface="Arial"/>
                <a:cs typeface="Arial"/>
              </a:rPr>
              <a:t> </a:t>
            </a:r>
            <a:r>
              <a:rPr sz="2000" b="1" dirty="0">
                <a:solidFill>
                  <a:srgbClr val="006666"/>
                </a:solidFill>
                <a:latin typeface="Arial"/>
                <a:cs typeface="Arial"/>
              </a:rPr>
              <a:t>the  entry and exit</a:t>
            </a:r>
            <a:r>
              <a:rPr sz="2000" b="1" spc="-65" dirty="0">
                <a:solidFill>
                  <a:srgbClr val="006666"/>
                </a:solidFill>
                <a:latin typeface="Arial"/>
                <a:cs typeface="Arial"/>
              </a:rPr>
              <a:t> </a:t>
            </a:r>
            <a:r>
              <a:rPr sz="2000" b="1" dirty="0">
                <a:solidFill>
                  <a:srgbClr val="006666"/>
                </a:solidFill>
                <a:latin typeface="Arial"/>
                <a:cs typeface="Arial"/>
              </a:rPr>
              <a:t>sections</a:t>
            </a:r>
            <a:endParaRPr sz="2000">
              <a:latin typeface="Arial"/>
              <a:cs typeface="Arial"/>
            </a:endParaRPr>
          </a:p>
          <a:p>
            <a:pPr marL="12700">
              <a:lnSpc>
                <a:spcPts val="2280"/>
              </a:lnSpc>
              <a:spcBef>
                <a:spcPts val="204"/>
              </a:spcBef>
            </a:pPr>
            <a:r>
              <a:rPr sz="2000" b="1" dirty="0">
                <a:solidFill>
                  <a:srgbClr val="006666"/>
                </a:solidFill>
                <a:latin typeface="Arial"/>
                <a:cs typeface="Arial"/>
              </a:rPr>
              <a:t>For </a:t>
            </a:r>
            <a:r>
              <a:rPr sz="2000" b="1" spc="-5" dirty="0">
                <a:solidFill>
                  <a:srgbClr val="006666"/>
                </a:solidFill>
                <a:latin typeface="Arial"/>
                <a:cs typeface="Arial"/>
              </a:rPr>
              <a:t>simplicity, </a:t>
            </a:r>
            <a:r>
              <a:rPr sz="2000" b="1" dirty="0">
                <a:solidFill>
                  <a:srgbClr val="006666"/>
                </a:solidFill>
                <a:latin typeface="Arial"/>
                <a:cs typeface="Arial"/>
              </a:rPr>
              <a:t>henceforth </a:t>
            </a:r>
            <a:r>
              <a:rPr sz="2000" b="1" spc="10" dirty="0">
                <a:solidFill>
                  <a:srgbClr val="006666"/>
                </a:solidFill>
                <a:latin typeface="Arial"/>
                <a:cs typeface="Arial"/>
              </a:rPr>
              <a:t>we </a:t>
            </a:r>
            <a:r>
              <a:rPr sz="2000" b="1" dirty="0">
                <a:solidFill>
                  <a:srgbClr val="006666"/>
                </a:solidFill>
                <a:latin typeface="Arial"/>
                <a:cs typeface="Arial"/>
              </a:rPr>
              <a:t>assume that there </a:t>
            </a:r>
            <a:r>
              <a:rPr sz="2000" b="1" spc="-5" dirty="0">
                <a:solidFill>
                  <a:srgbClr val="006666"/>
                </a:solidFill>
                <a:latin typeface="Arial"/>
                <a:cs typeface="Arial"/>
              </a:rPr>
              <a:t>is </a:t>
            </a:r>
            <a:r>
              <a:rPr sz="2000" b="1" dirty="0">
                <a:solidFill>
                  <a:srgbClr val="006666"/>
                </a:solidFill>
                <a:latin typeface="Arial"/>
                <a:cs typeface="Arial"/>
              </a:rPr>
              <a:t>only</a:t>
            </a:r>
            <a:r>
              <a:rPr sz="2000" b="1" spc="-170" dirty="0">
                <a:solidFill>
                  <a:srgbClr val="006666"/>
                </a:solidFill>
                <a:latin typeface="Arial"/>
                <a:cs typeface="Arial"/>
              </a:rPr>
              <a:t> </a:t>
            </a:r>
            <a:r>
              <a:rPr sz="2000" b="1" dirty="0">
                <a:solidFill>
                  <a:srgbClr val="006666"/>
                </a:solidFill>
                <a:latin typeface="Arial"/>
                <a:cs typeface="Arial"/>
              </a:rPr>
              <a:t>one</a:t>
            </a:r>
            <a:endParaRPr sz="2000">
              <a:latin typeface="Arial"/>
              <a:cs typeface="Arial"/>
            </a:endParaRPr>
          </a:p>
          <a:p>
            <a:pPr marL="12700">
              <a:lnSpc>
                <a:spcPts val="2280"/>
              </a:lnSpc>
            </a:pPr>
            <a:r>
              <a:rPr sz="2000" b="1" dirty="0">
                <a:solidFill>
                  <a:srgbClr val="006666"/>
                </a:solidFill>
                <a:latin typeface="Arial"/>
                <a:cs typeface="Arial"/>
              </a:rPr>
              <a:t>CS </a:t>
            </a:r>
            <a:r>
              <a:rPr sz="2000" b="1" spc="-5" dirty="0">
                <a:solidFill>
                  <a:srgbClr val="006666"/>
                </a:solidFill>
                <a:latin typeface="Arial"/>
                <a:cs typeface="Arial"/>
              </a:rPr>
              <a:t>in </a:t>
            </a:r>
            <a:r>
              <a:rPr sz="2000" b="1" dirty="0">
                <a:solidFill>
                  <a:srgbClr val="006666"/>
                </a:solidFill>
                <a:latin typeface="Arial"/>
                <a:cs typeface="Arial"/>
              </a:rPr>
              <a:t>a</a:t>
            </a:r>
            <a:r>
              <a:rPr sz="2000" b="1" spc="-20" dirty="0">
                <a:solidFill>
                  <a:srgbClr val="006666"/>
                </a:solidFill>
                <a:latin typeface="Arial"/>
                <a:cs typeface="Arial"/>
              </a:rPr>
              <a:t> </a:t>
            </a:r>
            <a:r>
              <a:rPr sz="2000" b="1" dirty="0">
                <a:solidFill>
                  <a:srgbClr val="006666"/>
                </a:solidFill>
                <a:latin typeface="Arial"/>
                <a:cs typeface="Arial"/>
              </a:rPr>
              <a:t>program.</a:t>
            </a:r>
            <a:endParaRPr sz="2000">
              <a:latin typeface="Arial"/>
              <a:cs typeface="Arial"/>
            </a:endParaRPr>
          </a:p>
        </p:txBody>
      </p:sp>
      <p:sp>
        <p:nvSpPr>
          <p:cNvPr id="6" name="object 6"/>
          <p:cNvSpPr/>
          <p:nvPr/>
        </p:nvSpPr>
        <p:spPr>
          <a:xfrm>
            <a:off x="1121054" y="2032380"/>
            <a:ext cx="164591" cy="16763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21054" y="3190316"/>
            <a:ext cx="164591" cy="16794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121054" y="4074921"/>
            <a:ext cx="164591" cy="167639"/>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121054" y="4684217"/>
            <a:ext cx="164591" cy="16794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935135" y="0"/>
            <a:ext cx="1821764" cy="1431023"/>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7598130" y="297853"/>
            <a:ext cx="122539" cy="7365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7576177" y="522984"/>
            <a:ext cx="138082" cy="85368"/>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7615505" y="743088"/>
            <a:ext cx="122539" cy="73652"/>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7958422" y="334685"/>
            <a:ext cx="123825" cy="73660"/>
          </a:xfrm>
          <a:custGeom>
            <a:avLst/>
            <a:gdLst/>
            <a:ahLst/>
            <a:cxnLst/>
            <a:rect l="l" t="t" r="r" b="b"/>
            <a:pathLst>
              <a:path w="123825" h="73659">
                <a:moveTo>
                  <a:pt x="123455" y="0"/>
                </a:moveTo>
                <a:lnTo>
                  <a:pt x="32930" y="14218"/>
                </a:lnTo>
                <a:lnTo>
                  <a:pt x="6410" y="44350"/>
                </a:lnTo>
                <a:lnTo>
                  <a:pt x="0" y="66110"/>
                </a:lnTo>
                <a:lnTo>
                  <a:pt x="915" y="71968"/>
                </a:lnTo>
                <a:lnTo>
                  <a:pt x="1831" y="73640"/>
                </a:lnTo>
                <a:lnTo>
                  <a:pt x="32930" y="30962"/>
                </a:lnTo>
                <a:lnTo>
                  <a:pt x="28351" y="66952"/>
                </a:lnTo>
                <a:lnTo>
                  <a:pt x="56703" y="25934"/>
                </a:lnTo>
                <a:lnTo>
                  <a:pt x="59450" y="56908"/>
                </a:lnTo>
                <a:lnTo>
                  <a:pt x="77728" y="22590"/>
                </a:lnTo>
                <a:lnTo>
                  <a:pt x="85958" y="52722"/>
                </a:lnTo>
                <a:lnTo>
                  <a:pt x="99682" y="25934"/>
                </a:lnTo>
                <a:lnTo>
                  <a:pt x="106080" y="48536"/>
                </a:lnTo>
                <a:lnTo>
                  <a:pt x="109743" y="36820"/>
                </a:lnTo>
                <a:lnTo>
                  <a:pt x="113394" y="26776"/>
                </a:lnTo>
                <a:lnTo>
                  <a:pt x="119804" y="11716"/>
                </a:lnTo>
                <a:lnTo>
                  <a:pt x="121623" y="5858"/>
                </a:lnTo>
                <a:lnTo>
                  <a:pt x="123455" y="1672"/>
                </a:lnTo>
                <a:lnTo>
                  <a:pt x="123455" y="0"/>
                </a:lnTo>
                <a:close/>
              </a:path>
            </a:pathLst>
          </a:custGeom>
          <a:solidFill>
            <a:srgbClr val="FFFFFF"/>
          </a:solidFill>
        </p:spPr>
        <p:txBody>
          <a:bodyPr wrap="square" lIns="0" tIns="0" rIns="0" bIns="0" rtlCol="0"/>
          <a:lstStyle/>
          <a:p>
            <a:endParaRPr/>
          </a:p>
        </p:txBody>
      </p:sp>
      <p:sp>
        <p:nvSpPr>
          <p:cNvPr id="15" name="object 15"/>
          <p:cNvSpPr/>
          <p:nvPr/>
        </p:nvSpPr>
        <p:spPr>
          <a:xfrm>
            <a:off x="7957506" y="556460"/>
            <a:ext cx="122555" cy="73660"/>
          </a:xfrm>
          <a:custGeom>
            <a:avLst/>
            <a:gdLst/>
            <a:ahLst/>
            <a:cxnLst/>
            <a:rect l="l" t="t" r="r" b="b"/>
            <a:pathLst>
              <a:path w="122554" h="73659">
                <a:moveTo>
                  <a:pt x="122539" y="0"/>
                </a:moveTo>
                <a:lnTo>
                  <a:pt x="32014" y="14230"/>
                </a:lnTo>
                <a:lnTo>
                  <a:pt x="6410" y="43520"/>
                </a:lnTo>
                <a:lnTo>
                  <a:pt x="0" y="66110"/>
                </a:lnTo>
                <a:lnTo>
                  <a:pt x="0" y="71968"/>
                </a:lnTo>
                <a:lnTo>
                  <a:pt x="915" y="73640"/>
                </a:lnTo>
                <a:lnTo>
                  <a:pt x="32014" y="30962"/>
                </a:lnTo>
                <a:lnTo>
                  <a:pt x="27435" y="66952"/>
                </a:lnTo>
                <a:lnTo>
                  <a:pt x="55787" y="25104"/>
                </a:lnTo>
                <a:lnTo>
                  <a:pt x="58535" y="56908"/>
                </a:lnTo>
                <a:lnTo>
                  <a:pt x="77741" y="22590"/>
                </a:lnTo>
                <a:lnTo>
                  <a:pt x="85055" y="52722"/>
                </a:lnTo>
                <a:lnTo>
                  <a:pt x="98766" y="25104"/>
                </a:lnTo>
                <a:lnTo>
                  <a:pt x="105164" y="48536"/>
                </a:lnTo>
                <a:lnTo>
                  <a:pt x="108827" y="36820"/>
                </a:lnTo>
                <a:lnTo>
                  <a:pt x="112491" y="26776"/>
                </a:lnTo>
                <a:lnTo>
                  <a:pt x="118888" y="11716"/>
                </a:lnTo>
                <a:lnTo>
                  <a:pt x="120720" y="5858"/>
                </a:lnTo>
                <a:lnTo>
                  <a:pt x="122539" y="1672"/>
                </a:lnTo>
                <a:lnTo>
                  <a:pt x="122539" y="0"/>
                </a:lnTo>
                <a:close/>
              </a:path>
            </a:pathLst>
          </a:custGeom>
          <a:solidFill>
            <a:srgbClr val="FFFFFF"/>
          </a:solidFill>
        </p:spPr>
        <p:txBody>
          <a:bodyPr wrap="square" lIns="0" tIns="0" rIns="0" bIns="0" rtlCol="0"/>
          <a:lstStyle/>
          <a:p>
            <a:endParaRPr/>
          </a:p>
        </p:txBody>
      </p:sp>
      <p:sp>
        <p:nvSpPr>
          <p:cNvPr id="16" name="object 16"/>
          <p:cNvSpPr/>
          <p:nvPr/>
        </p:nvSpPr>
        <p:spPr>
          <a:xfrm>
            <a:off x="7941964" y="779908"/>
            <a:ext cx="122555" cy="73660"/>
          </a:xfrm>
          <a:custGeom>
            <a:avLst/>
            <a:gdLst/>
            <a:ahLst/>
            <a:cxnLst/>
            <a:rect l="l" t="t" r="r" b="b"/>
            <a:pathLst>
              <a:path w="122554" h="73659">
                <a:moveTo>
                  <a:pt x="122539" y="0"/>
                </a:moveTo>
                <a:lnTo>
                  <a:pt x="32014" y="14230"/>
                </a:lnTo>
                <a:lnTo>
                  <a:pt x="6397" y="44362"/>
                </a:lnTo>
                <a:lnTo>
                  <a:pt x="0" y="66122"/>
                </a:lnTo>
                <a:lnTo>
                  <a:pt x="0" y="71980"/>
                </a:lnTo>
                <a:lnTo>
                  <a:pt x="915" y="73652"/>
                </a:lnTo>
                <a:lnTo>
                  <a:pt x="32014" y="30973"/>
                </a:lnTo>
                <a:lnTo>
                  <a:pt x="27435" y="66952"/>
                </a:lnTo>
                <a:lnTo>
                  <a:pt x="55787" y="25946"/>
                </a:lnTo>
                <a:lnTo>
                  <a:pt x="58535" y="56908"/>
                </a:lnTo>
                <a:lnTo>
                  <a:pt x="77728" y="22601"/>
                </a:lnTo>
                <a:lnTo>
                  <a:pt x="85042" y="52734"/>
                </a:lnTo>
                <a:lnTo>
                  <a:pt x="98766" y="25946"/>
                </a:lnTo>
                <a:lnTo>
                  <a:pt x="105164" y="48548"/>
                </a:lnTo>
                <a:lnTo>
                  <a:pt x="106080" y="45192"/>
                </a:lnTo>
                <a:lnTo>
                  <a:pt x="108827" y="36832"/>
                </a:lnTo>
                <a:lnTo>
                  <a:pt x="112478" y="26787"/>
                </a:lnTo>
                <a:lnTo>
                  <a:pt x="118888" y="11716"/>
                </a:lnTo>
                <a:lnTo>
                  <a:pt x="120707" y="5858"/>
                </a:lnTo>
                <a:lnTo>
                  <a:pt x="122539" y="1683"/>
                </a:lnTo>
                <a:lnTo>
                  <a:pt x="122539" y="0"/>
                </a:lnTo>
                <a:close/>
              </a:path>
            </a:pathLst>
          </a:custGeom>
          <a:solidFill>
            <a:srgbClr val="FFFFFF"/>
          </a:solidFill>
        </p:spPr>
        <p:txBody>
          <a:bodyPr wrap="square" lIns="0" tIns="0" rIns="0" bIns="0" rtlCol="0"/>
          <a:lstStyle/>
          <a:p>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4175</TotalTime>
  <Words>12150</Words>
  <Application>Microsoft Office PowerPoint</Application>
  <PresentationFormat>On-screen Show (4:3)</PresentationFormat>
  <Paragraphs>1262</Paragraphs>
  <Slides>86</Slides>
  <Notes>50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86</vt:i4>
      </vt:variant>
    </vt:vector>
  </HeadingPairs>
  <TitlesOfParts>
    <vt:vector size="101" baseType="lpstr">
      <vt:lpstr>-apple-system</vt:lpstr>
      <vt:lpstr>Arial</vt:lpstr>
      <vt:lpstr>Arial Black</vt:lpstr>
      <vt:lpstr>Calibri</vt:lpstr>
      <vt:lpstr>Courier New</vt:lpstr>
      <vt:lpstr>inherit</vt:lpstr>
      <vt:lpstr>inter-regular</vt:lpstr>
      <vt:lpstr>Lato</vt:lpstr>
      <vt:lpstr>Liberation Sans Narrow</vt:lpstr>
      <vt:lpstr>Nunito</vt:lpstr>
      <vt:lpstr>Quicksand</vt:lpstr>
      <vt:lpstr>Symbol</vt:lpstr>
      <vt:lpstr>Times New Roman</vt:lpstr>
      <vt:lpstr>Wingdings</vt:lpstr>
      <vt:lpstr>Office Theme</vt:lpstr>
      <vt:lpstr>PowerPoint Presentation</vt:lpstr>
      <vt:lpstr>Problems with concurrency = parallelism</vt:lpstr>
      <vt:lpstr>An example</vt:lpstr>
      <vt:lpstr>Overview of a possible execution</vt:lpstr>
      <vt:lpstr>PowerPoint Presentation</vt:lpstr>
      <vt:lpstr>3rd example</vt:lpstr>
      <vt:lpstr>Other examples</vt:lpstr>
      <vt:lpstr>Critical Section</vt:lpstr>
      <vt:lpstr>The problem of the critical section</vt:lpstr>
      <vt:lpstr>Program structure</vt:lpstr>
      <vt:lpstr>Application</vt:lpstr>
      <vt:lpstr>Criteria necessary for valid solutions</vt:lpstr>
      <vt:lpstr>Types of solutions</vt:lpstr>
      <vt:lpstr>Software solutions (not practical, but interesting to understand the problem)</vt:lpstr>
      <vt:lpstr>Algorithm 1: threads give each other the turn</vt:lpstr>
      <vt:lpstr>initialization of turn to 0 or 1</vt:lpstr>
      <vt:lpstr>PowerPoint Presentation</vt:lpstr>
      <vt:lpstr>Algorithm 2 or the excess of courtesy ...</vt:lpstr>
      <vt:lpstr>After you sir</vt:lpstr>
      <vt:lpstr>PowerPoint Presentation</vt:lpstr>
      <vt:lpstr>PowerPoint Presentation</vt:lpstr>
      <vt:lpstr>Algorithm 3</vt:lpstr>
      <vt:lpstr>PowerPoint Presentation</vt:lpstr>
      <vt:lpstr>PowerPoint Presentation</vt:lpstr>
      <vt:lpstr>A few additional ideas</vt:lpstr>
      <vt:lpstr>Critique of software solutions</vt:lpstr>
      <vt:lpstr>Hardware solutions: disabling interrupts</vt:lpstr>
      <vt:lpstr>Hardware solutions: specialized machine instructions</vt:lpstr>
      <vt:lpstr>The test-and-set statement</vt:lpstr>
      <vt:lpstr>The test-and-set (cont.) Statement</vt:lpstr>
      <vt:lpstr>'Exchange' instruction</vt:lpstr>
      <vt:lpstr>Using xchg for mutual exclusion (Stallings)</vt:lpstr>
      <vt:lpstr>Solutions based on instructions provided by the OS (system calls)</vt:lpstr>
      <vt:lpstr>Semaphores</vt:lpstr>
      <vt:lpstr>Spinlocks Unix: Semaphores busy waiting (busy waiting)</vt:lpstr>
      <vt:lpstr>Atomicity</vt:lpstr>
      <vt:lpstr>Atomicity and interruptibility</vt:lpstr>
      <vt:lpstr>Use of semaphores for critical sections</vt:lpstr>
      <vt:lpstr>PowerPoint Presentation</vt:lpstr>
      <vt:lpstr>Using semaphores for thread synchronization</vt:lpstr>
      <vt:lpstr>Deadlock and starvation with semaphores</vt:lpstr>
      <vt:lpstr>Semaphores: observations</vt:lpstr>
      <vt:lpstr>How to avoid busy waiting and random choice  in semaphores</vt:lpstr>
      <vt:lpstr>Semaphores without busy waiting</vt:lpstr>
      <vt:lpstr>Implementation</vt:lpstr>
      <vt:lpstr>Wait and signal themselves contain CSs!</vt:lpstr>
      <vt:lpstr>Classic synchronization problems</vt:lpstr>
      <vt:lpstr>The producer - consumer problem</vt:lpstr>
      <vt:lpstr>Communication buffers</vt:lpstr>
      <vt:lpstr>The bounded buffer (bounded buffer) a fundamental data structure in OS</vt:lpstr>
      <vt:lpstr>Problem of sync between threads for the bounded  buffer</vt:lpstr>
      <vt:lpstr>Semaphores: reminder.</vt:lpstr>
      <vt:lpstr>Solution with semaphores</vt:lpstr>
      <vt:lpstr>P / C solution: bounded circular buffer of dimension k</vt:lpstr>
      <vt:lpstr>Important points to study</vt:lpstr>
      <vt:lpstr>Important concepts in this part of Chap 6</vt:lpstr>
      <vt:lpstr>Some examples</vt:lpstr>
      <vt:lpstr>Semaphores: reminder</vt:lpstr>
      <vt:lpstr>Semaphores: reminder.</vt:lpstr>
      <vt:lpstr>Problem of readers - writers</vt:lpstr>
      <vt:lpstr>A solution (does not exclude starvation)</vt:lpstr>
      <vt:lpstr>Input and Writers</vt:lpstr>
      <vt:lpstr>The readers</vt:lpstr>
      <vt:lpstr>Observations</vt:lpstr>
      <vt:lpstr>The Dining Philosophers Problem</vt:lpstr>
      <vt:lpstr>The Dining Philosophers Problem</vt:lpstr>
      <vt:lpstr>The Dining Philosophers Problem</vt:lpstr>
      <vt:lpstr>Advantage of semaphores</vt:lpstr>
      <vt:lpstr>Problem with semaphores: programming difficulty</vt:lpstr>
      <vt:lpstr>Monitors: another solution</vt:lpstr>
      <vt:lpstr>Monitor</vt:lpstr>
      <vt:lpstr>Monitor</vt:lpstr>
      <vt:lpstr>General structure of the monitor (Java style)</vt:lpstr>
      <vt:lpstr>PowerPoint Presentation</vt:lpstr>
      <vt:lpstr>Conditional variables (do not exist in Java)</vt:lpstr>
      <vt:lpstr>Monitor with Conditional Variables</vt:lpstr>
      <vt:lpstr>A Problem with signal()</vt:lpstr>
      <vt:lpstr>Back to the Dining Philosophers Problem</vt:lpstr>
      <vt:lpstr>Dinning Philosophers: A Monitor</vt:lpstr>
      <vt:lpstr>Philosopher i executes the loop:</vt:lpstr>
      <vt:lpstr>A philosopher eats</vt:lpstr>
      <vt:lpstr>Pickup Chopsticks</vt:lpstr>
      <vt:lpstr>Put down Chopsticks</vt:lpstr>
      <vt:lpstr>Relationship between monitors and other mechanisms</vt:lpstr>
      <vt:lpstr>The problem of CS in practice ...</vt:lpstr>
      <vt:lpstr>Important concepts in Chapter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Synchronisation de Processus</dc:title>
  <dc:creator>Luigi Logrippo</dc:creator>
  <cp:lastModifiedBy>Faranak Vahid-Ansari</cp:lastModifiedBy>
  <cp:revision>42</cp:revision>
  <dcterms:created xsi:type="dcterms:W3CDTF">2022-06-07T02:41:40Z</dcterms:created>
  <dcterms:modified xsi:type="dcterms:W3CDTF">2022-07-24T15:38:27Z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2021-01-10T00:00:00Z</vt:filetime>
  </property>
  <property fmtid="{D5CDD505-2E9C-101B-9397-08002B2CF9AE}" pid="3" name="Creator">
    <vt:lpwstr>Microsoft® PowerPoint® for Microsoft 365</vt:lpwstr>
  </property>
  <property fmtid="{D5CDD505-2E9C-101B-9397-08002B2CF9AE}" pid="4" name="LastSaved">
    <vt:filetime>2022-06-07T00:00:00Z</vt:filetime>
  </property>
</Properties>
</file>