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7" r:id="rId48"/>
    <p:sldId id="302" r:id="rId49"/>
    <p:sldId id="303" r:id="rId50"/>
    <p:sldId id="304" r:id="rId51"/>
    <p:sldId id="305" r:id="rId52"/>
    <p:sldId id="306" r:id="rId5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354" autoAdjust="0"/>
  </p:normalViewPr>
  <p:slideViewPr>
    <p:cSldViewPr>
      <p:cViewPr varScale="1">
        <p:scale>
          <a:sx n="79" d="100"/>
          <a:sy n="79" d="100"/>
        </p:scale>
        <p:origin x="254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7T21:10:21.379"/>
    </inkml:context>
    <inkml:brush xml:id="br0">
      <inkml:brushProperty name="width" value="0.05" units="cm"/>
      <inkml:brushProperty name="height" value="0.05" units="cm"/>
      <inkml:brushProperty name="color" value="#E71224"/>
    </inkml:brush>
  </inkml:definitions>
  <inkml:trace contextRef="#ctx0" brushRef="#br0">1 2732 24575,'23'-28'0,"-1"-1"0,-2-1 0,0-1 0,20-45 0,-11 21 0,38-76 0,-6-3 0,-6-3 0,45-170 0,73-439 0,30-103 0,-197 832 0,1-10 0,2 0 0,1 0 0,2 1 0,15-28 0,19 139 0,-6 11 0,48 180 0,1 112 0,-70-299 0,98 498 0,37 170 0,-147-729-88,-3-14-167,-1 1-1,0-1 1,-1 1-1,1 18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7T21:10:33.228"/>
    </inkml:context>
    <inkml:brush xml:id="br0">
      <inkml:brushProperty name="width" value="0.05" units="cm"/>
      <inkml:brushProperty name="height" value="0.05" units="cm"/>
      <inkml:brushProperty name="color" value="#E71224"/>
    </inkml:brush>
  </inkml:definitions>
  <inkml:trace contextRef="#ctx0" brushRef="#br0">821 1 24575,'-49'45'0,"-3"-2"0,-1-2 0,-76 45 0,-188 75 0,308-158 0,1 0 0,-1 1 0,1 0 0,-1 1 0,1 0 0,1 0 0,-1 1 0,1 0 0,0 0 0,0 1 0,0 0 0,1 0 0,0 0 0,1 1 0,0 0 0,0 0 0,1 1 0,-1-1 0,-2 12 0,-11 38 0,2 2 0,3 0 0,-8 103 0,8 190 0,12-290 0,0 704 0,0-724 0,3 0 0,7 42 0,-7-73 0,0 0 0,1 0 0,0-1 0,0 1 0,2-1 0,-1 0 0,2 0 0,-1 0 0,1-1 0,1 1 0,15 17 0,-18-25 0,0 0 0,0 0 0,1 0 0,-1 0 0,1-1 0,0 0 0,-1 0 0,1 0 0,0 0 0,0-1 0,1 0 0,-1 0 0,0 0 0,0-1 0,0 0 0,7 0 0,11-1 0,0-2 0,31-7 0,-28 5 0,41-8 0,96-32 0,-136 36 0,-2-1 0,0-2 0,0 0 0,-1-1 0,0-2 0,35-28 0,-49 33-227,-1 0-1,0 0 1,0-1-1,-1 0 1,9-16-1,6-15-6598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7T21:10:33.613"/>
    </inkml:context>
    <inkml:brush xml:id="br0">
      <inkml:brushProperty name="width" value="0.05" units="cm"/>
      <inkml:brushProperty name="height" value="0.05" units="cm"/>
      <inkml:brushProperty name="color" value="#E71224"/>
    </inkml:brush>
  </inkml:definitions>
  <inkml:trace contextRef="#ctx0" brushRef="#br0">0 63 24575,'851'-63'0,"-563"63"-1365,-228 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7T21:10:21.904"/>
    </inkml:context>
    <inkml:brush xml:id="br0">
      <inkml:brushProperty name="width" value="0.05" units="cm"/>
      <inkml:brushProperty name="height" value="0.05" units="cm"/>
      <inkml:brushProperty name="color" value="#E71224"/>
    </inkml:brush>
  </inkml:definitions>
  <inkml:trace contextRef="#ctx0" brushRef="#br0">0 65 24575,'142'1'0,"0"-6"0,0-7 0,169-36 0,-309 47-1365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7T21:10:22.786"/>
    </inkml:context>
    <inkml:brush xml:id="br0">
      <inkml:brushProperty name="width" value="0.05" units="cm"/>
      <inkml:brushProperty name="height" value="0.05" units="cm"/>
      <inkml:brushProperty name="color" value="#E71224"/>
    </inkml:brush>
  </inkml:definitions>
  <inkml:trace contextRef="#ctx0" brushRef="#br0">692 1 24575,'-188'11'0,"76"-2"0,78-7 0,17-2 0,0 0 0,-1 1 0,1 1 0,0 0 0,0 2 0,1 0 0,-1 1 0,-26 11 0,38-12 0,1-1 0,-1 1 0,1 1 0,0-1 0,0 1 0,0-1 0,1 1 0,-1 0 0,1 1 0,0-1 0,1 0 0,-1 1 0,-1 7 0,-4 13 0,-8 44 0,11-46 0,-48 360 0,32 6 0,14-224 0,-1-10 0,-1 493 0,10-633 0,0 0 0,2 1 0,0-1 0,0 0 0,1 0 0,12 27 0,-13-37 0,1 0 0,0 0 0,-1 0 0,2-1 0,-1 1 0,1-1 0,-1 0 0,1-1 0,1 1 0,-1-1 0,1 0 0,-1 0 0,1-1 0,0 0 0,1 0 0,-1 0 0,0-1 0,13 3 0,6 0 0,0-1 0,0-1 0,0-2 0,0 0 0,1-2 0,-1 0 0,48-11 0,-35 4 0,0-2 0,-1-2 0,0-1 0,49-26 0,-60 24-341,0 0 0,-2-2-1,24-20 1,-17 10-6485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7T21:10:25.562"/>
    </inkml:context>
    <inkml:brush xml:id="br0">
      <inkml:brushProperty name="width" value="0.05" units="cm"/>
      <inkml:brushProperty name="height" value="0.05" units="cm"/>
      <inkml:brushProperty name="color" value="#E71224"/>
    </inkml:brush>
  </inkml:definitions>
  <inkml:trace contextRef="#ctx0" brushRef="#br0">0 1 24575,'84'12'0,"1"-3"0,106-3 0,-162-5 0,2-1 0,461-4 0,-489 4 120,-5 0-1605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7T21:10:26.491"/>
    </inkml:context>
    <inkml:brush xml:id="br0">
      <inkml:brushProperty name="width" value="0.05" units="cm"/>
      <inkml:brushProperty name="height" value="0.05" units="cm"/>
      <inkml:brushProperty name="color" value="#E71224"/>
    </inkml:brush>
  </inkml:definitions>
  <inkml:trace contextRef="#ctx0" brushRef="#br0">1 1 24575,'30'92'0,"-3"2"0,18 113 0,8 194 0,-45-335 0,20 302 0,-1-17 0,-26-346-1365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7T21:10:27.346"/>
    </inkml:context>
    <inkml:brush xml:id="br0">
      <inkml:brushProperty name="width" value="0.05" units="cm"/>
      <inkml:brushProperty name="height" value="0.05" units="cm"/>
      <inkml:brushProperty name="color" value="#E71224"/>
    </inkml:brush>
  </inkml:definitions>
  <inkml:trace contextRef="#ctx0" brushRef="#br0">1 168 24575,'59'-30'0,"1"3"0,1 2 0,1 4 0,126-28 0,-154 43 0,1 2 0,0 0 0,0 3 0,0 1 0,0 1 0,0 2 0,-1 1 0,1 2 0,-1 2 0,65 23 0,-89-27 0,-1 0 0,1 1 0,-1 1 0,0-1 0,0 1 0,-1 1 0,0 0 0,0 0 0,0 0 0,-1 1 0,0 0 0,-1 1 0,0 0 0,0 0 0,-1 0 0,0 0 0,-1 1 0,1 0 0,-2 0 0,0 0 0,3 16 0,-3-10 0,-2-1 0,0 1 0,-1 0 0,0-1 0,-1 1 0,-1 0 0,-1-1 0,0 1 0,-1-1 0,-1 0 0,0 0 0,-1-1 0,-15 28 0,-12 11 0,-3-3 0,-2-1 0,-2-1 0,-2-2 0,-3-3 0,0-1 0,-3-2 0,-75 48 0,90-66 0,-1-2 0,-1-1 0,0-1 0,-1-2 0,-59 17 0,87-33 0,9-2 0,16 1 0,103 57 0,213 136 0,-43 3 0,-243-159 0,-2 2 0,-1 2 0,71 86 0,-96-98-1365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7T21:10:29.630"/>
    </inkml:context>
    <inkml:brush xml:id="br0">
      <inkml:brushProperty name="width" value="0.05" units="cm"/>
      <inkml:brushProperty name="height" value="0.05" units="cm"/>
      <inkml:brushProperty name="color" value="#E71224"/>
    </inkml:brush>
  </inkml:definitions>
  <inkml:trace contextRef="#ctx0" brushRef="#br0">695 0 24575,'-36'10'0,"-58"17"0,-136 21 0,190-43 0,19-4 0,0 2 0,1 0 0,-1 2 0,-24 8 0,39-11 0,0 1 0,0 0 0,0 0 0,0 1 0,1-1 0,0 1 0,-1 1 0,1-1 0,1 1 0,-1 0 0,1 0 0,0 0 0,0 0 0,0 1 0,1 0 0,-1 0 0,-3 10 0,-4 17 0,1 1 0,2-1 0,1 1 0,-2 39 0,-3 145 0,10-144 0,-15 1190 0,17-1222 0,0-36 0,0 20 0,0-1 0,2 1 0,9 48 0,-10-71 0,1 0 0,-1-1 0,1 1 0,0 0 0,0-1 0,0 1 0,0-1 0,0 1 0,0-1 0,1 0 0,-1 0 0,1 0 0,-1-1 0,1 1 0,0 0 0,0-1 0,0 0 0,0 1 0,0-1 0,0-1 0,0 1 0,0 0 0,5 0 0,12 2 0,-1-1 0,33-1 0,-41-1 0,94-5 0,0-4 0,-1-4 0,-1-5 0,116-36 0,-195 48-341,-1-2 0,0 0-1,41-22 1,-39 14-6485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7T21:10:30.017"/>
    </inkml:context>
    <inkml:brush xml:id="br0">
      <inkml:brushProperty name="width" value="0.05" units="cm"/>
      <inkml:brushProperty name="height" value="0.05" units="cm"/>
      <inkml:brushProperty name="color" value="#E71224"/>
    </inkml:brush>
  </inkml:definitions>
  <inkml:trace contextRef="#ctx0" brushRef="#br0">1 0 24575,'66'11'0,"134"5"0,-84-10 0,859 59-1365,-924-63-5461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7T21:10:32.046"/>
    </inkml:context>
    <inkml:brush xml:id="br0">
      <inkml:brushProperty name="width" value="0.05" units="cm"/>
      <inkml:brushProperty name="height" value="0.05" units="cm"/>
      <inkml:brushProperty name="color" value="#E71224"/>
    </inkml:brush>
  </inkml:definitions>
  <inkml:trace contextRef="#ctx0" brushRef="#br0">921 1 24575,'-43'45'0,"-3"-1"0,-1-2 0,-78 52 0,-37 33 0,135-103 0,1 1 0,1 2 0,-37 51 0,7 9 0,4 3 0,4 2 0,4 2 0,4 2 0,5 1 0,-25 111 0,50-171 0,2 0 0,1 0 0,2 1 0,1 0 0,3-1 0,0 1 0,3 0 0,9 51 0,-9-74 0,1-1 0,0 0 0,0 0 0,2 0 0,0-1 0,0 1 0,1-1 0,1-1 0,0 0 0,0 0 0,2 0 0,-1-1 0,1-1 0,1 1 0,0-2 0,0 1 0,1-2 0,0 0 0,1 0 0,0-1 0,0 0 0,0-1 0,1-1 0,18 5 0,9-1 0,0-2 0,1-1 0,-1-3 0,78-3 0,166-30 0,-87-4 0,-1-7 0,309-110 0,-469 137-682,44-24-1,-57 26-6143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236512C-AB0C-4A25-8F03-C8839410D401}" type="datetimeFigureOut">
              <a:rPr lang="en-CA" smtClean="0"/>
              <a:t>2022-07-24</a:t>
            </a:fld>
            <a:endParaRPr lang="en-CA"/>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83920C1-19FF-443C-929D-A81C91BFCDAC}" type="slidenum">
              <a:rPr lang="en-CA" smtClean="0"/>
              <a:t>‹#›</a:t>
            </a:fld>
            <a:endParaRPr lang="en-CA"/>
          </a:p>
        </p:txBody>
      </p:sp>
    </p:spTree>
    <p:extLst>
      <p:ext uri="{BB962C8B-B14F-4D97-AF65-F5344CB8AC3E}">
        <p14:creationId xmlns:p14="http://schemas.microsoft.com/office/powerpoint/2010/main" val="1052826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processes are running and require resources, the process puts a lock on that resource, so that no other process can use it.</a:t>
            </a:r>
          </a:p>
        </p:txBody>
      </p:sp>
      <p:sp>
        <p:nvSpPr>
          <p:cNvPr id="4" name="Slide Number Placeholder 3"/>
          <p:cNvSpPr>
            <a:spLocks noGrp="1"/>
          </p:cNvSpPr>
          <p:nvPr>
            <p:ph type="sldNum" sz="quarter" idx="5"/>
          </p:nvPr>
        </p:nvSpPr>
        <p:spPr/>
        <p:txBody>
          <a:bodyPr/>
          <a:lstStyle/>
          <a:p>
            <a:fld id="{083920C1-19FF-443C-929D-A81C91BFCDAC}" type="slidenum">
              <a:rPr lang="en-CA" smtClean="0"/>
              <a:t>3</a:t>
            </a:fld>
            <a:endParaRPr lang="en-CA"/>
          </a:p>
        </p:txBody>
      </p:sp>
    </p:spTree>
    <p:extLst>
      <p:ext uri="{BB962C8B-B14F-4D97-AF65-F5344CB8AC3E}">
        <p14:creationId xmlns:p14="http://schemas.microsoft.com/office/powerpoint/2010/main" val="393480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prove that there is no deadlock in a Resource Allocation Graph </a:t>
            </a:r>
          </a:p>
          <a:p>
            <a:r>
              <a:rPr lang="en-CA" dirty="0"/>
              <a:t>Need to find a safe sequence (termination sequence </a:t>
            </a:r>
            <a:r>
              <a:rPr lang="en-CA" dirty="0">
                <a:sym typeface="Wingdings" panose="05000000000000000000" pitchFamily="2" charset="2"/>
              </a:rPr>
              <a:t> a sequence by which the process finishes</a:t>
            </a:r>
            <a:r>
              <a:rPr lang="en-CA" dirty="0"/>
              <a:t>)</a:t>
            </a:r>
          </a:p>
          <a:p>
            <a:endParaRPr lang="en-CA" dirty="0"/>
          </a:p>
          <a:p>
            <a:r>
              <a:rPr lang="en-CA" dirty="0"/>
              <a:t>Resource held on by a process </a:t>
            </a:r>
            <a:r>
              <a:rPr lang="en-CA" dirty="0">
                <a:sym typeface="Wingdings" panose="05000000000000000000" pitchFamily="2" charset="2"/>
              </a:rPr>
              <a:t> resource required by a process</a:t>
            </a:r>
          </a:p>
          <a:p>
            <a:endParaRPr lang="en-CA" dirty="0">
              <a:sym typeface="Wingdings" panose="05000000000000000000" pitchFamily="2" charset="2"/>
            </a:endParaRPr>
          </a:p>
          <a:p>
            <a:r>
              <a:rPr lang="en-CA" dirty="0">
                <a:sym typeface="Wingdings" panose="05000000000000000000" pitchFamily="2" charset="2"/>
              </a:rPr>
              <a:t>P3 will finish first since it is not waiting for any other resource. Once done, then the instance of R3 is released (free), thus P2 can acquire it. After P2 is done, R3 is released, as well as the instance of R2.</a:t>
            </a:r>
          </a:p>
          <a:p>
            <a:r>
              <a:rPr lang="en-CA" dirty="0">
                <a:sym typeface="Wingdings" panose="05000000000000000000" pitchFamily="2" charset="2"/>
              </a:rPr>
              <a:t>Safe sequence: &lt;P3, P2, P1&gt;</a:t>
            </a:r>
          </a:p>
          <a:p>
            <a:endParaRPr lang="en-CA" dirty="0">
              <a:sym typeface="Wingdings" panose="05000000000000000000" pitchFamily="2" charset="2"/>
            </a:endParaRPr>
          </a:p>
          <a:p>
            <a:r>
              <a:rPr lang="en-CA" dirty="0">
                <a:sym typeface="Wingdings" panose="05000000000000000000" pitchFamily="2" charset="2"/>
              </a:rPr>
              <a:t>No pre-emption is like P1 cannot forcefully get R1 since it is held by P2. Cannot allow P1 to get R1 since it is held by P2.</a:t>
            </a:r>
          </a:p>
          <a:p>
            <a:r>
              <a:rPr lang="en-CA" dirty="0">
                <a:sym typeface="Wingdings" panose="05000000000000000000" pitchFamily="2" charset="2"/>
              </a:rPr>
              <a:t>Hold and wait means P1 must hold onto R2 instance while wait for R1 instance</a:t>
            </a:r>
          </a:p>
        </p:txBody>
      </p:sp>
      <p:sp>
        <p:nvSpPr>
          <p:cNvPr id="4" name="Slide Number Placeholder 3"/>
          <p:cNvSpPr>
            <a:spLocks noGrp="1"/>
          </p:cNvSpPr>
          <p:nvPr>
            <p:ph type="sldNum" sz="quarter" idx="5"/>
          </p:nvPr>
        </p:nvSpPr>
        <p:spPr/>
        <p:txBody>
          <a:bodyPr/>
          <a:lstStyle/>
          <a:p>
            <a:fld id="{083920C1-19FF-443C-929D-A81C91BFCDAC}" type="slidenum">
              <a:rPr lang="en-CA" smtClean="0"/>
              <a:t>13</a:t>
            </a:fld>
            <a:endParaRPr lang="en-CA"/>
          </a:p>
        </p:txBody>
      </p:sp>
    </p:spTree>
    <p:extLst>
      <p:ext uri="{BB962C8B-B14F-4D97-AF65-F5344CB8AC3E}">
        <p14:creationId xmlns:p14="http://schemas.microsoft.com/office/powerpoint/2010/main" val="1057765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 also depends on the number of instances available in each resource.</a:t>
            </a:r>
          </a:p>
          <a:p>
            <a:r>
              <a:rPr lang="en-CA" dirty="0"/>
              <a:t>Only one sequence is enough to find whether a graph can be proven that there is no deadlock.</a:t>
            </a:r>
          </a:p>
        </p:txBody>
      </p:sp>
      <p:sp>
        <p:nvSpPr>
          <p:cNvPr id="4" name="Slide Number Placeholder 3"/>
          <p:cNvSpPr>
            <a:spLocks noGrp="1"/>
          </p:cNvSpPr>
          <p:nvPr>
            <p:ph type="sldNum" sz="quarter" idx="5"/>
          </p:nvPr>
        </p:nvSpPr>
        <p:spPr/>
        <p:txBody>
          <a:bodyPr/>
          <a:lstStyle/>
          <a:p>
            <a:fld id="{083920C1-19FF-443C-929D-A81C91BFCDAC}" type="slidenum">
              <a:rPr lang="en-CA" smtClean="0"/>
              <a:t>14</a:t>
            </a:fld>
            <a:endParaRPr lang="en-CA"/>
          </a:p>
        </p:txBody>
      </p:sp>
    </p:spTree>
    <p:extLst>
      <p:ext uri="{BB962C8B-B14F-4D97-AF65-F5344CB8AC3E}">
        <p14:creationId xmlns:p14="http://schemas.microsoft.com/office/powerpoint/2010/main" val="4130063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graph without a cycle </a:t>
            </a:r>
            <a:r>
              <a:rPr lang="en-CA" dirty="0">
                <a:sym typeface="Wingdings" panose="05000000000000000000" pitchFamily="2" charset="2"/>
              </a:rPr>
              <a:t> no deadlock</a:t>
            </a:r>
          </a:p>
          <a:p>
            <a:r>
              <a:rPr lang="en-CA" dirty="0">
                <a:sym typeface="Wingdings" panose="05000000000000000000" pitchFamily="2" charset="2"/>
              </a:rPr>
              <a:t>A graph with a cycle  may or may not have a deadlock</a:t>
            </a:r>
            <a:endParaRPr lang="en-CA" dirty="0"/>
          </a:p>
        </p:txBody>
      </p:sp>
      <p:sp>
        <p:nvSpPr>
          <p:cNvPr id="4" name="Slide Number Placeholder 3"/>
          <p:cNvSpPr>
            <a:spLocks noGrp="1"/>
          </p:cNvSpPr>
          <p:nvPr>
            <p:ph type="sldNum" sz="quarter" idx="5"/>
          </p:nvPr>
        </p:nvSpPr>
        <p:spPr/>
        <p:txBody>
          <a:bodyPr/>
          <a:lstStyle/>
          <a:p>
            <a:fld id="{083920C1-19FF-443C-929D-A81C91BFCDAC}" type="slidenum">
              <a:rPr lang="en-CA" smtClean="0"/>
              <a:t>15</a:t>
            </a:fld>
            <a:endParaRPr lang="en-CA"/>
          </a:p>
        </p:txBody>
      </p:sp>
    </p:spTree>
    <p:extLst>
      <p:ext uri="{BB962C8B-B14F-4D97-AF65-F5344CB8AC3E}">
        <p14:creationId xmlns:p14="http://schemas.microsoft.com/office/powerpoint/2010/main" val="291294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&lt;P2, P1, P3&gt;</a:t>
            </a:r>
          </a:p>
          <a:p>
            <a:endParaRPr lang="en-CA" dirty="0"/>
          </a:p>
          <a:p>
            <a:r>
              <a:rPr lang="en-CA" dirty="0"/>
              <a:t>No deadlock: P4 would finish first which then a instance of R2 is released (same for P2 releasing an R1 instance). As such, then P3 can then finish (or P1 finish), and continuing this, deadlock is broken.</a:t>
            </a:r>
          </a:p>
        </p:txBody>
      </p:sp>
      <p:sp>
        <p:nvSpPr>
          <p:cNvPr id="4" name="Slide Number Placeholder 3"/>
          <p:cNvSpPr>
            <a:spLocks noGrp="1"/>
          </p:cNvSpPr>
          <p:nvPr>
            <p:ph type="sldNum" sz="quarter" idx="5"/>
          </p:nvPr>
        </p:nvSpPr>
        <p:spPr/>
        <p:txBody>
          <a:bodyPr/>
          <a:lstStyle/>
          <a:p>
            <a:fld id="{083920C1-19FF-443C-929D-A81C91BFCDAC}" type="slidenum">
              <a:rPr lang="en-CA" smtClean="0"/>
              <a:t>16</a:t>
            </a:fld>
            <a:endParaRPr lang="en-CA"/>
          </a:p>
        </p:txBody>
      </p:sp>
    </p:spTree>
    <p:extLst>
      <p:ext uri="{BB962C8B-B14F-4D97-AF65-F5344CB8AC3E}">
        <p14:creationId xmlns:p14="http://schemas.microsoft.com/office/powerpoint/2010/main" val="401774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Lato" panose="020F0502020204030203" pitchFamily="34" charset="0"/>
              </a:rPr>
              <a:t>Regarding the first point if there are cycles:</a:t>
            </a:r>
          </a:p>
          <a:p>
            <a:r>
              <a:rPr lang="en-CA" b="0" i="0" dirty="0">
                <a:solidFill>
                  <a:srgbClr val="000000"/>
                </a:solidFill>
                <a:effectLst/>
                <a:latin typeface="Lato" panose="020F0502020204030203" pitchFamily="34" charset="0"/>
              </a:rPr>
              <a:t>Holding one resource and requesting another resource while being held by another process, hence the deadlock that is created.</a:t>
            </a:r>
            <a:endParaRPr lang="en-CA" b="0" dirty="0"/>
          </a:p>
        </p:txBody>
      </p:sp>
      <p:sp>
        <p:nvSpPr>
          <p:cNvPr id="4" name="Slide Number Placeholder 3"/>
          <p:cNvSpPr>
            <a:spLocks noGrp="1"/>
          </p:cNvSpPr>
          <p:nvPr>
            <p:ph type="sldNum" sz="quarter" idx="5"/>
          </p:nvPr>
        </p:nvSpPr>
        <p:spPr/>
        <p:txBody>
          <a:bodyPr/>
          <a:lstStyle/>
          <a:p>
            <a:fld id="{083920C1-19FF-443C-929D-A81C91BFCDAC}" type="slidenum">
              <a:rPr lang="en-CA" smtClean="0"/>
              <a:t>17</a:t>
            </a:fld>
            <a:endParaRPr lang="en-CA"/>
          </a:p>
        </p:txBody>
      </p:sp>
    </p:spTree>
    <p:extLst>
      <p:ext uri="{BB962C8B-B14F-4D97-AF65-F5344CB8AC3E}">
        <p14:creationId xmlns:p14="http://schemas.microsoft.com/office/powerpoint/2010/main" val="3360398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process terminating here means that it is done with the resources (no longer requiring them), while still running.</a:t>
            </a:r>
          </a:p>
        </p:txBody>
      </p:sp>
      <p:sp>
        <p:nvSpPr>
          <p:cNvPr id="4" name="Slide Number Placeholder 3"/>
          <p:cNvSpPr>
            <a:spLocks noGrp="1"/>
          </p:cNvSpPr>
          <p:nvPr>
            <p:ph type="sldNum" sz="quarter" idx="5"/>
          </p:nvPr>
        </p:nvSpPr>
        <p:spPr/>
        <p:txBody>
          <a:bodyPr/>
          <a:lstStyle/>
          <a:p>
            <a:fld id="{083920C1-19FF-443C-929D-A81C91BFCDAC}" type="slidenum">
              <a:rPr lang="en-CA" smtClean="0"/>
              <a:t>18</a:t>
            </a:fld>
            <a:endParaRPr lang="en-CA"/>
          </a:p>
        </p:txBody>
      </p:sp>
    </p:spTree>
    <p:extLst>
      <p:ext uri="{BB962C8B-B14F-4D97-AF65-F5344CB8AC3E}">
        <p14:creationId xmlns:p14="http://schemas.microsoft.com/office/powerpoint/2010/main" val="84779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a process requests a resource, and the resource cannot be given to the process, the process will thus be blocked from it.</a:t>
            </a:r>
          </a:p>
        </p:txBody>
      </p:sp>
      <p:sp>
        <p:nvSpPr>
          <p:cNvPr id="4" name="Slide Number Placeholder 3"/>
          <p:cNvSpPr>
            <a:spLocks noGrp="1"/>
          </p:cNvSpPr>
          <p:nvPr>
            <p:ph type="sldNum" sz="quarter" idx="5"/>
          </p:nvPr>
        </p:nvSpPr>
        <p:spPr/>
        <p:txBody>
          <a:bodyPr/>
          <a:lstStyle/>
          <a:p>
            <a:fld id="{083920C1-19FF-443C-929D-A81C91BFCDAC}" type="slidenum">
              <a:rPr lang="en-CA" smtClean="0"/>
              <a:t>19</a:t>
            </a:fld>
            <a:endParaRPr lang="en-CA"/>
          </a:p>
        </p:txBody>
      </p:sp>
    </p:spTree>
    <p:extLst>
      <p:ext uri="{BB962C8B-B14F-4D97-AF65-F5344CB8AC3E}">
        <p14:creationId xmlns:p14="http://schemas.microsoft.com/office/powerpoint/2010/main" val="348106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Ensure that the system will never enter a deadlock state </a:t>
            </a:r>
          </a:p>
          <a:p>
            <a:endParaRPr lang="en-CA" dirty="0"/>
          </a:p>
          <a:p>
            <a:r>
              <a:rPr lang="en-CA" dirty="0"/>
              <a:t>Allow the system to enter a deadlock state and then recover </a:t>
            </a:r>
          </a:p>
          <a:p>
            <a:endParaRPr lang="en-CA" dirty="0"/>
          </a:p>
          <a:p>
            <a:r>
              <a:rPr lang="en-CA" dirty="0"/>
              <a:t>Ignore the problem and pretend that deadlocks never occur in the system; used by most operating systems, including UNIX</a:t>
            </a:r>
          </a:p>
          <a:p>
            <a:endParaRPr lang="en-CA" dirty="0"/>
          </a:p>
          <a:p>
            <a:r>
              <a:rPr lang="en-CA" dirty="0"/>
              <a:t>Restrain the ways request can be made</a:t>
            </a:r>
          </a:p>
        </p:txBody>
      </p:sp>
      <p:sp>
        <p:nvSpPr>
          <p:cNvPr id="4" name="Slide Number Placeholder 3"/>
          <p:cNvSpPr>
            <a:spLocks noGrp="1"/>
          </p:cNvSpPr>
          <p:nvPr>
            <p:ph type="sldNum" sz="quarter" idx="5"/>
          </p:nvPr>
        </p:nvSpPr>
        <p:spPr/>
        <p:txBody>
          <a:bodyPr/>
          <a:lstStyle/>
          <a:p>
            <a:fld id="{083920C1-19FF-443C-929D-A81C91BFCDAC}" type="slidenum">
              <a:rPr lang="en-CA" smtClean="0"/>
              <a:t>20</a:t>
            </a:fld>
            <a:endParaRPr lang="en-CA"/>
          </a:p>
        </p:txBody>
      </p:sp>
    </p:spTree>
    <p:extLst>
      <p:ext uri="{BB962C8B-B14F-4D97-AF65-F5344CB8AC3E}">
        <p14:creationId xmlns:p14="http://schemas.microsoft.com/office/powerpoint/2010/main" val="4176176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If shareable resources are present, then mutual exclusion cannot happen. </a:t>
            </a:r>
            <a:r>
              <a:rPr lang="en-CA" b="0" i="0" dirty="0">
                <a:solidFill>
                  <a:srgbClr val="090974"/>
                </a:solidFill>
                <a:effectLst/>
                <a:latin typeface="Times New Roman" panose="02020603050405020304" pitchFamily="18" charset="0"/>
              </a:rPr>
              <a:t>In some cases, deadlock can be mitigated by making resources more shareable. For example, using a reader/writer lock instead of a mutex can make deadlock less likely (since many readers can share the read lock). Using a lock-free data structure is another way to allow multiple threads to access a data structure simultaneously (without blocking).</a:t>
            </a:r>
          </a:p>
          <a:p>
            <a:pPr algn="l"/>
            <a:r>
              <a:rPr lang="en-CA" b="0" i="0" dirty="0">
                <a:solidFill>
                  <a:srgbClr val="090974"/>
                </a:solidFill>
                <a:effectLst/>
                <a:latin typeface="Times New Roman" panose="02020603050405020304" pitchFamily="18" charset="0"/>
              </a:rPr>
              <a:t>However, many resources are inherently non-shareable (e.g. printers: can't print two documents simultaneously!). Mutual exclusion is a good condition to break if you can, but often you can't.</a:t>
            </a:r>
          </a:p>
          <a:p>
            <a:endParaRPr lang="en-CA" dirty="0"/>
          </a:p>
          <a:p>
            <a:r>
              <a:rPr lang="en-CA" dirty="0"/>
              <a:t>If a process needs multiple resources, then call/request all of them at the same time initially, to be allocated for that process, instead of it holding onto a resource and wait for another. If allowed to have all of them, then acquire them and use them, and once done with them, release them all in the end</a:t>
            </a:r>
          </a:p>
          <a:p>
            <a:endParaRPr lang="en-CA" dirty="0"/>
          </a:p>
          <a:p>
            <a:r>
              <a:rPr lang="en-CA" dirty="0"/>
              <a:t>While P1 has R1 and needs R2, but R2 is held by P2, then P1 can be suspended locked (since it cannot proceed), releasing the resources held by it as well, becoming available for other processes.</a:t>
            </a:r>
          </a:p>
          <a:p>
            <a:endParaRPr lang="en-CA" dirty="0"/>
          </a:p>
          <a:p>
            <a:r>
              <a:rPr lang="en-CA" dirty="0"/>
              <a:t>Define a mathematical function f, that maps each resource to N (assigns every resource a number)</a:t>
            </a:r>
          </a:p>
          <a:p>
            <a:r>
              <a:rPr lang="en-CA" dirty="0"/>
              <a:t>R = {R1, R2, R3} </a:t>
            </a:r>
            <a:r>
              <a:rPr lang="en-CA" dirty="0">
                <a:sym typeface="Wingdings" panose="05000000000000000000" pitchFamily="2" charset="2"/>
              </a:rPr>
              <a:t> f(R1) = 2, f(R2) = 4, f(R3) = 6</a:t>
            </a:r>
          </a:p>
          <a:p>
            <a:r>
              <a:rPr lang="en-CA" dirty="0">
                <a:sym typeface="Wingdings" panose="05000000000000000000" pitchFamily="2" charset="2"/>
              </a:rPr>
              <a:t>To define a request ordering for the resources:</a:t>
            </a:r>
          </a:p>
          <a:p>
            <a:r>
              <a:rPr lang="en-CA" dirty="0">
                <a:sym typeface="Wingdings" panose="05000000000000000000" pitchFamily="2" charset="2"/>
              </a:rPr>
              <a:t>Now, if a process needs R1 and R2, it must request in order with R1, then R2. As such, if all processes ask for resources in this order, then circular wait cannot happen. Proof by contradiction can be used to prove why it does not happen.</a:t>
            </a:r>
          </a:p>
          <a:p>
            <a:r>
              <a:rPr lang="en-CA" dirty="0">
                <a:sym typeface="Wingdings" panose="05000000000000000000" pitchFamily="2" charset="2"/>
              </a:rPr>
              <a:t>If P1 requests R1, where P2 is holding it, and P2 requests R2, that is held on by P3. P3 requests R3, that is held on P1.</a:t>
            </a:r>
          </a:p>
          <a:p>
            <a:r>
              <a:rPr lang="en-CA" dirty="0">
                <a:sym typeface="Wingdings" panose="05000000000000000000" pitchFamily="2" charset="2"/>
              </a:rPr>
              <a:t>f(R1) &lt; f(R2) &lt; f(R3) &lt; f(R1)  this is impossible (f(R1) &lt; f(R1) is not valid)</a:t>
            </a:r>
            <a:endParaRPr lang="en-CA" dirty="0"/>
          </a:p>
        </p:txBody>
      </p:sp>
      <p:sp>
        <p:nvSpPr>
          <p:cNvPr id="4" name="Slide Number Placeholder 3"/>
          <p:cNvSpPr>
            <a:spLocks noGrp="1"/>
          </p:cNvSpPr>
          <p:nvPr>
            <p:ph type="sldNum" sz="quarter" idx="5"/>
          </p:nvPr>
        </p:nvSpPr>
        <p:spPr/>
        <p:txBody>
          <a:bodyPr/>
          <a:lstStyle/>
          <a:p>
            <a:fld id="{083920C1-19FF-443C-929D-A81C91BFCDAC}" type="slidenum">
              <a:rPr lang="en-CA" smtClean="0"/>
              <a:t>21</a:t>
            </a:fld>
            <a:endParaRPr lang="en-CA"/>
          </a:p>
        </p:txBody>
      </p:sp>
    </p:spTree>
    <p:extLst>
      <p:ext uri="{BB962C8B-B14F-4D97-AF65-F5344CB8AC3E}">
        <p14:creationId xmlns:p14="http://schemas.microsoft.com/office/powerpoint/2010/main" val="671660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a set of processes are present and we know the amount of instances per resource type.</a:t>
            </a:r>
          </a:p>
          <a:p>
            <a:r>
              <a:rPr lang="en-CA" dirty="0"/>
              <a:t>In the set of resources R, by a vector representation: R = [5 4 2] where R </a:t>
            </a:r>
            <a:r>
              <a:rPr lang="en-CA" dirty="0">
                <a:sym typeface="Wingdings" panose="05000000000000000000" pitchFamily="2" charset="2"/>
              </a:rPr>
              <a:t> [R1 R2 R3] (each entry defines the maximum number of instances per resource type</a:t>
            </a:r>
          </a:p>
          <a:p>
            <a:r>
              <a:rPr lang="en-CA" dirty="0">
                <a:sym typeface="Wingdings" panose="05000000000000000000" pitchFamily="2" charset="2"/>
              </a:rPr>
              <a:t>Assume that each process declares the maximum number of instances that it may need during its execution/lifetime.</a:t>
            </a:r>
          </a:p>
          <a:p>
            <a:r>
              <a:rPr lang="en-CA" dirty="0">
                <a:sym typeface="Wingdings" panose="05000000000000000000" pitchFamily="2" charset="2"/>
              </a:rPr>
              <a:t>	R1	R2	R3</a:t>
            </a:r>
          </a:p>
          <a:p>
            <a:r>
              <a:rPr lang="en-CA" dirty="0">
                <a:sym typeface="Wingdings" panose="05000000000000000000" pitchFamily="2" charset="2"/>
              </a:rPr>
              <a:t>P1	2	1	1</a:t>
            </a:r>
          </a:p>
          <a:p>
            <a:r>
              <a:rPr lang="en-CA" dirty="0">
                <a:sym typeface="Wingdings" panose="05000000000000000000" pitchFamily="2" charset="2"/>
              </a:rPr>
              <a:t>P2	3	0	2</a:t>
            </a:r>
          </a:p>
          <a:p>
            <a:r>
              <a:rPr lang="en-CA" dirty="0">
                <a:sym typeface="Wingdings" panose="05000000000000000000" pitchFamily="2" charset="2"/>
              </a:rPr>
              <a:t>P3	1	1	1</a:t>
            </a:r>
          </a:p>
          <a:p>
            <a:r>
              <a:rPr lang="en-CA" dirty="0">
                <a:sym typeface="Wingdings" panose="05000000000000000000" pitchFamily="2" charset="2"/>
              </a:rPr>
              <a:t>P4	0	2	1</a:t>
            </a:r>
          </a:p>
          <a:p>
            <a:endParaRPr lang="en-CA" dirty="0">
              <a:sym typeface="Wingdings" panose="05000000000000000000" pitchFamily="2" charset="2"/>
            </a:endParaRPr>
          </a:p>
          <a:p>
            <a:r>
              <a:rPr lang="en-CA" dirty="0">
                <a:sym typeface="Wingdings" panose="05000000000000000000" pitchFamily="2" charset="2"/>
              </a:rPr>
              <a:t>The algorithm will use another matrix to show how many of these instances have been allocated to these processes, at some point in time t. To examine that the system will always find a way out, using a termination sequence.</a:t>
            </a:r>
            <a:endParaRPr lang="en-CA" dirty="0"/>
          </a:p>
        </p:txBody>
      </p:sp>
      <p:sp>
        <p:nvSpPr>
          <p:cNvPr id="4" name="Slide Number Placeholder 3"/>
          <p:cNvSpPr>
            <a:spLocks noGrp="1"/>
          </p:cNvSpPr>
          <p:nvPr>
            <p:ph type="sldNum" sz="quarter" idx="5"/>
          </p:nvPr>
        </p:nvSpPr>
        <p:spPr/>
        <p:txBody>
          <a:bodyPr/>
          <a:lstStyle/>
          <a:p>
            <a:fld id="{083920C1-19FF-443C-929D-A81C91BFCDAC}" type="slidenum">
              <a:rPr lang="en-CA" smtClean="0"/>
              <a:t>22</a:t>
            </a:fld>
            <a:endParaRPr lang="en-CA"/>
          </a:p>
        </p:txBody>
      </p:sp>
    </p:spTree>
    <p:extLst>
      <p:ext uri="{BB962C8B-B14F-4D97-AF65-F5344CB8AC3E}">
        <p14:creationId xmlns:p14="http://schemas.microsoft.com/office/powerpoint/2010/main" val="102057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that in semaphores, P0 cannot use B since P1 is using it, and vice versa for A</a:t>
            </a:r>
          </a:p>
        </p:txBody>
      </p:sp>
      <p:sp>
        <p:nvSpPr>
          <p:cNvPr id="4" name="Slide Number Placeholder 3"/>
          <p:cNvSpPr>
            <a:spLocks noGrp="1"/>
          </p:cNvSpPr>
          <p:nvPr>
            <p:ph type="sldNum" sz="quarter" idx="5"/>
          </p:nvPr>
        </p:nvSpPr>
        <p:spPr/>
        <p:txBody>
          <a:bodyPr/>
          <a:lstStyle/>
          <a:p>
            <a:fld id="{083920C1-19FF-443C-929D-A81C91BFCDAC}" type="slidenum">
              <a:rPr lang="en-CA" smtClean="0"/>
              <a:t>4</a:t>
            </a:fld>
            <a:endParaRPr lang="en-CA"/>
          </a:p>
        </p:txBody>
      </p:sp>
    </p:spTree>
    <p:extLst>
      <p:ext uri="{BB962C8B-B14F-4D97-AF65-F5344CB8AC3E}">
        <p14:creationId xmlns:p14="http://schemas.microsoft.com/office/powerpoint/2010/main" val="711368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system cannot really allow immediately to release the resource once a process requests it.</a:t>
            </a:r>
          </a:p>
          <a:p>
            <a:endParaRPr lang="en-CA" dirty="0"/>
          </a:p>
          <a:p>
            <a:r>
              <a:rPr lang="en-CA" dirty="0"/>
              <a:t>Consider: P1, P2, P3</a:t>
            </a:r>
          </a:p>
          <a:p>
            <a:r>
              <a:rPr lang="en-CA" dirty="0"/>
              <a:t>If a termination sequence can be found such as &lt;P2, P3, P1&gt;, then they are in safe state</a:t>
            </a:r>
          </a:p>
        </p:txBody>
      </p:sp>
      <p:sp>
        <p:nvSpPr>
          <p:cNvPr id="4" name="Slide Number Placeholder 3"/>
          <p:cNvSpPr>
            <a:spLocks noGrp="1"/>
          </p:cNvSpPr>
          <p:nvPr>
            <p:ph type="sldNum" sz="quarter" idx="5"/>
          </p:nvPr>
        </p:nvSpPr>
        <p:spPr/>
        <p:txBody>
          <a:bodyPr/>
          <a:lstStyle/>
          <a:p>
            <a:fld id="{083920C1-19FF-443C-929D-A81C91BFCDAC}" type="slidenum">
              <a:rPr lang="en-CA" smtClean="0"/>
              <a:t>23</a:t>
            </a:fld>
            <a:endParaRPr lang="en-CA"/>
          </a:p>
        </p:txBody>
      </p:sp>
    </p:spTree>
    <p:extLst>
      <p:ext uri="{BB962C8B-B14F-4D97-AF65-F5344CB8AC3E}">
        <p14:creationId xmlns:p14="http://schemas.microsoft.com/office/powerpoint/2010/main" val="1538172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algorithm must be careful while allocating resources to processes. Although it can still release resources, the system can still be in an unsafe state.</a:t>
            </a:r>
          </a:p>
        </p:txBody>
      </p:sp>
      <p:sp>
        <p:nvSpPr>
          <p:cNvPr id="4" name="Slide Number Placeholder 3"/>
          <p:cNvSpPr>
            <a:spLocks noGrp="1"/>
          </p:cNvSpPr>
          <p:nvPr>
            <p:ph type="sldNum" sz="quarter" idx="5"/>
          </p:nvPr>
        </p:nvSpPr>
        <p:spPr/>
        <p:txBody>
          <a:bodyPr/>
          <a:lstStyle/>
          <a:p>
            <a:fld id="{083920C1-19FF-443C-929D-A81C91BFCDAC}" type="slidenum">
              <a:rPr lang="en-CA" smtClean="0"/>
              <a:t>24</a:t>
            </a:fld>
            <a:endParaRPr lang="en-CA"/>
          </a:p>
        </p:txBody>
      </p:sp>
    </p:spTree>
    <p:extLst>
      <p:ext uri="{BB962C8B-B14F-4D97-AF65-F5344CB8AC3E}">
        <p14:creationId xmlns:p14="http://schemas.microsoft.com/office/powerpoint/2010/main" val="2777500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safe sequence</a:t>
            </a:r>
          </a:p>
          <a:p>
            <a:r>
              <a:rPr lang="en-CA" dirty="0"/>
              <a:t>All processes can finish or terminate one after another at some point.</a:t>
            </a:r>
          </a:p>
        </p:txBody>
      </p:sp>
      <p:sp>
        <p:nvSpPr>
          <p:cNvPr id="4" name="Slide Number Placeholder 3"/>
          <p:cNvSpPr>
            <a:spLocks noGrp="1"/>
          </p:cNvSpPr>
          <p:nvPr>
            <p:ph type="sldNum" sz="quarter" idx="5"/>
          </p:nvPr>
        </p:nvSpPr>
        <p:spPr/>
        <p:txBody>
          <a:bodyPr/>
          <a:lstStyle/>
          <a:p>
            <a:fld id="{083920C1-19FF-443C-929D-A81C91BFCDAC}" type="slidenum">
              <a:rPr lang="en-CA" smtClean="0"/>
              <a:t>25</a:t>
            </a:fld>
            <a:endParaRPr lang="en-CA"/>
          </a:p>
        </p:txBody>
      </p:sp>
    </p:spTree>
    <p:extLst>
      <p:ext uri="{BB962C8B-B14F-4D97-AF65-F5344CB8AC3E}">
        <p14:creationId xmlns:p14="http://schemas.microsoft.com/office/powerpoint/2010/main" val="13167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new type of edge: claim edge</a:t>
            </a:r>
          </a:p>
          <a:p>
            <a:r>
              <a:rPr lang="en-CA" dirty="0"/>
              <a:t>Directed from process to resource, where a process may request a resource (not definite, as in it has not requested it yet) during its execution (some time in the future)</a:t>
            </a:r>
          </a:p>
        </p:txBody>
      </p:sp>
      <p:sp>
        <p:nvSpPr>
          <p:cNvPr id="4" name="Slide Number Placeholder 3"/>
          <p:cNvSpPr>
            <a:spLocks noGrp="1"/>
          </p:cNvSpPr>
          <p:nvPr>
            <p:ph type="sldNum" sz="quarter" idx="5"/>
          </p:nvPr>
        </p:nvSpPr>
        <p:spPr/>
        <p:txBody>
          <a:bodyPr/>
          <a:lstStyle/>
          <a:p>
            <a:fld id="{083920C1-19FF-443C-929D-A81C91BFCDAC}" type="slidenum">
              <a:rPr lang="en-CA" smtClean="0"/>
              <a:t>27</a:t>
            </a:fld>
            <a:endParaRPr lang="en-CA"/>
          </a:p>
        </p:txBody>
      </p:sp>
    </p:spTree>
    <p:extLst>
      <p:ext uri="{BB962C8B-B14F-4D97-AF65-F5344CB8AC3E}">
        <p14:creationId xmlns:p14="http://schemas.microsoft.com/office/powerpoint/2010/main" val="1647687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AE: assignment edge</a:t>
            </a:r>
          </a:p>
          <a:p>
            <a:r>
              <a:rPr lang="en-CA" dirty="0"/>
              <a:t>RE: request edge</a:t>
            </a:r>
          </a:p>
          <a:p>
            <a:r>
              <a:rPr lang="en-CA" dirty="0"/>
              <a:t>CE: claim edge</a:t>
            </a:r>
          </a:p>
          <a:p>
            <a:endParaRPr lang="en-CA" dirty="0"/>
          </a:p>
          <a:p>
            <a:r>
              <a:rPr lang="en-CA" dirty="0"/>
              <a:t>A safe state graph, no deadlock (yet), where P2 has not requested R2 (yet)</a:t>
            </a:r>
          </a:p>
        </p:txBody>
      </p:sp>
      <p:sp>
        <p:nvSpPr>
          <p:cNvPr id="4" name="Slide Number Placeholder 3"/>
          <p:cNvSpPr>
            <a:spLocks noGrp="1"/>
          </p:cNvSpPr>
          <p:nvPr>
            <p:ph type="sldNum" sz="quarter" idx="5"/>
          </p:nvPr>
        </p:nvSpPr>
        <p:spPr/>
        <p:txBody>
          <a:bodyPr/>
          <a:lstStyle/>
          <a:p>
            <a:fld id="{083920C1-19FF-443C-929D-A81C91BFCDAC}" type="slidenum">
              <a:rPr lang="en-CA" smtClean="0"/>
              <a:t>28</a:t>
            </a:fld>
            <a:endParaRPr lang="en-CA"/>
          </a:p>
        </p:txBody>
      </p:sp>
    </p:spTree>
    <p:extLst>
      <p:ext uri="{BB962C8B-B14F-4D97-AF65-F5344CB8AC3E}">
        <p14:creationId xmlns:p14="http://schemas.microsoft.com/office/powerpoint/2010/main" val="3545622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P1 requests R2, then we will have a cycle (circular wait). As such, R2 cannot be given to P2 as a result.</a:t>
            </a:r>
          </a:p>
        </p:txBody>
      </p:sp>
      <p:sp>
        <p:nvSpPr>
          <p:cNvPr id="4" name="Slide Number Placeholder 3"/>
          <p:cNvSpPr>
            <a:spLocks noGrp="1"/>
          </p:cNvSpPr>
          <p:nvPr>
            <p:ph type="sldNum" sz="quarter" idx="5"/>
          </p:nvPr>
        </p:nvSpPr>
        <p:spPr/>
        <p:txBody>
          <a:bodyPr/>
          <a:lstStyle/>
          <a:p>
            <a:fld id="{083920C1-19FF-443C-929D-A81C91BFCDAC}" type="slidenum">
              <a:rPr lang="en-CA" smtClean="0"/>
              <a:t>29</a:t>
            </a:fld>
            <a:endParaRPr lang="en-CA"/>
          </a:p>
        </p:txBody>
      </p:sp>
    </p:spTree>
    <p:extLst>
      <p:ext uri="{BB962C8B-B14F-4D97-AF65-F5344CB8AC3E}">
        <p14:creationId xmlns:p14="http://schemas.microsoft.com/office/powerpoint/2010/main" val="4177985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prevention algorithm can be modelled by a banking scenario:</a:t>
            </a:r>
          </a:p>
          <a:p>
            <a:r>
              <a:rPr lang="en-CA" dirty="0"/>
              <a:t>The tellers cannot give all the money to the customers, thus they need to ensure that when giving away money, not all of the money is given away at once, this way, there is still money left for other customers.</a:t>
            </a:r>
          </a:p>
        </p:txBody>
      </p:sp>
      <p:sp>
        <p:nvSpPr>
          <p:cNvPr id="4" name="Slide Number Placeholder 3"/>
          <p:cNvSpPr>
            <a:spLocks noGrp="1"/>
          </p:cNvSpPr>
          <p:nvPr>
            <p:ph type="sldNum" sz="quarter" idx="5"/>
          </p:nvPr>
        </p:nvSpPr>
        <p:spPr/>
        <p:txBody>
          <a:bodyPr/>
          <a:lstStyle/>
          <a:p>
            <a:fld id="{083920C1-19FF-443C-929D-A81C91BFCDAC}" type="slidenum">
              <a:rPr lang="en-CA" smtClean="0"/>
              <a:t>30</a:t>
            </a:fld>
            <a:endParaRPr lang="en-CA"/>
          </a:p>
        </p:txBody>
      </p:sp>
    </p:spTree>
    <p:extLst>
      <p:ext uri="{BB962C8B-B14F-4D97-AF65-F5344CB8AC3E}">
        <p14:creationId xmlns:p14="http://schemas.microsoft.com/office/powerpoint/2010/main" val="780035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to avoid deadlocks:</a:t>
            </a:r>
          </a:p>
          <a:p>
            <a:r>
              <a:rPr lang="en-CA" dirty="0"/>
              <a:t>**Note it does not make sense for max instances to be less than what is allocated </a:t>
            </a:r>
            <a:r>
              <a:rPr lang="en-CA" dirty="0">
                <a:sym typeface="Wingdings" panose="05000000000000000000" pitchFamily="2" charset="2"/>
              </a:rPr>
              <a:t> not possible (error)</a:t>
            </a:r>
            <a:endParaRPr lang="en-CA" dirty="0"/>
          </a:p>
          <a:p>
            <a:r>
              <a:rPr lang="en-CA" dirty="0"/>
              <a:t>Recall, maximum number of instances of resources each process can take</a:t>
            </a:r>
          </a:p>
          <a:p>
            <a:r>
              <a:rPr lang="en-CA" dirty="0"/>
              <a:t>C = Max</a:t>
            </a:r>
          </a:p>
          <a:p>
            <a:r>
              <a:rPr lang="en-CA" dirty="0">
                <a:sym typeface="Wingdings" panose="05000000000000000000" pitchFamily="2" charset="2"/>
              </a:rPr>
              <a:t>	R1	R2	R3</a:t>
            </a:r>
          </a:p>
          <a:p>
            <a:r>
              <a:rPr lang="en-CA" dirty="0">
                <a:sym typeface="Wingdings" panose="05000000000000000000" pitchFamily="2" charset="2"/>
              </a:rPr>
              <a:t>P1	2	2	2</a:t>
            </a:r>
          </a:p>
          <a:p>
            <a:r>
              <a:rPr lang="en-CA" dirty="0">
                <a:sym typeface="Wingdings" panose="05000000000000000000" pitchFamily="2" charset="2"/>
              </a:rPr>
              <a:t>P2	3	2	1</a:t>
            </a:r>
          </a:p>
          <a:p>
            <a:r>
              <a:rPr lang="en-CA" dirty="0">
                <a:sym typeface="Wingdings" panose="05000000000000000000" pitchFamily="2" charset="2"/>
              </a:rPr>
              <a:t>P3	4	1	3</a:t>
            </a:r>
          </a:p>
          <a:p>
            <a:r>
              <a:rPr lang="en-CA" dirty="0">
                <a:sym typeface="Wingdings" panose="05000000000000000000" pitchFamily="2" charset="2"/>
              </a:rPr>
              <a:t>P4	2	3	1</a:t>
            </a:r>
          </a:p>
          <a:p>
            <a:endParaRPr lang="en-CA" dirty="0">
              <a:sym typeface="Wingdings" panose="05000000000000000000" pitchFamily="2" charset="2"/>
            </a:endParaRPr>
          </a:p>
          <a:p>
            <a:r>
              <a:rPr lang="en-CA" dirty="0">
                <a:sym typeface="Wingdings" panose="05000000000000000000" pitchFamily="2" charset="2"/>
              </a:rPr>
              <a:t>R = [6, 5, 3] &lt;-&gt; [R1, R2, R3]</a:t>
            </a:r>
          </a:p>
          <a:p>
            <a:endParaRPr lang="en-CA" dirty="0">
              <a:sym typeface="Wingdings" panose="05000000000000000000" pitchFamily="2" charset="2"/>
            </a:endParaRPr>
          </a:p>
          <a:p>
            <a:r>
              <a:rPr lang="en-CA" dirty="0">
                <a:sym typeface="Wingdings" panose="05000000000000000000" pitchFamily="2" charset="2"/>
              </a:rPr>
              <a:t>Matrix Allocated:</a:t>
            </a:r>
          </a:p>
          <a:p>
            <a:r>
              <a:rPr lang="en-CA" dirty="0">
                <a:sym typeface="Wingdings" panose="05000000000000000000" pitchFamily="2" charset="2"/>
              </a:rPr>
              <a:t>At a certain time, how many resources are allocated to a certain process</a:t>
            </a:r>
          </a:p>
          <a:p>
            <a:r>
              <a:rPr lang="en-CA" dirty="0">
                <a:sym typeface="Wingdings" panose="05000000000000000000" pitchFamily="2" charset="2"/>
              </a:rPr>
              <a:t>Consider T = t1</a:t>
            </a:r>
          </a:p>
          <a:p>
            <a:endParaRPr lang="en-CA" dirty="0">
              <a:sym typeface="Wingdings" panose="05000000000000000000" pitchFamily="2" charset="2"/>
            </a:endParaRPr>
          </a:p>
          <a:p>
            <a:r>
              <a:rPr lang="en-CA" dirty="0">
                <a:sym typeface="Wingdings" panose="05000000000000000000" pitchFamily="2" charset="2"/>
              </a:rPr>
              <a:t>	R1	R2	R3</a:t>
            </a:r>
          </a:p>
          <a:p>
            <a:r>
              <a:rPr lang="en-CA" dirty="0">
                <a:sym typeface="Wingdings" panose="05000000000000000000" pitchFamily="2" charset="2"/>
              </a:rPr>
              <a:t>P1	2	2	1</a:t>
            </a:r>
          </a:p>
          <a:p>
            <a:r>
              <a:rPr lang="en-CA" dirty="0">
                <a:sym typeface="Wingdings" panose="05000000000000000000" pitchFamily="2" charset="2"/>
              </a:rPr>
              <a:t>P2	1	1	2</a:t>
            </a:r>
          </a:p>
          <a:p>
            <a:r>
              <a:rPr lang="en-CA" dirty="0">
                <a:sym typeface="Wingdings" panose="05000000000000000000" pitchFamily="2" charset="2"/>
              </a:rPr>
              <a:t>P3	1	1	0</a:t>
            </a:r>
          </a:p>
          <a:p>
            <a:r>
              <a:rPr lang="en-CA" dirty="0">
                <a:sym typeface="Wingdings" panose="05000000000000000000" pitchFamily="2" charset="2"/>
              </a:rPr>
              <a:t>P4	1	0	0</a:t>
            </a:r>
          </a:p>
          <a:p>
            <a:endParaRPr lang="en-CA" dirty="0">
              <a:sym typeface="Wingdings" panose="05000000000000000000" pitchFamily="2" charset="2"/>
            </a:endParaRPr>
          </a:p>
          <a:p>
            <a:r>
              <a:rPr lang="en-CA" dirty="0">
                <a:sym typeface="Wingdings" panose="05000000000000000000" pitchFamily="2" charset="2"/>
              </a:rPr>
              <a:t>V = [1, 1, 1] &lt;-&gt; remaining instances [R1, R2, R3]</a:t>
            </a:r>
          </a:p>
          <a:p>
            <a:endParaRPr lang="en-CA" dirty="0">
              <a:sym typeface="Wingdings" panose="05000000000000000000" pitchFamily="2" charset="2"/>
            </a:endParaRPr>
          </a:p>
          <a:p>
            <a:r>
              <a:rPr lang="en-CA" dirty="0">
                <a:sym typeface="Wingdings" panose="05000000000000000000" pitchFamily="2" charset="2"/>
              </a:rPr>
              <a:t>A(j, </a:t>
            </a:r>
            <a:r>
              <a:rPr lang="en-CA" dirty="0" err="1">
                <a:sym typeface="Wingdings" panose="05000000000000000000" pitchFamily="2" charset="2"/>
              </a:rPr>
              <a:t>i</a:t>
            </a:r>
            <a:r>
              <a:rPr lang="en-CA" dirty="0">
                <a:sym typeface="Wingdings" panose="05000000000000000000" pitchFamily="2" charset="2"/>
              </a:rPr>
              <a:t>) = 1  means there is one instance from resource type </a:t>
            </a:r>
            <a:r>
              <a:rPr lang="en-CA" dirty="0" err="1">
                <a:sym typeface="Wingdings" panose="05000000000000000000" pitchFamily="2" charset="2"/>
              </a:rPr>
              <a:t>i</a:t>
            </a:r>
            <a:r>
              <a:rPr lang="en-CA" dirty="0">
                <a:sym typeface="Wingdings" panose="05000000000000000000" pitchFamily="2" charset="2"/>
              </a:rPr>
              <a:t> for process j</a:t>
            </a:r>
          </a:p>
          <a:p>
            <a:endParaRPr lang="en-CA" dirty="0"/>
          </a:p>
          <a:p>
            <a:r>
              <a:rPr lang="en-CA" dirty="0"/>
              <a:t>Matrix N for Need: at time T = t1</a:t>
            </a:r>
          </a:p>
          <a:p>
            <a:r>
              <a:rPr lang="en-CA" dirty="0"/>
              <a:t>Safe state?? </a:t>
            </a:r>
            <a:r>
              <a:rPr lang="en-CA" dirty="0">
                <a:sym typeface="Wingdings" panose="05000000000000000000" pitchFamily="2" charset="2"/>
              </a:rPr>
              <a:t> to prove whether this is in a deadlock or safe state</a:t>
            </a:r>
          </a:p>
          <a:p>
            <a:r>
              <a:rPr lang="en-CA" dirty="0">
                <a:sym typeface="Wingdings" panose="05000000000000000000" pitchFamily="2" charset="2"/>
              </a:rPr>
              <a:t>Using the vector V, can we use the remaining instances to fill in for matrix N</a:t>
            </a:r>
            <a:endParaRPr lang="en-CA" dirty="0"/>
          </a:p>
          <a:p>
            <a:r>
              <a:rPr lang="en-CA" dirty="0">
                <a:sym typeface="Wingdings" panose="05000000000000000000" pitchFamily="2" charset="2"/>
              </a:rPr>
              <a:t>	R1	R2	R3</a:t>
            </a:r>
          </a:p>
          <a:p>
            <a:r>
              <a:rPr lang="en-CA" dirty="0">
                <a:sym typeface="Wingdings" panose="05000000000000000000" pitchFamily="2" charset="2"/>
              </a:rPr>
              <a:t>P1	0	0	1	checkmark</a:t>
            </a:r>
          </a:p>
          <a:p>
            <a:r>
              <a:rPr lang="en-CA" dirty="0">
                <a:sym typeface="Wingdings" panose="05000000000000000000" pitchFamily="2" charset="2"/>
              </a:rPr>
              <a:t>P2	2	1	1	x</a:t>
            </a:r>
          </a:p>
          <a:p>
            <a:r>
              <a:rPr lang="en-CA" dirty="0">
                <a:sym typeface="Wingdings" panose="05000000000000000000" pitchFamily="2" charset="2"/>
              </a:rPr>
              <a:t>P3	2	0	3	x</a:t>
            </a:r>
          </a:p>
          <a:p>
            <a:r>
              <a:rPr lang="en-CA" dirty="0">
                <a:sym typeface="Wingdings" panose="05000000000000000000" pitchFamily="2" charset="2"/>
              </a:rPr>
              <a:t>P4	1	3	1	x</a:t>
            </a:r>
          </a:p>
          <a:p>
            <a:endParaRPr lang="en-CA" dirty="0"/>
          </a:p>
          <a:p>
            <a:r>
              <a:rPr lang="en-CA" dirty="0"/>
              <a:t>If P1 can finish, then its resources are released, thus V:</a:t>
            </a:r>
          </a:p>
          <a:p>
            <a:r>
              <a:rPr lang="en-CA" dirty="0"/>
              <a:t>V=[3, 3, 2]</a:t>
            </a:r>
          </a:p>
          <a:p>
            <a:endParaRPr lang="en-CA" dirty="0"/>
          </a:p>
          <a:p>
            <a:r>
              <a:rPr lang="en-CA" dirty="0">
                <a:sym typeface="Wingdings" panose="05000000000000000000" pitchFamily="2" charset="2"/>
              </a:rPr>
              <a:t>	R1	R2	R3</a:t>
            </a:r>
          </a:p>
          <a:p>
            <a:r>
              <a:rPr lang="en-CA" dirty="0">
                <a:sym typeface="Wingdings" panose="05000000000000000000" pitchFamily="2" charset="2"/>
              </a:rPr>
              <a:t>P1	0	0	1	finished</a:t>
            </a:r>
          </a:p>
          <a:p>
            <a:r>
              <a:rPr lang="en-CA" dirty="0">
                <a:sym typeface="Wingdings" panose="05000000000000000000" pitchFamily="2" charset="2"/>
              </a:rPr>
              <a:t>P2	2	1	1	checkmark</a:t>
            </a:r>
          </a:p>
          <a:p>
            <a:r>
              <a:rPr lang="en-CA" dirty="0">
                <a:sym typeface="Wingdings" panose="05000000000000000000" pitchFamily="2" charset="2"/>
              </a:rPr>
              <a:t>P3	2	0	3	checkmark</a:t>
            </a:r>
          </a:p>
          <a:p>
            <a:r>
              <a:rPr lang="en-CA" dirty="0">
                <a:sym typeface="Wingdings" panose="05000000000000000000" pitchFamily="2" charset="2"/>
              </a:rPr>
              <a:t>P4	1	3	1	checkmark</a:t>
            </a:r>
          </a:p>
          <a:p>
            <a:endParaRPr lang="en-CA" dirty="0">
              <a:sym typeface="Wingdings" panose="05000000000000000000" pitchFamily="2" charset="2"/>
            </a:endParaRPr>
          </a:p>
          <a:p>
            <a:r>
              <a:rPr lang="en-CA" dirty="0">
                <a:sym typeface="Wingdings" panose="05000000000000000000" pitchFamily="2" charset="2"/>
              </a:rPr>
              <a:t>And so, the remaining processes can also finish in a termination sequence. Notice that once all the resources are released, it should equal the R vector.</a:t>
            </a:r>
          </a:p>
          <a:p>
            <a:endParaRPr lang="en-CA" dirty="0"/>
          </a:p>
        </p:txBody>
      </p:sp>
      <p:sp>
        <p:nvSpPr>
          <p:cNvPr id="4" name="Slide Number Placeholder 3"/>
          <p:cNvSpPr>
            <a:spLocks noGrp="1"/>
          </p:cNvSpPr>
          <p:nvPr>
            <p:ph type="sldNum" sz="quarter" idx="5"/>
          </p:nvPr>
        </p:nvSpPr>
        <p:spPr/>
        <p:txBody>
          <a:bodyPr/>
          <a:lstStyle/>
          <a:p>
            <a:fld id="{083920C1-19FF-443C-929D-A81C91BFCDAC}" type="slidenum">
              <a:rPr lang="en-CA" smtClean="0"/>
              <a:t>31</a:t>
            </a:fld>
            <a:endParaRPr lang="en-CA"/>
          </a:p>
        </p:txBody>
      </p:sp>
    </p:spTree>
    <p:extLst>
      <p:ext uri="{BB962C8B-B14F-4D97-AF65-F5344CB8AC3E}">
        <p14:creationId xmlns:p14="http://schemas.microsoft.com/office/powerpoint/2010/main" val="179325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process is requesting more than it needs, which does not make sense, regarding the first point of algorithm.</a:t>
            </a:r>
          </a:p>
        </p:txBody>
      </p:sp>
      <p:sp>
        <p:nvSpPr>
          <p:cNvPr id="4" name="Slide Number Placeholder 3"/>
          <p:cNvSpPr>
            <a:spLocks noGrp="1"/>
          </p:cNvSpPr>
          <p:nvPr>
            <p:ph type="sldNum" sz="quarter" idx="5"/>
          </p:nvPr>
        </p:nvSpPr>
        <p:spPr/>
        <p:txBody>
          <a:bodyPr/>
          <a:lstStyle/>
          <a:p>
            <a:fld id="{083920C1-19FF-443C-929D-A81C91BFCDAC}" type="slidenum">
              <a:rPr lang="en-CA" smtClean="0"/>
              <a:t>33</a:t>
            </a:fld>
            <a:endParaRPr lang="en-CA"/>
          </a:p>
        </p:txBody>
      </p:sp>
    </p:spTree>
    <p:extLst>
      <p:ext uri="{BB962C8B-B14F-4D97-AF65-F5344CB8AC3E}">
        <p14:creationId xmlns:p14="http://schemas.microsoft.com/office/powerpoint/2010/main" val="2601669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 for the available matrix of instances</a:t>
            </a:r>
          </a:p>
        </p:txBody>
      </p:sp>
      <p:sp>
        <p:nvSpPr>
          <p:cNvPr id="4" name="Slide Number Placeholder 3"/>
          <p:cNvSpPr>
            <a:spLocks noGrp="1"/>
          </p:cNvSpPr>
          <p:nvPr>
            <p:ph type="sldNum" sz="quarter" idx="5"/>
          </p:nvPr>
        </p:nvSpPr>
        <p:spPr/>
        <p:txBody>
          <a:bodyPr/>
          <a:lstStyle/>
          <a:p>
            <a:fld id="{083920C1-19FF-443C-929D-A81C91BFCDAC}" type="slidenum">
              <a:rPr lang="en-CA" smtClean="0"/>
              <a:t>34</a:t>
            </a:fld>
            <a:endParaRPr lang="en-CA"/>
          </a:p>
        </p:txBody>
      </p:sp>
    </p:spTree>
    <p:extLst>
      <p:ext uri="{BB962C8B-B14F-4D97-AF65-F5344CB8AC3E}">
        <p14:creationId xmlns:p14="http://schemas.microsoft.com/office/powerpoint/2010/main" val="2207471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Processes become blocked because they hold some resources, but need other resources which are held by other processes </a:t>
            </a:r>
            <a:r>
              <a:rPr lang="en-CA" dirty="0">
                <a:sym typeface="Wingdings" panose="05000000000000000000" pitchFamily="2" charset="2"/>
              </a:rPr>
              <a:t> deadlock situation.</a:t>
            </a:r>
            <a:endParaRPr lang="en-CA" dirty="0"/>
          </a:p>
        </p:txBody>
      </p:sp>
      <p:sp>
        <p:nvSpPr>
          <p:cNvPr id="4" name="Slide Number Placeholder 3"/>
          <p:cNvSpPr>
            <a:spLocks noGrp="1"/>
          </p:cNvSpPr>
          <p:nvPr>
            <p:ph type="sldNum" sz="quarter" idx="5"/>
          </p:nvPr>
        </p:nvSpPr>
        <p:spPr/>
        <p:txBody>
          <a:bodyPr/>
          <a:lstStyle/>
          <a:p>
            <a:fld id="{083920C1-19FF-443C-929D-A81C91BFCDAC}" type="slidenum">
              <a:rPr lang="en-CA" smtClean="0"/>
              <a:t>5</a:t>
            </a:fld>
            <a:endParaRPr lang="en-CA"/>
          </a:p>
        </p:txBody>
      </p:sp>
    </p:spTree>
    <p:extLst>
      <p:ext uri="{BB962C8B-B14F-4D97-AF65-F5344CB8AC3E}">
        <p14:creationId xmlns:p14="http://schemas.microsoft.com/office/powerpoint/2010/main" val="1024391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 = [9, 3, 6]</a:t>
            </a:r>
          </a:p>
          <a:p>
            <a:endParaRPr lang="en-CA" dirty="0"/>
          </a:p>
          <a:p>
            <a:r>
              <a:rPr lang="en-CA" dirty="0"/>
              <a:t>Claimed matrix means what is the maximum number resources that can be allocated for each process.</a:t>
            </a:r>
          </a:p>
          <a:p>
            <a:endParaRPr lang="en-CA" dirty="0"/>
          </a:p>
          <a:p>
            <a:r>
              <a:rPr lang="en-CA" dirty="0"/>
              <a:t>For granting the request, the system must be checked to see if it is in a safe state </a:t>
            </a:r>
            <a:r>
              <a:rPr lang="en-CA" dirty="0">
                <a:sym typeface="Wingdings" panose="05000000000000000000" pitchFamily="2" charset="2"/>
              </a:rPr>
              <a:t> the Need matrix: N = C - A</a:t>
            </a:r>
          </a:p>
          <a:p>
            <a:r>
              <a:rPr lang="en-CA" dirty="0">
                <a:sym typeface="Wingdings" panose="05000000000000000000" pitchFamily="2" charset="2"/>
              </a:rPr>
              <a:t>	R1	R2	R3</a:t>
            </a:r>
          </a:p>
          <a:p>
            <a:r>
              <a:rPr lang="en-CA" dirty="0">
                <a:sym typeface="Wingdings" panose="05000000000000000000" pitchFamily="2" charset="2"/>
              </a:rPr>
              <a:t>P1	2	2	2	x</a:t>
            </a:r>
          </a:p>
          <a:p>
            <a:r>
              <a:rPr lang="en-CA" dirty="0">
                <a:sym typeface="Wingdings" panose="05000000000000000000" pitchFamily="2" charset="2"/>
              </a:rPr>
              <a:t>P2	1	0	2	checkmark  after release, V = [6, 2, 3,]</a:t>
            </a:r>
          </a:p>
          <a:p>
            <a:r>
              <a:rPr lang="en-CA" dirty="0">
                <a:sym typeface="Wingdings" panose="05000000000000000000" pitchFamily="2" charset="2"/>
              </a:rPr>
              <a:t>P3	1	0	3	x</a:t>
            </a:r>
          </a:p>
          <a:p>
            <a:r>
              <a:rPr lang="en-CA" dirty="0">
                <a:sym typeface="Wingdings" panose="05000000000000000000" pitchFamily="2" charset="2"/>
              </a:rPr>
              <a:t>P4	4	2	0	x</a:t>
            </a:r>
          </a:p>
          <a:p>
            <a:r>
              <a:rPr lang="en-CA" dirty="0">
                <a:sym typeface="Wingdings" panose="05000000000000000000" pitchFamily="2" charset="2"/>
              </a:rPr>
              <a:t>With the current V, the remaining processes can finish in a safe sequence. Now to grant the request:</a:t>
            </a:r>
          </a:p>
          <a:p>
            <a:endParaRPr lang="en-CA" dirty="0">
              <a:sym typeface="Wingdings" panose="05000000000000000000" pitchFamily="2" charset="2"/>
            </a:endParaRPr>
          </a:p>
          <a:p>
            <a:r>
              <a:rPr lang="en-CA" dirty="0">
                <a:sym typeface="Wingdings" panose="05000000000000000000" pitchFamily="2" charset="2"/>
              </a:rPr>
              <a:t>	R1	R2	R3</a:t>
            </a:r>
          </a:p>
          <a:p>
            <a:r>
              <a:rPr lang="en-CA" dirty="0">
                <a:sym typeface="Wingdings" panose="05000000000000000000" pitchFamily="2" charset="2"/>
              </a:rPr>
              <a:t>P1	2	2	2	x  checkmark after release of P2</a:t>
            </a:r>
          </a:p>
          <a:p>
            <a:r>
              <a:rPr lang="en-CA" dirty="0">
                <a:sym typeface="Wingdings" panose="05000000000000000000" pitchFamily="2" charset="2"/>
              </a:rPr>
              <a:t>P2	0	0	1	checkmark  V = [6, 2, 3]</a:t>
            </a:r>
          </a:p>
          <a:p>
            <a:r>
              <a:rPr lang="en-CA" dirty="0">
                <a:sym typeface="Wingdings" panose="05000000000000000000" pitchFamily="2" charset="2"/>
              </a:rPr>
              <a:t>P3	1	0	3	x  checkmark after release of P2</a:t>
            </a:r>
          </a:p>
          <a:p>
            <a:r>
              <a:rPr lang="en-CA" dirty="0">
                <a:sym typeface="Wingdings" panose="05000000000000000000" pitchFamily="2" charset="2"/>
              </a:rPr>
              <a:t>P4	4	2	0	x  checkmark after release of P2</a:t>
            </a:r>
          </a:p>
          <a:p>
            <a:r>
              <a:rPr lang="en-CA" dirty="0">
                <a:sym typeface="Wingdings" panose="05000000000000000000" pitchFamily="2" charset="2"/>
              </a:rPr>
              <a:t>Now, V = [0, 1, 1]</a:t>
            </a:r>
          </a:p>
          <a:p>
            <a:r>
              <a:rPr lang="en-CA" dirty="0">
                <a:sym typeface="Wingdings" panose="05000000000000000000" pitchFamily="2" charset="2"/>
              </a:rPr>
              <a:t>Thus, since the system remains in a safe state, the request can be granted</a:t>
            </a:r>
          </a:p>
          <a:p>
            <a:endParaRPr lang="en-CA" dirty="0">
              <a:sym typeface="Wingdings" panose="05000000000000000000" pitchFamily="2" charset="2"/>
            </a:endParaRPr>
          </a:p>
          <a:p>
            <a:endParaRPr lang="en-CA" dirty="0"/>
          </a:p>
        </p:txBody>
      </p:sp>
      <p:sp>
        <p:nvSpPr>
          <p:cNvPr id="4" name="Slide Number Placeholder 3"/>
          <p:cNvSpPr>
            <a:spLocks noGrp="1"/>
          </p:cNvSpPr>
          <p:nvPr>
            <p:ph type="sldNum" sz="quarter" idx="5"/>
          </p:nvPr>
        </p:nvSpPr>
        <p:spPr/>
        <p:txBody>
          <a:bodyPr/>
          <a:lstStyle/>
          <a:p>
            <a:fld id="{083920C1-19FF-443C-929D-A81C91BFCDAC}" type="slidenum">
              <a:rPr lang="en-CA" smtClean="0"/>
              <a:t>36</a:t>
            </a:fld>
            <a:endParaRPr lang="en-CA"/>
          </a:p>
        </p:txBody>
      </p:sp>
    </p:spTree>
    <p:extLst>
      <p:ext uri="{BB962C8B-B14F-4D97-AF65-F5344CB8AC3E}">
        <p14:creationId xmlns:p14="http://schemas.microsoft.com/office/powerpoint/2010/main" val="1509930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 = C – A</a:t>
            </a:r>
          </a:p>
          <a:p>
            <a:r>
              <a:rPr lang="en-CA" dirty="0"/>
              <a:t>V = [0, 1, 1]</a:t>
            </a:r>
          </a:p>
          <a:p>
            <a:r>
              <a:rPr lang="en-CA" dirty="0">
                <a:sym typeface="Wingdings" panose="05000000000000000000" pitchFamily="2" charset="2"/>
              </a:rPr>
              <a:t>	R1	R2	R3</a:t>
            </a:r>
          </a:p>
          <a:p>
            <a:r>
              <a:rPr lang="en-CA" dirty="0">
                <a:sym typeface="Wingdings" panose="05000000000000000000" pitchFamily="2" charset="2"/>
              </a:rPr>
              <a:t>P1	1	2	1	x</a:t>
            </a:r>
          </a:p>
          <a:p>
            <a:r>
              <a:rPr lang="en-CA" dirty="0">
                <a:sym typeface="Wingdings" panose="05000000000000000000" pitchFamily="2" charset="2"/>
              </a:rPr>
              <a:t>P2	1	0	2	x</a:t>
            </a:r>
          </a:p>
          <a:p>
            <a:r>
              <a:rPr lang="en-CA" dirty="0">
                <a:sym typeface="Wingdings" panose="05000000000000000000" pitchFamily="2" charset="2"/>
              </a:rPr>
              <a:t>P3	1	0	3	x</a:t>
            </a:r>
          </a:p>
          <a:p>
            <a:r>
              <a:rPr lang="en-CA" dirty="0">
                <a:sym typeface="Wingdings" panose="05000000000000000000" pitchFamily="2" charset="2"/>
              </a:rPr>
              <a:t>P4	4	2	0	x</a:t>
            </a:r>
          </a:p>
          <a:p>
            <a:r>
              <a:rPr lang="en-CA" dirty="0"/>
              <a:t>As such, if we were to satisfy the request for P1, then the system will be put into an unsafe state, which will lead to a deadlock. As such, the request should be refused and P1 should be blocked. P1 has to wait until the resources become available (P2, P3, or P4 finish and release their resources)</a:t>
            </a:r>
          </a:p>
        </p:txBody>
      </p:sp>
      <p:sp>
        <p:nvSpPr>
          <p:cNvPr id="4" name="Slide Number Placeholder 3"/>
          <p:cNvSpPr>
            <a:spLocks noGrp="1"/>
          </p:cNvSpPr>
          <p:nvPr>
            <p:ph type="sldNum" sz="quarter" idx="5"/>
          </p:nvPr>
        </p:nvSpPr>
        <p:spPr/>
        <p:txBody>
          <a:bodyPr/>
          <a:lstStyle/>
          <a:p>
            <a:fld id="{083920C1-19FF-443C-929D-A81C91BFCDAC}" type="slidenum">
              <a:rPr lang="en-CA" smtClean="0"/>
              <a:t>38</a:t>
            </a:fld>
            <a:endParaRPr lang="en-CA"/>
          </a:p>
        </p:txBody>
      </p:sp>
    </p:spTree>
    <p:extLst>
      <p:ext uri="{BB962C8B-B14F-4D97-AF65-F5344CB8AC3E}">
        <p14:creationId xmlns:p14="http://schemas.microsoft.com/office/powerpoint/2010/main" val="3094286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allow a system to enter a deadlock situation, how do we recover from it?</a:t>
            </a:r>
          </a:p>
        </p:txBody>
      </p:sp>
      <p:sp>
        <p:nvSpPr>
          <p:cNvPr id="4" name="Slide Number Placeholder 3"/>
          <p:cNvSpPr>
            <a:spLocks noGrp="1"/>
          </p:cNvSpPr>
          <p:nvPr>
            <p:ph type="sldNum" sz="quarter" idx="5"/>
          </p:nvPr>
        </p:nvSpPr>
        <p:spPr/>
        <p:txBody>
          <a:bodyPr/>
          <a:lstStyle/>
          <a:p>
            <a:fld id="{083920C1-19FF-443C-929D-A81C91BFCDAC}" type="slidenum">
              <a:rPr lang="en-CA" smtClean="0"/>
              <a:t>40</a:t>
            </a:fld>
            <a:endParaRPr lang="en-CA"/>
          </a:p>
        </p:txBody>
      </p:sp>
    </p:spTree>
    <p:extLst>
      <p:ext uri="{BB962C8B-B14F-4D97-AF65-F5344CB8AC3E}">
        <p14:creationId xmlns:p14="http://schemas.microsoft.com/office/powerpoint/2010/main" val="1690922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83920C1-19FF-443C-929D-A81C91BFCDAC}" type="slidenum">
              <a:rPr lang="en-CA" smtClean="0"/>
              <a:t>41</a:t>
            </a:fld>
            <a:endParaRPr lang="en-CA"/>
          </a:p>
        </p:txBody>
      </p:sp>
    </p:spTree>
    <p:extLst>
      <p:ext uri="{BB962C8B-B14F-4D97-AF65-F5344CB8AC3E}">
        <p14:creationId xmlns:p14="http://schemas.microsoft.com/office/powerpoint/2010/main" val="3881129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the resource allocation graph, and then need to reduce it to a wait-for graph </a:t>
            </a:r>
          </a:p>
          <a:p>
            <a:endParaRPr lang="en-CA" dirty="0"/>
          </a:p>
          <a:p>
            <a:r>
              <a:rPr lang="en-CA" dirty="0"/>
              <a:t>but this reduction of graph can only be done when there is 1 instance per resource type, as such, when there is more, a modified version of the banker’s algorithm is used.</a:t>
            </a:r>
          </a:p>
          <a:p>
            <a:endParaRPr lang="en-CA" dirty="0"/>
          </a:p>
        </p:txBody>
      </p:sp>
      <p:sp>
        <p:nvSpPr>
          <p:cNvPr id="4" name="Slide Number Placeholder 3"/>
          <p:cNvSpPr>
            <a:spLocks noGrp="1"/>
          </p:cNvSpPr>
          <p:nvPr>
            <p:ph type="sldNum" sz="quarter" idx="5"/>
          </p:nvPr>
        </p:nvSpPr>
        <p:spPr/>
        <p:txBody>
          <a:bodyPr/>
          <a:lstStyle/>
          <a:p>
            <a:fld id="{083920C1-19FF-443C-929D-A81C91BFCDAC}" type="slidenum">
              <a:rPr lang="en-CA" smtClean="0"/>
              <a:t>42</a:t>
            </a:fld>
            <a:endParaRPr lang="en-CA"/>
          </a:p>
        </p:txBody>
      </p:sp>
    </p:spTree>
    <p:extLst>
      <p:ext uri="{BB962C8B-B14F-4D97-AF65-F5344CB8AC3E}">
        <p14:creationId xmlns:p14="http://schemas.microsoft.com/office/powerpoint/2010/main" val="2593937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Since P1 only waits for R1, while R1 is assigned to P2, then essentially P1 waits for P2. Same approach for the other processes. Hence the reduction of the resource allocation graph.</a:t>
            </a:r>
          </a:p>
          <a:p>
            <a:endParaRPr lang="en-CA" dirty="0"/>
          </a:p>
          <a:p>
            <a:r>
              <a:rPr lang="en-CA" dirty="0"/>
              <a:t>Recall, if there is a cycle, then a deadlock exists.</a:t>
            </a:r>
          </a:p>
        </p:txBody>
      </p:sp>
      <p:sp>
        <p:nvSpPr>
          <p:cNvPr id="4" name="Slide Number Placeholder 3"/>
          <p:cNvSpPr>
            <a:spLocks noGrp="1"/>
          </p:cNvSpPr>
          <p:nvPr>
            <p:ph type="sldNum" sz="quarter" idx="5"/>
          </p:nvPr>
        </p:nvSpPr>
        <p:spPr/>
        <p:txBody>
          <a:bodyPr/>
          <a:lstStyle/>
          <a:p>
            <a:fld id="{083920C1-19FF-443C-929D-A81C91BFCDAC}" type="slidenum">
              <a:rPr lang="en-CA" smtClean="0"/>
              <a:t>43</a:t>
            </a:fld>
            <a:endParaRPr lang="en-CA"/>
          </a:p>
        </p:txBody>
      </p:sp>
    </p:spTree>
    <p:extLst>
      <p:ext uri="{BB962C8B-B14F-4D97-AF65-F5344CB8AC3E}">
        <p14:creationId xmlns:p14="http://schemas.microsoft.com/office/powerpoint/2010/main" val="3120788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 the moment, only P3 can terminate, as its R5 can be supplied by the available R5. Thus, the remaining V = [0, 0, 0, 1, 1]</a:t>
            </a:r>
          </a:p>
          <a:p>
            <a:r>
              <a:rPr lang="en-CA" dirty="0"/>
              <a:t>Even with this release, the other processes cannot terminate, and thus the system is in a deadlock situation.</a:t>
            </a:r>
          </a:p>
          <a:p>
            <a:endParaRPr lang="en-CA" dirty="0"/>
          </a:p>
          <a:p>
            <a:r>
              <a:rPr lang="en-CA" dirty="0"/>
              <a:t>Matrix Request is similar to Matrix Need</a:t>
            </a:r>
          </a:p>
        </p:txBody>
      </p:sp>
      <p:sp>
        <p:nvSpPr>
          <p:cNvPr id="4" name="Slide Number Placeholder 3"/>
          <p:cNvSpPr>
            <a:spLocks noGrp="1"/>
          </p:cNvSpPr>
          <p:nvPr>
            <p:ph type="sldNum" sz="quarter" idx="5"/>
          </p:nvPr>
        </p:nvSpPr>
        <p:spPr/>
        <p:txBody>
          <a:bodyPr/>
          <a:lstStyle/>
          <a:p>
            <a:fld id="{083920C1-19FF-443C-929D-A81C91BFCDAC}" type="slidenum">
              <a:rPr lang="en-CA" smtClean="0"/>
              <a:t>46</a:t>
            </a:fld>
            <a:endParaRPr lang="en-CA"/>
          </a:p>
        </p:txBody>
      </p:sp>
    </p:spTree>
    <p:extLst>
      <p:ext uri="{BB962C8B-B14F-4D97-AF65-F5344CB8AC3E}">
        <p14:creationId xmlns:p14="http://schemas.microsoft.com/office/powerpoint/2010/main" val="32728729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approach: Very harsh solution to abort/kill all processes, one after another, not at the same time.</a:t>
            </a:r>
          </a:p>
          <a:p>
            <a:r>
              <a:rPr lang="en-CA" dirty="0"/>
              <a:t>Killing a process means deleting the process and its data that was involved with it.</a:t>
            </a:r>
          </a:p>
          <a:p>
            <a:endParaRPr lang="en-CA" dirty="0"/>
          </a:p>
          <a:p>
            <a:pPr algn="l" fontAlgn="base"/>
            <a:r>
              <a:rPr lang="en-CA" b="1" i="0" dirty="0">
                <a:solidFill>
                  <a:srgbClr val="273239"/>
                </a:solidFill>
                <a:effectLst/>
                <a:latin typeface="urw-din"/>
              </a:rPr>
              <a:t>1. Process Termination:</a:t>
            </a:r>
            <a:r>
              <a:rPr lang="en-CA" b="0" i="0" dirty="0">
                <a:solidFill>
                  <a:srgbClr val="273239"/>
                </a:solidFill>
                <a:effectLst/>
                <a:latin typeface="urw-din"/>
              </a:rPr>
              <a:t> </a:t>
            </a:r>
            <a:br>
              <a:rPr lang="en-CA" b="0" i="0" dirty="0">
                <a:solidFill>
                  <a:srgbClr val="273239"/>
                </a:solidFill>
                <a:effectLst/>
                <a:latin typeface="urw-din"/>
              </a:rPr>
            </a:br>
            <a:r>
              <a:rPr lang="en-CA" b="0" i="0" dirty="0">
                <a:solidFill>
                  <a:srgbClr val="273239"/>
                </a:solidFill>
                <a:effectLst/>
                <a:latin typeface="urw-din"/>
              </a:rPr>
              <a:t>To eliminate the deadlock, we can simply kill one or more processes. For this, we use two methods: </a:t>
            </a:r>
          </a:p>
          <a:p>
            <a:pPr algn="l" fontAlgn="base">
              <a:buFont typeface="Arial" panose="020B0604020202020204" pitchFamily="34" charset="0"/>
              <a:buChar char="•"/>
            </a:pPr>
            <a:r>
              <a:rPr lang="en-CA" b="1" i="0" dirty="0">
                <a:solidFill>
                  <a:srgbClr val="273239"/>
                </a:solidFill>
                <a:effectLst/>
                <a:latin typeface="urw-din"/>
              </a:rPr>
              <a:t>(a). Abort all the Deadlocked Processes:</a:t>
            </a:r>
            <a:r>
              <a:rPr lang="en-CA" b="0" i="0" dirty="0">
                <a:solidFill>
                  <a:srgbClr val="273239"/>
                </a:solidFill>
                <a:effectLst/>
                <a:latin typeface="urw-din"/>
              </a:rPr>
              <a:t> </a:t>
            </a:r>
            <a:br>
              <a:rPr lang="en-CA" b="0" i="0" dirty="0">
                <a:solidFill>
                  <a:srgbClr val="273239"/>
                </a:solidFill>
                <a:effectLst/>
                <a:latin typeface="urw-din"/>
              </a:rPr>
            </a:br>
            <a:r>
              <a:rPr lang="en-CA" b="0" i="0" dirty="0">
                <a:solidFill>
                  <a:srgbClr val="273239"/>
                </a:solidFill>
                <a:effectLst/>
                <a:latin typeface="urw-din"/>
              </a:rPr>
              <a:t>Aborting all the processes will certainly break the deadlock, but with a great expense. The deadlocked processes may have computed for a long time and the result of those partial computations must be discarded and there is a probability to recalculate them later. </a:t>
            </a:r>
            <a:br>
              <a:rPr lang="en-CA" b="0" i="0" dirty="0">
                <a:solidFill>
                  <a:srgbClr val="273239"/>
                </a:solidFill>
                <a:effectLst/>
                <a:latin typeface="urw-din"/>
              </a:rPr>
            </a:br>
            <a:r>
              <a:rPr lang="en-CA" b="0" i="0" dirty="0">
                <a:solidFill>
                  <a:srgbClr val="273239"/>
                </a:solidFill>
                <a:effectLst/>
                <a:latin typeface="urw-din"/>
              </a:rPr>
              <a:t> </a:t>
            </a:r>
          </a:p>
          <a:p>
            <a:pPr algn="l" fontAlgn="base">
              <a:buFont typeface="Arial" panose="020B0604020202020204" pitchFamily="34" charset="0"/>
              <a:buChar char="•"/>
            </a:pPr>
            <a:r>
              <a:rPr lang="en-CA" b="1" i="0" dirty="0">
                <a:solidFill>
                  <a:srgbClr val="273239"/>
                </a:solidFill>
                <a:effectLst/>
                <a:latin typeface="urw-din"/>
              </a:rPr>
              <a:t>(b). Abort one process at a time until deadlock is eliminated:</a:t>
            </a:r>
            <a:r>
              <a:rPr lang="en-CA" b="0" i="0" dirty="0">
                <a:solidFill>
                  <a:srgbClr val="273239"/>
                </a:solidFill>
                <a:effectLst/>
                <a:latin typeface="urw-din"/>
              </a:rPr>
              <a:t> </a:t>
            </a:r>
            <a:br>
              <a:rPr lang="en-CA" b="0" i="0" dirty="0">
                <a:solidFill>
                  <a:srgbClr val="273239"/>
                </a:solidFill>
                <a:effectLst/>
                <a:latin typeface="urw-din"/>
              </a:rPr>
            </a:br>
            <a:r>
              <a:rPr lang="en-CA" b="0" i="0" dirty="0">
                <a:solidFill>
                  <a:srgbClr val="273239"/>
                </a:solidFill>
                <a:effectLst/>
                <a:latin typeface="urw-din"/>
              </a:rPr>
              <a:t>Abort one deadlocked process at a time, until deadlock cycle is eliminated from the system. Due to this method, there may be considerable overhead, because after aborting each process, we have to run deadlock detection algorithm to check whether any processes are still deadlocked. </a:t>
            </a:r>
            <a:br>
              <a:rPr lang="en-CA" b="0" i="0" dirty="0">
                <a:solidFill>
                  <a:srgbClr val="273239"/>
                </a:solidFill>
                <a:effectLst/>
                <a:latin typeface="urw-din"/>
              </a:rPr>
            </a:br>
            <a:endParaRPr lang="en-CA" b="0" i="0" dirty="0">
              <a:solidFill>
                <a:srgbClr val="273239"/>
              </a:solidFill>
              <a:effectLst/>
              <a:latin typeface="urw-din"/>
            </a:endParaRPr>
          </a:p>
        </p:txBody>
      </p:sp>
      <p:sp>
        <p:nvSpPr>
          <p:cNvPr id="4" name="Slide Number Placeholder 3"/>
          <p:cNvSpPr>
            <a:spLocks noGrp="1"/>
          </p:cNvSpPr>
          <p:nvPr>
            <p:ph type="sldNum" sz="quarter" idx="5"/>
          </p:nvPr>
        </p:nvSpPr>
        <p:spPr/>
        <p:txBody>
          <a:bodyPr/>
          <a:lstStyle/>
          <a:p>
            <a:fld id="{083920C1-19FF-443C-929D-A81C91BFCDAC}" type="slidenum">
              <a:rPr lang="en-CA" smtClean="0"/>
              <a:t>47</a:t>
            </a:fld>
            <a:endParaRPr lang="en-CA"/>
          </a:p>
        </p:txBody>
      </p:sp>
    </p:spTree>
    <p:extLst>
      <p:ext uri="{BB962C8B-B14F-4D97-AF65-F5344CB8AC3E}">
        <p14:creationId xmlns:p14="http://schemas.microsoft.com/office/powerpoint/2010/main" val="575714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CA" b="1" i="0" dirty="0">
                <a:solidFill>
                  <a:srgbClr val="273239"/>
                </a:solidFill>
                <a:effectLst/>
                <a:latin typeface="urw-din"/>
              </a:rPr>
              <a:t>2. Resource </a:t>
            </a:r>
            <a:r>
              <a:rPr lang="en-CA" b="1" i="0" dirty="0" err="1">
                <a:solidFill>
                  <a:srgbClr val="273239"/>
                </a:solidFill>
                <a:effectLst/>
                <a:latin typeface="urw-din"/>
              </a:rPr>
              <a:t>Preemption</a:t>
            </a:r>
            <a:r>
              <a:rPr lang="en-CA" b="1" i="0" dirty="0">
                <a:solidFill>
                  <a:srgbClr val="273239"/>
                </a:solidFill>
                <a:effectLst/>
                <a:latin typeface="urw-din"/>
              </a:rPr>
              <a:t>:</a:t>
            </a:r>
            <a:r>
              <a:rPr lang="en-CA" b="0" i="0" dirty="0">
                <a:solidFill>
                  <a:srgbClr val="273239"/>
                </a:solidFill>
                <a:effectLst/>
                <a:latin typeface="urw-din"/>
              </a:rPr>
              <a:t> </a:t>
            </a:r>
            <a:br>
              <a:rPr lang="en-CA" b="0" i="0" dirty="0">
                <a:solidFill>
                  <a:srgbClr val="273239"/>
                </a:solidFill>
                <a:effectLst/>
                <a:latin typeface="urw-din"/>
              </a:rPr>
            </a:br>
            <a:r>
              <a:rPr lang="en-CA" b="0" i="0" dirty="0">
                <a:solidFill>
                  <a:srgbClr val="273239"/>
                </a:solidFill>
                <a:effectLst/>
                <a:latin typeface="urw-din"/>
              </a:rPr>
              <a:t>To eliminate deadlocks using resource </a:t>
            </a:r>
            <a:r>
              <a:rPr lang="en-CA" b="0" i="0" dirty="0" err="1">
                <a:solidFill>
                  <a:srgbClr val="273239"/>
                </a:solidFill>
                <a:effectLst/>
                <a:latin typeface="urw-din"/>
              </a:rPr>
              <a:t>preemption</a:t>
            </a:r>
            <a:r>
              <a:rPr lang="en-CA" b="0" i="0" dirty="0">
                <a:solidFill>
                  <a:srgbClr val="273239"/>
                </a:solidFill>
                <a:effectLst/>
                <a:latin typeface="urw-din"/>
              </a:rPr>
              <a:t>, we </a:t>
            </a:r>
            <a:r>
              <a:rPr lang="en-CA" b="0" i="0" dirty="0" err="1">
                <a:solidFill>
                  <a:srgbClr val="273239"/>
                </a:solidFill>
                <a:effectLst/>
                <a:latin typeface="urw-din"/>
              </a:rPr>
              <a:t>preempt</a:t>
            </a:r>
            <a:r>
              <a:rPr lang="en-CA" b="0" i="0" dirty="0">
                <a:solidFill>
                  <a:srgbClr val="273239"/>
                </a:solidFill>
                <a:effectLst/>
                <a:latin typeface="urw-din"/>
              </a:rPr>
              <a:t> some resources from processes and give those resources to other processes. This method will raise three issues – </a:t>
            </a:r>
          </a:p>
          <a:p>
            <a:pPr algn="l" fontAlgn="base">
              <a:buFont typeface="Arial" panose="020B0604020202020204" pitchFamily="34" charset="0"/>
              <a:buChar char="•"/>
            </a:pPr>
            <a:r>
              <a:rPr lang="en-CA" b="1" i="0" dirty="0">
                <a:solidFill>
                  <a:srgbClr val="273239"/>
                </a:solidFill>
                <a:effectLst/>
                <a:latin typeface="urw-din"/>
              </a:rPr>
              <a:t>(a). Selecting a victim:</a:t>
            </a:r>
            <a:r>
              <a:rPr lang="en-CA" b="0" i="0" dirty="0">
                <a:solidFill>
                  <a:srgbClr val="273239"/>
                </a:solidFill>
                <a:effectLst/>
                <a:latin typeface="urw-din"/>
              </a:rPr>
              <a:t> </a:t>
            </a:r>
            <a:br>
              <a:rPr lang="en-CA" b="0" i="0" dirty="0">
                <a:solidFill>
                  <a:srgbClr val="273239"/>
                </a:solidFill>
                <a:effectLst/>
                <a:latin typeface="urw-din"/>
              </a:rPr>
            </a:br>
            <a:r>
              <a:rPr lang="en-CA" b="0" i="0" dirty="0">
                <a:solidFill>
                  <a:srgbClr val="273239"/>
                </a:solidFill>
                <a:effectLst/>
                <a:latin typeface="urw-din"/>
              </a:rPr>
              <a:t>We must determine which resources and which processes are to be </a:t>
            </a:r>
            <a:r>
              <a:rPr lang="en-CA" b="0" i="0" dirty="0" err="1">
                <a:solidFill>
                  <a:srgbClr val="273239"/>
                </a:solidFill>
                <a:effectLst/>
                <a:latin typeface="urw-din"/>
              </a:rPr>
              <a:t>preempted</a:t>
            </a:r>
            <a:r>
              <a:rPr lang="en-CA" b="0" i="0" dirty="0">
                <a:solidFill>
                  <a:srgbClr val="273239"/>
                </a:solidFill>
                <a:effectLst/>
                <a:latin typeface="urw-din"/>
              </a:rPr>
              <a:t> and also the order to minimize the cost. </a:t>
            </a:r>
            <a:br>
              <a:rPr lang="en-CA" b="0" i="0" dirty="0">
                <a:solidFill>
                  <a:srgbClr val="273239"/>
                </a:solidFill>
                <a:effectLst/>
                <a:latin typeface="urw-din"/>
              </a:rPr>
            </a:br>
            <a:r>
              <a:rPr lang="en-CA" b="0" i="0" dirty="0">
                <a:solidFill>
                  <a:srgbClr val="273239"/>
                </a:solidFill>
                <a:effectLst/>
                <a:latin typeface="urw-din"/>
              </a:rPr>
              <a:t> </a:t>
            </a:r>
          </a:p>
          <a:p>
            <a:pPr algn="l" fontAlgn="base">
              <a:buFont typeface="Arial" panose="020B0604020202020204" pitchFamily="34" charset="0"/>
              <a:buChar char="•"/>
            </a:pPr>
            <a:r>
              <a:rPr lang="en-CA" b="1" i="0" dirty="0">
                <a:solidFill>
                  <a:srgbClr val="273239"/>
                </a:solidFill>
                <a:effectLst/>
                <a:latin typeface="urw-din"/>
              </a:rPr>
              <a:t>(b). Rollback:</a:t>
            </a:r>
            <a:r>
              <a:rPr lang="en-CA" b="0" i="0" dirty="0">
                <a:solidFill>
                  <a:srgbClr val="273239"/>
                </a:solidFill>
                <a:effectLst/>
                <a:latin typeface="urw-din"/>
              </a:rPr>
              <a:t> </a:t>
            </a:r>
            <a:br>
              <a:rPr lang="en-CA" b="0" i="0" dirty="0">
                <a:solidFill>
                  <a:srgbClr val="273239"/>
                </a:solidFill>
                <a:effectLst/>
                <a:latin typeface="urw-din"/>
              </a:rPr>
            </a:br>
            <a:r>
              <a:rPr lang="en-CA" b="0" i="0" dirty="0">
                <a:solidFill>
                  <a:srgbClr val="273239"/>
                </a:solidFill>
                <a:effectLst/>
                <a:latin typeface="urw-din"/>
              </a:rPr>
              <a:t>We must determine what should be done with the process from which resources are </a:t>
            </a:r>
            <a:r>
              <a:rPr lang="en-CA" b="0" i="0" dirty="0" err="1">
                <a:solidFill>
                  <a:srgbClr val="273239"/>
                </a:solidFill>
                <a:effectLst/>
                <a:latin typeface="urw-din"/>
              </a:rPr>
              <a:t>preempted</a:t>
            </a:r>
            <a:r>
              <a:rPr lang="en-CA" b="0" i="0" dirty="0">
                <a:solidFill>
                  <a:srgbClr val="273239"/>
                </a:solidFill>
                <a:effectLst/>
                <a:latin typeface="urw-din"/>
              </a:rPr>
              <a:t>. One simple idea is total rollback. That means abort the process and restart it. </a:t>
            </a:r>
            <a:br>
              <a:rPr lang="en-CA" b="0" i="0" dirty="0">
                <a:solidFill>
                  <a:srgbClr val="273239"/>
                </a:solidFill>
                <a:effectLst/>
                <a:latin typeface="urw-din"/>
              </a:rPr>
            </a:br>
            <a:r>
              <a:rPr lang="en-CA" b="0" i="0" dirty="0">
                <a:solidFill>
                  <a:srgbClr val="273239"/>
                </a:solidFill>
                <a:effectLst/>
                <a:latin typeface="urw-din"/>
              </a:rPr>
              <a:t> </a:t>
            </a:r>
          </a:p>
          <a:p>
            <a:pPr algn="l" fontAlgn="base">
              <a:buFont typeface="Arial" panose="020B0604020202020204" pitchFamily="34" charset="0"/>
              <a:buChar char="•"/>
            </a:pPr>
            <a:r>
              <a:rPr lang="en-CA" b="1" i="0" dirty="0">
                <a:solidFill>
                  <a:srgbClr val="273239"/>
                </a:solidFill>
                <a:effectLst/>
                <a:latin typeface="urw-din"/>
              </a:rPr>
              <a:t>(c). Starvation:</a:t>
            </a:r>
            <a:r>
              <a:rPr lang="en-CA" b="0" i="0" dirty="0">
                <a:solidFill>
                  <a:srgbClr val="273239"/>
                </a:solidFill>
                <a:effectLst/>
                <a:latin typeface="urw-din"/>
              </a:rPr>
              <a:t> </a:t>
            </a:r>
            <a:br>
              <a:rPr lang="en-CA" b="0" i="0" dirty="0">
                <a:solidFill>
                  <a:srgbClr val="273239"/>
                </a:solidFill>
                <a:effectLst/>
                <a:latin typeface="urw-din"/>
              </a:rPr>
            </a:br>
            <a:r>
              <a:rPr lang="en-CA" b="0" i="0" dirty="0">
                <a:solidFill>
                  <a:srgbClr val="273239"/>
                </a:solidFill>
                <a:effectLst/>
                <a:latin typeface="urw-din"/>
              </a:rPr>
              <a:t>In a system, it may happen that same process is always picked as a victim. As a result, that process will never complete its designated task. This situation is called </a:t>
            </a:r>
            <a:r>
              <a:rPr lang="en-CA" b="1" i="0" dirty="0">
                <a:solidFill>
                  <a:srgbClr val="273239"/>
                </a:solidFill>
                <a:effectLst/>
                <a:latin typeface="urw-din"/>
              </a:rPr>
              <a:t>Starvation</a:t>
            </a:r>
            <a:r>
              <a:rPr lang="en-CA" b="0" i="0" dirty="0">
                <a:solidFill>
                  <a:srgbClr val="273239"/>
                </a:solidFill>
                <a:effectLst/>
                <a:latin typeface="urw-din"/>
              </a:rPr>
              <a:t> and must be avoided. One solution is that a process must be picked as a victim only a finite number of times. </a:t>
            </a:r>
          </a:p>
          <a:p>
            <a:endParaRPr lang="en-CA" dirty="0"/>
          </a:p>
        </p:txBody>
      </p:sp>
      <p:sp>
        <p:nvSpPr>
          <p:cNvPr id="4" name="Slide Number Placeholder 3"/>
          <p:cNvSpPr>
            <a:spLocks noGrp="1"/>
          </p:cNvSpPr>
          <p:nvPr>
            <p:ph type="sldNum" sz="quarter" idx="5"/>
          </p:nvPr>
        </p:nvSpPr>
        <p:spPr/>
        <p:txBody>
          <a:bodyPr/>
          <a:lstStyle/>
          <a:p>
            <a:fld id="{083920C1-19FF-443C-929D-A81C91BFCDAC}" type="slidenum">
              <a:rPr lang="en-CA" smtClean="0"/>
              <a:t>49</a:t>
            </a:fld>
            <a:endParaRPr lang="en-CA"/>
          </a:p>
        </p:txBody>
      </p:sp>
    </p:spTree>
    <p:extLst>
      <p:ext uri="{BB962C8B-B14F-4D97-AF65-F5344CB8AC3E}">
        <p14:creationId xmlns:p14="http://schemas.microsoft.com/office/powerpoint/2010/main" val="40284332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approach is to combine the different approaches, in order to get rid of the deadlock.</a:t>
            </a:r>
          </a:p>
        </p:txBody>
      </p:sp>
      <p:sp>
        <p:nvSpPr>
          <p:cNvPr id="4" name="Slide Number Placeholder 3"/>
          <p:cNvSpPr>
            <a:spLocks noGrp="1"/>
          </p:cNvSpPr>
          <p:nvPr>
            <p:ph type="sldNum" sz="quarter" idx="5"/>
          </p:nvPr>
        </p:nvSpPr>
        <p:spPr/>
        <p:txBody>
          <a:bodyPr/>
          <a:lstStyle/>
          <a:p>
            <a:fld id="{083920C1-19FF-443C-929D-A81C91BFCDAC}" type="slidenum">
              <a:rPr lang="en-CA" smtClean="0"/>
              <a:t>50</a:t>
            </a:fld>
            <a:endParaRPr lang="en-CA"/>
          </a:p>
        </p:txBody>
      </p:sp>
    </p:spTree>
    <p:extLst>
      <p:ext uri="{BB962C8B-B14F-4D97-AF65-F5344CB8AC3E}">
        <p14:creationId xmlns:p14="http://schemas.microsoft.com/office/powerpoint/2010/main" val="280050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Structure of resource usage: Need to be requested for acquirement, once acquired the resource, it can be used, and once done using, it can be released.</a:t>
            </a:r>
          </a:p>
          <a:p>
            <a:endParaRPr lang="en-CA" dirty="0"/>
          </a:p>
          <a:p>
            <a:r>
              <a:rPr lang="en-CA" dirty="0"/>
              <a:t>For the example given, the deadlock originates from the 2</a:t>
            </a:r>
            <a:r>
              <a:rPr lang="en-CA" baseline="30000" dirty="0"/>
              <a:t>nd</a:t>
            </a:r>
            <a:r>
              <a:rPr lang="en-CA" dirty="0"/>
              <a:t> drive being used by all processes, when it cannot be shared simultaneously</a:t>
            </a:r>
          </a:p>
        </p:txBody>
      </p:sp>
      <p:sp>
        <p:nvSpPr>
          <p:cNvPr id="4" name="Slide Number Placeholder 3"/>
          <p:cNvSpPr>
            <a:spLocks noGrp="1"/>
          </p:cNvSpPr>
          <p:nvPr>
            <p:ph type="sldNum" sz="quarter" idx="5"/>
          </p:nvPr>
        </p:nvSpPr>
        <p:spPr/>
        <p:txBody>
          <a:bodyPr/>
          <a:lstStyle/>
          <a:p>
            <a:fld id="{083920C1-19FF-443C-929D-A81C91BFCDAC}" type="slidenum">
              <a:rPr lang="en-CA" smtClean="0"/>
              <a:t>6</a:t>
            </a:fld>
            <a:endParaRPr lang="en-CA"/>
          </a:p>
        </p:txBody>
      </p:sp>
    </p:spTree>
    <p:extLst>
      <p:ext uri="{BB962C8B-B14F-4D97-AF65-F5344CB8AC3E}">
        <p14:creationId xmlns:p14="http://schemas.microsoft.com/office/powerpoint/2010/main" val="23014510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b="0" i="0" dirty="0">
                <a:solidFill>
                  <a:srgbClr val="333333"/>
                </a:solidFill>
                <a:effectLst/>
                <a:latin typeface="PT Serif" panose="020B0604020202020204" pitchFamily="18" charset="0"/>
              </a:rPr>
              <a:t>In most of the systems, deadlock happens rarely. So, why to apply so many detection and recovery techniques or why to apply some method to prevent deadlock? As these processes of deadlock prevention are costly, so, the Operating System assumes that the deadlock is never going to happen. It simply ignores the deadlock. This is the most widely used methods of deadlock handling.</a:t>
            </a:r>
          </a:p>
          <a:p>
            <a:pPr algn="l"/>
            <a:endParaRPr lang="en-CA" b="0" i="0" dirty="0">
              <a:solidFill>
                <a:srgbClr val="333333"/>
              </a:solidFill>
              <a:effectLst/>
              <a:latin typeface="PT Serif" panose="020B0604020202020204" pitchFamily="18" charset="0"/>
            </a:endParaRPr>
          </a:p>
          <a:p>
            <a:pPr algn="l"/>
            <a:r>
              <a:rPr lang="en-CA" b="0" i="0" dirty="0">
                <a:solidFill>
                  <a:srgbClr val="333333"/>
                </a:solidFill>
                <a:effectLst/>
                <a:latin typeface="PT Serif" panose="020B0604020202020204" pitchFamily="18" charset="0"/>
              </a:rPr>
              <a:t>We have to compromise between correctness and performance. In the above three methods, the correctness is good but the performance of the system is low because the CPU has to check for deadlock after a regular interval. But if we ignore the deadlock then there might be cases where deadlock can happen but that is rare of the rarest case. We can simply restart the system and get rid of deadlock if some deadlock happens in our system. But at the same time, you will lose your data that is not being saved.</a:t>
            </a:r>
          </a:p>
          <a:p>
            <a:pPr algn="l"/>
            <a:endParaRPr lang="en-CA" b="0" i="0" dirty="0">
              <a:solidFill>
                <a:srgbClr val="333333"/>
              </a:solidFill>
              <a:effectLst/>
              <a:latin typeface="PT Serif" panose="020B0604020202020204" pitchFamily="18" charset="0"/>
            </a:endParaRPr>
          </a:p>
          <a:p>
            <a:pPr algn="l"/>
            <a:r>
              <a:rPr lang="en-CA" b="0" i="0" dirty="0">
                <a:solidFill>
                  <a:srgbClr val="333333"/>
                </a:solidFill>
                <a:effectLst/>
                <a:latin typeface="PT Serif" panose="020B0604020202020204" pitchFamily="18" charset="0"/>
              </a:rPr>
              <a:t>So, you have to think that you want correctness or performance. If you want performance, then your system should ignore deadlock otherwise you can apply some deadlock prevention technique. It totally depends on the need of the situation. If your system is dealing with some very </a:t>
            </a:r>
            <a:r>
              <a:rPr lang="en-CA" b="0" i="0" dirty="0" err="1">
                <a:solidFill>
                  <a:srgbClr val="333333"/>
                </a:solidFill>
                <a:effectLst/>
                <a:latin typeface="PT Serif" panose="020B0604020202020204" pitchFamily="18" charset="0"/>
              </a:rPr>
              <a:t>very</a:t>
            </a:r>
            <a:r>
              <a:rPr lang="en-CA" b="0" i="0" dirty="0">
                <a:solidFill>
                  <a:srgbClr val="333333"/>
                </a:solidFill>
                <a:effectLst/>
                <a:latin typeface="PT Serif" panose="020B0604020202020204" pitchFamily="18" charset="0"/>
              </a:rPr>
              <a:t> important data and you can't lose that if deadlock happens then you should definitely go for deadlock prevention.</a:t>
            </a:r>
          </a:p>
          <a:p>
            <a:pPr algn="l"/>
            <a:endParaRPr lang="en-CA" b="0" i="0" dirty="0">
              <a:solidFill>
                <a:srgbClr val="333333"/>
              </a:solidFill>
              <a:effectLst/>
              <a:latin typeface="PT Serif" panose="020B0604020202020204" pitchFamily="18" charset="0"/>
            </a:endParaRPr>
          </a:p>
          <a:p>
            <a:pPr algn="l"/>
            <a:r>
              <a:rPr lang="en-CA" b="0" i="0" dirty="0">
                <a:solidFill>
                  <a:srgbClr val="333333"/>
                </a:solidFill>
                <a:effectLst/>
                <a:latin typeface="PT Serif" panose="020B0604020202020204" pitchFamily="18" charset="0"/>
              </a:rPr>
              <a:t>Depending on the system environment, you cannot just reboot the system to solve the issue.</a:t>
            </a:r>
          </a:p>
          <a:p>
            <a:endParaRPr lang="en-CA" dirty="0"/>
          </a:p>
        </p:txBody>
      </p:sp>
      <p:sp>
        <p:nvSpPr>
          <p:cNvPr id="4" name="Slide Number Placeholder 3"/>
          <p:cNvSpPr>
            <a:spLocks noGrp="1"/>
          </p:cNvSpPr>
          <p:nvPr>
            <p:ph type="sldNum" sz="quarter" idx="5"/>
          </p:nvPr>
        </p:nvSpPr>
        <p:spPr/>
        <p:txBody>
          <a:bodyPr/>
          <a:lstStyle/>
          <a:p>
            <a:fld id="{083920C1-19FF-443C-929D-A81C91BFCDAC}" type="slidenum">
              <a:rPr lang="en-CA" smtClean="0"/>
              <a:t>51</a:t>
            </a:fld>
            <a:endParaRPr lang="en-CA"/>
          </a:p>
        </p:txBody>
      </p:sp>
    </p:spTree>
    <p:extLst>
      <p:ext uri="{BB962C8B-B14F-4D97-AF65-F5344CB8AC3E}">
        <p14:creationId xmlns:p14="http://schemas.microsoft.com/office/powerpoint/2010/main" val="1093693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resource cannot be used at the same time by multiple processes. Shared for access, not for usage</a:t>
            </a:r>
          </a:p>
          <a:p>
            <a:r>
              <a:rPr lang="en-CA" dirty="0"/>
              <a:t>Printers: 2 processes cannot use a printer to print at the same time. Although shared for access, but not for function. That is one at a time.</a:t>
            </a:r>
          </a:p>
          <a:p>
            <a:endParaRPr lang="en-CA" dirty="0"/>
          </a:p>
          <a:p>
            <a:r>
              <a:rPr lang="en-CA" b="1" dirty="0"/>
              <a:t>Exemption</a:t>
            </a:r>
            <a:r>
              <a:rPr lang="en-CA" dirty="0"/>
              <a:t>: if a file is used for reading between multiple processes, then the file can be a shared resource, and used simultaneously. However, if writing is involved, with reading or writing again, then sharing is not allowed.</a:t>
            </a:r>
          </a:p>
          <a:p>
            <a:endParaRPr lang="en-CA" dirty="0"/>
          </a:p>
          <a:p>
            <a:r>
              <a:rPr lang="en-CA" dirty="0"/>
              <a:t>Consider 2 processes and 2 printers, and both processes need both printers. Where P1 is using printer1 and wants to use printer2. If printer2 is assigned to P2, then P1 must hold onto printer1, and wait for printer2. If P1 does not need printer1, then printer1 will be released and the assigned to P2.</a:t>
            </a:r>
          </a:p>
          <a:p>
            <a:endParaRPr lang="en-CA" dirty="0"/>
          </a:p>
          <a:p>
            <a:r>
              <a:rPr lang="en-CA" dirty="0"/>
              <a:t>Continuing from the example, since printer2 is held by P2, and printer1 is held by P1, even if P1 has higher priority than P2, printer2 cannot be released by P2, until the task is done.</a:t>
            </a:r>
          </a:p>
          <a:p>
            <a:endParaRPr lang="en-CA" dirty="0"/>
          </a:p>
          <a:p>
            <a:r>
              <a:rPr lang="en-CA" dirty="0"/>
              <a:t>A process waits for a resource of another process, and this process waits for the resource that a third process is using, and the cycle goes on.</a:t>
            </a:r>
          </a:p>
        </p:txBody>
      </p:sp>
      <p:sp>
        <p:nvSpPr>
          <p:cNvPr id="4" name="Slide Number Placeholder 3"/>
          <p:cNvSpPr>
            <a:spLocks noGrp="1"/>
          </p:cNvSpPr>
          <p:nvPr>
            <p:ph type="sldNum" sz="quarter" idx="5"/>
          </p:nvPr>
        </p:nvSpPr>
        <p:spPr/>
        <p:txBody>
          <a:bodyPr/>
          <a:lstStyle/>
          <a:p>
            <a:fld id="{083920C1-19FF-443C-929D-A81C91BFCDAC}" type="slidenum">
              <a:rPr lang="en-CA" smtClean="0"/>
              <a:t>7</a:t>
            </a:fld>
            <a:endParaRPr lang="en-CA"/>
          </a:p>
        </p:txBody>
      </p:sp>
    </p:spTree>
    <p:extLst>
      <p:ext uri="{BB962C8B-B14F-4D97-AF65-F5344CB8AC3E}">
        <p14:creationId xmlns:p14="http://schemas.microsoft.com/office/powerpoint/2010/main" val="585098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Cars need to go back and let the other car go first. The middle (bridge) can only hold one car at a time</a:t>
            </a:r>
          </a:p>
        </p:txBody>
      </p:sp>
      <p:sp>
        <p:nvSpPr>
          <p:cNvPr id="4" name="Slide Number Placeholder 3"/>
          <p:cNvSpPr>
            <a:spLocks noGrp="1"/>
          </p:cNvSpPr>
          <p:nvPr>
            <p:ph type="sldNum" sz="quarter" idx="5"/>
          </p:nvPr>
        </p:nvSpPr>
        <p:spPr/>
        <p:txBody>
          <a:bodyPr/>
          <a:lstStyle/>
          <a:p>
            <a:fld id="{083920C1-19FF-443C-929D-A81C91BFCDAC}" type="slidenum">
              <a:rPr lang="en-CA" smtClean="0"/>
              <a:t>9</a:t>
            </a:fld>
            <a:endParaRPr lang="en-CA"/>
          </a:p>
        </p:txBody>
      </p:sp>
    </p:spTree>
    <p:extLst>
      <p:ext uri="{BB962C8B-B14F-4D97-AF65-F5344CB8AC3E}">
        <p14:creationId xmlns:p14="http://schemas.microsoft.com/office/powerpoint/2010/main" val="2815878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hold and wait condition cannot be satisfied, thus no deadlock occurs.</a:t>
            </a:r>
          </a:p>
          <a:p>
            <a:endParaRPr lang="en-CA" dirty="0"/>
          </a:p>
          <a:p>
            <a:r>
              <a:rPr lang="en-CA" dirty="0"/>
              <a:t>Even if P1 uses R1, and P2 uses R2 while wanting R1, it can just wait until P1 finishes.</a:t>
            </a:r>
          </a:p>
          <a:p>
            <a:endParaRPr lang="en-CA" dirty="0"/>
          </a:p>
          <a:p>
            <a:r>
              <a:rPr lang="en-CA" dirty="0"/>
              <a:t>If all the process only need one resource, one of them will be running before the others. Let’s say P1 will run before others. It will use that resource, finish, then release it for others. Whichever process is faster, will be assigned to the resource, and same action will happen.</a:t>
            </a:r>
          </a:p>
          <a:p>
            <a:endParaRPr lang="en-CA" dirty="0"/>
          </a:p>
          <a:p>
            <a:r>
              <a:rPr lang="en-CA" b="0" i="0" dirty="0">
                <a:solidFill>
                  <a:srgbClr val="000000"/>
                </a:solidFill>
                <a:effectLst/>
                <a:latin typeface="Lato" panose="020F0502020204030203" pitchFamily="34" charset="0"/>
              </a:rPr>
              <a:t>There is a wait, but no hold. Since nothing is stopping P1 from using the resource, then it WILL finish the task and P2 will just have to wait for P1 to finish. Then P3 will just wait for P2 to finish. There is no hold, just a wait that will eventually end. </a:t>
            </a:r>
            <a:r>
              <a:rPr lang="en-CA" b="0" i="0">
                <a:solidFill>
                  <a:srgbClr val="000000"/>
                </a:solidFill>
                <a:effectLst/>
                <a:latin typeface="Lato" panose="020F0502020204030203" pitchFamily="34" charset="0"/>
              </a:rPr>
              <a:t>In this case it executes sequentially, just waiting for the P before him to finish using the R</a:t>
            </a:r>
            <a:endParaRPr lang="en-CA" dirty="0"/>
          </a:p>
        </p:txBody>
      </p:sp>
      <p:sp>
        <p:nvSpPr>
          <p:cNvPr id="4" name="Slide Number Placeholder 3"/>
          <p:cNvSpPr>
            <a:spLocks noGrp="1"/>
          </p:cNvSpPr>
          <p:nvPr>
            <p:ph type="sldNum" sz="quarter" idx="5"/>
          </p:nvPr>
        </p:nvSpPr>
        <p:spPr/>
        <p:txBody>
          <a:bodyPr/>
          <a:lstStyle/>
          <a:p>
            <a:fld id="{083920C1-19FF-443C-929D-A81C91BFCDAC}" type="slidenum">
              <a:rPr lang="en-CA" smtClean="0"/>
              <a:t>10</a:t>
            </a:fld>
            <a:endParaRPr lang="en-CA"/>
          </a:p>
        </p:txBody>
      </p:sp>
    </p:spTree>
    <p:extLst>
      <p:ext uri="{BB962C8B-B14F-4D97-AF65-F5344CB8AC3E}">
        <p14:creationId xmlns:p14="http://schemas.microsoft.com/office/powerpoint/2010/main" val="2822926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vertex can be a process type or resource type</a:t>
            </a:r>
          </a:p>
          <a:p>
            <a:endParaRPr lang="en-CA" dirty="0"/>
          </a:p>
          <a:p>
            <a:r>
              <a:rPr lang="en-CA" dirty="0"/>
              <a:t>Directed from process to resource: request edge</a:t>
            </a:r>
          </a:p>
          <a:p>
            <a:r>
              <a:rPr lang="en-CA" dirty="0"/>
              <a:t>Directed from resource to a process: assignment edge</a:t>
            </a:r>
          </a:p>
        </p:txBody>
      </p:sp>
      <p:sp>
        <p:nvSpPr>
          <p:cNvPr id="4" name="Slide Number Placeholder 3"/>
          <p:cNvSpPr>
            <a:spLocks noGrp="1"/>
          </p:cNvSpPr>
          <p:nvPr>
            <p:ph type="sldNum" sz="quarter" idx="5"/>
          </p:nvPr>
        </p:nvSpPr>
        <p:spPr/>
        <p:txBody>
          <a:bodyPr/>
          <a:lstStyle/>
          <a:p>
            <a:fld id="{083920C1-19FF-443C-929D-A81C91BFCDAC}" type="slidenum">
              <a:rPr lang="en-CA" smtClean="0"/>
              <a:t>11</a:t>
            </a:fld>
            <a:endParaRPr lang="en-CA"/>
          </a:p>
        </p:txBody>
      </p:sp>
    </p:spTree>
    <p:extLst>
      <p:ext uri="{BB962C8B-B14F-4D97-AF65-F5344CB8AC3E}">
        <p14:creationId xmlns:p14="http://schemas.microsoft.com/office/powerpoint/2010/main" val="260861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Resource type (example: printer) </a:t>
            </a:r>
            <a:r>
              <a:rPr lang="en-CA" dirty="0">
                <a:sym typeface="Wingdings" panose="05000000000000000000" pitchFamily="2" charset="2"/>
              </a:rPr>
              <a:t> has instances in it (here: 4 printers in this resource)</a:t>
            </a:r>
          </a:p>
          <a:p>
            <a:endParaRPr lang="en-CA" dirty="0">
              <a:sym typeface="Wingdings" panose="05000000000000000000" pitchFamily="2" charset="2"/>
            </a:endParaRPr>
          </a:p>
          <a:p>
            <a:r>
              <a:rPr lang="en-CA" dirty="0">
                <a:sym typeface="Wingdings" panose="05000000000000000000" pitchFamily="2" charset="2"/>
              </a:rPr>
              <a:t>Any instance satisfies the process that requests the instance of the resource</a:t>
            </a:r>
            <a:endParaRPr lang="en-CA" dirty="0"/>
          </a:p>
        </p:txBody>
      </p:sp>
      <p:sp>
        <p:nvSpPr>
          <p:cNvPr id="4" name="Slide Number Placeholder 3"/>
          <p:cNvSpPr>
            <a:spLocks noGrp="1"/>
          </p:cNvSpPr>
          <p:nvPr>
            <p:ph type="sldNum" sz="quarter" idx="5"/>
          </p:nvPr>
        </p:nvSpPr>
        <p:spPr/>
        <p:txBody>
          <a:bodyPr/>
          <a:lstStyle/>
          <a:p>
            <a:fld id="{083920C1-19FF-443C-929D-A81C91BFCDAC}" type="slidenum">
              <a:rPr lang="en-CA" smtClean="0"/>
              <a:t>12</a:t>
            </a:fld>
            <a:endParaRPr lang="en-CA"/>
          </a:p>
        </p:txBody>
      </p:sp>
    </p:spTree>
    <p:extLst>
      <p:ext uri="{BB962C8B-B14F-4D97-AF65-F5344CB8AC3E}">
        <p14:creationId xmlns:p14="http://schemas.microsoft.com/office/powerpoint/2010/main" val="279877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702054"/>
            <a:ext cx="9144000" cy="12700"/>
          </a:xfrm>
          <a:custGeom>
            <a:avLst/>
            <a:gdLst/>
            <a:ahLst/>
            <a:cxnLst/>
            <a:rect l="l" t="t" r="r" b="b"/>
            <a:pathLst>
              <a:path w="9144000" h="12700">
                <a:moveTo>
                  <a:pt x="0" y="12700"/>
                </a:moveTo>
                <a:lnTo>
                  <a:pt x="9144000" y="12700"/>
                </a:lnTo>
                <a:lnTo>
                  <a:pt x="9144000" y="0"/>
                </a:lnTo>
                <a:lnTo>
                  <a:pt x="0" y="0"/>
                </a:lnTo>
                <a:lnTo>
                  <a:pt x="0" y="12700"/>
                </a:lnTo>
                <a:close/>
              </a:path>
            </a:pathLst>
          </a:custGeom>
          <a:solidFill>
            <a:srgbClr val="000000"/>
          </a:solidFill>
        </p:spPr>
        <p:txBody>
          <a:bodyPr wrap="square" lIns="0" tIns="0" rIns="0" bIns="0" rtlCol="0"/>
          <a:lstStyle/>
          <a:p>
            <a:endParaRPr/>
          </a:p>
        </p:txBody>
      </p:sp>
      <p:sp>
        <p:nvSpPr>
          <p:cNvPr id="17" name="bg object 17"/>
          <p:cNvSpPr/>
          <p:nvPr/>
        </p:nvSpPr>
        <p:spPr>
          <a:xfrm>
            <a:off x="0" y="842773"/>
            <a:ext cx="1014980" cy="6015223"/>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798576" y="859536"/>
            <a:ext cx="2326386" cy="1009650"/>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2526792" y="859536"/>
            <a:ext cx="723138" cy="1009650"/>
          </a:xfrm>
          <a:prstGeom prst="rect">
            <a:avLst/>
          </a:prstGeom>
          <a:blipFill>
            <a:blip r:embed="rId4" cstate="print"/>
            <a:stretch>
              <a:fillRect/>
            </a:stretch>
          </a:blipFill>
        </p:spPr>
        <p:txBody>
          <a:bodyPr wrap="square" lIns="0" tIns="0" rIns="0" bIns="0" rtlCol="0"/>
          <a:lstStyle/>
          <a:p>
            <a:endParaRPr/>
          </a:p>
        </p:txBody>
      </p:sp>
      <p:sp>
        <p:nvSpPr>
          <p:cNvPr id="20" name="bg object 20"/>
          <p:cNvSpPr/>
          <p:nvPr/>
        </p:nvSpPr>
        <p:spPr>
          <a:xfrm>
            <a:off x="2756916" y="859536"/>
            <a:ext cx="2265426" cy="1009650"/>
          </a:xfrm>
          <a:prstGeom prst="rect">
            <a:avLst/>
          </a:prstGeom>
          <a:blipFill>
            <a:blip r:embed="rId5"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070254" y="983996"/>
            <a:ext cx="7003491"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6</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body" idx="1"/>
          </p:nvPr>
        </p:nvSpPr>
        <p:spPr/>
        <p:txBody>
          <a:bodyPr lIns="0" tIns="0" rIns="0" bIns="0"/>
          <a:lstStyle>
            <a:lvl1pPr>
              <a:defRPr sz="2800" b="1" i="0">
                <a:solidFill>
                  <a:srgbClr val="00666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6</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6</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7/24/2022</a:t>
            </a:fld>
            <a:endParaRPr lang="en-US"/>
          </a:p>
        </p:txBody>
      </p:sp>
      <p:sp>
        <p:nvSpPr>
          <p:cNvPr id="7" name="Holder 7"/>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902208" y="310895"/>
            <a:ext cx="4802886" cy="787145"/>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5237987" y="310895"/>
            <a:ext cx="1471421" cy="787145"/>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6321552" y="310895"/>
            <a:ext cx="1745742" cy="787145"/>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963168" y="676655"/>
            <a:ext cx="1357121" cy="567689"/>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1981200" y="676655"/>
            <a:ext cx="1219962" cy="567689"/>
          </a:xfrm>
          <a:prstGeom prst="rect">
            <a:avLst/>
          </a:prstGeom>
          <a:blipFill>
            <a:blip r:embed="rId7" cstate="print"/>
            <a:stretch>
              <a:fillRect/>
            </a:stretch>
          </a:blipFill>
        </p:spPr>
        <p:txBody>
          <a:bodyPr wrap="square" lIns="0" tIns="0" rIns="0" bIns="0" rtlCol="0"/>
          <a:lstStyle/>
          <a:p>
            <a:endParaRPr/>
          </a:p>
        </p:txBody>
      </p:sp>
      <p:sp>
        <p:nvSpPr>
          <p:cNvPr id="22" name="bg object 22"/>
          <p:cNvSpPr/>
          <p:nvPr/>
        </p:nvSpPr>
        <p:spPr>
          <a:xfrm>
            <a:off x="2916936" y="676655"/>
            <a:ext cx="1219962" cy="567689"/>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6</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7/24/2022</a:t>
            </a:fld>
            <a:endParaRPr lang="en-US"/>
          </a:p>
        </p:txBody>
      </p:sp>
      <p:sp>
        <p:nvSpPr>
          <p:cNvPr id="5" name="Holder 5"/>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6</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7/24/2022</a:t>
            </a:fld>
            <a:endParaRPr lang="en-US"/>
          </a:p>
        </p:txBody>
      </p:sp>
      <p:sp>
        <p:nvSpPr>
          <p:cNvPr id="4" name="Holder 4"/>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50951" y="299465"/>
            <a:ext cx="8242096" cy="855344"/>
          </a:xfrm>
          <a:prstGeom prst="rect">
            <a:avLst/>
          </a:prstGeom>
        </p:spPr>
        <p:txBody>
          <a:bodyPr wrap="square" lIns="0" tIns="0" rIns="0" bIns="0">
            <a:spAutoFit/>
          </a:bodyPr>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body" idx="1"/>
          </p:nvPr>
        </p:nvSpPr>
        <p:spPr>
          <a:xfrm>
            <a:off x="422402" y="1151636"/>
            <a:ext cx="8299195" cy="4589145"/>
          </a:xfrm>
          <a:prstGeom prst="rect">
            <a:avLst/>
          </a:prstGeom>
        </p:spPr>
        <p:txBody>
          <a:bodyPr wrap="square" lIns="0" tIns="0" rIns="0" bIns="0">
            <a:spAutoFit/>
          </a:bodyPr>
          <a:lstStyle>
            <a:lvl1pPr>
              <a:defRPr sz="2800" b="1" i="0">
                <a:solidFill>
                  <a:srgbClr val="006666"/>
                </a:solidFill>
                <a:latin typeface="Arial"/>
                <a:cs typeface="Arial"/>
              </a:defRPr>
            </a:lvl1pPr>
          </a:lstStyle>
          <a:p>
            <a:endParaRPr/>
          </a:p>
        </p:txBody>
      </p:sp>
      <p:sp>
        <p:nvSpPr>
          <p:cNvPr id="4" name="Holder 4"/>
          <p:cNvSpPr>
            <a:spLocks noGrp="1"/>
          </p:cNvSpPr>
          <p:nvPr>
            <p:ph type="ftr" sz="quarter" idx="5"/>
          </p:nvPr>
        </p:nvSpPr>
        <p:spPr>
          <a:xfrm>
            <a:off x="79349" y="6522338"/>
            <a:ext cx="755650" cy="224790"/>
          </a:xfrm>
          <a:prstGeom prst="rect">
            <a:avLst/>
          </a:prstGeom>
        </p:spPr>
        <p:txBody>
          <a:bodyPr wrap="square" lIns="0" tIns="0" rIns="0" bIns="0">
            <a:spAutoFit/>
          </a:bodyPr>
          <a:lstStyle>
            <a:lvl1pPr>
              <a:defRPr sz="1400" b="0" i="0">
                <a:solidFill>
                  <a:srgbClr val="FF9966"/>
                </a:solidFill>
                <a:latin typeface="Arial"/>
                <a:cs typeface="Arial"/>
              </a:defRPr>
            </a:lvl1pPr>
          </a:lstStyle>
          <a:p>
            <a:pPr marL="12700">
              <a:lnSpc>
                <a:spcPts val="1650"/>
              </a:lnSpc>
            </a:pPr>
            <a:r>
              <a:rPr dirty="0"/>
              <a:t>Module</a:t>
            </a:r>
            <a:r>
              <a:rPr spc="-95" dirty="0"/>
              <a:t> </a:t>
            </a:r>
            <a:r>
              <a:rPr dirty="0"/>
              <a:t>6</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7/24/2022</a:t>
            </a:fld>
            <a:endParaRPr lang="en-US"/>
          </a:p>
        </p:txBody>
      </p:sp>
      <p:sp>
        <p:nvSpPr>
          <p:cNvPr id="6" name="Holder 6"/>
          <p:cNvSpPr>
            <a:spLocks noGrp="1"/>
          </p:cNvSpPr>
          <p:nvPr>
            <p:ph type="sldNum" sz="quarter" idx="7"/>
          </p:nvPr>
        </p:nvSpPr>
        <p:spPr>
          <a:xfrm>
            <a:off x="8556370" y="6522338"/>
            <a:ext cx="274320" cy="224790"/>
          </a:xfrm>
          <a:prstGeom prst="rect">
            <a:avLst/>
          </a:prstGeom>
        </p:spPr>
        <p:txBody>
          <a:bodyPr wrap="square" lIns="0" tIns="0" rIns="0" bIns="0">
            <a:spAutoFit/>
          </a:bodyPr>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46.png"/><Relationship Id="rId18" Type="http://schemas.openxmlformats.org/officeDocument/2006/relationships/customXml" Target="../ink/ink8.xml"/><Relationship Id="rId3" Type="http://schemas.openxmlformats.org/officeDocument/2006/relationships/image" Target="../media/image41.png"/><Relationship Id="rId21" Type="http://schemas.openxmlformats.org/officeDocument/2006/relationships/image" Target="../media/image50.png"/><Relationship Id="rId7" Type="http://schemas.openxmlformats.org/officeDocument/2006/relationships/image" Target="../media/image43.png"/><Relationship Id="rId12" Type="http://schemas.openxmlformats.org/officeDocument/2006/relationships/customXml" Target="../ink/ink5.xml"/><Relationship Id="rId17" Type="http://schemas.openxmlformats.org/officeDocument/2006/relationships/image" Target="../media/image48.png"/><Relationship Id="rId25" Type="http://schemas.openxmlformats.org/officeDocument/2006/relationships/image" Target="../media/image52.png"/><Relationship Id="rId2" Type="http://schemas.openxmlformats.org/officeDocument/2006/relationships/notesSlide" Target="../notesSlides/notesSlide24.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45.png"/><Relationship Id="rId24" Type="http://schemas.openxmlformats.org/officeDocument/2006/relationships/customXml" Target="../ink/ink11.xml"/><Relationship Id="rId5" Type="http://schemas.openxmlformats.org/officeDocument/2006/relationships/image" Target="../media/image42.png"/><Relationship Id="rId15" Type="http://schemas.openxmlformats.org/officeDocument/2006/relationships/image" Target="../media/image47.png"/><Relationship Id="rId23" Type="http://schemas.openxmlformats.org/officeDocument/2006/relationships/image" Target="../media/image51.png"/><Relationship Id="rId10" Type="http://schemas.openxmlformats.org/officeDocument/2006/relationships/customXml" Target="../ink/ink4.xml"/><Relationship Id="rId19" Type="http://schemas.openxmlformats.org/officeDocument/2006/relationships/image" Target="../media/image49.png"/><Relationship Id="rId4" Type="http://schemas.openxmlformats.org/officeDocument/2006/relationships/customXml" Target="../ink/ink1.xml"/><Relationship Id="rId9" Type="http://schemas.openxmlformats.org/officeDocument/2006/relationships/image" Target="../media/image44.png"/><Relationship Id="rId14" Type="http://schemas.openxmlformats.org/officeDocument/2006/relationships/customXml" Target="../ink/ink6.xml"/><Relationship Id="rId22" Type="http://schemas.openxmlformats.org/officeDocument/2006/relationships/customXml" Target="../ink/ink10.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21.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18.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967739" y="2004060"/>
            <a:ext cx="4243705" cy="677545"/>
            <a:chOff x="967739" y="2004060"/>
            <a:chExt cx="4243705" cy="677545"/>
          </a:xfrm>
        </p:grpSpPr>
        <p:sp>
          <p:nvSpPr>
            <p:cNvPr id="4" name="object 4"/>
            <p:cNvSpPr/>
            <p:nvPr/>
          </p:nvSpPr>
          <p:spPr>
            <a:xfrm>
              <a:off x="967739" y="2004060"/>
              <a:ext cx="1823466" cy="67741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388107" y="2004060"/>
              <a:ext cx="707898" cy="67741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692907" y="2004060"/>
              <a:ext cx="2518410" cy="677418"/>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1146454" y="2071496"/>
            <a:ext cx="386651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6666"/>
                </a:solidFill>
                <a:latin typeface="Arial Black"/>
                <a:cs typeface="Arial Black"/>
              </a:rPr>
              <a:t>Chapter </a:t>
            </a:r>
            <a:r>
              <a:rPr sz="2400" dirty="0">
                <a:solidFill>
                  <a:srgbClr val="006666"/>
                </a:solidFill>
                <a:latin typeface="Arial Black"/>
                <a:cs typeface="Arial Black"/>
              </a:rPr>
              <a:t>7</a:t>
            </a:r>
            <a:r>
              <a:rPr sz="2400" spc="-55" dirty="0">
                <a:solidFill>
                  <a:srgbClr val="006666"/>
                </a:solidFill>
                <a:latin typeface="Arial Black"/>
                <a:cs typeface="Arial Black"/>
              </a:rPr>
              <a:t> </a:t>
            </a:r>
            <a:r>
              <a:rPr sz="2400" spc="-5" dirty="0">
                <a:solidFill>
                  <a:srgbClr val="006666"/>
                </a:solidFill>
                <a:latin typeface="Arial Black"/>
                <a:cs typeface="Arial Black"/>
              </a:rPr>
              <a:t>(Silberchatz)</a:t>
            </a:r>
            <a:endParaRPr sz="2400">
              <a:latin typeface="Arial Black"/>
              <a:cs typeface="Arial Black"/>
            </a:endParaRPr>
          </a:p>
        </p:txBody>
      </p:sp>
      <p:grpSp>
        <p:nvGrpSpPr>
          <p:cNvPr id="8" name="object 8"/>
          <p:cNvGrpSpPr/>
          <p:nvPr/>
        </p:nvGrpSpPr>
        <p:grpSpPr>
          <a:xfrm>
            <a:off x="1190625" y="2943225"/>
            <a:ext cx="6440170" cy="3478529"/>
            <a:chOff x="1190625" y="2943225"/>
            <a:chExt cx="6440170" cy="3478529"/>
          </a:xfrm>
        </p:grpSpPr>
        <p:sp>
          <p:nvSpPr>
            <p:cNvPr id="9" name="object 9"/>
            <p:cNvSpPr/>
            <p:nvPr/>
          </p:nvSpPr>
          <p:spPr>
            <a:xfrm>
              <a:off x="6477000" y="3810000"/>
              <a:ext cx="1153668" cy="11430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287485" y="3086983"/>
              <a:ext cx="4075768" cy="3220875"/>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1204912" y="2957512"/>
              <a:ext cx="4219575" cy="3449954"/>
            </a:xfrm>
            <a:custGeom>
              <a:avLst/>
              <a:gdLst/>
              <a:ahLst/>
              <a:cxnLst/>
              <a:rect l="l" t="t" r="r" b="b"/>
              <a:pathLst>
                <a:path w="4219575" h="3449954">
                  <a:moveTo>
                    <a:pt x="0" y="3449954"/>
                  </a:moveTo>
                  <a:lnTo>
                    <a:pt x="4219575" y="3449954"/>
                  </a:lnTo>
                  <a:lnTo>
                    <a:pt x="4219575" y="0"/>
                  </a:lnTo>
                  <a:lnTo>
                    <a:pt x="0" y="0"/>
                  </a:lnTo>
                  <a:lnTo>
                    <a:pt x="0" y="3449954"/>
                  </a:lnTo>
                  <a:close/>
                </a:path>
              </a:pathLst>
            </a:custGeom>
            <a:ln w="28575">
              <a:solidFill>
                <a:srgbClr val="009999"/>
              </a:solidFill>
            </a:ln>
          </p:spPr>
          <p:txBody>
            <a:bodyPr wrap="square" lIns="0" tIns="0" rIns="0" bIns="0" rtlCol="0"/>
            <a:lstStyle/>
            <a:p>
              <a:endParaRPr/>
            </a:p>
          </p:txBody>
        </p:sp>
      </p:grpSp>
      <p:sp>
        <p:nvSpPr>
          <p:cNvPr id="12" name="object 12"/>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3" name="object 13"/>
          <p:cNvSpPr txBox="1"/>
          <p:nvPr/>
        </p:nvSpPr>
        <p:spPr>
          <a:xfrm>
            <a:off x="8259444"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a:t>
            </a:fld>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014322" cy="514350"/>
          </a:xfrm>
          <a:prstGeom prst="rect">
            <a:avLst/>
          </a:prstGeom>
        </p:spPr>
        <p:txBody>
          <a:bodyPr vert="horz" wrap="square" lIns="0" tIns="13335" rIns="0" bIns="0" rtlCol="0">
            <a:spAutoFit/>
          </a:bodyPr>
          <a:lstStyle/>
          <a:p>
            <a:pPr marL="12700">
              <a:lnSpc>
                <a:spcPct val="100000"/>
              </a:lnSpc>
              <a:spcBef>
                <a:spcPts val="105"/>
              </a:spcBef>
            </a:pPr>
            <a:r>
              <a:rPr dirty="0"/>
              <a:t>Exercise</a:t>
            </a:r>
          </a:p>
        </p:txBody>
      </p:sp>
      <p:sp>
        <p:nvSpPr>
          <p:cNvPr id="4" name="object 4"/>
          <p:cNvSpPr/>
          <p:nvPr/>
        </p:nvSpPr>
        <p:spPr>
          <a:xfrm>
            <a:off x="1006754" y="2009520"/>
            <a:ext cx="228600" cy="237743"/>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36928" y="1832229"/>
            <a:ext cx="7087870" cy="2329815"/>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6666"/>
                </a:solidFill>
                <a:latin typeface="Arial"/>
                <a:cs typeface="Arial"/>
              </a:rPr>
              <a:t>Consider a </a:t>
            </a:r>
            <a:r>
              <a:rPr sz="2800" b="1" spc="-10" dirty="0">
                <a:solidFill>
                  <a:srgbClr val="006666"/>
                </a:solidFill>
                <a:latin typeface="Arial"/>
                <a:cs typeface="Arial"/>
              </a:rPr>
              <a:t>system </a:t>
            </a:r>
            <a:r>
              <a:rPr sz="2800" b="1" spc="-5" dirty="0">
                <a:solidFill>
                  <a:srgbClr val="006666"/>
                </a:solidFill>
                <a:latin typeface="Arial"/>
                <a:cs typeface="Arial"/>
              </a:rPr>
              <a:t>in which </a:t>
            </a:r>
            <a:r>
              <a:rPr sz="2800" b="1" dirty="0">
                <a:solidFill>
                  <a:srgbClr val="006666"/>
                </a:solidFill>
                <a:latin typeface="Arial"/>
                <a:cs typeface="Arial"/>
              </a:rPr>
              <a:t>each </a:t>
            </a:r>
            <a:r>
              <a:rPr sz="2800" b="1" spc="-5" dirty="0">
                <a:solidFill>
                  <a:srgbClr val="006666"/>
                </a:solidFill>
                <a:latin typeface="Arial"/>
                <a:cs typeface="Arial"/>
              </a:rPr>
              <a:t>process  needs only </a:t>
            </a:r>
            <a:r>
              <a:rPr sz="2800" b="1" spc="-10" dirty="0">
                <a:solidFill>
                  <a:srgbClr val="FF0000"/>
                </a:solidFill>
                <a:latin typeface="Arial"/>
                <a:cs typeface="Arial"/>
              </a:rPr>
              <a:t>one </a:t>
            </a:r>
            <a:r>
              <a:rPr sz="2800" b="1" spc="-5" dirty="0">
                <a:solidFill>
                  <a:srgbClr val="006666"/>
                </a:solidFill>
                <a:latin typeface="Arial"/>
                <a:cs typeface="Arial"/>
              </a:rPr>
              <a:t>resource throughout its  existence</a:t>
            </a:r>
            <a:endParaRPr sz="2800">
              <a:latin typeface="Arial"/>
              <a:cs typeface="Arial"/>
            </a:endParaRPr>
          </a:p>
          <a:p>
            <a:pPr>
              <a:lnSpc>
                <a:spcPct val="100000"/>
              </a:lnSpc>
              <a:spcBef>
                <a:spcPts val="50"/>
              </a:spcBef>
            </a:pPr>
            <a:endParaRPr sz="4050">
              <a:latin typeface="Arial"/>
              <a:cs typeface="Arial"/>
            </a:endParaRPr>
          </a:p>
          <a:p>
            <a:pPr marL="12700">
              <a:lnSpc>
                <a:spcPct val="100000"/>
              </a:lnSpc>
            </a:pPr>
            <a:r>
              <a:rPr sz="2800" b="1" spc="-5" dirty="0">
                <a:solidFill>
                  <a:srgbClr val="006666"/>
                </a:solidFill>
                <a:latin typeface="Arial"/>
                <a:cs typeface="Arial"/>
              </a:rPr>
              <a:t>Deadlock, is it</a:t>
            </a:r>
            <a:r>
              <a:rPr sz="2800" b="1" spc="25" dirty="0">
                <a:solidFill>
                  <a:srgbClr val="006666"/>
                </a:solidFill>
                <a:latin typeface="Arial"/>
                <a:cs typeface="Arial"/>
              </a:rPr>
              <a:t> </a:t>
            </a:r>
            <a:r>
              <a:rPr sz="2800" b="1" spc="-5" dirty="0">
                <a:solidFill>
                  <a:srgbClr val="006666"/>
                </a:solidFill>
                <a:latin typeface="Arial"/>
                <a:cs typeface="Arial"/>
              </a:rPr>
              <a:t>possible?</a:t>
            </a:r>
            <a:endParaRPr sz="2800">
              <a:latin typeface="Arial"/>
              <a:cs typeface="Arial"/>
            </a:endParaRPr>
          </a:p>
        </p:txBody>
      </p:sp>
      <p:sp>
        <p:nvSpPr>
          <p:cNvPr id="6" name="object 6"/>
          <p:cNvSpPr/>
          <p:nvPr/>
        </p:nvSpPr>
        <p:spPr>
          <a:xfrm>
            <a:off x="1006754" y="3887470"/>
            <a:ext cx="228600" cy="237744"/>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469849"/>
            <a:ext cx="6129122" cy="505908"/>
          </a:xfrm>
          <a:prstGeom prst="rect">
            <a:avLst/>
          </a:prstGeom>
        </p:spPr>
        <p:txBody>
          <a:bodyPr vert="horz" wrap="square" lIns="0" tIns="13335" rIns="0" bIns="0" rtlCol="0">
            <a:spAutoFit/>
          </a:bodyPr>
          <a:lstStyle/>
          <a:p>
            <a:pPr marL="12700">
              <a:lnSpc>
                <a:spcPct val="100000"/>
              </a:lnSpc>
              <a:spcBef>
                <a:spcPts val="105"/>
              </a:spcBef>
            </a:pPr>
            <a:r>
              <a:rPr dirty="0"/>
              <a:t>Resource-Allocation</a:t>
            </a:r>
            <a:r>
              <a:rPr spc="-80" dirty="0"/>
              <a:t> </a:t>
            </a:r>
            <a:r>
              <a:rPr spc="-5" dirty="0"/>
              <a:t>Graphs</a:t>
            </a:r>
          </a:p>
        </p:txBody>
      </p:sp>
      <p:sp>
        <p:nvSpPr>
          <p:cNvPr id="7" name="object 7"/>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2009520"/>
            <a:ext cx="228600" cy="23774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463928" y="2414904"/>
            <a:ext cx="320040" cy="330708"/>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463928" y="3287014"/>
            <a:ext cx="320040" cy="330708"/>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006754" y="4265421"/>
            <a:ext cx="228600" cy="237744"/>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006754" y="4777740"/>
            <a:ext cx="228600" cy="237744"/>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1311528" y="1233703"/>
            <a:ext cx="7437120" cy="3818254"/>
          </a:xfrm>
          <a:prstGeom prst="rect">
            <a:avLst/>
          </a:prstGeom>
        </p:spPr>
        <p:txBody>
          <a:bodyPr vert="horz" wrap="square" lIns="0" tIns="12700" rIns="0" bIns="0" rtlCol="0">
            <a:spAutoFit/>
          </a:bodyPr>
          <a:lstStyle/>
          <a:p>
            <a:pPr marL="38100" marR="760095">
              <a:lnSpc>
                <a:spcPct val="120100"/>
              </a:lnSpc>
              <a:spcBef>
                <a:spcPts val="100"/>
              </a:spcBef>
            </a:pPr>
            <a:r>
              <a:rPr sz="2800" b="1" spc="-5" dirty="0">
                <a:solidFill>
                  <a:srgbClr val="006666"/>
                </a:solidFill>
                <a:latin typeface="Arial"/>
                <a:cs typeface="Arial"/>
              </a:rPr>
              <a:t>A set of </a:t>
            </a:r>
            <a:r>
              <a:rPr sz="2800" b="1" dirty="0">
                <a:solidFill>
                  <a:srgbClr val="006666"/>
                </a:solidFill>
                <a:latin typeface="Arial"/>
                <a:cs typeface="Arial"/>
              </a:rPr>
              <a:t>vertices </a:t>
            </a:r>
            <a:r>
              <a:rPr sz="2800" b="1" spc="-5" dirty="0">
                <a:solidFill>
                  <a:srgbClr val="006666"/>
                </a:solidFill>
                <a:latin typeface="Arial"/>
                <a:cs typeface="Arial"/>
              </a:rPr>
              <a:t>V and a </a:t>
            </a:r>
            <a:r>
              <a:rPr sz="2800" b="1" dirty="0">
                <a:solidFill>
                  <a:srgbClr val="006666"/>
                </a:solidFill>
                <a:latin typeface="Arial"/>
                <a:cs typeface="Arial"/>
              </a:rPr>
              <a:t>set </a:t>
            </a:r>
            <a:r>
              <a:rPr sz="2800" b="1" spc="-5" dirty="0">
                <a:solidFill>
                  <a:srgbClr val="006666"/>
                </a:solidFill>
                <a:latin typeface="Arial"/>
                <a:cs typeface="Arial"/>
              </a:rPr>
              <a:t>of edges E  V is partitioned</a:t>
            </a:r>
            <a:r>
              <a:rPr sz="2800" b="1" spc="25" dirty="0">
                <a:solidFill>
                  <a:srgbClr val="006666"/>
                </a:solidFill>
                <a:latin typeface="Arial"/>
                <a:cs typeface="Arial"/>
              </a:rPr>
              <a:t> </a:t>
            </a:r>
            <a:r>
              <a:rPr sz="2800" b="1" spc="-5" dirty="0">
                <a:solidFill>
                  <a:srgbClr val="006666"/>
                </a:solidFill>
                <a:latin typeface="Arial"/>
                <a:cs typeface="Arial"/>
              </a:rPr>
              <a:t>into:</a:t>
            </a:r>
            <a:endParaRPr sz="2800" dirty="0">
              <a:latin typeface="Arial"/>
              <a:cs typeface="Arial"/>
            </a:endParaRPr>
          </a:p>
          <a:p>
            <a:pPr marL="438784" marR="161925">
              <a:lnSpc>
                <a:spcPct val="100000"/>
              </a:lnSpc>
              <a:spcBef>
                <a:spcPts val="630"/>
              </a:spcBef>
            </a:pPr>
            <a:r>
              <a:rPr sz="2600" i="1" dirty="0">
                <a:solidFill>
                  <a:srgbClr val="006666"/>
                </a:solidFill>
                <a:latin typeface="Arial"/>
                <a:cs typeface="Arial"/>
              </a:rPr>
              <a:t>P </a:t>
            </a:r>
            <a:r>
              <a:rPr sz="2600" dirty="0">
                <a:solidFill>
                  <a:srgbClr val="006666"/>
                </a:solidFill>
                <a:latin typeface="Arial"/>
                <a:cs typeface="Arial"/>
              </a:rPr>
              <a:t>= {</a:t>
            </a:r>
            <a:r>
              <a:rPr sz="2600" i="1" dirty="0">
                <a:solidFill>
                  <a:srgbClr val="006666"/>
                </a:solidFill>
                <a:latin typeface="Arial"/>
                <a:cs typeface="Arial"/>
              </a:rPr>
              <a:t>P</a:t>
            </a:r>
            <a:r>
              <a:rPr sz="2550" baseline="-21241" dirty="0">
                <a:solidFill>
                  <a:srgbClr val="006666"/>
                </a:solidFill>
                <a:latin typeface="Arial"/>
                <a:cs typeface="Arial"/>
              </a:rPr>
              <a:t>1</a:t>
            </a:r>
            <a:r>
              <a:rPr sz="2600" dirty="0">
                <a:solidFill>
                  <a:srgbClr val="006666"/>
                </a:solidFill>
                <a:latin typeface="Arial"/>
                <a:cs typeface="Arial"/>
              </a:rPr>
              <a:t>, </a:t>
            </a:r>
            <a:r>
              <a:rPr sz="2600" i="1" dirty="0">
                <a:solidFill>
                  <a:srgbClr val="006666"/>
                </a:solidFill>
                <a:latin typeface="Arial"/>
                <a:cs typeface="Arial"/>
              </a:rPr>
              <a:t>P</a:t>
            </a:r>
            <a:r>
              <a:rPr sz="2550" baseline="-21241" dirty="0">
                <a:solidFill>
                  <a:srgbClr val="006666"/>
                </a:solidFill>
                <a:latin typeface="Arial"/>
                <a:cs typeface="Arial"/>
              </a:rPr>
              <a:t>2</a:t>
            </a:r>
            <a:r>
              <a:rPr sz="2600" dirty="0">
                <a:solidFill>
                  <a:srgbClr val="006666"/>
                </a:solidFill>
                <a:latin typeface="Arial"/>
                <a:cs typeface="Arial"/>
              </a:rPr>
              <a:t>,…, </a:t>
            </a:r>
            <a:r>
              <a:rPr sz="2600" i="1" dirty="0">
                <a:solidFill>
                  <a:srgbClr val="006666"/>
                </a:solidFill>
                <a:latin typeface="Arial"/>
                <a:cs typeface="Arial"/>
              </a:rPr>
              <a:t>P</a:t>
            </a:r>
            <a:r>
              <a:rPr sz="2550" i="1" baseline="-21241" dirty="0">
                <a:solidFill>
                  <a:srgbClr val="006666"/>
                </a:solidFill>
                <a:latin typeface="Arial"/>
                <a:cs typeface="Arial"/>
              </a:rPr>
              <a:t>n</a:t>
            </a:r>
            <a:r>
              <a:rPr sz="2600" dirty="0">
                <a:solidFill>
                  <a:srgbClr val="006666"/>
                </a:solidFill>
                <a:latin typeface="Arial"/>
                <a:cs typeface="Arial"/>
              </a:rPr>
              <a:t>}, the set which consists of all  the proc</a:t>
            </a:r>
            <a:r>
              <a:rPr lang="en-CA" sz="2600" dirty="0" err="1">
                <a:solidFill>
                  <a:srgbClr val="006666"/>
                </a:solidFill>
                <a:latin typeface="Arial"/>
                <a:cs typeface="Arial"/>
              </a:rPr>
              <a:t>ess</a:t>
            </a:r>
            <a:r>
              <a:rPr sz="2600" dirty="0">
                <a:solidFill>
                  <a:srgbClr val="006666"/>
                </a:solidFill>
                <a:latin typeface="Arial"/>
                <a:cs typeface="Arial"/>
              </a:rPr>
              <a:t> in the</a:t>
            </a:r>
            <a:r>
              <a:rPr sz="2600" spc="-10" dirty="0">
                <a:solidFill>
                  <a:srgbClr val="006666"/>
                </a:solidFill>
                <a:latin typeface="Arial"/>
                <a:cs typeface="Arial"/>
              </a:rPr>
              <a:t> </a:t>
            </a:r>
            <a:r>
              <a:rPr sz="2600" dirty="0">
                <a:solidFill>
                  <a:srgbClr val="006666"/>
                </a:solidFill>
                <a:latin typeface="Arial"/>
                <a:cs typeface="Arial"/>
              </a:rPr>
              <a:t>system</a:t>
            </a:r>
            <a:endParaRPr sz="2600" dirty="0">
              <a:latin typeface="Arial"/>
              <a:cs typeface="Arial"/>
            </a:endParaRPr>
          </a:p>
          <a:p>
            <a:pPr marL="438784" marR="30480">
              <a:lnSpc>
                <a:spcPct val="100000"/>
              </a:lnSpc>
              <a:spcBef>
                <a:spcPts val="625"/>
              </a:spcBef>
            </a:pPr>
            <a:r>
              <a:rPr sz="2600" i="1" dirty="0">
                <a:solidFill>
                  <a:srgbClr val="006666"/>
                </a:solidFill>
                <a:latin typeface="Arial"/>
                <a:cs typeface="Arial"/>
              </a:rPr>
              <a:t>R </a:t>
            </a:r>
            <a:r>
              <a:rPr sz="2600" dirty="0">
                <a:solidFill>
                  <a:srgbClr val="006666"/>
                </a:solidFill>
                <a:latin typeface="Arial"/>
                <a:cs typeface="Arial"/>
              </a:rPr>
              <a:t>= {</a:t>
            </a:r>
            <a:r>
              <a:rPr sz="2600" i="1" dirty="0">
                <a:solidFill>
                  <a:srgbClr val="006666"/>
                </a:solidFill>
                <a:latin typeface="Arial"/>
                <a:cs typeface="Arial"/>
              </a:rPr>
              <a:t>R</a:t>
            </a:r>
            <a:r>
              <a:rPr sz="2550" baseline="-21241" dirty="0">
                <a:solidFill>
                  <a:srgbClr val="006666"/>
                </a:solidFill>
                <a:latin typeface="Arial"/>
                <a:cs typeface="Arial"/>
              </a:rPr>
              <a:t>1</a:t>
            </a:r>
            <a:r>
              <a:rPr sz="2600" dirty="0">
                <a:solidFill>
                  <a:srgbClr val="006666"/>
                </a:solidFill>
                <a:latin typeface="Arial"/>
                <a:cs typeface="Arial"/>
              </a:rPr>
              <a:t>, </a:t>
            </a:r>
            <a:r>
              <a:rPr sz="2600" i="1" dirty="0">
                <a:solidFill>
                  <a:srgbClr val="006666"/>
                </a:solidFill>
                <a:latin typeface="Arial"/>
                <a:cs typeface="Arial"/>
              </a:rPr>
              <a:t>R</a:t>
            </a:r>
            <a:r>
              <a:rPr sz="2550" baseline="-21241" dirty="0">
                <a:solidFill>
                  <a:srgbClr val="006666"/>
                </a:solidFill>
                <a:latin typeface="Arial"/>
                <a:cs typeface="Arial"/>
              </a:rPr>
              <a:t>2</a:t>
            </a:r>
            <a:r>
              <a:rPr sz="2600" dirty="0">
                <a:solidFill>
                  <a:srgbClr val="006666"/>
                </a:solidFill>
                <a:latin typeface="Arial"/>
                <a:cs typeface="Arial"/>
              </a:rPr>
              <a:t>,…, </a:t>
            </a:r>
            <a:r>
              <a:rPr sz="2600" i="1" dirty="0">
                <a:solidFill>
                  <a:srgbClr val="006666"/>
                </a:solidFill>
                <a:latin typeface="Arial"/>
                <a:cs typeface="Arial"/>
              </a:rPr>
              <a:t>R</a:t>
            </a:r>
            <a:r>
              <a:rPr sz="2550" i="1" baseline="-21241" dirty="0">
                <a:solidFill>
                  <a:srgbClr val="006666"/>
                </a:solidFill>
                <a:latin typeface="Arial"/>
                <a:cs typeface="Arial"/>
              </a:rPr>
              <a:t>m</a:t>
            </a:r>
            <a:r>
              <a:rPr sz="2600" dirty="0">
                <a:solidFill>
                  <a:srgbClr val="006666"/>
                </a:solidFill>
                <a:latin typeface="Arial"/>
                <a:cs typeface="Arial"/>
              </a:rPr>
              <a:t>}, the set which consists of all  types of resources in the</a:t>
            </a:r>
            <a:r>
              <a:rPr sz="2600" spc="-20" dirty="0">
                <a:solidFill>
                  <a:srgbClr val="006666"/>
                </a:solidFill>
                <a:latin typeface="Arial"/>
                <a:cs typeface="Arial"/>
              </a:rPr>
              <a:t> </a:t>
            </a:r>
            <a:r>
              <a:rPr sz="2600" dirty="0">
                <a:solidFill>
                  <a:srgbClr val="006666"/>
                </a:solidFill>
                <a:latin typeface="Arial"/>
                <a:cs typeface="Arial"/>
              </a:rPr>
              <a:t>system</a:t>
            </a:r>
            <a:endParaRPr sz="2600" dirty="0">
              <a:latin typeface="Arial"/>
              <a:cs typeface="Arial"/>
            </a:endParaRPr>
          </a:p>
          <a:p>
            <a:pPr marL="38100">
              <a:lnSpc>
                <a:spcPct val="100000"/>
              </a:lnSpc>
              <a:spcBef>
                <a:spcPts val="665"/>
              </a:spcBef>
            </a:pPr>
            <a:r>
              <a:rPr sz="2800" b="1" spc="-5" dirty="0">
                <a:solidFill>
                  <a:srgbClr val="006666"/>
                </a:solidFill>
                <a:latin typeface="Arial"/>
                <a:cs typeface="Arial"/>
              </a:rPr>
              <a:t>Request edge - directed edge </a:t>
            </a:r>
            <a:r>
              <a:rPr sz="2800" b="1" i="1" spc="-5" dirty="0">
                <a:solidFill>
                  <a:srgbClr val="006666"/>
                </a:solidFill>
                <a:latin typeface="Arial"/>
                <a:cs typeface="Arial"/>
              </a:rPr>
              <a:t>P</a:t>
            </a:r>
            <a:r>
              <a:rPr sz="2775" b="1" i="1" spc="-7" baseline="-21021" dirty="0">
                <a:solidFill>
                  <a:srgbClr val="006666"/>
                </a:solidFill>
                <a:latin typeface="Arial"/>
                <a:cs typeface="Arial"/>
              </a:rPr>
              <a:t>i </a:t>
            </a:r>
            <a:r>
              <a:rPr lang="en-CA" sz="2800" spc="190" dirty="0">
                <a:solidFill>
                  <a:srgbClr val="006666"/>
                </a:solidFill>
                <a:latin typeface="Times New Roman"/>
                <a:cs typeface="Times New Roman"/>
              </a:rPr>
              <a:t> </a:t>
            </a:r>
            <a:r>
              <a:rPr lang="en-CA" sz="2800" spc="190" dirty="0">
                <a:solidFill>
                  <a:srgbClr val="006666"/>
                </a:solidFill>
                <a:latin typeface="Times New Roman"/>
                <a:cs typeface="Times New Roman"/>
                <a:sym typeface="Wingdings" panose="05000000000000000000" pitchFamily="2" charset="2"/>
              </a:rPr>
              <a:t> </a:t>
            </a:r>
            <a:r>
              <a:rPr sz="2800" b="1" i="1" dirty="0" err="1">
                <a:solidFill>
                  <a:srgbClr val="006666"/>
                </a:solidFill>
                <a:latin typeface="Arial"/>
                <a:cs typeface="Arial"/>
              </a:rPr>
              <a:t>R</a:t>
            </a:r>
            <a:r>
              <a:rPr sz="2775" b="1" i="1" baseline="-21021" dirty="0" err="1">
                <a:solidFill>
                  <a:srgbClr val="006666"/>
                </a:solidFill>
                <a:latin typeface="Arial"/>
                <a:cs typeface="Arial"/>
              </a:rPr>
              <a:t>k</a:t>
            </a:r>
            <a:endParaRPr sz="2775" baseline="-21021" dirty="0">
              <a:latin typeface="Arial"/>
              <a:cs typeface="Arial"/>
            </a:endParaRPr>
          </a:p>
          <a:p>
            <a:pPr marL="38100">
              <a:lnSpc>
                <a:spcPct val="100000"/>
              </a:lnSpc>
              <a:spcBef>
                <a:spcPts val="675"/>
              </a:spcBef>
            </a:pPr>
            <a:r>
              <a:rPr sz="2800" b="1" spc="-5" dirty="0">
                <a:solidFill>
                  <a:srgbClr val="006666"/>
                </a:solidFill>
                <a:latin typeface="Arial"/>
                <a:cs typeface="Arial"/>
              </a:rPr>
              <a:t>Assignment edge - directed edge </a:t>
            </a:r>
            <a:r>
              <a:rPr sz="2800" b="1" i="1" spc="-5" dirty="0">
                <a:solidFill>
                  <a:srgbClr val="006666"/>
                </a:solidFill>
                <a:latin typeface="Arial"/>
                <a:cs typeface="Arial"/>
              </a:rPr>
              <a:t>R</a:t>
            </a:r>
            <a:r>
              <a:rPr sz="2775" b="1" i="1" spc="-7" baseline="-21021" dirty="0">
                <a:solidFill>
                  <a:srgbClr val="006666"/>
                </a:solidFill>
                <a:latin typeface="Arial"/>
                <a:cs typeface="Arial"/>
              </a:rPr>
              <a:t>i </a:t>
            </a:r>
            <a:r>
              <a:rPr lang="en-CA" sz="2800" spc="-30" dirty="0">
                <a:solidFill>
                  <a:srgbClr val="006666"/>
                </a:solidFill>
                <a:latin typeface="Times New Roman"/>
                <a:cs typeface="Times New Roman"/>
              </a:rPr>
              <a:t> </a:t>
            </a:r>
            <a:r>
              <a:rPr lang="en-CA" sz="2800" spc="-30" dirty="0">
                <a:solidFill>
                  <a:srgbClr val="006666"/>
                </a:solidFill>
                <a:latin typeface="Times New Roman"/>
                <a:cs typeface="Times New Roman"/>
                <a:sym typeface="Wingdings" panose="05000000000000000000" pitchFamily="2" charset="2"/>
              </a:rPr>
              <a:t> </a:t>
            </a:r>
            <a:r>
              <a:rPr sz="2800" b="1" i="1" spc="-575" dirty="0">
                <a:solidFill>
                  <a:srgbClr val="006666"/>
                </a:solidFill>
                <a:latin typeface="Arial"/>
                <a:cs typeface="Arial"/>
              </a:rPr>
              <a:t>P</a:t>
            </a:r>
            <a:r>
              <a:rPr sz="2775" b="1" i="1" spc="-862" baseline="-21021" dirty="0">
                <a:solidFill>
                  <a:srgbClr val="006666"/>
                </a:solidFill>
                <a:latin typeface="Arial"/>
                <a:cs typeface="Arial"/>
              </a:rPr>
              <a:t>k</a:t>
            </a:r>
            <a:endParaRPr sz="2775" baseline="-21021" dirty="0">
              <a:latin typeface="Arial"/>
              <a:cs typeface="Arial"/>
            </a:endParaRPr>
          </a:p>
        </p:txBody>
      </p:sp>
      <p:sp>
        <p:nvSpPr>
          <p:cNvPr id="14" name="object 14"/>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105"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12</a:t>
            </a:r>
            <a:endParaRPr sz="1400">
              <a:latin typeface="Arial"/>
              <a:cs typeface="Arial"/>
            </a:endParaRPr>
          </a:p>
        </p:txBody>
      </p:sp>
      <p:sp>
        <p:nvSpPr>
          <p:cNvPr id="7" name="object 7"/>
          <p:cNvSpPr txBox="1">
            <a:spLocks noGrp="1"/>
          </p:cNvSpPr>
          <p:nvPr>
            <p:ph type="title"/>
          </p:nvPr>
        </p:nvSpPr>
        <p:spPr>
          <a:xfrm>
            <a:off x="1109878" y="469849"/>
            <a:ext cx="7119722" cy="514350"/>
          </a:xfrm>
          <a:prstGeom prst="rect">
            <a:avLst/>
          </a:prstGeom>
        </p:spPr>
        <p:txBody>
          <a:bodyPr vert="horz" wrap="square" lIns="0" tIns="13335" rIns="0" bIns="0" rtlCol="0">
            <a:spAutoFit/>
          </a:bodyPr>
          <a:lstStyle/>
          <a:p>
            <a:pPr marL="12700">
              <a:lnSpc>
                <a:spcPct val="100000"/>
              </a:lnSpc>
              <a:spcBef>
                <a:spcPts val="105"/>
              </a:spcBef>
            </a:pPr>
            <a:r>
              <a:rPr dirty="0"/>
              <a:t>Resource-Allocation </a:t>
            </a:r>
            <a:r>
              <a:rPr spc="-5" dirty="0"/>
              <a:t>Graph</a:t>
            </a:r>
            <a:r>
              <a:rPr spc="-95" dirty="0"/>
              <a:t> </a:t>
            </a:r>
            <a:r>
              <a:rPr dirty="0"/>
              <a:t>(Cont.)</a:t>
            </a:r>
          </a:p>
        </p:txBody>
      </p:sp>
      <p:sp>
        <p:nvSpPr>
          <p:cNvPr id="8" name="object 8"/>
          <p:cNvSpPr/>
          <p:nvPr/>
        </p:nvSpPr>
        <p:spPr>
          <a:xfrm>
            <a:off x="1121054" y="1350517"/>
            <a:ext cx="198119" cy="202691"/>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451228" y="1196085"/>
            <a:ext cx="4646930" cy="156210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666"/>
                </a:solidFill>
                <a:latin typeface="Arial"/>
                <a:cs typeface="Arial"/>
              </a:rPr>
              <a:t>Process</a:t>
            </a:r>
            <a:endParaRPr sz="2400">
              <a:latin typeface="Arial"/>
              <a:cs typeface="Arial"/>
            </a:endParaRPr>
          </a:p>
          <a:p>
            <a:pPr>
              <a:lnSpc>
                <a:spcPct val="100000"/>
              </a:lnSpc>
            </a:pPr>
            <a:endParaRPr sz="2700">
              <a:latin typeface="Arial"/>
              <a:cs typeface="Arial"/>
            </a:endParaRPr>
          </a:p>
          <a:p>
            <a:pPr>
              <a:lnSpc>
                <a:spcPct val="100000"/>
              </a:lnSpc>
              <a:spcBef>
                <a:spcPts val="10"/>
              </a:spcBef>
            </a:pPr>
            <a:endParaRPr sz="2800">
              <a:latin typeface="Arial"/>
              <a:cs typeface="Arial"/>
            </a:endParaRPr>
          </a:p>
          <a:p>
            <a:pPr marL="12700">
              <a:lnSpc>
                <a:spcPct val="100000"/>
              </a:lnSpc>
            </a:pPr>
            <a:r>
              <a:rPr sz="2400" b="1" spc="-5" dirty="0">
                <a:solidFill>
                  <a:srgbClr val="006666"/>
                </a:solidFill>
                <a:latin typeface="Arial"/>
                <a:cs typeface="Arial"/>
              </a:rPr>
              <a:t>Resource </a:t>
            </a:r>
            <a:r>
              <a:rPr sz="2400" b="1" spc="-10" dirty="0">
                <a:solidFill>
                  <a:srgbClr val="006666"/>
                </a:solidFill>
                <a:latin typeface="Arial"/>
                <a:cs typeface="Arial"/>
              </a:rPr>
              <a:t>Type </a:t>
            </a:r>
            <a:r>
              <a:rPr sz="2400" b="1" dirty="0">
                <a:solidFill>
                  <a:srgbClr val="006666"/>
                </a:solidFill>
                <a:latin typeface="Arial"/>
                <a:cs typeface="Arial"/>
              </a:rPr>
              <a:t>with 4</a:t>
            </a:r>
            <a:r>
              <a:rPr sz="2400" b="1" spc="-55" dirty="0">
                <a:solidFill>
                  <a:srgbClr val="006666"/>
                </a:solidFill>
                <a:latin typeface="Arial"/>
                <a:cs typeface="Arial"/>
              </a:rPr>
              <a:t> </a:t>
            </a:r>
            <a:r>
              <a:rPr sz="2400" b="1" dirty="0">
                <a:solidFill>
                  <a:srgbClr val="006666"/>
                </a:solidFill>
                <a:latin typeface="Arial"/>
                <a:cs typeface="Arial"/>
              </a:rPr>
              <a:t>instances</a:t>
            </a:r>
            <a:endParaRPr sz="2400">
              <a:latin typeface="Arial"/>
              <a:cs typeface="Arial"/>
            </a:endParaRPr>
          </a:p>
        </p:txBody>
      </p:sp>
      <p:sp>
        <p:nvSpPr>
          <p:cNvPr id="10" name="object 10"/>
          <p:cNvSpPr/>
          <p:nvPr/>
        </p:nvSpPr>
        <p:spPr>
          <a:xfrm>
            <a:off x="1121054" y="2520645"/>
            <a:ext cx="198119" cy="20299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121054" y="3837762"/>
            <a:ext cx="198119" cy="202996"/>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1425828" y="3683330"/>
            <a:ext cx="6317744" cy="382156"/>
          </a:xfrm>
          <a:prstGeom prst="rect">
            <a:avLst/>
          </a:prstGeom>
        </p:spPr>
        <p:txBody>
          <a:bodyPr vert="horz" wrap="square" lIns="0" tIns="12700" rIns="0" bIns="0" rtlCol="0">
            <a:spAutoFit/>
          </a:bodyPr>
          <a:lstStyle/>
          <a:p>
            <a:pPr marL="38100">
              <a:lnSpc>
                <a:spcPct val="100000"/>
              </a:lnSpc>
              <a:spcBef>
                <a:spcPts val="100"/>
              </a:spcBef>
            </a:pPr>
            <a:r>
              <a:rPr lang="en-CA" sz="2400" b="1" i="1" spc="-5" dirty="0">
                <a:solidFill>
                  <a:srgbClr val="006666"/>
                </a:solidFill>
                <a:latin typeface="Arial"/>
                <a:cs typeface="Arial"/>
              </a:rPr>
              <a:t>Request Edge: </a:t>
            </a:r>
            <a:r>
              <a:rPr sz="2400" b="1" i="1" spc="-5" dirty="0">
                <a:solidFill>
                  <a:srgbClr val="006666"/>
                </a:solidFill>
                <a:latin typeface="Arial"/>
                <a:cs typeface="Arial"/>
              </a:rPr>
              <a:t>P</a:t>
            </a:r>
            <a:r>
              <a:rPr sz="2400" b="1" i="1" spc="-7" baseline="-20833" dirty="0">
                <a:solidFill>
                  <a:srgbClr val="006666"/>
                </a:solidFill>
                <a:latin typeface="Arial"/>
                <a:cs typeface="Arial"/>
              </a:rPr>
              <a:t>i </a:t>
            </a:r>
            <a:r>
              <a:rPr sz="2400" b="1" spc="-5" dirty="0">
                <a:solidFill>
                  <a:srgbClr val="006666"/>
                </a:solidFill>
                <a:latin typeface="Arial"/>
                <a:cs typeface="Arial"/>
              </a:rPr>
              <a:t>requests instance </a:t>
            </a:r>
            <a:r>
              <a:rPr sz="2400" b="1" dirty="0">
                <a:solidFill>
                  <a:srgbClr val="006666"/>
                </a:solidFill>
                <a:latin typeface="Arial"/>
                <a:cs typeface="Arial"/>
              </a:rPr>
              <a:t>of</a:t>
            </a:r>
            <a:r>
              <a:rPr sz="2400" b="1" spc="-229" dirty="0">
                <a:solidFill>
                  <a:srgbClr val="006666"/>
                </a:solidFill>
                <a:latin typeface="Arial"/>
                <a:cs typeface="Arial"/>
              </a:rPr>
              <a:t> </a:t>
            </a:r>
            <a:r>
              <a:rPr sz="2400" b="1" i="1" spc="-5" dirty="0">
                <a:solidFill>
                  <a:srgbClr val="006666"/>
                </a:solidFill>
                <a:latin typeface="Arial"/>
                <a:cs typeface="Arial"/>
              </a:rPr>
              <a:t>R</a:t>
            </a:r>
            <a:r>
              <a:rPr sz="2400" b="1" i="1" spc="-7" baseline="-20833" dirty="0">
                <a:solidFill>
                  <a:srgbClr val="006666"/>
                </a:solidFill>
                <a:latin typeface="Arial"/>
                <a:cs typeface="Arial"/>
              </a:rPr>
              <a:t>j</a:t>
            </a:r>
            <a:endParaRPr sz="2400" baseline="-20833" dirty="0">
              <a:latin typeface="Arial"/>
              <a:cs typeface="Arial"/>
            </a:endParaRPr>
          </a:p>
        </p:txBody>
      </p:sp>
      <p:sp>
        <p:nvSpPr>
          <p:cNvPr id="13" name="object 13"/>
          <p:cNvSpPr/>
          <p:nvPr/>
        </p:nvSpPr>
        <p:spPr>
          <a:xfrm>
            <a:off x="1121054" y="5155057"/>
            <a:ext cx="198119" cy="202692"/>
          </a:xfrm>
          <a:prstGeom prst="rect">
            <a:avLst/>
          </a:prstGeom>
          <a:blipFill>
            <a:blip r:embed="rId3" cstate="print"/>
            <a:stretch>
              <a:fillRect/>
            </a:stretch>
          </a:blipFill>
        </p:spPr>
        <p:txBody>
          <a:bodyPr wrap="square" lIns="0" tIns="0" rIns="0" bIns="0" rtlCol="0"/>
          <a:lstStyle/>
          <a:p>
            <a:endParaRPr/>
          </a:p>
        </p:txBody>
      </p:sp>
      <p:grpSp>
        <p:nvGrpSpPr>
          <p:cNvPr id="14" name="object 14"/>
          <p:cNvGrpSpPr/>
          <p:nvPr/>
        </p:nvGrpSpPr>
        <p:grpSpPr>
          <a:xfrm>
            <a:off x="3224593" y="1615249"/>
            <a:ext cx="504825" cy="504825"/>
            <a:chOff x="3224593" y="1615249"/>
            <a:chExt cx="504825" cy="504825"/>
          </a:xfrm>
        </p:grpSpPr>
        <p:sp>
          <p:nvSpPr>
            <p:cNvPr id="15" name="object 15"/>
            <p:cNvSpPr/>
            <p:nvPr/>
          </p:nvSpPr>
          <p:spPr>
            <a:xfrm>
              <a:off x="3229355" y="1620011"/>
              <a:ext cx="495300" cy="495300"/>
            </a:xfrm>
            <a:custGeom>
              <a:avLst/>
              <a:gdLst/>
              <a:ahLst/>
              <a:cxnLst/>
              <a:rect l="l" t="t" r="r" b="b"/>
              <a:pathLst>
                <a:path w="495300" h="495300">
                  <a:moveTo>
                    <a:pt x="247649" y="0"/>
                  </a:moveTo>
                  <a:lnTo>
                    <a:pt x="197738" y="5031"/>
                  </a:lnTo>
                  <a:lnTo>
                    <a:pt x="151251" y="19460"/>
                  </a:lnTo>
                  <a:lnTo>
                    <a:pt x="109184" y="42293"/>
                  </a:lnTo>
                  <a:lnTo>
                    <a:pt x="72532" y="72532"/>
                  </a:lnTo>
                  <a:lnTo>
                    <a:pt x="42293" y="109184"/>
                  </a:lnTo>
                  <a:lnTo>
                    <a:pt x="19460" y="151251"/>
                  </a:lnTo>
                  <a:lnTo>
                    <a:pt x="5031" y="197738"/>
                  </a:lnTo>
                  <a:lnTo>
                    <a:pt x="0" y="247650"/>
                  </a:lnTo>
                  <a:lnTo>
                    <a:pt x="5031" y="297561"/>
                  </a:lnTo>
                  <a:lnTo>
                    <a:pt x="19460" y="344048"/>
                  </a:lnTo>
                  <a:lnTo>
                    <a:pt x="42293" y="386115"/>
                  </a:lnTo>
                  <a:lnTo>
                    <a:pt x="72532" y="422767"/>
                  </a:lnTo>
                  <a:lnTo>
                    <a:pt x="109184" y="453006"/>
                  </a:lnTo>
                  <a:lnTo>
                    <a:pt x="151251" y="475839"/>
                  </a:lnTo>
                  <a:lnTo>
                    <a:pt x="197738" y="490268"/>
                  </a:lnTo>
                  <a:lnTo>
                    <a:pt x="247649" y="495300"/>
                  </a:lnTo>
                  <a:lnTo>
                    <a:pt x="297561" y="490268"/>
                  </a:lnTo>
                  <a:lnTo>
                    <a:pt x="344048" y="475839"/>
                  </a:lnTo>
                  <a:lnTo>
                    <a:pt x="386115" y="453006"/>
                  </a:lnTo>
                  <a:lnTo>
                    <a:pt x="422767" y="422767"/>
                  </a:lnTo>
                  <a:lnTo>
                    <a:pt x="453006" y="386115"/>
                  </a:lnTo>
                  <a:lnTo>
                    <a:pt x="475839" y="344048"/>
                  </a:lnTo>
                  <a:lnTo>
                    <a:pt x="490268" y="297561"/>
                  </a:lnTo>
                  <a:lnTo>
                    <a:pt x="495299" y="247650"/>
                  </a:lnTo>
                  <a:lnTo>
                    <a:pt x="490268" y="197738"/>
                  </a:lnTo>
                  <a:lnTo>
                    <a:pt x="475839" y="151251"/>
                  </a:lnTo>
                  <a:lnTo>
                    <a:pt x="453006" y="109184"/>
                  </a:lnTo>
                  <a:lnTo>
                    <a:pt x="422767" y="72532"/>
                  </a:lnTo>
                  <a:lnTo>
                    <a:pt x="386115" y="42293"/>
                  </a:lnTo>
                  <a:lnTo>
                    <a:pt x="344048" y="19460"/>
                  </a:lnTo>
                  <a:lnTo>
                    <a:pt x="297561" y="5031"/>
                  </a:lnTo>
                  <a:lnTo>
                    <a:pt x="247649" y="0"/>
                  </a:lnTo>
                  <a:close/>
                </a:path>
              </a:pathLst>
            </a:custGeom>
            <a:solidFill>
              <a:srgbClr val="CCEBFF"/>
            </a:solidFill>
          </p:spPr>
          <p:txBody>
            <a:bodyPr wrap="square" lIns="0" tIns="0" rIns="0" bIns="0" rtlCol="0"/>
            <a:lstStyle/>
            <a:p>
              <a:endParaRPr/>
            </a:p>
          </p:txBody>
        </p:sp>
        <p:sp>
          <p:nvSpPr>
            <p:cNvPr id="16" name="object 16"/>
            <p:cNvSpPr/>
            <p:nvPr/>
          </p:nvSpPr>
          <p:spPr>
            <a:xfrm>
              <a:off x="3229355" y="1620011"/>
              <a:ext cx="495300" cy="495300"/>
            </a:xfrm>
            <a:custGeom>
              <a:avLst/>
              <a:gdLst/>
              <a:ahLst/>
              <a:cxnLst/>
              <a:rect l="l" t="t" r="r" b="b"/>
              <a:pathLst>
                <a:path w="495300" h="495300">
                  <a:moveTo>
                    <a:pt x="0" y="247650"/>
                  </a:moveTo>
                  <a:lnTo>
                    <a:pt x="5031" y="197738"/>
                  </a:lnTo>
                  <a:lnTo>
                    <a:pt x="19460" y="151251"/>
                  </a:lnTo>
                  <a:lnTo>
                    <a:pt x="42293" y="109184"/>
                  </a:lnTo>
                  <a:lnTo>
                    <a:pt x="72532" y="72532"/>
                  </a:lnTo>
                  <a:lnTo>
                    <a:pt x="109184" y="42293"/>
                  </a:lnTo>
                  <a:lnTo>
                    <a:pt x="151251" y="19460"/>
                  </a:lnTo>
                  <a:lnTo>
                    <a:pt x="197738" y="5031"/>
                  </a:lnTo>
                  <a:lnTo>
                    <a:pt x="247649" y="0"/>
                  </a:lnTo>
                  <a:lnTo>
                    <a:pt x="297561" y="5031"/>
                  </a:lnTo>
                  <a:lnTo>
                    <a:pt x="344048" y="19460"/>
                  </a:lnTo>
                  <a:lnTo>
                    <a:pt x="386115" y="42293"/>
                  </a:lnTo>
                  <a:lnTo>
                    <a:pt x="422767" y="72532"/>
                  </a:lnTo>
                  <a:lnTo>
                    <a:pt x="453006" y="109184"/>
                  </a:lnTo>
                  <a:lnTo>
                    <a:pt x="475839" y="151251"/>
                  </a:lnTo>
                  <a:lnTo>
                    <a:pt x="490268" y="197738"/>
                  </a:lnTo>
                  <a:lnTo>
                    <a:pt x="495299" y="247650"/>
                  </a:lnTo>
                  <a:lnTo>
                    <a:pt x="490268" y="297561"/>
                  </a:lnTo>
                  <a:lnTo>
                    <a:pt x="475839" y="344048"/>
                  </a:lnTo>
                  <a:lnTo>
                    <a:pt x="453006" y="386115"/>
                  </a:lnTo>
                  <a:lnTo>
                    <a:pt x="422767" y="422767"/>
                  </a:lnTo>
                  <a:lnTo>
                    <a:pt x="386115" y="453006"/>
                  </a:lnTo>
                  <a:lnTo>
                    <a:pt x="344048" y="475839"/>
                  </a:lnTo>
                  <a:lnTo>
                    <a:pt x="297561" y="490268"/>
                  </a:lnTo>
                  <a:lnTo>
                    <a:pt x="247649" y="495300"/>
                  </a:lnTo>
                  <a:lnTo>
                    <a:pt x="197738" y="490268"/>
                  </a:lnTo>
                  <a:lnTo>
                    <a:pt x="151251" y="475839"/>
                  </a:lnTo>
                  <a:lnTo>
                    <a:pt x="109184" y="453006"/>
                  </a:lnTo>
                  <a:lnTo>
                    <a:pt x="72532" y="422767"/>
                  </a:lnTo>
                  <a:lnTo>
                    <a:pt x="42293" y="386115"/>
                  </a:lnTo>
                  <a:lnTo>
                    <a:pt x="19460" y="344048"/>
                  </a:lnTo>
                  <a:lnTo>
                    <a:pt x="5031" y="297561"/>
                  </a:lnTo>
                  <a:lnTo>
                    <a:pt x="0" y="247650"/>
                  </a:lnTo>
                  <a:close/>
                </a:path>
              </a:pathLst>
            </a:custGeom>
            <a:ln w="9525">
              <a:solidFill>
                <a:srgbClr val="009999"/>
              </a:solidFill>
            </a:ln>
          </p:spPr>
          <p:txBody>
            <a:bodyPr wrap="square" lIns="0" tIns="0" rIns="0" bIns="0" rtlCol="0"/>
            <a:lstStyle/>
            <a:p>
              <a:endParaRPr/>
            </a:p>
          </p:txBody>
        </p:sp>
      </p:grpSp>
      <p:grpSp>
        <p:nvGrpSpPr>
          <p:cNvPr id="17" name="object 17"/>
          <p:cNvGrpSpPr/>
          <p:nvPr/>
        </p:nvGrpSpPr>
        <p:grpSpPr>
          <a:xfrm>
            <a:off x="2662237" y="5527357"/>
            <a:ext cx="504825" cy="504825"/>
            <a:chOff x="2662237" y="5527357"/>
            <a:chExt cx="504825" cy="504825"/>
          </a:xfrm>
        </p:grpSpPr>
        <p:sp>
          <p:nvSpPr>
            <p:cNvPr id="18" name="object 18"/>
            <p:cNvSpPr/>
            <p:nvPr/>
          </p:nvSpPr>
          <p:spPr>
            <a:xfrm>
              <a:off x="2667000" y="5532120"/>
              <a:ext cx="495300" cy="495300"/>
            </a:xfrm>
            <a:custGeom>
              <a:avLst/>
              <a:gdLst/>
              <a:ahLst/>
              <a:cxnLst/>
              <a:rect l="l" t="t" r="r" b="b"/>
              <a:pathLst>
                <a:path w="495300" h="495300">
                  <a:moveTo>
                    <a:pt x="247650" y="0"/>
                  </a:moveTo>
                  <a:lnTo>
                    <a:pt x="197738" y="5031"/>
                  </a:lnTo>
                  <a:lnTo>
                    <a:pt x="151251" y="19460"/>
                  </a:lnTo>
                  <a:lnTo>
                    <a:pt x="109184" y="42293"/>
                  </a:lnTo>
                  <a:lnTo>
                    <a:pt x="72532" y="72532"/>
                  </a:lnTo>
                  <a:lnTo>
                    <a:pt x="42293" y="109184"/>
                  </a:lnTo>
                  <a:lnTo>
                    <a:pt x="19460" y="151251"/>
                  </a:lnTo>
                  <a:lnTo>
                    <a:pt x="5031" y="197738"/>
                  </a:lnTo>
                  <a:lnTo>
                    <a:pt x="0" y="247649"/>
                  </a:lnTo>
                  <a:lnTo>
                    <a:pt x="5031" y="297561"/>
                  </a:lnTo>
                  <a:lnTo>
                    <a:pt x="19460" y="344048"/>
                  </a:lnTo>
                  <a:lnTo>
                    <a:pt x="42293" y="386115"/>
                  </a:lnTo>
                  <a:lnTo>
                    <a:pt x="72532" y="422767"/>
                  </a:lnTo>
                  <a:lnTo>
                    <a:pt x="109184" y="453006"/>
                  </a:lnTo>
                  <a:lnTo>
                    <a:pt x="151251" y="475839"/>
                  </a:lnTo>
                  <a:lnTo>
                    <a:pt x="197738" y="490268"/>
                  </a:lnTo>
                  <a:lnTo>
                    <a:pt x="247650" y="495299"/>
                  </a:lnTo>
                  <a:lnTo>
                    <a:pt x="297561" y="490268"/>
                  </a:lnTo>
                  <a:lnTo>
                    <a:pt x="344048" y="475839"/>
                  </a:lnTo>
                  <a:lnTo>
                    <a:pt x="386115" y="453006"/>
                  </a:lnTo>
                  <a:lnTo>
                    <a:pt x="422767" y="422767"/>
                  </a:lnTo>
                  <a:lnTo>
                    <a:pt x="453006" y="386115"/>
                  </a:lnTo>
                  <a:lnTo>
                    <a:pt x="475839" y="344048"/>
                  </a:lnTo>
                  <a:lnTo>
                    <a:pt x="490268" y="297561"/>
                  </a:lnTo>
                  <a:lnTo>
                    <a:pt x="495300" y="247649"/>
                  </a:lnTo>
                  <a:lnTo>
                    <a:pt x="490268" y="197738"/>
                  </a:lnTo>
                  <a:lnTo>
                    <a:pt x="475839" y="151251"/>
                  </a:lnTo>
                  <a:lnTo>
                    <a:pt x="453006" y="109184"/>
                  </a:lnTo>
                  <a:lnTo>
                    <a:pt x="422767" y="72532"/>
                  </a:lnTo>
                  <a:lnTo>
                    <a:pt x="386115" y="42293"/>
                  </a:lnTo>
                  <a:lnTo>
                    <a:pt x="344048" y="19460"/>
                  </a:lnTo>
                  <a:lnTo>
                    <a:pt x="297561" y="5031"/>
                  </a:lnTo>
                  <a:lnTo>
                    <a:pt x="247650" y="0"/>
                  </a:lnTo>
                  <a:close/>
                </a:path>
              </a:pathLst>
            </a:custGeom>
            <a:solidFill>
              <a:srgbClr val="CCEBFF"/>
            </a:solidFill>
          </p:spPr>
          <p:txBody>
            <a:bodyPr wrap="square" lIns="0" tIns="0" rIns="0" bIns="0" rtlCol="0"/>
            <a:lstStyle/>
            <a:p>
              <a:endParaRPr/>
            </a:p>
          </p:txBody>
        </p:sp>
        <p:sp>
          <p:nvSpPr>
            <p:cNvPr id="19" name="object 19"/>
            <p:cNvSpPr/>
            <p:nvPr/>
          </p:nvSpPr>
          <p:spPr>
            <a:xfrm>
              <a:off x="2667000" y="5532120"/>
              <a:ext cx="495300" cy="495300"/>
            </a:xfrm>
            <a:custGeom>
              <a:avLst/>
              <a:gdLst/>
              <a:ahLst/>
              <a:cxnLst/>
              <a:rect l="l" t="t" r="r" b="b"/>
              <a:pathLst>
                <a:path w="495300" h="495300">
                  <a:moveTo>
                    <a:pt x="0" y="247649"/>
                  </a:moveTo>
                  <a:lnTo>
                    <a:pt x="5031" y="197738"/>
                  </a:lnTo>
                  <a:lnTo>
                    <a:pt x="19460" y="151251"/>
                  </a:lnTo>
                  <a:lnTo>
                    <a:pt x="42293" y="109184"/>
                  </a:lnTo>
                  <a:lnTo>
                    <a:pt x="72532" y="72532"/>
                  </a:lnTo>
                  <a:lnTo>
                    <a:pt x="109184" y="42293"/>
                  </a:lnTo>
                  <a:lnTo>
                    <a:pt x="151251" y="19460"/>
                  </a:lnTo>
                  <a:lnTo>
                    <a:pt x="197738" y="5031"/>
                  </a:lnTo>
                  <a:lnTo>
                    <a:pt x="247650" y="0"/>
                  </a:lnTo>
                  <a:lnTo>
                    <a:pt x="297561" y="5031"/>
                  </a:lnTo>
                  <a:lnTo>
                    <a:pt x="344048" y="19460"/>
                  </a:lnTo>
                  <a:lnTo>
                    <a:pt x="386115" y="42293"/>
                  </a:lnTo>
                  <a:lnTo>
                    <a:pt x="422767" y="72532"/>
                  </a:lnTo>
                  <a:lnTo>
                    <a:pt x="453006" y="109184"/>
                  </a:lnTo>
                  <a:lnTo>
                    <a:pt x="475839" y="151251"/>
                  </a:lnTo>
                  <a:lnTo>
                    <a:pt x="490268" y="197738"/>
                  </a:lnTo>
                  <a:lnTo>
                    <a:pt x="495300" y="247649"/>
                  </a:lnTo>
                  <a:lnTo>
                    <a:pt x="490268" y="297561"/>
                  </a:lnTo>
                  <a:lnTo>
                    <a:pt x="475839" y="344048"/>
                  </a:lnTo>
                  <a:lnTo>
                    <a:pt x="453006" y="386115"/>
                  </a:lnTo>
                  <a:lnTo>
                    <a:pt x="422767" y="422767"/>
                  </a:lnTo>
                  <a:lnTo>
                    <a:pt x="386115" y="453006"/>
                  </a:lnTo>
                  <a:lnTo>
                    <a:pt x="344048" y="475839"/>
                  </a:lnTo>
                  <a:lnTo>
                    <a:pt x="297561" y="490268"/>
                  </a:lnTo>
                  <a:lnTo>
                    <a:pt x="247650" y="495299"/>
                  </a:lnTo>
                  <a:lnTo>
                    <a:pt x="197738" y="490268"/>
                  </a:lnTo>
                  <a:lnTo>
                    <a:pt x="151251" y="475839"/>
                  </a:lnTo>
                  <a:lnTo>
                    <a:pt x="109184" y="453006"/>
                  </a:lnTo>
                  <a:lnTo>
                    <a:pt x="72532" y="422767"/>
                  </a:lnTo>
                  <a:lnTo>
                    <a:pt x="42293" y="386115"/>
                  </a:lnTo>
                  <a:lnTo>
                    <a:pt x="19460" y="344048"/>
                  </a:lnTo>
                  <a:lnTo>
                    <a:pt x="5031" y="297561"/>
                  </a:lnTo>
                  <a:lnTo>
                    <a:pt x="0" y="247649"/>
                  </a:lnTo>
                  <a:close/>
                </a:path>
              </a:pathLst>
            </a:custGeom>
            <a:ln w="9525">
              <a:solidFill>
                <a:srgbClr val="009999"/>
              </a:solidFill>
            </a:ln>
          </p:spPr>
          <p:txBody>
            <a:bodyPr wrap="square" lIns="0" tIns="0" rIns="0" bIns="0" rtlCol="0"/>
            <a:lstStyle/>
            <a:p>
              <a:endParaRPr/>
            </a:p>
          </p:txBody>
        </p:sp>
      </p:grpSp>
      <p:grpSp>
        <p:nvGrpSpPr>
          <p:cNvPr id="20" name="object 20"/>
          <p:cNvGrpSpPr/>
          <p:nvPr/>
        </p:nvGrpSpPr>
        <p:grpSpPr>
          <a:xfrm>
            <a:off x="2540317" y="4114609"/>
            <a:ext cx="1279525" cy="504825"/>
            <a:chOff x="2540317" y="4114609"/>
            <a:chExt cx="1279525" cy="504825"/>
          </a:xfrm>
        </p:grpSpPr>
        <p:sp>
          <p:nvSpPr>
            <p:cNvPr id="21" name="object 21"/>
            <p:cNvSpPr/>
            <p:nvPr/>
          </p:nvSpPr>
          <p:spPr>
            <a:xfrm>
              <a:off x="2545079" y="4119371"/>
              <a:ext cx="495300" cy="495300"/>
            </a:xfrm>
            <a:custGeom>
              <a:avLst/>
              <a:gdLst/>
              <a:ahLst/>
              <a:cxnLst/>
              <a:rect l="l" t="t" r="r" b="b"/>
              <a:pathLst>
                <a:path w="495300" h="495300">
                  <a:moveTo>
                    <a:pt x="247650" y="0"/>
                  </a:moveTo>
                  <a:lnTo>
                    <a:pt x="197738" y="5031"/>
                  </a:lnTo>
                  <a:lnTo>
                    <a:pt x="151251" y="19460"/>
                  </a:lnTo>
                  <a:lnTo>
                    <a:pt x="109184" y="42293"/>
                  </a:lnTo>
                  <a:lnTo>
                    <a:pt x="72532" y="72532"/>
                  </a:lnTo>
                  <a:lnTo>
                    <a:pt x="42293" y="109184"/>
                  </a:lnTo>
                  <a:lnTo>
                    <a:pt x="19460" y="151251"/>
                  </a:lnTo>
                  <a:lnTo>
                    <a:pt x="5031" y="197738"/>
                  </a:lnTo>
                  <a:lnTo>
                    <a:pt x="0" y="247650"/>
                  </a:lnTo>
                  <a:lnTo>
                    <a:pt x="5031" y="297561"/>
                  </a:lnTo>
                  <a:lnTo>
                    <a:pt x="19460" y="344048"/>
                  </a:lnTo>
                  <a:lnTo>
                    <a:pt x="42293" y="386115"/>
                  </a:lnTo>
                  <a:lnTo>
                    <a:pt x="72532" y="422767"/>
                  </a:lnTo>
                  <a:lnTo>
                    <a:pt x="109184" y="453006"/>
                  </a:lnTo>
                  <a:lnTo>
                    <a:pt x="151251" y="475839"/>
                  </a:lnTo>
                  <a:lnTo>
                    <a:pt x="197738" y="490268"/>
                  </a:lnTo>
                  <a:lnTo>
                    <a:pt x="247650" y="495300"/>
                  </a:lnTo>
                  <a:lnTo>
                    <a:pt x="297561" y="490268"/>
                  </a:lnTo>
                  <a:lnTo>
                    <a:pt x="344048" y="475839"/>
                  </a:lnTo>
                  <a:lnTo>
                    <a:pt x="386115" y="453006"/>
                  </a:lnTo>
                  <a:lnTo>
                    <a:pt x="422767" y="422767"/>
                  </a:lnTo>
                  <a:lnTo>
                    <a:pt x="453006" y="386115"/>
                  </a:lnTo>
                  <a:lnTo>
                    <a:pt x="475839" y="344048"/>
                  </a:lnTo>
                  <a:lnTo>
                    <a:pt x="490268" y="297561"/>
                  </a:lnTo>
                  <a:lnTo>
                    <a:pt x="495300" y="247650"/>
                  </a:lnTo>
                  <a:lnTo>
                    <a:pt x="490268" y="197738"/>
                  </a:lnTo>
                  <a:lnTo>
                    <a:pt x="475839" y="151251"/>
                  </a:lnTo>
                  <a:lnTo>
                    <a:pt x="453006" y="109184"/>
                  </a:lnTo>
                  <a:lnTo>
                    <a:pt x="422767" y="72532"/>
                  </a:lnTo>
                  <a:lnTo>
                    <a:pt x="386115" y="42293"/>
                  </a:lnTo>
                  <a:lnTo>
                    <a:pt x="344048" y="19460"/>
                  </a:lnTo>
                  <a:lnTo>
                    <a:pt x="297561" y="5031"/>
                  </a:lnTo>
                  <a:lnTo>
                    <a:pt x="247650" y="0"/>
                  </a:lnTo>
                  <a:close/>
                </a:path>
              </a:pathLst>
            </a:custGeom>
            <a:solidFill>
              <a:srgbClr val="CCEBFF"/>
            </a:solidFill>
          </p:spPr>
          <p:txBody>
            <a:bodyPr wrap="square" lIns="0" tIns="0" rIns="0" bIns="0" rtlCol="0"/>
            <a:lstStyle/>
            <a:p>
              <a:endParaRPr/>
            </a:p>
          </p:txBody>
        </p:sp>
        <p:sp>
          <p:nvSpPr>
            <p:cNvPr id="22" name="object 22"/>
            <p:cNvSpPr/>
            <p:nvPr/>
          </p:nvSpPr>
          <p:spPr>
            <a:xfrm>
              <a:off x="2545079" y="4119371"/>
              <a:ext cx="495300" cy="495300"/>
            </a:xfrm>
            <a:custGeom>
              <a:avLst/>
              <a:gdLst/>
              <a:ahLst/>
              <a:cxnLst/>
              <a:rect l="l" t="t" r="r" b="b"/>
              <a:pathLst>
                <a:path w="495300" h="495300">
                  <a:moveTo>
                    <a:pt x="0" y="247650"/>
                  </a:moveTo>
                  <a:lnTo>
                    <a:pt x="5031" y="197738"/>
                  </a:lnTo>
                  <a:lnTo>
                    <a:pt x="19460" y="151251"/>
                  </a:lnTo>
                  <a:lnTo>
                    <a:pt x="42293" y="109184"/>
                  </a:lnTo>
                  <a:lnTo>
                    <a:pt x="72532" y="72532"/>
                  </a:lnTo>
                  <a:lnTo>
                    <a:pt x="109184" y="42293"/>
                  </a:lnTo>
                  <a:lnTo>
                    <a:pt x="151251" y="19460"/>
                  </a:lnTo>
                  <a:lnTo>
                    <a:pt x="197738" y="5031"/>
                  </a:lnTo>
                  <a:lnTo>
                    <a:pt x="247650" y="0"/>
                  </a:lnTo>
                  <a:lnTo>
                    <a:pt x="297561" y="5031"/>
                  </a:lnTo>
                  <a:lnTo>
                    <a:pt x="344048" y="19460"/>
                  </a:lnTo>
                  <a:lnTo>
                    <a:pt x="386115" y="42293"/>
                  </a:lnTo>
                  <a:lnTo>
                    <a:pt x="422767" y="72532"/>
                  </a:lnTo>
                  <a:lnTo>
                    <a:pt x="453006" y="109184"/>
                  </a:lnTo>
                  <a:lnTo>
                    <a:pt x="475839" y="151251"/>
                  </a:lnTo>
                  <a:lnTo>
                    <a:pt x="490268" y="197738"/>
                  </a:lnTo>
                  <a:lnTo>
                    <a:pt x="495300" y="247650"/>
                  </a:lnTo>
                  <a:lnTo>
                    <a:pt x="490268" y="297561"/>
                  </a:lnTo>
                  <a:lnTo>
                    <a:pt x="475839" y="344048"/>
                  </a:lnTo>
                  <a:lnTo>
                    <a:pt x="453006" y="386115"/>
                  </a:lnTo>
                  <a:lnTo>
                    <a:pt x="422767" y="422767"/>
                  </a:lnTo>
                  <a:lnTo>
                    <a:pt x="386115" y="453006"/>
                  </a:lnTo>
                  <a:lnTo>
                    <a:pt x="344048" y="475839"/>
                  </a:lnTo>
                  <a:lnTo>
                    <a:pt x="297561" y="490268"/>
                  </a:lnTo>
                  <a:lnTo>
                    <a:pt x="247650" y="495300"/>
                  </a:lnTo>
                  <a:lnTo>
                    <a:pt x="197738" y="490268"/>
                  </a:lnTo>
                  <a:lnTo>
                    <a:pt x="151251" y="475839"/>
                  </a:lnTo>
                  <a:lnTo>
                    <a:pt x="109184" y="453006"/>
                  </a:lnTo>
                  <a:lnTo>
                    <a:pt x="72532" y="422767"/>
                  </a:lnTo>
                  <a:lnTo>
                    <a:pt x="42293" y="386115"/>
                  </a:lnTo>
                  <a:lnTo>
                    <a:pt x="19460" y="344048"/>
                  </a:lnTo>
                  <a:lnTo>
                    <a:pt x="5031" y="297561"/>
                  </a:lnTo>
                  <a:lnTo>
                    <a:pt x="0" y="247650"/>
                  </a:lnTo>
                  <a:close/>
                </a:path>
              </a:pathLst>
            </a:custGeom>
            <a:ln w="9525">
              <a:solidFill>
                <a:srgbClr val="009999"/>
              </a:solidFill>
            </a:ln>
          </p:spPr>
          <p:txBody>
            <a:bodyPr wrap="square" lIns="0" tIns="0" rIns="0" bIns="0" rtlCol="0"/>
            <a:lstStyle/>
            <a:p>
              <a:endParaRPr/>
            </a:p>
          </p:txBody>
        </p:sp>
        <p:sp>
          <p:nvSpPr>
            <p:cNvPr id="23" name="object 23"/>
            <p:cNvSpPr/>
            <p:nvPr/>
          </p:nvSpPr>
          <p:spPr>
            <a:xfrm>
              <a:off x="3377183" y="4183379"/>
              <a:ext cx="437515" cy="419100"/>
            </a:xfrm>
            <a:custGeom>
              <a:avLst/>
              <a:gdLst/>
              <a:ahLst/>
              <a:cxnLst/>
              <a:rect l="l" t="t" r="r" b="b"/>
              <a:pathLst>
                <a:path w="437514" h="419100">
                  <a:moveTo>
                    <a:pt x="437388" y="0"/>
                  </a:moveTo>
                  <a:lnTo>
                    <a:pt x="0" y="0"/>
                  </a:lnTo>
                  <a:lnTo>
                    <a:pt x="0" y="419100"/>
                  </a:lnTo>
                  <a:lnTo>
                    <a:pt x="437388" y="419100"/>
                  </a:lnTo>
                  <a:lnTo>
                    <a:pt x="437388" y="0"/>
                  </a:lnTo>
                  <a:close/>
                </a:path>
              </a:pathLst>
            </a:custGeom>
            <a:solidFill>
              <a:srgbClr val="CCEBFF"/>
            </a:solidFill>
          </p:spPr>
          <p:txBody>
            <a:bodyPr wrap="square" lIns="0" tIns="0" rIns="0" bIns="0" rtlCol="0"/>
            <a:lstStyle/>
            <a:p>
              <a:endParaRPr/>
            </a:p>
          </p:txBody>
        </p:sp>
        <p:sp>
          <p:nvSpPr>
            <p:cNvPr id="24" name="object 24"/>
            <p:cNvSpPr/>
            <p:nvPr/>
          </p:nvSpPr>
          <p:spPr>
            <a:xfrm>
              <a:off x="3377183" y="4183379"/>
              <a:ext cx="437515" cy="419100"/>
            </a:xfrm>
            <a:custGeom>
              <a:avLst/>
              <a:gdLst/>
              <a:ahLst/>
              <a:cxnLst/>
              <a:rect l="l" t="t" r="r" b="b"/>
              <a:pathLst>
                <a:path w="437514" h="419100">
                  <a:moveTo>
                    <a:pt x="0" y="419100"/>
                  </a:moveTo>
                  <a:lnTo>
                    <a:pt x="437388" y="419100"/>
                  </a:lnTo>
                  <a:lnTo>
                    <a:pt x="437388" y="0"/>
                  </a:lnTo>
                  <a:lnTo>
                    <a:pt x="0" y="0"/>
                  </a:lnTo>
                  <a:lnTo>
                    <a:pt x="0" y="419100"/>
                  </a:lnTo>
                  <a:close/>
                </a:path>
                <a:path w="437514" h="419100">
                  <a:moveTo>
                    <a:pt x="111251" y="169164"/>
                  </a:moveTo>
                  <a:lnTo>
                    <a:pt x="185927" y="169164"/>
                  </a:lnTo>
                  <a:lnTo>
                    <a:pt x="185927" y="94488"/>
                  </a:lnTo>
                  <a:lnTo>
                    <a:pt x="111251" y="94488"/>
                  </a:lnTo>
                  <a:lnTo>
                    <a:pt x="111251" y="169164"/>
                  </a:lnTo>
                  <a:close/>
                </a:path>
                <a:path w="437514" h="419100">
                  <a:moveTo>
                    <a:pt x="263651" y="169164"/>
                  </a:moveTo>
                  <a:lnTo>
                    <a:pt x="338327" y="169164"/>
                  </a:lnTo>
                  <a:lnTo>
                    <a:pt x="338327" y="94488"/>
                  </a:lnTo>
                  <a:lnTo>
                    <a:pt x="263651" y="94488"/>
                  </a:lnTo>
                  <a:lnTo>
                    <a:pt x="263651" y="169164"/>
                  </a:lnTo>
                  <a:close/>
                </a:path>
                <a:path w="437514" h="419100">
                  <a:moveTo>
                    <a:pt x="111251" y="300228"/>
                  </a:moveTo>
                  <a:lnTo>
                    <a:pt x="185927" y="300228"/>
                  </a:lnTo>
                  <a:lnTo>
                    <a:pt x="185927" y="225552"/>
                  </a:lnTo>
                  <a:lnTo>
                    <a:pt x="111251" y="225552"/>
                  </a:lnTo>
                  <a:lnTo>
                    <a:pt x="111251" y="300228"/>
                  </a:lnTo>
                  <a:close/>
                </a:path>
                <a:path w="437514" h="419100">
                  <a:moveTo>
                    <a:pt x="263651" y="300228"/>
                  </a:moveTo>
                  <a:lnTo>
                    <a:pt x="338327" y="300228"/>
                  </a:lnTo>
                  <a:lnTo>
                    <a:pt x="338327" y="225552"/>
                  </a:lnTo>
                  <a:lnTo>
                    <a:pt x="263651" y="225552"/>
                  </a:lnTo>
                  <a:lnTo>
                    <a:pt x="263651" y="300228"/>
                  </a:lnTo>
                  <a:close/>
                </a:path>
              </a:pathLst>
            </a:custGeom>
            <a:ln w="9525">
              <a:solidFill>
                <a:srgbClr val="009999"/>
              </a:solidFill>
            </a:ln>
          </p:spPr>
          <p:txBody>
            <a:bodyPr wrap="square" lIns="0" tIns="0" rIns="0" bIns="0" rtlCol="0"/>
            <a:lstStyle/>
            <a:p>
              <a:endParaRPr/>
            </a:p>
          </p:txBody>
        </p:sp>
        <p:sp>
          <p:nvSpPr>
            <p:cNvPr id="25" name="object 25"/>
            <p:cNvSpPr/>
            <p:nvPr/>
          </p:nvSpPr>
          <p:spPr>
            <a:xfrm>
              <a:off x="3049523" y="4347971"/>
              <a:ext cx="304800" cy="76200"/>
            </a:xfrm>
            <a:custGeom>
              <a:avLst/>
              <a:gdLst/>
              <a:ahLst/>
              <a:cxnLst/>
              <a:rect l="l" t="t" r="r" b="b"/>
              <a:pathLst>
                <a:path w="304800" h="76200">
                  <a:moveTo>
                    <a:pt x="228600" y="0"/>
                  </a:moveTo>
                  <a:lnTo>
                    <a:pt x="228600" y="76200"/>
                  </a:lnTo>
                  <a:lnTo>
                    <a:pt x="292100" y="44450"/>
                  </a:lnTo>
                  <a:lnTo>
                    <a:pt x="241300" y="44450"/>
                  </a:lnTo>
                  <a:lnTo>
                    <a:pt x="241300" y="31750"/>
                  </a:lnTo>
                  <a:lnTo>
                    <a:pt x="292100" y="31750"/>
                  </a:lnTo>
                  <a:lnTo>
                    <a:pt x="228600" y="0"/>
                  </a:lnTo>
                  <a:close/>
                </a:path>
                <a:path w="304800" h="76200">
                  <a:moveTo>
                    <a:pt x="228600" y="31750"/>
                  </a:moveTo>
                  <a:lnTo>
                    <a:pt x="0" y="31750"/>
                  </a:lnTo>
                  <a:lnTo>
                    <a:pt x="0" y="44450"/>
                  </a:lnTo>
                  <a:lnTo>
                    <a:pt x="228600" y="44450"/>
                  </a:lnTo>
                  <a:lnTo>
                    <a:pt x="228600" y="31750"/>
                  </a:lnTo>
                  <a:close/>
                </a:path>
                <a:path w="304800" h="76200">
                  <a:moveTo>
                    <a:pt x="292100" y="31750"/>
                  </a:moveTo>
                  <a:lnTo>
                    <a:pt x="241300" y="31750"/>
                  </a:lnTo>
                  <a:lnTo>
                    <a:pt x="241300" y="44450"/>
                  </a:lnTo>
                  <a:lnTo>
                    <a:pt x="292100" y="44450"/>
                  </a:lnTo>
                  <a:lnTo>
                    <a:pt x="304800" y="38100"/>
                  </a:lnTo>
                  <a:lnTo>
                    <a:pt x="292100" y="31750"/>
                  </a:lnTo>
                  <a:close/>
                </a:path>
              </a:pathLst>
            </a:custGeom>
            <a:solidFill>
              <a:srgbClr val="009999"/>
            </a:solidFill>
          </p:spPr>
          <p:txBody>
            <a:bodyPr wrap="square" lIns="0" tIns="0" rIns="0" bIns="0" rtlCol="0"/>
            <a:lstStyle/>
            <a:p>
              <a:endParaRPr/>
            </a:p>
          </p:txBody>
        </p:sp>
      </p:grpSp>
      <p:sp>
        <p:nvSpPr>
          <p:cNvPr id="26" name="object 26"/>
          <p:cNvSpPr txBox="1"/>
          <p:nvPr/>
        </p:nvSpPr>
        <p:spPr>
          <a:xfrm>
            <a:off x="1400428" y="4212082"/>
            <a:ext cx="7119722" cy="1703030"/>
          </a:xfrm>
          <a:prstGeom prst="rect">
            <a:avLst/>
          </a:prstGeom>
        </p:spPr>
        <p:txBody>
          <a:bodyPr vert="horz" wrap="square" lIns="0" tIns="12700" rIns="0" bIns="0" rtlCol="0">
            <a:spAutoFit/>
          </a:bodyPr>
          <a:lstStyle/>
          <a:p>
            <a:pPr marL="1299845">
              <a:lnSpc>
                <a:spcPct val="100000"/>
              </a:lnSpc>
              <a:spcBef>
                <a:spcPts val="100"/>
              </a:spcBef>
            </a:pPr>
            <a:r>
              <a:rPr sz="1800" i="1" spc="-5" dirty="0">
                <a:solidFill>
                  <a:srgbClr val="009999"/>
                </a:solidFill>
                <a:latin typeface="Arial"/>
                <a:cs typeface="Arial"/>
              </a:rPr>
              <a:t>P</a:t>
            </a:r>
            <a:r>
              <a:rPr sz="1800" i="1" spc="-7" baseline="-20833" dirty="0">
                <a:solidFill>
                  <a:srgbClr val="009999"/>
                </a:solidFill>
                <a:latin typeface="Arial"/>
                <a:cs typeface="Arial"/>
              </a:rPr>
              <a:t>i</a:t>
            </a:r>
            <a:endParaRPr sz="1800" baseline="-20833" dirty="0">
              <a:latin typeface="Arial"/>
              <a:cs typeface="Arial"/>
            </a:endParaRPr>
          </a:p>
          <a:p>
            <a:pPr marL="13335" algn="ctr">
              <a:lnSpc>
                <a:spcPct val="100000"/>
              </a:lnSpc>
              <a:spcBef>
                <a:spcPts val="1120"/>
              </a:spcBef>
            </a:pPr>
            <a:r>
              <a:rPr sz="1400" i="1" dirty="0">
                <a:solidFill>
                  <a:srgbClr val="009999"/>
                </a:solidFill>
                <a:latin typeface="Arial"/>
                <a:cs typeface="Arial"/>
              </a:rPr>
              <a:t>R</a:t>
            </a:r>
            <a:r>
              <a:rPr sz="1350" i="1" baseline="-21604" dirty="0">
                <a:solidFill>
                  <a:srgbClr val="009999"/>
                </a:solidFill>
                <a:latin typeface="Arial"/>
                <a:cs typeface="Arial"/>
              </a:rPr>
              <a:t>j</a:t>
            </a:r>
            <a:endParaRPr sz="1350" baseline="-21604" dirty="0">
              <a:latin typeface="Arial"/>
              <a:cs typeface="Arial"/>
            </a:endParaRPr>
          </a:p>
          <a:p>
            <a:pPr algn="ctr">
              <a:lnSpc>
                <a:spcPct val="100000"/>
              </a:lnSpc>
              <a:spcBef>
                <a:spcPts val="1245"/>
              </a:spcBef>
            </a:pPr>
            <a:r>
              <a:rPr lang="en-CA" sz="2400" b="1" i="1" spc="-5" dirty="0">
                <a:solidFill>
                  <a:srgbClr val="006666"/>
                </a:solidFill>
                <a:latin typeface="Arial"/>
                <a:cs typeface="Arial"/>
              </a:rPr>
              <a:t>Assignment Edge: </a:t>
            </a:r>
            <a:r>
              <a:rPr sz="2400" b="1" i="1" spc="-5" dirty="0">
                <a:solidFill>
                  <a:srgbClr val="006666"/>
                </a:solidFill>
                <a:latin typeface="Arial"/>
                <a:cs typeface="Arial"/>
              </a:rPr>
              <a:t>P</a:t>
            </a:r>
            <a:r>
              <a:rPr sz="2400" b="1" i="1" spc="-7" baseline="-20833" dirty="0">
                <a:solidFill>
                  <a:srgbClr val="006666"/>
                </a:solidFill>
                <a:latin typeface="Arial"/>
                <a:cs typeface="Arial"/>
              </a:rPr>
              <a:t>i </a:t>
            </a:r>
            <a:r>
              <a:rPr sz="2400" b="1" dirty="0">
                <a:solidFill>
                  <a:srgbClr val="006666"/>
                </a:solidFill>
                <a:latin typeface="Arial"/>
                <a:cs typeface="Arial"/>
              </a:rPr>
              <a:t>is holding an </a:t>
            </a:r>
            <a:r>
              <a:rPr sz="2400" b="1" spc="-5" dirty="0">
                <a:solidFill>
                  <a:srgbClr val="006666"/>
                </a:solidFill>
                <a:latin typeface="Arial"/>
                <a:cs typeface="Arial"/>
              </a:rPr>
              <a:t>instance </a:t>
            </a:r>
            <a:r>
              <a:rPr sz="2400" b="1" dirty="0">
                <a:solidFill>
                  <a:srgbClr val="006666"/>
                </a:solidFill>
                <a:latin typeface="Arial"/>
                <a:cs typeface="Arial"/>
              </a:rPr>
              <a:t>of</a:t>
            </a:r>
            <a:r>
              <a:rPr sz="2400" b="1" spc="-315" dirty="0">
                <a:solidFill>
                  <a:srgbClr val="006666"/>
                </a:solidFill>
                <a:latin typeface="Arial"/>
                <a:cs typeface="Arial"/>
              </a:rPr>
              <a:t> </a:t>
            </a:r>
            <a:r>
              <a:rPr sz="2400" b="1" i="1" spc="-5" dirty="0">
                <a:solidFill>
                  <a:srgbClr val="006666"/>
                </a:solidFill>
                <a:latin typeface="Arial"/>
                <a:cs typeface="Arial"/>
              </a:rPr>
              <a:t>R</a:t>
            </a:r>
            <a:r>
              <a:rPr sz="2400" b="1" i="1" spc="-7" baseline="-20833" dirty="0">
                <a:solidFill>
                  <a:srgbClr val="006666"/>
                </a:solidFill>
                <a:latin typeface="Arial"/>
                <a:cs typeface="Arial"/>
              </a:rPr>
              <a:t>j</a:t>
            </a:r>
            <a:endParaRPr sz="2400" baseline="-20833" dirty="0">
              <a:latin typeface="Arial"/>
              <a:cs typeface="Arial"/>
            </a:endParaRPr>
          </a:p>
          <a:p>
            <a:pPr marL="1421765">
              <a:lnSpc>
                <a:spcPct val="100000"/>
              </a:lnSpc>
              <a:spcBef>
                <a:spcPts val="2045"/>
              </a:spcBef>
            </a:pPr>
            <a:r>
              <a:rPr sz="1800" i="1" spc="-5" dirty="0">
                <a:solidFill>
                  <a:srgbClr val="009999"/>
                </a:solidFill>
                <a:latin typeface="Arial"/>
                <a:cs typeface="Arial"/>
              </a:rPr>
              <a:t>P</a:t>
            </a:r>
            <a:r>
              <a:rPr sz="1800" i="1" spc="-7" baseline="-20833" dirty="0">
                <a:solidFill>
                  <a:srgbClr val="009999"/>
                </a:solidFill>
                <a:latin typeface="Arial"/>
                <a:cs typeface="Arial"/>
              </a:rPr>
              <a:t>i</a:t>
            </a:r>
            <a:endParaRPr sz="1800" baseline="-20833" dirty="0">
              <a:latin typeface="Arial"/>
              <a:cs typeface="Arial"/>
            </a:endParaRPr>
          </a:p>
        </p:txBody>
      </p:sp>
      <p:grpSp>
        <p:nvGrpSpPr>
          <p:cNvPr id="27" name="object 27"/>
          <p:cNvGrpSpPr/>
          <p:nvPr/>
        </p:nvGrpSpPr>
        <p:grpSpPr>
          <a:xfrm>
            <a:off x="3344989" y="3006661"/>
            <a:ext cx="447040" cy="428625"/>
            <a:chOff x="3344989" y="3006661"/>
            <a:chExt cx="447040" cy="428625"/>
          </a:xfrm>
        </p:grpSpPr>
        <p:sp>
          <p:nvSpPr>
            <p:cNvPr id="28" name="object 28"/>
            <p:cNvSpPr/>
            <p:nvPr/>
          </p:nvSpPr>
          <p:spPr>
            <a:xfrm>
              <a:off x="3349752" y="3011423"/>
              <a:ext cx="437515" cy="419100"/>
            </a:xfrm>
            <a:custGeom>
              <a:avLst/>
              <a:gdLst/>
              <a:ahLst/>
              <a:cxnLst/>
              <a:rect l="l" t="t" r="r" b="b"/>
              <a:pathLst>
                <a:path w="437514" h="419100">
                  <a:moveTo>
                    <a:pt x="437388" y="0"/>
                  </a:moveTo>
                  <a:lnTo>
                    <a:pt x="0" y="0"/>
                  </a:lnTo>
                  <a:lnTo>
                    <a:pt x="0" y="419100"/>
                  </a:lnTo>
                  <a:lnTo>
                    <a:pt x="437388" y="419100"/>
                  </a:lnTo>
                  <a:lnTo>
                    <a:pt x="437388" y="0"/>
                  </a:lnTo>
                  <a:close/>
                </a:path>
              </a:pathLst>
            </a:custGeom>
            <a:solidFill>
              <a:srgbClr val="CCEBFF"/>
            </a:solidFill>
          </p:spPr>
          <p:txBody>
            <a:bodyPr wrap="square" lIns="0" tIns="0" rIns="0" bIns="0" rtlCol="0"/>
            <a:lstStyle/>
            <a:p>
              <a:endParaRPr/>
            </a:p>
          </p:txBody>
        </p:sp>
        <p:sp>
          <p:nvSpPr>
            <p:cNvPr id="29" name="object 29"/>
            <p:cNvSpPr/>
            <p:nvPr/>
          </p:nvSpPr>
          <p:spPr>
            <a:xfrm>
              <a:off x="3349752" y="3011423"/>
              <a:ext cx="437515" cy="419100"/>
            </a:xfrm>
            <a:custGeom>
              <a:avLst/>
              <a:gdLst/>
              <a:ahLst/>
              <a:cxnLst/>
              <a:rect l="l" t="t" r="r" b="b"/>
              <a:pathLst>
                <a:path w="437514" h="419100">
                  <a:moveTo>
                    <a:pt x="0" y="419100"/>
                  </a:moveTo>
                  <a:lnTo>
                    <a:pt x="437388" y="419100"/>
                  </a:lnTo>
                  <a:lnTo>
                    <a:pt x="437388" y="0"/>
                  </a:lnTo>
                  <a:lnTo>
                    <a:pt x="0" y="0"/>
                  </a:lnTo>
                  <a:lnTo>
                    <a:pt x="0" y="419100"/>
                  </a:lnTo>
                  <a:close/>
                </a:path>
                <a:path w="437514" h="419100">
                  <a:moveTo>
                    <a:pt x="111251" y="170687"/>
                  </a:moveTo>
                  <a:lnTo>
                    <a:pt x="185927" y="170687"/>
                  </a:lnTo>
                  <a:lnTo>
                    <a:pt x="185927" y="96012"/>
                  </a:lnTo>
                  <a:lnTo>
                    <a:pt x="111251" y="96012"/>
                  </a:lnTo>
                  <a:lnTo>
                    <a:pt x="111251" y="170687"/>
                  </a:lnTo>
                  <a:close/>
                </a:path>
                <a:path w="437514" h="419100">
                  <a:moveTo>
                    <a:pt x="263651" y="170687"/>
                  </a:moveTo>
                  <a:lnTo>
                    <a:pt x="338327" y="170687"/>
                  </a:lnTo>
                  <a:lnTo>
                    <a:pt x="338327" y="96012"/>
                  </a:lnTo>
                  <a:lnTo>
                    <a:pt x="263651" y="96012"/>
                  </a:lnTo>
                  <a:lnTo>
                    <a:pt x="263651" y="170687"/>
                  </a:lnTo>
                  <a:close/>
                </a:path>
                <a:path w="437514" h="419100">
                  <a:moveTo>
                    <a:pt x="111251" y="300227"/>
                  </a:moveTo>
                  <a:lnTo>
                    <a:pt x="185927" y="300227"/>
                  </a:lnTo>
                  <a:lnTo>
                    <a:pt x="185927" y="225551"/>
                  </a:lnTo>
                  <a:lnTo>
                    <a:pt x="111251" y="225551"/>
                  </a:lnTo>
                  <a:lnTo>
                    <a:pt x="111251" y="300227"/>
                  </a:lnTo>
                  <a:close/>
                </a:path>
                <a:path w="437514" h="419100">
                  <a:moveTo>
                    <a:pt x="263651" y="300227"/>
                  </a:moveTo>
                  <a:lnTo>
                    <a:pt x="338327" y="300227"/>
                  </a:lnTo>
                  <a:lnTo>
                    <a:pt x="338327" y="225551"/>
                  </a:lnTo>
                  <a:lnTo>
                    <a:pt x="263651" y="225551"/>
                  </a:lnTo>
                  <a:lnTo>
                    <a:pt x="263651" y="300227"/>
                  </a:lnTo>
                  <a:close/>
                </a:path>
              </a:pathLst>
            </a:custGeom>
            <a:ln w="9525">
              <a:solidFill>
                <a:srgbClr val="009999"/>
              </a:solidFill>
            </a:ln>
          </p:spPr>
          <p:txBody>
            <a:bodyPr wrap="square" lIns="0" tIns="0" rIns="0" bIns="0" rtlCol="0"/>
            <a:lstStyle/>
            <a:p>
              <a:endParaRPr/>
            </a:p>
          </p:txBody>
        </p:sp>
      </p:grpSp>
      <p:grpSp>
        <p:nvGrpSpPr>
          <p:cNvPr id="30" name="object 30"/>
          <p:cNvGrpSpPr/>
          <p:nvPr/>
        </p:nvGrpSpPr>
        <p:grpSpPr>
          <a:xfrm>
            <a:off x="3133344" y="5591365"/>
            <a:ext cx="770255" cy="428625"/>
            <a:chOff x="3133344" y="5591365"/>
            <a:chExt cx="770255" cy="428625"/>
          </a:xfrm>
        </p:grpSpPr>
        <p:sp>
          <p:nvSpPr>
            <p:cNvPr id="31" name="object 31"/>
            <p:cNvSpPr/>
            <p:nvPr/>
          </p:nvSpPr>
          <p:spPr>
            <a:xfrm>
              <a:off x="3461004" y="5596128"/>
              <a:ext cx="437515" cy="419100"/>
            </a:xfrm>
            <a:custGeom>
              <a:avLst/>
              <a:gdLst/>
              <a:ahLst/>
              <a:cxnLst/>
              <a:rect l="l" t="t" r="r" b="b"/>
              <a:pathLst>
                <a:path w="437514" h="419100">
                  <a:moveTo>
                    <a:pt x="437388" y="0"/>
                  </a:moveTo>
                  <a:lnTo>
                    <a:pt x="0" y="0"/>
                  </a:lnTo>
                  <a:lnTo>
                    <a:pt x="0" y="419100"/>
                  </a:lnTo>
                  <a:lnTo>
                    <a:pt x="437388" y="419100"/>
                  </a:lnTo>
                  <a:lnTo>
                    <a:pt x="437388" y="0"/>
                  </a:lnTo>
                  <a:close/>
                </a:path>
              </a:pathLst>
            </a:custGeom>
            <a:solidFill>
              <a:srgbClr val="CCEBFF"/>
            </a:solidFill>
          </p:spPr>
          <p:txBody>
            <a:bodyPr wrap="square" lIns="0" tIns="0" rIns="0" bIns="0" rtlCol="0"/>
            <a:lstStyle/>
            <a:p>
              <a:endParaRPr/>
            </a:p>
          </p:txBody>
        </p:sp>
        <p:sp>
          <p:nvSpPr>
            <p:cNvPr id="32" name="object 32"/>
            <p:cNvSpPr/>
            <p:nvPr/>
          </p:nvSpPr>
          <p:spPr>
            <a:xfrm>
              <a:off x="3461004" y="5596128"/>
              <a:ext cx="437515" cy="419100"/>
            </a:xfrm>
            <a:custGeom>
              <a:avLst/>
              <a:gdLst/>
              <a:ahLst/>
              <a:cxnLst/>
              <a:rect l="l" t="t" r="r" b="b"/>
              <a:pathLst>
                <a:path w="437514" h="419100">
                  <a:moveTo>
                    <a:pt x="0" y="419100"/>
                  </a:moveTo>
                  <a:lnTo>
                    <a:pt x="437388" y="419100"/>
                  </a:lnTo>
                  <a:lnTo>
                    <a:pt x="437388" y="0"/>
                  </a:lnTo>
                  <a:lnTo>
                    <a:pt x="0" y="0"/>
                  </a:lnTo>
                  <a:lnTo>
                    <a:pt x="0" y="419100"/>
                  </a:lnTo>
                  <a:close/>
                </a:path>
                <a:path w="437514" h="419100">
                  <a:moveTo>
                    <a:pt x="111251" y="169164"/>
                  </a:moveTo>
                  <a:lnTo>
                    <a:pt x="185927" y="169164"/>
                  </a:lnTo>
                  <a:lnTo>
                    <a:pt x="185927" y="94488"/>
                  </a:lnTo>
                  <a:lnTo>
                    <a:pt x="111251" y="94488"/>
                  </a:lnTo>
                  <a:lnTo>
                    <a:pt x="111251" y="169164"/>
                  </a:lnTo>
                  <a:close/>
                </a:path>
                <a:path w="437514" h="419100">
                  <a:moveTo>
                    <a:pt x="263651" y="169164"/>
                  </a:moveTo>
                  <a:lnTo>
                    <a:pt x="338327" y="169164"/>
                  </a:lnTo>
                  <a:lnTo>
                    <a:pt x="338327" y="94488"/>
                  </a:lnTo>
                  <a:lnTo>
                    <a:pt x="263651" y="94488"/>
                  </a:lnTo>
                  <a:lnTo>
                    <a:pt x="263651" y="169164"/>
                  </a:lnTo>
                  <a:close/>
                </a:path>
                <a:path w="437514" h="419100">
                  <a:moveTo>
                    <a:pt x="111251" y="300228"/>
                  </a:moveTo>
                  <a:lnTo>
                    <a:pt x="185927" y="300228"/>
                  </a:lnTo>
                  <a:lnTo>
                    <a:pt x="185927" y="225552"/>
                  </a:lnTo>
                  <a:lnTo>
                    <a:pt x="111251" y="225552"/>
                  </a:lnTo>
                  <a:lnTo>
                    <a:pt x="111251" y="300228"/>
                  </a:lnTo>
                  <a:close/>
                </a:path>
                <a:path w="437514" h="419100">
                  <a:moveTo>
                    <a:pt x="263651" y="300228"/>
                  </a:moveTo>
                  <a:lnTo>
                    <a:pt x="338327" y="300228"/>
                  </a:lnTo>
                  <a:lnTo>
                    <a:pt x="338327" y="225552"/>
                  </a:lnTo>
                  <a:lnTo>
                    <a:pt x="263651" y="225552"/>
                  </a:lnTo>
                  <a:lnTo>
                    <a:pt x="263651" y="300228"/>
                  </a:lnTo>
                  <a:close/>
                </a:path>
              </a:pathLst>
            </a:custGeom>
            <a:ln w="9525">
              <a:solidFill>
                <a:srgbClr val="009999"/>
              </a:solidFill>
            </a:ln>
          </p:spPr>
          <p:txBody>
            <a:bodyPr wrap="square" lIns="0" tIns="0" rIns="0" bIns="0" rtlCol="0"/>
            <a:lstStyle/>
            <a:p>
              <a:endParaRPr/>
            </a:p>
          </p:txBody>
        </p:sp>
        <p:sp>
          <p:nvSpPr>
            <p:cNvPr id="33" name="object 33"/>
            <p:cNvSpPr/>
            <p:nvPr/>
          </p:nvSpPr>
          <p:spPr>
            <a:xfrm>
              <a:off x="3133344" y="5736221"/>
              <a:ext cx="478790" cy="131445"/>
            </a:xfrm>
            <a:custGeom>
              <a:avLst/>
              <a:gdLst/>
              <a:ahLst/>
              <a:cxnLst/>
              <a:rect l="l" t="t" r="r" b="b"/>
              <a:pathLst>
                <a:path w="478789" h="131445">
                  <a:moveTo>
                    <a:pt x="66420" y="56426"/>
                  </a:moveTo>
                  <a:lnTo>
                    <a:pt x="0" y="109842"/>
                  </a:lnTo>
                  <a:lnTo>
                    <a:pt x="82550" y="130898"/>
                  </a:lnTo>
                  <a:lnTo>
                    <a:pt x="76413" y="102565"/>
                  </a:lnTo>
                  <a:lnTo>
                    <a:pt x="63373" y="102565"/>
                  </a:lnTo>
                  <a:lnTo>
                    <a:pt x="60706" y="90157"/>
                  </a:lnTo>
                  <a:lnTo>
                    <a:pt x="73141" y="87455"/>
                  </a:lnTo>
                  <a:lnTo>
                    <a:pt x="66420" y="56426"/>
                  </a:lnTo>
                  <a:close/>
                </a:path>
                <a:path w="478789" h="131445">
                  <a:moveTo>
                    <a:pt x="73141" y="87455"/>
                  </a:moveTo>
                  <a:lnTo>
                    <a:pt x="60706" y="90157"/>
                  </a:lnTo>
                  <a:lnTo>
                    <a:pt x="63373" y="102565"/>
                  </a:lnTo>
                  <a:lnTo>
                    <a:pt x="75827" y="99859"/>
                  </a:lnTo>
                  <a:lnTo>
                    <a:pt x="73141" y="87455"/>
                  </a:lnTo>
                  <a:close/>
                </a:path>
                <a:path w="478789" h="131445">
                  <a:moveTo>
                    <a:pt x="75827" y="99859"/>
                  </a:moveTo>
                  <a:lnTo>
                    <a:pt x="63373" y="102565"/>
                  </a:lnTo>
                  <a:lnTo>
                    <a:pt x="76413" y="102565"/>
                  </a:lnTo>
                  <a:lnTo>
                    <a:pt x="75827" y="99859"/>
                  </a:lnTo>
                  <a:close/>
                </a:path>
                <a:path w="478789" h="131445">
                  <a:moveTo>
                    <a:pt x="475615" y="0"/>
                  </a:moveTo>
                  <a:lnTo>
                    <a:pt x="73141" y="87455"/>
                  </a:lnTo>
                  <a:lnTo>
                    <a:pt x="75827" y="99859"/>
                  </a:lnTo>
                  <a:lnTo>
                    <a:pt x="478408" y="12407"/>
                  </a:lnTo>
                  <a:lnTo>
                    <a:pt x="475615" y="0"/>
                  </a:lnTo>
                  <a:close/>
                </a:path>
              </a:pathLst>
            </a:custGeom>
            <a:solidFill>
              <a:srgbClr val="009999"/>
            </a:solidFill>
          </p:spPr>
          <p:txBody>
            <a:bodyPr wrap="square" lIns="0" tIns="0" rIns="0" bIns="0" rtlCol="0"/>
            <a:lstStyle/>
            <a:p>
              <a:endParaRPr/>
            </a:p>
          </p:txBody>
        </p:sp>
      </p:grpSp>
      <p:sp>
        <p:nvSpPr>
          <p:cNvPr id="34" name="object 34"/>
          <p:cNvSpPr txBox="1"/>
          <p:nvPr/>
        </p:nvSpPr>
        <p:spPr>
          <a:xfrm>
            <a:off x="3566159" y="6013196"/>
            <a:ext cx="231140" cy="239395"/>
          </a:xfrm>
          <a:prstGeom prst="rect">
            <a:avLst/>
          </a:prstGeom>
        </p:spPr>
        <p:txBody>
          <a:bodyPr vert="horz" wrap="square" lIns="0" tIns="12700" rIns="0" bIns="0" rtlCol="0">
            <a:spAutoFit/>
          </a:bodyPr>
          <a:lstStyle/>
          <a:p>
            <a:pPr marL="38100">
              <a:lnSpc>
                <a:spcPct val="100000"/>
              </a:lnSpc>
              <a:spcBef>
                <a:spcPts val="100"/>
              </a:spcBef>
            </a:pPr>
            <a:r>
              <a:rPr sz="1400" i="1" dirty="0">
                <a:solidFill>
                  <a:srgbClr val="009999"/>
                </a:solidFill>
                <a:latin typeface="Arial"/>
                <a:cs typeface="Arial"/>
              </a:rPr>
              <a:t>R</a:t>
            </a:r>
            <a:r>
              <a:rPr sz="1350" i="1" baseline="-21604" dirty="0">
                <a:solidFill>
                  <a:srgbClr val="009999"/>
                </a:solidFill>
                <a:latin typeface="Arial"/>
                <a:cs typeface="Arial"/>
              </a:rPr>
              <a:t>j</a:t>
            </a:r>
            <a:endParaRPr sz="1350" baseline="-21604">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7720812" cy="998350"/>
          </a:xfrm>
          <a:prstGeom prst="rect">
            <a:avLst/>
          </a:prstGeom>
        </p:spPr>
        <p:txBody>
          <a:bodyPr vert="horz" wrap="square" lIns="0" tIns="13335" rIns="0" bIns="0" rtlCol="0">
            <a:spAutoFit/>
          </a:bodyPr>
          <a:lstStyle/>
          <a:p>
            <a:pPr marL="12700">
              <a:lnSpc>
                <a:spcPct val="100000"/>
              </a:lnSpc>
              <a:spcBef>
                <a:spcPts val="105"/>
              </a:spcBef>
            </a:pPr>
            <a:r>
              <a:rPr dirty="0"/>
              <a:t>Example of a Resource Allocation</a:t>
            </a:r>
            <a:r>
              <a:rPr spc="-110" dirty="0"/>
              <a:t> </a:t>
            </a:r>
            <a:r>
              <a:rPr spc="-5" dirty="0"/>
              <a:t>Graph</a:t>
            </a:r>
          </a:p>
        </p:txBody>
      </p:sp>
      <p:sp>
        <p:nvSpPr>
          <p:cNvPr id="4" name="object 4"/>
          <p:cNvSpPr/>
          <p:nvPr/>
        </p:nvSpPr>
        <p:spPr>
          <a:xfrm>
            <a:off x="3021117" y="1414660"/>
            <a:ext cx="3319971" cy="479192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50594" y="3224606"/>
            <a:ext cx="112077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9999"/>
                </a:solidFill>
                <a:latin typeface="Times New Roman"/>
                <a:cs typeface="Times New Roman"/>
              </a:rPr>
              <a:t>P1</a:t>
            </a:r>
            <a:r>
              <a:rPr sz="2000" spc="-80" dirty="0">
                <a:solidFill>
                  <a:srgbClr val="009999"/>
                </a:solidFill>
                <a:latin typeface="Times New Roman"/>
                <a:cs typeface="Times New Roman"/>
              </a:rPr>
              <a:t> </a:t>
            </a:r>
            <a:r>
              <a:rPr sz="2000" dirty="0">
                <a:solidFill>
                  <a:srgbClr val="009999"/>
                </a:solidFill>
                <a:latin typeface="Times New Roman"/>
                <a:cs typeface="Times New Roman"/>
              </a:rPr>
              <a:t>waiting</a:t>
            </a:r>
            <a:endParaRPr sz="2000">
              <a:latin typeface="Times New Roman"/>
              <a:cs typeface="Times New Roman"/>
            </a:endParaRPr>
          </a:p>
        </p:txBody>
      </p:sp>
      <p:sp>
        <p:nvSpPr>
          <p:cNvPr id="9" name="object 9"/>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13</a:t>
            </a:fld>
            <a:endParaRPr dirty="0"/>
          </a:p>
        </p:txBody>
      </p:sp>
      <p:sp>
        <p:nvSpPr>
          <p:cNvPr id="6" name="object 6"/>
          <p:cNvSpPr txBox="1"/>
          <p:nvPr/>
        </p:nvSpPr>
        <p:spPr>
          <a:xfrm>
            <a:off x="4804028" y="3682365"/>
            <a:ext cx="112077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09999"/>
                </a:solidFill>
                <a:latin typeface="Times New Roman"/>
                <a:cs typeface="Times New Roman"/>
              </a:rPr>
              <a:t>P2</a:t>
            </a:r>
            <a:r>
              <a:rPr sz="2000" spc="-85" dirty="0">
                <a:solidFill>
                  <a:srgbClr val="009999"/>
                </a:solidFill>
                <a:latin typeface="Times New Roman"/>
                <a:cs typeface="Times New Roman"/>
              </a:rPr>
              <a:t> </a:t>
            </a:r>
            <a:r>
              <a:rPr sz="2000" dirty="0">
                <a:solidFill>
                  <a:srgbClr val="009999"/>
                </a:solidFill>
                <a:latin typeface="Times New Roman"/>
                <a:cs typeface="Times New Roman"/>
              </a:rPr>
              <a:t>waiting</a:t>
            </a:r>
            <a:endParaRPr sz="2000">
              <a:latin typeface="Times New Roman"/>
              <a:cs typeface="Times New Roman"/>
            </a:endParaRPr>
          </a:p>
        </p:txBody>
      </p:sp>
      <p:sp>
        <p:nvSpPr>
          <p:cNvPr id="7" name="object 7"/>
          <p:cNvSpPr txBox="1"/>
          <p:nvPr/>
        </p:nvSpPr>
        <p:spPr>
          <a:xfrm>
            <a:off x="6557009" y="3216605"/>
            <a:ext cx="150812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9999"/>
                </a:solidFill>
                <a:latin typeface="Times New Roman"/>
                <a:cs typeface="Times New Roman"/>
              </a:rPr>
              <a:t>P3 not</a:t>
            </a:r>
            <a:r>
              <a:rPr sz="2000" spc="-95" dirty="0">
                <a:solidFill>
                  <a:srgbClr val="009999"/>
                </a:solidFill>
                <a:latin typeface="Times New Roman"/>
                <a:cs typeface="Times New Roman"/>
              </a:rPr>
              <a:t> </a:t>
            </a:r>
            <a:r>
              <a:rPr sz="2000" dirty="0">
                <a:solidFill>
                  <a:srgbClr val="009999"/>
                </a:solidFill>
                <a:latin typeface="Times New Roman"/>
                <a:cs typeface="Times New Roman"/>
              </a:rPr>
              <a:t>waiting</a:t>
            </a:r>
            <a:endParaRPr sz="2000">
              <a:latin typeface="Times New Roman"/>
              <a:cs typeface="Times New Roman"/>
            </a:endParaRPr>
          </a:p>
        </p:txBody>
      </p:sp>
      <p:sp>
        <p:nvSpPr>
          <p:cNvPr id="8" name="object 8"/>
          <p:cNvSpPr txBox="1"/>
          <p:nvPr/>
        </p:nvSpPr>
        <p:spPr>
          <a:xfrm>
            <a:off x="547217" y="6045200"/>
            <a:ext cx="245364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9966"/>
                </a:solidFill>
                <a:latin typeface="Times New Roman"/>
                <a:cs typeface="Times New Roman"/>
              </a:rPr>
              <a:t>Is </a:t>
            </a:r>
            <a:r>
              <a:rPr sz="2400" dirty="0">
                <a:solidFill>
                  <a:srgbClr val="FF9966"/>
                </a:solidFill>
                <a:latin typeface="Times New Roman"/>
                <a:cs typeface="Times New Roman"/>
              </a:rPr>
              <a:t>there a</a:t>
            </a:r>
            <a:r>
              <a:rPr sz="2400" spc="-100" dirty="0">
                <a:solidFill>
                  <a:srgbClr val="FF9966"/>
                </a:solidFill>
                <a:latin typeface="Times New Roman"/>
                <a:cs typeface="Times New Roman"/>
              </a:rPr>
              <a:t> </a:t>
            </a:r>
            <a:r>
              <a:rPr sz="2400" dirty="0">
                <a:solidFill>
                  <a:srgbClr val="FF9966"/>
                </a:solidFill>
                <a:latin typeface="Times New Roman"/>
                <a:cs typeface="Times New Roman"/>
              </a:rPr>
              <a:t>deadlock?</a:t>
            </a:r>
            <a:endParaRPr sz="24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071722" cy="514350"/>
          </a:xfrm>
          <a:prstGeom prst="rect">
            <a:avLst/>
          </a:prstGeom>
        </p:spPr>
        <p:txBody>
          <a:bodyPr vert="horz" wrap="square" lIns="0" tIns="13335" rIns="0" bIns="0" rtlCol="0">
            <a:spAutoFit/>
          </a:bodyPr>
          <a:lstStyle/>
          <a:p>
            <a:pPr marL="12700">
              <a:lnSpc>
                <a:spcPct val="100000"/>
              </a:lnSpc>
              <a:spcBef>
                <a:spcPts val="105"/>
              </a:spcBef>
            </a:pPr>
            <a:r>
              <a:rPr dirty="0"/>
              <a:t>Using these</a:t>
            </a:r>
            <a:r>
              <a:rPr spc="-90" dirty="0"/>
              <a:t> </a:t>
            </a:r>
            <a:r>
              <a:rPr dirty="0"/>
              <a:t>graphs</a:t>
            </a:r>
          </a:p>
        </p:txBody>
      </p:sp>
      <p:sp>
        <p:nvSpPr>
          <p:cNvPr id="4" name="object 4"/>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1819986"/>
            <a:ext cx="271272" cy="2807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06754" y="2317369"/>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4135249"/>
            <a:ext cx="198119" cy="202692"/>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324228" y="1248562"/>
            <a:ext cx="7308850" cy="3597139"/>
          </a:xfrm>
          <a:prstGeom prst="rect">
            <a:avLst/>
          </a:prstGeom>
        </p:spPr>
        <p:txBody>
          <a:bodyPr vert="horz" wrap="square" lIns="0" tIns="85090" rIns="0" bIns="0" rtlCol="0">
            <a:spAutoFit/>
          </a:bodyPr>
          <a:lstStyle/>
          <a:p>
            <a:pPr marL="25400">
              <a:lnSpc>
                <a:spcPct val="100000"/>
              </a:lnSpc>
              <a:spcBef>
                <a:spcPts val="670"/>
              </a:spcBef>
            </a:pPr>
            <a:r>
              <a:rPr sz="2400" b="1" dirty="0">
                <a:solidFill>
                  <a:srgbClr val="006666"/>
                </a:solidFill>
                <a:latin typeface="Arial"/>
                <a:cs typeface="Arial"/>
              </a:rPr>
              <a:t>We </a:t>
            </a:r>
            <a:r>
              <a:rPr sz="2400" b="1" spc="-5" dirty="0">
                <a:solidFill>
                  <a:srgbClr val="006666"/>
                </a:solidFill>
                <a:latin typeface="Arial"/>
                <a:cs typeface="Arial"/>
              </a:rPr>
              <a:t>assume the existence </a:t>
            </a:r>
            <a:r>
              <a:rPr sz="2400" b="1" dirty="0">
                <a:solidFill>
                  <a:srgbClr val="006666"/>
                </a:solidFill>
                <a:latin typeface="Arial"/>
                <a:cs typeface="Arial"/>
              </a:rPr>
              <a:t>of the first </a:t>
            </a:r>
            <a:r>
              <a:rPr sz="2400" b="1" spc="-5" dirty="0">
                <a:solidFill>
                  <a:srgbClr val="006666"/>
                </a:solidFill>
                <a:latin typeface="Arial"/>
                <a:cs typeface="Arial"/>
              </a:rPr>
              <a:t>3</a:t>
            </a:r>
            <a:r>
              <a:rPr sz="2400" b="1" spc="-30" dirty="0">
                <a:solidFill>
                  <a:srgbClr val="006666"/>
                </a:solidFill>
                <a:latin typeface="Arial"/>
                <a:cs typeface="Arial"/>
              </a:rPr>
              <a:t> </a:t>
            </a:r>
            <a:r>
              <a:rPr sz="2400" b="1" dirty="0">
                <a:solidFill>
                  <a:srgbClr val="006666"/>
                </a:solidFill>
                <a:latin typeface="Arial"/>
                <a:cs typeface="Arial"/>
              </a:rPr>
              <a:t>conditions</a:t>
            </a:r>
            <a:endParaRPr sz="2400" dirty="0">
              <a:latin typeface="Arial"/>
              <a:cs typeface="Arial"/>
            </a:endParaRPr>
          </a:p>
          <a:p>
            <a:pPr marL="426084">
              <a:lnSpc>
                <a:spcPct val="100000"/>
              </a:lnSpc>
              <a:spcBef>
                <a:spcPts val="525"/>
              </a:spcBef>
            </a:pPr>
            <a:r>
              <a:rPr sz="2200" spc="-5" dirty="0">
                <a:solidFill>
                  <a:srgbClr val="006666"/>
                </a:solidFill>
                <a:latin typeface="Arial"/>
                <a:cs typeface="Arial"/>
              </a:rPr>
              <a:t>Mutual Excl., hold and wait, no</a:t>
            </a:r>
            <a:r>
              <a:rPr sz="2200" spc="75" dirty="0">
                <a:solidFill>
                  <a:srgbClr val="006666"/>
                </a:solidFill>
                <a:latin typeface="Arial"/>
                <a:cs typeface="Arial"/>
              </a:rPr>
              <a:t> </a:t>
            </a:r>
            <a:r>
              <a:rPr sz="2200" spc="-5" dirty="0">
                <a:solidFill>
                  <a:srgbClr val="006666"/>
                </a:solidFill>
                <a:latin typeface="Arial"/>
                <a:cs typeface="Arial"/>
              </a:rPr>
              <a:t>preemption</a:t>
            </a:r>
            <a:endParaRPr sz="2200" dirty="0">
              <a:latin typeface="Arial"/>
              <a:cs typeface="Arial"/>
            </a:endParaRPr>
          </a:p>
          <a:p>
            <a:pPr marL="25400" marR="17780">
              <a:lnSpc>
                <a:spcPct val="100000"/>
              </a:lnSpc>
              <a:spcBef>
                <a:spcPts val="585"/>
              </a:spcBef>
            </a:pPr>
            <a:r>
              <a:rPr sz="2400" b="1" dirty="0">
                <a:solidFill>
                  <a:srgbClr val="006666"/>
                </a:solidFill>
                <a:latin typeface="Arial"/>
                <a:cs typeface="Arial"/>
              </a:rPr>
              <a:t>To </a:t>
            </a:r>
            <a:r>
              <a:rPr sz="2400" b="1" spc="-5" dirty="0">
                <a:solidFill>
                  <a:srgbClr val="006666"/>
                </a:solidFill>
                <a:latin typeface="Arial"/>
                <a:cs typeface="Arial"/>
              </a:rPr>
              <a:t>show </a:t>
            </a:r>
            <a:r>
              <a:rPr sz="2400" b="1" dirty="0">
                <a:solidFill>
                  <a:srgbClr val="006666"/>
                </a:solidFill>
                <a:latin typeface="Arial"/>
                <a:cs typeface="Arial"/>
              </a:rPr>
              <a:t>that </a:t>
            </a:r>
            <a:r>
              <a:rPr sz="2400" b="1" spc="-5" dirty="0">
                <a:solidFill>
                  <a:srgbClr val="006666"/>
                </a:solidFill>
                <a:latin typeface="Arial"/>
                <a:cs typeface="Arial"/>
              </a:rPr>
              <a:t>there </a:t>
            </a:r>
            <a:r>
              <a:rPr sz="2400" b="1" dirty="0">
                <a:solidFill>
                  <a:srgbClr val="006666"/>
                </a:solidFill>
                <a:latin typeface="Arial"/>
                <a:cs typeface="Arial"/>
              </a:rPr>
              <a:t>is no </a:t>
            </a:r>
            <a:r>
              <a:rPr sz="2400" b="1" spc="-5" dirty="0">
                <a:solidFill>
                  <a:srgbClr val="006666"/>
                </a:solidFill>
                <a:latin typeface="Arial"/>
                <a:cs typeface="Arial"/>
              </a:rPr>
              <a:t>deadlock, </a:t>
            </a:r>
            <a:r>
              <a:rPr sz="2400" b="1" spc="10" dirty="0">
                <a:solidFill>
                  <a:srgbClr val="006666"/>
                </a:solidFill>
                <a:latin typeface="Arial"/>
                <a:cs typeface="Arial"/>
              </a:rPr>
              <a:t>we </a:t>
            </a:r>
            <a:r>
              <a:rPr sz="2400" b="1" dirty="0">
                <a:solidFill>
                  <a:srgbClr val="006666"/>
                </a:solidFill>
                <a:latin typeface="Arial"/>
                <a:cs typeface="Arial"/>
              </a:rPr>
              <a:t>must </a:t>
            </a:r>
            <a:r>
              <a:rPr sz="2400" b="1" spc="-5" dirty="0">
                <a:solidFill>
                  <a:srgbClr val="006666"/>
                </a:solidFill>
                <a:latin typeface="Arial"/>
                <a:cs typeface="Arial"/>
              </a:rPr>
              <a:t>show  </a:t>
            </a:r>
            <a:r>
              <a:rPr sz="2400" b="1" dirty="0">
                <a:solidFill>
                  <a:srgbClr val="006666"/>
                </a:solidFill>
                <a:latin typeface="Arial"/>
                <a:cs typeface="Arial"/>
              </a:rPr>
              <a:t>that </a:t>
            </a:r>
            <a:r>
              <a:rPr sz="2400" b="1" spc="-5" dirty="0">
                <a:solidFill>
                  <a:srgbClr val="006666"/>
                </a:solidFill>
                <a:latin typeface="Arial"/>
                <a:cs typeface="Arial"/>
              </a:rPr>
              <a:t>there </a:t>
            </a:r>
            <a:r>
              <a:rPr sz="2400" b="1" dirty="0">
                <a:solidFill>
                  <a:srgbClr val="006666"/>
                </a:solidFill>
                <a:latin typeface="Arial"/>
                <a:cs typeface="Arial"/>
              </a:rPr>
              <a:t>is no </a:t>
            </a:r>
            <a:r>
              <a:rPr sz="2400" b="1" spc="-10" dirty="0">
                <a:solidFill>
                  <a:srgbClr val="006666"/>
                </a:solidFill>
                <a:latin typeface="Arial"/>
                <a:cs typeface="Arial"/>
              </a:rPr>
              <a:t>cycle</a:t>
            </a:r>
            <a:r>
              <a:rPr lang="en-CA" sz="2400" b="1" spc="-10" dirty="0">
                <a:solidFill>
                  <a:srgbClr val="006666"/>
                </a:solidFill>
                <a:latin typeface="Arial"/>
                <a:cs typeface="Arial"/>
              </a:rPr>
              <a:t> (otherwise, circular wait)</a:t>
            </a:r>
            <a:r>
              <a:rPr sz="2400" b="1" spc="-10" dirty="0">
                <a:solidFill>
                  <a:srgbClr val="006666"/>
                </a:solidFill>
                <a:latin typeface="Arial"/>
                <a:cs typeface="Arial"/>
              </a:rPr>
              <a:t>, </a:t>
            </a:r>
            <a:r>
              <a:rPr sz="2400" b="1" spc="-5" dirty="0">
                <a:solidFill>
                  <a:srgbClr val="006666"/>
                </a:solidFill>
                <a:latin typeface="Arial"/>
                <a:cs typeface="Arial"/>
              </a:rPr>
              <a:t>because there </a:t>
            </a:r>
            <a:r>
              <a:rPr sz="2400" b="1" dirty="0">
                <a:solidFill>
                  <a:srgbClr val="006666"/>
                </a:solidFill>
                <a:latin typeface="Arial"/>
                <a:cs typeface="Arial"/>
              </a:rPr>
              <a:t>is </a:t>
            </a:r>
            <a:r>
              <a:rPr sz="2400" b="1" spc="-5" dirty="0">
                <a:solidFill>
                  <a:srgbClr val="006666"/>
                </a:solidFill>
                <a:latin typeface="Arial"/>
                <a:cs typeface="Arial"/>
              </a:rPr>
              <a:t>a process  </a:t>
            </a:r>
            <a:r>
              <a:rPr sz="2400" b="1" dirty="0">
                <a:solidFill>
                  <a:srgbClr val="006666"/>
                </a:solidFill>
                <a:latin typeface="Arial"/>
                <a:cs typeface="Arial"/>
              </a:rPr>
              <a:t>which </a:t>
            </a:r>
            <a:r>
              <a:rPr sz="2400" b="1" spc="-5" dirty="0">
                <a:solidFill>
                  <a:srgbClr val="006666"/>
                </a:solidFill>
                <a:latin typeface="Arial"/>
                <a:cs typeface="Arial"/>
              </a:rPr>
              <a:t>can </a:t>
            </a:r>
            <a:r>
              <a:rPr sz="2400" b="1" dirty="0">
                <a:solidFill>
                  <a:srgbClr val="006666"/>
                </a:solidFill>
                <a:latin typeface="Arial"/>
                <a:cs typeface="Arial"/>
              </a:rPr>
              <a:t>terminate without waiting for </a:t>
            </a:r>
            <a:r>
              <a:rPr sz="2400" b="1" spc="-5" dirty="0">
                <a:solidFill>
                  <a:srgbClr val="006666"/>
                </a:solidFill>
                <a:latin typeface="Arial"/>
                <a:cs typeface="Arial"/>
              </a:rPr>
              <a:t>any</a:t>
            </a:r>
            <a:r>
              <a:rPr sz="2400" b="1" spc="-170" dirty="0">
                <a:solidFill>
                  <a:srgbClr val="006666"/>
                </a:solidFill>
                <a:latin typeface="Arial"/>
                <a:cs typeface="Arial"/>
              </a:rPr>
              <a:t> </a:t>
            </a:r>
            <a:r>
              <a:rPr sz="2400" b="1" dirty="0">
                <a:solidFill>
                  <a:srgbClr val="006666"/>
                </a:solidFill>
                <a:latin typeface="Arial"/>
                <a:cs typeface="Arial"/>
              </a:rPr>
              <a:t>other,  </a:t>
            </a:r>
            <a:r>
              <a:rPr sz="2400" b="1" spc="-5" dirty="0">
                <a:solidFill>
                  <a:srgbClr val="006666"/>
                </a:solidFill>
                <a:latin typeface="Arial"/>
                <a:cs typeface="Arial"/>
              </a:rPr>
              <a:t>and </a:t>
            </a:r>
            <a:r>
              <a:rPr sz="2400" b="1" dirty="0">
                <a:solidFill>
                  <a:srgbClr val="006666"/>
                </a:solidFill>
                <a:latin typeface="Arial"/>
                <a:cs typeface="Arial"/>
              </a:rPr>
              <a:t>then the </a:t>
            </a:r>
            <a:r>
              <a:rPr sz="2400" b="1" spc="-5" dirty="0">
                <a:solidFill>
                  <a:srgbClr val="006666"/>
                </a:solidFill>
                <a:latin typeface="Arial"/>
                <a:cs typeface="Arial"/>
              </a:rPr>
              <a:t>others can </a:t>
            </a:r>
            <a:r>
              <a:rPr sz="2400" b="1" dirty="0">
                <a:solidFill>
                  <a:srgbClr val="006666"/>
                </a:solidFill>
                <a:latin typeface="Arial"/>
                <a:cs typeface="Arial"/>
              </a:rPr>
              <a:t>terminate</a:t>
            </a:r>
            <a:r>
              <a:rPr sz="2400" b="1" spc="-25" dirty="0">
                <a:solidFill>
                  <a:srgbClr val="006666"/>
                </a:solidFill>
                <a:latin typeface="Arial"/>
                <a:cs typeface="Arial"/>
              </a:rPr>
              <a:t> </a:t>
            </a:r>
            <a:r>
              <a:rPr sz="2400" b="1" dirty="0">
                <a:solidFill>
                  <a:srgbClr val="006666"/>
                </a:solidFill>
                <a:latin typeface="Arial"/>
                <a:cs typeface="Arial"/>
              </a:rPr>
              <a:t>immediately</a:t>
            </a:r>
            <a:endParaRPr sz="2400" dirty="0">
              <a:latin typeface="Arial"/>
              <a:cs typeface="Arial"/>
            </a:endParaRPr>
          </a:p>
          <a:p>
            <a:pPr marL="25400" marR="30480">
              <a:lnSpc>
                <a:spcPct val="100000"/>
              </a:lnSpc>
              <a:spcBef>
                <a:spcPts val="575"/>
              </a:spcBef>
            </a:pPr>
            <a:r>
              <a:rPr sz="2400" b="1" spc="-5" dirty="0">
                <a:solidFill>
                  <a:srgbClr val="006666"/>
                </a:solidFill>
                <a:latin typeface="Arial"/>
                <a:cs typeface="Arial"/>
              </a:rPr>
              <a:t>&lt;</a:t>
            </a:r>
            <a:r>
              <a:rPr sz="2400" b="1" i="1" spc="-5" dirty="0">
                <a:solidFill>
                  <a:srgbClr val="006666"/>
                </a:solidFill>
                <a:latin typeface="Arial"/>
                <a:cs typeface="Arial"/>
              </a:rPr>
              <a:t>P</a:t>
            </a:r>
            <a:r>
              <a:rPr sz="2400" b="1" spc="-7" baseline="-20833" dirty="0">
                <a:solidFill>
                  <a:srgbClr val="006666"/>
                </a:solidFill>
                <a:latin typeface="Arial"/>
                <a:cs typeface="Arial"/>
              </a:rPr>
              <a:t>3</a:t>
            </a:r>
            <a:r>
              <a:rPr sz="2400" b="1" spc="-5" dirty="0">
                <a:solidFill>
                  <a:srgbClr val="006666"/>
                </a:solidFill>
                <a:latin typeface="Arial"/>
                <a:cs typeface="Arial"/>
              </a:rPr>
              <a:t>, </a:t>
            </a:r>
            <a:r>
              <a:rPr sz="2400" b="1" i="1" spc="-5" dirty="0">
                <a:solidFill>
                  <a:srgbClr val="006666"/>
                </a:solidFill>
                <a:latin typeface="Arial"/>
                <a:cs typeface="Arial"/>
              </a:rPr>
              <a:t>P</a:t>
            </a:r>
            <a:r>
              <a:rPr sz="2400" b="1" spc="-7" baseline="-20833" dirty="0">
                <a:solidFill>
                  <a:srgbClr val="006666"/>
                </a:solidFill>
                <a:latin typeface="Arial"/>
                <a:cs typeface="Arial"/>
              </a:rPr>
              <a:t>2</a:t>
            </a:r>
            <a:r>
              <a:rPr sz="2400" b="1" spc="-5" dirty="0">
                <a:solidFill>
                  <a:srgbClr val="006666"/>
                </a:solidFill>
                <a:latin typeface="Arial"/>
                <a:cs typeface="Arial"/>
              </a:rPr>
              <a:t>, </a:t>
            </a:r>
            <a:r>
              <a:rPr sz="2400" b="1" i="1" spc="-5" dirty="0">
                <a:solidFill>
                  <a:srgbClr val="006666"/>
                </a:solidFill>
                <a:latin typeface="Arial"/>
                <a:cs typeface="Arial"/>
              </a:rPr>
              <a:t>P</a:t>
            </a:r>
            <a:r>
              <a:rPr sz="2400" b="1" i="1" spc="-7" baseline="-20833" dirty="0">
                <a:solidFill>
                  <a:srgbClr val="006666"/>
                </a:solidFill>
                <a:latin typeface="Arial"/>
                <a:cs typeface="Arial"/>
              </a:rPr>
              <a:t>1</a:t>
            </a:r>
            <a:r>
              <a:rPr sz="2400" b="1" spc="-5" dirty="0">
                <a:solidFill>
                  <a:srgbClr val="006666"/>
                </a:solidFill>
                <a:latin typeface="Arial"/>
                <a:cs typeface="Arial"/>
              </a:rPr>
              <a:t>&gt; </a:t>
            </a:r>
            <a:r>
              <a:rPr sz="2400" b="1" dirty="0">
                <a:solidFill>
                  <a:srgbClr val="006666"/>
                </a:solidFill>
                <a:latin typeface="Arial"/>
                <a:cs typeface="Arial"/>
              </a:rPr>
              <a:t>is </a:t>
            </a:r>
            <a:r>
              <a:rPr sz="2400" b="1" spc="-5" dirty="0">
                <a:solidFill>
                  <a:srgbClr val="006666"/>
                </a:solidFill>
                <a:latin typeface="Arial"/>
                <a:cs typeface="Arial"/>
              </a:rPr>
              <a:t>a </a:t>
            </a:r>
            <a:r>
              <a:rPr sz="2400" b="1" spc="-5" dirty="0">
                <a:solidFill>
                  <a:srgbClr val="FF3300"/>
                </a:solidFill>
                <a:latin typeface="Arial"/>
                <a:cs typeface="Arial"/>
              </a:rPr>
              <a:t>process </a:t>
            </a:r>
            <a:r>
              <a:rPr sz="2400" b="1" dirty="0">
                <a:solidFill>
                  <a:srgbClr val="FF3300"/>
                </a:solidFill>
                <a:latin typeface="Arial"/>
                <a:cs typeface="Arial"/>
              </a:rPr>
              <a:t>termination </a:t>
            </a:r>
            <a:r>
              <a:rPr sz="2400" b="1" spc="-5" dirty="0">
                <a:solidFill>
                  <a:srgbClr val="FF3300"/>
                </a:solidFill>
                <a:latin typeface="Arial"/>
                <a:cs typeface="Arial"/>
              </a:rPr>
              <a:t>sequence</a:t>
            </a:r>
            <a:r>
              <a:rPr sz="2400" b="1" spc="-5" dirty="0">
                <a:solidFill>
                  <a:srgbClr val="006666"/>
                </a:solidFill>
                <a:latin typeface="Arial"/>
                <a:cs typeface="Arial"/>
              </a:rPr>
              <a:t>: </a:t>
            </a:r>
            <a:r>
              <a:rPr sz="2400" b="1" dirty="0">
                <a:solidFill>
                  <a:srgbClr val="006666"/>
                </a:solidFill>
                <a:latin typeface="Arial"/>
                <a:cs typeface="Arial"/>
              </a:rPr>
              <a:t>all  </a:t>
            </a:r>
            <a:r>
              <a:rPr sz="2400" b="1" spc="-5" dirty="0">
                <a:solidFill>
                  <a:srgbClr val="006666"/>
                </a:solidFill>
                <a:latin typeface="Arial"/>
                <a:cs typeface="Arial"/>
              </a:rPr>
              <a:t>can </a:t>
            </a:r>
            <a:r>
              <a:rPr sz="2400" b="1" dirty="0">
                <a:solidFill>
                  <a:srgbClr val="006666"/>
                </a:solidFill>
                <a:latin typeface="Arial"/>
                <a:cs typeface="Arial"/>
              </a:rPr>
              <a:t>finish in this</a:t>
            </a:r>
            <a:r>
              <a:rPr sz="2400" b="1" spc="-65" dirty="0">
                <a:solidFill>
                  <a:srgbClr val="006666"/>
                </a:solidFill>
                <a:latin typeface="Arial"/>
                <a:cs typeface="Arial"/>
              </a:rPr>
              <a:t> </a:t>
            </a:r>
            <a:r>
              <a:rPr sz="2400" b="1" dirty="0">
                <a:solidFill>
                  <a:srgbClr val="006666"/>
                </a:solidFill>
                <a:latin typeface="Arial"/>
                <a:cs typeface="Arial"/>
              </a:rPr>
              <a:t>order</a:t>
            </a:r>
            <a:endParaRPr sz="2400" dirty="0">
              <a:latin typeface="Arial"/>
              <a:cs typeface="Arial"/>
            </a:endParaRPr>
          </a:p>
        </p:txBody>
      </p:sp>
      <p:sp>
        <p:nvSpPr>
          <p:cNvPr id="9" name="object 9"/>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85800" y="469849"/>
            <a:ext cx="8144890" cy="505908"/>
          </a:xfrm>
          <a:prstGeom prst="rect">
            <a:avLst/>
          </a:prstGeom>
        </p:spPr>
        <p:txBody>
          <a:bodyPr vert="horz" wrap="square" lIns="0" tIns="13335" rIns="0" bIns="0" rtlCol="0">
            <a:spAutoFit/>
          </a:bodyPr>
          <a:lstStyle/>
          <a:p>
            <a:pPr marL="12700">
              <a:lnSpc>
                <a:spcPct val="100000"/>
              </a:lnSpc>
              <a:spcBef>
                <a:spcPts val="105"/>
              </a:spcBef>
            </a:pPr>
            <a:r>
              <a:rPr dirty="0"/>
              <a:t>Resource </a:t>
            </a:r>
            <a:r>
              <a:rPr spc="-5" dirty="0"/>
              <a:t>allocation </a:t>
            </a:r>
            <a:r>
              <a:rPr dirty="0"/>
              <a:t>graph </a:t>
            </a:r>
            <a:r>
              <a:rPr spc="-5" dirty="0"/>
              <a:t>with</a:t>
            </a:r>
            <a:r>
              <a:rPr spc="-100" dirty="0"/>
              <a:t> </a:t>
            </a:r>
            <a:r>
              <a:rPr dirty="0"/>
              <a:t>deadlock</a:t>
            </a:r>
          </a:p>
        </p:txBody>
      </p:sp>
      <p:sp>
        <p:nvSpPr>
          <p:cNvPr id="7" name="object 7"/>
          <p:cNvSpPr/>
          <p:nvPr/>
        </p:nvSpPr>
        <p:spPr>
          <a:xfrm>
            <a:off x="1371600" y="1066800"/>
            <a:ext cx="3354324" cy="4916424"/>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4800600" y="1060938"/>
            <a:ext cx="4343400" cy="3184974"/>
          </a:xfrm>
          <a:prstGeom prst="rect">
            <a:avLst/>
          </a:prstGeom>
        </p:spPr>
        <p:txBody>
          <a:bodyPr vert="horz" wrap="square" lIns="0" tIns="196215" rIns="0" bIns="0" rtlCol="0">
            <a:spAutoFit/>
          </a:bodyPr>
          <a:lstStyle/>
          <a:p>
            <a:pPr marL="12700">
              <a:lnSpc>
                <a:spcPct val="100000"/>
              </a:lnSpc>
              <a:spcBef>
                <a:spcPts val="1545"/>
              </a:spcBef>
            </a:pPr>
            <a:r>
              <a:rPr sz="2400" spc="-5" dirty="0">
                <a:solidFill>
                  <a:srgbClr val="009999"/>
                </a:solidFill>
                <a:latin typeface="Liberation Sans Narrow"/>
                <a:cs typeface="Liberation Sans Narrow"/>
              </a:rPr>
              <a:t>Cycles:</a:t>
            </a:r>
            <a:endParaRPr sz="2400" dirty="0">
              <a:latin typeface="Liberation Sans Narrow"/>
              <a:cs typeface="Liberation Sans Narrow"/>
            </a:endParaRPr>
          </a:p>
          <a:p>
            <a:pPr marL="12700">
              <a:lnSpc>
                <a:spcPct val="100000"/>
              </a:lnSpc>
              <a:spcBef>
                <a:spcPts val="1455"/>
              </a:spcBef>
            </a:pPr>
            <a:r>
              <a:rPr sz="2400" dirty="0">
                <a:solidFill>
                  <a:srgbClr val="009999"/>
                </a:solidFill>
                <a:latin typeface="Liberation Sans Narrow"/>
                <a:cs typeface="Liberation Sans Narrow"/>
              </a:rPr>
              <a:t>P1 </a:t>
            </a:r>
            <a:r>
              <a:rPr sz="2400" dirty="0">
                <a:solidFill>
                  <a:srgbClr val="009999"/>
                </a:solidFill>
                <a:latin typeface="Symbol"/>
                <a:cs typeface="Symbol"/>
              </a:rPr>
              <a:t></a:t>
            </a:r>
            <a:r>
              <a:rPr sz="2400" dirty="0">
                <a:solidFill>
                  <a:srgbClr val="009999"/>
                </a:solidFill>
                <a:latin typeface="Times New Roman"/>
                <a:cs typeface="Times New Roman"/>
              </a:rPr>
              <a:t> </a:t>
            </a:r>
            <a:r>
              <a:rPr sz="2400" dirty="0">
                <a:solidFill>
                  <a:srgbClr val="009999"/>
                </a:solidFill>
                <a:latin typeface="Liberation Sans Narrow"/>
                <a:cs typeface="Liberation Sans Narrow"/>
              </a:rPr>
              <a:t>R1 </a:t>
            </a:r>
            <a:r>
              <a:rPr sz="2400" dirty="0">
                <a:solidFill>
                  <a:srgbClr val="009999"/>
                </a:solidFill>
                <a:latin typeface="Symbol"/>
                <a:cs typeface="Symbol"/>
              </a:rPr>
              <a:t></a:t>
            </a:r>
            <a:r>
              <a:rPr sz="2400" dirty="0">
                <a:solidFill>
                  <a:srgbClr val="009999"/>
                </a:solidFill>
                <a:latin typeface="Times New Roman"/>
                <a:cs typeface="Times New Roman"/>
              </a:rPr>
              <a:t> </a:t>
            </a:r>
            <a:r>
              <a:rPr sz="2400" dirty="0">
                <a:solidFill>
                  <a:srgbClr val="009999"/>
                </a:solidFill>
                <a:latin typeface="Liberation Sans Narrow"/>
                <a:cs typeface="Liberation Sans Narrow"/>
              </a:rPr>
              <a:t>P2 </a:t>
            </a:r>
            <a:r>
              <a:rPr sz="2400" dirty="0">
                <a:solidFill>
                  <a:srgbClr val="009999"/>
                </a:solidFill>
                <a:latin typeface="Symbol"/>
                <a:cs typeface="Symbol"/>
              </a:rPr>
              <a:t></a:t>
            </a:r>
            <a:r>
              <a:rPr sz="2400" dirty="0">
                <a:solidFill>
                  <a:srgbClr val="009999"/>
                </a:solidFill>
                <a:latin typeface="Times New Roman"/>
                <a:cs typeface="Times New Roman"/>
              </a:rPr>
              <a:t> </a:t>
            </a:r>
            <a:r>
              <a:rPr sz="2400" dirty="0">
                <a:solidFill>
                  <a:srgbClr val="009999"/>
                </a:solidFill>
                <a:latin typeface="Liberation Sans Narrow"/>
                <a:cs typeface="Liberation Sans Narrow"/>
              </a:rPr>
              <a:t>R3 </a:t>
            </a:r>
            <a:r>
              <a:rPr sz="2400" dirty="0">
                <a:solidFill>
                  <a:srgbClr val="009999"/>
                </a:solidFill>
                <a:latin typeface="Symbol"/>
                <a:cs typeface="Symbol"/>
              </a:rPr>
              <a:t></a:t>
            </a:r>
            <a:r>
              <a:rPr sz="2400" spc="-290" dirty="0">
                <a:solidFill>
                  <a:srgbClr val="009999"/>
                </a:solidFill>
                <a:latin typeface="Times New Roman"/>
                <a:cs typeface="Times New Roman"/>
              </a:rPr>
              <a:t> </a:t>
            </a:r>
            <a:r>
              <a:rPr sz="2400" dirty="0">
                <a:solidFill>
                  <a:srgbClr val="009999"/>
                </a:solidFill>
                <a:latin typeface="Liberation Sans Narrow"/>
                <a:cs typeface="Liberation Sans Narrow"/>
              </a:rPr>
              <a:t>P3</a:t>
            </a:r>
            <a:endParaRPr sz="2400" dirty="0">
              <a:latin typeface="Liberation Sans Narrow"/>
              <a:cs typeface="Liberation Sans Narrow"/>
            </a:endParaRPr>
          </a:p>
          <a:p>
            <a:pPr marL="12700">
              <a:lnSpc>
                <a:spcPct val="100000"/>
              </a:lnSpc>
            </a:pPr>
            <a:r>
              <a:rPr sz="2400" dirty="0">
                <a:solidFill>
                  <a:srgbClr val="009999"/>
                </a:solidFill>
                <a:latin typeface="Symbol"/>
                <a:cs typeface="Symbol"/>
              </a:rPr>
              <a:t></a:t>
            </a:r>
            <a:r>
              <a:rPr sz="2400" dirty="0">
                <a:solidFill>
                  <a:srgbClr val="009999"/>
                </a:solidFill>
                <a:latin typeface="Times New Roman"/>
                <a:cs typeface="Times New Roman"/>
              </a:rPr>
              <a:t> </a:t>
            </a:r>
            <a:r>
              <a:rPr sz="2400" dirty="0">
                <a:solidFill>
                  <a:srgbClr val="009999"/>
                </a:solidFill>
                <a:latin typeface="Liberation Sans Narrow"/>
                <a:cs typeface="Liberation Sans Narrow"/>
              </a:rPr>
              <a:t>R2 </a:t>
            </a:r>
            <a:r>
              <a:rPr sz="2400" dirty="0">
                <a:solidFill>
                  <a:srgbClr val="009999"/>
                </a:solidFill>
                <a:latin typeface="Symbol"/>
                <a:cs typeface="Symbol"/>
              </a:rPr>
              <a:t></a:t>
            </a:r>
            <a:r>
              <a:rPr sz="2400" spc="-114" dirty="0">
                <a:solidFill>
                  <a:srgbClr val="009999"/>
                </a:solidFill>
                <a:latin typeface="Times New Roman"/>
                <a:cs typeface="Times New Roman"/>
              </a:rPr>
              <a:t> </a:t>
            </a:r>
            <a:r>
              <a:rPr sz="2400" spc="-5" dirty="0">
                <a:solidFill>
                  <a:srgbClr val="009999"/>
                </a:solidFill>
                <a:latin typeface="Liberation Sans Narrow"/>
                <a:cs typeface="Liberation Sans Narrow"/>
              </a:rPr>
              <a:t>P1</a:t>
            </a:r>
            <a:endParaRPr sz="2400" dirty="0">
              <a:latin typeface="Liberation Sans Narrow"/>
              <a:cs typeface="Liberation Sans Narrow"/>
            </a:endParaRPr>
          </a:p>
          <a:p>
            <a:pPr marL="12700">
              <a:lnSpc>
                <a:spcPct val="100000"/>
              </a:lnSpc>
              <a:spcBef>
                <a:spcPts val="1440"/>
              </a:spcBef>
            </a:pPr>
            <a:r>
              <a:rPr sz="2400" dirty="0">
                <a:solidFill>
                  <a:srgbClr val="009999"/>
                </a:solidFill>
                <a:latin typeface="Liberation Sans Narrow"/>
                <a:cs typeface="Liberation Sans Narrow"/>
              </a:rPr>
              <a:t>P2 </a:t>
            </a:r>
            <a:r>
              <a:rPr sz="2400" dirty="0">
                <a:solidFill>
                  <a:srgbClr val="009999"/>
                </a:solidFill>
                <a:latin typeface="Symbol"/>
                <a:cs typeface="Symbol"/>
              </a:rPr>
              <a:t></a:t>
            </a:r>
            <a:r>
              <a:rPr sz="2400" dirty="0">
                <a:solidFill>
                  <a:srgbClr val="009999"/>
                </a:solidFill>
                <a:latin typeface="Times New Roman"/>
                <a:cs typeface="Times New Roman"/>
              </a:rPr>
              <a:t> </a:t>
            </a:r>
            <a:r>
              <a:rPr sz="2400" dirty="0">
                <a:solidFill>
                  <a:srgbClr val="009999"/>
                </a:solidFill>
                <a:latin typeface="Liberation Sans Narrow"/>
                <a:cs typeface="Liberation Sans Narrow"/>
              </a:rPr>
              <a:t>R3 </a:t>
            </a:r>
            <a:r>
              <a:rPr sz="2400" dirty="0">
                <a:solidFill>
                  <a:srgbClr val="009999"/>
                </a:solidFill>
                <a:latin typeface="Symbol"/>
                <a:cs typeface="Symbol"/>
              </a:rPr>
              <a:t></a:t>
            </a:r>
            <a:r>
              <a:rPr sz="2400" dirty="0">
                <a:solidFill>
                  <a:srgbClr val="009999"/>
                </a:solidFill>
                <a:latin typeface="Times New Roman"/>
                <a:cs typeface="Times New Roman"/>
              </a:rPr>
              <a:t> </a:t>
            </a:r>
            <a:r>
              <a:rPr sz="2400" dirty="0">
                <a:solidFill>
                  <a:srgbClr val="009999"/>
                </a:solidFill>
                <a:latin typeface="Liberation Sans Narrow"/>
                <a:cs typeface="Liberation Sans Narrow"/>
              </a:rPr>
              <a:t>P3 </a:t>
            </a:r>
            <a:r>
              <a:rPr sz="2400" dirty="0">
                <a:solidFill>
                  <a:srgbClr val="009999"/>
                </a:solidFill>
                <a:latin typeface="Symbol"/>
                <a:cs typeface="Symbol"/>
              </a:rPr>
              <a:t></a:t>
            </a:r>
            <a:r>
              <a:rPr sz="2400" dirty="0">
                <a:solidFill>
                  <a:srgbClr val="009999"/>
                </a:solidFill>
                <a:latin typeface="Times New Roman"/>
                <a:cs typeface="Times New Roman"/>
              </a:rPr>
              <a:t> </a:t>
            </a:r>
            <a:r>
              <a:rPr sz="2400" dirty="0">
                <a:solidFill>
                  <a:srgbClr val="009999"/>
                </a:solidFill>
                <a:latin typeface="Liberation Sans Narrow"/>
                <a:cs typeface="Liberation Sans Narrow"/>
              </a:rPr>
              <a:t>R2 </a:t>
            </a:r>
            <a:r>
              <a:rPr sz="2400" dirty="0">
                <a:solidFill>
                  <a:srgbClr val="009999"/>
                </a:solidFill>
                <a:latin typeface="Symbol"/>
                <a:cs typeface="Symbol"/>
              </a:rPr>
              <a:t></a:t>
            </a:r>
            <a:r>
              <a:rPr sz="2400" spc="-305" dirty="0">
                <a:solidFill>
                  <a:srgbClr val="009999"/>
                </a:solidFill>
                <a:latin typeface="Times New Roman"/>
                <a:cs typeface="Times New Roman"/>
              </a:rPr>
              <a:t> </a:t>
            </a:r>
            <a:r>
              <a:rPr sz="2400" spc="-5" dirty="0">
                <a:solidFill>
                  <a:srgbClr val="009999"/>
                </a:solidFill>
                <a:latin typeface="Liberation Sans Narrow"/>
                <a:cs typeface="Liberation Sans Narrow"/>
              </a:rPr>
              <a:t>P2</a:t>
            </a:r>
            <a:endParaRPr sz="2400" dirty="0">
              <a:latin typeface="Liberation Sans Narrow"/>
              <a:cs typeface="Liberation Sans Narrow"/>
            </a:endParaRPr>
          </a:p>
          <a:p>
            <a:pPr marL="12700" marR="899794">
              <a:lnSpc>
                <a:spcPts val="4320"/>
              </a:lnSpc>
              <a:spcBef>
                <a:spcPts val="375"/>
              </a:spcBef>
            </a:pPr>
            <a:r>
              <a:rPr sz="2400" spc="-5" dirty="0">
                <a:solidFill>
                  <a:srgbClr val="009999"/>
                </a:solidFill>
                <a:latin typeface="Liberation Sans Narrow"/>
                <a:cs typeface="Liberation Sans Narrow"/>
              </a:rPr>
              <a:t>no proc</a:t>
            </a:r>
            <a:r>
              <a:rPr lang="en-CA" sz="2400" spc="-5" dirty="0" err="1">
                <a:solidFill>
                  <a:srgbClr val="009999"/>
                </a:solidFill>
                <a:latin typeface="Liberation Sans Narrow"/>
                <a:cs typeface="Liberation Sans Narrow"/>
              </a:rPr>
              <a:t>ess</a:t>
            </a:r>
            <a:r>
              <a:rPr sz="2400" spc="-5" dirty="0">
                <a:solidFill>
                  <a:srgbClr val="009999"/>
                </a:solidFill>
                <a:latin typeface="Liberation Sans Narrow"/>
                <a:cs typeface="Liberation Sans Narrow"/>
              </a:rPr>
              <a:t> can</a:t>
            </a:r>
            <a:r>
              <a:rPr lang="en-CA" sz="2400" spc="-5"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terminate </a:t>
            </a:r>
            <a:endParaRPr lang="en-CA" sz="2400" spc="-5" dirty="0">
              <a:solidFill>
                <a:srgbClr val="009999"/>
              </a:solidFill>
              <a:latin typeface="Liberation Sans Narrow"/>
              <a:cs typeface="Liberation Sans Narrow"/>
            </a:endParaRPr>
          </a:p>
          <a:p>
            <a:pPr marL="12700" marR="899794">
              <a:lnSpc>
                <a:spcPts val="4320"/>
              </a:lnSpc>
              <a:spcBef>
                <a:spcPts val="375"/>
              </a:spcBef>
            </a:pPr>
            <a:r>
              <a:rPr sz="2400" spc="-5" dirty="0">
                <a:solidFill>
                  <a:srgbClr val="009999"/>
                </a:solidFill>
                <a:latin typeface="Liberation Sans Narrow"/>
                <a:cs typeface="Liberation Sans Narrow"/>
              </a:rPr>
              <a:t>no </a:t>
            </a:r>
            <a:r>
              <a:rPr sz="2400" spc="-10" dirty="0">
                <a:solidFill>
                  <a:srgbClr val="009999"/>
                </a:solidFill>
                <a:latin typeface="Liberation Sans Narrow"/>
                <a:cs typeface="Liberation Sans Narrow"/>
              </a:rPr>
              <a:t>possible </a:t>
            </a:r>
            <a:r>
              <a:rPr sz="2400" dirty="0">
                <a:solidFill>
                  <a:srgbClr val="009999"/>
                </a:solidFill>
                <a:latin typeface="Liberation Sans Narrow"/>
                <a:cs typeface="Liberation Sans Narrow"/>
              </a:rPr>
              <a:t>way</a:t>
            </a:r>
            <a:r>
              <a:rPr sz="2400" spc="60"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out</a:t>
            </a:r>
            <a:endParaRPr sz="2400" dirty="0">
              <a:latin typeface="Liberation Sans Narrow"/>
              <a:cs typeface="Liberation Sans Narrow"/>
            </a:endParaRPr>
          </a:p>
        </p:txBody>
      </p:sp>
      <p:sp>
        <p:nvSpPr>
          <p:cNvPr id="9" name="object 9"/>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281617" y="110872"/>
            <a:ext cx="8242096" cy="855344"/>
          </a:xfrm>
          <a:prstGeom prst="rect">
            <a:avLst/>
          </a:prstGeom>
        </p:spPr>
        <p:txBody>
          <a:bodyPr vert="horz" wrap="square" lIns="0" tIns="159385" rIns="0" bIns="0" rtlCol="0">
            <a:spAutoFit/>
          </a:bodyPr>
          <a:lstStyle/>
          <a:p>
            <a:pPr marL="671195" marR="5080">
              <a:lnSpc>
                <a:spcPct val="70000"/>
              </a:lnSpc>
              <a:spcBef>
                <a:spcPts val="1255"/>
              </a:spcBef>
            </a:pPr>
            <a:r>
              <a:rPr dirty="0"/>
              <a:t>Resource </a:t>
            </a:r>
            <a:r>
              <a:rPr spc="-5" dirty="0"/>
              <a:t>allocation </a:t>
            </a:r>
            <a:r>
              <a:rPr dirty="0"/>
              <a:t>graph </a:t>
            </a:r>
            <a:r>
              <a:rPr spc="-5" dirty="0"/>
              <a:t>with cycle, </a:t>
            </a:r>
            <a:r>
              <a:rPr dirty="0"/>
              <a:t>but</a:t>
            </a:r>
            <a:r>
              <a:rPr spc="-114" dirty="0"/>
              <a:t> </a:t>
            </a:r>
            <a:r>
              <a:rPr dirty="0"/>
              <a:t>no  deadlock</a:t>
            </a:r>
            <a:r>
              <a:rPr spc="-50" dirty="0"/>
              <a:t> </a:t>
            </a:r>
            <a:r>
              <a:rPr sz="2000" dirty="0"/>
              <a:t>(Why?)</a:t>
            </a:r>
          </a:p>
        </p:txBody>
      </p:sp>
      <p:sp>
        <p:nvSpPr>
          <p:cNvPr id="11" name="object 11"/>
          <p:cNvSpPr/>
          <p:nvPr/>
        </p:nvSpPr>
        <p:spPr>
          <a:xfrm>
            <a:off x="2514600" y="1295400"/>
            <a:ext cx="4024884" cy="5135879"/>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101120" y="6111330"/>
            <a:ext cx="5160010"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9999"/>
                </a:solidFill>
                <a:latin typeface="Times New Roman"/>
                <a:cs typeface="Times New Roman"/>
              </a:rPr>
              <a:t>Circular wait, </a:t>
            </a:r>
            <a:r>
              <a:rPr sz="2000" dirty="0">
                <a:solidFill>
                  <a:srgbClr val="009999"/>
                </a:solidFill>
                <a:latin typeface="Times New Roman"/>
                <a:cs typeface="Times New Roman"/>
              </a:rPr>
              <a:t>but resources </a:t>
            </a:r>
            <a:r>
              <a:rPr sz="2000" spc="-10" dirty="0">
                <a:solidFill>
                  <a:srgbClr val="009999"/>
                </a:solidFill>
                <a:latin typeface="Times New Roman"/>
                <a:cs typeface="Times New Roman"/>
              </a:rPr>
              <a:t>may </a:t>
            </a:r>
            <a:r>
              <a:rPr sz="2000" spc="-5" dirty="0">
                <a:solidFill>
                  <a:srgbClr val="009999"/>
                </a:solidFill>
                <a:latin typeface="Times New Roman"/>
                <a:cs typeface="Times New Roman"/>
              </a:rPr>
              <a:t>become</a:t>
            </a:r>
            <a:r>
              <a:rPr sz="2000" spc="-50" dirty="0">
                <a:solidFill>
                  <a:srgbClr val="009999"/>
                </a:solidFill>
                <a:latin typeface="Times New Roman"/>
                <a:cs typeface="Times New Roman"/>
              </a:rPr>
              <a:t> </a:t>
            </a:r>
            <a:r>
              <a:rPr sz="2000" dirty="0">
                <a:solidFill>
                  <a:srgbClr val="009999"/>
                </a:solidFill>
                <a:latin typeface="Times New Roman"/>
                <a:cs typeface="Times New Roman"/>
              </a:rPr>
              <a:t>available</a:t>
            </a:r>
            <a:endParaRPr sz="2000" dirty="0">
              <a:latin typeface="Times New Roman"/>
              <a:cs typeface="Times New Roman"/>
            </a:endParaRPr>
          </a:p>
        </p:txBody>
      </p:sp>
      <p:sp>
        <p:nvSpPr>
          <p:cNvPr id="13" name="object 13"/>
          <p:cNvSpPr/>
          <p:nvPr/>
        </p:nvSpPr>
        <p:spPr>
          <a:xfrm>
            <a:off x="2826257" y="3757676"/>
            <a:ext cx="1591945" cy="871855"/>
          </a:xfrm>
          <a:custGeom>
            <a:avLst/>
            <a:gdLst/>
            <a:ahLst/>
            <a:cxnLst/>
            <a:rect l="l" t="t" r="r" b="b"/>
            <a:pathLst>
              <a:path w="1591945" h="871854">
                <a:moveTo>
                  <a:pt x="1555369" y="861313"/>
                </a:moveTo>
                <a:lnTo>
                  <a:pt x="1560576" y="865124"/>
                </a:lnTo>
                <a:lnTo>
                  <a:pt x="1567307" y="871728"/>
                </a:lnTo>
                <a:lnTo>
                  <a:pt x="1574419" y="871347"/>
                </a:lnTo>
                <a:lnTo>
                  <a:pt x="1582928" y="870966"/>
                </a:lnTo>
                <a:lnTo>
                  <a:pt x="1584197" y="862838"/>
                </a:lnTo>
                <a:lnTo>
                  <a:pt x="1587119" y="857376"/>
                </a:lnTo>
                <a:lnTo>
                  <a:pt x="1590547" y="851788"/>
                </a:lnTo>
                <a:lnTo>
                  <a:pt x="1591691" y="849630"/>
                </a:lnTo>
                <a:lnTo>
                  <a:pt x="1590294" y="844676"/>
                </a:lnTo>
              </a:path>
              <a:path w="1591945" h="871854">
                <a:moveTo>
                  <a:pt x="87503" y="12192"/>
                </a:moveTo>
                <a:lnTo>
                  <a:pt x="91948" y="13969"/>
                </a:lnTo>
                <a:lnTo>
                  <a:pt x="94487" y="12318"/>
                </a:lnTo>
                <a:lnTo>
                  <a:pt x="94234" y="18668"/>
                </a:lnTo>
                <a:lnTo>
                  <a:pt x="94106" y="22098"/>
                </a:lnTo>
                <a:lnTo>
                  <a:pt x="94106" y="26035"/>
                </a:lnTo>
                <a:lnTo>
                  <a:pt x="93980" y="29463"/>
                </a:lnTo>
                <a:lnTo>
                  <a:pt x="93599" y="30099"/>
                </a:lnTo>
                <a:lnTo>
                  <a:pt x="93472" y="30353"/>
                </a:lnTo>
                <a:lnTo>
                  <a:pt x="93980" y="30861"/>
                </a:lnTo>
                <a:lnTo>
                  <a:pt x="94615" y="30225"/>
                </a:lnTo>
                <a:lnTo>
                  <a:pt x="94106" y="29210"/>
                </a:lnTo>
                <a:lnTo>
                  <a:pt x="94234" y="30099"/>
                </a:lnTo>
                <a:lnTo>
                  <a:pt x="94487" y="30987"/>
                </a:lnTo>
                <a:lnTo>
                  <a:pt x="94615" y="31623"/>
                </a:lnTo>
                <a:lnTo>
                  <a:pt x="94234" y="30861"/>
                </a:lnTo>
                <a:lnTo>
                  <a:pt x="93980" y="30225"/>
                </a:lnTo>
                <a:lnTo>
                  <a:pt x="94234" y="31496"/>
                </a:lnTo>
                <a:lnTo>
                  <a:pt x="93980" y="30861"/>
                </a:lnTo>
                <a:lnTo>
                  <a:pt x="93980" y="30606"/>
                </a:lnTo>
                <a:lnTo>
                  <a:pt x="93980" y="30353"/>
                </a:lnTo>
                <a:lnTo>
                  <a:pt x="93980" y="30099"/>
                </a:lnTo>
                <a:lnTo>
                  <a:pt x="94234" y="30861"/>
                </a:lnTo>
                <a:lnTo>
                  <a:pt x="93725" y="30987"/>
                </a:lnTo>
                <a:lnTo>
                  <a:pt x="93980" y="31242"/>
                </a:lnTo>
                <a:lnTo>
                  <a:pt x="94361" y="31623"/>
                </a:lnTo>
                <a:lnTo>
                  <a:pt x="94106" y="30225"/>
                </a:lnTo>
                <a:lnTo>
                  <a:pt x="94234" y="31876"/>
                </a:lnTo>
                <a:lnTo>
                  <a:pt x="94106" y="30606"/>
                </a:lnTo>
                <a:lnTo>
                  <a:pt x="94487" y="31368"/>
                </a:lnTo>
                <a:lnTo>
                  <a:pt x="94234" y="30861"/>
                </a:lnTo>
                <a:lnTo>
                  <a:pt x="93853" y="29591"/>
                </a:lnTo>
                <a:lnTo>
                  <a:pt x="93218" y="31876"/>
                </a:lnTo>
                <a:lnTo>
                  <a:pt x="94615" y="29463"/>
                </a:lnTo>
                <a:lnTo>
                  <a:pt x="95504" y="27812"/>
                </a:lnTo>
                <a:lnTo>
                  <a:pt x="97281" y="25273"/>
                </a:lnTo>
                <a:lnTo>
                  <a:pt x="98298" y="23241"/>
                </a:lnTo>
                <a:lnTo>
                  <a:pt x="100584" y="18161"/>
                </a:lnTo>
                <a:lnTo>
                  <a:pt x="101218" y="11684"/>
                </a:lnTo>
                <a:lnTo>
                  <a:pt x="103250" y="7112"/>
                </a:lnTo>
                <a:lnTo>
                  <a:pt x="104521" y="4444"/>
                </a:lnTo>
                <a:lnTo>
                  <a:pt x="108331" y="0"/>
                </a:lnTo>
                <a:lnTo>
                  <a:pt x="103631" y="2793"/>
                </a:lnTo>
              </a:path>
              <a:path w="1591945" h="871854">
                <a:moveTo>
                  <a:pt x="14986" y="205231"/>
                </a:moveTo>
                <a:lnTo>
                  <a:pt x="14478" y="212725"/>
                </a:lnTo>
                <a:lnTo>
                  <a:pt x="13589" y="218694"/>
                </a:lnTo>
                <a:lnTo>
                  <a:pt x="11430" y="225425"/>
                </a:lnTo>
                <a:lnTo>
                  <a:pt x="11049" y="226441"/>
                </a:lnTo>
                <a:lnTo>
                  <a:pt x="10668" y="232282"/>
                </a:lnTo>
                <a:lnTo>
                  <a:pt x="10287" y="227965"/>
                </a:lnTo>
                <a:lnTo>
                  <a:pt x="13081" y="223519"/>
                </a:lnTo>
                <a:lnTo>
                  <a:pt x="14350" y="218567"/>
                </a:lnTo>
                <a:lnTo>
                  <a:pt x="17144" y="213232"/>
                </a:lnTo>
              </a:path>
              <a:path w="1591945" h="871854">
                <a:moveTo>
                  <a:pt x="5334" y="326009"/>
                </a:moveTo>
                <a:lnTo>
                  <a:pt x="2159" y="322453"/>
                </a:lnTo>
                <a:lnTo>
                  <a:pt x="127" y="317373"/>
                </a:lnTo>
                <a:lnTo>
                  <a:pt x="0" y="312293"/>
                </a:lnTo>
                <a:lnTo>
                  <a:pt x="889" y="301751"/>
                </a:lnTo>
                <a:lnTo>
                  <a:pt x="1016" y="296544"/>
                </a:lnTo>
                <a:lnTo>
                  <a:pt x="254" y="288544"/>
                </a:lnTo>
              </a:path>
            </a:pathLst>
          </a:custGeom>
          <a:ln w="19051">
            <a:solidFill>
              <a:srgbClr val="339966"/>
            </a:solidFill>
          </a:ln>
        </p:spPr>
        <p:txBody>
          <a:bodyPr wrap="square" lIns="0" tIns="0" rIns="0" bIns="0" rtlCol="0"/>
          <a:lstStyle/>
          <a:p>
            <a:endParaRPr/>
          </a:p>
        </p:txBody>
      </p:sp>
      <p:sp>
        <p:nvSpPr>
          <p:cNvPr id="14" name="object 14"/>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469849"/>
            <a:ext cx="2776322" cy="514350"/>
          </a:xfrm>
          <a:prstGeom prst="rect">
            <a:avLst/>
          </a:prstGeom>
        </p:spPr>
        <p:txBody>
          <a:bodyPr vert="horz" wrap="square" lIns="0" tIns="13335" rIns="0" bIns="0" rtlCol="0">
            <a:spAutoFit/>
          </a:bodyPr>
          <a:lstStyle/>
          <a:p>
            <a:pPr marL="12700">
              <a:lnSpc>
                <a:spcPct val="100000"/>
              </a:lnSpc>
              <a:spcBef>
                <a:spcPts val="105"/>
              </a:spcBef>
            </a:pPr>
            <a:r>
              <a:rPr dirty="0"/>
              <a:t>Basic</a:t>
            </a:r>
            <a:r>
              <a:rPr spc="-80" dirty="0"/>
              <a:t> </a:t>
            </a:r>
            <a:r>
              <a:rPr dirty="0"/>
              <a:t>Facts</a:t>
            </a:r>
          </a:p>
        </p:txBody>
      </p:sp>
      <p:sp>
        <p:nvSpPr>
          <p:cNvPr id="6" name="object 6"/>
          <p:cNvSpPr/>
          <p:nvPr/>
        </p:nvSpPr>
        <p:spPr>
          <a:xfrm>
            <a:off x="617244" y="1449832"/>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17244" y="2181605"/>
            <a:ext cx="198119" cy="2026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17244" y="2583942"/>
            <a:ext cx="198119" cy="20269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74418" y="2894838"/>
            <a:ext cx="271272" cy="28041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531619" y="3283153"/>
            <a:ext cx="213360" cy="21976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074418" y="3599306"/>
            <a:ext cx="271272" cy="28041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531619" y="3987926"/>
            <a:ext cx="213360" cy="219456"/>
          </a:xfrm>
          <a:prstGeom prst="rect">
            <a:avLst/>
          </a:prstGeom>
          <a:blipFill>
            <a:blip r:embed="rId6" cstate="print"/>
            <a:stretch>
              <a:fillRect/>
            </a:stretch>
          </a:blipFill>
        </p:spPr>
        <p:txBody>
          <a:bodyPr wrap="square" lIns="0" tIns="0" rIns="0" bIns="0" rtlCol="0"/>
          <a:lstStyle/>
          <a:p>
            <a:endParaRPr/>
          </a:p>
        </p:txBody>
      </p:sp>
      <p:sp>
        <p:nvSpPr>
          <p:cNvPr id="13" name="object 13"/>
          <p:cNvSpPr txBox="1"/>
          <p:nvPr/>
        </p:nvSpPr>
        <p:spPr>
          <a:xfrm>
            <a:off x="947418" y="1295400"/>
            <a:ext cx="7883272" cy="3514424"/>
          </a:xfrm>
          <a:prstGeom prst="rect">
            <a:avLst/>
          </a:prstGeom>
        </p:spPr>
        <p:txBody>
          <a:bodyPr vert="horz" wrap="square" lIns="0" tIns="53975" rIns="0" bIns="0" rtlCol="0">
            <a:spAutoFit/>
          </a:bodyPr>
          <a:lstStyle/>
          <a:p>
            <a:pPr marL="12700" marR="5080">
              <a:lnSpc>
                <a:spcPts val="2590"/>
              </a:lnSpc>
              <a:spcBef>
                <a:spcPts val="425"/>
              </a:spcBef>
            </a:pPr>
            <a:r>
              <a:rPr sz="2400" b="1" dirty="0">
                <a:solidFill>
                  <a:srgbClr val="006666"/>
                </a:solidFill>
                <a:latin typeface="Arial"/>
                <a:cs typeface="Arial"/>
              </a:rPr>
              <a:t>The </a:t>
            </a:r>
            <a:r>
              <a:rPr sz="2400" b="1" spc="-10" dirty="0">
                <a:solidFill>
                  <a:srgbClr val="006666"/>
                </a:solidFill>
                <a:latin typeface="Arial"/>
                <a:cs typeface="Arial"/>
              </a:rPr>
              <a:t>cycles </a:t>
            </a:r>
            <a:r>
              <a:rPr sz="2400" b="1" dirty="0">
                <a:solidFill>
                  <a:srgbClr val="006666"/>
                </a:solidFill>
                <a:latin typeface="Arial"/>
                <a:cs typeface="Arial"/>
              </a:rPr>
              <a:t>in the </a:t>
            </a:r>
            <a:r>
              <a:rPr sz="2400" b="1" spc="-5" dirty="0">
                <a:solidFill>
                  <a:srgbClr val="006666"/>
                </a:solidFill>
                <a:latin typeface="Arial"/>
                <a:cs typeface="Arial"/>
              </a:rPr>
              <a:t>resource allocation </a:t>
            </a:r>
            <a:r>
              <a:rPr sz="2400" b="1" dirty="0">
                <a:solidFill>
                  <a:srgbClr val="006666"/>
                </a:solidFill>
                <a:latin typeface="Arial"/>
                <a:cs typeface="Arial"/>
              </a:rPr>
              <a:t>graph do not  </a:t>
            </a:r>
            <a:r>
              <a:rPr sz="2400" b="1" spc="-5" dirty="0">
                <a:solidFill>
                  <a:srgbClr val="006666"/>
                </a:solidFill>
                <a:latin typeface="Arial"/>
                <a:cs typeface="Arial"/>
              </a:rPr>
              <a:t>necessarily signal </a:t>
            </a:r>
            <a:r>
              <a:rPr sz="2400" b="1" dirty="0">
                <a:solidFill>
                  <a:srgbClr val="006666"/>
                </a:solidFill>
                <a:latin typeface="Arial"/>
                <a:cs typeface="Arial"/>
              </a:rPr>
              <a:t>a circular</a:t>
            </a:r>
            <a:r>
              <a:rPr sz="2400" b="1" spc="-15" dirty="0">
                <a:solidFill>
                  <a:srgbClr val="006666"/>
                </a:solidFill>
                <a:latin typeface="Arial"/>
                <a:cs typeface="Arial"/>
              </a:rPr>
              <a:t> </a:t>
            </a:r>
            <a:r>
              <a:rPr sz="2400" b="1" spc="5" dirty="0">
                <a:solidFill>
                  <a:srgbClr val="006666"/>
                </a:solidFill>
                <a:latin typeface="Arial"/>
                <a:cs typeface="Arial"/>
              </a:rPr>
              <a:t>wait</a:t>
            </a:r>
            <a:endParaRPr sz="2400" dirty="0">
              <a:latin typeface="Arial"/>
              <a:cs typeface="Arial"/>
            </a:endParaRPr>
          </a:p>
          <a:p>
            <a:pPr marL="12700" marR="471170">
              <a:lnSpc>
                <a:spcPts val="3170"/>
              </a:lnSpc>
              <a:spcBef>
                <a:spcPts val="120"/>
              </a:spcBef>
            </a:pPr>
            <a:r>
              <a:rPr sz="2400" b="1" dirty="0">
                <a:solidFill>
                  <a:srgbClr val="006666"/>
                </a:solidFill>
                <a:latin typeface="Arial"/>
                <a:cs typeface="Arial"/>
              </a:rPr>
              <a:t>If </a:t>
            </a:r>
            <a:r>
              <a:rPr sz="2400" b="1" spc="-5" dirty="0">
                <a:solidFill>
                  <a:srgbClr val="006666"/>
                </a:solidFill>
                <a:latin typeface="Arial"/>
                <a:cs typeface="Arial"/>
              </a:rPr>
              <a:t>there are </a:t>
            </a:r>
            <a:r>
              <a:rPr sz="2400" b="1" dirty="0">
                <a:solidFill>
                  <a:srgbClr val="006666"/>
                </a:solidFill>
                <a:latin typeface="Arial"/>
                <a:cs typeface="Arial"/>
              </a:rPr>
              <a:t>no </a:t>
            </a:r>
            <a:r>
              <a:rPr sz="2400" b="1" spc="-10" dirty="0">
                <a:solidFill>
                  <a:srgbClr val="006666"/>
                </a:solidFill>
                <a:latin typeface="Arial"/>
                <a:cs typeface="Arial"/>
              </a:rPr>
              <a:t>cycles </a:t>
            </a:r>
            <a:r>
              <a:rPr sz="2400" b="1" dirty="0">
                <a:solidFill>
                  <a:srgbClr val="006666"/>
                </a:solidFill>
                <a:latin typeface="Arial"/>
                <a:cs typeface="Arial"/>
              </a:rPr>
              <a:t>in the graph, no deadlock  If </a:t>
            </a:r>
            <a:r>
              <a:rPr sz="2400" b="1" spc="-5" dirty="0">
                <a:solidFill>
                  <a:srgbClr val="006666"/>
                </a:solidFill>
                <a:latin typeface="Arial"/>
                <a:cs typeface="Arial"/>
              </a:rPr>
              <a:t>there are</a:t>
            </a:r>
            <a:r>
              <a:rPr sz="2400" b="1" dirty="0">
                <a:solidFill>
                  <a:srgbClr val="006666"/>
                </a:solidFill>
                <a:latin typeface="Arial"/>
                <a:cs typeface="Arial"/>
              </a:rPr>
              <a:t> </a:t>
            </a:r>
            <a:r>
              <a:rPr sz="2400" b="1" spc="-5" dirty="0">
                <a:solidFill>
                  <a:srgbClr val="006666"/>
                </a:solidFill>
                <a:latin typeface="Arial"/>
                <a:cs typeface="Arial"/>
              </a:rPr>
              <a:t>cycles:</a:t>
            </a:r>
            <a:endParaRPr sz="2400" dirty="0">
              <a:latin typeface="Arial"/>
              <a:cs typeface="Arial"/>
            </a:endParaRPr>
          </a:p>
          <a:p>
            <a:pPr marL="413384">
              <a:lnSpc>
                <a:spcPct val="100000"/>
              </a:lnSpc>
              <a:spcBef>
                <a:spcPts val="105"/>
              </a:spcBef>
            </a:pPr>
            <a:r>
              <a:rPr sz="2200" spc="-5" dirty="0">
                <a:solidFill>
                  <a:srgbClr val="006666"/>
                </a:solidFill>
                <a:latin typeface="Arial"/>
                <a:cs typeface="Arial"/>
              </a:rPr>
              <a:t>If </a:t>
            </a:r>
            <a:r>
              <a:rPr sz="2200" spc="-5" dirty="0">
                <a:solidFill>
                  <a:srgbClr val="FF0000"/>
                </a:solidFill>
                <a:latin typeface="Arial"/>
                <a:cs typeface="Arial"/>
              </a:rPr>
              <a:t>only one </a:t>
            </a:r>
            <a:r>
              <a:rPr sz="2200" spc="-5" dirty="0">
                <a:solidFill>
                  <a:srgbClr val="006666"/>
                </a:solidFill>
                <a:latin typeface="Arial"/>
                <a:cs typeface="Arial"/>
              </a:rPr>
              <a:t>resource per type,</a:t>
            </a:r>
            <a:r>
              <a:rPr sz="2200" spc="70" dirty="0">
                <a:solidFill>
                  <a:srgbClr val="006666"/>
                </a:solidFill>
                <a:latin typeface="Arial"/>
                <a:cs typeface="Arial"/>
              </a:rPr>
              <a:t> </a:t>
            </a:r>
            <a:r>
              <a:rPr sz="2200" dirty="0">
                <a:solidFill>
                  <a:srgbClr val="006666"/>
                </a:solidFill>
                <a:latin typeface="Arial"/>
                <a:cs typeface="Arial"/>
              </a:rPr>
              <a:t>deadlock</a:t>
            </a:r>
            <a:endParaRPr sz="2200" dirty="0">
              <a:latin typeface="Arial"/>
              <a:cs typeface="Arial"/>
            </a:endParaRPr>
          </a:p>
          <a:p>
            <a:pPr marL="812800">
              <a:lnSpc>
                <a:spcPct val="100000"/>
              </a:lnSpc>
              <a:spcBef>
                <a:spcPts val="245"/>
              </a:spcBef>
            </a:pPr>
            <a:r>
              <a:rPr sz="2000" dirty="0">
                <a:solidFill>
                  <a:srgbClr val="006666"/>
                </a:solidFill>
                <a:latin typeface="Arial"/>
                <a:cs typeface="Arial"/>
              </a:rPr>
              <a:t>(Why?!)</a:t>
            </a:r>
            <a:r>
              <a:rPr lang="en-CA" sz="2000" dirty="0">
                <a:solidFill>
                  <a:srgbClr val="006666"/>
                </a:solidFill>
                <a:latin typeface="Arial"/>
                <a:cs typeface="Arial"/>
              </a:rPr>
              <a:t> </a:t>
            </a:r>
            <a:r>
              <a:rPr lang="en-CA" sz="2000" dirty="0">
                <a:solidFill>
                  <a:srgbClr val="006666"/>
                </a:solidFill>
                <a:latin typeface="Arial"/>
                <a:cs typeface="Arial"/>
                <a:sym typeface="Wingdings" panose="05000000000000000000" pitchFamily="2" charset="2"/>
              </a:rPr>
              <a:t> all are holding an instance while waiting for another</a:t>
            </a:r>
          </a:p>
          <a:p>
            <a:pPr marL="812800">
              <a:lnSpc>
                <a:spcPct val="100000"/>
              </a:lnSpc>
              <a:spcBef>
                <a:spcPts val="245"/>
              </a:spcBef>
            </a:pPr>
            <a:r>
              <a:rPr sz="2200" spc="-5" dirty="0">
                <a:solidFill>
                  <a:srgbClr val="006666"/>
                </a:solidFill>
                <a:latin typeface="Arial"/>
                <a:cs typeface="Arial"/>
              </a:rPr>
              <a:t>If </a:t>
            </a:r>
            <a:r>
              <a:rPr sz="2200" spc="-5" dirty="0">
                <a:solidFill>
                  <a:srgbClr val="FF0000"/>
                </a:solidFill>
                <a:latin typeface="Arial"/>
                <a:cs typeface="Arial"/>
              </a:rPr>
              <a:t>several resources </a:t>
            </a:r>
            <a:r>
              <a:rPr sz="2200" spc="-5" dirty="0">
                <a:solidFill>
                  <a:srgbClr val="006666"/>
                </a:solidFill>
                <a:latin typeface="Arial"/>
                <a:cs typeface="Arial"/>
              </a:rPr>
              <a:t>per type, </a:t>
            </a:r>
            <a:r>
              <a:rPr sz="2200" spc="-5" dirty="0">
                <a:solidFill>
                  <a:srgbClr val="FF0000"/>
                </a:solidFill>
                <a:latin typeface="Arial"/>
                <a:cs typeface="Arial"/>
              </a:rPr>
              <a:t>possible</a:t>
            </a:r>
            <a:r>
              <a:rPr sz="2200" spc="90" dirty="0">
                <a:solidFill>
                  <a:srgbClr val="FF0000"/>
                </a:solidFill>
                <a:latin typeface="Arial"/>
                <a:cs typeface="Arial"/>
              </a:rPr>
              <a:t> </a:t>
            </a:r>
            <a:r>
              <a:rPr sz="2200" spc="-5" dirty="0">
                <a:solidFill>
                  <a:srgbClr val="006666"/>
                </a:solidFill>
                <a:latin typeface="Arial"/>
                <a:cs typeface="Arial"/>
              </a:rPr>
              <a:t>deadlock</a:t>
            </a:r>
            <a:endParaRPr sz="2200" dirty="0">
              <a:latin typeface="Arial"/>
              <a:cs typeface="Arial"/>
            </a:endParaRPr>
          </a:p>
          <a:p>
            <a:pPr marL="812800" marR="177800" algn="just">
              <a:lnSpc>
                <a:spcPts val="2160"/>
              </a:lnSpc>
              <a:spcBef>
                <a:spcPts val="520"/>
              </a:spcBef>
            </a:pPr>
            <a:r>
              <a:rPr sz="2000" dirty="0">
                <a:solidFill>
                  <a:srgbClr val="006666"/>
                </a:solidFill>
                <a:latin typeface="Arial"/>
                <a:cs typeface="Arial"/>
              </a:rPr>
              <a:t>The question must be asked: </a:t>
            </a:r>
            <a:r>
              <a:rPr sz="2000" spc="-5" dirty="0">
                <a:solidFill>
                  <a:srgbClr val="006666"/>
                </a:solidFill>
                <a:latin typeface="Arial"/>
                <a:cs typeface="Arial"/>
              </a:rPr>
              <a:t>is </a:t>
            </a:r>
            <a:r>
              <a:rPr sz="2000" dirty="0">
                <a:solidFill>
                  <a:srgbClr val="006666"/>
                </a:solidFill>
                <a:latin typeface="Arial"/>
                <a:cs typeface="Arial"/>
              </a:rPr>
              <a:t>there a process that</a:t>
            </a:r>
            <a:r>
              <a:rPr sz="2000" spc="-185" dirty="0">
                <a:solidFill>
                  <a:srgbClr val="006666"/>
                </a:solidFill>
                <a:latin typeface="Arial"/>
                <a:cs typeface="Arial"/>
              </a:rPr>
              <a:t> </a:t>
            </a:r>
            <a:r>
              <a:rPr sz="2000" dirty="0">
                <a:solidFill>
                  <a:srgbClr val="006666"/>
                </a:solidFill>
                <a:latin typeface="Arial"/>
                <a:cs typeface="Arial"/>
              </a:rPr>
              <a:t>can  terminate and if so, what other processes can terminate  as a</a:t>
            </a:r>
            <a:r>
              <a:rPr sz="2000" spc="-30" dirty="0">
                <a:solidFill>
                  <a:srgbClr val="006666"/>
                </a:solidFill>
                <a:latin typeface="Arial"/>
                <a:cs typeface="Arial"/>
              </a:rPr>
              <a:t> </a:t>
            </a:r>
            <a:r>
              <a:rPr sz="2000" dirty="0">
                <a:solidFill>
                  <a:srgbClr val="006666"/>
                </a:solidFill>
                <a:latin typeface="Arial"/>
                <a:cs typeface="Arial"/>
              </a:rPr>
              <a:t>result?</a:t>
            </a:r>
            <a:endParaRPr sz="2000" dirty="0">
              <a:latin typeface="Arial"/>
              <a:cs typeface="Arial"/>
            </a:endParaRPr>
          </a:p>
        </p:txBody>
      </p:sp>
      <p:sp>
        <p:nvSpPr>
          <p:cNvPr id="14" name="object 14"/>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757522" cy="514350"/>
          </a:xfrm>
          <a:prstGeom prst="rect">
            <a:avLst/>
          </a:prstGeom>
        </p:spPr>
        <p:txBody>
          <a:bodyPr vert="horz" wrap="square" lIns="0" tIns="13335" rIns="0" bIns="0" rtlCol="0">
            <a:spAutoFit/>
          </a:bodyPr>
          <a:lstStyle/>
          <a:p>
            <a:pPr marL="12700">
              <a:lnSpc>
                <a:spcPct val="100000"/>
              </a:lnSpc>
              <a:spcBef>
                <a:spcPts val="105"/>
              </a:spcBef>
            </a:pPr>
            <a:r>
              <a:rPr dirty="0"/>
              <a:t>Termination</a:t>
            </a:r>
            <a:r>
              <a:rPr spc="-100" dirty="0"/>
              <a:t> </a:t>
            </a:r>
            <a:r>
              <a:rPr dirty="0"/>
              <a:t>hypothesis</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36928" y="1319911"/>
            <a:ext cx="7242175" cy="224409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6666"/>
                </a:solidFill>
                <a:latin typeface="Arial"/>
                <a:cs typeface="Arial"/>
              </a:rPr>
              <a:t>A proc</a:t>
            </a:r>
            <a:r>
              <a:rPr lang="en-CA" sz="2800" b="1" spc="-5" dirty="0" err="1">
                <a:solidFill>
                  <a:srgbClr val="006666"/>
                </a:solidFill>
                <a:latin typeface="Arial"/>
                <a:cs typeface="Arial"/>
              </a:rPr>
              <a:t>ess</a:t>
            </a:r>
            <a:r>
              <a:rPr sz="2800" b="1" spc="-5" dirty="0">
                <a:solidFill>
                  <a:srgbClr val="006666"/>
                </a:solidFill>
                <a:latin typeface="Arial"/>
                <a:cs typeface="Arial"/>
              </a:rPr>
              <a:t> which has all the resources it  needs, it uses them for a finite time, then it  frees</a:t>
            </a:r>
            <a:r>
              <a:rPr sz="2800" b="1" spc="-10" dirty="0">
                <a:solidFill>
                  <a:srgbClr val="006666"/>
                </a:solidFill>
                <a:latin typeface="Arial"/>
                <a:cs typeface="Arial"/>
              </a:rPr>
              <a:t> </a:t>
            </a:r>
            <a:r>
              <a:rPr sz="2800" b="1" dirty="0">
                <a:solidFill>
                  <a:srgbClr val="006666"/>
                </a:solidFill>
                <a:latin typeface="Arial"/>
                <a:cs typeface="Arial"/>
              </a:rPr>
              <a:t>them</a:t>
            </a:r>
            <a:endParaRPr sz="2800" dirty="0">
              <a:latin typeface="Arial"/>
              <a:cs typeface="Arial"/>
            </a:endParaRPr>
          </a:p>
          <a:p>
            <a:pPr marL="12700" marR="43180">
              <a:lnSpc>
                <a:spcPct val="100000"/>
              </a:lnSpc>
              <a:spcBef>
                <a:spcPts val="675"/>
              </a:spcBef>
            </a:pPr>
            <a:r>
              <a:rPr sz="2800" b="1" spc="-5" dirty="0">
                <a:solidFill>
                  <a:srgbClr val="006666"/>
                </a:solidFill>
                <a:latin typeface="Arial"/>
                <a:cs typeface="Arial"/>
              </a:rPr>
              <a:t>We say the process ends, </a:t>
            </a:r>
            <a:r>
              <a:rPr sz="2800" b="1" spc="-10" dirty="0">
                <a:solidFill>
                  <a:srgbClr val="006666"/>
                </a:solidFill>
                <a:latin typeface="Arial"/>
                <a:cs typeface="Arial"/>
              </a:rPr>
              <a:t>but </a:t>
            </a:r>
            <a:r>
              <a:rPr sz="2800" b="1" spc="-5" dirty="0">
                <a:solidFill>
                  <a:srgbClr val="006666"/>
                </a:solidFill>
                <a:latin typeface="Arial"/>
                <a:cs typeface="Arial"/>
              </a:rPr>
              <a:t>it could </a:t>
            </a:r>
            <a:r>
              <a:rPr sz="2800" b="1" dirty="0">
                <a:solidFill>
                  <a:srgbClr val="006666"/>
                </a:solidFill>
                <a:latin typeface="Arial"/>
                <a:cs typeface="Arial"/>
              </a:rPr>
              <a:t>also  </a:t>
            </a:r>
            <a:r>
              <a:rPr sz="2800" b="1" spc="-5" dirty="0">
                <a:solidFill>
                  <a:srgbClr val="006666"/>
                </a:solidFill>
                <a:latin typeface="Arial"/>
                <a:cs typeface="Arial"/>
              </a:rPr>
              <a:t>continue, no matter</a:t>
            </a:r>
            <a:r>
              <a:rPr sz="2800" b="1" spc="35" dirty="0">
                <a:solidFill>
                  <a:srgbClr val="006666"/>
                </a:solidFill>
                <a:latin typeface="Arial"/>
                <a:cs typeface="Arial"/>
              </a:rPr>
              <a:t> </a:t>
            </a:r>
            <a:r>
              <a:rPr sz="2800" b="1" spc="-5" dirty="0">
                <a:solidFill>
                  <a:srgbClr val="006666"/>
                </a:solidFill>
                <a:latin typeface="Arial"/>
                <a:cs typeface="Arial"/>
              </a:rPr>
              <a:t>what.</a:t>
            </a:r>
            <a:endParaRPr sz="2800" dirty="0">
              <a:latin typeface="Arial"/>
              <a:cs typeface="Arial"/>
            </a:endParaRPr>
          </a:p>
        </p:txBody>
      </p:sp>
      <p:sp>
        <p:nvSpPr>
          <p:cNvPr id="6" name="object 6"/>
          <p:cNvSpPr/>
          <p:nvPr/>
        </p:nvSpPr>
        <p:spPr>
          <a:xfrm>
            <a:off x="1006754" y="2862960"/>
            <a:ext cx="228600" cy="23774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7119722" cy="514350"/>
          </a:xfrm>
          <a:prstGeom prst="rect">
            <a:avLst/>
          </a:prstGeom>
        </p:spPr>
        <p:txBody>
          <a:bodyPr vert="horz" wrap="square" lIns="0" tIns="13335" rIns="0" bIns="0" rtlCol="0">
            <a:spAutoFit/>
          </a:bodyPr>
          <a:lstStyle/>
          <a:p>
            <a:pPr marL="12700">
              <a:lnSpc>
                <a:spcPct val="100000"/>
              </a:lnSpc>
              <a:spcBef>
                <a:spcPts val="105"/>
              </a:spcBef>
            </a:pPr>
            <a:r>
              <a:rPr dirty="0"/>
              <a:t>Difference between request </a:t>
            </a:r>
            <a:r>
              <a:rPr spc="-5" dirty="0"/>
              <a:t>and</a:t>
            </a:r>
            <a:r>
              <a:rPr spc="-80" dirty="0"/>
              <a:t> </a:t>
            </a:r>
            <a:r>
              <a:rPr spc="-5" dirty="0"/>
              <a:t>wait</a:t>
            </a:r>
          </a:p>
        </p:txBody>
      </p:sp>
      <p:sp>
        <p:nvSpPr>
          <p:cNvPr id="4" name="object 4"/>
          <p:cNvSpPr/>
          <p:nvPr/>
        </p:nvSpPr>
        <p:spPr>
          <a:xfrm>
            <a:off x="1006754" y="1454530"/>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36928" y="1277238"/>
            <a:ext cx="7348855" cy="4079875"/>
          </a:xfrm>
          <a:prstGeom prst="rect">
            <a:avLst/>
          </a:prstGeom>
        </p:spPr>
        <p:txBody>
          <a:bodyPr vert="horz" wrap="square" lIns="0" tIns="54610" rIns="0" bIns="0" rtlCol="0">
            <a:spAutoFit/>
          </a:bodyPr>
          <a:lstStyle/>
          <a:p>
            <a:pPr marL="12700" marR="5080">
              <a:lnSpc>
                <a:spcPct val="90000"/>
              </a:lnSpc>
              <a:spcBef>
                <a:spcPts val="430"/>
              </a:spcBef>
            </a:pPr>
            <a:r>
              <a:rPr sz="2800" b="1" spc="-5" dirty="0">
                <a:solidFill>
                  <a:srgbClr val="006666"/>
                </a:solidFill>
                <a:latin typeface="Arial"/>
                <a:cs typeface="Arial"/>
              </a:rPr>
              <a:t>In reality, a process that requests a  resource does </a:t>
            </a:r>
            <a:r>
              <a:rPr sz="2800" b="1" spc="-10" dirty="0">
                <a:solidFill>
                  <a:srgbClr val="006666"/>
                </a:solidFill>
                <a:latin typeface="Arial"/>
                <a:cs typeface="Arial"/>
              </a:rPr>
              <a:t>not </a:t>
            </a:r>
            <a:r>
              <a:rPr sz="2800" b="1" spc="-5" dirty="0">
                <a:solidFill>
                  <a:srgbClr val="006666"/>
                </a:solidFill>
                <a:latin typeface="Arial"/>
                <a:cs typeface="Arial"/>
              </a:rPr>
              <a:t>necessarily have to stop  immediately while waiting for it to be given  to it</a:t>
            </a:r>
            <a:r>
              <a:rPr sz="2800" b="1" spc="5" dirty="0">
                <a:solidFill>
                  <a:srgbClr val="006666"/>
                </a:solidFill>
                <a:latin typeface="Arial"/>
                <a:cs typeface="Arial"/>
              </a:rPr>
              <a:t> </a:t>
            </a:r>
            <a:r>
              <a:rPr sz="2800" b="1" spc="-5" dirty="0">
                <a:solidFill>
                  <a:srgbClr val="006666"/>
                </a:solidFill>
                <a:latin typeface="Arial"/>
                <a:cs typeface="Arial"/>
              </a:rPr>
              <a:t>...</a:t>
            </a:r>
            <a:endParaRPr sz="2800">
              <a:latin typeface="Arial"/>
              <a:cs typeface="Arial"/>
            </a:endParaRPr>
          </a:p>
          <a:p>
            <a:pPr marL="12700" marR="48260">
              <a:lnSpc>
                <a:spcPts val="3030"/>
              </a:lnSpc>
              <a:spcBef>
                <a:spcPts val="715"/>
              </a:spcBef>
            </a:pPr>
            <a:r>
              <a:rPr sz="2800" b="1" spc="-5" dirty="0">
                <a:solidFill>
                  <a:srgbClr val="006666"/>
                </a:solidFill>
                <a:latin typeface="Arial"/>
                <a:cs typeface="Arial"/>
              </a:rPr>
              <a:t>However if the resource is </a:t>
            </a:r>
            <a:r>
              <a:rPr sz="2800" b="1" spc="-10" dirty="0">
                <a:solidFill>
                  <a:srgbClr val="006666"/>
                </a:solidFill>
                <a:latin typeface="Arial"/>
                <a:cs typeface="Arial"/>
              </a:rPr>
              <a:t>not </a:t>
            </a:r>
            <a:r>
              <a:rPr sz="2800" b="1" spc="-5" dirty="0">
                <a:solidFill>
                  <a:srgbClr val="006666"/>
                </a:solidFill>
                <a:latin typeface="Arial"/>
                <a:cs typeface="Arial"/>
              </a:rPr>
              <a:t>given to it, it  will have to stop at some</a:t>
            </a:r>
            <a:r>
              <a:rPr sz="2800" b="1" spc="65" dirty="0">
                <a:solidFill>
                  <a:srgbClr val="006666"/>
                </a:solidFill>
                <a:latin typeface="Arial"/>
                <a:cs typeface="Arial"/>
              </a:rPr>
              <a:t> </a:t>
            </a:r>
            <a:r>
              <a:rPr sz="2800" b="1" spc="-5" dirty="0">
                <a:solidFill>
                  <a:srgbClr val="006666"/>
                </a:solidFill>
                <a:latin typeface="Arial"/>
                <a:cs typeface="Arial"/>
              </a:rPr>
              <a:t>point.</a:t>
            </a:r>
            <a:endParaRPr sz="2800">
              <a:latin typeface="Arial"/>
              <a:cs typeface="Arial"/>
            </a:endParaRPr>
          </a:p>
          <a:p>
            <a:pPr marL="12700" marR="364490" algn="just">
              <a:lnSpc>
                <a:spcPct val="90000"/>
              </a:lnSpc>
              <a:spcBef>
                <a:spcPts val="620"/>
              </a:spcBef>
            </a:pPr>
            <a:r>
              <a:rPr sz="2800" b="1" spc="-5" dirty="0">
                <a:solidFill>
                  <a:srgbClr val="006666"/>
                </a:solidFill>
                <a:latin typeface="Arial"/>
                <a:cs typeface="Arial"/>
              </a:rPr>
              <a:t>So in the deadlock </a:t>
            </a:r>
            <a:r>
              <a:rPr sz="2800" b="1" spc="-10" dirty="0">
                <a:solidFill>
                  <a:srgbClr val="006666"/>
                </a:solidFill>
                <a:latin typeface="Arial"/>
                <a:cs typeface="Arial"/>
              </a:rPr>
              <a:t>analysis we </a:t>
            </a:r>
            <a:r>
              <a:rPr sz="2800" b="1" spc="-5" dirty="0">
                <a:solidFill>
                  <a:srgbClr val="006666"/>
                </a:solidFill>
                <a:latin typeface="Arial"/>
                <a:cs typeface="Arial"/>
              </a:rPr>
              <a:t>make the  assumption </a:t>
            </a:r>
            <a:r>
              <a:rPr sz="2800" b="1" spc="-5" dirty="0">
                <a:solidFill>
                  <a:srgbClr val="FF3300"/>
                </a:solidFill>
                <a:latin typeface="Arial"/>
                <a:cs typeface="Arial"/>
              </a:rPr>
              <a:t>that a process stops when </a:t>
            </a:r>
            <a:r>
              <a:rPr sz="2800" b="1" dirty="0">
                <a:solidFill>
                  <a:srgbClr val="FF3300"/>
                </a:solidFill>
                <a:latin typeface="Arial"/>
                <a:cs typeface="Arial"/>
              </a:rPr>
              <a:t>it  </a:t>
            </a:r>
            <a:r>
              <a:rPr sz="2800" b="1" spc="-5" dirty="0">
                <a:solidFill>
                  <a:srgbClr val="FF3300"/>
                </a:solidFill>
                <a:latin typeface="Arial"/>
                <a:cs typeface="Arial"/>
              </a:rPr>
              <a:t>requests a resource, if this request is </a:t>
            </a:r>
            <a:r>
              <a:rPr sz="2800" b="1" spc="-10" dirty="0">
                <a:solidFill>
                  <a:srgbClr val="FF3300"/>
                </a:solidFill>
                <a:latin typeface="Arial"/>
                <a:cs typeface="Arial"/>
              </a:rPr>
              <a:t>not  </a:t>
            </a:r>
            <a:r>
              <a:rPr sz="2800" b="1" dirty="0">
                <a:solidFill>
                  <a:srgbClr val="FF3300"/>
                </a:solidFill>
                <a:latin typeface="Arial"/>
                <a:cs typeface="Arial"/>
              </a:rPr>
              <a:t>satisfied</a:t>
            </a:r>
            <a:r>
              <a:rPr sz="2800" b="1" spc="10" dirty="0">
                <a:solidFill>
                  <a:srgbClr val="FF3300"/>
                </a:solidFill>
                <a:latin typeface="Arial"/>
                <a:cs typeface="Arial"/>
              </a:rPr>
              <a:t> </a:t>
            </a:r>
            <a:r>
              <a:rPr sz="2800" b="1" spc="-5" dirty="0">
                <a:solidFill>
                  <a:srgbClr val="FF3300"/>
                </a:solidFill>
                <a:latin typeface="Arial"/>
                <a:cs typeface="Arial"/>
              </a:rPr>
              <a:t>immediately</a:t>
            </a:r>
            <a:endParaRPr sz="2800">
              <a:latin typeface="Arial"/>
              <a:cs typeface="Arial"/>
            </a:endParaRPr>
          </a:p>
        </p:txBody>
      </p:sp>
      <p:sp>
        <p:nvSpPr>
          <p:cNvPr id="6" name="object 6"/>
          <p:cNvSpPr/>
          <p:nvPr/>
        </p:nvSpPr>
        <p:spPr>
          <a:xfrm>
            <a:off x="1006754" y="3076397"/>
            <a:ext cx="228600" cy="23804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3930141"/>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967322" cy="514350"/>
          </a:xfrm>
          <a:prstGeom prst="rect">
            <a:avLst/>
          </a:prstGeom>
        </p:spPr>
        <p:txBody>
          <a:bodyPr vert="horz" wrap="square" lIns="0" tIns="13335" rIns="0" bIns="0" rtlCol="0">
            <a:spAutoFit/>
          </a:bodyPr>
          <a:lstStyle/>
          <a:p>
            <a:pPr marL="12700">
              <a:lnSpc>
                <a:spcPct val="100000"/>
              </a:lnSpc>
              <a:spcBef>
                <a:spcPts val="105"/>
              </a:spcBef>
            </a:pPr>
            <a:r>
              <a:rPr dirty="0"/>
              <a:t>Deadlocks: </a:t>
            </a:r>
            <a:r>
              <a:rPr spc="-5" dirty="0"/>
              <a:t>important</a:t>
            </a:r>
            <a:r>
              <a:rPr spc="-90" dirty="0"/>
              <a:t> </a:t>
            </a:r>
            <a:r>
              <a:rPr dirty="0"/>
              <a:t>concepts</a:t>
            </a:r>
          </a:p>
        </p:txBody>
      </p:sp>
      <p:sp>
        <p:nvSpPr>
          <p:cNvPr id="4" name="object 4"/>
          <p:cNvSpPr/>
          <p:nvPr/>
        </p:nvSpPr>
        <p:spPr>
          <a:xfrm>
            <a:off x="1006754" y="1475866"/>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06754" y="1915032"/>
            <a:ext cx="198119" cy="2026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463928" y="2259457"/>
            <a:ext cx="271272" cy="28041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63928" y="2661792"/>
            <a:ext cx="271272" cy="28041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3158312"/>
            <a:ext cx="198119" cy="20299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463928" y="3503421"/>
            <a:ext cx="271272" cy="280415"/>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63928" y="3905758"/>
            <a:ext cx="271272" cy="28041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921129" y="4324858"/>
            <a:ext cx="213360" cy="21945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463928" y="4673549"/>
            <a:ext cx="271272" cy="28072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463928" y="5076444"/>
            <a:ext cx="271272" cy="280416"/>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1336928" y="1248028"/>
            <a:ext cx="5066030" cy="4123054"/>
          </a:xfrm>
          <a:prstGeom prst="rect">
            <a:avLst/>
          </a:prstGeom>
        </p:spPr>
        <p:txBody>
          <a:bodyPr vert="horz" wrap="square" lIns="0" tIns="12700" rIns="0" bIns="0" rtlCol="0">
            <a:spAutoFit/>
          </a:bodyPr>
          <a:lstStyle/>
          <a:p>
            <a:pPr marL="12700" marR="134620">
              <a:lnSpc>
                <a:spcPct val="120100"/>
              </a:lnSpc>
              <a:spcBef>
                <a:spcPts val="100"/>
              </a:spcBef>
            </a:pPr>
            <a:r>
              <a:rPr sz="2400" b="1" dirty="0">
                <a:solidFill>
                  <a:srgbClr val="006666"/>
                </a:solidFill>
                <a:latin typeface="Arial"/>
                <a:cs typeface="Arial"/>
              </a:rPr>
              <a:t>The </a:t>
            </a:r>
            <a:r>
              <a:rPr sz="2400" b="1" spc="-5" dirty="0">
                <a:solidFill>
                  <a:srgbClr val="006666"/>
                </a:solidFill>
                <a:latin typeface="Arial"/>
                <a:cs typeface="Arial"/>
              </a:rPr>
              <a:t>deadlock </a:t>
            </a:r>
            <a:r>
              <a:rPr sz="2400" b="1" dirty="0">
                <a:solidFill>
                  <a:srgbClr val="006666"/>
                </a:solidFill>
                <a:latin typeface="Arial"/>
                <a:cs typeface="Arial"/>
              </a:rPr>
              <a:t>problem  </a:t>
            </a:r>
            <a:r>
              <a:rPr sz="2400" b="1" spc="-5" dirty="0">
                <a:solidFill>
                  <a:srgbClr val="006666"/>
                </a:solidFill>
                <a:latin typeface="Arial"/>
                <a:cs typeface="Arial"/>
              </a:rPr>
              <a:t>Characterization: </a:t>
            </a:r>
            <a:r>
              <a:rPr sz="2400" b="1" dirty="0">
                <a:solidFill>
                  <a:srgbClr val="006666"/>
                </a:solidFill>
                <a:latin typeface="Arial"/>
                <a:cs typeface="Arial"/>
              </a:rPr>
              <a:t>the </a:t>
            </a:r>
            <a:r>
              <a:rPr sz="2400" b="1" spc="-5" dirty="0">
                <a:solidFill>
                  <a:srgbClr val="006666"/>
                </a:solidFill>
                <a:latin typeface="Arial"/>
                <a:cs typeface="Arial"/>
              </a:rPr>
              <a:t>4</a:t>
            </a:r>
            <a:r>
              <a:rPr sz="2400" b="1" spc="15" dirty="0">
                <a:solidFill>
                  <a:srgbClr val="006666"/>
                </a:solidFill>
                <a:latin typeface="Arial"/>
                <a:cs typeface="Arial"/>
              </a:rPr>
              <a:t> </a:t>
            </a:r>
            <a:r>
              <a:rPr sz="2400" b="1" spc="-5" dirty="0">
                <a:solidFill>
                  <a:srgbClr val="006666"/>
                </a:solidFill>
                <a:latin typeface="Arial"/>
                <a:cs typeface="Arial"/>
              </a:rPr>
              <a:t>conditions</a:t>
            </a:r>
            <a:endParaRPr sz="2400">
              <a:latin typeface="Arial"/>
              <a:cs typeface="Arial"/>
            </a:endParaRPr>
          </a:p>
          <a:p>
            <a:pPr marL="413384" marR="1259205">
              <a:lnSpc>
                <a:spcPts val="3170"/>
              </a:lnSpc>
              <a:spcBef>
                <a:spcPts val="185"/>
              </a:spcBef>
            </a:pPr>
            <a:r>
              <a:rPr sz="2200" spc="-5" dirty="0">
                <a:solidFill>
                  <a:srgbClr val="006666"/>
                </a:solidFill>
                <a:latin typeface="Arial"/>
                <a:cs typeface="Arial"/>
              </a:rPr>
              <a:t>Resource allocation graphs  Safe</a:t>
            </a:r>
            <a:r>
              <a:rPr sz="2200" dirty="0">
                <a:solidFill>
                  <a:srgbClr val="006666"/>
                </a:solidFill>
                <a:latin typeface="Arial"/>
                <a:cs typeface="Arial"/>
              </a:rPr>
              <a:t> </a:t>
            </a:r>
            <a:r>
              <a:rPr sz="2200" spc="-5" dirty="0">
                <a:solidFill>
                  <a:srgbClr val="006666"/>
                </a:solidFill>
                <a:latin typeface="Arial"/>
                <a:cs typeface="Arial"/>
              </a:rPr>
              <a:t>sequences</a:t>
            </a:r>
            <a:endParaRPr sz="2200">
              <a:latin typeface="Arial"/>
              <a:cs typeface="Arial"/>
            </a:endParaRPr>
          </a:p>
          <a:p>
            <a:pPr marL="12700">
              <a:lnSpc>
                <a:spcPct val="100000"/>
              </a:lnSpc>
              <a:spcBef>
                <a:spcPts val="385"/>
              </a:spcBef>
            </a:pPr>
            <a:r>
              <a:rPr sz="2400" b="1" dirty="0">
                <a:solidFill>
                  <a:srgbClr val="006666"/>
                </a:solidFill>
                <a:latin typeface="Arial"/>
                <a:cs typeface="Arial"/>
              </a:rPr>
              <a:t>Methods of dealing </a:t>
            </a:r>
            <a:r>
              <a:rPr sz="2400" b="1" spc="5" dirty="0">
                <a:solidFill>
                  <a:srgbClr val="006666"/>
                </a:solidFill>
                <a:latin typeface="Arial"/>
                <a:cs typeface="Arial"/>
              </a:rPr>
              <a:t>with</a:t>
            </a:r>
            <a:r>
              <a:rPr sz="2400" b="1" spc="-150" dirty="0">
                <a:solidFill>
                  <a:srgbClr val="006666"/>
                </a:solidFill>
                <a:latin typeface="Arial"/>
                <a:cs typeface="Arial"/>
              </a:rPr>
              <a:t> </a:t>
            </a:r>
            <a:r>
              <a:rPr sz="2400" b="1" spc="-5" dirty="0">
                <a:solidFill>
                  <a:srgbClr val="006666"/>
                </a:solidFill>
                <a:latin typeface="Arial"/>
                <a:cs typeface="Arial"/>
              </a:rPr>
              <a:t>deadlocks</a:t>
            </a:r>
            <a:endParaRPr sz="2400">
              <a:latin typeface="Arial"/>
              <a:cs typeface="Arial"/>
            </a:endParaRPr>
          </a:p>
          <a:p>
            <a:pPr marL="413384" marR="2345055">
              <a:lnSpc>
                <a:spcPct val="120000"/>
              </a:lnSpc>
            </a:pPr>
            <a:r>
              <a:rPr sz="2200" spc="-5" dirty="0">
                <a:solidFill>
                  <a:srgbClr val="006666"/>
                </a:solidFill>
                <a:latin typeface="Arial"/>
                <a:cs typeface="Arial"/>
              </a:rPr>
              <a:t>Prevent</a:t>
            </a:r>
            <a:r>
              <a:rPr sz="2200" spc="-25" dirty="0">
                <a:solidFill>
                  <a:srgbClr val="006666"/>
                </a:solidFill>
                <a:latin typeface="Arial"/>
                <a:cs typeface="Arial"/>
              </a:rPr>
              <a:t> </a:t>
            </a:r>
            <a:r>
              <a:rPr sz="2200" spc="-5" dirty="0">
                <a:solidFill>
                  <a:srgbClr val="006666"/>
                </a:solidFill>
                <a:latin typeface="Arial"/>
                <a:cs typeface="Arial"/>
              </a:rPr>
              <a:t>deadlocks  Avoid</a:t>
            </a:r>
            <a:r>
              <a:rPr sz="2200" spc="-20" dirty="0">
                <a:solidFill>
                  <a:srgbClr val="006666"/>
                </a:solidFill>
                <a:latin typeface="Arial"/>
                <a:cs typeface="Arial"/>
              </a:rPr>
              <a:t> </a:t>
            </a:r>
            <a:r>
              <a:rPr sz="2200" dirty="0">
                <a:solidFill>
                  <a:srgbClr val="006666"/>
                </a:solidFill>
                <a:latin typeface="Arial"/>
                <a:cs typeface="Arial"/>
              </a:rPr>
              <a:t>deadlocks</a:t>
            </a:r>
            <a:endParaRPr sz="2200">
              <a:latin typeface="Arial"/>
              <a:cs typeface="Arial"/>
            </a:endParaRPr>
          </a:p>
          <a:p>
            <a:pPr marL="812800">
              <a:lnSpc>
                <a:spcPct val="100000"/>
              </a:lnSpc>
              <a:spcBef>
                <a:spcPts val="484"/>
              </a:spcBef>
            </a:pPr>
            <a:r>
              <a:rPr sz="2000" spc="-5" dirty="0">
                <a:solidFill>
                  <a:srgbClr val="006666"/>
                </a:solidFill>
                <a:latin typeface="Arial"/>
                <a:cs typeface="Arial"/>
              </a:rPr>
              <a:t>Safe </a:t>
            </a:r>
            <a:r>
              <a:rPr sz="2000" dirty="0">
                <a:solidFill>
                  <a:srgbClr val="006666"/>
                </a:solidFill>
                <a:latin typeface="Arial"/>
                <a:cs typeface="Arial"/>
              </a:rPr>
              <a:t>and unsafe</a:t>
            </a:r>
            <a:r>
              <a:rPr sz="2000" spc="-60" dirty="0">
                <a:solidFill>
                  <a:srgbClr val="006666"/>
                </a:solidFill>
                <a:latin typeface="Arial"/>
                <a:cs typeface="Arial"/>
              </a:rPr>
              <a:t> </a:t>
            </a:r>
            <a:r>
              <a:rPr sz="2000" dirty="0">
                <a:solidFill>
                  <a:srgbClr val="006666"/>
                </a:solidFill>
                <a:latin typeface="Arial"/>
                <a:cs typeface="Arial"/>
              </a:rPr>
              <a:t>states</a:t>
            </a:r>
            <a:endParaRPr sz="2000">
              <a:latin typeface="Arial"/>
              <a:cs typeface="Arial"/>
            </a:endParaRPr>
          </a:p>
          <a:p>
            <a:pPr marL="413384">
              <a:lnSpc>
                <a:spcPct val="100000"/>
              </a:lnSpc>
              <a:spcBef>
                <a:spcPts val="520"/>
              </a:spcBef>
            </a:pPr>
            <a:r>
              <a:rPr sz="2200" spc="-5" dirty="0">
                <a:solidFill>
                  <a:srgbClr val="006666"/>
                </a:solidFill>
                <a:latin typeface="Arial"/>
                <a:cs typeface="Arial"/>
              </a:rPr>
              <a:t>Detect</a:t>
            </a:r>
            <a:r>
              <a:rPr sz="2200" spc="5" dirty="0">
                <a:solidFill>
                  <a:srgbClr val="006666"/>
                </a:solidFill>
                <a:latin typeface="Arial"/>
                <a:cs typeface="Arial"/>
              </a:rPr>
              <a:t> </a:t>
            </a:r>
            <a:r>
              <a:rPr sz="2200" spc="-5" dirty="0">
                <a:solidFill>
                  <a:srgbClr val="006666"/>
                </a:solidFill>
                <a:latin typeface="Arial"/>
                <a:cs typeface="Arial"/>
              </a:rPr>
              <a:t>deadlocks</a:t>
            </a:r>
            <a:endParaRPr sz="2200">
              <a:latin typeface="Arial"/>
              <a:cs typeface="Arial"/>
            </a:endParaRPr>
          </a:p>
          <a:p>
            <a:pPr marL="413384">
              <a:lnSpc>
                <a:spcPct val="100000"/>
              </a:lnSpc>
              <a:spcBef>
                <a:spcPts val="530"/>
              </a:spcBef>
            </a:pPr>
            <a:r>
              <a:rPr sz="2200" spc="-5" dirty="0">
                <a:solidFill>
                  <a:srgbClr val="006666"/>
                </a:solidFill>
                <a:latin typeface="Arial"/>
                <a:cs typeface="Arial"/>
              </a:rPr>
              <a:t>Recover from</a:t>
            </a:r>
            <a:r>
              <a:rPr sz="2200" spc="35" dirty="0">
                <a:solidFill>
                  <a:srgbClr val="006666"/>
                </a:solidFill>
                <a:latin typeface="Arial"/>
                <a:cs typeface="Arial"/>
              </a:rPr>
              <a:t> </a:t>
            </a:r>
            <a:r>
              <a:rPr sz="2200" spc="-5" dirty="0">
                <a:solidFill>
                  <a:srgbClr val="006666"/>
                </a:solidFill>
                <a:latin typeface="Arial"/>
                <a:cs typeface="Arial"/>
              </a:rPr>
              <a:t>deadlock</a:t>
            </a:r>
            <a:endParaRPr sz="2200">
              <a:latin typeface="Arial"/>
              <a:cs typeface="Arial"/>
            </a:endParaRPr>
          </a:p>
        </p:txBody>
      </p:sp>
      <p:sp>
        <p:nvSpPr>
          <p:cNvPr id="15" name="object 15"/>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6" name="object 16"/>
          <p:cNvSpPr txBox="1"/>
          <p:nvPr/>
        </p:nvSpPr>
        <p:spPr>
          <a:xfrm>
            <a:off x="8259444"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a:t>
            </a:fld>
            <a:endParaRPr sz="1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433922" cy="514350"/>
          </a:xfrm>
          <a:prstGeom prst="rect">
            <a:avLst/>
          </a:prstGeom>
        </p:spPr>
        <p:txBody>
          <a:bodyPr vert="horz" wrap="square" lIns="0" tIns="13335" rIns="0" bIns="0" rtlCol="0">
            <a:spAutoFit/>
          </a:bodyPr>
          <a:lstStyle/>
          <a:p>
            <a:pPr marL="12700">
              <a:lnSpc>
                <a:spcPct val="100000"/>
              </a:lnSpc>
              <a:spcBef>
                <a:spcPts val="105"/>
              </a:spcBef>
            </a:pPr>
            <a:r>
              <a:rPr spc="-5" dirty="0"/>
              <a:t>Methods </a:t>
            </a:r>
            <a:r>
              <a:rPr dirty="0"/>
              <a:t>for handling</a:t>
            </a:r>
            <a:r>
              <a:rPr spc="-120" dirty="0"/>
              <a:t> </a:t>
            </a:r>
            <a:r>
              <a:rPr dirty="0"/>
              <a:t>deadlock</a:t>
            </a:r>
          </a:p>
        </p:txBody>
      </p:sp>
      <p:sp>
        <p:nvSpPr>
          <p:cNvPr id="4" name="object 4"/>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186304"/>
            <a:ext cx="271272" cy="28041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463928" y="2588641"/>
            <a:ext cx="271272" cy="28041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06754" y="3085464"/>
            <a:ext cx="198119" cy="2026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3890517"/>
            <a:ext cx="198119" cy="20269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6754" y="4329429"/>
            <a:ext cx="198119" cy="20269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63928" y="5052059"/>
            <a:ext cx="295656" cy="303275"/>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1336928" y="1321434"/>
            <a:ext cx="7362190" cy="4415790"/>
          </a:xfrm>
          <a:prstGeom prst="rect">
            <a:avLst/>
          </a:prstGeom>
        </p:spPr>
        <p:txBody>
          <a:bodyPr vert="horz" wrap="square" lIns="0" tIns="12700" rIns="0" bIns="0" rtlCol="0">
            <a:spAutoFit/>
          </a:bodyPr>
          <a:lstStyle/>
          <a:p>
            <a:pPr marL="12700" marR="670560">
              <a:lnSpc>
                <a:spcPct val="100000"/>
              </a:lnSpc>
              <a:spcBef>
                <a:spcPts val="100"/>
              </a:spcBef>
            </a:pPr>
            <a:r>
              <a:rPr sz="2400" b="1" spc="-5" dirty="0">
                <a:solidFill>
                  <a:srgbClr val="006666"/>
                </a:solidFill>
                <a:latin typeface="Arial"/>
                <a:cs typeface="Arial"/>
              </a:rPr>
              <a:t>Prevent: </a:t>
            </a:r>
            <a:r>
              <a:rPr sz="2400" b="1" dirty="0">
                <a:solidFill>
                  <a:srgbClr val="006666"/>
                </a:solidFill>
                <a:latin typeface="Arial"/>
                <a:cs typeface="Arial"/>
              </a:rPr>
              <a:t>design the </a:t>
            </a:r>
            <a:r>
              <a:rPr sz="2400" b="1" spc="-10" dirty="0">
                <a:solidFill>
                  <a:srgbClr val="006666"/>
                </a:solidFill>
                <a:latin typeface="Arial"/>
                <a:cs typeface="Arial"/>
              </a:rPr>
              <a:t>system </a:t>
            </a:r>
            <a:r>
              <a:rPr sz="2400" b="1" dirty="0">
                <a:solidFill>
                  <a:srgbClr val="006666"/>
                </a:solidFill>
                <a:latin typeface="Arial"/>
                <a:cs typeface="Arial"/>
              </a:rPr>
              <a:t>in </a:t>
            </a:r>
            <a:r>
              <a:rPr sz="2400" b="1" spc="-5" dirty="0">
                <a:solidFill>
                  <a:srgbClr val="006666"/>
                </a:solidFill>
                <a:latin typeface="Arial"/>
                <a:cs typeface="Arial"/>
              </a:rPr>
              <a:t>such a </a:t>
            </a:r>
            <a:r>
              <a:rPr sz="2400" b="1" spc="5" dirty="0">
                <a:solidFill>
                  <a:srgbClr val="006666"/>
                </a:solidFill>
                <a:latin typeface="Arial"/>
                <a:cs typeface="Arial"/>
              </a:rPr>
              <a:t>way </a:t>
            </a:r>
            <a:r>
              <a:rPr sz="2400" b="1" dirty="0">
                <a:solidFill>
                  <a:srgbClr val="006666"/>
                </a:solidFill>
                <a:latin typeface="Arial"/>
                <a:cs typeface="Arial"/>
              </a:rPr>
              <a:t>that  </a:t>
            </a:r>
            <a:r>
              <a:rPr sz="2400" b="1" spc="-5" dirty="0">
                <a:solidFill>
                  <a:srgbClr val="006666"/>
                </a:solidFill>
                <a:latin typeface="Arial"/>
                <a:cs typeface="Arial"/>
              </a:rPr>
              <a:t>deadlock </a:t>
            </a:r>
            <a:r>
              <a:rPr sz="2400" b="1" dirty="0">
                <a:solidFill>
                  <a:srgbClr val="006666"/>
                </a:solidFill>
                <a:latin typeface="Arial"/>
                <a:cs typeface="Arial"/>
              </a:rPr>
              <a:t>is </a:t>
            </a:r>
            <a:r>
              <a:rPr sz="2400" b="1" spc="-5" dirty="0">
                <a:solidFill>
                  <a:srgbClr val="006666"/>
                </a:solidFill>
                <a:latin typeface="Arial"/>
                <a:cs typeface="Arial"/>
              </a:rPr>
              <a:t>not</a:t>
            </a:r>
            <a:r>
              <a:rPr sz="2400" b="1" spc="-35" dirty="0">
                <a:solidFill>
                  <a:srgbClr val="006666"/>
                </a:solidFill>
                <a:latin typeface="Arial"/>
                <a:cs typeface="Arial"/>
              </a:rPr>
              <a:t> </a:t>
            </a:r>
            <a:r>
              <a:rPr sz="2400" b="1" spc="-5" dirty="0">
                <a:solidFill>
                  <a:srgbClr val="006666"/>
                </a:solidFill>
                <a:latin typeface="Arial"/>
                <a:cs typeface="Arial"/>
              </a:rPr>
              <a:t>possible</a:t>
            </a:r>
            <a:endParaRPr sz="2400">
              <a:latin typeface="Arial"/>
              <a:cs typeface="Arial"/>
            </a:endParaRPr>
          </a:p>
          <a:p>
            <a:pPr marL="413384" marR="3600450">
              <a:lnSpc>
                <a:spcPts val="3170"/>
              </a:lnSpc>
              <a:spcBef>
                <a:spcPts val="190"/>
              </a:spcBef>
            </a:pPr>
            <a:r>
              <a:rPr sz="2200" dirty="0">
                <a:solidFill>
                  <a:srgbClr val="006666"/>
                </a:solidFill>
                <a:latin typeface="Arial"/>
                <a:cs typeface="Arial"/>
              </a:rPr>
              <a:t>difficult, </a:t>
            </a:r>
            <a:r>
              <a:rPr sz="2200" spc="-5" dirty="0">
                <a:solidFill>
                  <a:srgbClr val="006666"/>
                </a:solidFill>
                <a:latin typeface="Arial"/>
                <a:cs typeface="Arial"/>
              </a:rPr>
              <a:t>very restrictive  suitable for critical</a:t>
            </a:r>
            <a:r>
              <a:rPr sz="2200" spc="20" dirty="0">
                <a:solidFill>
                  <a:srgbClr val="006666"/>
                </a:solidFill>
                <a:latin typeface="Arial"/>
                <a:cs typeface="Arial"/>
              </a:rPr>
              <a:t> </a:t>
            </a:r>
            <a:r>
              <a:rPr sz="2200" spc="-5" dirty="0">
                <a:solidFill>
                  <a:srgbClr val="006666"/>
                </a:solidFill>
                <a:latin typeface="Arial"/>
                <a:cs typeface="Arial"/>
              </a:rPr>
              <a:t>systems</a:t>
            </a:r>
            <a:endParaRPr sz="2200">
              <a:latin typeface="Arial"/>
              <a:cs typeface="Arial"/>
            </a:endParaRPr>
          </a:p>
          <a:p>
            <a:pPr marL="12700">
              <a:lnSpc>
                <a:spcPct val="100000"/>
              </a:lnSpc>
              <a:spcBef>
                <a:spcPts val="384"/>
              </a:spcBef>
            </a:pPr>
            <a:r>
              <a:rPr sz="2400" b="1" spc="-5" dirty="0">
                <a:solidFill>
                  <a:srgbClr val="006666"/>
                </a:solidFill>
                <a:latin typeface="Arial"/>
                <a:cs typeface="Arial"/>
              </a:rPr>
              <a:t>Avoid: deadlocks </a:t>
            </a:r>
            <a:r>
              <a:rPr sz="2400" b="1" dirty="0">
                <a:solidFill>
                  <a:srgbClr val="006666"/>
                </a:solidFill>
                <a:latin typeface="Arial"/>
                <a:cs typeface="Arial"/>
              </a:rPr>
              <a:t>are </a:t>
            </a:r>
            <a:r>
              <a:rPr sz="2400" b="1" spc="-5" dirty="0">
                <a:solidFill>
                  <a:srgbClr val="006666"/>
                </a:solidFill>
                <a:latin typeface="Arial"/>
                <a:cs typeface="Arial"/>
              </a:rPr>
              <a:t>possible, but </a:t>
            </a:r>
            <a:r>
              <a:rPr sz="2400" b="1" dirty="0">
                <a:solidFill>
                  <a:srgbClr val="006666"/>
                </a:solidFill>
                <a:latin typeface="Arial"/>
                <a:cs typeface="Arial"/>
              </a:rPr>
              <a:t>are </a:t>
            </a:r>
            <a:r>
              <a:rPr sz="2400" b="1" spc="-5" dirty="0">
                <a:solidFill>
                  <a:srgbClr val="006666"/>
                </a:solidFill>
                <a:latin typeface="Arial"/>
                <a:cs typeface="Arial"/>
              </a:rPr>
              <a:t>avoided</a:t>
            </a:r>
            <a:endParaRPr sz="2400">
              <a:latin typeface="Arial"/>
              <a:cs typeface="Arial"/>
            </a:endParaRPr>
          </a:p>
          <a:p>
            <a:pPr marL="12700">
              <a:lnSpc>
                <a:spcPct val="100000"/>
              </a:lnSpc>
            </a:pPr>
            <a:r>
              <a:rPr sz="2400" b="1" spc="-5" dirty="0">
                <a:solidFill>
                  <a:srgbClr val="006666"/>
                </a:solidFill>
                <a:latin typeface="Arial"/>
                <a:cs typeface="Arial"/>
              </a:rPr>
              <a:t>(avoidance)</a:t>
            </a:r>
            <a:endParaRPr sz="2400">
              <a:latin typeface="Arial"/>
              <a:cs typeface="Arial"/>
            </a:endParaRPr>
          </a:p>
          <a:p>
            <a:pPr marL="12700">
              <a:lnSpc>
                <a:spcPct val="100000"/>
              </a:lnSpc>
              <a:spcBef>
                <a:spcPts val="575"/>
              </a:spcBef>
            </a:pPr>
            <a:r>
              <a:rPr sz="2400" b="1" spc="-5" dirty="0">
                <a:solidFill>
                  <a:srgbClr val="006666"/>
                </a:solidFill>
                <a:latin typeface="Arial"/>
                <a:cs typeface="Arial"/>
              </a:rPr>
              <a:t>Detect </a:t>
            </a:r>
            <a:r>
              <a:rPr sz="2400" b="1" dirty="0">
                <a:solidFill>
                  <a:srgbClr val="006666"/>
                </a:solidFill>
                <a:latin typeface="Arial"/>
                <a:cs typeface="Arial"/>
              </a:rPr>
              <a:t>and </a:t>
            </a:r>
            <a:r>
              <a:rPr sz="2400" b="1" spc="-5" dirty="0">
                <a:solidFill>
                  <a:srgbClr val="006666"/>
                </a:solidFill>
                <a:latin typeface="Arial"/>
                <a:cs typeface="Arial"/>
              </a:rPr>
              <a:t>recover: </a:t>
            </a:r>
            <a:r>
              <a:rPr sz="2400" b="1" dirty="0">
                <a:solidFill>
                  <a:srgbClr val="006666"/>
                </a:solidFill>
                <a:latin typeface="Arial"/>
                <a:cs typeface="Arial"/>
              </a:rPr>
              <a:t>Allow </a:t>
            </a:r>
            <a:r>
              <a:rPr sz="2400" b="1" spc="-5" dirty="0">
                <a:solidFill>
                  <a:srgbClr val="006666"/>
                </a:solidFill>
                <a:latin typeface="Arial"/>
                <a:cs typeface="Arial"/>
              </a:rPr>
              <a:t>deadlocks, recover</a:t>
            </a:r>
            <a:r>
              <a:rPr sz="2400" b="1" spc="40" dirty="0">
                <a:solidFill>
                  <a:srgbClr val="006666"/>
                </a:solidFill>
                <a:latin typeface="Arial"/>
                <a:cs typeface="Arial"/>
              </a:rPr>
              <a:t> </a:t>
            </a:r>
            <a:r>
              <a:rPr sz="2400" b="1" dirty="0">
                <a:solidFill>
                  <a:srgbClr val="006666"/>
                </a:solidFill>
                <a:latin typeface="Arial"/>
                <a:cs typeface="Arial"/>
              </a:rPr>
              <a:t>after</a:t>
            </a:r>
            <a:endParaRPr sz="2400">
              <a:latin typeface="Arial"/>
              <a:cs typeface="Arial"/>
            </a:endParaRPr>
          </a:p>
          <a:p>
            <a:pPr marL="12700" marR="537845">
              <a:lnSpc>
                <a:spcPct val="100000"/>
              </a:lnSpc>
              <a:spcBef>
                <a:spcPts val="580"/>
              </a:spcBef>
            </a:pPr>
            <a:r>
              <a:rPr sz="2400" b="1" dirty="0">
                <a:solidFill>
                  <a:srgbClr val="006666"/>
                </a:solidFill>
                <a:latin typeface="Arial"/>
                <a:cs typeface="Arial"/>
              </a:rPr>
              <a:t>Ignore the problem and pretend that</a:t>
            </a:r>
            <a:r>
              <a:rPr sz="2400" b="1" spc="-145" dirty="0">
                <a:solidFill>
                  <a:srgbClr val="006666"/>
                </a:solidFill>
                <a:latin typeface="Arial"/>
                <a:cs typeface="Arial"/>
              </a:rPr>
              <a:t> </a:t>
            </a:r>
            <a:r>
              <a:rPr sz="2400" b="1" dirty="0">
                <a:solidFill>
                  <a:srgbClr val="006666"/>
                </a:solidFill>
                <a:latin typeface="Arial"/>
                <a:cs typeface="Arial"/>
              </a:rPr>
              <a:t>deadlocks  </a:t>
            </a:r>
            <a:r>
              <a:rPr sz="2400" b="1" spc="-5" dirty="0">
                <a:solidFill>
                  <a:srgbClr val="006666"/>
                </a:solidFill>
                <a:latin typeface="Arial"/>
                <a:cs typeface="Arial"/>
              </a:rPr>
              <a:t>never occur </a:t>
            </a:r>
            <a:r>
              <a:rPr sz="2400" b="1" dirty="0">
                <a:solidFill>
                  <a:srgbClr val="006666"/>
                </a:solidFill>
                <a:latin typeface="Arial"/>
                <a:cs typeface="Arial"/>
              </a:rPr>
              <a:t>in the</a:t>
            </a:r>
            <a:r>
              <a:rPr sz="2400" b="1" spc="-25" dirty="0">
                <a:solidFill>
                  <a:srgbClr val="006666"/>
                </a:solidFill>
                <a:latin typeface="Arial"/>
                <a:cs typeface="Arial"/>
              </a:rPr>
              <a:t> </a:t>
            </a:r>
            <a:r>
              <a:rPr sz="2400" b="1" spc="-5" dirty="0">
                <a:solidFill>
                  <a:srgbClr val="006666"/>
                </a:solidFill>
                <a:latin typeface="Arial"/>
                <a:cs typeface="Arial"/>
              </a:rPr>
              <a:t>system.</a:t>
            </a:r>
            <a:endParaRPr sz="2400">
              <a:latin typeface="Arial"/>
              <a:cs typeface="Arial"/>
            </a:endParaRPr>
          </a:p>
          <a:p>
            <a:pPr marL="413384" marR="1149985">
              <a:lnSpc>
                <a:spcPct val="100000"/>
              </a:lnSpc>
              <a:spcBef>
                <a:spcPts val="575"/>
              </a:spcBef>
            </a:pPr>
            <a:r>
              <a:rPr sz="2400" spc="-5" dirty="0">
                <a:solidFill>
                  <a:srgbClr val="006666"/>
                </a:solidFill>
                <a:latin typeface="Arial"/>
                <a:cs typeface="Arial"/>
              </a:rPr>
              <a:t>Used by </a:t>
            </a:r>
            <a:r>
              <a:rPr sz="2400" dirty="0">
                <a:solidFill>
                  <a:srgbClr val="006666"/>
                </a:solidFill>
                <a:latin typeface="Arial"/>
                <a:cs typeface="Arial"/>
              </a:rPr>
              <a:t>most </a:t>
            </a:r>
            <a:r>
              <a:rPr sz="2400" spc="-5" dirty="0">
                <a:solidFill>
                  <a:srgbClr val="006666"/>
                </a:solidFill>
                <a:latin typeface="Arial"/>
                <a:cs typeface="Arial"/>
              </a:rPr>
              <a:t>operating </a:t>
            </a:r>
            <a:r>
              <a:rPr sz="2400" dirty="0">
                <a:solidFill>
                  <a:srgbClr val="006666"/>
                </a:solidFill>
                <a:latin typeface="Arial"/>
                <a:cs typeface="Arial"/>
              </a:rPr>
              <a:t>systems, </a:t>
            </a:r>
            <a:r>
              <a:rPr sz="2400" spc="-5" dirty="0">
                <a:solidFill>
                  <a:srgbClr val="006666"/>
                </a:solidFill>
                <a:latin typeface="Arial"/>
                <a:cs typeface="Arial"/>
              </a:rPr>
              <a:t>including  UNIX/Windows</a:t>
            </a:r>
            <a:endParaRPr sz="2400">
              <a:latin typeface="Arial"/>
              <a:cs typeface="Arial"/>
            </a:endParaRPr>
          </a:p>
        </p:txBody>
      </p:sp>
      <p:sp>
        <p:nvSpPr>
          <p:cNvPr id="12" name="object 12"/>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100" y="243332"/>
            <a:ext cx="7848499" cy="812800"/>
          </a:xfrm>
          <a:prstGeom prst="rect">
            <a:avLst/>
          </a:prstGeom>
        </p:spPr>
        <p:txBody>
          <a:bodyPr vert="horz" wrap="square" lIns="0" tIns="155575" rIns="0" bIns="0" rtlCol="0">
            <a:spAutoFit/>
          </a:bodyPr>
          <a:lstStyle/>
          <a:p>
            <a:pPr marL="12700" marR="5080">
              <a:lnSpc>
                <a:spcPct val="70800"/>
              </a:lnSpc>
              <a:spcBef>
                <a:spcPts val="1225"/>
              </a:spcBef>
            </a:pPr>
            <a:r>
              <a:rPr dirty="0"/>
              <a:t>Deadlock Prevention: </a:t>
            </a:r>
            <a:r>
              <a:rPr sz="2800" spc="-5" dirty="0"/>
              <a:t>prevent at </a:t>
            </a:r>
            <a:r>
              <a:rPr sz="2800" spc="-10" dirty="0"/>
              <a:t>least </a:t>
            </a:r>
            <a:r>
              <a:rPr sz="2800" spc="-5" dirty="0"/>
              <a:t>one  of the four </a:t>
            </a:r>
            <a:r>
              <a:rPr sz="2800" spc="-10" dirty="0"/>
              <a:t>conditions </a:t>
            </a:r>
            <a:r>
              <a:rPr sz="2800" spc="-5" dirty="0"/>
              <a:t>that </a:t>
            </a:r>
            <a:r>
              <a:rPr sz="2800" spc="-10" dirty="0"/>
              <a:t>lead </a:t>
            </a:r>
            <a:r>
              <a:rPr sz="2800" spc="-5" dirty="0"/>
              <a:t>to</a:t>
            </a:r>
            <a:r>
              <a:rPr sz="2800" spc="5" dirty="0"/>
              <a:t> </a:t>
            </a:r>
            <a:r>
              <a:rPr sz="2800" spc="-5" dirty="0"/>
              <a:t>deadlock</a:t>
            </a:r>
            <a:endParaRPr sz="2800" dirty="0"/>
          </a:p>
        </p:txBody>
      </p:sp>
      <p:sp>
        <p:nvSpPr>
          <p:cNvPr id="7" name="object 7"/>
          <p:cNvSpPr/>
          <p:nvPr/>
        </p:nvSpPr>
        <p:spPr>
          <a:xfrm>
            <a:off x="1121054" y="1469389"/>
            <a:ext cx="198119" cy="202691"/>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451228" y="1314958"/>
            <a:ext cx="7373620" cy="4891405"/>
          </a:xfrm>
          <a:prstGeom prst="rect">
            <a:avLst/>
          </a:prstGeom>
        </p:spPr>
        <p:txBody>
          <a:bodyPr vert="horz" wrap="square" lIns="0" tIns="48895" rIns="0" bIns="0" rtlCol="0">
            <a:spAutoFit/>
          </a:bodyPr>
          <a:lstStyle/>
          <a:p>
            <a:pPr marL="12700" marR="305435">
              <a:lnSpc>
                <a:spcPct val="90100"/>
              </a:lnSpc>
              <a:spcBef>
                <a:spcPts val="385"/>
              </a:spcBef>
            </a:pPr>
            <a:r>
              <a:rPr sz="2400" spc="-5" dirty="0">
                <a:solidFill>
                  <a:srgbClr val="FF3300"/>
                </a:solidFill>
                <a:latin typeface="Arial"/>
                <a:cs typeface="Arial"/>
              </a:rPr>
              <a:t>Mutual exclusion</a:t>
            </a:r>
            <a:r>
              <a:rPr sz="2400" spc="-5" dirty="0">
                <a:solidFill>
                  <a:srgbClr val="006666"/>
                </a:solidFill>
                <a:latin typeface="Arial"/>
                <a:cs typeface="Arial"/>
              </a:rPr>
              <a:t>: </a:t>
            </a:r>
            <a:r>
              <a:rPr sz="2400" b="1" spc="-5" dirty="0">
                <a:solidFill>
                  <a:srgbClr val="006666"/>
                </a:solidFill>
                <a:latin typeface="Arial"/>
                <a:cs typeface="Arial"/>
              </a:rPr>
              <a:t>reduce as </a:t>
            </a:r>
            <a:r>
              <a:rPr sz="2400" b="1" dirty="0">
                <a:solidFill>
                  <a:srgbClr val="006666"/>
                </a:solidFill>
                <a:latin typeface="Arial"/>
                <a:cs typeface="Arial"/>
              </a:rPr>
              <a:t>much </a:t>
            </a:r>
            <a:r>
              <a:rPr sz="2400" b="1" spc="-5" dirty="0">
                <a:solidFill>
                  <a:srgbClr val="006666"/>
                </a:solidFill>
                <a:latin typeface="Arial"/>
                <a:cs typeface="Arial"/>
              </a:rPr>
              <a:t>as possible </a:t>
            </a:r>
            <a:r>
              <a:rPr sz="2400" b="1" dirty="0">
                <a:solidFill>
                  <a:srgbClr val="006666"/>
                </a:solidFill>
                <a:latin typeface="Arial"/>
                <a:cs typeface="Arial"/>
              </a:rPr>
              <a:t>the  </a:t>
            </a:r>
            <a:r>
              <a:rPr sz="2400" b="1" spc="-5" dirty="0">
                <a:solidFill>
                  <a:srgbClr val="006666"/>
                </a:solidFill>
                <a:latin typeface="Arial"/>
                <a:cs typeface="Arial"/>
              </a:rPr>
              <a:t>use </a:t>
            </a:r>
            <a:r>
              <a:rPr sz="2400" b="1" dirty="0">
                <a:solidFill>
                  <a:srgbClr val="006666"/>
                </a:solidFill>
                <a:latin typeface="Arial"/>
                <a:cs typeface="Arial"/>
              </a:rPr>
              <a:t>of </a:t>
            </a:r>
            <a:r>
              <a:rPr sz="2400" b="1" spc="-5" dirty="0">
                <a:solidFill>
                  <a:srgbClr val="006666"/>
                </a:solidFill>
                <a:latin typeface="Arial"/>
                <a:cs typeface="Arial"/>
              </a:rPr>
              <a:t>shared </a:t>
            </a:r>
            <a:r>
              <a:rPr sz="2400" b="1" dirty="0">
                <a:solidFill>
                  <a:srgbClr val="006666"/>
                </a:solidFill>
                <a:latin typeface="Arial"/>
                <a:cs typeface="Arial"/>
              </a:rPr>
              <a:t>resources </a:t>
            </a:r>
            <a:r>
              <a:rPr sz="2400" b="1" spc="-5" dirty="0">
                <a:solidFill>
                  <a:srgbClr val="006666"/>
                </a:solidFill>
                <a:latin typeface="Arial"/>
                <a:cs typeface="Arial"/>
              </a:rPr>
              <a:t>and </a:t>
            </a:r>
            <a:r>
              <a:rPr sz="2400" b="1" dirty="0">
                <a:solidFill>
                  <a:srgbClr val="006666"/>
                </a:solidFill>
                <a:latin typeface="Arial"/>
                <a:cs typeface="Arial"/>
              </a:rPr>
              <a:t>critical </a:t>
            </a:r>
            <a:r>
              <a:rPr sz="2400" b="1" spc="-5" dirty="0">
                <a:solidFill>
                  <a:srgbClr val="006666"/>
                </a:solidFill>
                <a:latin typeface="Arial"/>
                <a:cs typeface="Arial"/>
              </a:rPr>
              <a:t>sections  </a:t>
            </a:r>
            <a:r>
              <a:rPr sz="2400" b="1" dirty="0">
                <a:solidFill>
                  <a:srgbClr val="006666"/>
                </a:solidFill>
                <a:latin typeface="Arial"/>
                <a:cs typeface="Arial"/>
              </a:rPr>
              <a:t>(almost</a:t>
            </a:r>
            <a:r>
              <a:rPr sz="2400" b="1" spc="-15" dirty="0">
                <a:solidFill>
                  <a:srgbClr val="006666"/>
                </a:solidFill>
                <a:latin typeface="Arial"/>
                <a:cs typeface="Arial"/>
              </a:rPr>
              <a:t> </a:t>
            </a:r>
            <a:r>
              <a:rPr sz="2400" b="1" dirty="0">
                <a:solidFill>
                  <a:srgbClr val="006666"/>
                </a:solidFill>
                <a:latin typeface="Arial"/>
                <a:cs typeface="Arial"/>
              </a:rPr>
              <a:t>impossible).</a:t>
            </a:r>
            <a:endParaRPr sz="2400">
              <a:latin typeface="Arial"/>
              <a:cs typeface="Arial"/>
            </a:endParaRPr>
          </a:p>
          <a:p>
            <a:pPr marL="12700" marR="5080">
              <a:lnSpc>
                <a:spcPts val="2590"/>
              </a:lnSpc>
              <a:spcBef>
                <a:spcPts val="615"/>
              </a:spcBef>
            </a:pPr>
            <a:r>
              <a:rPr sz="2400" spc="-5" dirty="0">
                <a:solidFill>
                  <a:srgbClr val="FF3300"/>
                </a:solidFill>
                <a:latin typeface="Arial"/>
                <a:cs typeface="Arial"/>
              </a:rPr>
              <a:t>Hold and wait</a:t>
            </a:r>
            <a:r>
              <a:rPr sz="2400" b="1" spc="-5" dirty="0">
                <a:solidFill>
                  <a:srgbClr val="006666"/>
                </a:solidFill>
                <a:latin typeface="Arial"/>
                <a:cs typeface="Arial"/>
              </a:rPr>
              <a:t>: a process </a:t>
            </a:r>
            <a:r>
              <a:rPr sz="2400" b="1" dirty="0">
                <a:solidFill>
                  <a:srgbClr val="006666"/>
                </a:solidFill>
                <a:latin typeface="Arial"/>
                <a:cs typeface="Arial"/>
              </a:rPr>
              <a:t>that </a:t>
            </a:r>
            <a:r>
              <a:rPr sz="2400" b="1" spc="-5" dirty="0">
                <a:solidFill>
                  <a:srgbClr val="006666"/>
                </a:solidFill>
                <a:latin typeface="Arial"/>
                <a:cs typeface="Arial"/>
              </a:rPr>
              <a:t>requests </a:t>
            </a:r>
            <a:r>
              <a:rPr sz="2400" b="1" dirty="0">
                <a:solidFill>
                  <a:srgbClr val="006666"/>
                </a:solidFill>
                <a:latin typeface="Arial"/>
                <a:cs typeface="Arial"/>
              </a:rPr>
              <a:t>new  </a:t>
            </a:r>
            <a:r>
              <a:rPr sz="2400" b="1" spc="-5" dirty="0">
                <a:solidFill>
                  <a:srgbClr val="006666"/>
                </a:solidFill>
                <a:latin typeface="Arial"/>
                <a:cs typeface="Arial"/>
              </a:rPr>
              <a:t>resources cannot </a:t>
            </a:r>
            <a:r>
              <a:rPr sz="2400" b="1" dirty="0">
                <a:solidFill>
                  <a:srgbClr val="006666"/>
                </a:solidFill>
                <a:latin typeface="Arial"/>
                <a:cs typeface="Arial"/>
              </a:rPr>
              <a:t>hold up other </a:t>
            </a:r>
            <a:r>
              <a:rPr sz="2400" b="1" spc="-5" dirty="0">
                <a:solidFill>
                  <a:srgbClr val="006666"/>
                </a:solidFill>
                <a:latin typeface="Arial"/>
                <a:cs typeface="Arial"/>
              </a:rPr>
              <a:t>processes (ask </a:t>
            </a:r>
            <a:r>
              <a:rPr sz="2400" b="1" dirty="0">
                <a:solidFill>
                  <a:srgbClr val="006666"/>
                </a:solidFill>
                <a:latin typeface="Arial"/>
                <a:cs typeface="Arial"/>
              </a:rPr>
              <a:t>for  all </a:t>
            </a:r>
            <a:r>
              <a:rPr sz="2400" b="1" spc="-5" dirty="0">
                <a:solidFill>
                  <a:srgbClr val="006666"/>
                </a:solidFill>
                <a:latin typeface="Arial"/>
                <a:cs typeface="Arial"/>
              </a:rPr>
              <a:t>resources </a:t>
            </a:r>
            <a:r>
              <a:rPr sz="2400" b="1" dirty="0">
                <a:solidFill>
                  <a:srgbClr val="006666"/>
                </a:solidFill>
                <a:latin typeface="Arial"/>
                <a:cs typeface="Arial"/>
              </a:rPr>
              <a:t>at</a:t>
            </a:r>
            <a:r>
              <a:rPr sz="2400" b="1" spc="-5" dirty="0">
                <a:solidFill>
                  <a:srgbClr val="006666"/>
                </a:solidFill>
                <a:latin typeface="Arial"/>
                <a:cs typeface="Arial"/>
              </a:rPr>
              <a:t> once).</a:t>
            </a:r>
            <a:endParaRPr sz="2400">
              <a:latin typeface="Arial"/>
              <a:cs typeface="Arial"/>
            </a:endParaRPr>
          </a:p>
          <a:p>
            <a:pPr marL="12700" marR="469265">
              <a:lnSpc>
                <a:spcPts val="2590"/>
              </a:lnSpc>
              <a:spcBef>
                <a:spcPts val="585"/>
              </a:spcBef>
            </a:pPr>
            <a:r>
              <a:rPr sz="2400" spc="-5" dirty="0">
                <a:solidFill>
                  <a:srgbClr val="FF3300"/>
                </a:solidFill>
                <a:latin typeface="Arial"/>
                <a:cs typeface="Arial"/>
              </a:rPr>
              <a:t>No pre-emption</a:t>
            </a:r>
            <a:r>
              <a:rPr sz="2400" spc="-5" dirty="0">
                <a:solidFill>
                  <a:srgbClr val="006666"/>
                </a:solidFill>
                <a:latin typeface="Arial"/>
                <a:cs typeface="Arial"/>
              </a:rPr>
              <a:t>: </a:t>
            </a:r>
            <a:r>
              <a:rPr sz="2400" b="1" dirty="0">
                <a:solidFill>
                  <a:srgbClr val="006666"/>
                </a:solidFill>
                <a:latin typeface="Arial"/>
                <a:cs typeface="Arial"/>
              </a:rPr>
              <a:t>If </a:t>
            </a:r>
            <a:r>
              <a:rPr sz="2400" b="1" spc="-5" dirty="0">
                <a:solidFill>
                  <a:srgbClr val="006666"/>
                </a:solidFill>
                <a:latin typeface="Arial"/>
                <a:cs typeface="Arial"/>
              </a:rPr>
              <a:t>a process asks </a:t>
            </a:r>
            <a:r>
              <a:rPr sz="2400" b="1" dirty="0">
                <a:solidFill>
                  <a:srgbClr val="006666"/>
                </a:solidFill>
                <a:latin typeface="Arial"/>
                <a:cs typeface="Arial"/>
              </a:rPr>
              <a:t>for </a:t>
            </a:r>
            <a:r>
              <a:rPr sz="2400" b="1" spc="-5" dirty="0">
                <a:solidFill>
                  <a:srgbClr val="006666"/>
                </a:solidFill>
                <a:latin typeface="Arial"/>
                <a:cs typeface="Arial"/>
              </a:rPr>
              <a:t>resources  </a:t>
            </a:r>
            <a:r>
              <a:rPr sz="2400" b="1" dirty="0">
                <a:solidFill>
                  <a:srgbClr val="006666"/>
                </a:solidFill>
                <a:latin typeface="Arial"/>
                <a:cs typeface="Arial"/>
              </a:rPr>
              <a:t>and </a:t>
            </a:r>
            <a:r>
              <a:rPr sz="2400" b="1" spc="-5" dirty="0">
                <a:solidFill>
                  <a:srgbClr val="006666"/>
                </a:solidFill>
                <a:latin typeface="Arial"/>
                <a:cs typeface="Arial"/>
              </a:rPr>
              <a:t>cannot </a:t>
            </a:r>
            <a:r>
              <a:rPr sz="2400" b="1" dirty="0">
                <a:solidFill>
                  <a:srgbClr val="006666"/>
                </a:solidFill>
                <a:latin typeface="Arial"/>
                <a:cs typeface="Arial"/>
              </a:rPr>
              <a:t>obtain them, it is </a:t>
            </a:r>
            <a:r>
              <a:rPr sz="2400" b="1" spc="-5" dirty="0">
                <a:solidFill>
                  <a:srgbClr val="006666"/>
                </a:solidFill>
                <a:latin typeface="Arial"/>
                <a:cs typeface="Arial"/>
              </a:rPr>
              <a:t>suspended </a:t>
            </a:r>
            <a:r>
              <a:rPr sz="2400" b="1" dirty="0">
                <a:solidFill>
                  <a:srgbClr val="006666"/>
                </a:solidFill>
                <a:latin typeface="Arial"/>
                <a:cs typeface="Arial"/>
              </a:rPr>
              <a:t>and</a:t>
            </a:r>
            <a:r>
              <a:rPr sz="2400" b="1" spc="-114" dirty="0">
                <a:solidFill>
                  <a:srgbClr val="006666"/>
                </a:solidFill>
                <a:latin typeface="Arial"/>
                <a:cs typeface="Arial"/>
              </a:rPr>
              <a:t> </a:t>
            </a:r>
            <a:r>
              <a:rPr sz="2400" b="1" dirty="0">
                <a:solidFill>
                  <a:srgbClr val="006666"/>
                </a:solidFill>
                <a:latin typeface="Arial"/>
                <a:cs typeface="Arial"/>
              </a:rPr>
              <a:t>its  </a:t>
            </a:r>
            <a:r>
              <a:rPr sz="2400" b="1" spc="-5" dirty="0">
                <a:solidFill>
                  <a:srgbClr val="006666"/>
                </a:solidFill>
                <a:latin typeface="Arial"/>
                <a:cs typeface="Arial"/>
              </a:rPr>
              <a:t>resources already </a:t>
            </a:r>
            <a:r>
              <a:rPr sz="2400" b="1" dirty="0">
                <a:solidFill>
                  <a:srgbClr val="006666"/>
                </a:solidFill>
                <a:latin typeface="Arial"/>
                <a:cs typeface="Arial"/>
              </a:rPr>
              <a:t>held </a:t>
            </a:r>
            <a:r>
              <a:rPr sz="2400" b="1" spc="-5" dirty="0">
                <a:solidFill>
                  <a:srgbClr val="006666"/>
                </a:solidFill>
                <a:latin typeface="Arial"/>
                <a:cs typeface="Arial"/>
              </a:rPr>
              <a:t>are</a:t>
            </a:r>
            <a:r>
              <a:rPr sz="2400" b="1" spc="10" dirty="0">
                <a:solidFill>
                  <a:srgbClr val="006666"/>
                </a:solidFill>
                <a:latin typeface="Arial"/>
                <a:cs typeface="Arial"/>
              </a:rPr>
              <a:t> </a:t>
            </a:r>
            <a:r>
              <a:rPr sz="2400" b="1" dirty="0">
                <a:solidFill>
                  <a:srgbClr val="006666"/>
                </a:solidFill>
                <a:latin typeface="Arial"/>
                <a:cs typeface="Arial"/>
              </a:rPr>
              <a:t>released.</a:t>
            </a:r>
            <a:endParaRPr sz="2400">
              <a:latin typeface="Arial"/>
              <a:cs typeface="Arial"/>
            </a:endParaRPr>
          </a:p>
          <a:p>
            <a:pPr marL="12700" marR="412115">
              <a:lnSpc>
                <a:spcPct val="90000"/>
              </a:lnSpc>
              <a:spcBef>
                <a:spcPts val="540"/>
              </a:spcBef>
            </a:pPr>
            <a:r>
              <a:rPr sz="2400" spc="-5" dirty="0">
                <a:solidFill>
                  <a:srgbClr val="FF3300"/>
                </a:solidFill>
                <a:latin typeface="Arial"/>
                <a:cs typeface="Arial"/>
              </a:rPr>
              <a:t>Circular wait</a:t>
            </a:r>
            <a:r>
              <a:rPr sz="2400" spc="-5" dirty="0">
                <a:solidFill>
                  <a:srgbClr val="006666"/>
                </a:solidFill>
                <a:latin typeface="Arial"/>
                <a:cs typeface="Arial"/>
              </a:rPr>
              <a:t>: </a:t>
            </a:r>
            <a:r>
              <a:rPr sz="2400" b="1" spc="-5" dirty="0">
                <a:solidFill>
                  <a:srgbClr val="006666"/>
                </a:solidFill>
                <a:latin typeface="Arial"/>
                <a:cs typeface="Arial"/>
              </a:rPr>
              <a:t>define </a:t>
            </a:r>
            <a:r>
              <a:rPr sz="2400" b="1" dirty="0">
                <a:solidFill>
                  <a:srgbClr val="006666"/>
                </a:solidFill>
                <a:latin typeface="Arial"/>
                <a:cs typeface="Arial"/>
              </a:rPr>
              <a:t>an </a:t>
            </a:r>
            <a:r>
              <a:rPr sz="2400" b="1" spc="-5" dirty="0">
                <a:solidFill>
                  <a:srgbClr val="006666"/>
                </a:solidFill>
                <a:latin typeface="Arial"/>
                <a:cs typeface="Arial"/>
              </a:rPr>
              <a:t>request </a:t>
            </a:r>
            <a:r>
              <a:rPr sz="2400" b="1" dirty="0">
                <a:solidFill>
                  <a:srgbClr val="006666"/>
                </a:solidFill>
                <a:latin typeface="Arial"/>
                <a:cs typeface="Arial"/>
              </a:rPr>
              <a:t>ordering for  </a:t>
            </a:r>
            <a:r>
              <a:rPr sz="2400" b="1" spc="-5" dirty="0">
                <a:solidFill>
                  <a:srgbClr val="006666"/>
                </a:solidFill>
                <a:latin typeface="Arial"/>
                <a:cs typeface="Arial"/>
              </a:rPr>
              <a:t>resources, a process </a:t>
            </a:r>
            <a:r>
              <a:rPr sz="2400" b="1" dirty="0">
                <a:solidFill>
                  <a:srgbClr val="006666"/>
                </a:solidFill>
                <a:latin typeface="Arial"/>
                <a:cs typeface="Arial"/>
              </a:rPr>
              <a:t>must </a:t>
            </a:r>
            <a:r>
              <a:rPr sz="2400" b="1" spc="-5" dirty="0">
                <a:solidFill>
                  <a:srgbClr val="006666"/>
                </a:solidFill>
                <a:latin typeface="Arial"/>
                <a:cs typeface="Arial"/>
              </a:rPr>
              <a:t>ask </a:t>
            </a:r>
            <a:r>
              <a:rPr sz="2400" b="1" dirty="0">
                <a:solidFill>
                  <a:srgbClr val="006666"/>
                </a:solidFill>
                <a:latin typeface="Arial"/>
                <a:cs typeface="Arial"/>
              </a:rPr>
              <a:t>for </a:t>
            </a:r>
            <a:r>
              <a:rPr sz="2400" b="1" spc="-5" dirty="0">
                <a:solidFill>
                  <a:srgbClr val="006666"/>
                </a:solidFill>
                <a:latin typeface="Arial"/>
                <a:cs typeface="Arial"/>
              </a:rPr>
              <a:t>resources </a:t>
            </a:r>
            <a:r>
              <a:rPr sz="2400" b="1" dirty="0">
                <a:solidFill>
                  <a:srgbClr val="006666"/>
                </a:solidFill>
                <a:latin typeface="Arial"/>
                <a:cs typeface="Arial"/>
              </a:rPr>
              <a:t>in  this order (e.g. </a:t>
            </a:r>
            <a:r>
              <a:rPr sz="2400" b="1" spc="-5" dirty="0">
                <a:solidFill>
                  <a:srgbClr val="006666"/>
                </a:solidFill>
                <a:latin typeface="Arial"/>
                <a:cs typeface="Arial"/>
              </a:rPr>
              <a:t>always ask </a:t>
            </a:r>
            <a:r>
              <a:rPr sz="2400" b="1" dirty="0">
                <a:solidFill>
                  <a:srgbClr val="006666"/>
                </a:solidFill>
                <a:latin typeface="Arial"/>
                <a:cs typeface="Arial"/>
              </a:rPr>
              <a:t>for the printer before  the tape </a:t>
            </a:r>
            <a:r>
              <a:rPr sz="2400" b="1" spc="-5" dirty="0">
                <a:solidFill>
                  <a:srgbClr val="006666"/>
                </a:solidFill>
                <a:latin typeface="Arial"/>
                <a:cs typeface="Arial"/>
              </a:rPr>
              <a:t>drive) (see </a:t>
            </a:r>
            <a:r>
              <a:rPr sz="2400" b="1" dirty="0">
                <a:solidFill>
                  <a:srgbClr val="006666"/>
                </a:solidFill>
                <a:latin typeface="Arial"/>
                <a:cs typeface="Arial"/>
              </a:rPr>
              <a:t>section 7.4.4 in the</a:t>
            </a:r>
            <a:r>
              <a:rPr sz="2400" b="1" spc="-100" dirty="0">
                <a:solidFill>
                  <a:srgbClr val="006666"/>
                </a:solidFill>
                <a:latin typeface="Arial"/>
                <a:cs typeface="Arial"/>
              </a:rPr>
              <a:t> </a:t>
            </a:r>
            <a:r>
              <a:rPr sz="2400" b="1" dirty="0">
                <a:solidFill>
                  <a:srgbClr val="006666"/>
                </a:solidFill>
                <a:latin typeface="Arial"/>
                <a:cs typeface="Arial"/>
              </a:rPr>
              <a:t>textbook  for </a:t>
            </a:r>
            <a:r>
              <a:rPr sz="2400" b="1" spc="-5" dirty="0">
                <a:solidFill>
                  <a:srgbClr val="006666"/>
                </a:solidFill>
                <a:latin typeface="Arial"/>
                <a:cs typeface="Arial"/>
              </a:rPr>
              <a:t>more </a:t>
            </a:r>
            <a:r>
              <a:rPr sz="2400" b="1" dirty="0">
                <a:solidFill>
                  <a:srgbClr val="006666"/>
                </a:solidFill>
                <a:latin typeface="Arial"/>
                <a:cs typeface="Arial"/>
              </a:rPr>
              <a:t>details).</a:t>
            </a:r>
            <a:endParaRPr sz="2400">
              <a:latin typeface="Arial"/>
              <a:cs typeface="Arial"/>
            </a:endParaRPr>
          </a:p>
        </p:txBody>
      </p:sp>
      <p:sp>
        <p:nvSpPr>
          <p:cNvPr id="9" name="object 9"/>
          <p:cNvSpPr/>
          <p:nvPr/>
        </p:nvSpPr>
        <p:spPr>
          <a:xfrm>
            <a:off x="1121054" y="2530475"/>
            <a:ext cx="198119" cy="202691"/>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121054" y="3591433"/>
            <a:ext cx="198119" cy="202691"/>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121054" y="4651832"/>
            <a:ext cx="198119" cy="202996"/>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21</a:t>
            </a:fld>
            <a:endParaRPr sz="1400">
              <a:latin typeface="Arial"/>
              <a:cs typeface="Arial"/>
            </a:endParaRPr>
          </a:p>
        </p:txBody>
      </p:sp>
      <p:pic>
        <p:nvPicPr>
          <p:cNvPr id="14" name="Picture 13">
            <a:extLst>
              <a:ext uri="{FF2B5EF4-FFF2-40B4-BE49-F238E27FC236}">
                <a16:creationId xmlns:a16="http://schemas.microsoft.com/office/drawing/2014/main" id="{14B8B1BD-FF63-C381-3E1D-73F91A574BFA}"/>
              </a:ext>
            </a:extLst>
          </p:cNvPr>
          <p:cNvPicPr>
            <a:picLocks noChangeAspect="1"/>
          </p:cNvPicPr>
          <p:nvPr/>
        </p:nvPicPr>
        <p:blipFill>
          <a:blip r:embed="rId4"/>
          <a:stretch>
            <a:fillRect/>
          </a:stretch>
        </p:blipFill>
        <p:spPr>
          <a:xfrm>
            <a:off x="4347463" y="5970424"/>
            <a:ext cx="1581150" cy="8096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605122" cy="514350"/>
          </a:xfrm>
          <a:prstGeom prst="rect">
            <a:avLst/>
          </a:prstGeom>
        </p:spPr>
        <p:txBody>
          <a:bodyPr vert="horz" wrap="square" lIns="0" tIns="13335" rIns="0" bIns="0" rtlCol="0">
            <a:spAutoFit/>
          </a:bodyPr>
          <a:lstStyle/>
          <a:p>
            <a:pPr marL="12700">
              <a:lnSpc>
                <a:spcPct val="100000"/>
              </a:lnSpc>
              <a:spcBef>
                <a:spcPts val="105"/>
              </a:spcBef>
            </a:pPr>
            <a:r>
              <a:rPr dirty="0"/>
              <a:t>Deadlock</a:t>
            </a:r>
            <a:r>
              <a:rPr spc="-70" dirty="0"/>
              <a:t> </a:t>
            </a:r>
            <a:r>
              <a:rPr dirty="0"/>
              <a:t>Avoidance</a:t>
            </a:r>
          </a:p>
        </p:txBody>
      </p:sp>
      <p:sp>
        <p:nvSpPr>
          <p:cNvPr id="4" name="object 4"/>
          <p:cNvSpPr/>
          <p:nvPr/>
        </p:nvSpPr>
        <p:spPr>
          <a:xfrm>
            <a:off x="997000" y="2058670"/>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97000" y="3595115"/>
            <a:ext cx="198119" cy="20269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97000" y="5131561"/>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637743" y="1063497"/>
            <a:ext cx="8093709" cy="503682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9999"/>
                </a:solidFill>
                <a:latin typeface="Arial"/>
                <a:cs typeface="Arial"/>
              </a:rPr>
              <a:t>Requires </a:t>
            </a:r>
            <a:r>
              <a:rPr sz="2400" dirty="0">
                <a:solidFill>
                  <a:srgbClr val="009999"/>
                </a:solidFill>
                <a:latin typeface="Arial"/>
                <a:cs typeface="Arial"/>
              </a:rPr>
              <a:t>that the system </a:t>
            </a:r>
            <a:r>
              <a:rPr sz="2400" spc="-5" dirty="0">
                <a:solidFill>
                  <a:srgbClr val="009999"/>
                </a:solidFill>
                <a:latin typeface="Arial"/>
                <a:cs typeface="Arial"/>
              </a:rPr>
              <a:t>has some additional </a:t>
            </a:r>
            <a:r>
              <a:rPr sz="2400" i="1" spc="-5" dirty="0">
                <a:solidFill>
                  <a:srgbClr val="009999"/>
                </a:solidFill>
                <a:latin typeface="Arial"/>
                <a:cs typeface="Arial"/>
              </a:rPr>
              <a:t>a</a:t>
            </a:r>
            <a:r>
              <a:rPr sz="2400" i="1" spc="90" dirty="0">
                <a:solidFill>
                  <a:srgbClr val="009999"/>
                </a:solidFill>
                <a:latin typeface="Arial"/>
                <a:cs typeface="Arial"/>
              </a:rPr>
              <a:t> </a:t>
            </a:r>
            <a:r>
              <a:rPr sz="2400" i="1" spc="-5" dirty="0">
                <a:solidFill>
                  <a:srgbClr val="009999"/>
                </a:solidFill>
                <a:latin typeface="Arial"/>
                <a:cs typeface="Arial"/>
              </a:rPr>
              <a:t>priori</a:t>
            </a:r>
            <a:endParaRPr sz="2400">
              <a:latin typeface="Arial"/>
              <a:cs typeface="Arial"/>
            </a:endParaRPr>
          </a:p>
          <a:p>
            <a:pPr marL="12700">
              <a:lnSpc>
                <a:spcPct val="100000"/>
              </a:lnSpc>
            </a:pPr>
            <a:r>
              <a:rPr sz="2400" spc="-5" dirty="0">
                <a:solidFill>
                  <a:srgbClr val="009999"/>
                </a:solidFill>
                <a:latin typeface="Arial"/>
                <a:cs typeface="Arial"/>
              </a:rPr>
              <a:t>information</a:t>
            </a:r>
            <a:r>
              <a:rPr sz="2400" spc="5" dirty="0">
                <a:solidFill>
                  <a:srgbClr val="009999"/>
                </a:solidFill>
                <a:latin typeface="Arial"/>
                <a:cs typeface="Arial"/>
              </a:rPr>
              <a:t> </a:t>
            </a:r>
            <a:r>
              <a:rPr sz="2400" spc="-5" dirty="0">
                <a:solidFill>
                  <a:srgbClr val="009999"/>
                </a:solidFill>
                <a:latin typeface="Arial"/>
                <a:cs typeface="Arial"/>
              </a:rPr>
              <a:t>available.</a:t>
            </a:r>
            <a:endParaRPr sz="2400">
              <a:latin typeface="Arial"/>
              <a:cs typeface="Arial"/>
            </a:endParaRPr>
          </a:p>
          <a:p>
            <a:pPr marL="702310" marR="5080">
              <a:lnSpc>
                <a:spcPct val="100000"/>
              </a:lnSpc>
              <a:spcBef>
                <a:spcPts val="860"/>
              </a:spcBef>
            </a:pPr>
            <a:r>
              <a:rPr sz="2400" b="1" dirty="0">
                <a:solidFill>
                  <a:srgbClr val="006666"/>
                </a:solidFill>
                <a:latin typeface="Arial"/>
                <a:cs typeface="Arial"/>
              </a:rPr>
              <a:t>Simplest and </a:t>
            </a:r>
            <a:r>
              <a:rPr sz="2400" b="1" spc="-5" dirty="0">
                <a:solidFill>
                  <a:srgbClr val="006666"/>
                </a:solidFill>
                <a:latin typeface="Arial"/>
                <a:cs typeface="Arial"/>
              </a:rPr>
              <a:t>most useful model </a:t>
            </a:r>
            <a:r>
              <a:rPr sz="2400" b="1" dirty="0">
                <a:solidFill>
                  <a:srgbClr val="006666"/>
                </a:solidFill>
                <a:latin typeface="Arial"/>
                <a:cs typeface="Arial"/>
              </a:rPr>
              <a:t>requires that</a:t>
            </a:r>
            <a:r>
              <a:rPr sz="2400" b="1" spc="-55" dirty="0">
                <a:solidFill>
                  <a:srgbClr val="006666"/>
                </a:solidFill>
                <a:latin typeface="Arial"/>
                <a:cs typeface="Arial"/>
              </a:rPr>
              <a:t> </a:t>
            </a:r>
            <a:r>
              <a:rPr sz="2400" b="1" spc="-5" dirty="0">
                <a:solidFill>
                  <a:srgbClr val="006666"/>
                </a:solidFill>
                <a:latin typeface="Arial"/>
                <a:cs typeface="Arial"/>
              </a:rPr>
              <a:t>each  process declare </a:t>
            </a:r>
            <a:r>
              <a:rPr sz="2400" b="1" dirty="0">
                <a:solidFill>
                  <a:srgbClr val="006666"/>
                </a:solidFill>
                <a:latin typeface="Arial"/>
                <a:cs typeface="Arial"/>
              </a:rPr>
              <a:t>the </a:t>
            </a:r>
            <a:r>
              <a:rPr sz="2400" b="1" i="1" dirty="0">
                <a:solidFill>
                  <a:srgbClr val="006666"/>
                </a:solidFill>
                <a:latin typeface="Arial"/>
                <a:cs typeface="Arial"/>
              </a:rPr>
              <a:t>maximum </a:t>
            </a:r>
            <a:r>
              <a:rPr sz="2400" b="1" i="1" spc="-5" dirty="0">
                <a:solidFill>
                  <a:srgbClr val="006666"/>
                </a:solidFill>
                <a:latin typeface="Arial"/>
                <a:cs typeface="Arial"/>
              </a:rPr>
              <a:t>number </a:t>
            </a:r>
            <a:r>
              <a:rPr sz="2400" b="1" dirty="0">
                <a:solidFill>
                  <a:srgbClr val="006666"/>
                </a:solidFill>
                <a:latin typeface="Arial"/>
                <a:cs typeface="Arial"/>
              </a:rPr>
              <a:t>of  </a:t>
            </a:r>
            <a:r>
              <a:rPr sz="2400" b="1" spc="-5" dirty="0">
                <a:solidFill>
                  <a:srgbClr val="006666"/>
                </a:solidFill>
                <a:latin typeface="Arial"/>
                <a:cs typeface="Arial"/>
              </a:rPr>
              <a:t>resources </a:t>
            </a:r>
            <a:r>
              <a:rPr sz="2400" b="1" dirty="0">
                <a:solidFill>
                  <a:srgbClr val="006666"/>
                </a:solidFill>
                <a:latin typeface="Arial"/>
                <a:cs typeface="Arial"/>
              </a:rPr>
              <a:t>of </a:t>
            </a:r>
            <a:r>
              <a:rPr sz="2400" b="1" spc="-5" dirty="0">
                <a:solidFill>
                  <a:srgbClr val="006666"/>
                </a:solidFill>
                <a:latin typeface="Arial"/>
                <a:cs typeface="Arial"/>
              </a:rPr>
              <a:t>each </a:t>
            </a:r>
            <a:r>
              <a:rPr sz="2400" b="1" spc="-10" dirty="0">
                <a:solidFill>
                  <a:srgbClr val="006666"/>
                </a:solidFill>
                <a:latin typeface="Arial"/>
                <a:cs typeface="Arial"/>
              </a:rPr>
              <a:t>type </a:t>
            </a:r>
            <a:r>
              <a:rPr sz="2400" b="1" dirty="0">
                <a:solidFill>
                  <a:srgbClr val="006666"/>
                </a:solidFill>
                <a:latin typeface="Arial"/>
                <a:cs typeface="Arial"/>
              </a:rPr>
              <a:t>that it </a:t>
            </a:r>
            <a:r>
              <a:rPr sz="2400" b="1" spc="-5" dirty="0">
                <a:solidFill>
                  <a:srgbClr val="006666"/>
                </a:solidFill>
                <a:latin typeface="Arial"/>
                <a:cs typeface="Arial"/>
              </a:rPr>
              <a:t>may</a:t>
            </a:r>
            <a:r>
              <a:rPr sz="2400" b="1" spc="40" dirty="0">
                <a:solidFill>
                  <a:srgbClr val="006666"/>
                </a:solidFill>
                <a:latin typeface="Arial"/>
                <a:cs typeface="Arial"/>
              </a:rPr>
              <a:t> </a:t>
            </a:r>
            <a:r>
              <a:rPr sz="2400" b="1" spc="-5" dirty="0">
                <a:solidFill>
                  <a:srgbClr val="006666"/>
                </a:solidFill>
                <a:latin typeface="Arial"/>
                <a:cs typeface="Arial"/>
              </a:rPr>
              <a:t>need.</a:t>
            </a:r>
            <a:endParaRPr sz="2400">
              <a:latin typeface="Arial"/>
              <a:cs typeface="Arial"/>
            </a:endParaRPr>
          </a:p>
          <a:p>
            <a:pPr>
              <a:lnSpc>
                <a:spcPct val="100000"/>
              </a:lnSpc>
              <a:spcBef>
                <a:spcPts val="5"/>
              </a:spcBef>
            </a:pPr>
            <a:endParaRPr sz="3000">
              <a:latin typeface="Arial"/>
              <a:cs typeface="Arial"/>
            </a:endParaRPr>
          </a:p>
          <a:p>
            <a:pPr marL="702310" marR="295910">
              <a:lnSpc>
                <a:spcPct val="100000"/>
              </a:lnSpc>
            </a:pPr>
            <a:r>
              <a:rPr sz="2400" b="1" dirty="0">
                <a:solidFill>
                  <a:srgbClr val="006666"/>
                </a:solidFill>
                <a:latin typeface="Arial"/>
                <a:cs typeface="Arial"/>
              </a:rPr>
              <a:t>The </a:t>
            </a:r>
            <a:r>
              <a:rPr sz="2400" b="1" spc="-5" dirty="0">
                <a:solidFill>
                  <a:srgbClr val="006666"/>
                </a:solidFill>
                <a:latin typeface="Arial"/>
                <a:cs typeface="Arial"/>
              </a:rPr>
              <a:t>deadlock-avoidance </a:t>
            </a:r>
            <a:r>
              <a:rPr sz="2400" b="1" dirty="0">
                <a:solidFill>
                  <a:srgbClr val="006666"/>
                </a:solidFill>
                <a:latin typeface="Arial"/>
                <a:cs typeface="Arial"/>
              </a:rPr>
              <a:t>algorithm </a:t>
            </a:r>
            <a:r>
              <a:rPr sz="2400" b="1" spc="-5" dirty="0">
                <a:solidFill>
                  <a:srgbClr val="006666"/>
                </a:solidFill>
                <a:latin typeface="Arial"/>
                <a:cs typeface="Arial"/>
              </a:rPr>
              <a:t>dynamically  examines </a:t>
            </a:r>
            <a:r>
              <a:rPr sz="2400" b="1" dirty="0">
                <a:solidFill>
                  <a:srgbClr val="006666"/>
                </a:solidFill>
                <a:latin typeface="Arial"/>
                <a:cs typeface="Arial"/>
              </a:rPr>
              <a:t>the resource-allocation state to </a:t>
            </a:r>
            <a:r>
              <a:rPr sz="2400" b="1" spc="-5" dirty="0">
                <a:solidFill>
                  <a:srgbClr val="006666"/>
                </a:solidFill>
                <a:latin typeface="Arial"/>
                <a:cs typeface="Arial"/>
              </a:rPr>
              <a:t>ensure  </a:t>
            </a:r>
            <a:r>
              <a:rPr sz="2400" b="1" dirty="0">
                <a:solidFill>
                  <a:srgbClr val="006666"/>
                </a:solidFill>
                <a:latin typeface="Arial"/>
                <a:cs typeface="Arial"/>
              </a:rPr>
              <a:t>that </a:t>
            </a:r>
            <a:r>
              <a:rPr sz="2400" b="1" spc="-5" dirty="0">
                <a:solidFill>
                  <a:srgbClr val="006666"/>
                </a:solidFill>
                <a:latin typeface="Arial"/>
                <a:cs typeface="Arial"/>
              </a:rPr>
              <a:t>there </a:t>
            </a:r>
            <a:r>
              <a:rPr sz="2400" b="1" dirty="0">
                <a:solidFill>
                  <a:srgbClr val="006666"/>
                </a:solidFill>
                <a:latin typeface="Arial"/>
                <a:cs typeface="Arial"/>
              </a:rPr>
              <a:t>can </a:t>
            </a:r>
            <a:r>
              <a:rPr sz="2400" b="1" spc="-5" dirty="0">
                <a:solidFill>
                  <a:srgbClr val="006666"/>
                </a:solidFill>
                <a:latin typeface="Arial"/>
                <a:cs typeface="Arial"/>
              </a:rPr>
              <a:t>never </a:t>
            </a:r>
            <a:r>
              <a:rPr sz="2400" b="1" dirty="0">
                <a:solidFill>
                  <a:srgbClr val="006666"/>
                </a:solidFill>
                <a:latin typeface="Arial"/>
                <a:cs typeface="Arial"/>
              </a:rPr>
              <a:t>be </a:t>
            </a:r>
            <a:r>
              <a:rPr sz="2400" b="1" spc="-5" dirty="0">
                <a:solidFill>
                  <a:srgbClr val="006666"/>
                </a:solidFill>
                <a:latin typeface="Arial"/>
                <a:cs typeface="Arial"/>
              </a:rPr>
              <a:t>a </a:t>
            </a:r>
            <a:r>
              <a:rPr sz="2400" b="1" dirty="0">
                <a:solidFill>
                  <a:srgbClr val="006666"/>
                </a:solidFill>
                <a:latin typeface="Arial"/>
                <a:cs typeface="Arial"/>
              </a:rPr>
              <a:t>circular-wait</a:t>
            </a:r>
            <a:r>
              <a:rPr sz="2400" b="1" spc="-15" dirty="0">
                <a:solidFill>
                  <a:srgbClr val="006666"/>
                </a:solidFill>
                <a:latin typeface="Arial"/>
                <a:cs typeface="Arial"/>
              </a:rPr>
              <a:t> </a:t>
            </a:r>
            <a:r>
              <a:rPr sz="2400" b="1" spc="-5" dirty="0">
                <a:solidFill>
                  <a:srgbClr val="006666"/>
                </a:solidFill>
                <a:latin typeface="Arial"/>
                <a:cs typeface="Arial"/>
              </a:rPr>
              <a:t>condition.</a:t>
            </a:r>
            <a:endParaRPr sz="2400">
              <a:latin typeface="Arial"/>
              <a:cs typeface="Arial"/>
            </a:endParaRPr>
          </a:p>
          <a:p>
            <a:pPr>
              <a:lnSpc>
                <a:spcPct val="100000"/>
              </a:lnSpc>
              <a:spcBef>
                <a:spcPts val="10"/>
              </a:spcBef>
            </a:pPr>
            <a:endParaRPr sz="3000">
              <a:latin typeface="Arial"/>
              <a:cs typeface="Arial"/>
            </a:endParaRPr>
          </a:p>
          <a:p>
            <a:pPr marL="702310" marR="238125">
              <a:lnSpc>
                <a:spcPct val="100000"/>
              </a:lnSpc>
            </a:pPr>
            <a:r>
              <a:rPr sz="2400" b="1" spc="-5" dirty="0">
                <a:solidFill>
                  <a:srgbClr val="006666"/>
                </a:solidFill>
                <a:latin typeface="Arial"/>
                <a:cs typeface="Arial"/>
              </a:rPr>
              <a:t>Resource-allocation </a:t>
            </a:r>
            <a:r>
              <a:rPr sz="2400" b="1" i="1" spc="-5" dirty="0">
                <a:solidFill>
                  <a:srgbClr val="006666"/>
                </a:solidFill>
                <a:latin typeface="Arial"/>
                <a:cs typeface="Arial"/>
              </a:rPr>
              <a:t>state </a:t>
            </a:r>
            <a:r>
              <a:rPr sz="2400" b="1" dirty="0">
                <a:solidFill>
                  <a:srgbClr val="006666"/>
                </a:solidFill>
                <a:latin typeface="Arial"/>
                <a:cs typeface="Arial"/>
              </a:rPr>
              <a:t>is defined by the  </a:t>
            </a:r>
            <a:r>
              <a:rPr sz="2400" b="1" spc="-5" dirty="0">
                <a:solidFill>
                  <a:srgbClr val="006666"/>
                </a:solidFill>
                <a:latin typeface="Arial"/>
                <a:cs typeface="Arial"/>
              </a:rPr>
              <a:t>number </a:t>
            </a:r>
            <a:r>
              <a:rPr sz="2400" b="1" dirty="0">
                <a:solidFill>
                  <a:srgbClr val="006666"/>
                </a:solidFill>
                <a:latin typeface="Arial"/>
                <a:cs typeface="Arial"/>
              </a:rPr>
              <a:t>of available </a:t>
            </a:r>
            <a:r>
              <a:rPr sz="2400" b="1" spc="-5" dirty="0">
                <a:solidFill>
                  <a:srgbClr val="006666"/>
                </a:solidFill>
                <a:latin typeface="Arial"/>
                <a:cs typeface="Arial"/>
              </a:rPr>
              <a:t>and </a:t>
            </a:r>
            <a:r>
              <a:rPr sz="2400" b="1" dirty="0">
                <a:solidFill>
                  <a:srgbClr val="006666"/>
                </a:solidFill>
                <a:latin typeface="Arial"/>
                <a:cs typeface="Arial"/>
              </a:rPr>
              <a:t>allocated </a:t>
            </a:r>
            <a:r>
              <a:rPr sz="2400" b="1" spc="-5" dirty="0">
                <a:solidFill>
                  <a:srgbClr val="006666"/>
                </a:solidFill>
                <a:latin typeface="Arial"/>
                <a:cs typeface="Arial"/>
              </a:rPr>
              <a:t>resources,</a:t>
            </a:r>
            <a:r>
              <a:rPr sz="2400" b="1" spc="-50" dirty="0">
                <a:solidFill>
                  <a:srgbClr val="006666"/>
                </a:solidFill>
                <a:latin typeface="Arial"/>
                <a:cs typeface="Arial"/>
              </a:rPr>
              <a:t> </a:t>
            </a:r>
            <a:r>
              <a:rPr sz="2400" b="1" dirty="0">
                <a:solidFill>
                  <a:srgbClr val="006666"/>
                </a:solidFill>
                <a:latin typeface="Arial"/>
                <a:cs typeface="Arial"/>
              </a:rPr>
              <a:t>and  the maximum </a:t>
            </a:r>
            <a:r>
              <a:rPr sz="2400" b="1" spc="-5" dirty="0">
                <a:solidFill>
                  <a:srgbClr val="006666"/>
                </a:solidFill>
                <a:latin typeface="Arial"/>
                <a:cs typeface="Arial"/>
              </a:rPr>
              <a:t>demands </a:t>
            </a:r>
            <a:r>
              <a:rPr sz="2400" b="1" dirty="0">
                <a:solidFill>
                  <a:srgbClr val="006666"/>
                </a:solidFill>
                <a:latin typeface="Arial"/>
                <a:cs typeface="Arial"/>
              </a:rPr>
              <a:t>of the</a:t>
            </a:r>
            <a:r>
              <a:rPr sz="2400" b="1" spc="-30" dirty="0">
                <a:solidFill>
                  <a:srgbClr val="006666"/>
                </a:solidFill>
                <a:latin typeface="Arial"/>
                <a:cs typeface="Arial"/>
              </a:rPr>
              <a:t> </a:t>
            </a:r>
            <a:r>
              <a:rPr sz="2400" b="1" spc="-5" dirty="0">
                <a:solidFill>
                  <a:srgbClr val="006666"/>
                </a:solidFill>
                <a:latin typeface="Arial"/>
                <a:cs typeface="Arial"/>
              </a:rPr>
              <a:t>processes.</a:t>
            </a:r>
            <a:endParaRPr sz="2400">
              <a:latin typeface="Arial"/>
              <a:cs typeface="Arial"/>
            </a:endParaRPr>
          </a:p>
        </p:txBody>
      </p:sp>
      <p:sp>
        <p:nvSpPr>
          <p:cNvPr id="8" name="object 8"/>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22</a:t>
            </a:fld>
            <a:endParaRPr sz="14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700122" cy="514350"/>
          </a:xfrm>
          <a:prstGeom prst="rect">
            <a:avLst/>
          </a:prstGeom>
        </p:spPr>
        <p:txBody>
          <a:bodyPr vert="horz" wrap="square" lIns="0" tIns="13335" rIns="0" bIns="0" rtlCol="0">
            <a:spAutoFit/>
          </a:bodyPr>
          <a:lstStyle/>
          <a:p>
            <a:pPr marL="12700">
              <a:lnSpc>
                <a:spcPct val="100000"/>
              </a:lnSpc>
              <a:spcBef>
                <a:spcPts val="105"/>
              </a:spcBef>
            </a:pPr>
            <a:r>
              <a:rPr dirty="0"/>
              <a:t>Safe</a:t>
            </a:r>
            <a:r>
              <a:rPr spc="-75" dirty="0"/>
              <a:t> </a:t>
            </a:r>
            <a:r>
              <a:rPr dirty="0"/>
              <a:t>State</a:t>
            </a:r>
          </a:p>
        </p:txBody>
      </p:sp>
      <p:sp>
        <p:nvSpPr>
          <p:cNvPr id="4" name="object 4"/>
          <p:cNvSpPr/>
          <p:nvPr/>
        </p:nvSpPr>
        <p:spPr>
          <a:xfrm>
            <a:off x="947927" y="1508505"/>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278127" y="1331213"/>
            <a:ext cx="6688455" cy="3183255"/>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6666"/>
                </a:solidFill>
                <a:latin typeface="Arial"/>
                <a:cs typeface="Arial"/>
              </a:rPr>
              <a:t>When a process requests an available  resource, the </a:t>
            </a:r>
            <a:r>
              <a:rPr sz="2800" b="1" spc="-10" dirty="0">
                <a:solidFill>
                  <a:srgbClr val="006666"/>
                </a:solidFill>
                <a:latin typeface="Arial"/>
                <a:cs typeface="Arial"/>
              </a:rPr>
              <a:t>system </a:t>
            </a:r>
            <a:r>
              <a:rPr sz="2800" b="1" spc="-5" dirty="0">
                <a:solidFill>
                  <a:srgbClr val="006666"/>
                </a:solidFill>
                <a:latin typeface="Arial"/>
                <a:cs typeface="Arial"/>
              </a:rPr>
              <a:t>must decide if  immediate allocation leaves the </a:t>
            </a:r>
            <a:r>
              <a:rPr sz="2800" b="1" spc="-10" dirty="0">
                <a:solidFill>
                  <a:srgbClr val="006666"/>
                </a:solidFill>
                <a:latin typeface="Arial"/>
                <a:cs typeface="Arial"/>
              </a:rPr>
              <a:t>system  </a:t>
            </a:r>
            <a:r>
              <a:rPr sz="2800" b="1" spc="-5" dirty="0">
                <a:solidFill>
                  <a:srgbClr val="006666"/>
                </a:solidFill>
                <a:latin typeface="Arial"/>
                <a:cs typeface="Arial"/>
              </a:rPr>
              <a:t>in a </a:t>
            </a:r>
            <a:r>
              <a:rPr sz="2800" i="1" spc="-5" dirty="0">
                <a:solidFill>
                  <a:srgbClr val="006666"/>
                </a:solidFill>
                <a:latin typeface="Arial"/>
                <a:cs typeface="Arial"/>
              </a:rPr>
              <a:t>safe</a:t>
            </a:r>
            <a:r>
              <a:rPr sz="2800" i="1" spc="10" dirty="0">
                <a:solidFill>
                  <a:srgbClr val="006666"/>
                </a:solidFill>
                <a:latin typeface="Arial"/>
                <a:cs typeface="Arial"/>
              </a:rPr>
              <a:t> </a:t>
            </a:r>
            <a:r>
              <a:rPr sz="2800" b="1" dirty="0">
                <a:solidFill>
                  <a:srgbClr val="006666"/>
                </a:solidFill>
                <a:latin typeface="Arial"/>
                <a:cs typeface="Arial"/>
              </a:rPr>
              <a:t>state.</a:t>
            </a:r>
            <a:endParaRPr sz="2800">
              <a:latin typeface="Arial"/>
              <a:cs typeface="Arial"/>
            </a:endParaRPr>
          </a:p>
          <a:p>
            <a:pPr marL="12700">
              <a:lnSpc>
                <a:spcPct val="100000"/>
              </a:lnSpc>
              <a:spcBef>
                <a:spcPts val="675"/>
              </a:spcBef>
            </a:pPr>
            <a:r>
              <a:rPr sz="2800" b="1" spc="-5" dirty="0">
                <a:solidFill>
                  <a:srgbClr val="006666"/>
                </a:solidFill>
                <a:latin typeface="Arial"/>
                <a:cs typeface="Arial"/>
              </a:rPr>
              <a:t>What is a </a:t>
            </a:r>
            <a:r>
              <a:rPr sz="2800" i="1" spc="-5" dirty="0">
                <a:solidFill>
                  <a:srgbClr val="006666"/>
                </a:solidFill>
                <a:latin typeface="Arial"/>
                <a:cs typeface="Arial"/>
              </a:rPr>
              <a:t>safe</a:t>
            </a:r>
            <a:r>
              <a:rPr sz="2800" i="1" spc="30" dirty="0">
                <a:solidFill>
                  <a:srgbClr val="006666"/>
                </a:solidFill>
                <a:latin typeface="Arial"/>
                <a:cs typeface="Arial"/>
              </a:rPr>
              <a:t> </a:t>
            </a:r>
            <a:r>
              <a:rPr sz="2800" b="1" dirty="0">
                <a:solidFill>
                  <a:srgbClr val="006666"/>
                </a:solidFill>
                <a:latin typeface="Arial"/>
                <a:cs typeface="Arial"/>
              </a:rPr>
              <a:t>state?!</a:t>
            </a:r>
            <a:endParaRPr sz="2800">
              <a:latin typeface="Arial"/>
              <a:cs typeface="Arial"/>
            </a:endParaRPr>
          </a:p>
          <a:p>
            <a:pPr marL="12700">
              <a:lnSpc>
                <a:spcPct val="100000"/>
              </a:lnSpc>
              <a:spcBef>
                <a:spcPts val="670"/>
              </a:spcBef>
            </a:pPr>
            <a:r>
              <a:rPr sz="2800" b="1" spc="-10" dirty="0">
                <a:solidFill>
                  <a:srgbClr val="006666"/>
                </a:solidFill>
                <a:latin typeface="Arial"/>
                <a:cs typeface="Arial"/>
              </a:rPr>
              <a:t>System </a:t>
            </a:r>
            <a:r>
              <a:rPr sz="2800" b="1" spc="-5" dirty="0">
                <a:solidFill>
                  <a:srgbClr val="006666"/>
                </a:solidFill>
                <a:latin typeface="Arial"/>
                <a:cs typeface="Arial"/>
              </a:rPr>
              <a:t>is in </a:t>
            </a:r>
            <a:r>
              <a:rPr sz="2800" i="1" dirty="0">
                <a:solidFill>
                  <a:srgbClr val="006666"/>
                </a:solidFill>
                <a:latin typeface="Arial"/>
                <a:cs typeface="Arial"/>
              </a:rPr>
              <a:t>safe </a:t>
            </a:r>
            <a:r>
              <a:rPr sz="2800" b="1" dirty="0">
                <a:solidFill>
                  <a:srgbClr val="006666"/>
                </a:solidFill>
                <a:latin typeface="Arial"/>
                <a:cs typeface="Arial"/>
              </a:rPr>
              <a:t>state </a:t>
            </a:r>
            <a:r>
              <a:rPr sz="2800" b="1" spc="-5" dirty="0">
                <a:solidFill>
                  <a:srgbClr val="006666"/>
                </a:solidFill>
                <a:latin typeface="Arial"/>
                <a:cs typeface="Arial"/>
              </a:rPr>
              <a:t>if there exists</a:t>
            </a:r>
            <a:r>
              <a:rPr sz="2800" b="1" spc="105" dirty="0">
                <a:solidFill>
                  <a:srgbClr val="006666"/>
                </a:solidFill>
                <a:latin typeface="Arial"/>
                <a:cs typeface="Arial"/>
              </a:rPr>
              <a:t> </a:t>
            </a:r>
            <a:r>
              <a:rPr sz="2800" b="1" spc="-5" dirty="0">
                <a:solidFill>
                  <a:srgbClr val="006666"/>
                </a:solidFill>
                <a:latin typeface="Arial"/>
                <a:cs typeface="Arial"/>
              </a:rPr>
              <a:t>a</a:t>
            </a:r>
            <a:endParaRPr sz="2800">
              <a:latin typeface="Arial"/>
              <a:cs typeface="Arial"/>
            </a:endParaRPr>
          </a:p>
          <a:p>
            <a:pPr marL="12700">
              <a:lnSpc>
                <a:spcPct val="100000"/>
              </a:lnSpc>
              <a:spcBef>
                <a:spcPts val="5"/>
              </a:spcBef>
            </a:pPr>
            <a:r>
              <a:rPr sz="2800" i="1" spc="-5" dirty="0">
                <a:solidFill>
                  <a:srgbClr val="006666"/>
                </a:solidFill>
                <a:latin typeface="Arial"/>
                <a:cs typeface="Arial"/>
              </a:rPr>
              <a:t>safe sequence </a:t>
            </a:r>
            <a:r>
              <a:rPr sz="2800" b="1" spc="-5" dirty="0">
                <a:solidFill>
                  <a:srgbClr val="006666"/>
                </a:solidFill>
                <a:latin typeface="Arial"/>
                <a:cs typeface="Arial"/>
              </a:rPr>
              <a:t>of </a:t>
            </a:r>
            <a:r>
              <a:rPr sz="2800" b="1" dirty="0">
                <a:solidFill>
                  <a:srgbClr val="006666"/>
                </a:solidFill>
                <a:latin typeface="Arial"/>
                <a:cs typeface="Arial"/>
              </a:rPr>
              <a:t>all</a:t>
            </a:r>
            <a:r>
              <a:rPr sz="2800" b="1" spc="40" dirty="0">
                <a:solidFill>
                  <a:srgbClr val="006666"/>
                </a:solidFill>
                <a:latin typeface="Arial"/>
                <a:cs typeface="Arial"/>
              </a:rPr>
              <a:t> </a:t>
            </a:r>
            <a:r>
              <a:rPr sz="2800" b="1" spc="-5" dirty="0">
                <a:solidFill>
                  <a:srgbClr val="006666"/>
                </a:solidFill>
                <a:latin typeface="Arial"/>
                <a:cs typeface="Arial"/>
              </a:rPr>
              <a:t>processes.</a:t>
            </a:r>
            <a:endParaRPr sz="2800">
              <a:latin typeface="Arial"/>
              <a:cs typeface="Arial"/>
            </a:endParaRPr>
          </a:p>
        </p:txBody>
      </p:sp>
      <p:sp>
        <p:nvSpPr>
          <p:cNvPr id="6" name="object 6"/>
          <p:cNvSpPr/>
          <p:nvPr/>
        </p:nvSpPr>
        <p:spPr>
          <a:xfrm>
            <a:off x="947927" y="3300984"/>
            <a:ext cx="228600" cy="23774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47927" y="3812997"/>
            <a:ext cx="228600" cy="238048"/>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23</a:t>
            </a:fld>
            <a:endParaRPr sz="1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700122" cy="514350"/>
          </a:xfrm>
          <a:prstGeom prst="rect">
            <a:avLst/>
          </a:prstGeom>
        </p:spPr>
        <p:txBody>
          <a:bodyPr vert="horz" wrap="square" lIns="0" tIns="13335" rIns="0" bIns="0" rtlCol="0">
            <a:spAutoFit/>
          </a:bodyPr>
          <a:lstStyle/>
          <a:p>
            <a:pPr marL="12700">
              <a:lnSpc>
                <a:spcPct val="100000"/>
              </a:lnSpc>
              <a:spcBef>
                <a:spcPts val="105"/>
              </a:spcBef>
            </a:pPr>
            <a:r>
              <a:rPr dirty="0"/>
              <a:t>Basic</a:t>
            </a:r>
            <a:r>
              <a:rPr spc="-65" dirty="0"/>
              <a:t> </a:t>
            </a:r>
            <a:r>
              <a:rPr dirty="0"/>
              <a:t>Facts</a:t>
            </a:r>
          </a:p>
        </p:txBody>
      </p:sp>
      <p:sp>
        <p:nvSpPr>
          <p:cNvPr id="8" name="object 8"/>
          <p:cNvSpPr txBox="1"/>
          <p:nvPr/>
        </p:nvSpPr>
        <p:spPr>
          <a:xfrm>
            <a:off x="736803" y="1334261"/>
            <a:ext cx="4628515" cy="5227072"/>
          </a:xfrm>
          <a:prstGeom prst="rect">
            <a:avLst/>
          </a:prstGeom>
        </p:spPr>
        <p:txBody>
          <a:bodyPr vert="horz" wrap="square" lIns="0" tIns="12700" rIns="0" bIns="0" rtlCol="0">
            <a:spAutoFit/>
          </a:bodyPr>
          <a:lstStyle/>
          <a:p>
            <a:pPr marL="12700" marR="5080">
              <a:lnSpc>
                <a:spcPct val="100000"/>
              </a:lnSpc>
              <a:spcBef>
                <a:spcPts val="100"/>
              </a:spcBef>
            </a:pPr>
            <a:r>
              <a:rPr sz="2400" b="1" dirty="0">
                <a:solidFill>
                  <a:srgbClr val="006666"/>
                </a:solidFill>
                <a:latin typeface="Arial"/>
                <a:cs typeface="Arial"/>
              </a:rPr>
              <a:t>If </a:t>
            </a:r>
            <a:r>
              <a:rPr sz="2400" b="1" spc="-5" dirty="0">
                <a:solidFill>
                  <a:srgbClr val="006666"/>
                </a:solidFill>
                <a:latin typeface="Arial"/>
                <a:cs typeface="Arial"/>
              </a:rPr>
              <a:t>a </a:t>
            </a:r>
            <a:r>
              <a:rPr sz="2400" b="1" spc="-10" dirty="0">
                <a:solidFill>
                  <a:srgbClr val="006666"/>
                </a:solidFill>
                <a:latin typeface="Arial"/>
                <a:cs typeface="Arial"/>
              </a:rPr>
              <a:t>system </a:t>
            </a:r>
            <a:r>
              <a:rPr sz="2400" b="1" dirty="0">
                <a:solidFill>
                  <a:srgbClr val="006666"/>
                </a:solidFill>
                <a:latin typeface="Arial"/>
                <a:cs typeface="Arial"/>
              </a:rPr>
              <a:t>is in </a:t>
            </a:r>
            <a:r>
              <a:rPr sz="2400" b="1" spc="-5" dirty="0">
                <a:solidFill>
                  <a:srgbClr val="006666"/>
                </a:solidFill>
                <a:latin typeface="Arial"/>
                <a:cs typeface="Arial"/>
              </a:rPr>
              <a:t>safe state </a:t>
            </a:r>
            <a:r>
              <a:rPr sz="2400" b="1" spc="-5" dirty="0">
                <a:solidFill>
                  <a:srgbClr val="006666"/>
                </a:solidFill>
                <a:latin typeface="Symbol"/>
                <a:cs typeface="Symbol"/>
              </a:rPr>
              <a:t></a:t>
            </a:r>
            <a:r>
              <a:rPr sz="2400" b="1" spc="-5" dirty="0">
                <a:solidFill>
                  <a:srgbClr val="006666"/>
                </a:solidFill>
                <a:latin typeface="Times New Roman"/>
                <a:cs typeface="Times New Roman"/>
              </a:rPr>
              <a:t> </a:t>
            </a:r>
            <a:r>
              <a:rPr sz="2400" b="1" spc="-5" dirty="0">
                <a:solidFill>
                  <a:srgbClr val="006666"/>
                </a:solidFill>
                <a:latin typeface="Arial"/>
                <a:cs typeface="Arial"/>
              </a:rPr>
              <a:t>no  deadlock possible </a:t>
            </a:r>
            <a:r>
              <a:rPr sz="2400" b="1" dirty="0">
                <a:solidFill>
                  <a:srgbClr val="006666"/>
                </a:solidFill>
                <a:latin typeface="Arial"/>
                <a:cs typeface="Arial"/>
              </a:rPr>
              <a:t>(i.e. the  </a:t>
            </a:r>
            <a:r>
              <a:rPr sz="2400" b="1" spc="-5" dirty="0">
                <a:solidFill>
                  <a:srgbClr val="006666"/>
                </a:solidFill>
                <a:latin typeface="Arial"/>
                <a:cs typeface="Arial"/>
              </a:rPr>
              <a:t>system can </a:t>
            </a:r>
            <a:r>
              <a:rPr sz="2400" b="1" dirty="0">
                <a:solidFill>
                  <a:srgbClr val="006666"/>
                </a:solidFill>
                <a:latin typeface="Arial"/>
                <a:cs typeface="Arial"/>
              </a:rPr>
              <a:t>exit without  </a:t>
            </a:r>
            <a:r>
              <a:rPr sz="2400" b="1" spc="-5" dirty="0">
                <a:solidFill>
                  <a:srgbClr val="006666"/>
                </a:solidFill>
                <a:latin typeface="Arial"/>
                <a:cs typeface="Arial"/>
              </a:rPr>
              <a:t>deadlocks</a:t>
            </a:r>
            <a:r>
              <a:rPr lang="en-CA" sz="2400" b="1" spc="-5" dirty="0">
                <a:solidFill>
                  <a:srgbClr val="006666"/>
                </a:solidFill>
                <a:latin typeface="Arial"/>
                <a:cs typeface="Arial"/>
              </a:rPr>
              <a:t> (all processes will finish one after another)</a:t>
            </a:r>
          </a:p>
          <a:p>
            <a:pPr marL="12700" marR="5080">
              <a:lnSpc>
                <a:spcPct val="100000"/>
              </a:lnSpc>
              <a:spcBef>
                <a:spcPts val="100"/>
              </a:spcBef>
            </a:pPr>
            <a:endParaRPr sz="2500" dirty="0">
              <a:latin typeface="Arial"/>
              <a:cs typeface="Arial"/>
            </a:endParaRPr>
          </a:p>
          <a:p>
            <a:pPr marL="12700">
              <a:lnSpc>
                <a:spcPct val="100000"/>
              </a:lnSpc>
            </a:pPr>
            <a:r>
              <a:rPr sz="2400" b="1" dirty="0">
                <a:solidFill>
                  <a:srgbClr val="006666"/>
                </a:solidFill>
                <a:latin typeface="Arial"/>
                <a:cs typeface="Arial"/>
              </a:rPr>
              <a:t>If </a:t>
            </a:r>
            <a:r>
              <a:rPr sz="2400" b="1" spc="-5" dirty="0">
                <a:solidFill>
                  <a:srgbClr val="006666"/>
                </a:solidFill>
                <a:latin typeface="Arial"/>
                <a:cs typeface="Arial"/>
              </a:rPr>
              <a:t>a </a:t>
            </a:r>
            <a:r>
              <a:rPr sz="2400" b="1" spc="-10" dirty="0">
                <a:solidFill>
                  <a:srgbClr val="006666"/>
                </a:solidFill>
                <a:latin typeface="Arial"/>
                <a:cs typeface="Arial"/>
              </a:rPr>
              <a:t>system </a:t>
            </a:r>
            <a:r>
              <a:rPr sz="2400" b="1" dirty="0">
                <a:solidFill>
                  <a:srgbClr val="006666"/>
                </a:solidFill>
                <a:latin typeface="Arial"/>
                <a:cs typeface="Arial"/>
              </a:rPr>
              <a:t>is in </a:t>
            </a:r>
            <a:r>
              <a:rPr sz="2400" b="1" spc="-5" dirty="0">
                <a:solidFill>
                  <a:srgbClr val="006666"/>
                </a:solidFill>
                <a:latin typeface="Arial"/>
                <a:cs typeface="Arial"/>
              </a:rPr>
              <a:t>unsafe </a:t>
            </a:r>
            <a:r>
              <a:rPr sz="2400" b="1" dirty="0">
                <a:solidFill>
                  <a:srgbClr val="006666"/>
                </a:solidFill>
                <a:latin typeface="Arial"/>
                <a:cs typeface="Arial"/>
              </a:rPr>
              <a:t>state</a:t>
            </a:r>
            <a:r>
              <a:rPr sz="2400" b="1" spc="-5" dirty="0">
                <a:solidFill>
                  <a:srgbClr val="006666"/>
                </a:solidFill>
                <a:latin typeface="Arial"/>
                <a:cs typeface="Arial"/>
              </a:rPr>
              <a:t> </a:t>
            </a:r>
            <a:r>
              <a:rPr sz="2400" b="1" spc="-5" dirty="0">
                <a:solidFill>
                  <a:srgbClr val="006666"/>
                </a:solidFill>
                <a:latin typeface="Symbol"/>
                <a:cs typeface="Symbol"/>
              </a:rPr>
              <a:t></a:t>
            </a:r>
            <a:endParaRPr sz="2400" dirty="0">
              <a:latin typeface="Symbol"/>
              <a:cs typeface="Symbol"/>
            </a:endParaRPr>
          </a:p>
          <a:p>
            <a:pPr marL="12700">
              <a:lnSpc>
                <a:spcPct val="100000"/>
              </a:lnSpc>
            </a:pPr>
            <a:r>
              <a:rPr sz="2400" b="1" spc="-5" dirty="0">
                <a:solidFill>
                  <a:srgbClr val="006666"/>
                </a:solidFill>
                <a:latin typeface="Arial"/>
                <a:cs typeface="Arial"/>
              </a:rPr>
              <a:t>possibility </a:t>
            </a:r>
            <a:r>
              <a:rPr sz="2400" b="1" dirty="0">
                <a:solidFill>
                  <a:srgbClr val="006666"/>
                </a:solidFill>
                <a:latin typeface="Arial"/>
                <a:cs typeface="Arial"/>
              </a:rPr>
              <a:t>of</a:t>
            </a:r>
            <a:r>
              <a:rPr sz="2400" b="1" spc="-55" dirty="0">
                <a:solidFill>
                  <a:srgbClr val="006666"/>
                </a:solidFill>
                <a:latin typeface="Arial"/>
                <a:cs typeface="Arial"/>
              </a:rPr>
              <a:t> </a:t>
            </a:r>
            <a:r>
              <a:rPr sz="2400" b="1" spc="-5" dirty="0">
                <a:solidFill>
                  <a:srgbClr val="006666"/>
                </a:solidFill>
                <a:latin typeface="Arial"/>
                <a:cs typeface="Arial"/>
              </a:rPr>
              <a:t>deadlock.</a:t>
            </a:r>
            <a:endParaRPr sz="2400" dirty="0">
              <a:latin typeface="Arial"/>
              <a:cs typeface="Arial"/>
            </a:endParaRPr>
          </a:p>
          <a:p>
            <a:pPr>
              <a:lnSpc>
                <a:spcPct val="100000"/>
              </a:lnSpc>
              <a:spcBef>
                <a:spcPts val="5"/>
              </a:spcBef>
            </a:pPr>
            <a:endParaRPr sz="2500" dirty="0">
              <a:latin typeface="Arial"/>
              <a:cs typeface="Arial"/>
            </a:endParaRPr>
          </a:p>
          <a:p>
            <a:pPr marL="12700" marR="36195">
              <a:lnSpc>
                <a:spcPct val="100000"/>
              </a:lnSpc>
              <a:spcBef>
                <a:spcPts val="5"/>
              </a:spcBef>
            </a:pPr>
            <a:r>
              <a:rPr sz="2400" b="1" spc="-5" dirty="0">
                <a:solidFill>
                  <a:srgbClr val="006666"/>
                </a:solidFill>
                <a:latin typeface="Arial"/>
                <a:cs typeface="Arial"/>
              </a:rPr>
              <a:t>Avoidance </a:t>
            </a:r>
            <a:r>
              <a:rPr sz="2400" b="1" spc="-5" dirty="0">
                <a:solidFill>
                  <a:srgbClr val="006666"/>
                </a:solidFill>
                <a:latin typeface="Symbol"/>
                <a:cs typeface="Symbol"/>
              </a:rPr>
              <a:t></a:t>
            </a:r>
            <a:r>
              <a:rPr sz="2400" b="1" spc="-5" dirty="0">
                <a:solidFill>
                  <a:srgbClr val="006666"/>
                </a:solidFill>
                <a:latin typeface="Times New Roman"/>
                <a:cs typeface="Times New Roman"/>
              </a:rPr>
              <a:t> </a:t>
            </a:r>
            <a:r>
              <a:rPr sz="2400" b="1" spc="-5" dirty="0">
                <a:solidFill>
                  <a:srgbClr val="006666"/>
                </a:solidFill>
                <a:latin typeface="Arial"/>
                <a:cs typeface="Arial"/>
              </a:rPr>
              <a:t>ensure </a:t>
            </a:r>
            <a:r>
              <a:rPr sz="2400" b="1" dirty="0">
                <a:solidFill>
                  <a:srgbClr val="006666"/>
                </a:solidFill>
                <a:latin typeface="Arial"/>
                <a:cs typeface="Arial"/>
              </a:rPr>
              <a:t>that </a:t>
            </a:r>
            <a:r>
              <a:rPr sz="2400" b="1" spc="-5" dirty="0">
                <a:solidFill>
                  <a:srgbClr val="006666"/>
                </a:solidFill>
                <a:latin typeface="Arial"/>
                <a:cs typeface="Arial"/>
              </a:rPr>
              <a:t>a  </a:t>
            </a:r>
            <a:r>
              <a:rPr sz="2400" b="1" spc="-10" dirty="0">
                <a:solidFill>
                  <a:srgbClr val="006666"/>
                </a:solidFill>
                <a:latin typeface="Arial"/>
                <a:cs typeface="Arial"/>
              </a:rPr>
              <a:t>system </a:t>
            </a:r>
            <a:r>
              <a:rPr sz="2400" b="1" dirty="0">
                <a:solidFill>
                  <a:srgbClr val="006666"/>
                </a:solidFill>
                <a:latin typeface="Arial"/>
                <a:cs typeface="Arial"/>
              </a:rPr>
              <a:t>will </a:t>
            </a:r>
            <a:r>
              <a:rPr sz="2400" b="1" spc="-5" dirty="0">
                <a:solidFill>
                  <a:srgbClr val="006666"/>
                </a:solidFill>
                <a:latin typeface="Arial"/>
                <a:cs typeface="Arial"/>
              </a:rPr>
              <a:t>never enter </a:t>
            </a:r>
            <a:r>
              <a:rPr sz="2400" b="1" dirty="0">
                <a:solidFill>
                  <a:srgbClr val="006666"/>
                </a:solidFill>
                <a:latin typeface="Arial"/>
                <a:cs typeface="Arial"/>
              </a:rPr>
              <a:t>an  </a:t>
            </a:r>
            <a:r>
              <a:rPr sz="2400" b="1" spc="-5" dirty="0">
                <a:solidFill>
                  <a:srgbClr val="006666"/>
                </a:solidFill>
                <a:latin typeface="Arial"/>
                <a:cs typeface="Arial"/>
              </a:rPr>
              <a:t>unsafe </a:t>
            </a:r>
            <a:r>
              <a:rPr sz="2400" b="1" dirty="0">
                <a:solidFill>
                  <a:srgbClr val="006666"/>
                </a:solidFill>
                <a:latin typeface="Arial"/>
                <a:cs typeface="Arial"/>
              </a:rPr>
              <a:t>state (i.e Do not</a:t>
            </a:r>
            <a:r>
              <a:rPr sz="2400" b="1" spc="-100" dirty="0">
                <a:solidFill>
                  <a:srgbClr val="006666"/>
                </a:solidFill>
                <a:latin typeface="Arial"/>
                <a:cs typeface="Arial"/>
              </a:rPr>
              <a:t> </a:t>
            </a:r>
            <a:r>
              <a:rPr sz="2400" b="1" dirty="0">
                <a:solidFill>
                  <a:srgbClr val="006666"/>
                </a:solidFill>
                <a:latin typeface="Arial"/>
                <a:cs typeface="Arial"/>
              </a:rPr>
              <a:t>allocate  </a:t>
            </a:r>
            <a:r>
              <a:rPr sz="2400" b="1" spc="-5" dirty="0">
                <a:solidFill>
                  <a:srgbClr val="006666"/>
                </a:solidFill>
                <a:latin typeface="Arial"/>
                <a:cs typeface="Arial"/>
              </a:rPr>
              <a:t>a resource </a:t>
            </a:r>
            <a:r>
              <a:rPr sz="2400" b="1" dirty="0">
                <a:solidFill>
                  <a:srgbClr val="006666"/>
                </a:solidFill>
                <a:latin typeface="Arial"/>
                <a:cs typeface="Arial"/>
              </a:rPr>
              <a:t>to </a:t>
            </a:r>
            <a:r>
              <a:rPr sz="2400" b="1" spc="-5" dirty="0">
                <a:solidFill>
                  <a:srgbClr val="006666"/>
                </a:solidFill>
                <a:latin typeface="Arial"/>
                <a:cs typeface="Arial"/>
              </a:rPr>
              <a:t>a process </a:t>
            </a:r>
            <a:r>
              <a:rPr sz="2400" b="1" dirty="0">
                <a:solidFill>
                  <a:srgbClr val="006666"/>
                </a:solidFill>
                <a:latin typeface="Arial"/>
                <a:cs typeface="Arial"/>
              </a:rPr>
              <a:t>if the  resulting </a:t>
            </a:r>
            <a:r>
              <a:rPr sz="2400" b="1" spc="-5" dirty="0">
                <a:solidFill>
                  <a:srgbClr val="006666"/>
                </a:solidFill>
                <a:latin typeface="Arial"/>
                <a:cs typeface="Arial"/>
              </a:rPr>
              <a:t>state </a:t>
            </a:r>
            <a:r>
              <a:rPr sz="2400" b="1" dirty="0">
                <a:solidFill>
                  <a:srgbClr val="006666"/>
                </a:solidFill>
                <a:latin typeface="Arial"/>
                <a:cs typeface="Arial"/>
              </a:rPr>
              <a:t>is not</a:t>
            </a:r>
            <a:r>
              <a:rPr sz="2400" b="1" spc="-55" dirty="0">
                <a:solidFill>
                  <a:srgbClr val="006666"/>
                </a:solidFill>
                <a:latin typeface="Arial"/>
                <a:cs typeface="Arial"/>
              </a:rPr>
              <a:t> </a:t>
            </a:r>
            <a:r>
              <a:rPr sz="2400" b="1" spc="-5" dirty="0">
                <a:solidFill>
                  <a:srgbClr val="006666"/>
                </a:solidFill>
                <a:latin typeface="Arial"/>
                <a:cs typeface="Arial"/>
              </a:rPr>
              <a:t>safe</a:t>
            </a:r>
            <a:r>
              <a:rPr sz="2400" b="1" dirty="0">
                <a:solidFill>
                  <a:srgbClr val="006666"/>
                </a:solidFill>
                <a:latin typeface="Arial"/>
                <a:cs typeface="Arial"/>
              </a:rPr>
              <a:t>.</a:t>
            </a:r>
            <a:endParaRPr sz="2400" dirty="0">
              <a:latin typeface="Arial"/>
              <a:cs typeface="Arial"/>
            </a:endParaRPr>
          </a:p>
        </p:txBody>
      </p:sp>
      <p:grpSp>
        <p:nvGrpSpPr>
          <p:cNvPr id="9" name="object 9"/>
          <p:cNvGrpSpPr/>
          <p:nvPr/>
        </p:nvGrpSpPr>
        <p:grpSpPr>
          <a:xfrm>
            <a:off x="3494785" y="1679701"/>
            <a:ext cx="5449570" cy="4806315"/>
            <a:chOff x="3494785" y="1679701"/>
            <a:chExt cx="5449570" cy="4806315"/>
          </a:xfrm>
        </p:grpSpPr>
        <p:sp>
          <p:nvSpPr>
            <p:cNvPr id="10" name="object 10"/>
            <p:cNvSpPr/>
            <p:nvPr/>
          </p:nvSpPr>
          <p:spPr>
            <a:xfrm>
              <a:off x="5687567" y="3262883"/>
              <a:ext cx="3218688" cy="318516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649468" y="3224529"/>
              <a:ext cx="3295015" cy="3261360"/>
            </a:xfrm>
            <a:custGeom>
              <a:avLst/>
              <a:gdLst/>
              <a:ahLst/>
              <a:cxnLst/>
              <a:rect l="l" t="t" r="r" b="b"/>
              <a:pathLst>
                <a:path w="3295015" h="3261360">
                  <a:moveTo>
                    <a:pt x="3269488" y="25400"/>
                  </a:moveTo>
                  <a:lnTo>
                    <a:pt x="25400" y="25400"/>
                  </a:lnTo>
                  <a:lnTo>
                    <a:pt x="25400" y="38100"/>
                  </a:lnTo>
                  <a:lnTo>
                    <a:pt x="25400" y="3223260"/>
                  </a:lnTo>
                  <a:lnTo>
                    <a:pt x="25400" y="3235960"/>
                  </a:lnTo>
                  <a:lnTo>
                    <a:pt x="3269488" y="3235960"/>
                  </a:lnTo>
                  <a:lnTo>
                    <a:pt x="3269488" y="3223526"/>
                  </a:lnTo>
                  <a:lnTo>
                    <a:pt x="3269488" y="3223260"/>
                  </a:lnTo>
                  <a:lnTo>
                    <a:pt x="3269488" y="38354"/>
                  </a:lnTo>
                  <a:lnTo>
                    <a:pt x="3256788" y="38354"/>
                  </a:lnTo>
                  <a:lnTo>
                    <a:pt x="3256788" y="3223260"/>
                  </a:lnTo>
                  <a:lnTo>
                    <a:pt x="38100" y="3223260"/>
                  </a:lnTo>
                  <a:lnTo>
                    <a:pt x="38100" y="38100"/>
                  </a:lnTo>
                  <a:lnTo>
                    <a:pt x="3269488" y="38100"/>
                  </a:lnTo>
                  <a:lnTo>
                    <a:pt x="3269488" y="25400"/>
                  </a:lnTo>
                  <a:close/>
                </a:path>
                <a:path w="3295015" h="3261360">
                  <a:moveTo>
                    <a:pt x="3294888" y="0"/>
                  </a:moveTo>
                  <a:lnTo>
                    <a:pt x="0" y="0"/>
                  </a:lnTo>
                  <a:lnTo>
                    <a:pt x="0" y="12700"/>
                  </a:lnTo>
                  <a:lnTo>
                    <a:pt x="0" y="3248660"/>
                  </a:lnTo>
                  <a:lnTo>
                    <a:pt x="0" y="3261360"/>
                  </a:lnTo>
                  <a:lnTo>
                    <a:pt x="3294888" y="3261360"/>
                  </a:lnTo>
                  <a:lnTo>
                    <a:pt x="3294888" y="3248914"/>
                  </a:lnTo>
                  <a:lnTo>
                    <a:pt x="3294888" y="3248660"/>
                  </a:lnTo>
                  <a:lnTo>
                    <a:pt x="3294888" y="12954"/>
                  </a:lnTo>
                  <a:lnTo>
                    <a:pt x="3282188" y="12954"/>
                  </a:lnTo>
                  <a:lnTo>
                    <a:pt x="3282188" y="3248660"/>
                  </a:lnTo>
                  <a:lnTo>
                    <a:pt x="12700" y="3248660"/>
                  </a:lnTo>
                  <a:lnTo>
                    <a:pt x="12700" y="12700"/>
                  </a:lnTo>
                  <a:lnTo>
                    <a:pt x="3294888" y="12700"/>
                  </a:lnTo>
                  <a:lnTo>
                    <a:pt x="3294888" y="0"/>
                  </a:lnTo>
                  <a:close/>
                </a:path>
              </a:pathLst>
            </a:custGeom>
            <a:solidFill>
              <a:srgbClr val="CC6600"/>
            </a:solidFill>
          </p:spPr>
          <p:txBody>
            <a:bodyPr wrap="square" lIns="0" tIns="0" rIns="0" bIns="0" rtlCol="0"/>
            <a:lstStyle/>
            <a:p>
              <a:endParaRPr/>
            </a:p>
          </p:txBody>
        </p:sp>
        <p:sp>
          <p:nvSpPr>
            <p:cNvPr id="12" name="object 12"/>
            <p:cNvSpPr/>
            <p:nvPr/>
          </p:nvSpPr>
          <p:spPr>
            <a:xfrm>
              <a:off x="3494786" y="1679701"/>
              <a:ext cx="4312920" cy="3869690"/>
            </a:xfrm>
            <a:custGeom>
              <a:avLst/>
              <a:gdLst/>
              <a:ahLst/>
              <a:cxnLst/>
              <a:rect l="l" t="t" r="r" b="b"/>
              <a:pathLst>
                <a:path w="4312920" h="3869690">
                  <a:moveTo>
                    <a:pt x="2565946" y="2085213"/>
                  </a:moveTo>
                  <a:lnTo>
                    <a:pt x="2459355" y="2085213"/>
                  </a:lnTo>
                  <a:lnTo>
                    <a:pt x="2446617" y="2085213"/>
                  </a:lnTo>
                  <a:lnTo>
                    <a:pt x="2445258" y="2141982"/>
                  </a:lnTo>
                  <a:lnTo>
                    <a:pt x="2565946" y="2085213"/>
                  </a:lnTo>
                  <a:close/>
                </a:path>
                <a:path w="4312920" h="3869690">
                  <a:moveTo>
                    <a:pt x="3107182" y="3869182"/>
                  </a:moveTo>
                  <a:lnTo>
                    <a:pt x="3088805" y="3784092"/>
                  </a:lnTo>
                  <a:lnTo>
                    <a:pt x="3077210" y="3730371"/>
                  </a:lnTo>
                  <a:lnTo>
                    <a:pt x="3032633" y="3766147"/>
                  </a:lnTo>
                  <a:lnTo>
                    <a:pt x="1668386" y="2066378"/>
                  </a:lnTo>
                  <a:lnTo>
                    <a:pt x="2446617" y="2084920"/>
                  </a:lnTo>
                  <a:lnTo>
                    <a:pt x="2459355" y="2084920"/>
                  </a:lnTo>
                  <a:lnTo>
                    <a:pt x="2566593" y="2084920"/>
                  </a:lnTo>
                  <a:lnTo>
                    <a:pt x="2573782" y="2081530"/>
                  </a:lnTo>
                  <a:lnTo>
                    <a:pt x="2448306" y="2014982"/>
                  </a:lnTo>
                  <a:lnTo>
                    <a:pt x="2446921" y="2072220"/>
                  </a:lnTo>
                  <a:lnTo>
                    <a:pt x="1657985" y="2053424"/>
                  </a:lnTo>
                  <a:lnTo>
                    <a:pt x="9906" y="0"/>
                  </a:lnTo>
                  <a:lnTo>
                    <a:pt x="0" y="7874"/>
                  </a:lnTo>
                  <a:lnTo>
                    <a:pt x="1641398" y="2053031"/>
                  </a:lnTo>
                  <a:lnTo>
                    <a:pt x="711327" y="2030857"/>
                  </a:lnTo>
                  <a:lnTo>
                    <a:pt x="711073" y="2043557"/>
                  </a:lnTo>
                  <a:lnTo>
                    <a:pt x="1651787" y="2065985"/>
                  </a:lnTo>
                  <a:lnTo>
                    <a:pt x="3022714" y="3774109"/>
                  </a:lnTo>
                  <a:lnTo>
                    <a:pt x="2978150" y="3809873"/>
                  </a:lnTo>
                  <a:lnTo>
                    <a:pt x="3107182" y="3869182"/>
                  </a:lnTo>
                  <a:close/>
                </a:path>
                <a:path w="4312920" h="3869690">
                  <a:moveTo>
                    <a:pt x="4304652" y="1878482"/>
                  </a:moveTo>
                  <a:lnTo>
                    <a:pt x="4191762" y="1808861"/>
                  </a:lnTo>
                  <a:lnTo>
                    <a:pt x="4186732" y="1865782"/>
                  </a:lnTo>
                  <a:lnTo>
                    <a:pt x="1431163" y="1620520"/>
                  </a:lnTo>
                  <a:lnTo>
                    <a:pt x="1430020" y="1633093"/>
                  </a:lnTo>
                  <a:lnTo>
                    <a:pt x="4185602" y="1878482"/>
                  </a:lnTo>
                  <a:lnTo>
                    <a:pt x="4198328" y="1878482"/>
                  </a:lnTo>
                  <a:lnTo>
                    <a:pt x="4304652" y="1878482"/>
                  </a:lnTo>
                  <a:close/>
                </a:path>
                <a:path w="4312920" h="3869690">
                  <a:moveTo>
                    <a:pt x="4312666" y="1883410"/>
                  </a:moveTo>
                  <a:lnTo>
                    <a:pt x="4306481" y="1879600"/>
                  </a:lnTo>
                  <a:lnTo>
                    <a:pt x="4198239" y="1879600"/>
                  </a:lnTo>
                  <a:lnTo>
                    <a:pt x="4185501" y="1879600"/>
                  </a:lnTo>
                  <a:lnTo>
                    <a:pt x="4180586" y="1935353"/>
                  </a:lnTo>
                  <a:lnTo>
                    <a:pt x="4312666" y="1883410"/>
                  </a:lnTo>
                  <a:close/>
                </a:path>
              </a:pathLst>
            </a:custGeom>
            <a:solidFill>
              <a:srgbClr val="009999"/>
            </a:solidFill>
          </p:spPr>
          <p:txBody>
            <a:bodyPr wrap="square" lIns="0" tIns="0" rIns="0" bIns="0" rtlCol="0"/>
            <a:lstStyle/>
            <a:p>
              <a:endParaRPr/>
            </a:p>
          </p:txBody>
        </p:sp>
      </p:grpSp>
      <p:sp>
        <p:nvSpPr>
          <p:cNvPr id="13" name="object 13"/>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24</a:t>
            </a:fld>
            <a:endParaRPr sz="1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462122" cy="514350"/>
          </a:xfrm>
          <a:prstGeom prst="rect">
            <a:avLst/>
          </a:prstGeom>
        </p:spPr>
        <p:txBody>
          <a:bodyPr vert="horz" wrap="square" lIns="0" tIns="13335" rIns="0" bIns="0" rtlCol="0">
            <a:spAutoFit/>
          </a:bodyPr>
          <a:lstStyle/>
          <a:p>
            <a:pPr marL="12700">
              <a:lnSpc>
                <a:spcPct val="100000"/>
              </a:lnSpc>
              <a:spcBef>
                <a:spcPts val="105"/>
              </a:spcBef>
            </a:pPr>
            <a:r>
              <a:rPr dirty="0"/>
              <a:t>Safe</a:t>
            </a:r>
            <a:r>
              <a:rPr spc="-50" dirty="0"/>
              <a:t> </a:t>
            </a:r>
            <a:r>
              <a:rPr spc="-5" dirty="0"/>
              <a:t>Sequence</a:t>
            </a:r>
          </a:p>
        </p:txBody>
      </p:sp>
      <p:sp>
        <p:nvSpPr>
          <p:cNvPr id="4" name="object 4"/>
          <p:cNvSpPr/>
          <p:nvPr/>
        </p:nvSpPr>
        <p:spPr>
          <a:xfrm>
            <a:off x="947927" y="1144524"/>
            <a:ext cx="179831" cy="18592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47927" y="1815083"/>
            <a:ext cx="179831" cy="1859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47927" y="2485898"/>
            <a:ext cx="179831" cy="18592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47927" y="3156457"/>
            <a:ext cx="179831" cy="18592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05127" y="4356227"/>
            <a:ext cx="271272" cy="28041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405127" y="5064582"/>
            <a:ext cx="271272" cy="28072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405127" y="5773826"/>
            <a:ext cx="271272" cy="280416"/>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1265427" y="1003808"/>
            <a:ext cx="7313295" cy="5425844"/>
          </a:xfrm>
          <a:prstGeom prst="rect">
            <a:avLst/>
          </a:prstGeom>
        </p:spPr>
        <p:txBody>
          <a:bodyPr vert="horz" wrap="square" lIns="0" tIns="49530" rIns="0" bIns="0" rtlCol="0">
            <a:spAutoFit/>
          </a:bodyPr>
          <a:lstStyle/>
          <a:p>
            <a:pPr marL="25400" marR="283210">
              <a:lnSpc>
                <a:spcPts val="2380"/>
              </a:lnSpc>
              <a:spcBef>
                <a:spcPts val="390"/>
              </a:spcBef>
            </a:pPr>
            <a:r>
              <a:rPr sz="2200" b="1" spc="-5" dirty="0">
                <a:solidFill>
                  <a:srgbClr val="006666"/>
                </a:solidFill>
                <a:latin typeface="Arial"/>
                <a:cs typeface="Arial"/>
              </a:rPr>
              <a:t>Safe sequence is a sequence witnessing that </a:t>
            </a:r>
            <a:r>
              <a:rPr sz="2200" b="1" dirty="0">
                <a:solidFill>
                  <a:srgbClr val="006666"/>
                </a:solidFill>
                <a:latin typeface="Arial"/>
                <a:cs typeface="Arial"/>
              </a:rPr>
              <a:t>we </a:t>
            </a:r>
            <a:r>
              <a:rPr sz="2200" b="1" spc="-5" dirty="0">
                <a:solidFill>
                  <a:srgbClr val="006666"/>
                </a:solidFill>
                <a:latin typeface="Arial"/>
                <a:cs typeface="Arial"/>
              </a:rPr>
              <a:t>can  run all processes to</a:t>
            </a:r>
            <a:r>
              <a:rPr sz="2200" b="1" spc="40" dirty="0">
                <a:solidFill>
                  <a:srgbClr val="006666"/>
                </a:solidFill>
                <a:latin typeface="Arial"/>
                <a:cs typeface="Arial"/>
              </a:rPr>
              <a:t> </a:t>
            </a:r>
            <a:r>
              <a:rPr sz="2200" b="1" spc="-5" dirty="0">
                <a:solidFill>
                  <a:srgbClr val="006666"/>
                </a:solidFill>
                <a:latin typeface="Arial"/>
                <a:cs typeface="Arial"/>
              </a:rPr>
              <a:t>completion</a:t>
            </a:r>
            <a:endParaRPr sz="2200" dirty="0">
              <a:latin typeface="Arial"/>
              <a:cs typeface="Arial"/>
            </a:endParaRPr>
          </a:p>
          <a:p>
            <a:pPr marL="25400">
              <a:lnSpc>
                <a:spcPts val="2510"/>
              </a:lnSpc>
              <a:spcBef>
                <a:spcPts val="225"/>
              </a:spcBef>
            </a:pPr>
            <a:r>
              <a:rPr sz="2200" b="1" dirty="0">
                <a:solidFill>
                  <a:srgbClr val="006666"/>
                </a:solidFill>
                <a:latin typeface="Arial"/>
                <a:cs typeface="Arial"/>
              </a:rPr>
              <a:t>P</a:t>
            </a:r>
            <a:r>
              <a:rPr sz="2175" b="1" baseline="-21072" dirty="0">
                <a:solidFill>
                  <a:srgbClr val="006666"/>
                </a:solidFill>
                <a:latin typeface="Arial"/>
                <a:cs typeface="Arial"/>
              </a:rPr>
              <a:t>1 </a:t>
            </a:r>
            <a:r>
              <a:rPr sz="2200" b="1" spc="-5" dirty="0">
                <a:solidFill>
                  <a:srgbClr val="006666"/>
                </a:solidFill>
                <a:latin typeface="Arial"/>
                <a:cs typeface="Arial"/>
              </a:rPr>
              <a:t>is the process that can be run to completion</a:t>
            </a:r>
            <a:r>
              <a:rPr sz="2200" b="1" spc="-25" dirty="0">
                <a:solidFill>
                  <a:srgbClr val="006666"/>
                </a:solidFill>
                <a:latin typeface="Arial"/>
                <a:cs typeface="Arial"/>
              </a:rPr>
              <a:t> </a:t>
            </a:r>
            <a:r>
              <a:rPr sz="2200" b="1" spc="-5" dirty="0">
                <a:solidFill>
                  <a:srgbClr val="006666"/>
                </a:solidFill>
                <a:latin typeface="Arial"/>
                <a:cs typeface="Arial"/>
              </a:rPr>
              <a:t>using</a:t>
            </a:r>
            <a:endParaRPr sz="2200" dirty="0">
              <a:latin typeface="Arial"/>
              <a:cs typeface="Arial"/>
            </a:endParaRPr>
          </a:p>
          <a:p>
            <a:pPr marL="25400">
              <a:lnSpc>
                <a:spcPts val="2510"/>
              </a:lnSpc>
            </a:pPr>
            <a:r>
              <a:rPr sz="2200" b="1" spc="-5" dirty="0">
                <a:solidFill>
                  <a:srgbClr val="006666"/>
                </a:solidFill>
                <a:latin typeface="Arial"/>
                <a:cs typeface="Arial"/>
              </a:rPr>
              <a:t>only the available</a:t>
            </a:r>
            <a:r>
              <a:rPr sz="2200" b="1" spc="50" dirty="0">
                <a:solidFill>
                  <a:srgbClr val="006666"/>
                </a:solidFill>
                <a:latin typeface="Arial"/>
                <a:cs typeface="Arial"/>
              </a:rPr>
              <a:t> </a:t>
            </a:r>
            <a:r>
              <a:rPr sz="2200" b="1" spc="-5" dirty="0">
                <a:solidFill>
                  <a:srgbClr val="006666"/>
                </a:solidFill>
                <a:latin typeface="Arial"/>
                <a:cs typeface="Arial"/>
              </a:rPr>
              <a:t>resources</a:t>
            </a:r>
            <a:endParaRPr sz="2200" dirty="0">
              <a:latin typeface="Arial"/>
              <a:cs typeface="Arial"/>
            </a:endParaRPr>
          </a:p>
          <a:p>
            <a:pPr marL="25400" marR="673735">
              <a:lnSpc>
                <a:spcPct val="100000"/>
              </a:lnSpc>
              <a:spcBef>
                <a:spcPts val="265"/>
              </a:spcBef>
            </a:pPr>
            <a:r>
              <a:rPr sz="2200" b="1" dirty="0">
                <a:solidFill>
                  <a:srgbClr val="006666"/>
                </a:solidFill>
                <a:latin typeface="Arial"/>
                <a:cs typeface="Arial"/>
              </a:rPr>
              <a:t>P</a:t>
            </a:r>
            <a:r>
              <a:rPr sz="2175" b="1" baseline="-21072" dirty="0">
                <a:solidFill>
                  <a:srgbClr val="006666"/>
                </a:solidFill>
                <a:latin typeface="Arial"/>
                <a:cs typeface="Arial"/>
              </a:rPr>
              <a:t>2 </a:t>
            </a:r>
            <a:r>
              <a:rPr sz="2200" b="1" spc="-5" dirty="0">
                <a:solidFill>
                  <a:srgbClr val="006666"/>
                </a:solidFill>
                <a:latin typeface="Arial"/>
                <a:cs typeface="Arial"/>
              </a:rPr>
              <a:t>is the process that can be completed </a:t>
            </a:r>
            <a:r>
              <a:rPr sz="2200" b="1" dirty="0">
                <a:solidFill>
                  <a:srgbClr val="006666"/>
                </a:solidFill>
                <a:latin typeface="Arial"/>
                <a:cs typeface="Arial"/>
              </a:rPr>
              <a:t>when </a:t>
            </a:r>
            <a:r>
              <a:rPr sz="2200" b="1" spc="-5" dirty="0">
                <a:solidFill>
                  <a:srgbClr val="006666"/>
                </a:solidFill>
                <a:latin typeface="Arial"/>
                <a:cs typeface="Arial"/>
              </a:rPr>
              <a:t>P1  completes </a:t>
            </a:r>
            <a:r>
              <a:rPr sz="2200" b="1" spc="-10" dirty="0">
                <a:solidFill>
                  <a:srgbClr val="006666"/>
                </a:solidFill>
                <a:latin typeface="Arial"/>
                <a:cs typeface="Arial"/>
              </a:rPr>
              <a:t>and releases </a:t>
            </a:r>
            <a:r>
              <a:rPr sz="2200" b="1" spc="-5" dirty="0">
                <a:solidFill>
                  <a:srgbClr val="006666"/>
                </a:solidFill>
                <a:latin typeface="Arial"/>
                <a:cs typeface="Arial"/>
              </a:rPr>
              <a:t>its </a:t>
            </a:r>
            <a:r>
              <a:rPr sz="2200" b="1" spc="-10" dirty="0">
                <a:solidFill>
                  <a:srgbClr val="006666"/>
                </a:solidFill>
                <a:latin typeface="Arial"/>
                <a:cs typeface="Arial"/>
              </a:rPr>
              <a:t>resources…  </a:t>
            </a:r>
            <a:r>
              <a:rPr sz="2200" b="1" spc="-5" dirty="0">
                <a:solidFill>
                  <a:srgbClr val="006666"/>
                </a:solidFill>
                <a:latin typeface="Arial"/>
                <a:cs typeface="Arial"/>
              </a:rPr>
              <a:t>Sequence </a:t>
            </a:r>
            <a:r>
              <a:rPr sz="2200" b="1" dirty="0">
                <a:solidFill>
                  <a:srgbClr val="006666"/>
                </a:solidFill>
                <a:latin typeface="Arial"/>
                <a:cs typeface="Arial"/>
              </a:rPr>
              <a:t>&lt;P</a:t>
            </a:r>
            <a:r>
              <a:rPr sz="2175" b="1" baseline="-21072" dirty="0">
                <a:solidFill>
                  <a:srgbClr val="006666"/>
                </a:solidFill>
                <a:latin typeface="Arial"/>
                <a:cs typeface="Arial"/>
              </a:rPr>
              <a:t>1</a:t>
            </a:r>
            <a:r>
              <a:rPr sz="2200" b="1" dirty="0">
                <a:solidFill>
                  <a:srgbClr val="006666"/>
                </a:solidFill>
                <a:latin typeface="Arial"/>
                <a:cs typeface="Arial"/>
              </a:rPr>
              <a:t>, </a:t>
            </a:r>
            <a:r>
              <a:rPr sz="2200" b="1" spc="-5" dirty="0">
                <a:solidFill>
                  <a:srgbClr val="006666"/>
                </a:solidFill>
                <a:latin typeface="Arial"/>
                <a:cs typeface="Arial"/>
              </a:rPr>
              <a:t>P</a:t>
            </a:r>
            <a:r>
              <a:rPr sz="2175" b="1" spc="-7" baseline="-21072" dirty="0">
                <a:solidFill>
                  <a:srgbClr val="006666"/>
                </a:solidFill>
                <a:latin typeface="Arial"/>
                <a:cs typeface="Arial"/>
              </a:rPr>
              <a:t>2</a:t>
            </a:r>
            <a:r>
              <a:rPr sz="2200" b="1" spc="-5" dirty="0">
                <a:solidFill>
                  <a:srgbClr val="006666"/>
                </a:solidFill>
                <a:latin typeface="Arial"/>
                <a:cs typeface="Arial"/>
              </a:rPr>
              <a:t>, …, </a:t>
            </a:r>
            <a:r>
              <a:rPr sz="2200" b="1" dirty="0">
                <a:solidFill>
                  <a:srgbClr val="006666"/>
                </a:solidFill>
                <a:latin typeface="Arial"/>
                <a:cs typeface="Arial"/>
              </a:rPr>
              <a:t>P</a:t>
            </a:r>
            <a:r>
              <a:rPr sz="2175" b="1" baseline="-21072" dirty="0">
                <a:solidFill>
                  <a:srgbClr val="006666"/>
                </a:solidFill>
                <a:latin typeface="Arial"/>
                <a:cs typeface="Arial"/>
              </a:rPr>
              <a:t>n</a:t>
            </a:r>
            <a:r>
              <a:rPr sz="2200" b="1" dirty="0">
                <a:solidFill>
                  <a:srgbClr val="006666"/>
                </a:solidFill>
                <a:latin typeface="Arial"/>
                <a:cs typeface="Arial"/>
              </a:rPr>
              <a:t>&gt; </a:t>
            </a:r>
            <a:r>
              <a:rPr sz="2200" b="1" spc="-5" dirty="0">
                <a:solidFill>
                  <a:srgbClr val="006666"/>
                </a:solidFill>
                <a:latin typeface="Arial"/>
                <a:cs typeface="Arial"/>
              </a:rPr>
              <a:t>is safe if for each </a:t>
            </a:r>
            <a:r>
              <a:rPr sz="2200" b="1" spc="5" dirty="0">
                <a:solidFill>
                  <a:srgbClr val="006666"/>
                </a:solidFill>
                <a:latin typeface="Arial"/>
                <a:cs typeface="Arial"/>
              </a:rPr>
              <a:t>P</a:t>
            </a:r>
            <a:r>
              <a:rPr sz="2175" b="1" spc="7" baseline="-21072" dirty="0">
                <a:solidFill>
                  <a:srgbClr val="006666"/>
                </a:solidFill>
                <a:latin typeface="Arial"/>
                <a:cs typeface="Arial"/>
              </a:rPr>
              <a:t>i</a:t>
            </a:r>
            <a:r>
              <a:rPr sz="2200" b="1" spc="5" dirty="0">
                <a:solidFill>
                  <a:srgbClr val="006666"/>
                </a:solidFill>
                <a:latin typeface="Arial"/>
                <a:cs typeface="Arial"/>
              </a:rPr>
              <a:t>,</a:t>
            </a:r>
            <a:r>
              <a:rPr sz="2200" b="1" spc="95" dirty="0">
                <a:solidFill>
                  <a:srgbClr val="006666"/>
                </a:solidFill>
                <a:latin typeface="Arial"/>
                <a:cs typeface="Arial"/>
              </a:rPr>
              <a:t> </a:t>
            </a:r>
            <a:r>
              <a:rPr sz="2200" b="1" spc="-5" dirty="0">
                <a:solidFill>
                  <a:srgbClr val="006666"/>
                </a:solidFill>
                <a:latin typeface="Arial"/>
                <a:cs typeface="Arial"/>
              </a:rPr>
              <a:t>the</a:t>
            </a:r>
            <a:endParaRPr sz="2200" dirty="0">
              <a:latin typeface="Arial"/>
              <a:cs typeface="Arial"/>
            </a:endParaRPr>
          </a:p>
          <a:p>
            <a:pPr marL="25400">
              <a:lnSpc>
                <a:spcPts val="2245"/>
              </a:lnSpc>
            </a:pPr>
            <a:r>
              <a:rPr sz="2200" b="1" spc="-5" dirty="0">
                <a:solidFill>
                  <a:srgbClr val="006666"/>
                </a:solidFill>
                <a:latin typeface="Arial"/>
                <a:cs typeface="Arial"/>
              </a:rPr>
              <a:t>resources that </a:t>
            </a:r>
            <a:r>
              <a:rPr sz="2200" b="1" spc="5" dirty="0">
                <a:solidFill>
                  <a:srgbClr val="006666"/>
                </a:solidFill>
                <a:latin typeface="Arial"/>
                <a:cs typeface="Arial"/>
              </a:rPr>
              <a:t>P</a:t>
            </a:r>
            <a:r>
              <a:rPr sz="2175" b="1" spc="7" baseline="-21072" dirty="0">
                <a:solidFill>
                  <a:srgbClr val="006666"/>
                </a:solidFill>
                <a:latin typeface="Arial"/>
                <a:cs typeface="Arial"/>
              </a:rPr>
              <a:t>i </a:t>
            </a:r>
            <a:r>
              <a:rPr sz="2200" b="1" spc="-5" dirty="0">
                <a:solidFill>
                  <a:srgbClr val="006666"/>
                </a:solidFill>
                <a:latin typeface="Arial"/>
                <a:cs typeface="Arial"/>
              </a:rPr>
              <a:t>can still request can be satisfied</a:t>
            </a:r>
            <a:r>
              <a:rPr sz="2200" b="1" spc="185" dirty="0">
                <a:solidFill>
                  <a:srgbClr val="006666"/>
                </a:solidFill>
                <a:latin typeface="Arial"/>
                <a:cs typeface="Arial"/>
              </a:rPr>
              <a:t> </a:t>
            </a:r>
            <a:r>
              <a:rPr sz="2200" b="1" spc="-5" dirty="0">
                <a:solidFill>
                  <a:srgbClr val="006666"/>
                </a:solidFill>
                <a:latin typeface="Arial"/>
                <a:cs typeface="Arial"/>
              </a:rPr>
              <a:t>by</a:t>
            </a:r>
            <a:endParaRPr sz="2200" dirty="0">
              <a:latin typeface="Arial"/>
              <a:cs typeface="Arial"/>
            </a:endParaRPr>
          </a:p>
          <a:p>
            <a:pPr marL="25400" marR="309245">
              <a:lnSpc>
                <a:spcPts val="2380"/>
              </a:lnSpc>
              <a:spcBef>
                <a:spcPts val="165"/>
              </a:spcBef>
            </a:pPr>
            <a:r>
              <a:rPr sz="2200" b="1" spc="-5" dirty="0">
                <a:solidFill>
                  <a:srgbClr val="006666"/>
                </a:solidFill>
                <a:latin typeface="Arial"/>
                <a:cs typeface="Arial"/>
              </a:rPr>
              <a:t>currently available resources + resources held by all  the </a:t>
            </a:r>
            <a:r>
              <a:rPr sz="2200" b="1" spc="-5" dirty="0" err="1">
                <a:solidFill>
                  <a:srgbClr val="006666"/>
                </a:solidFill>
                <a:latin typeface="Arial"/>
                <a:cs typeface="Arial"/>
              </a:rPr>
              <a:t>P</a:t>
            </a:r>
            <a:r>
              <a:rPr sz="2175" b="1" spc="-7" baseline="-21072" dirty="0" err="1">
                <a:solidFill>
                  <a:srgbClr val="006666"/>
                </a:solidFill>
                <a:latin typeface="Arial"/>
                <a:cs typeface="Arial"/>
              </a:rPr>
              <a:t>j</a:t>
            </a:r>
            <a:r>
              <a:rPr lang="en-CA" sz="2200" b="1" spc="-5" dirty="0">
                <a:solidFill>
                  <a:srgbClr val="006666"/>
                </a:solidFill>
                <a:latin typeface="Arial"/>
                <a:cs typeface="Arial"/>
              </a:rPr>
              <a:t> that were released,</a:t>
            </a:r>
            <a:r>
              <a:rPr sz="2200" b="1" spc="-5" dirty="0">
                <a:solidFill>
                  <a:srgbClr val="006666"/>
                </a:solidFill>
                <a:latin typeface="Arial"/>
                <a:cs typeface="Arial"/>
              </a:rPr>
              <a:t> </a:t>
            </a:r>
            <a:r>
              <a:rPr sz="2200" b="1" dirty="0">
                <a:solidFill>
                  <a:srgbClr val="006666"/>
                </a:solidFill>
                <a:latin typeface="Arial"/>
                <a:cs typeface="Arial"/>
              </a:rPr>
              <a:t>with</a:t>
            </a:r>
            <a:r>
              <a:rPr sz="2200" b="1" spc="10" dirty="0">
                <a:solidFill>
                  <a:srgbClr val="006666"/>
                </a:solidFill>
                <a:latin typeface="Arial"/>
                <a:cs typeface="Arial"/>
              </a:rPr>
              <a:t> </a:t>
            </a:r>
            <a:r>
              <a:rPr sz="2200" b="1" spc="-5" dirty="0">
                <a:solidFill>
                  <a:srgbClr val="006666"/>
                </a:solidFill>
                <a:latin typeface="Arial"/>
                <a:cs typeface="Arial"/>
              </a:rPr>
              <a:t>j</a:t>
            </a:r>
            <a:r>
              <a:rPr lang="en-CA" sz="2200" b="1" spc="-5" dirty="0">
                <a:solidFill>
                  <a:srgbClr val="006666"/>
                </a:solidFill>
                <a:latin typeface="Arial"/>
                <a:cs typeface="Arial"/>
              </a:rPr>
              <a:t> </a:t>
            </a:r>
            <a:r>
              <a:rPr sz="2200" b="1" spc="-5" dirty="0">
                <a:solidFill>
                  <a:srgbClr val="006666"/>
                </a:solidFill>
                <a:latin typeface="Arial"/>
                <a:cs typeface="Arial"/>
              </a:rPr>
              <a:t>&lt;</a:t>
            </a:r>
            <a:r>
              <a:rPr lang="en-CA" sz="2200" b="1" spc="-5" dirty="0">
                <a:solidFill>
                  <a:srgbClr val="006666"/>
                </a:solidFill>
                <a:latin typeface="Arial"/>
                <a:cs typeface="Arial"/>
              </a:rPr>
              <a:t> </a:t>
            </a:r>
            <a:r>
              <a:rPr sz="2200" b="1" spc="-5" dirty="0" err="1">
                <a:solidFill>
                  <a:srgbClr val="006666"/>
                </a:solidFill>
                <a:latin typeface="Arial"/>
                <a:cs typeface="Arial"/>
              </a:rPr>
              <a:t>i</a:t>
            </a:r>
            <a:r>
              <a:rPr sz="2200" b="1" spc="-5" dirty="0">
                <a:solidFill>
                  <a:srgbClr val="006666"/>
                </a:solidFill>
                <a:latin typeface="Arial"/>
                <a:cs typeface="Arial"/>
              </a:rPr>
              <a:t>.</a:t>
            </a:r>
            <a:endParaRPr sz="2200" dirty="0">
              <a:latin typeface="Arial"/>
              <a:cs typeface="Arial"/>
            </a:endParaRPr>
          </a:p>
          <a:p>
            <a:pPr marL="426084" marR="17780">
              <a:lnSpc>
                <a:spcPts val="2380"/>
              </a:lnSpc>
              <a:spcBef>
                <a:spcPts val="520"/>
              </a:spcBef>
            </a:pPr>
            <a:r>
              <a:rPr sz="2200" spc="-5" dirty="0">
                <a:solidFill>
                  <a:srgbClr val="006666"/>
                </a:solidFill>
                <a:latin typeface="Arial"/>
                <a:cs typeface="Arial"/>
              </a:rPr>
              <a:t>If </a:t>
            </a:r>
            <a:r>
              <a:rPr sz="2200" dirty="0">
                <a:solidFill>
                  <a:srgbClr val="006666"/>
                </a:solidFill>
                <a:latin typeface="Arial"/>
                <a:cs typeface="Arial"/>
              </a:rPr>
              <a:t>P</a:t>
            </a:r>
            <a:r>
              <a:rPr sz="2175" baseline="-21072" dirty="0">
                <a:solidFill>
                  <a:srgbClr val="006666"/>
                </a:solidFill>
                <a:latin typeface="Arial"/>
                <a:cs typeface="Arial"/>
              </a:rPr>
              <a:t>i </a:t>
            </a:r>
            <a:r>
              <a:rPr sz="2200" spc="-5" dirty="0">
                <a:solidFill>
                  <a:srgbClr val="006666"/>
                </a:solidFill>
                <a:latin typeface="Arial"/>
                <a:cs typeface="Arial"/>
              </a:rPr>
              <a:t>resource needs are not immediately available, then  P</a:t>
            </a:r>
            <a:r>
              <a:rPr sz="2175" spc="-7" baseline="-21072" dirty="0">
                <a:solidFill>
                  <a:srgbClr val="006666"/>
                </a:solidFill>
                <a:latin typeface="Arial"/>
                <a:cs typeface="Arial"/>
              </a:rPr>
              <a:t>i </a:t>
            </a:r>
            <a:r>
              <a:rPr sz="2200" spc="-5" dirty="0">
                <a:solidFill>
                  <a:srgbClr val="006666"/>
                </a:solidFill>
                <a:latin typeface="Arial"/>
                <a:cs typeface="Arial"/>
              </a:rPr>
              <a:t>can wait </a:t>
            </a:r>
            <a:r>
              <a:rPr sz="2200" dirty="0">
                <a:solidFill>
                  <a:srgbClr val="006666"/>
                </a:solidFill>
                <a:latin typeface="Arial"/>
                <a:cs typeface="Arial"/>
              </a:rPr>
              <a:t>until all </a:t>
            </a:r>
            <a:r>
              <a:rPr sz="2200" spc="-5" dirty="0">
                <a:solidFill>
                  <a:srgbClr val="006666"/>
                </a:solidFill>
                <a:latin typeface="Arial"/>
                <a:cs typeface="Arial"/>
              </a:rPr>
              <a:t>P</a:t>
            </a:r>
            <a:r>
              <a:rPr sz="2175" spc="-7" baseline="-21072" dirty="0">
                <a:solidFill>
                  <a:srgbClr val="006666"/>
                </a:solidFill>
                <a:latin typeface="Arial"/>
                <a:cs typeface="Arial"/>
              </a:rPr>
              <a:t>j </a:t>
            </a:r>
            <a:r>
              <a:rPr sz="2200" spc="-5" dirty="0">
                <a:solidFill>
                  <a:srgbClr val="006666"/>
                </a:solidFill>
                <a:latin typeface="Arial"/>
                <a:cs typeface="Arial"/>
              </a:rPr>
              <a:t>have</a:t>
            </a:r>
            <a:r>
              <a:rPr sz="2200" spc="-365" dirty="0">
                <a:solidFill>
                  <a:srgbClr val="006666"/>
                </a:solidFill>
                <a:latin typeface="Arial"/>
                <a:cs typeface="Arial"/>
              </a:rPr>
              <a:t> </a:t>
            </a:r>
            <a:r>
              <a:rPr sz="2200" spc="-5" dirty="0">
                <a:solidFill>
                  <a:srgbClr val="006666"/>
                </a:solidFill>
                <a:latin typeface="Arial"/>
                <a:cs typeface="Arial"/>
              </a:rPr>
              <a:t>finished.</a:t>
            </a:r>
            <a:endParaRPr sz="2200" dirty="0">
              <a:latin typeface="Arial"/>
              <a:cs typeface="Arial"/>
            </a:endParaRPr>
          </a:p>
          <a:p>
            <a:pPr marL="426084">
              <a:lnSpc>
                <a:spcPts val="2510"/>
              </a:lnSpc>
              <a:spcBef>
                <a:spcPts val="525"/>
              </a:spcBef>
            </a:pPr>
            <a:r>
              <a:rPr sz="2200" spc="-5" dirty="0">
                <a:solidFill>
                  <a:srgbClr val="006666"/>
                </a:solidFill>
                <a:latin typeface="Arial"/>
                <a:cs typeface="Arial"/>
              </a:rPr>
              <a:t>When P</a:t>
            </a:r>
            <a:r>
              <a:rPr sz="2175" spc="-7" baseline="-21072" dirty="0">
                <a:solidFill>
                  <a:srgbClr val="006666"/>
                </a:solidFill>
                <a:latin typeface="Arial"/>
                <a:cs typeface="Arial"/>
              </a:rPr>
              <a:t>j </a:t>
            </a:r>
            <a:r>
              <a:rPr sz="2200" spc="-5" dirty="0">
                <a:solidFill>
                  <a:srgbClr val="006666"/>
                </a:solidFill>
                <a:latin typeface="Arial"/>
                <a:cs typeface="Arial"/>
              </a:rPr>
              <a:t>is finished, </a:t>
            </a:r>
            <a:r>
              <a:rPr sz="2200" dirty="0">
                <a:solidFill>
                  <a:srgbClr val="006666"/>
                </a:solidFill>
                <a:latin typeface="Arial"/>
                <a:cs typeface="Arial"/>
              </a:rPr>
              <a:t>P</a:t>
            </a:r>
            <a:r>
              <a:rPr sz="2175" baseline="-21072" dirty="0">
                <a:solidFill>
                  <a:srgbClr val="006666"/>
                </a:solidFill>
                <a:latin typeface="Arial"/>
                <a:cs typeface="Arial"/>
              </a:rPr>
              <a:t>i </a:t>
            </a:r>
            <a:r>
              <a:rPr sz="2200" spc="-5" dirty="0">
                <a:solidFill>
                  <a:srgbClr val="006666"/>
                </a:solidFill>
                <a:latin typeface="Arial"/>
                <a:cs typeface="Arial"/>
              </a:rPr>
              <a:t>can obtain needed</a:t>
            </a:r>
            <a:r>
              <a:rPr sz="2200" spc="-335" dirty="0">
                <a:solidFill>
                  <a:srgbClr val="006666"/>
                </a:solidFill>
                <a:latin typeface="Arial"/>
                <a:cs typeface="Arial"/>
              </a:rPr>
              <a:t> </a:t>
            </a:r>
            <a:r>
              <a:rPr sz="2200" dirty="0">
                <a:solidFill>
                  <a:srgbClr val="006666"/>
                </a:solidFill>
                <a:latin typeface="Arial"/>
                <a:cs typeface="Arial"/>
              </a:rPr>
              <a:t>resources,</a:t>
            </a:r>
            <a:endParaRPr sz="2200" dirty="0">
              <a:latin typeface="Arial"/>
              <a:cs typeface="Arial"/>
            </a:endParaRPr>
          </a:p>
          <a:p>
            <a:pPr marL="426084">
              <a:lnSpc>
                <a:spcPts val="2510"/>
              </a:lnSpc>
            </a:pPr>
            <a:r>
              <a:rPr sz="2200" spc="-5" dirty="0">
                <a:solidFill>
                  <a:srgbClr val="006666"/>
                </a:solidFill>
                <a:latin typeface="Arial"/>
                <a:cs typeface="Arial"/>
              </a:rPr>
              <a:t>execute, return allocated resources, and</a:t>
            </a:r>
            <a:r>
              <a:rPr sz="2200" spc="75" dirty="0">
                <a:solidFill>
                  <a:srgbClr val="006666"/>
                </a:solidFill>
                <a:latin typeface="Arial"/>
                <a:cs typeface="Arial"/>
              </a:rPr>
              <a:t> </a:t>
            </a:r>
            <a:r>
              <a:rPr sz="2200" spc="-5" dirty="0">
                <a:solidFill>
                  <a:srgbClr val="006666"/>
                </a:solidFill>
                <a:latin typeface="Arial"/>
                <a:cs typeface="Arial"/>
              </a:rPr>
              <a:t>terminate.</a:t>
            </a:r>
            <a:endParaRPr sz="2200" dirty="0">
              <a:latin typeface="Arial"/>
              <a:cs typeface="Arial"/>
            </a:endParaRPr>
          </a:p>
          <a:p>
            <a:pPr marL="426084" marR="1131570">
              <a:lnSpc>
                <a:spcPts val="2380"/>
              </a:lnSpc>
              <a:spcBef>
                <a:spcPts val="860"/>
              </a:spcBef>
            </a:pPr>
            <a:r>
              <a:rPr sz="2200" spc="-5" dirty="0">
                <a:solidFill>
                  <a:srgbClr val="006666"/>
                </a:solidFill>
                <a:latin typeface="Arial"/>
                <a:cs typeface="Arial"/>
              </a:rPr>
              <a:t>When </a:t>
            </a:r>
            <a:r>
              <a:rPr sz="2200" i="1" spc="-5" dirty="0">
                <a:solidFill>
                  <a:srgbClr val="006666"/>
                </a:solidFill>
                <a:latin typeface="Arial"/>
                <a:cs typeface="Arial"/>
              </a:rPr>
              <a:t>P</a:t>
            </a:r>
            <a:r>
              <a:rPr sz="2175" i="1" spc="-7" baseline="-21072" dirty="0">
                <a:solidFill>
                  <a:srgbClr val="006666"/>
                </a:solidFill>
                <a:latin typeface="Arial"/>
                <a:cs typeface="Arial"/>
              </a:rPr>
              <a:t>i </a:t>
            </a:r>
            <a:r>
              <a:rPr sz="2200" spc="-5" dirty="0">
                <a:solidFill>
                  <a:srgbClr val="006666"/>
                </a:solidFill>
                <a:latin typeface="Arial"/>
                <a:cs typeface="Arial"/>
              </a:rPr>
              <a:t>terminates, </a:t>
            </a:r>
            <a:r>
              <a:rPr sz="2200" i="1" dirty="0">
                <a:solidFill>
                  <a:srgbClr val="006666"/>
                </a:solidFill>
                <a:latin typeface="Arial"/>
                <a:cs typeface="Arial"/>
              </a:rPr>
              <a:t>P</a:t>
            </a:r>
            <a:r>
              <a:rPr sz="2175" i="1" baseline="-21072" dirty="0">
                <a:solidFill>
                  <a:srgbClr val="006666"/>
                </a:solidFill>
                <a:latin typeface="Arial"/>
                <a:cs typeface="Arial"/>
              </a:rPr>
              <a:t>i</a:t>
            </a:r>
            <a:r>
              <a:rPr sz="2175" baseline="-21072" dirty="0">
                <a:solidFill>
                  <a:srgbClr val="006666"/>
                </a:solidFill>
                <a:latin typeface="Arial"/>
                <a:cs typeface="Arial"/>
              </a:rPr>
              <a:t>+1 </a:t>
            </a:r>
            <a:r>
              <a:rPr sz="2200" spc="-5" dirty="0">
                <a:solidFill>
                  <a:srgbClr val="006666"/>
                </a:solidFill>
                <a:latin typeface="Arial"/>
                <a:cs typeface="Arial"/>
              </a:rPr>
              <a:t>can obtain its needed  resources, and so</a:t>
            </a:r>
            <a:r>
              <a:rPr sz="2200" spc="5" dirty="0">
                <a:solidFill>
                  <a:srgbClr val="006666"/>
                </a:solidFill>
                <a:latin typeface="Arial"/>
                <a:cs typeface="Arial"/>
              </a:rPr>
              <a:t> </a:t>
            </a:r>
            <a:r>
              <a:rPr sz="2200" spc="-5" dirty="0">
                <a:solidFill>
                  <a:srgbClr val="006666"/>
                </a:solidFill>
                <a:latin typeface="Arial"/>
                <a:cs typeface="Arial"/>
              </a:rPr>
              <a:t>on.</a:t>
            </a:r>
            <a:endParaRPr sz="2200" dirty="0">
              <a:latin typeface="Arial"/>
              <a:cs typeface="Arial"/>
            </a:endParaRPr>
          </a:p>
        </p:txBody>
      </p:sp>
      <p:sp>
        <p:nvSpPr>
          <p:cNvPr id="12" name="object 12"/>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25</a:t>
            </a:fld>
            <a:endParaRPr sz="1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3" name="object 3"/>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26</a:t>
            </a:r>
            <a:endParaRPr sz="1400">
              <a:latin typeface="Arial"/>
              <a:cs typeface="Arial"/>
            </a:endParaRPr>
          </a:p>
        </p:txBody>
      </p:sp>
      <p:sp>
        <p:nvSpPr>
          <p:cNvPr id="7" name="object 7"/>
          <p:cNvSpPr txBox="1">
            <a:spLocks noGrp="1"/>
          </p:cNvSpPr>
          <p:nvPr>
            <p:ph type="title"/>
          </p:nvPr>
        </p:nvSpPr>
        <p:spPr>
          <a:xfrm>
            <a:off x="1109878" y="469849"/>
            <a:ext cx="3081122" cy="514350"/>
          </a:xfrm>
          <a:prstGeom prst="rect">
            <a:avLst/>
          </a:prstGeom>
        </p:spPr>
        <p:txBody>
          <a:bodyPr vert="horz" wrap="square" lIns="0" tIns="13335" rIns="0" bIns="0" rtlCol="0">
            <a:spAutoFit/>
          </a:bodyPr>
          <a:lstStyle/>
          <a:p>
            <a:pPr marL="12700">
              <a:lnSpc>
                <a:spcPct val="100000"/>
              </a:lnSpc>
              <a:spcBef>
                <a:spcPts val="105"/>
              </a:spcBef>
            </a:pPr>
            <a:r>
              <a:rPr dirty="0"/>
              <a:t>Safe</a:t>
            </a:r>
            <a:r>
              <a:rPr spc="-70" dirty="0"/>
              <a:t> </a:t>
            </a:r>
            <a:r>
              <a:rPr dirty="0"/>
              <a:t>Sequence</a:t>
            </a:r>
          </a:p>
        </p:txBody>
      </p:sp>
      <p:sp>
        <p:nvSpPr>
          <p:cNvPr id="8" name="object 8"/>
          <p:cNvSpPr/>
          <p:nvPr/>
        </p:nvSpPr>
        <p:spPr>
          <a:xfrm>
            <a:off x="1006754" y="1454530"/>
            <a:ext cx="228600" cy="23774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463928" y="3366261"/>
            <a:ext cx="341376" cy="355092"/>
          </a:xfrm>
          <a:prstGeom prst="rect">
            <a:avLst/>
          </a:prstGeom>
          <a:blipFill>
            <a:blip r:embed="rId3" cstate="print"/>
            <a:stretch>
              <a:fillRect/>
            </a:stretch>
          </a:blipFill>
        </p:spPr>
        <p:txBody>
          <a:bodyPr wrap="square" lIns="0" tIns="0" rIns="0" bIns="0" rtlCol="0"/>
          <a:lstStyle/>
          <a:p>
            <a:endParaRPr/>
          </a:p>
        </p:txBody>
      </p:sp>
      <p:sp>
        <p:nvSpPr>
          <p:cNvPr id="10" name="object 10"/>
          <p:cNvSpPr txBox="1">
            <a:spLocks noGrp="1"/>
          </p:cNvSpPr>
          <p:nvPr>
            <p:ph type="body" idx="1"/>
          </p:nvPr>
        </p:nvSpPr>
        <p:spPr>
          <a:xfrm>
            <a:off x="422402" y="1151636"/>
            <a:ext cx="8299195" cy="4403833"/>
          </a:xfrm>
          <a:prstGeom prst="rect">
            <a:avLst/>
          </a:prstGeom>
        </p:spPr>
        <p:txBody>
          <a:bodyPr vert="horz" wrap="square" lIns="0" tIns="180212" rIns="0" bIns="0" rtlCol="0">
            <a:spAutoFit/>
          </a:bodyPr>
          <a:lstStyle/>
          <a:p>
            <a:pPr marL="927100" marR="17780">
              <a:lnSpc>
                <a:spcPct val="90000"/>
              </a:lnSpc>
              <a:spcBef>
                <a:spcPts val="430"/>
              </a:spcBef>
            </a:pPr>
            <a:r>
              <a:rPr spc="-5" dirty="0"/>
              <a:t>A sequence of proc</a:t>
            </a:r>
            <a:r>
              <a:rPr lang="en-CA" spc="-5" dirty="0" err="1"/>
              <a:t>esses</a:t>
            </a:r>
            <a:r>
              <a:rPr spc="-5" dirty="0"/>
              <a:t> </a:t>
            </a:r>
            <a:r>
              <a:rPr dirty="0"/>
              <a:t>&lt;</a:t>
            </a:r>
            <a:r>
              <a:rPr i="1" dirty="0">
                <a:latin typeface="Arial"/>
                <a:cs typeface="Arial"/>
              </a:rPr>
              <a:t>P</a:t>
            </a:r>
            <a:r>
              <a:rPr sz="2775" baseline="-21021" dirty="0"/>
              <a:t>1</a:t>
            </a:r>
            <a:r>
              <a:rPr sz="2800" dirty="0"/>
              <a:t>, </a:t>
            </a:r>
            <a:r>
              <a:rPr sz="2800" i="1" spc="-5" dirty="0">
                <a:latin typeface="Arial"/>
                <a:cs typeface="Arial"/>
              </a:rPr>
              <a:t>P</a:t>
            </a:r>
            <a:r>
              <a:rPr sz="2775" spc="-7" baseline="-21021" dirty="0"/>
              <a:t>2</a:t>
            </a:r>
            <a:r>
              <a:rPr sz="2800" spc="-5" dirty="0"/>
              <a:t>,…, </a:t>
            </a:r>
            <a:r>
              <a:rPr sz="2800" i="1" spc="-5" dirty="0">
                <a:latin typeface="Arial"/>
                <a:cs typeface="Arial"/>
              </a:rPr>
              <a:t>P</a:t>
            </a:r>
            <a:r>
              <a:rPr sz="2775" i="1" spc="-7" baseline="-21021" dirty="0">
                <a:latin typeface="Arial"/>
                <a:cs typeface="Arial"/>
              </a:rPr>
              <a:t>n</a:t>
            </a:r>
            <a:r>
              <a:rPr sz="2800" spc="-5" dirty="0"/>
              <a:t>&gt; is </a:t>
            </a:r>
            <a:r>
              <a:rPr sz="2800" dirty="0">
                <a:solidFill>
                  <a:srgbClr val="FF0000"/>
                </a:solidFill>
              </a:rPr>
              <a:t>safe </a:t>
            </a:r>
            <a:r>
              <a:rPr sz="2800" spc="-5" dirty="0"/>
              <a:t>if for each Pi, the resources that P</a:t>
            </a:r>
            <a:r>
              <a:rPr sz="2775" spc="-7" baseline="-21021" dirty="0"/>
              <a:t>i </a:t>
            </a:r>
            <a:r>
              <a:rPr sz="2800" spc="-5" dirty="0">
                <a:solidFill>
                  <a:srgbClr val="FF3300"/>
                </a:solidFill>
              </a:rPr>
              <a:t>can </a:t>
            </a:r>
            <a:r>
              <a:rPr sz="2800" dirty="0">
                <a:solidFill>
                  <a:srgbClr val="FF3300"/>
                </a:solidFill>
              </a:rPr>
              <a:t>still </a:t>
            </a:r>
            <a:r>
              <a:rPr sz="2800" spc="-5" dirty="0">
                <a:solidFill>
                  <a:srgbClr val="FF3300"/>
                </a:solidFill>
              </a:rPr>
              <a:t>request </a:t>
            </a:r>
            <a:r>
              <a:rPr sz="2800" spc="-5" dirty="0"/>
              <a:t>can be met by currently available  resources + resources used by </a:t>
            </a:r>
            <a:r>
              <a:rPr sz="2800" i="1" spc="-5" dirty="0">
                <a:latin typeface="Arial"/>
                <a:cs typeface="Arial"/>
              </a:rPr>
              <a:t>the </a:t>
            </a:r>
            <a:r>
              <a:rPr sz="2800" spc="-5" dirty="0"/>
              <a:t>P</a:t>
            </a:r>
            <a:r>
              <a:rPr sz="2775" spc="-7" baseline="-21021" dirty="0"/>
              <a:t>j </a:t>
            </a:r>
            <a:r>
              <a:rPr sz="2800" i="1" spc="-5" dirty="0">
                <a:latin typeface="Arial"/>
                <a:cs typeface="Arial"/>
              </a:rPr>
              <a:t>that  precede them (i.e </a:t>
            </a:r>
            <a:r>
              <a:rPr sz="2800" spc="-5" dirty="0"/>
              <a:t>P</a:t>
            </a:r>
            <a:r>
              <a:rPr sz="2775" spc="-7" baseline="-21021" dirty="0"/>
              <a:t>j</a:t>
            </a:r>
            <a:r>
              <a:rPr sz="2800" spc="-5" dirty="0"/>
              <a:t>, with</a:t>
            </a:r>
            <a:r>
              <a:rPr sz="2800" spc="35" dirty="0"/>
              <a:t> </a:t>
            </a:r>
            <a:r>
              <a:rPr sz="2800" dirty="0"/>
              <a:t>j</a:t>
            </a:r>
            <a:r>
              <a:rPr lang="en-CA" sz="2800" dirty="0"/>
              <a:t> </a:t>
            </a:r>
            <a:r>
              <a:rPr sz="2800" dirty="0"/>
              <a:t>&lt;</a:t>
            </a:r>
            <a:r>
              <a:rPr lang="en-CA" sz="2800" dirty="0"/>
              <a:t> </a:t>
            </a:r>
            <a:r>
              <a:rPr sz="2800" dirty="0" err="1"/>
              <a:t>i</a:t>
            </a:r>
            <a:r>
              <a:rPr sz="2800" dirty="0"/>
              <a:t>).</a:t>
            </a:r>
            <a:endParaRPr sz="2800" dirty="0">
              <a:latin typeface="Arial"/>
              <a:cs typeface="Arial"/>
            </a:endParaRPr>
          </a:p>
          <a:p>
            <a:pPr marL="1327785" marR="965200">
              <a:lnSpc>
                <a:spcPts val="3020"/>
              </a:lnSpc>
              <a:spcBef>
                <a:spcPts val="725"/>
              </a:spcBef>
            </a:pPr>
            <a:r>
              <a:rPr b="0" spc="-5" dirty="0">
                <a:latin typeface="Arial"/>
                <a:cs typeface="Arial"/>
              </a:rPr>
              <a:t>When P</a:t>
            </a:r>
            <a:r>
              <a:rPr sz="2775" b="0" spc="-7" baseline="-21021" dirty="0">
                <a:latin typeface="Arial"/>
                <a:cs typeface="Arial"/>
              </a:rPr>
              <a:t>i </a:t>
            </a:r>
            <a:r>
              <a:rPr sz="2800" b="0" dirty="0">
                <a:latin typeface="Arial"/>
                <a:cs typeface="Arial"/>
              </a:rPr>
              <a:t>succeeds, </a:t>
            </a:r>
            <a:r>
              <a:rPr sz="2800" b="0" spc="-5" dirty="0">
                <a:latin typeface="Arial"/>
                <a:cs typeface="Arial"/>
              </a:rPr>
              <a:t>P</a:t>
            </a:r>
            <a:r>
              <a:rPr sz="2775" b="0" spc="-7" baseline="-21021" dirty="0">
                <a:latin typeface="Arial"/>
                <a:cs typeface="Arial"/>
              </a:rPr>
              <a:t>i </a:t>
            </a:r>
            <a:r>
              <a:rPr sz="2800" b="0" spc="-5" dirty="0">
                <a:latin typeface="Arial"/>
                <a:cs typeface="Arial"/>
              </a:rPr>
              <a:t>+ 1 can </a:t>
            </a:r>
            <a:r>
              <a:rPr sz="2800" b="0" dirty="0">
                <a:latin typeface="Arial"/>
                <a:cs typeface="Arial"/>
              </a:rPr>
              <a:t>get </a:t>
            </a:r>
            <a:r>
              <a:rPr sz="2800" b="0" spc="-5" dirty="0">
                <a:latin typeface="Arial"/>
                <a:cs typeface="Arial"/>
              </a:rPr>
              <a:t>the  </a:t>
            </a:r>
            <a:r>
              <a:rPr sz="2800" b="0" dirty="0">
                <a:latin typeface="Arial"/>
                <a:cs typeface="Arial"/>
              </a:rPr>
              <a:t>resources </a:t>
            </a:r>
            <a:r>
              <a:rPr sz="2800" b="0" spc="-5" dirty="0">
                <a:latin typeface="Arial"/>
                <a:cs typeface="Arial"/>
              </a:rPr>
              <a:t>it </a:t>
            </a:r>
            <a:r>
              <a:rPr sz="2800" b="0" dirty="0">
                <a:latin typeface="Arial"/>
                <a:cs typeface="Arial"/>
              </a:rPr>
              <a:t>needs, </a:t>
            </a:r>
            <a:r>
              <a:rPr sz="2800" b="0" spc="-5" dirty="0">
                <a:latin typeface="Arial"/>
                <a:cs typeface="Arial"/>
              </a:rPr>
              <a:t>and </a:t>
            </a:r>
            <a:r>
              <a:rPr sz="2800" b="0" dirty="0">
                <a:latin typeface="Arial"/>
                <a:cs typeface="Arial"/>
              </a:rPr>
              <a:t>terminate,</a:t>
            </a:r>
            <a:r>
              <a:rPr sz="2800" b="0" spc="-20" dirty="0">
                <a:latin typeface="Arial"/>
                <a:cs typeface="Arial"/>
              </a:rPr>
              <a:t> </a:t>
            </a:r>
            <a:r>
              <a:rPr sz="2800" b="0" dirty="0">
                <a:latin typeface="Arial"/>
                <a:cs typeface="Arial"/>
              </a:rPr>
              <a:t>so:</a:t>
            </a:r>
            <a:endParaRPr sz="2800" dirty="0">
              <a:latin typeface="Arial"/>
              <a:cs typeface="Arial"/>
            </a:endParaRPr>
          </a:p>
          <a:p>
            <a:pPr marL="927100" marR="320040">
              <a:lnSpc>
                <a:spcPct val="110000"/>
              </a:lnSpc>
              <a:spcBef>
                <a:spcPts val="340"/>
              </a:spcBef>
            </a:pPr>
            <a:r>
              <a:rPr spc="-5" dirty="0"/>
              <a:t>&lt;</a:t>
            </a:r>
            <a:r>
              <a:rPr i="1" spc="-5" dirty="0">
                <a:latin typeface="Arial"/>
                <a:cs typeface="Arial"/>
              </a:rPr>
              <a:t>P</a:t>
            </a:r>
            <a:r>
              <a:rPr sz="2775" spc="-7" baseline="-21021" dirty="0"/>
              <a:t>1</a:t>
            </a:r>
            <a:r>
              <a:rPr sz="2800" spc="-5" dirty="0"/>
              <a:t>, </a:t>
            </a:r>
            <a:r>
              <a:rPr sz="2800" i="1" spc="-5" dirty="0">
                <a:latin typeface="Arial"/>
                <a:cs typeface="Arial"/>
              </a:rPr>
              <a:t>P</a:t>
            </a:r>
            <a:r>
              <a:rPr sz="2775" spc="-7" baseline="-21021" dirty="0"/>
              <a:t>2</a:t>
            </a:r>
            <a:r>
              <a:rPr sz="2800" spc="-5" dirty="0"/>
              <a:t>,…, </a:t>
            </a:r>
            <a:r>
              <a:rPr sz="2800" i="1" spc="-5" dirty="0">
                <a:latin typeface="Arial"/>
                <a:cs typeface="Arial"/>
              </a:rPr>
              <a:t>P</a:t>
            </a:r>
            <a:r>
              <a:rPr sz="2775" i="1" spc="-7" baseline="-21021" dirty="0">
                <a:latin typeface="Arial"/>
                <a:cs typeface="Arial"/>
              </a:rPr>
              <a:t>n</a:t>
            </a:r>
            <a:r>
              <a:rPr sz="2800" spc="-5" dirty="0"/>
              <a:t>&gt; is a </a:t>
            </a:r>
            <a:r>
              <a:rPr sz="2800" spc="-5" dirty="0">
                <a:solidFill>
                  <a:srgbClr val="FF3300"/>
                </a:solidFill>
              </a:rPr>
              <a:t>process termination  sequence or a </a:t>
            </a:r>
            <a:r>
              <a:rPr sz="2800" dirty="0">
                <a:solidFill>
                  <a:srgbClr val="FF3300"/>
                </a:solidFill>
              </a:rPr>
              <a:t>safe </a:t>
            </a:r>
            <a:r>
              <a:rPr sz="2800" spc="-5" dirty="0">
                <a:solidFill>
                  <a:srgbClr val="FF3300"/>
                </a:solidFill>
              </a:rPr>
              <a:t>sequence</a:t>
            </a:r>
            <a:r>
              <a:rPr sz="2800" spc="-5" dirty="0"/>
              <a:t>: all can end  in this</a:t>
            </a:r>
            <a:r>
              <a:rPr sz="2800" spc="10" dirty="0"/>
              <a:t> </a:t>
            </a:r>
            <a:r>
              <a:rPr sz="2800" spc="-5" dirty="0"/>
              <a:t>order</a:t>
            </a:r>
            <a:endParaRPr sz="2800" dirty="0">
              <a:latin typeface="Arial"/>
              <a:cs typeface="Arial"/>
            </a:endParaRPr>
          </a:p>
        </p:txBody>
      </p:sp>
      <p:sp>
        <p:nvSpPr>
          <p:cNvPr id="11" name="object 11"/>
          <p:cNvSpPr/>
          <p:nvPr/>
        </p:nvSpPr>
        <p:spPr>
          <a:xfrm>
            <a:off x="1006754" y="4362958"/>
            <a:ext cx="228600" cy="2377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4078" y="634283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27</a:t>
            </a:r>
            <a:endParaRPr sz="1400">
              <a:latin typeface="Arial"/>
              <a:cs typeface="Arial"/>
            </a:endParaRPr>
          </a:p>
        </p:txBody>
      </p:sp>
      <p:sp>
        <p:nvSpPr>
          <p:cNvPr id="7" name="object 7"/>
          <p:cNvSpPr txBox="1">
            <a:spLocks noGrp="1"/>
          </p:cNvSpPr>
          <p:nvPr>
            <p:ph type="title"/>
          </p:nvPr>
        </p:nvSpPr>
        <p:spPr>
          <a:xfrm>
            <a:off x="1109878" y="469849"/>
            <a:ext cx="7348322" cy="514350"/>
          </a:xfrm>
          <a:prstGeom prst="rect">
            <a:avLst/>
          </a:prstGeom>
        </p:spPr>
        <p:txBody>
          <a:bodyPr vert="horz" wrap="square" lIns="0" tIns="13335" rIns="0" bIns="0" rtlCol="0">
            <a:spAutoFit/>
          </a:bodyPr>
          <a:lstStyle/>
          <a:p>
            <a:pPr marL="12700">
              <a:lnSpc>
                <a:spcPct val="100000"/>
              </a:lnSpc>
              <a:spcBef>
                <a:spcPts val="105"/>
              </a:spcBef>
            </a:pPr>
            <a:r>
              <a:rPr dirty="0"/>
              <a:t>Resource-Allocation </a:t>
            </a:r>
            <a:r>
              <a:rPr spc="-5" dirty="0"/>
              <a:t>Graph</a:t>
            </a:r>
            <a:r>
              <a:rPr spc="-85" dirty="0"/>
              <a:t> </a:t>
            </a:r>
            <a:r>
              <a:rPr dirty="0"/>
              <a:t>Algorithm</a:t>
            </a:r>
          </a:p>
        </p:txBody>
      </p:sp>
      <p:sp>
        <p:nvSpPr>
          <p:cNvPr id="8" name="object 8"/>
          <p:cNvSpPr/>
          <p:nvPr/>
        </p:nvSpPr>
        <p:spPr>
          <a:xfrm>
            <a:off x="406400" y="1869847"/>
            <a:ext cx="198119" cy="20299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06400" y="2601925"/>
            <a:ext cx="198119" cy="202691"/>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863650" y="2914345"/>
            <a:ext cx="271272" cy="28041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863650" y="3583636"/>
            <a:ext cx="271272" cy="28041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863650" y="4254195"/>
            <a:ext cx="271272" cy="280415"/>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406400" y="5016576"/>
            <a:ext cx="198119" cy="202691"/>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406400" y="5418887"/>
            <a:ext cx="198119" cy="202691"/>
          </a:xfrm>
          <a:prstGeom prst="rect">
            <a:avLst/>
          </a:prstGeom>
          <a:blipFill>
            <a:blip r:embed="rId3" cstate="print"/>
            <a:stretch>
              <a:fillRect/>
            </a:stretch>
          </a:blipFill>
        </p:spPr>
        <p:txBody>
          <a:bodyPr wrap="square" lIns="0" tIns="0" rIns="0" bIns="0" rtlCol="0"/>
          <a:lstStyle/>
          <a:p>
            <a:endParaRPr/>
          </a:p>
        </p:txBody>
      </p:sp>
      <p:sp>
        <p:nvSpPr>
          <p:cNvPr id="15" name="object 15"/>
          <p:cNvSpPr txBox="1"/>
          <p:nvPr/>
        </p:nvSpPr>
        <p:spPr>
          <a:xfrm>
            <a:off x="381000" y="984199"/>
            <a:ext cx="8570773" cy="5378524"/>
          </a:xfrm>
          <a:prstGeom prst="rect">
            <a:avLst/>
          </a:prstGeom>
        </p:spPr>
        <p:txBody>
          <a:bodyPr vert="horz" wrap="square" lIns="0" tIns="53975" rIns="0" bIns="0" rtlCol="0">
            <a:spAutoFit/>
          </a:bodyPr>
          <a:lstStyle/>
          <a:p>
            <a:pPr marL="368300" marR="861694" indent="-342900">
              <a:lnSpc>
                <a:spcPts val="2590"/>
              </a:lnSpc>
              <a:spcBef>
                <a:spcPts val="425"/>
              </a:spcBef>
            </a:pPr>
            <a:r>
              <a:rPr sz="2400" b="1" dirty="0">
                <a:solidFill>
                  <a:srgbClr val="006666"/>
                </a:solidFill>
                <a:latin typeface="Arial"/>
                <a:cs typeface="Arial"/>
              </a:rPr>
              <a:t>First </a:t>
            </a:r>
            <a:r>
              <a:rPr sz="2400" b="1" spc="-5" dirty="0">
                <a:solidFill>
                  <a:srgbClr val="006666"/>
                </a:solidFill>
                <a:latin typeface="Arial"/>
                <a:cs typeface="Arial"/>
              </a:rPr>
              <a:t>consider </a:t>
            </a:r>
            <a:r>
              <a:rPr sz="2400" b="1" dirty="0">
                <a:solidFill>
                  <a:srgbClr val="006666"/>
                </a:solidFill>
                <a:latin typeface="Arial"/>
                <a:cs typeface="Arial"/>
              </a:rPr>
              <a:t>the </a:t>
            </a:r>
            <a:r>
              <a:rPr sz="2400" b="1" spc="-5" dirty="0">
                <a:solidFill>
                  <a:srgbClr val="006666"/>
                </a:solidFill>
                <a:latin typeface="Arial"/>
                <a:cs typeface="Arial"/>
              </a:rPr>
              <a:t>simpler case </a:t>
            </a:r>
            <a:r>
              <a:rPr sz="2400" b="1" dirty="0">
                <a:solidFill>
                  <a:srgbClr val="006666"/>
                </a:solidFill>
                <a:latin typeface="Arial"/>
                <a:cs typeface="Arial"/>
              </a:rPr>
              <a:t>of one-instance  </a:t>
            </a:r>
            <a:r>
              <a:rPr sz="2400" b="1" spc="-5" dirty="0">
                <a:solidFill>
                  <a:srgbClr val="006666"/>
                </a:solidFill>
                <a:latin typeface="Arial"/>
                <a:cs typeface="Arial"/>
              </a:rPr>
              <a:t>resources</a:t>
            </a:r>
            <a:endParaRPr sz="2400" dirty="0">
              <a:latin typeface="Arial"/>
              <a:cs typeface="Arial"/>
            </a:endParaRPr>
          </a:p>
          <a:p>
            <a:pPr marL="368300">
              <a:lnSpc>
                <a:spcPts val="2735"/>
              </a:lnSpc>
              <a:spcBef>
                <a:spcPts val="254"/>
              </a:spcBef>
            </a:pPr>
            <a:r>
              <a:rPr sz="2400" b="1" spc="-5" dirty="0">
                <a:solidFill>
                  <a:srgbClr val="006666"/>
                </a:solidFill>
                <a:latin typeface="Arial"/>
                <a:cs typeface="Arial"/>
              </a:rPr>
              <a:t>Note: </a:t>
            </a:r>
            <a:r>
              <a:rPr sz="2400" b="1" dirty="0">
                <a:solidFill>
                  <a:srgbClr val="006666"/>
                </a:solidFill>
                <a:latin typeface="Arial"/>
                <a:cs typeface="Arial"/>
              </a:rPr>
              <a:t>in </a:t>
            </a:r>
            <a:r>
              <a:rPr sz="2400" b="1" spc="-5" dirty="0">
                <a:solidFill>
                  <a:srgbClr val="006666"/>
                </a:solidFill>
                <a:latin typeface="Arial"/>
                <a:cs typeface="Arial"/>
              </a:rPr>
              <a:t>such case, </a:t>
            </a:r>
            <a:r>
              <a:rPr sz="2400" b="1" dirty="0">
                <a:solidFill>
                  <a:srgbClr val="006666"/>
                </a:solidFill>
                <a:latin typeface="Arial"/>
                <a:cs typeface="Arial"/>
              </a:rPr>
              <a:t>a </a:t>
            </a:r>
            <a:r>
              <a:rPr sz="2400" b="1" spc="-10" dirty="0">
                <a:solidFill>
                  <a:srgbClr val="006666"/>
                </a:solidFill>
                <a:latin typeface="Arial"/>
                <a:cs typeface="Arial"/>
              </a:rPr>
              <a:t>cycle </a:t>
            </a:r>
            <a:r>
              <a:rPr sz="2400" b="1" dirty="0">
                <a:solidFill>
                  <a:srgbClr val="006666"/>
                </a:solidFill>
                <a:latin typeface="Arial"/>
                <a:cs typeface="Arial"/>
              </a:rPr>
              <a:t>in the</a:t>
            </a:r>
            <a:r>
              <a:rPr sz="2400" b="1" spc="15" dirty="0">
                <a:solidFill>
                  <a:srgbClr val="006666"/>
                </a:solidFill>
                <a:latin typeface="Arial"/>
                <a:cs typeface="Arial"/>
              </a:rPr>
              <a:t> </a:t>
            </a:r>
            <a:r>
              <a:rPr sz="2400" b="1" spc="-5" dirty="0">
                <a:solidFill>
                  <a:srgbClr val="006666"/>
                </a:solidFill>
                <a:latin typeface="Arial"/>
                <a:cs typeface="Arial"/>
              </a:rPr>
              <a:t>Resource-</a:t>
            </a:r>
            <a:endParaRPr sz="2400" dirty="0">
              <a:latin typeface="Arial"/>
              <a:cs typeface="Arial"/>
            </a:endParaRPr>
          </a:p>
          <a:p>
            <a:pPr marL="368300">
              <a:lnSpc>
                <a:spcPts val="2735"/>
              </a:lnSpc>
            </a:pPr>
            <a:r>
              <a:rPr sz="2400" b="1" dirty="0">
                <a:solidFill>
                  <a:srgbClr val="006666"/>
                </a:solidFill>
                <a:latin typeface="Arial"/>
                <a:cs typeface="Arial"/>
              </a:rPr>
              <a:t>Allocation graph implies</a:t>
            </a:r>
            <a:r>
              <a:rPr sz="2400" b="1" spc="-65" dirty="0">
                <a:solidFill>
                  <a:srgbClr val="006666"/>
                </a:solidFill>
                <a:latin typeface="Arial"/>
                <a:cs typeface="Arial"/>
              </a:rPr>
              <a:t> </a:t>
            </a:r>
            <a:r>
              <a:rPr sz="2400" b="1" spc="-5" dirty="0">
                <a:solidFill>
                  <a:srgbClr val="006666"/>
                </a:solidFill>
                <a:latin typeface="Arial"/>
                <a:cs typeface="Arial"/>
              </a:rPr>
              <a:t>deadlock</a:t>
            </a:r>
            <a:endParaRPr sz="2400" dirty="0">
              <a:latin typeface="Arial"/>
              <a:cs typeface="Arial"/>
            </a:endParaRPr>
          </a:p>
          <a:p>
            <a:pPr marL="368300">
              <a:lnSpc>
                <a:spcPct val="100000"/>
              </a:lnSpc>
              <a:spcBef>
                <a:spcPts val="285"/>
              </a:spcBef>
            </a:pPr>
            <a:r>
              <a:rPr sz="2400" b="1" spc="-5" dirty="0">
                <a:solidFill>
                  <a:srgbClr val="006666"/>
                </a:solidFill>
                <a:latin typeface="Arial"/>
                <a:cs typeface="Arial"/>
              </a:rPr>
              <a:t>Lets </a:t>
            </a:r>
            <a:r>
              <a:rPr sz="2400" b="1" dirty="0">
                <a:solidFill>
                  <a:srgbClr val="006666"/>
                </a:solidFill>
                <a:latin typeface="Arial"/>
                <a:cs typeface="Arial"/>
              </a:rPr>
              <a:t>introduce </a:t>
            </a:r>
            <a:r>
              <a:rPr sz="2400" b="1" i="1" dirty="0">
                <a:solidFill>
                  <a:srgbClr val="006666"/>
                </a:solidFill>
                <a:latin typeface="Arial"/>
                <a:cs typeface="Arial"/>
              </a:rPr>
              <a:t>claim</a:t>
            </a:r>
            <a:r>
              <a:rPr sz="2400" b="1" i="1" spc="-25" dirty="0">
                <a:solidFill>
                  <a:srgbClr val="006666"/>
                </a:solidFill>
                <a:latin typeface="Arial"/>
                <a:cs typeface="Arial"/>
              </a:rPr>
              <a:t> </a:t>
            </a:r>
            <a:r>
              <a:rPr sz="2400" b="1" i="1" spc="-5" dirty="0">
                <a:solidFill>
                  <a:srgbClr val="006666"/>
                </a:solidFill>
                <a:latin typeface="Arial"/>
                <a:cs typeface="Arial"/>
              </a:rPr>
              <a:t>edges</a:t>
            </a:r>
            <a:r>
              <a:rPr sz="2400" b="1" spc="-5" dirty="0">
                <a:solidFill>
                  <a:srgbClr val="006666"/>
                </a:solidFill>
                <a:latin typeface="Arial"/>
                <a:cs typeface="Arial"/>
              </a:rPr>
              <a:t>:</a:t>
            </a:r>
            <a:endParaRPr sz="2400" dirty="0">
              <a:latin typeface="Arial"/>
              <a:cs typeface="Arial"/>
            </a:endParaRPr>
          </a:p>
          <a:p>
            <a:pPr marL="768985">
              <a:lnSpc>
                <a:spcPts val="2500"/>
              </a:lnSpc>
              <a:spcBef>
                <a:spcPts val="275"/>
              </a:spcBef>
            </a:pPr>
            <a:r>
              <a:rPr sz="2200" i="1" dirty="0">
                <a:solidFill>
                  <a:srgbClr val="006666"/>
                </a:solidFill>
                <a:latin typeface="Arial"/>
                <a:cs typeface="Arial"/>
              </a:rPr>
              <a:t>Claim </a:t>
            </a:r>
            <a:r>
              <a:rPr sz="2200" i="1" spc="-5" dirty="0">
                <a:solidFill>
                  <a:srgbClr val="006666"/>
                </a:solidFill>
                <a:latin typeface="Arial"/>
                <a:cs typeface="Arial"/>
              </a:rPr>
              <a:t>edge P</a:t>
            </a:r>
            <a:r>
              <a:rPr sz="2175" i="1" spc="-7" baseline="-21072" dirty="0">
                <a:solidFill>
                  <a:srgbClr val="006666"/>
                </a:solidFill>
                <a:latin typeface="Arial"/>
                <a:cs typeface="Arial"/>
              </a:rPr>
              <a:t>i </a:t>
            </a:r>
            <a:r>
              <a:rPr sz="2200" spc="-5" dirty="0">
                <a:solidFill>
                  <a:srgbClr val="006666"/>
                </a:solidFill>
                <a:latin typeface="Symbol"/>
                <a:cs typeface="Symbol"/>
              </a:rPr>
              <a:t></a:t>
            </a:r>
            <a:r>
              <a:rPr sz="2200" spc="-5" dirty="0">
                <a:solidFill>
                  <a:srgbClr val="006666"/>
                </a:solidFill>
                <a:latin typeface="Times New Roman"/>
                <a:cs typeface="Times New Roman"/>
              </a:rPr>
              <a:t> </a:t>
            </a:r>
            <a:r>
              <a:rPr sz="2200" i="1" spc="-5" dirty="0">
                <a:solidFill>
                  <a:srgbClr val="006666"/>
                </a:solidFill>
                <a:latin typeface="Arial"/>
                <a:cs typeface="Arial"/>
              </a:rPr>
              <a:t>R</a:t>
            </a:r>
            <a:r>
              <a:rPr sz="2175" i="1" spc="-7" baseline="-21072" dirty="0">
                <a:solidFill>
                  <a:srgbClr val="006666"/>
                </a:solidFill>
                <a:latin typeface="Arial"/>
                <a:cs typeface="Arial"/>
              </a:rPr>
              <a:t>j </a:t>
            </a:r>
            <a:r>
              <a:rPr sz="2200" spc="-5" dirty="0">
                <a:solidFill>
                  <a:srgbClr val="006666"/>
                </a:solidFill>
                <a:latin typeface="Arial"/>
                <a:cs typeface="Arial"/>
              </a:rPr>
              <a:t>indicates that process </a:t>
            </a:r>
            <a:r>
              <a:rPr sz="2200" i="1" spc="-5" dirty="0">
                <a:solidFill>
                  <a:srgbClr val="006666"/>
                </a:solidFill>
                <a:latin typeface="Arial"/>
                <a:cs typeface="Arial"/>
              </a:rPr>
              <a:t>P</a:t>
            </a:r>
            <a:r>
              <a:rPr sz="2175" i="1" spc="-7" baseline="-21072" dirty="0">
                <a:solidFill>
                  <a:srgbClr val="006666"/>
                </a:solidFill>
                <a:latin typeface="Arial"/>
                <a:cs typeface="Arial"/>
              </a:rPr>
              <a:t>j</a:t>
            </a:r>
            <a:r>
              <a:rPr sz="2175" i="1" spc="-44" baseline="-21072" dirty="0">
                <a:solidFill>
                  <a:srgbClr val="006666"/>
                </a:solidFill>
                <a:latin typeface="Arial"/>
                <a:cs typeface="Arial"/>
              </a:rPr>
              <a:t> </a:t>
            </a:r>
            <a:r>
              <a:rPr sz="2200" spc="-5" dirty="0">
                <a:solidFill>
                  <a:srgbClr val="FF0000"/>
                </a:solidFill>
                <a:latin typeface="Arial"/>
                <a:cs typeface="Arial"/>
              </a:rPr>
              <a:t>may</a:t>
            </a:r>
            <a:endParaRPr sz="2200" dirty="0">
              <a:latin typeface="Arial"/>
              <a:cs typeface="Arial"/>
            </a:endParaRPr>
          </a:p>
          <a:p>
            <a:pPr marL="768985">
              <a:lnSpc>
                <a:spcPts val="2500"/>
              </a:lnSpc>
            </a:pPr>
            <a:r>
              <a:rPr sz="2200" dirty="0">
                <a:solidFill>
                  <a:srgbClr val="006666"/>
                </a:solidFill>
                <a:latin typeface="Arial"/>
                <a:cs typeface="Arial"/>
              </a:rPr>
              <a:t>request resource </a:t>
            </a:r>
            <a:r>
              <a:rPr sz="2200" i="1" spc="-5" dirty="0">
                <a:solidFill>
                  <a:srgbClr val="006666"/>
                </a:solidFill>
                <a:latin typeface="Arial"/>
                <a:cs typeface="Arial"/>
              </a:rPr>
              <a:t>R</a:t>
            </a:r>
            <a:r>
              <a:rPr sz="2175" i="1" spc="-7" baseline="-21072" dirty="0">
                <a:solidFill>
                  <a:srgbClr val="006666"/>
                </a:solidFill>
                <a:latin typeface="Arial"/>
                <a:cs typeface="Arial"/>
              </a:rPr>
              <a:t>j</a:t>
            </a:r>
            <a:r>
              <a:rPr sz="2200" spc="-5" dirty="0">
                <a:solidFill>
                  <a:srgbClr val="006666"/>
                </a:solidFill>
                <a:latin typeface="Arial"/>
                <a:cs typeface="Arial"/>
              </a:rPr>
              <a:t>; represented by a dashed</a:t>
            </a:r>
            <a:r>
              <a:rPr sz="2200" spc="40" dirty="0">
                <a:solidFill>
                  <a:srgbClr val="006666"/>
                </a:solidFill>
                <a:latin typeface="Arial"/>
                <a:cs typeface="Arial"/>
              </a:rPr>
              <a:t> </a:t>
            </a:r>
            <a:r>
              <a:rPr sz="2200" dirty="0">
                <a:solidFill>
                  <a:srgbClr val="006666"/>
                </a:solidFill>
                <a:latin typeface="Arial"/>
                <a:cs typeface="Arial"/>
              </a:rPr>
              <a:t>line.</a:t>
            </a:r>
            <a:endParaRPr sz="2200" dirty="0">
              <a:latin typeface="Arial"/>
              <a:cs typeface="Arial"/>
            </a:endParaRPr>
          </a:p>
          <a:p>
            <a:pPr marL="768985" marR="933450">
              <a:lnSpc>
                <a:spcPts val="2380"/>
              </a:lnSpc>
              <a:spcBef>
                <a:spcPts val="560"/>
              </a:spcBef>
            </a:pPr>
            <a:r>
              <a:rPr sz="2200" dirty="0">
                <a:solidFill>
                  <a:srgbClr val="006666"/>
                </a:solidFill>
                <a:latin typeface="Arial"/>
                <a:cs typeface="Arial"/>
              </a:rPr>
              <a:t>Claim </a:t>
            </a:r>
            <a:r>
              <a:rPr sz="2200" spc="-5" dirty="0">
                <a:solidFill>
                  <a:srgbClr val="006666"/>
                </a:solidFill>
                <a:latin typeface="Arial"/>
                <a:cs typeface="Arial"/>
              </a:rPr>
              <a:t>edge </a:t>
            </a:r>
            <a:r>
              <a:rPr sz="2200" dirty="0">
                <a:solidFill>
                  <a:srgbClr val="006666"/>
                </a:solidFill>
                <a:latin typeface="Arial"/>
                <a:cs typeface="Arial"/>
              </a:rPr>
              <a:t>is converted </a:t>
            </a:r>
            <a:r>
              <a:rPr sz="2200" spc="-5" dirty="0">
                <a:solidFill>
                  <a:srgbClr val="006666"/>
                </a:solidFill>
                <a:latin typeface="Arial"/>
                <a:cs typeface="Arial"/>
              </a:rPr>
              <a:t>to </a:t>
            </a:r>
            <a:r>
              <a:rPr sz="2200" dirty="0">
                <a:solidFill>
                  <a:srgbClr val="006666"/>
                </a:solidFill>
                <a:latin typeface="Arial"/>
                <a:cs typeface="Arial"/>
              </a:rPr>
              <a:t>request </a:t>
            </a:r>
            <a:r>
              <a:rPr sz="2200" spc="-5" dirty="0">
                <a:solidFill>
                  <a:srgbClr val="006666"/>
                </a:solidFill>
                <a:latin typeface="Arial"/>
                <a:cs typeface="Arial"/>
              </a:rPr>
              <a:t>edge when a  </a:t>
            </a:r>
            <a:r>
              <a:rPr sz="2200" dirty="0">
                <a:solidFill>
                  <a:srgbClr val="006666"/>
                </a:solidFill>
                <a:latin typeface="Arial"/>
                <a:cs typeface="Arial"/>
              </a:rPr>
              <a:t>process </a:t>
            </a:r>
            <a:r>
              <a:rPr sz="2200" spc="-5" dirty="0">
                <a:solidFill>
                  <a:srgbClr val="006666"/>
                </a:solidFill>
                <a:latin typeface="Arial"/>
                <a:cs typeface="Arial"/>
              </a:rPr>
              <a:t>requests a</a:t>
            </a:r>
            <a:r>
              <a:rPr sz="2200" spc="20" dirty="0">
                <a:solidFill>
                  <a:srgbClr val="006666"/>
                </a:solidFill>
                <a:latin typeface="Arial"/>
                <a:cs typeface="Arial"/>
              </a:rPr>
              <a:t> </a:t>
            </a:r>
            <a:r>
              <a:rPr sz="2200" dirty="0">
                <a:solidFill>
                  <a:srgbClr val="006666"/>
                </a:solidFill>
                <a:latin typeface="Arial"/>
                <a:cs typeface="Arial"/>
              </a:rPr>
              <a:t>resource.</a:t>
            </a:r>
            <a:endParaRPr sz="2200" dirty="0">
              <a:latin typeface="Arial"/>
              <a:cs typeface="Arial"/>
            </a:endParaRPr>
          </a:p>
          <a:p>
            <a:pPr marL="768985">
              <a:lnSpc>
                <a:spcPts val="2510"/>
              </a:lnSpc>
              <a:spcBef>
                <a:spcPts val="225"/>
              </a:spcBef>
            </a:pPr>
            <a:r>
              <a:rPr sz="2200" spc="-5" dirty="0">
                <a:solidFill>
                  <a:srgbClr val="006666"/>
                </a:solidFill>
                <a:latin typeface="Arial"/>
                <a:cs typeface="Arial"/>
              </a:rPr>
              <a:t>When a </a:t>
            </a:r>
            <a:r>
              <a:rPr sz="2200" dirty="0">
                <a:solidFill>
                  <a:srgbClr val="006666"/>
                </a:solidFill>
                <a:latin typeface="Arial"/>
                <a:cs typeface="Arial"/>
              </a:rPr>
              <a:t>resource </a:t>
            </a:r>
            <a:r>
              <a:rPr sz="2200" spc="-5" dirty="0">
                <a:solidFill>
                  <a:srgbClr val="006666"/>
                </a:solidFill>
                <a:latin typeface="Arial"/>
                <a:cs typeface="Arial"/>
              </a:rPr>
              <a:t>is released by a </a:t>
            </a:r>
            <a:r>
              <a:rPr sz="2200" dirty="0">
                <a:solidFill>
                  <a:srgbClr val="006666"/>
                </a:solidFill>
                <a:latin typeface="Arial"/>
                <a:cs typeface="Arial"/>
              </a:rPr>
              <a:t>process,</a:t>
            </a:r>
            <a:r>
              <a:rPr sz="2200" spc="65" dirty="0">
                <a:solidFill>
                  <a:srgbClr val="006666"/>
                </a:solidFill>
                <a:latin typeface="Arial"/>
                <a:cs typeface="Arial"/>
              </a:rPr>
              <a:t> </a:t>
            </a:r>
            <a:r>
              <a:rPr sz="2200" dirty="0">
                <a:solidFill>
                  <a:srgbClr val="006666"/>
                </a:solidFill>
                <a:latin typeface="Arial"/>
                <a:cs typeface="Arial"/>
              </a:rPr>
              <a:t>assignment</a:t>
            </a:r>
            <a:endParaRPr sz="2200" dirty="0">
              <a:latin typeface="Arial"/>
              <a:cs typeface="Arial"/>
            </a:endParaRPr>
          </a:p>
          <a:p>
            <a:pPr marL="768985">
              <a:lnSpc>
                <a:spcPts val="2510"/>
              </a:lnSpc>
            </a:pPr>
            <a:r>
              <a:rPr sz="2200" dirty="0">
                <a:solidFill>
                  <a:srgbClr val="006666"/>
                </a:solidFill>
                <a:latin typeface="Arial"/>
                <a:cs typeface="Arial"/>
              </a:rPr>
              <a:t>edge reconverts </a:t>
            </a:r>
            <a:r>
              <a:rPr sz="2200" spc="-5" dirty="0">
                <a:solidFill>
                  <a:srgbClr val="006666"/>
                </a:solidFill>
                <a:latin typeface="Arial"/>
                <a:cs typeface="Arial"/>
              </a:rPr>
              <a:t>to a </a:t>
            </a:r>
            <a:r>
              <a:rPr sz="2200" dirty="0">
                <a:solidFill>
                  <a:srgbClr val="006666"/>
                </a:solidFill>
                <a:latin typeface="Arial"/>
                <a:cs typeface="Arial"/>
              </a:rPr>
              <a:t>claim</a:t>
            </a:r>
            <a:r>
              <a:rPr sz="2200" spc="30" dirty="0">
                <a:solidFill>
                  <a:srgbClr val="006666"/>
                </a:solidFill>
                <a:latin typeface="Arial"/>
                <a:cs typeface="Arial"/>
              </a:rPr>
              <a:t> </a:t>
            </a:r>
            <a:r>
              <a:rPr sz="2200" dirty="0">
                <a:solidFill>
                  <a:srgbClr val="006666"/>
                </a:solidFill>
                <a:latin typeface="Arial"/>
                <a:cs typeface="Arial"/>
              </a:rPr>
              <a:t>edge</a:t>
            </a:r>
            <a:r>
              <a:rPr lang="en-CA" sz="2200" dirty="0">
                <a:solidFill>
                  <a:srgbClr val="006666"/>
                </a:solidFill>
                <a:latin typeface="Arial"/>
                <a:cs typeface="Arial"/>
              </a:rPr>
              <a:t> (process may request it back)</a:t>
            </a:r>
            <a:endParaRPr sz="2200" dirty="0">
              <a:latin typeface="Arial"/>
              <a:cs typeface="Arial"/>
            </a:endParaRPr>
          </a:p>
          <a:p>
            <a:pPr marL="368300" marR="17780">
              <a:lnSpc>
                <a:spcPct val="110000"/>
              </a:lnSpc>
              <a:spcBef>
                <a:spcPts val="5"/>
              </a:spcBef>
            </a:pPr>
            <a:r>
              <a:rPr sz="2400" b="1" spc="-5" dirty="0">
                <a:solidFill>
                  <a:srgbClr val="006666"/>
                </a:solidFill>
                <a:latin typeface="Arial"/>
                <a:cs typeface="Arial"/>
              </a:rPr>
              <a:t>Resources </a:t>
            </a:r>
            <a:r>
              <a:rPr sz="2400" b="1" dirty="0">
                <a:solidFill>
                  <a:srgbClr val="006666"/>
                </a:solidFill>
                <a:latin typeface="Arial"/>
                <a:cs typeface="Arial"/>
              </a:rPr>
              <a:t>must be claimed </a:t>
            </a:r>
            <a:r>
              <a:rPr sz="2400" b="1" i="1" spc="-5" dirty="0">
                <a:solidFill>
                  <a:srgbClr val="006666"/>
                </a:solidFill>
                <a:latin typeface="Arial"/>
                <a:cs typeface="Arial"/>
              </a:rPr>
              <a:t>a </a:t>
            </a:r>
            <a:r>
              <a:rPr sz="2400" b="1" i="1" dirty="0">
                <a:solidFill>
                  <a:srgbClr val="006666"/>
                </a:solidFill>
                <a:latin typeface="Arial"/>
                <a:cs typeface="Arial"/>
              </a:rPr>
              <a:t>priori </a:t>
            </a:r>
            <a:r>
              <a:rPr sz="2400" b="1" dirty="0">
                <a:solidFill>
                  <a:srgbClr val="006666"/>
                </a:solidFill>
                <a:latin typeface="Arial"/>
                <a:cs typeface="Arial"/>
              </a:rPr>
              <a:t>in the </a:t>
            </a:r>
            <a:r>
              <a:rPr sz="2400" b="1" spc="-5" dirty="0">
                <a:solidFill>
                  <a:srgbClr val="006666"/>
                </a:solidFill>
                <a:latin typeface="Arial"/>
                <a:cs typeface="Arial"/>
              </a:rPr>
              <a:t>system.  </a:t>
            </a:r>
            <a:endParaRPr lang="en-CA" sz="2400" b="1" spc="-5" dirty="0">
              <a:solidFill>
                <a:srgbClr val="006666"/>
              </a:solidFill>
              <a:latin typeface="Arial"/>
              <a:cs typeface="Arial"/>
            </a:endParaRPr>
          </a:p>
          <a:p>
            <a:pPr marL="368300" marR="17780">
              <a:lnSpc>
                <a:spcPct val="110000"/>
              </a:lnSpc>
              <a:spcBef>
                <a:spcPts val="5"/>
              </a:spcBef>
            </a:pPr>
            <a:r>
              <a:rPr sz="2400" b="1" dirty="0">
                <a:solidFill>
                  <a:srgbClr val="006666"/>
                </a:solidFill>
                <a:latin typeface="Arial"/>
                <a:cs typeface="Arial"/>
              </a:rPr>
              <a:t>The algorithm: if </a:t>
            </a:r>
            <a:r>
              <a:rPr sz="2400" b="1" spc="-5" dirty="0">
                <a:solidFill>
                  <a:srgbClr val="006666"/>
                </a:solidFill>
                <a:latin typeface="Arial"/>
                <a:cs typeface="Arial"/>
              </a:rPr>
              <a:t>satisfying request creates a</a:t>
            </a:r>
            <a:r>
              <a:rPr sz="2400" b="1" spc="-10" dirty="0">
                <a:solidFill>
                  <a:srgbClr val="006666"/>
                </a:solidFill>
                <a:latin typeface="Arial"/>
                <a:cs typeface="Arial"/>
              </a:rPr>
              <a:t> cycle</a:t>
            </a:r>
            <a:endParaRPr sz="2400" dirty="0">
              <a:latin typeface="Arial"/>
              <a:cs typeface="Arial"/>
            </a:endParaRPr>
          </a:p>
          <a:p>
            <a:pPr marL="368300" marR="73025">
              <a:lnSpc>
                <a:spcPts val="2590"/>
              </a:lnSpc>
              <a:spcBef>
                <a:spcPts val="40"/>
              </a:spcBef>
            </a:pPr>
            <a:r>
              <a:rPr sz="2400" b="1" dirty="0">
                <a:solidFill>
                  <a:srgbClr val="006666"/>
                </a:solidFill>
                <a:latin typeface="Arial"/>
                <a:cs typeface="Arial"/>
              </a:rPr>
              <a:t>in the modified </a:t>
            </a:r>
            <a:r>
              <a:rPr sz="2400" b="1" spc="-5" dirty="0">
                <a:solidFill>
                  <a:srgbClr val="006666"/>
                </a:solidFill>
                <a:latin typeface="Arial"/>
                <a:cs typeface="Arial"/>
              </a:rPr>
              <a:t>R-A </a:t>
            </a:r>
            <a:r>
              <a:rPr sz="2400" b="1" dirty="0">
                <a:solidFill>
                  <a:srgbClr val="006666"/>
                </a:solidFill>
                <a:latin typeface="Arial"/>
                <a:cs typeface="Arial"/>
              </a:rPr>
              <a:t>graph (including claim</a:t>
            </a:r>
            <a:r>
              <a:rPr sz="2400" b="1" spc="-160" dirty="0">
                <a:solidFill>
                  <a:srgbClr val="006666"/>
                </a:solidFill>
                <a:latin typeface="Arial"/>
                <a:cs typeface="Arial"/>
              </a:rPr>
              <a:t> </a:t>
            </a:r>
            <a:r>
              <a:rPr sz="2400" b="1" spc="-5" dirty="0">
                <a:solidFill>
                  <a:srgbClr val="006666"/>
                </a:solidFill>
                <a:latin typeface="Arial"/>
                <a:cs typeface="Arial"/>
              </a:rPr>
              <a:t>edges),  </a:t>
            </a:r>
            <a:r>
              <a:rPr sz="2400" b="1" dirty="0">
                <a:solidFill>
                  <a:srgbClr val="006666"/>
                </a:solidFill>
                <a:latin typeface="Arial"/>
                <a:cs typeface="Arial"/>
              </a:rPr>
              <a:t>reject the</a:t>
            </a:r>
            <a:r>
              <a:rPr sz="2400" b="1" spc="-15" dirty="0">
                <a:solidFill>
                  <a:srgbClr val="006666"/>
                </a:solidFill>
                <a:latin typeface="Arial"/>
                <a:cs typeface="Arial"/>
              </a:rPr>
              <a:t> </a:t>
            </a:r>
            <a:r>
              <a:rPr sz="2400" b="1" spc="-5" dirty="0">
                <a:solidFill>
                  <a:srgbClr val="006666"/>
                </a:solidFill>
                <a:latin typeface="Arial"/>
                <a:cs typeface="Arial"/>
              </a:rPr>
              <a:t>request</a:t>
            </a:r>
            <a:endParaRPr sz="24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3" name="object 3"/>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28</a:t>
            </a:r>
            <a:endParaRPr sz="1400">
              <a:latin typeface="Arial"/>
              <a:cs typeface="Arial"/>
            </a:endParaRPr>
          </a:p>
        </p:txBody>
      </p:sp>
      <p:sp>
        <p:nvSpPr>
          <p:cNvPr id="9" name="object 9"/>
          <p:cNvSpPr txBox="1">
            <a:spLocks noGrp="1"/>
          </p:cNvSpPr>
          <p:nvPr>
            <p:ph type="title"/>
          </p:nvPr>
        </p:nvSpPr>
        <p:spPr>
          <a:xfrm>
            <a:off x="228600" y="469849"/>
            <a:ext cx="8686800" cy="505908"/>
          </a:xfrm>
          <a:prstGeom prst="rect">
            <a:avLst/>
          </a:prstGeom>
        </p:spPr>
        <p:txBody>
          <a:bodyPr vert="horz" wrap="square" lIns="0" tIns="13335" rIns="0" bIns="0" rtlCol="0">
            <a:spAutoFit/>
          </a:bodyPr>
          <a:lstStyle/>
          <a:p>
            <a:pPr marL="12700">
              <a:lnSpc>
                <a:spcPct val="100000"/>
              </a:lnSpc>
              <a:spcBef>
                <a:spcPts val="105"/>
              </a:spcBef>
            </a:pPr>
            <a:r>
              <a:rPr dirty="0"/>
              <a:t>Resource </a:t>
            </a:r>
            <a:r>
              <a:rPr spc="-5" dirty="0"/>
              <a:t>allocation </a:t>
            </a:r>
            <a:r>
              <a:rPr dirty="0"/>
              <a:t>graph </a:t>
            </a:r>
            <a:r>
              <a:rPr spc="-5" dirty="0"/>
              <a:t>with </a:t>
            </a:r>
            <a:r>
              <a:rPr dirty="0"/>
              <a:t>a </a:t>
            </a:r>
            <a:r>
              <a:rPr spc="-5" dirty="0"/>
              <a:t>claim</a:t>
            </a:r>
            <a:r>
              <a:rPr spc="-110" dirty="0"/>
              <a:t> </a:t>
            </a:r>
            <a:r>
              <a:rPr dirty="0"/>
              <a:t>edge</a:t>
            </a:r>
          </a:p>
        </p:txBody>
      </p:sp>
      <p:sp>
        <p:nvSpPr>
          <p:cNvPr id="10" name="object 10"/>
          <p:cNvSpPr/>
          <p:nvPr/>
        </p:nvSpPr>
        <p:spPr>
          <a:xfrm>
            <a:off x="2362200" y="1066800"/>
            <a:ext cx="4794504" cy="4765548"/>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145844" y="5762650"/>
            <a:ext cx="5559756" cy="826124"/>
          </a:xfrm>
          <a:prstGeom prst="rect">
            <a:avLst/>
          </a:prstGeom>
        </p:spPr>
        <p:txBody>
          <a:bodyPr vert="horz" wrap="square" lIns="0" tIns="12700" rIns="0" bIns="0" rtlCol="0">
            <a:spAutoFit/>
          </a:bodyPr>
          <a:lstStyle/>
          <a:p>
            <a:pPr marL="12700" marR="5080">
              <a:lnSpc>
                <a:spcPct val="115100"/>
              </a:lnSpc>
              <a:spcBef>
                <a:spcPts val="100"/>
              </a:spcBef>
            </a:pPr>
            <a:r>
              <a:rPr sz="2400" spc="-5" dirty="0">
                <a:solidFill>
                  <a:srgbClr val="336699"/>
                </a:solidFill>
                <a:latin typeface="Liberation Sans Narrow"/>
                <a:cs typeface="Liberation Sans Narrow"/>
              </a:rPr>
              <a:t>Continuous line: current request;  dashes: </a:t>
            </a:r>
            <a:r>
              <a:rPr sz="2400" spc="-10" dirty="0">
                <a:solidFill>
                  <a:srgbClr val="336699"/>
                </a:solidFill>
                <a:latin typeface="Liberation Sans Narrow"/>
                <a:cs typeface="Liberation Sans Narrow"/>
              </a:rPr>
              <a:t>possible </a:t>
            </a:r>
            <a:r>
              <a:rPr sz="2400" dirty="0">
                <a:solidFill>
                  <a:srgbClr val="336699"/>
                </a:solidFill>
                <a:latin typeface="Liberation Sans Narrow"/>
                <a:cs typeface="Liberation Sans Narrow"/>
              </a:rPr>
              <a:t>request </a:t>
            </a:r>
            <a:r>
              <a:rPr sz="2400" spc="-5" dirty="0">
                <a:solidFill>
                  <a:srgbClr val="336699"/>
                </a:solidFill>
                <a:latin typeface="Liberation Sans Narrow"/>
                <a:cs typeface="Liberation Sans Narrow"/>
              </a:rPr>
              <a:t>in the</a:t>
            </a:r>
            <a:r>
              <a:rPr sz="2400" spc="95" dirty="0">
                <a:solidFill>
                  <a:srgbClr val="336699"/>
                </a:solidFill>
                <a:latin typeface="Liberation Sans Narrow"/>
                <a:cs typeface="Liberation Sans Narrow"/>
              </a:rPr>
              <a:t> </a:t>
            </a:r>
            <a:r>
              <a:rPr sz="2400" spc="-5" dirty="0">
                <a:solidFill>
                  <a:srgbClr val="336699"/>
                </a:solidFill>
                <a:latin typeface="Liberation Sans Narrow"/>
                <a:cs typeface="Liberation Sans Narrow"/>
              </a:rPr>
              <a:t>future</a:t>
            </a:r>
            <a:endParaRPr sz="2400" dirty="0">
              <a:latin typeface="Liberation Sans Narrow"/>
              <a:cs typeface="Liberation Sans Narrow"/>
            </a:endParaRPr>
          </a:p>
        </p:txBody>
      </p:sp>
      <p:grpSp>
        <p:nvGrpSpPr>
          <p:cNvPr id="20" name="Group 19">
            <a:extLst>
              <a:ext uri="{FF2B5EF4-FFF2-40B4-BE49-F238E27FC236}">
                <a16:creationId xmlns:a16="http://schemas.microsoft.com/office/drawing/2014/main" id="{D4E6430E-14E4-6391-FF89-5D794E4C88CE}"/>
              </a:ext>
            </a:extLst>
          </p:cNvPr>
          <p:cNvGrpSpPr/>
          <p:nvPr/>
        </p:nvGrpSpPr>
        <p:grpSpPr>
          <a:xfrm>
            <a:off x="2712034" y="1513680"/>
            <a:ext cx="1011960" cy="1088640"/>
            <a:chOff x="2712034" y="1513680"/>
            <a:chExt cx="1011960" cy="1088640"/>
          </a:xfrm>
        </p:grpSpPr>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8BB40CCF-3A60-4EB8-1679-BC32E9AC191D}"/>
                    </a:ext>
                  </a:extLst>
                </p14:cNvPr>
                <p14:cNvContentPartPr/>
                <p14:nvPr/>
              </p14:nvContentPartPr>
              <p14:xfrm>
                <a:off x="2712034" y="1618800"/>
                <a:ext cx="525960" cy="983520"/>
              </p14:xfrm>
            </p:contentPart>
          </mc:Choice>
          <mc:Fallback xmlns="">
            <p:pic>
              <p:nvPicPr>
                <p:cNvPr id="12" name="Ink 11">
                  <a:extLst>
                    <a:ext uri="{FF2B5EF4-FFF2-40B4-BE49-F238E27FC236}">
                      <a16:creationId xmlns:a16="http://schemas.microsoft.com/office/drawing/2014/main" id="{8BB40CCF-3A60-4EB8-1679-BC32E9AC191D}"/>
                    </a:ext>
                  </a:extLst>
                </p:cNvPr>
                <p:cNvPicPr/>
                <p:nvPr/>
              </p:nvPicPr>
              <p:blipFill>
                <a:blip r:embed="rId5"/>
                <a:stretch>
                  <a:fillRect/>
                </a:stretch>
              </p:blipFill>
              <p:spPr>
                <a:xfrm>
                  <a:off x="2703394" y="1610160"/>
                  <a:ext cx="543600" cy="1001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29351D7D-EB9B-AA09-658A-C10AAA48521B}"/>
                    </a:ext>
                  </a:extLst>
                </p14:cNvPr>
                <p14:cNvContentPartPr/>
                <p14:nvPr/>
              </p14:nvContentPartPr>
              <p14:xfrm>
                <a:off x="2858914" y="2107320"/>
                <a:ext cx="266400" cy="24120"/>
              </p14:xfrm>
            </p:contentPart>
          </mc:Choice>
          <mc:Fallback xmlns="">
            <p:pic>
              <p:nvPicPr>
                <p:cNvPr id="13" name="Ink 12">
                  <a:extLst>
                    <a:ext uri="{FF2B5EF4-FFF2-40B4-BE49-F238E27FC236}">
                      <a16:creationId xmlns:a16="http://schemas.microsoft.com/office/drawing/2014/main" id="{29351D7D-EB9B-AA09-658A-C10AAA48521B}"/>
                    </a:ext>
                  </a:extLst>
                </p:cNvPr>
                <p:cNvPicPr/>
                <p:nvPr/>
              </p:nvPicPr>
              <p:blipFill>
                <a:blip r:embed="rId7"/>
                <a:stretch>
                  <a:fillRect/>
                </a:stretch>
              </p:blipFill>
              <p:spPr>
                <a:xfrm>
                  <a:off x="2849914" y="2098320"/>
                  <a:ext cx="2840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F4954132-772A-28B1-2018-AAB18B28C098}"/>
                    </a:ext>
                  </a:extLst>
                </p14:cNvPr>
                <p14:cNvContentPartPr/>
                <p14:nvPr/>
              </p14:nvContentPartPr>
              <p14:xfrm>
                <a:off x="3442834" y="1513680"/>
                <a:ext cx="281160" cy="804600"/>
              </p14:xfrm>
            </p:contentPart>
          </mc:Choice>
          <mc:Fallback xmlns="">
            <p:pic>
              <p:nvPicPr>
                <p:cNvPr id="14" name="Ink 13">
                  <a:extLst>
                    <a:ext uri="{FF2B5EF4-FFF2-40B4-BE49-F238E27FC236}">
                      <a16:creationId xmlns:a16="http://schemas.microsoft.com/office/drawing/2014/main" id="{F4954132-772A-28B1-2018-AAB18B28C098}"/>
                    </a:ext>
                  </a:extLst>
                </p:cNvPr>
                <p:cNvPicPr/>
                <p:nvPr/>
              </p:nvPicPr>
              <p:blipFill>
                <a:blip r:embed="rId9"/>
                <a:stretch>
                  <a:fillRect/>
                </a:stretch>
              </p:blipFill>
              <p:spPr>
                <a:xfrm>
                  <a:off x="3433834" y="1505040"/>
                  <a:ext cx="298800" cy="822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2A00FED-EE6C-713D-668A-4855177266A5}"/>
                    </a:ext>
                  </a:extLst>
                </p14:cNvPr>
                <p14:cNvContentPartPr/>
                <p14:nvPr/>
              </p14:nvContentPartPr>
              <p14:xfrm>
                <a:off x="3383074" y="1960440"/>
                <a:ext cx="329760" cy="10440"/>
              </p14:xfrm>
            </p:contentPart>
          </mc:Choice>
          <mc:Fallback xmlns="">
            <p:pic>
              <p:nvPicPr>
                <p:cNvPr id="16" name="Ink 15">
                  <a:extLst>
                    <a:ext uri="{FF2B5EF4-FFF2-40B4-BE49-F238E27FC236}">
                      <a16:creationId xmlns:a16="http://schemas.microsoft.com/office/drawing/2014/main" id="{62A00FED-EE6C-713D-668A-4855177266A5}"/>
                    </a:ext>
                  </a:extLst>
                </p:cNvPr>
                <p:cNvPicPr/>
                <p:nvPr/>
              </p:nvPicPr>
              <p:blipFill>
                <a:blip r:embed="rId11"/>
                <a:stretch>
                  <a:fillRect/>
                </a:stretch>
              </p:blipFill>
              <p:spPr>
                <a:xfrm>
                  <a:off x="3374074" y="1951800"/>
                  <a:ext cx="347400" cy="28080"/>
                </a:xfrm>
                <a:prstGeom prst="rect">
                  <a:avLst/>
                </a:prstGeom>
              </p:spPr>
            </p:pic>
          </mc:Fallback>
        </mc:AlternateContent>
      </p:grpSp>
      <p:grpSp>
        <p:nvGrpSpPr>
          <p:cNvPr id="23" name="Group 22">
            <a:extLst>
              <a:ext uri="{FF2B5EF4-FFF2-40B4-BE49-F238E27FC236}">
                <a16:creationId xmlns:a16="http://schemas.microsoft.com/office/drawing/2014/main" id="{C71FCB3F-46FB-E83B-8419-65D90D9CBDFE}"/>
              </a:ext>
            </a:extLst>
          </p:cNvPr>
          <p:cNvGrpSpPr/>
          <p:nvPr/>
        </p:nvGrpSpPr>
        <p:grpSpPr>
          <a:xfrm>
            <a:off x="6033754" y="1629960"/>
            <a:ext cx="1040760" cy="798480"/>
            <a:chOff x="6033754" y="1629960"/>
            <a:chExt cx="1040760" cy="798480"/>
          </a:xfrm>
        </p:grpSpPr>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F16B0EA2-1F6A-F3B7-0C12-E0CD7FD7CAF2}"/>
                    </a:ext>
                  </a:extLst>
                </p14:cNvPr>
                <p14:cNvContentPartPr/>
                <p14:nvPr/>
              </p14:nvContentPartPr>
              <p14:xfrm>
                <a:off x="6075874" y="1761000"/>
                <a:ext cx="79560" cy="570600"/>
              </p14:xfrm>
            </p:contentPart>
          </mc:Choice>
          <mc:Fallback xmlns="">
            <p:pic>
              <p:nvPicPr>
                <p:cNvPr id="17" name="Ink 16">
                  <a:extLst>
                    <a:ext uri="{FF2B5EF4-FFF2-40B4-BE49-F238E27FC236}">
                      <a16:creationId xmlns:a16="http://schemas.microsoft.com/office/drawing/2014/main" id="{F16B0EA2-1F6A-F3B7-0C12-E0CD7FD7CAF2}"/>
                    </a:ext>
                  </a:extLst>
                </p:cNvPr>
                <p:cNvPicPr/>
                <p:nvPr/>
              </p:nvPicPr>
              <p:blipFill>
                <a:blip r:embed="rId13"/>
                <a:stretch>
                  <a:fillRect/>
                </a:stretch>
              </p:blipFill>
              <p:spPr>
                <a:xfrm>
                  <a:off x="6067234" y="1752360"/>
                  <a:ext cx="97200" cy="588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9A234FCA-2A95-BF17-4BFC-46A398A4C64D}"/>
                    </a:ext>
                  </a:extLst>
                </p14:cNvPr>
                <p14:cNvContentPartPr/>
                <p14:nvPr/>
              </p14:nvContentPartPr>
              <p14:xfrm>
                <a:off x="6033754" y="1715640"/>
                <a:ext cx="463680" cy="639360"/>
              </p14:xfrm>
            </p:contentPart>
          </mc:Choice>
          <mc:Fallback xmlns="">
            <p:pic>
              <p:nvPicPr>
                <p:cNvPr id="18" name="Ink 17">
                  <a:extLst>
                    <a:ext uri="{FF2B5EF4-FFF2-40B4-BE49-F238E27FC236}">
                      <a16:creationId xmlns:a16="http://schemas.microsoft.com/office/drawing/2014/main" id="{9A234FCA-2A95-BF17-4BFC-46A398A4C64D}"/>
                    </a:ext>
                  </a:extLst>
                </p:cNvPr>
                <p:cNvPicPr/>
                <p:nvPr/>
              </p:nvPicPr>
              <p:blipFill>
                <a:blip r:embed="rId15"/>
                <a:stretch>
                  <a:fillRect/>
                </a:stretch>
              </p:blipFill>
              <p:spPr>
                <a:xfrm>
                  <a:off x="6025114" y="1707000"/>
                  <a:ext cx="481320" cy="657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A3DC426C-EDCA-99B7-89D0-A47FDC6E16F5}"/>
                    </a:ext>
                  </a:extLst>
                </p14:cNvPr>
                <p14:cNvContentPartPr/>
                <p14:nvPr/>
              </p14:nvContentPartPr>
              <p14:xfrm>
                <a:off x="6723874" y="1629960"/>
                <a:ext cx="350640" cy="798480"/>
              </p14:xfrm>
            </p:contentPart>
          </mc:Choice>
          <mc:Fallback xmlns="">
            <p:pic>
              <p:nvPicPr>
                <p:cNvPr id="21" name="Ink 20">
                  <a:extLst>
                    <a:ext uri="{FF2B5EF4-FFF2-40B4-BE49-F238E27FC236}">
                      <a16:creationId xmlns:a16="http://schemas.microsoft.com/office/drawing/2014/main" id="{A3DC426C-EDCA-99B7-89D0-A47FDC6E16F5}"/>
                    </a:ext>
                  </a:extLst>
                </p:cNvPr>
                <p:cNvPicPr/>
                <p:nvPr/>
              </p:nvPicPr>
              <p:blipFill>
                <a:blip r:embed="rId17"/>
                <a:stretch>
                  <a:fillRect/>
                </a:stretch>
              </p:blipFill>
              <p:spPr>
                <a:xfrm>
                  <a:off x="6715234" y="1620960"/>
                  <a:ext cx="368280" cy="816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319B9D7E-812F-0CBE-763E-AE61BCB528E7}"/>
                    </a:ext>
                  </a:extLst>
                </p14:cNvPr>
                <p14:cNvContentPartPr/>
                <p14:nvPr/>
              </p14:nvContentPartPr>
              <p14:xfrm>
                <a:off x="6547834" y="1981320"/>
                <a:ext cx="507240" cy="36360"/>
              </p14:xfrm>
            </p:contentPart>
          </mc:Choice>
          <mc:Fallback xmlns="">
            <p:pic>
              <p:nvPicPr>
                <p:cNvPr id="22" name="Ink 21">
                  <a:extLst>
                    <a:ext uri="{FF2B5EF4-FFF2-40B4-BE49-F238E27FC236}">
                      <a16:creationId xmlns:a16="http://schemas.microsoft.com/office/drawing/2014/main" id="{319B9D7E-812F-0CBE-763E-AE61BCB528E7}"/>
                    </a:ext>
                  </a:extLst>
                </p:cNvPr>
                <p:cNvPicPr/>
                <p:nvPr/>
              </p:nvPicPr>
              <p:blipFill>
                <a:blip r:embed="rId19"/>
                <a:stretch>
                  <a:fillRect/>
                </a:stretch>
              </p:blipFill>
              <p:spPr>
                <a:xfrm>
                  <a:off x="6539194" y="1972320"/>
                  <a:ext cx="524880" cy="54000"/>
                </a:xfrm>
                <a:prstGeom prst="rect">
                  <a:avLst/>
                </a:prstGeom>
              </p:spPr>
            </p:pic>
          </mc:Fallback>
        </mc:AlternateContent>
      </p:grpSp>
      <p:grpSp>
        <p:nvGrpSpPr>
          <p:cNvPr id="27" name="Group 26">
            <a:extLst>
              <a:ext uri="{FF2B5EF4-FFF2-40B4-BE49-F238E27FC236}">
                <a16:creationId xmlns:a16="http://schemas.microsoft.com/office/drawing/2014/main" id="{EA7B0C8B-89CE-26FA-2DC0-4D1845FEB6AF}"/>
              </a:ext>
            </a:extLst>
          </p:cNvPr>
          <p:cNvGrpSpPr/>
          <p:nvPr/>
        </p:nvGrpSpPr>
        <p:grpSpPr>
          <a:xfrm>
            <a:off x="6159034" y="3935400"/>
            <a:ext cx="1174320" cy="925560"/>
            <a:chOff x="6159034" y="3935400"/>
            <a:chExt cx="1174320" cy="925560"/>
          </a:xfrm>
        </p:grpSpPr>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B35CF1F0-E36F-63D0-5FD0-AE3E96A30000}"/>
                    </a:ext>
                  </a:extLst>
                </p14:cNvPr>
                <p14:cNvContentPartPr/>
                <p14:nvPr/>
              </p14:nvContentPartPr>
              <p14:xfrm>
                <a:off x="6159034" y="4157160"/>
                <a:ext cx="675360" cy="703800"/>
              </p14:xfrm>
            </p:contentPart>
          </mc:Choice>
          <mc:Fallback xmlns="">
            <p:pic>
              <p:nvPicPr>
                <p:cNvPr id="24" name="Ink 23">
                  <a:extLst>
                    <a:ext uri="{FF2B5EF4-FFF2-40B4-BE49-F238E27FC236}">
                      <a16:creationId xmlns:a16="http://schemas.microsoft.com/office/drawing/2014/main" id="{B35CF1F0-E36F-63D0-5FD0-AE3E96A30000}"/>
                    </a:ext>
                  </a:extLst>
                </p:cNvPr>
                <p:cNvPicPr/>
                <p:nvPr/>
              </p:nvPicPr>
              <p:blipFill>
                <a:blip r:embed="rId21"/>
                <a:stretch>
                  <a:fillRect/>
                </a:stretch>
              </p:blipFill>
              <p:spPr>
                <a:xfrm>
                  <a:off x="6150394" y="4148520"/>
                  <a:ext cx="693000" cy="721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363A9126-3CC2-6422-734C-DE206ADA1B5F}"/>
                    </a:ext>
                  </a:extLst>
                </p14:cNvPr>
                <p14:cNvContentPartPr/>
                <p14:nvPr/>
              </p14:nvContentPartPr>
              <p14:xfrm>
                <a:off x="7015114" y="3935400"/>
                <a:ext cx="295920" cy="860400"/>
              </p14:xfrm>
            </p:contentPart>
          </mc:Choice>
          <mc:Fallback xmlns="">
            <p:pic>
              <p:nvPicPr>
                <p:cNvPr id="25" name="Ink 24">
                  <a:extLst>
                    <a:ext uri="{FF2B5EF4-FFF2-40B4-BE49-F238E27FC236}">
                      <a16:creationId xmlns:a16="http://schemas.microsoft.com/office/drawing/2014/main" id="{363A9126-3CC2-6422-734C-DE206ADA1B5F}"/>
                    </a:ext>
                  </a:extLst>
                </p:cNvPr>
                <p:cNvPicPr/>
                <p:nvPr/>
              </p:nvPicPr>
              <p:blipFill>
                <a:blip r:embed="rId23"/>
                <a:stretch>
                  <a:fillRect/>
                </a:stretch>
              </p:blipFill>
              <p:spPr>
                <a:xfrm>
                  <a:off x="7006114" y="3926760"/>
                  <a:ext cx="313560" cy="878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EC3E71F9-3DB1-F155-4AC0-5B10AAABE6B2}"/>
                    </a:ext>
                  </a:extLst>
                </p14:cNvPr>
                <p14:cNvContentPartPr/>
                <p14:nvPr/>
              </p14:nvContentPartPr>
              <p14:xfrm>
                <a:off x="6901354" y="4470720"/>
                <a:ext cx="432000" cy="22680"/>
              </p14:xfrm>
            </p:contentPart>
          </mc:Choice>
          <mc:Fallback xmlns="">
            <p:pic>
              <p:nvPicPr>
                <p:cNvPr id="26" name="Ink 25">
                  <a:extLst>
                    <a:ext uri="{FF2B5EF4-FFF2-40B4-BE49-F238E27FC236}">
                      <a16:creationId xmlns:a16="http://schemas.microsoft.com/office/drawing/2014/main" id="{EC3E71F9-3DB1-F155-4AC0-5B10AAABE6B2}"/>
                    </a:ext>
                  </a:extLst>
                </p:cNvPr>
                <p:cNvPicPr/>
                <p:nvPr/>
              </p:nvPicPr>
              <p:blipFill>
                <a:blip r:embed="rId25"/>
                <a:stretch>
                  <a:fillRect/>
                </a:stretch>
              </p:blipFill>
              <p:spPr>
                <a:xfrm>
                  <a:off x="6892354" y="4461720"/>
                  <a:ext cx="449640" cy="40320"/>
                </a:xfrm>
                <a:prstGeom prst="rect">
                  <a:avLst/>
                </a:prstGeom>
              </p:spPr>
            </p:pic>
          </mc:Fallback>
        </mc:AlternateContent>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57200" y="469849"/>
            <a:ext cx="8373490" cy="505908"/>
          </a:xfrm>
          <a:prstGeom prst="rect">
            <a:avLst/>
          </a:prstGeom>
        </p:spPr>
        <p:txBody>
          <a:bodyPr vert="horz" wrap="square" lIns="0" tIns="13335" rIns="0" bIns="0" rtlCol="0">
            <a:spAutoFit/>
          </a:bodyPr>
          <a:lstStyle/>
          <a:p>
            <a:pPr marL="12700">
              <a:lnSpc>
                <a:spcPct val="100000"/>
              </a:lnSpc>
              <a:spcBef>
                <a:spcPts val="105"/>
              </a:spcBef>
            </a:pPr>
            <a:r>
              <a:rPr dirty="0"/>
              <a:t>Unsafe State </a:t>
            </a:r>
            <a:r>
              <a:rPr spc="-5" dirty="0"/>
              <a:t>In Resource-Allocation</a:t>
            </a:r>
            <a:r>
              <a:rPr spc="-30" dirty="0"/>
              <a:t> </a:t>
            </a:r>
            <a:r>
              <a:rPr spc="-5" dirty="0"/>
              <a:t>Graph</a:t>
            </a:r>
          </a:p>
        </p:txBody>
      </p:sp>
      <p:sp>
        <p:nvSpPr>
          <p:cNvPr id="7" name="object 7"/>
          <p:cNvSpPr/>
          <p:nvPr/>
        </p:nvSpPr>
        <p:spPr>
          <a:xfrm>
            <a:off x="2286000" y="1066800"/>
            <a:ext cx="4814315" cy="4805171"/>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764540" y="5814771"/>
            <a:ext cx="8049259" cy="757555"/>
          </a:xfrm>
          <a:prstGeom prst="rect">
            <a:avLst/>
          </a:prstGeom>
        </p:spPr>
        <p:txBody>
          <a:bodyPr vert="horz" wrap="square" lIns="0" tIns="12700" rIns="0" bIns="0" rtlCol="0">
            <a:spAutoFit/>
          </a:bodyPr>
          <a:lstStyle/>
          <a:p>
            <a:pPr marL="12700" marR="5080">
              <a:lnSpc>
                <a:spcPct val="100000"/>
              </a:lnSpc>
              <a:spcBef>
                <a:spcPts val="100"/>
              </a:spcBef>
            </a:pPr>
            <a:r>
              <a:rPr sz="2400" dirty="0">
                <a:solidFill>
                  <a:srgbClr val="009999"/>
                </a:solidFill>
                <a:latin typeface="Times New Roman"/>
                <a:cs typeface="Times New Roman"/>
              </a:rPr>
              <a:t>If </a:t>
            </a:r>
            <a:r>
              <a:rPr sz="2400" spc="-5" dirty="0">
                <a:solidFill>
                  <a:srgbClr val="009999"/>
                </a:solidFill>
                <a:latin typeface="Times New Roman"/>
                <a:cs typeface="Times New Roman"/>
              </a:rPr>
              <a:t>P</a:t>
            </a:r>
            <a:r>
              <a:rPr lang="en-CA" sz="2400" spc="-5" dirty="0">
                <a:solidFill>
                  <a:srgbClr val="009999"/>
                </a:solidFill>
                <a:latin typeface="Times New Roman"/>
                <a:cs typeface="Times New Roman"/>
              </a:rPr>
              <a:t>1</a:t>
            </a:r>
            <a:r>
              <a:rPr sz="2400" spc="-5" dirty="0">
                <a:solidFill>
                  <a:srgbClr val="009999"/>
                </a:solidFill>
                <a:latin typeface="Times New Roman"/>
                <a:cs typeface="Times New Roman"/>
              </a:rPr>
              <a:t> </a:t>
            </a:r>
            <a:r>
              <a:rPr sz="2400" dirty="0">
                <a:solidFill>
                  <a:srgbClr val="009999"/>
                </a:solidFill>
                <a:latin typeface="Times New Roman"/>
                <a:cs typeface="Times New Roman"/>
              </a:rPr>
              <a:t>requests R2, the latter cannot be given to it, because this</a:t>
            </a:r>
            <a:r>
              <a:rPr sz="2400" spc="-210" dirty="0">
                <a:solidFill>
                  <a:srgbClr val="009999"/>
                </a:solidFill>
                <a:latin typeface="Times New Roman"/>
                <a:cs typeface="Times New Roman"/>
              </a:rPr>
              <a:t> </a:t>
            </a:r>
            <a:r>
              <a:rPr sz="2400" dirty="0">
                <a:solidFill>
                  <a:srgbClr val="009999"/>
                </a:solidFill>
                <a:latin typeface="Times New Roman"/>
                <a:cs typeface="Times New Roman"/>
              </a:rPr>
              <a:t>can  cause a cycle in the graph: </a:t>
            </a:r>
            <a:r>
              <a:rPr sz="2400" spc="-25" dirty="0">
                <a:solidFill>
                  <a:srgbClr val="009999"/>
                </a:solidFill>
                <a:latin typeface="Times New Roman"/>
                <a:cs typeface="Times New Roman"/>
              </a:rPr>
              <a:t>P1 </a:t>
            </a:r>
            <a:r>
              <a:rPr sz="2400" dirty="0">
                <a:solidFill>
                  <a:srgbClr val="009999"/>
                </a:solidFill>
                <a:latin typeface="Times New Roman"/>
                <a:cs typeface="Times New Roman"/>
              </a:rPr>
              <a:t>req</a:t>
            </a:r>
            <a:r>
              <a:rPr sz="2400" spc="-15" dirty="0">
                <a:solidFill>
                  <a:srgbClr val="009999"/>
                </a:solidFill>
                <a:latin typeface="Times New Roman"/>
                <a:cs typeface="Times New Roman"/>
              </a:rPr>
              <a:t> </a:t>
            </a:r>
            <a:r>
              <a:rPr sz="2400" spc="-5" dirty="0">
                <a:solidFill>
                  <a:srgbClr val="009999"/>
                </a:solidFill>
                <a:latin typeface="Times New Roman"/>
                <a:cs typeface="Times New Roman"/>
              </a:rPr>
              <a:t>R2,</a:t>
            </a:r>
            <a:endParaRPr sz="2400" dirty="0">
              <a:latin typeface="Times New Roman"/>
              <a:cs typeface="Times New Roman"/>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700122" cy="514350"/>
          </a:xfrm>
          <a:prstGeom prst="rect">
            <a:avLst/>
          </a:prstGeom>
        </p:spPr>
        <p:txBody>
          <a:bodyPr vert="horz" wrap="square" lIns="0" tIns="13335" rIns="0" bIns="0" rtlCol="0">
            <a:spAutoFit/>
          </a:bodyPr>
          <a:lstStyle/>
          <a:p>
            <a:pPr marL="12700">
              <a:lnSpc>
                <a:spcPct val="100000"/>
              </a:lnSpc>
              <a:spcBef>
                <a:spcPts val="105"/>
              </a:spcBef>
            </a:pPr>
            <a:r>
              <a:rPr dirty="0"/>
              <a:t>Example</a:t>
            </a:r>
            <a:r>
              <a:rPr spc="-95" dirty="0"/>
              <a:t> </a:t>
            </a:r>
            <a:r>
              <a:rPr dirty="0"/>
              <a:t>1</a:t>
            </a:r>
          </a:p>
        </p:txBody>
      </p:sp>
      <p:sp>
        <p:nvSpPr>
          <p:cNvPr id="4" name="object 4"/>
          <p:cNvSpPr/>
          <p:nvPr/>
        </p:nvSpPr>
        <p:spPr>
          <a:xfrm>
            <a:off x="1006754" y="1422527"/>
            <a:ext cx="164591"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2032380"/>
            <a:ext cx="164591" cy="1676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2299080"/>
            <a:ext cx="243840" cy="25298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63928" y="2634360"/>
            <a:ext cx="243840" cy="25298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06754" y="3038220"/>
            <a:ext cx="164591" cy="1676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6754" y="3373882"/>
            <a:ext cx="164591" cy="16763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63928" y="3640582"/>
            <a:ext cx="243840" cy="252983"/>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463928" y="3975861"/>
            <a:ext cx="243840" cy="252983"/>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463928" y="4317238"/>
            <a:ext cx="271272" cy="280416"/>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921129" y="4696409"/>
            <a:ext cx="188975" cy="196900"/>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1921129" y="4998720"/>
            <a:ext cx="188975" cy="196595"/>
          </a:xfrm>
          <a:prstGeom prst="rect">
            <a:avLst/>
          </a:prstGeom>
          <a:blipFill>
            <a:blip r:embed="rId6" cstate="print"/>
            <a:stretch>
              <a:fillRect/>
            </a:stretch>
          </a:blipFill>
        </p:spPr>
        <p:txBody>
          <a:bodyPr wrap="square" lIns="0" tIns="0" rIns="0" bIns="0" rtlCol="0"/>
          <a:lstStyle/>
          <a:p>
            <a:endParaRPr/>
          </a:p>
        </p:txBody>
      </p:sp>
      <p:sp>
        <p:nvSpPr>
          <p:cNvPr id="15" name="object 15"/>
          <p:cNvSpPr txBox="1"/>
          <p:nvPr/>
        </p:nvSpPr>
        <p:spPr>
          <a:xfrm>
            <a:off x="1336928" y="1290955"/>
            <a:ext cx="7578472" cy="4881465"/>
          </a:xfrm>
          <a:prstGeom prst="rect">
            <a:avLst/>
          </a:prstGeom>
        </p:spPr>
        <p:txBody>
          <a:bodyPr vert="horz" wrap="square" lIns="0" tIns="13335" rIns="0" bIns="0" rtlCol="0">
            <a:spAutoFit/>
          </a:bodyPr>
          <a:lstStyle/>
          <a:p>
            <a:pPr marL="12700">
              <a:lnSpc>
                <a:spcPts val="2280"/>
              </a:lnSpc>
              <a:spcBef>
                <a:spcPts val="105"/>
              </a:spcBef>
            </a:pPr>
            <a:r>
              <a:rPr sz="2000" b="1" spc="5" dirty="0">
                <a:solidFill>
                  <a:srgbClr val="006666"/>
                </a:solidFill>
                <a:latin typeface="Arial"/>
                <a:cs typeface="Arial"/>
              </a:rPr>
              <a:t>Two </a:t>
            </a:r>
            <a:r>
              <a:rPr sz="2000" b="1" dirty="0">
                <a:solidFill>
                  <a:srgbClr val="006666"/>
                </a:solidFill>
                <a:latin typeface="Arial"/>
                <a:cs typeface="Arial"/>
              </a:rPr>
              <a:t>processes coexist in a </a:t>
            </a:r>
            <a:r>
              <a:rPr sz="2000" b="1" spc="-5" dirty="0">
                <a:solidFill>
                  <a:srgbClr val="006666"/>
                </a:solidFill>
                <a:latin typeface="Arial"/>
                <a:cs typeface="Arial"/>
              </a:rPr>
              <a:t>system, </a:t>
            </a:r>
            <a:r>
              <a:rPr sz="2000" b="1" spc="10" dirty="0">
                <a:solidFill>
                  <a:srgbClr val="006666"/>
                </a:solidFill>
                <a:latin typeface="Arial"/>
                <a:cs typeface="Arial"/>
              </a:rPr>
              <a:t>which </a:t>
            </a:r>
            <a:r>
              <a:rPr sz="2000" b="1" dirty="0">
                <a:solidFill>
                  <a:srgbClr val="006666"/>
                </a:solidFill>
                <a:latin typeface="Arial"/>
                <a:cs typeface="Arial"/>
              </a:rPr>
              <a:t>has </a:t>
            </a:r>
            <a:r>
              <a:rPr sz="2000" b="1" dirty="0">
                <a:solidFill>
                  <a:srgbClr val="FF9966"/>
                </a:solidFill>
                <a:latin typeface="Arial"/>
                <a:cs typeface="Arial"/>
              </a:rPr>
              <a:t>2</a:t>
            </a:r>
            <a:r>
              <a:rPr sz="2000" b="1" spc="-215" dirty="0">
                <a:solidFill>
                  <a:srgbClr val="FF9966"/>
                </a:solidFill>
                <a:latin typeface="Arial"/>
                <a:cs typeface="Arial"/>
              </a:rPr>
              <a:t> </a:t>
            </a:r>
            <a:r>
              <a:rPr sz="2000" b="1" dirty="0">
                <a:solidFill>
                  <a:srgbClr val="FF9966"/>
                </a:solidFill>
                <a:latin typeface="Arial"/>
                <a:cs typeface="Arial"/>
              </a:rPr>
              <a:t>telephone</a:t>
            </a:r>
            <a:endParaRPr sz="2000" dirty="0">
              <a:latin typeface="Arial"/>
              <a:cs typeface="Arial"/>
            </a:endParaRPr>
          </a:p>
          <a:p>
            <a:pPr marL="12700">
              <a:lnSpc>
                <a:spcPts val="2280"/>
              </a:lnSpc>
            </a:pPr>
            <a:r>
              <a:rPr sz="2000" b="1" dirty="0">
                <a:solidFill>
                  <a:srgbClr val="FF9966"/>
                </a:solidFill>
                <a:latin typeface="Arial"/>
                <a:cs typeface="Arial"/>
              </a:rPr>
              <a:t>lines.</a:t>
            </a:r>
            <a:r>
              <a:rPr sz="2000" b="1" spc="-30" dirty="0">
                <a:solidFill>
                  <a:srgbClr val="FF9966"/>
                </a:solidFill>
                <a:latin typeface="Arial"/>
                <a:cs typeface="Arial"/>
              </a:rPr>
              <a:t> </a:t>
            </a:r>
            <a:r>
              <a:rPr sz="2000" b="1" dirty="0">
                <a:solidFill>
                  <a:srgbClr val="FF9966"/>
                </a:solidFill>
                <a:latin typeface="Arial"/>
                <a:cs typeface="Arial"/>
              </a:rPr>
              <a:t>only</a:t>
            </a:r>
            <a:endParaRPr sz="2000" dirty="0">
              <a:latin typeface="Arial"/>
              <a:cs typeface="Arial"/>
            </a:endParaRPr>
          </a:p>
          <a:p>
            <a:pPr marL="12700">
              <a:lnSpc>
                <a:spcPct val="100000"/>
              </a:lnSpc>
              <a:spcBef>
                <a:spcPts val="240"/>
              </a:spcBef>
            </a:pPr>
            <a:r>
              <a:rPr sz="2000" b="1" dirty="0">
                <a:solidFill>
                  <a:srgbClr val="006666"/>
                </a:solidFill>
                <a:latin typeface="Arial"/>
                <a:cs typeface="Arial"/>
              </a:rPr>
              <a:t>Proc</a:t>
            </a:r>
            <a:r>
              <a:rPr lang="en-CA" sz="2000" b="1" dirty="0" err="1">
                <a:solidFill>
                  <a:srgbClr val="006666"/>
                </a:solidFill>
                <a:latin typeface="Arial"/>
                <a:cs typeface="Arial"/>
              </a:rPr>
              <a:t>ess</a:t>
            </a:r>
            <a:r>
              <a:rPr sz="2000" b="1" dirty="0">
                <a:solidFill>
                  <a:srgbClr val="006666"/>
                </a:solidFill>
                <a:latin typeface="Arial"/>
                <a:cs typeface="Arial"/>
              </a:rPr>
              <a:t> 1</a:t>
            </a:r>
            <a:r>
              <a:rPr sz="2000" b="1" spc="-30" dirty="0">
                <a:solidFill>
                  <a:srgbClr val="006666"/>
                </a:solidFill>
                <a:latin typeface="Arial"/>
                <a:cs typeface="Arial"/>
              </a:rPr>
              <a:t> </a:t>
            </a:r>
            <a:r>
              <a:rPr sz="2000" b="1" dirty="0">
                <a:solidFill>
                  <a:srgbClr val="006666"/>
                </a:solidFill>
                <a:latin typeface="Arial"/>
                <a:cs typeface="Arial"/>
              </a:rPr>
              <a:t>needs</a:t>
            </a:r>
            <a:endParaRPr sz="2000" dirty="0">
              <a:latin typeface="Arial"/>
              <a:cs typeface="Arial"/>
            </a:endParaRPr>
          </a:p>
          <a:p>
            <a:pPr marL="413384">
              <a:lnSpc>
                <a:spcPct val="100000"/>
              </a:lnSpc>
              <a:spcBef>
                <a:spcPts val="240"/>
              </a:spcBef>
            </a:pPr>
            <a:r>
              <a:rPr sz="2000" dirty="0">
                <a:solidFill>
                  <a:srgbClr val="006666"/>
                </a:solidFill>
                <a:latin typeface="Arial"/>
                <a:cs typeface="Arial"/>
              </a:rPr>
              <a:t>a phone line </a:t>
            </a:r>
            <a:r>
              <a:rPr sz="2000" spc="-5" dirty="0">
                <a:solidFill>
                  <a:srgbClr val="006666"/>
                </a:solidFill>
                <a:latin typeface="Arial"/>
                <a:cs typeface="Arial"/>
              </a:rPr>
              <a:t>to </a:t>
            </a:r>
            <a:r>
              <a:rPr sz="2000" dirty="0">
                <a:solidFill>
                  <a:srgbClr val="006666"/>
                </a:solidFill>
                <a:latin typeface="Arial"/>
                <a:cs typeface="Arial"/>
              </a:rPr>
              <a:t>get</a:t>
            </a:r>
            <a:r>
              <a:rPr sz="2000" spc="-50" dirty="0">
                <a:solidFill>
                  <a:srgbClr val="006666"/>
                </a:solidFill>
                <a:latin typeface="Arial"/>
                <a:cs typeface="Arial"/>
              </a:rPr>
              <a:t> </a:t>
            </a:r>
            <a:r>
              <a:rPr sz="2000" dirty="0">
                <a:solidFill>
                  <a:srgbClr val="006666"/>
                </a:solidFill>
                <a:latin typeface="Arial"/>
                <a:cs typeface="Arial"/>
              </a:rPr>
              <a:t>started</a:t>
            </a:r>
            <a:endParaRPr sz="2000" dirty="0">
              <a:latin typeface="Arial"/>
              <a:cs typeface="Arial"/>
            </a:endParaRPr>
          </a:p>
          <a:p>
            <a:pPr marL="413384">
              <a:lnSpc>
                <a:spcPct val="100000"/>
              </a:lnSpc>
              <a:spcBef>
                <a:spcPts val="240"/>
              </a:spcBef>
            </a:pPr>
            <a:r>
              <a:rPr sz="2000" dirty="0">
                <a:solidFill>
                  <a:srgbClr val="006666"/>
                </a:solidFill>
                <a:latin typeface="Arial"/>
                <a:cs typeface="Arial"/>
              </a:rPr>
              <a:t>the previous line, and an additional one, to</a:t>
            </a:r>
            <a:r>
              <a:rPr sz="2000" spc="-135" dirty="0">
                <a:solidFill>
                  <a:srgbClr val="006666"/>
                </a:solidFill>
                <a:latin typeface="Arial"/>
                <a:cs typeface="Arial"/>
              </a:rPr>
              <a:t> </a:t>
            </a:r>
            <a:r>
              <a:rPr sz="2000" dirty="0">
                <a:solidFill>
                  <a:srgbClr val="006666"/>
                </a:solidFill>
                <a:latin typeface="Arial"/>
                <a:cs typeface="Arial"/>
              </a:rPr>
              <a:t>finish</a:t>
            </a:r>
            <a:endParaRPr sz="2000" dirty="0">
              <a:latin typeface="Arial"/>
              <a:cs typeface="Arial"/>
            </a:endParaRPr>
          </a:p>
          <a:p>
            <a:pPr marL="12700" marR="4755515">
              <a:lnSpc>
                <a:spcPts val="2640"/>
              </a:lnSpc>
              <a:spcBef>
                <a:spcPts val="125"/>
              </a:spcBef>
            </a:pPr>
            <a:r>
              <a:rPr sz="2000" b="1" dirty="0">
                <a:solidFill>
                  <a:srgbClr val="006666"/>
                </a:solidFill>
                <a:latin typeface="Arial"/>
                <a:cs typeface="Arial"/>
              </a:rPr>
              <a:t>Proc</a:t>
            </a:r>
            <a:r>
              <a:rPr lang="en-CA" sz="2000" b="1" dirty="0" err="1">
                <a:solidFill>
                  <a:srgbClr val="006666"/>
                </a:solidFill>
                <a:latin typeface="Arial"/>
                <a:cs typeface="Arial"/>
              </a:rPr>
              <a:t>ess</a:t>
            </a:r>
            <a:r>
              <a:rPr sz="2000" b="1" dirty="0">
                <a:solidFill>
                  <a:srgbClr val="006666"/>
                </a:solidFill>
                <a:latin typeface="Arial"/>
                <a:cs typeface="Arial"/>
              </a:rPr>
              <a:t> 2 is the same  Deadlock</a:t>
            </a:r>
            <a:r>
              <a:rPr sz="2000" b="1" spc="-95" dirty="0">
                <a:solidFill>
                  <a:srgbClr val="006666"/>
                </a:solidFill>
                <a:latin typeface="Arial"/>
                <a:cs typeface="Arial"/>
              </a:rPr>
              <a:t> </a:t>
            </a:r>
            <a:r>
              <a:rPr sz="2000" b="1" dirty="0">
                <a:solidFill>
                  <a:srgbClr val="006666"/>
                </a:solidFill>
                <a:latin typeface="Arial"/>
                <a:cs typeface="Arial"/>
              </a:rPr>
              <a:t>scenario:</a:t>
            </a:r>
            <a:endParaRPr sz="2000" dirty="0">
              <a:latin typeface="Arial"/>
              <a:cs typeface="Arial"/>
            </a:endParaRPr>
          </a:p>
          <a:p>
            <a:pPr marL="413384">
              <a:lnSpc>
                <a:spcPct val="100000"/>
              </a:lnSpc>
              <a:spcBef>
                <a:spcPts val="114"/>
              </a:spcBef>
            </a:pPr>
            <a:r>
              <a:rPr sz="2000" dirty="0">
                <a:solidFill>
                  <a:srgbClr val="006666"/>
                </a:solidFill>
                <a:latin typeface="Arial"/>
                <a:cs typeface="Arial"/>
              </a:rPr>
              <a:t>proc</a:t>
            </a:r>
            <a:r>
              <a:rPr lang="en-CA" sz="2000" dirty="0" err="1">
                <a:solidFill>
                  <a:srgbClr val="006666"/>
                </a:solidFill>
                <a:latin typeface="Arial"/>
                <a:cs typeface="Arial"/>
              </a:rPr>
              <a:t>ess</a:t>
            </a:r>
            <a:r>
              <a:rPr sz="2000" dirty="0">
                <a:solidFill>
                  <a:srgbClr val="006666"/>
                </a:solidFill>
                <a:latin typeface="Arial"/>
                <a:cs typeface="Arial"/>
              </a:rPr>
              <a:t> 1 request 1</a:t>
            </a:r>
            <a:r>
              <a:rPr sz="2000" spc="-95" dirty="0">
                <a:solidFill>
                  <a:srgbClr val="006666"/>
                </a:solidFill>
                <a:latin typeface="Arial"/>
                <a:cs typeface="Arial"/>
              </a:rPr>
              <a:t> </a:t>
            </a:r>
            <a:r>
              <a:rPr sz="2000" dirty="0">
                <a:solidFill>
                  <a:srgbClr val="006666"/>
                </a:solidFill>
                <a:latin typeface="Arial"/>
                <a:cs typeface="Arial"/>
              </a:rPr>
              <a:t>line</a:t>
            </a:r>
            <a:endParaRPr sz="2000" dirty="0">
              <a:latin typeface="Arial"/>
              <a:cs typeface="Arial"/>
            </a:endParaRPr>
          </a:p>
          <a:p>
            <a:pPr marL="413384">
              <a:lnSpc>
                <a:spcPct val="100000"/>
              </a:lnSpc>
              <a:spcBef>
                <a:spcPts val="240"/>
              </a:spcBef>
            </a:pPr>
            <a:r>
              <a:rPr sz="2000" dirty="0">
                <a:solidFill>
                  <a:srgbClr val="006666"/>
                </a:solidFill>
                <a:latin typeface="Arial"/>
                <a:cs typeface="Arial"/>
              </a:rPr>
              <a:t>proc</a:t>
            </a:r>
            <a:r>
              <a:rPr lang="en-CA" sz="2000" dirty="0" err="1">
                <a:solidFill>
                  <a:srgbClr val="006666"/>
                </a:solidFill>
                <a:latin typeface="Arial"/>
                <a:cs typeface="Arial"/>
              </a:rPr>
              <a:t>ess</a:t>
            </a:r>
            <a:r>
              <a:rPr sz="2000" dirty="0">
                <a:solidFill>
                  <a:srgbClr val="006666"/>
                </a:solidFill>
                <a:latin typeface="Arial"/>
                <a:cs typeface="Arial"/>
              </a:rPr>
              <a:t> 2 requests 1 line: </a:t>
            </a:r>
            <a:r>
              <a:rPr sz="2000" dirty="0">
                <a:solidFill>
                  <a:srgbClr val="FF9966"/>
                </a:solidFill>
                <a:latin typeface="Arial"/>
                <a:cs typeface="Arial"/>
              </a:rPr>
              <a:t>both lines are</a:t>
            </a:r>
            <a:r>
              <a:rPr sz="2000" spc="-140" dirty="0">
                <a:solidFill>
                  <a:srgbClr val="FF9966"/>
                </a:solidFill>
                <a:latin typeface="Arial"/>
                <a:cs typeface="Arial"/>
              </a:rPr>
              <a:t> </a:t>
            </a:r>
            <a:r>
              <a:rPr sz="2000" dirty="0">
                <a:solidFill>
                  <a:srgbClr val="FF9966"/>
                </a:solidFill>
                <a:latin typeface="Arial"/>
                <a:cs typeface="Arial"/>
              </a:rPr>
              <a:t>engaged</a:t>
            </a:r>
            <a:endParaRPr sz="2000" dirty="0">
              <a:latin typeface="Arial"/>
              <a:cs typeface="Arial"/>
            </a:endParaRPr>
          </a:p>
          <a:p>
            <a:pPr marL="413384">
              <a:lnSpc>
                <a:spcPct val="100000"/>
              </a:lnSpc>
              <a:spcBef>
                <a:spcPts val="259"/>
              </a:spcBef>
            </a:pPr>
            <a:r>
              <a:rPr sz="2200" spc="-5" dirty="0">
                <a:solidFill>
                  <a:srgbClr val="FF0000"/>
                </a:solidFill>
                <a:latin typeface="Arial"/>
                <a:cs typeface="Arial"/>
              </a:rPr>
              <a:t>deadlock! </a:t>
            </a:r>
            <a:r>
              <a:rPr sz="2000" dirty="0">
                <a:solidFill>
                  <a:srgbClr val="006666"/>
                </a:solidFill>
                <a:latin typeface="Arial"/>
                <a:cs typeface="Arial"/>
              </a:rPr>
              <a:t>no proc can</a:t>
            </a:r>
            <a:r>
              <a:rPr sz="2000" spc="-105" dirty="0">
                <a:solidFill>
                  <a:srgbClr val="006666"/>
                </a:solidFill>
                <a:latin typeface="Arial"/>
                <a:cs typeface="Arial"/>
              </a:rPr>
              <a:t> </a:t>
            </a:r>
            <a:r>
              <a:rPr sz="2000" dirty="0">
                <a:solidFill>
                  <a:srgbClr val="006666"/>
                </a:solidFill>
                <a:latin typeface="Arial"/>
                <a:cs typeface="Arial"/>
              </a:rPr>
              <a:t>complete</a:t>
            </a:r>
            <a:endParaRPr sz="2000" dirty="0">
              <a:latin typeface="Arial"/>
              <a:cs typeface="Arial"/>
            </a:endParaRPr>
          </a:p>
          <a:p>
            <a:pPr marL="812800">
              <a:lnSpc>
                <a:spcPct val="100000"/>
              </a:lnSpc>
              <a:spcBef>
                <a:spcPts val="229"/>
              </a:spcBef>
            </a:pPr>
            <a:r>
              <a:rPr sz="1800" spc="-5" dirty="0">
                <a:solidFill>
                  <a:srgbClr val="006666"/>
                </a:solidFill>
                <a:latin typeface="Arial"/>
                <a:cs typeface="Arial"/>
              </a:rPr>
              <a:t>unless </a:t>
            </a:r>
            <a:r>
              <a:rPr sz="1800" spc="-10" dirty="0">
                <a:solidFill>
                  <a:srgbClr val="006666"/>
                </a:solidFill>
                <a:latin typeface="Arial"/>
                <a:cs typeface="Arial"/>
              </a:rPr>
              <a:t>one </a:t>
            </a:r>
            <a:r>
              <a:rPr sz="1800" spc="-5" dirty="0">
                <a:solidFill>
                  <a:srgbClr val="006666"/>
                </a:solidFill>
                <a:latin typeface="Arial"/>
                <a:cs typeface="Arial"/>
              </a:rPr>
              <a:t>of </a:t>
            </a:r>
            <a:r>
              <a:rPr sz="1800" dirty="0">
                <a:solidFill>
                  <a:srgbClr val="006666"/>
                </a:solidFill>
                <a:latin typeface="Arial"/>
                <a:cs typeface="Arial"/>
              </a:rPr>
              <a:t>the </a:t>
            </a:r>
            <a:r>
              <a:rPr sz="1800" spc="-5" dirty="0">
                <a:solidFill>
                  <a:srgbClr val="006666"/>
                </a:solidFill>
                <a:latin typeface="Arial"/>
                <a:cs typeface="Arial"/>
              </a:rPr>
              <a:t>proc</a:t>
            </a:r>
            <a:r>
              <a:rPr lang="en-CA" sz="1800" spc="-5" dirty="0" err="1">
                <a:solidFill>
                  <a:srgbClr val="006666"/>
                </a:solidFill>
                <a:latin typeface="Arial"/>
                <a:cs typeface="Arial"/>
              </a:rPr>
              <a:t>ess</a:t>
            </a:r>
            <a:r>
              <a:rPr sz="1800" spc="-5" dirty="0">
                <a:solidFill>
                  <a:srgbClr val="006666"/>
                </a:solidFill>
                <a:latin typeface="Arial"/>
                <a:cs typeface="Arial"/>
              </a:rPr>
              <a:t> can </a:t>
            </a:r>
            <a:r>
              <a:rPr sz="1800" dirty="0">
                <a:solidFill>
                  <a:srgbClr val="006666"/>
                </a:solidFill>
                <a:latin typeface="Arial"/>
                <a:cs typeface="Arial"/>
              </a:rPr>
              <a:t>be</a:t>
            </a:r>
            <a:r>
              <a:rPr sz="1800" spc="20" dirty="0">
                <a:solidFill>
                  <a:srgbClr val="006666"/>
                </a:solidFill>
                <a:latin typeface="Arial"/>
                <a:cs typeface="Arial"/>
              </a:rPr>
              <a:t> </a:t>
            </a:r>
            <a:r>
              <a:rPr sz="1800" spc="-10" dirty="0">
                <a:solidFill>
                  <a:srgbClr val="006666"/>
                </a:solidFill>
                <a:latin typeface="Arial"/>
                <a:cs typeface="Arial"/>
              </a:rPr>
              <a:t>suspended</a:t>
            </a:r>
            <a:endParaRPr sz="1800" dirty="0">
              <a:latin typeface="Arial"/>
              <a:cs typeface="Arial"/>
            </a:endParaRPr>
          </a:p>
          <a:p>
            <a:pPr marL="812800">
              <a:lnSpc>
                <a:spcPct val="100000"/>
              </a:lnSpc>
              <a:spcBef>
                <a:spcPts val="219"/>
              </a:spcBef>
            </a:pPr>
            <a:r>
              <a:rPr sz="1800" spc="-5" dirty="0">
                <a:solidFill>
                  <a:srgbClr val="006666"/>
                </a:solidFill>
                <a:latin typeface="Arial"/>
                <a:cs typeface="Arial"/>
              </a:rPr>
              <a:t>or can </a:t>
            </a:r>
            <a:r>
              <a:rPr sz="1800" spc="-10" dirty="0">
                <a:solidFill>
                  <a:srgbClr val="006666"/>
                </a:solidFill>
                <a:latin typeface="Arial"/>
                <a:cs typeface="Arial"/>
              </a:rPr>
              <a:t>go</a:t>
            </a:r>
            <a:r>
              <a:rPr sz="1800" spc="10" dirty="0">
                <a:solidFill>
                  <a:srgbClr val="006666"/>
                </a:solidFill>
                <a:latin typeface="Arial"/>
                <a:cs typeface="Arial"/>
              </a:rPr>
              <a:t> </a:t>
            </a:r>
            <a:r>
              <a:rPr sz="1800" spc="-5" dirty="0">
                <a:solidFill>
                  <a:srgbClr val="006666"/>
                </a:solidFill>
                <a:latin typeface="Arial"/>
                <a:cs typeface="Arial"/>
              </a:rPr>
              <a:t>back</a:t>
            </a:r>
            <a:endParaRPr sz="1800" dirty="0">
              <a:latin typeface="Arial"/>
              <a:cs typeface="Arial"/>
            </a:endParaRPr>
          </a:p>
          <a:p>
            <a:pPr marL="12700" marR="37465">
              <a:lnSpc>
                <a:spcPts val="2160"/>
              </a:lnSpc>
              <a:spcBef>
                <a:spcPts val="500"/>
              </a:spcBef>
            </a:pPr>
            <a:r>
              <a:rPr sz="2000" b="1" spc="-5" dirty="0">
                <a:solidFill>
                  <a:srgbClr val="006666"/>
                </a:solidFill>
                <a:latin typeface="Arial"/>
                <a:cs typeface="Arial"/>
              </a:rPr>
              <a:t>Observe </a:t>
            </a:r>
            <a:r>
              <a:rPr sz="2000" b="1" dirty="0">
                <a:solidFill>
                  <a:srgbClr val="006666"/>
                </a:solidFill>
                <a:latin typeface="Arial"/>
                <a:cs typeface="Arial"/>
              </a:rPr>
              <a:t>that deadlock is not </a:t>
            </a:r>
            <a:r>
              <a:rPr sz="2000" b="1" spc="-5" dirty="0">
                <a:solidFill>
                  <a:srgbClr val="006666"/>
                </a:solidFill>
                <a:latin typeface="Arial"/>
                <a:cs typeface="Arial"/>
              </a:rPr>
              <a:t>inevitable, </a:t>
            </a:r>
            <a:r>
              <a:rPr sz="2000" b="1" dirty="0">
                <a:solidFill>
                  <a:srgbClr val="006666"/>
                </a:solidFill>
                <a:latin typeface="Arial"/>
                <a:cs typeface="Arial"/>
              </a:rPr>
              <a:t>e.g. </a:t>
            </a:r>
            <a:r>
              <a:rPr sz="2000" b="1" spc="-5" dirty="0">
                <a:solidFill>
                  <a:srgbClr val="006666"/>
                </a:solidFill>
                <a:latin typeface="Arial"/>
                <a:cs typeface="Arial"/>
              </a:rPr>
              <a:t>if </a:t>
            </a:r>
            <a:r>
              <a:rPr sz="2000" b="1" dirty="0">
                <a:solidFill>
                  <a:srgbClr val="006666"/>
                </a:solidFill>
                <a:latin typeface="Arial"/>
                <a:cs typeface="Arial"/>
              </a:rPr>
              <a:t>1</a:t>
            </a:r>
            <a:r>
              <a:rPr sz="2000" b="1" spc="-90" dirty="0">
                <a:solidFill>
                  <a:srgbClr val="006666"/>
                </a:solidFill>
                <a:latin typeface="Arial"/>
                <a:cs typeface="Arial"/>
              </a:rPr>
              <a:t> </a:t>
            </a:r>
            <a:r>
              <a:rPr sz="2000" b="1" dirty="0">
                <a:solidFill>
                  <a:srgbClr val="006666"/>
                </a:solidFill>
                <a:latin typeface="Arial"/>
                <a:cs typeface="Arial"/>
              </a:rPr>
              <a:t>completes  before the start of</a:t>
            </a:r>
            <a:r>
              <a:rPr sz="2000" b="1" spc="-85" dirty="0">
                <a:solidFill>
                  <a:srgbClr val="006666"/>
                </a:solidFill>
                <a:latin typeface="Arial"/>
                <a:cs typeface="Arial"/>
              </a:rPr>
              <a:t> </a:t>
            </a:r>
            <a:r>
              <a:rPr sz="2000" b="1" dirty="0">
                <a:solidFill>
                  <a:srgbClr val="006666"/>
                </a:solidFill>
                <a:latin typeface="Arial"/>
                <a:cs typeface="Arial"/>
              </a:rPr>
              <a:t>2</a:t>
            </a:r>
            <a:endParaRPr sz="2000" dirty="0">
              <a:latin typeface="Arial"/>
              <a:cs typeface="Arial"/>
            </a:endParaRPr>
          </a:p>
          <a:p>
            <a:pPr marL="12700">
              <a:lnSpc>
                <a:spcPct val="100000"/>
              </a:lnSpc>
              <a:spcBef>
                <a:spcPts val="210"/>
              </a:spcBef>
            </a:pPr>
            <a:r>
              <a:rPr sz="2000" b="1" dirty="0">
                <a:solidFill>
                  <a:srgbClr val="006666"/>
                </a:solidFill>
                <a:latin typeface="Arial"/>
                <a:cs typeface="Arial"/>
              </a:rPr>
              <a:t>When does it become</a:t>
            </a:r>
            <a:r>
              <a:rPr sz="2000" b="1" spc="-75" dirty="0">
                <a:solidFill>
                  <a:srgbClr val="006666"/>
                </a:solidFill>
                <a:latin typeface="Arial"/>
                <a:cs typeface="Arial"/>
              </a:rPr>
              <a:t> </a:t>
            </a:r>
            <a:r>
              <a:rPr sz="2000" b="1" spc="-5" dirty="0">
                <a:solidFill>
                  <a:srgbClr val="006666"/>
                </a:solidFill>
                <a:latin typeface="Arial"/>
                <a:cs typeface="Arial"/>
              </a:rPr>
              <a:t>inevitable?</a:t>
            </a:r>
            <a:endParaRPr sz="2000" dirty="0">
              <a:latin typeface="Arial"/>
              <a:cs typeface="Arial"/>
            </a:endParaRPr>
          </a:p>
        </p:txBody>
      </p:sp>
      <p:sp>
        <p:nvSpPr>
          <p:cNvPr id="16" name="object 16"/>
          <p:cNvSpPr/>
          <p:nvPr/>
        </p:nvSpPr>
        <p:spPr>
          <a:xfrm>
            <a:off x="1006754" y="5352288"/>
            <a:ext cx="164591" cy="167640"/>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006754" y="5961888"/>
            <a:ext cx="164591" cy="167640"/>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9" name="object 19"/>
          <p:cNvSpPr txBox="1"/>
          <p:nvPr/>
        </p:nvSpPr>
        <p:spPr>
          <a:xfrm>
            <a:off x="8259444"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3</a:t>
            </a:fld>
            <a:endParaRPr sz="14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59385" rIns="0" bIns="0" rtlCol="0">
            <a:spAutoFit/>
          </a:bodyPr>
          <a:lstStyle/>
          <a:p>
            <a:pPr marL="671195" marR="5080">
              <a:lnSpc>
                <a:spcPct val="70000"/>
              </a:lnSpc>
              <a:spcBef>
                <a:spcPts val="1255"/>
              </a:spcBef>
            </a:pPr>
            <a:r>
              <a:rPr dirty="0"/>
              <a:t>Refusal to </a:t>
            </a:r>
            <a:r>
              <a:rPr spc="-5" dirty="0"/>
              <a:t>allocate </a:t>
            </a:r>
            <a:r>
              <a:rPr dirty="0"/>
              <a:t>a </a:t>
            </a:r>
            <a:r>
              <a:rPr spc="-5" dirty="0"/>
              <a:t>resource: </a:t>
            </a:r>
            <a:r>
              <a:rPr dirty="0"/>
              <a:t>the banker's  </a:t>
            </a:r>
            <a:r>
              <a:rPr spc="-5" dirty="0"/>
              <a:t>algorithm</a:t>
            </a:r>
          </a:p>
        </p:txBody>
      </p:sp>
      <p:sp>
        <p:nvSpPr>
          <p:cNvPr id="6" name="object 6"/>
          <p:cNvSpPr/>
          <p:nvPr/>
        </p:nvSpPr>
        <p:spPr>
          <a:xfrm>
            <a:off x="1121054" y="1837054"/>
            <a:ext cx="228600" cy="23774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451228" y="1659762"/>
            <a:ext cx="7366634" cy="3609975"/>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6666"/>
                </a:solidFill>
                <a:latin typeface="Arial"/>
                <a:cs typeface="Arial"/>
              </a:rPr>
              <a:t>Processes are like customers who want to  borrow money (resources) from the bank</a:t>
            </a:r>
            <a:r>
              <a:rPr sz="2800" b="1" spc="125" dirty="0">
                <a:solidFill>
                  <a:srgbClr val="006666"/>
                </a:solidFill>
                <a:latin typeface="Arial"/>
                <a:cs typeface="Arial"/>
              </a:rPr>
              <a:t> </a:t>
            </a:r>
            <a:r>
              <a:rPr sz="2800" b="1" dirty="0">
                <a:solidFill>
                  <a:srgbClr val="006666"/>
                </a:solidFill>
                <a:latin typeface="Arial"/>
                <a:cs typeface="Arial"/>
              </a:rPr>
              <a:t>...</a:t>
            </a:r>
            <a:endParaRPr sz="2800">
              <a:latin typeface="Arial"/>
              <a:cs typeface="Arial"/>
            </a:endParaRPr>
          </a:p>
          <a:p>
            <a:pPr marL="12700" marR="315595">
              <a:lnSpc>
                <a:spcPct val="100000"/>
              </a:lnSpc>
              <a:spcBef>
                <a:spcPts val="675"/>
              </a:spcBef>
            </a:pPr>
            <a:r>
              <a:rPr sz="2800" b="1" spc="-5" dirty="0">
                <a:solidFill>
                  <a:srgbClr val="006666"/>
                </a:solidFill>
                <a:latin typeface="Arial"/>
                <a:cs typeface="Arial"/>
              </a:rPr>
              <a:t>A banker shouldn't lend </a:t>
            </a:r>
            <a:r>
              <a:rPr sz="2800" b="1" spc="-10" dirty="0">
                <a:solidFill>
                  <a:srgbClr val="006666"/>
                </a:solidFill>
                <a:latin typeface="Arial"/>
                <a:cs typeface="Arial"/>
              </a:rPr>
              <a:t>money </a:t>
            </a:r>
            <a:r>
              <a:rPr sz="2800" b="1" spc="-5" dirty="0">
                <a:solidFill>
                  <a:srgbClr val="006666"/>
                </a:solidFill>
                <a:latin typeface="Arial"/>
                <a:cs typeface="Arial"/>
              </a:rPr>
              <a:t>if he can't  meet the needs of </a:t>
            </a:r>
            <a:r>
              <a:rPr sz="2800" b="1" dirty="0">
                <a:solidFill>
                  <a:srgbClr val="006666"/>
                </a:solidFill>
                <a:latin typeface="Arial"/>
                <a:cs typeface="Arial"/>
              </a:rPr>
              <a:t>all </a:t>
            </a:r>
            <a:r>
              <a:rPr sz="2800" b="1" spc="-5" dirty="0">
                <a:solidFill>
                  <a:srgbClr val="006666"/>
                </a:solidFill>
                <a:latin typeface="Arial"/>
                <a:cs typeface="Arial"/>
              </a:rPr>
              <a:t>his</a:t>
            </a:r>
            <a:r>
              <a:rPr sz="2800" b="1" spc="70" dirty="0">
                <a:solidFill>
                  <a:srgbClr val="006666"/>
                </a:solidFill>
                <a:latin typeface="Arial"/>
                <a:cs typeface="Arial"/>
              </a:rPr>
              <a:t> </a:t>
            </a:r>
            <a:r>
              <a:rPr sz="2800" b="1" spc="-5" dirty="0">
                <a:solidFill>
                  <a:srgbClr val="006666"/>
                </a:solidFill>
                <a:latin typeface="Arial"/>
                <a:cs typeface="Arial"/>
              </a:rPr>
              <a:t>clients</a:t>
            </a:r>
            <a:endParaRPr sz="2800">
              <a:latin typeface="Arial"/>
              <a:cs typeface="Arial"/>
            </a:endParaRPr>
          </a:p>
          <a:p>
            <a:pPr marL="12700" marR="45720">
              <a:lnSpc>
                <a:spcPct val="100000"/>
              </a:lnSpc>
              <a:spcBef>
                <a:spcPts val="670"/>
              </a:spcBef>
            </a:pPr>
            <a:r>
              <a:rPr sz="2800" b="1" spc="-5" dirty="0">
                <a:solidFill>
                  <a:srgbClr val="006666"/>
                </a:solidFill>
                <a:latin typeface="Arial"/>
                <a:cs typeface="Arial"/>
              </a:rPr>
              <a:t>At all times the </a:t>
            </a:r>
            <a:r>
              <a:rPr sz="2800" b="1" spc="-5" dirty="0">
                <a:solidFill>
                  <a:srgbClr val="FF9966"/>
                </a:solidFill>
                <a:latin typeface="Arial"/>
                <a:cs typeface="Arial"/>
              </a:rPr>
              <a:t>state </a:t>
            </a:r>
            <a:r>
              <a:rPr sz="2800" b="1" spc="-5" dirty="0">
                <a:solidFill>
                  <a:srgbClr val="006666"/>
                </a:solidFill>
                <a:latin typeface="Arial"/>
                <a:cs typeface="Arial"/>
              </a:rPr>
              <a:t>of the </a:t>
            </a:r>
            <a:r>
              <a:rPr sz="2800" b="1" spc="-10" dirty="0">
                <a:solidFill>
                  <a:srgbClr val="006666"/>
                </a:solidFill>
                <a:latin typeface="Arial"/>
                <a:cs typeface="Arial"/>
              </a:rPr>
              <a:t>system </a:t>
            </a:r>
            <a:r>
              <a:rPr sz="2800" b="1" spc="-5" dirty="0">
                <a:solidFill>
                  <a:srgbClr val="006666"/>
                </a:solidFill>
                <a:latin typeface="Arial"/>
                <a:cs typeface="Arial"/>
              </a:rPr>
              <a:t>is  defined by the values of R(i), C(j, i) for any  </a:t>
            </a:r>
            <a:r>
              <a:rPr sz="2800" b="1" spc="-10" dirty="0">
                <a:solidFill>
                  <a:srgbClr val="006666"/>
                </a:solidFill>
                <a:latin typeface="Arial"/>
                <a:cs typeface="Arial"/>
              </a:rPr>
              <a:t>type </a:t>
            </a:r>
            <a:r>
              <a:rPr sz="2800" b="1" spc="-5" dirty="0">
                <a:solidFill>
                  <a:srgbClr val="006666"/>
                </a:solidFill>
                <a:latin typeface="Arial"/>
                <a:cs typeface="Arial"/>
              </a:rPr>
              <a:t>i and process j, and by other values of  vectors and</a:t>
            </a:r>
            <a:r>
              <a:rPr sz="2800" b="1" spc="25" dirty="0">
                <a:solidFill>
                  <a:srgbClr val="006666"/>
                </a:solidFill>
                <a:latin typeface="Arial"/>
                <a:cs typeface="Arial"/>
              </a:rPr>
              <a:t> </a:t>
            </a:r>
            <a:r>
              <a:rPr sz="2800" b="1" dirty="0">
                <a:solidFill>
                  <a:srgbClr val="006666"/>
                </a:solidFill>
                <a:latin typeface="Arial"/>
                <a:cs typeface="Arial"/>
              </a:rPr>
              <a:t>matrices.</a:t>
            </a:r>
            <a:endParaRPr sz="2800">
              <a:latin typeface="Arial"/>
              <a:cs typeface="Arial"/>
            </a:endParaRPr>
          </a:p>
        </p:txBody>
      </p:sp>
      <p:sp>
        <p:nvSpPr>
          <p:cNvPr id="8" name="object 8"/>
          <p:cNvSpPr/>
          <p:nvPr/>
        </p:nvSpPr>
        <p:spPr>
          <a:xfrm>
            <a:off x="1121054" y="2776092"/>
            <a:ext cx="228600" cy="23774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121054" y="3714953"/>
            <a:ext cx="228600" cy="238048"/>
          </a:xfrm>
          <a:prstGeom prst="rect">
            <a:avLst/>
          </a:prstGeom>
          <a:blipFill>
            <a:blip r:embed="rId3"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70254" y="72085"/>
            <a:ext cx="4644746" cy="514350"/>
          </a:xfrm>
          <a:prstGeom prst="rect">
            <a:avLst/>
          </a:prstGeom>
        </p:spPr>
        <p:txBody>
          <a:bodyPr vert="horz" wrap="square" lIns="0" tIns="13335" rIns="0" bIns="0" rtlCol="0">
            <a:spAutoFit/>
          </a:bodyPr>
          <a:lstStyle/>
          <a:p>
            <a:pPr marL="12700">
              <a:lnSpc>
                <a:spcPct val="100000"/>
              </a:lnSpc>
              <a:spcBef>
                <a:spcPts val="105"/>
              </a:spcBef>
            </a:pPr>
            <a:r>
              <a:rPr dirty="0"/>
              <a:t>The banker's</a:t>
            </a:r>
            <a:r>
              <a:rPr spc="-80" dirty="0"/>
              <a:t> </a:t>
            </a:r>
            <a:r>
              <a:rPr spc="-5" dirty="0"/>
              <a:t>algorithm</a:t>
            </a:r>
          </a:p>
        </p:txBody>
      </p:sp>
      <p:sp>
        <p:nvSpPr>
          <p:cNvPr id="4" name="object 4"/>
          <p:cNvSpPr/>
          <p:nvPr/>
        </p:nvSpPr>
        <p:spPr>
          <a:xfrm>
            <a:off x="1082954" y="10186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954" y="1823034"/>
            <a:ext cx="198119" cy="2029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70254" y="3010321"/>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82954" y="4197303"/>
            <a:ext cx="198119" cy="20269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263352" y="5466548"/>
            <a:ext cx="295656" cy="30327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263352" y="5905460"/>
            <a:ext cx="295656" cy="303275"/>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182013" y="882494"/>
            <a:ext cx="7386320" cy="5213478"/>
          </a:xfrm>
          <a:prstGeom prst="rect">
            <a:avLst/>
          </a:prstGeom>
        </p:spPr>
        <p:txBody>
          <a:bodyPr vert="horz" wrap="square" lIns="0" tIns="12700" rIns="0" bIns="0" rtlCol="0">
            <a:spAutoFit/>
          </a:bodyPr>
          <a:lstStyle/>
          <a:p>
            <a:pPr marL="25400" marR="112395">
              <a:lnSpc>
                <a:spcPct val="100000"/>
              </a:lnSpc>
              <a:spcBef>
                <a:spcPts val="100"/>
              </a:spcBef>
            </a:pPr>
            <a:r>
              <a:rPr sz="2400" b="1" dirty="0">
                <a:solidFill>
                  <a:srgbClr val="006666"/>
                </a:solidFill>
                <a:latin typeface="Arial"/>
                <a:cs typeface="Arial"/>
              </a:rPr>
              <a:t>We also </a:t>
            </a:r>
            <a:r>
              <a:rPr sz="2400" b="1" spc="-5" dirty="0">
                <a:solidFill>
                  <a:srgbClr val="006666"/>
                </a:solidFill>
                <a:latin typeface="Arial"/>
                <a:cs typeface="Arial"/>
              </a:rPr>
              <a:t>need </a:t>
            </a:r>
            <a:r>
              <a:rPr sz="2400" b="1" dirty="0">
                <a:solidFill>
                  <a:srgbClr val="006666"/>
                </a:solidFill>
                <a:latin typeface="Arial"/>
                <a:cs typeface="Arial"/>
              </a:rPr>
              <a:t>to </a:t>
            </a:r>
            <a:r>
              <a:rPr sz="2400" b="1" spc="-5" dirty="0">
                <a:solidFill>
                  <a:srgbClr val="006666"/>
                </a:solidFill>
                <a:latin typeface="Arial"/>
                <a:cs typeface="Arial"/>
              </a:rPr>
              <a:t>know </a:t>
            </a:r>
            <a:r>
              <a:rPr sz="2400" b="1" dirty="0">
                <a:solidFill>
                  <a:srgbClr val="006666"/>
                </a:solidFill>
                <a:latin typeface="Arial"/>
                <a:cs typeface="Arial"/>
              </a:rPr>
              <a:t>the </a:t>
            </a:r>
            <a:r>
              <a:rPr sz="2400" b="1" spc="-5" dirty="0">
                <a:solidFill>
                  <a:srgbClr val="006666"/>
                </a:solidFill>
                <a:latin typeface="Arial"/>
                <a:cs typeface="Arial"/>
              </a:rPr>
              <a:t>quantity </a:t>
            </a:r>
            <a:r>
              <a:rPr sz="2400" b="1" spc="-5" dirty="0">
                <a:solidFill>
                  <a:srgbClr val="FF9966"/>
                </a:solidFill>
                <a:latin typeface="Arial"/>
                <a:cs typeface="Arial"/>
              </a:rPr>
              <a:t>allocated </a:t>
            </a:r>
            <a:r>
              <a:rPr sz="2400" b="1" dirty="0">
                <a:solidFill>
                  <a:srgbClr val="006666"/>
                </a:solidFill>
                <a:latin typeface="Arial"/>
                <a:cs typeface="Arial"/>
              </a:rPr>
              <a:t>A(j,</a:t>
            </a:r>
            <a:r>
              <a:rPr sz="2400" b="1" spc="-60" dirty="0">
                <a:solidFill>
                  <a:srgbClr val="006666"/>
                </a:solidFill>
                <a:latin typeface="Arial"/>
                <a:cs typeface="Arial"/>
              </a:rPr>
              <a:t> </a:t>
            </a:r>
            <a:r>
              <a:rPr sz="2400" b="1" dirty="0">
                <a:solidFill>
                  <a:srgbClr val="006666"/>
                </a:solidFill>
                <a:latin typeface="Arial"/>
                <a:cs typeface="Arial"/>
              </a:rPr>
              <a:t>i)  </a:t>
            </a:r>
            <a:r>
              <a:rPr sz="2400" b="1" spc="-5" dirty="0">
                <a:solidFill>
                  <a:srgbClr val="006666"/>
                </a:solidFill>
                <a:latin typeface="Arial"/>
                <a:cs typeface="Arial"/>
              </a:rPr>
              <a:t>from resources </a:t>
            </a:r>
            <a:r>
              <a:rPr sz="2400" b="1" dirty="0">
                <a:solidFill>
                  <a:srgbClr val="006666"/>
                </a:solidFill>
                <a:latin typeface="Arial"/>
                <a:cs typeface="Arial"/>
              </a:rPr>
              <a:t>of </a:t>
            </a:r>
            <a:r>
              <a:rPr sz="2400" b="1" spc="-10" dirty="0">
                <a:solidFill>
                  <a:srgbClr val="006666"/>
                </a:solidFill>
                <a:latin typeface="Arial"/>
                <a:cs typeface="Arial"/>
              </a:rPr>
              <a:t>type </a:t>
            </a:r>
            <a:r>
              <a:rPr sz="2400" b="1" dirty="0">
                <a:solidFill>
                  <a:srgbClr val="006666"/>
                </a:solidFill>
                <a:latin typeface="Arial"/>
                <a:cs typeface="Arial"/>
              </a:rPr>
              <a:t>i to </a:t>
            </a:r>
            <a:r>
              <a:rPr sz="2400" b="1" spc="-5" dirty="0">
                <a:solidFill>
                  <a:srgbClr val="006666"/>
                </a:solidFill>
                <a:latin typeface="Arial"/>
                <a:cs typeface="Arial"/>
              </a:rPr>
              <a:t>process</a:t>
            </a:r>
            <a:r>
              <a:rPr sz="2400" b="1" spc="30" dirty="0">
                <a:solidFill>
                  <a:srgbClr val="006666"/>
                </a:solidFill>
                <a:latin typeface="Arial"/>
                <a:cs typeface="Arial"/>
              </a:rPr>
              <a:t> </a:t>
            </a:r>
            <a:r>
              <a:rPr sz="2400" b="1" dirty="0">
                <a:solidFill>
                  <a:srgbClr val="006666"/>
                </a:solidFill>
                <a:latin typeface="Arial"/>
                <a:cs typeface="Arial"/>
              </a:rPr>
              <a:t>j</a:t>
            </a:r>
            <a:endParaRPr sz="2400" dirty="0">
              <a:latin typeface="Arial"/>
              <a:cs typeface="Arial"/>
            </a:endParaRPr>
          </a:p>
          <a:p>
            <a:pPr marL="25400">
              <a:lnSpc>
                <a:spcPct val="100000"/>
              </a:lnSpc>
              <a:spcBef>
                <a:spcPts val="575"/>
              </a:spcBef>
            </a:pPr>
            <a:r>
              <a:rPr sz="2400" b="1" spc="-5" dirty="0">
                <a:solidFill>
                  <a:srgbClr val="006666"/>
                </a:solidFill>
                <a:latin typeface="Arial"/>
                <a:cs typeface="Arial"/>
              </a:rPr>
              <a:t>The </a:t>
            </a:r>
            <a:r>
              <a:rPr sz="2400" b="1" dirty="0">
                <a:solidFill>
                  <a:srgbClr val="006666"/>
                </a:solidFill>
                <a:latin typeface="Arial"/>
                <a:cs typeface="Arial"/>
              </a:rPr>
              <a:t>total </a:t>
            </a:r>
            <a:r>
              <a:rPr sz="2400" b="1" spc="-5" dirty="0">
                <a:solidFill>
                  <a:srgbClr val="006666"/>
                </a:solidFill>
                <a:latin typeface="Arial"/>
                <a:cs typeface="Arial"/>
              </a:rPr>
              <a:t>amount </a:t>
            </a:r>
            <a:r>
              <a:rPr sz="2400" b="1" dirty="0">
                <a:solidFill>
                  <a:srgbClr val="006666"/>
                </a:solidFill>
                <a:latin typeface="Arial"/>
                <a:cs typeface="Arial"/>
              </a:rPr>
              <a:t>of </a:t>
            </a:r>
            <a:r>
              <a:rPr sz="2400" b="1" spc="-10" dirty="0">
                <a:solidFill>
                  <a:srgbClr val="006666"/>
                </a:solidFill>
                <a:latin typeface="Arial"/>
                <a:cs typeface="Arial"/>
              </a:rPr>
              <a:t>type </a:t>
            </a:r>
            <a:r>
              <a:rPr sz="2400" b="1" dirty="0">
                <a:solidFill>
                  <a:srgbClr val="006666"/>
                </a:solidFill>
                <a:latin typeface="Arial"/>
                <a:cs typeface="Arial"/>
              </a:rPr>
              <a:t>i </a:t>
            </a:r>
            <a:r>
              <a:rPr sz="2400" b="1" spc="-5" dirty="0">
                <a:solidFill>
                  <a:srgbClr val="006666"/>
                </a:solidFill>
                <a:latin typeface="Arial"/>
                <a:cs typeface="Arial"/>
              </a:rPr>
              <a:t>resource </a:t>
            </a:r>
            <a:r>
              <a:rPr sz="2400" b="1" dirty="0">
                <a:solidFill>
                  <a:srgbClr val="FF9966"/>
                </a:solidFill>
                <a:latin typeface="Arial"/>
                <a:cs typeface="Arial"/>
              </a:rPr>
              <a:t>available</a:t>
            </a:r>
            <a:r>
              <a:rPr sz="2400" b="1" spc="-25" dirty="0">
                <a:solidFill>
                  <a:srgbClr val="FF9966"/>
                </a:solidFill>
                <a:latin typeface="Arial"/>
                <a:cs typeface="Arial"/>
              </a:rPr>
              <a:t> </a:t>
            </a:r>
            <a:r>
              <a:rPr sz="2400" b="1" spc="5" dirty="0">
                <a:solidFill>
                  <a:srgbClr val="006666"/>
                </a:solidFill>
                <a:latin typeface="Arial"/>
                <a:cs typeface="Arial"/>
              </a:rPr>
              <a:t>is</a:t>
            </a:r>
            <a:endParaRPr sz="2400" dirty="0">
              <a:latin typeface="Arial"/>
              <a:cs typeface="Arial"/>
            </a:endParaRPr>
          </a:p>
          <a:p>
            <a:pPr marL="25400">
              <a:lnSpc>
                <a:spcPct val="100000"/>
              </a:lnSpc>
              <a:spcBef>
                <a:spcPts val="20"/>
              </a:spcBef>
            </a:pPr>
            <a:r>
              <a:rPr sz="2400" b="1" dirty="0">
                <a:solidFill>
                  <a:srgbClr val="006666"/>
                </a:solidFill>
                <a:latin typeface="Arial"/>
                <a:cs typeface="Arial"/>
              </a:rPr>
              <a:t>given</a:t>
            </a:r>
            <a:r>
              <a:rPr sz="2400" b="1" spc="-15" dirty="0">
                <a:solidFill>
                  <a:srgbClr val="006666"/>
                </a:solidFill>
                <a:latin typeface="Arial"/>
                <a:cs typeface="Arial"/>
              </a:rPr>
              <a:t> </a:t>
            </a:r>
            <a:r>
              <a:rPr sz="2400" b="1" dirty="0">
                <a:solidFill>
                  <a:srgbClr val="006666"/>
                </a:solidFill>
                <a:latin typeface="Arial"/>
                <a:cs typeface="Arial"/>
              </a:rPr>
              <a:t>b</a:t>
            </a:r>
            <a:r>
              <a:rPr sz="2400" b="1" spc="-30" dirty="0">
                <a:solidFill>
                  <a:srgbClr val="006666"/>
                </a:solidFill>
                <a:latin typeface="Arial"/>
                <a:cs typeface="Arial"/>
              </a:rPr>
              <a:t>y</a:t>
            </a:r>
            <a:r>
              <a:rPr sz="2400" b="1" dirty="0">
                <a:solidFill>
                  <a:srgbClr val="006666"/>
                </a:solidFill>
                <a:latin typeface="Arial"/>
                <a:cs typeface="Arial"/>
              </a:rPr>
              <a:t>:</a:t>
            </a:r>
            <a:r>
              <a:rPr sz="2400" b="1" spc="15" dirty="0">
                <a:solidFill>
                  <a:srgbClr val="006666"/>
                </a:solidFill>
                <a:latin typeface="Arial"/>
                <a:cs typeface="Arial"/>
              </a:rPr>
              <a:t> </a:t>
            </a:r>
            <a:r>
              <a:rPr sz="2400" b="1" dirty="0">
                <a:solidFill>
                  <a:srgbClr val="006666"/>
                </a:solidFill>
                <a:latin typeface="Arial"/>
                <a:cs typeface="Arial"/>
              </a:rPr>
              <a:t>V (</a:t>
            </a:r>
            <a:r>
              <a:rPr sz="2400" b="1" spc="5" dirty="0">
                <a:solidFill>
                  <a:srgbClr val="006666"/>
                </a:solidFill>
                <a:latin typeface="Arial"/>
                <a:cs typeface="Arial"/>
              </a:rPr>
              <a:t>i</a:t>
            </a:r>
            <a:r>
              <a:rPr sz="2400" b="1" dirty="0">
                <a:solidFill>
                  <a:srgbClr val="006666"/>
                </a:solidFill>
                <a:latin typeface="Arial"/>
                <a:cs typeface="Arial"/>
              </a:rPr>
              <a:t>)</a:t>
            </a:r>
            <a:r>
              <a:rPr sz="2400" b="1" spc="-15" dirty="0">
                <a:solidFill>
                  <a:srgbClr val="006666"/>
                </a:solidFill>
                <a:latin typeface="Arial"/>
                <a:cs typeface="Arial"/>
              </a:rPr>
              <a:t> </a:t>
            </a:r>
            <a:r>
              <a:rPr sz="2400" b="1" dirty="0">
                <a:solidFill>
                  <a:srgbClr val="006666"/>
                </a:solidFill>
                <a:latin typeface="Arial"/>
                <a:cs typeface="Arial"/>
              </a:rPr>
              <a:t>=</a:t>
            </a:r>
            <a:r>
              <a:rPr sz="2400" b="1" spc="-20" dirty="0">
                <a:solidFill>
                  <a:srgbClr val="006666"/>
                </a:solidFill>
                <a:latin typeface="Arial"/>
                <a:cs typeface="Arial"/>
              </a:rPr>
              <a:t> </a:t>
            </a:r>
            <a:r>
              <a:rPr sz="2400" b="1" spc="-5" dirty="0">
                <a:solidFill>
                  <a:srgbClr val="006666"/>
                </a:solidFill>
                <a:latin typeface="Arial"/>
                <a:cs typeface="Arial"/>
              </a:rPr>
              <a:t>R</a:t>
            </a:r>
            <a:r>
              <a:rPr sz="2400" b="1" dirty="0">
                <a:solidFill>
                  <a:srgbClr val="006666"/>
                </a:solidFill>
                <a:latin typeface="Arial"/>
                <a:cs typeface="Arial"/>
              </a:rPr>
              <a:t> (</a:t>
            </a:r>
            <a:r>
              <a:rPr sz="2400" b="1" spc="5" dirty="0">
                <a:solidFill>
                  <a:srgbClr val="006666"/>
                </a:solidFill>
                <a:latin typeface="Arial"/>
                <a:cs typeface="Arial"/>
              </a:rPr>
              <a:t>i</a:t>
            </a:r>
            <a:r>
              <a:rPr sz="2400" b="1" dirty="0">
                <a:solidFill>
                  <a:srgbClr val="006666"/>
                </a:solidFill>
                <a:latin typeface="Arial"/>
                <a:cs typeface="Arial"/>
              </a:rPr>
              <a:t>)</a:t>
            </a:r>
            <a:r>
              <a:rPr sz="2400" b="1" spc="-5" dirty="0">
                <a:solidFill>
                  <a:srgbClr val="006666"/>
                </a:solidFill>
                <a:latin typeface="Arial"/>
                <a:cs typeface="Arial"/>
              </a:rPr>
              <a:t> </a:t>
            </a:r>
            <a:r>
              <a:rPr sz="2400" b="1" dirty="0">
                <a:solidFill>
                  <a:srgbClr val="006666"/>
                </a:solidFill>
                <a:latin typeface="Arial"/>
                <a:cs typeface="Arial"/>
              </a:rPr>
              <a:t>-</a:t>
            </a:r>
            <a:r>
              <a:rPr sz="2400" b="1" spc="-5" dirty="0">
                <a:solidFill>
                  <a:srgbClr val="006666"/>
                </a:solidFill>
                <a:latin typeface="Arial"/>
                <a:cs typeface="Arial"/>
              </a:rPr>
              <a:t> </a:t>
            </a:r>
            <a:r>
              <a:rPr sz="2800" b="1" spc="5" dirty="0">
                <a:solidFill>
                  <a:srgbClr val="006666"/>
                </a:solidFill>
                <a:latin typeface="Symbol"/>
                <a:cs typeface="Symbol"/>
              </a:rPr>
              <a:t></a:t>
            </a:r>
            <a:r>
              <a:rPr sz="1950" b="1" spc="22" baseline="-21367" dirty="0">
                <a:solidFill>
                  <a:srgbClr val="006666"/>
                </a:solidFill>
                <a:latin typeface="Arial"/>
                <a:cs typeface="Arial"/>
              </a:rPr>
              <a:t>_k</a:t>
            </a:r>
            <a:r>
              <a:rPr sz="1950" b="1" baseline="-21367" dirty="0">
                <a:solidFill>
                  <a:srgbClr val="006666"/>
                </a:solidFill>
                <a:latin typeface="Arial"/>
                <a:cs typeface="Arial"/>
              </a:rPr>
              <a:t> </a:t>
            </a:r>
            <a:r>
              <a:rPr sz="1950" b="1" spc="-112" baseline="-21367" dirty="0">
                <a:solidFill>
                  <a:srgbClr val="006666"/>
                </a:solidFill>
                <a:latin typeface="Arial"/>
                <a:cs typeface="Arial"/>
              </a:rPr>
              <a:t> </a:t>
            </a:r>
            <a:r>
              <a:rPr sz="2400" b="1" spc="-5" dirty="0">
                <a:solidFill>
                  <a:srgbClr val="006666"/>
                </a:solidFill>
                <a:latin typeface="Arial"/>
                <a:cs typeface="Arial"/>
              </a:rPr>
              <a:t>A</a:t>
            </a:r>
            <a:r>
              <a:rPr sz="2400" b="1" dirty="0">
                <a:solidFill>
                  <a:srgbClr val="006666"/>
                </a:solidFill>
                <a:latin typeface="Arial"/>
                <a:cs typeface="Arial"/>
              </a:rPr>
              <a:t> (k,</a:t>
            </a:r>
            <a:r>
              <a:rPr sz="2400" b="1" spc="-15" dirty="0">
                <a:solidFill>
                  <a:srgbClr val="006666"/>
                </a:solidFill>
                <a:latin typeface="Arial"/>
                <a:cs typeface="Arial"/>
              </a:rPr>
              <a:t> </a:t>
            </a:r>
            <a:r>
              <a:rPr sz="2400" b="1" dirty="0" err="1">
                <a:solidFill>
                  <a:srgbClr val="006666"/>
                </a:solidFill>
                <a:latin typeface="Arial"/>
                <a:cs typeface="Arial"/>
              </a:rPr>
              <a:t>i</a:t>
            </a:r>
            <a:r>
              <a:rPr sz="2400" b="1" dirty="0">
                <a:solidFill>
                  <a:srgbClr val="006666"/>
                </a:solidFill>
                <a:latin typeface="Arial"/>
                <a:cs typeface="Arial"/>
              </a:rPr>
              <a:t>)</a:t>
            </a:r>
            <a:r>
              <a:rPr lang="en-CA" sz="2400" b="1" dirty="0">
                <a:solidFill>
                  <a:srgbClr val="006666"/>
                </a:solidFill>
                <a:latin typeface="Arial"/>
                <a:cs typeface="Arial"/>
              </a:rPr>
              <a:t> (smallest to largest # process)</a:t>
            </a:r>
            <a:endParaRPr sz="2400" dirty="0">
              <a:latin typeface="Arial"/>
              <a:cs typeface="Arial"/>
            </a:endParaRPr>
          </a:p>
          <a:p>
            <a:pPr marL="25400" marR="17780">
              <a:lnSpc>
                <a:spcPct val="100000"/>
              </a:lnSpc>
              <a:spcBef>
                <a:spcPts val="560"/>
              </a:spcBef>
            </a:pPr>
            <a:r>
              <a:rPr sz="2400" b="1" spc="-5" dirty="0">
                <a:solidFill>
                  <a:srgbClr val="006666"/>
                </a:solidFill>
                <a:latin typeface="Arial"/>
                <a:cs typeface="Arial"/>
              </a:rPr>
              <a:t>N </a:t>
            </a:r>
            <a:r>
              <a:rPr sz="2400" b="1" dirty="0">
                <a:solidFill>
                  <a:srgbClr val="006666"/>
                </a:solidFill>
                <a:latin typeface="Arial"/>
                <a:cs typeface="Arial"/>
              </a:rPr>
              <a:t>(j, i) is the </a:t>
            </a:r>
            <a:r>
              <a:rPr sz="2400" b="1" spc="-5" dirty="0">
                <a:solidFill>
                  <a:srgbClr val="006666"/>
                </a:solidFill>
                <a:latin typeface="Arial"/>
                <a:cs typeface="Arial"/>
              </a:rPr>
              <a:t>quantity </a:t>
            </a:r>
            <a:r>
              <a:rPr sz="2400" b="1" dirty="0">
                <a:solidFill>
                  <a:srgbClr val="006666"/>
                </a:solidFill>
                <a:latin typeface="Arial"/>
                <a:cs typeface="Arial"/>
              </a:rPr>
              <a:t>of </a:t>
            </a:r>
            <a:r>
              <a:rPr sz="2400" b="1" spc="-5" dirty="0">
                <a:solidFill>
                  <a:srgbClr val="006666"/>
                </a:solidFill>
                <a:latin typeface="Arial"/>
                <a:cs typeface="Arial"/>
              </a:rPr>
              <a:t>resources </a:t>
            </a:r>
            <a:r>
              <a:rPr sz="2400" b="1" dirty="0">
                <a:solidFill>
                  <a:srgbClr val="006666"/>
                </a:solidFill>
                <a:latin typeface="Arial"/>
                <a:cs typeface="Arial"/>
              </a:rPr>
              <a:t>i </a:t>
            </a:r>
            <a:r>
              <a:rPr sz="2400" b="1" spc="-5" dirty="0">
                <a:solidFill>
                  <a:srgbClr val="FF9966"/>
                </a:solidFill>
                <a:latin typeface="Arial"/>
                <a:cs typeface="Arial"/>
              </a:rPr>
              <a:t>needed </a:t>
            </a:r>
            <a:r>
              <a:rPr sz="2400" b="1" dirty="0">
                <a:solidFill>
                  <a:srgbClr val="006666"/>
                </a:solidFill>
                <a:latin typeface="Arial"/>
                <a:cs typeface="Arial"/>
              </a:rPr>
              <a:t>by  </a:t>
            </a:r>
            <a:r>
              <a:rPr sz="2400" b="1" spc="-5" dirty="0">
                <a:solidFill>
                  <a:srgbClr val="006666"/>
                </a:solidFill>
                <a:latin typeface="Arial"/>
                <a:cs typeface="Arial"/>
              </a:rPr>
              <a:t>process </a:t>
            </a:r>
            <a:r>
              <a:rPr sz="2400" b="1" dirty="0">
                <a:solidFill>
                  <a:srgbClr val="006666"/>
                </a:solidFill>
                <a:latin typeface="Arial"/>
                <a:cs typeface="Arial"/>
              </a:rPr>
              <a:t>j to complete its </a:t>
            </a:r>
            <a:r>
              <a:rPr sz="2400" b="1" spc="-5" dirty="0">
                <a:solidFill>
                  <a:srgbClr val="006666"/>
                </a:solidFill>
                <a:latin typeface="Arial"/>
                <a:cs typeface="Arial"/>
              </a:rPr>
              <a:t>task: N </a:t>
            </a:r>
            <a:r>
              <a:rPr sz="2400" b="1" dirty="0">
                <a:solidFill>
                  <a:srgbClr val="006666"/>
                </a:solidFill>
                <a:latin typeface="Arial"/>
                <a:cs typeface="Arial"/>
              </a:rPr>
              <a:t>(j, i) = </a:t>
            </a:r>
            <a:r>
              <a:rPr sz="2400" b="1" spc="-5" dirty="0">
                <a:solidFill>
                  <a:srgbClr val="006666"/>
                </a:solidFill>
                <a:latin typeface="Arial"/>
                <a:cs typeface="Arial"/>
              </a:rPr>
              <a:t>C </a:t>
            </a:r>
            <a:r>
              <a:rPr sz="2400" b="1" dirty="0">
                <a:solidFill>
                  <a:srgbClr val="006666"/>
                </a:solidFill>
                <a:latin typeface="Arial"/>
                <a:cs typeface="Arial"/>
              </a:rPr>
              <a:t>(j, i) - </a:t>
            </a:r>
            <a:r>
              <a:rPr sz="2400" b="1" spc="-5" dirty="0">
                <a:solidFill>
                  <a:srgbClr val="006666"/>
                </a:solidFill>
                <a:latin typeface="Arial"/>
                <a:cs typeface="Arial"/>
              </a:rPr>
              <a:t>A</a:t>
            </a:r>
            <a:r>
              <a:rPr sz="2400" b="1" spc="-100" dirty="0">
                <a:solidFill>
                  <a:srgbClr val="006666"/>
                </a:solidFill>
                <a:latin typeface="Arial"/>
                <a:cs typeface="Arial"/>
              </a:rPr>
              <a:t> </a:t>
            </a:r>
            <a:r>
              <a:rPr sz="2400" b="1" dirty="0">
                <a:solidFill>
                  <a:srgbClr val="006666"/>
                </a:solidFill>
                <a:latin typeface="Arial"/>
                <a:cs typeface="Arial"/>
              </a:rPr>
              <a:t>(j,  i)</a:t>
            </a:r>
            <a:endParaRPr sz="2400" dirty="0">
              <a:latin typeface="Arial"/>
              <a:cs typeface="Arial"/>
            </a:endParaRPr>
          </a:p>
          <a:p>
            <a:pPr marL="25400" marR="143510">
              <a:lnSpc>
                <a:spcPct val="100000"/>
              </a:lnSpc>
              <a:spcBef>
                <a:spcPts val="575"/>
              </a:spcBef>
            </a:pPr>
            <a:r>
              <a:rPr sz="2400" b="1" spc="-5" dirty="0">
                <a:solidFill>
                  <a:srgbClr val="006666"/>
                </a:solidFill>
                <a:latin typeface="Arial"/>
                <a:cs typeface="Arial"/>
              </a:rPr>
              <a:t>To decide </a:t>
            </a:r>
            <a:r>
              <a:rPr sz="2400" b="1" dirty="0">
                <a:solidFill>
                  <a:srgbClr val="006666"/>
                </a:solidFill>
                <a:latin typeface="Arial"/>
                <a:cs typeface="Arial"/>
              </a:rPr>
              <a:t>whether </a:t>
            </a:r>
            <a:r>
              <a:rPr sz="2400" b="1" spc="-5" dirty="0">
                <a:solidFill>
                  <a:srgbClr val="006666"/>
                </a:solidFill>
                <a:latin typeface="Arial"/>
                <a:cs typeface="Arial"/>
              </a:rPr>
              <a:t>the request should be granted,  </a:t>
            </a:r>
            <a:r>
              <a:rPr sz="2400" b="1" dirty="0">
                <a:solidFill>
                  <a:srgbClr val="006666"/>
                </a:solidFill>
                <a:latin typeface="Arial"/>
                <a:cs typeface="Arial"/>
              </a:rPr>
              <a:t>the </a:t>
            </a:r>
            <a:r>
              <a:rPr sz="2400" b="1" spc="-5" dirty="0">
                <a:solidFill>
                  <a:srgbClr val="006666"/>
                </a:solidFill>
                <a:latin typeface="Arial"/>
                <a:cs typeface="Arial"/>
              </a:rPr>
              <a:t>banker's </a:t>
            </a:r>
            <a:r>
              <a:rPr sz="2400" b="1" dirty="0">
                <a:solidFill>
                  <a:srgbClr val="006666"/>
                </a:solidFill>
                <a:latin typeface="Arial"/>
                <a:cs typeface="Arial"/>
              </a:rPr>
              <a:t>algorithm </a:t>
            </a:r>
            <a:r>
              <a:rPr sz="2400" b="1" spc="-5" dirty="0">
                <a:solidFill>
                  <a:srgbClr val="006666"/>
                </a:solidFill>
                <a:latin typeface="Arial"/>
                <a:cs typeface="Arial"/>
              </a:rPr>
              <a:t>tests </a:t>
            </a:r>
            <a:r>
              <a:rPr sz="2400" b="1" dirty="0">
                <a:solidFill>
                  <a:srgbClr val="006666"/>
                </a:solidFill>
                <a:latin typeface="Arial"/>
                <a:cs typeface="Arial"/>
              </a:rPr>
              <a:t>whether this  allocation </a:t>
            </a:r>
            <a:r>
              <a:rPr sz="2400" b="1" spc="5" dirty="0">
                <a:solidFill>
                  <a:srgbClr val="006666"/>
                </a:solidFill>
                <a:latin typeface="Arial"/>
                <a:cs typeface="Arial"/>
              </a:rPr>
              <a:t>will </a:t>
            </a:r>
            <a:r>
              <a:rPr sz="2400" b="1" dirty="0">
                <a:solidFill>
                  <a:srgbClr val="006666"/>
                </a:solidFill>
                <a:latin typeface="Arial"/>
                <a:cs typeface="Arial"/>
              </a:rPr>
              <a:t>lead the </a:t>
            </a:r>
            <a:r>
              <a:rPr sz="2400" b="1" spc="-5" dirty="0">
                <a:solidFill>
                  <a:srgbClr val="006666"/>
                </a:solidFill>
                <a:latin typeface="Arial"/>
                <a:cs typeface="Arial"/>
              </a:rPr>
              <a:t>system </a:t>
            </a:r>
            <a:r>
              <a:rPr sz="2400" b="1" dirty="0">
                <a:solidFill>
                  <a:srgbClr val="006666"/>
                </a:solidFill>
                <a:latin typeface="Arial"/>
                <a:cs typeface="Arial"/>
              </a:rPr>
              <a:t>into a </a:t>
            </a:r>
            <a:r>
              <a:rPr sz="2400" b="1" spc="-5" dirty="0">
                <a:solidFill>
                  <a:srgbClr val="FF9966"/>
                </a:solidFill>
                <a:latin typeface="Arial"/>
                <a:cs typeface="Arial"/>
              </a:rPr>
              <a:t>safe</a:t>
            </a:r>
            <a:r>
              <a:rPr sz="2400" b="1" spc="-125" dirty="0">
                <a:solidFill>
                  <a:srgbClr val="FF9966"/>
                </a:solidFill>
                <a:latin typeface="Arial"/>
                <a:cs typeface="Arial"/>
              </a:rPr>
              <a:t> </a:t>
            </a:r>
            <a:r>
              <a:rPr sz="2400" b="1" dirty="0">
                <a:solidFill>
                  <a:srgbClr val="FF9966"/>
                </a:solidFill>
                <a:latin typeface="Arial"/>
                <a:cs typeface="Arial"/>
              </a:rPr>
              <a:t>state</a:t>
            </a:r>
            <a:r>
              <a:rPr sz="2400" b="1" dirty="0">
                <a:solidFill>
                  <a:srgbClr val="006666"/>
                </a:solidFill>
                <a:latin typeface="Arial"/>
                <a:cs typeface="Arial"/>
              </a:rPr>
              <a:t>:</a:t>
            </a:r>
            <a:endParaRPr sz="2400" dirty="0">
              <a:latin typeface="Arial"/>
              <a:cs typeface="Arial"/>
            </a:endParaRPr>
          </a:p>
          <a:p>
            <a:pPr marL="426084" marR="2192020">
              <a:lnSpc>
                <a:spcPct val="120000"/>
              </a:lnSpc>
              <a:spcBef>
                <a:spcPts val="5"/>
              </a:spcBef>
            </a:pPr>
            <a:r>
              <a:rPr sz="2400" spc="-5" dirty="0">
                <a:solidFill>
                  <a:srgbClr val="006666"/>
                </a:solidFill>
                <a:latin typeface="Arial"/>
                <a:cs typeface="Arial"/>
              </a:rPr>
              <a:t>grant </a:t>
            </a:r>
            <a:r>
              <a:rPr sz="2400" dirty="0">
                <a:solidFill>
                  <a:srgbClr val="006666"/>
                </a:solidFill>
                <a:latin typeface="Arial"/>
                <a:cs typeface="Arial"/>
              </a:rPr>
              <a:t>the </a:t>
            </a:r>
            <a:r>
              <a:rPr sz="2400" spc="-5" dirty="0">
                <a:solidFill>
                  <a:srgbClr val="006666"/>
                </a:solidFill>
                <a:latin typeface="Arial"/>
                <a:cs typeface="Arial"/>
              </a:rPr>
              <a:t>request </a:t>
            </a:r>
            <a:r>
              <a:rPr sz="2400" dirty="0">
                <a:solidFill>
                  <a:srgbClr val="006666"/>
                </a:solidFill>
                <a:latin typeface="Arial"/>
                <a:cs typeface="Arial"/>
              </a:rPr>
              <a:t>if the </a:t>
            </a:r>
            <a:r>
              <a:rPr sz="2400" spc="-5" dirty="0">
                <a:solidFill>
                  <a:srgbClr val="006666"/>
                </a:solidFill>
                <a:latin typeface="Arial"/>
                <a:cs typeface="Arial"/>
              </a:rPr>
              <a:t>state is </a:t>
            </a:r>
            <a:r>
              <a:rPr sz="2400" dirty="0">
                <a:solidFill>
                  <a:srgbClr val="006666"/>
                </a:solidFill>
                <a:latin typeface="Arial"/>
                <a:cs typeface="Arial"/>
              </a:rPr>
              <a:t>safe  </a:t>
            </a:r>
            <a:r>
              <a:rPr sz="2400" spc="-5" dirty="0">
                <a:solidFill>
                  <a:srgbClr val="006666"/>
                </a:solidFill>
                <a:latin typeface="Arial"/>
                <a:cs typeface="Arial"/>
              </a:rPr>
              <a:t>otherwise refuse </a:t>
            </a:r>
            <a:r>
              <a:rPr sz="2400" dirty="0">
                <a:solidFill>
                  <a:srgbClr val="006666"/>
                </a:solidFill>
                <a:latin typeface="Arial"/>
                <a:cs typeface="Arial"/>
              </a:rPr>
              <a:t>the</a:t>
            </a:r>
            <a:r>
              <a:rPr sz="2400" spc="10" dirty="0">
                <a:solidFill>
                  <a:srgbClr val="006666"/>
                </a:solidFill>
                <a:latin typeface="Arial"/>
                <a:cs typeface="Arial"/>
              </a:rPr>
              <a:t> </a:t>
            </a:r>
            <a:r>
              <a:rPr sz="2400" spc="-5" dirty="0">
                <a:solidFill>
                  <a:srgbClr val="006666"/>
                </a:solidFill>
                <a:latin typeface="Arial"/>
                <a:cs typeface="Arial"/>
              </a:rPr>
              <a:t>request</a:t>
            </a:r>
            <a:endParaRPr sz="2400" dirty="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59790"/>
            <a:ext cx="4681322" cy="513715"/>
          </a:xfrm>
          <a:prstGeom prst="rect">
            <a:avLst/>
          </a:prstGeom>
        </p:spPr>
        <p:txBody>
          <a:bodyPr vert="horz" wrap="square" lIns="0" tIns="13335" rIns="0" bIns="0" rtlCol="0">
            <a:spAutoFit/>
          </a:bodyPr>
          <a:lstStyle/>
          <a:p>
            <a:pPr marL="12700">
              <a:lnSpc>
                <a:spcPct val="100000"/>
              </a:lnSpc>
              <a:spcBef>
                <a:spcPts val="105"/>
              </a:spcBef>
            </a:pPr>
            <a:r>
              <a:rPr dirty="0"/>
              <a:t>The banker's</a:t>
            </a:r>
            <a:r>
              <a:rPr spc="-114" dirty="0"/>
              <a:t> </a:t>
            </a:r>
            <a:r>
              <a:rPr dirty="0"/>
              <a:t>algorithm</a:t>
            </a:r>
          </a:p>
        </p:txBody>
      </p:sp>
      <p:sp>
        <p:nvSpPr>
          <p:cNvPr id="4" name="object 4"/>
          <p:cNvSpPr/>
          <p:nvPr/>
        </p:nvSpPr>
        <p:spPr>
          <a:xfrm>
            <a:off x="1121054" y="1408811"/>
            <a:ext cx="213359" cy="2194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78228" y="2588641"/>
            <a:ext cx="320040" cy="330708"/>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451228" y="1243711"/>
            <a:ext cx="7176134" cy="2087245"/>
          </a:xfrm>
          <a:prstGeom prst="rect">
            <a:avLst/>
          </a:prstGeom>
        </p:spPr>
        <p:txBody>
          <a:bodyPr vert="horz" wrap="square" lIns="0" tIns="13335" rIns="0" bIns="0" rtlCol="0">
            <a:spAutoFit/>
          </a:bodyPr>
          <a:lstStyle/>
          <a:p>
            <a:pPr marL="12700" marR="5080" algn="just">
              <a:lnSpc>
                <a:spcPct val="100000"/>
              </a:lnSpc>
              <a:spcBef>
                <a:spcPts val="105"/>
              </a:spcBef>
            </a:pPr>
            <a:r>
              <a:rPr sz="2600" b="1" dirty="0">
                <a:solidFill>
                  <a:srgbClr val="006666"/>
                </a:solidFill>
                <a:latin typeface="Arial"/>
                <a:cs typeface="Arial"/>
              </a:rPr>
              <a:t>A state </a:t>
            </a:r>
            <a:r>
              <a:rPr sz="2600" b="1" spc="-5" dirty="0">
                <a:solidFill>
                  <a:srgbClr val="006666"/>
                </a:solidFill>
                <a:latin typeface="Arial"/>
                <a:cs typeface="Arial"/>
              </a:rPr>
              <a:t>is </a:t>
            </a:r>
            <a:r>
              <a:rPr sz="2600" b="1" dirty="0">
                <a:solidFill>
                  <a:srgbClr val="006666"/>
                </a:solidFill>
                <a:latin typeface="Arial"/>
                <a:cs typeface="Arial"/>
              </a:rPr>
              <a:t>safe </a:t>
            </a:r>
            <a:r>
              <a:rPr sz="2600" b="1" spc="-5" dirty="0">
                <a:solidFill>
                  <a:srgbClr val="006666"/>
                </a:solidFill>
                <a:latin typeface="Arial"/>
                <a:cs typeface="Arial"/>
              </a:rPr>
              <a:t>iff </a:t>
            </a:r>
            <a:r>
              <a:rPr sz="2600" b="1" dirty="0">
                <a:solidFill>
                  <a:srgbClr val="006666"/>
                </a:solidFill>
                <a:latin typeface="Arial"/>
                <a:cs typeface="Arial"/>
              </a:rPr>
              <a:t>there </a:t>
            </a:r>
            <a:r>
              <a:rPr sz="2600" b="1" spc="-5" dirty="0">
                <a:solidFill>
                  <a:srgbClr val="006666"/>
                </a:solidFill>
                <a:latin typeface="Arial"/>
                <a:cs typeface="Arial"/>
              </a:rPr>
              <a:t>is </a:t>
            </a:r>
            <a:r>
              <a:rPr sz="2600" b="1" dirty="0">
                <a:solidFill>
                  <a:srgbClr val="006666"/>
                </a:solidFill>
                <a:latin typeface="Arial"/>
                <a:cs typeface="Arial"/>
              </a:rPr>
              <a:t>a sequence {P1..Pn}  </a:t>
            </a:r>
            <a:r>
              <a:rPr sz="2600" b="1" spc="5" dirty="0">
                <a:solidFill>
                  <a:srgbClr val="006666"/>
                </a:solidFill>
                <a:latin typeface="Arial"/>
                <a:cs typeface="Arial"/>
              </a:rPr>
              <a:t>where each </a:t>
            </a:r>
            <a:r>
              <a:rPr sz="2600" b="1" dirty="0">
                <a:solidFill>
                  <a:srgbClr val="006666"/>
                </a:solidFill>
                <a:latin typeface="Arial"/>
                <a:cs typeface="Arial"/>
              </a:rPr>
              <a:t>Pi is allocated all the resources </a:t>
            </a:r>
            <a:r>
              <a:rPr sz="2600" b="1" spc="-5" dirty="0">
                <a:solidFill>
                  <a:srgbClr val="006666"/>
                </a:solidFill>
                <a:latin typeface="Arial"/>
                <a:cs typeface="Arial"/>
              </a:rPr>
              <a:t>it  </a:t>
            </a:r>
            <a:r>
              <a:rPr sz="2600" b="1" spc="5" dirty="0">
                <a:solidFill>
                  <a:srgbClr val="006666"/>
                </a:solidFill>
                <a:latin typeface="Arial"/>
                <a:cs typeface="Arial"/>
              </a:rPr>
              <a:t>needs </a:t>
            </a:r>
            <a:r>
              <a:rPr sz="2600" b="1" dirty="0">
                <a:solidFill>
                  <a:srgbClr val="006666"/>
                </a:solidFill>
                <a:latin typeface="Arial"/>
                <a:cs typeface="Arial"/>
              </a:rPr>
              <a:t>to</a:t>
            </a:r>
            <a:r>
              <a:rPr sz="2600" b="1" spc="-35" dirty="0">
                <a:solidFill>
                  <a:srgbClr val="006666"/>
                </a:solidFill>
                <a:latin typeface="Arial"/>
                <a:cs typeface="Arial"/>
              </a:rPr>
              <a:t> </a:t>
            </a:r>
            <a:r>
              <a:rPr sz="2600" b="1" dirty="0">
                <a:solidFill>
                  <a:srgbClr val="006666"/>
                </a:solidFill>
                <a:latin typeface="Arial"/>
                <a:cs typeface="Arial"/>
              </a:rPr>
              <a:t>complete</a:t>
            </a:r>
            <a:endParaRPr sz="2600">
              <a:latin typeface="Arial"/>
              <a:cs typeface="Arial"/>
            </a:endParaRPr>
          </a:p>
          <a:p>
            <a:pPr marL="413384" marR="1406525" algn="just">
              <a:lnSpc>
                <a:spcPct val="100000"/>
              </a:lnSpc>
              <a:spcBef>
                <a:spcPts val="625"/>
              </a:spcBef>
            </a:pPr>
            <a:r>
              <a:rPr sz="2600" spc="-5" dirty="0">
                <a:solidFill>
                  <a:srgbClr val="006666"/>
                </a:solidFill>
                <a:latin typeface="Arial"/>
                <a:cs typeface="Arial"/>
              </a:rPr>
              <a:t>ie: </a:t>
            </a:r>
            <a:r>
              <a:rPr sz="2600" dirty="0">
                <a:solidFill>
                  <a:srgbClr val="006666"/>
                </a:solidFill>
                <a:latin typeface="Arial"/>
                <a:cs typeface="Arial"/>
              </a:rPr>
              <a:t>we can still run all processes</a:t>
            </a:r>
            <a:r>
              <a:rPr sz="2600" spc="-65" dirty="0">
                <a:solidFill>
                  <a:srgbClr val="006666"/>
                </a:solidFill>
                <a:latin typeface="Arial"/>
                <a:cs typeface="Arial"/>
              </a:rPr>
              <a:t> </a:t>
            </a:r>
            <a:r>
              <a:rPr sz="2600" dirty="0">
                <a:solidFill>
                  <a:srgbClr val="006666"/>
                </a:solidFill>
                <a:latin typeface="Arial"/>
                <a:cs typeface="Arial"/>
              </a:rPr>
              <a:t>until  terminated from a safe</a:t>
            </a:r>
            <a:r>
              <a:rPr sz="2600" spc="-25" dirty="0">
                <a:solidFill>
                  <a:srgbClr val="006666"/>
                </a:solidFill>
                <a:latin typeface="Arial"/>
                <a:cs typeface="Arial"/>
              </a:rPr>
              <a:t> </a:t>
            </a:r>
            <a:r>
              <a:rPr sz="2600" dirty="0">
                <a:solidFill>
                  <a:srgbClr val="006666"/>
                </a:solidFill>
                <a:latin typeface="Arial"/>
                <a:cs typeface="Arial"/>
              </a:rPr>
              <a:t>state</a:t>
            </a:r>
            <a:endParaRPr sz="2600">
              <a:latin typeface="Arial"/>
              <a:cs typeface="Aria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528922" cy="514350"/>
          </a:xfrm>
          <a:prstGeom prst="rect">
            <a:avLst/>
          </a:prstGeom>
        </p:spPr>
        <p:txBody>
          <a:bodyPr vert="horz" wrap="square" lIns="0" tIns="13335" rIns="0" bIns="0" rtlCol="0">
            <a:spAutoFit/>
          </a:bodyPr>
          <a:lstStyle/>
          <a:p>
            <a:pPr marL="12700">
              <a:lnSpc>
                <a:spcPct val="100000"/>
              </a:lnSpc>
              <a:spcBef>
                <a:spcPts val="105"/>
              </a:spcBef>
            </a:pPr>
            <a:r>
              <a:rPr dirty="0"/>
              <a:t>The banker's</a:t>
            </a:r>
            <a:r>
              <a:rPr spc="-80" dirty="0"/>
              <a:t> </a:t>
            </a:r>
            <a:r>
              <a:rPr spc="-5" dirty="0"/>
              <a:t>algorithm</a:t>
            </a:r>
          </a:p>
        </p:txBody>
      </p:sp>
      <p:sp>
        <p:nvSpPr>
          <p:cNvPr id="4" name="object 4"/>
          <p:cNvSpPr/>
          <p:nvPr/>
        </p:nvSpPr>
        <p:spPr>
          <a:xfrm>
            <a:off x="1082954" y="1480438"/>
            <a:ext cx="207264" cy="21031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954" y="2318892"/>
            <a:ext cx="207264" cy="21031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40128" y="3072968"/>
            <a:ext cx="307847" cy="31729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540128" y="4292853"/>
            <a:ext cx="307847" cy="31699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540128" y="5131308"/>
            <a:ext cx="307847" cy="316992"/>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1413128" y="1321435"/>
            <a:ext cx="7315200" cy="4536440"/>
          </a:xfrm>
          <a:prstGeom prst="rect">
            <a:avLst/>
          </a:prstGeom>
        </p:spPr>
        <p:txBody>
          <a:bodyPr vert="horz" wrap="square" lIns="0" tIns="12065" rIns="0" bIns="0" rtlCol="0">
            <a:spAutoFit/>
          </a:bodyPr>
          <a:lstStyle/>
          <a:p>
            <a:pPr marL="12700" marR="475615">
              <a:lnSpc>
                <a:spcPct val="100000"/>
              </a:lnSpc>
              <a:spcBef>
                <a:spcPts val="95"/>
              </a:spcBef>
            </a:pPr>
            <a:r>
              <a:rPr sz="2500" b="1" spc="-5" dirty="0">
                <a:solidFill>
                  <a:srgbClr val="006666"/>
                </a:solidFill>
                <a:latin typeface="Arial"/>
                <a:cs typeface="Arial"/>
              </a:rPr>
              <a:t>Q (j, i) is the resource quantity i requested by  process </a:t>
            </a:r>
            <a:r>
              <a:rPr sz="2500" b="1" dirty="0">
                <a:solidFill>
                  <a:srgbClr val="006666"/>
                </a:solidFill>
                <a:latin typeface="Arial"/>
                <a:cs typeface="Arial"/>
              </a:rPr>
              <a:t>j </a:t>
            </a:r>
            <a:r>
              <a:rPr sz="2500" b="1" spc="-5" dirty="0">
                <a:solidFill>
                  <a:srgbClr val="006666"/>
                </a:solidFill>
                <a:latin typeface="Arial"/>
                <a:cs typeface="Arial"/>
              </a:rPr>
              <a:t>during a</a:t>
            </a:r>
            <a:r>
              <a:rPr sz="2500" b="1" spc="15" dirty="0">
                <a:solidFill>
                  <a:srgbClr val="006666"/>
                </a:solidFill>
                <a:latin typeface="Arial"/>
                <a:cs typeface="Arial"/>
              </a:rPr>
              <a:t> </a:t>
            </a:r>
            <a:r>
              <a:rPr sz="2500" b="1" spc="-5" dirty="0">
                <a:solidFill>
                  <a:srgbClr val="006666"/>
                </a:solidFill>
                <a:latin typeface="Arial"/>
                <a:cs typeface="Arial"/>
              </a:rPr>
              <a:t>request.</a:t>
            </a:r>
            <a:endParaRPr sz="2500">
              <a:latin typeface="Arial"/>
              <a:cs typeface="Arial"/>
            </a:endParaRPr>
          </a:p>
          <a:p>
            <a:pPr marL="12700" marR="516255">
              <a:lnSpc>
                <a:spcPct val="100000"/>
              </a:lnSpc>
              <a:spcBef>
                <a:spcPts val="600"/>
              </a:spcBef>
            </a:pPr>
            <a:r>
              <a:rPr sz="2500" b="1" spc="-5" dirty="0">
                <a:solidFill>
                  <a:srgbClr val="006666"/>
                </a:solidFill>
                <a:latin typeface="Arial"/>
                <a:cs typeface="Arial"/>
              </a:rPr>
              <a:t>To determine </a:t>
            </a:r>
            <a:r>
              <a:rPr sz="2500" b="1" dirty="0">
                <a:solidFill>
                  <a:srgbClr val="006666"/>
                </a:solidFill>
                <a:latin typeface="Arial"/>
                <a:cs typeface="Arial"/>
              </a:rPr>
              <a:t>whether </a:t>
            </a:r>
            <a:r>
              <a:rPr sz="2500" b="1" spc="-5" dirty="0">
                <a:solidFill>
                  <a:srgbClr val="006666"/>
                </a:solidFill>
                <a:latin typeface="Arial"/>
                <a:cs typeface="Arial"/>
              </a:rPr>
              <a:t>this request should be  granted, </a:t>
            </a:r>
            <a:r>
              <a:rPr sz="2500" b="1" spc="5" dirty="0">
                <a:solidFill>
                  <a:srgbClr val="006666"/>
                </a:solidFill>
                <a:latin typeface="Arial"/>
                <a:cs typeface="Arial"/>
              </a:rPr>
              <a:t>we </a:t>
            </a:r>
            <a:r>
              <a:rPr sz="2500" b="1" spc="-5" dirty="0">
                <a:solidFill>
                  <a:srgbClr val="006666"/>
                </a:solidFill>
                <a:latin typeface="Arial"/>
                <a:cs typeface="Arial"/>
              </a:rPr>
              <a:t>use </a:t>
            </a:r>
            <a:r>
              <a:rPr sz="2500" b="1" spc="-5" dirty="0">
                <a:solidFill>
                  <a:srgbClr val="FF9966"/>
                </a:solidFill>
                <a:latin typeface="Arial"/>
                <a:cs typeface="Arial"/>
              </a:rPr>
              <a:t>the banker's</a:t>
            </a:r>
            <a:r>
              <a:rPr sz="2500" b="1" spc="30" dirty="0">
                <a:solidFill>
                  <a:srgbClr val="FF9966"/>
                </a:solidFill>
                <a:latin typeface="Arial"/>
                <a:cs typeface="Arial"/>
              </a:rPr>
              <a:t> </a:t>
            </a:r>
            <a:r>
              <a:rPr sz="2500" b="1" spc="-5" dirty="0">
                <a:solidFill>
                  <a:srgbClr val="FF9966"/>
                </a:solidFill>
                <a:latin typeface="Arial"/>
                <a:cs typeface="Arial"/>
              </a:rPr>
              <a:t>algorithm</a:t>
            </a:r>
            <a:r>
              <a:rPr sz="2500" b="1" spc="-5" dirty="0">
                <a:solidFill>
                  <a:srgbClr val="006666"/>
                </a:solidFill>
                <a:latin typeface="Arial"/>
                <a:cs typeface="Arial"/>
              </a:rPr>
              <a:t>:</a:t>
            </a:r>
            <a:endParaRPr sz="2500">
              <a:latin typeface="Arial"/>
              <a:cs typeface="Arial"/>
            </a:endParaRPr>
          </a:p>
          <a:p>
            <a:pPr marL="413384" marR="818515">
              <a:lnSpc>
                <a:spcPct val="100000"/>
              </a:lnSpc>
              <a:spcBef>
                <a:spcPts val="600"/>
              </a:spcBef>
            </a:pPr>
            <a:r>
              <a:rPr sz="2500" dirty="0">
                <a:solidFill>
                  <a:srgbClr val="006666"/>
                </a:solidFill>
                <a:latin typeface="Arial"/>
                <a:cs typeface="Arial"/>
              </a:rPr>
              <a:t>If </a:t>
            </a:r>
            <a:r>
              <a:rPr sz="2500" spc="-5" dirty="0">
                <a:solidFill>
                  <a:srgbClr val="006666"/>
                </a:solidFill>
                <a:latin typeface="Arial"/>
                <a:cs typeface="Arial"/>
              </a:rPr>
              <a:t>Q (j, i) &lt;= N (j, i) </a:t>
            </a:r>
            <a:r>
              <a:rPr sz="2500" dirty="0">
                <a:solidFill>
                  <a:srgbClr val="006666"/>
                </a:solidFill>
                <a:latin typeface="Arial"/>
                <a:cs typeface="Arial"/>
              </a:rPr>
              <a:t>for </a:t>
            </a:r>
            <a:r>
              <a:rPr sz="2500" spc="-5" dirty="0">
                <a:solidFill>
                  <a:srgbClr val="006666"/>
                </a:solidFill>
                <a:latin typeface="Arial"/>
                <a:cs typeface="Arial"/>
              </a:rPr>
              <a:t>all i then </a:t>
            </a:r>
            <a:r>
              <a:rPr sz="2500" dirty="0">
                <a:solidFill>
                  <a:srgbClr val="006666"/>
                </a:solidFill>
                <a:latin typeface="Arial"/>
                <a:cs typeface="Arial"/>
              </a:rPr>
              <a:t>continue.  </a:t>
            </a:r>
            <a:r>
              <a:rPr sz="2500" spc="-5" dirty="0">
                <a:solidFill>
                  <a:srgbClr val="006666"/>
                </a:solidFill>
                <a:latin typeface="Arial"/>
                <a:cs typeface="Arial"/>
              </a:rPr>
              <a:t>Otherwise report the error (amount claimed  exceeded).</a:t>
            </a:r>
            <a:endParaRPr sz="2500">
              <a:latin typeface="Arial"/>
              <a:cs typeface="Arial"/>
            </a:endParaRPr>
          </a:p>
          <a:p>
            <a:pPr marL="413384" marR="5080">
              <a:lnSpc>
                <a:spcPct val="100000"/>
              </a:lnSpc>
              <a:spcBef>
                <a:spcPts val="605"/>
              </a:spcBef>
            </a:pPr>
            <a:r>
              <a:rPr sz="2500" spc="-5" dirty="0">
                <a:solidFill>
                  <a:srgbClr val="006666"/>
                </a:solidFill>
                <a:latin typeface="Arial"/>
                <a:cs typeface="Arial"/>
              </a:rPr>
              <a:t>If Q (j, i) &lt;= V (i) for all i then continue. Otherwise  wait (resource not yet</a:t>
            </a:r>
            <a:r>
              <a:rPr sz="2500" spc="45" dirty="0">
                <a:solidFill>
                  <a:srgbClr val="006666"/>
                </a:solidFill>
                <a:latin typeface="Arial"/>
                <a:cs typeface="Arial"/>
              </a:rPr>
              <a:t> </a:t>
            </a:r>
            <a:r>
              <a:rPr sz="2500" spc="-5" dirty="0">
                <a:solidFill>
                  <a:srgbClr val="006666"/>
                </a:solidFill>
                <a:latin typeface="Arial"/>
                <a:cs typeface="Arial"/>
              </a:rPr>
              <a:t>available)</a:t>
            </a:r>
            <a:endParaRPr sz="2500">
              <a:latin typeface="Arial"/>
              <a:cs typeface="Arial"/>
            </a:endParaRPr>
          </a:p>
          <a:p>
            <a:pPr marL="413384" marR="1381760">
              <a:lnSpc>
                <a:spcPct val="100000"/>
              </a:lnSpc>
              <a:spcBef>
                <a:spcPts val="600"/>
              </a:spcBef>
            </a:pPr>
            <a:r>
              <a:rPr sz="2500" spc="-5" dirty="0">
                <a:solidFill>
                  <a:srgbClr val="006666"/>
                </a:solidFill>
                <a:latin typeface="Arial"/>
                <a:cs typeface="Arial"/>
              </a:rPr>
              <a:t>Pretend that the </a:t>
            </a:r>
            <a:r>
              <a:rPr sz="2500" dirty="0">
                <a:solidFill>
                  <a:srgbClr val="006666"/>
                </a:solidFill>
                <a:latin typeface="Arial"/>
                <a:cs typeface="Arial"/>
              </a:rPr>
              <a:t>request </a:t>
            </a:r>
            <a:r>
              <a:rPr sz="2500" spc="-5" dirty="0">
                <a:solidFill>
                  <a:srgbClr val="006666"/>
                </a:solidFill>
                <a:latin typeface="Arial"/>
                <a:cs typeface="Arial"/>
              </a:rPr>
              <a:t>is granted and  determine the new</a:t>
            </a:r>
            <a:r>
              <a:rPr sz="2500" spc="15" dirty="0">
                <a:solidFill>
                  <a:srgbClr val="006666"/>
                </a:solidFill>
                <a:latin typeface="Arial"/>
                <a:cs typeface="Arial"/>
              </a:rPr>
              <a:t> </a:t>
            </a:r>
            <a:r>
              <a:rPr sz="2500" dirty="0">
                <a:solidFill>
                  <a:srgbClr val="006666"/>
                </a:solidFill>
                <a:latin typeface="Arial"/>
                <a:cs typeface="Arial"/>
              </a:rPr>
              <a:t>state</a:t>
            </a:r>
            <a:r>
              <a:rPr sz="2600" dirty="0">
                <a:solidFill>
                  <a:srgbClr val="006666"/>
                </a:solidFill>
                <a:latin typeface="Arial"/>
                <a:cs typeface="Arial"/>
              </a:rPr>
              <a:t>:</a:t>
            </a:r>
            <a:endParaRPr sz="2600">
              <a:latin typeface="Arial"/>
              <a:cs typeface="Arial"/>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681322" cy="514350"/>
          </a:xfrm>
          <a:prstGeom prst="rect">
            <a:avLst/>
          </a:prstGeom>
        </p:spPr>
        <p:txBody>
          <a:bodyPr vert="horz" wrap="square" lIns="0" tIns="13335" rIns="0" bIns="0" rtlCol="0">
            <a:spAutoFit/>
          </a:bodyPr>
          <a:lstStyle/>
          <a:p>
            <a:pPr marL="12700">
              <a:lnSpc>
                <a:spcPct val="100000"/>
              </a:lnSpc>
              <a:spcBef>
                <a:spcPts val="105"/>
              </a:spcBef>
            </a:pPr>
            <a:r>
              <a:rPr dirty="0"/>
              <a:t>The banker's</a:t>
            </a:r>
            <a:r>
              <a:rPr spc="-80" dirty="0"/>
              <a:t> </a:t>
            </a:r>
            <a:r>
              <a:rPr spc="-5" dirty="0"/>
              <a:t>algorithm</a:t>
            </a:r>
          </a:p>
        </p:txBody>
      </p:sp>
      <p:sp>
        <p:nvSpPr>
          <p:cNvPr id="4" name="object 4"/>
          <p:cNvSpPr/>
          <p:nvPr/>
        </p:nvSpPr>
        <p:spPr>
          <a:xfrm>
            <a:off x="1921129" y="1410335"/>
            <a:ext cx="213360" cy="21945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921129" y="1775790"/>
            <a:ext cx="213360" cy="21976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921129" y="2142108"/>
            <a:ext cx="213360" cy="21945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63928" y="2491104"/>
            <a:ext cx="271272" cy="280415"/>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006754" y="3639058"/>
            <a:ext cx="179831" cy="185927"/>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006754" y="4376673"/>
            <a:ext cx="179831" cy="185927"/>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463928" y="4704588"/>
            <a:ext cx="271272" cy="280416"/>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463928" y="5106923"/>
            <a:ext cx="271272" cy="280416"/>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463928" y="5509259"/>
            <a:ext cx="271272" cy="280416"/>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1336928" y="1261460"/>
            <a:ext cx="7003415" cy="4542155"/>
          </a:xfrm>
          <a:prstGeom prst="rect">
            <a:avLst/>
          </a:prstGeom>
        </p:spPr>
        <p:txBody>
          <a:bodyPr vert="horz" wrap="square" lIns="0" tIns="73025" rIns="0" bIns="0" rtlCol="0">
            <a:spAutoFit/>
          </a:bodyPr>
          <a:lstStyle/>
          <a:p>
            <a:pPr marL="812800">
              <a:lnSpc>
                <a:spcPct val="100000"/>
              </a:lnSpc>
              <a:spcBef>
                <a:spcPts val="575"/>
              </a:spcBef>
            </a:pPr>
            <a:r>
              <a:rPr sz="2000" dirty="0">
                <a:solidFill>
                  <a:srgbClr val="006666"/>
                </a:solidFill>
                <a:latin typeface="Arial"/>
                <a:cs typeface="Arial"/>
              </a:rPr>
              <a:t>V (i) = V (i) - Q (j, i) </a:t>
            </a:r>
            <a:r>
              <a:rPr sz="2000" spc="-5" dirty="0">
                <a:solidFill>
                  <a:srgbClr val="006666"/>
                </a:solidFill>
                <a:latin typeface="Arial"/>
                <a:cs typeface="Arial"/>
              </a:rPr>
              <a:t>for </a:t>
            </a:r>
            <a:r>
              <a:rPr sz="2000" dirty="0">
                <a:solidFill>
                  <a:srgbClr val="006666"/>
                </a:solidFill>
                <a:latin typeface="Arial"/>
                <a:cs typeface="Arial"/>
              </a:rPr>
              <a:t>all</a:t>
            </a:r>
            <a:r>
              <a:rPr sz="2000" spc="-130" dirty="0">
                <a:solidFill>
                  <a:srgbClr val="006666"/>
                </a:solidFill>
                <a:latin typeface="Arial"/>
                <a:cs typeface="Arial"/>
              </a:rPr>
              <a:t> </a:t>
            </a:r>
            <a:r>
              <a:rPr sz="2000" dirty="0">
                <a:solidFill>
                  <a:srgbClr val="006666"/>
                </a:solidFill>
                <a:latin typeface="Arial"/>
                <a:cs typeface="Arial"/>
              </a:rPr>
              <a:t>i</a:t>
            </a:r>
            <a:endParaRPr sz="2000">
              <a:latin typeface="Arial"/>
              <a:cs typeface="Arial"/>
            </a:endParaRPr>
          </a:p>
          <a:p>
            <a:pPr marL="812800">
              <a:lnSpc>
                <a:spcPct val="100000"/>
              </a:lnSpc>
              <a:spcBef>
                <a:spcPts val="480"/>
              </a:spcBef>
            </a:pPr>
            <a:r>
              <a:rPr sz="2000" dirty="0">
                <a:solidFill>
                  <a:srgbClr val="006666"/>
                </a:solidFill>
                <a:latin typeface="Arial"/>
                <a:cs typeface="Arial"/>
              </a:rPr>
              <a:t>A (j, </a:t>
            </a:r>
            <a:r>
              <a:rPr sz="2000" spc="-5" dirty="0">
                <a:solidFill>
                  <a:srgbClr val="006666"/>
                </a:solidFill>
                <a:latin typeface="Arial"/>
                <a:cs typeface="Arial"/>
              </a:rPr>
              <a:t>i) </a:t>
            </a:r>
            <a:r>
              <a:rPr sz="2000" dirty="0">
                <a:solidFill>
                  <a:srgbClr val="006666"/>
                </a:solidFill>
                <a:latin typeface="Arial"/>
                <a:cs typeface="Arial"/>
              </a:rPr>
              <a:t>= A (j, </a:t>
            </a:r>
            <a:r>
              <a:rPr sz="2000" spc="-5" dirty="0">
                <a:solidFill>
                  <a:srgbClr val="006666"/>
                </a:solidFill>
                <a:latin typeface="Arial"/>
                <a:cs typeface="Arial"/>
              </a:rPr>
              <a:t>i) </a:t>
            </a:r>
            <a:r>
              <a:rPr sz="2000" dirty="0">
                <a:solidFill>
                  <a:srgbClr val="006666"/>
                </a:solidFill>
                <a:latin typeface="Arial"/>
                <a:cs typeface="Arial"/>
              </a:rPr>
              <a:t>+ </a:t>
            </a:r>
            <a:r>
              <a:rPr sz="2000" spc="5" dirty="0">
                <a:solidFill>
                  <a:srgbClr val="006666"/>
                </a:solidFill>
                <a:latin typeface="Arial"/>
                <a:cs typeface="Arial"/>
              </a:rPr>
              <a:t>Q </a:t>
            </a:r>
            <a:r>
              <a:rPr sz="2000" dirty="0">
                <a:solidFill>
                  <a:srgbClr val="006666"/>
                </a:solidFill>
                <a:latin typeface="Arial"/>
                <a:cs typeface="Arial"/>
              </a:rPr>
              <a:t>(j, i) </a:t>
            </a:r>
            <a:r>
              <a:rPr sz="2000" spc="-5" dirty="0">
                <a:solidFill>
                  <a:srgbClr val="006666"/>
                </a:solidFill>
                <a:latin typeface="Arial"/>
                <a:cs typeface="Arial"/>
              </a:rPr>
              <a:t>for </a:t>
            </a:r>
            <a:r>
              <a:rPr sz="2000" dirty="0">
                <a:solidFill>
                  <a:srgbClr val="006666"/>
                </a:solidFill>
                <a:latin typeface="Arial"/>
                <a:cs typeface="Arial"/>
              </a:rPr>
              <a:t>all</a:t>
            </a:r>
            <a:r>
              <a:rPr sz="2000" spc="-155" dirty="0">
                <a:solidFill>
                  <a:srgbClr val="006666"/>
                </a:solidFill>
                <a:latin typeface="Arial"/>
                <a:cs typeface="Arial"/>
              </a:rPr>
              <a:t> </a:t>
            </a:r>
            <a:r>
              <a:rPr sz="2000" dirty="0">
                <a:solidFill>
                  <a:srgbClr val="006666"/>
                </a:solidFill>
                <a:latin typeface="Arial"/>
                <a:cs typeface="Arial"/>
              </a:rPr>
              <a:t>i</a:t>
            </a:r>
            <a:endParaRPr sz="2000">
              <a:latin typeface="Arial"/>
              <a:cs typeface="Arial"/>
            </a:endParaRPr>
          </a:p>
          <a:p>
            <a:pPr marL="812800">
              <a:lnSpc>
                <a:spcPct val="100000"/>
              </a:lnSpc>
              <a:spcBef>
                <a:spcPts val="480"/>
              </a:spcBef>
            </a:pPr>
            <a:r>
              <a:rPr sz="2000" dirty="0">
                <a:solidFill>
                  <a:srgbClr val="006666"/>
                </a:solidFill>
                <a:latin typeface="Arial"/>
                <a:cs typeface="Arial"/>
              </a:rPr>
              <a:t>N (j, i) = N (j, i) - Q (j, i) </a:t>
            </a:r>
            <a:r>
              <a:rPr sz="2000" spc="-5" dirty="0">
                <a:solidFill>
                  <a:srgbClr val="006666"/>
                </a:solidFill>
                <a:latin typeface="Arial"/>
                <a:cs typeface="Arial"/>
              </a:rPr>
              <a:t>for </a:t>
            </a:r>
            <a:r>
              <a:rPr sz="2000" dirty="0">
                <a:solidFill>
                  <a:srgbClr val="006666"/>
                </a:solidFill>
                <a:latin typeface="Arial"/>
                <a:cs typeface="Arial"/>
              </a:rPr>
              <a:t>all</a:t>
            </a:r>
            <a:r>
              <a:rPr sz="2000" spc="-145" dirty="0">
                <a:solidFill>
                  <a:srgbClr val="006666"/>
                </a:solidFill>
                <a:latin typeface="Arial"/>
                <a:cs typeface="Arial"/>
              </a:rPr>
              <a:t> </a:t>
            </a:r>
            <a:r>
              <a:rPr sz="2000" dirty="0">
                <a:solidFill>
                  <a:srgbClr val="006666"/>
                </a:solidFill>
                <a:latin typeface="Arial"/>
                <a:cs typeface="Arial"/>
              </a:rPr>
              <a:t>i</a:t>
            </a:r>
            <a:endParaRPr sz="2000">
              <a:latin typeface="Arial"/>
              <a:cs typeface="Arial"/>
            </a:endParaRPr>
          </a:p>
          <a:p>
            <a:pPr marL="413384" marR="330835">
              <a:lnSpc>
                <a:spcPct val="100000"/>
              </a:lnSpc>
              <a:spcBef>
                <a:spcPts val="520"/>
              </a:spcBef>
            </a:pPr>
            <a:r>
              <a:rPr sz="2200" spc="-5" dirty="0">
                <a:solidFill>
                  <a:srgbClr val="006666"/>
                </a:solidFill>
                <a:latin typeface="Arial"/>
                <a:cs typeface="Arial"/>
              </a:rPr>
              <a:t>If the </a:t>
            </a:r>
            <a:r>
              <a:rPr sz="2200" dirty="0">
                <a:solidFill>
                  <a:srgbClr val="006666"/>
                </a:solidFill>
                <a:latin typeface="Arial"/>
                <a:cs typeface="Arial"/>
              </a:rPr>
              <a:t>resulting </a:t>
            </a:r>
            <a:r>
              <a:rPr sz="2200" spc="-5" dirty="0">
                <a:solidFill>
                  <a:srgbClr val="006666"/>
                </a:solidFill>
                <a:latin typeface="Arial"/>
                <a:cs typeface="Arial"/>
              </a:rPr>
              <a:t>state </a:t>
            </a:r>
            <a:r>
              <a:rPr sz="2200" dirty="0">
                <a:solidFill>
                  <a:srgbClr val="006666"/>
                </a:solidFill>
                <a:latin typeface="Arial"/>
                <a:cs typeface="Arial"/>
              </a:rPr>
              <a:t>is </a:t>
            </a:r>
            <a:r>
              <a:rPr sz="2200" spc="-5" dirty="0">
                <a:solidFill>
                  <a:srgbClr val="006666"/>
                </a:solidFill>
                <a:latin typeface="Arial"/>
                <a:cs typeface="Arial"/>
              </a:rPr>
              <a:t>conservative, then grant the  </a:t>
            </a:r>
            <a:r>
              <a:rPr sz="2200" dirty="0">
                <a:solidFill>
                  <a:srgbClr val="006666"/>
                </a:solidFill>
                <a:latin typeface="Arial"/>
                <a:cs typeface="Arial"/>
              </a:rPr>
              <a:t>request. </a:t>
            </a:r>
            <a:r>
              <a:rPr sz="2200" spc="-5" dirty="0">
                <a:solidFill>
                  <a:srgbClr val="006666"/>
                </a:solidFill>
                <a:latin typeface="Arial"/>
                <a:cs typeface="Arial"/>
              </a:rPr>
              <a:t>Otherwise the process j must wait for its  request Q (j, i); restore the previous</a:t>
            </a:r>
            <a:r>
              <a:rPr sz="2200" spc="120" dirty="0">
                <a:solidFill>
                  <a:srgbClr val="006666"/>
                </a:solidFill>
                <a:latin typeface="Arial"/>
                <a:cs typeface="Arial"/>
              </a:rPr>
              <a:t> </a:t>
            </a:r>
            <a:r>
              <a:rPr sz="2200" spc="-5" dirty="0">
                <a:solidFill>
                  <a:srgbClr val="006666"/>
                </a:solidFill>
                <a:latin typeface="Arial"/>
                <a:cs typeface="Arial"/>
              </a:rPr>
              <a:t>state.</a:t>
            </a:r>
            <a:endParaRPr sz="2200">
              <a:latin typeface="Arial"/>
              <a:cs typeface="Arial"/>
            </a:endParaRPr>
          </a:p>
          <a:p>
            <a:pPr marL="12700" marR="184150">
              <a:lnSpc>
                <a:spcPct val="100000"/>
              </a:lnSpc>
              <a:spcBef>
                <a:spcPts val="535"/>
              </a:spcBef>
            </a:pPr>
            <a:r>
              <a:rPr sz="2200" b="1" spc="-5" dirty="0">
                <a:solidFill>
                  <a:srgbClr val="006666"/>
                </a:solidFill>
                <a:latin typeface="Arial"/>
                <a:cs typeface="Arial"/>
              </a:rPr>
              <a:t>The </a:t>
            </a:r>
            <a:r>
              <a:rPr sz="2200" b="1" spc="-5" dirty="0">
                <a:solidFill>
                  <a:srgbClr val="FF9966"/>
                </a:solidFill>
                <a:latin typeface="Arial"/>
                <a:cs typeface="Arial"/>
              </a:rPr>
              <a:t>safety algorithm </a:t>
            </a:r>
            <a:r>
              <a:rPr sz="2200" b="1" spc="-5" dirty="0">
                <a:solidFill>
                  <a:srgbClr val="006666"/>
                </a:solidFill>
                <a:latin typeface="Arial"/>
                <a:cs typeface="Arial"/>
              </a:rPr>
              <a:t>is the part that determines if a  state is</a:t>
            </a:r>
            <a:r>
              <a:rPr sz="2200" b="1" spc="15" dirty="0">
                <a:solidFill>
                  <a:srgbClr val="006666"/>
                </a:solidFill>
                <a:latin typeface="Arial"/>
                <a:cs typeface="Arial"/>
              </a:rPr>
              <a:t> </a:t>
            </a:r>
            <a:r>
              <a:rPr sz="2200" b="1" spc="-5" dirty="0">
                <a:solidFill>
                  <a:srgbClr val="006666"/>
                </a:solidFill>
                <a:latin typeface="Arial"/>
                <a:cs typeface="Arial"/>
              </a:rPr>
              <a:t>safe</a:t>
            </a:r>
            <a:endParaRPr sz="2200">
              <a:latin typeface="Arial"/>
              <a:cs typeface="Arial"/>
            </a:endParaRPr>
          </a:p>
          <a:p>
            <a:pPr marL="12700">
              <a:lnSpc>
                <a:spcPct val="100000"/>
              </a:lnSpc>
              <a:spcBef>
                <a:spcPts val="525"/>
              </a:spcBef>
            </a:pPr>
            <a:r>
              <a:rPr sz="2200" b="1" spc="-5" dirty="0">
                <a:solidFill>
                  <a:srgbClr val="006666"/>
                </a:solidFill>
                <a:latin typeface="Arial"/>
                <a:cs typeface="Arial"/>
              </a:rPr>
              <a:t>Initialization:</a:t>
            </a:r>
            <a:endParaRPr sz="2200">
              <a:latin typeface="Arial"/>
              <a:cs typeface="Arial"/>
            </a:endParaRPr>
          </a:p>
          <a:p>
            <a:pPr marL="413384">
              <a:lnSpc>
                <a:spcPct val="100000"/>
              </a:lnSpc>
              <a:spcBef>
                <a:spcPts val="530"/>
              </a:spcBef>
            </a:pPr>
            <a:r>
              <a:rPr sz="2200" spc="-5" dirty="0">
                <a:solidFill>
                  <a:srgbClr val="006666"/>
                </a:solidFill>
                <a:latin typeface="Arial"/>
                <a:cs typeface="Arial"/>
              </a:rPr>
              <a:t>all processes </a:t>
            </a:r>
            <a:r>
              <a:rPr sz="2200" spc="-10" dirty="0">
                <a:solidFill>
                  <a:srgbClr val="006666"/>
                </a:solidFill>
                <a:latin typeface="Arial"/>
                <a:cs typeface="Arial"/>
              </a:rPr>
              <a:t>are</a:t>
            </a:r>
            <a:r>
              <a:rPr sz="2200" spc="30" dirty="0">
                <a:solidFill>
                  <a:srgbClr val="006666"/>
                </a:solidFill>
                <a:latin typeface="Arial"/>
                <a:cs typeface="Arial"/>
              </a:rPr>
              <a:t> </a:t>
            </a:r>
            <a:r>
              <a:rPr sz="2200" dirty="0">
                <a:solidFill>
                  <a:srgbClr val="006666"/>
                </a:solidFill>
                <a:latin typeface="Arial"/>
                <a:cs typeface="Arial"/>
              </a:rPr>
              <a:t>“unfinished”</a:t>
            </a:r>
            <a:endParaRPr sz="2200">
              <a:latin typeface="Arial"/>
              <a:cs typeface="Arial"/>
            </a:endParaRPr>
          </a:p>
          <a:p>
            <a:pPr marL="413384" marR="5080">
              <a:lnSpc>
                <a:spcPct val="120000"/>
              </a:lnSpc>
            </a:pPr>
            <a:r>
              <a:rPr sz="2200" spc="-5" dirty="0">
                <a:solidFill>
                  <a:srgbClr val="006666"/>
                </a:solidFill>
                <a:latin typeface="Arial"/>
                <a:cs typeface="Arial"/>
              </a:rPr>
              <a:t>the work vector first contains the available </a:t>
            </a:r>
            <a:r>
              <a:rPr sz="2200" dirty="0">
                <a:solidFill>
                  <a:srgbClr val="006666"/>
                </a:solidFill>
                <a:latin typeface="Arial"/>
                <a:cs typeface="Arial"/>
              </a:rPr>
              <a:t>resources:  </a:t>
            </a:r>
            <a:r>
              <a:rPr sz="2200" spc="-5" dirty="0">
                <a:solidFill>
                  <a:srgbClr val="006666"/>
                </a:solidFill>
                <a:latin typeface="Arial"/>
                <a:cs typeface="Arial"/>
              </a:rPr>
              <a:t>W </a:t>
            </a:r>
            <a:r>
              <a:rPr sz="2200" dirty="0">
                <a:solidFill>
                  <a:srgbClr val="006666"/>
                </a:solidFill>
                <a:latin typeface="Arial"/>
                <a:cs typeface="Arial"/>
              </a:rPr>
              <a:t>(i) </a:t>
            </a:r>
            <a:r>
              <a:rPr sz="2200" spc="-5" dirty="0">
                <a:solidFill>
                  <a:srgbClr val="006666"/>
                </a:solidFill>
                <a:latin typeface="Arial"/>
                <a:cs typeface="Arial"/>
              </a:rPr>
              <a:t>= V </a:t>
            </a:r>
            <a:r>
              <a:rPr sz="2200" dirty="0">
                <a:solidFill>
                  <a:srgbClr val="006666"/>
                </a:solidFill>
                <a:latin typeface="Arial"/>
                <a:cs typeface="Arial"/>
              </a:rPr>
              <a:t>(i); for </a:t>
            </a:r>
            <a:r>
              <a:rPr sz="2200" spc="-5" dirty="0">
                <a:solidFill>
                  <a:srgbClr val="006666"/>
                </a:solidFill>
                <a:latin typeface="Arial"/>
                <a:cs typeface="Arial"/>
              </a:rPr>
              <a:t>all</a:t>
            </a:r>
            <a:r>
              <a:rPr sz="2200" dirty="0">
                <a:solidFill>
                  <a:srgbClr val="006666"/>
                </a:solidFill>
                <a:latin typeface="Arial"/>
                <a:cs typeface="Arial"/>
              </a:rPr>
              <a:t> </a:t>
            </a:r>
            <a:r>
              <a:rPr sz="2200" spc="-5" dirty="0">
                <a:solidFill>
                  <a:srgbClr val="006666"/>
                </a:solidFill>
                <a:latin typeface="Arial"/>
                <a:cs typeface="Arial"/>
              </a:rPr>
              <a:t>i;</a:t>
            </a:r>
            <a:endParaRPr sz="2200">
              <a:latin typeface="Arial"/>
              <a:cs typeface="Arial"/>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833722" cy="514350"/>
          </a:xfrm>
          <a:prstGeom prst="rect">
            <a:avLst/>
          </a:prstGeom>
        </p:spPr>
        <p:txBody>
          <a:bodyPr vert="horz" wrap="square" lIns="0" tIns="13335" rIns="0" bIns="0" rtlCol="0">
            <a:spAutoFit/>
          </a:bodyPr>
          <a:lstStyle/>
          <a:p>
            <a:pPr marL="12700">
              <a:lnSpc>
                <a:spcPct val="100000"/>
              </a:lnSpc>
              <a:spcBef>
                <a:spcPts val="105"/>
              </a:spcBef>
            </a:pPr>
            <a:r>
              <a:rPr dirty="0"/>
              <a:t>The banker's</a:t>
            </a:r>
            <a:r>
              <a:rPr spc="-80" dirty="0"/>
              <a:t> </a:t>
            </a:r>
            <a:r>
              <a:rPr spc="-5" dirty="0"/>
              <a:t>algorithm</a:t>
            </a:r>
          </a:p>
        </p:txBody>
      </p:sp>
      <p:sp>
        <p:nvSpPr>
          <p:cNvPr id="4" name="object 4"/>
          <p:cNvSpPr/>
          <p:nvPr/>
        </p:nvSpPr>
        <p:spPr>
          <a:xfrm>
            <a:off x="1082954" y="1725498"/>
            <a:ext cx="228600" cy="23804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40128" y="2558160"/>
            <a:ext cx="320040" cy="33070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40128" y="3033344"/>
            <a:ext cx="320040" cy="331012"/>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413128" y="1548206"/>
            <a:ext cx="7221855" cy="3988435"/>
          </a:xfrm>
          <a:prstGeom prst="rect">
            <a:avLst/>
          </a:prstGeom>
        </p:spPr>
        <p:txBody>
          <a:bodyPr vert="horz" wrap="square" lIns="0" tIns="12065" rIns="0" bIns="0" rtlCol="0">
            <a:spAutoFit/>
          </a:bodyPr>
          <a:lstStyle/>
          <a:p>
            <a:pPr marL="12700" marR="5080">
              <a:lnSpc>
                <a:spcPct val="100000"/>
              </a:lnSpc>
              <a:spcBef>
                <a:spcPts val="95"/>
              </a:spcBef>
            </a:pPr>
            <a:r>
              <a:rPr sz="2800" b="1" spc="-10" dirty="0">
                <a:solidFill>
                  <a:srgbClr val="006666"/>
                </a:solidFill>
                <a:latin typeface="Arial"/>
                <a:cs typeface="Arial"/>
              </a:rPr>
              <a:t>REPEAT: Choose </a:t>
            </a:r>
            <a:r>
              <a:rPr sz="2800" b="1" spc="-5" dirty="0">
                <a:solidFill>
                  <a:srgbClr val="006666"/>
                </a:solidFill>
                <a:latin typeface="Arial"/>
                <a:cs typeface="Arial"/>
              </a:rPr>
              <a:t>an “unfinished” process  </a:t>
            </a:r>
            <a:r>
              <a:rPr sz="2800" b="1" dirty="0">
                <a:solidFill>
                  <a:srgbClr val="006666"/>
                </a:solidFill>
                <a:latin typeface="Arial"/>
                <a:cs typeface="Arial"/>
              </a:rPr>
              <a:t> </a:t>
            </a:r>
            <a:r>
              <a:rPr sz="2800" b="1" spc="-5" dirty="0">
                <a:solidFill>
                  <a:srgbClr val="006666"/>
                </a:solidFill>
                <a:latin typeface="Arial"/>
                <a:cs typeface="Arial"/>
              </a:rPr>
              <a:t>j such that N (j, i) &lt;= W </a:t>
            </a:r>
            <a:r>
              <a:rPr sz="2800" b="1" dirty="0">
                <a:solidFill>
                  <a:srgbClr val="006666"/>
                </a:solidFill>
                <a:latin typeface="Arial"/>
                <a:cs typeface="Arial"/>
              </a:rPr>
              <a:t>(i) </a:t>
            </a:r>
            <a:r>
              <a:rPr sz="2800" b="1" spc="-5" dirty="0">
                <a:solidFill>
                  <a:srgbClr val="006666"/>
                </a:solidFill>
                <a:latin typeface="Arial"/>
                <a:cs typeface="Arial"/>
              </a:rPr>
              <a:t>for </a:t>
            </a:r>
            <a:r>
              <a:rPr sz="2800" b="1" dirty="0">
                <a:solidFill>
                  <a:srgbClr val="006666"/>
                </a:solidFill>
                <a:latin typeface="Arial"/>
                <a:cs typeface="Arial"/>
              </a:rPr>
              <a:t>all</a:t>
            </a:r>
            <a:r>
              <a:rPr sz="2800" b="1" spc="35" dirty="0">
                <a:solidFill>
                  <a:srgbClr val="006666"/>
                </a:solidFill>
                <a:latin typeface="Arial"/>
                <a:cs typeface="Arial"/>
              </a:rPr>
              <a:t> </a:t>
            </a:r>
            <a:r>
              <a:rPr sz="2800" b="1" spc="-5" dirty="0">
                <a:solidFill>
                  <a:srgbClr val="006666"/>
                </a:solidFill>
                <a:latin typeface="Arial"/>
                <a:cs typeface="Arial"/>
              </a:rPr>
              <a:t>i.</a:t>
            </a:r>
            <a:endParaRPr sz="2800">
              <a:latin typeface="Arial"/>
              <a:cs typeface="Arial"/>
            </a:endParaRPr>
          </a:p>
          <a:p>
            <a:pPr marL="413384" marR="1031240">
              <a:lnSpc>
                <a:spcPct val="120000"/>
              </a:lnSpc>
              <a:spcBef>
                <a:spcPts val="10"/>
              </a:spcBef>
            </a:pPr>
            <a:r>
              <a:rPr sz="2600" spc="-5" dirty="0">
                <a:solidFill>
                  <a:srgbClr val="006666"/>
                </a:solidFill>
                <a:latin typeface="Arial"/>
                <a:cs typeface="Arial"/>
              </a:rPr>
              <a:t>If </a:t>
            </a:r>
            <a:r>
              <a:rPr sz="2600" dirty="0">
                <a:solidFill>
                  <a:srgbClr val="006666"/>
                </a:solidFill>
                <a:latin typeface="Arial"/>
                <a:cs typeface="Arial"/>
              </a:rPr>
              <a:t>such j does not exist, goto </a:t>
            </a:r>
            <a:r>
              <a:rPr sz="2600" spc="-5" dirty="0">
                <a:solidFill>
                  <a:srgbClr val="006666"/>
                </a:solidFill>
                <a:latin typeface="Arial"/>
                <a:cs typeface="Arial"/>
              </a:rPr>
              <a:t>EXIT  </a:t>
            </a:r>
            <a:r>
              <a:rPr sz="2600" dirty="0">
                <a:solidFill>
                  <a:srgbClr val="006666"/>
                </a:solidFill>
                <a:latin typeface="Arial"/>
                <a:cs typeface="Arial"/>
              </a:rPr>
              <a:t>Otherwise: “terminate” this process</a:t>
            </a:r>
            <a:r>
              <a:rPr sz="2600" spc="-70" dirty="0">
                <a:solidFill>
                  <a:srgbClr val="006666"/>
                </a:solidFill>
                <a:latin typeface="Arial"/>
                <a:cs typeface="Arial"/>
              </a:rPr>
              <a:t> </a:t>
            </a:r>
            <a:r>
              <a:rPr sz="2600" dirty="0">
                <a:solidFill>
                  <a:srgbClr val="006666"/>
                </a:solidFill>
                <a:latin typeface="Arial"/>
                <a:cs typeface="Arial"/>
              </a:rPr>
              <a:t>and</a:t>
            </a:r>
            <a:endParaRPr sz="2600">
              <a:latin typeface="Arial"/>
              <a:cs typeface="Arial"/>
            </a:endParaRPr>
          </a:p>
          <a:p>
            <a:pPr marL="413384" marR="119380">
              <a:lnSpc>
                <a:spcPct val="100000"/>
              </a:lnSpc>
              <a:spcBef>
                <a:spcPts val="5"/>
              </a:spcBef>
            </a:pPr>
            <a:r>
              <a:rPr sz="2600" dirty="0">
                <a:solidFill>
                  <a:srgbClr val="006666"/>
                </a:solidFill>
                <a:latin typeface="Arial"/>
                <a:cs typeface="Arial"/>
              </a:rPr>
              <a:t>recover all its resources: W (i) = W (i) + A </a:t>
            </a:r>
            <a:r>
              <a:rPr sz="2600" spc="-5" dirty="0">
                <a:solidFill>
                  <a:srgbClr val="006666"/>
                </a:solidFill>
                <a:latin typeface="Arial"/>
                <a:cs typeface="Arial"/>
              </a:rPr>
              <a:t>(j,</a:t>
            </a:r>
            <a:r>
              <a:rPr sz="2600" spc="-114" dirty="0">
                <a:solidFill>
                  <a:srgbClr val="006666"/>
                </a:solidFill>
                <a:latin typeface="Arial"/>
                <a:cs typeface="Arial"/>
              </a:rPr>
              <a:t> </a:t>
            </a:r>
            <a:r>
              <a:rPr sz="2600" dirty="0">
                <a:solidFill>
                  <a:srgbClr val="006666"/>
                </a:solidFill>
                <a:latin typeface="Arial"/>
                <a:cs typeface="Arial"/>
              </a:rPr>
              <a:t>i)  for all i. </a:t>
            </a:r>
            <a:r>
              <a:rPr sz="2600" spc="5" dirty="0">
                <a:solidFill>
                  <a:srgbClr val="006666"/>
                </a:solidFill>
                <a:latin typeface="Arial"/>
                <a:cs typeface="Arial"/>
              </a:rPr>
              <a:t>Then </a:t>
            </a:r>
            <a:r>
              <a:rPr sz="2600" dirty="0">
                <a:solidFill>
                  <a:srgbClr val="006666"/>
                </a:solidFill>
                <a:latin typeface="Arial"/>
                <a:cs typeface="Arial"/>
              </a:rPr>
              <a:t>goto</a:t>
            </a:r>
            <a:r>
              <a:rPr sz="2600" spc="-30" dirty="0">
                <a:solidFill>
                  <a:srgbClr val="006666"/>
                </a:solidFill>
                <a:latin typeface="Arial"/>
                <a:cs typeface="Arial"/>
              </a:rPr>
              <a:t> </a:t>
            </a:r>
            <a:r>
              <a:rPr sz="2600" dirty="0">
                <a:solidFill>
                  <a:srgbClr val="006666"/>
                </a:solidFill>
                <a:latin typeface="Arial"/>
                <a:cs typeface="Arial"/>
              </a:rPr>
              <a:t>REPEAT</a:t>
            </a:r>
            <a:endParaRPr sz="2600">
              <a:latin typeface="Arial"/>
              <a:cs typeface="Arial"/>
            </a:endParaRPr>
          </a:p>
          <a:p>
            <a:pPr marL="12700" marR="436880">
              <a:lnSpc>
                <a:spcPct val="100000"/>
              </a:lnSpc>
              <a:spcBef>
                <a:spcPts val="665"/>
              </a:spcBef>
            </a:pPr>
            <a:r>
              <a:rPr sz="2800" b="1" spc="-5" dirty="0">
                <a:solidFill>
                  <a:srgbClr val="006666"/>
                </a:solidFill>
                <a:latin typeface="Arial"/>
                <a:cs typeface="Arial"/>
              </a:rPr>
              <a:t>EXIT: If all processes have “terminated”  then this </a:t>
            </a:r>
            <a:r>
              <a:rPr sz="2800" b="1" dirty="0">
                <a:solidFill>
                  <a:srgbClr val="006666"/>
                </a:solidFill>
                <a:latin typeface="Arial"/>
                <a:cs typeface="Arial"/>
              </a:rPr>
              <a:t>state </a:t>
            </a:r>
            <a:r>
              <a:rPr sz="2800" b="1" spc="-5" dirty="0">
                <a:solidFill>
                  <a:srgbClr val="006666"/>
                </a:solidFill>
                <a:latin typeface="Arial"/>
                <a:cs typeface="Arial"/>
              </a:rPr>
              <a:t>is </a:t>
            </a:r>
            <a:r>
              <a:rPr sz="2800" b="1" dirty="0">
                <a:solidFill>
                  <a:srgbClr val="006666"/>
                </a:solidFill>
                <a:latin typeface="Arial"/>
                <a:cs typeface="Arial"/>
              </a:rPr>
              <a:t>safe. </a:t>
            </a:r>
            <a:r>
              <a:rPr sz="2800" b="1" spc="-5" dirty="0">
                <a:solidFill>
                  <a:srgbClr val="006666"/>
                </a:solidFill>
                <a:latin typeface="Arial"/>
                <a:cs typeface="Arial"/>
              </a:rPr>
              <a:t>Otherwise it is  unsafe.</a:t>
            </a:r>
            <a:endParaRPr sz="2800">
              <a:latin typeface="Arial"/>
              <a:cs typeface="Arial"/>
            </a:endParaRPr>
          </a:p>
        </p:txBody>
      </p:sp>
      <p:sp>
        <p:nvSpPr>
          <p:cNvPr id="8" name="object 8"/>
          <p:cNvSpPr/>
          <p:nvPr/>
        </p:nvSpPr>
        <p:spPr>
          <a:xfrm>
            <a:off x="1082954" y="4408678"/>
            <a:ext cx="228600" cy="237744"/>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748122" cy="514350"/>
          </a:xfrm>
          <a:prstGeom prst="rect">
            <a:avLst/>
          </a:prstGeom>
        </p:spPr>
        <p:txBody>
          <a:bodyPr vert="horz" wrap="square" lIns="0" tIns="13335" rIns="0" bIns="0" rtlCol="0">
            <a:spAutoFit/>
          </a:bodyPr>
          <a:lstStyle/>
          <a:p>
            <a:pPr marL="12700">
              <a:lnSpc>
                <a:spcPct val="100000"/>
              </a:lnSpc>
              <a:spcBef>
                <a:spcPts val="105"/>
              </a:spcBef>
            </a:pPr>
            <a:r>
              <a:rPr dirty="0"/>
              <a:t>Banker's </a:t>
            </a:r>
            <a:r>
              <a:rPr spc="-5" dirty="0"/>
              <a:t>algorithm:</a:t>
            </a:r>
            <a:r>
              <a:rPr spc="-60" dirty="0"/>
              <a:t> </a:t>
            </a:r>
            <a:r>
              <a:rPr spc="-5" dirty="0"/>
              <a:t>example</a:t>
            </a:r>
          </a:p>
        </p:txBody>
      </p:sp>
      <p:sp>
        <p:nvSpPr>
          <p:cNvPr id="4" name="object 4"/>
          <p:cNvSpPr/>
          <p:nvPr/>
        </p:nvSpPr>
        <p:spPr>
          <a:xfrm>
            <a:off x="1082954" y="1328038"/>
            <a:ext cx="207264" cy="21031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40128" y="2082673"/>
            <a:ext cx="307847" cy="316991"/>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413128" y="1169035"/>
            <a:ext cx="7263765" cy="1701800"/>
          </a:xfrm>
          <a:prstGeom prst="rect">
            <a:avLst/>
          </a:prstGeom>
        </p:spPr>
        <p:txBody>
          <a:bodyPr vert="horz" wrap="square" lIns="0" tIns="12065" rIns="0" bIns="0" rtlCol="0">
            <a:spAutoFit/>
          </a:bodyPr>
          <a:lstStyle/>
          <a:p>
            <a:pPr marL="12700" marR="5080">
              <a:lnSpc>
                <a:spcPct val="100000"/>
              </a:lnSpc>
              <a:spcBef>
                <a:spcPts val="95"/>
              </a:spcBef>
            </a:pPr>
            <a:r>
              <a:rPr sz="2500" b="1" spc="-10" dirty="0">
                <a:solidFill>
                  <a:srgbClr val="006666"/>
                </a:solidFill>
                <a:latin typeface="Arial"/>
                <a:cs typeface="Arial"/>
              </a:rPr>
              <a:t>We </a:t>
            </a:r>
            <a:r>
              <a:rPr sz="2500" b="1" spc="-5" dirty="0">
                <a:solidFill>
                  <a:srgbClr val="006666"/>
                </a:solidFill>
                <a:latin typeface="Arial"/>
                <a:cs typeface="Arial"/>
              </a:rPr>
              <a:t>have 3 </a:t>
            </a:r>
            <a:r>
              <a:rPr sz="2500" b="1" spc="-10" dirty="0">
                <a:solidFill>
                  <a:srgbClr val="006666"/>
                </a:solidFill>
                <a:latin typeface="Arial"/>
                <a:cs typeface="Arial"/>
              </a:rPr>
              <a:t>types </a:t>
            </a:r>
            <a:r>
              <a:rPr sz="2500" b="1" spc="-5" dirty="0">
                <a:solidFill>
                  <a:srgbClr val="006666"/>
                </a:solidFill>
                <a:latin typeface="Arial"/>
                <a:cs typeface="Arial"/>
              </a:rPr>
              <a:t>of resources </a:t>
            </a:r>
            <a:r>
              <a:rPr sz="2500" b="1" dirty="0">
                <a:solidFill>
                  <a:srgbClr val="006666"/>
                </a:solidFill>
                <a:latin typeface="Arial"/>
                <a:cs typeface="Arial"/>
              </a:rPr>
              <a:t>with </a:t>
            </a:r>
            <a:r>
              <a:rPr sz="2500" b="1" spc="-5" dirty="0">
                <a:solidFill>
                  <a:srgbClr val="006666"/>
                </a:solidFill>
                <a:latin typeface="Arial"/>
                <a:cs typeface="Arial"/>
              </a:rPr>
              <a:t>the </a:t>
            </a:r>
            <a:r>
              <a:rPr sz="2500" b="1" dirty="0">
                <a:solidFill>
                  <a:srgbClr val="006666"/>
                </a:solidFill>
                <a:latin typeface="Arial"/>
                <a:cs typeface="Arial"/>
              </a:rPr>
              <a:t>following  </a:t>
            </a:r>
            <a:r>
              <a:rPr sz="2500" b="1" spc="-5" dirty="0">
                <a:solidFill>
                  <a:srgbClr val="006666"/>
                </a:solidFill>
                <a:latin typeface="Arial"/>
                <a:cs typeface="Arial"/>
              </a:rPr>
              <a:t>quantities:</a:t>
            </a:r>
            <a:endParaRPr sz="2500" dirty="0">
              <a:latin typeface="Arial"/>
              <a:cs typeface="Arial"/>
            </a:endParaRPr>
          </a:p>
          <a:p>
            <a:pPr marL="413384">
              <a:lnSpc>
                <a:spcPct val="100000"/>
              </a:lnSpc>
              <a:spcBef>
                <a:spcPts val="600"/>
              </a:spcBef>
            </a:pPr>
            <a:r>
              <a:rPr sz="2500" spc="-5" dirty="0">
                <a:solidFill>
                  <a:srgbClr val="006666"/>
                </a:solidFill>
                <a:latin typeface="Arial"/>
                <a:cs typeface="Arial"/>
              </a:rPr>
              <a:t>R(1) = 9, R(2) = 3, R(3) =</a:t>
            </a:r>
            <a:r>
              <a:rPr sz="2500" spc="70" dirty="0">
                <a:solidFill>
                  <a:srgbClr val="006666"/>
                </a:solidFill>
                <a:latin typeface="Arial"/>
                <a:cs typeface="Arial"/>
              </a:rPr>
              <a:t> </a:t>
            </a:r>
            <a:r>
              <a:rPr sz="2500" spc="-5" dirty="0">
                <a:solidFill>
                  <a:srgbClr val="006666"/>
                </a:solidFill>
                <a:latin typeface="Arial"/>
                <a:cs typeface="Arial"/>
              </a:rPr>
              <a:t>6</a:t>
            </a:r>
            <a:endParaRPr sz="2500" dirty="0">
              <a:latin typeface="Arial"/>
              <a:cs typeface="Arial"/>
            </a:endParaRPr>
          </a:p>
          <a:p>
            <a:pPr marL="12700">
              <a:lnSpc>
                <a:spcPct val="100000"/>
              </a:lnSpc>
              <a:spcBef>
                <a:spcPts val="600"/>
              </a:spcBef>
            </a:pPr>
            <a:r>
              <a:rPr sz="2500" b="1" spc="-5" dirty="0">
                <a:solidFill>
                  <a:srgbClr val="006666"/>
                </a:solidFill>
                <a:latin typeface="Arial"/>
                <a:cs typeface="Arial"/>
              </a:rPr>
              <a:t>and 4 </a:t>
            </a:r>
            <a:r>
              <a:rPr sz="2500" b="1" dirty="0">
                <a:solidFill>
                  <a:srgbClr val="006666"/>
                </a:solidFill>
                <a:latin typeface="Arial"/>
                <a:cs typeface="Arial"/>
              </a:rPr>
              <a:t>processes with </a:t>
            </a:r>
            <a:r>
              <a:rPr sz="2500" b="1" spc="-5" dirty="0">
                <a:solidFill>
                  <a:srgbClr val="006666"/>
                </a:solidFill>
                <a:latin typeface="Arial"/>
                <a:cs typeface="Arial"/>
              </a:rPr>
              <a:t>the initial</a:t>
            </a:r>
            <a:r>
              <a:rPr sz="2500" b="1" spc="30" dirty="0">
                <a:solidFill>
                  <a:srgbClr val="006666"/>
                </a:solidFill>
                <a:latin typeface="Arial"/>
                <a:cs typeface="Arial"/>
              </a:rPr>
              <a:t> </a:t>
            </a:r>
            <a:r>
              <a:rPr sz="2500" b="1" spc="-5" dirty="0">
                <a:solidFill>
                  <a:srgbClr val="006666"/>
                </a:solidFill>
                <a:latin typeface="Arial"/>
                <a:cs typeface="Arial"/>
              </a:rPr>
              <a:t>state</a:t>
            </a:r>
            <a:r>
              <a:rPr lang="en-CA" sz="2500" b="1" spc="-5" dirty="0">
                <a:solidFill>
                  <a:srgbClr val="006666"/>
                </a:solidFill>
                <a:latin typeface="Arial"/>
                <a:cs typeface="Arial"/>
              </a:rPr>
              <a:t> (T = t0)</a:t>
            </a:r>
            <a:r>
              <a:rPr sz="2500" b="1" spc="-5" dirty="0">
                <a:solidFill>
                  <a:srgbClr val="006666"/>
                </a:solidFill>
                <a:latin typeface="Arial"/>
                <a:cs typeface="Arial"/>
              </a:rPr>
              <a:t>:</a:t>
            </a:r>
            <a:endParaRPr sz="2500" dirty="0">
              <a:latin typeface="Arial"/>
              <a:cs typeface="Arial"/>
            </a:endParaRPr>
          </a:p>
        </p:txBody>
      </p:sp>
      <p:sp>
        <p:nvSpPr>
          <p:cNvPr id="7" name="object 7"/>
          <p:cNvSpPr/>
          <p:nvPr/>
        </p:nvSpPr>
        <p:spPr>
          <a:xfrm>
            <a:off x="1082954" y="2623692"/>
            <a:ext cx="207264" cy="210312"/>
          </a:xfrm>
          <a:prstGeom prst="rect">
            <a:avLst/>
          </a:prstGeom>
          <a:blipFill>
            <a:blip r:embed="rId3"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nvGraphicFramePr>
        <p:xfrm>
          <a:off x="1432178" y="2960523"/>
          <a:ext cx="5836283" cy="1958565"/>
        </p:xfrm>
        <a:graphic>
          <a:graphicData uri="http://schemas.openxmlformats.org/drawingml/2006/table">
            <a:tbl>
              <a:tblPr firstRow="1" bandRow="1">
                <a:tableStyleId>{2D5ABB26-0587-4C30-8999-92F81FD0307C}</a:tableStyleId>
              </a:tblPr>
              <a:tblGrid>
                <a:gridCol w="795655">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793750">
                  <a:extLst>
                    <a:ext uri="{9D8B030D-6E8A-4147-A177-3AD203B41FA5}">
                      <a16:colId xmlns:a16="http://schemas.microsoft.com/office/drawing/2014/main" val="20003"/>
                    </a:ext>
                  </a:extLst>
                </a:gridCol>
                <a:gridCol w="813434">
                  <a:extLst>
                    <a:ext uri="{9D8B030D-6E8A-4147-A177-3AD203B41FA5}">
                      <a16:colId xmlns:a16="http://schemas.microsoft.com/office/drawing/2014/main" val="20004"/>
                    </a:ext>
                  </a:extLst>
                </a:gridCol>
                <a:gridCol w="381635">
                  <a:extLst>
                    <a:ext uri="{9D8B030D-6E8A-4147-A177-3AD203B41FA5}">
                      <a16:colId xmlns:a16="http://schemas.microsoft.com/office/drawing/2014/main" val="20005"/>
                    </a:ext>
                  </a:extLst>
                </a:gridCol>
                <a:gridCol w="746760">
                  <a:extLst>
                    <a:ext uri="{9D8B030D-6E8A-4147-A177-3AD203B41FA5}">
                      <a16:colId xmlns:a16="http://schemas.microsoft.com/office/drawing/2014/main" val="20006"/>
                    </a:ext>
                  </a:extLst>
                </a:gridCol>
                <a:gridCol w="767079">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2270">
                  <a:extLst>
                    <a:ext uri="{9D8B030D-6E8A-4147-A177-3AD203B41FA5}">
                      <a16:colId xmlns:a16="http://schemas.microsoft.com/office/drawing/2014/main" val="20009"/>
                    </a:ext>
                  </a:extLst>
                </a:gridCol>
              </a:tblGrid>
              <a:tr h="331550">
                <a:tc gridSpan="4">
                  <a:txBody>
                    <a:bodyPr/>
                    <a:lstStyle/>
                    <a:p>
                      <a:pPr marL="826769">
                        <a:lnSpc>
                          <a:spcPts val="2185"/>
                        </a:lnSpc>
                      </a:pPr>
                      <a:r>
                        <a:rPr sz="2000" b="1" dirty="0">
                          <a:solidFill>
                            <a:srgbClr val="009999"/>
                          </a:solidFill>
                          <a:latin typeface="Times New Roman"/>
                          <a:cs typeface="Times New Roman"/>
                        </a:rPr>
                        <a:t>Claimed</a:t>
                      </a:r>
                      <a:endParaRPr sz="20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L="445770">
                        <a:lnSpc>
                          <a:spcPts val="2185"/>
                        </a:lnSpc>
                      </a:pPr>
                      <a:r>
                        <a:rPr sz="2000" b="1" dirty="0">
                          <a:solidFill>
                            <a:srgbClr val="009999"/>
                          </a:solidFill>
                          <a:latin typeface="Times New Roman"/>
                          <a:cs typeface="Times New Roman"/>
                        </a:rPr>
                        <a:t>Allocated</a:t>
                      </a:r>
                      <a:endParaRPr sz="20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L="406400">
                        <a:lnSpc>
                          <a:spcPts val="2185"/>
                        </a:lnSpc>
                      </a:pPr>
                      <a:r>
                        <a:rPr sz="2000" b="1" spc="-15" dirty="0">
                          <a:solidFill>
                            <a:srgbClr val="009999"/>
                          </a:solidFill>
                          <a:latin typeface="Times New Roman"/>
                          <a:cs typeface="Times New Roman"/>
                        </a:rPr>
                        <a:t>Available</a:t>
                      </a:r>
                      <a:endParaRPr sz="20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31550">
                <a:tc gridSpan="4">
                  <a:txBody>
                    <a:bodyPr/>
                    <a:lstStyle/>
                    <a:p>
                      <a:pPr marL="855980">
                        <a:lnSpc>
                          <a:spcPts val="2335"/>
                        </a:lnSpc>
                        <a:spcBef>
                          <a:spcPts val="175"/>
                        </a:spcBef>
                      </a:pPr>
                      <a:r>
                        <a:rPr sz="2000" b="1" dirty="0">
                          <a:solidFill>
                            <a:srgbClr val="009999"/>
                          </a:solidFill>
                          <a:latin typeface="Times New Roman"/>
                          <a:cs typeface="Times New Roman"/>
                        </a:rPr>
                        <a:t>R1 R2</a:t>
                      </a:r>
                      <a:r>
                        <a:rPr sz="2000" b="1" spc="-25" dirty="0">
                          <a:solidFill>
                            <a:srgbClr val="009999"/>
                          </a:solidFill>
                          <a:latin typeface="Times New Roman"/>
                          <a:cs typeface="Times New Roman"/>
                        </a:rPr>
                        <a:t> </a:t>
                      </a:r>
                      <a:r>
                        <a:rPr sz="2000" b="1" dirty="0">
                          <a:solidFill>
                            <a:srgbClr val="009999"/>
                          </a:solidFill>
                          <a:latin typeface="Times New Roman"/>
                          <a:cs typeface="Times New Roman"/>
                        </a:rPr>
                        <a:t>R3</a:t>
                      </a:r>
                      <a:endParaRPr sz="2000">
                        <a:latin typeface="Times New Roman"/>
                        <a:cs typeface="Times New Roman"/>
                      </a:endParaRPr>
                    </a:p>
                  </a:txBody>
                  <a:tcPr marL="0" marR="0" marT="22225"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L="473709">
                        <a:lnSpc>
                          <a:spcPts val="2335"/>
                        </a:lnSpc>
                        <a:spcBef>
                          <a:spcPts val="175"/>
                        </a:spcBef>
                      </a:pPr>
                      <a:r>
                        <a:rPr sz="2000" b="1" dirty="0">
                          <a:solidFill>
                            <a:srgbClr val="009999"/>
                          </a:solidFill>
                          <a:latin typeface="Times New Roman"/>
                          <a:cs typeface="Times New Roman"/>
                        </a:rPr>
                        <a:t>R1 R2</a:t>
                      </a:r>
                      <a:r>
                        <a:rPr sz="2000" b="1" spc="-20" dirty="0">
                          <a:solidFill>
                            <a:srgbClr val="009999"/>
                          </a:solidFill>
                          <a:latin typeface="Times New Roman"/>
                          <a:cs typeface="Times New Roman"/>
                        </a:rPr>
                        <a:t> </a:t>
                      </a:r>
                      <a:r>
                        <a:rPr sz="2000" b="1" dirty="0">
                          <a:solidFill>
                            <a:srgbClr val="009999"/>
                          </a:solidFill>
                          <a:latin typeface="Times New Roman"/>
                          <a:cs typeface="Times New Roman"/>
                        </a:rPr>
                        <a:t>R3</a:t>
                      </a:r>
                      <a:endParaRPr sz="2000">
                        <a:latin typeface="Times New Roman"/>
                        <a:cs typeface="Times New Roman"/>
                      </a:endParaRPr>
                    </a:p>
                  </a:txBody>
                  <a:tcPr marL="0" marR="0" marT="22225" marB="0"/>
                </a:tc>
                <a:tc hMerge="1">
                  <a:txBody>
                    <a:bodyPr/>
                    <a:lstStyle/>
                    <a:p>
                      <a:endParaRPr/>
                    </a:p>
                  </a:txBody>
                  <a:tcPr marL="0" marR="0" marT="0" marB="0"/>
                </a:tc>
                <a:tc hMerge="1">
                  <a:txBody>
                    <a:bodyPr/>
                    <a:lstStyle/>
                    <a:p>
                      <a:endParaRPr/>
                    </a:p>
                  </a:txBody>
                  <a:tcPr marL="0" marR="0" marT="0" marB="0"/>
                </a:tc>
                <a:tc gridSpan="3">
                  <a:txBody>
                    <a:bodyPr/>
                    <a:lstStyle/>
                    <a:p>
                      <a:pPr marL="435609">
                        <a:lnSpc>
                          <a:spcPts val="2335"/>
                        </a:lnSpc>
                        <a:spcBef>
                          <a:spcPts val="175"/>
                        </a:spcBef>
                      </a:pPr>
                      <a:r>
                        <a:rPr sz="2000" b="1" dirty="0">
                          <a:solidFill>
                            <a:srgbClr val="009999"/>
                          </a:solidFill>
                          <a:latin typeface="Times New Roman"/>
                          <a:cs typeface="Times New Roman"/>
                        </a:rPr>
                        <a:t>R1 R2</a:t>
                      </a:r>
                      <a:r>
                        <a:rPr sz="2000" b="1" spc="-60" dirty="0">
                          <a:solidFill>
                            <a:srgbClr val="009999"/>
                          </a:solidFill>
                          <a:latin typeface="Times New Roman"/>
                          <a:cs typeface="Times New Roman"/>
                        </a:rPr>
                        <a:t> </a:t>
                      </a:r>
                      <a:r>
                        <a:rPr sz="2000" b="1" dirty="0">
                          <a:solidFill>
                            <a:srgbClr val="009999"/>
                          </a:solidFill>
                          <a:latin typeface="Times New Roman"/>
                          <a:cs typeface="Times New Roman"/>
                        </a:rPr>
                        <a:t>R3</a:t>
                      </a:r>
                      <a:endParaRPr sz="2000">
                        <a:latin typeface="Times New Roman"/>
                        <a:cs typeface="Times New Roman"/>
                      </a:endParaRPr>
                    </a:p>
                  </a:txBody>
                  <a:tcPr marL="0" marR="0" marT="2222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92476">
                <a:tc>
                  <a:txBody>
                    <a:bodyPr/>
                    <a:lstStyle/>
                    <a:p>
                      <a:pPr marL="31750">
                        <a:lnSpc>
                          <a:spcPct val="100000"/>
                        </a:lnSpc>
                        <a:spcBef>
                          <a:spcPts val="565"/>
                        </a:spcBef>
                      </a:pPr>
                      <a:r>
                        <a:rPr sz="2000" b="1" spc="-5" dirty="0">
                          <a:solidFill>
                            <a:srgbClr val="009999"/>
                          </a:solidFill>
                          <a:latin typeface="Times New Roman"/>
                          <a:cs typeface="Times New Roman"/>
                        </a:rPr>
                        <a:t>P1</a:t>
                      </a:r>
                      <a:endParaRPr sz="2000">
                        <a:latin typeface="Times New Roman"/>
                        <a:cs typeface="Times New Roman"/>
                      </a:endParaRPr>
                    </a:p>
                  </a:txBody>
                  <a:tcPr marL="0" marR="0" marT="71755" marB="0"/>
                </a:tc>
                <a:tc>
                  <a:txBody>
                    <a:bodyPr/>
                    <a:lstStyle/>
                    <a:p>
                      <a:pPr marL="75565">
                        <a:lnSpc>
                          <a:spcPct val="100000"/>
                        </a:lnSpc>
                        <a:spcBef>
                          <a:spcPts val="565"/>
                        </a:spcBef>
                      </a:pPr>
                      <a:r>
                        <a:rPr sz="2000" b="1" dirty="0">
                          <a:solidFill>
                            <a:srgbClr val="009999"/>
                          </a:solidFill>
                          <a:latin typeface="Times New Roman"/>
                          <a:cs typeface="Times New Roman"/>
                        </a:rPr>
                        <a:t>3</a:t>
                      </a:r>
                      <a:endParaRPr sz="2000">
                        <a:latin typeface="Times New Roman"/>
                        <a:cs typeface="Times New Roman"/>
                      </a:endParaRPr>
                    </a:p>
                  </a:txBody>
                  <a:tcPr marL="0" marR="0" marT="71755" marB="0"/>
                </a:tc>
                <a:tc>
                  <a:txBody>
                    <a:bodyPr/>
                    <a:lstStyle/>
                    <a:p>
                      <a:pPr marL="126364">
                        <a:lnSpc>
                          <a:spcPct val="100000"/>
                        </a:lnSpc>
                        <a:spcBef>
                          <a:spcPts val="565"/>
                        </a:spcBef>
                      </a:pPr>
                      <a:r>
                        <a:rPr sz="2000" b="1" dirty="0">
                          <a:solidFill>
                            <a:srgbClr val="009999"/>
                          </a:solidFill>
                          <a:latin typeface="Times New Roman"/>
                          <a:cs typeface="Times New Roman"/>
                        </a:rPr>
                        <a:t>2</a:t>
                      </a:r>
                      <a:endParaRPr sz="2000">
                        <a:latin typeface="Times New Roman"/>
                        <a:cs typeface="Times New Roman"/>
                      </a:endParaRPr>
                    </a:p>
                  </a:txBody>
                  <a:tcPr marL="0" marR="0" marT="71755" marB="0"/>
                </a:tc>
                <a:tc>
                  <a:txBody>
                    <a:bodyPr/>
                    <a:lstStyle/>
                    <a:p>
                      <a:pPr marL="127000">
                        <a:lnSpc>
                          <a:spcPct val="100000"/>
                        </a:lnSpc>
                        <a:spcBef>
                          <a:spcPts val="565"/>
                        </a:spcBef>
                      </a:pPr>
                      <a:r>
                        <a:rPr sz="2000" b="1" dirty="0">
                          <a:solidFill>
                            <a:srgbClr val="009999"/>
                          </a:solidFill>
                          <a:latin typeface="Times New Roman"/>
                          <a:cs typeface="Times New Roman"/>
                        </a:rPr>
                        <a:t>2</a:t>
                      </a:r>
                      <a:endParaRPr sz="2000">
                        <a:latin typeface="Times New Roman"/>
                        <a:cs typeface="Times New Roman"/>
                      </a:endParaRPr>
                    </a:p>
                  </a:txBody>
                  <a:tcPr marL="0" marR="0" marT="71755" marB="0"/>
                </a:tc>
                <a:tc>
                  <a:txBody>
                    <a:bodyPr/>
                    <a:lstStyle/>
                    <a:p>
                      <a:pPr marR="119380" algn="r">
                        <a:lnSpc>
                          <a:spcPct val="100000"/>
                        </a:lnSpc>
                        <a:spcBef>
                          <a:spcPts val="565"/>
                        </a:spcBef>
                      </a:pPr>
                      <a:r>
                        <a:rPr sz="2000" b="1" dirty="0">
                          <a:solidFill>
                            <a:srgbClr val="009999"/>
                          </a:solidFill>
                          <a:latin typeface="Times New Roman"/>
                          <a:cs typeface="Times New Roman"/>
                        </a:rPr>
                        <a:t>1</a:t>
                      </a:r>
                      <a:endParaRPr sz="2000">
                        <a:latin typeface="Times New Roman"/>
                        <a:cs typeface="Times New Roman"/>
                      </a:endParaRPr>
                    </a:p>
                  </a:txBody>
                  <a:tcPr marL="0" marR="0" marT="71755" marB="0"/>
                </a:tc>
                <a:tc>
                  <a:txBody>
                    <a:bodyPr/>
                    <a:lstStyle/>
                    <a:p>
                      <a:pPr algn="ctr">
                        <a:lnSpc>
                          <a:spcPct val="100000"/>
                        </a:lnSpc>
                        <a:spcBef>
                          <a:spcPts val="565"/>
                        </a:spcBef>
                      </a:pPr>
                      <a:r>
                        <a:rPr sz="2000" b="1" dirty="0">
                          <a:solidFill>
                            <a:srgbClr val="009999"/>
                          </a:solidFill>
                          <a:latin typeface="Times New Roman"/>
                          <a:cs typeface="Times New Roman"/>
                        </a:rPr>
                        <a:t>0</a:t>
                      </a:r>
                      <a:endParaRPr sz="2000">
                        <a:latin typeface="Times New Roman"/>
                        <a:cs typeface="Times New Roman"/>
                      </a:endParaRPr>
                    </a:p>
                  </a:txBody>
                  <a:tcPr marL="0" marR="0" marT="71755" marB="0"/>
                </a:tc>
                <a:tc>
                  <a:txBody>
                    <a:bodyPr/>
                    <a:lstStyle/>
                    <a:p>
                      <a:pPr marL="127000">
                        <a:lnSpc>
                          <a:spcPct val="100000"/>
                        </a:lnSpc>
                        <a:spcBef>
                          <a:spcPts val="565"/>
                        </a:spcBef>
                      </a:pPr>
                      <a:r>
                        <a:rPr sz="2000" b="1" dirty="0">
                          <a:solidFill>
                            <a:srgbClr val="009999"/>
                          </a:solidFill>
                          <a:latin typeface="Times New Roman"/>
                          <a:cs typeface="Times New Roman"/>
                        </a:rPr>
                        <a:t>0</a:t>
                      </a:r>
                      <a:endParaRPr sz="2000">
                        <a:latin typeface="Times New Roman"/>
                        <a:cs typeface="Times New Roman"/>
                      </a:endParaRPr>
                    </a:p>
                  </a:txBody>
                  <a:tcPr marL="0" marR="0" marT="71755" marB="0"/>
                </a:tc>
                <a:tc>
                  <a:txBody>
                    <a:bodyPr/>
                    <a:lstStyle/>
                    <a:p>
                      <a:pPr marR="118745" algn="r">
                        <a:lnSpc>
                          <a:spcPct val="100000"/>
                        </a:lnSpc>
                        <a:spcBef>
                          <a:spcPts val="565"/>
                        </a:spcBef>
                      </a:pPr>
                      <a:r>
                        <a:rPr sz="2000" b="1" dirty="0">
                          <a:solidFill>
                            <a:srgbClr val="009999"/>
                          </a:solidFill>
                          <a:latin typeface="Times New Roman"/>
                          <a:cs typeface="Times New Roman"/>
                        </a:rPr>
                        <a:t>1</a:t>
                      </a:r>
                      <a:endParaRPr sz="2000">
                        <a:latin typeface="Times New Roman"/>
                        <a:cs typeface="Times New Roman"/>
                      </a:endParaRPr>
                    </a:p>
                  </a:txBody>
                  <a:tcPr marL="0" marR="0" marT="71755" marB="0"/>
                </a:tc>
                <a:tc>
                  <a:txBody>
                    <a:bodyPr/>
                    <a:lstStyle/>
                    <a:p>
                      <a:pPr marL="126364">
                        <a:lnSpc>
                          <a:spcPct val="100000"/>
                        </a:lnSpc>
                        <a:spcBef>
                          <a:spcPts val="565"/>
                        </a:spcBef>
                      </a:pPr>
                      <a:r>
                        <a:rPr sz="2000" b="1" dirty="0">
                          <a:solidFill>
                            <a:srgbClr val="009999"/>
                          </a:solidFill>
                          <a:latin typeface="Times New Roman"/>
                          <a:cs typeface="Times New Roman"/>
                        </a:rPr>
                        <a:t>1</a:t>
                      </a:r>
                      <a:endParaRPr sz="2000">
                        <a:latin typeface="Times New Roman"/>
                        <a:cs typeface="Times New Roman"/>
                      </a:endParaRPr>
                    </a:p>
                  </a:txBody>
                  <a:tcPr marL="0" marR="0" marT="71755" marB="0"/>
                </a:tc>
                <a:tc>
                  <a:txBody>
                    <a:bodyPr/>
                    <a:lstStyle/>
                    <a:p>
                      <a:pPr marL="127000">
                        <a:lnSpc>
                          <a:spcPct val="100000"/>
                        </a:lnSpc>
                        <a:spcBef>
                          <a:spcPts val="565"/>
                        </a:spcBef>
                      </a:pPr>
                      <a:r>
                        <a:rPr sz="2000" b="1" dirty="0">
                          <a:solidFill>
                            <a:srgbClr val="009999"/>
                          </a:solidFill>
                          <a:latin typeface="Times New Roman"/>
                          <a:cs typeface="Times New Roman"/>
                        </a:rPr>
                        <a:t>2</a:t>
                      </a:r>
                      <a:endParaRPr sz="2000">
                        <a:latin typeface="Times New Roman"/>
                        <a:cs typeface="Times New Roman"/>
                      </a:endParaRPr>
                    </a:p>
                  </a:txBody>
                  <a:tcPr marL="0" marR="0" marT="71755" marB="0"/>
                </a:tc>
                <a:extLst>
                  <a:ext uri="{0D108BD9-81ED-4DB2-BD59-A6C34878D82A}">
                    <a16:rowId xmlns:a16="http://schemas.microsoft.com/office/drawing/2014/main" val="10002"/>
                  </a:ext>
                </a:extLst>
              </a:tr>
              <a:tr h="304800">
                <a:tc>
                  <a:txBody>
                    <a:bodyPr/>
                    <a:lstStyle/>
                    <a:p>
                      <a:pPr marL="31750">
                        <a:lnSpc>
                          <a:spcPts val="2275"/>
                        </a:lnSpc>
                      </a:pPr>
                      <a:r>
                        <a:rPr sz="2000" b="1" spc="-5" dirty="0">
                          <a:solidFill>
                            <a:srgbClr val="009999"/>
                          </a:solidFill>
                          <a:latin typeface="Times New Roman"/>
                          <a:cs typeface="Times New Roman"/>
                        </a:rPr>
                        <a:t>P2</a:t>
                      </a:r>
                      <a:endParaRPr sz="2000">
                        <a:latin typeface="Times New Roman"/>
                        <a:cs typeface="Times New Roman"/>
                      </a:endParaRPr>
                    </a:p>
                  </a:txBody>
                  <a:tcPr marL="0" marR="0" marT="0" marB="0"/>
                </a:tc>
                <a:tc>
                  <a:txBody>
                    <a:bodyPr/>
                    <a:lstStyle/>
                    <a:p>
                      <a:pPr marL="75565">
                        <a:lnSpc>
                          <a:spcPts val="2275"/>
                        </a:lnSpc>
                      </a:pPr>
                      <a:r>
                        <a:rPr sz="2000" b="1" dirty="0">
                          <a:solidFill>
                            <a:srgbClr val="009999"/>
                          </a:solidFill>
                          <a:latin typeface="Times New Roman"/>
                          <a:cs typeface="Times New Roman"/>
                        </a:rPr>
                        <a:t>6</a:t>
                      </a:r>
                      <a:endParaRPr sz="2000">
                        <a:latin typeface="Times New Roman"/>
                        <a:cs typeface="Times New Roman"/>
                      </a:endParaRPr>
                    </a:p>
                  </a:txBody>
                  <a:tcPr marL="0" marR="0" marT="0" marB="0"/>
                </a:tc>
                <a:tc>
                  <a:txBody>
                    <a:bodyPr/>
                    <a:lstStyle/>
                    <a:p>
                      <a:pPr marR="118745" algn="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7635">
                        <a:lnSpc>
                          <a:spcPts val="2275"/>
                        </a:lnSpc>
                      </a:pPr>
                      <a:r>
                        <a:rPr sz="2000" b="1" dirty="0">
                          <a:solidFill>
                            <a:srgbClr val="009999"/>
                          </a:solidFill>
                          <a:latin typeface="Times New Roman"/>
                          <a:cs typeface="Times New Roman"/>
                        </a:rPr>
                        <a:t>3</a:t>
                      </a:r>
                      <a:endParaRPr sz="2000">
                        <a:latin typeface="Times New Roman"/>
                        <a:cs typeface="Times New Roman"/>
                      </a:endParaRPr>
                    </a:p>
                  </a:txBody>
                  <a:tcPr marL="0" marR="0" marT="0" marB="0"/>
                </a:tc>
                <a:tc>
                  <a:txBody>
                    <a:bodyPr/>
                    <a:lstStyle/>
                    <a:p>
                      <a:pPr marR="119380" algn="r">
                        <a:lnSpc>
                          <a:spcPts val="2275"/>
                        </a:lnSpc>
                      </a:pPr>
                      <a:r>
                        <a:rPr sz="2000" b="1" dirty="0">
                          <a:solidFill>
                            <a:srgbClr val="009999"/>
                          </a:solidFill>
                          <a:latin typeface="Times New Roman"/>
                          <a:cs typeface="Times New Roman"/>
                        </a:rPr>
                        <a:t>5</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7000">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3"/>
                  </a:ext>
                </a:extLst>
              </a:tr>
              <a:tr h="304664">
                <a:tc>
                  <a:txBody>
                    <a:bodyPr/>
                    <a:lstStyle/>
                    <a:p>
                      <a:pPr marL="31750">
                        <a:lnSpc>
                          <a:spcPts val="2275"/>
                        </a:lnSpc>
                      </a:pPr>
                      <a:r>
                        <a:rPr sz="2000" b="1" spc="-5" dirty="0">
                          <a:solidFill>
                            <a:srgbClr val="009999"/>
                          </a:solidFill>
                          <a:latin typeface="Times New Roman"/>
                          <a:cs typeface="Times New Roman"/>
                        </a:rPr>
                        <a:t>P3</a:t>
                      </a:r>
                      <a:endParaRPr sz="2000">
                        <a:latin typeface="Times New Roman"/>
                        <a:cs typeface="Times New Roman"/>
                      </a:endParaRPr>
                    </a:p>
                  </a:txBody>
                  <a:tcPr marL="0" marR="0" marT="0" marB="0"/>
                </a:tc>
                <a:tc>
                  <a:txBody>
                    <a:bodyPr/>
                    <a:lstStyle/>
                    <a:p>
                      <a:pPr marL="75565">
                        <a:lnSpc>
                          <a:spcPts val="2275"/>
                        </a:lnSpc>
                      </a:pPr>
                      <a:r>
                        <a:rPr sz="2000" b="1" dirty="0">
                          <a:solidFill>
                            <a:srgbClr val="009999"/>
                          </a:solidFill>
                          <a:latin typeface="Times New Roman"/>
                          <a:cs typeface="Times New Roman"/>
                        </a:rPr>
                        <a:t>3</a:t>
                      </a:r>
                      <a:endParaRPr sz="2000">
                        <a:latin typeface="Times New Roman"/>
                        <a:cs typeface="Times New Roman"/>
                      </a:endParaRPr>
                    </a:p>
                  </a:txBody>
                  <a:tcPr marL="0" marR="0" marT="0" marB="0"/>
                </a:tc>
                <a:tc>
                  <a:txBody>
                    <a:bodyPr/>
                    <a:lstStyle/>
                    <a:p>
                      <a:pPr marR="118745" algn="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7635">
                        <a:lnSpc>
                          <a:spcPts val="2275"/>
                        </a:lnSpc>
                      </a:pPr>
                      <a:r>
                        <a:rPr sz="2000" b="1" dirty="0">
                          <a:solidFill>
                            <a:srgbClr val="009999"/>
                          </a:solidFill>
                          <a:latin typeface="Times New Roman"/>
                          <a:cs typeface="Times New Roman"/>
                        </a:rPr>
                        <a:t>4</a:t>
                      </a:r>
                      <a:endParaRPr sz="2000">
                        <a:latin typeface="Times New Roman"/>
                        <a:cs typeface="Times New Roman"/>
                      </a:endParaRPr>
                    </a:p>
                  </a:txBody>
                  <a:tcPr marL="0" marR="0" marT="0" marB="0"/>
                </a:tc>
                <a:tc>
                  <a:txBody>
                    <a:bodyPr/>
                    <a:lstStyle/>
                    <a:p>
                      <a:pPr marR="119380" algn="r">
                        <a:lnSpc>
                          <a:spcPts val="2275"/>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7000">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4"/>
                  </a:ext>
                </a:extLst>
              </a:tr>
              <a:tr h="293525">
                <a:tc>
                  <a:txBody>
                    <a:bodyPr/>
                    <a:lstStyle/>
                    <a:p>
                      <a:pPr marL="31750">
                        <a:lnSpc>
                          <a:spcPts val="2210"/>
                        </a:lnSpc>
                      </a:pPr>
                      <a:r>
                        <a:rPr sz="2000" b="1" spc="-5" dirty="0">
                          <a:solidFill>
                            <a:srgbClr val="009999"/>
                          </a:solidFill>
                          <a:latin typeface="Times New Roman"/>
                          <a:cs typeface="Times New Roman"/>
                        </a:rPr>
                        <a:t>P4</a:t>
                      </a:r>
                      <a:endParaRPr sz="2000">
                        <a:latin typeface="Times New Roman"/>
                        <a:cs typeface="Times New Roman"/>
                      </a:endParaRPr>
                    </a:p>
                  </a:txBody>
                  <a:tcPr marL="0" marR="0" marT="0" marB="0"/>
                </a:tc>
                <a:tc>
                  <a:txBody>
                    <a:bodyPr/>
                    <a:lstStyle/>
                    <a:p>
                      <a:pPr marL="75565">
                        <a:lnSpc>
                          <a:spcPts val="2210"/>
                        </a:lnSpc>
                      </a:pPr>
                      <a:r>
                        <a:rPr sz="2000" b="1" dirty="0">
                          <a:solidFill>
                            <a:srgbClr val="009999"/>
                          </a:solidFill>
                          <a:latin typeface="Times New Roman"/>
                          <a:cs typeface="Times New Roman"/>
                        </a:rPr>
                        <a:t>4</a:t>
                      </a:r>
                      <a:endParaRPr sz="2000">
                        <a:latin typeface="Times New Roman"/>
                        <a:cs typeface="Times New Roman"/>
                      </a:endParaRPr>
                    </a:p>
                  </a:txBody>
                  <a:tcPr marL="0" marR="0" marT="0" marB="0"/>
                </a:tc>
                <a:tc>
                  <a:txBody>
                    <a:bodyPr/>
                    <a:lstStyle/>
                    <a:p>
                      <a:pPr marR="118745" algn="r">
                        <a:lnSpc>
                          <a:spcPts val="2210"/>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marL="126364">
                        <a:lnSpc>
                          <a:spcPts val="2210"/>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marR="119380" algn="r">
                        <a:lnSpc>
                          <a:spcPts val="221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gn="ctr">
                        <a:lnSpc>
                          <a:spcPts val="221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7000">
                        <a:lnSpc>
                          <a:spcPts val="2210"/>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extLst>
                  <a:ext uri="{0D108BD9-81ED-4DB2-BD59-A6C34878D82A}">
                    <a16:rowId xmlns:a16="http://schemas.microsoft.com/office/drawing/2014/main" val="10005"/>
                  </a:ext>
                </a:extLst>
              </a:tr>
            </a:tbl>
          </a:graphicData>
        </a:graphic>
      </p:graphicFrame>
      <p:sp>
        <p:nvSpPr>
          <p:cNvPr id="9" name="object 9"/>
          <p:cNvSpPr/>
          <p:nvPr/>
        </p:nvSpPr>
        <p:spPr>
          <a:xfrm>
            <a:off x="1349628" y="5478779"/>
            <a:ext cx="207264" cy="210312"/>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1679829" y="5319776"/>
            <a:ext cx="7252970" cy="787400"/>
          </a:xfrm>
          <a:prstGeom prst="rect">
            <a:avLst/>
          </a:prstGeom>
        </p:spPr>
        <p:txBody>
          <a:bodyPr vert="horz" wrap="square" lIns="0" tIns="12065" rIns="0" bIns="0" rtlCol="0">
            <a:spAutoFit/>
          </a:bodyPr>
          <a:lstStyle/>
          <a:p>
            <a:pPr marL="12700" marR="5080">
              <a:lnSpc>
                <a:spcPct val="100000"/>
              </a:lnSpc>
              <a:spcBef>
                <a:spcPts val="95"/>
              </a:spcBef>
            </a:pPr>
            <a:r>
              <a:rPr sz="2500" b="1" spc="-5" dirty="0">
                <a:solidFill>
                  <a:srgbClr val="006666"/>
                </a:solidFill>
                <a:latin typeface="Arial"/>
                <a:cs typeface="Arial"/>
              </a:rPr>
              <a:t>Suppose the request of P2 is Q = (1,0,1). Should  it be</a:t>
            </a:r>
            <a:r>
              <a:rPr sz="2500" b="1" dirty="0">
                <a:solidFill>
                  <a:srgbClr val="006666"/>
                </a:solidFill>
                <a:latin typeface="Arial"/>
                <a:cs typeface="Arial"/>
              </a:rPr>
              <a:t> </a:t>
            </a:r>
            <a:r>
              <a:rPr sz="2500" b="1" spc="-5" dirty="0">
                <a:solidFill>
                  <a:srgbClr val="006666"/>
                </a:solidFill>
                <a:latin typeface="Arial"/>
                <a:cs typeface="Arial"/>
              </a:rPr>
              <a:t>granted?</a:t>
            </a:r>
            <a:endParaRPr sz="2500" dirty="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573270" cy="514350"/>
          </a:xfrm>
          <a:prstGeom prst="rect">
            <a:avLst/>
          </a:prstGeom>
        </p:spPr>
        <p:txBody>
          <a:bodyPr vert="horz" wrap="square" lIns="0" tIns="13335" rIns="0" bIns="0" rtlCol="0">
            <a:spAutoFit/>
          </a:bodyPr>
          <a:lstStyle/>
          <a:p>
            <a:pPr marL="12700">
              <a:lnSpc>
                <a:spcPct val="100000"/>
              </a:lnSpc>
              <a:spcBef>
                <a:spcPts val="105"/>
              </a:spcBef>
            </a:pPr>
            <a:r>
              <a:rPr dirty="0"/>
              <a:t>Banker's </a:t>
            </a:r>
            <a:r>
              <a:rPr spc="-5" dirty="0"/>
              <a:t>algorithm:</a:t>
            </a:r>
            <a:r>
              <a:rPr spc="-60" dirty="0"/>
              <a:t> </a:t>
            </a:r>
            <a:r>
              <a:rPr spc="-5" dirty="0"/>
              <a:t>example</a:t>
            </a:r>
          </a:p>
        </p:txBody>
      </p:sp>
      <p:sp>
        <p:nvSpPr>
          <p:cNvPr id="4" name="object 4"/>
          <p:cNvSpPr/>
          <p:nvPr/>
        </p:nvSpPr>
        <p:spPr>
          <a:xfrm>
            <a:off x="1082954" y="4991100"/>
            <a:ext cx="213359" cy="21945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413128" y="4826000"/>
            <a:ext cx="6955790" cy="1611630"/>
          </a:xfrm>
          <a:prstGeom prst="rect">
            <a:avLst/>
          </a:prstGeom>
        </p:spPr>
        <p:txBody>
          <a:bodyPr vert="horz" wrap="square" lIns="0" tIns="12700" rIns="0" bIns="0" rtlCol="0">
            <a:spAutoFit/>
          </a:bodyPr>
          <a:lstStyle/>
          <a:p>
            <a:pPr marL="12700" marR="5080">
              <a:lnSpc>
                <a:spcPct val="100000"/>
              </a:lnSpc>
              <a:spcBef>
                <a:spcPts val="100"/>
              </a:spcBef>
            </a:pPr>
            <a:r>
              <a:rPr sz="2600" b="1" dirty="0">
                <a:solidFill>
                  <a:srgbClr val="006666"/>
                </a:solidFill>
                <a:latin typeface="Arial"/>
                <a:cs typeface="Arial"/>
              </a:rPr>
              <a:t>This state </a:t>
            </a:r>
            <a:r>
              <a:rPr sz="2600" b="1" spc="-5" dirty="0">
                <a:solidFill>
                  <a:srgbClr val="006666"/>
                </a:solidFill>
                <a:latin typeface="Arial"/>
                <a:cs typeface="Arial"/>
              </a:rPr>
              <a:t>is </a:t>
            </a:r>
            <a:r>
              <a:rPr sz="2600" b="1" dirty="0">
                <a:solidFill>
                  <a:srgbClr val="006666"/>
                </a:solidFill>
                <a:latin typeface="Arial"/>
                <a:cs typeface="Arial"/>
              </a:rPr>
              <a:t>safe </a:t>
            </a:r>
            <a:r>
              <a:rPr sz="2600" b="1" spc="5" dirty="0">
                <a:solidFill>
                  <a:srgbClr val="006666"/>
                </a:solidFill>
                <a:latin typeface="Arial"/>
                <a:cs typeface="Arial"/>
              </a:rPr>
              <a:t>with </a:t>
            </a:r>
            <a:r>
              <a:rPr sz="2600" b="1" dirty="0">
                <a:solidFill>
                  <a:srgbClr val="006666"/>
                </a:solidFill>
                <a:latin typeface="Arial"/>
                <a:cs typeface="Arial"/>
              </a:rPr>
              <a:t>the sequence {P2,</a:t>
            </a:r>
            <a:r>
              <a:rPr sz="2600" b="1" spc="-80" dirty="0">
                <a:solidFill>
                  <a:srgbClr val="006666"/>
                </a:solidFill>
                <a:latin typeface="Arial"/>
                <a:cs typeface="Arial"/>
              </a:rPr>
              <a:t> </a:t>
            </a:r>
            <a:r>
              <a:rPr sz="2600" b="1" dirty="0">
                <a:solidFill>
                  <a:srgbClr val="006666"/>
                </a:solidFill>
                <a:latin typeface="Arial"/>
                <a:cs typeface="Arial"/>
              </a:rPr>
              <a:t>P1,  P3, P4}. After P2 </a:t>
            </a:r>
            <a:r>
              <a:rPr sz="2600" b="1" spc="15" dirty="0">
                <a:solidFill>
                  <a:srgbClr val="006666"/>
                </a:solidFill>
                <a:latin typeface="Arial"/>
                <a:cs typeface="Arial"/>
              </a:rPr>
              <a:t>we </a:t>
            </a:r>
            <a:r>
              <a:rPr sz="2600" b="1" dirty="0">
                <a:solidFill>
                  <a:srgbClr val="006666"/>
                </a:solidFill>
                <a:latin typeface="Arial"/>
                <a:cs typeface="Arial"/>
              </a:rPr>
              <a:t>have W = (6,2,3) </a:t>
            </a:r>
            <a:r>
              <a:rPr sz="2600" b="1" spc="5" dirty="0">
                <a:solidFill>
                  <a:srgbClr val="006666"/>
                </a:solidFill>
                <a:latin typeface="Arial"/>
                <a:cs typeface="Arial"/>
              </a:rPr>
              <a:t>which  allows </a:t>
            </a:r>
            <a:r>
              <a:rPr sz="2600" b="1" dirty="0">
                <a:solidFill>
                  <a:srgbClr val="006666"/>
                </a:solidFill>
                <a:latin typeface="Arial"/>
                <a:cs typeface="Arial"/>
              </a:rPr>
              <a:t>all other processes to terminate. The  request is therefore</a:t>
            </a:r>
            <a:r>
              <a:rPr sz="2600" b="1" spc="-40" dirty="0">
                <a:solidFill>
                  <a:srgbClr val="006666"/>
                </a:solidFill>
                <a:latin typeface="Arial"/>
                <a:cs typeface="Arial"/>
              </a:rPr>
              <a:t> </a:t>
            </a:r>
            <a:r>
              <a:rPr sz="2600" b="1" dirty="0">
                <a:solidFill>
                  <a:srgbClr val="006666"/>
                </a:solidFill>
                <a:latin typeface="Arial"/>
                <a:cs typeface="Arial"/>
              </a:rPr>
              <a:t>granted</a:t>
            </a:r>
            <a:endParaRPr sz="2600">
              <a:latin typeface="Arial"/>
              <a:cs typeface="Arial"/>
            </a:endParaRPr>
          </a:p>
        </p:txBody>
      </p:sp>
      <p:sp>
        <p:nvSpPr>
          <p:cNvPr id="6" name="object 6"/>
          <p:cNvSpPr txBox="1"/>
          <p:nvPr/>
        </p:nvSpPr>
        <p:spPr>
          <a:xfrm>
            <a:off x="2246757" y="2158720"/>
            <a:ext cx="1116330" cy="939800"/>
          </a:xfrm>
          <a:prstGeom prst="rect">
            <a:avLst/>
          </a:prstGeom>
        </p:spPr>
        <p:txBody>
          <a:bodyPr vert="horz" wrap="square" lIns="0" tIns="12700" rIns="0" bIns="0" rtlCol="0">
            <a:spAutoFit/>
          </a:bodyPr>
          <a:lstStyle/>
          <a:p>
            <a:pPr marL="41275" marR="5080" indent="-29209">
              <a:lnSpc>
                <a:spcPct val="150000"/>
              </a:lnSpc>
              <a:spcBef>
                <a:spcPts val="100"/>
              </a:spcBef>
            </a:pPr>
            <a:r>
              <a:rPr sz="2000" b="1" dirty="0">
                <a:solidFill>
                  <a:srgbClr val="009999"/>
                </a:solidFill>
                <a:latin typeface="Times New Roman"/>
                <a:cs typeface="Times New Roman"/>
              </a:rPr>
              <a:t>Claimed  R1 R2</a:t>
            </a:r>
            <a:r>
              <a:rPr sz="2000" b="1" spc="-75" dirty="0">
                <a:solidFill>
                  <a:srgbClr val="009999"/>
                </a:solidFill>
                <a:latin typeface="Times New Roman"/>
                <a:cs typeface="Times New Roman"/>
              </a:rPr>
              <a:t> </a:t>
            </a:r>
            <a:r>
              <a:rPr sz="2000" b="1" dirty="0">
                <a:solidFill>
                  <a:srgbClr val="009999"/>
                </a:solidFill>
                <a:latin typeface="Times New Roman"/>
                <a:cs typeface="Times New Roman"/>
              </a:rPr>
              <a:t>R3</a:t>
            </a:r>
            <a:endParaRPr sz="2000">
              <a:latin typeface="Times New Roman"/>
              <a:cs typeface="Times New Roman"/>
            </a:endParaRPr>
          </a:p>
        </p:txBody>
      </p:sp>
      <p:sp>
        <p:nvSpPr>
          <p:cNvPr id="7" name="object 7"/>
          <p:cNvSpPr txBox="1"/>
          <p:nvPr/>
        </p:nvSpPr>
        <p:spPr>
          <a:xfrm>
            <a:off x="4229504" y="2158720"/>
            <a:ext cx="1116330" cy="939800"/>
          </a:xfrm>
          <a:prstGeom prst="rect">
            <a:avLst/>
          </a:prstGeom>
        </p:spPr>
        <p:txBody>
          <a:bodyPr vert="horz" wrap="square" lIns="0" tIns="12700" rIns="0" bIns="0" rtlCol="0">
            <a:spAutoFit/>
          </a:bodyPr>
          <a:lstStyle/>
          <a:p>
            <a:pPr marL="40005" marR="5080" indent="-27940">
              <a:lnSpc>
                <a:spcPct val="150000"/>
              </a:lnSpc>
              <a:spcBef>
                <a:spcPts val="100"/>
              </a:spcBef>
            </a:pPr>
            <a:r>
              <a:rPr sz="2000" b="1" dirty="0">
                <a:solidFill>
                  <a:srgbClr val="009999"/>
                </a:solidFill>
                <a:latin typeface="Times New Roman"/>
                <a:cs typeface="Times New Roman"/>
              </a:rPr>
              <a:t>Allocated  R1 R2</a:t>
            </a:r>
            <a:r>
              <a:rPr sz="2000" b="1" spc="-70" dirty="0">
                <a:solidFill>
                  <a:srgbClr val="009999"/>
                </a:solidFill>
                <a:latin typeface="Times New Roman"/>
                <a:cs typeface="Times New Roman"/>
              </a:rPr>
              <a:t> </a:t>
            </a:r>
            <a:r>
              <a:rPr sz="2000" b="1" dirty="0">
                <a:solidFill>
                  <a:srgbClr val="009999"/>
                </a:solidFill>
                <a:latin typeface="Times New Roman"/>
                <a:cs typeface="Times New Roman"/>
              </a:rPr>
              <a:t>R3</a:t>
            </a:r>
            <a:endParaRPr sz="2000">
              <a:latin typeface="Times New Roman"/>
              <a:cs typeface="Times New Roman"/>
            </a:endParaRPr>
          </a:p>
        </p:txBody>
      </p:sp>
      <p:sp>
        <p:nvSpPr>
          <p:cNvPr id="8" name="object 8"/>
          <p:cNvSpPr txBox="1"/>
          <p:nvPr/>
        </p:nvSpPr>
        <p:spPr>
          <a:xfrm>
            <a:off x="6069003" y="2158720"/>
            <a:ext cx="1181735" cy="939800"/>
          </a:xfrm>
          <a:prstGeom prst="rect">
            <a:avLst/>
          </a:prstGeom>
        </p:spPr>
        <p:txBody>
          <a:bodyPr vert="horz" wrap="square" lIns="0" tIns="12700" rIns="0" bIns="0" rtlCol="0">
            <a:spAutoFit/>
          </a:bodyPr>
          <a:lstStyle/>
          <a:p>
            <a:pPr marL="106045" marR="5080" indent="-93980">
              <a:lnSpc>
                <a:spcPct val="150000"/>
              </a:lnSpc>
              <a:spcBef>
                <a:spcPts val="100"/>
              </a:spcBef>
            </a:pPr>
            <a:r>
              <a:rPr sz="2000" b="1" spc="-15" dirty="0">
                <a:solidFill>
                  <a:srgbClr val="009999"/>
                </a:solidFill>
                <a:latin typeface="Times New Roman"/>
                <a:cs typeface="Times New Roman"/>
              </a:rPr>
              <a:t>Available  </a:t>
            </a:r>
            <a:r>
              <a:rPr sz="2000" b="1" dirty="0">
                <a:solidFill>
                  <a:srgbClr val="009999"/>
                </a:solidFill>
                <a:latin typeface="Times New Roman"/>
                <a:cs typeface="Times New Roman"/>
              </a:rPr>
              <a:t>R1 R2</a:t>
            </a:r>
            <a:r>
              <a:rPr sz="2000" b="1" spc="-70" dirty="0">
                <a:solidFill>
                  <a:srgbClr val="009999"/>
                </a:solidFill>
                <a:latin typeface="Times New Roman"/>
                <a:cs typeface="Times New Roman"/>
              </a:rPr>
              <a:t> </a:t>
            </a:r>
            <a:r>
              <a:rPr sz="2000" b="1" dirty="0">
                <a:solidFill>
                  <a:srgbClr val="009999"/>
                </a:solidFill>
                <a:latin typeface="Times New Roman"/>
                <a:cs typeface="Times New Roman"/>
              </a:rPr>
              <a:t>R3</a:t>
            </a:r>
            <a:endParaRPr sz="2000">
              <a:latin typeface="Times New Roman"/>
              <a:cs typeface="Times New Roman"/>
            </a:endParaRPr>
          </a:p>
        </p:txBody>
      </p:sp>
      <p:graphicFrame>
        <p:nvGraphicFramePr>
          <p:cNvPr id="9" name="object 9"/>
          <p:cNvGraphicFramePr>
            <a:graphicFrameLocks noGrp="1"/>
          </p:cNvGraphicFramePr>
          <p:nvPr/>
        </p:nvGraphicFramePr>
        <p:xfrm>
          <a:off x="1432178" y="3112651"/>
          <a:ext cx="5747384" cy="1196772"/>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56388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801370">
                  <a:extLst>
                    <a:ext uri="{9D8B030D-6E8A-4147-A177-3AD203B41FA5}">
                      <a16:colId xmlns:a16="http://schemas.microsoft.com/office/drawing/2014/main" val="20003"/>
                    </a:ext>
                  </a:extLst>
                </a:gridCol>
                <a:gridCol w="800734">
                  <a:extLst>
                    <a:ext uri="{9D8B030D-6E8A-4147-A177-3AD203B41FA5}">
                      <a16:colId xmlns:a16="http://schemas.microsoft.com/office/drawing/2014/main" val="20004"/>
                    </a:ext>
                  </a:extLst>
                </a:gridCol>
                <a:gridCol w="381635">
                  <a:extLst>
                    <a:ext uri="{9D8B030D-6E8A-4147-A177-3AD203B41FA5}">
                      <a16:colId xmlns:a16="http://schemas.microsoft.com/office/drawing/2014/main" val="20005"/>
                    </a:ext>
                  </a:extLst>
                </a:gridCol>
                <a:gridCol w="763270">
                  <a:extLst>
                    <a:ext uri="{9D8B030D-6E8A-4147-A177-3AD203B41FA5}">
                      <a16:colId xmlns:a16="http://schemas.microsoft.com/office/drawing/2014/main" val="20006"/>
                    </a:ext>
                  </a:extLst>
                </a:gridCol>
                <a:gridCol w="762635">
                  <a:extLst>
                    <a:ext uri="{9D8B030D-6E8A-4147-A177-3AD203B41FA5}">
                      <a16:colId xmlns:a16="http://schemas.microsoft.com/office/drawing/2014/main" val="20007"/>
                    </a:ext>
                  </a:extLst>
                </a:gridCol>
                <a:gridCol w="381635">
                  <a:extLst>
                    <a:ext uri="{9D8B030D-6E8A-4147-A177-3AD203B41FA5}">
                      <a16:colId xmlns:a16="http://schemas.microsoft.com/office/drawing/2014/main" val="20008"/>
                    </a:ext>
                  </a:extLst>
                </a:gridCol>
                <a:gridCol w="287020">
                  <a:extLst>
                    <a:ext uri="{9D8B030D-6E8A-4147-A177-3AD203B41FA5}">
                      <a16:colId xmlns:a16="http://schemas.microsoft.com/office/drawing/2014/main" val="20009"/>
                    </a:ext>
                  </a:extLst>
                </a:gridCol>
              </a:tblGrid>
              <a:tr h="293755">
                <a:tc>
                  <a:txBody>
                    <a:bodyPr/>
                    <a:lstStyle/>
                    <a:p>
                      <a:pPr marL="31750">
                        <a:lnSpc>
                          <a:spcPts val="2190"/>
                        </a:lnSpc>
                      </a:pPr>
                      <a:r>
                        <a:rPr sz="2000" b="1" dirty="0">
                          <a:solidFill>
                            <a:srgbClr val="009999"/>
                          </a:solidFill>
                          <a:latin typeface="Times New Roman"/>
                          <a:cs typeface="Times New Roman"/>
                        </a:rPr>
                        <a:t>P1</a:t>
                      </a:r>
                      <a:endParaRPr sz="2000">
                        <a:latin typeface="Times New Roman"/>
                        <a:cs typeface="Times New Roman"/>
                      </a:endParaRPr>
                    </a:p>
                  </a:txBody>
                  <a:tcPr marL="0" marR="0" marT="0" marB="0"/>
                </a:tc>
                <a:tc>
                  <a:txBody>
                    <a:bodyPr/>
                    <a:lstStyle/>
                    <a:p>
                      <a:pPr marR="118745" algn="r">
                        <a:lnSpc>
                          <a:spcPts val="2190"/>
                        </a:lnSpc>
                      </a:pPr>
                      <a:r>
                        <a:rPr sz="2000" b="1" dirty="0">
                          <a:solidFill>
                            <a:srgbClr val="009999"/>
                          </a:solidFill>
                          <a:latin typeface="Times New Roman"/>
                          <a:cs typeface="Times New Roman"/>
                        </a:rPr>
                        <a:t>3</a:t>
                      </a:r>
                      <a:endParaRPr sz="2000">
                        <a:latin typeface="Times New Roman"/>
                        <a:cs typeface="Times New Roman"/>
                      </a:endParaRPr>
                    </a:p>
                  </a:txBody>
                  <a:tcPr marL="0" marR="0" marT="0" marB="0"/>
                </a:tc>
                <a:tc>
                  <a:txBody>
                    <a:bodyPr/>
                    <a:lstStyle/>
                    <a:p>
                      <a:pPr algn="ctr">
                        <a:lnSpc>
                          <a:spcPts val="2190"/>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marL="126364">
                        <a:lnSpc>
                          <a:spcPts val="2190"/>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marR="118745" algn="r">
                        <a:lnSpc>
                          <a:spcPts val="2190"/>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algn="ctr">
                        <a:lnSpc>
                          <a:spcPts val="219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6364">
                        <a:lnSpc>
                          <a:spcPts val="219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507365">
                        <a:lnSpc>
                          <a:spcPts val="219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6364">
                        <a:lnSpc>
                          <a:spcPts val="2190"/>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6364">
                        <a:lnSpc>
                          <a:spcPts val="2190"/>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extLst>
                  <a:ext uri="{0D108BD9-81ED-4DB2-BD59-A6C34878D82A}">
                    <a16:rowId xmlns:a16="http://schemas.microsoft.com/office/drawing/2014/main" val="10000"/>
                  </a:ext>
                </a:extLst>
              </a:tr>
              <a:tr h="304894">
                <a:tc>
                  <a:txBody>
                    <a:bodyPr/>
                    <a:lstStyle/>
                    <a:p>
                      <a:pPr marL="31750">
                        <a:lnSpc>
                          <a:spcPts val="2275"/>
                        </a:lnSpc>
                      </a:pPr>
                      <a:r>
                        <a:rPr sz="2000" b="1" spc="-5" dirty="0">
                          <a:solidFill>
                            <a:srgbClr val="009999"/>
                          </a:solidFill>
                          <a:latin typeface="Times New Roman"/>
                          <a:cs typeface="Times New Roman"/>
                        </a:rPr>
                        <a:t>P2</a:t>
                      </a:r>
                      <a:endParaRPr sz="2000">
                        <a:latin typeface="Times New Roman"/>
                        <a:cs typeface="Times New Roman"/>
                      </a:endParaRPr>
                    </a:p>
                  </a:txBody>
                  <a:tcPr marL="0" marR="0" marT="0" marB="0"/>
                </a:tc>
                <a:tc>
                  <a:txBody>
                    <a:bodyPr/>
                    <a:lstStyle/>
                    <a:p>
                      <a:pPr marR="118745" algn="r">
                        <a:lnSpc>
                          <a:spcPts val="2275"/>
                        </a:lnSpc>
                      </a:pPr>
                      <a:r>
                        <a:rPr sz="2000" b="1" dirty="0">
                          <a:solidFill>
                            <a:srgbClr val="009999"/>
                          </a:solidFill>
                          <a:latin typeface="Times New Roman"/>
                          <a:cs typeface="Times New Roman"/>
                        </a:rPr>
                        <a:t>6</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7000">
                        <a:lnSpc>
                          <a:spcPts val="2275"/>
                        </a:lnSpc>
                      </a:pPr>
                      <a:r>
                        <a:rPr sz="2000" b="1" dirty="0">
                          <a:solidFill>
                            <a:srgbClr val="009999"/>
                          </a:solidFill>
                          <a:latin typeface="Times New Roman"/>
                          <a:cs typeface="Times New Roman"/>
                        </a:rPr>
                        <a:t>3</a:t>
                      </a:r>
                      <a:endParaRPr sz="2000">
                        <a:latin typeface="Times New Roman"/>
                        <a:cs typeface="Times New Roman"/>
                      </a:endParaRPr>
                    </a:p>
                  </a:txBody>
                  <a:tcPr marL="0" marR="0" marT="0" marB="0"/>
                </a:tc>
                <a:tc>
                  <a:txBody>
                    <a:bodyPr/>
                    <a:lstStyle/>
                    <a:p>
                      <a:pPr marR="118745" algn="r">
                        <a:lnSpc>
                          <a:spcPts val="2275"/>
                        </a:lnSpc>
                      </a:pPr>
                      <a:r>
                        <a:rPr sz="2000" b="1" dirty="0">
                          <a:solidFill>
                            <a:srgbClr val="009999"/>
                          </a:solidFill>
                          <a:latin typeface="Times New Roman"/>
                          <a:cs typeface="Times New Roman"/>
                        </a:rPr>
                        <a:t>6</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7000">
                        <a:lnSpc>
                          <a:spcPts val="2275"/>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1"/>
                  </a:ext>
                </a:extLst>
              </a:tr>
              <a:tr h="304800">
                <a:tc>
                  <a:txBody>
                    <a:bodyPr/>
                    <a:lstStyle/>
                    <a:p>
                      <a:pPr marL="31750">
                        <a:lnSpc>
                          <a:spcPts val="2275"/>
                        </a:lnSpc>
                      </a:pPr>
                      <a:r>
                        <a:rPr sz="2000" b="1" spc="-5" dirty="0">
                          <a:solidFill>
                            <a:srgbClr val="009999"/>
                          </a:solidFill>
                          <a:latin typeface="Times New Roman"/>
                          <a:cs typeface="Times New Roman"/>
                        </a:rPr>
                        <a:t>P3</a:t>
                      </a:r>
                      <a:endParaRPr sz="2000">
                        <a:latin typeface="Times New Roman"/>
                        <a:cs typeface="Times New Roman"/>
                      </a:endParaRPr>
                    </a:p>
                  </a:txBody>
                  <a:tcPr marL="0" marR="0" marT="0" marB="0"/>
                </a:tc>
                <a:tc>
                  <a:txBody>
                    <a:bodyPr/>
                    <a:lstStyle/>
                    <a:p>
                      <a:pPr marR="118745" algn="r">
                        <a:lnSpc>
                          <a:spcPts val="2275"/>
                        </a:lnSpc>
                      </a:pPr>
                      <a:r>
                        <a:rPr sz="2000" b="1" dirty="0">
                          <a:solidFill>
                            <a:srgbClr val="009999"/>
                          </a:solidFill>
                          <a:latin typeface="Times New Roman"/>
                          <a:cs typeface="Times New Roman"/>
                        </a:rPr>
                        <a:t>3</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7000">
                        <a:lnSpc>
                          <a:spcPts val="2275"/>
                        </a:lnSpc>
                      </a:pPr>
                      <a:r>
                        <a:rPr sz="2000" b="1" dirty="0">
                          <a:solidFill>
                            <a:srgbClr val="009999"/>
                          </a:solidFill>
                          <a:latin typeface="Times New Roman"/>
                          <a:cs typeface="Times New Roman"/>
                        </a:rPr>
                        <a:t>4</a:t>
                      </a:r>
                      <a:endParaRPr sz="2000">
                        <a:latin typeface="Times New Roman"/>
                        <a:cs typeface="Times New Roman"/>
                      </a:endParaRPr>
                    </a:p>
                  </a:txBody>
                  <a:tcPr marL="0" marR="0" marT="0" marB="0"/>
                </a:tc>
                <a:tc>
                  <a:txBody>
                    <a:bodyPr/>
                    <a:lstStyle/>
                    <a:p>
                      <a:pPr marR="118745" algn="r">
                        <a:lnSpc>
                          <a:spcPts val="2275"/>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7000">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2"/>
                  </a:ext>
                </a:extLst>
              </a:tr>
              <a:tr h="293323">
                <a:tc>
                  <a:txBody>
                    <a:bodyPr/>
                    <a:lstStyle/>
                    <a:p>
                      <a:pPr marL="31750">
                        <a:lnSpc>
                          <a:spcPts val="2210"/>
                        </a:lnSpc>
                      </a:pPr>
                      <a:r>
                        <a:rPr sz="2000" b="1" spc="-5" dirty="0">
                          <a:solidFill>
                            <a:srgbClr val="009999"/>
                          </a:solidFill>
                          <a:latin typeface="Times New Roman"/>
                          <a:cs typeface="Times New Roman"/>
                        </a:rPr>
                        <a:t>P4</a:t>
                      </a:r>
                      <a:endParaRPr sz="2000">
                        <a:latin typeface="Times New Roman"/>
                        <a:cs typeface="Times New Roman"/>
                      </a:endParaRPr>
                    </a:p>
                  </a:txBody>
                  <a:tcPr marL="0" marR="0" marT="0" marB="0"/>
                </a:tc>
                <a:tc>
                  <a:txBody>
                    <a:bodyPr/>
                    <a:lstStyle/>
                    <a:p>
                      <a:pPr marR="118745" algn="r">
                        <a:lnSpc>
                          <a:spcPts val="2210"/>
                        </a:lnSpc>
                      </a:pPr>
                      <a:r>
                        <a:rPr sz="2000" b="1" dirty="0">
                          <a:solidFill>
                            <a:srgbClr val="009999"/>
                          </a:solidFill>
                          <a:latin typeface="Times New Roman"/>
                          <a:cs typeface="Times New Roman"/>
                        </a:rPr>
                        <a:t>4</a:t>
                      </a:r>
                      <a:endParaRPr sz="2000">
                        <a:latin typeface="Times New Roman"/>
                        <a:cs typeface="Times New Roman"/>
                      </a:endParaRPr>
                    </a:p>
                  </a:txBody>
                  <a:tcPr marL="0" marR="0" marT="0" marB="0"/>
                </a:tc>
                <a:tc>
                  <a:txBody>
                    <a:bodyPr/>
                    <a:lstStyle/>
                    <a:p>
                      <a:pPr algn="ctr">
                        <a:lnSpc>
                          <a:spcPts val="2210"/>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marL="127000">
                        <a:lnSpc>
                          <a:spcPts val="2210"/>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marR="118745" algn="r">
                        <a:lnSpc>
                          <a:spcPts val="221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gn="ctr">
                        <a:lnSpc>
                          <a:spcPts val="221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7000">
                        <a:lnSpc>
                          <a:spcPts val="2210"/>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10" name="object 10"/>
          <p:cNvSpPr/>
          <p:nvPr/>
        </p:nvSpPr>
        <p:spPr>
          <a:xfrm>
            <a:off x="1082954" y="1801698"/>
            <a:ext cx="228600" cy="238048"/>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413128" y="1624406"/>
            <a:ext cx="421830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6666"/>
                </a:solidFill>
                <a:latin typeface="Arial"/>
                <a:cs typeface="Arial"/>
              </a:rPr>
              <a:t>resulting state would</a:t>
            </a:r>
            <a:r>
              <a:rPr sz="2800" b="1" spc="15" dirty="0">
                <a:solidFill>
                  <a:srgbClr val="006666"/>
                </a:solidFill>
                <a:latin typeface="Arial"/>
                <a:cs typeface="Arial"/>
              </a:rPr>
              <a:t> </a:t>
            </a:r>
            <a:r>
              <a:rPr sz="2800" b="1" spc="-5" dirty="0">
                <a:solidFill>
                  <a:srgbClr val="006666"/>
                </a:solidFill>
                <a:latin typeface="Arial"/>
                <a:cs typeface="Arial"/>
              </a:rPr>
              <a:t>be:</a:t>
            </a:r>
            <a:endParaRPr sz="28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840092" cy="514350"/>
          </a:xfrm>
          <a:prstGeom prst="rect">
            <a:avLst/>
          </a:prstGeom>
        </p:spPr>
        <p:txBody>
          <a:bodyPr vert="horz" wrap="square" lIns="0" tIns="13335" rIns="0" bIns="0" rtlCol="0">
            <a:spAutoFit/>
          </a:bodyPr>
          <a:lstStyle/>
          <a:p>
            <a:pPr marL="12700">
              <a:lnSpc>
                <a:spcPct val="100000"/>
              </a:lnSpc>
              <a:spcBef>
                <a:spcPts val="105"/>
              </a:spcBef>
            </a:pPr>
            <a:r>
              <a:rPr dirty="0"/>
              <a:t>Banker's </a:t>
            </a:r>
            <a:r>
              <a:rPr spc="-5" dirty="0"/>
              <a:t>algorithm:</a:t>
            </a:r>
            <a:r>
              <a:rPr spc="-60" dirty="0"/>
              <a:t> </a:t>
            </a:r>
            <a:r>
              <a:rPr spc="-5" dirty="0"/>
              <a:t>example</a:t>
            </a:r>
          </a:p>
        </p:txBody>
      </p:sp>
      <p:sp>
        <p:nvSpPr>
          <p:cNvPr id="4" name="object 4"/>
          <p:cNvSpPr/>
          <p:nvPr/>
        </p:nvSpPr>
        <p:spPr>
          <a:xfrm>
            <a:off x="10829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13128" y="1319911"/>
            <a:ext cx="6600825" cy="130556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6666"/>
                </a:solidFill>
                <a:latin typeface="Arial"/>
                <a:cs typeface="Arial"/>
              </a:rPr>
              <a:t>However if, from the initial state, </a:t>
            </a:r>
            <a:r>
              <a:rPr sz="2800" b="1" spc="10" dirty="0">
                <a:solidFill>
                  <a:srgbClr val="006666"/>
                </a:solidFill>
                <a:latin typeface="Arial"/>
                <a:cs typeface="Arial"/>
              </a:rPr>
              <a:t>P1  </a:t>
            </a:r>
            <a:r>
              <a:rPr sz="2800" b="1" spc="-5" dirty="0">
                <a:solidFill>
                  <a:srgbClr val="006666"/>
                </a:solidFill>
                <a:latin typeface="Arial"/>
                <a:cs typeface="Arial"/>
              </a:rPr>
              <a:t>requires Q = </a:t>
            </a:r>
            <a:r>
              <a:rPr sz="2800" b="1" dirty="0">
                <a:solidFill>
                  <a:srgbClr val="006666"/>
                </a:solidFill>
                <a:latin typeface="Arial"/>
                <a:cs typeface="Arial"/>
              </a:rPr>
              <a:t>(1,0,1). </a:t>
            </a:r>
            <a:r>
              <a:rPr sz="2800" b="1" spc="-10" dirty="0">
                <a:solidFill>
                  <a:srgbClr val="006666"/>
                </a:solidFill>
                <a:latin typeface="Arial"/>
                <a:cs typeface="Arial"/>
              </a:rPr>
              <a:t>The </a:t>
            </a:r>
            <a:r>
              <a:rPr sz="2800" b="1" spc="-5" dirty="0">
                <a:solidFill>
                  <a:srgbClr val="006666"/>
                </a:solidFill>
                <a:latin typeface="Arial"/>
                <a:cs typeface="Arial"/>
              </a:rPr>
              <a:t>resulting state  would</a:t>
            </a:r>
            <a:r>
              <a:rPr sz="2800" b="1" spc="15" dirty="0">
                <a:solidFill>
                  <a:srgbClr val="006666"/>
                </a:solidFill>
                <a:latin typeface="Arial"/>
                <a:cs typeface="Arial"/>
              </a:rPr>
              <a:t> </a:t>
            </a:r>
            <a:r>
              <a:rPr sz="2800" b="1" spc="-5" dirty="0">
                <a:solidFill>
                  <a:srgbClr val="006666"/>
                </a:solidFill>
                <a:latin typeface="Arial"/>
                <a:cs typeface="Arial"/>
              </a:rPr>
              <a:t>be:</a:t>
            </a:r>
            <a:endParaRPr sz="2800">
              <a:latin typeface="Arial"/>
              <a:cs typeface="Arial"/>
            </a:endParaRPr>
          </a:p>
        </p:txBody>
      </p:sp>
      <p:graphicFrame>
        <p:nvGraphicFramePr>
          <p:cNvPr id="6" name="object 6"/>
          <p:cNvGraphicFramePr>
            <a:graphicFrameLocks noGrp="1"/>
          </p:cNvGraphicFramePr>
          <p:nvPr/>
        </p:nvGraphicFramePr>
        <p:xfrm>
          <a:off x="1355978" y="2731923"/>
          <a:ext cx="5840093" cy="1882299"/>
        </p:xfrm>
        <a:graphic>
          <a:graphicData uri="http://schemas.openxmlformats.org/drawingml/2006/table">
            <a:tbl>
              <a:tblPr firstRow="1" bandRow="1">
                <a:tableStyleId>{2D5ABB26-0587-4C30-8999-92F81FD0307C}</a:tableStyleId>
              </a:tblPr>
              <a:tblGrid>
                <a:gridCol w="795655">
                  <a:extLst>
                    <a:ext uri="{9D8B030D-6E8A-4147-A177-3AD203B41FA5}">
                      <a16:colId xmlns:a16="http://schemas.microsoft.com/office/drawing/2014/main" val="20000"/>
                    </a:ext>
                  </a:extLst>
                </a:gridCol>
                <a:gridCol w="39179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763269">
                  <a:extLst>
                    <a:ext uri="{9D8B030D-6E8A-4147-A177-3AD203B41FA5}">
                      <a16:colId xmlns:a16="http://schemas.microsoft.com/office/drawing/2014/main" val="20003"/>
                    </a:ext>
                  </a:extLst>
                </a:gridCol>
                <a:gridCol w="846455">
                  <a:extLst>
                    <a:ext uri="{9D8B030D-6E8A-4147-A177-3AD203B41FA5}">
                      <a16:colId xmlns:a16="http://schemas.microsoft.com/office/drawing/2014/main" val="20004"/>
                    </a:ext>
                  </a:extLst>
                </a:gridCol>
                <a:gridCol w="382270">
                  <a:extLst>
                    <a:ext uri="{9D8B030D-6E8A-4147-A177-3AD203B41FA5}">
                      <a16:colId xmlns:a16="http://schemas.microsoft.com/office/drawing/2014/main" val="20005"/>
                    </a:ext>
                  </a:extLst>
                </a:gridCol>
                <a:gridCol w="715010">
                  <a:extLst>
                    <a:ext uri="{9D8B030D-6E8A-4147-A177-3AD203B41FA5}">
                      <a16:colId xmlns:a16="http://schemas.microsoft.com/office/drawing/2014/main" val="20006"/>
                    </a:ext>
                  </a:extLst>
                </a:gridCol>
                <a:gridCol w="800100">
                  <a:extLst>
                    <a:ext uri="{9D8B030D-6E8A-4147-A177-3AD203B41FA5}">
                      <a16:colId xmlns:a16="http://schemas.microsoft.com/office/drawing/2014/main" val="20007"/>
                    </a:ext>
                  </a:extLst>
                </a:gridCol>
                <a:gridCol w="381635">
                  <a:extLst>
                    <a:ext uri="{9D8B030D-6E8A-4147-A177-3AD203B41FA5}">
                      <a16:colId xmlns:a16="http://schemas.microsoft.com/office/drawing/2014/main" val="20008"/>
                    </a:ext>
                  </a:extLst>
                </a:gridCol>
                <a:gridCol w="382904">
                  <a:extLst>
                    <a:ext uri="{9D8B030D-6E8A-4147-A177-3AD203B41FA5}">
                      <a16:colId xmlns:a16="http://schemas.microsoft.com/office/drawing/2014/main" val="20009"/>
                    </a:ext>
                  </a:extLst>
                </a:gridCol>
              </a:tblGrid>
              <a:tr h="293323">
                <a:tc gridSpan="4">
                  <a:txBody>
                    <a:bodyPr/>
                    <a:lstStyle/>
                    <a:p>
                      <a:pPr marL="826769">
                        <a:lnSpc>
                          <a:spcPts val="2185"/>
                        </a:lnSpc>
                      </a:pPr>
                      <a:r>
                        <a:rPr sz="2000" b="1" dirty="0">
                          <a:solidFill>
                            <a:srgbClr val="009999"/>
                          </a:solidFill>
                          <a:latin typeface="Times New Roman"/>
                          <a:cs typeface="Times New Roman"/>
                        </a:rPr>
                        <a:t>Claimed</a:t>
                      </a:r>
                      <a:endParaRPr sz="20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L="414020">
                        <a:lnSpc>
                          <a:spcPts val="2185"/>
                        </a:lnSpc>
                      </a:pPr>
                      <a:r>
                        <a:rPr sz="2000" b="1" dirty="0">
                          <a:solidFill>
                            <a:srgbClr val="009999"/>
                          </a:solidFill>
                          <a:latin typeface="Times New Roman"/>
                          <a:cs typeface="Times New Roman"/>
                        </a:rPr>
                        <a:t>Allocated</a:t>
                      </a:r>
                      <a:endParaRPr sz="20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L="374650">
                        <a:lnSpc>
                          <a:spcPts val="2185"/>
                        </a:lnSpc>
                      </a:pPr>
                      <a:r>
                        <a:rPr sz="2000" b="1" spc="-15" dirty="0">
                          <a:solidFill>
                            <a:srgbClr val="009999"/>
                          </a:solidFill>
                          <a:latin typeface="Times New Roman"/>
                          <a:cs typeface="Times New Roman"/>
                        </a:rPr>
                        <a:t>Available</a:t>
                      </a:r>
                      <a:endParaRPr sz="20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93323">
                <a:tc gridSpan="4">
                  <a:txBody>
                    <a:bodyPr/>
                    <a:lstStyle/>
                    <a:p>
                      <a:pPr marL="855980">
                        <a:lnSpc>
                          <a:spcPts val="2210"/>
                        </a:lnSpc>
                      </a:pPr>
                      <a:r>
                        <a:rPr sz="2000" b="1" dirty="0">
                          <a:solidFill>
                            <a:srgbClr val="009999"/>
                          </a:solidFill>
                          <a:latin typeface="Times New Roman"/>
                          <a:cs typeface="Times New Roman"/>
                        </a:rPr>
                        <a:t>R1 R2</a:t>
                      </a:r>
                      <a:r>
                        <a:rPr sz="2000" b="1" spc="-25" dirty="0">
                          <a:solidFill>
                            <a:srgbClr val="009999"/>
                          </a:solidFill>
                          <a:latin typeface="Times New Roman"/>
                          <a:cs typeface="Times New Roman"/>
                        </a:rPr>
                        <a:t> </a:t>
                      </a:r>
                      <a:r>
                        <a:rPr sz="2000" b="1" dirty="0">
                          <a:solidFill>
                            <a:srgbClr val="009999"/>
                          </a:solidFill>
                          <a:latin typeface="Times New Roman"/>
                          <a:cs typeface="Times New Roman"/>
                        </a:rPr>
                        <a:t>R3</a:t>
                      </a:r>
                      <a:endParaRPr sz="20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L="506095">
                        <a:lnSpc>
                          <a:spcPts val="2210"/>
                        </a:lnSpc>
                      </a:pPr>
                      <a:r>
                        <a:rPr sz="2000" b="1" dirty="0">
                          <a:solidFill>
                            <a:srgbClr val="009999"/>
                          </a:solidFill>
                          <a:latin typeface="Times New Roman"/>
                          <a:cs typeface="Times New Roman"/>
                        </a:rPr>
                        <a:t>R1 R2</a:t>
                      </a:r>
                      <a:r>
                        <a:rPr sz="2000" b="1" spc="-30" dirty="0">
                          <a:solidFill>
                            <a:srgbClr val="009999"/>
                          </a:solidFill>
                          <a:latin typeface="Times New Roman"/>
                          <a:cs typeface="Times New Roman"/>
                        </a:rPr>
                        <a:t> </a:t>
                      </a:r>
                      <a:r>
                        <a:rPr sz="2000" b="1" dirty="0">
                          <a:solidFill>
                            <a:srgbClr val="009999"/>
                          </a:solidFill>
                          <a:latin typeface="Times New Roman"/>
                          <a:cs typeface="Times New Roman"/>
                        </a:rPr>
                        <a:t>R3</a:t>
                      </a:r>
                      <a:endParaRPr sz="20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L="467995">
                        <a:lnSpc>
                          <a:spcPts val="2210"/>
                        </a:lnSpc>
                      </a:pPr>
                      <a:r>
                        <a:rPr sz="2000" b="1" dirty="0">
                          <a:solidFill>
                            <a:srgbClr val="009999"/>
                          </a:solidFill>
                          <a:latin typeface="Times New Roman"/>
                          <a:cs typeface="Times New Roman"/>
                        </a:rPr>
                        <a:t>R1 R2</a:t>
                      </a:r>
                      <a:r>
                        <a:rPr sz="2000" b="1" spc="-60" dirty="0">
                          <a:solidFill>
                            <a:srgbClr val="009999"/>
                          </a:solidFill>
                          <a:latin typeface="Times New Roman"/>
                          <a:cs typeface="Times New Roman"/>
                        </a:rPr>
                        <a:t> </a:t>
                      </a:r>
                      <a:r>
                        <a:rPr sz="2000" b="1" dirty="0">
                          <a:solidFill>
                            <a:srgbClr val="009999"/>
                          </a:solidFill>
                          <a:latin typeface="Times New Roman"/>
                          <a:cs typeface="Times New Roman"/>
                        </a:rPr>
                        <a:t>R3</a:t>
                      </a:r>
                      <a:endParaRPr sz="20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92730">
                <a:tc>
                  <a:txBody>
                    <a:bodyPr/>
                    <a:lstStyle/>
                    <a:p>
                      <a:pPr marL="31750">
                        <a:lnSpc>
                          <a:spcPct val="100000"/>
                        </a:lnSpc>
                        <a:spcBef>
                          <a:spcPts val="565"/>
                        </a:spcBef>
                      </a:pPr>
                      <a:r>
                        <a:rPr sz="2000" b="1" spc="-5" dirty="0">
                          <a:solidFill>
                            <a:srgbClr val="009999"/>
                          </a:solidFill>
                          <a:latin typeface="Times New Roman"/>
                          <a:cs typeface="Times New Roman"/>
                        </a:rPr>
                        <a:t>P1</a:t>
                      </a:r>
                      <a:endParaRPr sz="2000">
                        <a:latin typeface="Times New Roman"/>
                        <a:cs typeface="Times New Roman"/>
                      </a:endParaRPr>
                    </a:p>
                  </a:txBody>
                  <a:tcPr marL="0" marR="0" marT="71755" marB="0"/>
                </a:tc>
                <a:tc>
                  <a:txBody>
                    <a:bodyPr/>
                    <a:lstStyle/>
                    <a:p>
                      <a:pPr marR="118745" algn="r">
                        <a:lnSpc>
                          <a:spcPct val="100000"/>
                        </a:lnSpc>
                        <a:spcBef>
                          <a:spcPts val="565"/>
                        </a:spcBef>
                      </a:pPr>
                      <a:r>
                        <a:rPr sz="2000" b="1" dirty="0">
                          <a:solidFill>
                            <a:srgbClr val="009999"/>
                          </a:solidFill>
                          <a:latin typeface="Times New Roman"/>
                          <a:cs typeface="Times New Roman"/>
                        </a:rPr>
                        <a:t>3</a:t>
                      </a:r>
                      <a:endParaRPr sz="2000">
                        <a:latin typeface="Times New Roman"/>
                        <a:cs typeface="Times New Roman"/>
                      </a:endParaRPr>
                    </a:p>
                  </a:txBody>
                  <a:tcPr marL="0" marR="0" marT="71755" marB="0"/>
                </a:tc>
                <a:tc>
                  <a:txBody>
                    <a:bodyPr/>
                    <a:lstStyle/>
                    <a:p>
                      <a:pPr algn="ctr">
                        <a:lnSpc>
                          <a:spcPct val="100000"/>
                        </a:lnSpc>
                        <a:spcBef>
                          <a:spcPts val="565"/>
                        </a:spcBef>
                      </a:pPr>
                      <a:r>
                        <a:rPr sz="2000" b="1" dirty="0">
                          <a:solidFill>
                            <a:srgbClr val="009999"/>
                          </a:solidFill>
                          <a:latin typeface="Times New Roman"/>
                          <a:cs typeface="Times New Roman"/>
                        </a:rPr>
                        <a:t>2</a:t>
                      </a:r>
                      <a:endParaRPr sz="2000">
                        <a:latin typeface="Times New Roman"/>
                        <a:cs typeface="Times New Roman"/>
                      </a:endParaRPr>
                    </a:p>
                  </a:txBody>
                  <a:tcPr marL="0" marR="0" marT="71755" marB="0"/>
                </a:tc>
                <a:tc>
                  <a:txBody>
                    <a:bodyPr/>
                    <a:lstStyle/>
                    <a:p>
                      <a:pPr marL="127000">
                        <a:lnSpc>
                          <a:spcPct val="100000"/>
                        </a:lnSpc>
                        <a:spcBef>
                          <a:spcPts val="565"/>
                        </a:spcBef>
                      </a:pPr>
                      <a:r>
                        <a:rPr sz="2000" b="1" dirty="0">
                          <a:solidFill>
                            <a:srgbClr val="009999"/>
                          </a:solidFill>
                          <a:latin typeface="Times New Roman"/>
                          <a:cs typeface="Times New Roman"/>
                        </a:rPr>
                        <a:t>2</a:t>
                      </a:r>
                      <a:endParaRPr sz="2000">
                        <a:latin typeface="Times New Roman"/>
                        <a:cs typeface="Times New Roman"/>
                      </a:endParaRPr>
                    </a:p>
                  </a:txBody>
                  <a:tcPr marL="0" marR="0" marT="71755" marB="0"/>
                </a:tc>
                <a:tc>
                  <a:txBody>
                    <a:bodyPr/>
                    <a:lstStyle/>
                    <a:p>
                      <a:pPr marR="119380" algn="r">
                        <a:lnSpc>
                          <a:spcPct val="100000"/>
                        </a:lnSpc>
                        <a:spcBef>
                          <a:spcPts val="565"/>
                        </a:spcBef>
                      </a:pPr>
                      <a:r>
                        <a:rPr sz="2000" b="1" dirty="0">
                          <a:solidFill>
                            <a:srgbClr val="009999"/>
                          </a:solidFill>
                          <a:latin typeface="Times New Roman"/>
                          <a:cs typeface="Times New Roman"/>
                        </a:rPr>
                        <a:t>2</a:t>
                      </a:r>
                      <a:endParaRPr sz="2000">
                        <a:latin typeface="Times New Roman"/>
                        <a:cs typeface="Times New Roman"/>
                      </a:endParaRPr>
                    </a:p>
                  </a:txBody>
                  <a:tcPr marL="0" marR="0" marT="71755" marB="0"/>
                </a:tc>
                <a:tc>
                  <a:txBody>
                    <a:bodyPr/>
                    <a:lstStyle/>
                    <a:p>
                      <a:pPr algn="ctr">
                        <a:lnSpc>
                          <a:spcPct val="100000"/>
                        </a:lnSpc>
                        <a:spcBef>
                          <a:spcPts val="565"/>
                        </a:spcBef>
                      </a:pPr>
                      <a:r>
                        <a:rPr sz="2000" b="1" dirty="0">
                          <a:solidFill>
                            <a:srgbClr val="009999"/>
                          </a:solidFill>
                          <a:latin typeface="Times New Roman"/>
                          <a:cs typeface="Times New Roman"/>
                        </a:rPr>
                        <a:t>0</a:t>
                      </a:r>
                      <a:endParaRPr sz="2000">
                        <a:latin typeface="Times New Roman"/>
                        <a:cs typeface="Times New Roman"/>
                      </a:endParaRPr>
                    </a:p>
                  </a:txBody>
                  <a:tcPr marL="0" marR="0" marT="71755" marB="0"/>
                </a:tc>
                <a:tc>
                  <a:txBody>
                    <a:bodyPr/>
                    <a:lstStyle/>
                    <a:p>
                      <a:pPr marL="127000">
                        <a:lnSpc>
                          <a:spcPct val="100000"/>
                        </a:lnSpc>
                        <a:spcBef>
                          <a:spcPts val="565"/>
                        </a:spcBef>
                      </a:pPr>
                      <a:r>
                        <a:rPr sz="2000" b="1" dirty="0">
                          <a:solidFill>
                            <a:srgbClr val="009999"/>
                          </a:solidFill>
                          <a:latin typeface="Times New Roman"/>
                          <a:cs typeface="Times New Roman"/>
                        </a:rPr>
                        <a:t>1</a:t>
                      </a:r>
                      <a:endParaRPr sz="2000">
                        <a:latin typeface="Times New Roman"/>
                        <a:cs typeface="Times New Roman"/>
                      </a:endParaRPr>
                    </a:p>
                  </a:txBody>
                  <a:tcPr marL="0" marR="0" marT="71755" marB="0"/>
                </a:tc>
                <a:tc>
                  <a:txBody>
                    <a:bodyPr/>
                    <a:lstStyle/>
                    <a:p>
                      <a:pPr marR="118745" algn="r">
                        <a:lnSpc>
                          <a:spcPct val="100000"/>
                        </a:lnSpc>
                        <a:spcBef>
                          <a:spcPts val="565"/>
                        </a:spcBef>
                      </a:pPr>
                      <a:r>
                        <a:rPr sz="2000" b="1" dirty="0">
                          <a:solidFill>
                            <a:srgbClr val="009999"/>
                          </a:solidFill>
                          <a:latin typeface="Times New Roman"/>
                          <a:cs typeface="Times New Roman"/>
                        </a:rPr>
                        <a:t>0</a:t>
                      </a:r>
                      <a:endParaRPr sz="2000">
                        <a:latin typeface="Times New Roman"/>
                        <a:cs typeface="Times New Roman"/>
                      </a:endParaRPr>
                    </a:p>
                  </a:txBody>
                  <a:tcPr marL="0" marR="0" marT="71755" marB="0"/>
                </a:tc>
                <a:tc>
                  <a:txBody>
                    <a:bodyPr/>
                    <a:lstStyle/>
                    <a:p>
                      <a:pPr marL="126364">
                        <a:lnSpc>
                          <a:spcPct val="100000"/>
                        </a:lnSpc>
                        <a:spcBef>
                          <a:spcPts val="565"/>
                        </a:spcBef>
                      </a:pPr>
                      <a:r>
                        <a:rPr sz="2000" b="1" dirty="0">
                          <a:solidFill>
                            <a:srgbClr val="009999"/>
                          </a:solidFill>
                          <a:latin typeface="Times New Roman"/>
                          <a:cs typeface="Times New Roman"/>
                        </a:rPr>
                        <a:t>1</a:t>
                      </a:r>
                      <a:endParaRPr sz="2000">
                        <a:latin typeface="Times New Roman"/>
                        <a:cs typeface="Times New Roman"/>
                      </a:endParaRPr>
                    </a:p>
                  </a:txBody>
                  <a:tcPr marL="0" marR="0" marT="71755" marB="0"/>
                </a:tc>
                <a:tc>
                  <a:txBody>
                    <a:bodyPr/>
                    <a:lstStyle/>
                    <a:p>
                      <a:pPr marL="127000">
                        <a:lnSpc>
                          <a:spcPct val="100000"/>
                        </a:lnSpc>
                        <a:spcBef>
                          <a:spcPts val="565"/>
                        </a:spcBef>
                      </a:pPr>
                      <a:r>
                        <a:rPr sz="2000" b="1" dirty="0">
                          <a:solidFill>
                            <a:srgbClr val="009999"/>
                          </a:solidFill>
                          <a:latin typeface="Times New Roman"/>
                          <a:cs typeface="Times New Roman"/>
                        </a:rPr>
                        <a:t>1</a:t>
                      </a:r>
                      <a:endParaRPr sz="2000">
                        <a:latin typeface="Times New Roman"/>
                        <a:cs typeface="Times New Roman"/>
                      </a:endParaRPr>
                    </a:p>
                  </a:txBody>
                  <a:tcPr marL="0" marR="0" marT="71755" marB="0"/>
                </a:tc>
                <a:extLst>
                  <a:ext uri="{0D108BD9-81ED-4DB2-BD59-A6C34878D82A}">
                    <a16:rowId xmlns:a16="http://schemas.microsoft.com/office/drawing/2014/main" val="10002"/>
                  </a:ext>
                </a:extLst>
              </a:tr>
              <a:tr h="304800">
                <a:tc>
                  <a:txBody>
                    <a:bodyPr/>
                    <a:lstStyle/>
                    <a:p>
                      <a:pPr marL="31750">
                        <a:lnSpc>
                          <a:spcPts val="2275"/>
                        </a:lnSpc>
                      </a:pPr>
                      <a:r>
                        <a:rPr sz="2000" b="1" spc="-5" dirty="0">
                          <a:solidFill>
                            <a:srgbClr val="009999"/>
                          </a:solidFill>
                          <a:latin typeface="Times New Roman"/>
                          <a:cs typeface="Times New Roman"/>
                        </a:rPr>
                        <a:t>P2</a:t>
                      </a:r>
                      <a:endParaRPr sz="2000">
                        <a:latin typeface="Times New Roman"/>
                        <a:cs typeface="Times New Roman"/>
                      </a:endParaRPr>
                    </a:p>
                  </a:txBody>
                  <a:tcPr marL="0" marR="0" marT="0" marB="0"/>
                </a:tc>
                <a:tc>
                  <a:txBody>
                    <a:bodyPr/>
                    <a:lstStyle/>
                    <a:p>
                      <a:pPr marR="118745" algn="r">
                        <a:lnSpc>
                          <a:spcPts val="2275"/>
                        </a:lnSpc>
                      </a:pPr>
                      <a:r>
                        <a:rPr sz="2000" b="1" dirty="0">
                          <a:solidFill>
                            <a:srgbClr val="009999"/>
                          </a:solidFill>
                          <a:latin typeface="Times New Roman"/>
                          <a:cs typeface="Times New Roman"/>
                        </a:rPr>
                        <a:t>6</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7000">
                        <a:lnSpc>
                          <a:spcPts val="2275"/>
                        </a:lnSpc>
                      </a:pPr>
                      <a:r>
                        <a:rPr sz="2000" b="1" dirty="0">
                          <a:solidFill>
                            <a:srgbClr val="009999"/>
                          </a:solidFill>
                          <a:latin typeface="Times New Roman"/>
                          <a:cs typeface="Times New Roman"/>
                        </a:rPr>
                        <a:t>3</a:t>
                      </a:r>
                      <a:endParaRPr sz="2000">
                        <a:latin typeface="Times New Roman"/>
                        <a:cs typeface="Times New Roman"/>
                      </a:endParaRPr>
                    </a:p>
                  </a:txBody>
                  <a:tcPr marL="0" marR="0" marT="0" marB="0"/>
                </a:tc>
                <a:tc>
                  <a:txBody>
                    <a:bodyPr/>
                    <a:lstStyle/>
                    <a:p>
                      <a:pPr marR="119380" algn="r">
                        <a:lnSpc>
                          <a:spcPts val="2275"/>
                        </a:lnSpc>
                      </a:pPr>
                      <a:r>
                        <a:rPr sz="2000" b="1" dirty="0">
                          <a:solidFill>
                            <a:srgbClr val="009999"/>
                          </a:solidFill>
                          <a:latin typeface="Times New Roman"/>
                          <a:cs typeface="Times New Roman"/>
                        </a:rPr>
                        <a:t>5</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7000">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3"/>
                  </a:ext>
                </a:extLst>
              </a:tr>
              <a:tr h="304800">
                <a:tc>
                  <a:txBody>
                    <a:bodyPr/>
                    <a:lstStyle/>
                    <a:p>
                      <a:pPr marL="31750">
                        <a:lnSpc>
                          <a:spcPts val="2275"/>
                        </a:lnSpc>
                      </a:pPr>
                      <a:r>
                        <a:rPr sz="2000" b="1" spc="-5" dirty="0">
                          <a:solidFill>
                            <a:srgbClr val="009999"/>
                          </a:solidFill>
                          <a:latin typeface="Times New Roman"/>
                          <a:cs typeface="Times New Roman"/>
                        </a:rPr>
                        <a:t>P3</a:t>
                      </a:r>
                      <a:endParaRPr sz="2000">
                        <a:latin typeface="Times New Roman"/>
                        <a:cs typeface="Times New Roman"/>
                      </a:endParaRPr>
                    </a:p>
                  </a:txBody>
                  <a:tcPr marL="0" marR="0" marT="0" marB="0"/>
                </a:tc>
                <a:tc>
                  <a:txBody>
                    <a:bodyPr/>
                    <a:lstStyle/>
                    <a:p>
                      <a:pPr marR="118745" algn="r">
                        <a:lnSpc>
                          <a:spcPts val="2275"/>
                        </a:lnSpc>
                      </a:pPr>
                      <a:r>
                        <a:rPr sz="2000" b="1" dirty="0">
                          <a:solidFill>
                            <a:srgbClr val="009999"/>
                          </a:solidFill>
                          <a:latin typeface="Times New Roman"/>
                          <a:cs typeface="Times New Roman"/>
                        </a:rPr>
                        <a:t>3</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7000">
                        <a:lnSpc>
                          <a:spcPts val="2275"/>
                        </a:lnSpc>
                      </a:pPr>
                      <a:r>
                        <a:rPr sz="2000" b="1" dirty="0">
                          <a:solidFill>
                            <a:srgbClr val="009999"/>
                          </a:solidFill>
                          <a:latin typeface="Times New Roman"/>
                          <a:cs typeface="Times New Roman"/>
                        </a:rPr>
                        <a:t>4</a:t>
                      </a:r>
                      <a:endParaRPr sz="2000">
                        <a:latin typeface="Times New Roman"/>
                        <a:cs typeface="Times New Roman"/>
                      </a:endParaRPr>
                    </a:p>
                  </a:txBody>
                  <a:tcPr marL="0" marR="0" marT="0" marB="0"/>
                </a:tc>
                <a:tc>
                  <a:txBody>
                    <a:bodyPr/>
                    <a:lstStyle/>
                    <a:p>
                      <a:pPr marR="119380" algn="r">
                        <a:lnSpc>
                          <a:spcPts val="2275"/>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7000">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4"/>
                  </a:ext>
                </a:extLst>
              </a:tr>
              <a:tr h="293323">
                <a:tc>
                  <a:txBody>
                    <a:bodyPr/>
                    <a:lstStyle/>
                    <a:p>
                      <a:pPr marL="31750">
                        <a:lnSpc>
                          <a:spcPts val="2210"/>
                        </a:lnSpc>
                      </a:pPr>
                      <a:r>
                        <a:rPr sz="2000" b="1" spc="-5" dirty="0">
                          <a:solidFill>
                            <a:srgbClr val="009999"/>
                          </a:solidFill>
                          <a:latin typeface="Times New Roman"/>
                          <a:cs typeface="Times New Roman"/>
                        </a:rPr>
                        <a:t>P4</a:t>
                      </a:r>
                      <a:endParaRPr sz="2000">
                        <a:latin typeface="Times New Roman"/>
                        <a:cs typeface="Times New Roman"/>
                      </a:endParaRPr>
                    </a:p>
                  </a:txBody>
                  <a:tcPr marL="0" marR="0" marT="0" marB="0"/>
                </a:tc>
                <a:tc>
                  <a:txBody>
                    <a:bodyPr/>
                    <a:lstStyle/>
                    <a:p>
                      <a:pPr marR="118745" algn="r">
                        <a:lnSpc>
                          <a:spcPts val="2210"/>
                        </a:lnSpc>
                      </a:pPr>
                      <a:r>
                        <a:rPr sz="2000" b="1" dirty="0">
                          <a:solidFill>
                            <a:srgbClr val="009999"/>
                          </a:solidFill>
                          <a:latin typeface="Times New Roman"/>
                          <a:cs typeface="Times New Roman"/>
                        </a:rPr>
                        <a:t>4</a:t>
                      </a:r>
                      <a:endParaRPr sz="2000">
                        <a:latin typeface="Times New Roman"/>
                        <a:cs typeface="Times New Roman"/>
                      </a:endParaRPr>
                    </a:p>
                  </a:txBody>
                  <a:tcPr marL="0" marR="0" marT="0" marB="0"/>
                </a:tc>
                <a:tc>
                  <a:txBody>
                    <a:bodyPr/>
                    <a:lstStyle/>
                    <a:p>
                      <a:pPr algn="ctr">
                        <a:lnSpc>
                          <a:spcPts val="2210"/>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marL="127000">
                        <a:lnSpc>
                          <a:spcPts val="2210"/>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marR="119380" algn="r">
                        <a:lnSpc>
                          <a:spcPts val="221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gn="ctr">
                        <a:lnSpc>
                          <a:spcPts val="221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7000">
                        <a:lnSpc>
                          <a:spcPts val="2210"/>
                        </a:lnSpc>
                      </a:pPr>
                      <a:r>
                        <a:rPr sz="2000" b="1" dirty="0">
                          <a:solidFill>
                            <a:srgbClr val="009999"/>
                          </a:solidFill>
                          <a:latin typeface="Times New Roman"/>
                          <a:cs typeface="Times New Roman"/>
                        </a:rPr>
                        <a:t>2</a:t>
                      </a:r>
                      <a:endParaRPr sz="20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extLst>
                  <a:ext uri="{0D108BD9-81ED-4DB2-BD59-A6C34878D82A}">
                    <a16:rowId xmlns:a16="http://schemas.microsoft.com/office/drawing/2014/main" val="10005"/>
                  </a:ext>
                </a:extLst>
              </a:tr>
            </a:tbl>
          </a:graphicData>
        </a:graphic>
      </p:graphicFrame>
      <p:sp>
        <p:nvSpPr>
          <p:cNvPr id="7" name="object 7"/>
          <p:cNvSpPr/>
          <p:nvPr/>
        </p:nvSpPr>
        <p:spPr>
          <a:xfrm>
            <a:off x="1159154" y="5143500"/>
            <a:ext cx="213359" cy="219456"/>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489328" y="4978400"/>
            <a:ext cx="6845934" cy="1239520"/>
          </a:xfrm>
          <a:prstGeom prst="rect">
            <a:avLst/>
          </a:prstGeom>
        </p:spPr>
        <p:txBody>
          <a:bodyPr vert="horz" wrap="square" lIns="0" tIns="635" rIns="0" bIns="0" rtlCol="0">
            <a:spAutoFit/>
          </a:bodyPr>
          <a:lstStyle/>
          <a:p>
            <a:pPr marL="12700" marR="5080">
              <a:lnSpc>
                <a:spcPct val="103099"/>
              </a:lnSpc>
              <a:spcBef>
                <a:spcPts val="5"/>
              </a:spcBef>
            </a:pPr>
            <a:r>
              <a:rPr sz="2600" b="1" dirty="0">
                <a:solidFill>
                  <a:srgbClr val="006666"/>
                </a:solidFill>
                <a:latin typeface="Arial"/>
                <a:cs typeface="Arial"/>
              </a:rPr>
              <a:t>This state </a:t>
            </a:r>
            <a:r>
              <a:rPr sz="2600" b="1" spc="-5" dirty="0">
                <a:solidFill>
                  <a:srgbClr val="006666"/>
                </a:solidFill>
                <a:latin typeface="Arial"/>
                <a:cs typeface="Arial"/>
              </a:rPr>
              <a:t>is </a:t>
            </a:r>
            <a:r>
              <a:rPr sz="2600" b="1" dirty="0">
                <a:solidFill>
                  <a:srgbClr val="006666"/>
                </a:solidFill>
                <a:latin typeface="Arial"/>
                <a:cs typeface="Arial"/>
              </a:rPr>
              <a:t>not safe </a:t>
            </a:r>
            <a:r>
              <a:rPr sz="2600" b="1" spc="5" dirty="0">
                <a:solidFill>
                  <a:srgbClr val="006666"/>
                </a:solidFill>
                <a:latin typeface="Arial"/>
                <a:cs typeface="Arial"/>
              </a:rPr>
              <a:t>because, </a:t>
            </a:r>
            <a:r>
              <a:rPr sz="2600" b="1" dirty="0">
                <a:solidFill>
                  <a:srgbClr val="006666"/>
                </a:solidFill>
                <a:latin typeface="Arial"/>
                <a:cs typeface="Arial"/>
              </a:rPr>
              <a:t>to</a:t>
            </a:r>
            <a:r>
              <a:rPr sz="2600" b="1" spc="-65" dirty="0">
                <a:solidFill>
                  <a:srgbClr val="006666"/>
                </a:solidFill>
                <a:latin typeface="Arial"/>
                <a:cs typeface="Arial"/>
              </a:rPr>
              <a:t> </a:t>
            </a:r>
            <a:r>
              <a:rPr sz="2600" b="1" dirty="0">
                <a:solidFill>
                  <a:srgbClr val="006666"/>
                </a:solidFill>
                <a:latin typeface="Arial"/>
                <a:cs typeface="Arial"/>
              </a:rPr>
              <a:t>complete,  each process requires a unit of R1. The  request is refused: P1 is</a:t>
            </a:r>
            <a:r>
              <a:rPr sz="2600" b="1" spc="-35" dirty="0">
                <a:solidFill>
                  <a:srgbClr val="006666"/>
                </a:solidFill>
                <a:latin typeface="Arial"/>
                <a:cs typeface="Arial"/>
              </a:rPr>
              <a:t> </a:t>
            </a:r>
            <a:r>
              <a:rPr sz="2600" b="1" spc="5" dirty="0">
                <a:solidFill>
                  <a:srgbClr val="006666"/>
                </a:solidFill>
                <a:latin typeface="Arial"/>
                <a:cs typeface="Arial"/>
              </a:rPr>
              <a:t>blocked.</a:t>
            </a:r>
            <a:endParaRPr sz="260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5454" y="321690"/>
            <a:ext cx="6321146" cy="513715"/>
          </a:xfrm>
          <a:prstGeom prst="rect">
            <a:avLst/>
          </a:prstGeom>
        </p:spPr>
        <p:txBody>
          <a:bodyPr vert="horz" wrap="square" lIns="0" tIns="12700" rIns="0" bIns="0" rtlCol="0">
            <a:spAutoFit/>
          </a:bodyPr>
          <a:lstStyle/>
          <a:p>
            <a:pPr marL="12700">
              <a:lnSpc>
                <a:spcPct val="100000"/>
              </a:lnSpc>
              <a:spcBef>
                <a:spcPts val="100"/>
              </a:spcBef>
            </a:pPr>
            <a:r>
              <a:rPr dirty="0"/>
              <a:t>Banker's algorithm:</a:t>
            </a:r>
            <a:r>
              <a:rPr spc="-105" dirty="0"/>
              <a:t> </a:t>
            </a:r>
            <a:r>
              <a:rPr dirty="0"/>
              <a:t>comments</a:t>
            </a:r>
          </a:p>
        </p:txBody>
      </p:sp>
      <p:sp>
        <p:nvSpPr>
          <p:cNvPr id="4" name="object 4"/>
          <p:cNvSpPr/>
          <p:nvPr/>
        </p:nvSpPr>
        <p:spPr>
          <a:xfrm>
            <a:off x="992428" y="1310639"/>
            <a:ext cx="207263" cy="21031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49577" y="2064715"/>
            <a:ext cx="307847" cy="3172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92428" y="3385058"/>
            <a:ext cx="222503" cy="2286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49577" y="4190110"/>
            <a:ext cx="307847" cy="316992"/>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body" idx="1"/>
          </p:nvPr>
        </p:nvSpPr>
        <p:spPr>
          <a:prstGeom prst="rect">
            <a:avLst/>
          </a:prstGeom>
        </p:spPr>
        <p:txBody>
          <a:bodyPr vert="horz" wrap="square" lIns="0" tIns="12065" rIns="0" bIns="0" rtlCol="0">
            <a:spAutoFit/>
          </a:bodyPr>
          <a:lstStyle/>
          <a:p>
            <a:pPr marL="912494" marR="210820">
              <a:lnSpc>
                <a:spcPct val="100000"/>
              </a:lnSpc>
              <a:spcBef>
                <a:spcPts val="95"/>
              </a:spcBef>
            </a:pPr>
            <a:r>
              <a:rPr sz="2500" spc="-5" dirty="0"/>
              <a:t>A safe state is </a:t>
            </a:r>
            <a:r>
              <a:rPr sz="2500" dirty="0"/>
              <a:t>without </a:t>
            </a:r>
            <a:r>
              <a:rPr sz="2500" spc="-5" dirty="0"/>
              <a:t>a deadlock. But a unsafe  state does not necessarily contain a</a:t>
            </a:r>
            <a:r>
              <a:rPr sz="2500" spc="95" dirty="0"/>
              <a:t> </a:t>
            </a:r>
            <a:r>
              <a:rPr sz="2500" spc="-5" dirty="0"/>
              <a:t>deadlock.</a:t>
            </a:r>
            <a:endParaRPr sz="2500"/>
          </a:p>
          <a:p>
            <a:pPr marL="1313180" marR="461645">
              <a:lnSpc>
                <a:spcPct val="100000"/>
              </a:lnSpc>
              <a:spcBef>
                <a:spcPts val="600"/>
              </a:spcBef>
            </a:pPr>
            <a:r>
              <a:rPr sz="2500" b="0" spc="-10" dirty="0">
                <a:latin typeface="Arial"/>
                <a:cs typeface="Arial"/>
              </a:rPr>
              <a:t>Ex: </a:t>
            </a:r>
            <a:r>
              <a:rPr sz="2500" b="0" dirty="0">
                <a:latin typeface="Arial"/>
                <a:cs typeface="Arial"/>
              </a:rPr>
              <a:t>P1 </a:t>
            </a:r>
            <a:r>
              <a:rPr sz="2500" b="0" spc="-5" dirty="0">
                <a:latin typeface="Arial"/>
                <a:cs typeface="Arial"/>
              </a:rPr>
              <a:t>from the previous unsafe state could  temporarily release a unit from </a:t>
            </a:r>
            <a:r>
              <a:rPr sz="2500" b="0" spc="-10" dirty="0">
                <a:latin typeface="Arial"/>
                <a:cs typeface="Arial"/>
              </a:rPr>
              <a:t>R1 </a:t>
            </a:r>
            <a:r>
              <a:rPr sz="2500" b="0" spc="-5" dirty="0">
                <a:latin typeface="Arial"/>
                <a:cs typeface="Arial"/>
              </a:rPr>
              <a:t>and </a:t>
            </a:r>
            <a:r>
              <a:rPr sz="2500" b="0" spc="-10" dirty="0">
                <a:latin typeface="Arial"/>
                <a:cs typeface="Arial"/>
              </a:rPr>
              <a:t>R3 </a:t>
            </a:r>
            <a:r>
              <a:rPr sz="2500" b="0" dirty="0">
                <a:latin typeface="Arial"/>
                <a:cs typeface="Arial"/>
              </a:rPr>
              <a:t>and  </a:t>
            </a:r>
            <a:r>
              <a:rPr sz="2500" b="0" spc="-5" dirty="0">
                <a:latin typeface="Arial"/>
                <a:cs typeface="Arial"/>
              </a:rPr>
              <a:t>thus return to a safe</a:t>
            </a:r>
            <a:r>
              <a:rPr sz="2500" b="0" spc="70" dirty="0">
                <a:latin typeface="Arial"/>
                <a:cs typeface="Arial"/>
              </a:rPr>
              <a:t> </a:t>
            </a:r>
            <a:r>
              <a:rPr sz="2500" b="0" spc="-5" dirty="0">
                <a:latin typeface="Arial"/>
                <a:cs typeface="Arial"/>
              </a:rPr>
              <a:t>state</a:t>
            </a:r>
            <a:endParaRPr sz="2500">
              <a:latin typeface="Arial"/>
              <a:cs typeface="Arial"/>
            </a:endParaRPr>
          </a:p>
          <a:p>
            <a:pPr marL="912494" marR="5080">
              <a:lnSpc>
                <a:spcPct val="100000"/>
              </a:lnSpc>
              <a:spcBef>
                <a:spcPts val="640"/>
              </a:spcBef>
            </a:pPr>
            <a:r>
              <a:rPr sz="2700" spc="-5" dirty="0"/>
              <a:t>so </a:t>
            </a:r>
            <a:r>
              <a:rPr sz="2700" dirty="0"/>
              <a:t>it is </a:t>
            </a:r>
            <a:r>
              <a:rPr sz="2700" spc="-5" dirty="0"/>
              <a:t>possible </a:t>
            </a:r>
            <a:r>
              <a:rPr sz="2700" dirty="0"/>
              <a:t>that </a:t>
            </a:r>
            <a:r>
              <a:rPr sz="2700" spc="-5" dirty="0"/>
              <a:t>some processes have </a:t>
            </a:r>
            <a:r>
              <a:rPr sz="2700" dirty="0"/>
              <a:t>to  wait </a:t>
            </a:r>
            <a:r>
              <a:rPr sz="2700" spc="-5" dirty="0"/>
              <a:t>without </a:t>
            </a:r>
            <a:r>
              <a:rPr sz="2700" dirty="0"/>
              <a:t>it being</a:t>
            </a:r>
            <a:r>
              <a:rPr sz="2700" spc="-5" dirty="0"/>
              <a:t> necessary</a:t>
            </a:r>
            <a:endParaRPr sz="2700"/>
          </a:p>
          <a:p>
            <a:pPr marL="1313180">
              <a:lnSpc>
                <a:spcPct val="100000"/>
              </a:lnSpc>
              <a:spcBef>
                <a:spcPts val="610"/>
              </a:spcBef>
            </a:pPr>
            <a:r>
              <a:rPr sz="2500" b="0" spc="-5" dirty="0">
                <a:latin typeface="Arial"/>
                <a:cs typeface="Arial"/>
              </a:rPr>
              <a:t>sub-optimal use of</a:t>
            </a:r>
            <a:r>
              <a:rPr sz="2500" b="0" spc="20" dirty="0">
                <a:latin typeface="Arial"/>
                <a:cs typeface="Arial"/>
              </a:rPr>
              <a:t> </a:t>
            </a:r>
            <a:r>
              <a:rPr sz="2500" b="0" spc="-5" dirty="0">
                <a:latin typeface="Arial"/>
                <a:cs typeface="Arial"/>
              </a:rPr>
              <a:t>resources</a:t>
            </a:r>
            <a:endParaRPr sz="2500">
              <a:latin typeface="Arial"/>
              <a:cs typeface="Arial"/>
            </a:endParaRPr>
          </a:p>
          <a:p>
            <a:pPr marL="912494" marR="974090">
              <a:lnSpc>
                <a:spcPct val="100000"/>
              </a:lnSpc>
              <a:spcBef>
                <a:spcPts val="600"/>
              </a:spcBef>
            </a:pPr>
            <a:r>
              <a:rPr sz="2500" spc="-5" dirty="0"/>
              <a:t>All the algorithms used to avoid deadlock  assume that each </a:t>
            </a:r>
            <a:r>
              <a:rPr sz="2500" dirty="0"/>
              <a:t>process </a:t>
            </a:r>
            <a:r>
              <a:rPr sz="2500" spc="-5" dirty="0"/>
              <a:t>is independent:  </a:t>
            </a:r>
            <a:r>
              <a:rPr sz="2500" dirty="0"/>
              <a:t>without </a:t>
            </a:r>
            <a:r>
              <a:rPr sz="2500" spc="-5" dirty="0"/>
              <a:t>synchronization</a:t>
            </a:r>
            <a:r>
              <a:rPr sz="2500" spc="55" dirty="0"/>
              <a:t> </a:t>
            </a:r>
            <a:r>
              <a:rPr sz="2500" spc="-5" dirty="0"/>
              <a:t>constraint</a:t>
            </a:r>
            <a:endParaRPr sz="2500"/>
          </a:p>
        </p:txBody>
      </p:sp>
      <p:sp>
        <p:nvSpPr>
          <p:cNvPr id="9" name="object 9"/>
          <p:cNvSpPr/>
          <p:nvPr/>
        </p:nvSpPr>
        <p:spPr>
          <a:xfrm>
            <a:off x="992428" y="4731130"/>
            <a:ext cx="207263" cy="210312"/>
          </a:xfrm>
          <a:prstGeom prst="rect">
            <a:avLst/>
          </a:prstGeom>
          <a:blipFill>
            <a:blip r:embed="rId2"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469849"/>
            <a:ext cx="2623922" cy="514350"/>
          </a:xfrm>
          <a:prstGeom prst="rect">
            <a:avLst/>
          </a:prstGeom>
        </p:spPr>
        <p:txBody>
          <a:bodyPr vert="horz" wrap="square" lIns="0" tIns="13335" rIns="0" bIns="0" rtlCol="0">
            <a:spAutoFit/>
          </a:bodyPr>
          <a:lstStyle/>
          <a:p>
            <a:pPr marL="12700">
              <a:lnSpc>
                <a:spcPct val="100000"/>
              </a:lnSpc>
              <a:spcBef>
                <a:spcPts val="105"/>
              </a:spcBef>
            </a:pPr>
            <a:r>
              <a:rPr dirty="0"/>
              <a:t>Example</a:t>
            </a:r>
            <a:r>
              <a:rPr spc="-95" dirty="0"/>
              <a:t> </a:t>
            </a:r>
            <a:r>
              <a:rPr dirty="0"/>
              <a:t>2</a:t>
            </a:r>
          </a:p>
        </p:txBody>
      </p:sp>
      <p:sp>
        <p:nvSpPr>
          <p:cNvPr id="6" name="object 6"/>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336928" y="1321434"/>
            <a:ext cx="1853564"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666"/>
                </a:solidFill>
                <a:latin typeface="Arial"/>
                <a:cs typeface="Arial"/>
              </a:rPr>
              <a:t>Semaphores</a:t>
            </a:r>
            <a:endParaRPr sz="2400">
              <a:latin typeface="Arial"/>
              <a:cs typeface="Arial"/>
            </a:endParaRPr>
          </a:p>
        </p:txBody>
      </p:sp>
      <p:sp>
        <p:nvSpPr>
          <p:cNvPr id="8" name="object 8"/>
          <p:cNvSpPr txBox="1"/>
          <p:nvPr/>
        </p:nvSpPr>
        <p:spPr>
          <a:xfrm>
            <a:off x="3887470" y="1687449"/>
            <a:ext cx="1194435" cy="1342390"/>
          </a:xfrm>
          <a:prstGeom prst="rect">
            <a:avLst/>
          </a:prstGeom>
        </p:spPr>
        <p:txBody>
          <a:bodyPr vert="horz" wrap="square" lIns="0" tIns="85725" rIns="0" bIns="0" rtlCol="0">
            <a:spAutoFit/>
          </a:bodyPr>
          <a:lstStyle/>
          <a:p>
            <a:pPr marL="683895">
              <a:lnSpc>
                <a:spcPct val="100000"/>
              </a:lnSpc>
              <a:spcBef>
                <a:spcPts val="675"/>
              </a:spcBef>
            </a:pPr>
            <a:r>
              <a:rPr sz="2400" spc="-5" dirty="0">
                <a:solidFill>
                  <a:srgbClr val="006666"/>
                </a:solidFill>
                <a:latin typeface="Arial"/>
                <a:cs typeface="Arial"/>
              </a:rPr>
              <a:t>P</a:t>
            </a:r>
            <a:r>
              <a:rPr sz="2400" spc="-7" baseline="-20833" dirty="0">
                <a:solidFill>
                  <a:srgbClr val="006666"/>
                </a:solidFill>
                <a:latin typeface="Arial"/>
                <a:cs typeface="Arial"/>
              </a:rPr>
              <a:t>0</a:t>
            </a:r>
            <a:endParaRPr sz="2400" baseline="-20833">
              <a:latin typeface="Arial"/>
              <a:cs typeface="Arial"/>
            </a:endParaRPr>
          </a:p>
          <a:p>
            <a:pPr marL="38100">
              <a:lnSpc>
                <a:spcPct val="100000"/>
              </a:lnSpc>
              <a:spcBef>
                <a:spcPts val="575"/>
              </a:spcBef>
            </a:pPr>
            <a:r>
              <a:rPr sz="2400" i="1" spc="-5" dirty="0">
                <a:solidFill>
                  <a:srgbClr val="006666"/>
                </a:solidFill>
                <a:latin typeface="Arial"/>
                <a:cs typeface="Arial"/>
              </a:rPr>
              <a:t>wait</a:t>
            </a:r>
            <a:r>
              <a:rPr sz="2400" i="1" spc="-90" dirty="0">
                <a:solidFill>
                  <a:srgbClr val="006666"/>
                </a:solidFill>
                <a:latin typeface="Arial"/>
                <a:cs typeface="Arial"/>
              </a:rPr>
              <a:t> </a:t>
            </a:r>
            <a:r>
              <a:rPr sz="2400" i="1" dirty="0">
                <a:solidFill>
                  <a:srgbClr val="006666"/>
                </a:solidFill>
                <a:latin typeface="Arial"/>
                <a:cs typeface="Arial"/>
              </a:rPr>
              <a:t>(A);</a:t>
            </a:r>
            <a:endParaRPr sz="2400">
              <a:latin typeface="Arial"/>
              <a:cs typeface="Arial"/>
            </a:endParaRPr>
          </a:p>
          <a:p>
            <a:pPr marL="38100">
              <a:lnSpc>
                <a:spcPct val="100000"/>
              </a:lnSpc>
              <a:spcBef>
                <a:spcPts val="575"/>
              </a:spcBef>
            </a:pPr>
            <a:r>
              <a:rPr sz="2400" i="1" spc="-5" dirty="0">
                <a:solidFill>
                  <a:srgbClr val="006666"/>
                </a:solidFill>
                <a:latin typeface="Arial"/>
                <a:cs typeface="Arial"/>
              </a:rPr>
              <a:t>wait</a:t>
            </a:r>
            <a:r>
              <a:rPr sz="2400" i="1" spc="-90" dirty="0">
                <a:solidFill>
                  <a:srgbClr val="006666"/>
                </a:solidFill>
                <a:latin typeface="Arial"/>
                <a:cs typeface="Arial"/>
              </a:rPr>
              <a:t> </a:t>
            </a:r>
            <a:r>
              <a:rPr sz="2400" i="1" dirty="0">
                <a:solidFill>
                  <a:srgbClr val="006666"/>
                </a:solidFill>
                <a:latin typeface="Arial"/>
                <a:cs typeface="Arial"/>
              </a:rPr>
              <a:t>(B);</a:t>
            </a:r>
            <a:endParaRPr sz="2400">
              <a:latin typeface="Arial"/>
              <a:cs typeface="Arial"/>
            </a:endParaRPr>
          </a:p>
        </p:txBody>
      </p:sp>
      <p:sp>
        <p:nvSpPr>
          <p:cNvPr id="9" name="object 9"/>
          <p:cNvSpPr txBox="1"/>
          <p:nvPr/>
        </p:nvSpPr>
        <p:spPr>
          <a:xfrm>
            <a:off x="6615938" y="1687449"/>
            <a:ext cx="1038860" cy="1342390"/>
          </a:xfrm>
          <a:prstGeom prst="rect">
            <a:avLst/>
          </a:prstGeom>
        </p:spPr>
        <p:txBody>
          <a:bodyPr vert="horz" wrap="square" lIns="0" tIns="85725" rIns="0" bIns="0" rtlCol="0">
            <a:spAutoFit/>
          </a:bodyPr>
          <a:lstStyle/>
          <a:p>
            <a:pPr marL="38100">
              <a:lnSpc>
                <a:spcPct val="100000"/>
              </a:lnSpc>
              <a:spcBef>
                <a:spcPts val="675"/>
              </a:spcBef>
            </a:pPr>
            <a:r>
              <a:rPr sz="2400" spc="-5" dirty="0">
                <a:solidFill>
                  <a:srgbClr val="006666"/>
                </a:solidFill>
                <a:latin typeface="Arial"/>
                <a:cs typeface="Arial"/>
              </a:rPr>
              <a:t>P</a:t>
            </a:r>
            <a:r>
              <a:rPr sz="2400" spc="-7" baseline="-20833" dirty="0">
                <a:solidFill>
                  <a:srgbClr val="006666"/>
                </a:solidFill>
                <a:latin typeface="Arial"/>
                <a:cs typeface="Arial"/>
              </a:rPr>
              <a:t>1</a:t>
            </a:r>
            <a:endParaRPr sz="2400" baseline="-20833">
              <a:latin typeface="Arial"/>
              <a:cs typeface="Arial"/>
            </a:endParaRPr>
          </a:p>
          <a:p>
            <a:pPr marL="52705" marR="30480">
              <a:lnSpc>
                <a:spcPct val="120000"/>
              </a:lnSpc>
            </a:pPr>
            <a:r>
              <a:rPr sz="2400" i="1" spc="-5" dirty="0">
                <a:solidFill>
                  <a:srgbClr val="006666"/>
                </a:solidFill>
                <a:latin typeface="Arial"/>
                <a:cs typeface="Arial"/>
              </a:rPr>
              <a:t>w</a:t>
            </a:r>
            <a:r>
              <a:rPr sz="2400" i="1" spc="-15" dirty="0">
                <a:solidFill>
                  <a:srgbClr val="006666"/>
                </a:solidFill>
                <a:latin typeface="Arial"/>
                <a:cs typeface="Arial"/>
              </a:rPr>
              <a:t>a</a:t>
            </a:r>
            <a:r>
              <a:rPr sz="2400" i="1" dirty="0">
                <a:solidFill>
                  <a:srgbClr val="006666"/>
                </a:solidFill>
                <a:latin typeface="Arial"/>
                <a:cs typeface="Arial"/>
              </a:rPr>
              <a:t>it(B)  </a:t>
            </a:r>
            <a:r>
              <a:rPr sz="2400" i="1" spc="-5" dirty="0">
                <a:solidFill>
                  <a:srgbClr val="006666"/>
                </a:solidFill>
                <a:latin typeface="Arial"/>
                <a:cs typeface="Arial"/>
              </a:rPr>
              <a:t>w</a:t>
            </a:r>
            <a:r>
              <a:rPr sz="2400" i="1" spc="-15" dirty="0">
                <a:solidFill>
                  <a:srgbClr val="006666"/>
                </a:solidFill>
                <a:latin typeface="Arial"/>
                <a:cs typeface="Arial"/>
              </a:rPr>
              <a:t>a</a:t>
            </a:r>
            <a:r>
              <a:rPr sz="2400" i="1" dirty="0">
                <a:solidFill>
                  <a:srgbClr val="006666"/>
                </a:solidFill>
                <a:latin typeface="Arial"/>
                <a:cs typeface="Arial"/>
              </a:rPr>
              <a:t>it(A)</a:t>
            </a:r>
            <a:endParaRPr sz="2400">
              <a:latin typeface="Arial"/>
              <a:cs typeface="Arial"/>
            </a:endParaRPr>
          </a:p>
        </p:txBody>
      </p:sp>
      <p:sp>
        <p:nvSpPr>
          <p:cNvPr id="10" name="object 10"/>
          <p:cNvSpPr/>
          <p:nvPr/>
        </p:nvSpPr>
        <p:spPr>
          <a:xfrm>
            <a:off x="1006754" y="3817365"/>
            <a:ext cx="198119" cy="20269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463928" y="4161790"/>
            <a:ext cx="271272" cy="28041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463928" y="4563821"/>
            <a:ext cx="271272" cy="28072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463928" y="4966715"/>
            <a:ext cx="271272" cy="2804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463928" y="5369052"/>
            <a:ext cx="271272" cy="280416"/>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1921129" y="5788152"/>
            <a:ext cx="213360" cy="219456"/>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1336928" y="3589648"/>
            <a:ext cx="6849745" cy="2440940"/>
          </a:xfrm>
          <a:prstGeom prst="rect">
            <a:avLst/>
          </a:prstGeom>
        </p:spPr>
        <p:txBody>
          <a:bodyPr vert="horz" wrap="square" lIns="0" tIns="13970" rIns="0" bIns="0" rtlCol="0">
            <a:spAutoFit/>
          </a:bodyPr>
          <a:lstStyle/>
          <a:p>
            <a:pPr marL="413384" marR="2931160" indent="-401320">
              <a:lnSpc>
                <a:spcPct val="119600"/>
              </a:lnSpc>
              <a:spcBef>
                <a:spcPts val="110"/>
              </a:spcBef>
            </a:pPr>
            <a:r>
              <a:rPr sz="2400" b="1" spc="-5" dirty="0">
                <a:solidFill>
                  <a:srgbClr val="FF9966"/>
                </a:solidFill>
                <a:latin typeface="Arial"/>
                <a:cs typeface="Arial"/>
              </a:rPr>
              <a:t>Deadlock </a:t>
            </a:r>
            <a:r>
              <a:rPr sz="2400" b="1" spc="-5" dirty="0">
                <a:solidFill>
                  <a:srgbClr val="006666"/>
                </a:solidFill>
                <a:latin typeface="Arial"/>
                <a:cs typeface="Arial"/>
              </a:rPr>
              <a:t>Scenario:  </a:t>
            </a:r>
            <a:r>
              <a:rPr sz="2200" spc="-5" dirty="0">
                <a:solidFill>
                  <a:srgbClr val="006666"/>
                </a:solidFill>
                <a:latin typeface="Arial"/>
                <a:cs typeface="Arial"/>
              </a:rPr>
              <a:t>initialization of A and B to 1  P0 executes wait (A), A = 0  P1 executes wait (B), B = 0  P0 and P1 cannot go</a:t>
            </a:r>
            <a:r>
              <a:rPr sz="2200" spc="15" dirty="0">
                <a:solidFill>
                  <a:srgbClr val="006666"/>
                </a:solidFill>
                <a:latin typeface="Arial"/>
                <a:cs typeface="Arial"/>
              </a:rPr>
              <a:t> </a:t>
            </a:r>
            <a:r>
              <a:rPr sz="2200" spc="-5" dirty="0">
                <a:solidFill>
                  <a:srgbClr val="006666"/>
                </a:solidFill>
                <a:latin typeface="Arial"/>
                <a:cs typeface="Arial"/>
              </a:rPr>
              <a:t>further</a:t>
            </a:r>
            <a:endParaRPr sz="2200">
              <a:latin typeface="Arial"/>
              <a:cs typeface="Arial"/>
            </a:endParaRPr>
          </a:p>
          <a:p>
            <a:pPr marL="812800">
              <a:lnSpc>
                <a:spcPct val="100000"/>
              </a:lnSpc>
              <a:spcBef>
                <a:spcPts val="490"/>
              </a:spcBef>
            </a:pPr>
            <a:r>
              <a:rPr sz="2000" dirty="0">
                <a:solidFill>
                  <a:srgbClr val="006666"/>
                </a:solidFill>
                <a:latin typeface="Arial"/>
                <a:cs typeface="Arial"/>
              </a:rPr>
              <a:t>What happens instead if P0 fully executes before</a:t>
            </a:r>
            <a:r>
              <a:rPr sz="2000" spc="-180" dirty="0">
                <a:solidFill>
                  <a:srgbClr val="006666"/>
                </a:solidFill>
                <a:latin typeface="Arial"/>
                <a:cs typeface="Arial"/>
              </a:rPr>
              <a:t> </a:t>
            </a:r>
            <a:r>
              <a:rPr sz="2000" dirty="0">
                <a:solidFill>
                  <a:srgbClr val="006666"/>
                </a:solidFill>
                <a:latin typeface="Arial"/>
                <a:cs typeface="Arial"/>
              </a:rPr>
              <a:t>P1?</a:t>
            </a:r>
            <a:endParaRPr sz="2000">
              <a:latin typeface="Arial"/>
              <a:cs typeface="Arial"/>
            </a:endParaRPr>
          </a:p>
        </p:txBody>
      </p:sp>
      <p:sp>
        <p:nvSpPr>
          <p:cNvPr id="17" name="object 17"/>
          <p:cNvSpPr/>
          <p:nvPr/>
        </p:nvSpPr>
        <p:spPr>
          <a:xfrm>
            <a:off x="5173218" y="2344165"/>
            <a:ext cx="1228725" cy="581660"/>
          </a:xfrm>
          <a:custGeom>
            <a:avLst/>
            <a:gdLst/>
            <a:ahLst/>
            <a:cxnLst/>
            <a:rect l="l" t="t" r="r" b="b"/>
            <a:pathLst>
              <a:path w="1228725" h="581660">
                <a:moveTo>
                  <a:pt x="1228344" y="44704"/>
                </a:moveTo>
                <a:lnTo>
                  <a:pt x="1100582" y="41275"/>
                </a:lnTo>
                <a:lnTo>
                  <a:pt x="1116698" y="75768"/>
                </a:lnTo>
                <a:lnTo>
                  <a:pt x="675843" y="281508"/>
                </a:lnTo>
                <a:lnTo>
                  <a:pt x="112331" y="34950"/>
                </a:lnTo>
                <a:lnTo>
                  <a:pt x="115684" y="27305"/>
                </a:lnTo>
                <a:lnTo>
                  <a:pt x="127635" y="0"/>
                </a:lnTo>
                <a:lnTo>
                  <a:pt x="0" y="6604"/>
                </a:lnTo>
                <a:lnTo>
                  <a:pt x="81788" y="104775"/>
                </a:lnTo>
                <a:lnTo>
                  <a:pt x="97066" y="69862"/>
                </a:lnTo>
                <a:lnTo>
                  <a:pt x="629843" y="302971"/>
                </a:lnTo>
                <a:lnTo>
                  <a:pt x="180835" y="512521"/>
                </a:lnTo>
                <a:lnTo>
                  <a:pt x="164719" y="478028"/>
                </a:lnTo>
                <a:lnTo>
                  <a:pt x="85344" y="578104"/>
                </a:lnTo>
                <a:lnTo>
                  <a:pt x="213106" y="581533"/>
                </a:lnTo>
                <a:lnTo>
                  <a:pt x="200748" y="555117"/>
                </a:lnTo>
                <a:lnTo>
                  <a:pt x="196977" y="547052"/>
                </a:lnTo>
                <a:lnTo>
                  <a:pt x="676363" y="323329"/>
                </a:lnTo>
                <a:lnTo>
                  <a:pt x="1106855" y="511670"/>
                </a:lnTo>
                <a:lnTo>
                  <a:pt x="1091565" y="546608"/>
                </a:lnTo>
                <a:lnTo>
                  <a:pt x="1219200" y="540004"/>
                </a:lnTo>
                <a:lnTo>
                  <a:pt x="1201953" y="519303"/>
                </a:lnTo>
                <a:lnTo>
                  <a:pt x="1137412" y="441833"/>
                </a:lnTo>
                <a:lnTo>
                  <a:pt x="1122121" y="476758"/>
                </a:lnTo>
                <a:lnTo>
                  <a:pt x="722363" y="301866"/>
                </a:lnTo>
                <a:lnTo>
                  <a:pt x="1132840" y="110299"/>
                </a:lnTo>
                <a:lnTo>
                  <a:pt x="1148969" y="144780"/>
                </a:lnTo>
                <a:lnTo>
                  <a:pt x="1210106" y="67691"/>
                </a:lnTo>
                <a:lnTo>
                  <a:pt x="1228344" y="44704"/>
                </a:lnTo>
                <a:close/>
              </a:path>
            </a:pathLst>
          </a:custGeom>
          <a:solidFill>
            <a:srgbClr val="FF0000"/>
          </a:solidFill>
        </p:spPr>
        <p:txBody>
          <a:bodyPr wrap="square" lIns="0" tIns="0" rIns="0" bIns="0" rtlCol="0"/>
          <a:lstStyle/>
          <a:p>
            <a:endParaRPr/>
          </a:p>
        </p:txBody>
      </p:sp>
      <p:sp>
        <p:nvSpPr>
          <p:cNvPr id="18" name="object 18"/>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9" name="object 19"/>
          <p:cNvSpPr txBox="1"/>
          <p:nvPr/>
        </p:nvSpPr>
        <p:spPr>
          <a:xfrm>
            <a:off x="8259444"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4</a:t>
            </a:fld>
            <a:endParaRPr sz="14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147922" cy="514350"/>
          </a:xfrm>
          <a:prstGeom prst="rect">
            <a:avLst/>
          </a:prstGeom>
        </p:spPr>
        <p:txBody>
          <a:bodyPr vert="horz" wrap="square" lIns="0" tIns="13335" rIns="0" bIns="0" rtlCol="0">
            <a:spAutoFit/>
          </a:bodyPr>
          <a:lstStyle/>
          <a:p>
            <a:pPr marL="12700">
              <a:lnSpc>
                <a:spcPct val="100000"/>
              </a:lnSpc>
              <a:spcBef>
                <a:spcPts val="105"/>
              </a:spcBef>
            </a:pPr>
            <a:r>
              <a:rPr dirty="0"/>
              <a:t>Deadlock</a:t>
            </a:r>
            <a:r>
              <a:rPr spc="-70" dirty="0"/>
              <a:t> </a:t>
            </a:r>
            <a:r>
              <a:rPr dirty="0"/>
              <a:t>detection</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36928" y="1319911"/>
            <a:ext cx="7122159" cy="1903095"/>
          </a:xfrm>
          <a:prstGeom prst="rect">
            <a:avLst/>
          </a:prstGeom>
        </p:spPr>
        <p:txBody>
          <a:bodyPr vert="horz" wrap="square" lIns="0" tIns="12065" rIns="0" bIns="0" rtlCol="0">
            <a:spAutoFit/>
          </a:bodyPr>
          <a:lstStyle/>
          <a:p>
            <a:pPr marL="12700" marR="5080">
              <a:lnSpc>
                <a:spcPct val="100000"/>
              </a:lnSpc>
              <a:spcBef>
                <a:spcPts val="95"/>
              </a:spcBef>
            </a:pPr>
            <a:r>
              <a:rPr sz="2800" b="1" spc="-10" dirty="0">
                <a:solidFill>
                  <a:srgbClr val="006666"/>
                </a:solidFill>
                <a:latin typeface="Arial"/>
                <a:cs typeface="Arial"/>
              </a:rPr>
              <a:t>The system </a:t>
            </a:r>
            <a:r>
              <a:rPr sz="2800" b="1" spc="-5" dirty="0">
                <a:solidFill>
                  <a:srgbClr val="006666"/>
                </a:solidFill>
                <a:latin typeface="Arial"/>
                <a:cs typeface="Arial"/>
              </a:rPr>
              <a:t>is allowed </a:t>
            </a:r>
            <a:r>
              <a:rPr sz="2800" b="1" dirty="0">
                <a:solidFill>
                  <a:srgbClr val="006666"/>
                </a:solidFill>
                <a:latin typeface="Arial"/>
                <a:cs typeface="Arial"/>
              </a:rPr>
              <a:t>to </a:t>
            </a:r>
            <a:r>
              <a:rPr sz="2800" b="1" spc="-5" dirty="0">
                <a:solidFill>
                  <a:srgbClr val="006666"/>
                </a:solidFill>
                <a:latin typeface="Arial"/>
                <a:cs typeface="Arial"/>
              </a:rPr>
              <a:t>enter a deadlock  </a:t>
            </a:r>
            <a:r>
              <a:rPr sz="2800" b="1" dirty="0">
                <a:solidFill>
                  <a:srgbClr val="006666"/>
                </a:solidFill>
                <a:latin typeface="Arial"/>
                <a:cs typeface="Arial"/>
              </a:rPr>
              <a:t>state</a:t>
            </a:r>
            <a:endParaRPr sz="2800">
              <a:latin typeface="Arial"/>
              <a:cs typeface="Arial"/>
            </a:endParaRPr>
          </a:p>
          <a:p>
            <a:pPr marL="12700">
              <a:lnSpc>
                <a:spcPct val="100000"/>
              </a:lnSpc>
              <a:spcBef>
                <a:spcPts val="675"/>
              </a:spcBef>
            </a:pPr>
            <a:r>
              <a:rPr sz="2800" b="1" spc="-5" dirty="0">
                <a:solidFill>
                  <a:srgbClr val="006666"/>
                </a:solidFill>
                <a:latin typeface="Arial"/>
                <a:cs typeface="Arial"/>
              </a:rPr>
              <a:t>Deadlock is</a:t>
            </a:r>
            <a:r>
              <a:rPr sz="2800" b="1" spc="40" dirty="0">
                <a:solidFill>
                  <a:srgbClr val="006666"/>
                </a:solidFill>
                <a:latin typeface="Arial"/>
                <a:cs typeface="Arial"/>
              </a:rPr>
              <a:t> </a:t>
            </a:r>
            <a:r>
              <a:rPr sz="2800" b="1" spc="-5" dirty="0">
                <a:solidFill>
                  <a:srgbClr val="006666"/>
                </a:solidFill>
                <a:latin typeface="Arial"/>
                <a:cs typeface="Arial"/>
              </a:rPr>
              <a:t>detected</a:t>
            </a:r>
            <a:endParaRPr sz="2800">
              <a:latin typeface="Arial"/>
              <a:cs typeface="Arial"/>
            </a:endParaRPr>
          </a:p>
          <a:p>
            <a:pPr marL="12700">
              <a:lnSpc>
                <a:spcPct val="100000"/>
              </a:lnSpc>
              <a:spcBef>
                <a:spcPts val="670"/>
              </a:spcBef>
            </a:pPr>
            <a:r>
              <a:rPr sz="2800" b="1" spc="-5" dirty="0">
                <a:solidFill>
                  <a:srgbClr val="006666"/>
                </a:solidFill>
                <a:latin typeface="Arial"/>
                <a:cs typeface="Arial"/>
              </a:rPr>
              <a:t>We recover </a:t>
            </a:r>
            <a:r>
              <a:rPr sz="2800" b="1" dirty="0">
                <a:solidFill>
                  <a:srgbClr val="006666"/>
                </a:solidFill>
                <a:latin typeface="Arial"/>
                <a:cs typeface="Arial"/>
              </a:rPr>
              <a:t>from </a:t>
            </a:r>
            <a:r>
              <a:rPr sz="2800" b="1" spc="-5" dirty="0">
                <a:solidFill>
                  <a:srgbClr val="006666"/>
                </a:solidFill>
                <a:latin typeface="Arial"/>
                <a:cs typeface="Arial"/>
              </a:rPr>
              <a:t>deadlock</a:t>
            </a:r>
            <a:endParaRPr sz="2800">
              <a:latin typeface="Arial"/>
              <a:cs typeface="Arial"/>
            </a:endParaRPr>
          </a:p>
        </p:txBody>
      </p:sp>
      <p:sp>
        <p:nvSpPr>
          <p:cNvPr id="6" name="object 6"/>
          <p:cNvSpPr/>
          <p:nvPr/>
        </p:nvSpPr>
        <p:spPr>
          <a:xfrm>
            <a:off x="1006754" y="2436241"/>
            <a:ext cx="228600" cy="23774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2948304"/>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7581620" cy="514350"/>
          </a:xfrm>
          <a:prstGeom prst="rect">
            <a:avLst/>
          </a:prstGeom>
        </p:spPr>
        <p:txBody>
          <a:bodyPr vert="horz" wrap="square" lIns="0" tIns="13335" rIns="0" bIns="0" rtlCol="0">
            <a:spAutoFit/>
          </a:bodyPr>
          <a:lstStyle/>
          <a:p>
            <a:pPr marL="12700">
              <a:lnSpc>
                <a:spcPct val="100000"/>
              </a:lnSpc>
              <a:spcBef>
                <a:spcPts val="105"/>
              </a:spcBef>
            </a:pPr>
            <a:r>
              <a:rPr dirty="0"/>
              <a:t>Difference between </a:t>
            </a:r>
            <a:r>
              <a:rPr spc="-5" dirty="0"/>
              <a:t>wait and</a:t>
            </a:r>
            <a:r>
              <a:rPr spc="-80" dirty="0"/>
              <a:t> </a:t>
            </a:r>
            <a:r>
              <a:rPr dirty="0"/>
              <a:t>deadlock</a:t>
            </a:r>
          </a:p>
        </p:txBody>
      </p:sp>
      <p:sp>
        <p:nvSpPr>
          <p:cNvPr id="4" name="object 4"/>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2280792"/>
            <a:ext cx="198119" cy="2026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2990976"/>
            <a:ext cx="271272" cy="28041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06754" y="3488182"/>
            <a:ext cx="198119" cy="2026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63928" y="4563821"/>
            <a:ext cx="271272" cy="280720"/>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336928" y="1321434"/>
            <a:ext cx="7654672" cy="4711546"/>
          </a:xfrm>
          <a:prstGeom prst="rect">
            <a:avLst/>
          </a:prstGeom>
        </p:spPr>
        <p:txBody>
          <a:bodyPr vert="horz" wrap="square" lIns="0" tIns="12700" rIns="0" bIns="0" rtlCol="0">
            <a:spAutoFit/>
          </a:bodyPr>
          <a:lstStyle/>
          <a:p>
            <a:pPr marL="12700" marR="110489">
              <a:lnSpc>
                <a:spcPct val="100000"/>
              </a:lnSpc>
              <a:spcBef>
                <a:spcPts val="100"/>
              </a:spcBef>
            </a:pPr>
            <a:r>
              <a:rPr sz="2400" b="1" dirty="0">
                <a:solidFill>
                  <a:srgbClr val="006666"/>
                </a:solidFill>
                <a:latin typeface="Arial"/>
                <a:cs typeface="Arial"/>
              </a:rPr>
              <a:t>It is </a:t>
            </a:r>
            <a:r>
              <a:rPr sz="2400" b="1" dirty="0">
                <a:solidFill>
                  <a:srgbClr val="FF3300"/>
                </a:solidFill>
                <a:latin typeface="Arial"/>
                <a:cs typeface="Arial"/>
              </a:rPr>
              <a:t>difficult to </a:t>
            </a:r>
            <a:r>
              <a:rPr sz="2400" b="1" spc="-5" dirty="0">
                <a:solidFill>
                  <a:srgbClr val="FF3300"/>
                </a:solidFill>
                <a:latin typeface="Arial"/>
                <a:cs typeface="Arial"/>
              </a:rPr>
              <a:t>detect </a:t>
            </a:r>
            <a:r>
              <a:rPr sz="2400" b="1" dirty="0">
                <a:solidFill>
                  <a:srgbClr val="FF3300"/>
                </a:solidFill>
                <a:latin typeface="Arial"/>
                <a:cs typeface="Arial"/>
              </a:rPr>
              <a:t>if </a:t>
            </a:r>
            <a:r>
              <a:rPr sz="2400" b="1" spc="-5" dirty="0">
                <a:solidFill>
                  <a:srgbClr val="FF3300"/>
                </a:solidFill>
                <a:latin typeface="Arial"/>
                <a:cs typeface="Arial"/>
              </a:rPr>
              <a:t>there </a:t>
            </a:r>
            <a:r>
              <a:rPr sz="2400" b="1" dirty="0">
                <a:solidFill>
                  <a:srgbClr val="FF3300"/>
                </a:solidFill>
                <a:latin typeface="Arial"/>
                <a:cs typeface="Arial"/>
              </a:rPr>
              <a:t>is indeed </a:t>
            </a:r>
            <a:r>
              <a:rPr sz="2400" b="1" spc="-5" dirty="0">
                <a:solidFill>
                  <a:srgbClr val="FF3300"/>
                </a:solidFill>
                <a:latin typeface="Arial"/>
                <a:cs typeface="Arial"/>
              </a:rPr>
              <a:t>a</a:t>
            </a:r>
            <a:r>
              <a:rPr sz="2400" b="1" spc="-105" dirty="0">
                <a:solidFill>
                  <a:srgbClr val="FF3300"/>
                </a:solidFill>
                <a:latin typeface="Arial"/>
                <a:cs typeface="Arial"/>
              </a:rPr>
              <a:t> </a:t>
            </a:r>
            <a:r>
              <a:rPr sz="2400" b="1" spc="-5" dirty="0">
                <a:solidFill>
                  <a:srgbClr val="FF3300"/>
                </a:solidFill>
                <a:latin typeface="Arial"/>
                <a:cs typeface="Arial"/>
              </a:rPr>
              <a:t>deadlock  </a:t>
            </a:r>
            <a:r>
              <a:rPr sz="2400" b="1" dirty="0">
                <a:solidFill>
                  <a:srgbClr val="FF3300"/>
                </a:solidFill>
                <a:latin typeface="Arial"/>
                <a:cs typeface="Arial"/>
              </a:rPr>
              <a:t>in the</a:t>
            </a:r>
            <a:r>
              <a:rPr sz="2400" b="1" spc="-40" dirty="0">
                <a:solidFill>
                  <a:srgbClr val="FF3300"/>
                </a:solidFill>
                <a:latin typeface="Arial"/>
                <a:cs typeface="Arial"/>
              </a:rPr>
              <a:t> </a:t>
            </a:r>
            <a:r>
              <a:rPr sz="2400" b="1" spc="-5" dirty="0">
                <a:solidFill>
                  <a:srgbClr val="FF3300"/>
                </a:solidFill>
                <a:latin typeface="Arial"/>
                <a:cs typeface="Arial"/>
              </a:rPr>
              <a:t>system</a:t>
            </a:r>
            <a:endParaRPr sz="2400" dirty="0">
              <a:latin typeface="Arial"/>
              <a:cs typeface="Arial"/>
            </a:endParaRPr>
          </a:p>
          <a:p>
            <a:pPr marL="12700" marR="781050">
              <a:lnSpc>
                <a:spcPct val="100000"/>
              </a:lnSpc>
              <a:spcBef>
                <a:spcPts val="575"/>
              </a:spcBef>
            </a:pPr>
            <a:r>
              <a:rPr sz="2400" b="1" dirty="0">
                <a:solidFill>
                  <a:srgbClr val="006666"/>
                </a:solidFill>
                <a:latin typeface="Arial"/>
                <a:cs typeface="Arial"/>
              </a:rPr>
              <a:t>We </a:t>
            </a:r>
            <a:r>
              <a:rPr sz="2400" b="1" spc="-5" dirty="0">
                <a:solidFill>
                  <a:srgbClr val="006666"/>
                </a:solidFill>
                <a:latin typeface="Arial"/>
                <a:cs typeface="Arial"/>
              </a:rPr>
              <a:t>could see </a:t>
            </a:r>
            <a:r>
              <a:rPr sz="2400" b="1" dirty="0">
                <a:solidFill>
                  <a:srgbClr val="006666"/>
                </a:solidFill>
                <a:latin typeface="Arial"/>
                <a:cs typeface="Arial"/>
              </a:rPr>
              <a:t>that </a:t>
            </a:r>
            <a:r>
              <a:rPr sz="2400" b="1" spc="-5" dirty="0">
                <a:solidFill>
                  <a:srgbClr val="006666"/>
                </a:solidFill>
                <a:latin typeface="Arial"/>
                <a:cs typeface="Arial"/>
              </a:rPr>
              <a:t>a </a:t>
            </a:r>
            <a:r>
              <a:rPr sz="2400" b="1" dirty="0">
                <a:solidFill>
                  <a:srgbClr val="006666"/>
                </a:solidFill>
                <a:latin typeface="Arial"/>
                <a:cs typeface="Arial"/>
              </a:rPr>
              <a:t>number of </a:t>
            </a:r>
            <a:r>
              <a:rPr sz="2400" b="1" spc="-5" dirty="0">
                <a:solidFill>
                  <a:srgbClr val="006666"/>
                </a:solidFill>
                <a:latin typeface="Arial"/>
                <a:cs typeface="Arial"/>
              </a:rPr>
              <a:t>processes are  </a:t>
            </a:r>
            <a:r>
              <a:rPr sz="2400" b="1" dirty="0">
                <a:solidFill>
                  <a:srgbClr val="006666"/>
                </a:solidFill>
                <a:latin typeface="Arial"/>
                <a:cs typeface="Arial"/>
              </a:rPr>
              <a:t>waiting for</a:t>
            </a:r>
            <a:r>
              <a:rPr sz="2400" b="1" spc="-55" dirty="0">
                <a:solidFill>
                  <a:srgbClr val="006666"/>
                </a:solidFill>
                <a:latin typeface="Arial"/>
                <a:cs typeface="Arial"/>
              </a:rPr>
              <a:t> </a:t>
            </a:r>
            <a:r>
              <a:rPr sz="2400" b="1" spc="-5" dirty="0">
                <a:solidFill>
                  <a:srgbClr val="006666"/>
                </a:solidFill>
                <a:latin typeface="Arial"/>
                <a:cs typeface="Arial"/>
              </a:rPr>
              <a:t>resources</a:t>
            </a:r>
            <a:endParaRPr sz="2400" dirty="0">
              <a:latin typeface="Arial"/>
              <a:cs typeface="Arial"/>
            </a:endParaRPr>
          </a:p>
          <a:p>
            <a:pPr marL="413384">
              <a:lnSpc>
                <a:spcPct val="100000"/>
              </a:lnSpc>
              <a:spcBef>
                <a:spcPts val="525"/>
              </a:spcBef>
            </a:pPr>
            <a:r>
              <a:rPr sz="2200" spc="-5" dirty="0">
                <a:solidFill>
                  <a:srgbClr val="006666"/>
                </a:solidFill>
                <a:latin typeface="Arial"/>
                <a:cs typeface="Arial"/>
              </a:rPr>
              <a:t>this is</a:t>
            </a:r>
            <a:r>
              <a:rPr sz="2200" dirty="0">
                <a:solidFill>
                  <a:srgbClr val="006666"/>
                </a:solidFill>
                <a:latin typeface="Arial"/>
                <a:cs typeface="Arial"/>
              </a:rPr>
              <a:t> </a:t>
            </a:r>
            <a:r>
              <a:rPr sz="2200" spc="-5" dirty="0">
                <a:solidFill>
                  <a:srgbClr val="006666"/>
                </a:solidFill>
                <a:latin typeface="Arial"/>
                <a:cs typeface="Arial"/>
              </a:rPr>
              <a:t>normal!</a:t>
            </a:r>
            <a:r>
              <a:rPr lang="en-CA" sz="2200" spc="-5" dirty="0">
                <a:solidFill>
                  <a:srgbClr val="006666"/>
                </a:solidFill>
                <a:latin typeface="Arial"/>
                <a:cs typeface="Arial"/>
              </a:rPr>
              <a:t> (but uncertain regarding the length of waiting)</a:t>
            </a:r>
            <a:endParaRPr sz="2200" dirty="0">
              <a:latin typeface="Arial"/>
              <a:cs typeface="Arial"/>
            </a:endParaRPr>
          </a:p>
          <a:p>
            <a:pPr marL="12700" marR="5080">
              <a:lnSpc>
                <a:spcPct val="100000"/>
              </a:lnSpc>
              <a:spcBef>
                <a:spcPts val="585"/>
              </a:spcBef>
            </a:pPr>
            <a:r>
              <a:rPr sz="2400" b="1" dirty="0">
                <a:solidFill>
                  <a:srgbClr val="006666"/>
                </a:solidFill>
                <a:latin typeface="Arial"/>
                <a:cs typeface="Arial"/>
              </a:rPr>
              <a:t>To </a:t>
            </a:r>
            <a:r>
              <a:rPr sz="2400" b="1" spc="-5" dirty="0">
                <a:solidFill>
                  <a:srgbClr val="006666"/>
                </a:solidFill>
                <a:latin typeface="Arial"/>
                <a:cs typeface="Arial"/>
              </a:rPr>
              <a:t>know </a:t>
            </a:r>
            <a:r>
              <a:rPr sz="2400" b="1" dirty="0">
                <a:solidFill>
                  <a:srgbClr val="006666"/>
                </a:solidFill>
                <a:latin typeface="Arial"/>
                <a:cs typeface="Arial"/>
              </a:rPr>
              <a:t>that </a:t>
            </a:r>
            <a:r>
              <a:rPr sz="2400" b="1" spc="-5" dirty="0">
                <a:solidFill>
                  <a:srgbClr val="006666"/>
                </a:solidFill>
                <a:latin typeface="Arial"/>
                <a:cs typeface="Arial"/>
              </a:rPr>
              <a:t>there </a:t>
            </a:r>
            <a:r>
              <a:rPr sz="2400" b="1" dirty="0">
                <a:solidFill>
                  <a:srgbClr val="006666"/>
                </a:solidFill>
                <a:latin typeface="Arial"/>
                <a:cs typeface="Arial"/>
              </a:rPr>
              <a:t>is </a:t>
            </a:r>
            <a:r>
              <a:rPr sz="2400" b="1" spc="-5" dirty="0">
                <a:solidFill>
                  <a:srgbClr val="006666"/>
                </a:solidFill>
                <a:latin typeface="Arial"/>
                <a:cs typeface="Arial"/>
              </a:rPr>
              <a:t>a deadlock, </a:t>
            </a:r>
            <a:r>
              <a:rPr sz="2400" b="1" spc="-10" dirty="0">
                <a:solidFill>
                  <a:srgbClr val="006666"/>
                </a:solidFill>
                <a:latin typeface="Arial"/>
                <a:cs typeface="Arial"/>
              </a:rPr>
              <a:t>you </a:t>
            </a:r>
            <a:r>
              <a:rPr sz="2400" b="1" dirty="0">
                <a:solidFill>
                  <a:srgbClr val="006666"/>
                </a:solidFill>
                <a:latin typeface="Arial"/>
                <a:cs typeface="Arial"/>
              </a:rPr>
              <a:t>must </a:t>
            </a:r>
            <a:r>
              <a:rPr sz="2400" b="1" spc="-5" dirty="0">
                <a:solidFill>
                  <a:srgbClr val="006666"/>
                </a:solidFill>
                <a:latin typeface="Arial"/>
                <a:cs typeface="Arial"/>
              </a:rPr>
              <a:t>know  </a:t>
            </a:r>
            <a:r>
              <a:rPr sz="2400" b="1" dirty="0">
                <a:solidFill>
                  <a:srgbClr val="006666"/>
                </a:solidFill>
                <a:latin typeface="Arial"/>
                <a:cs typeface="Arial"/>
              </a:rPr>
              <a:t>that no </a:t>
            </a:r>
            <a:r>
              <a:rPr sz="2400" b="1" spc="-5" dirty="0">
                <a:solidFill>
                  <a:srgbClr val="006666"/>
                </a:solidFill>
                <a:latin typeface="Arial"/>
                <a:cs typeface="Arial"/>
              </a:rPr>
              <a:t>process </a:t>
            </a:r>
            <a:r>
              <a:rPr sz="2400" b="1" dirty="0">
                <a:solidFill>
                  <a:srgbClr val="006666"/>
                </a:solidFill>
                <a:latin typeface="Arial"/>
                <a:cs typeface="Arial"/>
              </a:rPr>
              <a:t>in </a:t>
            </a:r>
            <a:r>
              <a:rPr sz="2400" b="1" spc="-5" dirty="0">
                <a:solidFill>
                  <a:srgbClr val="006666"/>
                </a:solidFill>
                <a:latin typeface="Arial"/>
                <a:cs typeface="Arial"/>
              </a:rPr>
              <a:t>a </a:t>
            </a:r>
            <a:r>
              <a:rPr sz="2400" b="1" dirty="0">
                <a:solidFill>
                  <a:srgbClr val="006666"/>
                </a:solidFill>
                <a:latin typeface="Arial"/>
                <a:cs typeface="Arial"/>
              </a:rPr>
              <a:t>group has </a:t>
            </a:r>
            <a:r>
              <a:rPr sz="2400" b="1" spc="-5" dirty="0">
                <a:solidFill>
                  <a:srgbClr val="006666"/>
                </a:solidFill>
                <a:latin typeface="Arial"/>
                <a:cs typeface="Arial"/>
              </a:rPr>
              <a:t>a chance </a:t>
            </a:r>
            <a:r>
              <a:rPr sz="2400" b="1" dirty="0">
                <a:solidFill>
                  <a:srgbClr val="006666"/>
                </a:solidFill>
                <a:latin typeface="Arial"/>
                <a:cs typeface="Arial"/>
              </a:rPr>
              <a:t>to</a:t>
            </a:r>
            <a:r>
              <a:rPr sz="2400" b="1" spc="-45" dirty="0">
                <a:solidFill>
                  <a:srgbClr val="006666"/>
                </a:solidFill>
                <a:latin typeface="Arial"/>
                <a:cs typeface="Arial"/>
              </a:rPr>
              <a:t> </a:t>
            </a:r>
            <a:r>
              <a:rPr sz="2400" b="1" spc="-5" dirty="0">
                <a:solidFill>
                  <a:srgbClr val="006666"/>
                </a:solidFill>
                <a:latin typeface="Arial"/>
                <a:cs typeface="Arial"/>
              </a:rPr>
              <a:t>receive  </a:t>
            </a:r>
            <a:r>
              <a:rPr sz="2400" b="1" dirty="0">
                <a:solidFill>
                  <a:srgbClr val="006666"/>
                </a:solidFill>
                <a:latin typeface="Arial"/>
                <a:cs typeface="Arial"/>
              </a:rPr>
              <a:t>the</a:t>
            </a:r>
            <a:r>
              <a:rPr sz="2400" b="1" spc="-15" dirty="0">
                <a:solidFill>
                  <a:srgbClr val="006666"/>
                </a:solidFill>
                <a:latin typeface="Arial"/>
                <a:cs typeface="Arial"/>
              </a:rPr>
              <a:t> </a:t>
            </a:r>
            <a:r>
              <a:rPr sz="2400" b="1" spc="-5" dirty="0">
                <a:solidFill>
                  <a:srgbClr val="006666"/>
                </a:solidFill>
                <a:latin typeface="Arial"/>
                <a:cs typeface="Arial"/>
              </a:rPr>
              <a:t>resource</a:t>
            </a:r>
            <a:endParaRPr sz="2400" dirty="0">
              <a:latin typeface="Arial"/>
              <a:cs typeface="Arial"/>
            </a:endParaRPr>
          </a:p>
          <a:p>
            <a:pPr marL="413384">
              <a:lnSpc>
                <a:spcPct val="100000"/>
              </a:lnSpc>
              <a:spcBef>
                <a:spcPts val="525"/>
              </a:spcBef>
            </a:pPr>
            <a:r>
              <a:rPr sz="2200" dirty="0">
                <a:solidFill>
                  <a:srgbClr val="006666"/>
                </a:solidFill>
                <a:latin typeface="Arial"/>
                <a:cs typeface="Arial"/>
              </a:rPr>
              <a:t>because </a:t>
            </a:r>
            <a:r>
              <a:rPr sz="2200" spc="-5" dirty="0">
                <a:solidFill>
                  <a:srgbClr val="006666"/>
                </a:solidFill>
                <a:latin typeface="Arial"/>
                <a:cs typeface="Arial"/>
              </a:rPr>
              <a:t>there is a </a:t>
            </a:r>
            <a:r>
              <a:rPr sz="2200" dirty="0">
                <a:solidFill>
                  <a:srgbClr val="006666"/>
                </a:solidFill>
                <a:latin typeface="Arial"/>
                <a:cs typeface="Arial"/>
              </a:rPr>
              <a:t>circular</a:t>
            </a:r>
            <a:r>
              <a:rPr sz="2200" spc="25" dirty="0">
                <a:solidFill>
                  <a:srgbClr val="006666"/>
                </a:solidFill>
                <a:latin typeface="Arial"/>
                <a:cs typeface="Arial"/>
              </a:rPr>
              <a:t> </a:t>
            </a:r>
            <a:r>
              <a:rPr sz="2200" spc="-5" dirty="0">
                <a:solidFill>
                  <a:srgbClr val="006666"/>
                </a:solidFill>
                <a:latin typeface="Arial"/>
                <a:cs typeface="Arial"/>
              </a:rPr>
              <a:t>wait!</a:t>
            </a:r>
            <a:endParaRPr sz="2200" dirty="0">
              <a:latin typeface="Arial"/>
              <a:cs typeface="Arial"/>
            </a:endParaRPr>
          </a:p>
          <a:p>
            <a:pPr marL="12700" marR="179705">
              <a:lnSpc>
                <a:spcPct val="100000"/>
              </a:lnSpc>
              <a:spcBef>
                <a:spcPts val="580"/>
              </a:spcBef>
            </a:pPr>
            <a:r>
              <a:rPr sz="2400" b="1" dirty="0">
                <a:solidFill>
                  <a:srgbClr val="006666"/>
                </a:solidFill>
                <a:latin typeface="Arial"/>
                <a:cs typeface="Arial"/>
              </a:rPr>
              <a:t>This implies </a:t>
            </a:r>
            <a:r>
              <a:rPr sz="2400" b="1" spc="-5" dirty="0">
                <a:solidFill>
                  <a:srgbClr val="006666"/>
                </a:solidFill>
                <a:latin typeface="Arial"/>
                <a:cs typeface="Arial"/>
              </a:rPr>
              <a:t>an additional analysis, </a:t>
            </a:r>
            <a:r>
              <a:rPr sz="2400" b="1" dirty="0">
                <a:solidFill>
                  <a:srgbClr val="006666"/>
                </a:solidFill>
                <a:latin typeface="Arial"/>
                <a:cs typeface="Arial"/>
              </a:rPr>
              <a:t>which few</a:t>
            </a:r>
            <a:r>
              <a:rPr sz="2400" b="1" spc="-95" dirty="0">
                <a:solidFill>
                  <a:srgbClr val="006666"/>
                </a:solidFill>
                <a:latin typeface="Arial"/>
                <a:cs typeface="Arial"/>
              </a:rPr>
              <a:t> </a:t>
            </a:r>
            <a:r>
              <a:rPr sz="2400" b="1" dirty="0">
                <a:solidFill>
                  <a:srgbClr val="006666"/>
                </a:solidFill>
                <a:latin typeface="Arial"/>
                <a:cs typeface="Arial"/>
              </a:rPr>
              <a:t>OS  bother to do</a:t>
            </a:r>
            <a:r>
              <a:rPr sz="2400" b="1" spc="-25" dirty="0">
                <a:solidFill>
                  <a:srgbClr val="006666"/>
                </a:solidFill>
                <a:latin typeface="Arial"/>
                <a:cs typeface="Arial"/>
              </a:rPr>
              <a:t> </a:t>
            </a:r>
            <a:r>
              <a:rPr sz="2400" b="1" dirty="0">
                <a:solidFill>
                  <a:srgbClr val="006666"/>
                </a:solidFill>
                <a:latin typeface="Arial"/>
                <a:cs typeface="Arial"/>
              </a:rPr>
              <a:t>...</a:t>
            </a:r>
            <a:endParaRPr sz="2400" dirty="0">
              <a:latin typeface="Arial"/>
              <a:cs typeface="Arial"/>
            </a:endParaRPr>
          </a:p>
        </p:txBody>
      </p:sp>
      <p:sp>
        <p:nvSpPr>
          <p:cNvPr id="10" name="object 10"/>
          <p:cNvSpPr/>
          <p:nvPr/>
        </p:nvSpPr>
        <p:spPr>
          <a:xfrm>
            <a:off x="1006754" y="5061203"/>
            <a:ext cx="198119" cy="202691"/>
          </a:xfrm>
          <a:prstGeom prst="rect">
            <a:avLst/>
          </a:prstGeom>
          <a:blipFill>
            <a:blip r:embed="rId3" cstate="print"/>
            <a:stretch>
              <a:fillRect/>
            </a:stretch>
          </a:blip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prstGeom prst="rect">
            <a:avLst/>
          </a:prstGeom>
        </p:spPr>
        <p:txBody>
          <a:bodyPr vert="horz" wrap="square" lIns="0" tIns="159385" rIns="0" bIns="0" rtlCol="0">
            <a:spAutoFit/>
          </a:bodyPr>
          <a:lstStyle/>
          <a:p>
            <a:pPr marL="671195" marR="5080">
              <a:lnSpc>
                <a:spcPct val="70000"/>
              </a:lnSpc>
              <a:spcBef>
                <a:spcPts val="1255"/>
              </a:spcBef>
            </a:pPr>
            <a:r>
              <a:rPr dirty="0"/>
              <a:t>Deadlock detection method for one resource</a:t>
            </a:r>
            <a:r>
              <a:rPr spc="-155" dirty="0"/>
              <a:t> </a:t>
            </a:r>
            <a:r>
              <a:rPr dirty="0"/>
              <a:t>by type</a:t>
            </a:r>
          </a:p>
        </p:txBody>
      </p:sp>
      <p:sp>
        <p:nvSpPr>
          <p:cNvPr id="11" name="object 11"/>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463928" y="1902841"/>
            <a:ext cx="320040" cy="330708"/>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006754" y="2881248"/>
            <a:ext cx="228600" cy="23774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006754" y="4673549"/>
            <a:ext cx="228600" cy="238048"/>
          </a:xfrm>
          <a:prstGeom prst="rect">
            <a:avLst/>
          </a:prstGeom>
          <a:blipFill>
            <a:blip r:embed="rId3" cstate="print"/>
            <a:stretch>
              <a:fillRect/>
            </a:stretch>
          </a:blipFill>
        </p:spPr>
        <p:txBody>
          <a:bodyPr wrap="square" lIns="0" tIns="0" rIns="0" bIns="0" rtlCol="0"/>
          <a:lstStyle/>
          <a:p>
            <a:endParaRPr/>
          </a:p>
        </p:txBody>
      </p:sp>
      <p:sp>
        <p:nvSpPr>
          <p:cNvPr id="15" name="object 15"/>
          <p:cNvSpPr txBox="1">
            <a:spLocks noGrp="1"/>
          </p:cNvSpPr>
          <p:nvPr>
            <p:ph type="body" idx="1"/>
          </p:nvPr>
        </p:nvSpPr>
        <p:spPr>
          <a:xfrm>
            <a:off x="422402" y="1151636"/>
            <a:ext cx="8299195" cy="4248238"/>
          </a:xfrm>
          <a:prstGeom prst="rect">
            <a:avLst/>
          </a:prstGeom>
        </p:spPr>
        <p:txBody>
          <a:bodyPr vert="horz" wrap="square" lIns="0" tIns="140041" rIns="0" bIns="0" rtlCol="0">
            <a:spAutoFit/>
          </a:bodyPr>
          <a:lstStyle/>
          <a:p>
            <a:pPr marL="1327785" marR="17780" indent="-401320">
              <a:lnSpc>
                <a:spcPct val="109400"/>
              </a:lnSpc>
              <a:spcBef>
                <a:spcPts val="455"/>
              </a:spcBef>
            </a:pPr>
            <a:r>
              <a:rPr spc="-5" dirty="0"/>
              <a:t>Essentially, the method already described  </a:t>
            </a:r>
            <a:r>
              <a:rPr sz="2600" b="0" dirty="0">
                <a:latin typeface="Arial"/>
                <a:cs typeface="Arial"/>
              </a:rPr>
              <a:t>Build a resource allocation graph and see if  there </a:t>
            </a:r>
            <a:r>
              <a:rPr sz="2600" b="0" spc="-5" dirty="0">
                <a:latin typeface="Arial"/>
                <a:cs typeface="Arial"/>
              </a:rPr>
              <a:t>is </a:t>
            </a:r>
            <a:r>
              <a:rPr sz="2600" b="0" dirty="0">
                <a:latin typeface="Arial"/>
                <a:cs typeface="Arial"/>
              </a:rPr>
              <a:t>a way all proc</a:t>
            </a:r>
            <a:r>
              <a:rPr lang="en-CA" sz="2600" b="0" dirty="0" err="1">
                <a:latin typeface="Arial"/>
                <a:cs typeface="Arial"/>
              </a:rPr>
              <a:t>esse</a:t>
            </a:r>
            <a:r>
              <a:rPr sz="2600" b="0" dirty="0">
                <a:latin typeface="Arial"/>
                <a:cs typeface="Arial"/>
              </a:rPr>
              <a:t>s can</a:t>
            </a:r>
            <a:r>
              <a:rPr sz="2600" b="0" spc="-25" dirty="0">
                <a:latin typeface="Arial"/>
                <a:cs typeface="Arial"/>
              </a:rPr>
              <a:t> </a:t>
            </a:r>
            <a:r>
              <a:rPr sz="2600" b="0" dirty="0">
                <a:latin typeface="Arial"/>
                <a:cs typeface="Arial"/>
              </a:rPr>
              <a:t>terminate</a:t>
            </a:r>
            <a:endParaRPr sz="2600" dirty="0">
              <a:latin typeface="Arial"/>
              <a:cs typeface="Arial"/>
            </a:endParaRPr>
          </a:p>
          <a:p>
            <a:pPr marL="927100" marR="428625">
              <a:lnSpc>
                <a:spcPct val="100000"/>
              </a:lnSpc>
              <a:spcBef>
                <a:spcPts val="665"/>
              </a:spcBef>
            </a:pPr>
            <a:r>
              <a:rPr spc="-5" dirty="0"/>
              <a:t>In the case of one resource by </a:t>
            </a:r>
            <a:r>
              <a:rPr spc="-10" dirty="0"/>
              <a:t>type, </a:t>
            </a:r>
            <a:r>
              <a:rPr spc="-5" dirty="0"/>
              <a:t>the  algorithm looks for cycles in the graph  (order </a:t>
            </a:r>
            <a:r>
              <a:rPr dirty="0"/>
              <a:t>algorithm </a:t>
            </a:r>
            <a:r>
              <a:rPr i="1" dirty="0">
                <a:latin typeface="Arial"/>
                <a:cs typeface="Arial"/>
              </a:rPr>
              <a:t>n</a:t>
            </a:r>
            <a:r>
              <a:rPr sz="2775" baseline="25525" dirty="0"/>
              <a:t>2</a:t>
            </a:r>
            <a:r>
              <a:rPr sz="2800" dirty="0"/>
              <a:t>, </a:t>
            </a:r>
            <a:r>
              <a:rPr sz="2800" spc="-5" dirty="0"/>
              <a:t>if n = number of  </a:t>
            </a:r>
            <a:r>
              <a:rPr sz="2800" dirty="0"/>
              <a:t>vertices)</a:t>
            </a:r>
            <a:endParaRPr sz="2800" dirty="0">
              <a:latin typeface="Arial"/>
              <a:cs typeface="Arial"/>
            </a:endParaRPr>
          </a:p>
          <a:p>
            <a:pPr marL="927100" marR="1179195">
              <a:lnSpc>
                <a:spcPct val="100000"/>
              </a:lnSpc>
              <a:spcBef>
                <a:spcPts val="675"/>
              </a:spcBef>
            </a:pPr>
            <a:r>
              <a:rPr spc="-5" dirty="0"/>
              <a:t>More </a:t>
            </a:r>
            <a:r>
              <a:rPr dirty="0"/>
              <a:t>difficult </a:t>
            </a:r>
            <a:r>
              <a:rPr spc="-5" dirty="0"/>
              <a:t>in the case of </a:t>
            </a:r>
            <a:r>
              <a:rPr dirty="0"/>
              <a:t>several  </a:t>
            </a:r>
            <a:r>
              <a:rPr spc="-5" dirty="0"/>
              <a:t>resources by</a:t>
            </a:r>
            <a:r>
              <a:rPr spc="40" dirty="0"/>
              <a:t> </a:t>
            </a:r>
            <a:r>
              <a:rPr spc="-10" dirty="0"/>
              <a:t>type</a:t>
            </a: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905000" y="1600200"/>
            <a:ext cx="5821653" cy="37657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43</a:t>
            </a:fld>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70254" y="158876"/>
            <a:ext cx="6321146" cy="513715"/>
          </a:xfrm>
          <a:prstGeom prst="rect">
            <a:avLst/>
          </a:prstGeom>
        </p:spPr>
        <p:txBody>
          <a:bodyPr vert="horz" wrap="square" lIns="0" tIns="12700" rIns="0" bIns="0" rtlCol="0">
            <a:spAutoFit/>
          </a:bodyPr>
          <a:lstStyle/>
          <a:p>
            <a:pPr marL="12700">
              <a:lnSpc>
                <a:spcPct val="100000"/>
              </a:lnSpc>
              <a:spcBef>
                <a:spcPts val="100"/>
              </a:spcBef>
            </a:pPr>
            <a:r>
              <a:rPr dirty="0"/>
              <a:t>A deadlock detection</a:t>
            </a:r>
            <a:r>
              <a:rPr spc="-170" dirty="0"/>
              <a:t> </a:t>
            </a:r>
            <a:r>
              <a:rPr dirty="0"/>
              <a:t>algorithm</a:t>
            </a:r>
          </a:p>
        </p:txBody>
      </p:sp>
      <p:sp>
        <p:nvSpPr>
          <p:cNvPr id="4" name="object 4"/>
          <p:cNvSpPr/>
          <p:nvPr/>
        </p:nvSpPr>
        <p:spPr>
          <a:xfrm>
            <a:off x="473049" y="1137538"/>
            <a:ext cx="207264" cy="21031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73049" y="1899792"/>
            <a:ext cx="207264" cy="21031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30554" y="2916301"/>
            <a:ext cx="295656" cy="30327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30554" y="3648202"/>
            <a:ext cx="295656" cy="30327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930554" y="4050538"/>
            <a:ext cx="295656" cy="30327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30554" y="4855464"/>
            <a:ext cx="295656" cy="30327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30554" y="5660135"/>
            <a:ext cx="295656" cy="303275"/>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803554" y="978535"/>
            <a:ext cx="7905115" cy="5330190"/>
          </a:xfrm>
          <a:prstGeom prst="rect">
            <a:avLst/>
          </a:prstGeom>
        </p:spPr>
        <p:txBody>
          <a:bodyPr vert="horz" wrap="square" lIns="0" tIns="55244" rIns="0" bIns="0" rtlCol="0">
            <a:spAutoFit/>
          </a:bodyPr>
          <a:lstStyle/>
          <a:p>
            <a:pPr marL="12700" marR="118745">
              <a:lnSpc>
                <a:spcPts val="2700"/>
              </a:lnSpc>
              <a:spcBef>
                <a:spcPts val="434"/>
              </a:spcBef>
            </a:pPr>
            <a:r>
              <a:rPr sz="2500" b="1" spc="-5" dirty="0">
                <a:solidFill>
                  <a:srgbClr val="006666"/>
                </a:solidFill>
                <a:latin typeface="Arial"/>
                <a:cs typeface="Arial"/>
              </a:rPr>
              <a:t>Use the previous matrices and vectors for resource  allocation</a:t>
            </a:r>
            <a:endParaRPr sz="2500">
              <a:latin typeface="Arial"/>
              <a:cs typeface="Arial"/>
            </a:endParaRPr>
          </a:p>
          <a:p>
            <a:pPr marL="12700" marR="878840">
              <a:lnSpc>
                <a:spcPts val="2700"/>
              </a:lnSpc>
              <a:spcBef>
                <a:spcPts val="600"/>
              </a:spcBef>
            </a:pPr>
            <a:r>
              <a:rPr sz="2500" b="1" spc="-5" dirty="0">
                <a:solidFill>
                  <a:srgbClr val="006666"/>
                </a:solidFill>
                <a:latin typeface="Arial"/>
                <a:cs typeface="Arial"/>
              </a:rPr>
              <a:t>Mark each </a:t>
            </a:r>
            <a:r>
              <a:rPr sz="2500" b="1" dirty="0">
                <a:solidFill>
                  <a:srgbClr val="006666"/>
                </a:solidFill>
                <a:latin typeface="Arial"/>
                <a:cs typeface="Arial"/>
              </a:rPr>
              <a:t>process </a:t>
            </a:r>
            <a:r>
              <a:rPr sz="2500" b="1" spc="-5" dirty="0">
                <a:solidFill>
                  <a:srgbClr val="006666"/>
                </a:solidFill>
                <a:latin typeface="Arial"/>
                <a:cs typeface="Arial"/>
              </a:rPr>
              <a:t>not </a:t>
            </a:r>
            <a:r>
              <a:rPr sz="2500" b="1" dirty="0">
                <a:solidFill>
                  <a:srgbClr val="006666"/>
                </a:solidFill>
                <a:latin typeface="Arial"/>
                <a:cs typeface="Arial"/>
              </a:rPr>
              <a:t>involved </a:t>
            </a:r>
            <a:r>
              <a:rPr sz="2500" b="1" spc="-5" dirty="0">
                <a:solidFill>
                  <a:srgbClr val="006666"/>
                </a:solidFill>
                <a:latin typeface="Arial"/>
                <a:cs typeface="Arial"/>
              </a:rPr>
              <a:t>in a deadlock.  Initially all </a:t>
            </a:r>
            <a:r>
              <a:rPr sz="2500" b="1" dirty="0">
                <a:solidFill>
                  <a:srgbClr val="006666"/>
                </a:solidFill>
                <a:latin typeface="Arial"/>
                <a:cs typeface="Arial"/>
              </a:rPr>
              <a:t>processes </a:t>
            </a:r>
            <a:r>
              <a:rPr sz="2500" b="1" spc="-5" dirty="0">
                <a:solidFill>
                  <a:srgbClr val="006666"/>
                </a:solidFill>
                <a:latin typeface="Arial"/>
                <a:cs typeface="Arial"/>
              </a:rPr>
              <a:t>are unmarked (possibly  involved). Then</a:t>
            </a:r>
            <a:r>
              <a:rPr sz="2500" b="1" spc="5" dirty="0">
                <a:solidFill>
                  <a:srgbClr val="006666"/>
                </a:solidFill>
                <a:latin typeface="Arial"/>
                <a:cs typeface="Arial"/>
              </a:rPr>
              <a:t> </a:t>
            </a:r>
            <a:r>
              <a:rPr sz="2500" b="1" spc="-5" dirty="0">
                <a:solidFill>
                  <a:srgbClr val="006666"/>
                </a:solidFill>
                <a:latin typeface="Arial"/>
                <a:cs typeface="Arial"/>
              </a:rPr>
              <a:t>perform:</a:t>
            </a:r>
            <a:endParaRPr sz="2500">
              <a:latin typeface="Arial"/>
              <a:cs typeface="Arial"/>
            </a:endParaRPr>
          </a:p>
          <a:p>
            <a:pPr marL="413384" marR="5080">
              <a:lnSpc>
                <a:spcPts val="2590"/>
              </a:lnSpc>
              <a:spcBef>
                <a:spcPts val="580"/>
              </a:spcBef>
            </a:pPr>
            <a:r>
              <a:rPr sz="2400" spc="-5" dirty="0">
                <a:solidFill>
                  <a:srgbClr val="006666"/>
                </a:solidFill>
                <a:latin typeface="Arial"/>
                <a:cs typeface="Arial"/>
              </a:rPr>
              <a:t>Mark each process j </a:t>
            </a:r>
            <a:r>
              <a:rPr sz="2400" dirty="0">
                <a:solidFill>
                  <a:srgbClr val="006666"/>
                </a:solidFill>
                <a:latin typeface="Arial"/>
                <a:cs typeface="Arial"/>
              </a:rPr>
              <a:t>for </a:t>
            </a:r>
            <a:r>
              <a:rPr sz="2400" spc="-5" dirty="0">
                <a:solidFill>
                  <a:srgbClr val="006666"/>
                </a:solidFill>
                <a:latin typeface="Arial"/>
                <a:cs typeface="Arial"/>
              </a:rPr>
              <a:t>which: </a:t>
            </a:r>
            <a:r>
              <a:rPr sz="2400" dirty="0">
                <a:solidFill>
                  <a:srgbClr val="006666"/>
                </a:solidFill>
                <a:latin typeface="Arial"/>
                <a:cs typeface="Arial"/>
              </a:rPr>
              <a:t>A (j, </a:t>
            </a:r>
            <a:r>
              <a:rPr sz="2400" spc="-5" dirty="0">
                <a:solidFill>
                  <a:srgbClr val="006666"/>
                </a:solidFill>
                <a:latin typeface="Arial"/>
                <a:cs typeface="Arial"/>
              </a:rPr>
              <a:t>i) </a:t>
            </a:r>
            <a:r>
              <a:rPr sz="2400" dirty="0">
                <a:solidFill>
                  <a:srgbClr val="006666"/>
                </a:solidFill>
                <a:latin typeface="Arial"/>
                <a:cs typeface="Arial"/>
              </a:rPr>
              <a:t>= </a:t>
            </a:r>
            <a:r>
              <a:rPr sz="2400" spc="-5" dirty="0">
                <a:solidFill>
                  <a:srgbClr val="006666"/>
                </a:solidFill>
                <a:latin typeface="Arial"/>
                <a:cs typeface="Arial"/>
              </a:rPr>
              <a:t>0 </a:t>
            </a:r>
            <a:r>
              <a:rPr sz="2400" dirty="0">
                <a:solidFill>
                  <a:srgbClr val="006666"/>
                </a:solidFill>
                <a:latin typeface="Arial"/>
                <a:cs typeface="Arial"/>
              </a:rPr>
              <a:t>for </a:t>
            </a:r>
            <a:r>
              <a:rPr sz="2400" spc="-5" dirty="0">
                <a:solidFill>
                  <a:srgbClr val="006666"/>
                </a:solidFill>
                <a:latin typeface="Arial"/>
                <a:cs typeface="Arial"/>
              </a:rPr>
              <a:t>all </a:t>
            </a:r>
            <a:r>
              <a:rPr sz="2400" dirty="0">
                <a:solidFill>
                  <a:srgbClr val="006666"/>
                </a:solidFill>
                <a:latin typeface="Arial"/>
                <a:cs typeface="Arial"/>
              </a:rPr>
              <a:t>i. (since  </a:t>
            </a:r>
            <a:r>
              <a:rPr sz="2400" spc="-5" dirty="0">
                <a:solidFill>
                  <a:srgbClr val="006666"/>
                </a:solidFill>
                <a:latin typeface="Arial"/>
                <a:cs typeface="Arial"/>
              </a:rPr>
              <a:t>they cannot be</a:t>
            </a:r>
            <a:r>
              <a:rPr sz="2400" spc="20" dirty="0">
                <a:solidFill>
                  <a:srgbClr val="006666"/>
                </a:solidFill>
                <a:latin typeface="Arial"/>
                <a:cs typeface="Arial"/>
              </a:rPr>
              <a:t> </a:t>
            </a:r>
            <a:r>
              <a:rPr sz="2400" spc="-5" dirty="0">
                <a:solidFill>
                  <a:srgbClr val="006666"/>
                </a:solidFill>
                <a:latin typeface="Arial"/>
                <a:cs typeface="Arial"/>
              </a:rPr>
              <a:t>involved)</a:t>
            </a:r>
            <a:endParaRPr sz="2400">
              <a:latin typeface="Arial"/>
              <a:cs typeface="Arial"/>
            </a:endParaRPr>
          </a:p>
          <a:p>
            <a:pPr marL="379730" marR="550545" indent="33020">
              <a:lnSpc>
                <a:spcPts val="3170"/>
              </a:lnSpc>
              <a:spcBef>
                <a:spcPts val="120"/>
              </a:spcBef>
            </a:pPr>
            <a:r>
              <a:rPr sz="2400" spc="-5" dirty="0">
                <a:solidFill>
                  <a:srgbClr val="006666"/>
                </a:solidFill>
                <a:latin typeface="Arial"/>
                <a:cs typeface="Arial"/>
              </a:rPr>
              <a:t>Initialize </a:t>
            </a:r>
            <a:r>
              <a:rPr sz="2400" dirty="0">
                <a:solidFill>
                  <a:srgbClr val="006666"/>
                </a:solidFill>
                <a:latin typeface="Arial"/>
                <a:cs typeface="Arial"/>
              </a:rPr>
              <a:t>the </a:t>
            </a:r>
            <a:r>
              <a:rPr sz="2400" spc="-5" dirty="0">
                <a:solidFill>
                  <a:srgbClr val="006666"/>
                </a:solidFill>
                <a:latin typeface="Arial"/>
                <a:cs typeface="Arial"/>
              </a:rPr>
              <a:t>working </a:t>
            </a:r>
            <a:r>
              <a:rPr sz="2400" dirty="0">
                <a:solidFill>
                  <a:srgbClr val="006666"/>
                </a:solidFill>
                <a:latin typeface="Arial"/>
                <a:cs typeface="Arial"/>
              </a:rPr>
              <a:t>vector: W </a:t>
            </a:r>
            <a:r>
              <a:rPr sz="2400" spc="-5" dirty="0">
                <a:solidFill>
                  <a:srgbClr val="006666"/>
                </a:solidFill>
                <a:latin typeface="Arial"/>
                <a:cs typeface="Arial"/>
              </a:rPr>
              <a:t>(i) </a:t>
            </a:r>
            <a:r>
              <a:rPr sz="2400" dirty="0">
                <a:solidFill>
                  <a:srgbClr val="006666"/>
                </a:solidFill>
                <a:latin typeface="Arial"/>
                <a:cs typeface="Arial"/>
              </a:rPr>
              <a:t>= V </a:t>
            </a:r>
            <a:r>
              <a:rPr sz="2400" spc="-5" dirty="0">
                <a:solidFill>
                  <a:srgbClr val="006666"/>
                </a:solidFill>
                <a:latin typeface="Arial"/>
                <a:cs typeface="Arial"/>
              </a:rPr>
              <a:t>(i) </a:t>
            </a:r>
            <a:r>
              <a:rPr sz="2400" dirty="0">
                <a:solidFill>
                  <a:srgbClr val="006666"/>
                </a:solidFill>
                <a:latin typeface="Arial"/>
                <a:cs typeface="Arial"/>
              </a:rPr>
              <a:t>for </a:t>
            </a:r>
            <a:r>
              <a:rPr sz="2400" spc="-5" dirty="0">
                <a:solidFill>
                  <a:srgbClr val="006666"/>
                </a:solidFill>
                <a:latin typeface="Arial"/>
                <a:cs typeface="Arial"/>
              </a:rPr>
              <a:t>all i  REPEAT: Choose an unmarked process j such </a:t>
            </a:r>
            <a:r>
              <a:rPr sz="2400" dirty="0">
                <a:solidFill>
                  <a:srgbClr val="006666"/>
                </a:solidFill>
                <a:latin typeface="Arial"/>
                <a:cs typeface="Arial"/>
              </a:rPr>
              <a:t>that  Q (j, i) &lt;= W (i) for </a:t>
            </a:r>
            <a:r>
              <a:rPr sz="2400" spc="-5" dirty="0">
                <a:solidFill>
                  <a:srgbClr val="006666"/>
                </a:solidFill>
                <a:latin typeface="Arial"/>
                <a:cs typeface="Arial"/>
              </a:rPr>
              <a:t>all </a:t>
            </a:r>
            <a:r>
              <a:rPr sz="2400" dirty="0">
                <a:solidFill>
                  <a:srgbClr val="006666"/>
                </a:solidFill>
                <a:latin typeface="Arial"/>
                <a:cs typeface="Arial"/>
              </a:rPr>
              <a:t>i. Stop if such j </a:t>
            </a:r>
            <a:r>
              <a:rPr sz="2400" spc="-5" dirty="0">
                <a:solidFill>
                  <a:srgbClr val="006666"/>
                </a:solidFill>
                <a:latin typeface="Arial"/>
                <a:cs typeface="Arial"/>
              </a:rPr>
              <a:t>does not</a:t>
            </a:r>
            <a:r>
              <a:rPr sz="2400" spc="-110" dirty="0">
                <a:solidFill>
                  <a:srgbClr val="006666"/>
                </a:solidFill>
                <a:latin typeface="Arial"/>
                <a:cs typeface="Arial"/>
              </a:rPr>
              <a:t> </a:t>
            </a:r>
            <a:r>
              <a:rPr sz="2400" spc="-5" dirty="0">
                <a:solidFill>
                  <a:srgbClr val="006666"/>
                </a:solidFill>
                <a:latin typeface="Arial"/>
                <a:cs typeface="Arial"/>
              </a:rPr>
              <a:t>exist.</a:t>
            </a:r>
            <a:endParaRPr sz="2400">
              <a:latin typeface="Arial"/>
              <a:cs typeface="Arial"/>
            </a:endParaRPr>
          </a:p>
          <a:p>
            <a:pPr marL="413384">
              <a:lnSpc>
                <a:spcPct val="100000"/>
              </a:lnSpc>
              <a:spcBef>
                <a:spcPts val="130"/>
              </a:spcBef>
            </a:pPr>
            <a:r>
              <a:rPr sz="2400" dirty="0">
                <a:solidFill>
                  <a:srgbClr val="006666"/>
                </a:solidFill>
                <a:latin typeface="Arial"/>
                <a:cs typeface="Arial"/>
              </a:rPr>
              <a:t>If </a:t>
            </a:r>
            <a:r>
              <a:rPr sz="2400" spc="-5" dirty="0">
                <a:solidFill>
                  <a:srgbClr val="006666"/>
                </a:solidFill>
                <a:latin typeface="Arial"/>
                <a:cs typeface="Arial"/>
              </a:rPr>
              <a:t>such a j exists: </a:t>
            </a:r>
            <a:r>
              <a:rPr sz="2400" dirty="0">
                <a:solidFill>
                  <a:srgbClr val="006666"/>
                </a:solidFill>
                <a:latin typeface="Arial"/>
                <a:cs typeface="Arial"/>
              </a:rPr>
              <a:t>mark the </a:t>
            </a:r>
            <a:r>
              <a:rPr sz="2400" spc="-5" dirty="0">
                <a:solidFill>
                  <a:srgbClr val="006666"/>
                </a:solidFill>
                <a:latin typeface="Arial"/>
                <a:cs typeface="Arial"/>
              </a:rPr>
              <a:t>process j and</a:t>
            </a:r>
            <a:r>
              <a:rPr sz="2400" spc="5" dirty="0">
                <a:solidFill>
                  <a:srgbClr val="006666"/>
                </a:solidFill>
                <a:latin typeface="Arial"/>
                <a:cs typeface="Arial"/>
              </a:rPr>
              <a:t> </a:t>
            </a:r>
            <a:r>
              <a:rPr sz="2400" spc="-5" dirty="0">
                <a:solidFill>
                  <a:srgbClr val="006666"/>
                </a:solidFill>
                <a:latin typeface="Arial"/>
                <a:cs typeface="Arial"/>
              </a:rPr>
              <a:t>do</a:t>
            </a:r>
            <a:endParaRPr sz="2400">
              <a:latin typeface="Arial"/>
              <a:cs typeface="Arial"/>
            </a:endParaRPr>
          </a:p>
          <a:p>
            <a:pPr marL="379730">
              <a:lnSpc>
                <a:spcPct val="100000"/>
              </a:lnSpc>
              <a:spcBef>
                <a:spcPts val="290"/>
              </a:spcBef>
            </a:pPr>
            <a:r>
              <a:rPr sz="2400" dirty="0">
                <a:solidFill>
                  <a:srgbClr val="006666"/>
                </a:solidFill>
                <a:latin typeface="Arial"/>
                <a:cs typeface="Arial"/>
              </a:rPr>
              <a:t>W </a:t>
            </a:r>
            <a:r>
              <a:rPr sz="2400" spc="-5" dirty="0">
                <a:solidFill>
                  <a:srgbClr val="006666"/>
                </a:solidFill>
                <a:latin typeface="Arial"/>
                <a:cs typeface="Arial"/>
              </a:rPr>
              <a:t>(i) </a:t>
            </a:r>
            <a:r>
              <a:rPr sz="2400" dirty="0">
                <a:solidFill>
                  <a:srgbClr val="006666"/>
                </a:solidFill>
                <a:latin typeface="Arial"/>
                <a:cs typeface="Arial"/>
              </a:rPr>
              <a:t>= W </a:t>
            </a:r>
            <a:r>
              <a:rPr sz="2400" spc="-5" dirty="0">
                <a:solidFill>
                  <a:srgbClr val="006666"/>
                </a:solidFill>
                <a:latin typeface="Arial"/>
                <a:cs typeface="Arial"/>
              </a:rPr>
              <a:t>(i) </a:t>
            </a:r>
            <a:r>
              <a:rPr sz="2400" dirty="0">
                <a:solidFill>
                  <a:srgbClr val="006666"/>
                </a:solidFill>
                <a:latin typeface="Arial"/>
                <a:cs typeface="Arial"/>
              </a:rPr>
              <a:t>+ A (j, </a:t>
            </a:r>
            <a:r>
              <a:rPr sz="2400" spc="-5" dirty="0">
                <a:solidFill>
                  <a:srgbClr val="006666"/>
                </a:solidFill>
                <a:latin typeface="Arial"/>
                <a:cs typeface="Arial"/>
              </a:rPr>
              <a:t>i) </a:t>
            </a:r>
            <a:r>
              <a:rPr sz="2400" dirty="0">
                <a:solidFill>
                  <a:srgbClr val="006666"/>
                </a:solidFill>
                <a:latin typeface="Arial"/>
                <a:cs typeface="Arial"/>
              </a:rPr>
              <a:t>for </a:t>
            </a:r>
            <a:r>
              <a:rPr sz="2400" spc="-5" dirty="0">
                <a:solidFill>
                  <a:srgbClr val="006666"/>
                </a:solidFill>
                <a:latin typeface="Arial"/>
                <a:cs typeface="Arial"/>
              </a:rPr>
              <a:t>all </a:t>
            </a:r>
            <a:r>
              <a:rPr sz="2400" dirty="0">
                <a:solidFill>
                  <a:srgbClr val="006666"/>
                </a:solidFill>
                <a:latin typeface="Arial"/>
                <a:cs typeface="Arial"/>
              </a:rPr>
              <a:t>i. Goto</a:t>
            </a:r>
            <a:r>
              <a:rPr sz="2400" spc="-105" dirty="0">
                <a:solidFill>
                  <a:srgbClr val="006666"/>
                </a:solidFill>
                <a:latin typeface="Arial"/>
                <a:cs typeface="Arial"/>
              </a:rPr>
              <a:t> </a:t>
            </a:r>
            <a:r>
              <a:rPr sz="2400" spc="-5" dirty="0">
                <a:solidFill>
                  <a:srgbClr val="006666"/>
                </a:solidFill>
                <a:latin typeface="Arial"/>
                <a:cs typeface="Arial"/>
              </a:rPr>
              <a:t>REPEAT</a:t>
            </a:r>
            <a:endParaRPr sz="2400">
              <a:latin typeface="Arial"/>
              <a:cs typeface="Arial"/>
            </a:endParaRPr>
          </a:p>
          <a:p>
            <a:pPr marL="413384" marR="499745">
              <a:lnSpc>
                <a:spcPts val="2590"/>
              </a:lnSpc>
              <a:spcBef>
                <a:spcPts val="615"/>
              </a:spcBef>
            </a:pPr>
            <a:r>
              <a:rPr sz="2400" dirty="0">
                <a:solidFill>
                  <a:srgbClr val="006666"/>
                </a:solidFill>
                <a:latin typeface="Arial"/>
                <a:cs typeface="Arial"/>
              </a:rPr>
              <a:t>At the </a:t>
            </a:r>
            <a:r>
              <a:rPr sz="2400" spc="-5" dirty="0">
                <a:solidFill>
                  <a:srgbClr val="006666"/>
                </a:solidFill>
                <a:latin typeface="Arial"/>
                <a:cs typeface="Arial"/>
              </a:rPr>
              <a:t>end: every unmarked process is involved in a  dealock</a:t>
            </a:r>
            <a:endParaRPr sz="24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70254" y="272872"/>
            <a:ext cx="6321146" cy="514350"/>
          </a:xfrm>
          <a:prstGeom prst="rect">
            <a:avLst/>
          </a:prstGeom>
        </p:spPr>
        <p:txBody>
          <a:bodyPr vert="horz" wrap="square" lIns="0" tIns="13335" rIns="0" bIns="0" rtlCol="0">
            <a:spAutoFit/>
          </a:bodyPr>
          <a:lstStyle/>
          <a:p>
            <a:pPr marL="12700">
              <a:lnSpc>
                <a:spcPct val="100000"/>
              </a:lnSpc>
              <a:spcBef>
                <a:spcPts val="105"/>
              </a:spcBef>
            </a:pPr>
            <a:r>
              <a:rPr dirty="0"/>
              <a:t>Deadlock detection:</a:t>
            </a:r>
            <a:r>
              <a:rPr spc="-95" dirty="0"/>
              <a:t> </a:t>
            </a:r>
            <a:r>
              <a:rPr dirty="0"/>
              <a:t>comments</a:t>
            </a:r>
          </a:p>
        </p:txBody>
      </p:sp>
      <p:sp>
        <p:nvSpPr>
          <p:cNvPr id="4" name="object 4"/>
          <p:cNvSpPr/>
          <p:nvPr/>
        </p:nvSpPr>
        <p:spPr>
          <a:xfrm>
            <a:off x="1006754" y="1408811"/>
            <a:ext cx="213359" cy="21945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336928" y="1164818"/>
            <a:ext cx="7322184" cy="4940300"/>
          </a:xfrm>
          <a:prstGeom prst="rect">
            <a:avLst/>
          </a:prstGeom>
        </p:spPr>
        <p:txBody>
          <a:bodyPr vert="horz" wrap="square" lIns="0" tIns="12065" rIns="0" bIns="0" rtlCol="0">
            <a:spAutoFit/>
          </a:bodyPr>
          <a:lstStyle/>
          <a:p>
            <a:pPr marL="38100" marR="292100" indent="-26034">
              <a:lnSpc>
                <a:spcPct val="120100"/>
              </a:lnSpc>
              <a:spcBef>
                <a:spcPts val="95"/>
              </a:spcBef>
            </a:pPr>
            <a:r>
              <a:rPr sz="2600" b="1" dirty="0">
                <a:solidFill>
                  <a:srgbClr val="006666"/>
                </a:solidFill>
                <a:latin typeface="Arial"/>
                <a:cs typeface="Arial"/>
              </a:rPr>
              <a:t>Process j </a:t>
            </a:r>
            <a:r>
              <a:rPr sz="2600" b="1" spc="-5" dirty="0">
                <a:solidFill>
                  <a:srgbClr val="006666"/>
                </a:solidFill>
                <a:latin typeface="Arial"/>
                <a:cs typeface="Arial"/>
              </a:rPr>
              <a:t>is </a:t>
            </a:r>
            <a:r>
              <a:rPr sz="2600" b="1" dirty="0">
                <a:solidFill>
                  <a:srgbClr val="006666"/>
                </a:solidFill>
                <a:latin typeface="Arial"/>
                <a:cs typeface="Arial"/>
              </a:rPr>
              <a:t>not involved in a deadlock </a:t>
            </a:r>
            <a:r>
              <a:rPr sz="2600" b="1" spc="5" dirty="0">
                <a:solidFill>
                  <a:srgbClr val="006666"/>
                </a:solidFill>
                <a:latin typeface="Arial"/>
                <a:cs typeface="Arial"/>
              </a:rPr>
              <a:t>when  </a:t>
            </a:r>
            <a:r>
              <a:rPr sz="2600" b="1" dirty="0">
                <a:solidFill>
                  <a:srgbClr val="006666"/>
                </a:solidFill>
                <a:latin typeface="Arial"/>
                <a:cs typeface="Arial"/>
              </a:rPr>
              <a:t>Q </a:t>
            </a:r>
            <a:r>
              <a:rPr sz="2600" b="1" spc="-5" dirty="0">
                <a:solidFill>
                  <a:srgbClr val="006666"/>
                </a:solidFill>
                <a:latin typeface="Arial"/>
                <a:cs typeface="Arial"/>
              </a:rPr>
              <a:t>(j, </a:t>
            </a:r>
            <a:r>
              <a:rPr sz="2600" b="1" dirty="0">
                <a:solidFill>
                  <a:srgbClr val="006666"/>
                </a:solidFill>
                <a:latin typeface="Arial"/>
                <a:cs typeface="Arial"/>
              </a:rPr>
              <a:t>i) &lt;= W </a:t>
            </a:r>
            <a:r>
              <a:rPr sz="2600" b="1" spc="-5" dirty="0">
                <a:solidFill>
                  <a:srgbClr val="006666"/>
                </a:solidFill>
                <a:latin typeface="Arial"/>
                <a:cs typeface="Arial"/>
              </a:rPr>
              <a:t>(i) for </a:t>
            </a:r>
            <a:r>
              <a:rPr sz="2600" b="1" dirty="0">
                <a:solidFill>
                  <a:srgbClr val="006666"/>
                </a:solidFill>
                <a:latin typeface="Arial"/>
                <a:cs typeface="Arial"/>
              </a:rPr>
              <a:t>all</a:t>
            </a:r>
            <a:r>
              <a:rPr sz="2600" b="1" spc="-20" dirty="0">
                <a:solidFill>
                  <a:srgbClr val="006666"/>
                </a:solidFill>
                <a:latin typeface="Arial"/>
                <a:cs typeface="Arial"/>
              </a:rPr>
              <a:t> </a:t>
            </a:r>
            <a:r>
              <a:rPr sz="2600" b="1" dirty="0">
                <a:solidFill>
                  <a:srgbClr val="006666"/>
                </a:solidFill>
                <a:latin typeface="Arial"/>
                <a:cs typeface="Arial"/>
              </a:rPr>
              <a:t>i.</a:t>
            </a:r>
            <a:endParaRPr sz="2600">
              <a:latin typeface="Arial"/>
              <a:cs typeface="Arial"/>
            </a:endParaRPr>
          </a:p>
          <a:p>
            <a:pPr marL="12700" marR="426720">
              <a:lnSpc>
                <a:spcPct val="100000"/>
              </a:lnSpc>
              <a:spcBef>
                <a:spcPts val="625"/>
              </a:spcBef>
            </a:pPr>
            <a:r>
              <a:rPr sz="2600" b="1" dirty="0">
                <a:solidFill>
                  <a:srgbClr val="006666"/>
                </a:solidFill>
                <a:latin typeface="Arial"/>
                <a:cs typeface="Arial"/>
              </a:rPr>
              <a:t>We are then optimistic and assume that  process j will not require more resources</a:t>
            </a:r>
            <a:r>
              <a:rPr sz="2600" b="1" spc="-60" dirty="0">
                <a:solidFill>
                  <a:srgbClr val="006666"/>
                </a:solidFill>
                <a:latin typeface="Arial"/>
                <a:cs typeface="Arial"/>
              </a:rPr>
              <a:t> </a:t>
            </a:r>
            <a:r>
              <a:rPr sz="2600" b="1" dirty="0">
                <a:solidFill>
                  <a:srgbClr val="006666"/>
                </a:solidFill>
                <a:latin typeface="Arial"/>
                <a:cs typeface="Arial"/>
              </a:rPr>
              <a:t>to  complete </a:t>
            </a:r>
            <a:r>
              <a:rPr sz="2600" b="1" spc="-5" dirty="0">
                <a:solidFill>
                  <a:srgbClr val="006666"/>
                </a:solidFill>
                <a:latin typeface="Arial"/>
                <a:cs typeface="Arial"/>
              </a:rPr>
              <a:t>its</a:t>
            </a:r>
            <a:r>
              <a:rPr sz="2600" b="1" spc="-20" dirty="0">
                <a:solidFill>
                  <a:srgbClr val="006666"/>
                </a:solidFill>
                <a:latin typeface="Arial"/>
                <a:cs typeface="Arial"/>
              </a:rPr>
              <a:t> </a:t>
            </a:r>
            <a:r>
              <a:rPr sz="2600" b="1" dirty="0">
                <a:solidFill>
                  <a:srgbClr val="006666"/>
                </a:solidFill>
                <a:latin typeface="Arial"/>
                <a:cs typeface="Arial"/>
              </a:rPr>
              <a:t>task</a:t>
            </a:r>
            <a:endParaRPr sz="2600">
              <a:latin typeface="Arial"/>
              <a:cs typeface="Arial"/>
            </a:endParaRPr>
          </a:p>
          <a:p>
            <a:pPr marL="38100" marR="1288415" indent="-26034">
              <a:lnSpc>
                <a:spcPct val="120000"/>
              </a:lnSpc>
              <a:spcBef>
                <a:spcPts val="5"/>
              </a:spcBef>
            </a:pPr>
            <a:r>
              <a:rPr sz="2600" b="1" spc="-5" dirty="0">
                <a:solidFill>
                  <a:srgbClr val="006666"/>
                </a:solidFill>
                <a:latin typeface="Arial"/>
                <a:cs typeface="Arial"/>
              </a:rPr>
              <a:t>It </a:t>
            </a:r>
            <a:r>
              <a:rPr sz="2600" b="1" dirty="0">
                <a:solidFill>
                  <a:srgbClr val="006666"/>
                </a:solidFill>
                <a:latin typeface="Arial"/>
                <a:cs typeface="Arial"/>
              </a:rPr>
              <a:t>will then </a:t>
            </a:r>
            <a:r>
              <a:rPr sz="2600" b="1" spc="-5" dirty="0">
                <a:solidFill>
                  <a:srgbClr val="006666"/>
                </a:solidFill>
                <a:latin typeface="Arial"/>
                <a:cs typeface="Arial"/>
              </a:rPr>
              <a:t>free </a:t>
            </a:r>
            <a:r>
              <a:rPr sz="2600" b="1" dirty="0">
                <a:solidFill>
                  <a:srgbClr val="006666"/>
                </a:solidFill>
                <a:latin typeface="Arial"/>
                <a:cs typeface="Arial"/>
              </a:rPr>
              <a:t>all </a:t>
            </a:r>
            <a:r>
              <a:rPr sz="2600" b="1" spc="-5" dirty="0">
                <a:solidFill>
                  <a:srgbClr val="006666"/>
                </a:solidFill>
                <a:latin typeface="Arial"/>
                <a:cs typeface="Arial"/>
              </a:rPr>
              <a:t>its </a:t>
            </a:r>
            <a:r>
              <a:rPr sz="2600" b="1" dirty="0">
                <a:solidFill>
                  <a:srgbClr val="006666"/>
                </a:solidFill>
                <a:latin typeface="Arial"/>
                <a:cs typeface="Arial"/>
              </a:rPr>
              <a:t>resources. </a:t>
            </a:r>
            <a:r>
              <a:rPr sz="2600" b="1" spc="5" dirty="0">
                <a:solidFill>
                  <a:srgbClr val="006666"/>
                </a:solidFill>
                <a:latin typeface="Arial"/>
                <a:cs typeface="Arial"/>
              </a:rPr>
              <a:t>Then:  </a:t>
            </a:r>
            <a:r>
              <a:rPr sz="2600" b="1" dirty="0">
                <a:solidFill>
                  <a:srgbClr val="006666"/>
                </a:solidFill>
                <a:latin typeface="Arial"/>
                <a:cs typeface="Arial"/>
              </a:rPr>
              <a:t>W (i) = W </a:t>
            </a:r>
            <a:r>
              <a:rPr sz="2600" b="1" spc="-5" dirty="0">
                <a:solidFill>
                  <a:srgbClr val="006666"/>
                </a:solidFill>
                <a:latin typeface="Arial"/>
                <a:cs typeface="Arial"/>
              </a:rPr>
              <a:t>(i) </a:t>
            </a:r>
            <a:r>
              <a:rPr sz="2600" b="1" dirty="0">
                <a:solidFill>
                  <a:srgbClr val="006666"/>
                </a:solidFill>
                <a:latin typeface="Arial"/>
                <a:cs typeface="Arial"/>
              </a:rPr>
              <a:t>+ A </a:t>
            </a:r>
            <a:r>
              <a:rPr sz="2600" b="1" spc="-5" dirty="0">
                <a:solidFill>
                  <a:srgbClr val="006666"/>
                </a:solidFill>
                <a:latin typeface="Arial"/>
                <a:cs typeface="Arial"/>
              </a:rPr>
              <a:t>(j, </a:t>
            </a:r>
            <a:r>
              <a:rPr sz="2600" b="1" dirty="0">
                <a:solidFill>
                  <a:srgbClr val="006666"/>
                </a:solidFill>
                <a:latin typeface="Arial"/>
                <a:cs typeface="Arial"/>
              </a:rPr>
              <a:t>i) for all</a:t>
            </a:r>
            <a:r>
              <a:rPr sz="2600" b="1" spc="-70" dirty="0">
                <a:solidFill>
                  <a:srgbClr val="006666"/>
                </a:solidFill>
                <a:latin typeface="Arial"/>
                <a:cs typeface="Arial"/>
              </a:rPr>
              <a:t> </a:t>
            </a:r>
            <a:r>
              <a:rPr sz="2600" b="1" dirty="0">
                <a:solidFill>
                  <a:srgbClr val="006666"/>
                </a:solidFill>
                <a:latin typeface="Arial"/>
                <a:cs typeface="Arial"/>
              </a:rPr>
              <a:t>i</a:t>
            </a:r>
            <a:endParaRPr sz="2600">
              <a:latin typeface="Arial"/>
              <a:cs typeface="Arial"/>
            </a:endParaRPr>
          </a:p>
          <a:p>
            <a:pPr marL="12700" marR="5080">
              <a:lnSpc>
                <a:spcPct val="100000"/>
              </a:lnSpc>
              <a:spcBef>
                <a:spcPts val="625"/>
              </a:spcBef>
            </a:pPr>
            <a:r>
              <a:rPr sz="2600" b="1" spc="-5" dirty="0">
                <a:solidFill>
                  <a:srgbClr val="006666"/>
                </a:solidFill>
                <a:latin typeface="Arial"/>
                <a:cs typeface="Arial"/>
              </a:rPr>
              <a:t>If </a:t>
            </a:r>
            <a:r>
              <a:rPr sz="2600" b="1" dirty="0">
                <a:solidFill>
                  <a:srgbClr val="006666"/>
                </a:solidFill>
                <a:latin typeface="Arial"/>
                <a:cs typeface="Arial"/>
              </a:rPr>
              <a:t>this assumption is incorrect, deadlock could  arise</a:t>
            </a:r>
            <a:r>
              <a:rPr sz="2600" b="1" spc="5" dirty="0">
                <a:solidFill>
                  <a:srgbClr val="006666"/>
                </a:solidFill>
                <a:latin typeface="Arial"/>
                <a:cs typeface="Arial"/>
              </a:rPr>
              <a:t> </a:t>
            </a:r>
            <a:r>
              <a:rPr sz="2600" b="1" dirty="0">
                <a:solidFill>
                  <a:srgbClr val="006666"/>
                </a:solidFill>
                <a:latin typeface="Arial"/>
                <a:cs typeface="Arial"/>
              </a:rPr>
              <a:t>later.</a:t>
            </a:r>
            <a:endParaRPr sz="2600">
              <a:latin typeface="Arial"/>
              <a:cs typeface="Arial"/>
            </a:endParaRPr>
          </a:p>
          <a:p>
            <a:pPr marL="12700" marR="409575">
              <a:lnSpc>
                <a:spcPct val="100000"/>
              </a:lnSpc>
              <a:spcBef>
                <a:spcPts val="625"/>
              </a:spcBef>
            </a:pPr>
            <a:r>
              <a:rPr sz="2600" b="1" dirty="0">
                <a:solidFill>
                  <a:srgbClr val="006666"/>
                </a:solidFill>
                <a:latin typeface="Arial"/>
                <a:cs typeface="Arial"/>
              </a:rPr>
              <a:t>This deadlock will be detected the </a:t>
            </a:r>
            <a:r>
              <a:rPr sz="2600" b="1" spc="5" dirty="0">
                <a:solidFill>
                  <a:srgbClr val="006666"/>
                </a:solidFill>
                <a:latin typeface="Arial"/>
                <a:cs typeface="Arial"/>
              </a:rPr>
              <a:t>next</a:t>
            </a:r>
            <a:r>
              <a:rPr sz="2600" b="1" spc="-75" dirty="0">
                <a:solidFill>
                  <a:srgbClr val="006666"/>
                </a:solidFill>
                <a:latin typeface="Arial"/>
                <a:cs typeface="Arial"/>
              </a:rPr>
              <a:t> </a:t>
            </a:r>
            <a:r>
              <a:rPr sz="2600" b="1" dirty="0">
                <a:solidFill>
                  <a:srgbClr val="006666"/>
                </a:solidFill>
                <a:latin typeface="Arial"/>
                <a:cs typeface="Arial"/>
              </a:rPr>
              <a:t>time  the detection algorithm is</a:t>
            </a:r>
            <a:r>
              <a:rPr sz="2600" b="1" spc="-40" dirty="0">
                <a:solidFill>
                  <a:srgbClr val="006666"/>
                </a:solidFill>
                <a:latin typeface="Arial"/>
                <a:cs typeface="Arial"/>
              </a:rPr>
              <a:t> </a:t>
            </a:r>
            <a:r>
              <a:rPr sz="2600" b="1" spc="5" dirty="0">
                <a:solidFill>
                  <a:srgbClr val="006666"/>
                </a:solidFill>
                <a:latin typeface="Arial"/>
                <a:cs typeface="Arial"/>
              </a:rPr>
              <a:t>invoked.</a:t>
            </a:r>
            <a:endParaRPr sz="2600">
              <a:latin typeface="Arial"/>
              <a:cs typeface="Arial"/>
            </a:endParaRPr>
          </a:p>
        </p:txBody>
      </p:sp>
      <p:sp>
        <p:nvSpPr>
          <p:cNvPr id="6" name="object 6"/>
          <p:cNvSpPr/>
          <p:nvPr/>
        </p:nvSpPr>
        <p:spPr>
          <a:xfrm>
            <a:off x="1006754" y="2360041"/>
            <a:ext cx="213359" cy="21945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6754" y="3628390"/>
            <a:ext cx="213359" cy="21945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06754" y="4579061"/>
            <a:ext cx="213359" cy="21976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6754" y="5451347"/>
            <a:ext cx="213359" cy="219456"/>
          </a:xfrm>
          <a:prstGeom prst="rect">
            <a:avLst/>
          </a:prstGeom>
          <a:blipFill>
            <a:blip r:embed="rId2"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6454" y="186385"/>
            <a:ext cx="5711546" cy="514350"/>
          </a:xfrm>
          <a:prstGeom prst="rect">
            <a:avLst/>
          </a:prstGeom>
        </p:spPr>
        <p:txBody>
          <a:bodyPr vert="horz" wrap="square" lIns="0" tIns="13335" rIns="0" bIns="0" rtlCol="0">
            <a:spAutoFit/>
          </a:bodyPr>
          <a:lstStyle/>
          <a:p>
            <a:pPr marL="12700">
              <a:lnSpc>
                <a:spcPct val="100000"/>
              </a:lnSpc>
              <a:spcBef>
                <a:spcPts val="105"/>
              </a:spcBef>
            </a:pPr>
            <a:r>
              <a:rPr dirty="0"/>
              <a:t>Deadlock detection:</a:t>
            </a:r>
            <a:r>
              <a:rPr spc="-75" dirty="0"/>
              <a:t> </a:t>
            </a:r>
            <a:r>
              <a:rPr spc="-5" dirty="0"/>
              <a:t>example</a:t>
            </a:r>
          </a:p>
        </p:txBody>
      </p:sp>
      <p:sp>
        <p:nvSpPr>
          <p:cNvPr id="4" name="object 4"/>
          <p:cNvSpPr/>
          <p:nvPr/>
        </p:nvSpPr>
        <p:spPr>
          <a:xfrm>
            <a:off x="1082954" y="3619246"/>
            <a:ext cx="213359" cy="21945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13128" y="3375507"/>
            <a:ext cx="7361555" cy="2720340"/>
          </a:xfrm>
          <a:prstGeom prst="rect">
            <a:avLst/>
          </a:prstGeom>
        </p:spPr>
        <p:txBody>
          <a:bodyPr vert="horz" wrap="square" lIns="0" tIns="12700" rIns="0" bIns="0" rtlCol="0">
            <a:spAutoFit/>
          </a:bodyPr>
          <a:lstStyle/>
          <a:p>
            <a:pPr marL="12700" marR="5080">
              <a:lnSpc>
                <a:spcPct val="120000"/>
              </a:lnSpc>
              <a:spcBef>
                <a:spcPts val="100"/>
              </a:spcBef>
            </a:pPr>
            <a:r>
              <a:rPr sz="2600" b="1" dirty="0">
                <a:solidFill>
                  <a:srgbClr val="006666"/>
                </a:solidFill>
                <a:latin typeface="Arial"/>
                <a:cs typeface="Arial"/>
              </a:rPr>
              <a:t>Mark P4 </a:t>
            </a:r>
            <a:r>
              <a:rPr sz="2600" b="1" spc="5" dirty="0">
                <a:solidFill>
                  <a:srgbClr val="006666"/>
                </a:solidFill>
                <a:latin typeface="Arial"/>
                <a:cs typeface="Arial"/>
              </a:rPr>
              <a:t>because </a:t>
            </a:r>
            <a:r>
              <a:rPr sz="2600" b="1" spc="-5" dirty="0">
                <a:solidFill>
                  <a:srgbClr val="006666"/>
                </a:solidFill>
                <a:latin typeface="Arial"/>
                <a:cs typeface="Arial"/>
              </a:rPr>
              <a:t>it </a:t>
            </a:r>
            <a:r>
              <a:rPr sz="2600" b="1" dirty="0">
                <a:solidFill>
                  <a:srgbClr val="006666"/>
                </a:solidFill>
                <a:latin typeface="Arial"/>
                <a:cs typeface="Arial"/>
              </a:rPr>
              <a:t>has no allocated</a:t>
            </a:r>
            <a:r>
              <a:rPr sz="2600" b="1" spc="-50" dirty="0">
                <a:solidFill>
                  <a:srgbClr val="006666"/>
                </a:solidFill>
                <a:latin typeface="Arial"/>
                <a:cs typeface="Arial"/>
              </a:rPr>
              <a:t> </a:t>
            </a:r>
            <a:r>
              <a:rPr sz="2600" b="1" dirty="0">
                <a:solidFill>
                  <a:srgbClr val="006666"/>
                </a:solidFill>
                <a:latin typeface="Arial"/>
                <a:cs typeface="Arial"/>
              </a:rPr>
              <a:t>resources  Make W =</a:t>
            </a:r>
            <a:r>
              <a:rPr sz="2600" b="1" spc="-25" dirty="0">
                <a:solidFill>
                  <a:srgbClr val="006666"/>
                </a:solidFill>
                <a:latin typeface="Arial"/>
                <a:cs typeface="Arial"/>
              </a:rPr>
              <a:t> </a:t>
            </a:r>
            <a:r>
              <a:rPr sz="2600" b="1" dirty="0">
                <a:solidFill>
                  <a:srgbClr val="006666"/>
                </a:solidFill>
                <a:latin typeface="Arial"/>
                <a:cs typeface="Arial"/>
              </a:rPr>
              <a:t>(0,0,0,0,1)</a:t>
            </a:r>
            <a:endParaRPr sz="2600">
              <a:latin typeface="Arial"/>
              <a:cs typeface="Arial"/>
            </a:endParaRPr>
          </a:p>
          <a:p>
            <a:pPr marL="12700" marR="158115">
              <a:lnSpc>
                <a:spcPct val="100000"/>
              </a:lnSpc>
              <a:spcBef>
                <a:spcPts val="620"/>
              </a:spcBef>
            </a:pPr>
            <a:r>
              <a:rPr sz="2600" b="1" dirty="0">
                <a:solidFill>
                  <a:srgbClr val="006666"/>
                </a:solidFill>
                <a:latin typeface="Arial"/>
                <a:cs typeface="Arial"/>
              </a:rPr>
              <a:t>The request of P3 &lt;= W. Then mark </a:t>
            </a:r>
            <a:r>
              <a:rPr sz="2600" b="1" spc="-5" dirty="0">
                <a:solidFill>
                  <a:srgbClr val="006666"/>
                </a:solidFill>
                <a:latin typeface="Arial"/>
                <a:cs typeface="Arial"/>
              </a:rPr>
              <a:t>P3 </a:t>
            </a:r>
            <a:r>
              <a:rPr sz="2600" b="1" dirty="0">
                <a:solidFill>
                  <a:srgbClr val="006666"/>
                </a:solidFill>
                <a:latin typeface="Arial"/>
                <a:cs typeface="Arial"/>
              </a:rPr>
              <a:t>and</a:t>
            </a:r>
            <a:r>
              <a:rPr sz="2600" b="1" spc="-75" dirty="0">
                <a:solidFill>
                  <a:srgbClr val="006666"/>
                </a:solidFill>
                <a:latin typeface="Arial"/>
                <a:cs typeface="Arial"/>
              </a:rPr>
              <a:t> </a:t>
            </a:r>
            <a:r>
              <a:rPr sz="2600" b="1" dirty="0">
                <a:solidFill>
                  <a:srgbClr val="006666"/>
                </a:solidFill>
                <a:latin typeface="Arial"/>
                <a:cs typeface="Arial"/>
              </a:rPr>
              <a:t>do  W = W + (0,0,0,1,0) =</a:t>
            </a:r>
            <a:r>
              <a:rPr sz="2600" b="1" spc="-35" dirty="0">
                <a:solidFill>
                  <a:srgbClr val="006666"/>
                </a:solidFill>
                <a:latin typeface="Arial"/>
                <a:cs typeface="Arial"/>
              </a:rPr>
              <a:t> </a:t>
            </a:r>
            <a:r>
              <a:rPr sz="2600" b="1" dirty="0">
                <a:solidFill>
                  <a:srgbClr val="006666"/>
                </a:solidFill>
                <a:latin typeface="Arial"/>
                <a:cs typeface="Arial"/>
              </a:rPr>
              <a:t>(0,0,0,1,1)</a:t>
            </a:r>
            <a:endParaRPr sz="2600">
              <a:latin typeface="Arial"/>
              <a:cs typeface="Arial"/>
            </a:endParaRPr>
          </a:p>
          <a:p>
            <a:pPr marL="12700" marR="117475">
              <a:lnSpc>
                <a:spcPct val="100000"/>
              </a:lnSpc>
              <a:spcBef>
                <a:spcPts val="630"/>
              </a:spcBef>
            </a:pPr>
            <a:r>
              <a:rPr sz="2600" b="1" spc="5" dirty="0">
                <a:solidFill>
                  <a:srgbClr val="006666"/>
                </a:solidFill>
                <a:latin typeface="Arial"/>
                <a:cs typeface="Arial"/>
              </a:rPr>
              <a:t>The </a:t>
            </a:r>
            <a:r>
              <a:rPr sz="2600" b="1" dirty="0">
                <a:solidFill>
                  <a:srgbClr val="006666"/>
                </a:solidFill>
                <a:latin typeface="Arial"/>
                <a:cs typeface="Arial"/>
              </a:rPr>
              <a:t>algorithm ends. P1 and P2 are involved</a:t>
            </a:r>
            <a:r>
              <a:rPr sz="2600" b="1" spc="-65" dirty="0">
                <a:solidFill>
                  <a:srgbClr val="006666"/>
                </a:solidFill>
                <a:latin typeface="Arial"/>
                <a:cs typeface="Arial"/>
              </a:rPr>
              <a:t> </a:t>
            </a:r>
            <a:r>
              <a:rPr sz="2600" b="1" dirty="0">
                <a:solidFill>
                  <a:srgbClr val="006666"/>
                </a:solidFill>
                <a:latin typeface="Arial"/>
                <a:cs typeface="Arial"/>
              </a:rPr>
              <a:t>in  a</a:t>
            </a:r>
            <a:r>
              <a:rPr sz="2600" b="1" spc="-5" dirty="0">
                <a:solidFill>
                  <a:srgbClr val="006666"/>
                </a:solidFill>
                <a:latin typeface="Arial"/>
                <a:cs typeface="Arial"/>
              </a:rPr>
              <a:t> </a:t>
            </a:r>
            <a:r>
              <a:rPr sz="2600" b="1" dirty="0">
                <a:solidFill>
                  <a:srgbClr val="006666"/>
                </a:solidFill>
                <a:latin typeface="Arial"/>
                <a:cs typeface="Arial"/>
              </a:rPr>
              <a:t>deadlock</a:t>
            </a:r>
            <a:endParaRPr sz="2600">
              <a:latin typeface="Arial"/>
              <a:cs typeface="Arial"/>
            </a:endParaRPr>
          </a:p>
        </p:txBody>
      </p:sp>
      <p:sp>
        <p:nvSpPr>
          <p:cNvPr id="6" name="object 6"/>
          <p:cNvSpPr/>
          <p:nvPr/>
        </p:nvSpPr>
        <p:spPr>
          <a:xfrm>
            <a:off x="1082954" y="4094734"/>
            <a:ext cx="213359" cy="21945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82954" y="4570221"/>
            <a:ext cx="213359" cy="21945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82954" y="5442203"/>
            <a:ext cx="213359" cy="219456"/>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806320" y="862939"/>
            <a:ext cx="1834514" cy="939800"/>
          </a:xfrm>
          <a:prstGeom prst="rect">
            <a:avLst/>
          </a:prstGeom>
        </p:spPr>
        <p:txBody>
          <a:bodyPr vert="horz" wrap="square" lIns="0" tIns="165100" rIns="0" bIns="0" rtlCol="0">
            <a:spAutoFit/>
          </a:bodyPr>
          <a:lstStyle/>
          <a:p>
            <a:pPr marL="250190">
              <a:lnSpc>
                <a:spcPct val="100000"/>
              </a:lnSpc>
              <a:spcBef>
                <a:spcPts val="1300"/>
              </a:spcBef>
            </a:pPr>
            <a:r>
              <a:rPr sz="2000" b="1" dirty="0">
                <a:solidFill>
                  <a:srgbClr val="009999"/>
                </a:solidFill>
                <a:latin typeface="Times New Roman"/>
                <a:cs typeface="Times New Roman"/>
              </a:rPr>
              <a:t>Request</a:t>
            </a:r>
            <a:endParaRPr sz="2000">
              <a:latin typeface="Times New Roman"/>
              <a:cs typeface="Times New Roman"/>
            </a:endParaRPr>
          </a:p>
          <a:p>
            <a:pPr marL="12700">
              <a:lnSpc>
                <a:spcPct val="100000"/>
              </a:lnSpc>
              <a:spcBef>
                <a:spcPts val="1200"/>
              </a:spcBef>
            </a:pPr>
            <a:r>
              <a:rPr sz="2000" b="1" dirty="0">
                <a:solidFill>
                  <a:srgbClr val="009999"/>
                </a:solidFill>
                <a:latin typeface="Times New Roman"/>
                <a:cs typeface="Times New Roman"/>
              </a:rPr>
              <a:t>R1 R2 R3 R4</a:t>
            </a:r>
            <a:r>
              <a:rPr sz="2000" b="1" spc="-85" dirty="0">
                <a:solidFill>
                  <a:srgbClr val="009999"/>
                </a:solidFill>
                <a:latin typeface="Times New Roman"/>
                <a:cs typeface="Times New Roman"/>
              </a:rPr>
              <a:t> </a:t>
            </a:r>
            <a:r>
              <a:rPr sz="2000" b="1" dirty="0">
                <a:solidFill>
                  <a:srgbClr val="009999"/>
                </a:solidFill>
                <a:latin typeface="Times New Roman"/>
                <a:cs typeface="Times New Roman"/>
              </a:rPr>
              <a:t>R5</a:t>
            </a:r>
            <a:endParaRPr sz="2000">
              <a:latin typeface="Times New Roman"/>
              <a:cs typeface="Times New Roman"/>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46</a:t>
            </a:fld>
            <a:endParaRPr dirty="0"/>
          </a:p>
        </p:txBody>
      </p:sp>
      <p:sp>
        <p:nvSpPr>
          <p:cNvPr id="10" name="object 10"/>
          <p:cNvSpPr txBox="1"/>
          <p:nvPr/>
        </p:nvSpPr>
        <p:spPr>
          <a:xfrm>
            <a:off x="4397755" y="862939"/>
            <a:ext cx="1834514" cy="939800"/>
          </a:xfrm>
          <a:prstGeom prst="rect">
            <a:avLst/>
          </a:prstGeom>
        </p:spPr>
        <p:txBody>
          <a:bodyPr vert="horz" wrap="square" lIns="0" tIns="165100" rIns="0" bIns="0" rtlCol="0">
            <a:spAutoFit/>
          </a:bodyPr>
          <a:lstStyle/>
          <a:p>
            <a:pPr marL="234315">
              <a:lnSpc>
                <a:spcPct val="100000"/>
              </a:lnSpc>
              <a:spcBef>
                <a:spcPts val="1300"/>
              </a:spcBef>
            </a:pPr>
            <a:r>
              <a:rPr sz="2000" b="1" dirty="0">
                <a:solidFill>
                  <a:srgbClr val="009999"/>
                </a:solidFill>
                <a:latin typeface="Times New Roman"/>
                <a:cs typeface="Times New Roman"/>
              </a:rPr>
              <a:t>Allocated</a:t>
            </a:r>
            <a:endParaRPr sz="2000">
              <a:latin typeface="Times New Roman"/>
              <a:cs typeface="Times New Roman"/>
            </a:endParaRPr>
          </a:p>
          <a:p>
            <a:pPr marL="12700">
              <a:lnSpc>
                <a:spcPct val="100000"/>
              </a:lnSpc>
              <a:spcBef>
                <a:spcPts val="1200"/>
              </a:spcBef>
            </a:pPr>
            <a:r>
              <a:rPr sz="2000" b="1" dirty="0">
                <a:solidFill>
                  <a:srgbClr val="009999"/>
                </a:solidFill>
                <a:latin typeface="Times New Roman"/>
                <a:cs typeface="Times New Roman"/>
              </a:rPr>
              <a:t>R1 R2 R3 R4</a:t>
            </a:r>
            <a:r>
              <a:rPr sz="2000" b="1" spc="-85" dirty="0">
                <a:solidFill>
                  <a:srgbClr val="009999"/>
                </a:solidFill>
                <a:latin typeface="Times New Roman"/>
                <a:cs typeface="Times New Roman"/>
              </a:rPr>
              <a:t> </a:t>
            </a:r>
            <a:r>
              <a:rPr sz="2000" b="1" dirty="0">
                <a:solidFill>
                  <a:srgbClr val="009999"/>
                </a:solidFill>
                <a:latin typeface="Times New Roman"/>
                <a:cs typeface="Times New Roman"/>
              </a:rPr>
              <a:t>R5</a:t>
            </a:r>
            <a:endParaRPr sz="2000">
              <a:latin typeface="Times New Roman"/>
              <a:cs typeface="Times New Roman"/>
            </a:endParaRPr>
          </a:p>
        </p:txBody>
      </p:sp>
      <p:graphicFrame>
        <p:nvGraphicFramePr>
          <p:cNvPr id="11" name="object 11"/>
          <p:cNvGraphicFramePr>
            <a:graphicFrameLocks noGrp="1"/>
          </p:cNvGraphicFramePr>
          <p:nvPr/>
        </p:nvGraphicFramePr>
        <p:xfrm>
          <a:off x="975004" y="1969923"/>
          <a:ext cx="7710167" cy="1196246"/>
        </p:xfrm>
        <a:graphic>
          <a:graphicData uri="http://schemas.openxmlformats.org/drawingml/2006/table">
            <a:tbl>
              <a:tblPr firstRow="1" bandRow="1">
                <a:tableStyleId>{2D5ABB26-0587-4C30-8999-92F81FD0307C}</a:tableStyleId>
              </a:tblPr>
              <a:tblGrid>
                <a:gridCol w="608965">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732790">
                  <a:extLst>
                    <a:ext uri="{9D8B030D-6E8A-4147-A177-3AD203B41FA5}">
                      <a16:colId xmlns:a16="http://schemas.microsoft.com/office/drawing/2014/main" val="20005"/>
                    </a:ext>
                  </a:extLst>
                </a:gridCol>
                <a:gridCol w="732154">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686435">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gridCol w="380999">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286384">
                  <a:extLst>
                    <a:ext uri="{9D8B030D-6E8A-4147-A177-3AD203B41FA5}">
                      <a16:colId xmlns:a16="http://schemas.microsoft.com/office/drawing/2014/main" val="20015"/>
                    </a:ext>
                  </a:extLst>
                </a:gridCol>
              </a:tblGrid>
              <a:tr h="293323">
                <a:tc>
                  <a:txBody>
                    <a:bodyPr/>
                    <a:lstStyle/>
                    <a:p>
                      <a:pPr marL="31750">
                        <a:lnSpc>
                          <a:spcPts val="2185"/>
                        </a:lnSpc>
                      </a:pPr>
                      <a:r>
                        <a:rPr sz="2000" b="1" spc="-5" dirty="0">
                          <a:solidFill>
                            <a:srgbClr val="009999"/>
                          </a:solidFill>
                          <a:latin typeface="Times New Roman"/>
                          <a:cs typeface="Times New Roman"/>
                        </a:rPr>
                        <a:t>P1</a:t>
                      </a:r>
                      <a:endParaRPr sz="2000">
                        <a:latin typeface="Times New Roman"/>
                        <a:cs typeface="Times New Roman"/>
                      </a:endParaRPr>
                    </a:p>
                  </a:txBody>
                  <a:tcPr marL="0" marR="0" marT="0" marB="0"/>
                </a:tc>
                <a:tc>
                  <a:txBody>
                    <a:bodyPr/>
                    <a:lstStyle/>
                    <a:p>
                      <a:pPr marR="118745" algn="r">
                        <a:lnSpc>
                          <a:spcPts val="218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gn="ctr">
                        <a:lnSpc>
                          <a:spcPts val="218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635" algn="ctr">
                        <a:lnSpc>
                          <a:spcPts val="218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gn="ctr">
                        <a:lnSpc>
                          <a:spcPts val="218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7000">
                        <a:lnSpc>
                          <a:spcPts val="218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R="118745" algn="r">
                        <a:lnSpc>
                          <a:spcPts val="218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algn="ctr">
                        <a:lnSpc>
                          <a:spcPts val="218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635" algn="ctr">
                        <a:lnSpc>
                          <a:spcPts val="218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algn="ctr">
                        <a:lnSpc>
                          <a:spcPts val="218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7000">
                        <a:lnSpc>
                          <a:spcPts val="218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431800">
                        <a:lnSpc>
                          <a:spcPts val="218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6364">
                        <a:lnSpc>
                          <a:spcPts val="218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7000">
                        <a:lnSpc>
                          <a:spcPts val="218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6364">
                        <a:lnSpc>
                          <a:spcPts val="218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7000">
                        <a:lnSpc>
                          <a:spcPts val="218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extLst>
                  <a:ext uri="{0D108BD9-81ED-4DB2-BD59-A6C34878D82A}">
                    <a16:rowId xmlns:a16="http://schemas.microsoft.com/office/drawing/2014/main" val="10000"/>
                  </a:ext>
                </a:extLst>
              </a:tr>
              <a:tr h="304800">
                <a:tc>
                  <a:txBody>
                    <a:bodyPr/>
                    <a:lstStyle/>
                    <a:p>
                      <a:pPr marL="31750">
                        <a:lnSpc>
                          <a:spcPts val="2275"/>
                        </a:lnSpc>
                      </a:pPr>
                      <a:r>
                        <a:rPr sz="2000" b="1" spc="-5" dirty="0">
                          <a:solidFill>
                            <a:srgbClr val="009999"/>
                          </a:solidFill>
                          <a:latin typeface="Times New Roman"/>
                          <a:cs typeface="Times New Roman"/>
                        </a:rPr>
                        <a:t>P2</a:t>
                      </a:r>
                      <a:endParaRPr sz="2000">
                        <a:latin typeface="Times New Roman"/>
                        <a:cs typeface="Times New Roman"/>
                      </a:endParaRPr>
                    </a:p>
                  </a:txBody>
                  <a:tcPr marL="0" marR="0" marT="0" marB="0"/>
                </a:tc>
                <a:tc>
                  <a:txBody>
                    <a:bodyPr/>
                    <a:lstStyle/>
                    <a:p>
                      <a:pPr marR="118745" algn="r">
                        <a:lnSpc>
                          <a:spcPts val="227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635" algn="ct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7000">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R="118745" algn="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635" algn="ctr">
                        <a:lnSpc>
                          <a:spcPts val="227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7000">
                        <a:lnSpc>
                          <a:spcPts val="227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1"/>
                  </a:ext>
                </a:extLst>
              </a:tr>
              <a:tr h="304800">
                <a:tc>
                  <a:txBody>
                    <a:bodyPr/>
                    <a:lstStyle/>
                    <a:p>
                      <a:pPr marL="31750">
                        <a:lnSpc>
                          <a:spcPts val="2275"/>
                        </a:lnSpc>
                      </a:pPr>
                      <a:r>
                        <a:rPr sz="2000" b="1" spc="-5" dirty="0">
                          <a:solidFill>
                            <a:srgbClr val="009999"/>
                          </a:solidFill>
                          <a:latin typeface="Times New Roman"/>
                          <a:cs typeface="Times New Roman"/>
                        </a:rPr>
                        <a:t>P3</a:t>
                      </a:r>
                      <a:endParaRPr sz="2000">
                        <a:latin typeface="Times New Roman"/>
                        <a:cs typeface="Times New Roman"/>
                      </a:endParaRPr>
                    </a:p>
                  </a:txBody>
                  <a:tcPr marL="0" marR="0" marT="0" marB="0"/>
                </a:tc>
                <a:tc>
                  <a:txBody>
                    <a:bodyPr/>
                    <a:lstStyle/>
                    <a:p>
                      <a:pPr marR="118745" algn="r">
                        <a:lnSpc>
                          <a:spcPts val="227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635" algn="ctr">
                        <a:lnSpc>
                          <a:spcPts val="227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7000">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R="118745" algn="r">
                        <a:lnSpc>
                          <a:spcPts val="227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635" algn="ctr">
                        <a:lnSpc>
                          <a:spcPts val="227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gn="ctr">
                        <a:lnSpc>
                          <a:spcPts val="2275"/>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L="127000">
                        <a:lnSpc>
                          <a:spcPts val="2275"/>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2"/>
                  </a:ext>
                </a:extLst>
              </a:tr>
              <a:tr h="293323">
                <a:tc>
                  <a:txBody>
                    <a:bodyPr/>
                    <a:lstStyle/>
                    <a:p>
                      <a:pPr marL="31750">
                        <a:lnSpc>
                          <a:spcPts val="2210"/>
                        </a:lnSpc>
                      </a:pPr>
                      <a:r>
                        <a:rPr sz="2000" b="1" spc="-5" dirty="0">
                          <a:solidFill>
                            <a:srgbClr val="009999"/>
                          </a:solidFill>
                          <a:latin typeface="Times New Roman"/>
                          <a:cs typeface="Times New Roman"/>
                        </a:rPr>
                        <a:t>P4</a:t>
                      </a:r>
                      <a:endParaRPr sz="2000">
                        <a:latin typeface="Times New Roman"/>
                        <a:cs typeface="Times New Roman"/>
                      </a:endParaRPr>
                    </a:p>
                  </a:txBody>
                  <a:tcPr marL="0" marR="0" marT="0" marB="0"/>
                </a:tc>
                <a:tc>
                  <a:txBody>
                    <a:bodyPr/>
                    <a:lstStyle/>
                    <a:p>
                      <a:pPr marR="118745" algn="r">
                        <a:lnSpc>
                          <a:spcPts val="2210"/>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algn="ctr">
                        <a:lnSpc>
                          <a:spcPts val="221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635" algn="ctr">
                        <a:lnSpc>
                          <a:spcPts val="2210"/>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algn="ctr">
                        <a:lnSpc>
                          <a:spcPts val="221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7000">
                        <a:lnSpc>
                          <a:spcPts val="2210"/>
                        </a:lnSpc>
                      </a:pPr>
                      <a:r>
                        <a:rPr sz="2000" b="1" dirty="0">
                          <a:solidFill>
                            <a:srgbClr val="009999"/>
                          </a:solidFill>
                          <a:latin typeface="Times New Roman"/>
                          <a:cs typeface="Times New Roman"/>
                        </a:rPr>
                        <a:t>1</a:t>
                      </a:r>
                      <a:endParaRPr sz="2000">
                        <a:latin typeface="Times New Roman"/>
                        <a:cs typeface="Times New Roman"/>
                      </a:endParaRPr>
                    </a:p>
                  </a:txBody>
                  <a:tcPr marL="0" marR="0" marT="0" marB="0"/>
                </a:tc>
                <a:tc>
                  <a:txBody>
                    <a:bodyPr/>
                    <a:lstStyle/>
                    <a:p>
                      <a:pPr marR="118745" algn="r">
                        <a:lnSpc>
                          <a:spcPts val="221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gn="ctr">
                        <a:lnSpc>
                          <a:spcPts val="221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635" algn="ctr">
                        <a:lnSpc>
                          <a:spcPts val="221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gn="ctr">
                        <a:lnSpc>
                          <a:spcPts val="221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marL="127000">
                        <a:lnSpc>
                          <a:spcPts val="2210"/>
                        </a:lnSpc>
                      </a:pPr>
                      <a:r>
                        <a:rPr sz="2000" b="1" dirty="0">
                          <a:solidFill>
                            <a:srgbClr val="009999"/>
                          </a:solidFill>
                          <a:latin typeface="Times New Roman"/>
                          <a:cs typeface="Times New Roman"/>
                        </a:rPr>
                        <a:t>0</a:t>
                      </a:r>
                      <a:endParaRPr sz="20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12" name="object 12"/>
          <p:cNvSpPr txBox="1"/>
          <p:nvPr/>
        </p:nvSpPr>
        <p:spPr>
          <a:xfrm>
            <a:off x="6912609" y="862939"/>
            <a:ext cx="1835785" cy="939800"/>
          </a:xfrm>
          <a:prstGeom prst="rect">
            <a:avLst/>
          </a:prstGeom>
        </p:spPr>
        <p:txBody>
          <a:bodyPr vert="horz" wrap="square" lIns="0" tIns="165100" rIns="0" bIns="0" rtlCol="0">
            <a:spAutoFit/>
          </a:bodyPr>
          <a:lstStyle/>
          <a:p>
            <a:pPr marL="258445">
              <a:lnSpc>
                <a:spcPct val="100000"/>
              </a:lnSpc>
              <a:spcBef>
                <a:spcPts val="1300"/>
              </a:spcBef>
            </a:pPr>
            <a:r>
              <a:rPr sz="2000" b="1" spc="-15" dirty="0">
                <a:solidFill>
                  <a:srgbClr val="009999"/>
                </a:solidFill>
                <a:latin typeface="Times New Roman"/>
                <a:cs typeface="Times New Roman"/>
              </a:rPr>
              <a:t>Available</a:t>
            </a:r>
            <a:endParaRPr sz="2000">
              <a:latin typeface="Times New Roman"/>
              <a:cs typeface="Times New Roman"/>
            </a:endParaRPr>
          </a:p>
          <a:p>
            <a:pPr marL="12700">
              <a:lnSpc>
                <a:spcPct val="100000"/>
              </a:lnSpc>
              <a:spcBef>
                <a:spcPts val="1200"/>
              </a:spcBef>
            </a:pPr>
            <a:r>
              <a:rPr sz="2000" b="1" dirty="0">
                <a:solidFill>
                  <a:srgbClr val="009999"/>
                </a:solidFill>
                <a:latin typeface="Times New Roman"/>
                <a:cs typeface="Times New Roman"/>
              </a:rPr>
              <a:t>R1 R2 R3 R4</a:t>
            </a:r>
            <a:r>
              <a:rPr sz="2000" b="1" spc="-80" dirty="0">
                <a:solidFill>
                  <a:srgbClr val="009999"/>
                </a:solidFill>
                <a:latin typeface="Times New Roman"/>
                <a:cs typeface="Times New Roman"/>
              </a:rPr>
              <a:t> </a:t>
            </a:r>
            <a:r>
              <a:rPr sz="2000" b="1" dirty="0">
                <a:solidFill>
                  <a:srgbClr val="009999"/>
                </a:solidFill>
                <a:latin typeface="Times New Roman"/>
                <a:cs typeface="Times New Roman"/>
              </a:rPr>
              <a:t>R5</a:t>
            </a:r>
            <a:endParaRPr sz="20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E0487B-3560-84D0-02B6-BA7D428D74B1}"/>
              </a:ext>
            </a:extLst>
          </p:cNvPr>
          <p:cNvPicPr>
            <a:picLocks noChangeAspect="1"/>
          </p:cNvPicPr>
          <p:nvPr/>
        </p:nvPicPr>
        <p:blipFill>
          <a:blip r:embed="rId3"/>
          <a:stretch>
            <a:fillRect/>
          </a:stretch>
        </p:blipFill>
        <p:spPr>
          <a:xfrm>
            <a:off x="623622" y="381001"/>
            <a:ext cx="7910778" cy="6106824"/>
          </a:xfrm>
          <a:prstGeom prst="rect">
            <a:avLst/>
          </a:prstGeom>
        </p:spPr>
      </p:pic>
    </p:spTree>
    <p:extLst>
      <p:ext uri="{BB962C8B-B14F-4D97-AF65-F5344CB8AC3E}">
        <p14:creationId xmlns:p14="http://schemas.microsoft.com/office/powerpoint/2010/main" val="4138470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224122" cy="514350"/>
          </a:xfrm>
          <a:prstGeom prst="rect">
            <a:avLst/>
          </a:prstGeom>
        </p:spPr>
        <p:txBody>
          <a:bodyPr vert="horz" wrap="square" lIns="0" tIns="13335" rIns="0" bIns="0" rtlCol="0">
            <a:spAutoFit/>
          </a:bodyPr>
          <a:lstStyle/>
          <a:p>
            <a:pPr marL="12700">
              <a:lnSpc>
                <a:spcPct val="100000"/>
              </a:lnSpc>
              <a:spcBef>
                <a:spcPts val="105"/>
              </a:spcBef>
            </a:pPr>
            <a:r>
              <a:rPr dirty="0"/>
              <a:t>Recover</a:t>
            </a:r>
            <a:r>
              <a:rPr spc="-50" dirty="0"/>
              <a:t> </a:t>
            </a:r>
            <a:r>
              <a:rPr dirty="0"/>
              <a:t>deadlocks</a:t>
            </a:r>
          </a:p>
        </p:txBody>
      </p:sp>
      <p:sp>
        <p:nvSpPr>
          <p:cNvPr id="4" name="object 4"/>
          <p:cNvSpPr/>
          <p:nvPr/>
        </p:nvSpPr>
        <p:spPr>
          <a:xfrm>
            <a:off x="1006754" y="1497202"/>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06754" y="2009520"/>
            <a:ext cx="228600" cy="23774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6754" y="2948304"/>
            <a:ext cx="228600" cy="2377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463928" y="3354070"/>
            <a:ext cx="320040" cy="33070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463928" y="3829558"/>
            <a:ext cx="320040" cy="330707"/>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463928" y="4304995"/>
            <a:ext cx="320040" cy="33101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463928" y="4780788"/>
            <a:ext cx="320040" cy="330707"/>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1336928" y="1233703"/>
            <a:ext cx="7285990" cy="3893185"/>
          </a:xfrm>
          <a:prstGeom prst="rect">
            <a:avLst/>
          </a:prstGeom>
        </p:spPr>
        <p:txBody>
          <a:bodyPr vert="horz" wrap="square" lIns="0" tIns="98425" rIns="0" bIns="0" rtlCol="0">
            <a:spAutoFit/>
          </a:bodyPr>
          <a:lstStyle/>
          <a:p>
            <a:pPr marL="12700">
              <a:lnSpc>
                <a:spcPct val="100000"/>
              </a:lnSpc>
              <a:spcBef>
                <a:spcPts val="775"/>
              </a:spcBef>
            </a:pPr>
            <a:r>
              <a:rPr sz="2800" b="1" spc="-5" dirty="0">
                <a:solidFill>
                  <a:srgbClr val="006666"/>
                </a:solidFill>
                <a:latin typeface="Arial"/>
                <a:cs typeface="Arial"/>
              </a:rPr>
              <a:t>Terminate </a:t>
            </a:r>
            <a:r>
              <a:rPr sz="2800" b="1" spc="-5" dirty="0">
                <a:solidFill>
                  <a:srgbClr val="FF3300"/>
                </a:solidFill>
                <a:latin typeface="Arial"/>
                <a:cs typeface="Arial"/>
              </a:rPr>
              <a:t>all processes </a:t>
            </a:r>
            <a:r>
              <a:rPr sz="2800" b="1" spc="-5" dirty="0">
                <a:solidFill>
                  <a:srgbClr val="006666"/>
                </a:solidFill>
                <a:latin typeface="Arial"/>
                <a:cs typeface="Arial"/>
              </a:rPr>
              <a:t>in</a:t>
            </a:r>
            <a:r>
              <a:rPr sz="2800" b="1" spc="70" dirty="0">
                <a:solidFill>
                  <a:srgbClr val="006666"/>
                </a:solidFill>
                <a:latin typeface="Arial"/>
                <a:cs typeface="Arial"/>
              </a:rPr>
              <a:t> </a:t>
            </a:r>
            <a:r>
              <a:rPr sz="2800" b="1" spc="-5" dirty="0">
                <a:solidFill>
                  <a:srgbClr val="006666"/>
                </a:solidFill>
                <a:latin typeface="Arial"/>
                <a:cs typeface="Arial"/>
              </a:rPr>
              <a:t>deadlock</a:t>
            </a:r>
            <a:endParaRPr sz="2800">
              <a:latin typeface="Arial"/>
              <a:cs typeface="Arial"/>
            </a:endParaRPr>
          </a:p>
          <a:p>
            <a:pPr marL="12700" marR="5080">
              <a:lnSpc>
                <a:spcPct val="100000"/>
              </a:lnSpc>
              <a:spcBef>
                <a:spcPts val="670"/>
              </a:spcBef>
            </a:pPr>
            <a:r>
              <a:rPr sz="2800" b="1" spc="-5" dirty="0">
                <a:solidFill>
                  <a:srgbClr val="006666"/>
                </a:solidFill>
                <a:latin typeface="Arial"/>
                <a:cs typeface="Arial"/>
              </a:rPr>
              <a:t>Terminate </a:t>
            </a:r>
            <a:r>
              <a:rPr sz="2800" b="1" spc="-10" dirty="0">
                <a:solidFill>
                  <a:srgbClr val="FF3300"/>
                </a:solidFill>
                <a:latin typeface="Arial"/>
                <a:cs typeface="Arial"/>
              </a:rPr>
              <a:t>one </a:t>
            </a:r>
            <a:r>
              <a:rPr sz="2800" b="1" spc="-5" dirty="0">
                <a:solidFill>
                  <a:srgbClr val="FF3300"/>
                </a:solidFill>
                <a:latin typeface="Arial"/>
                <a:cs typeface="Arial"/>
              </a:rPr>
              <a:t>process at a </a:t>
            </a:r>
            <a:r>
              <a:rPr sz="2800" b="1" dirty="0">
                <a:solidFill>
                  <a:srgbClr val="FF3300"/>
                </a:solidFill>
                <a:latin typeface="Arial"/>
                <a:cs typeface="Arial"/>
              </a:rPr>
              <a:t>time</a:t>
            </a:r>
            <a:r>
              <a:rPr sz="2800" b="1" dirty="0">
                <a:solidFill>
                  <a:srgbClr val="006666"/>
                </a:solidFill>
                <a:latin typeface="Arial"/>
                <a:cs typeface="Arial"/>
              </a:rPr>
              <a:t>, </a:t>
            </a:r>
            <a:r>
              <a:rPr sz="2800" b="1" spc="-5" dirty="0">
                <a:solidFill>
                  <a:srgbClr val="006666"/>
                </a:solidFill>
                <a:latin typeface="Arial"/>
                <a:cs typeface="Arial"/>
              </a:rPr>
              <a:t>hoping to  eliminate the deadlock</a:t>
            </a:r>
            <a:r>
              <a:rPr sz="2800" b="1" spc="70" dirty="0">
                <a:solidFill>
                  <a:srgbClr val="006666"/>
                </a:solidFill>
                <a:latin typeface="Arial"/>
                <a:cs typeface="Arial"/>
              </a:rPr>
              <a:t> </a:t>
            </a:r>
            <a:r>
              <a:rPr sz="2800" b="1" spc="-10" dirty="0">
                <a:solidFill>
                  <a:srgbClr val="006666"/>
                </a:solidFill>
                <a:latin typeface="Arial"/>
                <a:cs typeface="Arial"/>
              </a:rPr>
              <a:t>cycle</a:t>
            </a:r>
            <a:endParaRPr sz="2800">
              <a:latin typeface="Arial"/>
              <a:cs typeface="Arial"/>
            </a:endParaRPr>
          </a:p>
          <a:p>
            <a:pPr marL="12700">
              <a:lnSpc>
                <a:spcPct val="100000"/>
              </a:lnSpc>
              <a:spcBef>
                <a:spcPts val="675"/>
              </a:spcBef>
            </a:pPr>
            <a:r>
              <a:rPr sz="2800" b="1" spc="-5" dirty="0">
                <a:solidFill>
                  <a:srgbClr val="006666"/>
                </a:solidFill>
                <a:latin typeface="Arial"/>
                <a:cs typeface="Arial"/>
              </a:rPr>
              <a:t>In what order: different</a:t>
            </a:r>
            <a:r>
              <a:rPr sz="2800" b="1" spc="55" dirty="0">
                <a:solidFill>
                  <a:srgbClr val="006666"/>
                </a:solidFill>
                <a:latin typeface="Arial"/>
                <a:cs typeface="Arial"/>
              </a:rPr>
              <a:t> </a:t>
            </a:r>
            <a:r>
              <a:rPr sz="2800" b="1" dirty="0">
                <a:solidFill>
                  <a:srgbClr val="006666"/>
                </a:solidFill>
                <a:latin typeface="Arial"/>
                <a:cs typeface="Arial"/>
              </a:rPr>
              <a:t>criteria:</a:t>
            </a:r>
            <a:endParaRPr sz="2800">
              <a:latin typeface="Arial"/>
              <a:cs typeface="Arial"/>
            </a:endParaRPr>
          </a:p>
          <a:p>
            <a:pPr marL="413384">
              <a:lnSpc>
                <a:spcPct val="100000"/>
              </a:lnSpc>
              <a:spcBef>
                <a:spcPts val="635"/>
              </a:spcBef>
            </a:pPr>
            <a:r>
              <a:rPr sz="2600" dirty="0">
                <a:solidFill>
                  <a:srgbClr val="006666"/>
                </a:solidFill>
                <a:latin typeface="Arial"/>
                <a:cs typeface="Arial"/>
              </a:rPr>
              <a:t>priority</a:t>
            </a:r>
            <a:endParaRPr sz="2600">
              <a:latin typeface="Arial"/>
              <a:cs typeface="Arial"/>
            </a:endParaRPr>
          </a:p>
          <a:p>
            <a:pPr marL="413384">
              <a:lnSpc>
                <a:spcPct val="100000"/>
              </a:lnSpc>
              <a:spcBef>
                <a:spcPts val="625"/>
              </a:spcBef>
            </a:pPr>
            <a:r>
              <a:rPr sz="2600" dirty="0">
                <a:solidFill>
                  <a:srgbClr val="006666"/>
                </a:solidFill>
                <a:latin typeface="Arial"/>
                <a:cs typeface="Arial"/>
              </a:rPr>
              <a:t>need for resources: past,</a:t>
            </a:r>
            <a:r>
              <a:rPr sz="2600" spc="-60" dirty="0">
                <a:solidFill>
                  <a:srgbClr val="006666"/>
                </a:solidFill>
                <a:latin typeface="Arial"/>
                <a:cs typeface="Arial"/>
              </a:rPr>
              <a:t> </a:t>
            </a:r>
            <a:r>
              <a:rPr sz="2600" dirty="0">
                <a:solidFill>
                  <a:srgbClr val="006666"/>
                </a:solidFill>
                <a:latin typeface="Arial"/>
                <a:cs typeface="Arial"/>
              </a:rPr>
              <a:t>future</a:t>
            </a:r>
            <a:endParaRPr sz="2600">
              <a:latin typeface="Arial"/>
              <a:cs typeface="Arial"/>
            </a:endParaRPr>
          </a:p>
          <a:p>
            <a:pPr marL="413384" marR="113030">
              <a:lnSpc>
                <a:spcPts val="3750"/>
              </a:lnSpc>
              <a:spcBef>
                <a:spcPts val="220"/>
              </a:spcBef>
            </a:pPr>
            <a:r>
              <a:rPr sz="2600" dirty="0">
                <a:solidFill>
                  <a:srgbClr val="006666"/>
                </a:solidFill>
                <a:latin typeface="Arial"/>
                <a:cs typeface="Arial"/>
              </a:rPr>
              <a:t>how long has i trun, </a:t>
            </a:r>
            <a:r>
              <a:rPr sz="2600" spc="5" dirty="0">
                <a:solidFill>
                  <a:srgbClr val="006666"/>
                </a:solidFill>
                <a:latin typeface="Arial"/>
                <a:cs typeface="Arial"/>
              </a:rPr>
              <a:t>how </a:t>
            </a:r>
            <a:r>
              <a:rPr sz="2600" dirty="0">
                <a:solidFill>
                  <a:srgbClr val="006666"/>
                </a:solidFill>
                <a:latin typeface="Arial"/>
                <a:cs typeface="Arial"/>
              </a:rPr>
              <a:t>long </a:t>
            </a:r>
            <a:r>
              <a:rPr sz="2600" spc="5" dirty="0">
                <a:solidFill>
                  <a:srgbClr val="006666"/>
                </a:solidFill>
                <a:latin typeface="Arial"/>
                <a:cs typeface="Arial"/>
              </a:rPr>
              <a:t>does </a:t>
            </a:r>
            <a:r>
              <a:rPr sz="2600" spc="-5" dirty="0">
                <a:solidFill>
                  <a:srgbClr val="006666"/>
                </a:solidFill>
                <a:latin typeface="Arial"/>
                <a:cs typeface="Arial"/>
              </a:rPr>
              <a:t>it </a:t>
            </a:r>
            <a:r>
              <a:rPr sz="2600" dirty="0">
                <a:solidFill>
                  <a:srgbClr val="006666"/>
                </a:solidFill>
                <a:latin typeface="Arial"/>
                <a:cs typeface="Arial"/>
              </a:rPr>
              <a:t>still</a:t>
            </a:r>
            <a:r>
              <a:rPr sz="2600" spc="-55" dirty="0">
                <a:solidFill>
                  <a:srgbClr val="006666"/>
                </a:solidFill>
                <a:latin typeface="Arial"/>
                <a:cs typeface="Arial"/>
              </a:rPr>
              <a:t> </a:t>
            </a:r>
            <a:r>
              <a:rPr sz="2600" dirty="0">
                <a:solidFill>
                  <a:srgbClr val="006666"/>
                </a:solidFill>
                <a:latin typeface="Arial"/>
                <a:cs typeface="Arial"/>
              </a:rPr>
              <a:t>need  etc.</a:t>
            </a:r>
            <a:endParaRPr sz="2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48</a:t>
            </a:fld>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281522" cy="514350"/>
          </a:xfrm>
          <a:prstGeom prst="rect">
            <a:avLst/>
          </a:prstGeom>
        </p:spPr>
        <p:txBody>
          <a:bodyPr vert="horz" wrap="square" lIns="0" tIns="13335" rIns="0" bIns="0" rtlCol="0">
            <a:spAutoFit/>
          </a:bodyPr>
          <a:lstStyle/>
          <a:p>
            <a:pPr marL="12700">
              <a:lnSpc>
                <a:spcPct val="100000"/>
              </a:lnSpc>
              <a:spcBef>
                <a:spcPts val="105"/>
              </a:spcBef>
            </a:pPr>
            <a:r>
              <a:rPr dirty="0"/>
              <a:t>Recovery: resource</a:t>
            </a:r>
            <a:r>
              <a:rPr spc="-45" dirty="0"/>
              <a:t> </a:t>
            </a:r>
            <a:r>
              <a:rPr dirty="0"/>
              <a:t>preemption</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2009520"/>
            <a:ext cx="228600" cy="23774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463928" y="2414904"/>
            <a:ext cx="320040" cy="330708"/>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006754" y="3789934"/>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body" idx="1"/>
          </p:nvPr>
        </p:nvSpPr>
        <p:spPr>
          <a:prstGeom prst="rect">
            <a:avLst/>
          </a:prstGeom>
        </p:spPr>
        <p:txBody>
          <a:bodyPr vert="horz" wrap="square" lIns="0" tIns="94767" rIns="0" bIns="0" rtlCol="0">
            <a:spAutoFit/>
          </a:bodyPr>
          <a:lstStyle/>
          <a:p>
            <a:pPr marL="927100" marR="348615">
              <a:lnSpc>
                <a:spcPct val="120100"/>
              </a:lnSpc>
              <a:spcBef>
                <a:spcPts val="100"/>
              </a:spcBef>
            </a:pPr>
            <a:r>
              <a:rPr spc="-5" dirty="0"/>
              <a:t>Minimize the cost of selecting the victim  Rollback: return to a </a:t>
            </a:r>
            <a:r>
              <a:rPr dirty="0"/>
              <a:t>safe</a:t>
            </a:r>
            <a:r>
              <a:rPr spc="75" dirty="0"/>
              <a:t> </a:t>
            </a:r>
            <a:r>
              <a:rPr dirty="0"/>
              <a:t>state</a:t>
            </a:r>
          </a:p>
          <a:p>
            <a:pPr marL="1327785" marR="5080">
              <a:lnSpc>
                <a:spcPct val="100000"/>
              </a:lnSpc>
              <a:spcBef>
                <a:spcPts val="630"/>
              </a:spcBef>
            </a:pPr>
            <a:r>
              <a:rPr sz="2600" b="0" dirty="0">
                <a:latin typeface="Arial"/>
                <a:cs typeface="Arial"/>
              </a:rPr>
              <a:t>need to regularly establish and keep  'checkpoints' kinds of snapshots of the current  state of the</a:t>
            </a:r>
            <a:r>
              <a:rPr sz="2600" b="0" spc="-5" dirty="0">
                <a:latin typeface="Arial"/>
                <a:cs typeface="Arial"/>
              </a:rPr>
              <a:t> </a:t>
            </a:r>
            <a:r>
              <a:rPr sz="2600" b="0" dirty="0">
                <a:latin typeface="Arial"/>
                <a:cs typeface="Arial"/>
              </a:rPr>
              <a:t>process</a:t>
            </a:r>
            <a:endParaRPr sz="2600">
              <a:latin typeface="Arial"/>
              <a:cs typeface="Arial"/>
            </a:endParaRPr>
          </a:p>
          <a:p>
            <a:pPr marL="927100" marR="135255">
              <a:lnSpc>
                <a:spcPct val="100000"/>
              </a:lnSpc>
              <a:spcBef>
                <a:spcPts val="665"/>
              </a:spcBef>
            </a:pPr>
            <a:r>
              <a:rPr spc="-5" dirty="0"/>
              <a:t>Starvation possible if a process is </a:t>
            </a:r>
            <a:r>
              <a:rPr spc="-10" dirty="0"/>
              <a:t>always  </a:t>
            </a:r>
            <a:r>
              <a:rPr dirty="0"/>
              <a:t>selected</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49</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469849"/>
            <a:ext cx="4300322" cy="514350"/>
          </a:xfrm>
          <a:prstGeom prst="rect">
            <a:avLst/>
          </a:prstGeom>
        </p:spPr>
        <p:txBody>
          <a:bodyPr vert="horz" wrap="square" lIns="0" tIns="13335" rIns="0" bIns="0" rtlCol="0">
            <a:spAutoFit/>
          </a:bodyPr>
          <a:lstStyle/>
          <a:p>
            <a:pPr marL="12700">
              <a:lnSpc>
                <a:spcPct val="100000"/>
              </a:lnSpc>
              <a:spcBef>
                <a:spcPts val="105"/>
              </a:spcBef>
            </a:pPr>
            <a:r>
              <a:rPr dirty="0"/>
              <a:t>Definition</a:t>
            </a:r>
            <a:r>
              <a:rPr spc="-80" dirty="0"/>
              <a:t> </a:t>
            </a:r>
            <a:r>
              <a:rPr sz="2400" spc="-5" dirty="0"/>
              <a:t>(Tanenbaum)</a:t>
            </a:r>
            <a:endParaRPr sz="2400" dirty="0"/>
          </a:p>
        </p:txBody>
      </p:sp>
      <p:sp>
        <p:nvSpPr>
          <p:cNvPr id="6" name="object 6"/>
          <p:cNvSpPr/>
          <p:nvPr/>
        </p:nvSpPr>
        <p:spPr>
          <a:xfrm>
            <a:off x="1006754" y="1454530"/>
            <a:ext cx="228600" cy="23774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3161360"/>
            <a:ext cx="228600" cy="23804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63928" y="3911853"/>
            <a:ext cx="320040" cy="330707"/>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336928" y="1277238"/>
            <a:ext cx="7378700" cy="3336925"/>
          </a:xfrm>
          <a:prstGeom prst="rect">
            <a:avLst/>
          </a:prstGeom>
        </p:spPr>
        <p:txBody>
          <a:bodyPr vert="horz" wrap="square" lIns="0" tIns="54610" rIns="0" bIns="0" rtlCol="0">
            <a:spAutoFit/>
          </a:bodyPr>
          <a:lstStyle/>
          <a:p>
            <a:pPr marL="12700" marR="103505" algn="just">
              <a:lnSpc>
                <a:spcPct val="90000"/>
              </a:lnSpc>
              <a:spcBef>
                <a:spcPts val="430"/>
              </a:spcBef>
            </a:pPr>
            <a:r>
              <a:rPr sz="2800" b="1" spc="-5" dirty="0">
                <a:solidFill>
                  <a:srgbClr val="006666"/>
                </a:solidFill>
                <a:latin typeface="Arial"/>
                <a:cs typeface="Arial"/>
              </a:rPr>
              <a:t>A set of blocked processes each holding a  resource and </a:t>
            </a:r>
            <a:r>
              <a:rPr sz="2800" b="1" dirty="0">
                <a:solidFill>
                  <a:srgbClr val="006666"/>
                </a:solidFill>
                <a:latin typeface="Arial"/>
                <a:cs typeface="Arial"/>
              </a:rPr>
              <a:t>waiting </a:t>
            </a:r>
            <a:r>
              <a:rPr sz="2800" b="1" spc="-5" dirty="0">
                <a:solidFill>
                  <a:srgbClr val="006666"/>
                </a:solidFill>
                <a:latin typeface="Arial"/>
                <a:cs typeface="Arial"/>
              </a:rPr>
              <a:t>to acquire a resource  held by another process in the</a:t>
            </a:r>
            <a:r>
              <a:rPr sz="2800" b="1" spc="85" dirty="0">
                <a:solidFill>
                  <a:srgbClr val="006666"/>
                </a:solidFill>
                <a:latin typeface="Arial"/>
                <a:cs typeface="Arial"/>
              </a:rPr>
              <a:t> </a:t>
            </a:r>
            <a:r>
              <a:rPr sz="2800" b="1" spc="-5" dirty="0">
                <a:solidFill>
                  <a:srgbClr val="006666"/>
                </a:solidFill>
                <a:latin typeface="Arial"/>
                <a:cs typeface="Arial"/>
              </a:rPr>
              <a:t>set</a:t>
            </a:r>
            <a:endParaRPr sz="2800" dirty="0">
              <a:latin typeface="Arial"/>
              <a:cs typeface="Arial"/>
            </a:endParaRPr>
          </a:p>
          <a:p>
            <a:pPr>
              <a:lnSpc>
                <a:spcPct val="100000"/>
              </a:lnSpc>
              <a:spcBef>
                <a:spcPts val="40"/>
              </a:spcBef>
            </a:pPr>
            <a:endParaRPr lang="en-CA" sz="3800" dirty="0">
              <a:latin typeface="Arial"/>
              <a:cs typeface="Arial"/>
            </a:endParaRPr>
          </a:p>
          <a:p>
            <a:pPr marL="12700" marR="432434">
              <a:lnSpc>
                <a:spcPts val="3030"/>
              </a:lnSpc>
            </a:pPr>
            <a:r>
              <a:rPr sz="2800" b="1" spc="-5" dirty="0">
                <a:solidFill>
                  <a:srgbClr val="006666"/>
                </a:solidFill>
                <a:latin typeface="Arial"/>
                <a:cs typeface="Arial"/>
              </a:rPr>
              <a:t>A resource can </a:t>
            </a:r>
            <a:r>
              <a:rPr sz="2800" b="1" spc="-10" dirty="0">
                <a:solidFill>
                  <a:srgbClr val="006666"/>
                </a:solidFill>
                <a:latin typeface="Arial"/>
                <a:cs typeface="Arial"/>
              </a:rPr>
              <a:t>be </a:t>
            </a:r>
            <a:r>
              <a:rPr sz="2800" b="1" spc="-5" dirty="0">
                <a:solidFill>
                  <a:srgbClr val="006666"/>
                </a:solidFill>
                <a:latin typeface="Arial"/>
                <a:cs typeface="Arial"/>
              </a:rPr>
              <a:t>a signal, a message, a  semaphore,</a:t>
            </a:r>
            <a:r>
              <a:rPr sz="2800" b="1" spc="20" dirty="0">
                <a:solidFill>
                  <a:srgbClr val="006666"/>
                </a:solidFill>
                <a:latin typeface="Arial"/>
                <a:cs typeface="Arial"/>
              </a:rPr>
              <a:t> </a:t>
            </a:r>
            <a:r>
              <a:rPr sz="2800" b="1" spc="-5" dirty="0">
                <a:solidFill>
                  <a:srgbClr val="006666"/>
                </a:solidFill>
                <a:latin typeface="Arial"/>
                <a:cs typeface="Arial"/>
              </a:rPr>
              <a:t>etc.</a:t>
            </a:r>
            <a:endParaRPr sz="2800" dirty="0">
              <a:latin typeface="Arial"/>
              <a:cs typeface="Arial"/>
            </a:endParaRPr>
          </a:p>
          <a:p>
            <a:pPr marL="413384" marR="5080">
              <a:lnSpc>
                <a:spcPts val="2810"/>
              </a:lnSpc>
              <a:spcBef>
                <a:spcPts val="620"/>
              </a:spcBef>
            </a:pPr>
            <a:r>
              <a:rPr sz="2600" dirty="0">
                <a:solidFill>
                  <a:srgbClr val="006666"/>
                </a:solidFill>
                <a:latin typeface="Arial"/>
                <a:cs typeface="Arial"/>
              </a:rPr>
              <a:t>Interesting example: deadlock between readers  or writers on a database</a:t>
            </a:r>
            <a:r>
              <a:rPr sz="2600" spc="-5" dirty="0">
                <a:solidFill>
                  <a:srgbClr val="006666"/>
                </a:solidFill>
                <a:latin typeface="Arial"/>
                <a:cs typeface="Arial"/>
              </a:rPr>
              <a:t> </a:t>
            </a:r>
            <a:r>
              <a:rPr sz="2600" dirty="0">
                <a:solidFill>
                  <a:srgbClr val="006666"/>
                </a:solidFill>
                <a:latin typeface="Arial"/>
                <a:cs typeface="Arial"/>
              </a:rPr>
              <a:t>???</a:t>
            </a:r>
            <a:endParaRPr sz="2600" dirty="0">
              <a:latin typeface="Arial"/>
              <a:cs typeface="Arial"/>
            </a:endParaRPr>
          </a:p>
        </p:txBody>
      </p:sp>
      <p:sp>
        <p:nvSpPr>
          <p:cNvPr id="10" name="object 10"/>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1" name="object 11"/>
          <p:cNvSpPr txBox="1"/>
          <p:nvPr/>
        </p:nvSpPr>
        <p:spPr>
          <a:xfrm>
            <a:off x="8259444"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5</a:t>
            </a:fld>
            <a:endParaRPr sz="14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443322" cy="514350"/>
          </a:xfrm>
          <a:prstGeom prst="rect">
            <a:avLst/>
          </a:prstGeom>
        </p:spPr>
        <p:txBody>
          <a:bodyPr vert="horz" wrap="square" lIns="0" tIns="13335" rIns="0" bIns="0" rtlCol="0">
            <a:spAutoFit/>
          </a:bodyPr>
          <a:lstStyle/>
          <a:p>
            <a:pPr marL="12700">
              <a:lnSpc>
                <a:spcPct val="100000"/>
              </a:lnSpc>
              <a:spcBef>
                <a:spcPts val="105"/>
              </a:spcBef>
            </a:pPr>
            <a:r>
              <a:rPr dirty="0"/>
              <a:t>Combination of</a:t>
            </a:r>
            <a:r>
              <a:rPr spc="-80" dirty="0"/>
              <a:t> </a:t>
            </a:r>
            <a:r>
              <a:rPr spc="-5" dirty="0"/>
              <a:t>approaches</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756280"/>
            <a:ext cx="320040" cy="33070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463928" y="3232150"/>
            <a:ext cx="320040" cy="33070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63928" y="3707638"/>
            <a:ext cx="320040" cy="330707"/>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336928" y="1319911"/>
            <a:ext cx="6831330" cy="3670935"/>
          </a:xfrm>
          <a:prstGeom prst="rect">
            <a:avLst/>
          </a:prstGeom>
        </p:spPr>
        <p:txBody>
          <a:bodyPr vert="horz" wrap="square" lIns="0" tIns="12065" rIns="0" bIns="0" rtlCol="0">
            <a:spAutoFit/>
          </a:bodyPr>
          <a:lstStyle/>
          <a:p>
            <a:pPr marL="12700" marR="341630">
              <a:lnSpc>
                <a:spcPct val="100000"/>
              </a:lnSpc>
              <a:spcBef>
                <a:spcPts val="95"/>
              </a:spcBef>
            </a:pPr>
            <a:r>
              <a:rPr sz="2800" b="1" spc="-5" dirty="0">
                <a:solidFill>
                  <a:srgbClr val="006666"/>
                </a:solidFill>
                <a:latin typeface="Arial"/>
                <a:cs typeface="Arial"/>
              </a:rPr>
              <a:t>Combine the different approaches, if  possible, taking into account practical  constraints</a:t>
            </a:r>
            <a:endParaRPr sz="2800">
              <a:latin typeface="Arial"/>
              <a:cs typeface="Arial"/>
            </a:endParaRPr>
          </a:p>
          <a:p>
            <a:pPr marL="413384" marR="5304790">
              <a:lnSpc>
                <a:spcPct val="120000"/>
              </a:lnSpc>
              <a:spcBef>
                <a:spcPts val="10"/>
              </a:spcBef>
            </a:pPr>
            <a:r>
              <a:rPr sz="2600" dirty="0">
                <a:solidFill>
                  <a:srgbClr val="006666"/>
                </a:solidFill>
                <a:latin typeface="Arial"/>
                <a:cs typeface="Arial"/>
              </a:rPr>
              <a:t>pre</a:t>
            </a:r>
            <a:r>
              <a:rPr sz="2600" spc="5" dirty="0">
                <a:solidFill>
                  <a:srgbClr val="006666"/>
                </a:solidFill>
                <a:latin typeface="Arial"/>
                <a:cs typeface="Arial"/>
              </a:rPr>
              <a:t>v</a:t>
            </a:r>
            <a:r>
              <a:rPr sz="2600" dirty="0">
                <a:solidFill>
                  <a:srgbClr val="006666"/>
                </a:solidFill>
                <a:latin typeface="Arial"/>
                <a:cs typeface="Arial"/>
              </a:rPr>
              <a:t>e</a:t>
            </a:r>
            <a:r>
              <a:rPr sz="2600" spc="5" dirty="0">
                <a:solidFill>
                  <a:srgbClr val="006666"/>
                </a:solidFill>
                <a:latin typeface="Arial"/>
                <a:cs typeface="Arial"/>
              </a:rPr>
              <a:t>n</a:t>
            </a:r>
            <a:r>
              <a:rPr sz="2600" dirty="0">
                <a:solidFill>
                  <a:srgbClr val="006666"/>
                </a:solidFill>
                <a:latin typeface="Arial"/>
                <a:cs typeface="Arial"/>
              </a:rPr>
              <a:t>t  avoid  detect</a:t>
            </a:r>
            <a:endParaRPr sz="2600">
              <a:latin typeface="Arial"/>
              <a:cs typeface="Arial"/>
            </a:endParaRPr>
          </a:p>
          <a:p>
            <a:pPr marL="12700" marR="5080">
              <a:lnSpc>
                <a:spcPct val="100000"/>
              </a:lnSpc>
              <a:spcBef>
                <a:spcPts val="665"/>
              </a:spcBef>
            </a:pPr>
            <a:r>
              <a:rPr sz="2800" b="1" spc="-5" dirty="0">
                <a:solidFill>
                  <a:srgbClr val="006666"/>
                </a:solidFill>
                <a:latin typeface="Arial"/>
                <a:cs typeface="Arial"/>
              </a:rPr>
              <a:t>use the most appropriate techniques for  each resource</a:t>
            </a:r>
            <a:r>
              <a:rPr sz="2800" b="1" spc="35" dirty="0">
                <a:solidFill>
                  <a:srgbClr val="006666"/>
                </a:solidFill>
                <a:latin typeface="Arial"/>
                <a:cs typeface="Arial"/>
              </a:rPr>
              <a:t> </a:t>
            </a:r>
            <a:r>
              <a:rPr sz="2800" b="1" spc="-5" dirty="0">
                <a:solidFill>
                  <a:srgbClr val="006666"/>
                </a:solidFill>
                <a:latin typeface="Arial"/>
                <a:cs typeface="Arial"/>
              </a:rPr>
              <a:t>class</a:t>
            </a:r>
            <a:endParaRPr sz="2800">
              <a:latin typeface="Arial"/>
              <a:cs typeface="Arial"/>
            </a:endParaRPr>
          </a:p>
        </p:txBody>
      </p:sp>
      <p:sp>
        <p:nvSpPr>
          <p:cNvPr id="9" name="object 9"/>
          <p:cNvSpPr/>
          <p:nvPr/>
        </p:nvSpPr>
        <p:spPr>
          <a:xfrm>
            <a:off x="1006754" y="4289805"/>
            <a:ext cx="228600" cy="237744"/>
          </a:xfrm>
          <a:prstGeom prst="rect">
            <a:avLst/>
          </a:prstGeom>
          <a:blipFill>
            <a:blip r:embed="rId3"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697194" cy="505908"/>
          </a:xfrm>
          <a:prstGeom prst="rect">
            <a:avLst/>
          </a:prstGeom>
        </p:spPr>
        <p:txBody>
          <a:bodyPr vert="horz" wrap="square" lIns="0" tIns="13335" rIns="0" bIns="0" rtlCol="0">
            <a:spAutoFit/>
          </a:bodyPr>
          <a:lstStyle/>
          <a:p>
            <a:pPr marL="12700">
              <a:lnSpc>
                <a:spcPct val="100000"/>
              </a:lnSpc>
              <a:spcBef>
                <a:spcPts val="105"/>
              </a:spcBef>
            </a:pPr>
            <a:r>
              <a:rPr spc="-5" dirty="0"/>
              <a:t>Importance </a:t>
            </a:r>
            <a:r>
              <a:rPr dirty="0"/>
              <a:t>of deadlock</a:t>
            </a:r>
            <a:r>
              <a:rPr spc="-105" dirty="0"/>
              <a:t> </a:t>
            </a:r>
            <a:r>
              <a:rPr dirty="0"/>
              <a:t>p</a:t>
            </a:r>
            <a:r>
              <a:rPr lang="en-CA" dirty="0" err="1"/>
              <a:t>ro</a:t>
            </a:r>
            <a:r>
              <a:rPr dirty="0"/>
              <a:t>b</a:t>
            </a:r>
            <a:r>
              <a:rPr lang="en-CA" dirty="0" err="1"/>
              <a:t>lem</a:t>
            </a:r>
            <a:endParaRPr dirty="0"/>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329560"/>
            <a:ext cx="320040" cy="330708"/>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336928" y="1319911"/>
            <a:ext cx="7383780" cy="365887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6666"/>
                </a:solidFill>
                <a:latin typeface="Arial"/>
                <a:cs typeface="Arial"/>
              </a:rPr>
              <a:t>Deadlock is almost ignored in the design of  </a:t>
            </a:r>
            <a:r>
              <a:rPr sz="2800" b="1" spc="-10" dirty="0">
                <a:solidFill>
                  <a:srgbClr val="006666"/>
                </a:solidFill>
                <a:latin typeface="Arial"/>
                <a:cs typeface="Arial"/>
              </a:rPr>
              <a:t>today's</a:t>
            </a:r>
            <a:r>
              <a:rPr sz="2800" b="1" spc="55" dirty="0">
                <a:solidFill>
                  <a:srgbClr val="006666"/>
                </a:solidFill>
                <a:latin typeface="Arial"/>
                <a:cs typeface="Arial"/>
              </a:rPr>
              <a:t> </a:t>
            </a:r>
            <a:r>
              <a:rPr sz="2800" b="1" spc="-10" dirty="0">
                <a:solidFill>
                  <a:srgbClr val="006666"/>
                </a:solidFill>
                <a:latin typeface="Arial"/>
                <a:cs typeface="Arial"/>
              </a:rPr>
              <a:t>systems</a:t>
            </a:r>
            <a:endParaRPr sz="2800">
              <a:latin typeface="Arial"/>
              <a:cs typeface="Arial"/>
            </a:endParaRPr>
          </a:p>
          <a:p>
            <a:pPr marL="413384">
              <a:lnSpc>
                <a:spcPct val="100000"/>
              </a:lnSpc>
              <a:spcBef>
                <a:spcPts val="635"/>
              </a:spcBef>
            </a:pPr>
            <a:r>
              <a:rPr sz="2600" dirty="0">
                <a:solidFill>
                  <a:srgbClr val="006666"/>
                </a:solidFill>
                <a:latin typeface="Arial"/>
                <a:cs typeface="Arial"/>
              </a:rPr>
              <a:t>With the exception of </a:t>
            </a:r>
            <a:r>
              <a:rPr sz="2600" i="1" dirty="0">
                <a:solidFill>
                  <a:srgbClr val="006666"/>
                </a:solidFill>
                <a:latin typeface="Arial"/>
                <a:cs typeface="Arial"/>
              </a:rPr>
              <a:t>critical</a:t>
            </a:r>
            <a:r>
              <a:rPr sz="2600" i="1" spc="-40" dirty="0">
                <a:solidFill>
                  <a:srgbClr val="006666"/>
                </a:solidFill>
                <a:latin typeface="Arial"/>
                <a:cs typeface="Arial"/>
              </a:rPr>
              <a:t> </a:t>
            </a:r>
            <a:r>
              <a:rPr sz="2600" dirty="0">
                <a:solidFill>
                  <a:srgbClr val="006666"/>
                </a:solidFill>
                <a:latin typeface="Arial"/>
                <a:cs typeface="Arial"/>
              </a:rPr>
              <a:t>systems</a:t>
            </a:r>
            <a:endParaRPr sz="2600">
              <a:latin typeface="Arial"/>
              <a:cs typeface="Arial"/>
            </a:endParaRPr>
          </a:p>
          <a:p>
            <a:pPr marL="12700" marR="683260">
              <a:lnSpc>
                <a:spcPct val="100000"/>
              </a:lnSpc>
              <a:spcBef>
                <a:spcPts val="660"/>
              </a:spcBef>
            </a:pPr>
            <a:r>
              <a:rPr sz="2800" b="1" spc="-5" dirty="0">
                <a:solidFill>
                  <a:srgbClr val="006666"/>
                </a:solidFill>
                <a:latin typeface="Arial"/>
                <a:cs typeface="Arial"/>
              </a:rPr>
              <a:t>If this is true, the user will </a:t>
            </a:r>
            <a:r>
              <a:rPr sz="2800" b="1" dirty="0">
                <a:solidFill>
                  <a:srgbClr val="006666"/>
                </a:solidFill>
                <a:latin typeface="Arial"/>
                <a:cs typeface="Arial"/>
              </a:rPr>
              <a:t>see </a:t>
            </a:r>
            <a:r>
              <a:rPr sz="2800" b="1" spc="-5" dirty="0">
                <a:solidFill>
                  <a:srgbClr val="006666"/>
                </a:solidFill>
                <a:latin typeface="Arial"/>
                <a:cs typeface="Arial"/>
              </a:rPr>
              <a:t>a </a:t>
            </a:r>
            <a:r>
              <a:rPr sz="2800" b="1" spc="-10" dirty="0">
                <a:solidFill>
                  <a:srgbClr val="006666"/>
                </a:solidFill>
                <a:latin typeface="Arial"/>
                <a:cs typeface="Arial"/>
              </a:rPr>
              <a:t>system  </a:t>
            </a:r>
            <a:r>
              <a:rPr sz="2800" b="1" spc="-5" dirty="0">
                <a:solidFill>
                  <a:srgbClr val="006666"/>
                </a:solidFill>
                <a:latin typeface="Arial"/>
                <a:cs typeface="Arial"/>
              </a:rPr>
              <a:t>failure or a process</a:t>
            </a:r>
            <a:r>
              <a:rPr sz="2800" b="1" spc="35" dirty="0">
                <a:solidFill>
                  <a:srgbClr val="006666"/>
                </a:solidFill>
                <a:latin typeface="Arial"/>
                <a:cs typeface="Arial"/>
              </a:rPr>
              <a:t> </a:t>
            </a:r>
            <a:r>
              <a:rPr sz="2800" b="1" spc="-5" dirty="0">
                <a:solidFill>
                  <a:srgbClr val="006666"/>
                </a:solidFill>
                <a:latin typeface="Arial"/>
                <a:cs typeface="Arial"/>
              </a:rPr>
              <a:t>failure</a:t>
            </a:r>
            <a:endParaRPr sz="2800">
              <a:latin typeface="Arial"/>
              <a:cs typeface="Arial"/>
            </a:endParaRPr>
          </a:p>
          <a:p>
            <a:pPr marL="12700" marR="1012825">
              <a:lnSpc>
                <a:spcPct val="100000"/>
              </a:lnSpc>
              <a:spcBef>
                <a:spcPts val="675"/>
              </a:spcBef>
            </a:pPr>
            <a:r>
              <a:rPr sz="2800" b="1" spc="-5" dirty="0">
                <a:solidFill>
                  <a:srgbClr val="006666"/>
                </a:solidFill>
                <a:latin typeface="Arial"/>
                <a:cs typeface="Arial"/>
              </a:rPr>
              <a:t>In the high concurrent </a:t>
            </a:r>
            <a:r>
              <a:rPr sz="2800" b="1" spc="-10" dirty="0">
                <a:solidFill>
                  <a:srgbClr val="006666"/>
                </a:solidFill>
                <a:latin typeface="Arial"/>
                <a:cs typeface="Arial"/>
              </a:rPr>
              <a:t>systems </a:t>
            </a:r>
            <a:r>
              <a:rPr sz="2800" b="1" spc="-5" dirty="0">
                <a:solidFill>
                  <a:srgbClr val="006666"/>
                </a:solidFill>
                <a:latin typeface="Arial"/>
                <a:cs typeface="Arial"/>
              </a:rPr>
              <a:t>of the  future, it will become more and more  important to prevent it and avoid</a:t>
            </a:r>
            <a:r>
              <a:rPr sz="2800" b="1" spc="100" dirty="0">
                <a:solidFill>
                  <a:srgbClr val="006666"/>
                </a:solidFill>
                <a:latin typeface="Arial"/>
                <a:cs typeface="Arial"/>
              </a:rPr>
              <a:t> </a:t>
            </a:r>
            <a:r>
              <a:rPr sz="2800" b="1" spc="-5" dirty="0">
                <a:solidFill>
                  <a:srgbClr val="006666"/>
                </a:solidFill>
                <a:latin typeface="Arial"/>
                <a:cs typeface="Arial"/>
              </a:rPr>
              <a:t>it.</a:t>
            </a:r>
            <a:endParaRPr sz="2800">
              <a:latin typeface="Arial"/>
              <a:cs typeface="Arial"/>
            </a:endParaRPr>
          </a:p>
        </p:txBody>
      </p:sp>
      <p:sp>
        <p:nvSpPr>
          <p:cNvPr id="7" name="object 7"/>
          <p:cNvSpPr/>
          <p:nvPr/>
        </p:nvSpPr>
        <p:spPr>
          <a:xfrm>
            <a:off x="1006754" y="2911729"/>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3850894"/>
            <a:ext cx="228600" cy="237744"/>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51</a:t>
            </a:fld>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7" y="469849"/>
            <a:ext cx="6586323" cy="505908"/>
          </a:xfrm>
          <a:prstGeom prst="rect">
            <a:avLst/>
          </a:prstGeom>
        </p:spPr>
        <p:txBody>
          <a:bodyPr vert="horz" wrap="square" lIns="0" tIns="13335" rIns="0" bIns="0" rtlCol="0">
            <a:spAutoFit/>
          </a:bodyPr>
          <a:lstStyle/>
          <a:p>
            <a:pPr marL="12700">
              <a:lnSpc>
                <a:spcPct val="100000"/>
              </a:lnSpc>
              <a:spcBef>
                <a:spcPts val="105"/>
              </a:spcBef>
            </a:pPr>
            <a:r>
              <a:rPr dirty="0"/>
              <a:t>Deadlocks: </a:t>
            </a:r>
            <a:r>
              <a:rPr spc="-5" dirty="0"/>
              <a:t>important</a:t>
            </a:r>
            <a:r>
              <a:rPr spc="-90" dirty="0"/>
              <a:t> </a:t>
            </a:r>
            <a:r>
              <a:rPr dirty="0"/>
              <a:t>concepts</a:t>
            </a:r>
          </a:p>
        </p:txBody>
      </p:sp>
      <p:sp>
        <p:nvSpPr>
          <p:cNvPr id="4" name="object 4"/>
          <p:cNvSpPr/>
          <p:nvPr/>
        </p:nvSpPr>
        <p:spPr>
          <a:xfrm>
            <a:off x="1006754" y="1497202"/>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06754" y="2009520"/>
            <a:ext cx="228600" cy="23774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6754" y="2521585"/>
            <a:ext cx="228600" cy="2377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6754" y="3033725"/>
            <a:ext cx="228600" cy="23804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06754" y="3546094"/>
            <a:ext cx="228600" cy="23774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006754" y="4058158"/>
            <a:ext cx="228600"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06754" y="4569917"/>
            <a:ext cx="228600" cy="238048"/>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006754" y="5082540"/>
            <a:ext cx="228600" cy="237744"/>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1336928" y="1233703"/>
            <a:ext cx="5757545" cy="4123054"/>
          </a:xfrm>
          <a:prstGeom prst="rect">
            <a:avLst/>
          </a:prstGeom>
        </p:spPr>
        <p:txBody>
          <a:bodyPr vert="horz" wrap="square" lIns="0" tIns="12700" rIns="0" bIns="0" rtlCol="0">
            <a:spAutoFit/>
          </a:bodyPr>
          <a:lstStyle/>
          <a:p>
            <a:pPr marL="12700" marR="5080">
              <a:lnSpc>
                <a:spcPct val="120100"/>
              </a:lnSpc>
              <a:spcBef>
                <a:spcPts val="100"/>
              </a:spcBef>
            </a:pPr>
            <a:r>
              <a:rPr sz="2800" b="1" dirty="0">
                <a:solidFill>
                  <a:srgbClr val="006666"/>
                </a:solidFill>
                <a:latin typeface="Arial"/>
                <a:cs typeface="Arial"/>
              </a:rPr>
              <a:t>Characterization: </a:t>
            </a:r>
            <a:r>
              <a:rPr sz="2800" b="1" spc="-5" dirty="0">
                <a:solidFill>
                  <a:srgbClr val="006666"/>
                </a:solidFill>
                <a:latin typeface="Arial"/>
                <a:cs typeface="Arial"/>
              </a:rPr>
              <a:t>the 4</a:t>
            </a:r>
            <a:r>
              <a:rPr sz="2800" b="1" spc="-35" dirty="0">
                <a:solidFill>
                  <a:srgbClr val="006666"/>
                </a:solidFill>
                <a:latin typeface="Arial"/>
                <a:cs typeface="Arial"/>
              </a:rPr>
              <a:t> </a:t>
            </a:r>
            <a:r>
              <a:rPr sz="2800" b="1" spc="-5" dirty="0">
                <a:solidFill>
                  <a:srgbClr val="006666"/>
                </a:solidFill>
                <a:latin typeface="Arial"/>
                <a:cs typeface="Arial"/>
              </a:rPr>
              <a:t>conditions  Resource allocation</a:t>
            </a:r>
            <a:r>
              <a:rPr sz="2800" b="1" spc="30" dirty="0">
                <a:solidFill>
                  <a:srgbClr val="006666"/>
                </a:solidFill>
                <a:latin typeface="Arial"/>
                <a:cs typeface="Arial"/>
              </a:rPr>
              <a:t> </a:t>
            </a:r>
            <a:r>
              <a:rPr sz="2800" b="1" spc="-5" dirty="0">
                <a:solidFill>
                  <a:srgbClr val="006666"/>
                </a:solidFill>
                <a:latin typeface="Arial"/>
                <a:cs typeface="Arial"/>
              </a:rPr>
              <a:t>graphs</a:t>
            </a:r>
            <a:endParaRPr sz="2800">
              <a:latin typeface="Arial"/>
              <a:cs typeface="Arial"/>
            </a:endParaRPr>
          </a:p>
          <a:p>
            <a:pPr marL="12700">
              <a:lnSpc>
                <a:spcPct val="100000"/>
              </a:lnSpc>
              <a:spcBef>
                <a:spcPts val="670"/>
              </a:spcBef>
            </a:pPr>
            <a:r>
              <a:rPr sz="2800" b="1" spc="-5" dirty="0">
                <a:solidFill>
                  <a:srgbClr val="006666"/>
                </a:solidFill>
                <a:latin typeface="Arial"/>
                <a:cs typeface="Arial"/>
              </a:rPr>
              <a:t>Safe</a:t>
            </a:r>
            <a:r>
              <a:rPr sz="2800" b="1" spc="5" dirty="0">
                <a:solidFill>
                  <a:srgbClr val="006666"/>
                </a:solidFill>
                <a:latin typeface="Arial"/>
                <a:cs typeface="Arial"/>
              </a:rPr>
              <a:t> </a:t>
            </a:r>
            <a:r>
              <a:rPr sz="2800" b="1" spc="-5" dirty="0">
                <a:solidFill>
                  <a:srgbClr val="006666"/>
                </a:solidFill>
                <a:latin typeface="Arial"/>
                <a:cs typeface="Arial"/>
              </a:rPr>
              <a:t>sequences</a:t>
            </a:r>
            <a:endParaRPr sz="2800">
              <a:latin typeface="Arial"/>
              <a:cs typeface="Arial"/>
            </a:endParaRPr>
          </a:p>
          <a:p>
            <a:pPr marL="12700" marR="1802764">
              <a:lnSpc>
                <a:spcPct val="120000"/>
              </a:lnSpc>
            </a:pPr>
            <a:r>
              <a:rPr sz="2800" b="1" spc="-5" dirty="0">
                <a:solidFill>
                  <a:srgbClr val="006666"/>
                </a:solidFill>
                <a:latin typeface="Arial"/>
                <a:cs typeface="Arial"/>
              </a:rPr>
              <a:t>Safe </a:t>
            </a:r>
            <a:r>
              <a:rPr sz="2800" b="1" dirty="0">
                <a:solidFill>
                  <a:srgbClr val="006666"/>
                </a:solidFill>
                <a:latin typeface="Arial"/>
                <a:cs typeface="Arial"/>
              </a:rPr>
              <a:t>and </a:t>
            </a:r>
            <a:r>
              <a:rPr sz="2800" b="1" spc="-5" dirty="0">
                <a:solidFill>
                  <a:srgbClr val="006666"/>
                </a:solidFill>
                <a:latin typeface="Arial"/>
                <a:cs typeface="Arial"/>
              </a:rPr>
              <a:t>unsafe </a:t>
            </a:r>
            <a:r>
              <a:rPr sz="2800" b="1" dirty="0">
                <a:solidFill>
                  <a:srgbClr val="006666"/>
                </a:solidFill>
                <a:latin typeface="Arial"/>
                <a:cs typeface="Arial"/>
              </a:rPr>
              <a:t>states  </a:t>
            </a:r>
            <a:r>
              <a:rPr sz="2800" b="1" spc="-5" dirty="0">
                <a:solidFill>
                  <a:srgbClr val="006666"/>
                </a:solidFill>
                <a:latin typeface="Arial"/>
                <a:cs typeface="Arial"/>
              </a:rPr>
              <a:t>Prevent deadlocks  </a:t>
            </a:r>
            <a:r>
              <a:rPr sz="2800" b="1" spc="-30" dirty="0">
                <a:solidFill>
                  <a:srgbClr val="006666"/>
                </a:solidFill>
                <a:latin typeface="Arial"/>
                <a:cs typeface="Arial"/>
              </a:rPr>
              <a:t>Avoid </a:t>
            </a:r>
            <a:r>
              <a:rPr sz="2800" b="1" spc="-5" dirty="0">
                <a:solidFill>
                  <a:srgbClr val="006666"/>
                </a:solidFill>
                <a:latin typeface="Arial"/>
                <a:cs typeface="Arial"/>
              </a:rPr>
              <a:t>deadlocks  Detect deadlocks  Recover from</a:t>
            </a:r>
            <a:r>
              <a:rPr sz="2800" b="1" spc="5" dirty="0">
                <a:solidFill>
                  <a:srgbClr val="006666"/>
                </a:solidFill>
                <a:latin typeface="Arial"/>
                <a:cs typeface="Arial"/>
              </a:rPr>
              <a:t> </a:t>
            </a:r>
            <a:r>
              <a:rPr sz="2800" b="1" spc="-5" dirty="0">
                <a:solidFill>
                  <a:srgbClr val="006666"/>
                </a:solidFill>
                <a:latin typeface="Arial"/>
                <a:cs typeface="Arial"/>
              </a:rPr>
              <a:t>deadlock</a:t>
            </a:r>
            <a:endParaRPr sz="28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6</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52</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40165" y="6505447"/>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6</a:t>
            </a:r>
            <a:endParaRPr sz="1400">
              <a:latin typeface="Arial"/>
              <a:cs typeface="Arial"/>
            </a:endParaRPr>
          </a:p>
        </p:txBody>
      </p:sp>
      <p:sp>
        <p:nvSpPr>
          <p:cNvPr id="4" name="object 4"/>
          <p:cNvSpPr txBox="1">
            <a:spLocks noGrp="1"/>
          </p:cNvSpPr>
          <p:nvPr>
            <p:ph type="title"/>
          </p:nvPr>
        </p:nvSpPr>
        <p:spPr>
          <a:xfrm>
            <a:off x="1109878" y="469849"/>
            <a:ext cx="3690722" cy="514350"/>
          </a:xfrm>
          <a:prstGeom prst="rect">
            <a:avLst/>
          </a:prstGeom>
        </p:spPr>
        <p:txBody>
          <a:bodyPr vert="horz" wrap="square" lIns="0" tIns="13335" rIns="0" bIns="0" rtlCol="0">
            <a:spAutoFit/>
          </a:bodyPr>
          <a:lstStyle/>
          <a:p>
            <a:pPr marL="12700">
              <a:lnSpc>
                <a:spcPct val="100000"/>
              </a:lnSpc>
              <a:spcBef>
                <a:spcPts val="105"/>
              </a:spcBef>
            </a:pPr>
            <a:r>
              <a:rPr dirty="0"/>
              <a:t>System</a:t>
            </a:r>
            <a:r>
              <a:rPr spc="-70" dirty="0"/>
              <a:t> </a:t>
            </a:r>
            <a:r>
              <a:rPr dirty="0"/>
              <a:t>Model</a:t>
            </a:r>
          </a:p>
        </p:txBody>
      </p:sp>
      <p:sp>
        <p:nvSpPr>
          <p:cNvPr id="5" name="object 5"/>
          <p:cNvSpPr/>
          <p:nvPr/>
        </p:nvSpPr>
        <p:spPr>
          <a:xfrm>
            <a:off x="1121054" y="1245057"/>
            <a:ext cx="198119" cy="2029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21054" y="1916302"/>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578228" y="2193670"/>
            <a:ext cx="271272" cy="28041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121054" y="2617038"/>
            <a:ext cx="198119" cy="20299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578228" y="3187573"/>
            <a:ext cx="271272" cy="28041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578228" y="3522853"/>
            <a:ext cx="271272" cy="280416"/>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578228" y="3858133"/>
            <a:ext cx="271272" cy="28041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121054" y="4282185"/>
            <a:ext cx="198119" cy="20269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578228" y="4559553"/>
            <a:ext cx="271272" cy="2804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578228" y="4894834"/>
            <a:ext cx="271272" cy="280415"/>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1121054" y="5318505"/>
            <a:ext cx="198119" cy="202691"/>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1578228" y="5888735"/>
            <a:ext cx="271272" cy="280415"/>
          </a:xfrm>
          <a:prstGeom prst="rect">
            <a:avLst/>
          </a:prstGeom>
          <a:blipFill>
            <a:blip r:embed="rId4" cstate="print"/>
            <a:stretch>
              <a:fillRect/>
            </a:stretch>
          </a:blipFill>
        </p:spPr>
        <p:txBody>
          <a:bodyPr wrap="square" lIns="0" tIns="0" rIns="0" bIns="0" rtlCol="0"/>
          <a:lstStyle/>
          <a:p>
            <a:endParaRPr/>
          </a:p>
        </p:txBody>
      </p:sp>
      <p:sp>
        <p:nvSpPr>
          <p:cNvPr id="17" name="object 17"/>
          <p:cNvSpPr txBox="1"/>
          <p:nvPr/>
        </p:nvSpPr>
        <p:spPr>
          <a:xfrm>
            <a:off x="1438528" y="1090625"/>
            <a:ext cx="7330440" cy="5092700"/>
          </a:xfrm>
          <a:prstGeom prst="rect">
            <a:avLst/>
          </a:prstGeom>
        </p:spPr>
        <p:txBody>
          <a:bodyPr vert="horz" wrap="square" lIns="0" tIns="12700" rIns="0" bIns="0" rtlCol="0">
            <a:spAutoFit/>
          </a:bodyPr>
          <a:lstStyle/>
          <a:p>
            <a:pPr marL="25400">
              <a:lnSpc>
                <a:spcPct val="100000"/>
              </a:lnSpc>
              <a:spcBef>
                <a:spcPts val="100"/>
              </a:spcBef>
            </a:pPr>
            <a:r>
              <a:rPr sz="2400" b="1" spc="-5" dirty="0">
                <a:solidFill>
                  <a:srgbClr val="006666"/>
                </a:solidFill>
                <a:latin typeface="Arial"/>
                <a:cs typeface="Arial"/>
              </a:rPr>
              <a:t>Resource </a:t>
            </a:r>
            <a:r>
              <a:rPr sz="2400" b="1" spc="-10" dirty="0">
                <a:solidFill>
                  <a:srgbClr val="006666"/>
                </a:solidFill>
                <a:latin typeface="Arial"/>
                <a:cs typeface="Arial"/>
              </a:rPr>
              <a:t>types </a:t>
            </a:r>
            <a:r>
              <a:rPr sz="2400" b="1" i="1" spc="-5" dirty="0">
                <a:solidFill>
                  <a:srgbClr val="006666"/>
                </a:solidFill>
                <a:latin typeface="Arial"/>
                <a:cs typeface="Arial"/>
              </a:rPr>
              <a:t>R</a:t>
            </a:r>
            <a:r>
              <a:rPr sz="2400" b="1" spc="-7" baseline="-20833" dirty="0">
                <a:solidFill>
                  <a:srgbClr val="006666"/>
                </a:solidFill>
                <a:latin typeface="Arial"/>
                <a:cs typeface="Arial"/>
              </a:rPr>
              <a:t>1</a:t>
            </a:r>
            <a:r>
              <a:rPr sz="2400" b="1" spc="-5" dirty="0">
                <a:solidFill>
                  <a:srgbClr val="006666"/>
                </a:solidFill>
                <a:latin typeface="Arial"/>
                <a:cs typeface="Arial"/>
              </a:rPr>
              <a:t>, </a:t>
            </a:r>
            <a:r>
              <a:rPr sz="2400" b="1" i="1" spc="-5" dirty="0">
                <a:solidFill>
                  <a:srgbClr val="006666"/>
                </a:solidFill>
                <a:latin typeface="Arial"/>
                <a:cs typeface="Arial"/>
              </a:rPr>
              <a:t>R</a:t>
            </a:r>
            <a:r>
              <a:rPr sz="2400" b="1" spc="-7" baseline="-20833" dirty="0">
                <a:solidFill>
                  <a:srgbClr val="006666"/>
                </a:solidFill>
                <a:latin typeface="Arial"/>
                <a:cs typeface="Arial"/>
              </a:rPr>
              <a:t>2</a:t>
            </a:r>
            <a:r>
              <a:rPr sz="2400" b="1" spc="-5" dirty="0">
                <a:solidFill>
                  <a:srgbClr val="006666"/>
                </a:solidFill>
                <a:latin typeface="Arial"/>
                <a:cs typeface="Arial"/>
              </a:rPr>
              <a:t>, </a:t>
            </a:r>
            <a:r>
              <a:rPr sz="2400" b="1" dirty="0">
                <a:solidFill>
                  <a:srgbClr val="006666"/>
                </a:solidFill>
                <a:latin typeface="Arial"/>
                <a:cs typeface="Arial"/>
              </a:rPr>
              <a:t>. . .,</a:t>
            </a:r>
            <a:r>
              <a:rPr sz="2400" b="1" spc="15" dirty="0">
                <a:solidFill>
                  <a:srgbClr val="006666"/>
                </a:solidFill>
                <a:latin typeface="Arial"/>
                <a:cs typeface="Arial"/>
              </a:rPr>
              <a:t> </a:t>
            </a:r>
            <a:r>
              <a:rPr sz="2400" b="1" i="1" spc="-10" dirty="0">
                <a:solidFill>
                  <a:srgbClr val="006666"/>
                </a:solidFill>
                <a:latin typeface="Arial"/>
                <a:cs typeface="Arial"/>
              </a:rPr>
              <a:t>R</a:t>
            </a:r>
            <a:r>
              <a:rPr sz="2400" b="1" spc="-15" baseline="-20833" dirty="0">
                <a:solidFill>
                  <a:srgbClr val="006666"/>
                </a:solidFill>
                <a:latin typeface="Arial"/>
                <a:cs typeface="Arial"/>
              </a:rPr>
              <a:t>m</a:t>
            </a:r>
            <a:endParaRPr sz="2400" baseline="-20833">
              <a:latin typeface="Arial"/>
              <a:cs typeface="Arial"/>
            </a:endParaRPr>
          </a:p>
          <a:p>
            <a:pPr marL="596900">
              <a:lnSpc>
                <a:spcPts val="2400"/>
              </a:lnSpc>
              <a:spcBef>
                <a:spcPts val="10"/>
              </a:spcBef>
            </a:pPr>
            <a:r>
              <a:rPr sz="2000" i="1" dirty="0">
                <a:solidFill>
                  <a:srgbClr val="006666"/>
                </a:solidFill>
                <a:latin typeface="Arial"/>
                <a:cs typeface="Arial"/>
              </a:rPr>
              <a:t>CPU cycles, </a:t>
            </a:r>
            <a:r>
              <a:rPr sz="2000" i="1" spc="-5" dirty="0">
                <a:solidFill>
                  <a:srgbClr val="006666"/>
                </a:solidFill>
                <a:latin typeface="Arial"/>
                <a:cs typeface="Arial"/>
              </a:rPr>
              <a:t>memory </a:t>
            </a:r>
            <a:r>
              <a:rPr sz="2000" i="1" dirty="0">
                <a:solidFill>
                  <a:srgbClr val="006666"/>
                </a:solidFill>
                <a:latin typeface="Arial"/>
                <a:cs typeface="Arial"/>
              </a:rPr>
              <a:t>space, </a:t>
            </a:r>
            <a:r>
              <a:rPr sz="2000" i="1" spc="-5" dirty="0">
                <a:solidFill>
                  <a:srgbClr val="006666"/>
                </a:solidFill>
                <a:latin typeface="Arial"/>
                <a:cs typeface="Arial"/>
              </a:rPr>
              <a:t>I/O</a:t>
            </a:r>
            <a:r>
              <a:rPr sz="2000" i="1" spc="-125" dirty="0">
                <a:solidFill>
                  <a:srgbClr val="006666"/>
                </a:solidFill>
                <a:latin typeface="Arial"/>
                <a:cs typeface="Arial"/>
              </a:rPr>
              <a:t> </a:t>
            </a:r>
            <a:r>
              <a:rPr sz="2000" i="1" dirty="0">
                <a:solidFill>
                  <a:srgbClr val="006666"/>
                </a:solidFill>
                <a:latin typeface="Arial"/>
                <a:cs typeface="Arial"/>
              </a:rPr>
              <a:t>devices</a:t>
            </a:r>
            <a:endParaRPr sz="2000">
              <a:latin typeface="Arial"/>
              <a:cs typeface="Arial"/>
            </a:endParaRPr>
          </a:p>
          <a:p>
            <a:pPr marL="25400">
              <a:lnSpc>
                <a:spcPts val="2875"/>
              </a:lnSpc>
            </a:pPr>
            <a:r>
              <a:rPr sz="2400" b="1" spc="-5" dirty="0">
                <a:solidFill>
                  <a:srgbClr val="006666"/>
                </a:solidFill>
                <a:latin typeface="Arial"/>
                <a:cs typeface="Arial"/>
              </a:rPr>
              <a:t>Each resource </a:t>
            </a:r>
            <a:r>
              <a:rPr sz="2400" b="1" spc="-10" dirty="0">
                <a:solidFill>
                  <a:srgbClr val="006666"/>
                </a:solidFill>
                <a:latin typeface="Arial"/>
                <a:cs typeface="Arial"/>
              </a:rPr>
              <a:t>type </a:t>
            </a:r>
            <a:r>
              <a:rPr sz="2400" b="1" i="1" spc="-5" dirty="0">
                <a:solidFill>
                  <a:srgbClr val="006666"/>
                </a:solidFill>
                <a:latin typeface="Arial"/>
                <a:cs typeface="Arial"/>
              </a:rPr>
              <a:t>R</a:t>
            </a:r>
            <a:r>
              <a:rPr sz="2400" b="1" spc="-7" baseline="-20833" dirty="0">
                <a:solidFill>
                  <a:srgbClr val="006666"/>
                </a:solidFill>
                <a:latin typeface="Arial"/>
                <a:cs typeface="Arial"/>
              </a:rPr>
              <a:t>i </a:t>
            </a:r>
            <a:r>
              <a:rPr sz="2400" b="1" spc="-5" dirty="0">
                <a:solidFill>
                  <a:srgbClr val="006666"/>
                </a:solidFill>
                <a:latin typeface="Arial"/>
                <a:cs typeface="Arial"/>
              </a:rPr>
              <a:t>has </a:t>
            </a:r>
            <a:r>
              <a:rPr sz="2400" b="1" i="1" spc="-5" dirty="0">
                <a:solidFill>
                  <a:srgbClr val="006666"/>
                </a:solidFill>
                <a:latin typeface="Arial"/>
                <a:cs typeface="Arial"/>
              </a:rPr>
              <a:t>W</a:t>
            </a:r>
            <a:r>
              <a:rPr sz="2400" b="1" spc="-7" baseline="-20833" dirty="0">
                <a:solidFill>
                  <a:srgbClr val="006666"/>
                </a:solidFill>
                <a:latin typeface="Arial"/>
                <a:cs typeface="Arial"/>
              </a:rPr>
              <a:t>i</a:t>
            </a:r>
            <a:r>
              <a:rPr sz="2400" b="1" spc="104" baseline="-20833" dirty="0">
                <a:solidFill>
                  <a:srgbClr val="006666"/>
                </a:solidFill>
                <a:latin typeface="Arial"/>
                <a:cs typeface="Arial"/>
              </a:rPr>
              <a:t> </a:t>
            </a:r>
            <a:r>
              <a:rPr sz="2400" b="1" dirty="0">
                <a:solidFill>
                  <a:srgbClr val="006666"/>
                </a:solidFill>
                <a:latin typeface="Arial"/>
                <a:cs typeface="Arial"/>
              </a:rPr>
              <a:t>instances.</a:t>
            </a:r>
            <a:endParaRPr sz="2400">
              <a:latin typeface="Arial"/>
              <a:cs typeface="Arial"/>
            </a:endParaRPr>
          </a:p>
          <a:p>
            <a:pPr marL="426084">
              <a:lnSpc>
                <a:spcPts val="2640"/>
              </a:lnSpc>
            </a:pPr>
            <a:r>
              <a:rPr sz="2200" spc="-5" dirty="0">
                <a:solidFill>
                  <a:srgbClr val="006666"/>
                </a:solidFill>
                <a:latin typeface="Arial"/>
                <a:cs typeface="Arial"/>
              </a:rPr>
              <a:t>2 printers, three hard drives,</a:t>
            </a:r>
            <a:r>
              <a:rPr sz="2200" spc="45" dirty="0">
                <a:solidFill>
                  <a:srgbClr val="006666"/>
                </a:solidFill>
                <a:latin typeface="Arial"/>
                <a:cs typeface="Arial"/>
              </a:rPr>
              <a:t> </a:t>
            </a:r>
            <a:r>
              <a:rPr sz="2200" spc="-5" dirty="0">
                <a:solidFill>
                  <a:srgbClr val="006666"/>
                </a:solidFill>
                <a:latin typeface="Arial"/>
                <a:cs typeface="Arial"/>
              </a:rPr>
              <a:t>etc.</a:t>
            </a:r>
            <a:endParaRPr sz="2200">
              <a:latin typeface="Arial"/>
              <a:cs typeface="Arial"/>
            </a:endParaRPr>
          </a:p>
          <a:p>
            <a:pPr marL="25400">
              <a:lnSpc>
                <a:spcPts val="2595"/>
              </a:lnSpc>
            </a:pPr>
            <a:r>
              <a:rPr sz="2400" b="1" spc="-5" dirty="0">
                <a:solidFill>
                  <a:srgbClr val="006666"/>
                </a:solidFill>
                <a:latin typeface="Arial"/>
                <a:cs typeface="Arial"/>
              </a:rPr>
              <a:t>Each process </a:t>
            </a:r>
            <a:r>
              <a:rPr sz="2400" b="1" dirty="0">
                <a:solidFill>
                  <a:srgbClr val="006666"/>
                </a:solidFill>
                <a:latin typeface="Arial"/>
                <a:cs typeface="Arial"/>
              </a:rPr>
              <a:t>utilizes a </a:t>
            </a:r>
            <a:r>
              <a:rPr sz="2400" b="1" spc="-5" dirty="0">
                <a:solidFill>
                  <a:srgbClr val="006666"/>
                </a:solidFill>
                <a:latin typeface="Arial"/>
                <a:cs typeface="Arial"/>
              </a:rPr>
              <a:t>resource </a:t>
            </a:r>
            <a:r>
              <a:rPr sz="2400" b="1" dirty="0">
                <a:solidFill>
                  <a:srgbClr val="006666"/>
                </a:solidFill>
                <a:latin typeface="Arial"/>
                <a:cs typeface="Arial"/>
              </a:rPr>
              <a:t>as follows</a:t>
            </a:r>
            <a:r>
              <a:rPr sz="2400" b="1" spc="-60" dirty="0">
                <a:solidFill>
                  <a:srgbClr val="006666"/>
                </a:solidFill>
                <a:latin typeface="Arial"/>
                <a:cs typeface="Arial"/>
              </a:rPr>
              <a:t> </a:t>
            </a:r>
            <a:r>
              <a:rPr sz="2400" b="1" dirty="0">
                <a:solidFill>
                  <a:srgbClr val="006666"/>
                </a:solidFill>
                <a:latin typeface="Arial"/>
                <a:cs typeface="Arial"/>
              </a:rPr>
              <a:t>(using</a:t>
            </a:r>
            <a:endParaRPr sz="2400">
              <a:latin typeface="Arial"/>
              <a:cs typeface="Arial"/>
            </a:endParaRPr>
          </a:p>
          <a:p>
            <a:pPr marL="25400">
              <a:lnSpc>
                <a:spcPts val="2590"/>
              </a:lnSpc>
            </a:pPr>
            <a:r>
              <a:rPr sz="2400" b="1" spc="-10" dirty="0">
                <a:solidFill>
                  <a:srgbClr val="006666"/>
                </a:solidFill>
                <a:latin typeface="Arial"/>
                <a:cs typeface="Arial"/>
              </a:rPr>
              <a:t>system</a:t>
            </a:r>
            <a:r>
              <a:rPr sz="2400" b="1" spc="35" dirty="0">
                <a:solidFill>
                  <a:srgbClr val="006666"/>
                </a:solidFill>
                <a:latin typeface="Arial"/>
                <a:cs typeface="Arial"/>
              </a:rPr>
              <a:t> </a:t>
            </a:r>
            <a:r>
              <a:rPr sz="2400" b="1" dirty="0">
                <a:solidFill>
                  <a:srgbClr val="006666"/>
                </a:solidFill>
                <a:latin typeface="Arial"/>
                <a:cs typeface="Arial"/>
              </a:rPr>
              <a:t>calls):</a:t>
            </a:r>
            <a:endParaRPr sz="2400">
              <a:latin typeface="Arial"/>
              <a:cs typeface="Arial"/>
            </a:endParaRPr>
          </a:p>
          <a:p>
            <a:pPr marL="426084" marR="5964555">
              <a:lnSpc>
                <a:spcPts val="2640"/>
              </a:lnSpc>
              <a:spcBef>
                <a:spcPts val="90"/>
              </a:spcBef>
            </a:pPr>
            <a:r>
              <a:rPr sz="2200" spc="-5" dirty="0">
                <a:solidFill>
                  <a:srgbClr val="006666"/>
                </a:solidFill>
                <a:latin typeface="Arial"/>
                <a:cs typeface="Arial"/>
              </a:rPr>
              <a:t>reque</a:t>
            </a:r>
            <a:r>
              <a:rPr sz="2200" dirty="0">
                <a:solidFill>
                  <a:srgbClr val="006666"/>
                </a:solidFill>
                <a:latin typeface="Arial"/>
                <a:cs typeface="Arial"/>
              </a:rPr>
              <a:t>s</a:t>
            </a:r>
            <a:r>
              <a:rPr sz="2200" spc="-5" dirty="0">
                <a:solidFill>
                  <a:srgbClr val="006666"/>
                </a:solidFill>
                <a:latin typeface="Arial"/>
                <a:cs typeface="Arial"/>
              </a:rPr>
              <a:t>t  use  release</a:t>
            </a:r>
            <a:endParaRPr sz="2200">
              <a:latin typeface="Arial"/>
              <a:cs typeface="Arial"/>
            </a:endParaRPr>
          </a:p>
          <a:p>
            <a:pPr marL="25400">
              <a:lnSpc>
                <a:spcPts val="2795"/>
              </a:lnSpc>
            </a:pPr>
            <a:r>
              <a:rPr sz="2400" b="1" spc="-5" dirty="0">
                <a:solidFill>
                  <a:srgbClr val="006666"/>
                </a:solidFill>
                <a:latin typeface="Arial"/>
                <a:cs typeface="Arial"/>
              </a:rPr>
              <a:t>Deadlock</a:t>
            </a:r>
            <a:r>
              <a:rPr sz="2400" b="1" dirty="0">
                <a:solidFill>
                  <a:srgbClr val="006666"/>
                </a:solidFill>
                <a:latin typeface="Arial"/>
                <a:cs typeface="Arial"/>
              </a:rPr>
              <a:t> </a:t>
            </a:r>
            <a:r>
              <a:rPr sz="2400" b="1" spc="-5" dirty="0">
                <a:solidFill>
                  <a:srgbClr val="006666"/>
                </a:solidFill>
                <a:latin typeface="Arial"/>
                <a:cs typeface="Arial"/>
              </a:rPr>
              <a:t>example</a:t>
            </a:r>
            <a:endParaRPr sz="2400">
              <a:latin typeface="Arial"/>
              <a:cs typeface="Arial"/>
            </a:endParaRPr>
          </a:p>
          <a:p>
            <a:pPr marL="426084" marR="2051050">
              <a:lnSpc>
                <a:spcPts val="2640"/>
              </a:lnSpc>
              <a:spcBef>
                <a:spcPts val="85"/>
              </a:spcBef>
            </a:pPr>
            <a:r>
              <a:rPr sz="2200" spc="-5" dirty="0">
                <a:solidFill>
                  <a:srgbClr val="006666"/>
                </a:solidFill>
                <a:latin typeface="Arial"/>
                <a:cs typeface="Arial"/>
              </a:rPr>
              <a:t>Three processes each hold a CD drive.  Each process requires a </a:t>
            </a:r>
            <a:r>
              <a:rPr sz="2200" dirty="0">
                <a:solidFill>
                  <a:srgbClr val="006666"/>
                </a:solidFill>
                <a:latin typeface="Arial"/>
                <a:cs typeface="Arial"/>
              </a:rPr>
              <a:t>2</a:t>
            </a:r>
            <a:r>
              <a:rPr sz="2175" baseline="24904" dirty="0">
                <a:solidFill>
                  <a:srgbClr val="006666"/>
                </a:solidFill>
                <a:latin typeface="Arial"/>
                <a:cs typeface="Arial"/>
              </a:rPr>
              <a:t>nd</a:t>
            </a:r>
            <a:r>
              <a:rPr sz="2175" spc="390" baseline="24904" dirty="0">
                <a:solidFill>
                  <a:srgbClr val="006666"/>
                </a:solidFill>
                <a:latin typeface="Arial"/>
                <a:cs typeface="Arial"/>
              </a:rPr>
              <a:t> </a:t>
            </a:r>
            <a:r>
              <a:rPr sz="2200" spc="-5" dirty="0">
                <a:solidFill>
                  <a:srgbClr val="006666"/>
                </a:solidFill>
                <a:latin typeface="Arial"/>
                <a:cs typeface="Arial"/>
              </a:rPr>
              <a:t>drive.</a:t>
            </a:r>
            <a:endParaRPr sz="2200">
              <a:latin typeface="Arial"/>
              <a:cs typeface="Arial"/>
            </a:endParaRPr>
          </a:p>
          <a:p>
            <a:pPr marL="25400" marR="272415">
              <a:lnSpc>
                <a:spcPct val="80000"/>
              </a:lnSpc>
              <a:spcBef>
                <a:spcPts val="490"/>
              </a:spcBef>
            </a:pPr>
            <a:r>
              <a:rPr sz="2400" b="1" dirty="0">
                <a:solidFill>
                  <a:srgbClr val="006666"/>
                </a:solidFill>
                <a:latin typeface="Arial"/>
                <a:cs typeface="Arial"/>
              </a:rPr>
              <a:t>Multithreaded programs </a:t>
            </a:r>
            <a:r>
              <a:rPr sz="2400" b="1" spc="-5" dirty="0">
                <a:solidFill>
                  <a:srgbClr val="006666"/>
                </a:solidFill>
                <a:latin typeface="Arial"/>
                <a:cs typeface="Arial"/>
              </a:rPr>
              <a:t>are </a:t>
            </a:r>
            <a:r>
              <a:rPr sz="2400" b="1" dirty="0">
                <a:solidFill>
                  <a:srgbClr val="006666"/>
                </a:solidFill>
                <a:latin typeface="Arial"/>
                <a:cs typeface="Arial"/>
              </a:rPr>
              <a:t>good </a:t>
            </a:r>
            <a:r>
              <a:rPr sz="2400" b="1" spc="-5" dirty="0">
                <a:solidFill>
                  <a:srgbClr val="006666"/>
                </a:solidFill>
                <a:latin typeface="Arial"/>
                <a:cs typeface="Arial"/>
              </a:rPr>
              <a:t>candidates</a:t>
            </a:r>
            <a:r>
              <a:rPr sz="2400" b="1" spc="-80" dirty="0">
                <a:solidFill>
                  <a:srgbClr val="006666"/>
                </a:solidFill>
                <a:latin typeface="Arial"/>
                <a:cs typeface="Arial"/>
              </a:rPr>
              <a:t> </a:t>
            </a:r>
            <a:r>
              <a:rPr sz="2400" b="1" dirty="0">
                <a:solidFill>
                  <a:srgbClr val="006666"/>
                </a:solidFill>
                <a:latin typeface="Arial"/>
                <a:cs typeface="Arial"/>
              </a:rPr>
              <a:t>for  </a:t>
            </a:r>
            <a:r>
              <a:rPr sz="2400" b="1" spc="-5" dirty="0">
                <a:solidFill>
                  <a:srgbClr val="006666"/>
                </a:solidFill>
                <a:latin typeface="Arial"/>
                <a:cs typeface="Arial"/>
              </a:rPr>
              <a:t>deadlock</a:t>
            </a:r>
            <a:endParaRPr sz="2400">
              <a:latin typeface="Arial"/>
              <a:cs typeface="Arial"/>
            </a:endParaRPr>
          </a:p>
          <a:p>
            <a:pPr marL="426084">
              <a:lnSpc>
                <a:spcPts val="2640"/>
              </a:lnSpc>
            </a:pPr>
            <a:r>
              <a:rPr sz="2200" spc="-5" dirty="0">
                <a:solidFill>
                  <a:srgbClr val="006666"/>
                </a:solidFill>
                <a:latin typeface="Arial"/>
                <a:cs typeface="Arial"/>
              </a:rPr>
              <a:t>Threads share many</a:t>
            </a:r>
            <a:r>
              <a:rPr sz="2200" spc="35" dirty="0">
                <a:solidFill>
                  <a:srgbClr val="006666"/>
                </a:solidFill>
                <a:latin typeface="Arial"/>
                <a:cs typeface="Arial"/>
              </a:rPr>
              <a:t> </a:t>
            </a:r>
            <a:r>
              <a:rPr sz="2200" spc="-5" dirty="0">
                <a:solidFill>
                  <a:srgbClr val="006666"/>
                </a:solidFill>
                <a:latin typeface="Arial"/>
                <a:cs typeface="Arial"/>
              </a:rPr>
              <a:t>resources.</a:t>
            </a:r>
            <a:endParaRPr sz="22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3" name="object 3"/>
          <p:cNvSpPr txBox="1"/>
          <p:nvPr/>
        </p:nvSpPr>
        <p:spPr>
          <a:xfrm>
            <a:off x="8581770" y="6505447"/>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7</a:t>
            </a:r>
            <a:endParaRPr sz="1400">
              <a:latin typeface="Arial"/>
              <a:cs typeface="Arial"/>
            </a:endParaRPr>
          </a:p>
        </p:txBody>
      </p:sp>
      <p:sp>
        <p:nvSpPr>
          <p:cNvPr id="5" name="object 5"/>
          <p:cNvSpPr txBox="1">
            <a:spLocks noGrp="1"/>
          </p:cNvSpPr>
          <p:nvPr>
            <p:ph type="title"/>
          </p:nvPr>
        </p:nvSpPr>
        <p:spPr>
          <a:xfrm>
            <a:off x="1109878" y="469849"/>
            <a:ext cx="5443322" cy="514350"/>
          </a:xfrm>
          <a:prstGeom prst="rect">
            <a:avLst/>
          </a:prstGeom>
        </p:spPr>
        <p:txBody>
          <a:bodyPr vert="horz" wrap="square" lIns="0" tIns="13335" rIns="0" bIns="0" rtlCol="0">
            <a:spAutoFit/>
          </a:bodyPr>
          <a:lstStyle/>
          <a:p>
            <a:pPr marL="12700">
              <a:lnSpc>
                <a:spcPct val="100000"/>
              </a:lnSpc>
              <a:spcBef>
                <a:spcPts val="105"/>
              </a:spcBef>
            </a:pPr>
            <a:r>
              <a:rPr dirty="0"/>
              <a:t>Deadlock</a:t>
            </a:r>
            <a:r>
              <a:rPr spc="-50" dirty="0"/>
              <a:t> </a:t>
            </a:r>
            <a:r>
              <a:rPr spc="-5" dirty="0"/>
              <a:t>characterization</a:t>
            </a:r>
          </a:p>
        </p:txBody>
      </p:sp>
      <p:sp>
        <p:nvSpPr>
          <p:cNvPr id="6" name="object 6"/>
          <p:cNvSpPr/>
          <p:nvPr/>
        </p:nvSpPr>
        <p:spPr>
          <a:xfrm>
            <a:off x="1006754" y="1413383"/>
            <a:ext cx="146303" cy="1524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63928" y="1901317"/>
            <a:ext cx="222503" cy="2286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921129" y="2463673"/>
            <a:ext cx="170687" cy="176784"/>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463928" y="2937636"/>
            <a:ext cx="222503" cy="22860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463928" y="3486658"/>
            <a:ext cx="222503" cy="22860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1463928" y="4035297"/>
            <a:ext cx="222503" cy="22860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1921129" y="4820411"/>
            <a:ext cx="170687" cy="176783"/>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1921129" y="5259323"/>
            <a:ext cx="170687" cy="176784"/>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1336928" y="1295527"/>
            <a:ext cx="7298690" cy="4355465"/>
          </a:xfrm>
          <a:prstGeom prst="rect">
            <a:avLst/>
          </a:prstGeom>
        </p:spPr>
        <p:txBody>
          <a:bodyPr vert="horz" wrap="square" lIns="0" tIns="12700" rIns="0" bIns="0" rtlCol="0">
            <a:spAutoFit/>
          </a:bodyPr>
          <a:lstStyle/>
          <a:p>
            <a:pPr marL="12700">
              <a:lnSpc>
                <a:spcPts val="2050"/>
              </a:lnSpc>
              <a:spcBef>
                <a:spcPts val="100"/>
              </a:spcBef>
            </a:pPr>
            <a:r>
              <a:rPr sz="1800" b="1" spc="-5" dirty="0">
                <a:solidFill>
                  <a:srgbClr val="006666"/>
                </a:solidFill>
                <a:latin typeface="Arial"/>
                <a:cs typeface="Arial"/>
              </a:rPr>
              <a:t>Deadlock </a:t>
            </a:r>
            <a:r>
              <a:rPr sz="1800" b="1" dirty="0">
                <a:solidFill>
                  <a:srgbClr val="006666"/>
                </a:solidFill>
                <a:latin typeface="Arial"/>
                <a:cs typeface="Arial"/>
              </a:rPr>
              <a:t>requires the </a:t>
            </a:r>
            <a:r>
              <a:rPr sz="1800" b="1" spc="-5" dirty="0">
                <a:solidFill>
                  <a:srgbClr val="006666"/>
                </a:solidFill>
                <a:latin typeface="Arial"/>
                <a:cs typeface="Arial"/>
              </a:rPr>
              <a:t>simultaneous presence </a:t>
            </a:r>
            <a:r>
              <a:rPr sz="1800" b="1" dirty="0">
                <a:solidFill>
                  <a:srgbClr val="006666"/>
                </a:solidFill>
                <a:latin typeface="Arial"/>
                <a:cs typeface="Arial"/>
              </a:rPr>
              <a:t>of </a:t>
            </a:r>
            <a:r>
              <a:rPr sz="1800" b="1" spc="-5" dirty="0">
                <a:solidFill>
                  <a:srgbClr val="006666"/>
                </a:solidFill>
                <a:latin typeface="Arial"/>
                <a:cs typeface="Arial"/>
              </a:rPr>
              <a:t>4</a:t>
            </a:r>
            <a:r>
              <a:rPr sz="1800" b="1" spc="10" dirty="0">
                <a:solidFill>
                  <a:srgbClr val="006666"/>
                </a:solidFill>
                <a:latin typeface="Arial"/>
                <a:cs typeface="Arial"/>
              </a:rPr>
              <a:t> </a:t>
            </a:r>
            <a:r>
              <a:rPr sz="1800" b="1" dirty="0">
                <a:solidFill>
                  <a:srgbClr val="006666"/>
                </a:solidFill>
                <a:latin typeface="Arial"/>
                <a:cs typeface="Arial"/>
              </a:rPr>
              <a:t>conditions</a:t>
            </a:r>
            <a:endParaRPr sz="1800" dirty="0">
              <a:latin typeface="Arial"/>
              <a:cs typeface="Arial"/>
            </a:endParaRPr>
          </a:p>
          <a:p>
            <a:pPr marL="12700">
              <a:lnSpc>
                <a:spcPts val="2050"/>
              </a:lnSpc>
            </a:pPr>
            <a:r>
              <a:rPr sz="1800" b="1" spc="-5" dirty="0">
                <a:solidFill>
                  <a:srgbClr val="006666"/>
                </a:solidFill>
                <a:latin typeface="Arial"/>
                <a:cs typeface="Arial"/>
              </a:rPr>
              <a:t>(necessary</a:t>
            </a:r>
            <a:r>
              <a:rPr sz="1800" b="1" spc="10" dirty="0">
                <a:solidFill>
                  <a:srgbClr val="006666"/>
                </a:solidFill>
                <a:latin typeface="Arial"/>
                <a:cs typeface="Arial"/>
              </a:rPr>
              <a:t> </a:t>
            </a:r>
            <a:r>
              <a:rPr sz="1800" b="1" dirty="0">
                <a:solidFill>
                  <a:srgbClr val="006666"/>
                </a:solidFill>
                <a:latin typeface="Arial"/>
                <a:cs typeface="Arial"/>
              </a:rPr>
              <a:t>conditions)</a:t>
            </a:r>
            <a:endParaRPr sz="1800" dirty="0">
              <a:latin typeface="Arial"/>
              <a:cs typeface="Arial"/>
            </a:endParaRPr>
          </a:p>
          <a:p>
            <a:pPr marL="413384" marR="5080">
              <a:lnSpc>
                <a:spcPts val="1939"/>
              </a:lnSpc>
              <a:spcBef>
                <a:spcPts val="465"/>
              </a:spcBef>
            </a:pPr>
            <a:r>
              <a:rPr sz="1800" b="1" dirty="0">
                <a:solidFill>
                  <a:srgbClr val="FF9966"/>
                </a:solidFill>
                <a:latin typeface="Arial"/>
                <a:cs typeface="Arial"/>
              </a:rPr>
              <a:t>Mutual </a:t>
            </a:r>
            <a:r>
              <a:rPr sz="1800" b="1" spc="-5" dirty="0">
                <a:solidFill>
                  <a:srgbClr val="FF9966"/>
                </a:solidFill>
                <a:latin typeface="Arial"/>
                <a:cs typeface="Arial"/>
              </a:rPr>
              <a:t>exclusion</a:t>
            </a:r>
            <a:r>
              <a:rPr sz="1800" b="1" spc="-5" dirty="0">
                <a:solidFill>
                  <a:srgbClr val="006666"/>
                </a:solidFill>
                <a:latin typeface="Arial"/>
                <a:cs typeface="Arial"/>
              </a:rPr>
              <a:t>: </a:t>
            </a:r>
            <a:r>
              <a:rPr sz="1800" dirty="0">
                <a:solidFill>
                  <a:srgbClr val="006666"/>
                </a:solidFill>
                <a:latin typeface="Arial"/>
                <a:cs typeface="Arial"/>
              </a:rPr>
              <a:t>the </a:t>
            </a:r>
            <a:r>
              <a:rPr sz="1800" spc="-5" dirty="0">
                <a:solidFill>
                  <a:srgbClr val="006666"/>
                </a:solidFill>
                <a:latin typeface="Arial"/>
                <a:cs typeface="Arial"/>
              </a:rPr>
              <a:t>system has non-shareable resources (only 1  proc</a:t>
            </a:r>
            <a:r>
              <a:rPr lang="en-CA" sz="1800" spc="-5" dirty="0" err="1">
                <a:solidFill>
                  <a:srgbClr val="006666"/>
                </a:solidFill>
                <a:latin typeface="Arial"/>
                <a:cs typeface="Arial"/>
              </a:rPr>
              <a:t>ess</a:t>
            </a:r>
            <a:r>
              <a:rPr sz="1800" spc="-5" dirty="0">
                <a:solidFill>
                  <a:srgbClr val="006666"/>
                </a:solidFill>
                <a:latin typeface="Arial"/>
                <a:cs typeface="Arial"/>
              </a:rPr>
              <a:t> </a:t>
            </a:r>
            <a:r>
              <a:rPr sz="1800" dirty="0">
                <a:solidFill>
                  <a:srgbClr val="006666"/>
                </a:solidFill>
                <a:latin typeface="Arial"/>
                <a:cs typeface="Arial"/>
              </a:rPr>
              <a:t>at </a:t>
            </a:r>
            <a:r>
              <a:rPr sz="1800" spc="-5" dirty="0">
                <a:solidFill>
                  <a:srgbClr val="006666"/>
                </a:solidFill>
                <a:latin typeface="Arial"/>
                <a:cs typeface="Arial"/>
              </a:rPr>
              <a:t>a </a:t>
            </a:r>
            <a:r>
              <a:rPr sz="1800" dirty="0">
                <a:solidFill>
                  <a:srgbClr val="006666"/>
                </a:solidFill>
                <a:latin typeface="Arial"/>
                <a:cs typeface="Arial"/>
              </a:rPr>
              <a:t>time </a:t>
            </a:r>
            <a:r>
              <a:rPr sz="1800" spc="-5" dirty="0">
                <a:solidFill>
                  <a:srgbClr val="006666"/>
                </a:solidFill>
                <a:latin typeface="Arial"/>
                <a:cs typeface="Arial"/>
              </a:rPr>
              <a:t>can use</a:t>
            </a:r>
            <a:r>
              <a:rPr sz="1800" dirty="0">
                <a:solidFill>
                  <a:srgbClr val="006666"/>
                </a:solidFill>
                <a:latin typeface="Arial"/>
                <a:cs typeface="Arial"/>
              </a:rPr>
              <a:t> </a:t>
            </a:r>
            <a:r>
              <a:rPr lang="en-CA" spc="-5" dirty="0">
                <a:solidFill>
                  <a:srgbClr val="006666"/>
                </a:solidFill>
                <a:latin typeface="Arial"/>
                <a:cs typeface="Arial"/>
              </a:rPr>
              <a:t>the resource, no sharing simultaneously</a:t>
            </a:r>
            <a:r>
              <a:rPr sz="1800" spc="-5" dirty="0">
                <a:solidFill>
                  <a:srgbClr val="006666"/>
                </a:solidFill>
                <a:latin typeface="Arial"/>
                <a:cs typeface="Arial"/>
              </a:rPr>
              <a:t>)</a:t>
            </a:r>
            <a:endParaRPr sz="1800" dirty="0">
              <a:latin typeface="Arial"/>
              <a:cs typeface="Arial"/>
            </a:endParaRPr>
          </a:p>
          <a:p>
            <a:pPr marL="812800" marR="238125">
              <a:lnSpc>
                <a:spcPts val="1730"/>
              </a:lnSpc>
              <a:spcBef>
                <a:spcPts val="390"/>
              </a:spcBef>
            </a:pPr>
            <a:r>
              <a:rPr sz="1600" spc="-5" dirty="0">
                <a:solidFill>
                  <a:srgbClr val="006666"/>
                </a:solidFill>
                <a:latin typeface="Arial"/>
                <a:cs typeface="Arial"/>
              </a:rPr>
              <a:t>E.g .: CPU, memory area, peripheral, but also semaphores, monitors,  critical sections</a:t>
            </a:r>
            <a:endParaRPr sz="1600" dirty="0">
              <a:latin typeface="Arial"/>
              <a:cs typeface="Arial"/>
            </a:endParaRPr>
          </a:p>
          <a:p>
            <a:pPr marL="413384">
              <a:lnSpc>
                <a:spcPts val="2050"/>
              </a:lnSpc>
              <a:spcBef>
                <a:spcPts val="180"/>
              </a:spcBef>
            </a:pPr>
            <a:r>
              <a:rPr sz="1800" b="1" dirty="0">
                <a:solidFill>
                  <a:srgbClr val="FF9966"/>
                </a:solidFill>
                <a:latin typeface="Arial"/>
                <a:cs typeface="Arial"/>
              </a:rPr>
              <a:t>Hold and </a:t>
            </a:r>
            <a:r>
              <a:rPr sz="1800" b="1" spc="5" dirty="0">
                <a:solidFill>
                  <a:srgbClr val="FF9966"/>
                </a:solidFill>
                <a:latin typeface="Arial"/>
                <a:cs typeface="Arial"/>
              </a:rPr>
              <a:t>wait</a:t>
            </a:r>
            <a:r>
              <a:rPr sz="1800" spc="5" dirty="0">
                <a:solidFill>
                  <a:srgbClr val="006666"/>
                </a:solidFill>
                <a:latin typeface="Arial"/>
                <a:cs typeface="Arial"/>
              </a:rPr>
              <a:t>: </a:t>
            </a:r>
            <a:r>
              <a:rPr sz="1800" spc="-5" dirty="0">
                <a:solidFill>
                  <a:srgbClr val="006666"/>
                </a:solidFill>
                <a:latin typeface="Arial"/>
                <a:cs typeface="Arial"/>
              </a:rPr>
              <a:t>a process holding a non shareable resource and</a:t>
            </a:r>
            <a:r>
              <a:rPr sz="1800" spc="45" dirty="0">
                <a:solidFill>
                  <a:srgbClr val="006666"/>
                </a:solidFill>
                <a:latin typeface="Arial"/>
                <a:cs typeface="Arial"/>
              </a:rPr>
              <a:t> </a:t>
            </a:r>
            <a:r>
              <a:rPr sz="1800" spc="-10" dirty="0">
                <a:solidFill>
                  <a:srgbClr val="006666"/>
                </a:solidFill>
                <a:latin typeface="Arial"/>
                <a:cs typeface="Arial"/>
              </a:rPr>
              <a:t>is</a:t>
            </a:r>
            <a:endParaRPr sz="1800" dirty="0">
              <a:latin typeface="Arial"/>
              <a:cs typeface="Arial"/>
            </a:endParaRPr>
          </a:p>
          <a:p>
            <a:pPr marL="413384">
              <a:lnSpc>
                <a:spcPts val="2050"/>
              </a:lnSpc>
            </a:pPr>
            <a:r>
              <a:rPr sz="1800" spc="-10" dirty="0">
                <a:solidFill>
                  <a:srgbClr val="006666"/>
                </a:solidFill>
                <a:latin typeface="Arial"/>
                <a:cs typeface="Arial"/>
              </a:rPr>
              <a:t>waiting </a:t>
            </a:r>
            <a:r>
              <a:rPr sz="1800" dirty="0">
                <a:solidFill>
                  <a:srgbClr val="006666"/>
                </a:solidFill>
                <a:latin typeface="Arial"/>
                <a:cs typeface="Arial"/>
              </a:rPr>
              <a:t>to </a:t>
            </a:r>
            <a:r>
              <a:rPr sz="1800" spc="-5" dirty="0">
                <a:solidFill>
                  <a:srgbClr val="006666"/>
                </a:solidFill>
                <a:latin typeface="Arial"/>
                <a:cs typeface="Arial"/>
              </a:rPr>
              <a:t>acquire </a:t>
            </a:r>
            <a:r>
              <a:rPr sz="1800" spc="-10" dirty="0">
                <a:solidFill>
                  <a:srgbClr val="006666"/>
                </a:solidFill>
                <a:latin typeface="Arial"/>
                <a:cs typeface="Arial"/>
              </a:rPr>
              <a:t>additional </a:t>
            </a:r>
            <a:r>
              <a:rPr sz="1800" spc="-5" dirty="0">
                <a:solidFill>
                  <a:srgbClr val="006666"/>
                </a:solidFill>
                <a:latin typeface="Arial"/>
                <a:cs typeface="Arial"/>
              </a:rPr>
              <a:t>resources held by other</a:t>
            </a:r>
            <a:r>
              <a:rPr sz="1800" spc="130" dirty="0">
                <a:solidFill>
                  <a:srgbClr val="006666"/>
                </a:solidFill>
                <a:latin typeface="Arial"/>
                <a:cs typeface="Arial"/>
              </a:rPr>
              <a:t> </a:t>
            </a:r>
            <a:r>
              <a:rPr sz="1800" spc="-5" dirty="0">
                <a:solidFill>
                  <a:srgbClr val="006666"/>
                </a:solidFill>
                <a:latin typeface="Arial"/>
                <a:cs typeface="Arial"/>
              </a:rPr>
              <a:t>processes.</a:t>
            </a:r>
            <a:endParaRPr sz="1800" dirty="0">
              <a:latin typeface="Arial"/>
              <a:cs typeface="Arial"/>
            </a:endParaRPr>
          </a:p>
          <a:p>
            <a:pPr marL="413384" marR="94615">
              <a:lnSpc>
                <a:spcPts val="1939"/>
              </a:lnSpc>
              <a:spcBef>
                <a:spcPts val="470"/>
              </a:spcBef>
            </a:pPr>
            <a:r>
              <a:rPr sz="1800" b="1" dirty="0">
                <a:solidFill>
                  <a:srgbClr val="FF9966"/>
                </a:solidFill>
                <a:latin typeface="Arial"/>
                <a:cs typeface="Arial"/>
              </a:rPr>
              <a:t>No preemption</a:t>
            </a:r>
            <a:r>
              <a:rPr sz="1800" b="1" dirty="0">
                <a:solidFill>
                  <a:srgbClr val="006666"/>
                </a:solidFill>
                <a:latin typeface="Arial"/>
                <a:cs typeface="Arial"/>
              </a:rPr>
              <a:t>: </a:t>
            </a:r>
            <a:r>
              <a:rPr sz="1800" spc="-5" dirty="0">
                <a:solidFill>
                  <a:srgbClr val="006666"/>
                </a:solidFill>
                <a:latin typeface="Arial"/>
                <a:cs typeface="Arial"/>
              </a:rPr>
              <a:t>a resource can be released only voluntarily by </a:t>
            </a:r>
            <a:r>
              <a:rPr sz="1800" dirty="0">
                <a:solidFill>
                  <a:srgbClr val="006666"/>
                </a:solidFill>
                <a:latin typeface="Arial"/>
                <a:cs typeface="Arial"/>
              </a:rPr>
              <a:t>the  </a:t>
            </a:r>
            <a:r>
              <a:rPr sz="1800" spc="-5" dirty="0">
                <a:solidFill>
                  <a:srgbClr val="006666"/>
                </a:solidFill>
                <a:latin typeface="Arial"/>
                <a:cs typeface="Arial"/>
              </a:rPr>
              <a:t>process holding </a:t>
            </a:r>
            <a:r>
              <a:rPr sz="1800" dirty="0">
                <a:solidFill>
                  <a:srgbClr val="006666"/>
                </a:solidFill>
                <a:latin typeface="Arial"/>
                <a:cs typeface="Arial"/>
              </a:rPr>
              <a:t>it, </a:t>
            </a:r>
            <a:r>
              <a:rPr sz="1800" spc="-5" dirty="0">
                <a:solidFill>
                  <a:srgbClr val="006666"/>
                </a:solidFill>
                <a:latin typeface="Arial"/>
                <a:cs typeface="Arial"/>
              </a:rPr>
              <a:t>after that process has completed </a:t>
            </a:r>
            <a:r>
              <a:rPr sz="1800" dirty="0">
                <a:solidFill>
                  <a:srgbClr val="006666"/>
                </a:solidFill>
                <a:latin typeface="Arial"/>
                <a:cs typeface="Arial"/>
              </a:rPr>
              <a:t>its</a:t>
            </a:r>
            <a:r>
              <a:rPr sz="1800" spc="80" dirty="0">
                <a:solidFill>
                  <a:srgbClr val="006666"/>
                </a:solidFill>
                <a:latin typeface="Arial"/>
                <a:cs typeface="Arial"/>
              </a:rPr>
              <a:t> </a:t>
            </a:r>
            <a:r>
              <a:rPr sz="1800" dirty="0">
                <a:solidFill>
                  <a:srgbClr val="006666"/>
                </a:solidFill>
                <a:latin typeface="Arial"/>
                <a:cs typeface="Arial"/>
              </a:rPr>
              <a:t>task.</a:t>
            </a:r>
            <a:endParaRPr sz="1800" dirty="0">
              <a:latin typeface="Arial"/>
              <a:cs typeface="Arial"/>
            </a:endParaRPr>
          </a:p>
          <a:p>
            <a:pPr marL="413384" marR="246379" algn="just">
              <a:lnSpc>
                <a:spcPts val="1939"/>
              </a:lnSpc>
              <a:spcBef>
                <a:spcPts val="439"/>
              </a:spcBef>
            </a:pPr>
            <a:r>
              <a:rPr sz="1800" b="1" spc="-5" dirty="0">
                <a:solidFill>
                  <a:srgbClr val="FF9966"/>
                </a:solidFill>
                <a:latin typeface="Arial"/>
                <a:cs typeface="Arial"/>
              </a:rPr>
              <a:t>Circular </a:t>
            </a:r>
            <a:r>
              <a:rPr sz="1800" b="1" spc="5" dirty="0">
                <a:solidFill>
                  <a:srgbClr val="FF9966"/>
                </a:solidFill>
                <a:latin typeface="Arial"/>
                <a:cs typeface="Arial"/>
              </a:rPr>
              <a:t>wait</a:t>
            </a:r>
            <a:r>
              <a:rPr sz="1800" b="1" spc="5" dirty="0">
                <a:solidFill>
                  <a:srgbClr val="006666"/>
                </a:solidFill>
                <a:latin typeface="Arial"/>
                <a:cs typeface="Arial"/>
              </a:rPr>
              <a:t>: </a:t>
            </a:r>
            <a:r>
              <a:rPr sz="1800" spc="-5" dirty="0">
                <a:solidFill>
                  <a:srgbClr val="006666"/>
                </a:solidFill>
                <a:latin typeface="Arial"/>
                <a:cs typeface="Arial"/>
              </a:rPr>
              <a:t>there is a process </a:t>
            </a:r>
            <a:r>
              <a:rPr sz="1800" spc="-10" dirty="0">
                <a:solidFill>
                  <a:srgbClr val="006666"/>
                </a:solidFill>
                <a:latin typeface="Arial"/>
                <a:cs typeface="Arial"/>
              </a:rPr>
              <a:t>cycle </a:t>
            </a:r>
            <a:r>
              <a:rPr sz="1800" spc="-5" dirty="0">
                <a:solidFill>
                  <a:srgbClr val="006666"/>
                </a:solidFill>
                <a:latin typeface="Arial"/>
                <a:cs typeface="Arial"/>
              </a:rPr>
              <a:t>such that each process to  complete </a:t>
            </a:r>
            <a:r>
              <a:rPr sz="1800" dirty="0">
                <a:solidFill>
                  <a:srgbClr val="006666"/>
                </a:solidFill>
                <a:latin typeface="Arial"/>
                <a:cs typeface="Arial"/>
              </a:rPr>
              <a:t>must </a:t>
            </a:r>
            <a:r>
              <a:rPr sz="1800" spc="-5" dirty="0">
                <a:solidFill>
                  <a:srgbClr val="006666"/>
                </a:solidFill>
                <a:latin typeface="Arial"/>
                <a:cs typeface="Arial"/>
              </a:rPr>
              <a:t>use an unshareable resource </a:t>
            </a:r>
            <a:r>
              <a:rPr sz="1800" spc="-15" dirty="0">
                <a:solidFill>
                  <a:srgbClr val="006666"/>
                </a:solidFill>
                <a:latin typeface="Arial"/>
                <a:cs typeface="Arial"/>
              </a:rPr>
              <a:t>which </a:t>
            </a:r>
            <a:r>
              <a:rPr sz="1800" spc="-5" dirty="0">
                <a:solidFill>
                  <a:srgbClr val="006666"/>
                </a:solidFill>
                <a:latin typeface="Arial"/>
                <a:cs typeface="Arial"/>
              </a:rPr>
              <a:t>is used by </a:t>
            </a:r>
            <a:r>
              <a:rPr sz="1800" dirty="0">
                <a:solidFill>
                  <a:srgbClr val="006666"/>
                </a:solidFill>
                <a:latin typeface="Arial"/>
                <a:cs typeface="Arial"/>
              </a:rPr>
              <a:t>the  </a:t>
            </a:r>
            <a:r>
              <a:rPr sz="1800" spc="-10" dirty="0">
                <a:solidFill>
                  <a:srgbClr val="006666"/>
                </a:solidFill>
                <a:latin typeface="Arial"/>
                <a:cs typeface="Arial"/>
              </a:rPr>
              <a:t>next, and which </a:t>
            </a:r>
            <a:r>
              <a:rPr sz="1800" dirty="0">
                <a:solidFill>
                  <a:srgbClr val="006666"/>
                </a:solidFill>
                <a:latin typeface="Arial"/>
                <a:cs typeface="Arial"/>
              </a:rPr>
              <a:t>the </a:t>
            </a:r>
            <a:r>
              <a:rPr sz="1800" spc="-10" dirty="0">
                <a:solidFill>
                  <a:srgbClr val="006666"/>
                </a:solidFill>
                <a:latin typeface="Arial"/>
                <a:cs typeface="Arial"/>
              </a:rPr>
              <a:t>next </a:t>
            </a:r>
            <a:r>
              <a:rPr sz="1800" spc="-15" dirty="0">
                <a:solidFill>
                  <a:srgbClr val="006666"/>
                </a:solidFill>
                <a:latin typeface="Arial"/>
                <a:cs typeface="Arial"/>
              </a:rPr>
              <a:t>will </a:t>
            </a:r>
            <a:r>
              <a:rPr sz="1800" spc="-5" dirty="0">
                <a:solidFill>
                  <a:srgbClr val="006666"/>
                </a:solidFill>
                <a:latin typeface="Arial"/>
                <a:cs typeface="Arial"/>
              </a:rPr>
              <a:t>keep until</a:t>
            </a:r>
            <a:r>
              <a:rPr sz="1800" spc="170" dirty="0">
                <a:solidFill>
                  <a:srgbClr val="006666"/>
                </a:solidFill>
                <a:latin typeface="Arial"/>
                <a:cs typeface="Arial"/>
              </a:rPr>
              <a:t> </a:t>
            </a:r>
            <a:r>
              <a:rPr sz="1800" spc="-5" dirty="0">
                <a:solidFill>
                  <a:srgbClr val="006666"/>
                </a:solidFill>
                <a:latin typeface="Arial"/>
                <a:cs typeface="Arial"/>
              </a:rPr>
              <a:t>terminated</a:t>
            </a:r>
            <a:endParaRPr sz="1800" dirty="0">
              <a:latin typeface="Arial"/>
              <a:cs typeface="Arial"/>
            </a:endParaRPr>
          </a:p>
          <a:p>
            <a:pPr marL="812800" marR="290195">
              <a:lnSpc>
                <a:spcPts val="1540"/>
              </a:lnSpc>
              <a:spcBef>
                <a:spcPts val="355"/>
              </a:spcBef>
            </a:pPr>
            <a:r>
              <a:rPr sz="1600" spc="-5" dirty="0">
                <a:solidFill>
                  <a:srgbClr val="FF0000"/>
                </a:solidFill>
                <a:latin typeface="Arial"/>
                <a:cs typeface="Arial"/>
              </a:rPr>
              <a:t>When the first 3 conditions exist, the circular </a:t>
            </a:r>
            <a:r>
              <a:rPr sz="1600" spc="-10" dirty="0">
                <a:solidFill>
                  <a:srgbClr val="FF0000"/>
                </a:solidFill>
                <a:latin typeface="Arial"/>
                <a:cs typeface="Arial"/>
              </a:rPr>
              <a:t>wait </a:t>
            </a:r>
            <a:r>
              <a:rPr sz="1600" spc="-5" dirty="0">
                <a:solidFill>
                  <a:srgbClr val="FF0000"/>
                </a:solidFill>
                <a:latin typeface="Arial"/>
                <a:cs typeface="Arial"/>
              </a:rPr>
              <a:t>is an indication of a  deadlock.</a:t>
            </a:r>
            <a:endParaRPr sz="1600" dirty="0">
              <a:latin typeface="Arial"/>
              <a:cs typeface="Arial"/>
            </a:endParaRPr>
          </a:p>
          <a:p>
            <a:pPr marL="812800" marR="417195">
              <a:lnSpc>
                <a:spcPts val="1540"/>
              </a:lnSpc>
              <a:spcBef>
                <a:spcPts val="375"/>
              </a:spcBef>
            </a:pPr>
            <a:r>
              <a:rPr sz="1600" spc="-5" dirty="0">
                <a:solidFill>
                  <a:srgbClr val="FF0000"/>
                </a:solidFill>
                <a:latin typeface="Arial"/>
                <a:cs typeface="Arial"/>
              </a:rPr>
              <a:t>The first 3 conditions do not imply necessarily a deadlock, since the  circular </a:t>
            </a:r>
            <a:r>
              <a:rPr sz="1600" spc="-10" dirty="0">
                <a:solidFill>
                  <a:srgbClr val="FF0000"/>
                </a:solidFill>
                <a:latin typeface="Arial"/>
                <a:cs typeface="Arial"/>
              </a:rPr>
              <a:t>wait </a:t>
            </a:r>
            <a:r>
              <a:rPr sz="1600" spc="-5" dirty="0">
                <a:solidFill>
                  <a:srgbClr val="FF0000"/>
                </a:solidFill>
                <a:latin typeface="Arial"/>
                <a:cs typeface="Arial"/>
              </a:rPr>
              <a:t>may not</a:t>
            </a:r>
            <a:r>
              <a:rPr sz="1600" spc="35" dirty="0">
                <a:solidFill>
                  <a:srgbClr val="FF0000"/>
                </a:solidFill>
                <a:latin typeface="Arial"/>
                <a:cs typeface="Arial"/>
              </a:rPr>
              <a:t> </a:t>
            </a:r>
            <a:r>
              <a:rPr sz="1600" spc="-5" dirty="0">
                <a:solidFill>
                  <a:srgbClr val="FF0000"/>
                </a:solidFill>
                <a:latin typeface="Arial"/>
                <a:cs typeface="Arial"/>
              </a:rPr>
              <a:t>occur.</a:t>
            </a:r>
            <a:endParaRPr sz="1600" dirty="0">
              <a:latin typeface="Arial"/>
              <a:cs typeface="Arial"/>
            </a:endParaRPr>
          </a:p>
        </p:txBody>
      </p:sp>
      <p:grpSp>
        <p:nvGrpSpPr>
          <p:cNvPr id="15" name="object 15"/>
          <p:cNvGrpSpPr/>
          <p:nvPr/>
        </p:nvGrpSpPr>
        <p:grpSpPr>
          <a:xfrm>
            <a:off x="677926" y="5070094"/>
            <a:ext cx="988060" cy="499109"/>
            <a:chOff x="677926" y="5070094"/>
            <a:chExt cx="988060" cy="499109"/>
          </a:xfrm>
        </p:grpSpPr>
        <p:sp>
          <p:nvSpPr>
            <p:cNvPr id="16" name="object 16"/>
            <p:cNvSpPr/>
            <p:nvPr/>
          </p:nvSpPr>
          <p:spPr>
            <a:xfrm>
              <a:off x="684276" y="5076443"/>
              <a:ext cx="975360" cy="486409"/>
            </a:xfrm>
            <a:custGeom>
              <a:avLst/>
              <a:gdLst/>
              <a:ahLst/>
              <a:cxnLst/>
              <a:rect l="l" t="t" r="r" b="b"/>
              <a:pathLst>
                <a:path w="975360" h="486410">
                  <a:moveTo>
                    <a:pt x="30480" y="121551"/>
                  </a:moveTo>
                  <a:lnTo>
                    <a:pt x="0" y="121551"/>
                  </a:lnTo>
                  <a:lnTo>
                    <a:pt x="0" y="364617"/>
                  </a:lnTo>
                  <a:lnTo>
                    <a:pt x="30480" y="364617"/>
                  </a:lnTo>
                  <a:lnTo>
                    <a:pt x="30480" y="121551"/>
                  </a:lnTo>
                  <a:close/>
                </a:path>
                <a:path w="975360" h="486410">
                  <a:moveTo>
                    <a:pt x="121920" y="121551"/>
                  </a:moveTo>
                  <a:lnTo>
                    <a:pt x="60960" y="121551"/>
                  </a:lnTo>
                  <a:lnTo>
                    <a:pt x="60960" y="364617"/>
                  </a:lnTo>
                  <a:lnTo>
                    <a:pt x="121920" y="364617"/>
                  </a:lnTo>
                  <a:lnTo>
                    <a:pt x="121920" y="121551"/>
                  </a:lnTo>
                  <a:close/>
                </a:path>
                <a:path w="975360" h="486410">
                  <a:moveTo>
                    <a:pt x="975360" y="243078"/>
                  </a:moveTo>
                  <a:lnTo>
                    <a:pt x="731520" y="0"/>
                  </a:lnTo>
                  <a:lnTo>
                    <a:pt x="731520" y="121539"/>
                  </a:lnTo>
                  <a:lnTo>
                    <a:pt x="152400" y="121539"/>
                  </a:lnTo>
                  <a:lnTo>
                    <a:pt x="152400" y="364617"/>
                  </a:lnTo>
                  <a:lnTo>
                    <a:pt x="731520" y="364617"/>
                  </a:lnTo>
                  <a:lnTo>
                    <a:pt x="731520" y="486156"/>
                  </a:lnTo>
                  <a:lnTo>
                    <a:pt x="975360" y="243078"/>
                  </a:lnTo>
                  <a:close/>
                </a:path>
              </a:pathLst>
            </a:custGeom>
            <a:solidFill>
              <a:srgbClr val="CCEBFF"/>
            </a:solidFill>
          </p:spPr>
          <p:txBody>
            <a:bodyPr wrap="square" lIns="0" tIns="0" rIns="0" bIns="0" rtlCol="0"/>
            <a:lstStyle/>
            <a:p>
              <a:endParaRPr/>
            </a:p>
          </p:txBody>
        </p:sp>
        <p:sp>
          <p:nvSpPr>
            <p:cNvPr id="17" name="object 17"/>
            <p:cNvSpPr/>
            <p:nvPr/>
          </p:nvSpPr>
          <p:spPr>
            <a:xfrm>
              <a:off x="684276" y="5076444"/>
              <a:ext cx="975360" cy="486409"/>
            </a:xfrm>
            <a:custGeom>
              <a:avLst/>
              <a:gdLst/>
              <a:ahLst/>
              <a:cxnLst/>
              <a:rect l="l" t="t" r="r" b="b"/>
              <a:pathLst>
                <a:path w="975360" h="486410">
                  <a:moveTo>
                    <a:pt x="731520" y="0"/>
                  </a:moveTo>
                  <a:lnTo>
                    <a:pt x="731520" y="121538"/>
                  </a:lnTo>
                  <a:lnTo>
                    <a:pt x="152399" y="121538"/>
                  </a:lnTo>
                  <a:lnTo>
                    <a:pt x="152399" y="364616"/>
                  </a:lnTo>
                  <a:lnTo>
                    <a:pt x="731520" y="364616"/>
                  </a:lnTo>
                  <a:lnTo>
                    <a:pt x="731520" y="486155"/>
                  </a:lnTo>
                  <a:lnTo>
                    <a:pt x="975360" y="243077"/>
                  </a:lnTo>
                  <a:lnTo>
                    <a:pt x="731520" y="0"/>
                  </a:lnTo>
                  <a:close/>
                </a:path>
                <a:path w="975360" h="486410">
                  <a:moveTo>
                    <a:pt x="60959" y="364616"/>
                  </a:moveTo>
                  <a:lnTo>
                    <a:pt x="121919" y="364616"/>
                  </a:lnTo>
                  <a:lnTo>
                    <a:pt x="121919" y="121538"/>
                  </a:lnTo>
                  <a:lnTo>
                    <a:pt x="60959" y="121538"/>
                  </a:lnTo>
                  <a:lnTo>
                    <a:pt x="60959" y="364616"/>
                  </a:lnTo>
                  <a:close/>
                </a:path>
                <a:path w="975360" h="486410">
                  <a:moveTo>
                    <a:pt x="0" y="364616"/>
                  </a:moveTo>
                  <a:lnTo>
                    <a:pt x="30479" y="364616"/>
                  </a:lnTo>
                  <a:lnTo>
                    <a:pt x="30479" y="121538"/>
                  </a:lnTo>
                  <a:lnTo>
                    <a:pt x="0" y="121538"/>
                  </a:lnTo>
                  <a:lnTo>
                    <a:pt x="0" y="364616"/>
                  </a:lnTo>
                  <a:close/>
                </a:path>
              </a:pathLst>
            </a:custGeom>
            <a:ln w="12700">
              <a:solidFill>
                <a:srgbClr val="009999"/>
              </a:solidFill>
            </a:ln>
          </p:spPr>
          <p:txBody>
            <a:bodyPr wrap="square" lIns="0" tIns="0" rIns="0" bIns="0" rtlCol="0"/>
            <a:lstStyle/>
            <a:p>
              <a:endParaRPr/>
            </a:p>
          </p:txBody>
        </p:sp>
      </p:grpSp>
      <p:pic>
        <p:nvPicPr>
          <p:cNvPr id="19" name="Picture 18">
            <a:extLst>
              <a:ext uri="{FF2B5EF4-FFF2-40B4-BE49-F238E27FC236}">
                <a16:creationId xmlns:a16="http://schemas.microsoft.com/office/drawing/2014/main" id="{BC0FD647-E488-076D-03EC-7C54F4A93B49}"/>
              </a:ext>
            </a:extLst>
          </p:cNvPr>
          <p:cNvPicPr>
            <a:picLocks noChangeAspect="1"/>
          </p:cNvPicPr>
          <p:nvPr/>
        </p:nvPicPr>
        <p:blipFill>
          <a:blip r:embed="rId8"/>
          <a:stretch>
            <a:fillRect/>
          </a:stretch>
        </p:blipFill>
        <p:spPr>
          <a:xfrm>
            <a:off x="5116286" y="5650992"/>
            <a:ext cx="1447800" cy="942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628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3" name="object 3"/>
          <p:cNvSpPr txBox="1"/>
          <p:nvPr/>
        </p:nvSpPr>
        <p:spPr>
          <a:xfrm>
            <a:off x="8581770" y="6505447"/>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8</a:t>
            </a:r>
            <a:endParaRPr sz="1400">
              <a:latin typeface="Arial"/>
              <a:cs typeface="Arial"/>
            </a:endParaRPr>
          </a:p>
        </p:txBody>
      </p:sp>
      <p:sp>
        <p:nvSpPr>
          <p:cNvPr id="11" name="object 11"/>
          <p:cNvSpPr txBox="1">
            <a:spLocks noGrp="1"/>
          </p:cNvSpPr>
          <p:nvPr>
            <p:ph type="title"/>
          </p:nvPr>
        </p:nvSpPr>
        <p:spPr>
          <a:prstGeom prst="rect">
            <a:avLst/>
          </a:prstGeom>
        </p:spPr>
        <p:txBody>
          <a:bodyPr vert="horz" wrap="square" lIns="0" tIns="159385" rIns="0" bIns="0" rtlCol="0">
            <a:spAutoFit/>
          </a:bodyPr>
          <a:lstStyle/>
          <a:p>
            <a:pPr marL="671195" marR="5080">
              <a:lnSpc>
                <a:spcPct val="70000"/>
              </a:lnSpc>
              <a:spcBef>
                <a:spcPts val="1255"/>
              </a:spcBef>
            </a:pPr>
            <a:r>
              <a:rPr dirty="0"/>
              <a:t>Circular </a:t>
            </a:r>
            <a:r>
              <a:rPr spc="-5" dirty="0"/>
              <a:t>wait </a:t>
            </a:r>
            <a:r>
              <a:rPr dirty="0"/>
              <a:t>- none </a:t>
            </a:r>
            <a:r>
              <a:rPr spc="-5" dirty="0"/>
              <a:t>let </a:t>
            </a:r>
            <a:r>
              <a:rPr dirty="0"/>
              <a:t>go - no process</a:t>
            </a:r>
            <a:r>
              <a:rPr spc="-145" dirty="0"/>
              <a:t> </a:t>
            </a:r>
            <a:r>
              <a:rPr spc="-5" dirty="0"/>
              <a:t>can  </a:t>
            </a:r>
            <a:r>
              <a:rPr dirty="0"/>
              <a:t>complete so</a:t>
            </a:r>
            <a:r>
              <a:rPr spc="-60" dirty="0"/>
              <a:t> </a:t>
            </a:r>
            <a:r>
              <a:rPr dirty="0"/>
              <a:t>deadlock</a:t>
            </a:r>
          </a:p>
        </p:txBody>
      </p:sp>
      <p:sp>
        <p:nvSpPr>
          <p:cNvPr id="12" name="object 12"/>
          <p:cNvSpPr/>
          <p:nvPr/>
        </p:nvSpPr>
        <p:spPr>
          <a:xfrm>
            <a:off x="2336292" y="1955291"/>
            <a:ext cx="3479800" cy="3275965"/>
          </a:xfrm>
          <a:custGeom>
            <a:avLst/>
            <a:gdLst/>
            <a:ahLst/>
            <a:cxnLst/>
            <a:rect l="l" t="t" r="r" b="b"/>
            <a:pathLst>
              <a:path w="3479800" h="3275965">
                <a:moveTo>
                  <a:pt x="3479800" y="1310005"/>
                </a:moveTo>
                <a:lnTo>
                  <a:pt x="3443605" y="1297940"/>
                </a:lnTo>
                <a:lnTo>
                  <a:pt x="3443516" y="1298194"/>
                </a:lnTo>
                <a:lnTo>
                  <a:pt x="3434677" y="1280795"/>
                </a:lnTo>
                <a:lnTo>
                  <a:pt x="3397758" y="1208151"/>
                </a:lnTo>
                <a:lnTo>
                  <a:pt x="3375063" y="1238859"/>
                </a:lnTo>
                <a:lnTo>
                  <a:pt x="1699133" y="0"/>
                </a:lnTo>
                <a:lnTo>
                  <a:pt x="1676400" y="30607"/>
                </a:lnTo>
                <a:lnTo>
                  <a:pt x="1677784" y="31648"/>
                </a:lnTo>
                <a:lnTo>
                  <a:pt x="1577721" y="51308"/>
                </a:lnTo>
                <a:lnTo>
                  <a:pt x="1601025" y="81483"/>
                </a:lnTo>
                <a:lnTo>
                  <a:pt x="0" y="1318641"/>
                </a:lnTo>
                <a:lnTo>
                  <a:pt x="23241" y="1348740"/>
                </a:lnTo>
                <a:lnTo>
                  <a:pt x="23507" y="1348536"/>
                </a:lnTo>
                <a:lnTo>
                  <a:pt x="11557" y="1448943"/>
                </a:lnTo>
                <a:lnTo>
                  <a:pt x="47472" y="1436014"/>
                </a:lnTo>
                <a:lnTo>
                  <a:pt x="701040" y="3251454"/>
                </a:lnTo>
                <a:lnTo>
                  <a:pt x="736854" y="3238512"/>
                </a:lnTo>
                <a:lnTo>
                  <a:pt x="736244" y="3236836"/>
                </a:lnTo>
                <a:lnTo>
                  <a:pt x="830707" y="3275584"/>
                </a:lnTo>
                <a:lnTo>
                  <a:pt x="827963" y="3239008"/>
                </a:lnTo>
                <a:lnTo>
                  <a:pt x="827862" y="3237611"/>
                </a:lnTo>
                <a:lnTo>
                  <a:pt x="2790317" y="3092323"/>
                </a:lnTo>
                <a:lnTo>
                  <a:pt x="2787396" y="3054223"/>
                </a:lnTo>
                <a:lnTo>
                  <a:pt x="825030" y="3199638"/>
                </a:lnTo>
                <a:lnTo>
                  <a:pt x="822198" y="3161665"/>
                </a:lnTo>
                <a:lnTo>
                  <a:pt x="729145" y="3217126"/>
                </a:lnTo>
                <a:lnTo>
                  <a:pt x="83261" y="1423123"/>
                </a:lnTo>
                <a:lnTo>
                  <a:pt x="119126" y="1410208"/>
                </a:lnTo>
                <a:lnTo>
                  <a:pt x="113919" y="1405255"/>
                </a:lnTo>
                <a:lnTo>
                  <a:pt x="40576" y="1335341"/>
                </a:lnTo>
                <a:lnTo>
                  <a:pt x="1624266" y="111582"/>
                </a:lnTo>
                <a:lnTo>
                  <a:pt x="1647571" y="141732"/>
                </a:lnTo>
                <a:lnTo>
                  <a:pt x="1682242" y="69850"/>
                </a:lnTo>
                <a:lnTo>
                  <a:pt x="1694649" y="44107"/>
                </a:lnTo>
                <a:lnTo>
                  <a:pt x="3352444" y="1269466"/>
                </a:lnTo>
                <a:lnTo>
                  <a:pt x="3329813" y="1300099"/>
                </a:lnTo>
                <a:lnTo>
                  <a:pt x="3436658" y="1318755"/>
                </a:lnTo>
                <a:lnTo>
                  <a:pt x="2864154" y="3036392"/>
                </a:lnTo>
                <a:lnTo>
                  <a:pt x="2828036" y="3024378"/>
                </a:lnTo>
                <a:lnTo>
                  <a:pt x="2846070" y="3150870"/>
                </a:lnTo>
                <a:lnTo>
                  <a:pt x="2930398" y="3066542"/>
                </a:lnTo>
                <a:lnTo>
                  <a:pt x="2936494" y="3060446"/>
                </a:lnTo>
                <a:lnTo>
                  <a:pt x="2900248" y="3048406"/>
                </a:lnTo>
                <a:lnTo>
                  <a:pt x="3479800" y="1310005"/>
                </a:lnTo>
                <a:close/>
              </a:path>
            </a:pathLst>
          </a:custGeom>
          <a:solidFill>
            <a:srgbClr val="009999"/>
          </a:solidFill>
        </p:spPr>
        <p:txBody>
          <a:bodyPr wrap="square" lIns="0" tIns="0" rIns="0" bIns="0" rtlCol="0"/>
          <a:lstStyle/>
          <a:p>
            <a:endParaRPr/>
          </a:p>
        </p:txBody>
      </p:sp>
      <p:sp>
        <p:nvSpPr>
          <p:cNvPr id="13" name="object 13"/>
          <p:cNvSpPr txBox="1"/>
          <p:nvPr/>
        </p:nvSpPr>
        <p:spPr>
          <a:xfrm>
            <a:off x="5870828" y="2994482"/>
            <a:ext cx="347345"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9999"/>
                </a:solidFill>
                <a:latin typeface="Times New Roman"/>
                <a:cs typeface="Times New Roman"/>
              </a:rPr>
              <a:t>P</a:t>
            </a:r>
            <a:r>
              <a:rPr sz="2400" dirty="0">
                <a:solidFill>
                  <a:srgbClr val="009999"/>
                </a:solidFill>
                <a:latin typeface="Times New Roman"/>
                <a:cs typeface="Times New Roman"/>
              </a:rPr>
              <a:t>0</a:t>
            </a:r>
            <a:endParaRPr sz="2400">
              <a:latin typeface="Times New Roman"/>
              <a:cs typeface="Times New Roman"/>
            </a:endParaRPr>
          </a:p>
        </p:txBody>
      </p:sp>
      <p:sp>
        <p:nvSpPr>
          <p:cNvPr id="14" name="object 14"/>
          <p:cNvSpPr txBox="1"/>
          <p:nvPr/>
        </p:nvSpPr>
        <p:spPr>
          <a:xfrm>
            <a:off x="1602994" y="3299841"/>
            <a:ext cx="34671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9999"/>
                </a:solidFill>
                <a:latin typeface="Times New Roman"/>
                <a:cs typeface="Times New Roman"/>
              </a:rPr>
              <a:t>P3</a:t>
            </a:r>
            <a:endParaRPr sz="2400">
              <a:latin typeface="Times New Roman"/>
              <a:cs typeface="Times New Roman"/>
            </a:endParaRPr>
          </a:p>
        </p:txBody>
      </p:sp>
      <p:sp>
        <p:nvSpPr>
          <p:cNvPr id="15" name="object 15"/>
          <p:cNvSpPr txBox="1"/>
          <p:nvPr/>
        </p:nvSpPr>
        <p:spPr>
          <a:xfrm>
            <a:off x="3355975" y="1774901"/>
            <a:ext cx="346710"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9999"/>
                </a:solidFill>
                <a:latin typeface="Times New Roman"/>
                <a:cs typeface="Times New Roman"/>
              </a:rPr>
              <a:t>P4</a:t>
            </a:r>
            <a:endParaRPr sz="2400">
              <a:latin typeface="Times New Roman"/>
              <a:cs typeface="Times New Roman"/>
            </a:endParaRPr>
          </a:p>
        </p:txBody>
      </p:sp>
      <p:sp>
        <p:nvSpPr>
          <p:cNvPr id="16" name="object 16"/>
          <p:cNvSpPr txBox="1"/>
          <p:nvPr/>
        </p:nvSpPr>
        <p:spPr>
          <a:xfrm>
            <a:off x="1145844" y="5129021"/>
            <a:ext cx="7063105" cy="1536318"/>
          </a:xfrm>
          <a:prstGeom prst="rect">
            <a:avLst/>
          </a:prstGeom>
        </p:spPr>
        <p:txBody>
          <a:bodyPr vert="horz" wrap="square" lIns="0" tIns="12700" rIns="0" bIns="0" rtlCol="0">
            <a:spAutoFit/>
          </a:bodyPr>
          <a:lstStyle/>
          <a:p>
            <a:pPr marL="12700">
              <a:lnSpc>
                <a:spcPct val="100000"/>
              </a:lnSpc>
              <a:spcBef>
                <a:spcPts val="100"/>
              </a:spcBef>
              <a:tabLst>
                <a:tab pos="4127500" algn="l"/>
              </a:tabLst>
            </a:pPr>
            <a:r>
              <a:rPr lang="en-CA" sz="2400" spc="-5" dirty="0">
                <a:solidFill>
                  <a:srgbClr val="009999"/>
                </a:solidFill>
                <a:latin typeface="Times New Roman"/>
                <a:cs typeface="Times New Roman"/>
              </a:rPr>
              <a:t>                     </a:t>
            </a:r>
            <a:r>
              <a:rPr sz="2400" spc="-5" dirty="0">
                <a:solidFill>
                  <a:srgbClr val="009999"/>
                </a:solidFill>
                <a:latin typeface="Times New Roman"/>
                <a:cs typeface="Times New Roman"/>
              </a:rPr>
              <a:t>P2	</a:t>
            </a:r>
            <a:r>
              <a:rPr sz="2400" spc="-10" dirty="0">
                <a:solidFill>
                  <a:srgbClr val="009999"/>
                </a:solidFill>
                <a:latin typeface="Times New Roman"/>
                <a:cs typeface="Times New Roman"/>
              </a:rPr>
              <a:t>P1</a:t>
            </a:r>
            <a:endParaRPr sz="2400" dirty="0">
              <a:latin typeface="Times New Roman"/>
              <a:cs typeface="Times New Roman"/>
            </a:endParaRPr>
          </a:p>
          <a:p>
            <a:pPr>
              <a:lnSpc>
                <a:spcPct val="100000"/>
              </a:lnSpc>
              <a:spcBef>
                <a:spcPts val="35"/>
              </a:spcBef>
            </a:pPr>
            <a:endParaRPr sz="2700" dirty="0">
              <a:latin typeface="Times New Roman"/>
              <a:cs typeface="Times New Roman"/>
            </a:endParaRPr>
          </a:p>
          <a:p>
            <a:pPr marL="12700">
              <a:lnSpc>
                <a:spcPct val="100000"/>
              </a:lnSpc>
            </a:pPr>
            <a:r>
              <a:rPr sz="2400" spc="-25" dirty="0">
                <a:solidFill>
                  <a:srgbClr val="009999"/>
                </a:solidFill>
                <a:latin typeface="Liberation Sans Narrow"/>
                <a:cs typeface="Liberation Sans Narrow"/>
              </a:rPr>
              <a:t>Finally, </a:t>
            </a:r>
            <a:r>
              <a:rPr sz="2400" spc="-5" dirty="0">
                <a:solidFill>
                  <a:srgbClr val="009999"/>
                </a:solidFill>
                <a:latin typeface="Liberation Sans Narrow"/>
                <a:cs typeface="Liberation Sans Narrow"/>
              </a:rPr>
              <a:t>each process must </a:t>
            </a:r>
            <a:r>
              <a:rPr sz="2400" spc="-10" dirty="0">
                <a:solidFill>
                  <a:srgbClr val="009999"/>
                </a:solidFill>
                <a:latin typeface="Liberation Sans Narrow"/>
                <a:cs typeface="Liberation Sans Narrow"/>
              </a:rPr>
              <a:t>hold </a:t>
            </a:r>
            <a:r>
              <a:rPr sz="2400" dirty="0">
                <a:solidFill>
                  <a:srgbClr val="009999"/>
                </a:solidFill>
                <a:latin typeface="Liberation Sans Narrow"/>
                <a:cs typeface="Liberation Sans Narrow"/>
              </a:rPr>
              <a:t>a </a:t>
            </a:r>
            <a:r>
              <a:rPr sz="2400" spc="-5" dirty="0">
                <a:solidFill>
                  <a:srgbClr val="009999"/>
                </a:solidFill>
                <a:latin typeface="Liberation Sans Narrow"/>
                <a:cs typeface="Liberation Sans Narrow"/>
              </a:rPr>
              <a:t>resource that the next </a:t>
            </a:r>
            <a:r>
              <a:rPr sz="2400" spc="-10" dirty="0">
                <a:solidFill>
                  <a:srgbClr val="009999"/>
                </a:solidFill>
                <a:latin typeface="Liberation Sans Narrow"/>
                <a:cs typeface="Liberation Sans Narrow"/>
              </a:rPr>
              <a:t>will</a:t>
            </a:r>
            <a:r>
              <a:rPr sz="2400" spc="290"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not</a:t>
            </a:r>
            <a:r>
              <a:rPr lang="en-CA" sz="2400" spc="-5"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let go </a:t>
            </a:r>
            <a:r>
              <a:rPr lang="en-CA" sz="2400" spc="-5" dirty="0">
                <a:solidFill>
                  <a:srgbClr val="009999"/>
                </a:solidFill>
                <a:latin typeface="Liberation Sans Narrow"/>
                <a:cs typeface="Liberation Sans Narrow"/>
                <a:sym typeface="Wingdings" panose="05000000000000000000" pitchFamily="2" charset="2"/>
              </a:rPr>
              <a:t></a:t>
            </a:r>
            <a:r>
              <a:rPr sz="2400" spc="-20" dirty="0">
                <a:solidFill>
                  <a:srgbClr val="009999"/>
                </a:solidFill>
                <a:latin typeface="Times New Roman"/>
                <a:cs typeface="Times New Roman"/>
              </a:rPr>
              <a:t> </a:t>
            </a:r>
            <a:r>
              <a:rPr sz="2400" spc="-10" dirty="0">
                <a:solidFill>
                  <a:srgbClr val="009999"/>
                </a:solidFill>
                <a:latin typeface="Liberation Sans Narrow"/>
                <a:cs typeface="Liberation Sans Narrow"/>
              </a:rPr>
              <a:t>deadlock</a:t>
            </a:r>
            <a:endParaRPr sz="2400" dirty="0">
              <a:latin typeface="Liberation Sans Narrow"/>
              <a:cs typeface="Liberation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019300" cy="514350"/>
          </a:xfrm>
          <a:prstGeom prst="rect">
            <a:avLst/>
          </a:prstGeom>
        </p:spPr>
        <p:txBody>
          <a:bodyPr vert="horz" wrap="square" lIns="0" tIns="13335" rIns="0" bIns="0" rtlCol="0">
            <a:spAutoFit/>
          </a:bodyPr>
          <a:lstStyle/>
          <a:p>
            <a:pPr marL="12700">
              <a:lnSpc>
                <a:spcPct val="100000"/>
              </a:lnSpc>
              <a:spcBef>
                <a:spcPts val="105"/>
              </a:spcBef>
            </a:pPr>
            <a:r>
              <a:rPr dirty="0"/>
              <a:t>Exercise</a:t>
            </a:r>
          </a:p>
        </p:txBody>
      </p:sp>
      <p:grpSp>
        <p:nvGrpSpPr>
          <p:cNvPr id="4" name="object 4"/>
          <p:cNvGrpSpPr/>
          <p:nvPr/>
        </p:nvGrpSpPr>
        <p:grpSpPr>
          <a:xfrm>
            <a:off x="1296161" y="2191511"/>
            <a:ext cx="6248400" cy="621030"/>
            <a:chOff x="1296161" y="2191511"/>
            <a:chExt cx="6248400" cy="621030"/>
          </a:xfrm>
        </p:grpSpPr>
        <p:sp>
          <p:nvSpPr>
            <p:cNvPr id="5" name="object 5"/>
            <p:cNvSpPr/>
            <p:nvPr/>
          </p:nvSpPr>
          <p:spPr>
            <a:xfrm>
              <a:off x="1296161" y="2210561"/>
              <a:ext cx="6248400" cy="487680"/>
            </a:xfrm>
            <a:custGeom>
              <a:avLst/>
              <a:gdLst/>
              <a:ahLst/>
              <a:cxnLst/>
              <a:rect l="l" t="t" r="r" b="b"/>
              <a:pathLst>
                <a:path w="6248400" h="487680">
                  <a:moveTo>
                    <a:pt x="0" y="0"/>
                  </a:moveTo>
                  <a:lnTo>
                    <a:pt x="1828800" y="0"/>
                  </a:lnTo>
                </a:path>
                <a:path w="6248400" h="487680">
                  <a:moveTo>
                    <a:pt x="1828800" y="0"/>
                  </a:moveTo>
                  <a:lnTo>
                    <a:pt x="2438400" y="487679"/>
                  </a:lnTo>
                </a:path>
                <a:path w="6248400" h="487680">
                  <a:moveTo>
                    <a:pt x="2438400" y="487679"/>
                  </a:moveTo>
                  <a:lnTo>
                    <a:pt x="3810000" y="487679"/>
                  </a:lnTo>
                </a:path>
                <a:path w="6248400" h="487680">
                  <a:moveTo>
                    <a:pt x="3810000" y="487679"/>
                  </a:moveTo>
                  <a:lnTo>
                    <a:pt x="4419600" y="36575"/>
                  </a:lnTo>
                </a:path>
                <a:path w="6248400" h="487680">
                  <a:moveTo>
                    <a:pt x="4419600" y="24384"/>
                  </a:moveTo>
                  <a:lnTo>
                    <a:pt x="6248399" y="24384"/>
                  </a:lnTo>
                </a:path>
              </a:pathLst>
            </a:custGeom>
            <a:ln w="38100">
              <a:solidFill>
                <a:srgbClr val="009999"/>
              </a:solidFill>
            </a:ln>
          </p:spPr>
          <p:txBody>
            <a:bodyPr wrap="square" lIns="0" tIns="0" rIns="0" bIns="0" rtlCol="0"/>
            <a:lstStyle/>
            <a:p>
              <a:endParaRPr/>
            </a:p>
          </p:txBody>
        </p:sp>
        <p:sp>
          <p:nvSpPr>
            <p:cNvPr id="6" name="object 6"/>
            <p:cNvSpPr/>
            <p:nvPr/>
          </p:nvSpPr>
          <p:spPr>
            <a:xfrm>
              <a:off x="6067044" y="2478023"/>
              <a:ext cx="1134110" cy="329565"/>
            </a:xfrm>
            <a:custGeom>
              <a:avLst/>
              <a:gdLst/>
              <a:ahLst/>
              <a:cxnLst/>
              <a:rect l="l" t="t" r="r" b="b"/>
              <a:pathLst>
                <a:path w="1134109" h="329564">
                  <a:moveTo>
                    <a:pt x="0" y="329184"/>
                  </a:moveTo>
                  <a:lnTo>
                    <a:pt x="457200" y="329184"/>
                  </a:lnTo>
                  <a:lnTo>
                    <a:pt x="457200" y="0"/>
                  </a:lnTo>
                  <a:lnTo>
                    <a:pt x="0" y="0"/>
                  </a:lnTo>
                  <a:lnTo>
                    <a:pt x="0" y="329184"/>
                  </a:lnTo>
                  <a:close/>
                </a:path>
                <a:path w="1134109" h="329564">
                  <a:moveTo>
                    <a:pt x="114300" y="280415"/>
                  </a:moveTo>
                  <a:lnTo>
                    <a:pt x="219455" y="280415"/>
                  </a:lnTo>
                  <a:lnTo>
                    <a:pt x="219455" y="48767"/>
                  </a:lnTo>
                  <a:lnTo>
                    <a:pt x="114300" y="48767"/>
                  </a:lnTo>
                  <a:lnTo>
                    <a:pt x="114300" y="280415"/>
                  </a:lnTo>
                  <a:close/>
                </a:path>
                <a:path w="1134109" h="329564">
                  <a:moveTo>
                    <a:pt x="676655" y="329184"/>
                  </a:moveTo>
                  <a:lnTo>
                    <a:pt x="1133855" y="329184"/>
                  </a:lnTo>
                  <a:lnTo>
                    <a:pt x="1133855" y="0"/>
                  </a:lnTo>
                  <a:lnTo>
                    <a:pt x="676655" y="0"/>
                  </a:lnTo>
                  <a:lnTo>
                    <a:pt x="676655" y="329184"/>
                  </a:lnTo>
                  <a:close/>
                </a:path>
                <a:path w="1134109" h="329564">
                  <a:moveTo>
                    <a:pt x="790955" y="280415"/>
                  </a:moveTo>
                  <a:lnTo>
                    <a:pt x="896111" y="280415"/>
                  </a:lnTo>
                  <a:lnTo>
                    <a:pt x="896111" y="48767"/>
                  </a:lnTo>
                  <a:lnTo>
                    <a:pt x="790955" y="48767"/>
                  </a:lnTo>
                  <a:lnTo>
                    <a:pt x="790955" y="280415"/>
                  </a:lnTo>
                  <a:close/>
                </a:path>
              </a:pathLst>
            </a:custGeom>
            <a:ln w="9525">
              <a:solidFill>
                <a:srgbClr val="009999"/>
              </a:solidFill>
            </a:ln>
          </p:spPr>
          <p:txBody>
            <a:bodyPr wrap="square" lIns="0" tIns="0" rIns="0" bIns="0" rtlCol="0"/>
            <a:lstStyle/>
            <a:p>
              <a:endParaRPr/>
            </a:p>
          </p:txBody>
        </p:sp>
      </p:grpSp>
      <p:grpSp>
        <p:nvGrpSpPr>
          <p:cNvPr id="7" name="object 7"/>
          <p:cNvGrpSpPr/>
          <p:nvPr/>
        </p:nvGrpSpPr>
        <p:grpSpPr>
          <a:xfrm>
            <a:off x="1296161" y="3433381"/>
            <a:ext cx="6248400" cy="549275"/>
            <a:chOff x="1296161" y="3433381"/>
            <a:chExt cx="6248400" cy="549275"/>
          </a:xfrm>
        </p:grpSpPr>
        <p:sp>
          <p:nvSpPr>
            <p:cNvPr id="8" name="object 8"/>
            <p:cNvSpPr/>
            <p:nvPr/>
          </p:nvSpPr>
          <p:spPr>
            <a:xfrm>
              <a:off x="1296161" y="3475482"/>
              <a:ext cx="6248400" cy="487680"/>
            </a:xfrm>
            <a:custGeom>
              <a:avLst/>
              <a:gdLst/>
              <a:ahLst/>
              <a:cxnLst/>
              <a:rect l="l" t="t" r="r" b="b"/>
              <a:pathLst>
                <a:path w="6248400" h="487679">
                  <a:moveTo>
                    <a:pt x="0" y="487679"/>
                  </a:moveTo>
                  <a:lnTo>
                    <a:pt x="1828800" y="487679"/>
                  </a:lnTo>
                </a:path>
                <a:path w="6248400" h="487679">
                  <a:moveTo>
                    <a:pt x="1828800" y="487679"/>
                  </a:moveTo>
                  <a:lnTo>
                    <a:pt x="2438400" y="0"/>
                  </a:lnTo>
                </a:path>
                <a:path w="6248400" h="487679">
                  <a:moveTo>
                    <a:pt x="2438400" y="0"/>
                  </a:moveTo>
                  <a:lnTo>
                    <a:pt x="3810000" y="0"/>
                  </a:lnTo>
                </a:path>
                <a:path w="6248400" h="487679">
                  <a:moveTo>
                    <a:pt x="3810000" y="0"/>
                  </a:moveTo>
                  <a:lnTo>
                    <a:pt x="4419600" y="451103"/>
                  </a:lnTo>
                </a:path>
                <a:path w="6248400" h="487679">
                  <a:moveTo>
                    <a:pt x="4419600" y="463295"/>
                  </a:moveTo>
                  <a:lnTo>
                    <a:pt x="6248399" y="463295"/>
                  </a:lnTo>
                </a:path>
              </a:pathLst>
            </a:custGeom>
            <a:ln w="38100">
              <a:solidFill>
                <a:srgbClr val="009999"/>
              </a:solidFill>
            </a:ln>
          </p:spPr>
          <p:txBody>
            <a:bodyPr wrap="square" lIns="0" tIns="0" rIns="0" bIns="0" rtlCol="0"/>
            <a:lstStyle/>
            <a:p>
              <a:endParaRPr/>
            </a:p>
          </p:txBody>
        </p:sp>
        <p:sp>
          <p:nvSpPr>
            <p:cNvPr id="9" name="object 9"/>
            <p:cNvSpPr/>
            <p:nvPr/>
          </p:nvSpPr>
          <p:spPr>
            <a:xfrm>
              <a:off x="2400300" y="3438144"/>
              <a:ext cx="457200" cy="329565"/>
            </a:xfrm>
            <a:custGeom>
              <a:avLst/>
              <a:gdLst/>
              <a:ahLst/>
              <a:cxnLst/>
              <a:rect l="l" t="t" r="r" b="b"/>
              <a:pathLst>
                <a:path w="457200" h="329564">
                  <a:moveTo>
                    <a:pt x="0" y="329184"/>
                  </a:moveTo>
                  <a:lnTo>
                    <a:pt x="457200" y="329184"/>
                  </a:lnTo>
                  <a:lnTo>
                    <a:pt x="457200" y="0"/>
                  </a:lnTo>
                  <a:lnTo>
                    <a:pt x="0" y="0"/>
                  </a:lnTo>
                  <a:lnTo>
                    <a:pt x="0" y="329184"/>
                  </a:lnTo>
                  <a:close/>
                </a:path>
                <a:path w="457200" h="329564">
                  <a:moveTo>
                    <a:pt x="237744" y="280416"/>
                  </a:moveTo>
                  <a:lnTo>
                    <a:pt x="342900" y="280416"/>
                  </a:lnTo>
                  <a:lnTo>
                    <a:pt x="342900" y="48768"/>
                  </a:lnTo>
                  <a:lnTo>
                    <a:pt x="237744" y="48768"/>
                  </a:lnTo>
                  <a:lnTo>
                    <a:pt x="237744" y="280416"/>
                  </a:lnTo>
                  <a:close/>
                </a:path>
              </a:pathLst>
            </a:custGeom>
            <a:ln w="9525">
              <a:solidFill>
                <a:srgbClr val="009999"/>
              </a:solidFill>
            </a:ln>
          </p:spPr>
          <p:txBody>
            <a:bodyPr wrap="square" lIns="0" tIns="0" rIns="0" bIns="0" rtlCol="0"/>
            <a:lstStyle/>
            <a:p>
              <a:endParaRPr/>
            </a:p>
          </p:txBody>
        </p:sp>
      </p:grpSp>
      <p:sp>
        <p:nvSpPr>
          <p:cNvPr id="10" name="object 10"/>
          <p:cNvSpPr/>
          <p:nvPr/>
        </p:nvSpPr>
        <p:spPr>
          <a:xfrm>
            <a:off x="1266444" y="3061716"/>
            <a:ext cx="2019300" cy="0"/>
          </a:xfrm>
          <a:custGeom>
            <a:avLst/>
            <a:gdLst/>
            <a:ahLst/>
            <a:cxnLst/>
            <a:rect l="l" t="t" r="r" b="b"/>
            <a:pathLst>
              <a:path w="2019300">
                <a:moveTo>
                  <a:pt x="0" y="0"/>
                </a:moveTo>
                <a:lnTo>
                  <a:pt x="2019300" y="0"/>
                </a:lnTo>
              </a:path>
            </a:pathLst>
          </a:custGeom>
          <a:ln w="9525">
            <a:solidFill>
              <a:srgbClr val="009999"/>
            </a:solidFill>
            <a:prstDash val="sysDash"/>
          </a:ln>
        </p:spPr>
        <p:txBody>
          <a:bodyPr wrap="square" lIns="0" tIns="0" rIns="0" bIns="0" rtlCol="0"/>
          <a:lstStyle/>
          <a:p>
            <a:endParaRPr/>
          </a:p>
        </p:txBody>
      </p:sp>
      <p:sp>
        <p:nvSpPr>
          <p:cNvPr id="11" name="object 11"/>
          <p:cNvSpPr/>
          <p:nvPr/>
        </p:nvSpPr>
        <p:spPr>
          <a:xfrm>
            <a:off x="5468111" y="3049523"/>
            <a:ext cx="2019300" cy="0"/>
          </a:xfrm>
          <a:custGeom>
            <a:avLst/>
            <a:gdLst/>
            <a:ahLst/>
            <a:cxnLst/>
            <a:rect l="l" t="t" r="r" b="b"/>
            <a:pathLst>
              <a:path w="2019300">
                <a:moveTo>
                  <a:pt x="0" y="0"/>
                </a:moveTo>
                <a:lnTo>
                  <a:pt x="2019299" y="0"/>
                </a:lnTo>
              </a:path>
            </a:pathLst>
          </a:custGeom>
          <a:ln w="9525">
            <a:solidFill>
              <a:srgbClr val="009999"/>
            </a:solidFill>
            <a:prstDash val="sysDash"/>
          </a:ln>
        </p:spPr>
        <p:txBody>
          <a:bodyPr wrap="square" lIns="0" tIns="0" rIns="0" bIns="0" rtlCol="0"/>
          <a:lstStyle/>
          <a:p>
            <a:endParaRPr/>
          </a:p>
        </p:txBody>
      </p:sp>
      <p:sp>
        <p:nvSpPr>
          <p:cNvPr id="12" name="object 12"/>
          <p:cNvSpPr/>
          <p:nvPr/>
        </p:nvSpPr>
        <p:spPr>
          <a:xfrm>
            <a:off x="3781044" y="2891027"/>
            <a:ext cx="457200" cy="329565"/>
          </a:xfrm>
          <a:custGeom>
            <a:avLst/>
            <a:gdLst/>
            <a:ahLst/>
            <a:cxnLst/>
            <a:rect l="l" t="t" r="r" b="b"/>
            <a:pathLst>
              <a:path w="457200" h="329564">
                <a:moveTo>
                  <a:pt x="0" y="329184"/>
                </a:moveTo>
                <a:lnTo>
                  <a:pt x="457200" y="329184"/>
                </a:lnTo>
                <a:lnTo>
                  <a:pt x="457200" y="0"/>
                </a:lnTo>
                <a:lnTo>
                  <a:pt x="0" y="0"/>
                </a:lnTo>
                <a:lnTo>
                  <a:pt x="0" y="329184"/>
                </a:lnTo>
                <a:close/>
              </a:path>
              <a:path w="457200" h="329564">
                <a:moveTo>
                  <a:pt x="239267" y="280416"/>
                </a:moveTo>
                <a:lnTo>
                  <a:pt x="342900" y="280416"/>
                </a:lnTo>
                <a:lnTo>
                  <a:pt x="342900" y="48768"/>
                </a:lnTo>
                <a:lnTo>
                  <a:pt x="239267" y="48768"/>
                </a:lnTo>
                <a:lnTo>
                  <a:pt x="239267" y="280416"/>
                </a:lnTo>
                <a:close/>
              </a:path>
            </a:pathLst>
          </a:custGeom>
          <a:ln w="9525">
            <a:solidFill>
              <a:srgbClr val="009999"/>
            </a:solidFill>
          </a:ln>
        </p:spPr>
        <p:txBody>
          <a:bodyPr wrap="square" lIns="0" tIns="0" rIns="0" bIns="0" rtlCol="0"/>
          <a:lstStyle/>
          <a:p>
            <a:endParaRPr/>
          </a:p>
        </p:txBody>
      </p:sp>
      <p:sp>
        <p:nvSpPr>
          <p:cNvPr id="13" name="object 13"/>
          <p:cNvSpPr/>
          <p:nvPr/>
        </p:nvSpPr>
        <p:spPr>
          <a:xfrm>
            <a:off x="4504944" y="2891027"/>
            <a:ext cx="457200" cy="329565"/>
          </a:xfrm>
          <a:custGeom>
            <a:avLst/>
            <a:gdLst/>
            <a:ahLst/>
            <a:cxnLst/>
            <a:rect l="l" t="t" r="r" b="b"/>
            <a:pathLst>
              <a:path w="457200" h="329564">
                <a:moveTo>
                  <a:pt x="0" y="329184"/>
                </a:moveTo>
                <a:lnTo>
                  <a:pt x="457200" y="329184"/>
                </a:lnTo>
                <a:lnTo>
                  <a:pt x="457200" y="0"/>
                </a:lnTo>
                <a:lnTo>
                  <a:pt x="0" y="0"/>
                </a:lnTo>
                <a:lnTo>
                  <a:pt x="0" y="329184"/>
                </a:lnTo>
                <a:close/>
              </a:path>
              <a:path w="457200" h="329564">
                <a:moveTo>
                  <a:pt x="114300" y="280416"/>
                </a:moveTo>
                <a:lnTo>
                  <a:pt x="219455" y="280416"/>
                </a:lnTo>
                <a:lnTo>
                  <a:pt x="219455" y="48768"/>
                </a:lnTo>
                <a:lnTo>
                  <a:pt x="114300" y="48768"/>
                </a:lnTo>
                <a:lnTo>
                  <a:pt x="114300" y="280416"/>
                </a:lnTo>
                <a:close/>
              </a:path>
            </a:pathLst>
          </a:custGeom>
          <a:ln w="9525">
            <a:solidFill>
              <a:srgbClr val="009999"/>
            </a:solidFill>
          </a:ln>
        </p:spPr>
        <p:txBody>
          <a:bodyPr wrap="square" lIns="0" tIns="0" rIns="0" bIns="0" rtlCol="0"/>
          <a:lstStyle/>
          <a:p>
            <a:endParaRPr/>
          </a:p>
        </p:txBody>
      </p:sp>
      <p:sp>
        <p:nvSpPr>
          <p:cNvPr id="14" name="object 14"/>
          <p:cNvSpPr txBox="1"/>
          <p:nvPr/>
        </p:nvSpPr>
        <p:spPr>
          <a:xfrm>
            <a:off x="1069644" y="4597984"/>
            <a:ext cx="6361430" cy="1672589"/>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009999"/>
                </a:solidFill>
                <a:latin typeface="Liberation Sans Narrow"/>
                <a:cs typeface="Liberation Sans Narrow"/>
              </a:rPr>
              <a:t>Think about this example where cars are in </a:t>
            </a:r>
            <a:r>
              <a:rPr sz="2400" dirty="0">
                <a:solidFill>
                  <a:srgbClr val="009999"/>
                </a:solidFill>
                <a:latin typeface="Liberation Sans Narrow"/>
                <a:cs typeface="Liberation Sans Narrow"/>
              </a:rPr>
              <a:t>a </a:t>
            </a:r>
            <a:r>
              <a:rPr sz="2400" spc="-10" dirty="0">
                <a:solidFill>
                  <a:srgbClr val="009999"/>
                </a:solidFill>
                <a:latin typeface="Liberation Sans Narrow"/>
                <a:cs typeface="Liberation Sans Narrow"/>
              </a:rPr>
              <a:t>deadlock  </a:t>
            </a:r>
            <a:r>
              <a:rPr sz="2400" spc="-5" dirty="0">
                <a:solidFill>
                  <a:srgbClr val="009999"/>
                </a:solidFill>
                <a:latin typeface="Liberation Sans Narrow"/>
                <a:cs typeface="Liberation Sans Narrow"/>
              </a:rPr>
              <a:t>situation on </a:t>
            </a:r>
            <a:r>
              <a:rPr sz="2400" dirty="0">
                <a:solidFill>
                  <a:srgbClr val="009999"/>
                </a:solidFill>
                <a:latin typeface="Liberation Sans Narrow"/>
                <a:cs typeface="Liberation Sans Narrow"/>
              </a:rPr>
              <a:t>a </a:t>
            </a:r>
            <a:r>
              <a:rPr sz="2400" spc="-5" dirty="0">
                <a:solidFill>
                  <a:srgbClr val="009999"/>
                </a:solidFill>
                <a:latin typeface="Liberation Sans Narrow"/>
                <a:cs typeface="Liberation Sans Narrow"/>
              </a:rPr>
              <a:t>bridge and see how the </a:t>
            </a:r>
            <a:r>
              <a:rPr sz="2400" spc="-10" dirty="0">
                <a:solidFill>
                  <a:srgbClr val="009999"/>
                </a:solidFill>
                <a:latin typeface="Liberation Sans Narrow"/>
                <a:cs typeface="Liberation Sans Narrow"/>
              </a:rPr>
              <a:t>different conditions  </a:t>
            </a:r>
            <a:r>
              <a:rPr sz="2400" spc="-5" dirty="0">
                <a:solidFill>
                  <a:srgbClr val="009999"/>
                </a:solidFill>
                <a:latin typeface="Liberation Sans Narrow"/>
                <a:cs typeface="Liberation Sans Narrow"/>
              </a:rPr>
              <a:t>are</a:t>
            </a:r>
            <a:r>
              <a:rPr sz="2400" spc="-10"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met.</a:t>
            </a:r>
            <a:endParaRPr sz="2400">
              <a:latin typeface="Liberation Sans Narrow"/>
              <a:cs typeface="Liberation Sans Narrow"/>
            </a:endParaRPr>
          </a:p>
          <a:p>
            <a:pPr marL="12700">
              <a:lnSpc>
                <a:spcPct val="100000"/>
              </a:lnSpc>
              <a:spcBef>
                <a:spcPts val="1445"/>
              </a:spcBef>
            </a:pPr>
            <a:r>
              <a:rPr sz="2400" spc="-5" dirty="0">
                <a:solidFill>
                  <a:srgbClr val="009999"/>
                </a:solidFill>
                <a:latin typeface="Liberation Sans Narrow"/>
                <a:cs typeface="Liberation Sans Narrow"/>
              </a:rPr>
              <a:t>See also the example on page</a:t>
            </a:r>
            <a:r>
              <a:rPr sz="2400" spc="110"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1.</a:t>
            </a:r>
            <a:endParaRPr sz="2400">
              <a:latin typeface="Liberation Sans Narrow"/>
              <a:cs typeface="Liberation Sans Narrow"/>
            </a:endParaRPr>
          </a:p>
        </p:txBody>
      </p:sp>
      <p:sp>
        <p:nvSpPr>
          <p:cNvPr id="15" name="object 15"/>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3960</TotalTime>
  <Words>7193</Words>
  <Application>Microsoft Office PowerPoint</Application>
  <PresentationFormat>On-screen Show (4:3)</PresentationFormat>
  <Paragraphs>796</Paragraphs>
  <Slides>52</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Arial Black</vt:lpstr>
      <vt:lpstr>Calibri</vt:lpstr>
      <vt:lpstr>Lato</vt:lpstr>
      <vt:lpstr>Liberation Sans Narrow</vt:lpstr>
      <vt:lpstr>PT Serif</vt:lpstr>
      <vt:lpstr>Symbol</vt:lpstr>
      <vt:lpstr>Times New Roman</vt:lpstr>
      <vt:lpstr>urw-din</vt:lpstr>
      <vt:lpstr>Office Theme</vt:lpstr>
      <vt:lpstr>PowerPoint Presentation</vt:lpstr>
      <vt:lpstr>Deadlocks: important concepts</vt:lpstr>
      <vt:lpstr>Example 1</vt:lpstr>
      <vt:lpstr>Example 2</vt:lpstr>
      <vt:lpstr>Definition (Tanenbaum)</vt:lpstr>
      <vt:lpstr>System Model</vt:lpstr>
      <vt:lpstr>Deadlock characterization</vt:lpstr>
      <vt:lpstr>Circular wait - none let go - no process can  complete so deadlock</vt:lpstr>
      <vt:lpstr>Exercise</vt:lpstr>
      <vt:lpstr>Exercise</vt:lpstr>
      <vt:lpstr>Resource-Allocation Graphs</vt:lpstr>
      <vt:lpstr>Resource-Allocation Graph (Cont.)</vt:lpstr>
      <vt:lpstr>Example of a Resource Allocation Graph</vt:lpstr>
      <vt:lpstr>Using these graphs</vt:lpstr>
      <vt:lpstr>Resource allocation graph with deadlock</vt:lpstr>
      <vt:lpstr>Resource allocation graph with cycle, but no  deadlock (Why?)</vt:lpstr>
      <vt:lpstr>Basic Facts</vt:lpstr>
      <vt:lpstr>Termination hypothesis</vt:lpstr>
      <vt:lpstr>Difference between request and wait</vt:lpstr>
      <vt:lpstr>Methods for handling deadlock</vt:lpstr>
      <vt:lpstr>Deadlock Prevention: prevent at least one  of the four conditions that lead to deadlock</vt:lpstr>
      <vt:lpstr>Deadlock Avoidance</vt:lpstr>
      <vt:lpstr>Safe State</vt:lpstr>
      <vt:lpstr>Basic Facts</vt:lpstr>
      <vt:lpstr>Safe Sequence</vt:lpstr>
      <vt:lpstr>Safe Sequence</vt:lpstr>
      <vt:lpstr>Resource-Allocation Graph Algorithm</vt:lpstr>
      <vt:lpstr>Resource allocation graph with a claim edge</vt:lpstr>
      <vt:lpstr>Unsafe State In Resource-Allocation Graph</vt:lpstr>
      <vt:lpstr>Refusal to allocate a resource: the banker's  algorithm</vt:lpstr>
      <vt:lpstr>The banker's algorithm</vt:lpstr>
      <vt:lpstr>The banker's algorithm</vt:lpstr>
      <vt:lpstr>The banker's algorithm</vt:lpstr>
      <vt:lpstr>The banker's algorithm</vt:lpstr>
      <vt:lpstr>The banker's algorithm</vt:lpstr>
      <vt:lpstr>Banker's algorithm: example</vt:lpstr>
      <vt:lpstr>Banker's algorithm: example</vt:lpstr>
      <vt:lpstr>Banker's algorithm: example</vt:lpstr>
      <vt:lpstr>Banker's algorithm: comments</vt:lpstr>
      <vt:lpstr>Deadlock detection</vt:lpstr>
      <vt:lpstr>Difference between wait and deadlock</vt:lpstr>
      <vt:lpstr>Deadlock detection method for one resource by type</vt:lpstr>
      <vt:lpstr>PowerPoint Presentation</vt:lpstr>
      <vt:lpstr>A deadlock detection algorithm</vt:lpstr>
      <vt:lpstr>Deadlock detection: comments</vt:lpstr>
      <vt:lpstr>Deadlock detection: example</vt:lpstr>
      <vt:lpstr>PowerPoint Presentation</vt:lpstr>
      <vt:lpstr>Recover deadlocks</vt:lpstr>
      <vt:lpstr>Recovery: resource preemption</vt:lpstr>
      <vt:lpstr>Combination of approaches</vt:lpstr>
      <vt:lpstr>Importance of deadlock problem</vt:lpstr>
      <vt:lpstr>Deadlocks: important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Interblocage ou impasse</dc:title>
  <dc:creator>Luigi Logrippo</dc:creator>
  <cp:lastModifiedBy>Faranak Vahid-Ansari</cp:lastModifiedBy>
  <cp:revision>25</cp:revision>
  <dcterms:created xsi:type="dcterms:W3CDTF">2022-06-17T19:51:42Z</dcterms:created>
  <dcterms:modified xsi:type="dcterms:W3CDTF">2022-07-24T23:53:01Z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2021-02-21T00:00:00Z</vt:filetime>
  </property>
  <property fmtid="{D5CDD505-2E9C-101B-9397-08002B2CF9AE}" pid="3" name="Creator">
    <vt:lpwstr>Microsoft® PowerPoint® for Microsoft 365</vt:lpwstr>
  </property>
  <property fmtid="{D5CDD505-2E9C-101B-9397-08002B2CF9AE}" pid="4" name="LastSaved">
    <vt:filetime>2022-06-17T00:00:00Z</vt:filetime>
  </property>
</Properties>
</file>