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7"/>
  </p:notesMasterIdLst>
  <p:sldIdLst>
    <p:sldId id="256" r:id="rId2"/>
    <p:sldId id="257" r:id="rId3"/>
    <p:sldId id="258" r:id="rId4"/>
    <p:sldId id="259" r:id="rId5"/>
    <p:sldId id="260" r:id="rId6"/>
    <p:sldId id="261" r:id="rId7"/>
    <p:sldId id="33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936" autoAdjust="0"/>
  </p:normalViewPr>
  <p:slideViewPr>
    <p:cSldViewPr>
      <p:cViewPr varScale="1">
        <p:scale>
          <a:sx n="85" d="100"/>
          <a:sy n="85" d="100"/>
        </p:scale>
        <p:origin x="2364"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6E6E2E01-C987-410F-80E4-A4DB42E9A2E2}" type="datetimeFigureOut">
              <a:rPr lang="en-CA" smtClean="0"/>
              <a:t>2022-07-25</a:t>
            </a:fld>
            <a:endParaRPr lang="en-CA"/>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022C5F83-EF3B-4959-8934-583DD9A54931}" type="slidenum">
              <a:rPr lang="en-CA" smtClean="0"/>
              <a:t>‹#›</a:t>
            </a:fld>
            <a:endParaRPr lang="en-CA"/>
          </a:p>
        </p:txBody>
      </p:sp>
    </p:spTree>
    <p:extLst>
      <p:ext uri="{BB962C8B-B14F-4D97-AF65-F5344CB8AC3E}">
        <p14:creationId xmlns:p14="http://schemas.microsoft.com/office/powerpoint/2010/main" val="437432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en.wikipedia.org/wiki/DLL_Hell"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How to allocate space to programs in memory, and need to maximise this property to incorporate as many programs as possible, and be available to be executed by the CPU.</a:t>
            </a:r>
          </a:p>
        </p:txBody>
      </p:sp>
      <p:sp>
        <p:nvSpPr>
          <p:cNvPr id="4" name="Slide Number Placeholder 3"/>
          <p:cNvSpPr>
            <a:spLocks noGrp="1"/>
          </p:cNvSpPr>
          <p:nvPr>
            <p:ph type="sldNum" sz="quarter" idx="5"/>
          </p:nvPr>
        </p:nvSpPr>
        <p:spPr/>
        <p:txBody>
          <a:bodyPr/>
          <a:lstStyle/>
          <a:p>
            <a:fld id="{022C5F83-EF3B-4959-8934-583DD9A54931}" type="slidenum">
              <a:rPr lang="en-CA" smtClean="0"/>
              <a:t>1</a:t>
            </a:fld>
            <a:endParaRPr lang="en-CA"/>
          </a:p>
        </p:txBody>
      </p:sp>
    </p:spTree>
    <p:extLst>
      <p:ext uri="{BB962C8B-B14F-4D97-AF65-F5344CB8AC3E}">
        <p14:creationId xmlns:p14="http://schemas.microsoft.com/office/powerpoint/2010/main" val="1116620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inefficiency of static loading is because of the time taken for linking all the modules together and then produce a large executable file, which then if space is limited in memory, the entire program may not be able to be loaded. Thus, it is better to link the modules dynamically.</a:t>
            </a:r>
          </a:p>
          <a:p>
            <a:endParaRPr lang="en-CA" dirty="0"/>
          </a:p>
          <a:p>
            <a:r>
              <a:rPr lang="en-CA" dirty="0"/>
              <a:t>A big executable file is to be produced where the modules are all compacted together in static loading, where it may not be compiled accurately, hence inefficient.</a:t>
            </a:r>
          </a:p>
          <a:p>
            <a:endParaRPr lang="en-CA" dirty="0"/>
          </a:p>
          <a:p>
            <a:r>
              <a:rPr lang="en-CA" dirty="0"/>
              <a:t>Stub hides the function details, but rather show the function signature (parameters and their amount, return value). This is then replaced by the actual function when dynamically linked</a:t>
            </a:r>
          </a:p>
        </p:txBody>
      </p:sp>
      <p:sp>
        <p:nvSpPr>
          <p:cNvPr id="4" name="Slide Number Placeholder 3"/>
          <p:cNvSpPr>
            <a:spLocks noGrp="1"/>
          </p:cNvSpPr>
          <p:nvPr>
            <p:ph type="sldNum" sz="quarter" idx="5"/>
          </p:nvPr>
        </p:nvSpPr>
        <p:spPr/>
        <p:txBody>
          <a:bodyPr/>
          <a:lstStyle/>
          <a:p>
            <a:fld id="{022C5F83-EF3B-4959-8934-583DD9A54931}" type="slidenum">
              <a:rPr lang="en-CA" smtClean="0"/>
              <a:t>16</a:t>
            </a:fld>
            <a:endParaRPr lang="en-CA"/>
          </a:p>
        </p:txBody>
      </p:sp>
    </p:spTree>
    <p:extLst>
      <p:ext uri="{BB962C8B-B14F-4D97-AF65-F5344CB8AC3E}">
        <p14:creationId xmlns:p14="http://schemas.microsoft.com/office/powerpoint/2010/main" val="15252833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Memory management unit is the component that performs the translation from logical address to physical address</a:t>
            </a:r>
          </a:p>
        </p:txBody>
      </p:sp>
      <p:sp>
        <p:nvSpPr>
          <p:cNvPr id="4" name="Slide Number Placeholder 3"/>
          <p:cNvSpPr>
            <a:spLocks noGrp="1"/>
          </p:cNvSpPr>
          <p:nvPr>
            <p:ph type="sldNum" sz="quarter" idx="5"/>
          </p:nvPr>
        </p:nvSpPr>
        <p:spPr/>
        <p:txBody>
          <a:bodyPr/>
          <a:lstStyle/>
          <a:p>
            <a:fld id="{022C5F83-EF3B-4959-8934-583DD9A54931}" type="slidenum">
              <a:rPr lang="en-CA" smtClean="0"/>
              <a:t>17</a:t>
            </a:fld>
            <a:endParaRPr lang="en-CA"/>
          </a:p>
        </p:txBody>
      </p:sp>
    </p:spTree>
    <p:extLst>
      <p:ext uri="{BB962C8B-B14F-4D97-AF65-F5344CB8AC3E}">
        <p14:creationId xmlns:p14="http://schemas.microsoft.com/office/powerpoint/2010/main" val="24236678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Recall the medium scheduler</a:t>
            </a:r>
          </a:p>
        </p:txBody>
      </p:sp>
      <p:sp>
        <p:nvSpPr>
          <p:cNvPr id="4" name="Slide Number Placeholder 3"/>
          <p:cNvSpPr>
            <a:spLocks noGrp="1"/>
          </p:cNvSpPr>
          <p:nvPr>
            <p:ph type="sldNum" sz="quarter" idx="5"/>
          </p:nvPr>
        </p:nvSpPr>
        <p:spPr/>
        <p:txBody>
          <a:bodyPr/>
          <a:lstStyle/>
          <a:p>
            <a:fld id="{022C5F83-EF3B-4959-8934-583DD9A54931}" type="slidenum">
              <a:rPr lang="en-CA" smtClean="0"/>
              <a:t>18</a:t>
            </a:fld>
            <a:endParaRPr lang="en-CA"/>
          </a:p>
        </p:txBody>
      </p:sp>
    </p:spTree>
    <p:extLst>
      <p:ext uri="{BB962C8B-B14F-4D97-AF65-F5344CB8AC3E}">
        <p14:creationId xmlns:p14="http://schemas.microsoft.com/office/powerpoint/2010/main" val="4235223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Process P1 can be swapped out to make room for process P2 to be executed, and in the future, P1 can also return again by being swapped with another program (one that needs to wait or is terminated)</a:t>
            </a:r>
          </a:p>
        </p:txBody>
      </p:sp>
      <p:sp>
        <p:nvSpPr>
          <p:cNvPr id="4" name="Slide Number Placeholder 3"/>
          <p:cNvSpPr>
            <a:spLocks noGrp="1"/>
          </p:cNvSpPr>
          <p:nvPr>
            <p:ph type="sldNum" sz="quarter" idx="5"/>
          </p:nvPr>
        </p:nvSpPr>
        <p:spPr/>
        <p:txBody>
          <a:bodyPr/>
          <a:lstStyle/>
          <a:p>
            <a:fld id="{022C5F83-EF3B-4959-8934-583DD9A54931}" type="slidenum">
              <a:rPr lang="en-CA" smtClean="0"/>
              <a:t>19</a:t>
            </a:fld>
            <a:endParaRPr lang="en-CA"/>
          </a:p>
        </p:txBody>
      </p:sp>
    </p:spTree>
    <p:extLst>
      <p:ext uri="{BB962C8B-B14F-4D97-AF65-F5344CB8AC3E}">
        <p14:creationId xmlns:p14="http://schemas.microsoft.com/office/powerpoint/2010/main" val="22432236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Contiguous memory</a:t>
            </a:r>
            <a:r>
              <a:rPr lang="en-CA" spc="-80" dirty="0"/>
              <a:t> </a:t>
            </a:r>
            <a:r>
              <a:rPr lang="en-CA" spc="-5" dirty="0"/>
              <a:t>allocation means that p</a:t>
            </a:r>
            <a:r>
              <a:rPr lang="en-CA" dirty="0"/>
              <a:t>rograms are loaded in partitions, one after another, and to achieve this, translation (gives the base address of where the program or partition starts) and bound (gives the limit/length of the partition) registers are required. These information of the registers are available to the system, and MMU are aware of them.</a:t>
            </a:r>
          </a:p>
          <a:p>
            <a:endParaRPr lang="en-CA" dirty="0"/>
          </a:p>
          <a:p>
            <a:pPr algn="l" rtl="0"/>
            <a:r>
              <a:rPr lang="en-CA" b="0" i="0" dirty="0">
                <a:solidFill>
                  <a:srgbClr val="424242"/>
                </a:solidFill>
                <a:effectLst/>
                <a:latin typeface="Verdana" panose="020B0604030504040204" pitchFamily="34" charset="0"/>
              </a:rPr>
              <a:t>Contiguous memory allocation is a classical memory allocation model. Here, a system assigns consecutive memory blocks (that is, memory blocks having consecutive addresses) to a process.</a:t>
            </a:r>
          </a:p>
          <a:p>
            <a:pPr algn="l" rtl="0"/>
            <a:r>
              <a:rPr lang="en-CA" b="0" i="0" dirty="0">
                <a:solidFill>
                  <a:srgbClr val="424242"/>
                </a:solidFill>
                <a:effectLst/>
                <a:latin typeface="Verdana" panose="020B0604030504040204" pitchFamily="34" charset="0"/>
              </a:rPr>
              <a:t>Contiguous memory allocation is one of the oldest memory allocation methods. Here’s how it works: when a process needs to execute, memory is requested by the process. The size of the process is compared with the amount of contiguous main memory available to execute the process.</a:t>
            </a:r>
          </a:p>
          <a:p>
            <a:pPr algn="l" rtl="0"/>
            <a:r>
              <a:rPr lang="en-CA" b="0" i="0" dirty="0">
                <a:solidFill>
                  <a:srgbClr val="424242"/>
                </a:solidFill>
                <a:effectLst/>
                <a:latin typeface="Verdana" panose="020B0604030504040204" pitchFamily="34" charset="0"/>
              </a:rPr>
              <a:t>If sufficient contiguous memory is found, the memory is allocated and the process starts its execution. Otherwise, the process is added to a queue of waiting processes until sufficient free contiguous memory is available.</a:t>
            </a:r>
          </a:p>
          <a:p>
            <a:endParaRPr lang="en-CA" dirty="0"/>
          </a:p>
        </p:txBody>
      </p:sp>
      <p:sp>
        <p:nvSpPr>
          <p:cNvPr id="4" name="Slide Number Placeholder 3"/>
          <p:cNvSpPr>
            <a:spLocks noGrp="1"/>
          </p:cNvSpPr>
          <p:nvPr>
            <p:ph type="sldNum" sz="quarter" idx="5"/>
          </p:nvPr>
        </p:nvSpPr>
        <p:spPr/>
        <p:txBody>
          <a:bodyPr/>
          <a:lstStyle/>
          <a:p>
            <a:fld id="{022C5F83-EF3B-4959-8934-583DD9A54931}" type="slidenum">
              <a:rPr lang="en-CA" smtClean="0"/>
              <a:t>20</a:t>
            </a:fld>
            <a:endParaRPr lang="en-CA"/>
          </a:p>
        </p:txBody>
      </p:sp>
    </p:spTree>
    <p:extLst>
      <p:ext uri="{BB962C8B-B14F-4D97-AF65-F5344CB8AC3E}">
        <p14:creationId xmlns:p14="http://schemas.microsoft.com/office/powerpoint/2010/main" val="32969389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0" i="0" dirty="0">
                <a:solidFill>
                  <a:srgbClr val="000000"/>
                </a:solidFill>
                <a:effectLst/>
                <a:latin typeface="Lato" panose="020F0502020204030203" pitchFamily="34" charset="0"/>
              </a:rPr>
              <a:t>how does the memory management unit translate addresses:</a:t>
            </a:r>
          </a:p>
          <a:p>
            <a:endParaRPr lang="en-CA" dirty="0"/>
          </a:p>
          <a:p>
            <a:r>
              <a:rPr lang="en-CA" dirty="0"/>
              <a:t>When MMU is presented with a relative (logical) address, it looks at the base register (has value of 1000 for example) with bound register (value of 1100 for example, thus the limit/bound is 100). To translate a logical address of 50, it starts in the base register, the adder adds the 1000 (now 1050) and the address will go to that location in that partitions from 1000-1100. Then the comparator compares the address value with the bound, where if it becomes more than the bound, then an interrupt occurs, where if less, then it goes through and becomes the physical address.</a:t>
            </a:r>
          </a:p>
        </p:txBody>
      </p:sp>
      <p:sp>
        <p:nvSpPr>
          <p:cNvPr id="4" name="Slide Number Placeholder 3"/>
          <p:cNvSpPr>
            <a:spLocks noGrp="1"/>
          </p:cNvSpPr>
          <p:nvPr>
            <p:ph type="sldNum" sz="quarter" idx="5"/>
          </p:nvPr>
        </p:nvSpPr>
        <p:spPr/>
        <p:txBody>
          <a:bodyPr/>
          <a:lstStyle/>
          <a:p>
            <a:fld id="{022C5F83-EF3B-4959-8934-583DD9A54931}" type="slidenum">
              <a:rPr lang="en-CA" smtClean="0"/>
              <a:t>22</a:t>
            </a:fld>
            <a:endParaRPr lang="en-CA"/>
          </a:p>
        </p:txBody>
      </p:sp>
    </p:spTree>
    <p:extLst>
      <p:ext uri="{BB962C8B-B14F-4D97-AF65-F5344CB8AC3E}">
        <p14:creationId xmlns:p14="http://schemas.microsoft.com/office/powerpoint/2010/main" val="35081195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Every physical address must be between the base and the base + limit values.</a:t>
            </a:r>
          </a:p>
          <a:p>
            <a:r>
              <a:rPr lang="en-CA" dirty="0"/>
              <a:t>In our example, base is 1000 and base + limit is 1100. If the logical address value becomes (after adder computation) larger than the bound + limit or smaller than the base, a trap to OS occurs to address the error. Otherwise, as in if it is less than base + limit or larger or equal than base only, then it is translated and can be accessed in the memory.</a:t>
            </a:r>
          </a:p>
        </p:txBody>
      </p:sp>
      <p:sp>
        <p:nvSpPr>
          <p:cNvPr id="4" name="Slide Number Placeholder 3"/>
          <p:cNvSpPr>
            <a:spLocks noGrp="1"/>
          </p:cNvSpPr>
          <p:nvPr>
            <p:ph type="sldNum" sz="quarter" idx="5"/>
          </p:nvPr>
        </p:nvSpPr>
        <p:spPr/>
        <p:txBody>
          <a:bodyPr/>
          <a:lstStyle/>
          <a:p>
            <a:fld id="{022C5F83-EF3B-4959-8934-583DD9A54931}" type="slidenum">
              <a:rPr lang="en-CA" smtClean="0"/>
              <a:t>23</a:t>
            </a:fld>
            <a:endParaRPr lang="en-CA"/>
          </a:p>
        </p:txBody>
      </p:sp>
    </p:spTree>
    <p:extLst>
      <p:ext uri="{BB962C8B-B14F-4D97-AF65-F5344CB8AC3E}">
        <p14:creationId xmlns:p14="http://schemas.microsoft.com/office/powerpoint/2010/main" val="11310968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Fragmentation is a problem in which arises from memory allocation. It means that when the memory is being divided for allocating programs, certain holes may appear in memory that cannot really be used </a:t>
            </a:r>
            <a:r>
              <a:rPr lang="en-CA" dirty="0">
                <a:sym typeface="Wingdings" panose="05000000000000000000" pitchFamily="2" charset="2"/>
              </a:rPr>
              <a:t> fragmented memory.</a:t>
            </a:r>
            <a:endParaRPr lang="en-CA" dirty="0"/>
          </a:p>
          <a:p>
            <a:endParaRPr lang="en-CA" dirty="0"/>
          </a:p>
          <a:p>
            <a:r>
              <a:rPr lang="en-CA" dirty="0"/>
              <a:t>Consider a partition segment in main memory, where programs are to be loaded. Each partition has 4 MBs of space. If a program does not fully allocate the partition, then there is unused space in the partitions (internal), whereas if a program cannot even fit in a partition, the there is unused space between the partitions (external), unless merged with other partitions that are also empty.</a:t>
            </a:r>
          </a:p>
        </p:txBody>
      </p:sp>
      <p:sp>
        <p:nvSpPr>
          <p:cNvPr id="4" name="Slide Number Placeholder 3"/>
          <p:cNvSpPr>
            <a:spLocks noGrp="1"/>
          </p:cNvSpPr>
          <p:nvPr>
            <p:ph type="sldNum" sz="quarter" idx="5"/>
          </p:nvPr>
        </p:nvSpPr>
        <p:spPr/>
        <p:txBody>
          <a:bodyPr/>
          <a:lstStyle/>
          <a:p>
            <a:fld id="{022C5F83-EF3B-4959-8934-583DD9A54931}" type="slidenum">
              <a:rPr lang="en-CA" smtClean="0"/>
              <a:t>24</a:t>
            </a:fld>
            <a:endParaRPr lang="en-CA"/>
          </a:p>
        </p:txBody>
      </p:sp>
    </p:spTree>
    <p:extLst>
      <p:ext uri="{BB962C8B-B14F-4D97-AF65-F5344CB8AC3E}">
        <p14:creationId xmlns:p14="http://schemas.microsoft.com/office/powerpoint/2010/main" val="21707736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When dividing into partitions of equal sizes, large enough programs can be allocated, where each partition can be left with some amount of space (internal fragmentation). To solve this, one can design unequal sized partitions, which thus internal fragmentation would not occur (might not occur)</a:t>
            </a:r>
          </a:p>
        </p:txBody>
      </p:sp>
      <p:sp>
        <p:nvSpPr>
          <p:cNvPr id="4" name="Slide Number Placeholder 3"/>
          <p:cNvSpPr>
            <a:spLocks noGrp="1"/>
          </p:cNvSpPr>
          <p:nvPr>
            <p:ph type="sldNum" sz="quarter" idx="5"/>
          </p:nvPr>
        </p:nvSpPr>
        <p:spPr/>
        <p:txBody>
          <a:bodyPr/>
          <a:lstStyle/>
          <a:p>
            <a:fld id="{022C5F83-EF3B-4959-8934-583DD9A54931}" type="slidenum">
              <a:rPr lang="en-CA" smtClean="0"/>
              <a:t>25</a:t>
            </a:fld>
            <a:endParaRPr lang="en-CA"/>
          </a:p>
        </p:txBody>
      </p:sp>
    </p:spTree>
    <p:extLst>
      <p:ext uri="{BB962C8B-B14F-4D97-AF65-F5344CB8AC3E}">
        <p14:creationId xmlns:p14="http://schemas.microsoft.com/office/powerpoint/2010/main" val="14945778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Instead of using fixed partitions, in equal or unequal sizes, why not use dynamic partitions:</a:t>
            </a:r>
          </a:p>
          <a:p>
            <a:endParaRPr lang="en-CA" dirty="0"/>
          </a:p>
          <a:p>
            <a:r>
              <a:rPr lang="en-CA" dirty="0"/>
              <a:t>Treat the memory as one large partition, and then start allocating space to every process as much space as it needs. However, this technique will suffer from external fragmentation.</a:t>
            </a:r>
          </a:p>
        </p:txBody>
      </p:sp>
      <p:sp>
        <p:nvSpPr>
          <p:cNvPr id="4" name="Slide Number Placeholder 3"/>
          <p:cNvSpPr>
            <a:spLocks noGrp="1"/>
          </p:cNvSpPr>
          <p:nvPr>
            <p:ph type="sldNum" sz="quarter" idx="5"/>
          </p:nvPr>
        </p:nvSpPr>
        <p:spPr/>
        <p:txBody>
          <a:bodyPr/>
          <a:lstStyle/>
          <a:p>
            <a:fld id="{022C5F83-EF3B-4959-8934-583DD9A54931}" type="slidenum">
              <a:rPr lang="en-CA" smtClean="0"/>
              <a:t>27</a:t>
            </a:fld>
            <a:endParaRPr lang="en-CA"/>
          </a:p>
        </p:txBody>
      </p:sp>
    </p:spTree>
    <p:extLst>
      <p:ext uri="{BB962C8B-B14F-4D97-AF65-F5344CB8AC3E}">
        <p14:creationId xmlns:p14="http://schemas.microsoft.com/office/powerpoint/2010/main" val="1895524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Consider a program with many lines of instructions, with each line associated with an address. Each of those addresses are a logical address, where the collection of them comprise the logical memory.</a:t>
            </a:r>
          </a:p>
        </p:txBody>
      </p:sp>
      <p:sp>
        <p:nvSpPr>
          <p:cNvPr id="4" name="Slide Number Placeholder 3"/>
          <p:cNvSpPr>
            <a:spLocks noGrp="1"/>
          </p:cNvSpPr>
          <p:nvPr>
            <p:ph type="sldNum" sz="quarter" idx="5"/>
          </p:nvPr>
        </p:nvSpPr>
        <p:spPr/>
        <p:txBody>
          <a:bodyPr/>
          <a:lstStyle/>
          <a:p>
            <a:fld id="{022C5F83-EF3B-4959-8934-583DD9A54931}" type="slidenum">
              <a:rPr lang="en-CA" smtClean="0"/>
              <a:t>4</a:t>
            </a:fld>
            <a:endParaRPr lang="en-CA"/>
          </a:p>
        </p:txBody>
      </p:sp>
    </p:spTree>
    <p:extLst>
      <p:ext uri="{BB962C8B-B14F-4D97-AF65-F5344CB8AC3E}">
        <p14:creationId xmlns:p14="http://schemas.microsoft.com/office/powerpoint/2010/main" val="11372506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Suppose a memory with one partition of size 896K. The first process to join is 320K, which is accepted and loaded. Next process is 224K, and can also be accepted and thus loaded. Same for process 3 with 288K, leaving the memory with 64K of space. Now imagine that at some point, these processes may be suspended, and thus swapped out for a new process. For example, process 2 gets suspended, and thus gets swapped out, freeing up space.</a:t>
            </a:r>
          </a:p>
        </p:txBody>
      </p:sp>
      <p:sp>
        <p:nvSpPr>
          <p:cNvPr id="4" name="Slide Number Placeholder 3"/>
          <p:cNvSpPr>
            <a:spLocks noGrp="1"/>
          </p:cNvSpPr>
          <p:nvPr>
            <p:ph type="sldNum" sz="quarter" idx="5"/>
          </p:nvPr>
        </p:nvSpPr>
        <p:spPr/>
        <p:txBody>
          <a:bodyPr/>
          <a:lstStyle/>
          <a:p>
            <a:fld id="{022C5F83-EF3B-4959-8934-583DD9A54931}" type="slidenum">
              <a:rPr lang="en-CA" smtClean="0"/>
              <a:t>28</a:t>
            </a:fld>
            <a:endParaRPr lang="en-CA"/>
          </a:p>
        </p:txBody>
      </p:sp>
    </p:spTree>
    <p:extLst>
      <p:ext uri="{BB962C8B-B14F-4D97-AF65-F5344CB8AC3E}">
        <p14:creationId xmlns:p14="http://schemas.microsoft.com/office/powerpoint/2010/main" val="41244182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3 unused holes of partitions, if they can be compacted, then a new partition is created, large enough for a process (or more) to be loaded</a:t>
            </a:r>
          </a:p>
        </p:txBody>
      </p:sp>
      <p:sp>
        <p:nvSpPr>
          <p:cNvPr id="4" name="Slide Number Placeholder 3"/>
          <p:cNvSpPr>
            <a:spLocks noGrp="1"/>
          </p:cNvSpPr>
          <p:nvPr>
            <p:ph type="sldNum" sz="quarter" idx="5"/>
          </p:nvPr>
        </p:nvSpPr>
        <p:spPr/>
        <p:txBody>
          <a:bodyPr/>
          <a:lstStyle/>
          <a:p>
            <a:fld id="{022C5F83-EF3B-4959-8934-583DD9A54931}" type="slidenum">
              <a:rPr lang="en-CA" smtClean="0"/>
              <a:t>29</a:t>
            </a:fld>
            <a:endParaRPr lang="en-CA"/>
          </a:p>
        </p:txBody>
      </p:sp>
    </p:spTree>
    <p:extLst>
      <p:ext uri="{BB962C8B-B14F-4D97-AF65-F5344CB8AC3E}">
        <p14:creationId xmlns:p14="http://schemas.microsoft.com/office/powerpoint/2010/main" val="29502014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As all algorithms scans the partitions to look for the next available space for allocation:</a:t>
            </a:r>
          </a:p>
          <a:p>
            <a:r>
              <a:rPr lang="en-CA" dirty="0"/>
              <a:t>Best-fit looks for the smallest unused hole to be allocated the incoming process (that closely matches the space needed with the process)</a:t>
            </a:r>
          </a:p>
          <a:p>
            <a:endParaRPr lang="en-CA" dirty="0"/>
          </a:p>
          <a:p>
            <a:r>
              <a:rPr lang="en-CA" dirty="0"/>
              <a:t>First-fit looks for the first space that meets the size requirement for the incoming process</a:t>
            </a:r>
          </a:p>
          <a:p>
            <a:endParaRPr lang="en-CA" dirty="0"/>
          </a:p>
          <a:p>
            <a:r>
              <a:rPr lang="en-CA" dirty="0"/>
              <a:t>Next-fit looks for the first space after the last placement (as in the previous fit that was last allocated) where a pointer is established for reference. This means the next search/scan of available partition is done from this new reference rather than from the start.</a:t>
            </a:r>
          </a:p>
        </p:txBody>
      </p:sp>
      <p:sp>
        <p:nvSpPr>
          <p:cNvPr id="4" name="Slide Number Placeholder 3"/>
          <p:cNvSpPr>
            <a:spLocks noGrp="1"/>
          </p:cNvSpPr>
          <p:nvPr>
            <p:ph type="sldNum" sz="quarter" idx="5"/>
          </p:nvPr>
        </p:nvSpPr>
        <p:spPr/>
        <p:txBody>
          <a:bodyPr/>
          <a:lstStyle/>
          <a:p>
            <a:fld id="{022C5F83-EF3B-4959-8934-583DD9A54931}" type="slidenum">
              <a:rPr lang="en-CA" smtClean="0"/>
              <a:t>30</a:t>
            </a:fld>
            <a:endParaRPr lang="en-CA"/>
          </a:p>
        </p:txBody>
      </p:sp>
    </p:spTree>
    <p:extLst>
      <p:ext uri="{BB962C8B-B14F-4D97-AF65-F5344CB8AC3E}">
        <p14:creationId xmlns:p14="http://schemas.microsoft.com/office/powerpoint/2010/main" val="9381463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First-fit has been found to be the most efficient one (and simplest one to implement). Some OS may still use the Best fit or Next fit as their algorithms.</a:t>
            </a:r>
          </a:p>
        </p:txBody>
      </p:sp>
      <p:sp>
        <p:nvSpPr>
          <p:cNvPr id="4" name="Slide Number Placeholder 3"/>
          <p:cNvSpPr>
            <a:spLocks noGrp="1"/>
          </p:cNvSpPr>
          <p:nvPr>
            <p:ph type="sldNum" sz="quarter" idx="5"/>
          </p:nvPr>
        </p:nvSpPr>
        <p:spPr/>
        <p:txBody>
          <a:bodyPr/>
          <a:lstStyle/>
          <a:p>
            <a:fld id="{022C5F83-EF3B-4959-8934-583DD9A54931}" type="slidenum">
              <a:rPr lang="en-CA" smtClean="0"/>
              <a:t>31</a:t>
            </a:fld>
            <a:endParaRPr lang="en-CA"/>
          </a:p>
        </p:txBody>
      </p:sp>
    </p:spTree>
    <p:extLst>
      <p:ext uri="{BB962C8B-B14F-4D97-AF65-F5344CB8AC3E}">
        <p14:creationId xmlns:p14="http://schemas.microsoft.com/office/powerpoint/2010/main" val="30322044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When processes are blocked or suspended, they are swapped out of the memory, get transferred to the disk and then eventually be brought back the ready queue.</a:t>
            </a:r>
          </a:p>
        </p:txBody>
      </p:sp>
      <p:sp>
        <p:nvSpPr>
          <p:cNvPr id="4" name="Slide Number Placeholder 3"/>
          <p:cNvSpPr>
            <a:spLocks noGrp="1"/>
          </p:cNvSpPr>
          <p:nvPr>
            <p:ph type="sldNum" sz="quarter" idx="5"/>
          </p:nvPr>
        </p:nvSpPr>
        <p:spPr/>
        <p:txBody>
          <a:bodyPr/>
          <a:lstStyle/>
          <a:p>
            <a:fld id="{022C5F83-EF3B-4959-8934-583DD9A54931}" type="slidenum">
              <a:rPr lang="en-CA" smtClean="0"/>
              <a:t>32</a:t>
            </a:fld>
            <a:endParaRPr lang="en-CA"/>
          </a:p>
        </p:txBody>
      </p:sp>
    </p:spTree>
    <p:extLst>
      <p:ext uri="{BB962C8B-B14F-4D97-AF65-F5344CB8AC3E}">
        <p14:creationId xmlns:p14="http://schemas.microsoft.com/office/powerpoint/2010/main" val="11159318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Internal fragmentation does not have any solution, since there is unused space within a partition.</a:t>
            </a:r>
          </a:p>
          <a:p>
            <a:endParaRPr lang="en-CA" dirty="0"/>
          </a:p>
          <a:p>
            <a:r>
              <a:rPr lang="en-CA" dirty="0"/>
              <a:t>For external fragmentation </a:t>
            </a:r>
            <a:r>
              <a:rPr lang="en-CA" dirty="0">
                <a:sym typeface="Wingdings" panose="05000000000000000000" pitchFamily="2" charset="2"/>
              </a:rPr>
              <a:t> compression: moving processes around until unused spaces are located next to each other, which then can be merged into one large space for the next process to be loaded</a:t>
            </a:r>
            <a:endParaRPr lang="en-CA" dirty="0"/>
          </a:p>
        </p:txBody>
      </p:sp>
      <p:sp>
        <p:nvSpPr>
          <p:cNvPr id="4" name="Slide Number Placeholder 3"/>
          <p:cNvSpPr>
            <a:spLocks noGrp="1"/>
          </p:cNvSpPr>
          <p:nvPr>
            <p:ph type="sldNum" sz="quarter" idx="5"/>
          </p:nvPr>
        </p:nvSpPr>
        <p:spPr/>
        <p:txBody>
          <a:bodyPr/>
          <a:lstStyle/>
          <a:p>
            <a:fld id="{022C5F83-EF3B-4959-8934-583DD9A54931}" type="slidenum">
              <a:rPr lang="en-CA" smtClean="0"/>
              <a:t>33</a:t>
            </a:fld>
            <a:endParaRPr lang="en-CA"/>
          </a:p>
        </p:txBody>
      </p:sp>
    </p:spTree>
    <p:extLst>
      <p:ext uri="{BB962C8B-B14F-4D97-AF65-F5344CB8AC3E}">
        <p14:creationId xmlns:p14="http://schemas.microsoft.com/office/powerpoint/2010/main" val="32068889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 all modules would need to be loaded at first, or even one after another. Consider a program made up of several modules (P = M1 + M2 + M3)</a:t>
            </a:r>
          </a:p>
          <a:p>
            <a:endParaRPr lang="en-CA" dirty="0"/>
          </a:p>
          <a:p>
            <a:r>
              <a:rPr lang="en-CA" dirty="0"/>
              <a:t>For both, the program is divided into segments, </a:t>
            </a:r>
          </a:p>
          <a:p>
            <a:r>
              <a:rPr lang="en-CA" dirty="0"/>
              <a:t>1. Segmentation</a:t>
            </a:r>
          </a:p>
          <a:p>
            <a:r>
              <a:rPr lang="en-CA" dirty="0"/>
              <a:t>Each module has a logical meaning (M1 refers to the main function for example). Instead of loading the program P into memory with its modules one after another, we can load each module at different places of the memory, and in any order (M1, M3, M2 for example). And using the segment table, it tells us where the segments are to be placed, since no order is given, only the logical value is priority in a sense.</a:t>
            </a:r>
          </a:p>
          <a:p>
            <a:endParaRPr lang="en-CA" dirty="0"/>
          </a:p>
          <a:p>
            <a:r>
              <a:rPr lang="en-CA" dirty="0"/>
              <a:t>2. Paging</a:t>
            </a:r>
          </a:p>
          <a:p>
            <a:r>
              <a:rPr lang="en-CA" dirty="0"/>
              <a:t>In the address space of the program, divide it into logical units of equal size, and the memory is also divided into frames where using paging, allocation occurs. No logical meaning for the pages</a:t>
            </a:r>
          </a:p>
        </p:txBody>
      </p:sp>
      <p:sp>
        <p:nvSpPr>
          <p:cNvPr id="4" name="Slide Number Placeholder 3"/>
          <p:cNvSpPr>
            <a:spLocks noGrp="1"/>
          </p:cNvSpPr>
          <p:nvPr>
            <p:ph type="sldNum" sz="quarter" idx="5"/>
          </p:nvPr>
        </p:nvSpPr>
        <p:spPr/>
        <p:txBody>
          <a:bodyPr/>
          <a:lstStyle/>
          <a:p>
            <a:fld id="{022C5F83-EF3B-4959-8934-583DD9A54931}" type="slidenum">
              <a:rPr lang="en-CA" smtClean="0"/>
              <a:t>34</a:t>
            </a:fld>
            <a:endParaRPr lang="en-CA"/>
          </a:p>
        </p:txBody>
      </p:sp>
    </p:spTree>
    <p:extLst>
      <p:ext uri="{BB962C8B-B14F-4D97-AF65-F5344CB8AC3E}">
        <p14:creationId xmlns:p14="http://schemas.microsoft.com/office/powerpoint/2010/main" val="25229060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Imagine a program with 4 logical parts (called segments)</a:t>
            </a:r>
          </a:p>
        </p:txBody>
      </p:sp>
      <p:sp>
        <p:nvSpPr>
          <p:cNvPr id="4" name="Slide Number Placeholder 3"/>
          <p:cNvSpPr>
            <a:spLocks noGrp="1"/>
          </p:cNvSpPr>
          <p:nvPr>
            <p:ph type="sldNum" sz="quarter" idx="5"/>
          </p:nvPr>
        </p:nvSpPr>
        <p:spPr/>
        <p:txBody>
          <a:bodyPr/>
          <a:lstStyle/>
          <a:p>
            <a:fld id="{022C5F83-EF3B-4959-8934-583DD9A54931}" type="slidenum">
              <a:rPr lang="en-CA" smtClean="0"/>
              <a:t>35</a:t>
            </a:fld>
            <a:endParaRPr lang="en-CA"/>
          </a:p>
        </p:txBody>
      </p:sp>
    </p:spTree>
    <p:extLst>
      <p:ext uri="{BB962C8B-B14F-4D97-AF65-F5344CB8AC3E}">
        <p14:creationId xmlns:p14="http://schemas.microsoft.com/office/powerpoint/2010/main" val="3156590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0 </a:t>
            </a:r>
            <a:r>
              <a:rPr lang="en-CA" dirty="0">
                <a:sym typeface="Wingdings" panose="05000000000000000000" pitchFamily="2" charset="2"/>
              </a:rPr>
              <a:t> A, 1  B, 2  C, 3  D</a:t>
            </a:r>
          </a:p>
          <a:p>
            <a:endParaRPr lang="en-CA" dirty="0">
              <a:sym typeface="Wingdings" panose="05000000000000000000" pitchFamily="2" charset="2"/>
            </a:endParaRPr>
          </a:p>
          <a:p>
            <a:r>
              <a:rPr lang="en-CA" dirty="0">
                <a:sym typeface="Wingdings" panose="05000000000000000000" pitchFamily="2" charset="2"/>
              </a:rPr>
              <a:t>The advantage of segmentation is that only parts of the program can be loaded rather than the entirety.</a:t>
            </a:r>
          </a:p>
          <a:p>
            <a:r>
              <a:rPr lang="en-CA" dirty="0">
                <a:sym typeface="Wingdings" panose="05000000000000000000" pitchFamily="2" charset="2"/>
              </a:rPr>
              <a:t>Notice in the physical memory, the modules are not one after another. The “order” of the allocations of the modules is determined by the segment table, where they are tabulated based on the logical value of the modules. The OS scans the available spaces in memory and based on that, it determines where the segments are to be placed, which then are given by the segment table, regardless of the segments functionality.</a:t>
            </a:r>
            <a:endParaRPr lang="en-CA" dirty="0"/>
          </a:p>
        </p:txBody>
      </p:sp>
      <p:sp>
        <p:nvSpPr>
          <p:cNvPr id="4" name="Slide Number Placeholder 3"/>
          <p:cNvSpPr>
            <a:spLocks noGrp="1"/>
          </p:cNvSpPr>
          <p:nvPr>
            <p:ph type="sldNum" sz="quarter" idx="5"/>
          </p:nvPr>
        </p:nvSpPr>
        <p:spPr/>
        <p:txBody>
          <a:bodyPr/>
          <a:lstStyle/>
          <a:p>
            <a:fld id="{022C5F83-EF3B-4959-8934-583DD9A54931}" type="slidenum">
              <a:rPr lang="en-CA" smtClean="0"/>
              <a:t>36</a:t>
            </a:fld>
            <a:endParaRPr lang="en-CA"/>
          </a:p>
        </p:txBody>
      </p:sp>
    </p:spTree>
    <p:extLst>
      <p:ext uri="{BB962C8B-B14F-4D97-AF65-F5344CB8AC3E}">
        <p14:creationId xmlns:p14="http://schemas.microsoft.com/office/powerpoint/2010/main" val="6676844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How to do the segmentation and keep track of them:</a:t>
            </a:r>
          </a:p>
          <a:p>
            <a:endParaRPr lang="en-CA" dirty="0"/>
          </a:p>
          <a:p>
            <a:r>
              <a:rPr lang="en-CA" dirty="0"/>
              <a:t>Segment table: 4 columns</a:t>
            </a:r>
          </a:p>
          <a:p>
            <a:r>
              <a:rPr lang="en-CA" dirty="0"/>
              <a:t>Segment number	starting physical address of the segment	segment length	additional information</a:t>
            </a:r>
          </a:p>
          <a:p>
            <a:r>
              <a:rPr lang="en-CA" dirty="0"/>
              <a:t>S0		0			10		</a:t>
            </a:r>
          </a:p>
          <a:p>
            <a:r>
              <a:rPr lang="en-CA" dirty="0"/>
              <a:t>S1		100			20		</a:t>
            </a:r>
          </a:p>
          <a:p>
            <a:r>
              <a:rPr lang="en-CA" dirty="0"/>
              <a:t>S2		150			25				</a:t>
            </a:r>
          </a:p>
          <a:p>
            <a:r>
              <a:rPr lang="en-CA" dirty="0"/>
              <a:t>S3		50			5		</a:t>
            </a:r>
          </a:p>
          <a:p>
            <a:endParaRPr lang="en-CA" dirty="0"/>
          </a:p>
          <a:p>
            <a:r>
              <a:rPr lang="en-CA" dirty="0"/>
              <a:t>A RAM is divided into physical address segments, where in this case, S0 goes from segment 0 to 9, S1 goes from segment 100 to 119, S2 goes from segment 150 to 174, and S3 goes from segment 50 to 54.</a:t>
            </a:r>
          </a:p>
        </p:txBody>
      </p:sp>
      <p:sp>
        <p:nvSpPr>
          <p:cNvPr id="4" name="Slide Number Placeholder 3"/>
          <p:cNvSpPr>
            <a:spLocks noGrp="1"/>
          </p:cNvSpPr>
          <p:nvPr>
            <p:ph type="sldNum" sz="quarter" idx="5"/>
          </p:nvPr>
        </p:nvSpPr>
        <p:spPr/>
        <p:txBody>
          <a:bodyPr/>
          <a:lstStyle/>
          <a:p>
            <a:fld id="{022C5F83-EF3B-4959-8934-583DD9A54931}" type="slidenum">
              <a:rPr lang="en-CA" smtClean="0"/>
              <a:t>37</a:t>
            </a:fld>
            <a:endParaRPr lang="en-CA"/>
          </a:p>
        </p:txBody>
      </p:sp>
    </p:spTree>
    <p:extLst>
      <p:ext uri="{BB962C8B-B14F-4D97-AF65-F5344CB8AC3E}">
        <p14:creationId xmlns:p14="http://schemas.microsoft.com/office/powerpoint/2010/main" val="2639328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Logical address n could be mapped to physical address m (m could equal n) but need to be aware that the two are not the same in concept and practice.</a:t>
            </a:r>
          </a:p>
          <a:p>
            <a:endParaRPr lang="en-CA" dirty="0"/>
          </a:p>
          <a:p>
            <a:pPr algn="l" fontAlgn="base"/>
            <a:r>
              <a:rPr lang="en-CA" b="1" i="0" dirty="0">
                <a:solidFill>
                  <a:srgbClr val="273239"/>
                </a:solidFill>
                <a:effectLst/>
                <a:latin typeface="urw-din"/>
              </a:rPr>
              <a:t>Logical Address</a:t>
            </a:r>
            <a:r>
              <a:rPr lang="en-CA" b="0" i="0" dirty="0">
                <a:solidFill>
                  <a:srgbClr val="273239"/>
                </a:solidFill>
                <a:effectLst/>
                <a:latin typeface="urw-din"/>
              </a:rPr>
              <a:t> is generated by CPU while a program is running. The logical address is virtual address as it does not exist physically, therefore, it is also known as Virtual Address. This address is used as a reference to access the physical memory location by CPU. The term Logical Address Space is used for the set of all logical addresses generated by a program’s perspective. </a:t>
            </a:r>
            <a:br>
              <a:rPr lang="en-CA" b="0" i="0" dirty="0">
                <a:solidFill>
                  <a:srgbClr val="273239"/>
                </a:solidFill>
                <a:effectLst/>
                <a:latin typeface="urw-din"/>
              </a:rPr>
            </a:br>
            <a:r>
              <a:rPr lang="en-CA" b="0" i="0" dirty="0">
                <a:solidFill>
                  <a:srgbClr val="273239"/>
                </a:solidFill>
                <a:effectLst/>
                <a:latin typeface="urw-din"/>
              </a:rPr>
              <a:t>The hardware device called Memory-Management Unit is used for mapping logical address to its corresponding physical address.</a:t>
            </a:r>
          </a:p>
          <a:p>
            <a:pPr algn="l" fontAlgn="base"/>
            <a:endParaRPr lang="en-CA" b="0" i="0" dirty="0">
              <a:solidFill>
                <a:srgbClr val="273239"/>
              </a:solidFill>
              <a:effectLst/>
              <a:latin typeface="urw-din"/>
            </a:endParaRPr>
          </a:p>
          <a:p>
            <a:pPr algn="l" fontAlgn="base"/>
            <a:r>
              <a:rPr lang="en-CA" b="1" i="0" dirty="0">
                <a:solidFill>
                  <a:srgbClr val="273239"/>
                </a:solidFill>
                <a:effectLst/>
                <a:latin typeface="urw-din"/>
              </a:rPr>
              <a:t>Physical Address</a:t>
            </a:r>
            <a:r>
              <a:rPr lang="en-CA" b="0" i="0" dirty="0">
                <a:solidFill>
                  <a:srgbClr val="273239"/>
                </a:solidFill>
                <a:effectLst/>
                <a:latin typeface="urw-din"/>
              </a:rPr>
              <a:t> identifies a physical location of required data in a memory. The user never directly deals with the physical address but can access by its corresponding logical address. The user program generates the logical address and thinks that the program is running in this logical address but the program needs physical memory for its execution, therefore, the logical address must be mapped to the physical address by MMU before they are used. The term Physical Address Space is used for all physical addresses corresponding to the logical addresses in a Logical address space. </a:t>
            </a:r>
          </a:p>
          <a:p>
            <a:endParaRPr lang="en-CA" dirty="0"/>
          </a:p>
        </p:txBody>
      </p:sp>
      <p:sp>
        <p:nvSpPr>
          <p:cNvPr id="4" name="Slide Number Placeholder 3"/>
          <p:cNvSpPr>
            <a:spLocks noGrp="1"/>
          </p:cNvSpPr>
          <p:nvPr>
            <p:ph type="sldNum" sz="quarter" idx="5"/>
          </p:nvPr>
        </p:nvSpPr>
        <p:spPr/>
        <p:txBody>
          <a:bodyPr/>
          <a:lstStyle/>
          <a:p>
            <a:fld id="{022C5F83-EF3B-4959-8934-583DD9A54931}" type="slidenum">
              <a:rPr lang="en-CA" smtClean="0"/>
              <a:t>6</a:t>
            </a:fld>
            <a:endParaRPr lang="en-CA"/>
          </a:p>
        </p:txBody>
      </p:sp>
    </p:spTree>
    <p:extLst>
      <p:ext uri="{BB962C8B-B14F-4D97-AF65-F5344CB8AC3E}">
        <p14:creationId xmlns:p14="http://schemas.microsoft.com/office/powerpoint/2010/main" val="39333093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Recall the strategy used to load processes into memory via segmentation: segment table</a:t>
            </a:r>
          </a:p>
          <a:p>
            <a:r>
              <a:rPr lang="en-CA" dirty="0"/>
              <a:t>Each segment contains some information associated with them in the segment table: segment number, base address (where is the segment located in memory), segment length, additional information.</a:t>
            </a:r>
          </a:p>
        </p:txBody>
      </p:sp>
      <p:sp>
        <p:nvSpPr>
          <p:cNvPr id="4" name="Slide Number Placeholder 3"/>
          <p:cNvSpPr>
            <a:spLocks noGrp="1"/>
          </p:cNvSpPr>
          <p:nvPr>
            <p:ph type="sldNum" sz="quarter" idx="5"/>
          </p:nvPr>
        </p:nvSpPr>
        <p:spPr/>
        <p:txBody>
          <a:bodyPr/>
          <a:lstStyle/>
          <a:p>
            <a:fld id="{022C5F83-EF3B-4959-8934-583DD9A54931}" type="slidenum">
              <a:rPr lang="en-CA" smtClean="0"/>
              <a:t>38</a:t>
            </a:fld>
            <a:endParaRPr lang="en-CA"/>
          </a:p>
        </p:txBody>
      </p:sp>
    </p:spTree>
    <p:extLst>
      <p:ext uri="{BB962C8B-B14F-4D97-AF65-F5344CB8AC3E}">
        <p14:creationId xmlns:p14="http://schemas.microsoft.com/office/powerpoint/2010/main" val="18171342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Recall: every segment number has a length, indicated by the limit.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Each segment has a logical address: </a:t>
            </a:r>
            <a:r>
              <a:rPr lang="en-CA" dirty="0">
                <a:sym typeface="Wingdings" panose="05000000000000000000" pitchFamily="2" charset="2"/>
              </a:rPr>
              <a:t> &lt;Sn, d&gt;  take the segment number and scan the segment table, and then c</a:t>
            </a:r>
            <a:r>
              <a:rPr lang="en-CA" dirty="0"/>
              <a:t>ompare the d value in &lt;S1, d&gt; with the limit. The d value represents where inside the segment is the address to be found and then translated. Comparing the d value with the limit: if d &lt; limit, then no issues and we add by concatenation the base to the segment value (s), if d &gt; limit, then an error is issued for interruption.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r>
              <a:rPr lang="en-CA" dirty="0">
                <a:sym typeface="Wingdings" panose="05000000000000000000" pitchFamily="2" charset="2"/>
              </a:rPr>
              <a:t>S1 has 4 instructions: I1, I2, I3, I4, and for each instruction, you can represent as:</a:t>
            </a:r>
            <a:r>
              <a:rPr lang="en-CA" dirty="0"/>
              <a:t> I1 &lt;S1, 0&gt;, I2 &lt;S1, 1&gt;, I3 &lt;S1, 2&gt;, I4 &lt;S1, 3&gt;</a:t>
            </a:r>
          </a:p>
        </p:txBody>
      </p:sp>
      <p:sp>
        <p:nvSpPr>
          <p:cNvPr id="4" name="Slide Number Placeholder 3"/>
          <p:cNvSpPr>
            <a:spLocks noGrp="1"/>
          </p:cNvSpPr>
          <p:nvPr>
            <p:ph type="sldNum" sz="quarter" idx="5"/>
          </p:nvPr>
        </p:nvSpPr>
        <p:spPr/>
        <p:txBody>
          <a:bodyPr/>
          <a:lstStyle/>
          <a:p>
            <a:fld id="{022C5F83-EF3B-4959-8934-583DD9A54931}" type="slidenum">
              <a:rPr lang="en-CA" smtClean="0"/>
              <a:t>39</a:t>
            </a:fld>
            <a:endParaRPr lang="en-CA"/>
          </a:p>
        </p:txBody>
      </p:sp>
    </p:spTree>
    <p:extLst>
      <p:ext uri="{BB962C8B-B14F-4D97-AF65-F5344CB8AC3E}">
        <p14:creationId xmlns:p14="http://schemas.microsoft.com/office/powerpoint/2010/main" val="536647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16-bit logical address where first 4 bits are for the segment number, and the other 12 bits represent the offset.</a:t>
            </a:r>
          </a:p>
          <a:p>
            <a:r>
              <a:rPr lang="en-CA" dirty="0"/>
              <a:t>4-bit segments means a combination of 2^4 = 16 numbers can be constructed </a:t>
            </a:r>
            <a:r>
              <a:rPr lang="en-CA" dirty="0">
                <a:sym typeface="Wingdings" panose="05000000000000000000" pitchFamily="2" charset="2"/>
              </a:rPr>
              <a:t> a process can have up to 16 segments (but it does not have to)</a:t>
            </a:r>
          </a:p>
          <a:p>
            <a:r>
              <a:rPr lang="en-CA" dirty="0">
                <a:sym typeface="Wingdings" panose="05000000000000000000" pitchFamily="2" charset="2"/>
              </a:rPr>
              <a:t>In example on slide, the process where this address needs to be translated only has two segments, and specifically, it is segment 1, with some offset.</a:t>
            </a:r>
          </a:p>
          <a:p>
            <a:r>
              <a:rPr lang="en-CA" dirty="0">
                <a:sym typeface="Wingdings" panose="05000000000000000000" pitchFamily="2" charset="2"/>
              </a:rPr>
              <a:t>Now, use the segment number, and scan the segment table for its limit/length and base.</a:t>
            </a:r>
            <a:endParaRPr lang="en-CA" dirty="0"/>
          </a:p>
          <a:p>
            <a:r>
              <a:rPr lang="en-CA" dirty="0"/>
              <a:t>Then, compare the offset with the length: (offset _ length)</a:t>
            </a:r>
          </a:p>
          <a:p>
            <a:r>
              <a:rPr lang="en-CA" dirty="0"/>
              <a:t>If smaller, take the base address (where the segment is to be found in the segment table) and add (not by concatenation) the offset to it to get the physical address</a:t>
            </a:r>
          </a:p>
          <a:p>
            <a:r>
              <a:rPr lang="en-CA" dirty="0"/>
              <a:t>If larger, then the offset is outside the range, leading to an error for interrupt</a:t>
            </a:r>
          </a:p>
          <a:p>
            <a:endParaRPr lang="en-CA" dirty="0"/>
          </a:p>
          <a:p>
            <a:r>
              <a:rPr lang="en-CA" dirty="0"/>
              <a:t>The base and offset are never the same size</a:t>
            </a:r>
          </a:p>
        </p:txBody>
      </p:sp>
      <p:sp>
        <p:nvSpPr>
          <p:cNvPr id="4" name="Slide Number Placeholder 3"/>
          <p:cNvSpPr>
            <a:spLocks noGrp="1"/>
          </p:cNvSpPr>
          <p:nvPr>
            <p:ph type="sldNum" sz="quarter" idx="5"/>
          </p:nvPr>
        </p:nvSpPr>
        <p:spPr/>
        <p:txBody>
          <a:bodyPr/>
          <a:lstStyle/>
          <a:p>
            <a:fld id="{022C5F83-EF3B-4959-8934-583DD9A54931}" type="slidenum">
              <a:rPr lang="en-CA" smtClean="0"/>
              <a:t>40</a:t>
            </a:fld>
            <a:endParaRPr lang="en-CA"/>
          </a:p>
        </p:txBody>
      </p:sp>
    </p:spTree>
    <p:extLst>
      <p:ext uri="{BB962C8B-B14F-4D97-AF65-F5344CB8AC3E}">
        <p14:creationId xmlns:p14="http://schemas.microsoft.com/office/powerpoint/2010/main" val="16465410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Example:</a:t>
            </a:r>
          </a:p>
          <a:p>
            <a:endParaRPr lang="en-CA" dirty="0"/>
          </a:p>
          <a:p>
            <a:r>
              <a:rPr lang="en-CA" dirty="0"/>
              <a:t>Segment 0: 1444-2399</a:t>
            </a:r>
          </a:p>
          <a:p>
            <a:r>
              <a:rPr lang="en-CA" dirty="0"/>
              <a:t>Segment 1: 6300-6699</a:t>
            </a:r>
          </a:p>
          <a:p>
            <a:r>
              <a:rPr lang="en-CA" dirty="0"/>
              <a:t>Segment 2: 4300-4499</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Segment 3: 3200-4299</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Segment 4: 4700-5699</a:t>
            </a:r>
          </a:p>
        </p:txBody>
      </p:sp>
      <p:sp>
        <p:nvSpPr>
          <p:cNvPr id="4" name="Slide Number Placeholder 3"/>
          <p:cNvSpPr>
            <a:spLocks noGrp="1"/>
          </p:cNvSpPr>
          <p:nvPr>
            <p:ph type="sldNum" sz="quarter" idx="5"/>
          </p:nvPr>
        </p:nvSpPr>
        <p:spPr/>
        <p:txBody>
          <a:bodyPr/>
          <a:lstStyle/>
          <a:p>
            <a:fld id="{022C5F83-EF3B-4959-8934-583DD9A54931}" type="slidenum">
              <a:rPr lang="en-CA" smtClean="0"/>
              <a:t>41</a:t>
            </a:fld>
            <a:endParaRPr lang="en-CA"/>
          </a:p>
        </p:txBody>
      </p:sp>
    </p:spTree>
    <p:extLst>
      <p:ext uri="{BB962C8B-B14F-4D97-AF65-F5344CB8AC3E}">
        <p14:creationId xmlns:p14="http://schemas.microsoft.com/office/powerpoint/2010/main" val="835064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Some processes can share segments, like here, where Data 1 is being modified by the editor in segment 0 where data 2 is also being modified by the same editor (instead of loading the editor twice).</a:t>
            </a:r>
          </a:p>
        </p:txBody>
      </p:sp>
      <p:sp>
        <p:nvSpPr>
          <p:cNvPr id="4" name="Slide Number Placeholder 3"/>
          <p:cNvSpPr>
            <a:spLocks noGrp="1"/>
          </p:cNvSpPr>
          <p:nvPr>
            <p:ph type="sldNum" sz="quarter" idx="5"/>
          </p:nvPr>
        </p:nvSpPr>
        <p:spPr/>
        <p:txBody>
          <a:bodyPr/>
          <a:lstStyle/>
          <a:p>
            <a:fld id="{022C5F83-EF3B-4959-8934-583DD9A54931}" type="slidenum">
              <a:rPr lang="en-CA" smtClean="0"/>
              <a:t>42</a:t>
            </a:fld>
            <a:endParaRPr lang="en-CA"/>
          </a:p>
        </p:txBody>
      </p:sp>
    </p:spTree>
    <p:extLst>
      <p:ext uri="{BB962C8B-B14F-4D97-AF65-F5344CB8AC3E}">
        <p14:creationId xmlns:p14="http://schemas.microsoft.com/office/powerpoint/2010/main" val="8737423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Notice how the a program is acting upon different registers, where an instruction performs its operations on one register independent from another register, even though it is the same instruction.</a:t>
            </a:r>
          </a:p>
        </p:txBody>
      </p:sp>
      <p:sp>
        <p:nvSpPr>
          <p:cNvPr id="4" name="Slide Number Placeholder 3"/>
          <p:cNvSpPr>
            <a:spLocks noGrp="1"/>
          </p:cNvSpPr>
          <p:nvPr>
            <p:ph type="sldNum" sz="quarter" idx="5"/>
          </p:nvPr>
        </p:nvSpPr>
        <p:spPr/>
        <p:txBody>
          <a:bodyPr/>
          <a:lstStyle/>
          <a:p>
            <a:fld id="{022C5F83-EF3B-4959-8934-583DD9A54931}" type="slidenum">
              <a:rPr lang="en-CA" smtClean="0"/>
              <a:t>43</a:t>
            </a:fld>
            <a:endParaRPr lang="en-CA"/>
          </a:p>
        </p:txBody>
      </p:sp>
    </p:spTree>
    <p:extLst>
      <p:ext uri="{BB962C8B-B14F-4D97-AF65-F5344CB8AC3E}">
        <p14:creationId xmlns:p14="http://schemas.microsoft.com/office/powerpoint/2010/main" val="22043548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Another column (which would be a bit to the values) can be added to the segment table to perhaps represent to execute some instructions, for an editor for example.</a:t>
            </a:r>
          </a:p>
        </p:txBody>
      </p:sp>
      <p:sp>
        <p:nvSpPr>
          <p:cNvPr id="4" name="Slide Number Placeholder 3"/>
          <p:cNvSpPr>
            <a:spLocks noGrp="1"/>
          </p:cNvSpPr>
          <p:nvPr>
            <p:ph type="sldNum" sz="quarter" idx="5"/>
          </p:nvPr>
        </p:nvSpPr>
        <p:spPr/>
        <p:txBody>
          <a:bodyPr/>
          <a:lstStyle/>
          <a:p>
            <a:fld id="{022C5F83-EF3B-4959-8934-583DD9A54931}" type="slidenum">
              <a:rPr lang="en-CA" smtClean="0"/>
              <a:t>44</a:t>
            </a:fld>
            <a:endParaRPr lang="en-CA"/>
          </a:p>
        </p:txBody>
      </p:sp>
    </p:spTree>
    <p:extLst>
      <p:ext uri="{BB962C8B-B14F-4D97-AF65-F5344CB8AC3E}">
        <p14:creationId xmlns:p14="http://schemas.microsoft.com/office/powerpoint/2010/main" val="27704215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Advantages notes:</a:t>
            </a:r>
          </a:p>
          <a:p>
            <a:r>
              <a:rPr lang="en-CA" dirty="0"/>
              <a:t>Dividing the program logically into units called segments (main program, subroutine, …).</a:t>
            </a:r>
          </a:p>
          <a:p>
            <a:r>
              <a:rPr lang="en-CA" dirty="0"/>
              <a:t>For changing place in memory, this can happen in swapping out segments, and when putting them back into memory, we would need to change the base in the segment table, and thus the segment would allocate at a different location in memory.</a:t>
            </a:r>
          </a:p>
        </p:txBody>
      </p:sp>
      <p:sp>
        <p:nvSpPr>
          <p:cNvPr id="4" name="Slide Number Placeholder 3"/>
          <p:cNvSpPr>
            <a:spLocks noGrp="1"/>
          </p:cNvSpPr>
          <p:nvPr>
            <p:ph type="sldNum" sz="quarter" idx="5"/>
          </p:nvPr>
        </p:nvSpPr>
        <p:spPr/>
        <p:txBody>
          <a:bodyPr/>
          <a:lstStyle/>
          <a:p>
            <a:fld id="{022C5F83-EF3B-4959-8934-583DD9A54931}" type="slidenum">
              <a:rPr lang="en-CA" smtClean="0"/>
              <a:t>45</a:t>
            </a:fld>
            <a:endParaRPr lang="en-CA"/>
          </a:p>
        </p:txBody>
      </p:sp>
    </p:spTree>
    <p:extLst>
      <p:ext uri="{BB962C8B-B14F-4D97-AF65-F5344CB8AC3E}">
        <p14:creationId xmlns:p14="http://schemas.microsoft.com/office/powerpoint/2010/main" val="7054380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 logical division is done with paging, but rather random division.</a:t>
            </a:r>
          </a:p>
          <a:p>
            <a:endParaRPr lang="en-CA" dirty="0"/>
          </a:p>
          <a:p>
            <a:r>
              <a:rPr lang="en-CA" dirty="0"/>
              <a:t>Consider a program p, that contains a lot of instructions (Instruction0 (I0) &lt;-&gt;Instruction99 (I99)). We want to divide the program into the same lengths. Then we want to divide the RAM into frames of the same length of the pages, but not necessarily the same number of frames (usually more frames for “just in case”). Due to using fixed memory allocation units, external fragmentation is solved (but internal remains) where the length of the pages is the same as the frames.</a:t>
            </a:r>
          </a:p>
          <a:p>
            <a:endParaRPr lang="en-CA" dirty="0"/>
          </a:p>
          <a:p>
            <a:r>
              <a:rPr lang="en-CA" dirty="0"/>
              <a:t>A page can always be loaded into a frame and occupy the frame entirely. Usually, the last page of the process will not allocate the entire frame, thus causing internal fragmentation.</a:t>
            </a:r>
          </a:p>
        </p:txBody>
      </p:sp>
      <p:sp>
        <p:nvSpPr>
          <p:cNvPr id="4" name="Slide Number Placeholder 3"/>
          <p:cNvSpPr>
            <a:spLocks noGrp="1"/>
          </p:cNvSpPr>
          <p:nvPr>
            <p:ph type="sldNum" sz="quarter" idx="5"/>
          </p:nvPr>
        </p:nvSpPr>
        <p:spPr/>
        <p:txBody>
          <a:bodyPr/>
          <a:lstStyle/>
          <a:p>
            <a:fld id="{022C5F83-EF3B-4959-8934-583DD9A54931}" type="slidenum">
              <a:rPr lang="en-CA" smtClean="0"/>
              <a:t>46</a:t>
            </a:fld>
            <a:endParaRPr lang="en-CA"/>
          </a:p>
        </p:txBody>
      </p:sp>
    </p:spTree>
    <p:extLst>
      <p:ext uri="{BB962C8B-B14F-4D97-AF65-F5344CB8AC3E}">
        <p14:creationId xmlns:p14="http://schemas.microsoft.com/office/powerpoint/2010/main" val="507468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Consider (a) a RAM divided into 15 frames.</a:t>
            </a:r>
          </a:p>
          <a:p>
            <a:r>
              <a:rPr lang="en-CA" dirty="0"/>
              <a:t>(b) Shows that process A has 4 pages thus we need to have 4 available frames where each is to be allocated to a separate frame.</a:t>
            </a:r>
          </a:p>
          <a:p>
            <a:r>
              <a:rPr lang="en-CA" dirty="0"/>
              <a:t>(c) Same procedure for process B</a:t>
            </a:r>
          </a:p>
          <a:p>
            <a:r>
              <a:rPr lang="en-CA" dirty="0"/>
              <a:t>(d) Same procedure for process C</a:t>
            </a:r>
          </a:p>
        </p:txBody>
      </p:sp>
      <p:sp>
        <p:nvSpPr>
          <p:cNvPr id="4" name="Slide Number Placeholder 3"/>
          <p:cNvSpPr>
            <a:spLocks noGrp="1"/>
          </p:cNvSpPr>
          <p:nvPr>
            <p:ph type="sldNum" sz="quarter" idx="5"/>
          </p:nvPr>
        </p:nvSpPr>
        <p:spPr/>
        <p:txBody>
          <a:bodyPr/>
          <a:lstStyle/>
          <a:p>
            <a:fld id="{022C5F83-EF3B-4959-8934-583DD9A54931}" type="slidenum">
              <a:rPr lang="en-CA" smtClean="0"/>
              <a:t>48</a:t>
            </a:fld>
            <a:endParaRPr lang="en-CA"/>
          </a:p>
        </p:txBody>
      </p:sp>
    </p:spTree>
    <p:extLst>
      <p:ext uri="{BB962C8B-B14F-4D97-AF65-F5344CB8AC3E}">
        <p14:creationId xmlns:p14="http://schemas.microsoft.com/office/powerpoint/2010/main" val="652987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CA" b="1" i="0" dirty="0">
                <a:solidFill>
                  <a:srgbClr val="273239"/>
                </a:solidFill>
                <a:effectLst/>
                <a:latin typeface="urw-din"/>
              </a:rPr>
              <a:t>Differences Between Logical and Physical Address in Operating System</a:t>
            </a:r>
            <a:r>
              <a:rPr lang="en-CA" b="0" i="0" dirty="0">
                <a:solidFill>
                  <a:srgbClr val="273239"/>
                </a:solidFill>
                <a:effectLst/>
                <a:latin typeface="urw-din"/>
              </a:rPr>
              <a:t> </a:t>
            </a:r>
          </a:p>
          <a:p>
            <a:pPr algn="l" fontAlgn="base"/>
            <a:r>
              <a:rPr lang="en-CA" b="0" i="0" dirty="0">
                <a:solidFill>
                  <a:srgbClr val="273239"/>
                </a:solidFill>
                <a:effectLst/>
                <a:latin typeface="urw-din"/>
              </a:rPr>
              <a:t> </a:t>
            </a:r>
          </a:p>
          <a:p>
            <a:pPr algn="l" fontAlgn="base">
              <a:buFont typeface="+mj-lt"/>
              <a:buAutoNum type="arabicPeriod"/>
            </a:pPr>
            <a:r>
              <a:rPr lang="en-CA" b="0" i="0" dirty="0">
                <a:solidFill>
                  <a:srgbClr val="273239"/>
                </a:solidFill>
                <a:effectLst/>
                <a:latin typeface="urw-din"/>
              </a:rPr>
              <a:t>The basic difference between Logical and physical address is that Logical address is generated by CPU in perspective of a program whereas the physical address is a location that exists in the memory unit.</a:t>
            </a:r>
          </a:p>
          <a:p>
            <a:pPr algn="l" fontAlgn="base">
              <a:buFont typeface="+mj-lt"/>
              <a:buAutoNum type="arabicPeriod"/>
            </a:pPr>
            <a:r>
              <a:rPr lang="en-CA" b="0" i="0" dirty="0">
                <a:solidFill>
                  <a:srgbClr val="273239"/>
                </a:solidFill>
                <a:effectLst/>
                <a:latin typeface="urw-din"/>
              </a:rPr>
              <a:t>Logical Address Space is the set of all logical addresses generated by CPU for a program whereas the set of all physical address mapped to corresponding logical addresses is called Physical Address Space.</a:t>
            </a:r>
          </a:p>
          <a:p>
            <a:pPr algn="l" fontAlgn="base">
              <a:buFont typeface="+mj-lt"/>
              <a:buAutoNum type="arabicPeriod"/>
            </a:pPr>
            <a:r>
              <a:rPr lang="en-CA" b="0" i="0" dirty="0">
                <a:solidFill>
                  <a:srgbClr val="273239"/>
                </a:solidFill>
                <a:effectLst/>
                <a:latin typeface="urw-din"/>
              </a:rPr>
              <a:t>The logical address does not exist physically in the memory whereas physical address is a location in the memory that can be accessed physically.</a:t>
            </a:r>
          </a:p>
          <a:p>
            <a:pPr algn="l" fontAlgn="base">
              <a:buFont typeface="+mj-lt"/>
              <a:buAutoNum type="arabicPeriod"/>
            </a:pPr>
            <a:r>
              <a:rPr lang="en-CA" b="0" i="0" dirty="0">
                <a:solidFill>
                  <a:srgbClr val="273239"/>
                </a:solidFill>
                <a:effectLst/>
                <a:latin typeface="urw-din"/>
              </a:rPr>
              <a:t>Identical logical addresses are generated by Compile-time and Load time address binding methods whereas they differs from each other in run-time address binding method.</a:t>
            </a:r>
          </a:p>
          <a:p>
            <a:pPr algn="l" fontAlgn="base">
              <a:buFont typeface="+mj-lt"/>
              <a:buAutoNum type="arabicPeriod"/>
            </a:pPr>
            <a:r>
              <a:rPr lang="en-CA" b="0" i="0" dirty="0">
                <a:solidFill>
                  <a:srgbClr val="273239"/>
                </a:solidFill>
                <a:effectLst/>
                <a:latin typeface="urw-din"/>
              </a:rPr>
              <a:t>The logical address is generated by the CPU while the program is running whereas the physical address is computed by the Memory Management Unit (MMU).</a:t>
            </a:r>
          </a:p>
          <a:p>
            <a:endParaRPr lang="en-CA" dirty="0"/>
          </a:p>
        </p:txBody>
      </p:sp>
      <p:sp>
        <p:nvSpPr>
          <p:cNvPr id="4" name="Slide Number Placeholder 3"/>
          <p:cNvSpPr>
            <a:spLocks noGrp="1"/>
          </p:cNvSpPr>
          <p:nvPr>
            <p:ph type="sldNum" sz="quarter" idx="5"/>
          </p:nvPr>
        </p:nvSpPr>
        <p:spPr/>
        <p:txBody>
          <a:bodyPr/>
          <a:lstStyle/>
          <a:p>
            <a:fld id="{022C5F83-EF3B-4959-8934-583DD9A54931}" type="slidenum">
              <a:rPr lang="en-CA" smtClean="0"/>
              <a:t>7</a:t>
            </a:fld>
            <a:endParaRPr lang="en-CA"/>
          </a:p>
        </p:txBody>
      </p:sp>
    </p:spTree>
    <p:extLst>
      <p:ext uri="{BB962C8B-B14F-4D97-AF65-F5344CB8AC3E}">
        <p14:creationId xmlns:p14="http://schemas.microsoft.com/office/powerpoint/2010/main" val="12028302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Imagine process B is suspended, and thus needs to be swapped out. While loading process D, notice that contiguous allocation is not followed, which allows to not only get rid of wasted space, but also to have freedom in allocation.</a:t>
            </a:r>
          </a:p>
          <a:p>
            <a:endParaRPr lang="en-CA" dirty="0"/>
          </a:p>
          <a:p>
            <a:r>
              <a:rPr lang="en-CA" dirty="0"/>
              <a:t>Frame 12 containing D4 is the only page where internal fragmentation can occur, where the page may not be allocating the entire frame, where that extra space cannot be used by any other process.</a:t>
            </a:r>
          </a:p>
          <a:p>
            <a:endParaRPr lang="en-CA" dirty="0"/>
          </a:p>
          <a:p>
            <a:r>
              <a:rPr lang="en-CA" dirty="0"/>
              <a:t>Waiting program </a:t>
            </a:r>
            <a:r>
              <a:rPr lang="en-CA" dirty="0">
                <a:sym typeface="Wingdings" panose="05000000000000000000" pitchFamily="2" charset="2"/>
              </a:rPr>
              <a:t> consider a process is waiting to be loaded into the main memory. External fragmentation disallows the process from being loaded into the main memory because it requires sufficient space, in which the RAM does not provide at that moment.</a:t>
            </a:r>
            <a:endParaRPr lang="en-CA" dirty="0"/>
          </a:p>
        </p:txBody>
      </p:sp>
      <p:sp>
        <p:nvSpPr>
          <p:cNvPr id="4" name="Slide Number Placeholder 3"/>
          <p:cNvSpPr>
            <a:spLocks noGrp="1"/>
          </p:cNvSpPr>
          <p:nvPr>
            <p:ph type="sldNum" sz="quarter" idx="5"/>
          </p:nvPr>
        </p:nvSpPr>
        <p:spPr/>
        <p:txBody>
          <a:bodyPr/>
          <a:lstStyle/>
          <a:p>
            <a:fld id="{022C5F83-EF3B-4959-8934-583DD9A54931}" type="slidenum">
              <a:rPr lang="en-CA" smtClean="0"/>
              <a:t>49</a:t>
            </a:fld>
            <a:endParaRPr lang="en-CA"/>
          </a:p>
        </p:txBody>
      </p:sp>
    </p:spTree>
    <p:extLst>
      <p:ext uri="{BB962C8B-B14F-4D97-AF65-F5344CB8AC3E}">
        <p14:creationId xmlns:p14="http://schemas.microsoft.com/office/powerpoint/2010/main" val="36218007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 page table will tell us where in memory are the pages located, where the main memory is divided into frames. </a:t>
            </a:r>
            <a:r>
              <a:rPr lang="en-CA" dirty="0">
                <a:sym typeface="Wingdings" panose="05000000000000000000" pitchFamily="2" charset="2"/>
              </a:rPr>
              <a:t> just like a segment table</a:t>
            </a:r>
            <a:endParaRPr lang="en-CA" dirty="0"/>
          </a:p>
          <a:p>
            <a:r>
              <a:rPr lang="en-CA" dirty="0"/>
              <a:t>Frame size = page size</a:t>
            </a:r>
          </a:p>
        </p:txBody>
      </p:sp>
      <p:sp>
        <p:nvSpPr>
          <p:cNvPr id="4" name="Slide Number Placeholder 3"/>
          <p:cNvSpPr>
            <a:spLocks noGrp="1"/>
          </p:cNvSpPr>
          <p:nvPr>
            <p:ph type="sldNum" sz="quarter" idx="5"/>
          </p:nvPr>
        </p:nvSpPr>
        <p:spPr/>
        <p:txBody>
          <a:bodyPr/>
          <a:lstStyle/>
          <a:p>
            <a:fld id="{022C5F83-EF3B-4959-8934-583DD9A54931}" type="slidenum">
              <a:rPr lang="en-CA" smtClean="0"/>
              <a:t>50</a:t>
            </a:fld>
            <a:endParaRPr lang="en-CA"/>
          </a:p>
        </p:txBody>
      </p:sp>
    </p:spTree>
    <p:extLst>
      <p:ext uri="{BB962C8B-B14F-4D97-AF65-F5344CB8AC3E}">
        <p14:creationId xmlns:p14="http://schemas.microsoft.com/office/powerpoint/2010/main" val="38453315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 free frame list is also necessary to maintain to know which frames are available for allocation for the incoming pages.</a:t>
            </a:r>
          </a:p>
        </p:txBody>
      </p:sp>
      <p:sp>
        <p:nvSpPr>
          <p:cNvPr id="4" name="Slide Number Placeholder 3"/>
          <p:cNvSpPr>
            <a:spLocks noGrp="1"/>
          </p:cNvSpPr>
          <p:nvPr>
            <p:ph type="sldNum" sz="quarter" idx="5"/>
          </p:nvPr>
        </p:nvSpPr>
        <p:spPr/>
        <p:txBody>
          <a:bodyPr/>
          <a:lstStyle/>
          <a:p>
            <a:fld id="{022C5F83-EF3B-4959-8934-583DD9A54931}" type="slidenum">
              <a:rPr lang="en-CA" smtClean="0"/>
              <a:t>51</a:t>
            </a:fld>
            <a:endParaRPr lang="en-CA"/>
          </a:p>
        </p:txBody>
      </p:sp>
    </p:spTree>
    <p:extLst>
      <p:ext uri="{BB962C8B-B14F-4D97-AF65-F5344CB8AC3E}">
        <p14:creationId xmlns:p14="http://schemas.microsoft.com/office/powerpoint/2010/main" val="18986045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Consider a program with 16 instructions, where each 4 instructions are located in a page.</a:t>
            </a:r>
          </a:p>
          <a:p>
            <a:r>
              <a:rPr lang="en-CA" dirty="0"/>
              <a:t>&lt;p1, 0&gt; </a:t>
            </a:r>
            <a:r>
              <a:rPr lang="en-CA" dirty="0">
                <a:sym typeface="Wingdings" panose="05000000000000000000" pitchFamily="2" charset="2"/>
              </a:rPr>
              <a:t> I1</a:t>
            </a:r>
          </a:p>
          <a:p>
            <a:r>
              <a:rPr lang="en-CA" dirty="0">
                <a:sym typeface="Wingdings" panose="05000000000000000000" pitchFamily="2" charset="2"/>
              </a:rPr>
              <a:t>&lt;p1, 2&gt;  I3</a:t>
            </a:r>
          </a:p>
          <a:p>
            <a:r>
              <a:rPr lang="en-CA" dirty="0">
                <a:sym typeface="Wingdings" panose="05000000000000000000" pitchFamily="2" charset="2"/>
              </a:rPr>
              <a:t>&lt;p2, 0&gt;  I5</a:t>
            </a:r>
          </a:p>
          <a:p>
            <a:endParaRPr lang="en-CA" dirty="0">
              <a:sym typeface="Wingdings" panose="05000000000000000000" pitchFamily="2" charset="2"/>
            </a:endParaRPr>
          </a:p>
          <a:p>
            <a:r>
              <a:rPr lang="en-CA" dirty="0">
                <a:sym typeface="Wingdings" panose="05000000000000000000" pitchFamily="2" charset="2"/>
              </a:rPr>
              <a:t>&lt;n, m&gt;  n is page number, m is the offset</a:t>
            </a:r>
          </a:p>
          <a:p>
            <a:r>
              <a:rPr lang="en-CA" dirty="0">
                <a:sym typeface="Wingdings" panose="05000000000000000000" pitchFamily="2" charset="2"/>
              </a:rPr>
              <a:t>This is translated to the frame number which corresponds to that page, where the offset stays the same.</a:t>
            </a:r>
          </a:p>
          <a:p>
            <a:endParaRPr lang="en-CA" dirty="0">
              <a:sym typeface="Wingdings" panose="05000000000000000000" pitchFamily="2" charset="2"/>
            </a:endParaRPr>
          </a:p>
          <a:p>
            <a:r>
              <a:rPr lang="en-CA" dirty="0">
                <a:sym typeface="Wingdings" panose="05000000000000000000" pitchFamily="2" charset="2"/>
              </a:rPr>
              <a:t>&lt;n, m&gt; &lt;-&gt; &lt;k or </a:t>
            </a:r>
            <a:r>
              <a:rPr lang="en-CA" dirty="0" err="1">
                <a:sym typeface="Wingdings" panose="05000000000000000000" pitchFamily="2" charset="2"/>
              </a:rPr>
              <a:t>Fn</a:t>
            </a:r>
            <a:r>
              <a:rPr lang="en-CA" dirty="0">
                <a:sym typeface="Wingdings" panose="05000000000000000000" pitchFamily="2" charset="2"/>
              </a:rPr>
              <a:t>, m&gt;</a:t>
            </a:r>
          </a:p>
          <a:p>
            <a:r>
              <a:rPr lang="en-CA" dirty="0"/>
              <a:t>&lt;p1, 0&gt; </a:t>
            </a:r>
            <a:r>
              <a:rPr lang="en-CA" dirty="0">
                <a:sym typeface="Wingdings" panose="05000000000000000000" pitchFamily="2" charset="2"/>
              </a:rPr>
              <a:t> &lt;F2, 0&gt;</a:t>
            </a:r>
          </a:p>
          <a:p>
            <a:r>
              <a:rPr lang="en-CA" dirty="0">
                <a:sym typeface="Wingdings" panose="05000000000000000000" pitchFamily="2" charset="2"/>
              </a:rPr>
              <a:t>&lt;p1, 2&gt;  &lt;F2, 1&gt;</a:t>
            </a:r>
          </a:p>
          <a:p>
            <a:r>
              <a:rPr lang="en-CA" dirty="0">
                <a:sym typeface="Wingdings" panose="05000000000000000000" pitchFamily="2" charset="2"/>
              </a:rPr>
              <a:t>&lt;p2, 0&gt;  &lt;F1, 0&gt;</a:t>
            </a:r>
          </a:p>
          <a:p>
            <a:endParaRPr lang="en-CA" dirty="0"/>
          </a:p>
        </p:txBody>
      </p:sp>
      <p:sp>
        <p:nvSpPr>
          <p:cNvPr id="4" name="Slide Number Placeholder 3"/>
          <p:cNvSpPr>
            <a:spLocks noGrp="1"/>
          </p:cNvSpPr>
          <p:nvPr>
            <p:ph type="sldNum" sz="quarter" idx="5"/>
          </p:nvPr>
        </p:nvSpPr>
        <p:spPr/>
        <p:txBody>
          <a:bodyPr/>
          <a:lstStyle/>
          <a:p>
            <a:fld id="{022C5F83-EF3B-4959-8934-583DD9A54931}" type="slidenum">
              <a:rPr lang="en-CA" smtClean="0"/>
              <a:t>52</a:t>
            </a:fld>
            <a:endParaRPr lang="en-CA"/>
          </a:p>
        </p:txBody>
      </p:sp>
    </p:spTree>
    <p:extLst>
      <p:ext uri="{BB962C8B-B14F-4D97-AF65-F5344CB8AC3E}">
        <p14:creationId xmlns:p14="http://schemas.microsoft.com/office/powerpoint/2010/main" val="19979010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Logical address &lt;p, d&gt; where p is the page number (n) and d is the offset (m), using p as an index to scan the page table to find the frame it has been allocated, take the frame number (</a:t>
            </a:r>
            <a:r>
              <a:rPr lang="en-CA" dirty="0" err="1"/>
              <a:t>fn</a:t>
            </a:r>
            <a:r>
              <a:rPr lang="en-CA" dirty="0"/>
              <a:t> or k or </a:t>
            </a:r>
            <a:r>
              <a:rPr lang="en-CA" dirty="0" err="1"/>
              <a:t>Fn</a:t>
            </a:r>
            <a:r>
              <a:rPr lang="en-CA" dirty="0"/>
              <a:t>) and concatenate the d value to this frame number</a:t>
            </a:r>
          </a:p>
        </p:txBody>
      </p:sp>
      <p:sp>
        <p:nvSpPr>
          <p:cNvPr id="4" name="Slide Number Placeholder 3"/>
          <p:cNvSpPr>
            <a:spLocks noGrp="1"/>
          </p:cNvSpPr>
          <p:nvPr>
            <p:ph type="sldNum" sz="quarter" idx="5"/>
          </p:nvPr>
        </p:nvSpPr>
        <p:spPr/>
        <p:txBody>
          <a:bodyPr/>
          <a:lstStyle/>
          <a:p>
            <a:fld id="{022C5F83-EF3B-4959-8934-583DD9A54931}" type="slidenum">
              <a:rPr lang="en-CA" smtClean="0"/>
              <a:t>54</a:t>
            </a:fld>
            <a:endParaRPr lang="en-CA"/>
          </a:p>
        </p:txBody>
      </p:sp>
    </p:spTree>
    <p:extLst>
      <p:ext uri="{BB962C8B-B14F-4D97-AF65-F5344CB8AC3E}">
        <p14:creationId xmlns:p14="http://schemas.microsoft.com/office/powerpoint/2010/main" val="30218268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6-bit page can have up to 2^6 pages</a:t>
            </a:r>
          </a:p>
          <a:p>
            <a:r>
              <a:rPr lang="en-CA" dirty="0"/>
              <a:t>Recall:</a:t>
            </a:r>
          </a:p>
          <a:p>
            <a:r>
              <a:rPr lang="en-CA" dirty="0"/>
              <a:t>Take the page number (here it is 000001) and scan the page table for that number (in value) to find the frame number (here it is 000110), and then concatenate to the offset from before (here it is 0111011110) to get the physical address 0001100111011110</a:t>
            </a:r>
          </a:p>
        </p:txBody>
      </p:sp>
      <p:sp>
        <p:nvSpPr>
          <p:cNvPr id="4" name="Slide Number Placeholder 3"/>
          <p:cNvSpPr>
            <a:spLocks noGrp="1"/>
          </p:cNvSpPr>
          <p:nvPr>
            <p:ph type="sldNum" sz="quarter" idx="5"/>
          </p:nvPr>
        </p:nvSpPr>
        <p:spPr/>
        <p:txBody>
          <a:bodyPr/>
          <a:lstStyle/>
          <a:p>
            <a:fld id="{022C5F83-EF3B-4959-8934-583DD9A54931}" type="slidenum">
              <a:rPr lang="en-CA" smtClean="0"/>
              <a:t>55</a:t>
            </a:fld>
            <a:endParaRPr lang="en-CA"/>
          </a:p>
        </p:txBody>
      </p:sp>
    </p:spTree>
    <p:extLst>
      <p:ext uri="{BB962C8B-B14F-4D97-AF65-F5344CB8AC3E}">
        <p14:creationId xmlns:p14="http://schemas.microsoft.com/office/powerpoint/2010/main" val="328500764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Every time a process is being loaded into the main memory via pagination, that list of available frames needs to be checked to validate allocation.</a:t>
            </a:r>
          </a:p>
        </p:txBody>
      </p:sp>
      <p:sp>
        <p:nvSpPr>
          <p:cNvPr id="4" name="Slide Number Placeholder 3"/>
          <p:cNvSpPr>
            <a:spLocks noGrp="1"/>
          </p:cNvSpPr>
          <p:nvPr>
            <p:ph type="sldNum" sz="quarter" idx="5"/>
          </p:nvPr>
        </p:nvSpPr>
        <p:spPr/>
        <p:txBody>
          <a:bodyPr/>
          <a:lstStyle/>
          <a:p>
            <a:fld id="{022C5F83-EF3B-4959-8934-583DD9A54931}" type="slidenum">
              <a:rPr lang="en-CA" smtClean="0"/>
              <a:t>58</a:t>
            </a:fld>
            <a:endParaRPr lang="en-CA"/>
          </a:p>
        </p:txBody>
      </p:sp>
    </p:spTree>
    <p:extLst>
      <p:ext uri="{BB962C8B-B14F-4D97-AF65-F5344CB8AC3E}">
        <p14:creationId xmlns:p14="http://schemas.microsoft.com/office/powerpoint/2010/main" val="297441662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For address translation via segmentation or pagination, the segment or page table needs to be consulted. This is done of course to figure out where that page or segment is located in the RAM (by finding the frame or base number). If it happens that the tables are in the RAM, then we need to access the main memory first for the table and then access it again to find the reference from the table.</a:t>
            </a:r>
          </a:p>
        </p:txBody>
      </p:sp>
      <p:sp>
        <p:nvSpPr>
          <p:cNvPr id="4" name="Slide Number Placeholder 3"/>
          <p:cNvSpPr>
            <a:spLocks noGrp="1"/>
          </p:cNvSpPr>
          <p:nvPr>
            <p:ph type="sldNum" sz="quarter" idx="5"/>
          </p:nvPr>
        </p:nvSpPr>
        <p:spPr/>
        <p:txBody>
          <a:bodyPr/>
          <a:lstStyle/>
          <a:p>
            <a:fld id="{022C5F83-EF3B-4959-8934-583DD9A54931}" type="slidenum">
              <a:rPr lang="en-CA" smtClean="0"/>
              <a:t>59</a:t>
            </a:fld>
            <a:endParaRPr lang="en-CA"/>
          </a:p>
        </p:txBody>
      </p:sp>
    </p:spTree>
    <p:extLst>
      <p:ext uri="{BB962C8B-B14F-4D97-AF65-F5344CB8AC3E}">
        <p14:creationId xmlns:p14="http://schemas.microsoft.com/office/powerpoint/2010/main" val="15936983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To speed up the process for access in case the tables are in the RAM</a:t>
            </a:r>
          </a:p>
        </p:txBody>
      </p:sp>
      <p:sp>
        <p:nvSpPr>
          <p:cNvPr id="4" name="Slide Number Placeholder 3"/>
          <p:cNvSpPr>
            <a:spLocks noGrp="1"/>
          </p:cNvSpPr>
          <p:nvPr>
            <p:ph type="sldNum" sz="quarter" idx="5"/>
          </p:nvPr>
        </p:nvSpPr>
        <p:spPr/>
        <p:txBody>
          <a:bodyPr/>
          <a:lstStyle/>
          <a:p>
            <a:fld id="{022C5F83-EF3B-4959-8934-583DD9A54931}" type="slidenum">
              <a:rPr lang="en-CA" smtClean="0"/>
              <a:t>61</a:t>
            </a:fld>
            <a:endParaRPr lang="en-CA"/>
          </a:p>
        </p:txBody>
      </p:sp>
    </p:spTree>
    <p:extLst>
      <p:ext uri="{BB962C8B-B14F-4D97-AF65-F5344CB8AC3E}">
        <p14:creationId xmlns:p14="http://schemas.microsoft.com/office/powerpoint/2010/main" val="129306763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Access the buffer to find the page number, and then use the referenced frame number to find in the RAM</a:t>
            </a:r>
          </a:p>
        </p:txBody>
      </p:sp>
      <p:sp>
        <p:nvSpPr>
          <p:cNvPr id="4" name="Slide Number Placeholder 3"/>
          <p:cNvSpPr>
            <a:spLocks noGrp="1"/>
          </p:cNvSpPr>
          <p:nvPr>
            <p:ph type="sldNum" sz="quarter" idx="5"/>
          </p:nvPr>
        </p:nvSpPr>
        <p:spPr/>
        <p:txBody>
          <a:bodyPr/>
          <a:lstStyle/>
          <a:p>
            <a:fld id="{022C5F83-EF3B-4959-8934-583DD9A54931}" type="slidenum">
              <a:rPr lang="en-CA" smtClean="0"/>
              <a:t>62</a:t>
            </a:fld>
            <a:endParaRPr lang="en-CA"/>
          </a:p>
        </p:txBody>
      </p:sp>
    </p:spTree>
    <p:extLst>
      <p:ext uri="{BB962C8B-B14F-4D97-AF65-F5344CB8AC3E}">
        <p14:creationId xmlns:p14="http://schemas.microsoft.com/office/powerpoint/2010/main" val="2262139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early OS (Example: DOS) it was done at compilation time, where the physical addresses become known</a:t>
            </a:r>
          </a:p>
          <a:p>
            <a:endParaRPr lang="en-CA" dirty="0"/>
          </a:p>
          <a:p>
            <a:r>
              <a:rPr lang="en-CA" dirty="0"/>
              <a:t>For the runtime;</a:t>
            </a:r>
          </a:p>
          <a:p>
            <a:r>
              <a:rPr lang="en-CA" dirty="0"/>
              <a:t>When a program is made up of several modules, not all need to be loaded within memory to function, thanks to the virtual memory. By loading the main module (for example), the other modules do not need to be loaded as well. When this main module calls a method/function in which exists within the other modules, then the other modules will be brought into memory.</a:t>
            </a:r>
          </a:p>
        </p:txBody>
      </p:sp>
      <p:sp>
        <p:nvSpPr>
          <p:cNvPr id="4" name="Slide Number Placeholder 3"/>
          <p:cNvSpPr>
            <a:spLocks noGrp="1"/>
          </p:cNvSpPr>
          <p:nvPr>
            <p:ph type="sldNum" sz="quarter" idx="5"/>
          </p:nvPr>
        </p:nvSpPr>
        <p:spPr/>
        <p:txBody>
          <a:bodyPr/>
          <a:lstStyle/>
          <a:p>
            <a:fld id="{022C5F83-EF3B-4959-8934-583DD9A54931}" type="slidenum">
              <a:rPr lang="en-CA" smtClean="0"/>
              <a:t>11</a:t>
            </a:fld>
            <a:endParaRPr lang="en-CA"/>
          </a:p>
        </p:txBody>
      </p:sp>
    </p:spTree>
    <p:extLst>
      <p:ext uri="{BB962C8B-B14F-4D97-AF65-F5344CB8AC3E}">
        <p14:creationId xmlns:p14="http://schemas.microsoft.com/office/powerpoint/2010/main" val="326272596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TLB hit means the page number is found in the TLB, and thus the page number is accessed in the TLB, then its frame number is used to concatenate with the offset of the logical address, and thus put in the physical memory.</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TLB miss means the page number is not found in the TLB, thus the frame number needs to be found from the memory. To access the main memory, we use the page number as an index in to the page table (which is in memory) to find the frame number, and then we go back to the TLB to update the page number and frame number (by swapping with an unused page number and frame number), and thus the page number is accessed in the TLB, then its frame number is used to concatenate with the offset of the logical address, and thus put in the physical memory.</a:t>
            </a:r>
          </a:p>
        </p:txBody>
      </p:sp>
      <p:sp>
        <p:nvSpPr>
          <p:cNvPr id="4" name="Slide Number Placeholder 3"/>
          <p:cNvSpPr>
            <a:spLocks noGrp="1"/>
          </p:cNvSpPr>
          <p:nvPr>
            <p:ph type="sldNum" sz="quarter" idx="5"/>
          </p:nvPr>
        </p:nvSpPr>
        <p:spPr/>
        <p:txBody>
          <a:bodyPr/>
          <a:lstStyle/>
          <a:p>
            <a:fld id="{022C5F83-EF3B-4959-8934-583DD9A54931}" type="slidenum">
              <a:rPr lang="en-CA" smtClean="0"/>
              <a:t>64</a:t>
            </a:fld>
            <a:endParaRPr lang="en-CA"/>
          </a:p>
        </p:txBody>
      </p:sp>
    </p:spTree>
    <p:extLst>
      <p:ext uri="{BB962C8B-B14F-4D97-AF65-F5344CB8AC3E}">
        <p14:creationId xmlns:p14="http://schemas.microsoft.com/office/powerpoint/2010/main" val="326365923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Alpha is the percentage for the page number is found on the TLB</a:t>
            </a:r>
          </a:p>
          <a:p>
            <a:endParaRPr lang="en-CA" dirty="0"/>
          </a:p>
          <a:p>
            <a:r>
              <a:rPr lang="en-CA" dirty="0"/>
              <a:t>1 – alpha is the percentage for the page number is </a:t>
            </a:r>
            <a:r>
              <a:rPr lang="en-CA" b="1" dirty="0"/>
              <a:t>not</a:t>
            </a:r>
            <a:r>
              <a:rPr lang="en-CA" dirty="0"/>
              <a:t> found on the TLB</a:t>
            </a:r>
          </a:p>
          <a:p>
            <a:endParaRPr lang="en-CA" dirty="0"/>
          </a:p>
          <a:p>
            <a:r>
              <a:rPr lang="en-CA" dirty="0"/>
              <a:t>Sigma </a:t>
            </a:r>
            <a:r>
              <a:rPr lang="en-CA" dirty="0">
                <a:sym typeface="Wingdings" panose="05000000000000000000" pitchFamily="2" charset="2"/>
              </a:rPr>
              <a:t> time taken to search for the page number in the TLB (associative search)</a:t>
            </a:r>
          </a:p>
          <a:p>
            <a:endParaRPr lang="en-CA" dirty="0">
              <a:sym typeface="Wingdings" panose="05000000000000000000" pitchFamily="2" charset="2"/>
            </a:endParaRPr>
          </a:p>
          <a:p>
            <a:r>
              <a:rPr lang="en-CA" dirty="0">
                <a:sym typeface="Wingdings" panose="05000000000000000000" pitchFamily="2" charset="2"/>
              </a:rPr>
              <a:t>If found, sigma + 1 (alpha %)</a:t>
            </a:r>
          </a:p>
          <a:p>
            <a:r>
              <a:rPr lang="en-CA" dirty="0">
                <a:sym typeface="Wingdings" panose="05000000000000000000" pitchFamily="2" charset="2"/>
              </a:rPr>
              <a:t>Not found, sigma + 1 (searching page table to find frame number) + 1 (searching main memory) (1 – alpha %)</a:t>
            </a:r>
            <a:endParaRPr lang="en-CA" dirty="0"/>
          </a:p>
        </p:txBody>
      </p:sp>
      <p:sp>
        <p:nvSpPr>
          <p:cNvPr id="4" name="Slide Number Placeholder 3"/>
          <p:cNvSpPr>
            <a:spLocks noGrp="1"/>
          </p:cNvSpPr>
          <p:nvPr>
            <p:ph type="sldNum" sz="quarter" idx="5"/>
          </p:nvPr>
        </p:nvSpPr>
        <p:spPr/>
        <p:txBody>
          <a:bodyPr/>
          <a:lstStyle/>
          <a:p>
            <a:fld id="{022C5F83-EF3B-4959-8934-583DD9A54931}" type="slidenum">
              <a:rPr lang="en-CA" smtClean="0"/>
              <a:t>65</a:t>
            </a:fld>
            <a:endParaRPr lang="en-CA"/>
          </a:p>
        </p:txBody>
      </p:sp>
    </p:spTree>
    <p:extLst>
      <p:ext uri="{BB962C8B-B14F-4D97-AF65-F5344CB8AC3E}">
        <p14:creationId xmlns:p14="http://schemas.microsoft.com/office/powerpoint/2010/main" val="395582890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To tell us if a page is in memory (from their frame number) </a:t>
            </a:r>
            <a:r>
              <a:rPr lang="en-CA" dirty="0">
                <a:sym typeface="Wingdings" panose="05000000000000000000" pitchFamily="2" charset="2"/>
              </a:rPr>
              <a:t> valid if in (loaded into memory), invalid if not in (not loaded into memory)</a:t>
            </a:r>
            <a:endParaRPr lang="en-CA" dirty="0"/>
          </a:p>
          <a:p>
            <a:r>
              <a:rPr lang="en-CA" dirty="0"/>
              <a:t>For the valid/invalid point:</a:t>
            </a:r>
          </a:p>
          <a:p>
            <a:r>
              <a:rPr lang="en-CA" dirty="0"/>
              <a:t>Consider a process with 4 pages, where only the first two are in the RAM, where the other two are not allocated. Thus the first two are valid due to being loaded into memory, while the other two are invalid.</a:t>
            </a:r>
          </a:p>
        </p:txBody>
      </p:sp>
      <p:sp>
        <p:nvSpPr>
          <p:cNvPr id="4" name="Slide Number Placeholder 3"/>
          <p:cNvSpPr>
            <a:spLocks noGrp="1"/>
          </p:cNvSpPr>
          <p:nvPr>
            <p:ph type="sldNum" sz="quarter" idx="5"/>
          </p:nvPr>
        </p:nvSpPr>
        <p:spPr/>
        <p:txBody>
          <a:bodyPr/>
          <a:lstStyle/>
          <a:p>
            <a:fld id="{022C5F83-EF3B-4959-8934-583DD9A54931}" type="slidenum">
              <a:rPr lang="en-CA" smtClean="0"/>
              <a:t>66</a:t>
            </a:fld>
            <a:endParaRPr lang="en-CA"/>
          </a:p>
        </p:txBody>
      </p:sp>
    </p:spTree>
    <p:extLst>
      <p:ext uri="{BB962C8B-B14F-4D97-AF65-F5344CB8AC3E}">
        <p14:creationId xmlns:p14="http://schemas.microsoft.com/office/powerpoint/2010/main" val="252230276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Notice the invalid pages have 0 for frame number reference</a:t>
            </a:r>
          </a:p>
        </p:txBody>
      </p:sp>
      <p:sp>
        <p:nvSpPr>
          <p:cNvPr id="4" name="Slide Number Placeholder 3"/>
          <p:cNvSpPr>
            <a:spLocks noGrp="1"/>
          </p:cNvSpPr>
          <p:nvPr>
            <p:ph type="sldNum" sz="quarter" idx="5"/>
          </p:nvPr>
        </p:nvSpPr>
        <p:spPr/>
        <p:txBody>
          <a:bodyPr/>
          <a:lstStyle/>
          <a:p>
            <a:fld id="{022C5F83-EF3B-4959-8934-583DD9A54931}" type="slidenum">
              <a:rPr lang="en-CA" smtClean="0"/>
              <a:t>67</a:t>
            </a:fld>
            <a:endParaRPr lang="en-CA"/>
          </a:p>
        </p:txBody>
      </p:sp>
    </p:spTree>
    <p:extLst>
      <p:ext uri="{BB962C8B-B14F-4D97-AF65-F5344CB8AC3E}">
        <p14:creationId xmlns:p14="http://schemas.microsoft.com/office/powerpoint/2010/main" val="352067398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Notice the page numbers are the same for the shared editors in the page tables. Of course, the data files have different page numbers</a:t>
            </a:r>
          </a:p>
        </p:txBody>
      </p:sp>
      <p:sp>
        <p:nvSpPr>
          <p:cNvPr id="4" name="Slide Number Placeholder 3"/>
          <p:cNvSpPr>
            <a:spLocks noGrp="1"/>
          </p:cNvSpPr>
          <p:nvPr>
            <p:ph type="sldNum" sz="quarter" idx="5"/>
          </p:nvPr>
        </p:nvSpPr>
        <p:spPr/>
        <p:txBody>
          <a:bodyPr/>
          <a:lstStyle/>
          <a:p>
            <a:fld id="{022C5F83-EF3B-4959-8934-583DD9A54931}" type="slidenum">
              <a:rPr lang="en-CA" smtClean="0"/>
              <a:t>68</a:t>
            </a:fld>
            <a:endParaRPr lang="en-CA"/>
          </a:p>
        </p:txBody>
      </p:sp>
    </p:spTree>
    <p:extLst>
      <p:ext uri="{BB962C8B-B14F-4D97-AF65-F5344CB8AC3E}">
        <p14:creationId xmlns:p14="http://schemas.microsoft.com/office/powerpoint/2010/main" val="99230064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the registers are not large enough, then they need to be put into the main memory</a:t>
            </a:r>
          </a:p>
          <a:p>
            <a:endParaRPr lang="en-CA" dirty="0"/>
          </a:p>
          <a:p>
            <a:r>
              <a:rPr lang="en-CA" dirty="0"/>
              <a:t>4 KB </a:t>
            </a:r>
            <a:r>
              <a:rPr lang="en-CA" dirty="0">
                <a:sym typeface="Wingdings" panose="05000000000000000000" pitchFamily="2" charset="2"/>
              </a:rPr>
              <a:t> (2^2) * 2^10 bits = 2^12 bits for the offset</a:t>
            </a:r>
          </a:p>
          <a:p>
            <a:r>
              <a:rPr lang="en-CA" dirty="0">
                <a:sym typeface="Wingdings" panose="05000000000000000000" pitchFamily="2" charset="2"/>
              </a:rPr>
              <a:t>20 for the page sizes  2^20 combinations for a process  1 million pages (1 MB) for a process</a:t>
            </a:r>
          </a:p>
          <a:p>
            <a:endParaRPr lang="en-CA" dirty="0">
              <a:sym typeface="Wingdings" panose="05000000000000000000" pitchFamily="2" charset="2"/>
            </a:endParaRPr>
          </a:p>
          <a:p>
            <a:r>
              <a:rPr lang="en-CA" dirty="0">
                <a:sym typeface="Wingdings" panose="05000000000000000000" pitchFamily="2" charset="2"/>
              </a:rPr>
              <a:t>Recall, each frame in RAM is the same size of page size</a:t>
            </a:r>
            <a:endParaRPr lang="en-CA" dirty="0"/>
          </a:p>
        </p:txBody>
      </p:sp>
      <p:sp>
        <p:nvSpPr>
          <p:cNvPr id="4" name="Slide Number Placeholder 3"/>
          <p:cNvSpPr>
            <a:spLocks noGrp="1"/>
          </p:cNvSpPr>
          <p:nvPr>
            <p:ph type="sldNum" sz="quarter" idx="5"/>
          </p:nvPr>
        </p:nvSpPr>
        <p:spPr/>
        <p:txBody>
          <a:bodyPr/>
          <a:lstStyle/>
          <a:p>
            <a:fld id="{022C5F83-EF3B-4959-8934-583DD9A54931}" type="slidenum">
              <a:rPr lang="en-CA" smtClean="0"/>
              <a:t>69</a:t>
            </a:fld>
            <a:endParaRPr lang="en-CA"/>
          </a:p>
        </p:txBody>
      </p:sp>
    </p:spTree>
    <p:extLst>
      <p:ext uri="{BB962C8B-B14F-4D97-AF65-F5344CB8AC3E}">
        <p14:creationId xmlns:p14="http://schemas.microsoft.com/office/powerpoint/2010/main" val="378630315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Consider a logical address of 10 bits, where 6 bits are used for the page size, and 4 bits for the page number.</a:t>
            </a:r>
          </a:p>
          <a:p>
            <a:r>
              <a:rPr lang="en-CA" dirty="0"/>
              <a:t>With 4 bits for the page number means up to 2^4 = 16 pages. If not enough size in the registers, then we can divide the 4 bits into pairs of two bits where the first 2 bits from the left give us 4 pointers to a page table where each of those tables have 4 entries, thus giving us 16 entries. An extra table aside from the page table to use as pointer to the page table references.</a:t>
            </a:r>
          </a:p>
          <a:p>
            <a:endParaRPr lang="en-CA" dirty="0"/>
          </a:p>
          <a:p>
            <a:r>
              <a:rPr lang="en-CA" dirty="0"/>
              <a:t>The advantage is that:</a:t>
            </a:r>
          </a:p>
          <a:p>
            <a:r>
              <a:rPr lang="en-CA" dirty="0"/>
              <a:t>Consider we are asking for a particular address, such as 0010. Well from the 00 on the left, we know which pointer to go to, and the other two bits lets us know which entry in the referenced table is the entry to go with. As such, the other referenced tables will not be accessed, only load the 25% of the tables to access it (4 pages instead of 16 pages), saving a lot of space. So when the page tables are large, we divide the page tables into “inner” page tables, and then load individual pages as shown above, reducing the capacity for loading.</a:t>
            </a:r>
          </a:p>
        </p:txBody>
      </p:sp>
      <p:sp>
        <p:nvSpPr>
          <p:cNvPr id="4" name="Slide Number Placeholder 3"/>
          <p:cNvSpPr>
            <a:spLocks noGrp="1"/>
          </p:cNvSpPr>
          <p:nvPr>
            <p:ph type="sldNum" sz="quarter" idx="5"/>
          </p:nvPr>
        </p:nvSpPr>
        <p:spPr/>
        <p:txBody>
          <a:bodyPr/>
          <a:lstStyle/>
          <a:p>
            <a:fld id="{022C5F83-EF3B-4959-8934-583DD9A54931}" type="slidenum">
              <a:rPr lang="en-CA" smtClean="0"/>
              <a:t>70</a:t>
            </a:fld>
            <a:endParaRPr lang="en-CA"/>
          </a:p>
        </p:txBody>
      </p:sp>
    </p:spTree>
    <p:extLst>
      <p:ext uri="{BB962C8B-B14F-4D97-AF65-F5344CB8AC3E}">
        <p14:creationId xmlns:p14="http://schemas.microsoft.com/office/powerpoint/2010/main" val="281351601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Multilevel Paging is a paging scheme that consists of two or more levels of page tables in a hierarchical manner. It is also known as hierarchical paging. The entries of the level 1 page table are pointers to a level 2 page table and entries of the level 2 page tables are pointers to a level 3 page table and so on. The entries of the last level page table store actual frame information. Level 1 contains a single-page table and the address of that table is stored in PTBR (Page Table Base Register).</a:t>
            </a:r>
          </a:p>
          <a:p>
            <a:endParaRPr lang="en-CA" dirty="0"/>
          </a:p>
          <a:p>
            <a:r>
              <a:rPr lang="en-CA" dirty="0"/>
              <a:t>Why it is required?</a:t>
            </a:r>
          </a:p>
          <a:p>
            <a:endParaRPr lang="en-CA" dirty="0"/>
          </a:p>
          <a:p>
            <a:r>
              <a:rPr lang="en-CA" dirty="0"/>
              <a:t>If the frame size of the main memory is smaller than the page size and the process cannot fit that way then we divide the pages into further pages, and this concept is known as multilevel paging.</a:t>
            </a:r>
          </a:p>
        </p:txBody>
      </p:sp>
      <p:sp>
        <p:nvSpPr>
          <p:cNvPr id="4" name="Slide Number Placeholder 3"/>
          <p:cNvSpPr>
            <a:spLocks noGrp="1"/>
          </p:cNvSpPr>
          <p:nvPr>
            <p:ph type="sldNum" sz="quarter" idx="5"/>
          </p:nvPr>
        </p:nvSpPr>
        <p:spPr/>
        <p:txBody>
          <a:bodyPr/>
          <a:lstStyle/>
          <a:p>
            <a:fld id="{022C5F83-EF3B-4959-8934-583DD9A54931}" type="slidenum">
              <a:rPr lang="en-CA" smtClean="0"/>
              <a:t>71</a:t>
            </a:fld>
            <a:endParaRPr lang="en-CA"/>
          </a:p>
        </p:txBody>
      </p:sp>
    </p:spTree>
    <p:extLst>
      <p:ext uri="{BB962C8B-B14F-4D97-AF65-F5344CB8AC3E}">
        <p14:creationId xmlns:p14="http://schemas.microsoft.com/office/powerpoint/2010/main" val="35431153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Static: load the program prior to execution</a:t>
            </a:r>
          </a:p>
          <a:p>
            <a:r>
              <a:rPr lang="en-CA" dirty="0"/>
              <a:t>Dynamic: load parts of the program as needed during execution</a:t>
            </a:r>
          </a:p>
          <a:p>
            <a:endParaRPr lang="en-CA" dirty="0"/>
          </a:p>
          <a:p>
            <a:r>
              <a:rPr lang="en-CA" dirty="0"/>
              <a:t>Consider a program made up of modules, where each module contains a different purpose: main, function1, etc. each module can be compiled separately</a:t>
            </a:r>
          </a:p>
          <a:p>
            <a:r>
              <a:rPr lang="en-CA" dirty="0"/>
              <a:t>Linking allows to combine all these modules into an executable file. </a:t>
            </a:r>
          </a:p>
          <a:p>
            <a:r>
              <a:rPr lang="en-CA" dirty="0"/>
              <a:t>Invoking the cc program will be compiling them solely creates object modules (file.obj), and then links them, as in it combines the different parts of a program (creating a reference between the modules)</a:t>
            </a:r>
          </a:p>
          <a:p>
            <a:endParaRPr lang="en-CA" dirty="0"/>
          </a:p>
          <a:p>
            <a:r>
              <a:rPr lang="en-CA" b="0" i="0" dirty="0">
                <a:solidFill>
                  <a:srgbClr val="444444"/>
                </a:solidFill>
                <a:effectLst/>
                <a:latin typeface="Open Sans" panose="020B0606030504020204" pitchFamily="34" charset="0"/>
              </a:rPr>
              <a:t>Static linking is the process of copying all library modules used in the program into the final executable image. In contrast, dynamic linking is the process of loading the external shared libraries into the program and then binds those shared libraries dynamically to the program. Thus, this is the main difference between static linking and dynamic linking.</a:t>
            </a:r>
          </a:p>
          <a:p>
            <a:endParaRPr lang="en-CA" b="0" i="0" dirty="0">
              <a:solidFill>
                <a:srgbClr val="444444"/>
              </a:solidFill>
              <a:effectLst/>
              <a:latin typeface="Open Sans" panose="020B0606030504020204" pitchFamily="34" charset="0"/>
            </a:endParaRPr>
          </a:p>
          <a:p>
            <a:pPr algn="l" fontAlgn="base">
              <a:buFont typeface="Arial" panose="020B0604020202020204" pitchFamily="34" charset="0"/>
              <a:buChar char="•"/>
            </a:pPr>
            <a:r>
              <a:rPr lang="en-CA" b="1" i="0" dirty="0">
                <a:solidFill>
                  <a:srgbClr val="232629"/>
                </a:solidFill>
                <a:effectLst/>
                <a:latin typeface="inherit"/>
              </a:rPr>
              <a:t>Dynamic</a:t>
            </a:r>
            <a:r>
              <a:rPr lang="en-CA" b="0" i="0" dirty="0">
                <a:solidFill>
                  <a:srgbClr val="232629"/>
                </a:solidFill>
                <a:effectLst/>
                <a:latin typeface="inherit"/>
              </a:rPr>
              <a:t> linking can </a:t>
            </a:r>
            <a:r>
              <a:rPr lang="en-CA" b="1" i="0" dirty="0">
                <a:solidFill>
                  <a:srgbClr val="232629"/>
                </a:solidFill>
                <a:effectLst/>
                <a:latin typeface="inherit"/>
              </a:rPr>
              <a:t>reduce total resource consumption</a:t>
            </a:r>
            <a:r>
              <a:rPr lang="en-CA" b="0" i="0" dirty="0">
                <a:solidFill>
                  <a:srgbClr val="232629"/>
                </a:solidFill>
                <a:effectLst/>
                <a:latin typeface="inherit"/>
              </a:rPr>
              <a:t> (if more than one process shares the same library (including the version in "the same", of course)). I believe this is the argument that drives its presence in most environments. Here "resources" include disk space, RAM, and cache space. Of course, if your dynamic linker is insufficiently flexible there is a risk of </a:t>
            </a:r>
            <a:r>
              <a:rPr lang="en-CA" b="0" i="0" u="sng" dirty="0">
                <a:solidFill>
                  <a:srgbClr val="232629"/>
                </a:solidFill>
                <a:effectLst/>
                <a:latin typeface="inherit"/>
                <a:hlinkClick r:id="rId3"/>
              </a:rPr>
              <a:t>DLL hell</a:t>
            </a:r>
            <a:r>
              <a:rPr lang="en-CA" b="0" i="0" dirty="0">
                <a:solidFill>
                  <a:srgbClr val="232629"/>
                </a:solidFill>
                <a:effectLst/>
                <a:latin typeface="inherit"/>
              </a:rPr>
              <a:t>.</a:t>
            </a:r>
          </a:p>
          <a:p>
            <a:pPr algn="l" fontAlgn="base">
              <a:buFont typeface="Arial" panose="020B0604020202020204" pitchFamily="34" charset="0"/>
              <a:buChar char="•"/>
            </a:pPr>
            <a:r>
              <a:rPr lang="en-CA" b="1" i="0" dirty="0">
                <a:solidFill>
                  <a:srgbClr val="232629"/>
                </a:solidFill>
                <a:effectLst/>
                <a:latin typeface="inherit"/>
              </a:rPr>
              <a:t>Dynamic</a:t>
            </a:r>
            <a:r>
              <a:rPr lang="en-CA" b="0" i="0" dirty="0">
                <a:solidFill>
                  <a:srgbClr val="232629"/>
                </a:solidFill>
                <a:effectLst/>
                <a:latin typeface="inherit"/>
              </a:rPr>
              <a:t> linking means that bug fixes and upgrades to libraries </a:t>
            </a:r>
            <a:r>
              <a:rPr lang="en-CA" b="1" i="0" dirty="0">
                <a:solidFill>
                  <a:srgbClr val="232629"/>
                </a:solidFill>
                <a:effectLst/>
                <a:latin typeface="inherit"/>
              </a:rPr>
              <a:t>propagate</a:t>
            </a:r>
            <a:r>
              <a:rPr lang="en-CA" b="0" i="0" dirty="0">
                <a:solidFill>
                  <a:srgbClr val="232629"/>
                </a:solidFill>
                <a:effectLst/>
                <a:latin typeface="inherit"/>
              </a:rPr>
              <a:t> to improve </a:t>
            </a:r>
            <a:r>
              <a:rPr lang="en-CA" b="0" i="1" dirty="0">
                <a:solidFill>
                  <a:srgbClr val="232629"/>
                </a:solidFill>
                <a:effectLst/>
                <a:latin typeface="inherit"/>
              </a:rPr>
              <a:t>your</a:t>
            </a:r>
            <a:r>
              <a:rPr lang="en-CA" b="0" i="0" dirty="0">
                <a:solidFill>
                  <a:srgbClr val="232629"/>
                </a:solidFill>
                <a:effectLst/>
                <a:latin typeface="inherit"/>
              </a:rPr>
              <a:t> product without requiring you to ship anything.</a:t>
            </a:r>
          </a:p>
          <a:p>
            <a:pPr algn="l" fontAlgn="base">
              <a:buFont typeface="Arial" panose="020B0604020202020204" pitchFamily="34" charset="0"/>
              <a:buChar char="•"/>
            </a:pPr>
            <a:r>
              <a:rPr lang="en-CA" b="1" i="0" dirty="0">
                <a:solidFill>
                  <a:srgbClr val="232629"/>
                </a:solidFill>
                <a:effectLst/>
                <a:latin typeface="inherit"/>
              </a:rPr>
              <a:t>Plugins</a:t>
            </a:r>
            <a:r>
              <a:rPr lang="en-CA" b="0" i="0" dirty="0">
                <a:solidFill>
                  <a:srgbClr val="232629"/>
                </a:solidFill>
                <a:effectLst/>
                <a:latin typeface="inherit"/>
              </a:rPr>
              <a:t> always call for </a:t>
            </a:r>
            <a:r>
              <a:rPr lang="en-CA" b="1" i="0" dirty="0">
                <a:solidFill>
                  <a:srgbClr val="232629"/>
                </a:solidFill>
                <a:effectLst/>
                <a:latin typeface="inherit"/>
              </a:rPr>
              <a:t>dynamic</a:t>
            </a:r>
            <a:r>
              <a:rPr lang="en-CA" b="0" i="0" dirty="0">
                <a:solidFill>
                  <a:srgbClr val="232629"/>
                </a:solidFill>
                <a:effectLst/>
                <a:latin typeface="inherit"/>
              </a:rPr>
              <a:t> linking.</a:t>
            </a:r>
          </a:p>
          <a:p>
            <a:pPr algn="l" fontAlgn="base">
              <a:buFont typeface="Arial" panose="020B0604020202020204" pitchFamily="34" charset="0"/>
              <a:buChar char="•"/>
            </a:pPr>
            <a:r>
              <a:rPr lang="en-CA" b="1" i="0" dirty="0">
                <a:solidFill>
                  <a:srgbClr val="232629"/>
                </a:solidFill>
                <a:effectLst/>
                <a:latin typeface="inherit"/>
              </a:rPr>
              <a:t>Static</a:t>
            </a:r>
            <a:r>
              <a:rPr lang="en-CA" b="0" i="0" dirty="0">
                <a:solidFill>
                  <a:srgbClr val="232629"/>
                </a:solidFill>
                <a:effectLst/>
                <a:latin typeface="inherit"/>
              </a:rPr>
              <a:t> linking, means that you can know the code will run in very </a:t>
            </a:r>
            <a:r>
              <a:rPr lang="en-CA" b="1" i="0" dirty="0">
                <a:solidFill>
                  <a:srgbClr val="232629"/>
                </a:solidFill>
                <a:effectLst/>
                <a:latin typeface="inherit"/>
              </a:rPr>
              <a:t>limited environments</a:t>
            </a:r>
            <a:r>
              <a:rPr lang="en-CA" b="0" i="0" dirty="0">
                <a:solidFill>
                  <a:srgbClr val="232629"/>
                </a:solidFill>
                <a:effectLst/>
                <a:latin typeface="inherit"/>
              </a:rPr>
              <a:t> (early in the boot process, or in rescue mode).</a:t>
            </a:r>
          </a:p>
          <a:p>
            <a:pPr algn="l" fontAlgn="base">
              <a:buFont typeface="Arial" panose="020B0604020202020204" pitchFamily="34" charset="0"/>
              <a:buChar char="•"/>
            </a:pPr>
            <a:r>
              <a:rPr lang="en-CA" b="1" i="0" dirty="0">
                <a:solidFill>
                  <a:srgbClr val="232629"/>
                </a:solidFill>
                <a:effectLst/>
                <a:latin typeface="inherit"/>
              </a:rPr>
              <a:t>Static</a:t>
            </a:r>
            <a:r>
              <a:rPr lang="en-CA" b="0" i="0" dirty="0">
                <a:solidFill>
                  <a:srgbClr val="232629"/>
                </a:solidFill>
                <a:effectLst/>
                <a:latin typeface="inherit"/>
              </a:rPr>
              <a:t> linking can make binaries </a:t>
            </a:r>
            <a:r>
              <a:rPr lang="en-CA" b="1" i="0" dirty="0">
                <a:solidFill>
                  <a:srgbClr val="232629"/>
                </a:solidFill>
                <a:effectLst/>
                <a:latin typeface="inherit"/>
              </a:rPr>
              <a:t>easier to distribute</a:t>
            </a:r>
            <a:r>
              <a:rPr lang="en-CA" b="0" i="0" dirty="0">
                <a:solidFill>
                  <a:srgbClr val="232629"/>
                </a:solidFill>
                <a:effectLst/>
                <a:latin typeface="inherit"/>
              </a:rPr>
              <a:t> to diverse user environments (at the cost of sending a larger and more resource-hungry program).</a:t>
            </a:r>
          </a:p>
          <a:p>
            <a:pPr algn="l" fontAlgn="base">
              <a:buFont typeface="Arial" panose="020B0604020202020204" pitchFamily="34" charset="0"/>
              <a:buChar char="•"/>
            </a:pPr>
            <a:r>
              <a:rPr lang="en-CA" b="1" i="0" dirty="0">
                <a:solidFill>
                  <a:srgbClr val="232629"/>
                </a:solidFill>
                <a:effectLst/>
                <a:latin typeface="inherit"/>
              </a:rPr>
              <a:t>Static</a:t>
            </a:r>
            <a:r>
              <a:rPr lang="en-CA" b="0" i="0" dirty="0">
                <a:solidFill>
                  <a:srgbClr val="232629"/>
                </a:solidFill>
                <a:effectLst/>
                <a:latin typeface="inherit"/>
              </a:rPr>
              <a:t> linking may allow slightly </a:t>
            </a:r>
            <a:r>
              <a:rPr lang="en-CA" b="1" i="0" dirty="0">
                <a:solidFill>
                  <a:srgbClr val="232629"/>
                </a:solidFill>
                <a:effectLst/>
                <a:latin typeface="inherit"/>
              </a:rPr>
              <a:t>faster </a:t>
            </a:r>
            <a:r>
              <a:rPr lang="en-CA" b="1" i="0" dirty="0" err="1">
                <a:solidFill>
                  <a:srgbClr val="232629"/>
                </a:solidFill>
                <a:effectLst/>
                <a:latin typeface="inherit"/>
              </a:rPr>
              <a:t>startup</a:t>
            </a:r>
            <a:r>
              <a:rPr lang="en-CA" b="0" i="0" dirty="0">
                <a:solidFill>
                  <a:srgbClr val="232629"/>
                </a:solidFill>
                <a:effectLst/>
                <a:latin typeface="inherit"/>
              </a:rPr>
              <a:t> times, but this depends to some degree on both the size and complexity of your program </a:t>
            </a:r>
            <a:r>
              <a:rPr lang="en-CA" b="0" i="1" dirty="0">
                <a:solidFill>
                  <a:srgbClr val="232629"/>
                </a:solidFill>
                <a:effectLst/>
                <a:latin typeface="inherit"/>
              </a:rPr>
              <a:t>and</a:t>
            </a:r>
            <a:r>
              <a:rPr lang="en-CA" b="0" i="0" dirty="0">
                <a:solidFill>
                  <a:srgbClr val="232629"/>
                </a:solidFill>
                <a:effectLst/>
                <a:latin typeface="inherit"/>
              </a:rPr>
              <a:t> on the details of the OS's loading strategy.</a:t>
            </a:r>
          </a:p>
          <a:p>
            <a:endParaRPr lang="en-CA" dirty="0"/>
          </a:p>
        </p:txBody>
      </p:sp>
      <p:sp>
        <p:nvSpPr>
          <p:cNvPr id="4" name="Slide Number Placeholder 3"/>
          <p:cNvSpPr>
            <a:spLocks noGrp="1"/>
          </p:cNvSpPr>
          <p:nvPr>
            <p:ph type="sldNum" sz="quarter" idx="5"/>
          </p:nvPr>
        </p:nvSpPr>
        <p:spPr/>
        <p:txBody>
          <a:bodyPr/>
          <a:lstStyle/>
          <a:p>
            <a:fld id="{022C5F83-EF3B-4959-8934-583DD9A54931}" type="slidenum">
              <a:rPr lang="en-CA" smtClean="0"/>
              <a:t>12</a:t>
            </a:fld>
            <a:endParaRPr lang="en-CA"/>
          </a:p>
        </p:txBody>
      </p:sp>
    </p:spTree>
    <p:extLst>
      <p:ext uri="{BB962C8B-B14F-4D97-AF65-F5344CB8AC3E}">
        <p14:creationId xmlns:p14="http://schemas.microsoft.com/office/powerpoint/2010/main" val="11777147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Loading is to find free space in memory and put modules in those spaces.</a:t>
            </a:r>
          </a:p>
          <a:p>
            <a:endParaRPr lang="en-CA" dirty="0"/>
          </a:p>
          <a:p>
            <a:r>
              <a:rPr lang="en-CA" dirty="0"/>
              <a:t>Contiguous means that all parts of the program follow each other </a:t>
            </a:r>
          </a:p>
          <a:p>
            <a:endParaRPr lang="en-CA" dirty="0"/>
          </a:p>
          <a:p>
            <a:r>
              <a:rPr lang="en-CA" dirty="0"/>
              <a:t>Contiguous allocation means you load the modules as a whole (where modules follow each other), whereas for non-Contiguous allocation is where the modules can be loaded at different locations</a:t>
            </a:r>
          </a:p>
        </p:txBody>
      </p:sp>
      <p:sp>
        <p:nvSpPr>
          <p:cNvPr id="4" name="Slide Number Placeholder 3"/>
          <p:cNvSpPr>
            <a:spLocks noGrp="1"/>
          </p:cNvSpPr>
          <p:nvPr>
            <p:ph type="sldNum" sz="quarter" idx="5"/>
          </p:nvPr>
        </p:nvSpPr>
        <p:spPr/>
        <p:txBody>
          <a:bodyPr/>
          <a:lstStyle/>
          <a:p>
            <a:fld id="{022C5F83-EF3B-4959-8934-583DD9A54931}" type="slidenum">
              <a:rPr lang="en-CA" smtClean="0"/>
              <a:t>13</a:t>
            </a:fld>
            <a:endParaRPr lang="en-CA"/>
          </a:p>
        </p:txBody>
      </p:sp>
    </p:spTree>
    <p:extLst>
      <p:ext uri="{BB962C8B-B14F-4D97-AF65-F5344CB8AC3E}">
        <p14:creationId xmlns:p14="http://schemas.microsoft.com/office/powerpoint/2010/main" val="4105765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Logic memory, containing an address space from 0 to 500k</a:t>
            </a:r>
          </a:p>
        </p:txBody>
      </p:sp>
      <p:sp>
        <p:nvSpPr>
          <p:cNvPr id="4" name="Slide Number Placeholder 3"/>
          <p:cNvSpPr>
            <a:spLocks noGrp="1"/>
          </p:cNvSpPr>
          <p:nvPr>
            <p:ph type="sldNum" sz="quarter" idx="5"/>
          </p:nvPr>
        </p:nvSpPr>
        <p:spPr/>
        <p:txBody>
          <a:bodyPr/>
          <a:lstStyle/>
          <a:p>
            <a:fld id="{022C5F83-EF3B-4959-8934-583DD9A54931}" type="slidenum">
              <a:rPr lang="en-CA" smtClean="0"/>
              <a:t>14</a:t>
            </a:fld>
            <a:endParaRPr lang="en-CA"/>
          </a:p>
        </p:txBody>
      </p:sp>
    </p:spTree>
    <p:extLst>
      <p:ext uri="{BB962C8B-B14F-4D97-AF65-F5344CB8AC3E}">
        <p14:creationId xmlns:p14="http://schemas.microsoft.com/office/powerpoint/2010/main" val="7504663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0" i="0" dirty="0">
                <a:solidFill>
                  <a:srgbClr val="000000"/>
                </a:solidFill>
                <a:effectLst/>
                <a:latin typeface="Lato" panose="020F0502020204030203" pitchFamily="34" charset="0"/>
              </a:rPr>
              <a:t>When you have a source program, you invoke the compiler to produce a module object and then you invoke the linker, and this will link this module object with other libraries and then you produce what is called a module with all linked together, and then load the program (the executable program) into main memory</a:t>
            </a:r>
            <a:endParaRPr lang="en-CA" b="0" dirty="0"/>
          </a:p>
        </p:txBody>
      </p:sp>
      <p:sp>
        <p:nvSpPr>
          <p:cNvPr id="4" name="Slide Number Placeholder 3"/>
          <p:cNvSpPr>
            <a:spLocks noGrp="1"/>
          </p:cNvSpPr>
          <p:nvPr>
            <p:ph type="sldNum" sz="quarter" idx="5"/>
          </p:nvPr>
        </p:nvSpPr>
        <p:spPr/>
        <p:txBody>
          <a:bodyPr/>
          <a:lstStyle/>
          <a:p>
            <a:fld id="{022C5F83-EF3B-4959-8934-583DD9A54931}" type="slidenum">
              <a:rPr lang="en-CA" smtClean="0"/>
              <a:t>15</a:t>
            </a:fld>
            <a:endParaRPr lang="en-CA"/>
          </a:p>
        </p:txBody>
      </p:sp>
    </p:spTree>
    <p:extLst>
      <p:ext uri="{BB962C8B-B14F-4D97-AF65-F5344CB8AC3E}">
        <p14:creationId xmlns:p14="http://schemas.microsoft.com/office/powerpoint/2010/main" val="2798449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109878" y="321056"/>
            <a:ext cx="6924243" cy="812800"/>
          </a:xfrm>
          <a:prstGeom prst="rect">
            <a:avLst/>
          </a:prstGeom>
        </p:spPr>
        <p:txBody>
          <a:bodyPr wrap="square" lIns="0" tIns="0" rIns="0" bIns="0">
            <a:spAutoFit/>
          </a:bodyPr>
          <a:lstStyle>
            <a:lvl1pPr>
              <a:defRPr sz="2800" b="1" i="0">
                <a:solidFill>
                  <a:srgbClr val="336699"/>
                </a:solidFill>
                <a:latin typeface="Liberation Sans Narrow"/>
                <a:cs typeface="Liberation Sans Narrow"/>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400" b="0" i="0">
                <a:solidFill>
                  <a:srgbClr val="FF9966"/>
                </a:solidFill>
                <a:latin typeface="Arial"/>
                <a:cs typeface="Arial"/>
              </a:defRPr>
            </a:lvl1pPr>
          </a:lstStyle>
          <a:p>
            <a:pPr marL="12700">
              <a:lnSpc>
                <a:spcPts val="1650"/>
              </a:lnSpc>
            </a:pPr>
            <a:r>
              <a:rPr dirty="0"/>
              <a:t>Module</a:t>
            </a:r>
            <a:r>
              <a:rPr spc="-95" dirty="0"/>
              <a:t> </a:t>
            </a:r>
            <a:r>
              <a:rPr dirty="0"/>
              <a:t>7</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7/25/2022</a:t>
            </a:fld>
            <a:endParaRPr lang="en-US"/>
          </a:p>
        </p:txBody>
      </p:sp>
      <p:sp>
        <p:nvSpPr>
          <p:cNvPr id="6" name="Holder 6"/>
          <p:cNvSpPr>
            <a:spLocks noGrp="1"/>
          </p:cNvSpPr>
          <p:nvPr>
            <p:ph type="sldNum" sz="quarter" idx="7"/>
          </p:nvPr>
        </p:nvSpPr>
        <p:spPr/>
        <p:txBody>
          <a:bodyPr lIns="0" tIns="0" rIns="0" bIns="0"/>
          <a:lstStyle>
            <a:lvl1pPr>
              <a:defRPr sz="1400" b="0" i="0">
                <a:solidFill>
                  <a:srgbClr val="FF9966"/>
                </a:solidFill>
                <a:latin typeface="Arial"/>
                <a:cs typeface="Arial"/>
              </a:defRPr>
            </a:lvl1pPr>
          </a:lstStyle>
          <a:p>
            <a:pPr marL="38100">
              <a:lnSpc>
                <a:spcPts val="165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336699"/>
                </a:solidFill>
                <a:latin typeface="Liberation Sans Narrow"/>
                <a:cs typeface="Liberation Sans Narrow"/>
              </a:defRPr>
            </a:lvl1pPr>
          </a:lstStyle>
          <a:p>
            <a:endParaRPr/>
          </a:p>
        </p:txBody>
      </p:sp>
      <p:sp>
        <p:nvSpPr>
          <p:cNvPr id="3" name="Holder 3"/>
          <p:cNvSpPr>
            <a:spLocks noGrp="1"/>
          </p:cNvSpPr>
          <p:nvPr>
            <p:ph type="body" idx="1"/>
          </p:nvPr>
        </p:nvSpPr>
        <p:spPr/>
        <p:txBody>
          <a:bodyPr lIns="0" tIns="0" rIns="0" bIns="0"/>
          <a:lstStyle>
            <a:lvl1pPr>
              <a:defRPr sz="2800" b="1" i="0">
                <a:solidFill>
                  <a:srgbClr val="006666"/>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1400" b="0" i="0">
                <a:solidFill>
                  <a:srgbClr val="FF9966"/>
                </a:solidFill>
                <a:latin typeface="Arial"/>
                <a:cs typeface="Arial"/>
              </a:defRPr>
            </a:lvl1pPr>
          </a:lstStyle>
          <a:p>
            <a:pPr marL="12700">
              <a:lnSpc>
                <a:spcPts val="1650"/>
              </a:lnSpc>
            </a:pPr>
            <a:r>
              <a:rPr dirty="0"/>
              <a:t>Module</a:t>
            </a:r>
            <a:r>
              <a:rPr spc="-95" dirty="0"/>
              <a:t> </a:t>
            </a:r>
            <a:r>
              <a:rPr dirty="0"/>
              <a:t>7</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7/25/2022</a:t>
            </a:fld>
            <a:endParaRPr lang="en-US"/>
          </a:p>
        </p:txBody>
      </p:sp>
      <p:sp>
        <p:nvSpPr>
          <p:cNvPr id="6" name="Holder 6"/>
          <p:cNvSpPr>
            <a:spLocks noGrp="1"/>
          </p:cNvSpPr>
          <p:nvPr>
            <p:ph type="sldNum" sz="quarter" idx="7"/>
          </p:nvPr>
        </p:nvSpPr>
        <p:spPr/>
        <p:txBody>
          <a:bodyPr lIns="0" tIns="0" rIns="0" bIns="0"/>
          <a:lstStyle>
            <a:lvl1pPr>
              <a:defRPr sz="1400" b="0" i="0">
                <a:solidFill>
                  <a:srgbClr val="FF9966"/>
                </a:solidFill>
                <a:latin typeface="Arial"/>
                <a:cs typeface="Arial"/>
              </a:defRPr>
            </a:lvl1pPr>
          </a:lstStyle>
          <a:p>
            <a:pPr marL="38100">
              <a:lnSpc>
                <a:spcPts val="165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336699"/>
                </a:solidFill>
                <a:latin typeface="Liberation Sans Narrow"/>
                <a:cs typeface="Liberation Sans Narrow"/>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400" b="0" i="0">
                <a:solidFill>
                  <a:srgbClr val="FF9966"/>
                </a:solidFill>
                <a:latin typeface="Arial"/>
                <a:cs typeface="Arial"/>
              </a:defRPr>
            </a:lvl1pPr>
          </a:lstStyle>
          <a:p>
            <a:pPr marL="12700">
              <a:lnSpc>
                <a:spcPts val="1650"/>
              </a:lnSpc>
            </a:pPr>
            <a:r>
              <a:rPr dirty="0"/>
              <a:t>Module</a:t>
            </a:r>
            <a:r>
              <a:rPr spc="-95" dirty="0"/>
              <a:t> </a:t>
            </a:r>
            <a:r>
              <a:rPr dirty="0"/>
              <a:t>7</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7/25/2022</a:t>
            </a:fld>
            <a:endParaRPr lang="en-US"/>
          </a:p>
        </p:txBody>
      </p:sp>
      <p:sp>
        <p:nvSpPr>
          <p:cNvPr id="7" name="Holder 7"/>
          <p:cNvSpPr>
            <a:spLocks noGrp="1"/>
          </p:cNvSpPr>
          <p:nvPr>
            <p:ph type="sldNum" sz="quarter" idx="7"/>
          </p:nvPr>
        </p:nvSpPr>
        <p:spPr/>
        <p:txBody>
          <a:bodyPr lIns="0" tIns="0" rIns="0" bIns="0"/>
          <a:lstStyle>
            <a:lvl1pPr>
              <a:defRPr sz="1400" b="0" i="0">
                <a:solidFill>
                  <a:srgbClr val="FF9966"/>
                </a:solidFill>
                <a:latin typeface="Arial"/>
                <a:cs typeface="Arial"/>
              </a:defRPr>
            </a:lvl1pPr>
          </a:lstStyle>
          <a:p>
            <a:pPr marL="38100">
              <a:lnSpc>
                <a:spcPts val="165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336699"/>
                </a:solidFill>
                <a:latin typeface="Liberation Sans Narrow"/>
                <a:cs typeface="Liberation Sans Narrow"/>
              </a:defRPr>
            </a:lvl1pPr>
          </a:lstStyle>
          <a:p>
            <a:endParaRPr/>
          </a:p>
        </p:txBody>
      </p:sp>
      <p:sp>
        <p:nvSpPr>
          <p:cNvPr id="3" name="Holder 3"/>
          <p:cNvSpPr>
            <a:spLocks noGrp="1"/>
          </p:cNvSpPr>
          <p:nvPr>
            <p:ph type="ftr" sz="quarter" idx="5"/>
          </p:nvPr>
        </p:nvSpPr>
        <p:spPr/>
        <p:txBody>
          <a:bodyPr lIns="0" tIns="0" rIns="0" bIns="0"/>
          <a:lstStyle>
            <a:lvl1pPr>
              <a:defRPr sz="1400" b="0" i="0">
                <a:solidFill>
                  <a:srgbClr val="FF9966"/>
                </a:solidFill>
                <a:latin typeface="Arial"/>
                <a:cs typeface="Arial"/>
              </a:defRPr>
            </a:lvl1pPr>
          </a:lstStyle>
          <a:p>
            <a:pPr marL="12700">
              <a:lnSpc>
                <a:spcPts val="1650"/>
              </a:lnSpc>
            </a:pPr>
            <a:r>
              <a:rPr dirty="0"/>
              <a:t>Module</a:t>
            </a:r>
            <a:r>
              <a:rPr spc="-95" dirty="0"/>
              <a:t> </a:t>
            </a:r>
            <a:r>
              <a:rPr dirty="0"/>
              <a:t>7</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7/25/2022</a:t>
            </a:fld>
            <a:endParaRPr lang="en-US"/>
          </a:p>
        </p:txBody>
      </p:sp>
      <p:sp>
        <p:nvSpPr>
          <p:cNvPr id="5" name="Holder 5"/>
          <p:cNvSpPr>
            <a:spLocks noGrp="1"/>
          </p:cNvSpPr>
          <p:nvPr>
            <p:ph type="sldNum" sz="quarter" idx="7"/>
          </p:nvPr>
        </p:nvSpPr>
        <p:spPr/>
        <p:txBody>
          <a:bodyPr lIns="0" tIns="0" rIns="0" bIns="0"/>
          <a:lstStyle>
            <a:lvl1pPr>
              <a:defRPr sz="1400" b="0" i="0">
                <a:solidFill>
                  <a:srgbClr val="FF9966"/>
                </a:solidFill>
                <a:latin typeface="Arial"/>
                <a:cs typeface="Arial"/>
              </a:defRPr>
            </a:lvl1pPr>
          </a:lstStyle>
          <a:p>
            <a:pPr marL="38100">
              <a:lnSpc>
                <a:spcPts val="165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842773"/>
            <a:ext cx="1025648" cy="6015223"/>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932688" y="342900"/>
            <a:ext cx="2237994" cy="677417"/>
          </a:xfrm>
          <a:prstGeom prst="rect">
            <a:avLst/>
          </a:prstGeom>
          <a:blipFill>
            <a:blip r:embed="rId3" cstate="print"/>
            <a:stretch>
              <a:fillRect/>
            </a:stretch>
          </a:blipFill>
        </p:spPr>
        <p:txBody>
          <a:bodyPr wrap="square" lIns="0" tIns="0" rIns="0" bIns="0" rtlCol="0"/>
          <a:lstStyle/>
          <a:p>
            <a:endParaRPr/>
          </a:p>
        </p:txBody>
      </p:sp>
      <p:sp>
        <p:nvSpPr>
          <p:cNvPr id="18" name="bg object 18"/>
          <p:cNvSpPr/>
          <p:nvPr/>
        </p:nvSpPr>
        <p:spPr>
          <a:xfrm>
            <a:off x="2767583" y="342900"/>
            <a:ext cx="613409" cy="677417"/>
          </a:xfrm>
          <a:prstGeom prst="rect">
            <a:avLst/>
          </a:prstGeom>
          <a:blipFill>
            <a:blip r:embed="rId4" cstate="print"/>
            <a:stretch>
              <a:fillRect/>
            </a:stretch>
          </a:blipFill>
        </p:spPr>
        <p:txBody>
          <a:bodyPr wrap="square" lIns="0" tIns="0" rIns="0" bIns="0" rtlCol="0"/>
          <a:lstStyle/>
          <a:p>
            <a:endParaRPr/>
          </a:p>
        </p:txBody>
      </p:sp>
      <p:sp>
        <p:nvSpPr>
          <p:cNvPr id="19" name="bg object 19"/>
          <p:cNvSpPr/>
          <p:nvPr/>
        </p:nvSpPr>
        <p:spPr>
          <a:xfrm>
            <a:off x="2977895" y="342900"/>
            <a:ext cx="5703570" cy="677417"/>
          </a:xfrm>
          <a:prstGeom prst="rect">
            <a:avLst/>
          </a:prstGeom>
          <a:blipFill>
            <a:blip r:embed="rId5" cstate="print"/>
            <a:stretch>
              <a:fillRect/>
            </a:stretch>
          </a:blipFill>
        </p:spPr>
        <p:txBody>
          <a:bodyPr wrap="square" lIns="0" tIns="0" rIns="0" bIns="0" rtlCol="0"/>
          <a:lstStyle/>
          <a:p>
            <a:endParaRPr/>
          </a:p>
        </p:txBody>
      </p:sp>
      <p:sp>
        <p:nvSpPr>
          <p:cNvPr id="20" name="bg object 20"/>
          <p:cNvSpPr/>
          <p:nvPr/>
        </p:nvSpPr>
        <p:spPr>
          <a:xfrm>
            <a:off x="932688" y="598931"/>
            <a:ext cx="1985010" cy="677418"/>
          </a:xfrm>
          <a:prstGeom prst="rect">
            <a:avLst/>
          </a:prstGeom>
          <a:blipFill>
            <a:blip r:embed="rId6"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1400" b="0" i="0">
                <a:solidFill>
                  <a:srgbClr val="FF9966"/>
                </a:solidFill>
                <a:latin typeface="Arial"/>
                <a:cs typeface="Arial"/>
              </a:defRPr>
            </a:lvl1pPr>
          </a:lstStyle>
          <a:p>
            <a:pPr marL="12700">
              <a:lnSpc>
                <a:spcPts val="1650"/>
              </a:lnSpc>
            </a:pPr>
            <a:r>
              <a:rPr dirty="0"/>
              <a:t>Module</a:t>
            </a:r>
            <a:r>
              <a:rPr spc="-95" dirty="0"/>
              <a:t> </a:t>
            </a:r>
            <a:r>
              <a:rPr dirty="0"/>
              <a:t>7</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7/25/2022</a:t>
            </a:fld>
            <a:endParaRPr lang="en-US"/>
          </a:p>
        </p:txBody>
      </p:sp>
      <p:sp>
        <p:nvSpPr>
          <p:cNvPr id="4" name="Holder 4"/>
          <p:cNvSpPr>
            <a:spLocks noGrp="1"/>
          </p:cNvSpPr>
          <p:nvPr>
            <p:ph type="sldNum" sz="quarter" idx="7"/>
          </p:nvPr>
        </p:nvSpPr>
        <p:spPr/>
        <p:txBody>
          <a:bodyPr lIns="0" tIns="0" rIns="0" bIns="0"/>
          <a:lstStyle>
            <a:lvl1pPr>
              <a:defRPr sz="1400" b="0" i="0">
                <a:solidFill>
                  <a:srgbClr val="FF9966"/>
                </a:solidFill>
                <a:latin typeface="Arial"/>
                <a:cs typeface="Arial"/>
              </a:defRPr>
            </a:lvl1pPr>
          </a:lstStyle>
          <a:p>
            <a:pPr marL="38100">
              <a:lnSpc>
                <a:spcPts val="165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842773"/>
            <a:ext cx="1025648" cy="6015223"/>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1135735" y="296621"/>
            <a:ext cx="6872528" cy="514350"/>
          </a:xfrm>
          <a:prstGeom prst="rect">
            <a:avLst/>
          </a:prstGeom>
        </p:spPr>
        <p:txBody>
          <a:bodyPr wrap="square" lIns="0" tIns="0" rIns="0" bIns="0">
            <a:spAutoFit/>
          </a:bodyPr>
          <a:lstStyle>
            <a:lvl1pPr>
              <a:defRPr sz="3200" b="1" i="0">
                <a:solidFill>
                  <a:srgbClr val="336699"/>
                </a:solidFill>
                <a:latin typeface="Liberation Sans Narrow"/>
                <a:cs typeface="Liberation Sans Narrow"/>
              </a:defRPr>
            </a:lvl1pPr>
          </a:lstStyle>
          <a:p>
            <a:endParaRPr/>
          </a:p>
        </p:txBody>
      </p:sp>
      <p:sp>
        <p:nvSpPr>
          <p:cNvPr id="3" name="Holder 3"/>
          <p:cNvSpPr>
            <a:spLocks noGrp="1"/>
          </p:cNvSpPr>
          <p:nvPr>
            <p:ph type="body" idx="1"/>
          </p:nvPr>
        </p:nvSpPr>
        <p:spPr>
          <a:xfrm>
            <a:off x="448691" y="1248283"/>
            <a:ext cx="8246617" cy="3842385"/>
          </a:xfrm>
          <a:prstGeom prst="rect">
            <a:avLst/>
          </a:prstGeom>
        </p:spPr>
        <p:txBody>
          <a:bodyPr wrap="square" lIns="0" tIns="0" rIns="0" bIns="0">
            <a:spAutoFit/>
          </a:bodyPr>
          <a:lstStyle>
            <a:lvl1pPr>
              <a:defRPr sz="2800" b="1" i="0">
                <a:solidFill>
                  <a:srgbClr val="006666"/>
                </a:solidFill>
                <a:latin typeface="Arial"/>
                <a:cs typeface="Arial"/>
              </a:defRPr>
            </a:lvl1pPr>
          </a:lstStyle>
          <a:p>
            <a:endParaRPr/>
          </a:p>
        </p:txBody>
      </p:sp>
      <p:sp>
        <p:nvSpPr>
          <p:cNvPr id="4" name="Holder 4"/>
          <p:cNvSpPr>
            <a:spLocks noGrp="1"/>
          </p:cNvSpPr>
          <p:nvPr>
            <p:ph type="ftr" sz="quarter" idx="5"/>
          </p:nvPr>
        </p:nvSpPr>
        <p:spPr>
          <a:xfrm>
            <a:off x="79349" y="6522338"/>
            <a:ext cx="755650" cy="224790"/>
          </a:xfrm>
          <a:prstGeom prst="rect">
            <a:avLst/>
          </a:prstGeom>
        </p:spPr>
        <p:txBody>
          <a:bodyPr wrap="square" lIns="0" tIns="0" rIns="0" bIns="0">
            <a:spAutoFit/>
          </a:bodyPr>
          <a:lstStyle>
            <a:lvl1pPr>
              <a:defRPr sz="1400" b="0" i="0">
                <a:solidFill>
                  <a:srgbClr val="FF9966"/>
                </a:solidFill>
                <a:latin typeface="Arial"/>
                <a:cs typeface="Arial"/>
              </a:defRPr>
            </a:lvl1pPr>
          </a:lstStyle>
          <a:p>
            <a:pPr marL="12700">
              <a:lnSpc>
                <a:spcPts val="1650"/>
              </a:lnSpc>
            </a:pPr>
            <a:r>
              <a:rPr dirty="0"/>
              <a:t>Module</a:t>
            </a:r>
            <a:r>
              <a:rPr spc="-95" dirty="0"/>
              <a:t> </a:t>
            </a:r>
            <a:r>
              <a:rPr dirty="0"/>
              <a:t>7</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7/25/2022</a:t>
            </a:fld>
            <a:endParaRPr lang="en-US"/>
          </a:p>
        </p:txBody>
      </p:sp>
      <p:sp>
        <p:nvSpPr>
          <p:cNvPr id="6" name="Holder 6"/>
          <p:cNvSpPr>
            <a:spLocks noGrp="1"/>
          </p:cNvSpPr>
          <p:nvPr>
            <p:ph type="sldNum" sz="quarter" idx="7"/>
          </p:nvPr>
        </p:nvSpPr>
        <p:spPr>
          <a:xfrm>
            <a:off x="8556370" y="6522338"/>
            <a:ext cx="274320" cy="224790"/>
          </a:xfrm>
          <a:prstGeom prst="rect">
            <a:avLst/>
          </a:prstGeom>
        </p:spPr>
        <p:txBody>
          <a:bodyPr wrap="square" lIns="0" tIns="0" rIns="0" bIns="0">
            <a:spAutoFit/>
          </a:bodyPr>
          <a:lstStyle>
            <a:lvl1pPr>
              <a:defRPr sz="1400" b="0" i="0">
                <a:solidFill>
                  <a:srgbClr val="FF9966"/>
                </a:solidFill>
                <a:latin typeface="Arial"/>
                <a:cs typeface="Arial"/>
              </a:defRPr>
            </a:lvl1pPr>
          </a:lstStyle>
          <a:p>
            <a:pPr marL="38100">
              <a:lnSpc>
                <a:spcPts val="165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10.png"/><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37.png"/><Relationship Id="rId4" Type="http://schemas.openxmlformats.org/officeDocument/2006/relationships/image" Target="../media/image20.png"/></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4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5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5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35.png"/></Relationships>
</file>

<file path=ppt/slides/_rels/slide5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60.jpg"/><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8.xm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12.png"/></Relationships>
</file>

<file path=ppt/slides/_rels/slide6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6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1.png"/></Relationships>
</file>

<file path=ppt/slides/_rels/slide6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1.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19.png"/></Relationships>
</file>

<file path=ppt/slides/_rels/slide6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7.xml.rels><?xml version="1.0" encoding="UTF-8" standalone="yes"?>
<Relationships xmlns="http://schemas.openxmlformats.org/package/2006/relationships"><Relationship Id="rId3" Type="http://schemas.openxmlformats.org/officeDocument/2006/relationships/image" Target="../media/image65.jpg"/><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image" Target="../media/image66.jpg"/><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3" Type="http://schemas.openxmlformats.org/officeDocument/2006/relationships/image" Target="../media/image67.png"/><Relationship Id="rId7" Type="http://schemas.openxmlformats.org/officeDocument/2006/relationships/image" Target="../media/image71.png"/><Relationship Id="rId2" Type="http://schemas.openxmlformats.org/officeDocument/2006/relationships/notesSlide" Target="../notesSlides/notesSlide56.xml"/><Relationship Id="rId1" Type="http://schemas.openxmlformats.org/officeDocument/2006/relationships/slideLayout" Target="../slideLayouts/slideLayout4.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s>
</file>

<file path=ppt/slides/_rels/slide7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7.xml"/><Relationship Id="rId1" Type="http://schemas.openxmlformats.org/officeDocument/2006/relationships/slideLayout" Target="../slideLayouts/slideLayout1.xml"/><Relationship Id="rId4" Type="http://schemas.openxmlformats.org/officeDocument/2006/relationships/image" Target="../media/image72.png"/></Relationships>
</file>

<file path=ppt/slides/_rels/slide7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p:nvPr/>
        </p:nvSpPr>
        <p:spPr>
          <a:xfrm>
            <a:off x="1070254" y="983996"/>
            <a:ext cx="5587365" cy="574040"/>
          </a:xfrm>
          <a:prstGeom prst="rect">
            <a:avLst/>
          </a:prstGeom>
        </p:spPr>
        <p:txBody>
          <a:bodyPr vert="horz" wrap="square" lIns="0" tIns="12700" rIns="0" bIns="0" rtlCol="0">
            <a:spAutoFit/>
          </a:bodyPr>
          <a:lstStyle/>
          <a:p>
            <a:pPr marL="12700">
              <a:lnSpc>
                <a:spcPct val="100000"/>
              </a:lnSpc>
              <a:spcBef>
                <a:spcPts val="100"/>
              </a:spcBef>
            </a:pPr>
            <a:r>
              <a:rPr sz="3600" b="1" spc="-10" dirty="0">
                <a:solidFill>
                  <a:srgbClr val="336699"/>
                </a:solidFill>
                <a:latin typeface="Liberation Sans Narrow"/>
                <a:cs typeface="Liberation Sans Narrow"/>
              </a:rPr>
              <a:t>Module </a:t>
            </a:r>
            <a:r>
              <a:rPr sz="3600" b="1" dirty="0">
                <a:solidFill>
                  <a:srgbClr val="336699"/>
                </a:solidFill>
                <a:latin typeface="Liberation Sans Narrow"/>
                <a:cs typeface="Liberation Sans Narrow"/>
              </a:rPr>
              <a:t>7 </a:t>
            </a:r>
            <a:r>
              <a:rPr sz="3600" b="1" spc="-5" dirty="0">
                <a:solidFill>
                  <a:srgbClr val="336699"/>
                </a:solidFill>
                <a:latin typeface="Liberation Sans Narrow"/>
                <a:cs typeface="Liberation Sans Narrow"/>
              </a:rPr>
              <a:t>Memory</a:t>
            </a:r>
            <a:r>
              <a:rPr sz="3600" b="1" spc="-35" dirty="0">
                <a:solidFill>
                  <a:srgbClr val="336699"/>
                </a:solidFill>
                <a:latin typeface="Liberation Sans Narrow"/>
                <a:cs typeface="Liberation Sans Narrow"/>
              </a:rPr>
              <a:t> </a:t>
            </a:r>
            <a:r>
              <a:rPr sz="3600" b="1" spc="-5" dirty="0">
                <a:solidFill>
                  <a:srgbClr val="336699"/>
                </a:solidFill>
                <a:latin typeface="Liberation Sans Narrow"/>
                <a:cs typeface="Liberation Sans Narrow"/>
              </a:rPr>
              <a:t>Management</a:t>
            </a:r>
            <a:endParaRPr sz="3600">
              <a:latin typeface="Liberation Sans Narrow"/>
              <a:cs typeface="Liberation Sans Narrow"/>
            </a:endParaRPr>
          </a:p>
        </p:txBody>
      </p:sp>
      <p:sp>
        <p:nvSpPr>
          <p:cNvPr id="9" name="object 9"/>
          <p:cNvSpPr/>
          <p:nvPr/>
        </p:nvSpPr>
        <p:spPr>
          <a:xfrm>
            <a:off x="967739" y="2004060"/>
            <a:ext cx="4295394" cy="677418"/>
          </a:xfrm>
          <a:prstGeom prst="rect">
            <a:avLst/>
          </a:prstGeom>
          <a:blipFill>
            <a:blip r:embed="rId3" cstate="print"/>
            <a:stretch>
              <a:fillRect/>
            </a:stretch>
          </a:blipFill>
        </p:spPr>
        <p:txBody>
          <a:bodyPr wrap="square" lIns="0" tIns="0" rIns="0" bIns="0" rtlCol="0"/>
          <a:lstStyle/>
          <a:p>
            <a:endParaRPr/>
          </a:p>
        </p:txBody>
      </p:sp>
      <p:sp>
        <p:nvSpPr>
          <p:cNvPr id="10" name="object 10"/>
          <p:cNvSpPr txBox="1"/>
          <p:nvPr/>
        </p:nvSpPr>
        <p:spPr>
          <a:xfrm>
            <a:off x="1146454" y="2071496"/>
            <a:ext cx="391858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006666"/>
                </a:solidFill>
                <a:latin typeface="Arial Black"/>
                <a:cs typeface="Arial Black"/>
              </a:rPr>
              <a:t>Silberschatz: Chapter</a:t>
            </a:r>
            <a:r>
              <a:rPr sz="2400" spc="-50" dirty="0">
                <a:solidFill>
                  <a:srgbClr val="006666"/>
                </a:solidFill>
                <a:latin typeface="Arial Black"/>
                <a:cs typeface="Arial Black"/>
              </a:rPr>
              <a:t> </a:t>
            </a:r>
            <a:r>
              <a:rPr sz="2400" dirty="0">
                <a:solidFill>
                  <a:srgbClr val="006666"/>
                </a:solidFill>
                <a:latin typeface="Arial Black"/>
                <a:cs typeface="Arial Black"/>
              </a:rPr>
              <a:t>8</a:t>
            </a:r>
            <a:endParaRPr sz="2400">
              <a:latin typeface="Arial Black"/>
              <a:cs typeface="Arial Black"/>
            </a:endParaRP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7</a:t>
            </a:r>
          </a:p>
        </p:txBody>
      </p:sp>
      <p:sp>
        <p:nvSpPr>
          <p:cNvPr id="12" name="object 12"/>
          <p:cNvSpPr txBox="1"/>
          <p:nvPr/>
        </p:nvSpPr>
        <p:spPr>
          <a:xfrm>
            <a:off x="8581770" y="6522338"/>
            <a:ext cx="125095" cy="224790"/>
          </a:xfrm>
          <a:prstGeom prst="rect">
            <a:avLst/>
          </a:prstGeom>
        </p:spPr>
        <p:txBody>
          <a:bodyPr vert="horz" wrap="square" lIns="0" tIns="0" rIns="0" bIns="0" rtlCol="0">
            <a:spAutoFit/>
          </a:bodyPr>
          <a:lstStyle/>
          <a:p>
            <a:pPr marL="12700">
              <a:lnSpc>
                <a:spcPts val="1650"/>
              </a:lnSpc>
            </a:pPr>
            <a:fld id="{81D60167-4931-47E6-BA6A-407CBD079E47}" type="slidenum">
              <a:rPr sz="1400" dirty="0">
                <a:solidFill>
                  <a:srgbClr val="FF9966"/>
                </a:solidFill>
                <a:latin typeface="Arial"/>
                <a:cs typeface="Arial"/>
              </a:rPr>
              <a:t>1</a:t>
            </a:fld>
            <a:endParaRPr sz="14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2319122" cy="514350"/>
          </a:xfrm>
          <a:prstGeom prst="rect">
            <a:avLst/>
          </a:prstGeom>
        </p:spPr>
        <p:txBody>
          <a:bodyPr vert="horz" wrap="square" lIns="0" tIns="13335" rIns="0" bIns="0" rtlCol="0">
            <a:spAutoFit/>
          </a:bodyPr>
          <a:lstStyle/>
          <a:p>
            <a:pPr marL="12700">
              <a:lnSpc>
                <a:spcPct val="100000"/>
              </a:lnSpc>
              <a:spcBef>
                <a:spcPts val="105"/>
              </a:spcBef>
            </a:pPr>
            <a:r>
              <a:rPr dirty="0"/>
              <a:t>User</a:t>
            </a:r>
            <a:r>
              <a:rPr spc="-70" dirty="0"/>
              <a:t> </a:t>
            </a:r>
            <a:r>
              <a:rPr spc="-5" dirty="0"/>
              <a:t>view</a:t>
            </a:r>
          </a:p>
        </p:txBody>
      </p:sp>
      <p:sp>
        <p:nvSpPr>
          <p:cNvPr id="4" name="object 4"/>
          <p:cNvSpPr/>
          <p:nvPr/>
        </p:nvSpPr>
        <p:spPr>
          <a:xfrm>
            <a:off x="1006754" y="1475866"/>
            <a:ext cx="198119" cy="202691"/>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463928" y="1819986"/>
            <a:ext cx="271272" cy="28072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463928" y="2558160"/>
            <a:ext cx="271272" cy="280415"/>
          </a:xfrm>
          <a:prstGeom prst="rect">
            <a:avLst/>
          </a:prstGeom>
          <a:blipFill>
            <a:blip r:embed="rId3" cstate="print"/>
            <a:stretch>
              <a:fillRect/>
            </a:stretch>
          </a:blipFill>
        </p:spPr>
        <p:txBody>
          <a:bodyPr wrap="square" lIns="0" tIns="0" rIns="0" bIns="0" rtlCol="0"/>
          <a:lstStyle/>
          <a:p>
            <a:endParaRPr/>
          </a:p>
        </p:txBody>
      </p:sp>
      <p:sp>
        <p:nvSpPr>
          <p:cNvPr id="7" name="object 7"/>
          <p:cNvSpPr txBox="1">
            <a:spLocks noGrp="1"/>
          </p:cNvSpPr>
          <p:nvPr>
            <p:ph type="body" idx="1"/>
          </p:nvPr>
        </p:nvSpPr>
        <p:spPr>
          <a:prstGeom prst="rect">
            <a:avLst/>
          </a:prstGeom>
        </p:spPr>
        <p:txBody>
          <a:bodyPr vert="horz" wrap="square" lIns="0" tIns="52069" rIns="0" bIns="0" rtlCol="0">
            <a:spAutoFit/>
          </a:bodyPr>
          <a:lstStyle/>
          <a:p>
            <a:pPr marL="1301115" marR="32384" indent="-401320">
              <a:lnSpc>
                <a:spcPct val="109100"/>
              </a:lnSpc>
              <a:spcBef>
                <a:spcPts val="409"/>
              </a:spcBef>
            </a:pPr>
            <a:r>
              <a:rPr sz="2400" spc="-5" dirty="0"/>
              <a:t>Normally </a:t>
            </a:r>
            <a:r>
              <a:rPr sz="2400" spc="10" dirty="0"/>
              <a:t>we </a:t>
            </a:r>
            <a:r>
              <a:rPr sz="2400" spc="-5" dirty="0"/>
              <a:t>have several </a:t>
            </a:r>
            <a:r>
              <a:rPr sz="2400" spc="-10" dirty="0"/>
              <a:t>types </a:t>
            </a:r>
            <a:r>
              <a:rPr sz="2400" dirty="0"/>
              <a:t>of </a:t>
            </a:r>
            <a:r>
              <a:rPr sz="2400" spc="-5" dirty="0"/>
              <a:t>addressing eg.  </a:t>
            </a:r>
            <a:r>
              <a:rPr sz="2200" b="0" spc="-5" dirty="0">
                <a:latin typeface="Arial"/>
                <a:cs typeface="Arial"/>
              </a:rPr>
              <a:t>the programmer's addresses (symbolic names) are  translated at compile time into logical</a:t>
            </a:r>
            <a:r>
              <a:rPr sz="2200" b="0" spc="80" dirty="0">
                <a:latin typeface="Arial"/>
                <a:cs typeface="Arial"/>
              </a:rPr>
              <a:t> </a:t>
            </a:r>
            <a:r>
              <a:rPr sz="2200" b="0" spc="-5" dirty="0">
                <a:latin typeface="Arial"/>
                <a:cs typeface="Arial"/>
              </a:rPr>
              <a:t>addresses</a:t>
            </a:r>
            <a:endParaRPr sz="2200" dirty="0">
              <a:latin typeface="Arial"/>
              <a:cs typeface="Arial"/>
            </a:endParaRPr>
          </a:p>
          <a:p>
            <a:pPr marL="1301115" marR="5080">
              <a:lnSpc>
                <a:spcPct val="100000"/>
              </a:lnSpc>
              <a:spcBef>
                <a:spcPts val="530"/>
              </a:spcBef>
            </a:pPr>
            <a:r>
              <a:rPr sz="2200" b="0" spc="-5" dirty="0">
                <a:latin typeface="Arial"/>
                <a:cs typeface="Arial"/>
              </a:rPr>
              <a:t>these </a:t>
            </a:r>
            <a:r>
              <a:rPr sz="2200" b="0" dirty="0">
                <a:latin typeface="Arial"/>
                <a:cs typeface="Arial"/>
              </a:rPr>
              <a:t>addresses </a:t>
            </a:r>
            <a:r>
              <a:rPr sz="2200" b="0" spc="-5" dirty="0">
                <a:latin typeface="Arial"/>
                <a:cs typeface="Arial"/>
              </a:rPr>
              <a:t>are translated into physical addresses  after loading the program into memory by the address  </a:t>
            </a:r>
            <a:r>
              <a:rPr sz="2200" b="0" dirty="0">
                <a:latin typeface="Arial"/>
                <a:cs typeface="Arial"/>
              </a:rPr>
              <a:t>translation </a:t>
            </a:r>
            <a:r>
              <a:rPr sz="2200" b="0" spc="-5" dirty="0">
                <a:latin typeface="Arial"/>
                <a:cs typeface="Arial"/>
              </a:rPr>
              <a:t>unit</a:t>
            </a:r>
            <a:r>
              <a:rPr sz="2200" b="0" spc="-15" dirty="0">
                <a:latin typeface="Arial"/>
                <a:cs typeface="Arial"/>
              </a:rPr>
              <a:t> </a:t>
            </a:r>
            <a:r>
              <a:rPr sz="2200" b="0" spc="-5" dirty="0">
                <a:latin typeface="Arial"/>
                <a:cs typeface="Arial"/>
              </a:rPr>
              <a:t>(MMU)</a:t>
            </a:r>
            <a:endParaRPr sz="2200" dirty="0">
              <a:latin typeface="Arial"/>
              <a:cs typeface="Arial"/>
            </a:endParaRPr>
          </a:p>
        </p:txBody>
      </p:sp>
      <p:sp>
        <p:nvSpPr>
          <p:cNvPr id="8" name="object 8"/>
          <p:cNvSpPr/>
          <p:nvPr/>
        </p:nvSpPr>
        <p:spPr>
          <a:xfrm>
            <a:off x="1006754" y="4422394"/>
            <a:ext cx="164591" cy="167639"/>
          </a:xfrm>
          <a:prstGeom prst="rect">
            <a:avLst/>
          </a:prstGeom>
          <a:blipFill>
            <a:blip r:embed="rId4" cstate="print"/>
            <a:stretch>
              <a:fillRect/>
            </a:stretch>
          </a:blipFill>
        </p:spPr>
        <p:txBody>
          <a:bodyPr wrap="square" lIns="0" tIns="0" rIns="0" bIns="0" rtlCol="0"/>
          <a:lstStyle/>
          <a:p>
            <a:endParaRPr/>
          </a:p>
        </p:txBody>
      </p:sp>
      <p:sp>
        <p:nvSpPr>
          <p:cNvPr id="9" name="object 9"/>
          <p:cNvSpPr txBox="1"/>
          <p:nvPr/>
        </p:nvSpPr>
        <p:spPr>
          <a:xfrm>
            <a:off x="1336928" y="4290821"/>
            <a:ext cx="6420485" cy="636270"/>
          </a:xfrm>
          <a:prstGeom prst="rect">
            <a:avLst/>
          </a:prstGeom>
        </p:spPr>
        <p:txBody>
          <a:bodyPr vert="horz" wrap="square" lIns="0" tIns="12700" rIns="0" bIns="0" rtlCol="0">
            <a:spAutoFit/>
          </a:bodyPr>
          <a:lstStyle/>
          <a:p>
            <a:pPr marL="12700">
              <a:lnSpc>
                <a:spcPct val="100000"/>
              </a:lnSpc>
              <a:spcBef>
                <a:spcPts val="100"/>
              </a:spcBef>
            </a:pPr>
            <a:r>
              <a:rPr sz="2000" b="1" spc="-5" dirty="0">
                <a:solidFill>
                  <a:srgbClr val="006666"/>
                </a:solidFill>
                <a:latin typeface="Arial"/>
                <a:cs typeface="Arial"/>
              </a:rPr>
              <a:t>Given </a:t>
            </a:r>
            <a:r>
              <a:rPr sz="2000" b="1" dirty="0">
                <a:solidFill>
                  <a:srgbClr val="006666"/>
                </a:solidFill>
                <a:latin typeface="Arial"/>
                <a:cs typeface="Arial"/>
              </a:rPr>
              <a:t>the </a:t>
            </a:r>
            <a:r>
              <a:rPr sz="2000" b="1" spc="10" dirty="0">
                <a:solidFill>
                  <a:srgbClr val="006666"/>
                </a:solidFill>
                <a:latin typeface="Arial"/>
                <a:cs typeface="Arial"/>
              </a:rPr>
              <a:t>wide </a:t>
            </a:r>
            <a:r>
              <a:rPr sz="2000" b="1" spc="-5" dirty="0">
                <a:solidFill>
                  <a:srgbClr val="006666"/>
                </a:solidFill>
                <a:latin typeface="Arial"/>
                <a:cs typeface="Arial"/>
              </a:rPr>
              <a:t>variety </a:t>
            </a:r>
            <a:r>
              <a:rPr sz="2000" b="1" dirty="0">
                <a:solidFill>
                  <a:srgbClr val="006666"/>
                </a:solidFill>
                <a:latin typeface="Arial"/>
                <a:cs typeface="Arial"/>
              </a:rPr>
              <a:t>of hardware and software, </a:t>
            </a:r>
            <a:r>
              <a:rPr sz="2000" b="1" spc="-5" dirty="0">
                <a:solidFill>
                  <a:srgbClr val="006666"/>
                </a:solidFill>
                <a:latin typeface="Arial"/>
                <a:cs typeface="Arial"/>
              </a:rPr>
              <a:t>it</a:t>
            </a:r>
            <a:r>
              <a:rPr sz="2000" b="1" spc="-220" dirty="0">
                <a:solidFill>
                  <a:srgbClr val="006666"/>
                </a:solidFill>
                <a:latin typeface="Arial"/>
                <a:cs typeface="Arial"/>
              </a:rPr>
              <a:t> </a:t>
            </a:r>
            <a:r>
              <a:rPr sz="2000" b="1" spc="-10" dirty="0">
                <a:solidFill>
                  <a:srgbClr val="006666"/>
                </a:solidFill>
                <a:latin typeface="Arial"/>
                <a:cs typeface="Arial"/>
              </a:rPr>
              <a:t>is</a:t>
            </a:r>
            <a:endParaRPr sz="2000">
              <a:latin typeface="Arial"/>
              <a:cs typeface="Arial"/>
            </a:endParaRPr>
          </a:p>
          <a:p>
            <a:pPr marL="12700">
              <a:lnSpc>
                <a:spcPct val="100000"/>
              </a:lnSpc>
            </a:pPr>
            <a:r>
              <a:rPr sz="2000" b="1" spc="-5" dirty="0">
                <a:solidFill>
                  <a:srgbClr val="006666"/>
                </a:solidFill>
                <a:latin typeface="Arial"/>
                <a:cs typeface="Arial"/>
              </a:rPr>
              <a:t>impossible </a:t>
            </a:r>
            <a:r>
              <a:rPr sz="2000" b="1" dirty="0">
                <a:solidFill>
                  <a:srgbClr val="006666"/>
                </a:solidFill>
                <a:latin typeface="Arial"/>
                <a:cs typeface="Arial"/>
              </a:rPr>
              <a:t>to </a:t>
            </a:r>
            <a:r>
              <a:rPr sz="2000" b="1" spc="-10" dirty="0">
                <a:solidFill>
                  <a:srgbClr val="006666"/>
                </a:solidFill>
                <a:latin typeface="Arial"/>
                <a:cs typeface="Arial"/>
              </a:rPr>
              <a:t>give </a:t>
            </a:r>
            <a:r>
              <a:rPr sz="2000" b="1" dirty="0">
                <a:solidFill>
                  <a:srgbClr val="006666"/>
                </a:solidFill>
                <a:latin typeface="Arial"/>
                <a:cs typeface="Arial"/>
              </a:rPr>
              <a:t>more precise</a:t>
            </a:r>
            <a:r>
              <a:rPr sz="2000" b="1" spc="-70" dirty="0">
                <a:solidFill>
                  <a:srgbClr val="006666"/>
                </a:solidFill>
                <a:latin typeface="Arial"/>
                <a:cs typeface="Arial"/>
              </a:rPr>
              <a:t> </a:t>
            </a:r>
            <a:r>
              <a:rPr sz="2000" b="1" dirty="0">
                <a:solidFill>
                  <a:srgbClr val="006666"/>
                </a:solidFill>
                <a:latin typeface="Arial"/>
                <a:cs typeface="Arial"/>
              </a:rPr>
              <a:t>definitions.</a:t>
            </a:r>
            <a:endParaRPr sz="2000">
              <a:latin typeface="Arial"/>
              <a:cs typeface="Arial"/>
            </a:endParaRPr>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7</a:t>
            </a:r>
          </a:p>
        </p:txBody>
      </p:sp>
      <p:sp>
        <p:nvSpPr>
          <p:cNvPr id="11" name="object 11"/>
          <p:cNvSpPr txBox="1"/>
          <p:nvPr/>
        </p:nvSpPr>
        <p:spPr>
          <a:xfrm>
            <a:off x="8581770" y="6522338"/>
            <a:ext cx="125095" cy="224790"/>
          </a:xfrm>
          <a:prstGeom prst="rect">
            <a:avLst/>
          </a:prstGeom>
        </p:spPr>
        <p:txBody>
          <a:bodyPr vert="horz" wrap="square" lIns="0" tIns="0" rIns="0" bIns="0" rtlCol="0">
            <a:spAutoFit/>
          </a:bodyPr>
          <a:lstStyle/>
          <a:p>
            <a:pPr marL="12700">
              <a:lnSpc>
                <a:spcPts val="1650"/>
              </a:lnSpc>
            </a:pPr>
            <a:fld id="{81D60167-4931-47E6-BA6A-407CBD079E47}" type="slidenum">
              <a:rPr sz="1400" dirty="0">
                <a:solidFill>
                  <a:srgbClr val="FF9966"/>
                </a:solidFill>
                <a:latin typeface="Arial"/>
                <a:cs typeface="Arial"/>
              </a:rPr>
              <a:t>10</a:t>
            </a:fld>
            <a:endParaRPr sz="140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685800" y="394715"/>
            <a:ext cx="7620634" cy="728980"/>
          </a:xfrm>
          <a:prstGeom prst="rect">
            <a:avLst/>
          </a:prstGeom>
        </p:spPr>
        <p:txBody>
          <a:bodyPr vert="horz" wrap="square" lIns="0" tIns="143510" rIns="0" bIns="0" rtlCol="0">
            <a:spAutoFit/>
          </a:bodyPr>
          <a:lstStyle/>
          <a:p>
            <a:pPr marL="12700" marR="5080">
              <a:lnSpc>
                <a:spcPct val="73200"/>
              </a:lnSpc>
              <a:spcBef>
                <a:spcPts val="1130"/>
              </a:spcBef>
            </a:pPr>
            <a:r>
              <a:rPr dirty="0">
                <a:solidFill>
                  <a:srgbClr val="800000"/>
                </a:solidFill>
              </a:rPr>
              <a:t>Binding </a:t>
            </a:r>
            <a:r>
              <a:rPr spc="-5" dirty="0"/>
              <a:t>logical and </a:t>
            </a:r>
            <a:r>
              <a:rPr dirty="0"/>
              <a:t>physical </a:t>
            </a:r>
            <a:r>
              <a:rPr spc="-5" dirty="0"/>
              <a:t>addresses </a:t>
            </a:r>
            <a:r>
              <a:rPr sz="2000" spc="-5" dirty="0"/>
              <a:t>(instructions  and</a:t>
            </a:r>
            <a:r>
              <a:rPr sz="2000" spc="-25" dirty="0"/>
              <a:t> </a:t>
            </a:r>
            <a:r>
              <a:rPr sz="2000" dirty="0"/>
              <a:t>data)</a:t>
            </a:r>
          </a:p>
        </p:txBody>
      </p:sp>
      <p:sp>
        <p:nvSpPr>
          <p:cNvPr id="14" name="object 14"/>
          <p:cNvSpPr txBox="1"/>
          <p:nvPr/>
        </p:nvSpPr>
        <p:spPr>
          <a:xfrm>
            <a:off x="832177" y="1447800"/>
            <a:ext cx="7906386" cy="4365298"/>
          </a:xfrm>
          <a:prstGeom prst="rect">
            <a:avLst/>
          </a:prstGeom>
        </p:spPr>
        <p:txBody>
          <a:bodyPr vert="horz" wrap="square" lIns="0" tIns="12700" rIns="0" bIns="0" rtlCol="0">
            <a:spAutoFit/>
          </a:bodyPr>
          <a:lstStyle/>
          <a:p>
            <a:pPr marL="12700" marR="477520">
              <a:lnSpc>
                <a:spcPct val="100000"/>
              </a:lnSpc>
              <a:spcBef>
                <a:spcPts val="100"/>
              </a:spcBef>
            </a:pPr>
            <a:r>
              <a:rPr sz="2400" b="1" spc="-5" dirty="0">
                <a:solidFill>
                  <a:srgbClr val="006666"/>
                </a:solidFill>
                <a:latin typeface="Arial"/>
                <a:cs typeface="Arial"/>
              </a:rPr>
              <a:t>The </a:t>
            </a:r>
            <a:r>
              <a:rPr sz="2400" b="1" dirty="0">
                <a:solidFill>
                  <a:srgbClr val="800000"/>
                </a:solidFill>
                <a:latin typeface="Arial"/>
                <a:cs typeface="Arial"/>
              </a:rPr>
              <a:t>binding </a:t>
            </a:r>
            <a:r>
              <a:rPr sz="2400" b="1" spc="-5" dirty="0">
                <a:solidFill>
                  <a:srgbClr val="006666"/>
                </a:solidFill>
                <a:latin typeface="Arial"/>
                <a:cs typeface="Arial"/>
              </a:rPr>
              <a:t>from </a:t>
            </a:r>
            <a:r>
              <a:rPr sz="2400" b="1" dirty="0">
                <a:solidFill>
                  <a:srgbClr val="006666"/>
                </a:solidFill>
                <a:latin typeface="Arial"/>
                <a:cs typeface="Arial"/>
              </a:rPr>
              <a:t>logical </a:t>
            </a:r>
            <a:r>
              <a:rPr sz="2400" b="1" spc="-5" dirty="0">
                <a:solidFill>
                  <a:srgbClr val="006666"/>
                </a:solidFill>
                <a:latin typeface="Arial"/>
                <a:cs typeface="Arial"/>
              </a:rPr>
              <a:t>addresses </a:t>
            </a:r>
            <a:r>
              <a:rPr sz="2400" b="1" dirty="0">
                <a:solidFill>
                  <a:srgbClr val="006666"/>
                </a:solidFill>
                <a:latin typeface="Arial"/>
                <a:cs typeface="Arial"/>
              </a:rPr>
              <a:t>to</a:t>
            </a:r>
            <a:r>
              <a:rPr sz="2400" b="1" spc="-70" dirty="0">
                <a:solidFill>
                  <a:srgbClr val="006666"/>
                </a:solidFill>
                <a:latin typeface="Arial"/>
                <a:cs typeface="Arial"/>
              </a:rPr>
              <a:t> </a:t>
            </a:r>
            <a:r>
              <a:rPr sz="2400" b="1" spc="-5" dirty="0">
                <a:solidFill>
                  <a:srgbClr val="006666"/>
                </a:solidFill>
                <a:latin typeface="Arial"/>
                <a:cs typeface="Arial"/>
              </a:rPr>
              <a:t>physical  addresses can be </a:t>
            </a:r>
            <a:r>
              <a:rPr sz="2400" b="1" dirty="0">
                <a:solidFill>
                  <a:srgbClr val="006666"/>
                </a:solidFill>
                <a:latin typeface="Arial"/>
                <a:cs typeface="Arial"/>
              </a:rPr>
              <a:t>performed at different</a:t>
            </a:r>
            <a:r>
              <a:rPr sz="2400" b="1" spc="-30" dirty="0">
                <a:solidFill>
                  <a:srgbClr val="006666"/>
                </a:solidFill>
                <a:latin typeface="Arial"/>
                <a:cs typeface="Arial"/>
              </a:rPr>
              <a:t> </a:t>
            </a:r>
            <a:r>
              <a:rPr sz="2400" b="1" dirty="0">
                <a:solidFill>
                  <a:srgbClr val="006666"/>
                </a:solidFill>
                <a:latin typeface="Arial"/>
                <a:cs typeface="Arial"/>
              </a:rPr>
              <a:t>times:</a:t>
            </a:r>
            <a:endParaRPr sz="2400" dirty="0">
              <a:latin typeface="Arial"/>
              <a:cs typeface="Arial"/>
            </a:endParaRPr>
          </a:p>
          <a:p>
            <a:pPr marL="413384" marR="5080">
              <a:lnSpc>
                <a:spcPct val="100000"/>
              </a:lnSpc>
              <a:spcBef>
                <a:spcPts val="525"/>
              </a:spcBef>
            </a:pPr>
            <a:r>
              <a:rPr sz="2200" spc="-5" dirty="0">
                <a:solidFill>
                  <a:srgbClr val="006666"/>
                </a:solidFill>
                <a:latin typeface="Arial"/>
                <a:cs typeface="Arial"/>
              </a:rPr>
              <a:t>Compilation: when the physical address is known at the  time of compilation</a:t>
            </a:r>
            <a:r>
              <a:rPr sz="2200" spc="30" dirty="0">
                <a:solidFill>
                  <a:srgbClr val="006666"/>
                </a:solidFill>
                <a:latin typeface="Arial"/>
                <a:cs typeface="Arial"/>
              </a:rPr>
              <a:t> </a:t>
            </a:r>
            <a:r>
              <a:rPr sz="2200" spc="-5" dirty="0">
                <a:solidFill>
                  <a:srgbClr val="009999"/>
                </a:solidFill>
                <a:latin typeface="Arial"/>
                <a:cs typeface="Arial"/>
              </a:rPr>
              <a:t>(rare)</a:t>
            </a:r>
            <a:endParaRPr sz="2200" dirty="0">
              <a:latin typeface="Arial"/>
              <a:cs typeface="Arial"/>
            </a:endParaRPr>
          </a:p>
          <a:p>
            <a:pPr marL="812800">
              <a:lnSpc>
                <a:spcPct val="100000"/>
              </a:lnSpc>
              <a:spcBef>
                <a:spcPts val="489"/>
              </a:spcBef>
            </a:pPr>
            <a:r>
              <a:rPr sz="2000" dirty="0">
                <a:solidFill>
                  <a:srgbClr val="006666"/>
                </a:solidFill>
                <a:latin typeface="Arial"/>
                <a:cs typeface="Arial"/>
              </a:rPr>
              <a:t>e.g. parts of the</a:t>
            </a:r>
            <a:r>
              <a:rPr sz="2000" spc="-100" dirty="0">
                <a:solidFill>
                  <a:srgbClr val="006666"/>
                </a:solidFill>
                <a:latin typeface="Arial"/>
                <a:cs typeface="Arial"/>
              </a:rPr>
              <a:t> </a:t>
            </a:r>
            <a:r>
              <a:rPr sz="2000" dirty="0">
                <a:solidFill>
                  <a:srgbClr val="006666"/>
                </a:solidFill>
                <a:latin typeface="Arial"/>
                <a:cs typeface="Arial"/>
              </a:rPr>
              <a:t>OS</a:t>
            </a:r>
            <a:endParaRPr sz="2000" dirty="0">
              <a:latin typeface="Arial"/>
              <a:cs typeface="Arial"/>
            </a:endParaRPr>
          </a:p>
          <a:p>
            <a:pPr marL="413384" marR="5080">
              <a:lnSpc>
                <a:spcPct val="100000"/>
              </a:lnSpc>
              <a:spcBef>
                <a:spcPts val="520"/>
              </a:spcBef>
            </a:pPr>
            <a:r>
              <a:rPr sz="2200" spc="-5" dirty="0">
                <a:solidFill>
                  <a:srgbClr val="006666"/>
                </a:solidFill>
                <a:latin typeface="Arial"/>
                <a:cs typeface="Arial"/>
              </a:rPr>
              <a:t>Loading</a:t>
            </a:r>
            <a:r>
              <a:rPr lang="en-CA" sz="2200" spc="-5" dirty="0">
                <a:solidFill>
                  <a:srgbClr val="006666"/>
                </a:solidFill>
                <a:latin typeface="Arial"/>
                <a:cs typeface="Arial"/>
              </a:rPr>
              <a:t> (into memory)</a:t>
            </a:r>
            <a:r>
              <a:rPr sz="2200" spc="-5" dirty="0">
                <a:solidFill>
                  <a:srgbClr val="006666"/>
                </a:solidFill>
                <a:latin typeface="Arial"/>
                <a:cs typeface="Arial"/>
              </a:rPr>
              <a:t>:</a:t>
            </a:r>
            <a:r>
              <a:rPr lang="en-CA" sz="2200" spc="-5" dirty="0">
                <a:solidFill>
                  <a:srgbClr val="006666"/>
                </a:solidFill>
                <a:latin typeface="Arial"/>
                <a:cs typeface="Arial"/>
              </a:rPr>
              <a:t> prior to execution, </a:t>
            </a:r>
            <a:r>
              <a:rPr sz="2200" spc="-5" dirty="0">
                <a:solidFill>
                  <a:srgbClr val="006666"/>
                </a:solidFill>
                <a:latin typeface="Arial"/>
                <a:cs typeface="Arial"/>
              </a:rPr>
              <a:t>when the physical address where the program is loaded is known, the logical addresses can be translated </a:t>
            </a:r>
            <a:r>
              <a:rPr sz="2200" spc="-5" dirty="0">
                <a:solidFill>
                  <a:srgbClr val="009999"/>
                </a:solidFill>
                <a:latin typeface="Arial"/>
                <a:cs typeface="Arial"/>
              </a:rPr>
              <a:t>(rare</a:t>
            </a:r>
            <a:r>
              <a:rPr sz="2200" spc="40" dirty="0">
                <a:solidFill>
                  <a:srgbClr val="009999"/>
                </a:solidFill>
                <a:latin typeface="Arial"/>
                <a:cs typeface="Arial"/>
              </a:rPr>
              <a:t> </a:t>
            </a:r>
            <a:r>
              <a:rPr sz="2200" spc="-5" dirty="0">
                <a:solidFill>
                  <a:srgbClr val="009999"/>
                </a:solidFill>
                <a:latin typeface="Arial"/>
                <a:cs typeface="Arial"/>
              </a:rPr>
              <a:t>today)</a:t>
            </a:r>
            <a:endParaRPr sz="2200" dirty="0">
              <a:latin typeface="Arial"/>
              <a:cs typeface="Arial"/>
            </a:endParaRPr>
          </a:p>
          <a:p>
            <a:pPr marL="413384">
              <a:lnSpc>
                <a:spcPct val="100000"/>
              </a:lnSpc>
              <a:spcBef>
                <a:spcPts val="530"/>
              </a:spcBef>
            </a:pPr>
            <a:r>
              <a:rPr sz="2200" spc="-5" dirty="0">
                <a:solidFill>
                  <a:srgbClr val="006666"/>
                </a:solidFill>
                <a:latin typeface="Arial"/>
                <a:cs typeface="Arial"/>
              </a:rPr>
              <a:t>Runtime: normally, physical addresses are not</a:t>
            </a:r>
            <a:r>
              <a:rPr sz="2200" spc="140" dirty="0">
                <a:solidFill>
                  <a:srgbClr val="006666"/>
                </a:solidFill>
                <a:latin typeface="Arial"/>
                <a:cs typeface="Arial"/>
              </a:rPr>
              <a:t> </a:t>
            </a:r>
            <a:r>
              <a:rPr sz="2200" spc="-5" dirty="0">
                <a:solidFill>
                  <a:srgbClr val="006666"/>
                </a:solidFill>
                <a:latin typeface="Arial"/>
                <a:cs typeface="Arial"/>
              </a:rPr>
              <a:t>known</a:t>
            </a:r>
            <a:endParaRPr sz="2200" dirty="0">
              <a:latin typeface="Arial"/>
              <a:cs typeface="Arial"/>
            </a:endParaRPr>
          </a:p>
          <a:p>
            <a:pPr marL="413384">
              <a:lnSpc>
                <a:spcPct val="100000"/>
              </a:lnSpc>
            </a:pPr>
            <a:r>
              <a:rPr sz="2200" dirty="0">
                <a:solidFill>
                  <a:srgbClr val="006666"/>
                </a:solidFill>
                <a:latin typeface="Arial"/>
                <a:cs typeface="Arial"/>
              </a:rPr>
              <a:t>until</a:t>
            </a:r>
            <a:r>
              <a:rPr sz="2200" spc="-15" dirty="0">
                <a:solidFill>
                  <a:srgbClr val="006666"/>
                </a:solidFill>
                <a:latin typeface="Arial"/>
                <a:cs typeface="Arial"/>
              </a:rPr>
              <a:t> </a:t>
            </a:r>
            <a:r>
              <a:rPr sz="2200" spc="-5" dirty="0">
                <a:solidFill>
                  <a:srgbClr val="006666"/>
                </a:solidFill>
                <a:latin typeface="Arial"/>
                <a:cs typeface="Arial"/>
              </a:rPr>
              <a:t>runtime</a:t>
            </a:r>
            <a:endParaRPr sz="2200" dirty="0">
              <a:latin typeface="Arial"/>
              <a:cs typeface="Arial"/>
            </a:endParaRPr>
          </a:p>
          <a:p>
            <a:pPr marL="812800">
              <a:lnSpc>
                <a:spcPct val="100000"/>
              </a:lnSpc>
              <a:spcBef>
                <a:spcPts val="490"/>
              </a:spcBef>
            </a:pPr>
            <a:r>
              <a:rPr sz="2000" dirty="0">
                <a:solidFill>
                  <a:srgbClr val="006666"/>
                </a:solidFill>
                <a:latin typeface="Arial"/>
                <a:cs typeface="Arial"/>
              </a:rPr>
              <a:t>e.g. dynamic</a:t>
            </a:r>
            <a:r>
              <a:rPr sz="2000" spc="-40" dirty="0">
                <a:solidFill>
                  <a:srgbClr val="006666"/>
                </a:solidFill>
                <a:latin typeface="Arial"/>
                <a:cs typeface="Arial"/>
              </a:rPr>
              <a:t> </a:t>
            </a:r>
            <a:r>
              <a:rPr sz="2000" dirty="0">
                <a:solidFill>
                  <a:srgbClr val="006666"/>
                </a:solidFill>
                <a:latin typeface="Arial"/>
                <a:cs typeface="Arial"/>
              </a:rPr>
              <a:t>allocation</a:t>
            </a:r>
            <a:r>
              <a:rPr lang="en-CA" sz="2000" dirty="0">
                <a:solidFill>
                  <a:srgbClr val="006666"/>
                </a:solidFill>
                <a:latin typeface="Arial"/>
                <a:cs typeface="Arial"/>
              </a:rPr>
              <a:t> (virtual memory </a:t>
            </a:r>
            <a:r>
              <a:rPr lang="en-CA" sz="2000" dirty="0">
                <a:solidFill>
                  <a:srgbClr val="006666"/>
                </a:solidFill>
                <a:latin typeface="Arial"/>
                <a:cs typeface="Arial"/>
                <a:sym typeface="Wingdings" panose="05000000000000000000" pitchFamily="2" charset="2"/>
              </a:rPr>
              <a:t> </a:t>
            </a:r>
            <a:r>
              <a:rPr lang="en-CA" sz="2000" dirty="0">
                <a:solidFill>
                  <a:srgbClr val="006666"/>
                </a:solidFill>
                <a:latin typeface="Arial"/>
                <a:cs typeface="Arial"/>
              </a:rPr>
              <a:t>programs are swapped in and out of the memory)</a:t>
            </a:r>
            <a:endParaRPr sz="2000" dirty="0">
              <a:latin typeface="Arial"/>
              <a:cs typeface="Arial"/>
            </a:endParaRPr>
          </a:p>
        </p:txBody>
      </p:sp>
      <p:sp>
        <p:nvSpPr>
          <p:cNvPr id="15" name="object 15"/>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7</a:t>
            </a:r>
          </a:p>
        </p:txBody>
      </p:sp>
      <p:sp>
        <p:nvSpPr>
          <p:cNvPr id="16" name="object 16"/>
          <p:cNvSpPr txBox="1"/>
          <p:nvPr/>
        </p:nvSpPr>
        <p:spPr>
          <a:xfrm>
            <a:off x="8581770" y="6522338"/>
            <a:ext cx="333630" cy="204351"/>
          </a:xfrm>
          <a:prstGeom prst="rect">
            <a:avLst/>
          </a:prstGeom>
        </p:spPr>
        <p:txBody>
          <a:bodyPr vert="horz" wrap="square" lIns="0" tIns="0" rIns="0" bIns="0" rtlCol="0">
            <a:spAutoFit/>
          </a:bodyPr>
          <a:lstStyle/>
          <a:p>
            <a:pPr marL="12700">
              <a:lnSpc>
                <a:spcPts val="1650"/>
              </a:lnSpc>
            </a:pPr>
            <a:fld id="{81D60167-4931-47E6-BA6A-407CBD079E47}" type="slidenum">
              <a:rPr sz="1400" dirty="0">
                <a:solidFill>
                  <a:srgbClr val="FF9966"/>
                </a:solidFill>
                <a:latin typeface="Arial"/>
                <a:cs typeface="Arial"/>
              </a:rPr>
              <a:t>11</a:t>
            </a:fld>
            <a:endParaRPr sz="1400" dirty="0">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066800" y="106439"/>
            <a:ext cx="3882746" cy="514350"/>
          </a:xfrm>
          <a:prstGeom prst="rect">
            <a:avLst/>
          </a:prstGeom>
        </p:spPr>
        <p:txBody>
          <a:bodyPr vert="horz" wrap="square" lIns="0" tIns="13335" rIns="0" bIns="0" rtlCol="0">
            <a:spAutoFit/>
          </a:bodyPr>
          <a:lstStyle/>
          <a:p>
            <a:pPr marL="12700">
              <a:lnSpc>
                <a:spcPct val="100000"/>
              </a:lnSpc>
              <a:spcBef>
                <a:spcPts val="105"/>
              </a:spcBef>
            </a:pPr>
            <a:r>
              <a:rPr spc="-65" dirty="0"/>
              <a:t>Two </a:t>
            </a:r>
            <a:r>
              <a:rPr dirty="0"/>
              <a:t>basic</a:t>
            </a:r>
            <a:r>
              <a:rPr spc="-50" dirty="0"/>
              <a:t> </a:t>
            </a:r>
            <a:r>
              <a:rPr dirty="0"/>
              <a:t>concepts</a:t>
            </a:r>
          </a:p>
        </p:txBody>
      </p:sp>
      <p:sp>
        <p:nvSpPr>
          <p:cNvPr id="11" name="object 11"/>
          <p:cNvSpPr txBox="1"/>
          <p:nvPr/>
        </p:nvSpPr>
        <p:spPr>
          <a:xfrm>
            <a:off x="79349" y="749122"/>
            <a:ext cx="9064651" cy="5888792"/>
          </a:xfrm>
          <a:prstGeom prst="rect">
            <a:avLst/>
          </a:prstGeom>
        </p:spPr>
        <p:txBody>
          <a:bodyPr vert="horz" wrap="square" lIns="0" tIns="12700" rIns="0" bIns="0" rtlCol="0">
            <a:spAutoFit/>
          </a:bodyPr>
          <a:lstStyle/>
          <a:p>
            <a:pPr marL="12700" marR="194310">
              <a:lnSpc>
                <a:spcPct val="100000"/>
              </a:lnSpc>
              <a:spcBef>
                <a:spcPts val="100"/>
              </a:spcBef>
            </a:pPr>
            <a:r>
              <a:rPr sz="2400" b="1" spc="-5" dirty="0">
                <a:solidFill>
                  <a:srgbClr val="FF9966"/>
                </a:solidFill>
                <a:latin typeface="Arial"/>
                <a:cs typeface="Arial"/>
              </a:rPr>
              <a:t>Loading</a:t>
            </a:r>
            <a:r>
              <a:rPr sz="2400" b="1" spc="-5" dirty="0">
                <a:solidFill>
                  <a:srgbClr val="006666"/>
                </a:solidFill>
                <a:latin typeface="Arial"/>
                <a:cs typeface="Arial"/>
              </a:rPr>
              <a:t>. </a:t>
            </a:r>
            <a:r>
              <a:rPr sz="2400" b="1" dirty="0">
                <a:solidFill>
                  <a:srgbClr val="006666"/>
                </a:solidFill>
                <a:latin typeface="Arial"/>
                <a:cs typeface="Arial"/>
              </a:rPr>
              <a:t>The program, or part of it, is loaded</a:t>
            </a:r>
            <a:r>
              <a:rPr sz="2400" b="1" spc="-155" dirty="0">
                <a:solidFill>
                  <a:srgbClr val="006666"/>
                </a:solidFill>
                <a:latin typeface="Arial"/>
                <a:cs typeface="Arial"/>
              </a:rPr>
              <a:t> </a:t>
            </a:r>
            <a:r>
              <a:rPr sz="2400" b="1" dirty="0">
                <a:solidFill>
                  <a:srgbClr val="006666"/>
                </a:solidFill>
                <a:latin typeface="Arial"/>
                <a:cs typeface="Arial"/>
              </a:rPr>
              <a:t>into </a:t>
            </a:r>
            <a:r>
              <a:rPr sz="2400" b="1" spc="-5" dirty="0">
                <a:solidFill>
                  <a:srgbClr val="006666"/>
                </a:solidFill>
                <a:latin typeface="Arial"/>
                <a:cs typeface="Arial"/>
              </a:rPr>
              <a:t>physical </a:t>
            </a:r>
            <a:r>
              <a:rPr sz="2400" b="1" spc="-30" dirty="0">
                <a:solidFill>
                  <a:srgbClr val="006666"/>
                </a:solidFill>
                <a:latin typeface="Arial"/>
                <a:cs typeface="Arial"/>
              </a:rPr>
              <a:t>memory, </a:t>
            </a:r>
            <a:r>
              <a:rPr sz="2400" b="1" spc="-5" dirty="0">
                <a:solidFill>
                  <a:srgbClr val="006666"/>
                </a:solidFill>
                <a:latin typeface="Arial"/>
                <a:cs typeface="Arial"/>
              </a:rPr>
              <a:t>ready </a:t>
            </a:r>
            <a:r>
              <a:rPr sz="2400" b="1" dirty="0">
                <a:solidFill>
                  <a:srgbClr val="006666"/>
                </a:solidFill>
                <a:latin typeface="Arial"/>
                <a:cs typeface="Arial"/>
              </a:rPr>
              <a:t>to</a:t>
            </a:r>
            <a:r>
              <a:rPr sz="2400" b="1" spc="70" dirty="0">
                <a:solidFill>
                  <a:srgbClr val="006666"/>
                </a:solidFill>
                <a:latin typeface="Arial"/>
                <a:cs typeface="Arial"/>
              </a:rPr>
              <a:t> </a:t>
            </a:r>
            <a:r>
              <a:rPr sz="2400" b="1" dirty="0">
                <a:solidFill>
                  <a:srgbClr val="006666"/>
                </a:solidFill>
                <a:latin typeface="Arial"/>
                <a:cs typeface="Arial"/>
              </a:rPr>
              <a:t>run.</a:t>
            </a:r>
            <a:endParaRPr sz="2400" dirty="0">
              <a:latin typeface="Arial"/>
              <a:cs typeface="Arial"/>
            </a:endParaRPr>
          </a:p>
          <a:p>
            <a:pPr marL="413384">
              <a:lnSpc>
                <a:spcPct val="100000"/>
              </a:lnSpc>
              <a:spcBef>
                <a:spcPts val="525"/>
              </a:spcBef>
            </a:pPr>
            <a:r>
              <a:rPr lang="en-CA" sz="2200" dirty="0">
                <a:solidFill>
                  <a:srgbClr val="006666"/>
                </a:solidFill>
                <a:latin typeface="Arial"/>
                <a:cs typeface="Arial"/>
              </a:rPr>
              <a:t>S</a:t>
            </a:r>
            <a:r>
              <a:rPr sz="2200" dirty="0" err="1">
                <a:solidFill>
                  <a:srgbClr val="006666"/>
                </a:solidFill>
                <a:latin typeface="Arial"/>
                <a:cs typeface="Arial"/>
              </a:rPr>
              <a:t>tatic</a:t>
            </a:r>
            <a:r>
              <a:rPr lang="en-CA" sz="2200" dirty="0">
                <a:solidFill>
                  <a:srgbClr val="006666"/>
                </a:solidFill>
                <a:latin typeface="Arial"/>
                <a:cs typeface="Arial"/>
              </a:rPr>
              <a:t> or </a:t>
            </a:r>
            <a:r>
              <a:rPr sz="2200" spc="-5" dirty="0">
                <a:solidFill>
                  <a:srgbClr val="006666"/>
                </a:solidFill>
                <a:latin typeface="Arial"/>
                <a:cs typeface="Arial"/>
              </a:rPr>
              <a:t>dynamic</a:t>
            </a:r>
            <a:endParaRPr sz="2200" dirty="0">
              <a:latin typeface="Arial"/>
              <a:cs typeface="Arial"/>
            </a:endParaRPr>
          </a:p>
          <a:p>
            <a:pPr marL="12700" marR="5080">
              <a:lnSpc>
                <a:spcPct val="100000"/>
              </a:lnSpc>
              <a:spcBef>
                <a:spcPts val="580"/>
              </a:spcBef>
            </a:pPr>
            <a:r>
              <a:rPr sz="2400" b="1" dirty="0">
                <a:solidFill>
                  <a:srgbClr val="FF9966"/>
                </a:solidFill>
                <a:latin typeface="Arial"/>
                <a:cs typeface="Arial"/>
              </a:rPr>
              <a:t>Linking </a:t>
            </a:r>
            <a:r>
              <a:rPr lang="en-CA" sz="2400" b="1" dirty="0">
                <a:solidFill>
                  <a:srgbClr val="FF9966"/>
                </a:solidFill>
                <a:latin typeface="Arial"/>
                <a:cs typeface="Arial"/>
              </a:rPr>
              <a:t>(linking occurs when a part of the code makes calls to another module to resolve the reference) </a:t>
            </a:r>
            <a:r>
              <a:rPr sz="2400" b="1" dirty="0">
                <a:solidFill>
                  <a:srgbClr val="006666"/>
                </a:solidFill>
                <a:latin typeface="Arial"/>
                <a:cs typeface="Arial"/>
              </a:rPr>
              <a:t>of the different </a:t>
            </a:r>
            <a:r>
              <a:rPr sz="2400" b="1" spc="-5" dirty="0">
                <a:solidFill>
                  <a:srgbClr val="006666"/>
                </a:solidFill>
                <a:latin typeface="Arial"/>
                <a:cs typeface="Arial"/>
              </a:rPr>
              <a:t>parts </a:t>
            </a:r>
            <a:r>
              <a:rPr sz="2400" b="1" dirty="0">
                <a:solidFill>
                  <a:srgbClr val="006666"/>
                </a:solidFill>
                <a:latin typeface="Arial"/>
                <a:cs typeface="Arial"/>
              </a:rPr>
              <a:t>of </a:t>
            </a:r>
            <a:r>
              <a:rPr sz="2400" b="1" spc="-5" dirty="0">
                <a:solidFill>
                  <a:srgbClr val="006666"/>
                </a:solidFill>
                <a:latin typeface="Arial"/>
                <a:cs typeface="Arial"/>
              </a:rPr>
              <a:t>a </a:t>
            </a:r>
            <a:r>
              <a:rPr sz="2400" b="1" dirty="0">
                <a:solidFill>
                  <a:srgbClr val="006666"/>
                </a:solidFill>
                <a:latin typeface="Arial"/>
                <a:cs typeface="Arial"/>
              </a:rPr>
              <a:t>program to</a:t>
            </a:r>
            <a:r>
              <a:rPr sz="2400" b="1" spc="-120" dirty="0">
                <a:solidFill>
                  <a:srgbClr val="006666"/>
                </a:solidFill>
                <a:latin typeface="Arial"/>
                <a:cs typeface="Arial"/>
              </a:rPr>
              <a:t> </a:t>
            </a:r>
            <a:r>
              <a:rPr sz="2400" b="1" spc="-5" dirty="0">
                <a:solidFill>
                  <a:srgbClr val="006666"/>
                </a:solidFill>
                <a:latin typeface="Arial"/>
                <a:cs typeface="Arial"/>
              </a:rPr>
              <a:t>make </a:t>
            </a:r>
            <a:r>
              <a:rPr sz="2400" b="1" dirty="0">
                <a:solidFill>
                  <a:srgbClr val="006666"/>
                </a:solidFill>
                <a:latin typeface="Arial"/>
                <a:cs typeface="Arial"/>
              </a:rPr>
              <a:t>it </a:t>
            </a:r>
            <a:r>
              <a:rPr sz="2400" b="1" spc="-5" dirty="0">
                <a:solidFill>
                  <a:srgbClr val="006666"/>
                </a:solidFill>
                <a:latin typeface="Arial"/>
                <a:cs typeface="Arial"/>
              </a:rPr>
              <a:t>an executable</a:t>
            </a:r>
            <a:r>
              <a:rPr sz="2400" b="1" spc="-10" dirty="0">
                <a:solidFill>
                  <a:srgbClr val="006666"/>
                </a:solidFill>
                <a:latin typeface="Arial"/>
                <a:cs typeface="Arial"/>
              </a:rPr>
              <a:t> </a:t>
            </a:r>
            <a:r>
              <a:rPr sz="2400" b="1" spc="-30" dirty="0">
                <a:solidFill>
                  <a:srgbClr val="006666"/>
                </a:solidFill>
                <a:latin typeface="Arial"/>
                <a:cs typeface="Arial"/>
              </a:rPr>
              <a:t>entity.</a:t>
            </a:r>
            <a:endParaRPr sz="2400" dirty="0">
              <a:latin typeface="Arial"/>
              <a:cs typeface="Arial"/>
            </a:endParaRPr>
          </a:p>
          <a:p>
            <a:pPr marL="413384">
              <a:lnSpc>
                <a:spcPct val="100000"/>
              </a:lnSpc>
              <a:spcBef>
                <a:spcPts val="525"/>
              </a:spcBef>
            </a:pPr>
            <a:r>
              <a:rPr lang="en-CA" sz="2200" spc="-5" dirty="0">
                <a:solidFill>
                  <a:srgbClr val="006666"/>
                </a:solidFill>
                <a:latin typeface="Arial"/>
                <a:cs typeface="Arial"/>
              </a:rPr>
              <a:t>To resolve the </a:t>
            </a:r>
            <a:r>
              <a:rPr sz="2200" spc="-5" dirty="0">
                <a:solidFill>
                  <a:srgbClr val="006666"/>
                </a:solidFill>
                <a:latin typeface="Arial"/>
                <a:cs typeface="Arial"/>
              </a:rPr>
              <a:t>references between different modules must</a:t>
            </a:r>
            <a:r>
              <a:rPr sz="2200" spc="105" dirty="0">
                <a:solidFill>
                  <a:srgbClr val="006666"/>
                </a:solidFill>
                <a:latin typeface="Arial"/>
                <a:cs typeface="Arial"/>
              </a:rPr>
              <a:t> </a:t>
            </a:r>
            <a:r>
              <a:rPr sz="2200" spc="-5" dirty="0">
                <a:solidFill>
                  <a:srgbClr val="006666"/>
                </a:solidFill>
                <a:latin typeface="Arial"/>
                <a:cs typeface="Arial"/>
              </a:rPr>
              <a:t>be</a:t>
            </a:r>
            <a:r>
              <a:rPr lang="en-CA" sz="2200" spc="-5" dirty="0">
                <a:solidFill>
                  <a:srgbClr val="006666"/>
                </a:solidFill>
                <a:latin typeface="Arial"/>
                <a:cs typeface="Arial"/>
              </a:rPr>
              <a:t> </a:t>
            </a:r>
            <a:r>
              <a:rPr sz="2200" spc="-5" dirty="0">
                <a:solidFill>
                  <a:srgbClr val="006666"/>
                </a:solidFill>
                <a:latin typeface="Arial"/>
                <a:cs typeface="Arial"/>
              </a:rPr>
              <a:t>translated</a:t>
            </a:r>
            <a:endParaRPr sz="2200" dirty="0">
              <a:latin typeface="Arial"/>
              <a:cs typeface="Arial"/>
            </a:endParaRPr>
          </a:p>
          <a:p>
            <a:pPr marL="413384">
              <a:lnSpc>
                <a:spcPct val="100000"/>
              </a:lnSpc>
              <a:spcBef>
                <a:spcPts val="530"/>
              </a:spcBef>
            </a:pPr>
            <a:r>
              <a:rPr sz="2200" spc="-5" dirty="0">
                <a:solidFill>
                  <a:srgbClr val="006666"/>
                </a:solidFill>
                <a:latin typeface="Arial"/>
                <a:cs typeface="Arial"/>
              </a:rPr>
              <a:t>static (before</a:t>
            </a:r>
            <a:r>
              <a:rPr sz="2200" spc="30" dirty="0">
                <a:solidFill>
                  <a:srgbClr val="006666"/>
                </a:solidFill>
                <a:latin typeface="Arial"/>
                <a:cs typeface="Arial"/>
              </a:rPr>
              <a:t> </a:t>
            </a:r>
            <a:r>
              <a:rPr sz="2200" spc="-5" dirty="0">
                <a:solidFill>
                  <a:srgbClr val="006666"/>
                </a:solidFill>
                <a:latin typeface="Arial"/>
                <a:cs typeface="Arial"/>
              </a:rPr>
              <a:t>execution)</a:t>
            </a:r>
            <a:r>
              <a:rPr lang="en-CA" sz="2200" spc="-5" dirty="0">
                <a:solidFill>
                  <a:srgbClr val="006666"/>
                </a:solidFill>
                <a:latin typeface="Arial"/>
                <a:cs typeface="Arial"/>
              </a:rPr>
              <a:t>: link different modules and produce an executable that contains all the functions of the modules</a:t>
            </a:r>
            <a:endParaRPr sz="2200" dirty="0">
              <a:latin typeface="Arial"/>
              <a:cs typeface="Arial"/>
            </a:endParaRPr>
          </a:p>
          <a:p>
            <a:pPr marL="413384">
              <a:lnSpc>
                <a:spcPct val="100000"/>
              </a:lnSpc>
              <a:spcBef>
                <a:spcPts val="530"/>
              </a:spcBef>
            </a:pPr>
            <a:r>
              <a:rPr sz="2200" spc="-5" dirty="0">
                <a:solidFill>
                  <a:srgbClr val="006666"/>
                </a:solidFill>
                <a:latin typeface="Arial"/>
                <a:cs typeface="Arial"/>
              </a:rPr>
              <a:t>dynamic (on request during</a:t>
            </a:r>
            <a:r>
              <a:rPr sz="2200" spc="65" dirty="0">
                <a:solidFill>
                  <a:srgbClr val="006666"/>
                </a:solidFill>
                <a:latin typeface="Arial"/>
                <a:cs typeface="Arial"/>
              </a:rPr>
              <a:t> </a:t>
            </a:r>
            <a:r>
              <a:rPr sz="2200" spc="-5" dirty="0">
                <a:solidFill>
                  <a:srgbClr val="006666"/>
                </a:solidFill>
                <a:latin typeface="Arial"/>
                <a:cs typeface="Arial"/>
              </a:rPr>
              <a:t>execution)</a:t>
            </a:r>
            <a:r>
              <a:rPr lang="en-CA" sz="2200" spc="-5" dirty="0">
                <a:solidFill>
                  <a:srgbClr val="006666"/>
                </a:solidFill>
                <a:latin typeface="Arial"/>
                <a:cs typeface="Arial"/>
              </a:rPr>
              <a:t>: instead of linking all, the non-main modules are compiled and put into DLL, and when executing main, it needs the other modules, where the linking then occurs.</a:t>
            </a:r>
            <a:endParaRPr sz="2200" dirty="0">
              <a:latin typeface="Arial"/>
              <a:cs typeface="Arial"/>
            </a:endParaRPr>
          </a:p>
          <a:p>
            <a:pPr marL="812800">
              <a:lnSpc>
                <a:spcPct val="100000"/>
              </a:lnSpc>
              <a:spcBef>
                <a:spcPts val="484"/>
              </a:spcBef>
            </a:pPr>
            <a:r>
              <a:rPr sz="2000" dirty="0">
                <a:solidFill>
                  <a:srgbClr val="006666"/>
                </a:solidFill>
                <a:latin typeface="Arial"/>
                <a:cs typeface="Arial"/>
              </a:rPr>
              <a:t>Parts in the program = modules = segments</a:t>
            </a:r>
            <a:r>
              <a:rPr sz="2000" spc="-210" dirty="0">
                <a:solidFill>
                  <a:srgbClr val="006666"/>
                </a:solidFill>
                <a:latin typeface="Arial"/>
                <a:cs typeface="Arial"/>
              </a:rPr>
              <a:t> </a:t>
            </a:r>
            <a:r>
              <a:rPr sz="2000" dirty="0">
                <a:solidFill>
                  <a:srgbClr val="006666"/>
                </a:solidFill>
                <a:latin typeface="Arial"/>
                <a:cs typeface="Arial"/>
              </a:rPr>
              <a:t>=</a:t>
            </a:r>
            <a:endParaRPr sz="2000" dirty="0">
              <a:latin typeface="Arial"/>
              <a:cs typeface="Arial"/>
            </a:endParaRPr>
          </a:p>
          <a:p>
            <a:pPr marL="812800">
              <a:lnSpc>
                <a:spcPct val="100000"/>
              </a:lnSpc>
              <a:spcBef>
                <a:spcPts val="5"/>
              </a:spcBef>
            </a:pPr>
            <a:r>
              <a:rPr sz="2000" dirty="0">
                <a:solidFill>
                  <a:srgbClr val="006666"/>
                </a:solidFill>
                <a:latin typeface="Arial"/>
                <a:cs typeface="Arial"/>
              </a:rPr>
              <a:t>subprograms = objects,</a:t>
            </a:r>
            <a:r>
              <a:rPr sz="2000" spc="-110" dirty="0">
                <a:solidFill>
                  <a:srgbClr val="006666"/>
                </a:solidFill>
                <a:latin typeface="Arial"/>
                <a:cs typeface="Arial"/>
              </a:rPr>
              <a:t> </a:t>
            </a:r>
            <a:r>
              <a:rPr sz="2000" dirty="0">
                <a:solidFill>
                  <a:srgbClr val="006666"/>
                </a:solidFill>
                <a:latin typeface="Arial"/>
                <a:cs typeface="Arial"/>
              </a:rPr>
              <a:t>etc.</a:t>
            </a:r>
            <a:endParaRPr lang="en-CA" sz="2000" dirty="0">
              <a:solidFill>
                <a:srgbClr val="006666"/>
              </a:solidFill>
              <a:latin typeface="Arial"/>
              <a:cs typeface="Arial"/>
            </a:endParaRPr>
          </a:p>
          <a:p>
            <a:pPr marL="812800">
              <a:lnSpc>
                <a:spcPct val="100000"/>
              </a:lnSpc>
              <a:spcBef>
                <a:spcPts val="5"/>
              </a:spcBef>
            </a:pPr>
            <a:endParaRPr lang="en-CA" sz="2000" dirty="0">
              <a:solidFill>
                <a:srgbClr val="006666"/>
              </a:solidFill>
              <a:latin typeface="Arial"/>
              <a:cs typeface="Arial"/>
            </a:endParaRP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7</a:t>
            </a:r>
          </a:p>
        </p:txBody>
      </p:sp>
      <p:sp>
        <p:nvSpPr>
          <p:cNvPr id="13" name="object 13"/>
          <p:cNvSpPr txBox="1"/>
          <p:nvPr/>
        </p:nvSpPr>
        <p:spPr>
          <a:xfrm>
            <a:off x="8581770" y="6522338"/>
            <a:ext cx="333630" cy="204351"/>
          </a:xfrm>
          <a:prstGeom prst="rect">
            <a:avLst/>
          </a:prstGeom>
        </p:spPr>
        <p:txBody>
          <a:bodyPr vert="horz" wrap="square" lIns="0" tIns="0" rIns="0" bIns="0" rtlCol="0">
            <a:spAutoFit/>
          </a:bodyPr>
          <a:lstStyle/>
          <a:p>
            <a:pPr marL="12700">
              <a:lnSpc>
                <a:spcPts val="1650"/>
              </a:lnSpc>
            </a:pPr>
            <a:fld id="{81D60167-4931-47E6-BA6A-407CBD079E47}" type="slidenum">
              <a:rPr sz="1400" dirty="0">
                <a:solidFill>
                  <a:srgbClr val="FF9966"/>
                </a:solidFill>
                <a:latin typeface="Arial"/>
                <a:cs typeface="Arial"/>
              </a:rPr>
              <a:t>12</a:t>
            </a:fld>
            <a:endParaRPr sz="1400">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3385922" cy="514350"/>
          </a:xfrm>
          <a:prstGeom prst="rect">
            <a:avLst/>
          </a:prstGeom>
        </p:spPr>
        <p:txBody>
          <a:bodyPr vert="horz" wrap="square" lIns="0" tIns="13335" rIns="0" bIns="0" rtlCol="0">
            <a:spAutoFit/>
          </a:bodyPr>
          <a:lstStyle/>
          <a:p>
            <a:pPr marL="12700">
              <a:lnSpc>
                <a:spcPct val="100000"/>
              </a:lnSpc>
              <a:spcBef>
                <a:spcPts val="105"/>
              </a:spcBef>
            </a:pPr>
            <a:r>
              <a:rPr dirty="0"/>
              <a:t>Loading</a:t>
            </a:r>
            <a:r>
              <a:rPr spc="-90" dirty="0"/>
              <a:t> </a:t>
            </a:r>
            <a:r>
              <a:rPr spc="-5" dirty="0"/>
              <a:t>aspects</a:t>
            </a:r>
          </a:p>
        </p:txBody>
      </p:sp>
      <p:sp>
        <p:nvSpPr>
          <p:cNvPr id="4" name="object 4"/>
          <p:cNvSpPr/>
          <p:nvPr/>
        </p:nvSpPr>
        <p:spPr>
          <a:xfrm>
            <a:off x="1121054" y="1837054"/>
            <a:ext cx="228600" cy="237744"/>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451228" y="1659762"/>
            <a:ext cx="7363459" cy="2756535"/>
          </a:xfrm>
          <a:prstGeom prst="rect">
            <a:avLst/>
          </a:prstGeom>
        </p:spPr>
        <p:txBody>
          <a:bodyPr vert="horz" wrap="square" lIns="0" tIns="12065" rIns="0" bIns="0" rtlCol="0">
            <a:spAutoFit/>
          </a:bodyPr>
          <a:lstStyle/>
          <a:p>
            <a:pPr marL="12700" marR="760730">
              <a:lnSpc>
                <a:spcPct val="100000"/>
              </a:lnSpc>
              <a:spcBef>
                <a:spcPts val="95"/>
              </a:spcBef>
            </a:pPr>
            <a:r>
              <a:rPr sz="2800" b="1" spc="-5" dirty="0">
                <a:solidFill>
                  <a:srgbClr val="006666"/>
                </a:solidFill>
                <a:latin typeface="Arial"/>
                <a:cs typeface="Arial"/>
              </a:rPr>
              <a:t>Find free memory for a loaded module:  </a:t>
            </a:r>
            <a:r>
              <a:rPr sz="2800" b="1" spc="-5" dirty="0">
                <a:solidFill>
                  <a:srgbClr val="800000"/>
                </a:solidFill>
                <a:latin typeface="Arial"/>
                <a:cs typeface="Arial"/>
              </a:rPr>
              <a:t>contiguous or</a:t>
            </a:r>
            <a:r>
              <a:rPr sz="2800" b="1" spc="55" dirty="0">
                <a:solidFill>
                  <a:srgbClr val="800000"/>
                </a:solidFill>
                <a:latin typeface="Arial"/>
                <a:cs typeface="Arial"/>
              </a:rPr>
              <a:t> </a:t>
            </a:r>
            <a:r>
              <a:rPr sz="2800" b="1" spc="-10" dirty="0">
                <a:solidFill>
                  <a:srgbClr val="800000"/>
                </a:solidFill>
                <a:latin typeface="Arial"/>
                <a:cs typeface="Arial"/>
              </a:rPr>
              <a:t>not</a:t>
            </a:r>
            <a:endParaRPr sz="2800">
              <a:latin typeface="Arial"/>
              <a:cs typeface="Arial"/>
            </a:endParaRPr>
          </a:p>
          <a:p>
            <a:pPr>
              <a:lnSpc>
                <a:spcPct val="100000"/>
              </a:lnSpc>
              <a:spcBef>
                <a:spcPts val="45"/>
              </a:spcBef>
            </a:pPr>
            <a:endParaRPr sz="4050">
              <a:latin typeface="Arial"/>
              <a:cs typeface="Arial"/>
            </a:endParaRPr>
          </a:p>
          <a:p>
            <a:pPr marL="12700" marR="5080">
              <a:lnSpc>
                <a:spcPct val="100000"/>
              </a:lnSpc>
              <a:spcBef>
                <a:spcPts val="5"/>
              </a:spcBef>
            </a:pPr>
            <a:r>
              <a:rPr sz="2800" b="1" spc="-20" dirty="0">
                <a:solidFill>
                  <a:srgbClr val="006666"/>
                </a:solidFill>
                <a:latin typeface="Arial"/>
                <a:cs typeface="Arial"/>
              </a:rPr>
              <a:t>Translate </a:t>
            </a:r>
            <a:r>
              <a:rPr sz="2800" b="1" spc="-5" dirty="0">
                <a:solidFill>
                  <a:srgbClr val="006666"/>
                </a:solidFill>
                <a:latin typeface="Arial"/>
                <a:cs typeface="Arial"/>
              </a:rPr>
              <a:t>the addresses of the program  and make the connections in </a:t>
            </a:r>
            <a:r>
              <a:rPr sz="2800" b="1" dirty="0">
                <a:solidFill>
                  <a:srgbClr val="006666"/>
                </a:solidFill>
                <a:latin typeface="Arial"/>
                <a:cs typeface="Arial"/>
              </a:rPr>
              <a:t>relation </a:t>
            </a:r>
            <a:r>
              <a:rPr sz="2800" b="1" spc="-5" dirty="0">
                <a:solidFill>
                  <a:srgbClr val="006666"/>
                </a:solidFill>
                <a:latin typeface="Arial"/>
                <a:cs typeface="Arial"/>
              </a:rPr>
              <a:t>to the  addresses where the module is</a:t>
            </a:r>
            <a:r>
              <a:rPr sz="2800" b="1" spc="105" dirty="0">
                <a:solidFill>
                  <a:srgbClr val="006666"/>
                </a:solidFill>
                <a:latin typeface="Arial"/>
                <a:cs typeface="Arial"/>
              </a:rPr>
              <a:t> </a:t>
            </a:r>
            <a:r>
              <a:rPr sz="2800" b="1" spc="-5" dirty="0">
                <a:solidFill>
                  <a:srgbClr val="006666"/>
                </a:solidFill>
                <a:latin typeface="Arial"/>
                <a:cs typeface="Arial"/>
              </a:rPr>
              <a:t>loaded</a:t>
            </a:r>
            <a:endParaRPr sz="2800">
              <a:latin typeface="Arial"/>
              <a:cs typeface="Arial"/>
            </a:endParaRPr>
          </a:p>
        </p:txBody>
      </p:sp>
      <p:sp>
        <p:nvSpPr>
          <p:cNvPr id="6" name="object 6"/>
          <p:cNvSpPr/>
          <p:nvPr/>
        </p:nvSpPr>
        <p:spPr>
          <a:xfrm>
            <a:off x="1121054" y="3288157"/>
            <a:ext cx="228600" cy="237744"/>
          </a:xfrm>
          <a:prstGeom prst="rect">
            <a:avLst/>
          </a:prstGeom>
          <a:blipFill>
            <a:blip r:embed="rId3" cstate="print"/>
            <a:stretch>
              <a:fillRect/>
            </a:stretch>
          </a:blipFill>
        </p:spPr>
        <p:txBody>
          <a:bodyPr wrap="square" lIns="0" tIns="0" rIns="0" bIns="0" rtlCol="0"/>
          <a:lstStyle/>
          <a:p>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7</a:t>
            </a:r>
          </a:p>
        </p:txBody>
      </p:sp>
      <p:sp>
        <p:nvSpPr>
          <p:cNvPr id="8" name="object 8"/>
          <p:cNvSpPr txBox="1"/>
          <p:nvPr/>
        </p:nvSpPr>
        <p:spPr>
          <a:xfrm>
            <a:off x="8581770" y="6522338"/>
            <a:ext cx="125095" cy="224790"/>
          </a:xfrm>
          <a:prstGeom prst="rect">
            <a:avLst/>
          </a:prstGeom>
        </p:spPr>
        <p:txBody>
          <a:bodyPr vert="horz" wrap="square" lIns="0" tIns="0" rIns="0" bIns="0" rtlCol="0">
            <a:spAutoFit/>
          </a:bodyPr>
          <a:lstStyle/>
          <a:p>
            <a:pPr marL="12700">
              <a:lnSpc>
                <a:spcPts val="1650"/>
              </a:lnSpc>
            </a:pPr>
            <a:fld id="{81D60167-4931-47E6-BA6A-407CBD079E47}" type="slidenum">
              <a:rPr sz="1400" dirty="0">
                <a:solidFill>
                  <a:srgbClr val="FF9966"/>
                </a:solidFill>
                <a:latin typeface="Arial"/>
                <a:cs typeface="Arial"/>
              </a:rPr>
              <a:t>13</a:t>
            </a:fld>
            <a:endParaRPr sz="140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29055" y="393191"/>
            <a:ext cx="7319009" cy="5203190"/>
            <a:chOff x="829055" y="393191"/>
            <a:chExt cx="7319009" cy="5203190"/>
          </a:xfrm>
        </p:grpSpPr>
        <p:sp>
          <p:nvSpPr>
            <p:cNvPr id="3" name="object 3"/>
            <p:cNvSpPr/>
            <p:nvPr/>
          </p:nvSpPr>
          <p:spPr>
            <a:xfrm>
              <a:off x="5724144" y="4869180"/>
              <a:ext cx="1728470" cy="721360"/>
            </a:xfrm>
            <a:custGeom>
              <a:avLst/>
              <a:gdLst/>
              <a:ahLst/>
              <a:cxnLst/>
              <a:rect l="l" t="t" r="r" b="b"/>
              <a:pathLst>
                <a:path w="1728470" h="721360">
                  <a:moveTo>
                    <a:pt x="1728216" y="0"/>
                  </a:moveTo>
                  <a:lnTo>
                    <a:pt x="0" y="0"/>
                  </a:lnTo>
                  <a:lnTo>
                    <a:pt x="0" y="720852"/>
                  </a:lnTo>
                  <a:lnTo>
                    <a:pt x="1728216" y="720852"/>
                  </a:lnTo>
                  <a:lnTo>
                    <a:pt x="1728216" y="0"/>
                  </a:lnTo>
                  <a:close/>
                </a:path>
              </a:pathLst>
            </a:custGeom>
            <a:solidFill>
              <a:srgbClr val="CCEBFF"/>
            </a:solidFill>
          </p:spPr>
          <p:txBody>
            <a:bodyPr wrap="square" lIns="0" tIns="0" rIns="0" bIns="0" rtlCol="0"/>
            <a:lstStyle/>
            <a:p>
              <a:endParaRPr/>
            </a:p>
          </p:txBody>
        </p:sp>
        <p:sp>
          <p:nvSpPr>
            <p:cNvPr id="4" name="object 4"/>
            <p:cNvSpPr/>
            <p:nvPr/>
          </p:nvSpPr>
          <p:spPr>
            <a:xfrm>
              <a:off x="5724144" y="4869180"/>
              <a:ext cx="1728470" cy="721360"/>
            </a:xfrm>
            <a:custGeom>
              <a:avLst/>
              <a:gdLst/>
              <a:ahLst/>
              <a:cxnLst/>
              <a:rect l="l" t="t" r="r" b="b"/>
              <a:pathLst>
                <a:path w="1728470" h="721360">
                  <a:moveTo>
                    <a:pt x="0" y="720852"/>
                  </a:moveTo>
                  <a:lnTo>
                    <a:pt x="1728216" y="720852"/>
                  </a:lnTo>
                  <a:lnTo>
                    <a:pt x="1728216" y="0"/>
                  </a:lnTo>
                  <a:lnTo>
                    <a:pt x="0" y="0"/>
                  </a:lnTo>
                  <a:lnTo>
                    <a:pt x="0" y="720852"/>
                  </a:lnTo>
                  <a:close/>
                </a:path>
              </a:pathLst>
            </a:custGeom>
            <a:ln w="12700">
              <a:solidFill>
                <a:srgbClr val="009999"/>
              </a:solidFill>
            </a:ln>
          </p:spPr>
          <p:txBody>
            <a:bodyPr wrap="square" lIns="0" tIns="0" rIns="0" bIns="0" rtlCol="0"/>
            <a:lstStyle/>
            <a:p>
              <a:endParaRPr/>
            </a:p>
          </p:txBody>
        </p:sp>
        <p:sp>
          <p:nvSpPr>
            <p:cNvPr id="5" name="object 5"/>
            <p:cNvSpPr/>
            <p:nvPr/>
          </p:nvSpPr>
          <p:spPr>
            <a:xfrm>
              <a:off x="5724144" y="1484375"/>
              <a:ext cx="1728470" cy="649605"/>
            </a:xfrm>
            <a:custGeom>
              <a:avLst/>
              <a:gdLst/>
              <a:ahLst/>
              <a:cxnLst/>
              <a:rect l="l" t="t" r="r" b="b"/>
              <a:pathLst>
                <a:path w="1728470" h="649605">
                  <a:moveTo>
                    <a:pt x="1728216" y="0"/>
                  </a:moveTo>
                  <a:lnTo>
                    <a:pt x="0" y="0"/>
                  </a:lnTo>
                  <a:lnTo>
                    <a:pt x="0" y="649224"/>
                  </a:lnTo>
                  <a:lnTo>
                    <a:pt x="1728216" y="649224"/>
                  </a:lnTo>
                  <a:lnTo>
                    <a:pt x="1728216" y="0"/>
                  </a:lnTo>
                  <a:close/>
                </a:path>
              </a:pathLst>
            </a:custGeom>
            <a:solidFill>
              <a:srgbClr val="CCEBFF"/>
            </a:solidFill>
          </p:spPr>
          <p:txBody>
            <a:bodyPr wrap="square" lIns="0" tIns="0" rIns="0" bIns="0" rtlCol="0"/>
            <a:lstStyle/>
            <a:p>
              <a:endParaRPr/>
            </a:p>
          </p:txBody>
        </p:sp>
        <p:sp>
          <p:nvSpPr>
            <p:cNvPr id="6" name="object 6"/>
            <p:cNvSpPr/>
            <p:nvPr/>
          </p:nvSpPr>
          <p:spPr>
            <a:xfrm>
              <a:off x="5724144" y="1484375"/>
              <a:ext cx="1728470" cy="649605"/>
            </a:xfrm>
            <a:custGeom>
              <a:avLst/>
              <a:gdLst/>
              <a:ahLst/>
              <a:cxnLst/>
              <a:rect l="l" t="t" r="r" b="b"/>
              <a:pathLst>
                <a:path w="1728470" h="649605">
                  <a:moveTo>
                    <a:pt x="0" y="649224"/>
                  </a:moveTo>
                  <a:lnTo>
                    <a:pt x="1728216" y="649224"/>
                  </a:lnTo>
                  <a:lnTo>
                    <a:pt x="1728216" y="0"/>
                  </a:lnTo>
                  <a:lnTo>
                    <a:pt x="0" y="0"/>
                  </a:lnTo>
                  <a:lnTo>
                    <a:pt x="0" y="649224"/>
                  </a:lnTo>
                  <a:close/>
                </a:path>
              </a:pathLst>
            </a:custGeom>
            <a:ln w="12700">
              <a:solidFill>
                <a:srgbClr val="009999"/>
              </a:solidFill>
            </a:ln>
          </p:spPr>
          <p:txBody>
            <a:bodyPr wrap="square" lIns="0" tIns="0" rIns="0" bIns="0" rtlCol="0"/>
            <a:lstStyle/>
            <a:p>
              <a:endParaRPr/>
            </a:p>
          </p:txBody>
        </p:sp>
        <p:sp>
          <p:nvSpPr>
            <p:cNvPr id="7" name="object 7"/>
            <p:cNvSpPr/>
            <p:nvPr/>
          </p:nvSpPr>
          <p:spPr>
            <a:xfrm>
              <a:off x="829055" y="393191"/>
              <a:ext cx="1919477" cy="899922"/>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2275331" y="522731"/>
              <a:ext cx="5872734" cy="686562"/>
            </a:xfrm>
            <a:prstGeom prst="rect">
              <a:avLst/>
            </a:prstGeom>
            <a:blipFill>
              <a:blip r:embed="rId4" cstate="print"/>
              <a:stretch>
                <a:fillRect/>
              </a:stretch>
            </a:blipFill>
          </p:spPr>
          <p:txBody>
            <a:bodyPr wrap="square" lIns="0" tIns="0" rIns="0" bIns="0" rtlCol="0"/>
            <a:lstStyle/>
            <a:p>
              <a:endParaRPr/>
            </a:p>
          </p:txBody>
        </p:sp>
      </p:grpSp>
      <p:grpSp>
        <p:nvGrpSpPr>
          <p:cNvPr id="10" name="object 10"/>
          <p:cNvGrpSpPr/>
          <p:nvPr/>
        </p:nvGrpSpPr>
        <p:grpSpPr>
          <a:xfrm>
            <a:off x="1662810" y="748474"/>
            <a:ext cx="6201410" cy="5133975"/>
            <a:chOff x="1662810" y="748474"/>
            <a:chExt cx="6201410" cy="5133975"/>
          </a:xfrm>
        </p:grpSpPr>
        <p:sp>
          <p:nvSpPr>
            <p:cNvPr id="11" name="object 11"/>
            <p:cNvSpPr/>
            <p:nvPr/>
          </p:nvSpPr>
          <p:spPr>
            <a:xfrm>
              <a:off x="5715761" y="762762"/>
              <a:ext cx="1752600" cy="5105400"/>
            </a:xfrm>
            <a:custGeom>
              <a:avLst/>
              <a:gdLst/>
              <a:ahLst/>
              <a:cxnLst/>
              <a:rect l="l" t="t" r="r" b="b"/>
              <a:pathLst>
                <a:path w="1752600" h="5105400">
                  <a:moveTo>
                    <a:pt x="0" y="76200"/>
                  </a:moveTo>
                  <a:lnTo>
                    <a:pt x="0" y="5105400"/>
                  </a:lnTo>
                </a:path>
                <a:path w="1752600" h="5105400">
                  <a:moveTo>
                    <a:pt x="1752599" y="0"/>
                  </a:moveTo>
                  <a:lnTo>
                    <a:pt x="1752599" y="5105400"/>
                  </a:lnTo>
                </a:path>
              </a:pathLst>
            </a:custGeom>
            <a:ln w="28575">
              <a:solidFill>
                <a:srgbClr val="009999"/>
              </a:solidFill>
            </a:ln>
          </p:spPr>
          <p:txBody>
            <a:bodyPr wrap="square" lIns="0" tIns="0" rIns="0" bIns="0" rtlCol="0"/>
            <a:lstStyle/>
            <a:p>
              <a:endParaRPr/>
            </a:p>
          </p:txBody>
        </p:sp>
        <p:sp>
          <p:nvSpPr>
            <p:cNvPr id="12" name="object 12"/>
            <p:cNvSpPr/>
            <p:nvPr/>
          </p:nvSpPr>
          <p:spPr>
            <a:xfrm>
              <a:off x="5715000" y="1447800"/>
              <a:ext cx="1752600" cy="685800"/>
            </a:xfrm>
            <a:custGeom>
              <a:avLst/>
              <a:gdLst/>
              <a:ahLst/>
              <a:cxnLst/>
              <a:rect l="l" t="t" r="r" b="b"/>
              <a:pathLst>
                <a:path w="1752600" h="685800">
                  <a:moveTo>
                    <a:pt x="0" y="0"/>
                  </a:moveTo>
                  <a:lnTo>
                    <a:pt x="1752600" y="0"/>
                  </a:lnTo>
                </a:path>
                <a:path w="1752600" h="685800">
                  <a:moveTo>
                    <a:pt x="0" y="685800"/>
                  </a:moveTo>
                  <a:lnTo>
                    <a:pt x="1752600" y="685800"/>
                  </a:lnTo>
                </a:path>
              </a:pathLst>
            </a:custGeom>
            <a:ln w="12700">
              <a:solidFill>
                <a:srgbClr val="009999"/>
              </a:solidFill>
            </a:ln>
          </p:spPr>
          <p:txBody>
            <a:bodyPr wrap="square" lIns="0" tIns="0" rIns="0" bIns="0" rtlCol="0"/>
            <a:lstStyle/>
            <a:p>
              <a:endParaRPr/>
            </a:p>
          </p:txBody>
        </p:sp>
        <p:sp>
          <p:nvSpPr>
            <p:cNvPr id="13" name="object 13"/>
            <p:cNvSpPr/>
            <p:nvPr/>
          </p:nvSpPr>
          <p:spPr>
            <a:xfrm>
              <a:off x="1905761" y="1524762"/>
              <a:ext cx="1524000" cy="4191000"/>
            </a:xfrm>
            <a:custGeom>
              <a:avLst/>
              <a:gdLst/>
              <a:ahLst/>
              <a:cxnLst/>
              <a:rect l="l" t="t" r="r" b="b"/>
              <a:pathLst>
                <a:path w="1524000" h="4191000">
                  <a:moveTo>
                    <a:pt x="1524000" y="0"/>
                  </a:moveTo>
                  <a:lnTo>
                    <a:pt x="0" y="0"/>
                  </a:lnTo>
                  <a:lnTo>
                    <a:pt x="0" y="4191000"/>
                  </a:lnTo>
                  <a:lnTo>
                    <a:pt x="1524000" y="4191000"/>
                  </a:lnTo>
                  <a:lnTo>
                    <a:pt x="1524000" y="0"/>
                  </a:lnTo>
                  <a:close/>
                </a:path>
              </a:pathLst>
            </a:custGeom>
            <a:solidFill>
              <a:srgbClr val="CCEBFF"/>
            </a:solidFill>
          </p:spPr>
          <p:txBody>
            <a:bodyPr wrap="square" lIns="0" tIns="0" rIns="0" bIns="0" rtlCol="0"/>
            <a:lstStyle/>
            <a:p>
              <a:endParaRPr/>
            </a:p>
          </p:txBody>
        </p:sp>
        <p:sp>
          <p:nvSpPr>
            <p:cNvPr id="14" name="object 14"/>
            <p:cNvSpPr/>
            <p:nvPr/>
          </p:nvSpPr>
          <p:spPr>
            <a:xfrm>
              <a:off x="1905761" y="1524762"/>
              <a:ext cx="1524000" cy="4191000"/>
            </a:xfrm>
            <a:custGeom>
              <a:avLst/>
              <a:gdLst/>
              <a:ahLst/>
              <a:cxnLst/>
              <a:rect l="l" t="t" r="r" b="b"/>
              <a:pathLst>
                <a:path w="1524000" h="4191000">
                  <a:moveTo>
                    <a:pt x="0" y="4191000"/>
                  </a:moveTo>
                  <a:lnTo>
                    <a:pt x="1524000" y="4191000"/>
                  </a:lnTo>
                  <a:lnTo>
                    <a:pt x="1524000" y="0"/>
                  </a:lnTo>
                  <a:lnTo>
                    <a:pt x="0" y="0"/>
                  </a:lnTo>
                  <a:lnTo>
                    <a:pt x="0" y="4191000"/>
                  </a:lnTo>
                  <a:close/>
                </a:path>
              </a:pathLst>
            </a:custGeom>
            <a:ln w="28575">
              <a:solidFill>
                <a:srgbClr val="009999"/>
              </a:solidFill>
            </a:ln>
          </p:spPr>
          <p:txBody>
            <a:bodyPr wrap="square" lIns="0" tIns="0" rIns="0" bIns="0" rtlCol="0"/>
            <a:lstStyle/>
            <a:p>
              <a:endParaRPr/>
            </a:p>
          </p:txBody>
        </p:sp>
        <p:sp>
          <p:nvSpPr>
            <p:cNvPr id="15" name="object 15"/>
            <p:cNvSpPr/>
            <p:nvPr/>
          </p:nvSpPr>
          <p:spPr>
            <a:xfrm>
              <a:off x="1677161" y="2362962"/>
              <a:ext cx="381000" cy="1981200"/>
            </a:xfrm>
            <a:custGeom>
              <a:avLst/>
              <a:gdLst/>
              <a:ahLst/>
              <a:cxnLst/>
              <a:rect l="l" t="t" r="r" b="b"/>
              <a:pathLst>
                <a:path w="381000" h="1981200">
                  <a:moveTo>
                    <a:pt x="381000" y="0"/>
                  </a:moveTo>
                  <a:lnTo>
                    <a:pt x="0" y="0"/>
                  </a:lnTo>
                </a:path>
                <a:path w="381000" h="1981200">
                  <a:moveTo>
                    <a:pt x="0" y="0"/>
                  </a:moveTo>
                  <a:lnTo>
                    <a:pt x="0" y="1981200"/>
                  </a:lnTo>
                </a:path>
              </a:pathLst>
            </a:custGeom>
            <a:ln w="28575">
              <a:solidFill>
                <a:srgbClr val="009999"/>
              </a:solidFill>
            </a:ln>
          </p:spPr>
          <p:txBody>
            <a:bodyPr wrap="square" lIns="0" tIns="0" rIns="0" bIns="0" rtlCol="0"/>
            <a:lstStyle/>
            <a:p>
              <a:endParaRPr/>
            </a:p>
          </p:txBody>
        </p:sp>
        <p:sp>
          <p:nvSpPr>
            <p:cNvPr id="16" name="object 16"/>
            <p:cNvSpPr/>
            <p:nvPr/>
          </p:nvSpPr>
          <p:spPr>
            <a:xfrm>
              <a:off x="1662810" y="4272660"/>
              <a:ext cx="471805" cy="142875"/>
            </a:xfrm>
            <a:custGeom>
              <a:avLst/>
              <a:gdLst/>
              <a:ahLst/>
              <a:cxnLst/>
              <a:rect l="l" t="t" r="r" b="b"/>
              <a:pathLst>
                <a:path w="471805" h="142875">
                  <a:moveTo>
                    <a:pt x="328675" y="0"/>
                  </a:moveTo>
                  <a:lnTo>
                    <a:pt x="328675" y="142875"/>
                  </a:lnTo>
                  <a:lnTo>
                    <a:pt x="443077" y="85725"/>
                  </a:lnTo>
                  <a:lnTo>
                    <a:pt x="342900" y="85725"/>
                  </a:lnTo>
                  <a:lnTo>
                    <a:pt x="342900" y="57150"/>
                  </a:lnTo>
                  <a:lnTo>
                    <a:pt x="442874" y="57150"/>
                  </a:lnTo>
                  <a:lnTo>
                    <a:pt x="328675" y="0"/>
                  </a:lnTo>
                  <a:close/>
                </a:path>
                <a:path w="471805" h="142875">
                  <a:moveTo>
                    <a:pt x="328675" y="57150"/>
                  </a:moveTo>
                  <a:lnTo>
                    <a:pt x="0" y="57150"/>
                  </a:lnTo>
                  <a:lnTo>
                    <a:pt x="0" y="85725"/>
                  </a:lnTo>
                  <a:lnTo>
                    <a:pt x="328675" y="85725"/>
                  </a:lnTo>
                  <a:lnTo>
                    <a:pt x="328675" y="57150"/>
                  </a:lnTo>
                  <a:close/>
                </a:path>
                <a:path w="471805" h="142875">
                  <a:moveTo>
                    <a:pt x="442874" y="57150"/>
                  </a:moveTo>
                  <a:lnTo>
                    <a:pt x="342900" y="57150"/>
                  </a:lnTo>
                  <a:lnTo>
                    <a:pt x="342900" y="85725"/>
                  </a:lnTo>
                  <a:lnTo>
                    <a:pt x="443077" y="85725"/>
                  </a:lnTo>
                  <a:lnTo>
                    <a:pt x="471550" y="71500"/>
                  </a:lnTo>
                  <a:lnTo>
                    <a:pt x="442874" y="57150"/>
                  </a:lnTo>
                  <a:close/>
                </a:path>
              </a:pathLst>
            </a:custGeom>
            <a:solidFill>
              <a:srgbClr val="009999"/>
            </a:solidFill>
          </p:spPr>
          <p:txBody>
            <a:bodyPr wrap="square" lIns="0" tIns="0" rIns="0" bIns="0" rtlCol="0"/>
            <a:lstStyle/>
            <a:p>
              <a:endParaRPr/>
            </a:p>
          </p:txBody>
        </p:sp>
        <p:sp>
          <p:nvSpPr>
            <p:cNvPr id="17" name="object 17"/>
            <p:cNvSpPr/>
            <p:nvPr/>
          </p:nvSpPr>
          <p:spPr>
            <a:xfrm>
              <a:off x="3486022" y="2343023"/>
              <a:ext cx="2153920" cy="2992120"/>
            </a:xfrm>
            <a:custGeom>
              <a:avLst/>
              <a:gdLst/>
              <a:ahLst/>
              <a:cxnLst/>
              <a:rect l="l" t="t" r="r" b="b"/>
              <a:pathLst>
                <a:path w="2153920" h="2992120">
                  <a:moveTo>
                    <a:pt x="2058600" y="2884005"/>
                  </a:moveTo>
                  <a:lnTo>
                    <a:pt x="2012188" y="2917316"/>
                  </a:lnTo>
                  <a:lnTo>
                    <a:pt x="2153539" y="2991739"/>
                  </a:lnTo>
                  <a:lnTo>
                    <a:pt x="2138135" y="2895600"/>
                  </a:lnTo>
                  <a:lnTo>
                    <a:pt x="2066925" y="2895600"/>
                  </a:lnTo>
                  <a:lnTo>
                    <a:pt x="2058600" y="2884005"/>
                  </a:lnTo>
                  <a:close/>
                </a:path>
                <a:path w="2153920" h="2992120">
                  <a:moveTo>
                    <a:pt x="2081821" y="2867339"/>
                  </a:moveTo>
                  <a:lnTo>
                    <a:pt x="2058600" y="2884005"/>
                  </a:lnTo>
                  <a:lnTo>
                    <a:pt x="2066925" y="2895600"/>
                  </a:lnTo>
                  <a:lnTo>
                    <a:pt x="2090165" y="2878963"/>
                  </a:lnTo>
                  <a:lnTo>
                    <a:pt x="2081821" y="2867339"/>
                  </a:lnTo>
                  <a:close/>
                </a:path>
                <a:path w="2153920" h="2992120">
                  <a:moveTo>
                    <a:pt x="2128266" y="2834004"/>
                  </a:moveTo>
                  <a:lnTo>
                    <a:pt x="2081821" y="2867339"/>
                  </a:lnTo>
                  <a:lnTo>
                    <a:pt x="2090165" y="2878963"/>
                  </a:lnTo>
                  <a:lnTo>
                    <a:pt x="2066925" y="2895600"/>
                  </a:lnTo>
                  <a:lnTo>
                    <a:pt x="2138135" y="2895600"/>
                  </a:lnTo>
                  <a:lnTo>
                    <a:pt x="2128266" y="2834004"/>
                  </a:lnTo>
                  <a:close/>
                </a:path>
                <a:path w="2153920" h="2992120">
                  <a:moveTo>
                    <a:pt x="23240" y="0"/>
                  </a:moveTo>
                  <a:lnTo>
                    <a:pt x="0" y="16637"/>
                  </a:lnTo>
                  <a:lnTo>
                    <a:pt x="2058600" y="2884005"/>
                  </a:lnTo>
                  <a:lnTo>
                    <a:pt x="2081821" y="2867339"/>
                  </a:lnTo>
                  <a:lnTo>
                    <a:pt x="23240" y="0"/>
                  </a:lnTo>
                  <a:close/>
                </a:path>
              </a:pathLst>
            </a:custGeom>
            <a:solidFill>
              <a:srgbClr val="009999"/>
            </a:solidFill>
          </p:spPr>
          <p:txBody>
            <a:bodyPr wrap="square" lIns="0" tIns="0" rIns="0" bIns="0" rtlCol="0"/>
            <a:lstStyle/>
            <a:p>
              <a:endParaRPr/>
            </a:p>
          </p:txBody>
        </p:sp>
        <p:sp>
          <p:nvSpPr>
            <p:cNvPr id="18" name="object 18"/>
            <p:cNvSpPr/>
            <p:nvPr/>
          </p:nvSpPr>
          <p:spPr>
            <a:xfrm>
              <a:off x="5715000" y="4876800"/>
              <a:ext cx="1752600" cy="0"/>
            </a:xfrm>
            <a:custGeom>
              <a:avLst/>
              <a:gdLst/>
              <a:ahLst/>
              <a:cxnLst/>
              <a:rect l="l" t="t" r="r" b="b"/>
              <a:pathLst>
                <a:path w="1752600">
                  <a:moveTo>
                    <a:pt x="0" y="0"/>
                  </a:moveTo>
                  <a:lnTo>
                    <a:pt x="1752600" y="0"/>
                  </a:lnTo>
                </a:path>
              </a:pathLst>
            </a:custGeom>
            <a:ln w="12700">
              <a:solidFill>
                <a:srgbClr val="009999"/>
              </a:solidFill>
            </a:ln>
          </p:spPr>
          <p:txBody>
            <a:bodyPr wrap="square" lIns="0" tIns="0" rIns="0" bIns="0" rtlCol="0"/>
            <a:lstStyle/>
            <a:p>
              <a:endParaRPr/>
            </a:p>
          </p:txBody>
        </p:sp>
        <p:sp>
          <p:nvSpPr>
            <p:cNvPr id="19" name="object 19"/>
            <p:cNvSpPr/>
            <p:nvPr/>
          </p:nvSpPr>
          <p:spPr>
            <a:xfrm>
              <a:off x="1905000" y="1974849"/>
              <a:ext cx="1524000" cy="698500"/>
            </a:xfrm>
            <a:custGeom>
              <a:avLst/>
              <a:gdLst/>
              <a:ahLst/>
              <a:cxnLst/>
              <a:rect l="l" t="t" r="r" b="b"/>
              <a:pathLst>
                <a:path w="1524000" h="698500">
                  <a:moveTo>
                    <a:pt x="1524000" y="685800"/>
                  </a:moveTo>
                  <a:lnTo>
                    <a:pt x="0" y="685800"/>
                  </a:lnTo>
                  <a:lnTo>
                    <a:pt x="0" y="698500"/>
                  </a:lnTo>
                  <a:lnTo>
                    <a:pt x="1524000" y="698500"/>
                  </a:lnTo>
                  <a:lnTo>
                    <a:pt x="1524000" y="685800"/>
                  </a:lnTo>
                  <a:close/>
                </a:path>
                <a:path w="1524000" h="698500">
                  <a:moveTo>
                    <a:pt x="1524000" y="0"/>
                  </a:moveTo>
                  <a:lnTo>
                    <a:pt x="0" y="0"/>
                  </a:lnTo>
                  <a:lnTo>
                    <a:pt x="0" y="12700"/>
                  </a:lnTo>
                  <a:lnTo>
                    <a:pt x="1524000" y="12700"/>
                  </a:lnTo>
                  <a:lnTo>
                    <a:pt x="1524000" y="0"/>
                  </a:lnTo>
                  <a:close/>
                </a:path>
              </a:pathLst>
            </a:custGeom>
            <a:solidFill>
              <a:srgbClr val="009999"/>
            </a:solidFill>
          </p:spPr>
          <p:txBody>
            <a:bodyPr wrap="square" lIns="0" tIns="0" rIns="0" bIns="0" rtlCol="0"/>
            <a:lstStyle/>
            <a:p>
              <a:endParaRPr/>
            </a:p>
          </p:txBody>
        </p:sp>
        <p:sp>
          <p:nvSpPr>
            <p:cNvPr id="20" name="object 20"/>
            <p:cNvSpPr/>
            <p:nvPr/>
          </p:nvSpPr>
          <p:spPr>
            <a:xfrm>
              <a:off x="5724144" y="5590032"/>
              <a:ext cx="1752600" cy="0"/>
            </a:xfrm>
            <a:custGeom>
              <a:avLst/>
              <a:gdLst/>
              <a:ahLst/>
              <a:cxnLst/>
              <a:rect l="l" t="t" r="r" b="b"/>
              <a:pathLst>
                <a:path w="1752600">
                  <a:moveTo>
                    <a:pt x="0" y="0"/>
                  </a:moveTo>
                  <a:lnTo>
                    <a:pt x="1752600" y="0"/>
                  </a:lnTo>
                </a:path>
              </a:pathLst>
            </a:custGeom>
            <a:ln w="12700">
              <a:solidFill>
                <a:srgbClr val="009999"/>
              </a:solidFill>
            </a:ln>
          </p:spPr>
          <p:txBody>
            <a:bodyPr wrap="square" lIns="0" tIns="0" rIns="0" bIns="0" rtlCol="0"/>
            <a:lstStyle/>
            <a:p>
              <a:endParaRPr/>
            </a:p>
          </p:txBody>
        </p:sp>
        <p:sp>
          <p:nvSpPr>
            <p:cNvPr id="21" name="object 21"/>
            <p:cNvSpPr/>
            <p:nvPr/>
          </p:nvSpPr>
          <p:spPr>
            <a:xfrm>
              <a:off x="1905000" y="4032250"/>
              <a:ext cx="1524000" cy="622300"/>
            </a:xfrm>
            <a:custGeom>
              <a:avLst/>
              <a:gdLst/>
              <a:ahLst/>
              <a:cxnLst/>
              <a:rect l="l" t="t" r="r" b="b"/>
              <a:pathLst>
                <a:path w="1524000" h="622300">
                  <a:moveTo>
                    <a:pt x="1524000" y="609600"/>
                  </a:moveTo>
                  <a:lnTo>
                    <a:pt x="0" y="609600"/>
                  </a:lnTo>
                  <a:lnTo>
                    <a:pt x="0" y="622300"/>
                  </a:lnTo>
                  <a:lnTo>
                    <a:pt x="1524000" y="622300"/>
                  </a:lnTo>
                  <a:lnTo>
                    <a:pt x="1524000" y="609600"/>
                  </a:lnTo>
                  <a:close/>
                </a:path>
                <a:path w="1524000" h="622300">
                  <a:moveTo>
                    <a:pt x="1524000" y="0"/>
                  </a:moveTo>
                  <a:lnTo>
                    <a:pt x="0" y="0"/>
                  </a:lnTo>
                  <a:lnTo>
                    <a:pt x="0" y="12700"/>
                  </a:lnTo>
                  <a:lnTo>
                    <a:pt x="1524000" y="12700"/>
                  </a:lnTo>
                  <a:lnTo>
                    <a:pt x="1524000" y="0"/>
                  </a:lnTo>
                  <a:close/>
                </a:path>
              </a:pathLst>
            </a:custGeom>
            <a:solidFill>
              <a:srgbClr val="009999"/>
            </a:solidFill>
          </p:spPr>
          <p:txBody>
            <a:bodyPr wrap="square" lIns="0" tIns="0" rIns="0" bIns="0" rtlCol="0"/>
            <a:lstStyle/>
            <a:p>
              <a:endParaRPr/>
            </a:p>
          </p:txBody>
        </p:sp>
        <p:sp>
          <p:nvSpPr>
            <p:cNvPr id="22" name="object 22"/>
            <p:cNvSpPr/>
            <p:nvPr/>
          </p:nvSpPr>
          <p:spPr>
            <a:xfrm>
              <a:off x="3485895" y="1753362"/>
              <a:ext cx="2153920" cy="2611120"/>
            </a:xfrm>
            <a:custGeom>
              <a:avLst/>
              <a:gdLst/>
              <a:ahLst/>
              <a:cxnLst/>
              <a:rect l="l" t="t" r="r" b="b"/>
              <a:pathLst>
                <a:path w="2153920" h="2611120">
                  <a:moveTo>
                    <a:pt x="2051848" y="101228"/>
                  </a:moveTo>
                  <a:lnTo>
                    <a:pt x="0" y="2592705"/>
                  </a:lnTo>
                  <a:lnTo>
                    <a:pt x="21970" y="2610866"/>
                  </a:lnTo>
                  <a:lnTo>
                    <a:pt x="2073850" y="119352"/>
                  </a:lnTo>
                  <a:lnTo>
                    <a:pt x="2051848" y="101228"/>
                  </a:lnTo>
                  <a:close/>
                </a:path>
                <a:path w="2153920" h="2611120">
                  <a:moveTo>
                    <a:pt x="2132998" y="90170"/>
                  </a:moveTo>
                  <a:lnTo>
                    <a:pt x="2060955" y="90170"/>
                  </a:lnTo>
                  <a:lnTo>
                    <a:pt x="2082927" y="108330"/>
                  </a:lnTo>
                  <a:lnTo>
                    <a:pt x="2073850" y="119352"/>
                  </a:lnTo>
                  <a:lnTo>
                    <a:pt x="2117979" y="155701"/>
                  </a:lnTo>
                  <a:lnTo>
                    <a:pt x="2132998" y="90170"/>
                  </a:lnTo>
                  <a:close/>
                </a:path>
                <a:path w="2153920" h="2611120">
                  <a:moveTo>
                    <a:pt x="2060955" y="90170"/>
                  </a:moveTo>
                  <a:lnTo>
                    <a:pt x="2051848" y="101228"/>
                  </a:lnTo>
                  <a:lnTo>
                    <a:pt x="2073850" y="119352"/>
                  </a:lnTo>
                  <a:lnTo>
                    <a:pt x="2082927" y="108330"/>
                  </a:lnTo>
                  <a:lnTo>
                    <a:pt x="2060955" y="90170"/>
                  </a:lnTo>
                  <a:close/>
                </a:path>
                <a:path w="2153920" h="2611120">
                  <a:moveTo>
                    <a:pt x="2153666" y="0"/>
                  </a:moveTo>
                  <a:lnTo>
                    <a:pt x="2007742" y="64897"/>
                  </a:lnTo>
                  <a:lnTo>
                    <a:pt x="2051848" y="101228"/>
                  </a:lnTo>
                  <a:lnTo>
                    <a:pt x="2060955" y="90170"/>
                  </a:lnTo>
                  <a:lnTo>
                    <a:pt x="2132998" y="90170"/>
                  </a:lnTo>
                  <a:lnTo>
                    <a:pt x="2153666" y="0"/>
                  </a:lnTo>
                  <a:close/>
                </a:path>
              </a:pathLst>
            </a:custGeom>
            <a:solidFill>
              <a:srgbClr val="009999"/>
            </a:solidFill>
          </p:spPr>
          <p:txBody>
            <a:bodyPr wrap="square" lIns="0" tIns="0" rIns="0" bIns="0" rtlCol="0"/>
            <a:lstStyle/>
            <a:p>
              <a:endParaRPr/>
            </a:p>
          </p:txBody>
        </p:sp>
        <p:sp>
          <p:nvSpPr>
            <p:cNvPr id="23" name="object 23"/>
            <p:cNvSpPr/>
            <p:nvPr/>
          </p:nvSpPr>
          <p:spPr>
            <a:xfrm>
              <a:off x="7087361" y="1829562"/>
              <a:ext cx="762000" cy="3352800"/>
            </a:xfrm>
            <a:custGeom>
              <a:avLst/>
              <a:gdLst/>
              <a:ahLst/>
              <a:cxnLst/>
              <a:rect l="l" t="t" r="r" b="b"/>
              <a:pathLst>
                <a:path w="762000" h="3352800">
                  <a:moveTo>
                    <a:pt x="0" y="3352800"/>
                  </a:moveTo>
                  <a:lnTo>
                    <a:pt x="762000" y="3352800"/>
                  </a:lnTo>
                </a:path>
                <a:path w="762000" h="3352800">
                  <a:moveTo>
                    <a:pt x="762000" y="3352800"/>
                  </a:moveTo>
                  <a:lnTo>
                    <a:pt x="762000" y="0"/>
                  </a:lnTo>
                </a:path>
              </a:pathLst>
            </a:custGeom>
            <a:ln w="28575">
              <a:solidFill>
                <a:srgbClr val="009999"/>
              </a:solidFill>
            </a:ln>
          </p:spPr>
          <p:txBody>
            <a:bodyPr wrap="square" lIns="0" tIns="0" rIns="0" bIns="0" rtlCol="0"/>
            <a:lstStyle/>
            <a:p>
              <a:endParaRPr/>
            </a:p>
          </p:txBody>
        </p:sp>
        <p:sp>
          <p:nvSpPr>
            <p:cNvPr id="24" name="object 24"/>
            <p:cNvSpPr/>
            <p:nvPr/>
          </p:nvSpPr>
          <p:spPr>
            <a:xfrm>
              <a:off x="7011161" y="1758061"/>
              <a:ext cx="852805" cy="142875"/>
            </a:xfrm>
            <a:custGeom>
              <a:avLst/>
              <a:gdLst/>
              <a:ahLst/>
              <a:cxnLst/>
              <a:rect l="l" t="t" r="r" b="b"/>
              <a:pathLst>
                <a:path w="852804" h="142875">
                  <a:moveTo>
                    <a:pt x="142875" y="0"/>
                  </a:moveTo>
                  <a:lnTo>
                    <a:pt x="0" y="71500"/>
                  </a:lnTo>
                  <a:lnTo>
                    <a:pt x="142875" y="142875"/>
                  </a:lnTo>
                  <a:lnTo>
                    <a:pt x="142875" y="85725"/>
                  </a:lnTo>
                  <a:lnTo>
                    <a:pt x="128651" y="85725"/>
                  </a:lnTo>
                  <a:lnTo>
                    <a:pt x="128524" y="57150"/>
                  </a:lnTo>
                  <a:lnTo>
                    <a:pt x="142875" y="57150"/>
                  </a:lnTo>
                  <a:lnTo>
                    <a:pt x="142875" y="0"/>
                  </a:lnTo>
                  <a:close/>
                </a:path>
                <a:path w="852804" h="142875">
                  <a:moveTo>
                    <a:pt x="142875" y="57150"/>
                  </a:moveTo>
                  <a:lnTo>
                    <a:pt x="128524" y="57150"/>
                  </a:lnTo>
                  <a:lnTo>
                    <a:pt x="128651" y="85725"/>
                  </a:lnTo>
                  <a:lnTo>
                    <a:pt x="142875" y="85725"/>
                  </a:lnTo>
                  <a:lnTo>
                    <a:pt x="142875" y="57150"/>
                  </a:lnTo>
                  <a:close/>
                </a:path>
                <a:path w="852804" h="142875">
                  <a:moveTo>
                    <a:pt x="852424" y="57150"/>
                  </a:moveTo>
                  <a:lnTo>
                    <a:pt x="142875" y="57150"/>
                  </a:lnTo>
                  <a:lnTo>
                    <a:pt x="142875" y="85725"/>
                  </a:lnTo>
                  <a:lnTo>
                    <a:pt x="852551" y="85725"/>
                  </a:lnTo>
                  <a:lnTo>
                    <a:pt x="852424" y="57150"/>
                  </a:lnTo>
                  <a:close/>
                </a:path>
              </a:pathLst>
            </a:custGeom>
            <a:solidFill>
              <a:srgbClr val="009999"/>
            </a:solidFill>
          </p:spPr>
          <p:txBody>
            <a:bodyPr wrap="square" lIns="0" tIns="0" rIns="0" bIns="0" rtlCol="0"/>
            <a:lstStyle/>
            <a:p>
              <a:endParaRPr/>
            </a:p>
          </p:txBody>
        </p:sp>
      </p:grpSp>
      <p:sp>
        <p:nvSpPr>
          <p:cNvPr id="25" name="object 25"/>
          <p:cNvSpPr txBox="1"/>
          <p:nvPr/>
        </p:nvSpPr>
        <p:spPr>
          <a:xfrm>
            <a:off x="1954529" y="5894019"/>
            <a:ext cx="144208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009999"/>
                </a:solidFill>
                <a:latin typeface="Times New Roman"/>
                <a:cs typeface="Times New Roman"/>
              </a:rPr>
              <a:t>Logic</a:t>
            </a:r>
            <a:r>
              <a:rPr sz="1800" b="1" spc="-85" dirty="0">
                <a:solidFill>
                  <a:srgbClr val="009999"/>
                </a:solidFill>
                <a:latin typeface="Times New Roman"/>
                <a:cs typeface="Times New Roman"/>
              </a:rPr>
              <a:t> </a:t>
            </a:r>
            <a:r>
              <a:rPr sz="1800" b="1" dirty="0">
                <a:solidFill>
                  <a:srgbClr val="009999"/>
                </a:solidFill>
                <a:latin typeface="Times New Roman"/>
                <a:cs typeface="Times New Roman"/>
              </a:rPr>
              <a:t>memory</a:t>
            </a:r>
            <a:endParaRPr sz="1800">
              <a:latin typeface="Times New Roman"/>
              <a:cs typeface="Times New Roman"/>
            </a:endParaRPr>
          </a:p>
        </p:txBody>
      </p:sp>
      <p:sp>
        <p:nvSpPr>
          <p:cNvPr id="26" name="object 26"/>
          <p:cNvSpPr txBox="1"/>
          <p:nvPr/>
        </p:nvSpPr>
        <p:spPr>
          <a:xfrm>
            <a:off x="5799835" y="6046114"/>
            <a:ext cx="1734820" cy="300355"/>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009999"/>
                </a:solidFill>
                <a:latin typeface="Times New Roman"/>
                <a:cs typeface="Times New Roman"/>
              </a:rPr>
              <a:t>Physical</a:t>
            </a:r>
            <a:r>
              <a:rPr sz="1800" b="1" spc="-85" dirty="0">
                <a:solidFill>
                  <a:srgbClr val="009999"/>
                </a:solidFill>
                <a:latin typeface="Times New Roman"/>
                <a:cs typeface="Times New Roman"/>
              </a:rPr>
              <a:t> </a:t>
            </a:r>
            <a:r>
              <a:rPr sz="1800" b="1" dirty="0">
                <a:solidFill>
                  <a:srgbClr val="009999"/>
                </a:solidFill>
                <a:latin typeface="Times New Roman"/>
                <a:cs typeface="Times New Roman"/>
              </a:rPr>
              <a:t>Memory</a:t>
            </a:r>
            <a:endParaRPr sz="1800">
              <a:latin typeface="Times New Roman"/>
              <a:cs typeface="Times New Roman"/>
            </a:endParaRPr>
          </a:p>
        </p:txBody>
      </p:sp>
      <p:sp>
        <p:nvSpPr>
          <p:cNvPr id="27" name="object 27"/>
          <p:cNvSpPr txBox="1"/>
          <p:nvPr/>
        </p:nvSpPr>
        <p:spPr>
          <a:xfrm>
            <a:off x="5887339" y="5006466"/>
            <a:ext cx="1137920" cy="269240"/>
          </a:xfrm>
          <a:prstGeom prst="rect">
            <a:avLst/>
          </a:prstGeom>
        </p:spPr>
        <p:txBody>
          <a:bodyPr vert="horz" wrap="square" lIns="0" tIns="12065" rIns="0" bIns="0" rtlCol="0">
            <a:spAutoFit/>
          </a:bodyPr>
          <a:lstStyle/>
          <a:p>
            <a:pPr marL="12700">
              <a:lnSpc>
                <a:spcPct val="100000"/>
              </a:lnSpc>
              <a:spcBef>
                <a:spcPts val="95"/>
              </a:spcBef>
            </a:pPr>
            <a:r>
              <a:rPr sz="1600" b="1" spc="-5" dirty="0">
                <a:solidFill>
                  <a:srgbClr val="009999"/>
                </a:solidFill>
                <a:latin typeface="Times New Roman"/>
                <a:cs typeface="Times New Roman"/>
              </a:rPr>
              <a:t>JUMP</a:t>
            </a:r>
            <a:r>
              <a:rPr sz="1600" b="1" spc="-145" dirty="0">
                <a:solidFill>
                  <a:srgbClr val="009999"/>
                </a:solidFill>
                <a:latin typeface="Times New Roman"/>
                <a:cs typeface="Times New Roman"/>
              </a:rPr>
              <a:t> </a:t>
            </a:r>
            <a:r>
              <a:rPr sz="1600" b="1" spc="-5" dirty="0">
                <a:solidFill>
                  <a:srgbClr val="009999"/>
                </a:solidFill>
                <a:latin typeface="Times New Roman"/>
                <a:cs typeface="Times New Roman"/>
              </a:rPr>
              <a:t>10328</a:t>
            </a:r>
            <a:endParaRPr sz="1600">
              <a:latin typeface="Times New Roman"/>
              <a:cs typeface="Times New Roman"/>
            </a:endParaRPr>
          </a:p>
        </p:txBody>
      </p:sp>
      <p:sp>
        <p:nvSpPr>
          <p:cNvPr id="28" name="object 28"/>
          <p:cNvSpPr txBox="1"/>
          <p:nvPr/>
        </p:nvSpPr>
        <p:spPr>
          <a:xfrm>
            <a:off x="5730049" y="3302330"/>
            <a:ext cx="1724025" cy="574675"/>
          </a:xfrm>
          <a:prstGeom prst="rect">
            <a:avLst/>
          </a:prstGeom>
        </p:spPr>
        <p:txBody>
          <a:bodyPr vert="horz" wrap="square" lIns="0" tIns="12700" rIns="0" bIns="0" rtlCol="0">
            <a:spAutoFit/>
          </a:bodyPr>
          <a:lstStyle/>
          <a:p>
            <a:pPr marL="4445" algn="ctr">
              <a:lnSpc>
                <a:spcPct val="100000"/>
              </a:lnSpc>
              <a:spcBef>
                <a:spcPts val="100"/>
              </a:spcBef>
            </a:pPr>
            <a:r>
              <a:rPr sz="1800" b="1" dirty="0">
                <a:solidFill>
                  <a:srgbClr val="009999"/>
                </a:solidFill>
                <a:latin typeface="Times New Roman"/>
                <a:cs typeface="Times New Roman"/>
              </a:rPr>
              <a:t>Other</a:t>
            </a:r>
            <a:endParaRPr sz="1800">
              <a:latin typeface="Times New Roman"/>
              <a:cs typeface="Times New Roman"/>
            </a:endParaRPr>
          </a:p>
          <a:p>
            <a:pPr algn="ctr">
              <a:lnSpc>
                <a:spcPct val="100000"/>
              </a:lnSpc>
              <a:spcBef>
                <a:spcPts val="5"/>
              </a:spcBef>
            </a:pPr>
            <a:r>
              <a:rPr sz="1800" b="1" spc="-10" dirty="0">
                <a:solidFill>
                  <a:srgbClr val="009999"/>
                </a:solidFill>
                <a:latin typeface="Times New Roman"/>
                <a:cs typeface="Times New Roman"/>
              </a:rPr>
              <a:t>programs</a:t>
            </a:r>
            <a:endParaRPr sz="1800">
              <a:latin typeface="Times New Roman"/>
              <a:cs typeface="Times New Roman"/>
            </a:endParaRPr>
          </a:p>
        </p:txBody>
      </p:sp>
      <p:sp>
        <p:nvSpPr>
          <p:cNvPr id="29" name="object 29"/>
          <p:cNvSpPr txBox="1"/>
          <p:nvPr/>
        </p:nvSpPr>
        <p:spPr>
          <a:xfrm>
            <a:off x="2199513" y="1780159"/>
            <a:ext cx="3105785" cy="726440"/>
          </a:xfrm>
          <a:prstGeom prst="rect">
            <a:avLst/>
          </a:prstGeom>
        </p:spPr>
        <p:txBody>
          <a:bodyPr vert="horz" wrap="square" lIns="0" tIns="12700" rIns="0" bIns="0" rtlCol="0">
            <a:spAutoFit/>
          </a:bodyPr>
          <a:lstStyle/>
          <a:p>
            <a:pPr marL="1395095">
              <a:lnSpc>
                <a:spcPct val="100000"/>
              </a:lnSpc>
              <a:spcBef>
                <a:spcPts val="100"/>
              </a:spcBef>
            </a:pPr>
            <a:r>
              <a:rPr sz="1800" b="1" dirty="0">
                <a:solidFill>
                  <a:srgbClr val="009999"/>
                </a:solidFill>
                <a:latin typeface="Times New Roman"/>
                <a:cs typeface="Times New Roman"/>
              </a:rPr>
              <a:t>Alloc. </a:t>
            </a:r>
            <a:r>
              <a:rPr sz="1800" b="1" spc="-10" dirty="0">
                <a:solidFill>
                  <a:srgbClr val="009999"/>
                </a:solidFill>
                <a:latin typeface="Times New Roman"/>
                <a:cs typeface="Times New Roman"/>
              </a:rPr>
              <a:t>from</a:t>
            </a:r>
            <a:r>
              <a:rPr sz="1800" b="1" spc="-75" dirty="0">
                <a:solidFill>
                  <a:srgbClr val="009999"/>
                </a:solidFill>
                <a:latin typeface="Times New Roman"/>
                <a:cs typeface="Times New Roman"/>
              </a:rPr>
              <a:t> </a:t>
            </a:r>
            <a:r>
              <a:rPr sz="1800" b="1" spc="-5" dirty="0">
                <a:solidFill>
                  <a:srgbClr val="009999"/>
                </a:solidFill>
                <a:latin typeface="Times New Roman"/>
                <a:cs typeface="Times New Roman"/>
              </a:rPr>
              <a:t>mem.</a:t>
            </a:r>
            <a:endParaRPr sz="1800">
              <a:latin typeface="Times New Roman"/>
              <a:cs typeface="Times New Roman"/>
            </a:endParaRPr>
          </a:p>
          <a:p>
            <a:pPr marL="12700">
              <a:lnSpc>
                <a:spcPct val="100000"/>
              </a:lnSpc>
              <a:spcBef>
                <a:spcPts val="1435"/>
              </a:spcBef>
            </a:pPr>
            <a:r>
              <a:rPr sz="1600" b="1" spc="-5" dirty="0">
                <a:solidFill>
                  <a:srgbClr val="009999"/>
                </a:solidFill>
                <a:latin typeface="Times New Roman"/>
                <a:cs typeface="Times New Roman"/>
              </a:rPr>
              <a:t>JUMP</a:t>
            </a:r>
            <a:r>
              <a:rPr sz="1600" b="1" spc="-95" dirty="0">
                <a:solidFill>
                  <a:srgbClr val="009999"/>
                </a:solidFill>
                <a:latin typeface="Times New Roman"/>
                <a:cs typeface="Times New Roman"/>
              </a:rPr>
              <a:t> </a:t>
            </a:r>
            <a:r>
              <a:rPr sz="1600" b="1" spc="-5" dirty="0">
                <a:solidFill>
                  <a:srgbClr val="009999"/>
                </a:solidFill>
                <a:latin typeface="Times New Roman"/>
                <a:cs typeface="Times New Roman"/>
              </a:rPr>
              <a:t>328</a:t>
            </a:r>
            <a:endParaRPr sz="1600">
              <a:latin typeface="Times New Roman"/>
              <a:cs typeface="Times New Roman"/>
            </a:endParaRPr>
          </a:p>
        </p:txBody>
      </p:sp>
      <p:sp>
        <p:nvSpPr>
          <p:cNvPr id="30" name="object 30"/>
          <p:cNvSpPr txBox="1"/>
          <p:nvPr/>
        </p:nvSpPr>
        <p:spPr>
          <a:xfrm>
            <a:off x="1450594" y="1541779"/>
            <a:ext cx="13970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009999"/>
                </a:solidFill>
                <a:latin typeface="Times New Roman"/>
                <a:cs typeface="Times New Roman"/>
              </a:rPr>
              <a:t>0</a:t>
            </a:r>
            <a:endParaRPr sz="1800">
              <a:latin typeface="Times New Roman"/>
              <a:cs typeface="Times New Roman"/>
            </a:endParaRPr>
          </a:p>
        </p:txBody>
      </p:sp>
      <p:sp>
        <p:nvSpPr>
          <p:cNvPr id="31" name="object 31"/>
          <p:cNvSpPr txBox="1"/>
          <p:nvPr/>
        </p:nvSpPr>
        <p:spPr>
          <a:xfrm>
            <a:off x="1145844" y="5513019"/>
            <a:ext cx="514984"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009999"/>
                </a:solidFill>
                <a:latin typeface="Times New Roman"/>
                <a:cs typeface="Times New Roman"/>
              </a:rPr>
              <a:t>50</a:t>
            </a:r>
            <a:r>
              <a:rPr sz="1800" spc="-5" dirty="0">
                <a:solidFill>
                  <a:srgbClr val="009999"/>
                </a:solidFill>
                <a:latin typeface="Times New Roman"/>
                <a:cs typeface="Times New Roman"/>
              </a:rPr>
              <a:t>0</a:t>
            </a:r>
            <a:r>
              <a:rPr sz="1600" spc="-5" dirty="0">
                <a:solidFill>
                  <a:srgbClr val="009999"/>
                </a:solidFill>
                <a:latin typeface="Times New Roman"/>
                <a:cs typeface="Times New Roman"/>
              </a:rPr>
              <a:t>K</a:t>
            </a:r>
            <a:endParaRPr sz="1600">
              <a:latin typeface="Times New Roman"/>
              <a:cs typeface="Times New Roman"/>
            </a:endParaRPr>
          </a:p>
        </p:txBody>
      </p:sp>
      <p:sp>
        <p:nvSpPr>
          <p:cNvPr id="32" name="object 32"/>
          <p:cNvSpPr/>
          <p:nvPr/>
        </p:nvSpPr>
        <p:spPr>
          <a:xfrm>
            <a:off x="6015609" y="1762632"/>
            <a:ext cx="79375" cy="42545"/>
          </a:xfrm>
          <a:custGeom>
            <a:avLst/>
            <a:gdLst/>
            <a:ahLst/>
            <a:cxnLst/>
            <a:rect l="l" t="t" r="r" b="b"/>
            <a:pathLst>
              <a:path w="79375" h="42544">
                <a:moveTo>
                  <a:pt x="0" y="42544"/>
                </a:moveTo>
                <a:lnTo>
                  <a:pt x="17244" y="35381"/>
                </a:lnTo>
                <a:lnTo>
                  <a:pt x="34797" y="28098"/>
                </a:lnTo>
                <a:lnTo>
                  <a:pt x="51970" y="20006"/>
                </a:lnTo>
                <a:lnTo>
                  <a:pt x="68071" y="10413"/>
                </a:lnTo>
                <a:lnTo>
                  <a:pt x="73787" y="5333"/>
                </a:lnTo>
                <a:lnTo>
                  <a:pt x="75564" y="3809"/>
                </a:lnTo>
                <a:lnTo>
                  <a:pt x="78866" y="0"/>
                </a:lnTo>
              </a:path>
            </a:pathLst>
          </a:custGeom>
          <a:ln w="19051">
            <a:solidFill>
              <a:srgbClr val="339966"/>
            </a:solidFill>
          </a:ln>
        </p:spPr>
        <p:txBody>
          <a:bodyPr wrap="square" lIns="0" tIns="0" rIns="0" bIns="0" rtlCol="0"/>
          <a:lstStyle/>
          <a:p>
            <a:endParaRPr/>
          </a:p>
        </p:txBody>
      </p:sp>
      <p:sp>
        <p:nvSpPr>
          <p:cNvPr id="33" name="object 33"/>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7</a:t>
            </a:r>
          </a:p>
        </p:txBody>
      </p:sp>
      <p:sp>
        <p:nvSpPr>
          <p:cNvPr id="34" name="object 34"/>
          <p:cNvSpPr txBox="1"/>
          <p:nvPr/>
        </p:nvSpPr>
        <p:spPr>
          <a:xfrm>
            <a:off x="8581770" y="6522338"/>
            <a:ext cx="125095" cy="224790"/>
          </a:xfrm>
          <a:prstGeom prst="rect">
            <a:avLst/>
          </a:prstGeom>
        </p:spPr>
        <p:txBody>
          <a:bodyPr vert="horz" wrap="square" lIns="0" tIns="0" rIns="0" bIns="0" rtlCol="0">
            <a:spAutoFit/>
          </a:bodyPr>
          <a:lstStyle/>
          <a:p>
            <a:pPr marL="12700">
              <a:lnSpc>
                <a:spcPts val="1650"/>
              </a:lnSpc>
            </a:pPr>
            <a:fld id="{81D60167-4931-47E6-BA6A-407CBD079E47}" type="slidenum">
              <a:rPr sz="1400" dirty="0">
                <a:solidFill>
                  <a:srgbClr val="FF9966"/>
                </a:solidFill>
                <a:latin typeface="Arial"/>
                <a:cs typeface="Arial"/>
              </a:rPr>
              <a:t>14</a:t>
            </a:fld>
            <a:endParaRPr sz="1400">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title"/>
          </p:nvPr>
        </p:nvSpPr>
        <p:spPr>
          <a:xfrm>
            <a:off x="1109878" y="287978"/>
            <a:ext cx="3228340" cy="948690"/>
          </a:xfrm>
          <a:prstGeom prst="rect">
            <a:avLst/>
          </a:prstGeom>
        </p:spPr>
        <p:txBody>
          <a:bodyPr vert="horz" wrap="square" lIns="0" tIns="92710" rIns="0" bIns="0" rtlCol="0">
            <a:spAutoFit/>
          </a:bodyPr>
          <a:lstStyle/>
          <a:p>
            <a:pPr marL="12700">
              <a:lnSpc>
                <a:spcPct val="100000"/>
              </a:lnSpc>
              <a:spcBef>
                <a:spcPts val="730"/>
              </a:spcBef>
            </a:pPr>
            <a:r>
              <a:rPr dirty="0"/>
              <a:t>Binding </a:t>
            </a:r>
            <a:r>
              <a:rPr spc="-5" dirty="0"/>
              <a:t>and</a:t>
            </a:r>
            <a:r>
              <a:rPr spc="-105" dirty="0"/>
              <a:t> </a:t>
            </a:r>
            <a:r>
              <a:rPr spc="-5" dirty="0"/>
              <a:t>loading</a:t>
            </a:r>
          </a:p>
          <a:p>
            <a:pPr marL="12700">
              <a:lnSpc>
                <a:spcPct val="100000"/>
              </a:lnSpc>
              <a:spcBef>
                <a:spcPts val="395"/>
              </a:spcBef>
            </a:pPr>
            <a:r>
              <a:rPr sz="2000" spc="-5" dirty="0"/>
              <a:t>See </a:t>
            </a:r>
            <a:r>
              <a:rPr sz="2000" dirty="0"/>
              <a:t>fig. more </a:t>
            </a:r>
            <a:r>
              <a:rPr sz="2000" spc="-5" dirty="0"/>
              <a:t>complete in</a:t>
            </a:r>
            <a:r>
              <a:rPr sz="2000" spc="-100" dirty="0"/>
              <a:t> </a:t>
            </a:r>
            <a:r>
              <a:rPr sz="2000" dirty="0"/>
              <a:t>book</a:t>
            </a:r>
          </a:p>
        </p:txBody>
      </p:sp>
      <p:sp>
        <p:nvSpPr>
          <p:cNvPr id="20" name="object 20"/>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7</a:t>
            </a:r>
          </a:p>
        </p:txBody>
      </p:sp>
      <p:sp>
        <p:nvSpPr>
          <p:cNvPr id="21" name="object 21"/>
          <p:cNvSpPr txBox="1"/>
          <p:nvPr/>
        </p:nvSpPr>
        <p:spPr>
          <a:xfrm>
            <a:off x="8581770" y="6522338"/>
            <a:ext cx="482881" cy="204351"/>
          </a:xfrm>
          <a:prstGeom prst="rect">
            <a:avLst/>
          </a:prstGeom>
        </p:spPr>
        <p:txBody>
          <a:bodyPr vert="horz" wrap="square" lIns="0" tIns="0" rIns="0" bIns="0" rtlCol="0">
            <a:spAutoFit/>
          </a:bodyPr>
          <a:lstStyle/>
          <a:p>
            <a:pPr marL="12700">
              <a:lnSpc>
                <a:spcPts val="1650"/>
              </a:lnSpc>
            </a:pPr>
            <a:fld id="{81D60167-4931-47E6-BA6A-407CBD079E47}" type="slidenum">
              <a:rPr sz="1400" dirty="0">
                <a:solidFill>
                  <a:srgbClr val="FF9966"/>
                </a:solidFill>
                <a:latin typeface="Arial"/>
                <a:cs typeface="Arial"/>
              </a:rPr>
              <a:t>15</a:t>
            </a:fld>
            <a:endParaRPr sz="1400" dirty="0">
              <a:latin typeface="Arial"/>
              <a:cs typeface="Arial"/>
            </a:endParaRPr>
          </a:p>
        </p:txBody>
      </p:sp>
      <p:sp>
        <p:nvSpPr>
          <p:cNvPr id="39" name="object 10">
            <a:extLst>
              <a:ext uri="{FF2B5EF4-FFF2-40B4-BE49-F238E27FC236}">
                <a16:creationId xmlns:a16="http://schemas.microsoft.com/office/drawing/2014/main" id="{63FC1827-AC59-F78B-8F94-9D7C7F88D746}"/>
              </a:ext>
            </a:extLst>
          </p:cNvPr>
          <p:cNvSpPr/>
          <p:nvPr/>
        </p:nvSpPr>
        <p:spPr>
          <a:xfrm>
            <a:off x="735430" y="424812"/>
            <a:ext cx="7505700" cy="5304663"/>
          </a:xfrm>
          <a:prstGeom prst="rect">
            <a:avLst/>
          </a:prstGeom>
          <a:blipFill>
            <a:blip r:embed="rId3" cstate="print"/>
            <a:stretch>
              <a:fillRect/>
            </a:stretch>
          </a:blipFill>
        </p:spPr>
        <p:txBody>
          <a:bodyPr wrap="square" lIns="0" tIns="0" rIns="0" bIns="0" rtlCol="0"/>
          <a:lstStyle/>
          <a:p>
            <a:endParaRPr/>
          </a:p>
        </p:txBody>
      </p:sp>
      <p:sp>
        <p:nvSpPr>
          <p:cNvPr id="40" name="object 11">
            <a:extLst>
              <a:ext uri="{FF2B5EF4-FFF2-40B4-BE49-F238E27FC236}">
                <a16:creationId xmlns:a16="http://schemas.microsoft.com/office/drawing/2014/main" id="{7BBE867B-73F5-159E-E797-B6A43AE53B06}"/>
              </a:ext>
            </a:extLst>
          </p:cNvPr>
          <p:cNvSpPr txBox="1"/>
          <p:nvPr/>
        </p:nvSpPr>
        <p:spPr>
          <a:xfrm>
            <a:off x="2639668" y="4721348"/>
            <a:ext cx="1104900" cy="574675"/>
          </a:xfrm>
          <a:prstGeom prst="rect">
            <a:avLst/>
          </a:prstGeom>
        </p:spPr>
        <p:txBody>
          <a:bodyPr vert="horz" wrap="square" lIns="0" tIns="12700" rIns="0" bIns="0" rtlCol="0">
            <a:spAutoFit/>
          </a:bodyPr>
          <a:lstStyle/>
          <a:p>
            <a:pPr algn="ctr">
              <a:lnSpc>
                <a:spcPct val="100000"/>
              </a:lnSpc>
              <a:spcBef>
                <a:spcPts val="100"/>
              </a:spcBef>
            </a:pPr>
            <a:r>
              <a:rPr sz="1800" b="1" spc="-5" dirty="0">
                <a:solidFill>
                  <a:srgbClr val="009999"/>
                </a:solidFill>
                <a:latin typeface="Times New Roman"/>
                <a:cs typeface="Times New Roman"/>
              </a:rPr>
              <a:t>Executable</a:t>
            </a:r>
            <a:endParaRPr sz="1800">
              <a:latin typeface="Times New Roman"/>
              <a:cs typeface="Times New Roman"/>
            </a:endParaRPr>
          </a:p>
          <a:p>
            <a:pPr marL="635" algn="ctr">
              <a:lnSpc>
                <a:spcPct val="100000"/>
              </a:lnSpc>
            </a:pPr>
            <a:r>
              <a:rPr sz="1800" b="1" spc="-35" dirty="0">
                <a:solidFill>
                  <a:srgbClr val="009999"/>
                </a:solidFill>
                <a:latin typeface="Times New Roman"/>
                <a:cs typeface="Times New Roman"/>
              </a:rPr>
              <a:t>Progr.</a:t>
            </a:r>
            <a:endParaRPr sz="1800">
              <a:latin typeface="Times New Roman"/>
              <a:cs typeface="Times New Roman"/>
            </a:endParaRPr>
          </a:p>
        </p:txBody>
      </p:sp>
      <p:sp>
        <p:nvSpPr>
          <p:cNvPr id="41" name="object 12">
            <a:extLst>
              <a:ext uri="{FF2B5EF4-FFF2-40B4-BE49-F238E27FC236}">
                <a16:creationId xmlns:a16="http://schemas.microsoft.com/office/drawing/2014/main" id="{5AF495DF-BBC6-EE67-E15C-9D2D2AFCEC56}"/>
              </a:ext>
            </a:extLst>
          </p:cNvPr>
          <p:cNvSpPr txBox="1"/>
          <p:nvPr/>
        </p:nvSpPr>
        <p:spPr>
          <a:xfrm>
            <a:off x="2639287" y="2496054"/>
            <a:ext cx="952500"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009999"/>
                </a:solidFill>
                <a:latin typeface="Times New Roman"/>
                <a:cs typeface="Times New Roman"/>
              </a:rPr>
              <a:t>Compiler</a:t>
            </a:r>
            <a:endParaRPr sz="1800">
              <a:latin typeface="Times New Roman"/>
              <a:cs typeface="Times New Roman"/>
            </a:endParaRPr>
          </a:p>
        </p:txBody>
      </p:sp>
      <p:sp>
        <p:nvSpPr>
          <p:cNvPr id="42" name="object 13">
            <a:extLst>
              <a:ext uri="{FF2B5EF4-FFF2-40B4-BE49-F238E27FC236}">
                <a16:creationId xmlns:a16="http://schemas.microsoft.com/office/drawing/2014/main" id="{172EEBBE-44A2-3045-52C3-DD95E96461CD}"/>
              </a:ext>
            </a:extLst>
          </p:cNvPr>
          <p:cNvSpPr txBox="1"/>
          <p:nvPr/>
        </p:nvSpPr>
        <p:spPr>
          <a:xfrm>
            <a:off x="4714085" y="2435095"/>
            <a:ext cx="864235" cy="574040"/>
          </a:xfrm>
          <a:prstGeom prst="rect">
            <a:avLst/>
          </a:prstGeom>
        </p:spPr>
        <p:txBody>
          <a:bodyPr vert="horz" wrap="square" lIns="0" tIns="12700" rIns="0" bIns="0" rtlCol="0">
            <a:spAutoFit/>
          </a:bodyPr>
          <a:lstStyle/>
          <a:p>
            <a:pPr marL="128270" marR="5080" indent="-116205">
              <a:lnSpc>
                <a:spcPct val="100000"/>
              </a:lnSpc>
              <a:spcBef>
                <a:spcPts val="100"/>
              </a:spcBef>
            </a:pPr>
            <a:r>
              <a:rPr sz="1800" b="1" spc="-5" dirty="0">
                <a:solidFill>
                  <a:srgbClr val="009999"/>
                </a:solidFill>
                <a:latin typeface="Times New Roman"/>
                <a:cs typeface="Times New Roman"/>
              </a:rPr>
              <a:t>Modules  Object</a:t>
            </a:r>
            <a:endParaRPr sz="1800" dirty="0">
              <a:latin typeface="Times New Roman"/>
              <a:cs typeface="Times New Roman"/>
            </a:endParaRPr>
          </a:p>
        </p:txBody>
      </p:sp>
      <p:sp>
        <p:nvSpPr>
          <p:cNvPr id="43" name="object 14">
            <a:extLst>
              <a:ext uri="{FF2B5EF4-FFF2-40B4-BE49-F238E27FC236}">
                <a16:creationId xmlns:a16="http://schemas.microsoft.com/office/drawing/2014/main" id="{F8762890-66EE-765E-F05B-45DFCAD0E46F}"/>
              </a:ext>
            </a:extLst>
          </p:cNvPr>
          <p:cNvSpPr txBox="1"/>
          <p:nvPr/>
        </p:nvSpPr>
        <p:spPr>
          <a:xfrm>
            <a:off x="7186268" y="2496054"/>
            <a:ext cx="697865"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009999"/>
                </a:solidFill>
                <a:latin typeface="Times New Roman"/>
                <a:cs typeface="Times New Roman"/>
              </a:rPr>
              <a:t>Lin</a:t>
            </a:r>
            <a:r>
              <a:rPr sz="1800" b="1" spc="-15" dirty="0">
                <a:solidFill>
                  <a:srgbClr val="009999"/>
                </a:solidFill>
                <a:latin typeface="Times New Roman"/>
                <a:cs typeface="Times New Roman"/>
              </a:rPr>
              <a:t>k</a:t>
            </a:r>
            <a:r>
              <a:rPr sz="1800" b="1" dirty="0">
                <a:solidFill>
                  <a:srgbClr val="009999"/>
                </a:solidFill>
                <a:latin typeface="Times New Roman"/>
                <a:cs typeface="Times New Roman"/>
              </a:rPr>
              <a:t>er</a:t>
            </a:r>
            <a:endParaRPr sz="1800">
              <a:latin typeface="Times New Roman"/>
              <a:cs typeface="Times New Roman"/>
            </a:endParaRPr>
          </a:p>
        </p:txBody>
      </p:sp>
      <p:sp>
        <p:nvSpPr>
          <p:cNvPr id="44" name="object 15">
            <a:extLst>
              <a:ext uri="{FF2B5EF4-FFF2-40B4-BE49-F238E27FC236}">
                <a16:creationId xmlns:a16="http://schemas.microsoft.com/office/drawing/2014/main" id="{412811D2-C1AE-1D10-B4FC-216A795D937D}"/>
              </a:ext>
            </a:extLst>
          </p:cNvPr>
          <p:cNvSpPr txBox="1"/>
          <p:nvPr/>
        </p:nvSpPr>
        <p:spPr>
          <a:xfrm>
            <a:off x="7182076" y="4645148"/>
            <a:ext cx="864235" cy="574675"/>
          </a:xfrm>
          <a:prstGeom prst="rect">
            <a:avLst/>
          </a:prstGeom>
        </p:spPr>
        <p:txBody>
          <a:bodyPr vert="horz" wrap="square" lIns="0" tIns="12700" rIns="0" bIns="0" rtlCol="0">
            <a:spAutoFit/>
          </a:bodyPr>
          <a:lstStyle/>
          <a:p>
            <a:pPr marL="82550">
              <a:lnSpc>
                <a:spcPct val="100000"/>
              </a:lnSpc>
              <a:spcBef>
                <a:spcPts val="100"/>
              </a:spcBef>
            </a:pPr>
            <a:r>
              <a:rPr sz="1800" b="1" spc="-5" dirty="0">
                <a:solidFill>
                  <a:srgbClr val="009999"/>
                </a:solidFill>
                <a:latin typeface="Times New Roman"/>
                <a:cs typeface="Times New Roman"/>
              </a:rPr>
              <a:t>Linked</a:t>
            </a:r>
            <a:endParaRPr sz="1800">
              <a:latin typeface="Times New Roman"/>
              <a:cs typeface="Times New Roman"/>
            </a:endParaRPr>
          </a:p>
          <a:p>
            <a:pPr marL="12700">
              <a:lnSpc>
                <a:spcPct val="100000"/>
              </a:lnSpc>
            </a:pPr>
            <a:r>
              <a:rPr sz="1800" b="1" spc="-5" dirty="0">
                <a:solidFill>
                  <a:srgbClr val="009999"/>
                </a:solidFill>
                <a:latin typeface="Times New Roman"/>
                <a:cs typeface="Times New Roman"/>
              </a:rPr>
              <a:t>Modules</a:t>
            </a:r>
            <a:endParaRPr sz="1800">
              <a:latin typeface="Times New Roman"/>
              <a:cs typeface="Times New Roman"/>
            </a:endParaRPr>
          </a:p>
        </p:txBody>
      </p:sp>
      <p:sp>
        <p:nvSpPr>
          <p:cNvPr id="45" name="object 16">
            <a:extLst>
              <a:ext uri="{FF2B5EF4-FFF2-40B4-BE49-F238E27FC236}">
                <a16:creationId xmlns:a16="http://schemas.microsoft.com/office/drawing/2014/main" id="{1FDFB5E2-ACC7-F1EC-F421-3FD7EBDC3B54}"/>
              </a:ext>
            </a:extLst>
          </p:cNvPr>
          <p:cNvSpPr txBox="1"/>
          <p:nvPr/>
        </p:nvSpPr>
        <p:spPr>
          <a:xfrm>
            <a:off x="4881726" y="4858204"/>
            <a:ext cx="736600" cy="300355"/>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009999"/>
                </a:solidFill>
                <a:latin typeface="Times New Roman"/>
                <a:cs typeface="Times New Roman"/>
              </a:rPr>
              <a:t>Loa</a:t>
            </a:r>
            <a:r>
              <a:rPr sz="1800" b="1" spc="-15" dirty="0">
                <a:solidFill>
                  <a:srgbClr val="009999"/>
                </a:solidFill>
                <a:latin typeface="Times New Roman"/>
                <a:cs typeface="Times New Roman"/>
              </a:rPr>
              <a:t>d</a:t>
            </a:r>
            <a:r>
              <a:rPr sz="1800" b="1" dirty="0">
                <a:solidFill>
                  <a:srgbClr val="009999"/>
                </a:solidFill>
                <a:latin typeface="Times New Roman"/>
                <a:cs typeface="Times New Roman"/>
              </a:rPr>
              <a:t>er</a:t>
            </a:r>
            <a:endParaRPr sz="1800">
              <a:latin typeface="Times New Roman"/>
              <a:cs typeface="Times New Roman"/>
            </a:endParaRPr>
          </a:p>
        </p:txBody>
      </p:sp>
      <p:sp>
        <p:nvSpPr>
          <p:cNvPr id="46" name="object 17">
            <a:extLst>
              <a:ext uri="{FF2B5EF4-FFF2-40B4-BE49-F238E27FC236}">
                <a16:creationId xmlns:a16="http://schemas.microsoft.com/office/drawing/2014/main" id="{21E38AD3-7F8B-BC85-16F1-EEBF410303FF}"/>
              </a:ext>
            </a:extLst>
          </p:cNvPr>
          <p:cNvSpPr txBox="1"/>
          <p:nvPr/>
        </p:nvSpPr>
        <p:spPr>
          <a:xfrm>
            <a:off x="6990052" y="696795"/>
            <a:ext cx="1094105" cy="848994"/>
          </a:xfrm>
          <a:prstGeom prst="rect">
            <a:avLst/>
          </a:prstGeom>
        </p:spPr>
        <p:txBody>
          <a:bodyPr vert="horz" wrap="square" lIns="0" tIns="12700" rIns="0" bIns="0" rtlCol="0">
            <a:spAutoFit/>
          </a:bodyPr>
          <a:lstStyle/>
          <a:p>
            <a:pPr marL="12065" marR="5080" indent="-53975" algn="ctr">
              <a:lnSpc>
                <a:spcPct val="100000"/>
              </a:lnSpc>
              <a:spcBef>
                <a:spcPts val="100"/>
              </a:spcBef>
            </a:pPr>
            <a:r>
              <a:rPr sz="1800" b="1" dirty="0">
                <a:solidFill>
                  <a:srgbClr val="009999"/>
                </a:solidFill>
                <a:latin typeface="Times New Roman"/>
                <a:cs typeface="Times New Roman"/>
              </a:rPr>
              <a:t>Other  </a:t>
            </a:r>
            <a:r>
              <a:rPr sz="1800" b="1" spc="-5" dirty="0">
                <a:solidFill>
                  <a:srgbClr val="009999"/>
                </a:solidFill>
                <a:latin typeface="Times New Roman"/>
                <a:cs typeface="Times New Roman"/>
              </a:rPr>
              <a:t>Mods  </a:t>
            </a:r>
            <a:r>
              <a:rPr sz="1800" b="1" dirty="0">
                <a:solidFill>
                  <a:srgbClr val="009999"/>
                </a:solidFill>
                <a:latin typeface="Times New Roman"/>
                <a:cs typeface="Times New Roman"/>
              </a:rPr>
              <a:t>(Libra</a:t>
            </a:r>
            <a:r>
              <a:rPr sz="1800" b="1" spc="5" dirty="0">
                <a:solidFill>
                  <a:srgbClr val="009999"/>
                </a:solidFill>
                <a:latin typeface="Times New Roman"/>
                <a:cs typeface="Times New Roman"/>
              </a:rPr>
              <a:t>r</a:t>
            </a:r>
            <a:r>
              <a:rPr sz="1800" b="1" dirty="0">
                <a:solidFill>
                  <a:srgbClr val="009999"/>
                </a:solidFill>
                <a:latin typeface="Times New Roman"/>
                <a:cs typeface="Times New Roman"/>
              </a:rPr>
              <a:t>i</a:t>
            </a:r>
            <a:r>
              <a:rPr sz="1800" b="1" spc="5" dirty="0">
                <a:solidFill>
                  <a:srgbClr val="009999"/>
                </a:solidFill>
                <a:latin typeface="Times New Roman"/>
                <a:cs typeface="Times New Roman"/>
              </a:rPr>
              <a:t>e</a:t>
            </a:r>
            <a:r>
              <a:rPr sz="1800" b="1" spc="-5" dirty="0">
                <a:solidFill>
                  <a:srgbClr val="009999"/>
                </a:solidFill>
                <a:latin typeface="Times New Roman"/>
                <a:cs typeface="Times New Roman"/>
              </a:rPr>
              <a:t>s</a:t>
            </a:r>
            <a:r>
              <a:rPr sz="1800" b="1" dirty="0">
                <a:solidFill>
                  <a:srgbClr val="009999"/>
                </a:solidFill>
                <a:latin typeface="Times New Roman"/>
                <a:cs typeface="Times New Roman"/>
              </a:rPr>
              <a:t>)</a:t>
            </a:r>
            <a:endParaRPr sz="1800">
              <a:latin typeface="Times New Roman"/>
              <a:cs typeface="Times New Roman"/>
            </a:endParaRPr>
          </a:p>
        </p:txBody>
      </p:sp>
      <p:sp>
        <p:nvSpPr>
          <p:cNvPr id="47" name="object 18">
            <a:extLst>
              <a:ext uri="{FF2B5EF4-FFF2-40B4-BE49-F238E27FC236}">
                <a16:creationId xmlns:a16="http://schemas.microsoft.com/office/drawing/2014/main" id="{60C8E478-6596-599F-A94B-097912D43BA3}"/>
              </a:ext>
            </a:extLst>
          </p:cNvPr>
          <p:cNvSpPr txBox="1"/>
          <p:nvPr/>
        </p:nvSpPr>
        <p:spPr>
          <a:xfrm>
            <a:off x="1016252" y="6121320"/>
            <a:ext cx="7738466" cy="639919"/>
          </a:xfrm>
          <a:prstGeom prst="rect">
            <a:avLst/>
          </a:prstGeom>
        </p:spPr>
        <p:txBody>
          <a:bodyPr vert="horz" wrap="square" lIns="0" tIns="24130" rIns="0" bIns="0" rtlCol="0">
            <a:spAutoFit/>
          </a:bodyPr>
          <a:lstStyle/>
          <a:p>
            <a:pPr marL="896619" marR="5080" indent="-884555">
              <a:lnSpc>
                <a:spcPts val="2390"/>
              </a:lnSpc>
              <a:spcBef>
                <a:spcPts val="190"/>
              </a:spcBef>
            </a:pPr>
            <a:r>
              <a:rPr sz="2000" b="1" dirty="0">
                <a:solidFill>
                  <a:srgbClr val="009999"/>
                </a:solidFill>
                <a:latin typeface="Liberation Sans Narrow"/>
                <a:cs typeface="Liberation Sans Narrow"/>
              </a:rPr>
              <a:t>NB: </a:t>
            </a:r>
            <a:r>
              <a:rPr sz="2000" b="1" spc="-5" dirty="0">
                <a:solidFill>
                  <a:srgbClr val="009999"/>
                </a:solidFill>
                <a:latin typeface="Liberation Sans Narrow"/>
                <a:cs typeface="Liberation Sans Narrow"/>
              </a:rPr>
              <a:t>we assume </a:t>
            </a:r>
            <a:r>
              <a:rPr sz="2000" b="1" dirty="0">
                <a:solidFill>
                  <a:srgbClr val="009999"/>
                </a:solidFill>
                <a:latin typeface="Liberation Sans Narrow"/>
                <a:cs typeface="Liberation Sans Narrow"/>
              </a:rPr>
              <a:t>that </a:t>
            </a:r>
            <a:r>
              <a:rPr sz="2000" b="1" spc="-5" dirty="0">
                <a:solidFill>
                  <a:srgbClr val="009999"/>
                </a:solidFill>
                <a:latin typeface="Liberation Sans Narrow"/>
                <a:cs typeface="Liberation Sans Narrow"/>
              </a:rPr>
              <a:t>all </a:t>
            </a:r>
            <a:r>
              <a:rPr sz="2000" b="1" dirty="0">
                <a:solidFill>
                  <a:srgbClr val="009999"/>
                </a:solidFill>
                <a:latin typeface="Liberation Sans Narrow"/>
                <a:cs typeface="Liberation Sans Narrow"/>
              </a:rPr>
              <a:t>the modules </a:t>
            </a:r>
            <a:r>
              <a:rPr sz="2000" b="1" spc="-5" dirty="0">
                <a:solidFill>
                  <a:srgbClr val="009999"/>
                </a:solidFill>
                <a:latin typeface="Liberation Sans Narrow"/>
                <a:cs typeface="Liberation Sans Narrow"/>
              </a:rPr>
              <a:t>are known at </a:t>
            </a:r>
            <a:r>
              <a:rPr sz="2000" b="1" dirty="0">
                <a:solidFill>
                  <a:srgbClr val="009999"/>
                </a:solidFill>
                <a:latin typeface="Liberation Sans Narrow"/>
                <a:cs typeface="Liberation Sans Narrow"/>
              </a:rPr>
              <a:t>the </a:t>
            </a:r>
            <a:r>
              <a:rPr sz="2000" b="1" spc="-5" dirty="0">
                <a:solidFill>
                  <a:srgbClr val="009999"/>
                </a:solidFill>
                <a:latin typeface="Liberation Sans Narrow"/>
                <a:cs typeface="Liberation Sans Narrow"/>
              </a:rPr>
              <a:t>beginning  </a:t>
            </a:r>
            <a:r>
              <a:rPr sz="2000" b="1" dirty="0">
                <a:solidFill>
                  <a:srgbClr val="009999"/>
                </a:solidFill>
                <a:latin typeface="Liberation Sans Narrow"/>
                <a:cs typeface="Liberation Sans Narrow"/>
              </a:rPr>
              <a:t>Often this </a:t>
            </a:r>
            <a:r>
              <a:rPr sz="2000" b="1" spc="-5" dirty="0">
                <a:solidFill>
                  <a:srgbClr val="009999"/>
                </a:solidFill>
                <a:latin typeface="Liberation Sans Narrow"/>
                <a:cs typeface="Liberation Sans Narrow"/>
              </a:rPr>
              <a:t>is </a:t>
            </a:r>
            <a:r>
              <a:rPr sz="2000" b="1" dirty="0">
                <a:solidFill>
                  <a:srgbClr val="009999"/>
                </a:solidFill>
                <a:latin typeface="Liberation Sans Narrow"/>
                <a:cs typeface="Liberation Sans Narrow"/>
              </a:rPr>
              <a:t>not the </a:t>
            </a:r>
            <a:r>
              <a:rPr sz="2000" b="1" spc="-5" dirty="0">
                <a:solidFill>
                  <a:srgbClr val="009999"/>
                </a:solidFill>
                <a:latin typeface="Liberation Sans Narrow"/>
                <a:cs typeface="Liberation Sans Narrow"/>
              </a:rPr>
              <a:t>case </a:t>
            </a:r>
            <a:r>
              <a:rPr lang="en-CA" sz="2000" b="1" spc="-5" dirty="0">
                <a:solidFill>
                  <a:srgbClr val="009999"/>
                </a:solidFill>
                <a:latin typeface="Liberation Sans Narrow"/>
                <a:cs typeface="Liberation Sans Narrow"/>
                <a:sym typeface="Wingdings" panose="05000000000000000000" pitchFamily="2" charset="2"/>
              </a:rPr>
              <a:t></a:t>
            </a:r>
            <a:r>
              <a:rPr sz="2000" spc="-180" dirty="0">
                <a:solidFill>
                  <a:srgbClr val="009999"/>
                </a:solidFill>
                <a:latin typeface="Times New Roman"/>
                <a:cs typeface="Times New Roman"/>
              </a:rPr>
              <a:t> </a:t>
            </a:r>
            <a:r>
              <a:rPr sz="2000" b="1" spc="-5" dirty="0">
                <a:solidFill>
                  <a:srgbClr val="009999"/>
                </a:solidFill>
                <a:latin typeface="Liberation Sans Narrow"/>
                <a:cs typeface="Liberation Sans Narrow"/>
              </a:rPr>
              <a:t>dynamic loading</a:t>
            </a:r>
            <a:endParaRPr sz="2000" dirty="0">
              <a:latin typeface="Liberation Sans Narrow"/>
              <a:cs typeface="Liberation Sans Narrow"/>
            </a:endParaRPr>
          </a:p>
        </p:txBody>
      </p:sp>
      <p:sp>
        <p:nvSpPr>
          <p:cNvPr id="48" name="object 19">
            <a:extLst>
              <a:ext uri="{FF2B5EF4-FFF2-40B4-BE49-F238E27FC236}">
                <a16:creationId xmlns:a16="http://schemas.microsoft.com/office/drawing/2014/main" id="{ED9D4F16-9611-8E91-A2F0-29CF7998E4A0}"/>
              </a:ext>
            </a:extLst>
          </p:cNvPr>
          <p:cNvSpPr txBox="1"/>
          <p:nvPr/>
        </p:nvSpPr>
        <p:spPr>
          <a:xfrm>
            <a:off x="1016252" y="2511295"/>
            <a:ext cx="695325" cy="574040"/>
          </a:xfrm>
          <a:prstGeom prst="rect">
            <a:avLst/>
          </a:prstGeom>
        </p:spPr>
        <p:txBody>
          <a:bodyPr vert="horz" wrap="square" lIns="0" tIns="12700" rIns="0" bIns="0" rtlCol="0">
            <a:spAutoFit/>
          </a:bodyPr>
          <a:lstStyle/>
          <a:p>
            <a:pPr marL="44450" marR="5080" indent="-32384">
              <a:lnSpc>
                <a:spcPct val="100000"/>
              </a:lnSpc>
              <a:spcBef>
                <a:spcPts val="100"/>
              </a:spcBef>
            </a:pPr>
            <a:r>
              <a:rPr sz="1800" b="1" spc="-5" dirty="0">
                <a:solidFill>
                  <a:srgbClr val="009999"/>
                </a:solidFill>
                <a:latin typeface="Times New Roman"/>
                <a:cs typeface="Times New Roman"/>
              </a:rPr>
              <a:t>Sou</a:t>
            </a:r>
            <a:r>
              <a:rPr sz="1800" b="1" spc="-40" dirty="0">
                <a:solidFill>
                  <a:srgbClr val="009999"/>
                </a:solidFill>
                <a:latin typeface="Times New Roman"/>
                <a:cs typeface="Times New Roman"/>
              </a:rPr>
              <a:t>r</a:t>
            </a:r>
            <a:r>
              <a:rPr sz="1800" b="1" spc="5" dirty="0">
                <a:solidFill>
                  <a:srgbClr val="009999"/>
                </a:solidFill>
                <a:latin typeface="Times New Roman"/>
                <a:cs typeface="Times New Roman"/>
              </a:rPr>
              <a:t>c</a:t>
            </a:r>
            <a:r>
              <a:rPr sz="1800" b="1" dirty="0">
                <a:solidFill>
                  <a:srgbClr val="009999"/>
                </a:solidFill>
                <a:latin typeface="Times New Roman"/>
                <a:cs typeface="Times New Roman"/>
              </a:rPr>
              <a:t>e  </a:t>
            </a:r>
            <a:r>
              <a:rPr sz="1800" b="1" spc="-35" dirty="0">
                <a:solidFill>
                  <a:srgbClr val="009999"/>
                </a:solidFill>
                <a:latin typeface="Times New Roman"/>
                <a:cs typeface="Times New Roman"/>
              </a:rPr>
              <a:t>Progr.</a:t>
            </a:r>
            <a:endParaRPr sz="1800">
              <a:latin typeface="Times New Roman"/>
              <a:cs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6052922" cy="514350"/>
          </a:xfrm>
          <a:prstGeom prst="rect">
            <a:avLst/>
          </a:prstGeom>
        </p:spPr>
        <p:txBody>
          <a:bodyPr vert="horz" wrap="square" lIns="0" tIns="13335" rIns="0" bIns="0" rtlCol="0">
            <a:spAutoFit/>
          </a:bodyPr>
          <a:lstStyle/>
          <a:p>
            <a:pPr marL="12700">
              <a:lnSpc>
                <a:spcPct val="100000"/>
              </a:lnSpc>
              <a:spcBef>
                <a:spcPts val="105"/>
              </a:spcBef>
            </a:pPr>
            <a:r>
              <a:rPr dirty="0"/>
              <a:t>Loading </a:t>
            </a:r>
            <a:r>
              <a:rPr spc="-5" dirty="0"/>
              <a:t>and </a:t>
            </a:r>
            <a:r>
              <a:rPr dirty="0"/>
              <a:t>dynamic</a:t>
            </a:r>
            <a:r>
              <a:rPr spc="-120" dirty="0"/>
              <a:t> </a:t>
            </a:r>
            <a:r>
              <a:rPr dirty="0"/>
              <a:t>binding</a:t>
            </a:r>
          </a:p>
        </p:txBody>
      </p:sp>
      <p:sp>
        <p:nvSpPr>
          <p:cNvPr id="4" name="object 4"/>
          <p:cNvSpPr/>
          <p:nvPr/>
        </p:nvSpPr>
        <p:spPr>
          <a:xfrm>
            <a:off x="1006754" y="1422527"/>
            <a:ext cx="164591" cy="16763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006754" y="2032380"/>
            <a:ext cx="164591" cy="167639"/>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006754" y="2367660"/>
            <a:ext cx="164591" cy="167639"/>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463928" y="2626741"/>
            <a:ext cx="222503" cy="228600"/>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1006754" y="3004692"/>
            <a:ext cx="164591" cy="167639"/>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1006754" y="4163314"/>
            <a:ext cx="164591" cy="167639"/>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1463928" y="4985003"/>
            <a:ext cx="271272" cy="280416"/>
          </a:xfrm>
          <a:prstGeom prst="rect">
            <a:avLst/>
          </a:prstGeom>
          <a:blipFill>
            <a:blip r:embed="rId5" cstate="print"/>
            <a:stretch>
              <a:fillRect/>
            </a:stretch>
          </a:blipFill>
        </p:spPr>
        <p:txBody>
          <a:bodyPr wrap="square" lIns="0" tIns="0" rIns="0" bIns="0" rtlCol="0"/>
          <a:lstStyle/>
          <a:p>
            <a:endParaRPr/>
          </a:p>
        </p:txBody>
      </p:sp>
      <p:sp>
        <p:nvSpPr>
          <p:cNvPr id="11" name="object 11"/>
          <p:cNvSpPr txBox="1"/>
          <p:nvPr/>
        </p:nvSpPr>
        <p:spPr>
          <a:xfrm>
            <a:off x="1336928" y="1290955"/>
            <a:ext cx="7196455" cy="4599305"/>
          </a:xfrm>
          <a:prstGeom prst="rect">
            <a:avLst/>
          </a:prstGeom>
        </p:spPr>
        <p:txBody>
          <a:bodyPr vert="horz" wrap="square" lIns="0" tIns="13335" rIns="0" bIns="0" rtlCol="0">
            <a:spAutoFit/>
          </a:bodyPr>
          <a:lstStyle/>
          <a:p>
            <a:pPr marL="12700">
              <a:lnSpc>
                <a:spcPts val="2280"/>
              </a:lnSpc>
              <a:spcBef>
                <a:spcPts val="105"/>
              </a:spcBef>
            </a:pPr>
            <a:r>
              <a:rPr sz="2000" b="1" dirty="0">
                <a:solidFill>
                  <a:srgbClr val="006666"/>
                </a:solidFill>
                <a:latin typeface="Arial"/>
                <a:cs typeface="Arial"/>
              </a:rPr>
              <a:t>A running process may need different program modules</a:t>
            </a:r>
            <a:r>
              <a:rPr sz="2000" b="1" spc="-150" dirty="0">
                <a:solidFill>
                  <a:srgbClr val="006666"/>
                </a:solidFill>
                <a:latin typeface="Arial"/>
                <a:cs typeface="Arial"/>
              </a:rPr>
              <a:t> </a:t>
            </a:r>
            <a:r>
              <a:rPr sz="2000" b="1" dirty="0">
                <a:solidFill>
                  <a:srgbClr val="006666"/>
                </a:solidFill>
                <a:latin typeface="Arial"/>
                <a:cs typeface="Arial"/>
              </a:rPr>
              <a:t>at</a:t>
            </a:r>
            <a:endParaRPr sz="2000">
              <a:latin typeface="Arial"/>
              <a:cs typeface="Arial"/>
            </a:endParaRPr>
          </a:p>
          <a:p>
            <a:pPr marL="12700">
              <a:lnSpc>
                <a:spcPts val="2280"/>
              </a:lnSpc>
            </a:pPr>
            <a:r>
              <a:rPr sz="2000" b="1" dirty="0">
                <a:solidFill>
                  <a:srgbClr val="006666"/>
                </a:solidFill>
                <a:latin typeface="Arial"/>
                <a:cs typeface="Arial"/>
              </a:rPr>
              <a:t>different</a:t>
            </a:r>
            <a:r>
              <a:rPr sz="2000" b="1" spc="-55" dirty="0">
                <a:solidFill>
                  <a:srgbClr val="006666"/>
                </a:solidFill>
                <a:latin typeface="Arial"/>
                <a:cs typeface="Arial"/>
              </a:rPr>
              <a:t> </a:t>
            </a:r>
            <a:r>
              <a:rPr sz="2000" b="1" dirty="0">
                <a:solidFill>
                  <a:srgbClr val="006666"/>
                </a:solidFill>
                <a:latin typeface="Arial"/>
                <a:cs typeface="Arial"/>
              </a:rPr>
              <a:t>times</a:t>
            </a:r>
            <a:endParaRPr sz="2000">
              <a:latin typeface="Arial"/>
              <a:cs typeface="Arial"/>
            </a:endParaRPr>
          </a:p>
          <a:p>
            <a:pPr marL="12700">
              <a:lnSpc>
                <a:spcPct val="100000"/>
              </a:lnSpc>
              <a:spcBef>
                <a:spcPts val="240"/>
              </a:spcBef>
            </a:pPr>
            <a:r>
              <a:rPr sz="2000" b="1" dirty="0">
                <a:solidFill>
                  <a:srgbClr val="006666"/>
                </a:solidFill>
                <a:latin typeface="Arial"/>
                <a:cs typeface="Arial"/>
              </a:rPr>
              <a:t>Static loading can therefore </a:t>
            </a:r>
            <a:r>
              <a:rPr sz="2000" b="1" spc="-5" dirty="0">
                <a:solidFill>
                  <a:srgbClr val="006666"/>
                </a:solidFill>
                <a:latin typeface="Arial"/>
                <a:cs typeface="Arial"/>
              </a:rPr>
              <a:t>be</a:t>
            </a:r>
            <a:r>
              <a:rPr sz="2000" b="1" spc="-105" dirty="0">
                <a:solidFill>
                  <a:srgbClr val="006666"/>
                </a:solidFill>
                <a:latin typeface="Arial"/>
                <a:cs typeface="Arial"/>
              </a:rPr>
              <a:t> </a:t>
            </a:r>
            <a:r>
              <a:rPr sz="2000" b="1" dirty="0">
                <a:solidFill>
                  <a:srgbClr val="006666"/>
                </a:solidFill>
                <a:latin typeface="Arial"/>
                <a:cs typeface="Arial"/>
              </a:rPr>
              <a:t>inefficient</a:t>
            </a:r>
            <a:endParaRPr sz="2000">
              <a:latin typeface="Arial"/>
              <a:cs typeface="Arial"/>
            </a:endParaRPr>
          </a:p>
          <a:p>
            <a:pPr marL="12700">
              <a:lnSpc>
                <a:spcPct val="100000"/>
              </a:lnSpc>
              <a:spcBef>
                <a:spcPts val="240"/>
              </a:spcBef>
            </a:pPr>
            <a:r>
              <a:rPr sz="2000" b="1" dirty="0">
                <a:solidFill>
                  <a:srgbClr val="006666"/>
                </a:solidFill>
                <a:latin typeface="Arial"/>
                <a:cs typeface="Arial"/>
              </a:rPr>
              <a:t>It </a:t>
            </a:r>
            <a:r>
              <a:rPr sz="2000" b="1" spc="-5" dirty="0">
                <a:solidFill>
                  <a:srgbClr val="006666"/>
                </a:solidFill>
                <a:latin typeface="Arial"/>
                <a:cs typeface="Arial"/>
              </a:rPr>
              <a:t>is </a:t>
            </a:r>
            <a:r>
              <a:rPr sz="2000" b="1" dirty="0">
                <a:solidFill>
                  <a:srgbClr val="006666"/>
                </a:solidFill>
                <a:latin typeface="Arial"/>
                <a:cs typeface="Arial"/>
              </a:rPr>
              <a:t>better to load modules on demand (i.e.</a:t>
            </a:r>
            <a:r>
              <a:rPr sz="2000" b="1" spc="-145" dirty="0">
                <a:solidFill>
                  <a:srgbClr val="006666"/>
                </a:solidFill>
                <a:latin typeface="Arial"/>
                <a:cs typeface="Arial"/>
              </a:rPr>
              <a:t> </a:t>
            </a:r>
            <a:r>
              <a:rPr sz="2000" b="1" spc="-10" dirty="0">
                <a:solidFill>
                  <a:srgbClr val="006666"/>
                </a:solidFill>
                <a:latin typeface="Arial"/>
                <a:cs typeface="Arial"/>
              </a:rPr>
              <a:t>dynamically)</a:t>
            </a:r>
            <a:endParaRPr sz="2000">
              <a:latin typeface="Arial"/>
              <a:cs typeface="Arial"/>
            </a:endParaRPr>
          </a:p>
          <a:p>
            <a:pPr marL="413384">
              <a:lnSpc>
                <a:spcPct val="100000"/>
              </a:lnSpc>
              <a:spcBef>
                <a:spcPts val="225"/>
              </a:spcBef>
            </a:pPr>
            <a:r>
              <a:rPr sz="1800" spc="-5" dirty="0">
                <a:solidFill>
                  <a:srgbClr val="006666"/>
                </a:solidFill>
                <a:latin typeface="Arial"/>
                <a:cs typeface="Arial"/>
              </a:rPr>
              <a:t>dll, dynamically linked</a:t>
            </a:r>
            <a:r>
              <a:rPr sz="1800" spc="70" dirty="0">
                <a:solidFill>
                  <a:srgbClr val="006666"/>
                </a:solidFill>
                <a:latin typeface="Arial"/>
                <a:cs typeface="Arial"/>
              </a:rPr>
              <a:t> </a:t>
            </a:r>
            <a:r>
              <a:rPr sz="1800" spc="-5" dirty="0">
                <a:solidFill>
                  <a:srgbClr val="006666"/>
                </a:solidFill>
                <a:latin typeface="Arial"/>
                <a:cs typeface="Arial"/>
              </a:rPr>
              <a:t>libraries</a:t>
            </a:r>
            <a:endParaRPr sz="1800">
              <a:latin typeface="Arial"/>
              <a:cs typeface="Arial"/>
            </a:endParaRPr>
          </a:p>
          <a:p>
            <a:pPr marL="12700" marR="5080">
              <a:lnSpc>
                <a:spcPct val="90000"/>
              </a:lnSpc>
              <a:spcBef>
                <a:spcPts val="470"/>
              </a:spcBef>
            </a:pPr>
            <a:r>
              <a:rPr sz="2000" b="1" dirty="0">
                <a:solidFill>
                  <a:srgbClr val="006666"/>
                </a:solidFill>
                <a:latin typeface="Arial"/>
                <a:cs typeface="Arial"/>
              </a:rPr>
              <a:t>In a program </a:t>
            </a:r>
            <a:r>
              <a:rPr sz="2000" b="1" spc="5" dirty="0">
                <a:solidFill>
                  <a:srgbClr val="006666"/>
                </a:solidFill>
                <a:latin typeface="Arial"/>
                <a:cs typeface="Arial"/>
              </a:rPr>
              <a:t>which </a:t>
            </a:r>
            <a:r>
              <a:rPr sz="2000" b="1" dirty="0">
                <a:solidFill>
                  <a:srgbClr val="006666"/>
                </a:solidFill>
                <a:latin typeface="Arial"/>
                <a:cs typeface="Arial"/>
              </a:rPr>
              <a:t>may need to load modules</a:t>
            </a:r>
            <a:r>
              <a:rPr sz="2000" b="1" spc="-150" dirty="0">
                <a:solidFill>
                  <a:srgbClr val="006666"/>
                </a:solidFill>
                <a:latin typeface="Arial"/>
                <a:cs typeface="Arial"/>
              </a:rPr>
              <a:t> </a:t>
            </a:r>
            <a:r>
              <a:rPr sz="2000" b="1" spc="-10" dirty="0">
                <a:solidFill>
                  <a:srgbClr val="006666"/>
                </a:solidFill>
                <a:latin typeface="Arial"/>
                <a:cs typeface="Arial"/>
              </a:rPr>
              <a:t>dynamically,  </a:t>
            </a:r>
            <a:r>
              <a:rPr sz="2000" b="1" dirty="0">
                <a:solidFill>
                  <a:srgbClr val="006666"/>
                </a:solidFill>
                <a:latin typeface="Arial"/>
                <a:cs typeface="Arial"/>
              </a:rPr>
              <a:t>at the beginning these are represented by </a:t>
            </a:r>
            <a:r>
              <a:rPr sz="2000" b="1" i="1" dirty="0">
                <a:solidFill>
                  <a:srgbClr val="006666"/>
                </a:solidFill>
                <a:latin typeface="Arial"/>
                <a:cs typeface="Arial"/>
              </a:rPr>
              <a:t>stubs </a:t>
            </a:r>
            <a:r>
              <a:rPr sz="2000" b="1" dirty="0">
                <a:solidFill>
                  <a:srgbClr val="006666"/>
                </a:solidFill>
                <a:latin typeface="Arial"/>
                <a:cs typeface="Arial"/>
              </a:rPr>
              <a:t>which  indicate </a:t>
            </a:r>
            <a:r>
              <a:rPr sz="2000" b="1" spc="-5" dirty="0">
                <a:solidFill>
                  <a:srgbClr val="006666"/>
                </a:solidFill>
                <a:latin typeface="Arial"/>
                <a:cs typeface="Arial"/>
              </a:rPr>
              <a:t>how </a:t>
            </a:r>
            <a:r>
              <a:rPr sz="2000" b="1" dirty="0">
                <a:solidFill>
                  <a:srgbClr val="006666"/>
                </a:solidFill>
                <a:latin typeface="Arial"/>
                <a:cs typeface="Arial"/>
              </a:rPr>
              <a:t>to get to the modules (e.g. </a:t>
            </a:r>
            <a:r>
              <a:rPr sz="2000" b="1" spc="5" dirty="0">
                <a:solidFill>
                  <a:srgbClr val="006666"/>
                </a:solidFill>
                <a:latin typeface="Arial"/>
                <a:cs typeface="Arial"/>
              </a:rPr>
              <a:t>where </a:t>
            </a:r>
            <a:r>
              <a:rPr sz="2000" b="1" spc="-5" dirty="0">
                <a:solidFill>
                  <a:srgbClr val="006666"/>
                </a:solidFill>
                <a:latin typeface="Arial"/>
                <a:cs typeface="Arial"/>
              </a:rPr>
              <a:t>it is: </a:t>
            </a:r>
            <a:r>
              <a:rPr sz="2000" b="1" dirty="0">
                <a:solidFill>
                  <a:srgbClr val="006666"/>
                </a:solidFill>
                <a:latin typeface="Arial"/>
                <a:cs typeface="Arial"/>
              </a:rPr>
              <a:t>disk,  www, other</a:t>
            </a:r>
            <a:r>
              <a:rPr sz="2000" b="1" spc="-60" dirty="0">
                <a:solidFill>
                  <a:srgbClr val="006666"/>
                </a:solidFill>
                <a:latin typeface="Arial"/>
                <a:cs typeface="Arial"/>
              </a:rPr>
              <a:t> </a:t>
            </a:r>
            <a:r>
              <a:rPr sz="2000" b="1" spc="-10" dirty="0">
                <a:solidFill>
                  <a:srgbClr val="006666"/>
                </a:solidFill>
                <a:latin typeface="Arial"/>
                <a:cs typeface="Arial"/>
              </a:rPr>
              <a:t>...)</a:t>
            </a:r>
            <a:endParaRPr sz="2000">
              <a:latin typeface="Arial"/>
              <a:cs typeface="Arial"/>
            </a:endParaRPr>
          </a:p>
          <a:p>
            <a:pPr marL="12700" marR="680085" algn="just">
              <a:lnSpc>
                <a:spcPts val="2160"/>
              </a:lnSpc>
              <a:spcBef>
                <a:spcPts val="509"/>
              </a:spcBef>
            </a:pPr>
            <a:r>
              <a:rPr sz="2000" b="1" dirty="0">
                <a:solidFill>
                  <a:srgbClr val="006666"/>
                </a:solidFill>
                <a:latin typeface="Arial"/>
                <a:cs typeface="Arial"/>
              </a:rPr>
              <a:t>At its 1st execution. the stub causes the module to</a:t>
            </a:r>
            <a:r>
              <a:rPr sz="2000" b="1" spc="-204" dirty="0">
                <a:solidFill>
                  <a:srgbClr val="006666"/>
                </a:solidFill>
                <a:latin typeface="Arial"/>
                <a:cs typeface="Arial"/>
              </a:rPr>
              <a:t> </a:t>
            </a:r>
            <a:r>
              <a:rPr sz="2000" b="1" spc="-5" dirty="0">
                <a:solidFill>
                  <a:srgbClr val="006666"/>
                </a:solidFill>
                <a:latin typeface="Arial"/>
                <a:cs typeface="Arial"/>
              </a:rPr>
              <a:t>be  </a:t>
            </a:r>
            <a:r>
              <a:rPr sz="2000" b="1" dirty="0">
                <a:solidFill>
                  <a:srgbClr val="006666"/>
                </a:solidFill>
                <a:latin typeface="Arial"/>
                <a:cs typeface="Arial"/>
              </a:rPr>
              <a:t>loaded into memory and it’s </a:t>
            </a:r>
            <a:r>
              <a:rPr sz="2000" b="1" dirty="0">
                <a:solidFill>
                  <a:srgbClr val="800000"/>
                </a:solidFill>
                <a:latin typeface="Arial"/>
                <a:cs typeface="Arial"/>
              </a:rPr>
              <a:t>linked </a:t>
            </a:r>
            <a:r>
              <a:rPr sz="2000" b="1" dirty="0">
                <a:solidFill>
                  <a:srgbClr val="006666"/>
                </a:solidFill>
                <a:latin typeface="Arial"/>
                <a:cs typeface="Arial"/>
              </a:rPr>
              <a:t>with the rest of</a:t>
            </a:r>
            <a:r>
              <a:rPr sz="2000" b="1" spc="-215" dirty="0">
                <a:solidFill>
                  <a:srgbClr val="006666"/>
                </a:solidFill>
                <a:latin typeface="Arial"/>
                <a:cs typeface="Arial"/>
              </a:rPr>
              <a:t> </a:t>
            </a:r>
            <a:r>
              <a:rPr sz="2000" b="1" dirty="0">
                <a:solidFill>
                  <a:srgbClr val="006666"/>
                </a:solidFill>
                <a:latin typeface="Arial"/>
                <a:cs typeface="Arial"/>
              </a:rPr>
              <a:t>the  program</a:t>
            </a:r>
            <a:endParaRPr sz="2000">
              <a:latin typeface="Arial"/>
              <a:cs typeface="Arial"/>
            </a:endParaRPr>
          </a:p>
          <a:p>
            <a:pPr marL="413384" algn="just">
              <a:lnSpc>
                <a:spcPct val="100000"/>
              </a:lnSpc>
              <a:spcBef>
                <a:spcPts val="229"/>
              </a:spcBef>
            </a:pPr>
            <a:r>
              <a:rPr sz="2200" spc="-5" dirty="0">
                <a:solidFill>
                  <a:srgbClr val="006666"/>
                </a:solidFill>
                <a:latin typeface="Arial"/>
                <a:cs typeface="Arial"/>
              </a:rPr>
              <a:t>dynamic</a:t>
            </a:r>
            <a:r>
              <a:rPr sz="2200" spc="15" dirty="0">
                <a:solidFill>
                  <a:srgbClr val="006666"/>
                </a:solidFill>
                <a:latin typeface="Arial"/>
                <a:cs typeface="Arial"/>
              </a:rPr>
              <a:t> </a:t>
            </a:r>
            <a:r>
              <a:rPr sz="2200" spc="-5" dirty="0">
                <a:solidFill>
                  <a:srgbClr val="006666"/>
                </a:solidFill>
                <a:latin typeface="Arial"/>
                <a:cs typeface="Arial"/>
              </a:rPr>
              <a:t>binding</a:t>
            </a:r>
            <a:endParaRPr sz="2200">
              <a:latin typeface="Arial"/>
              <a:cs typeface="Arial"/>
            </a:endParaRPr>
          </a:p>
          <a:p>
            <a:pPr marL="12700" marR="783590" algn="just">
              <a:lnSpc>
                <a:spcPts val="2160"/>
              </a:lnSpc>
              <a:spcBef>
                <a:spcPts val="520"/>
              </a:spcBef>
            </a:pPr>
            <a:r>
              <a:rPr sz="2000" b="1" spc="-5" dirty="0">
                <a:solidFill>
                  <a:srgbClr val="006666"/>
                </a:solidFill>
                <a:latin typeface="Arial"/>
                <a:cs typeface="Arial"/>
              </a:rPr>
              <a:t>Successive invocations </a:t>
            </a:r>
            <a:r>
              <a:rPr sz="2000" b="1" dirty="0">
                <a:solidFill>
                  <a:srgbClr val="006666"/>
                </a:solidFill>
                <a:latin typeface="Arial"/>
                <a:cs typeface="Arial"/>
              </a:rPr>
              <a:t>of the module must not pass  through this, </a:t>
            </a:r>
            <a:r>
              <a:rPr sz="2000" b="1" spc="20" dirty="0">
                <a:solidFill>
                  <a:srgbClr val="006666"/>
                </a:solidFill>
                <a:latin typeface="Arial"/>
                <a:cs typeface="Arial"/>
              </a:rPr>
              <a:t>we </a:t>
            </a:r>
            <a:r>
              <a:rPr sz="2000" b="1" dirty="0">
                <a:solidFill>
                  <a:srgbClr val="006666"/>
                </a:solidFill>
                <a:latin typeface="Arial"/>
                <a:cs typeface="Arial"/>
              </a:rPr>
              <a:t>will </a:t>
            </a:r>
            <a:r>
              <a:rPr sz="2000" b="1" spc="-5" dirty="0">
                <a:solidFill>
                  <a:srgbClr val="006666"/>
                </a:solidFill>
                <a:latin typeface="Arial"/>
                <a:cs typeface="Arial"/>
              </a:rPr>
              <a:t>know </a:t>
            </a:r>
            <a:r>
              <a:rPr sz="2000" b="1" dirty="0">
                <a:solidFill>
                  <a:srgbClr val="006666"/>
                </a:solidFill>
                <a:latin typeface="Arial"/>
                <a:cs typeface="Arial"/>
              </a:rPr>
              <a:t>the address in</a:t>
            </a:r>
            <a:r>
              <a:rPr sz="2000" b="1" spc="-210" dirty="0">
                <a:solidFill>
                  <a:srgbClr val="006666"/>
                </a:solidFill>
                <a:latin typeface="Arial"/>
                <a:cs typeface="Arial"/>
              </a:rPr>
              <a:t> </a:t>
            </a:r>
            <a:r>
              <a:rPr sz="2000" b="1" dirty="0">
                <a:solidFill>
                  <a:srgbClr val="006666"/>
                </a:solidFill>
                <a:latin typeface="Arial"/>
                <a:cs typeface="Arial"/>
              </a:rPr>
              <a:t>memory</a:t>
            </a:r>
            <a:endParaRPr sz="2000">
              <a:latin typeface="Arial"/>
              <a:cs typeface="Arial"/>
            </a:endParaRPr>
          </a:p>
        </p:txBody>
      </p:sp>
      <p:sp>
        <p:nvSpPr>
          <p:cNvPr id="12" name="object 12"/>
          <p:cNvSpPr/>
          <p:nvPr/>
        </p:nvSpPr>
        <p:spPr>
          <a:xfrm>
            <a:off x="1006754" y="5416296"/>
            <a:ext cx="164591" cy="167640"/>
          </a:xfrm>
          <a:prstGeom prst="rect">
            <a:avLst/>
          </a:prstGeom>
          <a:blipFill>
            <a:blip r:embed="rId3" cstate="print"/>
            <a:stretch>
              <a:fillRect/>
            </a:stretch>
          </a:blipFill>
        </p:spPr>
        <p:txBody>
          <a:bodyPr wrap="square" lIns="0" tIns="0" rIns="0" bIns="0" rtlCol="0"/>
          <a:lstStyle/>
          <a:p>
            <a:endParaRPr/>
          </a:p>
        </p:txBody>
      </p:sp>
      <p:sp>
        <p:nvSpPr>
          <p:cNvPr id="13" name="object 13"/>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7</a:t>
            </a:r>
          </a:p>
        </p:txBody>
      </p:sp>
      <p:sp>
        <p:nvSpPr>
          <p:cNvPr id="14" name="object 14"/>
          <p:cNvSpPr txBox="1"/>
          <p:nvPr/>
        </p:nvSpPr>
        <p:spPr>
          <a:xfrm>
            <a:off x="8382000" y="6522338"/>
            <a:ext cx="324865" cy="204351"/>
          </a:xfrm>
          <a:prstGeom prst="rect">
            <a:avLst/>
          </a:prstGeom>
        </p:spPr>
        <p:txBody>
          <a:bodyPr vert="horz" wrap="square" lIns="0" tIns="0" rIns="0" bIns="0" rtlCol="0">
            <a:spAutoFit/>
          </a:bodyPr>
          <a:lstStyle/>
          <a:p>
            <a:pPr marL="12700">
              <a:lnSpc>
                <a:spcPts val="1650"/>
              </a:lnSpc>
            </a:pPr>
            <a:fld id="{81D60167-4931-47E6-BA6A-407CBD079E47}" type="slidenum">
              <a:rPr sz="1400" dirty="0">
                <a:solidFill>
                  <a:srgbClr val="FF9966"/>
                </a:solidFill>
                <a:latin typeface="Arial"/>
                <a:cs typeface="Arial"/>
              </a:rPr>
              <a:t>16</a:t>
            </a:fld>
            <a:endParaRPr sz="1400" dirty="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109877" y="469849"/>
            <a:ext cx="7596987" cy="505908"/>
          </a:xfrm>
          <a:prstGeom prst="rect">
            <a:avLst/>
          </a:prstGeom>
        </p:spPr>
        <p:txBody>
          <a:bodyPr vert="horz" wrap="square" lIns="0" tIns="13335" rIns="0" bIns="0" rtlCol="0">
            <a:spAutoFit/>
          </a:bodyPr>
          <a:lstStyle/>
          <a:p>
            <a:pPr marL="12700">
              <a:lnSpc>
                <a:spcPct val="100000"/>
              </a:lnSpc>
              <a:spcBef>
                <a:spcPts val="105"/>
              </a:spcBef>
            </a:pPr>
            <a:r>
              <a:rPr dirty="0"/>
              <a:t>Logical address translation</a:t>
            </a:r>
            <a:r>
              <a:rPr lang="en-CA" dirty="0"/>
              <a:t> </a:t>
            </a:r>
            <a:r>
              <a:rPr lang="en-CA" dirty="0">
                <a:sym typeface="Wingdings" panose="05000000000000000000" pitchFamily="2" charset="2"/>
              </a:rPr>
              <a:t> physical</a:t>
            </a:r>
            <a:endParaRPr sz="2800" dirty="0">
              <a:latin typeface="Times New Roman"/>
              <a:cs typeface="Times New Roman"/>
            </a:endParaRPr>
          </a:p>
        </p:txBody>
      </p:sp>
      <p:sp>
        <p:nvSpPr>
          <p:cNvPr id="7" name="object 7"/>
          <p:cNvSpPr/>
          <p:nvPr/>
        </p:nvSpPr>
        <p:spPr>
          <a:xfrm>
            <a:off x="1006754" y="1453007"/>
            <a:ext cx="164591" cy="167639"/>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006754" y="2123820"/>
            <a:ext cx="164591" cy="167639"/>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1006754" y="2794380"/>
            <a:ext cx="164591" cy="167639"/>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1006754" y="3465321"/>
            <a:ext cx="164591" cy="167639"/>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1006754" y="3831082"/>
            <a:ext cx="164591" cy="167639"/>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1463928" y="4433061"/>
            <a:ext cx="243840" cy="252983"/>
          </a:xfrm>
          <a:prstGeom prst="rect">
            <a:avLst/>
          </a:prstGeom>
          <a:blipFill>
            <a:blip r:embed="rId4" cstate="print"/>
            <a:stretch>
              <a:fillRect/>
            </a:stretch>
          </a:blipFill>
        </p:spPr>
        <p:txBody>
          <a:bodyPr wrap="square" lIns="0" tIns="0" rIns="0" bIns="0" rtlCol="0"/>
          <a:lstStyle/>
          <a:p>
            <a:endParaRPr/>
          </a:p>
        </p:txBody>
      </p:sp>
      <p:sp>
        <p:nvSpPr>
          <p:cNvPr id="13" name="object 13"/>
          <p:cNvSpPr txBox="1"/>
          <p:nvPr/>
        </p:nvSpPr>
        <p:spPr>
          <a:xfrm>
            <a:off x="1336928" y="1321434"/>
            <a:ext cx="7357109" cy="3684904"/>
          </a:xfrm>
          <a:prstGeom prst="rect">
            <a:avLst/>
          </a:prstGeom>
        </p:spPr>
        <p:txBody>
          <a:bodyPr vert="horz" wrap="square" lIns="0" tIns="13335" rIns="0" bIns="0" rtlCol="0">
            <a:spAutoFit/>
          </a:bodyPr>
          <a:lstStyle/>
          <a:p>
            <a:pPr marL="12700">
              <a:lnSpc>
                <a:spcPct val="100000"/>
              </a:lnSpc>
              <a:spcBef>
                <a:spcPts val="105"/>
              </a:spcBef>
            </a:pPr>
            <a:r>
              <a:rPr sz="2000" b="1" dirty="0">
                <a:solidFill>
                  <a:srgbClr val="006666"/>
                </a:solidFill>
                <a:latin typeface="Arial"/>
                <a:cs typeface="Arial"/>
              </a:rPr>
              <a:t>In early </a:t>
            </a:r>
            <a:r>
              <a:rPr sz="2000" b="1" spc="-5" dirty="0">
                <a:solidFill>
                  <a:srgbClr val="006666"/>
                </a:solidFill>
                <a:latin typeface="Arial"/>
                <a:cs typeface="Arial"/>
              </a:rPr>
              <a:t>systems, </a:t>
            </a:r>
            <a:r>
              <a:rPr sz="2000" b="1" dirty="0">
                <a:solidFill>
                  <a:srgbClr val="006666"/>
                </a:solidFill>
                <a:latin typeface="Arial"/>
                <a:cs typeface="Arial"/>
              </a:rPr>
              <a:t>a program </a:t>
            </a:r>
            <a:r>
              <a:rPr sz="2000" b="1" spc="10" dirty="0">
                <a:solidFill>
                  <a:srgbClr val="006666"/>
                </a:solidFill>
                <a:latin typeface="Arial"/>
                <a:cs typeface="Arial"/>
              </a:rPr>
              <a:t>was </a:t>
            </a:r>
            <a:r>
              <a:rPr sz="2000" b="1" spc="-5" dirty="0">
                <a:solidFill>
                  <a:srgbClr val="006666"/>
                </a:solidFill>
                <a:latin typeface="Arial"/>
                <a:cs typeface="Arial"/>
              </a:rPr>
              <a:t>always </a:t>
            </a:r>
            <a:r>
              <a:rPr sz="2000" b="1" dirty="0">
                <a:solidFill>
                  <a:srgbClr val="006666"/>
                </a:solidFill>
                <a:latin typeface="Arial"/>
                <a:cs typeface="Arial"/>
              </a:rPr>
              <a:t>read at the</a:t>
            </a:r>
            <a:r>
              <a:rPr sz="2000" b="1" spc="-220" dirty="0">
                <a:solidFill>
                  <a:srgbClr val="006666"/>
                </a:solidFill>
                <a:latin typeface="Arial"/>
                <a:cs typeface="Arial"/>
              </a:rPr>
              <a:t> </a:t>
            </a:r>
            <a:r>
              <a:rPr sz="2000" b="1" dirty="0">
                <a:solidFill>
                  <a:srgbClr val="006666"/>
                </a:solidFill>
                <a:latin typeface="Arial"/>
                <a:cs typeface="Arial"/>
              </a:rPr>
              <a:t>same</a:t>
            </a:r>
            <a:endParaRPr sz="2000" dirty="0">
              <a:latin typeface="Arial"/>
              <a:cs typeface="Arial"/>
            </a:endParaRPr>
          </a:p>
          <a:p>
            <a:pPr marL="12700">
              <a:lnSpc>
                <a:spcPct val="100000"/>
              </a:lnSpc>
            </a:pPr>
            <a:r>
              <a:rPr sz="2000" b="1" dirty="0">
                <a:solidFill>
                  <a:srgbClr val="006666"/>
                </a:solidFill>
                <a:latin typeface="Arial"/>
                <a:cs typeface="Arial"/>
              </a:rPr>
              <a:t>memory</a:t>
            </a:r>
            <a:r>
              <a:rPr sz="2000" b="1" spc="-25" dirty="0">
                <a:solidFill>
                  <a:srgbClr val="006666"/>
                </a:solidFill>
                <a:latin typeface="Arial"/>
                <a:cs typeface="Arial"/>
              </a:rPr>
              <a:t> </a:t>
            </a:r>
            <a:r>
              <a:rPr sz="2000" b="1" dirty="0">
                <a:solidFill>
                  <a:srgbClr val="006666"/>
                </a:solidFill>
                <a:latin typeface="Arial"/>
                <a:cs typeface="Arial"/>
              </a:rPr>
              <a:t>addresses</a:t>
            </a:r>
            <a:endParaRPr sz="2000" dirty="0">
              <a:latin typeface="Arial"/>
              <a:cs typeface="Arial"/>
            </a:endParaRPr>
          </a:p>
          <a:p>
            <a:pPr marL="12700" marR="146050">
              <a:lnSpc>
                <a:spcPct val="100000"/>
              </a:lnSpc>
              <a:spcBef>
                <a:spcPts val="480"/>
              </a:spcBef>
            </a:pPr>
            <a:r>
              <a:rPr sz="2000" b="1" dirty="0">
                <a:solidFill>
                  <a:srgbClr val="006666"/>
                </a:solidFill>
                <a:latin typeface="Arial"/>
                <a:cs typeface="Arial"/>
              </a:rPr>
              <a:t>Multiprogramming and </a:t>
            </a:r>
            <a:r>
              <a:rPr sz="2000" b="1" spc="-5" dirty="0">
                <a:solidFill>
                  <a:srgbClr val="006666"/>
                </a:solidFill>
                <a:latin typeface="Arial"/>
                <a:cs typeface="Arial"/>
              </a:rPr>
              <a:t>dynamic </a:t>
            </a:r>
            <a:r>
              <a:rPr sz="2000" b="1" dirty="0">
                <a:solidFill>
                  <a:srgbClr val="006666"/>
                </a:solidFill>
                <a:latin typeface="Arial"/>
                <a:cs typeface="Arial"/>
              </a:rPr>
              <a:t>allocation created the</a:t>
            </a:r>
            <a:r>
              <a:rPr sz="2000" b="1" spc="-150" dirty="0">
                <a:solidFill>
                  <a:srgbClr val="006666"/>
                </a:solidFill>
                <a:latin typeface="Arial"/>
                <a:cs typeface="Arial"/>
              </a:rPr>
              <a:t> </a:t>
            </a:r>
            <a:r>
              <a:rPr sz="2000" b="1" dirty="0">
                <a:solidFill>
                  <a:srgbClr val="006666"/>
                </a:solidFill>
                <a:latin typeface="Arial"/>
                <a:cs typeface="Arial"/>
              </a:rPr>
              <a:t>need  to read a program in different</a:t>
            </a:r>
            <a:r>
              <a:rPr sz="2000" b="1" spc="-120" dirty="0">
                <a:solidFill>
                  <a:srgbClr val="006666"/>
                </a:solidFill>
                <a:latin typeface="Arial"/>
                <a:cs typeface="Arial"/>
              </a:rPr>
              <a:t> </a:t>
            </a:r>
            <a:r>
              <a:rPr sz="2000" b="1" dirty="0">
                <a:solidFill>
                  <a:srgbClr val="006666"/>
                </a:solidFill>
                <a:latin typeface="Arial"/>
                <a:cs typeface="Arial"/>
              </a:rPr>
              <a:t>positions</a:t>
            </a:r>
            <a:endParaRPr sz="2000" dirty="0">
              <a:latin typeface="Arial"/>
              <a:cs typeface="Arial"/>
            </a:endParaRPr>
          </a:p>
          <a:p>
            <a:pPr marL="12700">
              <a:lnSpc>
                <a:spcPct val="100000"/>
              </a:lnSpc>
              <a:spcBef>
                <a:spcPts val="480"/>
              </a:spcBef>
            </a:pPr>
            <a:r>
              <a:rPr sz="2000" b="1" dirty="0">
                <a:solidFill>
                  <a:srgbClr val="006666"/>
                </a:solidFill>
                <a:latin typeface="Arial"/>
                <a:cs typeface="Arial"/>
              </a:rPr>
              <a:t>In the beginning, this </a:t>
            </a:r>
            <a:r>
              <a:rPr sz="2000" b="1" spc="10" dirty="0">
                <a:solidFill>
                  <a:srgbClr val="006666"/>
                </a:solidFill>
                <a:latin typeface="Arial"/>
                <a:cs typeface="Arial"/>
              </a:rPr>
              <a:t>was </a:t>
            </a:r>
            <a:r>
              <a:rPr sz="2000" b="1" dirty="0">
                <a:solidFill>
                  <a:srgbClr val="006666"/>
                </a:solidFill>
                <a:latin typeface="Arial"/>
                <a:cs typeface="Arial"/>
              </a:rPr>
              <a:t>done by the loader </a:t>
            </a:r>
            <a:r>
              <a:rPr sz="2000" b="1" spc="5" dirty="0">
                <a:solidFill>
                  <a:srgbClr val="006666"/>
                </a:solidFill>
                <a:latin typeface="Arial"/>
                <a:cs typeface="Arial"/>
              </a:rPr>
              <a:t>which</a:t>
            </a:r>
            <a:r>
              <a:rPr sz="2000" b="1" spc="-260" dirty="0">
                <a:solidFill>
                  <a:srgbClr val="006666"/>
                </a:solidFill>
                <a:latin typeface="Arial"/>
                <a:cs typeface="Arial"/>
              </a:rPr>
              <a:t> </a:t>
            </a:r>
            <a:r>
              <a:rPr sz="2000" b="1" dirty="0">
                <a:solidFill>
                  <a:srgbClr val="006666"/>
                </a:solidFill>
                <a:latin typeface="Arial"/>
                <a:cs typeface="Arial"/>
              </a:rPr>
              <a:t>changed</a:t>
            </a:r>
            <a:endParaRPr sz="2000" dirty="0">
              <a:latin typeface="Arial"/>
              <a:cs typeface="Arial"/>
            </a:endParaRPr>
          </a:p>
          <a:p>
            <a:pPr marL="12700">
              <a:lnSpc>
                <a:spcPct val="100000"/>
              </a:lnSpc>
            </a:pPr>
            <a:r>
              <a:rPr sz="2000" b="1" dirty="0">
                <a:solidFill>
                  <a:srgbClr val="006666"/>
                </a:solidFill>
                <a:latin typeface="Arial"/>
                <a:cs typeface="Arial"/>
              </a:rPr>
              <a:t>the addresses before launching the</a:t>
            </a:r>
            <a:r>
              <a:rPr sz="2000" b="1" spc="-110" dirty="0">
                <a:solidFill>
                  <a:srgbClr val="006666"/>
                </a:solidFill>
                <a:latin typeface="Arial"/>
                <a:cs typeface="Arial"/>
              </a:rPr>
              <a:t> </a:t>
            </a:r>
            <a:r>
              <a:rPr sz="2000" b="1" dirty="0">
                <a:solidFill>
                  <a:srgbClr val="006666"/>
                </a:solidFill>
                <a:latin typeface="Arial"/>
                <a:cs typeface="Arial"/>
              </a:rPr>
              <a:t>execution.</a:t>
            </a:r>
            <a:endParaRPr sz="2000" dirty="0">
              <a:latin typeface="Arial"/>
              <a:cs typeface="Arial"/>
            </a:endParaRPr>
          </a:p>
          <a:p>
            <a:pPr marL="12700" marR="130175">
              <a:lnSpc>
                <a:spcPct val="110000"/>
              </a:lnSpc>
              <a:spcBef>
                <a:spcPts val="244"/>
              </a:spcBef>
            </a:pPr>
            <a:r>
              <a:rPr sz="2000" b="1" dirty="0">
                <a:solidFill>
                  <a:srgbClr val="006666"/>
                </a:solidFill>
                <a:latin typeface="Arial"/>
                <a:cs typeface="Arial"/>
              </a:rPr>
              <a:t>Today this is done by the MMU as the progress is</a:t>
            </a:r>
            <a:r>
              <a:rPr sz="2000" b="1" spc="-170" dirty="0">
                <a:solidFill>
                  <a:srgbClr val="006666"/>
                </a:solidFill>
                <a:latin typeface="Arial"/>
                <a:cs typeface="Arial"/>
              </a:rPr>
              <a:t> </a:t>
            </a:r>
            <a:r>
              <a:rPr sz="2000" b="1" dirty="0">
                <a:solidFill>
                  <a:srgbClr val="006666"/>
                </a:solidFill>
                <a:latin typeface="Arial"/>
                <a:cs typeface="Arial"/>
              </a:rPr>
              <a:t>executed  This does not cause increased execution time, as the MMU  acts in parallel with other CPU</a:t>
            </a:r>
            <a:r>
              <a:rPr sz="2000" b="1" spc="-140" dirty="0">
                <a:solidFill>
                  <a:srgbClr val="006666"/>
                </a:solidFill>
                <a:latin typeface="Arial"/>
                <a:cs typeface="Arial"/>
              </a:rPr>
              <a:t> </a:t>
            </a:r>
            <a:r>
              <a:rPr sz="2000" b="1" dirty="0">
                <a:solidFill>
                  <a:srgbClr val="006666"/>
                </a:solidFill>
                <a:latin typeface="Arial"/>
                <a:cs typeface="Arial"/>
              </a:rPr>
              <a:t>functions.</a:t>
            </a:r>
            <a:endParaRPr sz="2000" dirty="0">
              <a:latin typeface="Arial"/>
              <a:cs typeface="Arial"/>
            </a:endParaRPr>
          </a:p>
          <a:p>
            <a:pPr marL="413384" marR="73025">
              <a:lnSpc>
                <a:spcPct val="100000"/>
              </a:lnSpc>
              <a:spcBef>
                <a:spcPts val="480"/>
              </a:spcBef>
            </a:pPr>
            <a:r>
              <a:rPr sz="2000" dirty="0">
                <a:solidFill>
                  <a:srgbClr val="006666"/>
                </a:solidFill>
                <a:latin typeface="Arial"/>
                <a:cs typeface="Arial"/>
              </a:rPr>
              <a:t>Eg. </a:t>
            </a:r>
            <a:r>
              <a:rPr sz="2000" spc="-5" dirty="0">
                <a:solidFill>
                  <a:srgbClr val="006666"/>
                </a:solidFill>
                <a:latin typeface="Arial"/>
                <a:cs typeface="Arial"/>
              </a:rPr>
              <a:t>the </a:t>
            </a:r>
            <a:r>
              <a:rPr sz="2000" dirty="0">
                <a:solidFill>
                  <a:srgbClr val="006666"/>
                </a:solidFill>
                <a:latin typeface="Arial"/>
                <a:cs typeface="Arial"/>
              </a:rPr>
              <a:t>MMU can prepare the address of an instruction at</a:t>
            </a:r>
            <a:r>
              <a:rPr sz="2000" spc="-235" dirty="0">
                <a:solidFill>
                  <a:srgbClr val="006666"/>
                </a:solidFill>
                <a:latin typeface="Arial"/>
                <a:cs typeface="Arial"/>
              </a:rPr>
              <a:t> </a:t>
            </a:r>
            <a:r>
              <a:rPr sz="2000" dirty="0">
                <a:solidFill>
                  <a:srgbClr val="006666"/>
                </a:solidFill>
                <a:latin typeface="Arial"/>
                <a:cs typeface="Arial"/>
              </a:rPr>
              <a:t>the  same </a:t>
            </a:r>
            <a:r>
              <a:rPr sz="2000" spc="-5" dirty="0">
                <a:solidFill>
                  <a:srgbClr val="006666"/>
                </a:solidFill>
                <a:latin typeface="Arial"/>
                <a:cs typeface="Arial"/>
              </a:rPr>
              <a:t>time </a:t>
            </a:r>
            <a:r>
              <a:rPr sz="2000" dirty="0">
                <a:solidFill>
                  <a:srgbClr val="006666"/>
                </a:solidFill>
                <a:latin typeface="Arial"/>
                <a:cs typeface="Arial"/>
              </a:rPr>
              <a:t>as the CPU executes the previous</a:t>
            </a:r>
            <a:r>
              <a:rPr sz="2000" spc="-140" dirty="0">
                <a:solidFill>
                  <a:srgbClr val="006666"/>
                </a:solidFill>
                <a:latin typeface="Arial"/>
                <a:cs typeface="Arial"/>
              </a:rPr>
              <a:t> </a:t>
            </a:r>
            <a:r>
              <a:rPr sz="2000" dirty="0">
                <a:solidFill>
                  <a:srgbClr val="006666"/>
                </a:solidFill>
                <a:latin typeface="Arial"/>
                <a:cs typeface="Arial"/>
              </a:rPr>
              <a:t>instruction</a:t>
            </a:r>
            <a:endParaRPr sz="2000" dirty="0">
              <a:latin typeface="Arial"/>
              <a:cs typeface="Arial"/>
            </a:endParaRP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7</a:t>
            </a:r>
          </a:p>
        </p:txBody>
      </p:sp>
      <p:sp>
        <p:nvSpPr>
          <p:cNvPr id="15" name="object 15"/>
          <p:cNvSpPr txBox="1"/>
          <p:nvPr/>
        </p:nvSpPr>
        <p:spPr>
          <a:xfrm>
            <a:off x="8305800" y="6388151"/>
            <a:ext cx="401065" cy="204351"/>
          </a:xfrm>
          <a:prstGeom prst="rect">
            <a:avLst/>
          </a:prstGeom>
        </p:spPr>
        <p:txBody>
          <a:bodyPr vert="horz" wrap="square" lIns="0" tIns="0" rIns="0" bIns="0" rtlCol="0">
            <a:spAutoFit/>
          </a:bodyPr>
          <a:lstStyle/>
          <a:p>
            <a:pPr marL="12700">
              <a:lnSpc>
                <a:spcPts val="1650"/>
              </a:lnSpc>
            </a:pPr>
            <a:fld id="{81D60167-4931-47E6-BA6A-407CBD079E47}" type="slidenum">
              <a:rPr sz="1400" dirty="0">
                <a:solidFill>
                  <a:srgbClr val="FF9966"/>
                </a:solidFill>
                <a:latin typeface="Arial"/>
                <a:cs typeface="Arial"/>
              </a:rPr>
              <a:t>17</a:t>
            </a:fld>
            <a:endParaRPr sz="1400" dirty="0">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3995522" cy="514350"/>
          </a:xfrm>
          <a:prstGeom prst="rect">
            <a:avLst/>
          </a:prstGeom>
        </p:spPr>
        <p:txBody>
          <a:bodyPr vert="horz" wrap="square" lIns="0" tIns="13335" rIns="0" bIns="0" rtlCol="0">
            <a:spAutoFit/>
          </a:bodyPr>
          <a:lstStyle/>
          <a:p>
            <a:pPr marL="12700">
              <a:lnSpc>
                <a:spcPct val="100000"/>
              </a:lnSpc>
              <a:spcBef>
                <a:spcPts val="105"/>
              </a:spcBef>
            </a:pPr>
            <a:r>
              <a:rPr dirty="0"/>
              <a:t>Program</a:t>
            </a:r>
            <a:r>
              <a:rPr spc="-70" dirty="0"/>
              <a:t> </a:t>
            </a:r>
            <a:r>
              <a:rPr spc="-5" dirty="0"/>
              <a:t>swapping</a:t>
            </a:r>
          </a:p>
        </p:txBody>
      </p:sp>
      <p:sp>
        <p:nvSpPr>
          <p:cNvPr id="4" name="object 4"/>
          <p:cNvSpPr/>
          <p:nvPr/>
        </p:nvSpPr>
        <p:spPr>
          <a:xfrm>
            <a:off x="1006754" y="1475866"/>
            <a:ext cx="198119" cy="202691"/>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463928" y="2917825"/>
            <a:ext cx="271272" cy="280415"/>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1336928" y="1321434"/>
            <a:ext cx="5780405" cy="1891030"/>
          </a:xfrm>
          <a:prstGeom prst="rect">
            <a:avLst/>
          </a:prstGeom>
        </p:spPr>
        <p:txBody>
          <a:bodyPr vert="horz" wrap="square" lIns="0" tIns="12700" rIns="0" bIns="0" rtlCol="0">
            <a:spAutoFit/>
          </a:bodyPr>
          <a:lstStyle/>
          <a:p>
            <a:pPr marL="12700" marR="5080">
              <a:lnSpc>
                <a:spcPct val="100000"/>
              </a:lnSpc>
              <a:spcBef>
                <a:spcPts val="100"/>
              </a:spcBef>
            </a:pPr>
            <a:r>
              <a:rPr sz="2400" b="1" spc="-5" dirty="0">
                <a:solidFill>
                  <a:srgbClr val="006666"/>
                </a:solidFill>
                <a:latin typeface="Arial"/>
                <a:cs typeface="Arial"/>
              </a:rPr>
              <a:t>A </a:t>
            </a:r>
            <a:r>
              <a:rPr sz="2400" b="1" dirty="0">
                <a:solidFill>
                  <a:srgbClr val="006666"/>
                </a:solidFill>
                <a:latin typeface="Arial"/>
                <a:cs typeface="Arial"/>
              </a:rPr>
              <a:t>program, or part of </a:t>
            </a:r>
            <a:r>
              <a:rPr sz="2400" b="1" spc="-5" dirty="0">
                <a:solidFill>
                  <a:srgbClr val="006666"/>
                </a:solidFill>
                <a:latin typeface="Arial"/>
                <a:cs typeface="Arial"/>
              </a:rPr>
              <a:t>a </a:t>
            </a:r>
            <a:r>
              <a:rPr sz="2400" b="1" dirty="0">
                <a:solidFill>
                  <a:srgbClr val="006666"/>
                </a:solidFill>
                <a:latin typeface="Arial"/>
                <a:cs typeface="Arial"/>
              </a:rPr>
              <a:t>program, can</a:t>
            </a:r>
            <a:r>
              <a:rPr sz="2400" b="1" spc="-120" dirty="0">
                <a:solidFill>
                  <a:srgbClr val="006666"/>
                </a:solidFill>
                <a:latin typeface="Arial"/>
                <a:cs typeface="Arial"/>
              </a:rPr>
              <a:t> </a:t>
            </a:r>
            <a:r>
              <a:rPr sz="2400" b="1" dirty="0">
                <a:solidFill>
                  <a:srgbClr val="006666"/>
                </a:solidFill>
                <a:latin typeface="Arial"/>
                <a:cs typeface="Arial"/>
              </a:rPr>
              <a:t>be  temporarily </a:t>
            </a:r>
            <a:r>
              <a:rPr sz="2400" b="1" spc="-5" dirty="0">
                <a:solidFill>
                  <a:srgbClr val="006666"/>
                </a:solidFill>
                <a:latin typeface="Arial"/>
                <a:cs typeface="Arial"/>
              </a:rPr>
              <a:t>removed </a:t>
            </a:r>
            <a:r>
              <a:rPr sz="2400" b="1" dirty="0">
                <a:solidFill>
                  <a:srgbClr val="006666"/>
                </a:solidFill>
                <a:latin typeface="Arial"/>
                <a:cs typeface="Arial"/>
              </a:rPr>
              <a:t>from memory to  allow the </a:t>
            </a:r>
            <a:r>
              <a:rPr sz="2400" b="1" spc="-5" dirty="0">
                <a:solidFill>
                  <a:srgbClr val="006666"/>
                </a:solidFill>
                <a:latin typeface="Arial"/>
                <a:cs typeface="Arial"/>
              </a:rPr>
              <a:t>execution </a:t>
            </a:r>
            <a:r>
              <a:rPr sz="2400" b="1" dirty="0">
                <a:solidFill>
                  <a:srgbClr val="006666"/>
                </a:solidFill>
                <a:latin typeface="Arial"/>
                <a:cs typeface="Arial"/>
              </a:rPr>
              <a:t>of other </a:t>
            </a:r>
            <a:r>
              <a:rPr sz="2400" b="1" spc="-5" dirty="0">
                <a:solidFill>
                  <a:srgbClr val="006666"/>
                </a:solidFill>
                <a:latin typeface="Arial"/>
                <a:cs typeface="Arial"/>
              </a:rPr>
              <a:t>programs  </a:t>
            </a:r>
            <a:r>
              <a:rPr sz="2400" b="1" dirty="0">
                <a:solidFill>
                  <a:srgbClr val="006666"/>
                </a:solidFill>
                <a:latin typeface="Arial"/>
                <a:cs typeface="Arial"/>
              </a:rPr>
              <a:t>(chap.</a:t>
            </a:r>
            <a:r>
              <a:rPr sz="2400" b="1" spc="-15" dirty="0">
                <a:solidFill>
                  <a:srgbClr val="006666"/>
                </a:solidFill>
                <a:latin typeface="Arial"/>
                <a:cs typeface="Arial"/>
              </a:rPr>
              <a:t> </a:t>
            </a:r>
            <a:r>
              <a:rPr sz="2400" b="1" spc="-5" dirty="0">
                <a:solidFill>
                  <a:srgbClr val="006666"/>
                </a:solidFill>
                <a:latin typeface="Arial"/>
                <a:cs typeface="Arial"/>
              </a:rPr>
              <a:t>4)</a:t>
            </a:r>
            <a:endParaRPr sz="2400" dirty="0">
              <a:latin typeface="Arial"/>
              <a:cs typeface="Arial"/>
            </a:endParaRPr>
          </a:p>
          <a:p>
            <a:pPr marL="413384">
              <a:lnSpc>
                <a:spcPct val="100000"/>
              </a:lnSpc>
              <a:spcBef>
                <a:spcPts val="525"/>
              </a:spcBef>
            </a:pPr>
            <a:r>
              <a:rPr sz="2200" spc="-5" dirty="0">
                <a:solidFill>
                  <a:srgbClr val="006666"/>
                </a:solidFill>
                <a:latin typeface="Arial"/>
                <a:cs typeface="Arial"/>
              </a:rPr>
              <a:t>it is put in secondary memory, normal</a:t>
            </a:r>
            <a:r>
              <a:rPr sz="2200" spc="95" dirty="0">
                <a:solidFill>
                  <a:srgbClr val="006666"/>
                </a:solidFill>
                <a:latin typeface="Arial"/>
                <a:cs typeface="Arial"/>
              </a:rPr>
              <a:t> </a:t>
            </a:r>
            <a:r>
              <a:rPr sz="2200" spc="-5" dirty="0">
                <a:solidFill>
                  <a:srgbClr val="006666"/>
                </a:solidFill>
                <a:latin typeface="Arial"/>
                <a:cs typeface="Arial"/>
              </a:rPr>
              <a:t>disk</a:t>
            </a:r>
            <a:endParaRPr sz="2200" dirty="0">
              <a:latin typeface="Arial"/>
              <a:cs typeface="Arial"/>
            </a:endParaRPr>
          </a:p>
        </p:txBody>
      </p:sp>
      <p:sp>
        <p:nvSpPr>
          <p:cNvPr id="7" name="object 7"/>
          <p:cNvSpPr/>
          <p:nvPr/>
        </p:nvSpPr>
        <p:spPr>
          <a:xfrm>
            <a:off x="1812563" y="3743714"/>
            <a:ext cx="5900325" cy="2232970"/>
          </a:xfrm>
          <a:prstGeom prst="rect">
            <a:avLst/>
          </a:prstGeom>
          <a:blipFill>
            <a:blip r:embed="rId5" cstate="print"/>
            <a:stretch>
              <a:fillRect/>
            </a:stretch>
          </a:blipFill>
        </p:spPr>
        <p:txBody>
          <a:bodyPr wrap="square" lIns="0" tIns="0" rIns="0" bIns="0" rtlCol="0"/>
          <a:lstStyle/>
          <a:p>
            <a:endParaRPr/>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7</a:t>
            </a:r>
          </a:p>
        </p:txBody>
      </p:sp>
      <p:sp>
        <p:nvSpPr>
          <p:cNvPr id="9" name="object 9"/>
          <p:cNvSpPr txBox="1"/>
          <p:nvPr/>
        </p:nvSpPr>
        <p:spPr>
          <a:xfrm>
            <a:off x="8581770" y="6522338"/>
            <a:ext cx="125095" cy="224790"/>
          </a:xfrm>
          <a:prstGeom prst="rect">
            <a:avLst/>
          </a:prstGeom>
        </p:spPr>
        <p:txBody>
          <a:bodyPr vert="horz" wrap="square" lIns="0" tIns="0" rIns="0" bIns="0" rtlCol="0">
            <a:spAutoFit/>
          </a:bodyPr>
          <a:lstStyle/>
          <a:p>
            <a:pPr marL="12700">
              <a:lnSpc>
                <a:spcPts val="1650"/>
              </a:lnSpc>
            </a:pPr>
            <a:fld id="{81D60167-4931-47E6-BA6A-407CBD079E47}" type="slidenum">
              <a:rPr sz="1400" dirty="0">
                <a:solidFill>
                  <a:srgbClr val="FF9966"/>
                </a:solidFill>
                <a:latin typeface="Arial"/>
                <a:cs typeface="Arial"/>
              </a:rPr>
              <a:t>18</a:t>
            </a:fld>
            <a:endParaRPr sz="1400">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3995522" cy="514350"/>
          </a:xfrm>
          <a:prstGeom prst="rect">
            <a:avLst/>
          </a:prstGeom>
        </p:spPr>
        <p:txBody>
          <a:bodyPr vert="horz" wrap="square" lIns="0" tIns="13335" rIns="0" bIns="0" rtlCol="0">
            <a:spAutoFit/>
          </a:bodyPr>
          <a:lstStyle/>
          <a:p>
            <a:pPr marL="12700">
              <a:lnSpc>
                <a:spcPct val="100000"/>
              </a:lnSpc>
              <a:spcBef>
                <a:spcPts val="105"/>
              </a:spcBef>
            </a:pPr>
            <a:r>
              <a:rPr dirty="0"/>
              <a:t>Program</a:t>
            </a:r>
            <a:r>
              <a:rPr spc="-70" dirty="0"/>
              <a:t> </a:t>
            </a:r>
            <a:r>
              <a:rPr spc="-5" dirty="0"/>
              <a:t>swapping</a:t>
            </a:r>
          </a:p>
        </p:txBody>
      </p:sp>
      <p:sp>
        <p:nvSpPr>
          <p:cNvPr id="4" name="object 4"/>
          <p:cNvSpPr/>
          <p:nvPr/>
        </p:nvSpPr>
        <p:spPr>
          <a:xfrm>
            <a:off x="1600200" y="1600200"/>
            <a:ext cx="6192011" cy="4627398"/>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7</a:t>
            </a:r>
          </a:p>
        </p:txBody>
      </p:sp>
      <p:sp>
        <p:nvSpPr>
          <p:cNvPr id="6" name="object 6"/>
          <p:cNvSpPr txBox="1"/>
          <p:nvPr/>
        </p:nvSpPr>
        <p:spPr>
          <a:xfrm>
            <a:off x="8581769" y="6522338"/>
            <a:ext cx="482881" cy="204351"/>
          </a:xfrm>
          <a:prstGeom prst="rect">
            <a:avLst/>
          </a:prstGeom>
        </p:spPr>
        <p:txBody>
          <a:bodyPr vert="horz" wrap="square" lIns="0" tIns="0" rIns="0" bIns="0" rtlCol="0">
            <a:spAutoFit/>
          </a:bodyPr>
          <a:lstStyle/>
          <a:p>
            <a:pPr marL="12700">
              <a:lnSpc>
                <a:spcPts val="1650"/>
              </a:lnSpc>
            </a:pPr>
            <a:fld id="{81D60167-4931-47E6-BA6A-407CBD079E47}" type="slidenum">
              <a:rPr sz="1400" dirty="0">
                <a:solidFill>
                  <a:srgbClr val="FF9966"/>
                </a:solidFill>
                <a:latin typeface="Arial"/>
                <a:cs typeface="Arial"/>
              </a:rPr>
              <a:t>19</a:t>
            </a:fld>
            <a:endParaRPr sz="1400" dirty="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83994" y="2616834"/>
            <a:ext cx="3705860" cy="2220595"/>
          </a:xfrm>
          <a:prstGeom prst="rect">
            <a:avLst/>
          </a:prstGeom>
        </p:spPr>
        <p:txBody>
          <a:bodyPr vert="horz" wrap="square" lIns="0" tIns="12700" rIns="0" bIns="0" rtlCol="0">
            <a:spAutoFit/>
          </a:bodyPr>
          <a:lstStyle/>
          <a:p>
            <a:pPr marL="12700" marR="5080">
              <a:lnSpc>
                <a:spcPct val="100000"/>
              </a:lnSpc>
              <a:spcBef>
                <a:spcPts val="100"/>
              </a:spcBef>
            </a:pPr>
            <a:r>
              <a:rPr sz="2400" b="0" spc="-5" dirty="0">
                <a:solidFill>
                  <a:srgbClr val="009999"/>
                </a:solidFill>
                <a:latin typeface="Liberation Sans Narrow"/>
                <a:cs typeface="Liberation Sans Narrow"/>
              </a:rPr>
              <a:t>In this module </a:t>
            </a:r>
            <a:r>
              <a:rPr sz="2400" b="0" dirty="0">
                <a:solidFill>
                  <a:srgbClr val="009999"/>
                </a:solidFill>
                <a:latin typeface="Liberation Sans Narrow"/>
                <a:cs typeface="Liberation Sans Narrow"/>
              </a:rPr>
              <a:t>we </a:t>
            </a:r>
            <a:r>
              <a:rPr sz="2400" b="0" spc="-5" dirty="0">
                <a:solidFill>
                  <a:srgbClr val="009999"/>
                </a:solidFill>
                <a:latin typeface="Liberation Sans Narrow"/>
                <a:cs typeface="Liberation Sans Narrow"/>
              </a:rPr>
              <a:t>will see that, </a:t>
            </a:r>
            <a:r>
              <a:rPr sz="2400" b="0" dirty="0">
                <a:solidFill>
                  <a:srgbClr val="009999"/>
                </a:solidFill>
                <a:latin typeface="Liberation Sans Narrow"/>
                <a:cs typeface="Liberation Sans Narrow"/>
              </a:rPr>
              <a:t>to  </a:t>
            </a:r>
            <a:r>
              <a:rPr sz="2400" b="0" spc="-5" dirty="0">
                <a:solidFill>
                  <a:srgbClr val="009999"/>
                </a:solidFill>
                <a:latin typeface="Liberation Sans Narrow"/>
                <a:cs typeface="Liberation Sans Narrow"/>
              </a:rPr>
              <a:t>optimize the use of </a:t>
            </a:r>
            <a:r>
              <a:rPr sz="2400" b="0" spc="-25" dirty="0">
                <a:solidFill>
                  <a:srgbClr val="009999"/>
                </a:solidFill>
                <a:latin typeface="Liberation Sans Narrow"/>
                <a:cs typeface="Liberation Sans Narrow"/>
              </a:rPr>
              <a:t>memory, </a:t>
            </a:r>
            <a:r>
              <a:rPr sz="2400" b="0" spc="-5" dirty="0">
                <a:solidFill>
                  <a:srgbClr val="009999"/>
                </a:solidFill>
                <a:latin typeface="Liberation Sans Narrow"/>
                <a:cs typeface="Liberation Sans Narrow"/>
              </a:rPr>
              <a:t>the  programs are scattered in  memory according to </a:t>
            </a:r>
            <a:r>
              <a:rPr sz="2400" b="0" spc="-10" dirty="0">
                <a:solidFill>
                  <a:srgbClr val="009999"/>
                </a:solidFill>
                <a:latin typeface="Liberation Sans Narrow"/>
                <a:cs typeface="Liberation Sans Narrow"/>
              </a:rPr>
              <a:t>different  </a:t>
            </a:r>
            <a:r>
              <a:rPr sz="2400" b="0" spc="-5" dirty="0">
                <a:solidFill>
                  <a:srgbClr val="009999"/>
                </a:solidFill>
                <a:latin typeface="Liberation Sans Narrow"/>
                <a:cs typeface="Liberation Sans Narrow"/>
              </a:rPr>
              <a:t>methods:</a:t>
            </a:r>
            <a:endParaRPr sz="2400">
              <a:latin typeface="Liberation Sans Narrow"/>
              <a:cs typeface="Liberation Sans Narrow"/>
            </a:endParaRPr>
          </a:p>
          <a:p>
            <a:pPr marL="12700">
              <a:lnSpc>
                <a:spcPct val="100000"/>
              </a:lnSpc>
            </a:pPr>
            <a:r>
              <a:rPr sz="2400" b="0" spc="-5" dirty="0">
                <a:solidFill>
                  <a:srgbClr val="009999"/>
                </a:solidFill>
                <a:latin typeface="Liberation Sans Narrow"/>
                <a:cs typeface="Liberation Sans Narrow"/>
              </a:rPr>
              <a:t>Pagination,</a:t>
            </a:r>
            <a:r>
              <a:rPr sz="2400" b="0" spc="50" dirty="0">
                <a:solidFill>
                  <a:srgbClr val="009999"/>
                </a:solidFill>
                <a:latin typeface="Liberation Sans Narrow"/>
                <a:cs typeface="Liberation Sans Narrow"/>
              </a:rPr>
              <a:t> </a:t>
            </a:r>
            <a:r>
              <a:rPr sz="2400" b="0" spc="-5" dirty="0">
                <a:solidFill>
                  <a:srgbClr val="009999"/>
                </a:solidFill>
                <a:latin typeface="Liberation Sans Narrow"/>
                <a:cs typeface="Liberation Sans Narrow"/>
              </a:rPr>
              <a:t>segmentation</a:t>
            </a:r>
            <a:endParaRPr sz="2400">
              <a:latin typeface="Liberation Sans Narrow"/>
              <a:cs typeface="Liberation Sans Narrow"/>
            </a:endParaRPr>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7</a:t>
            </a:r>
          </a:p>
        </p:txBody>
      </p:sp>
      <p:sp>
        <p:nvSpPr>
          <p:cNvPr id="4" name="object 4"/>
          <p:cNvSpPr txBox="1"/>
          <p:nvPr/>
        </p:nvSpPr>
        <p:spPr>
          <a:xfrm>
            <a:off x="8581770" y="6522338"/>
            <a:ext cx="125095" cy="224790"/>
          </a:xfrm>
          <a:prstGeom prst="rect">
            <a:avLst/>
          </a:prstGeom>
        </p:spPr>
        <p:txBody>
          <a:bodyPr vert="horz" wrap="square" lIns="0" tIns="0" rIns="0" bIns="0" rtlCol="0">
            <a:spAutoFit/>
          </a:bodyPr>
          <a:lstStyle/>
          <a:p>
            <a:pPr marL="12700">
              <a:lnSpc>
                <a:spcPts val="1650"/>
              </a:lnSpc>
            </a:pPr>
            <a:fld id="{81D60167-4931-47E6-BA6A-407CBD079E47}" type="slidenum">
              <a:rPr sz="1400" dirty="0">
                <a:solidFill>
                  <a:srgbClr val="FF9966"/>
                </a:solidFill>
                <a:latin typeface="Arial"/>
                <a:cs typeface="Arial"/>
              </a:rPr>
              <a:t>2</a:t>
            </a:fld>
            <a:endParaRPr sz="140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6129122" cy="514350"/>
          </a:xfrm>
          <a:prstGeom prst="rect">
            <a:avLst/>
          </a:prstGeom>
        </p:spPr>
        <p:txBody>
          <a:bodyPr vert="horz" wrap="square" lIns="0" tIns="13335" rIns="0" bIns="0" rtlCol="0">
            <a:spAutoFit/>
          </a:bodyPr>
          <a:lstStyle/>
          <a:p>
            <a:pPr marL="12700">
              <a:lnSpc>
                <a:spcPct val="100000"/>
              </a:lnSpc>
              <a:spcBef>
                <a:spcPts val="105"/>
              </a:spcBef>
            </a:pPr>
            <a:r>
              <a:rPr lang="en-CA" dirty="0"/>
              <a:t>Contiguous memory</a:t>
            </a:r>
            <a:r>
              <a:rPr lang="en-CA" spc="-80" dirty="0"/>
              <a:t> </a:t>
            </a:r>
            <a:r>
              <a:rPr lang="en-CA" spc="-5" dirty="0"/>
              <a:t>allocation</a:t>
            </a:r>
            <a:endParaRPr spc="-5" dirty="0"/>
          </a:p>
        </p:txBody>
      </p:sp>
      <p:sp>
        <p:nvSpPr>
          <p:cNvPr id="4" name="object 4"/>
          <p:cNvSpPr/>
          <p:nvPr/>
        </p:nvSpPr>
        <p:spPr>
          <a:xfrm>
            <a:off x="1006754" y="1475866"/>
            <a:ext cx="198119" cy="202691"/>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006754" y="1915032"/>
            <a:ext cx="198119" cy="202691"/>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463928" y="2259457"/>
            <a:ext cx="271272" cy="280415"/>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006754" y="3091560"/>
            <a:ext cx="198119" cy="202691"/>
          </a:xfrm>
          <a:prstGeom prst="rect">
            <a:avLst/>
          </a:prstGeom>
          <a:blipFill>
            <a:blip r:embed="rId3" cstate="print"/>
            <a:stretch>
              <a:fillRect/>
            </a:stretch>
          </a:blipFill>
        </p:spPr>
        <p:txBody>
          <a:bodyPr wrap="square" lIns="0" tIns="0" rIns="0" bIns="0" rtlCol="0"/>
          <a:lstStyle/>
          <a:p>
            <a:endParaRPr/>
          </a:p>
        </p:txBody>
      </p:sp>
      <p:sp>
        <p:nvSpPr>
          <p:cNvPr id="8" name="object 8"/>
          <p:cNvSpPr txBox="1"/>
          <p:nvPr/>
        </p:nvSpPr>
        <p:spPr>
          <a:xfrm>
            <a:off x="1336928" y="1248028"/>
            <a:ext cx="7288530" cy="2819875"/>
          </a:xfrm>
          <a:prstGeom prst="rect">
            <a:avLst/>
          </a:prstGeom>
        </p:spPr>
        <p:txBody>
          <a:bodyPr vert="horz" wrap="square" lIns="0" tIns="85725" rIns="0" bIns="0" rtlCol="0">
            <a:spAutoFit/>
          </a:bodyPr>
          <a:lstStyle/>
          <a:p>
            <a:pPr marL="12700">
              <a:lnSpc>
                <a:spcPct val="100000"/>
              </a:lnSpc>
              <a:spcBef>
                <a:spcPts val="675"/>
              </a:spcBef>
            </a:pPr>
            <a:r>
              <a:rPr sz="2400" b="1" dirty="0">
                <a:solidFill>
                  <a:srgbClr val="006666"/>
                </a:solidFill>
                <a:latin typeface="Arial"/>
                <a:cs typeface="Arial"/>
              </a:rPr>
              <a:t>We </a:t>
            </a:r>
            <a:r>
              <a:rPr sz="2400" b="1" spc="-5" dirty="0">
                <a:solidFill>
                  <a:srgbClr val="006666"/>
                </a:solidFill>
                <a:latin typeface="Arial"/>
                <a:cs typeface="Arial"/>
              </a:rPr>
              <a:t>have several </a:t>
            </a:r>
            <a:r>
              <a:rPr sz="2400" b="1" dirty="0">
                <a:solidFill>
                  <a:srgbClr val="006666"/>
                </a:solidFill>
                <a:latin typeface="Arial"/>
                <a:cs typeface="Arial"/>
              </a:rPr>
              <a:t>programs to</a:t>
            </a:r>
            <a:r>
              <a:rPr sz="2400" b="1" spc="-5" dirty="0">
                <a:solidFill>
                  <a:srgbClr val="006666"/>
                </a:solidFill>
                <a:latin typeface="Arial"/>
                <a:cs typeface="Arial"/>
              </a:rPr>
              <a:t> </a:t>
            </a:r>
            <a:r>
              <a:rPr sz="2400" b="1" dirty="0">
                <a:solidFill>
                  <a:srgbClr val="006666"/>
                </a:solidFill>
                <a:latin typeface="Arial"/>
                <a:cs typeface="Arial"/>
              </a:rPr>
              <a:t>run</a:t>
            </a:r>
            <a:endParaRPr sz="2400" dirty="0">
              <a:latin typeface="Arial"/>
              <a:cs typeface="Arial"/>
            </a:endParaRPr>
          </a:p>
          <a:p>
            <a:pPr marL="413384" marR="5080" indent="-401320">
              <a:lnSpc>
                <a:spcPct val="109100"/>
              </a:lnSpc>
              <a:spcBef>
                <a:spcPts val="315"/>
              </a:spcBef>
            </a:pPr>
            <a:r>
              <a:rPr sz="2400" b="1" dirty="0">
                <a:solidFill>
                  <a:srgbClr val="006666"/>
                </a:solidFill>
                <a:latin typeface="Arial"/>
                <a:cs typeface="Arial"/>
              </a:rPr>
              <a:t>We </a:t>
            </a:r>
            <a:r>
              <a:rPr sz="2400" b="1" spc="-5" dirty="0">
                <a:solidFill>
                  <a:srgbClr val="006666"/>
                </a:solidFill>
                <a:latin typeface="Arial"/>
                <a:cs typeface="Arial"/>
              </a:rPr>
              <a:t>can </a:t>
            </a:r>
            <a:r>
              <a:rPr sz="2400" b="1" dirty="0">
                <a:solidFill>
                  <a:srgbClr val="006666"/>
                </a:solidFill>
                <a:latin typeface="Arial"/>
                <a:cs typeface="Arial"/>
              </a:rPr>
              <a:t>load them into </a:t>
            </a:r>
            <a:r>
              <a:rPr sz="2400" b="1" spc="-5" dirty="0">
                <a:solidFill>
                  <a:srgbClr val="006666"/>
                </a:solidFill>
                <a:latin typeface="Arial"/>
                <a:cs typeface="Arial"/>
              </a:rPr>
              <a:t>memory </a:t>
            </a:r>
            <a:r>
              <a:rPr sz="2400" b="1" dirty="0">
                <a:solidFill>
                  <a:srgbClr val="006666"/>
                </a:solidFill>
                <a:latin typeface="Arial"/>
                <a:cs typeface="Arial"/>
              </a:rPr>
              <a:t>one </a:t>
            </a:r>
            <a:r>
              <a:rPr sz="2400" b="1" spc="-5" dirty="0">
                <a:solidFill>
                  <a:srgbClr val="006666"/>
                </a:solidFill>
                <a:latin typeface="Arial"/>
                <a:cs typeface="Arial"/>
              </a:rPr>
              <a:t>after </a:t>
            </a:r>
            <a:r>
              <a:rPr sz="2400" b="1" dirty="0">
                <a:solidFill>
                  <a:srgbClr val="006666"/>
                </a:solidFill>
                <a:latin typeface="Arial"/>
                <a:cs typeface="Arial"/>
              </a:rPr>
              <a:t>the</a:t>
            </a:r>
            <a:r>
              <a:rPr sz="2400" b="1" spc="-80" dirty="0">
                <a:solidFill>
                  <a:srgbClr val="006666"/>
                </a:solidFill>
                <a:latin typeface="Arial"/>
                <a:cs typeface="Arial"/>
              </a:rPr>
              <a:t> </a:t>
            </a:r>
            <a:r>
              <a:rPr sz="2400" b="1" dirty="0">
                <a:solidFill>
                  <a:srgbClr val="006666"/>
                </a:solidFill>
                <a:latin typeface="Arial"/>
                <a:cs typeface="Arial"/>
              </a:rPr>
              <a:t>other  </a:t>
            </a:r>
            <a:r>
              <a:rPr sz="2200" spc="-5" dirty="0">
                <a:solidFill>
                  <a:srgbClr val="006666"/>
                </a:solidFill>
                <a:latin typeface="Arial"/>
                <a:cs typeface="Arial"/>
              </a:rPr>
              <a:t>the place where a program is read is only known when  loading</a:t>
            </a:r>
            <a:endParaRPr sz="2200" dirty="0">
              <a:latin typeface="Arial"/>
              <a:cs typeface="Arial"/>
            </a:endParaRPr>
          </a:p>
          <a:p>
            <a:pPr marL="12700">
              <a:lnSpc>
                <a:spcPct val="100000"/>
              </a:lnSpc>
              <a:spcBef>
                <a:spcPts val="580"/>
              </a:spcBef>
            </a:pPr>
            <a:r>
              <a:rPr sz="2400" b="1" dirty="0">
                <a:solidFill>
                  <a:srgbClr val="006666"/>
                </a:solidFill>
                <a:latin typeface="Arial"/>
                <a:cs typeface="Arial"/>
              </a:rPr>
              <a:t>Material</a:t>
            </a:r>
            <a:r>
              <a:rPr lang="en-CA" sz="2400" b="1" dirty="0">
                <a:solidFill>
                  <a:srgbClr val="006666"/>
                </a:solidFill>
                <a:latin typeface="Arial"/>
                <a:cs typeface="Arial"/>
              </a:rPr>
              <a:t>/Hardware</a:t>
            </a:r>
            <a:r>
              <a:rPr sz="2400" b="1" dirty="0">
                <a:solidFill>
                  <a:srgbClr val="006666"/>
                </a:solidFill>
                <a:latin typeface="Arial"/>
                <a:cs typeface="Arial"/>
              </a:rPr>
              <a:t> requirements: translation</a:t>
            </a:r>
            <a:r>
              <a:rPr lang="en-CA" sz="2400" b="1" dirty="0">
                <a:solidFill>
                  <a:srgbClr val="006666"/>
                </a:solidFill>
                <a:latin typeface="Arial"/>
                <a:cs typeface="Arial"/>
              </a:rPr>
              <a:t>/location</a:t>
            </a:r>
            <a:r>
              <a:rPr sz="2400" b="1" dirty="0">
                <a:solidFill>
                  <a:srgbClr val="006666"/>
                </a:solidFill>
                <a:latin typeface="Arial"/>
                <a:cs typeface="Arial"/>
              </a:rPr>
              <a:t> registers</a:t>
            </a:r>
            <a:r>
              <a:rPr sz="2400" b="1" spc="-70" dirty="0">
                <a:solidFill>
                  <a:srgbClr val="006666"/>
                </a:solidFill>
                <a:latin typeface="Arial"/>
                <a:cs typeface="Arial"/>
              </a:rPr>
              <a:t> </a:t>
            </a:r>
            <a:r>
              <a:rPr sz="2400" b="1" spc="-5" dirty="0">
                <a:solidFill>
                  <a:srgbClr val="006666"/>
                </a:solidFill>
                <a:latin typeface="Arial"/>
                <a:cs typeface="Arial"/>
              </a:rPr>
              <a:t>and</a:t>
            </a:r>
            <a:r>
              <a:rPr lang="en-CA" sz="2400" b="1" spc="-5" dirty="0">
                <a:solidFill>
                  <a:srgbClr val="006666"/>
                </a:solidFill>
                <a:latin typeface="Arial"/>
                <a:cs typeface="Arial"/>
              </a:rPr>
              <a:t> </a:t>
            </a:r>
            <a:r>
              <a:rPr sz="2400" b="1" spc="-5" dirty="0">
                <a:solidFill>
                  <a:srgbClr val="006666"/>
                </a:solidFill>
                <a:latin typeface="Arial"/>
                <a:cs typeface="Arial"/>
              </a:rPr>
              <a:t>bounds</a:t>
            </a:r>
            <a:r>
              <a:rPr sz="2400" b="1" spc="-15" dirty="0">
                <a:solidFill>
                  <a:srgbClr val="006666"/>
                </a:solidFill>
                <a:latin typeface="Arial"/>
                <a:cs typeface="Arial"/>
              </a:rPr>
              <a:t> </a:t>
            </a:r>
            <a:r>
              <a:rPr sz="2400" b="1" dirty="0">
                <a:solidFill>
                  <a:srgbClr val="006666"/>
                </a:solidFill>
                <a:latin typeface="Arial"/>
                <a:cs typeface="Arial"/>
              </a:rPr>
              <a:t>registers</a:t>
            </a:r>
            <a:endParaRPr sz="2400" dirty="0">
              <a:latin typeface="Arial"/>
              <a:cs typeface="Arial"/>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7</a:t>
            </a:r>
          </a:p>
        </p:txBody>
      </p:sp>
      <p:sp>
        <p:nvSpPr>
          <p:cNvPr id="10" name="object 10"/>
          <p:cNvSpPr txBox="1"/>
          <p:nvPr/>
        </p:nvSpPr>
        <p:spPr>
          <a:xfrm>
            <a:off x="8581770" y="6522338"/>
            <a:ext cx="333630" cy="204351"/>
          </a:xfrm>
          <a:prstGeom prst="rect">
            <a:avLst/>
          </a:prstGeom>
        </p:spPr>
        <p:txBody>
          <a:bodyPr vert="horz" wrap="square" lIns="0" tIns="0" rIns="0" bIns="0" rtlCol="0">
            <a:spAutoFit/>
          </a:bodyPr>
          <a:lstStyle/>
          <a:p>
            <a:pPr marL="12700">
              <a:lnSpc>
                <a:spcPts val="1650"/>
              </a:lnSpc>
            </a:pPr>
            <a:fld id="{81D60167-4931-47E6-BA6A-407CBD079E47}" type="slidenum">
              <a:rPr sz="1400" dirty="0">
                <a:solidFill>
                  <a:srgbClr val="FF9966"/>
                </a:solidFill>
                <a:latin typeface="Arial"/>
                <a:cs typeface="Arial"/>
              </a:rPr>
              <a:t>20</a:t>
            </a:fld>
            <a:endParaRPr sz="1400">
              <a:latin typeface="Arial"/>
              <a:cs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990600" y="263778"/>
            <a:ext cx="5976722" cy="514350"/>
          </a:xfrm>
          <a:prstGeom prst="rect">
            <a:avLst/>
          </a:prstGeom>
        </p:spPr>
        <p:txBody>
          <a:bodyPr vert="horz" wrap="square" lIns="0" tIns="13335" rIns="0" bIns="0" rtlCol="0">
            <a:spAutoFit/>
          </a:bodyPr>
          <a:lstStyle/>
          <a:p>
            <a:pPr marL="12700">
              <a:lnSpc>
                <a:spcPct val="100000"/>
              </a:lnSpc>
              <a:spcBef>
                <a:spcPts val="105"/>
              </a:spcBef>
            </a:pPr>
            <a:r>
              <a:rPr dirty="0"/>
              <a:t>Contiguous memory</a:t>
            </a:r>
            <a:r>
              <a:rPr spc="-80" dirty="0"/>
              <a:t> </a:t>
            </a:r>
            <a:r>
              <a:rPr spc="-5" dirty="0"/>
              <a:t>allocation</a:t>
            </a:r>
          </a:p>
        </p:txBody>
      </p:sp>
      <p:sp>
        <p:nvSpPr>
          <p:cNvPr id="6" name="object 6"/>
          <p:cNvSpPr/>
          <p:nvPr/>
        </p:nvSpPr>
        <p:spPr>
          <a:xfrm>
            <a:off x="3352800" y="3429000"/>
            <a:ext cx="2438400" cy="0"/>
          </a:xfrm>
          <a:custGeom>
            <a:avLst/>
            <a:gdLst/>
            <a:ahLst/>
            <a:cxnLst/>
            <a:rect l="l" t="t" r="r" b="b"/>
            <a:pathLst>
              <a:path w="2438400">
                <a:moveTo>
                  <a:pt x="0" y="0"/>
                </a:moveTo>
                <a:lnTo>
                  <a:pt x="2438400" y="0"/>
                </a:lnTo>
              </a:path>
            </a:pathLst>
          </a:custGeom>
          <a:ln w="12700">
            <a:solidFill>
              <a:srgbClr val="009999"/>
            </a:solidFill>
          </a:ln>
        </p:spPr>
        <p:txBody>
          <a:bodyPr wrap="square" lIns="0" tIns="0" rIns="0" bIns="0" rtlCol="0"/>
          <a:lstStyle/>
          <a:p>
            <a:endParaRPr/>
          </a:p>
        </p:txBody>
      </p:sp>
      <p:graphicFrame>
        <p:nvGraphicFramePr>
          <p:cNvPr id="7" name="object 7"/>
          <p:cNvGraphicFramePr>
            <a:graphicFrameLocks noGrp="1"/>
          </p:cNvGraphicFramePr>
          <p:nvPr>
            <p:extLst>
              <p:ext uri="{D42A27DB-BD31-4B8C-83A1-F6EECF244321}">
                <p14:modId xmlns:p14="http://schemas.microsoft.com/office/powerpoint/2010/main" val="4151098008"/>
              </p:ext>
            </p:extLst>
          </p:nvPr>
        </p:nvGraphicFramePr>
        <p:xfrm>
          <a:off x="3410711" y="972311"/>
          <a:ext cx="2590800" cy="4572000"/>
        </p:xfrm>
        <a:graphic>
          <a:graphicData uri="http://schemas.openxmlformats.org/drawingml/2006/table">
            <a:tbl>
              <a:tblPr firstRow="1" bandRow="1">
                <a:tableStyleId>{2D5ABB26-0587-4C30-8999-92F81FD0307C}</a:tableStyleId>
              </a:tblPr>
              <a:tblGrid>
                <a:gridCol w="2361565">
                  <a:extLst>
                    <a:ext uri="{9D8B030D-6E8A-4147-A177-3AD203B41FA5}">
                      <a16:colId xmlns:a16="http://schemas.microsoft.com/office/drawing/2014/main" val="20000"/>
                    </a:ext>
                  </a:extLst>
                </a:gridCol>
                <a:gridCol w="229235">
                  <a:extLst>
                    <a:ext uri="{9D8B030D-6E8A-4147-A177-3AD203B41FA5}">
                      <a16:colId xmlns:a16="http://schemas.microsoft.com/office/drawing/2014/main" val="20001"/>
                    </a:ext>
                  </a:extLst>
                </a:gridCol>
              </a:tblGrid>
              <a:tr h="1295400">
                <a:tc gridSpan="2">
                  <a:txBody>
                    <a:bodyPr/>
                    <a:lstStyle/>
                    <a:p>
                      <a:pPr>
                        <a:lnSpc>
                          <a:spcPct val="100000"/>
                        </a:lnSpc>
                      </a:pPr>
                      <a:endParaRPr sz="2600" dirty="0">
                        <a:latin typeface="Times New Roman"/>
                        <a:cs typeface="Times New Roman"/>
                      </a:endParaRPr>
                    </a:p>
                    <a:p>
                      <a:pPr marR="220979" algn="ctr">
                        <a:lnSpc>
                          <a:spcPct val="100000"/>
                        </a:lnSpc>
                        <a:spcBef>
                          <a:spcPts val="2080"/>
                        </a:spcBef>
                      </a:pPr>
                      <a:r>
                        <a:rPr lang="en-CA" sz="2400" spc="-5" dirty="0">
                          <a:solidFill>
                            <a:srgbClr val="800000"/>
                          </a:solidFill>
                          <a:latin typeface="Times New Roman"/>
                          <a:cs typeface="Times New Roman"/>
                        </a:rPr>
                        <a:t>OS</a:t>
                      </a:r>
                      <a:endParaRPr sz="2400" dirty="0">
                        <a:latin typeface="Times New Roman"/>
                        <a:cs typeface="Times New Roman"/>
                      </a:endParaRPr>
                    </a:p>
                  </a:txBody>
                  <a:tcPr marL="0" marR="0" marT="0" marB="0">
                    <a:lnL w="38100">
                      <a:solidFill>
                        <a:srgbClr val="009999"/>
                      </a:solidFill>
                      <a:prstDash val="solid"/>
                    </a:lnL>
                    <a:lnR w="38100">
                      <a:solidFill>
                        <a:srgbClr val="009999"/>
                      </a:solidFill>
                      <a:prstDash val="solid"/>
                    </a:lnR>
                    <a:lnT w="38100">
                      <a:solidFill>
                        <a:srgbClr val="009999"/>
                      </a:solidFill>
                      <a:prstDash val="solid"/>
                    </a:lnT>
                    <a:lnB w="38100">
                      <a:solidFill>
                        <a:srgbClr val="009999"/>
                      </a:solidFill>
                      <a:prstDash val="solid"/>
                    </a:lnB>
                    <a:solidFill>
                      <a:srgbClr val="CCEBFF"/>
                    </a:solidFill>
                  </a:tcPr>
                </a:tc>
                <a:tc hMerge="1">
                  <a:txBody>
                    <a:bodyPr/>
                    <a:lstStyle/>
                    <a:p>
                      <a:endParaRPr/>
                    </a:p>
                  </a:txBody>
                  <a:tcPr marL="0" marR="0" marT="0" marB="0"/>
                </a:tc>
                <a:extLst>
                  <a:ext uri="{0D108BD9-81ED-4DB2-BD59-A6C34878D82A}">
                    <a16:rowId xmlns:a16="http://schemas.microsoft.com/office/drawing/2014/main" val="10000"/>
                  </a:ext>
                </a:extLst>
              </a:tr>
              <a:tr h="1142238">
                <a:tc>
                  <a:txBody>
                    <a:bodyPr/>
                    <a:lstStyle/>
                    <a:p>
                      <a:pPr>
                        <a:lnSpc>
                          <a:spcPct val="100000"/>
                        </a:lnSpc>
                        <a:spcBef>
                          <a:spcPts val="30"/>
                        </a:spcBef>
                      </a:pPr>
                      <a:endParaRPr sz="2300">
                        <a:latin typeface="Times New Roman"/>
                        <a:cs typeface="Times New Roman"/>
                      </a:endParaRPr>
                    </a:p>
                    <a:p>
                      <a:pPr marL="668020">
                        <a:lnSpc>
                          <a:spcPct val="100000"/>
                        </a:lnSpc>
                      </a:pPr>
                      <a:r>
                        <a:rPr sz="2400" spc="-20" dirty="0">
                          <a:solidFill>
                            <a:srgbClr val="800000"/>
                          </a:solidFill>
                          <a:latin typeface="Times New Roman"/>
                          <a:cs typeface="Times New Roman"/>
                        </a:rPr>
                        <a:t>progr.</a:t>
                      </a:r>
                      <a:r>
                        <a:rPr sz="2400" spc="-10" dirty="0">
                          <a:solidFill>
                            <a:srgbClr val="800000"/>
                          </a:solidFill>
                          <a:latin typeface="Times New Roman"/>
                          <a:cs typeface="Times New Roman"/>
                        </a:rPr>
                        <a:t> </a:t>
                      </a:r>
                      <a:r>
                        <a:rPr sz="2400" dirty="0">
                          <a:solidFill>
                            <a:srgbClr val="800000"/>
                          </a:solidFill>
                          <a:latin typeface="Times New Roman"/>
                          <a:cs typeface="Times New Roman"/>
                        </a:rPr>
                        <a:t>1</a:t>
                      </a:r>
                      <a:endParaRPr sz="2400">
                        <a:latin typeface="Times New Roman"/>
                        <a:cs typeface="Times New Roman"/>
                      </a:endParaRPr>
                    </a:p>
                  </a:txBody>
                  <a:tcPr marL="0" marR="0" marT="3810" marB="0">
                    <a:lnL w="38100">
                      <a:solidFill>
                        <a:srgbClr val="009999"/>
                      </a:solidFill>
                      <a:prstDash val="solid"/>
                    </a:lnL>
                    <a:lnT w="38100">
                      <a:solidFill>
                        <a:srgbClr val="009999"/>
                      </a:solidFill>
                      <a:prstDash val="solid"/>
                    </a:lnT>
                    <a:lnB w="12700">
                      <a:solidFill>
                        <a:srgbClr val="009999"/>
                      </a:solidFill>
                      <a:prstDash val="solid"/>
                    </a:lnB>
                    <a:solidFill>
                      <a:srgbClr val="CCEBFF"/>
                    </a:solidFill>
                  </a:tcPr>
                </a:tc>
                <a:tc rowSpan="2">
                  <a:txBody>
                    <a:bodyPr/>
                    <a:lstStyle/>
                    <a:p>
                      <a:pPr>
                        <a:lnSpc>
                          <a:spcPct val="100000"/>
                        </a:lnSpc>
                      </a:pPr>
                      <a:endParaRPr sz="2400">
                        <a:latin typeface="Times New Roman"/>
                        <a:cs typeface="Times New Roman"/>
                      </a:endParaRPr>
                    </a:p>
                  </a:txBody>
                  <a:tcPr marL="0" marR="0" marT="0" marB="0">
                    <a:lnR w="38100">
                      <a:solidFill>
                        <a:srgbClr val="009999"/>
                      </a:solidFill>
                      <a:prstDash val="solid"/>
                    </a:lnR>
                    <a:lnT w="38100">
                      <a:solidFill>
                        <a:srgbClr val="009999"/>
                      </a:solidFill>
                      <a:prstDash val="solid"/>
                    </a:lnT>
                    <a:lnB w="12700">
                      <a:solidFill>
                        <a:srgbClr val="009999"/>
                      </a:solidFill>
                      <a:prstDash val="solid"/>
                    </a:lnB>
                    <a:solidFill>
                      <a:srgbClr val="CCEBFF"/>
                    </a:solidFill>
                  </a:tcPr>
                </a:tc>
                <a:extLst>
                  <a:ext uri="{0D108BD9-81ED-4DB2-BD59-A6C34878D82A}">
                    <a16:rowId xmlns:a16="http://schemas.microsoft.com/office/drawing/2014/main" val="10001"/>
                  </a:ext>
                </a:extLst>
              </a:tr>
              <a:tr h="609600">
                <a:tc>
                  <a:txBody>
                    <a:bodyPr/>
                    <a:lstStyle/>
                    <a:p>
                      <a:pPr marL="668020">
                        <a:lnSpc>
                          <a:spcPct val="100000"/>
                        </a:lnSpc>
                        <a:spcBef>
                          <a:spcPts val="280"/>
                        </a:spcBef>
                      </a:pPr>
                      <a:r>
                        <a:rPr sz="2400" spc="-20" dirty="0">
                          <a:solidFill>
                            <a:srgbClr val="800000"/>
                          </a:solidFill>
                          <a:latin typeface="Times New Roman"/>
                          <a:cs typeface="Times New Roman"/>
                        </a:rPr>
                        <a:t>progr.</a:t>
                      </a:r>
                      <a:r>
                        <a:rPr sz="2400" spc="-30" dirty="0">
                          <a:solidFill>
                            <a:srgbClr val="800000"/>
                          </a:solidFill>
                          <a:latin typeface="Times New Roman"/>
                          <a:cs typeface="Times New Roman"/>
                        </a:rPr>
                        <a:t> </a:t>
                      </a:r>
                      <a:r>
                        <a:rPr sz="2400" dirty="0">
                          <a:solidFill>
                            <a:srgbClr val="800000"/>
                          </a:solidFill>
                          <a:latin typeface="Times New Roman"/>
                          <a:cs typeface="Times New Roman"/>
                        </a:rPr>
                        <a:t>2</a:t>
                      </a:r>
                      <a:endParaRPr sz="2400">
                        <a:latin typeface="Times New Roman"/>
                        <a:cs typeface="Times New Roman"/>
                      </a:endParaRPr>
                    </a:p>
                  </a:txBody>
                  <a:tcPr marL="0" marR="0" marT="35560" marB="0">
                    <a:lnL w="38100">
                      <a:solidFill>
                        <a:srgbClr val="009999"/>
                      </a:solidFill>
                      <a:prstDash val="solid"/>
                    </a:lnL>
                    <a:lnT w="12700">
                      <a:solidFill>
                        <a:srgbClr val="009999"/>
                      </a:solidFill>
                      <a:prstDash val="solid"/>
                    </a:lnT>
                    <a:lnB w="12700">
                      <a:solidFill>
                        <a:srgbClr val="009999"/>
                      </a:solidFill>
                      <a:prstDash val="solid"/>
                    </a:lnB>
                    <a:solidFill>
                      <a:srgbClr val="CCEBFF"/>
                    </a:solidFill>
                  </a:tcPr>
                </a:tc>
                <a:tc vMerge="1">
                  <a:txBody>
                    <a:bodyPr/>
                    <a:lstStyle/>
                    <a:p>
                      <a:endParaRPr/>
                    </a:p>
                  </a:txBody>
                  <a:tcPr marL="0" marR="0" marT="0" marB="0">
                    <a:lnR w="38100">
                      <a:solidFill>
                        <a:srgbClr val="009999"/>
                      </a:solidFill>
                      <a:prstDash val="solid"/>
                    </a:lnR>
                    <a:lnT w="38100">
                      <a:solidFill>
                        <a:srgbClr val="009999"/>
                      </a:solidFill>
                      <a:prstDash val="solid"/>
                    </a:lnT>
                    <a:lnB w="12700">
                      <a:solidFill>
                        <a:srgbClr val="009999"/>
                      </a:solidFill>
                      <a:prstDash val="solid"/>
                    </a:lnB>
                    <a:solidFill>
                      <a:srgbClr val="CCEBFF"/>
                    </a:solidFill>
                  </a:tcPr>
                </a:tc>
                <a:extLst>
                  <a:ext uri="{0D108BD9-81ED-4DB2-BD59-A6C34878D82A}">
                    <a16:rowId xmlns:a16="http://schemas.microsoft.com/office/drawing/2014/main" val="10002"/>
                  </a:ext>
                </a:extLst>
              </a:tr>
              <a:tr h="914400">
                <a:tc gridSpan="2">
                  <a:txBody>
                    <a:bodyPr/>
                    <a:lstStyle/>
                    <a:p>
                      <a:pPr marL="553720">
                        <a:lnSpc>
                          <a:spcPct val="100000"/>
                        </a:lnSpc>
                        <a:spcBef>
                          <a:spcPts val="2080"/>
                        </a:spcBef>
                      </a:pPr>
                      <a:r>
                        <a:rPr sz="2400" dirty="0">
                          <a:solidFill>
                            <a:srgbClr val="800000"/>
                          </a:solidFill>
                          <a:latin typeface="Times New Roman"/>
                          <a:cs typeface="Times New Roman"/>
                        </a:rPr>
                        <a:t>available</a:t>
                      </a:r>
                      <a:endParaRPr sz="2400">
                        <a:latin typeface="Times New Roman"/>
                        <a:cs typeface="Times New Roman"/>
                      </a:endParaRPr>
                    </a:p>
                  </a:txBody>
                  <a:tcPr marL="0" marR="0" marT="264160" marB="0">
                    <a:lnL w="38100">
                      <a:solidFill>
                        <a:srgbClr val="009999"/>
                      </a:solidFill>
                      <a:prstDash val="solid"/>
                    </a:lnL>
                    <a:lnR w="38100">
                      <a:solidFill>
                        <a:srgbClr val="009999"/>
                      </a:solidFill>
                      <a:prstDash val="solid"/>
                    </a:lnR>
                    <a:lnT w="12700">
                      <a:solidFill>
                        <a:srgbClr val="009999"/>
                      </a:solidFill>
                      <a:prstDash val="solid"/>
                    </a:lnT>
                    <a:lnB w="12700">
                      <a:solidFill>
                        <a:srgbClr val="009999"/>
                      </a:solidFill>
                      <a:prstDash val="solid"/>
                    </a:lnB>
                    <a:solidFill>
                      <a:srgbClr val="CCEBFF"/>
                    </a:solidFill>
                  </a:tcPr>
                </a:tc>
                <a:tc hMerge="1">
                  <a:txBody>
                    <a:bodyPr/>
                    <a:lstStyle/>
                    <a:p>
                      <a:endParaRPr/>
                    </a:p>
                  </a:txBody>
                  <a:tcPr marL="0" marR="0" marT="0" marB="0"/>
                </a:tc>
                <a:extLst>
                  <a:ext uri="{0D108BD9-81ED-4DB2-BD59-A6C34878D82A}">
                    <a16:rowId xmlns:a16="http://schemas.microsoft.com/office/drawing/2014/main" val="10003"/>
                  </a:ext>
                </a:extLst>
              </a:tr>
              <a:tr h="610362">
                <a:tc gridSpan="2">
                  <a:txBody>
                    <a:bodyPr/>
                    <a:lstStyle/>
                    <a:p>
                      <a:pPr marL="668020">
                        <a:lnSpc>
                          <a:spcPct val="100000"/>
                        </a:lnSpc>
                        <a:spcBef>
                          <a:spcPts val="885"/>
                        </a:spcBef>
                      </a:pPr>
                      <a:r>
                        <a:rPr sz="2400" spc="-20" dirty="0">
                          <a:solidFill>
                            <a:srgbClr val="800000"/>
                          </a:solidFill>
                          <a:latin typeface="Times New Roman"/>
                          <a:cs typeface="Times New Roman"/>
                        </a:rPr>
                        <a:t>progr.</a:t>
                      </a:r>
                      <a:r>
                        <a:rPr sz="2400" spc="-10" dirty="0">
                          <a:solidFill>
                            <a:srgbClr val="800000"/>
                          </a:solidFill>
                          <a:latin typeface="Times New Roman"/>
                          <a:cs typeface="Times New Roman"/>
                        </a:rPr>
                        <a:t> </a:t>
                      </a:r>
                      <a:r>
                        <a:rPr sz="2400" dirty="0">
                          <a:solidFill>
                            <a:srgbClr val="800000"/>
                          </a:solidFill>
                          <a:latin typeface="Times New Roman"/>
                          <a:cs typeface="Times New Roman"/>
                        </a:rPr>
                        <a:t>3</a:t>
                      </a:r>
                      <a:endParaRPr sz="2400" dirty="0">
                        <a:latin typeface="Times New Roman"/>
                        <a:cs typeface="Times New Roman"/>
                      </a:endParaRPr>
                    </a:p>
                  </a:txBody>
                  <a:tcPr marL="0" marR="0" marT="112395" marB="0">
                    <a:lnL w="38100">
                      <a:solidFill>
                        <a:srgbClr val="009999"/>
                      </a:solidFill>
                      <a:prstDash val="solid"/>
                    </a:lnL>
                    <a:lnR w="38100">
                      <a:solidFill>
                        <a:srgbClr val="009999"/>
                      </a:solidFill>
                      <a:prstDash val="solid"/>
                    </a:lnR>
                    <a:lnT w="12700">
                      <a:solidFill>
                        <a:srgbClr val="009999"/>
                      </a:solidFill>
                      <a:prstDash val="solid"/>
                    </a:lnT>
                    <a:lnB w="38100">
                      <a:solidFill>
                        <a:srgbClr val="009999"/>
                      </a:solidFill>
                      <a:prstDash val="solid"/>
                    </a:lnB>
                    <a:solidFill>
                      <a:srgbClr val="CCEBFF"/>
                    </a:solidFill>
                  </a:tcPr>
                </a:tc>
                <a:tc hMerge="1">
                  <a:txBody>
                    <a:bodyPr/>
                    <a:lstStyle/>
                    <a:p>
                      <a:endParaRPr/>
                    </a:p>
                  </a:txBody>
                  <a:tcPr marL="0" marR="0" marT="0" marB="0"/>
                </a:tc>
                <a:extLst>
                  <a:ext uri="{0D108BD9-81ED-4DB2-BD59-A6C34878D82A}">
                    <a16:rowId xmlns:a16="http://schemas.microsoft.com/office/drawing/2014/main" val="10004"/>
                  </a:ext>
                </a:extLst>
              </a:tr>
            </a:tbl>
          </a:graphicData>
        </a:graphic>
      </p:graphicFrame>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7</a:t>
            </a:r>
          </a:p>
        </p:txBody>
      </p:sp>
      <p:sp>
        <p:nvSpPr>
          <p:cNvPr id="10" name="object 10"/>
          <p:cNvSpPr txBox="1"/>
          <p:nvPr/>
        </p:nvSpPr>
        <p:spPr>
          <a:xfrm>
            <a:off x="8581770" y="6522338"/>
            <a:ext cx="125095" cy="224790"/>
          </a:xfrm>
          <a:prstGeom prst="rect">
            <a:avLst/>
          </a:prstGeom>
        </p:spPr>
        <p:txBody>
          <a:bodyPr vert="horz" wrap="square" lIns="0" tIns="0" rIns="0" bIns="0" rtlCol="0">
            <a:spAutoFit/>
          </a:bodyPr>
          <a:lstStyle/>
          <a:p>
            <a:pPr marL="12700">
              <a:lnSpc>
                <a:spcPts val="1650"/>
              </a:lnSpc>
            </a:pPr>
            <a:fld id="{81D60167-4931-47E6-BA6A-407CBD079E47}" type="slidenum">
              <a:rPr sz="1400" dirty="0">
                <a:solidFill>
                  <a:srgbClr val="FF9966"/>
                </a:solidFill>
                <a:latin typeface="Arial"/>
                <a:cs typeface="Arial"/>
              </a:rPr>
              <a:t>21</a:t>
            </a:fld>
            <a:endParaRPr sz="1400">
              <a:latin typeface="Arial"/>
              <a:cs typeface="Arial"/>
            </a:endParaRPr>
          </a:p>
        </p:txBody>
      </p:sp>
      <p:sp>
        <p:nvSpPr>
          <p:cNvPr id="8" name="object 8"/>
          <p:cNvSpPr txBox="1"/>
          <p:nvPr/>
        </p:nvSpPr>
        <p:spPr>
          <a:xfrm>
            <a:off x="1247038" y="5741619"/>
            <a:ext cx="6753962" cy="757555"/>
          </a:xfrm>
          <a:prstGeom prst="rect">
            <a:avLst/>
          </a:prstGeom>
        </p:spPr>
        <p:txBody>
          <a:bodyPr vert="horz" wrap="square" lIns="0" tIns="12700" rIns="0" bIns="0" rtlCol="0">
            <a:spAutoFit/>
          </a:bodyPr>
          <a:lstStyle/>
          <a:p>
            <a:pPr marL="2111375" marR="5080" indent="-2099310">
              <a:lnSpc>
                <a:spcPct val="100000"/>
              </a:lnSpc>
              <a:spcBef>
                <a:spcPts val="100"/>
              </a:spcBef>
            </a:pPr>
            <a:r>
              <a:rPr sz="2400" dirty="0">
                <a:solidFill>
                  <a:srgbClr val="009999"/>
                </a:solidFill>
                <a:latin typeface="Liberation Sans Narrow"/>
                <a:cs typeface="Liberation Sans Narrow"/>
              </a:rPr>
              <a:t>Here </a:t>
            </a:r>
            <a:r>
              <a:rPr sz="2400" spc="-5" dirty="0">
                <a:solidFill>
                  <a:srgbClr val="009999"/>
                </a:solidFill>
                <a:latin typeface="Liberation Sans Narrow"/>
                <a:cs typeface="Liberation Sans Narrow"/>
              </a:rPr>
              <a:t>we have </a:t>
            </a:r>
            <a:r>
              <a:rPr sz="2400" dirty="0">
                <a:solidFill>
                  <a:srgbClr val="009999"/>
                </a:solidFill>
                <a:latin typeface="Liberation Sans Narrow"/>
                <a:cs typeface="Liberation Sans Narrow"/>
              </a:rPr>
              <a:t>4 </a:t>
            </a:r>
            <a:r>
              <a:rPr sz="2400" spc="-5" dirty="0">
                <a:solidFill>
                  <a:srgbClr val="800000"/>
                </a:solidFill>
                <a:latin typeface="Liberation Sans Narrow"/>
                <a:cs typeface="Liberation Sans Narrow"/>
              </a:rPr>
              <a:t>partitions </a:t>
            </a:r>
            <a:r>
              <a:rPr sz="2400" spc="-5" dirty="0">
                <a:solidFill>
                  <a:srgbClr val="009999"/>
                </a:solidFill>
                <a:latin typeface="Liberation Sans Narrow"/>
                <a:cs typeface="Liberation Sans Narrow"/>
              </a:rPr>
              <a:t>for programs </a:t>
            </a:r>
            <a:r>
              <a:rPr sz="2400" dirty="0">
                <a:solidFill>
                  <a:srgbClr val="009999"/>
                </a:solidFill>
                <a:latin typeface="Liberation Sans Narrow"/>
                <a:cs typeface="Liberation Sans Narrow"/>
              </a:rPr>
              <a:t>- </a:t>
            </a:r>
            <a:r>
              <a:rPr sz="2400" spc="-5" dirty="0">
                <a:solidFill>
                  <a:srgbClr val="009999"/>
                </a:solidFill>
                <a:latin typeface="Liberation Sans Narrow"/>
                <a:cs typeface="Liberation Sans Narrow"/>
              </a:rPr>
              <a:t>each is </a:t>
            </a:r>
            <a:r>
              <a:rPr sz="2400" dirty="0">
                <a:solidFill>
                  <a:srgbClr val="009999"/>
                </a:solidFill>
                <a:latin typeface="Liberation Sans Narrow"/>
                <a:cs typeface="Liberation Sans Narrow"/>
              </a:rPr>
              <a:t>read </a:t>
            </a:r>
            <a:r>
              <a:rPr sz="2400" spc="-5" dirty="0">
                <a:solidFill>
                  <a:srgbClr val="009999"/>
                </a:solidFill>
                <a:latin typeface="Liberation Sans Narrow"/>
                <a:cs typeface="Liberation Sans Narrow"/>
              </a:rPr>
              <a:t>in </a:t>
            </a:r>
            <a:r>
              <a:rPr sz="2400" dirty="0">
                <a:solidFill>
                  <a:srgbClr val="009999"/>
                </a:solidFill>
                <a:latin typeface="Liberation Sans Narrow"/>
                <a:cs typeface="Liberation Sans Narrow"/>
              </a:rPr>
              <a:t>a </a:t>
            </a:r>
            <a:r>
              <a:rPr sz="2400" spc="-5" dirty="0">
                <a:solidFill>
                  <a:srgbClr val="009999"/>
                </a:solidFill>
                <a:latin typeface="Liberation Sans Narrow"/>
                <a:cs typeface="Liberation Sans Narrow"/>
              </a:rPr>
              <a:t>single memory</a:t>
            </a:r>
            <a:r>
              <a:rPr sz="2400" spc="30" dirty="0">
                <a:solidFill>
                  <a:srgbClr val="009999"/>
                </a:solidFill>
                <a:latin typeface="Liberation Sans Narrow"/>
                <a:cs typeface="Liberation Sans Narrow"/>
              </a:rPr>
              <a:t> </a:t>
            </a:r>
            <a:r>
              <a:rPr sz="2400" spc="-5" dirty="0">
                <a:solidFill>
                  <a:srgbClr val="009999"/>
                </a:solidFill>
                <a:latin typeface="Liberation Sans Narrow"/>
                <a:cs typeface="Liberation Sans Narrow"/>
              </a:rPr>
              <a:t>area</a:t>
            </a:r>
            <a:endParaRPr sz="2400" dirty="0">
              <a:latin typeface="Liberation Sans Narrow"/>
              <a:cs typeface="Liberation Sans Narrow"/>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9349" y="6505447"/>
            <a:ext cx="756285"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FF9966"/>
                </a:solidFill>
                <a:latin typeface="Arial"/>
                <a:cs typeface="Arial"/>
              </a:rPr>
              <a:t>Module</a:t>
            </a:r>
            <a:r>
              <a:rPr sz="1400" spc="-95" dirty="0">
                <a:solidFill>
                  <a:srgbClr val="FF9966"/>
                </a:solidFill>
                <a:latin typeface="Arial"/>
                <a:cs typeface="Arial"/>
              </a:rPr>
              <a:t> </a:t>
            </a:r>
            <a:r>
              <a:rPr sz="1400" dirty="0">
                <a:solidFill>
                  <a:srgbClr val="FF9966"/>
                </a:solidFill>
                <a:latin typeface="Arial"/>
                <a:cs typeface="Arial"/>
              </a:rPr>
              <a:t>7</a:t>
            </a:r>
            <a:endParaRPr sz="1400">
              <a:latin typeface="Arial"/>
              <a:cs typeface="Arial"/>
            </a:endParaRPr>
          </a:p>
        </p:txBody>
      </p:sp>
      <p:sp>
        <p:nvSpPr>
          <p:cNvPr id="3" name="object 3"/>
          <p:cNvSpPr txBox="1"/>
          <p:nvPr/>
        </p:nvSpPr>
        <p:spPr>
          <a:xfrm>
            <a:off x="8581770" y="6505447"/>
            <a:ext cx="223520"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9966"/>
                </a:solidFill>
                <a:latin typeface="Arial"/>
                <a:cs typeface="Arial"/>
              </a:rPr>
              <a:t>21</a:t>
            </a:r>
            <a:endParaRPr sz="1400">
              <a:latin typeface="Arial"/>
              <a:cs typeface="Arial"/>
            </a:endParaRPr>
          </a:p>
        </p:txBody>
      </p:sp>
      <p:grpSp>
        <p:nvGrpSpPr>
          <p:cNvPr id="4" name="object 4"/>
          <p:cNvGrpSpPr/>
          <p:nvPr/>
        </p:nvGrpSpPr>
        <p:grpSpPr>
          <a:xfrm>
            <a:off x="89915" y="364236"/>
            <a:ext cx="8333740" cy="5780405"/>
            <a:chOff x="89915" y="364236"/>
            <a:chExt cx="8333740" cy="5780405"/>
          </a:xfrm>
        </p:grpSpPr>
        <p:sp>
          <p:nvSpPr>
            <p:cNvPr id="5" name="object 5"/>
            <p:cNvSpPr/>
            <p:nvPr/>
          </p:nvSpPr>
          <p:spPr>
            <a:xfrm>
              <a:off x="2555748" y="876732"/>
              <a:ext cx="5867400" cy="5267398"/>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89915" y="364236"/>
              <a:ext cx="1680210" cy="899922"/>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235963" y="364236"/>
              <a:ext cx="1945386" cy="899922"/>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2738627" y="364236"/>
              <a:ext cx="1216914" cy="899922"/>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89915" y="705611"/>
              <a:ext cx="3606546" cy="899922"/>
            </a:xfrm>
            <a:prstGeom prst="rect">
              <a:avLst/>
            </a:prstGeom>
            <a:blipFill>
              <a:blip r:embed="rId7" cstate="print"/>
              <a:stretch>
                <a:fillRect/>
              </a:stretch>
            </a:blipFill>
          </p:spPr>
          <p:txBody>
            <a:bodyPr wrap="square" lIns="0" tIns="0" rIns="0" bIns="0" rtlCol="0"/>
            <a:lstStyle/>
            <a:p>
              <a:endParaRPr/>
            </a:p>
          </p:txBody>
        </p:sp>
      </p:grpSp>
      <p:sp>
        <p:nvSpPr>
          <p:cNvPr id="11" name="object 11"/>
          <p:cNvSpPr txBox="1"/>
          <p:nvPr/>
        </p:nvSpPr>
        <p:spPr>
          <a:xfrm>
            <a:off x="329590" y="2747899"/>
            <a:ext cx="2032610" cy="1306127"/>
          </a:xfrm>
          <a:prstGeom prst="rect">
            <a:avLst/>
          </a:prstGeom>
        </p:spPr>
        <p:txBody>
          <a:bodyPr vert="horz" wrap="square" lIns="0" tIns="74295" rIns="0" bIns="0" rtlCol="0">
            <a:spAutoFit/>
          </a:bodyPr>
          <a:lstStyle/>
          <a:p>
            <a:pPr marL="12700" marR="5080">
              <a:lnSpc>
                <a:spcPct val="80000"/>
              </a:lnSpc>
              <a:spcBef>
                <a:spcPts val="585"/>
              </a:spcBef>
            </a:pPr>
            <a:r>
              <a:rPr sz="2000" spc="-5" dirty="0">
                <a:solidFill>
                  <a:srgbClr val="009999"/>
                </a:solidFill>
                <a:latin typeface="Liberation Sans Narrow"/>
                <a:cs typeface="Liberation Sans Narrow"/>
              </a:rPr>
              <a:t>base address of</a:t>
            </a:r>
            <a:r>
              <a:rPr sz="2000" spc="-80" dirty="0">
                <a:solidFill>
                  <a:srgbClr val="009999"/>
                </a:solidFill>
                <a:latin typeface="Liberation Sans Narrow"/>
                <a:cs typeface="Liberation Sans Narrow"/>
              </a:rPr>
              <a:t> </a:t>
            </a:r>
            <a:r>
              <a:rPr sz="2000" spc="-5" dirty="0">
                <a:solidFill>
                  <a:srgbClr val="009999"/>
                </a:solidFill>
                <a:latin typeface="Liberation Sans Narrow"/>
                <a:cs typeface="Liberation Sans Narrow"/>
              </a:rPr>
              <a:t>the partition </a:t>
            </a:r>
            <a:r>
              <a:rPr sz="2000" dirty="0">
                <a:solidFill>
                  <a:srgbClr val="009999"/>
                </a:solidFill>
                <a:latin typeface="Liberation Sans Narrow"/>
                <a:cs typeface="Liberation Sans Narrow"/>
              </a:rPr>
              <a:t>where </a:t>
            </a:r>
            <a:r>
              <a:rPr sz="2000" spc="-5" dirty="0">
                <a:solidFill>
                  <a:srgbClr val="009999"/>
                </a:solidFill>
                <a:latin typeface="Liberation Sans Narrow"/>
                <a:cs typeface="Liberation Sans Narrow"/>
              </a:rPr>
              <a:t>the  </a:t>
            </a:r>
            <a:r>
              <a:rPr sz="2000" spc="-20" dirty="0">
                <a:solidFill>
                  <a:srgbClr val="009999"/>
                </a:solidFill>
                <a:latin typeface="Liberation Sans Narrow"/>
                <a:cs typeface="Liberation Sans Narrow"/>
              </a:rPr>
              <a:t>progr. </a:t>
            </a:r>
            <a:r>
              <a:rPr sz="2000" spc="-5" dirty="0">
                <a:solidFill>
                  <a:srgbClr val="009999"/>
                </a:solidFill>
                <a:latin typeface="Liberation Sans Narrow"/>
                <a:cs typeface="Liberation Sans Narrow"/>
              </a:rPr>
              <a:t>in </a:t>
            </a:r>
            <a:r>
              <a:rPr sz="2000" spc="-10" dirty="0">
                <a:solidFill>
                  <a:srgbClr val="009999"/>
                </a:solidFill>
                <a:latin typeface="Liberation Sans Narrow"/>
                <a:cs typeface="Liberation Sans Narrow"/>
              </a:rPr>
              <a:t>exec. </a:t>
            </a:r>
            <a:r>
              <a:rPr sz="2000" spc="-5" dirty="0">
                <a:solidFill>
                  <a:srgbClr val="009999"/>
                </a:solidFill>
                <a:latin typeface="Liberation Sans Narrow"/>
                <a:cs typeface="Liberation Sans Narrow"/>
              </a:rPr>
              <a:t>is  located</a:t>
            </a:r>
            <a:endParaRPr sz="2000" dirty="0">
              <a:latin typeface="Liberation Sans Narrow"/>
              <a:cs typeface="Liberation Sans Narrow"/>
            </a:endParaRPr>
          </a:p>
        </p:txBody>
      </p:sp>
      <p:sp>
        <p:nvSpPr>
          <p:cNvPr id="12" name="object 12"/>
          <p:cNvSpPr/>
          <p:nvPr/>
        </p:nvSpPr>
        <p:spPr>
          <a:xfrm>
            <a:off x="3478784" y="3789426"/>
            <a:ext cx="541655" cy="1729105"/>
          </a:xfrm>
          <a:custGeom>
            <a:avLst/>
            <a:gdLst/>
            <a:ahLst/>
            <a:cxnLst/>
            <a:rect l="l" t="t" r="r" b="b"/>
            <a:pathLst>
              <a:path w="541654" h="1729104">
                <a:moveTo>
                  <a:pt x="54802" y="67712"/>
                </a:moveTo>
                <a:lnTo>
                  <a:pt x="18215" y="78466"/>
                </a:lnTo>
                <a:lnTo>
                  <a:pt x="505078" y="1728977"/>
                </a:lnTo>
                <a:lnTo>
                  <a:pt x="541527" y="1718183"/>
                </a:lnTo>
                <a:lnTo>
                  <a:pt x="54802" y="67712"/>
                </a:lnTo>
                <a:close/>
              </a:path>
              <a:path w="541654" h="1729104">
                <a:moveTo>
                  <a:pt x="14986" y="0"/>
                </a:moveTo>
                <a:lnTo>
                  <a:pt x="0" y="83819"/>
                </a:lnTo>
                <a:lnTo>
                  <a:pt x="18215" y="78466"/>
                </a:lnTo>
                <a:lnTo>
                  <a:pt x="12826" y="60198"/>
                </a:lnTo>
                <a:lnTo>
                  <a:pt x="49402" y="49403"/>
                </a:lnTo>
                <a:lnTo>
                  <a:pt x="60968" y="49403"/>
                </a:lnTo>
                <a:lnTo>
                  <a:pt x="14986" y="0"/>
                </a:lnTo>
                <a:close/>
              </a:path>
              <a:path w="541654" h="1729104">
                <a:moveTo>
                  <a:pt x="49402" y="49403"/>
                </a:moveTo>
                <a:lnTo>
                  <a:pt x="12826" y="60198"/>
                </a:lnTo>
                <a:lnTo>
                  <a:pt x="18215" y="78466"/>
                </a:lnTo>
                <a:lnTo>
                  <a:pt x="54802" y="67712"/>
                </a:lnTo>
                <a:lnTo>
                  <a:pt x="49402" y="49403"/>
                </a:lnTo>
                <a:close/>
              </a:path>
              <a:path w="541654" h="1729104">
                <a:moveTo>
                  <a:pt x="60968" y="49403"/>
                </a:moveTo>
                <a:lnTo>
                  <a:pt x="49402" y="49403"/>
                </a:lnTo>
                <a:lnTo>
                  <a:pt x="54802" y="67712"/>
                </a:lnTo>
                <a:lnTo>
                  <a:pt x="73025" y="62356"/>
                </a:lnTo>
                <a:lnTo>
                  <a:pt x="60968" y="49403"/>
                </a:lnTo>
                <a:close/>
              </a:path>
            </a:pathLst>
          </a:custGeom>
          <a:solidFill>
            <a:srgbClr val="009999"/>
          </a:solidFill>
        </p:spPr>
        <p:txBody>
          <a:bodyPr wrap="square" lIns="0" tIns="0" rIns="0" bIns="0" rtlCol="0"/>
          <a:lstStyle/>
          <a:p>
            <a:endParaRPr/>
          </a:p>
        </p:txBody>
      </p:sp>
      <p:sp>
        <p:nvSpPr>
          <p:cNvPr id="13" name="object 13"/>
          <p:cNvSpPr txBox="1"/>
          <p:nvPr/>
        </p:nvSpPr>
        <p:spPr>
          <a:xfrm>
            <a:off x="2922522" y="5473395"/>
            <a:ext cx="2563877" cy="1245235"/>
          </a:xfrm>
          <a:prstGeom prst="rect">
            <a:avLst/>
          </a:prstGeom>
        </p:spPr>
        <p:txBody>
          <a:bodyPr vert="horz" wrap="square" lIns="0" tIns="12700" rIns="0" bIns="0" rtlCol="0">
            <a:spAutoFit/>
          </a:bodyPr>
          <a:lstStyle/>
          <a:p>
            <a:pPr marL="12700" marR="5080">
              <a:lnSpc>
                <a:spcPct val="100000"/>
              </a:lnSpc>
              <a:spcBef>
                <a:spcPts val="100"/>
              </a:spcBef>
            </a:pPr>
            <a:r>
              <a:rPr sz="2000" spc="-5" dirty="0">
                <a:solidFill>
                  <a:srgbClr val="009999"/>
                </a:solidFill>
                <a:latin typeface="Liberation Sans Narrow"/>
                <a:cs typeface="Liberation Sans Narrow"/>
              </a:rPr>
              <a:t>limit address of</a:t>
            </a:r>
            <a:r>
              <a:rPr sz="2000" spc="-95" dirty="0">
                <a:solidFill>
                  <a:srgbClr val="009999"/>
                </a:solidFill>
                <a:latin typeface="Liberation Sans Narrow"/>
                <a:cs typeface="Liberation Sans Narrow"/>
              </a:rPr>
              <a:t> </a:t>
            </a:r>
            <a:r>
              <a:rPr sz="2000" spc="-5" dirty="0">
                <a:solidFill>
                  <a:srgbClr val="009999"/>
                </a:solidFill>
                <a:latin typeface="Liberation Sans Narrow"/>
                <a:cs typeface="Liberation Sans Narrow"/>
              </a:rPr>
              <a:t>the  partition </a:t>
            </a:r>
            <a:r>
              <a:rPr sz="2000" dirty="0">
                <a:solidFill>
                  <a:srgbClr val="009999"/>
                </a:solidFill>
                <a:latin typeface="Liberation Sans Narrow"/>
                <a:cs typeface="Liberation Sans Narrow"/>
              </a:rPr>
              <a:t>where </a:t>
            </a:r>
            <a:r>
              <a:rPr sz="2000" spc="-5" dirty="0">
                <a:solidFill>
                  <a:srgbClr val="009999"/>
                </a:solidFill>
                <a:latin typeface="Liberation Sans Narrow"/>
                <a:cs typeface="Liberation Sans Narrow"/>
              </a:rPr>
              <a:t>the  </a:t>
            </a:r>
            <a:r>
              <a:rPr sz="2000" spc="-20" dirty="0">
                <a:solidFill>
                  <a:srgbClr val="009999"/>
                </a:solidFill>
                <a:latin typeface="Liberation Sans Narrow"/>
                <a:cs typeface="Liberation Sans Narrow"/>
              </a:rPr>
              <a:t>progr. </a:t>
            </a:r>
            <a:r>
              <a:rPr sz="2000" spc="-5" dirty="0">
                <a:solidFill>
                  <a:srgbClr val="009999"/>
                </a:solidFill>
                <a:latin typeface="Liberation Sans Narrow"/>
                <a:cs typeface="Liberation Sans Narrow"/>
              </a:rPr>
              <a:t>in exec. is  located</a:t>
            </a:r>
            <a:endParaRPr sz="2000" dirty="0">
              <a:latin typeface="Liberation Sans Narrow"/>
              <a:cs typeface="Liberation Sans Narrow"/>
            </a:endParaRPr>
          </a:p>
        </p:txBody>
      </p:sp>
      <p:sp>
        <p:nvSpPr>
          <p:cNvPr id="14" name="object 14"/>
          <p:cNvSpPr/>
          <p:nvPr/>
        </p:nvSpPr>
        <p:spPr>
          <a:xfrm>
            <a:off x="1378838" y="1981454"/>
            <a:ext cx="1212850" cy="610235"/>
          </a:xfrm>
          <a:custGeom>
            <a:avLst/>
            <a:gdLst/>
            <a:ahLst/>
            <a:cxnLst/>
            <a:rect l="l" t="t" r="r" b="b"/>
            <a:pathLst>
              <a:path w="1212850" h="610235">
                <a:moveTo>
                  <a:pt x="1135907" y="17056"/>
                </a:moveTo>
                <a:lnTo>
                  <a:pt x="0" y="575563"/>
                </a:lnTo>
                <a:lnTo>
                  <a:pt x="16891" y="609726"/>
                </a:lnTo>
                <a:lnTo>
                  <a:pt x="1152722" y="51195"/>
                </a:lnTo>
                <a:lnTo>
                  <a:pt x="1135907" y="17056"/>
                </a:lnTo>
                <a:close/>
              </a:path>
              <a:path w="1212850" h="610235">
                <a:moveTo>
                  <a:pt x="1206543" y="8636"/>
                </a:moveTo>
                <a:lnTo>
                  <a:pt x="1153033" y="8636"/>
                </a:lnTo>
                <a:lnTo>
                  <a:pt x="1169797" y="42799"/>
                </a:lnTo>
                <a:lnTo>
                  <a:pt x="1152722" y="51195"/>
                </a:lnTo>
                <a:lnTo>
                  <a:pt x="1161161" y="68325"/>
                </a:lnTo>
                <a:lnTo>
                  <a:pt x="1206543" y="8636"/>
                </a:lnTo>
                <a:close/>
              </a:path>
              <a:path w="1212850" h="610235">
                <a:moveTo>
                  <a:pt x="1153033" y="8636"/>
                </a:moveTo>
                <a:lnTo>
                  <a:pt x="1135907" y="17056"/>
                </a:lnTo>
                <a:lnTo>
                  <a:pt x="1152722" y="51195"/>
                </a:lnTo>
                <a:lnTo>
                  <a:pt x="1169797" y="42799"/>
                </a:lnTo>
                <a:lnTo>
                  <a:pt x="1153033" y="8636"/>
                </a:lnTo>
                <a:close/>
              </a:path>
              <a:path w="1212850" h="610235">
                <a:moveTo>
                  <a:pt x="1127506" y="0"/>
                </a:moveTo>
                <a:lnTo>
                  <a:pt x="1135907" y="17056"/>
                </a:lnTo>
                <a:lnTo>
                  <a:pt x="1153033" y="8636"/>
                </a:lnTo>
                <a:lnTo>
                  <a:pt x="1206543" y="8636"/>
                </a:lnTo>
                <a:lnTo>
                  <a:pt x="1212723" y="508"/>
                </a:lnTo>
                <a:lnTo>
                  <a:pt x="1127506" y="0"/>
                </a:lnTo>
                <a:close/>
              </a:path>
            </a:pathLst>
          </a:custGeom>
          <a:solidFill>
            <a:srgbClr val="009999"/>
          </a:solidFill>
        </p:spPr>
        <p:txBody>
          <a:bodyPr wrap="square" lIns="0" tIns="0" rIns="0" bIns="0" rtlCol="0"/>
          <a:lstStyle/>
          <a:p>
            <a:endParaRPr/>
          </a:p>
        </p:txBody>
      </p:sp>
      <p:sp>
        <p:nvSpPr>
          <p:cNvPr id="15" name="object 15"/>
          <p:cNvSpPr txBox="1"/>
          <p:nvPr/>
        </p:nvSpPr>
        <p:spPr>
          <a:xfrm>
            <a:off x="5875782" y="442340"/>
            <a:ext cx="1972818" cy="330835"/>
          </a:xfrm>
          <a:prstGeom prst="rect">
            <a:avLst/>
          </a:prstGeom>
        </p:spPr>
        <p:txBody>
          <a:bodyPr vert="horz" wrap="square" lIns="0" tIns="13335" rIns="0" bIns="0" rtlCol="0">
            <a:spAutoFit/>
          </a:bodyPr>
          <a:lstStyle/>
          <a:p>
            <a:pPr marL="12700">
              <a:lnSpc>
                <a:spcPct val="100000"/>
              </a:lnSpc>
              <a:spcBef>
                <a:spcPts val="105"/>
              </a:spcBef>
            </a:pPr>
            <a:r>
              <a:rPr sz="2000" spc="-10" dirty="0">
                <a:solidFill>
                  <a:srgbClr val="009999"/>
                </a:solidFill>
                <a:latin typeface="Liberation Sans Narrow"/>
                <a:cs typeface="Liberation Sans Narrow"/>
              </a:rPr>
              <a:t>logical</a:t>
            </a:r>
            <a:r>
              <a:rPr sz="2000" spc="-45" dirty="0">
                <a:solidFill>
                  <a:srgbClr val="009999"/>
                </a:solidFill>
                <a:latin typeface="Liberation Sans Narrow"/>
                <a:cs typeface="Liberation Sans Narrow"/>
              </a:rPr>
              <a:t> </a:t>
            </a:r>
            <a:r>
              <a:rPr sz="2000" spc="-5" dirty="0">
                <a:solidFill>
                  <a:srgbClr val="009999"/>
                </a:solidFill>
                <a:latin typeface="Liberation Sans Narrow"/>
                <a:cs typeface="Liberation Sans Narrow"/>
              </a:rPr>
              <a:t>address</a:t>
            </a:r>
            <a:endParaRPr sz="2000" dirty="0">
              <a:latin typeface="Liberation Sans Narrow"/>
              <a:cs typeface="Liberation Sans Narrow"/>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9349" y="6505447"/>
            <a:ext cx="756285"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FF9966"/>
                </a:solidFill>
                <a:latin typeface="Arial"/>
                <a:cs typeface="Arial"/>
              </a:rPr>
              <a:t>Module</a:t>
            </a:r>
            <a:r>
              <a:rPr sz="1400" spc="-95" dirty="0">
                <a:solidFill>
                  <a:srgbClr val="FF9966"/>
                </a:solidFill>
                <a:latin typeface="Arial"/>
                <a:cs typeface="Arial"/>
              </a:rPr>
              <a:t> </a:t>
            </a:r>
            <a:r>
              <a:rPr sz="1400" dirty="0">
                <a:solidFill>
                  <a:srgbClr val="FF9966"/>
                </a:solidFill>
                <a:latin typeface="Arial"/>
                <a:cs typeface="Arial"/>
              </a:rPr>
              <a:t>7</a:t>
            </a:r>
            <a:endParaRPr sz="1400">
              <a:latin typeface="Arial"/>
              <a:cs typeface="Arial"/>
            </a:endParaRPr>
          </a:p>
        </p:txBody>
      </p:sp>
      <p:sp>
        <p:nvSpPr>
          <p:cNvPr id="3" name="object 3"/>
          <p:cNvSpPr txBox="1"/>
          <p:nvPr/>
        </p:nvSpPr>
        <p:spPr>
          <a:xfrm>
            <a:off x="8581770" y="6505447"/>
            <a:ext cx="223520"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9966"/>
                </a:solidFill>
                <a:latin typeface="Arial"/>
                <a:cs typeface="Arial"/>
              </a:rPr>
              <a:t>22</a:t>
            </a:r>
            <a:endParaRPr sz="1400">
              <a:latin typeface="Arial"/>
              <a:cs typeface="Arial"/>
            </a:endParaRPr>
          </a:p>
        </p:txBody>
      </p:sp>
      <p:grpSp>
        <p:nvGrpSpPr>
          <p:cNvPr id="4" name="object 4"/>
          <p:cNvGrpSpPr/>
          <p:nvPr/>
        </p:nvGrpSpPr>
        <p:grpSpPr>
          <a:xfrm>
            <a:off x="646176" y="2166620"/>
            <a:ext cx="8214359" cy="3632200"/>
            <a:chOff x="646176" y="2166620"/>
            <a:chExt cx="8214359" cy="3632200"/>
          </a:xfrm>
        </p:grpSpPr>
        <p:sp>
          <p:nvSpPr>
            <p:cNvPr id="5" name="object 5"/>
            <p:cNvSpPr/>
            <p:nvPr/>
          </p:nvSpPr>
          <p:spPr>
            <a:xfrm>
              <a:off x="684276" y="2205228"/>
              <a:ext cx="8138159" cy="3555492"/>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646176" y="2166619"/>
              <a:ext cx="8214359" cy="3632200"/>
            </a:xfrm>
            <a:custGeom>
              <a:avLst/>
              <a:gdLst/>
              <a:ahLst/>
              <a:cxnLst/>
              <a:rect l="l" t="t" r="r" b="b"/>
              <a:pathLst>
                <a:path w="8214359" h="3632200">
                  <a:moveTo>
                    <a:pt x="8188960" y="25400"/>
                  </a:moveTo>
                  <a:lnTo>
                    <a:pt x="25400" y="25400"/>
                  </a:lnTo>
                  <a:lnTo>
                    <a:pt x="25400" y="38100"/>
                  </a:lnTo>
                  <a:lnTo>
                    <a:pt x="25400" y="3594100"/>
                  </a:lnTo>
                  <a:lnTo>
                    <a:pt x="25400" y="3606800"/>
                  </a:lnTo>
                  <a:lnTo>
                    <a:pt x="8188960" y="3606800"/>
                  </a:lnTo>
                  <a:lnTo>
                    <a:pt x="8188960" y="3594112"/>
                  </a:lnTo>
                  <a:lnTo>
                    <a:pt x="8188960" y="38608"/>
                  </a:lnTo>
                  <a:lnTo>
                    <a:pt x="8176260" y="38608"/>
                  </a:lnTo>
                  <a:lnTo>
                    <a:pt x="8176260" y="3594100"/>
                  </a:lnTo>
                  <a:lnTo>
                    <a:pt x="38100" y="3594100"/>
                  </a:lnTo>
                  <a:lnTo>
                    <a:pt x="38100" y="38100"/>
                  </a:lnTo>
                  <a:lnTo>
                    <a:pt x="8188960" y="38100"/>
                  </a:lnTo>
                  <a:lnTo>
                    <a:pt x="8188960" y="25400"/>
                  </a:lnTo>
                  <a:close/>
                </a:path>
                <a:path w="8214359" h="3632200">
                  <a:moveTo>
                    <a:pt x="8214360" y="0"/>
                  </a:moveTo>
                  <a:lnTo>
                    <a:pt x="0" y="0"/>
                  </a:lnTo>
                  <a:lnTo>
                    <a:pt x="0" y="12700"/>
                  </a:lnTo>
                  <a:lnTo>
                    <a:pt x="0" y="3619500"/>
                  </a:lnTo>
                  <a:lnTo>
                    <a:pt x="0" y="3632200"/>
                  </a:lnTo>
                  <a:lnTo>
                    <a:pt x="8214360" y="3632200"/>
                  </a:lnTo>
                  <a:lnTo>
                    <a:pt x="8214360" y="3619512"/>
                  </a:lnTo>
                  <a:lnTo>
                    <a:pt x="8214360" y="13208"/>
                  </a:lnTo>
                  <a:lnTo>
                    <a:pt x="8201660" y="13208"/>
                  </a:lnTo>
                  <a:lnTo>
                    <a:pt x="8201660" y="3619500"/>
                  </a:lnTo>
                  <a:lnTo>
                    <a:pt x="12700" y="3619500"/>
                  </a:lnTo>
                  <a:lnTo>
                    <a:pt x="12700" y="12700"/>
                  </a:lnTo>
                  <a:lnTo>
                    <a:pt x="8214360" y="12700"/>
                  </a:lnTo>
                  <a:lnTo>
                    <a:pt x="8214360" y="0"/>
                  </a:lnTo>
                  <a:close/>
                </a:path>
              </a:pathLst>
            </a:custGeom>
            <a:solidFill>
              <a:srgbClr val="CC6600"/>
            </a:solidFill>
          </p:spPr>
          <p:txBody>
            <a:bodyPr wrap="square" lIns="0" tIns="0" rIns="0" bIns="0" rtlCol="0"/>
            <a:lstStyle/>
            <a:p>
              <a:endParaRPr/>
            </a:p>
          </p:txBody>
        </p:sp>
      </p:grpSp>
      <p:sp>
        <p:nvSpPr>
          <p:cNvPr id="11" name="object 11"/>
          <p:cNvSpPr txBox="1">
            <a:spLocks noGrp="1"/>
          </p:cNvSpPr>
          <p:nvPr>
            <p:ph type="title"/>
          </p:nvPr>
        </p:nvSpPr>
        <p:spPr>
          <a:xfrm>
            <a:off x="684276" y="469849"/>
            <a:ext cx="8097012" cy="505908"/>
          </a:xfrm>
          <a:prstGeom prst="rect">
            <a:avLst/>
          </a:prstGeom>
        </p:spPr>
        <p:txBody>
          <a:bodyPr vert="horz" wrap="square" lIns="0" tIns="13335" rIns="0" bIns="0" rtlCol="0">
            <a:spAutoFit/>
          </a:bodyPr>
          <a:lstStyle/>
          <a:p>
            <a:pPr marL="12700">
              <a:lnSpc>
                <a:spcPct val="100000"/>
              </a:lnSpc>
              <a:spcBef>
                <a:spcPts val="105"/>
              </a:spcBef>
            </a:pPr>
            <a:r>
              <a:rPr dirty="0"/>
              <a:t>Bound registers </a:t>
            </a:r>
            <a:r>
              <a:rPr spc="-5" dirty="0"/>
              <a:t>and </a:t>
            </a:r>
            <a:r>
              <a:rPr dirty="0"/>
              <a:t>translation </a:t>
            </a:r>
            <a:r>
              <a:rPr spc="-5" dirty="0"/>
              <a:t>in</a:t>
            </a:r>
            <a:r>
              <a:rPr spc="-130" dirty="0"/>
              <a:t> </a:t>
            </a:r>
            <a:r>
              <a:rPr spc="-5" dirty="0"/>
              <a:t>MMU</a:t>
            </a:r>
          </a:p>
        </p:txBody>
      </p:sp>
      <p:sp>
        <p:nvSpPr>
          <p:cNvPr id="12" name="object 12"/>
          <p:cNvSpPr txBox="1"/>
          <p:nvPr/>
        </p:nvSpPr>
        <p:spPr>
          <a:xfrm>
            <a:off x="474065" y="1091945"/>
            <a:ext cx="2329180" cy="818515"/>
          </a:xfrm>
          <a:prstGeom prst="rect">
            <a:avLst/>
          </a:prstGeom>
        </p:spPr>
        <p:txBody>
          <a:bodyPr vert="horz" wrap="square" lIns="0" tIns="71755" rIns="0" bIns="0" rtlCol="0">
            <a:spAutoFit/>
          </a:bodyPr>
          <a:lstStyle/>
          <a:p>
            <a:pPr marL="12700" marR="5080">
              <a:lnSpc>
                <a:spcPts val="1920"/>
              </a:lnSpc>
              <a:spcBef>
                <a:spcPts val="565"/>
              </a:spcBef>
            </a:pPr>
            <a:r>
              <a:rPr sz="2000" spc="-5" dirty="0">
                <a:solidFill>
                  <a:srgbClr val="009999"/>
                </a:solidFill>
                <a:latin typeface="Liberation Sans Narrow"/>
                <a:cs typeface="Liberation Sans Narrow"/>
              </a:rPr>
              <a:t>base address of the  partition </a:t>
            </a:r>
            <a:r>
              <a:rPr sz="2000" dirty="0">
                <a:solidFill>
                  <a:srgbClr val="009999"/>
                </a:solidFill>
                <a:latin typeface="Liberation Sans Narrow"/>
                <a:cs typeface="Liberation Sans Narrow"/>
              </a:rPr>
              <a:t>where </a:t>
            </a:r>
            <a:r>
              <a:rPr sz="2000" spc="-5" dirty="0">
                <a:solidFill>
                  <a:srgbClr val="009999"/>
                </a:solidFill>
                <a:latin typeface="Liberation Sans Narrow"/>
                <a:cs typeface="Liberation Sans Narrow"/>
              </a:rPr>
              <a:t>the</a:t>
            </a:r>
            <a:r>
              <a:rPr sz="2000" spc="-100" dirty="0">
                <a:solidFill>
                  <a:srgbClr val="009999"/>
                </a:solidFill>
                <a:latin typeface="Liberation Sans Narrow"/>
                <a:cs typeface="Liberation Sans Narrow"/>
              </a:rPr>
              <a:t> </a:t>
            </a:r>
            <a:r>
              <a:rPr sz="2000" spc="-20" dirty="0">
                <a:solidFill>
                  <a:srgbClr val="009999"/>
                </a:solidFill>
                <a:latin typeface="Liberation Sans Narrow"/>
                <a:cs typeface="Liberation Sans Narrow"/>
              </a:rPr>
              <a:t>progr.  </a:t>
            </a:r>
            <a:r>
              <a:rPr sz="2000" spc="-5" dirty="0">
                <a:solidFill>
                  <a:srgbClr val="009999"/>
                </a:solidFill>
                <a:latin typeface="Liberation Sans Narrow"/>
                <a:cs typeface="Liberation Sans Narrow"/>
              </a:rPr>
              <a:t>in exec. is</a:t>
            </a:r>
            <a:r>
              <a:rPr sz="2000" spc="-20" dirty="0">
                <a:solidFill>
                  <a:srgbClr val="009999"/>
                </a:solidFill>
                <a:latin typeface="Liberation Sans Narrow"/>
                <a:cs typeface="Liberation Sans Narrow"/>
              </a:rPr>
              <a:t> </a:t>
            </a:r>
            <a:r>
              <a:rPr sz="2000" spc="-5" dirty="0">
                <a:solidFill>
                  <a:srgbClr val="009999"/>
                </a:solidFill>
                <a:latin typeface="Liberation Sans Narrow"/>
                <a:cs typeface="Liberation Sans Narrow"/>
              </a:rPr>
              <a:t>located</a:t>
            </a:r>
            <a:endParaRPr sz="2000">
              <a:latin typeface="Liberation Sans Narrow"/>
              <a:cs typeface="Liberation Sans Narrow"/>
            </a:endParaRPr>
          </a:p>
        </p:txBody>
      </p:sp>
      <p:sp>
        <p:nvSpPr>
          <p:cNvPr id="13" name="object 13"/>
          <p:cNvSpPr/>
          <p:nvPr/>
        </p:nvSpPr>
        <p:spPr>
          <a:xfrm>
            <a:off x="6076315" y="2782061"/>
            <a:ext cx="1184910" cy="3193415"/>
          </a:xfrm>
          <a:custGeom>
            <a:avLst/>
            <a:gdLst/>
            <a:ahLst/>
            <a:cxnLst/>
            <a:rect l="l" t="t" r="r" b="b"/>
            <a:pathLst>
              <a:path w="1184909" h="3193415">
                <a:moveTo>
                  <a:pt x="53743" y="65142"/>
                </a:moveTo>
                <a:lnTo>
                  <a:pt x="17929" y="78096"/>
                </a:lnTo>
                <a:lnTo>
                  <a:pt x="1148968" y="3192805"/>
                </a:lnTo>
                <a:lnTo>
                  <a:pt x="1184783" y="3179800"/>
                </a:lnTo>
                <a:lnTo>
                  <a:pt x="53743" y="65142"/>
                </a:lnTo>
                <a:close/>
              </a:path>
              <a:path w="1184909" h="3193415">
                <a:moveTo>
                  <a:pt x="9779" y="0"/>
                </a:moveTo>
                <a:lnTo>
                  <a:pt x="0" y="84582"/>
                </a:lnTo>
                <a:lnTo>
                  <a:pt x="17929" y="78096"/>
                </a:lnTo>
                <a:lnTo>
                  <a:pt x="11430" y="60198"/>
                </a:lnTo>
                <a:lnTo>
                  <a:pt x="47244" y="47243"/>
                </a:lnTo>
                <a:lnTo>
                  <a:pt x="59579" y="47243"/>
                </a:lnTo>
                <a:lnTo>
                  <a:pt x="9779" y="0"/>
                </a:lnTo>
                <a:close/>
              </a:path>
              <a:path w="1184909" h="3193415">
                <a:moveTo>
                  <a:pt x="47244" y="47243"/>
                </a:moveTo>
                <a:lnTo>
                  <a:pt x="11430" y="60198"/>
                </a:lnTo>
                <a:lnTo>
                  <a:pt x="17929" y="78096"/>
                </a:lnTo>
                <a:lnTo>
                  <a:pt x="53743" y="65142"/>
                </a:lnTo>
                <a:lnTo>
                  <a:pt x="47244" y="47243"/>
                </a:lnTo>
                <a:close/>
              </a:path>
              <a:path w="1184909" h="3193415">
                <a:moveTo>
                  <a:pt x="59579" y="47243"/>
                </a:moveTo>
                <a:lnTo>
                  <a:pt x="47244" y="47243"/>
                </a:lnTo>
                <a:lnTo>
                  <a:pt x="53743" y="65142"/>
                </a:lnTo>
                <a:lnTo>
                  <a:pt x="71627" y="58674"/>
                </a:lnTo>
                <a:lnTo>
                  <a:pt x="59579" y="47243"/>
                </a:lnTo>
                <a:close/>
              </a:path>
            </a:pathLst>
          </a:custGeom>
          <a:solidFill>
            <a:srgbClr val="009999"/>
          </a:solidFill>
        </p:spPr>
        <p:txBody>
          <a:bodyPr wrap="square" lIns="0" tIns="0" rIns="0" bIns="0" rtlCol="0"/>
          <a:lstStyle/>
          <a:p>
            <a:endParaRPr/>
          </a:p>
        </p:txBody>
      </p:sp>
      <p:sp>
        <p:nvSpPr>
          <p:cNvPr id="14" name="object 14"/>
          <p:cNvSpPr txBox="1"/>
          <p:nvPr/>
        </p:nvSpPr>
        <p:spPr>
          <a:xfrm>
            <a:off x="5410200" y="5879693"/>
            <a:ext cx="3371088" cy="628377"/>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009999"/>
                </a:solidFill>
                <a:latin typeface="Liberation Sans Narrow"/>
                <a:cs typeface="Liberation Sans Narrow"/>
              </a:rPr>
              <a:t>limit address of</a:t>
            </a:r>
            <a:r>
              <a:rPr sz="2000" spc="-35" dirty="0">
                <a:solidFill>
                  <a:srgbClr val="009999"/>
                </a:solidFill>
                <a:latin typeface="Liberation Sans Narrow"/>
                <a:cs typeface="Liberation Sans Narrow"/>
              </a:rPr>
              <a:t> </a:t>
            </a:r>
            <a:r>
              <a:rPr sz="2000" spc="-5" dirty="0">
                <a:solidFill>
                  <a:srgbClr val="009999"/>
                </a:solidFill>
                <a:latin typeface="Liberation Sans Narrow"/>
                <a:cs typeface="Liberation Sans Narrow"/>
              </a:rPr>
              <a:t>the</a:t>
            </a:r>
            <a:endParaRPr sz="2000" dirty="0">
              <a:latin typeface="Liberation Sans Narrow"/>
              <a:cs typeface="Liberation Sans Narrow"/>
            </a:endParaRPr>
          </a:p>
          <a:p>
            <a:pPr marL="12700">
              <a:lnSpc>
                <a:spcPct val="100000"/>
              </a:lnSpc>
            </a:pPr>
            <a:r>
              <a:rPr sz="2000" spc="-5" dirty="0">
                <a:solidFill>
                  <a:srgbClr val="009999"/>
                </a:solidFill>
                <a:latin typeface="Liberation Sans Narrow"/>
                <a:cs typeface="Liberation Sans Narrow"/>
              </a:rPr>
              <a:t>partition </a:t>
            </a:r>
            <a:r>
              <a:rPr sz="2000" dirty="0">
                <a:solidFill>
                  <a:srgbClr val="009999"/>
                </a:solidFill>
                <a:latin typeface="Liberation Sans Narrow"/>
                <a:cs typeface="Liberation Sans Narrow"/>
              </a:rPr>
              <a:t>where </a:t>
            </a:r>
            <a:r>
              <a:rPr sz="2000" spc="-5" dirty="0">
                <a:solidFill>
                  <a:srgbClr val="009999"/>
                </a:solidFill>
                <a:latin typeface="Liberation Sans Narrow"/>
                <a:cs typeface="Liberation Sans Narrow"/>
              </a:rPr>
              <a:t>the</a:t>
            </a:r>
            <a:r>
              <a:rPr sz="2000" spc="-85" dirty="0">
                <a:solidFill>
                  <a:srgbClr val="009999"/>
                </a:solidFill>
                <a:latin typeface="Liberation Sans Narrow"/>
                <a:cs typeface="Liberation Sans Narrow"/>
              </a:rPr>
              <a:t> </a:t>
            </a:r>
            <a:r>
              <a:rPr sz="2000" spc="-20" dirty="0" err="1">
                <a:solidFill>
                  <a:srgbClr val="009999"/>
                </a:solidFill>
                <a:latin typeface="Liberation Sans Narrow"/>
                <a:cs typeface="Liberation Sans Narrow"/>
              </a:rPr>
              <a:t>progr</a:t>
            </a:r>
            <a:r>
              <a:rPr lang="en-CA" sz="2000" spc="-20" dirty="0" err="1">
                <a:solidFill>
                  <a:srgbClr val="009999"/>
                </a:solidFill>
                <a:latin typeface="Liberation Sans Narrow"/>
                <a:cs typeface="Liberation Sans Narrow"/>
              </a:rPr>
              <a:t>ess</a:t>
            </a:r>
            <a:endParaRPr sz="2000" dirty="0">
              <a:latin typeface="Liberation Sans Narrow"/>
              <a:cs typeface="Liberation Sans Narrow"/>
            </a:endParaRPr>
          </a:p>
        </p:txBody>
      </p:sp>
      <p:sp>
        <p:nvSpPr>
          <p:cNvPr id="15" name="object 15"/>
          <p:cNvSpPr txBox="1"/>
          <p:nvPr/>
        </p:nvSpPr>
        <p:spPr>
          <a:xfrm>
            <a:off x="5715000" y="6489598"/>
            <a:ext cx="2416683" cy="330835"/>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009999"/>
                </a:solidFill>
                <a:latin typeface="Liberation Sans Narrow"/>
                <a:cs typeface="Liberation Sans Narrow"/>
              </a:rPr>
              <a:t>in exec. is</a:t>
            </a:r>
            <a:r>
              <a:rPr sz="2000" spc="-75" dirty="0">
                <a:solidFill>
                  <a:srgbClr val="009999"/>
                </a:solidFill>
                <a:latin typeface="Liberation Sans Narrow"/>
                <a:cs typeface="Liberation Sans Narrow"/>
              </a:rPr>
              <a:t> </a:t>
            </a:r>
            <a:r>
              <a:rPr sz="2000" spc="-5" dirty="0">
                <a:solidFill>
                  <a:srgbClr val="009999"/>
                </a:solidFill>
                <a:latin typeface="Liberation Sans Narrow"/>
                <a:cs typeface="Liberation Sans Narrow"/>
              </a:rPr>
              <a:t>located</a:t>
            </a:r>
            <a:endParaRPr sz="2000" dirty="0">
              <a:latin typeface="Liberation Sans Narrow"/>
              <a:cs typeface="Liberation Sans Narrow"/>
            </a:endParaRPr>
          </a:p>
        </p:txBody>
      </p:sp>
      <p:sp>
        <p:nvSpPr>
          <p:cNvPr id="16" name="object 16"/>
          <p:cNvSpPr/>
          <p:nvPr/>
        </p:nvSpPr>
        <p:spPr>
          <a:xfrm>
            <a:off x="2025269" y="1818004"/>
            <a:ext cx="819785" cy="675005"/>
          </a:xfrm>
          <a:custGeom>
            <a:avLst/>
            <a:gdLst/>
            <a:ahLst/>
            <a:cxnLst/>
            <a:rect l="l" t="t" r="r" b="b"/>
            <a:pathLst>
              <a:path w="819785" h="675005">
                <a:moveTo>
                  <a:pt x="748299" y="641006"/>
                </a:moveTo>
                <a:lnTo>
                  <a:pt x="736219" y="655828"/>
                </a:lnTo>
                <a:lnTo>
                  <a:pt x="819276" y="674497"/>
                </a:lnTo>
                <a:lnTo>
                  <a:pt x="809632" y="653034"/>
                </a:lnTo>
                <a:lnTo>
                  <a:pt x="763016" y="653034"/>
                </a:lnTo>
                <a:lnTo>
                  <a:pt x="748299" y="641006"/>
                </a:lnTo>
                <a:close/>
              </a:path>
              <a:path w="819785" h="675005">
                <a:moveTo>
                  <a:pt x="772310" y="611547"/>
                </a:moveTo>
                <a:lnTo>
                  <a:pt x="748299" y="641006"/>
                </a:lnTo>
                <a:lnTo>
                  <a:pt x="763016" y="653034"/>
                </a:lnTo>
                <a:lnTo>
                  <a:pt x="787019" y="623570"/>
                </a:lnTo>
                <a:lnTo>
                  <a:pt x="772310" y="611547"/>
                </a:lnTo>
                <a:close/>
              </a:path>
              <a:path w="819785" h="675005">
                <a:moveTo>
                  <a:pt x="784351" y="596773"/>
                </a:moveTo>
                <a:lnTo>
                  <a:pt x="772310" y="611547"/>
                </a:lnTo>
                <a:lnTo>
                  <a:pt x="787019" y="623570"/>
                </a:lnTo>
                <a:lnTo>
                  <a:pt x="763016" y="653034"/>
                </a:lnTo>
                <a:lnTo>
                  <a:pt x="809632" y="653034"/>
                </a:lnTo>
                <a:lnTo>
                  <a:pt x="784351" y="596773"/>
                </a:lnTo>
                <a:close/>
              </a:path>
              <a:path w="819785" h="675005">
                <a:moveTo>
                  <a:pt x="24130" y="0"/>
                </a:moveTo>
                <a:lnTo>
                  <a:pt x="0" y="29464"/>
                </a:lnTo>
                <a:lnTo>
                  <a:pt x="748299" y="641006"/>
                </a:lnTo>
                <a:lnTo>
                  <a:pt x="772310" y="611547"/>
                </a:lnTo>
                <a:lnTo>
                  <a:pt x="24130" y="0"/>
                </a:lnTo>
                <a:close/>
              </a:path>
            </a:pathLst>
          </a:custGeom>
          <a:solidFill>
            <a:srgbClr val="009999"/>
          </a:solidFill>
        </p:spPr>
        <p:txBody>
          <a:bodyPr wrap="square" lIns="0" tIns="0" rIns="0" bIns="0" rtlCol="0"/>
          <a:lstStyle/>
          <a:p>
            <a:endParaRPr/>
          </a:p>
        </p:txBody>
      </p:sp>
      <p:sp>
        <p:nvSpPr>
          <p:cNvPr id="17" name="object 17"/>
          <p:cNvSpPr txBox="1"/>
          <p:nvPr/>
        </p:nvSpPr>
        <p:spPr>
          <a:xfrm>
            <a:off x="979119" y="4188078"/>
            <a:ext cx="1414780" cy="330835"/>
          </a:xfrm>
          <a:prstGeom prst="rect">
            <a:avLst/>
          </a:prstGeom>
        </p:spPr>
        <p:txBody>
          <a:bodyPr vert="horz" wrap="square" lIns="0" tIns="12700" rIns="0" bIns="0" rtlCol="0">
            <a:spAutoFit/>
          </a:bodyPr>
          <a:lstStyle/>
          <a:p>
            <a:pPr marL="12700">
              <a:lnSpc>
                <a:spcPct val="100000"/>
              </a:lnSpc>
              <a:spcBef>
                <a:spcPts val="100"/>
              </a:spcBef>
            </a:pPr>
            <a:r>
              <a:rPr sz="2000" spc="-10" dirty="0">
                <a:solidFill>
                  <a:srgbClr val="009999"/>
                </a:solidFill>
                <a:latin typeface="Liberation Sans Narrow"/>
                <a:cs typeface="Liberation Sans Narrow"/>
              </a:rPr>
              <a:t>logical</a:t>
            </a:r>
            <a:r>
              <a:rPr sz="2000" spc="-45" dirty="0">
                <a:solidFill>
                  <a:srgbClr val="009999"/>
                </a:solidFill>
                <a:latin typeface="Liberation Sans Narrow"/>
                <a:cs typeface="Liberation Sans Narrow"/>
              </a:rPr>
              <a:t> </a:t>
            </a:r>
            <a:r>
              <a:rPr sz="2000" spc="-5" dirty="0">
                <a:solidFill>
                  <a:srgbClr val="009999"/>
                </a:solidFill>
                <a:latin typeface="Liberation Sans Narrow"/>
                <a:cs typeface="Liberation Sans Narrow"/>
              </a:rPr>
              <a:t>address</a:t>
            </a:r>
            <a:endParaRPr sz="2000">
              <a:latin typeface="Liberation Sans Narrow"/>
              <a:cs typeface="Liberation Sans Narrow"/>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296621"/>
            <a:ext cx="6433922" cy="514350"/>
          </a:xfrm>
          <a:prstGeom prst="rect">
            <a:avLst/>
          </a:prstGeom>
        </p:spPr>
        <p:txBody>
          <a:bodyPr vert="horz" wrap="square" lIns="0" tIns="13335" rIns="0" bIns="0" rtlCol="0">
            <a:spAutoFit/>
          </a:bodyPr>
          <a:lstStyle/>
          <a:p>
            <a:pPr marL="12700">
              <a:lnSpc>
                <a:spcPct val="100000"/>
              </a:lnSpc>
              <a:spcBef>
                <a:spcPts val="105"/>
              </a:spcBef>
            </a:pPr>
            <a:r>
              <a:rPr dirty="0"/>
              <a:t>Fragmentation: unused</a:t>
            </a:r>
            <a:r>
              <a:rPr spc="-105" dirty="0"/>
              <a:t> </a:t>
            </a:r>
            <a:r>
              <a:rPr dirty="0"/>
              <a:t>memory</a:t>
            </a:r>
          </a:p>
        </p:txBody>
      </p:sp>
      <p:sp>
        <p:nvSpPr>
          <p:cNvPr id="4" name="object 4"/>
          <p:cNvSpPr/>
          <p:nvPr/>
        </p:nvSpPr>
        <p:spPr>
          <a:xfrm>
            <a:off x="1006754" y="1497202"/>
            <a:ext cx="228600" cy="237744"/>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463928" y="1902841"/>
            <a:ext cx="320040" cy="330708"/>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1921129" y="2797429"/>
            <a:ext cx="256031" cy="263651"/>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1921129" y="3236036"/>
            <a:ext cx="256031" cy="263956"/>
          </a:xfrm>
          <a:prstGeom prst="rect">
            <a:avLst/>
          </a:prstGeom>
          <a:blipFill>
            <a:blip r:embed="rId5" cstate="print"/>
            <a:stretch>
              <a:fillRect/>
            </a:stretch>
          </a:blipFill>
        </p:spPr>
        <p:txBody>
          <a:bodyPr wrap="square" lIns="0" tIns="0" rIns="0" bIns="0" rtlCol="0"/>
          <a:lstStyle/>
          <a:p>
            <a:endParaRPr/>
          </a:p>
        </p:txBody>
      </p:sp>
      <p:sp>
        <p:nvSpPr>
          <p:cNvPr id="8" name="object 8"/>
          <p:cNvSpPr txBox="1"/>
          <p:nvPr/>
        </p:nvSpPr>
        <p:spPr>
          <a:xfrm>
            <a:off x="1336928" y="1233893"/>
            <a:ext cx="7231380" cy="2289810"/>
          </a:xfrm>
          <a:prstGeom prst="rect">
            <a:avLst/>
          </a:prstGeom>
        </p:spPr>
        <p:txBody>
          <a:bodyPr vert="horz" wrap="square" lIns="0" tIns="57785" rIns="0" bIns="0" rtlCol="0">
            <a:spAutoFit/>
          </a:bodyPr>
          <a:lstStyle/>
          <a:p>
            <a:pPr marL="413384" marR="5080" indent="-401320" algn="just">
              <a:lnSpc>
                <a:spcPct val="109400"/>
              </a:lnSpc>
              <a:spcBef>
                <a:spcPts val="455"/>
              </a:spcBef>
            </a:pPr>
            <a:r>
              <a:rPr sz="2800" b="1" spc="-5" dirty="0">
                <a:solidFill>
                  <a:srgbClr val="006666"/>
                </a:solidFill>
                <a:latin typeface="Arial"/>
                <a:cs typeface="Arial"/>
              </a:rPr>
              <a:t>A major problem in contiguous allocation:  </a:t>
            </a:r>
            <a:r>
              <a:rPr sz="2600" dirty="0">
                <a:solidFill>
                  <a:srgbClr val="006666"/>
                </a:solidFill>
                <a:latin typeface="Arial"/>
                <a:cs typeface="Arial"/>
              </a:rPr>
              <a:t>There </a:t>
            </a:r>
            <a:r>
              <a:rPr sz="2600" spc="-5" dirty="0">
                <a:solidFill>
                  <a:srgbClr val="006666"/>
                </a:solidFill>
                <a:latin typeface="Arial"/>
                <a:cs typeface="Arial"/>
              </a:rPr>
              <a:t>is </a:t>
            </a:r>
            <a:r>
              <a:rPr sz="2600" dirty="0">
                <a:solidFill>
                  <a:srgbClr val="006666"/>
                </a:solidFill>
                <a:latin typeface="Arial"/>
                <a:cs typeface="Arial"/>
              </a:rPr>
              <a:t>enough </a:t>
            </a:r>
            <a:r>
              <a:rPr sz="2600" spc="5" dirty="0">
                <a:solidFill>
                  <a:srgbClr val="006666"/>
                </a:solidFill>
                <a:latin typeface="Arial"/>
                <a:cs typeface="Arial"/>
              </a:rPr>
              <a:t>space </a:t>
            </a:r>
            <a:r>
              <a:rPr sz="2600" dirty="0">
                <a:solidFill>
                  <a:srgbClr val="006666"/>
                </a:solidFill>
                <a:latin typeface="Arial"/>
                <a:cs typeface="Arial"/>
              </a:rPr>
              <a:t>to run a program, but </a:t>
            </a:r>
            <a:r>
              <a:rPr sz="2600" spc="-5" dirty="0">
                <a:solidFill>
                  <a:srgbClr val="006666"/>
                </a:solidFill>
                <a:latin typeface="Arial"/>
                <a:cs typeface="Arial"/>
              </a:rPr>
              <a:t>it  is </a:t>
            </a:r>
            <a:r>
              <a:rPr sz="2600" dirty="0">
                <a:solidFill>
                  <a:srgbClr val="006666"/>
                </a:solidFill>
                <a:latin typeface="Arial"/>
                <a:cs typeface="Arial"/>
              </a:rPr>
              <a:t>non-contiguously</a:t>
            </a:r>
            <a:r>
              <a:rPr sz="2600" spc="-5" dirty="0">
                <a:solidFill>
                  <a:srgbClr val="006666"/>
                </a:solidFill>
                <a:latin typeface="Arial"/>
                <a:cs typeface="Arial"/>
              </a:rPr>
              <a:t> </a:t>
            </a:r>
            <a:r>
              <a:rPr sz="2600" dirty="0">
                <a:solidFill>
                  <a:srgbClr val="006666"/>
                </a:solidFill>
                <a:latin typeface="Arial"/>
                <a:cs typeface="Arial"/>
              </a:rPr>
              <a:t>fragmented</a:t>
            </a:r>
            <a:endParaRPr sz="2600">
              <a:latin typeface="Arial"/>
              <a:cs typeface="Arial"/>
            </a:endParaRPr>
          </a:p>
          <a:p>
            <a:pPr marL="812800" marR="358140" algn="just">
              <a:lnSpc>
                <a:spcPct val="120000"/>
              </a:lnSpc>
              <a:spcBef>
                <a:spcPts val="10"/>
              </a:spcBef>
            </a:pPr>
            <a:r>
              <a:rPr sz="2400" spc="-5" dirty="0">
                <a:solidFill>
                  <a:srgbClr val="FF9966"/>
                </a:solidFill>
                <a:latin typeface="Arial"/>
                <a:cs typeface="Arial"/>
              </a:rPr>
              <a:t>external</a:t>
            </a:r>
            <a:r>
              <a:rPr sz="2400" spc="-5" dirty="0">
                <a:solidFill>
                  <a:srgbClr val="006666"/>
                </a:solidFill>
                <a:latin typeface="Arial"/>
                <a:cs typeface="Arial"/>
              </a:rPr>
              <a:t>: unused space is </a:t>
            </a:r>
            <a:r>
              <a:rPr sz="2400" spc="-5" dirty="0">
                <a:solidFill>
                  <a:srgbClr val="800000"/>
                </a:solidFill>
                <a:latin typeface="Arial"/>
                <a:cs typeface="Arial"/>
              </a:rPr>
              <a:t>Between </a:t>
            </a:r>
            <a:r>
              <a:rPr sz="2400" spc="-5" dirty="0">
                <a:solidFill>
                  <a:srgbClr val="006666"/>
                </a:solidFill>
                <a:latin typeface="Arial"/>
                <a:cs typeface="Arial"/>
              </a:rPr>
              <a:t>partitions  </a:t>
            </a:r>
            <a:r>
              <a:rPr sz="2400" spc="-5" dirty="0">
                <a:solidFill>
                  <a:srgbClr val="FF9966"/>
                </a:solidFill>
                <a:latin typeface="Arial"/>
                <a:cs typeface="Arial"/>
              </a:rPr>
              <a:t>internal</a:t>
            </a:r>
            <a:r>
              <a:rPr sz="2400" spc="-5" dirty="0">
                <a:solidFill>
                  <a:srgbClr val="006666"/>
                </a:solidFill>
                <a:latin typeface="Arial"/>
                <a:cs typeface="Arial"/>
              </a:rPr>
              <a:t>: unused space is </a:t>
            </a:r>
            <a:r>
              <a:rPr sz="2400" spc="-5" dirty="0">
                <a:solidFill>
                  <a:srgbClr val="800000"/>
                </a:solidFill>
                <a:latin typeface="Arial"/>
                <a:cs typeface="Arial"/>
              </a:rPr>
              <a:t>in </a:t>
            </a:r>
            <a:r>
              <a:rPr sz="2400" dirty="0">
                <a:solidFill>
                  <a:srgbClr val="006666"/>
                </a:solidFill>
                <a:latin typeface="Arial"/>
                <a:cs typeface="Arial"/>
              </a:rPr>
              <a:t>the</a:t>
            </a:r>
            <a:r>
              <a:rPr sz="2400" spc="80" dirty="0">
                <a:solidFill>
                  <a:srgbClr val="006666"/>
                </a:solidFill>
                <a:latin typeface="Arial"/>
                <a:cs typeface="Arial"/>
              </a:rPr>
              <a:t> </a:t>
            </a:r>
            <a:r>
              <a:rPr sz="2400" spc="-5" dirty="0">
                <a:solidFill>
                  <a:srgbClr val="006666"/>
                </a:solidFill>
                <a:latin typeface="Arial"/>
                <a:cs typeface="Arial"/>
              </a:rPr>
              <a:t>partitions</a:t>
            </a:r>
            <a:endParaRPr sz="2400">
              <a:latin typeface="Arial"/>
              <a:cs typeface="Arial"/>
            </a:endParaRPr>
          </a:p>
        </p:txBody>
      </p:sp>
      <p:sp>
        <p:nvSpPr>
          <p:cNvPr id="9" name="object 9"/>
          <p:cNvSpPr txBox="1"/>
          <p:nvPr/>
        </p:nvSpPr>
        <p:spPr>
          <a:xfrm>
            <a:off x="79349" y="6522338"/>
            <a:ext cx="756285" cy="224790"/>
          </a:xfrm>
          <a:prstGeom prst="rect">
            <a:avLst/>
          </a:prstGeom>
        </p:spPr>
        <p:txBody>
          <a:bodyPr vert="horz" wrap="square" lIns="0" tIns="0" rIns="0" bIns="0" rtlCol="0">
            <a:spAutoFit/>
          </a:bodyPr>
          <a:lstStyle/>
          <a:p>
            <a:pPr marL="12700">
              <a:lnSpc>
                <a:spcPts val="1650"/>
              </a:lnSpc>
            </a:pPr>
            <a:r>
              <a:rPr sz="1400" dirty="0">
                <a:solidFill>
                  <a:srgbClr val="FF9966"/>
                </a:solidFill>
                <a:latin typeface="Arial"/>
                <a:cs typeface="Arial"/>
              </a:rPr>
              <a:t>Module</a:t>
            </a:r>
            <a:r>
              <a:rPr sz="1400" spc="-95" dirty="0">
                <a:solidFill>
                  <a:srgbClr val="FF9966"/>
                </a:solidFill>
                <a:latin typeface="Arial"/>
                <a:cs typeface="Arial"/>
              </a:rPr>
              <a:t> </a:t>
            </a:r>
            <a:r>
              <a:rPr sz="1400" dirty="0">
                <a:solidFill>
                  <a:srgbClr val="FF9966"/>
                </a:solidFill>
                <a:latin typeface="Arial"/>
                <a:cs typeface="Arial"/>
              </a:rPr>
              <a:t>7</a:t>
            </a:r>
            <a:endParaRPr sz="1400">
              <a:latin typeface="Arial"/>
              <a:cs typeface="Arial"/>
            </a:endParaRPr>
          </a:p>
        </p:txBody>
      </p:sp>
      <p:sp>
        <p:nvSpPr>
          <p:cNvPr id="10" name="object 10"/>
          <p:cNvSpPr txBox="1"/>
          <p:nvPr/>
        </p:nvSpPr>
        <p:spPr>
          <a:xfrm>
            <a:off x="8581770" y="6522338"/>
            <a:ext cx="223520" cy="224790"/>
          </a:xfrm>
          <a:prstGeom prst="rect">
            <a:avLst/>
          </a:prstGeom>
        </p:spPr>
        <p:txBody>
          <a:bodyPr vert="horz" wrap="square" lIns="0" tIns="0" rIns="0" bIns="0" rtlCol="0">
            <a:spAutoFit/>
          </a:bodyPr>
          <a:lstStyle/>
          <a:p>
            <a:pPr marL="12700">
              <a:lnSpc>
                <a:spcPts val="1650"/>
              </a:lnSpc>
            </a:pPr>
            <a:r>
              <a:rPr sz="1400" spc="-5" dirty="0">
                <a:solidFill>
                  <a:srgbClr val="FF9966"/>
                </a:solidFill>
                <a:latin typeface="Arial"/>
                <a:cs typeface="Arial"/>
              </a:rPr>
              <a:t>23</a:t>
            </a:r>
            <a:endParaRPr sz="140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594470" y="6535038"/>
            <a:ext cx="198120" cy="199390"/>
          </a:xfrm>
          <a:prstGeom prst="rect">
            <a:avLst/>
          </a:prstGeom>
        </p:spPr>
        <p:txBody>
          <a:bodyPr vert="horz" wrap="square" lIns="0" tIns="0" rIns="0" bIns="0" rtlCol="0">
            <a:spAutoFit/>
          </a:bodyPr>
          <a:lstStyle/>
          <a:p>
            <a:pPr>
              <a:lnSpc>
                <a:spcPts val="1550"/>
              </a:lnSpc>
            </a:pPr>
            <a:r>
              <a:rPr sz="1400" spc="-5" dirty="0">
                <a:solidFill>
                  <a:srgbClr val="FF9966"/>
                </a:solidFill>
                <a:latin typeface="Arial"/>
                <a:cs typeface="Arial"/>
              </a:rPr>
              <a:t>24</a:t>
            </a:r>
            <a:endParaRPr sz="1400">
              <a:latin typeface="Arial"/>
              <a:cs typeface="Arial"/>
            </a:endParaRPr>
          </a:p>
        </p:txBody>
      </p:sp>
      <p:sp>
        <p:nvSpPr>
          <p:cNvPr id="4" name="object 4"/>
          <p:cNvSpPr txBox="1">
            <a:spLocks noGrp="1"/>
          </p:cNvSpPr>
          <p:nvPr>
            <p:ph type="title"/>
          </p:nvPr>
        </p:nvSpPr>
        <p:spPr>
          <a:xfrm>
            <a:off x="917854" y="272872"/>
            <a:ext cx="2508885" cy="514350"/>
          </a:xfrm>
          <a:prstGeom prst="rect">
            <a:avLst/>
          </a:prstGeom>
        </p:spPr>
        <p:txBody>
          <a:bodyPr vert="horz" wrap="square" lIns="0" tIns="13335" rIns="0" bIns="0" rtlCol="0">
            <a:spAutoFit/>
          </a:bodyPr>
          <a:lstStyle/>
          <a:p>
            <a:pPr marL="12700">
              <a:lnSpc>
                <a:spcPct val="100000"/>
              </a:lnSpc>
              <a:spcBef>
                <a:spcPts val="105"/>
              </a:spcBef>
            </a:pPr>
            <a:r>
              <a:rPr dirty="0"/>
              <a:t>Fixed</a:t>
            </a:r>
            <a:r>
              <a:rPr spc="-80" dirty="0"/>
              <a:t> </a:t>
            </a:r>
            <a:r>
              <a:rPr dirty="0"/>
              <a:t>partitions</a:t>
            </a:r>
          </a:p>
        </p:txBody>
      </p:sp>
      <p:sp>
        <p:nvSpPr>
          <p:cNvPr id="5" name="object 5"/>
          <p:cNvSpPr/>
          <p:nvPr/>
        </p:nvSpPr>
        <p:spPr>
          <a:xfrm>
            <a:off x="396849" y="1780362"/>
            <a:ext cx="198119" cy="202996"/>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396849" y="3316808"/>
            <a:ext cx="198119" cy="202996"/>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396849" y="4487926"/>
            <a:ext cx="198119" cy="202692"/>
          </a:xfrm>
          <a:prstGeom prst="rect">
            <a:avLst/>
          </a:prstGeom>
          <a:blipFill>
            <a:blip r:embed="rId3" cstate="print"/>
            <a:stretch>
              <a:fillRect/>
            </a:stretch>
          </a:blipFill>
        </p:spPr>
        <p:txBody>
          <a:bodyPr wrap="square" lIns="0" tIns="0" rIns="0" bIns="0" rtlCol="0"/>
          <a:lstStyle/>
          <a:p>
            <a:endParaRPr/>
          </a:p>
        </p:txBody>
      </p:sp>
      <p:sp>
        <p:nvSpPr>
          <p:cNvPr id="8" name="object 8"/>
          <p:cNvSpPr txBox="1"/>
          <p:nvPr/>
        </p:nvSpPr>
        <p:spPr>
          <a:xfrm>
            <a:off x="727354" y="1625930"/>
            <a:ext cx="3276600" cy="4961890"/>
          </a:xfrm>
          <a:prstGeom prst="rect">
            <a:avLst/>
          </a:prstGeom>
        </p:spPr>
        <p:txBody>
          <a:bodyPr vert="horz" wrap="square" lIns="0" tIns="12700" rIns="0" bIns="0" rtlCol="0">
            <a:spAutoFit/>
          </a:bodyPr>
          <a:lstStyle/>
          <a:p>
            <a:pPr marL="12700" marR="885825">
              <a:lnSpc>
                <a:spcPct val="100000"/>
              </a:lnSpc>
              <a:spcBef>
                <a:spcPts val="100"/>
              </a:spcBef>
            </a:pPr>
            <a:r>
              <a:rPr sz="2400" b="1" dirty="0">
                <a:solidFill>
                  <a:srgbClr val="006666"/>
                </a:solidFill>
                <a:latin typeface="Arial"/>
                <a:cs typeface="Arial"/>
              </a:rPr>
              <a:t>Main memory  </a:t>
            </a:r>
            <a:r>
              <a:rPr sz="2400" b="1" spc="-5" dirty="0">
                <a:solidFill>
                  <a:srgbClr val="006666"/>
                </a:solidFill>
                <a:latin typeface="Arial"/>
                <a:cs typeface="Arial"/>
              </a:rPr>
              <a:t>subdivided </a:t>
            </a:r>
            <a:r>
              <a:rPr sz="2400" b="1" dirty="0">
                <a:solidFill>
                  <a:srgbClr val="006666"/>
                </a:solidFill>
                <a:latin typeface="Arial"/>
                <a:cs typeface="Arial"/>
              </a:rPr>
              <a:t>into  distinct</a:t>
            </a:r>
            <a:r>
              <a:rPr sz="2400" b="1" spc="-80" dirty="0">
                <a:solidFill>
                  <a:srgbClr val="006666"/>
                </a:solidFill>
                <a:latin typeface="Arial"/>
                <a:cs typeface="Arial"/>
              </a:rPr>
              <a:t> </a:t>
            </a:r>
            <a:r>
              <a:rPr sz="2400" b="1" spc="-5" dirty="0">
                <a:solidFill>
                  <a:srgbClr val="006666"/>
                </a:solidFill>
                <a:latin typeface="Arial"/>
                <a:cs typeface="Arial"/>
              </a:rPr>
              <a:t>regions:  </a:t>
            </a:r>
            <a:r>
              <a:rPr sz="2400" b="1" dirty="0">
                <a:solidFill>
                  <a:srgbClr val="FF9966"/>
                </a:solidFill>
                <a:latin typeface="Arial"/>
                <a:cs typeface="Arial"/>
              </a:rPr>
              <a:t>partitions</a:t>
            </a:r>
            <a:endParaRPr sz="2400">
              <a:latin typeface="Arial"/>
              <a:cs typeface="Arial"/>
            </a:endParaRPr>
          </a:p>
          <a:p>
            <a:pPr marL="12700" marR="393065">
              <a:lnSpc>
                <a:spcPct val="100000"/>
              </a:lnSpc>
              <a:spcBef>
                <a:spcPts val="580"/>
              </a:spcBef>
            </a:pPr>
            <a:r>
              <a:rPr sz="2400" b="1" spc="-5" dirty="0">
                <a:solidFill>
                  <a:srgbClr val="006666"/>
                </a:solidFill>
                <a:latin typeface="Arial"/>
                <a:cs typeface="Arial"/>
              </a:rPr>
              <a:t>Partitions </a:t>
            </a:r>
            <a:r>
              <a:rPr sz="2400" b="1" dirty="0">
                <a:solidFill>
                  <a:srgbClr val="006666"/>
                </a:solidFill>
                <a:latin typeface="Arial"/>
                <a:cs typeface="Arial"/>
              </a:rPr>
              <a:t>are</a:t>
            </a:r>
            <a:r>
              <a:rPr sz="2400" b="1" spc="-60" dirty="0">
                <a:solidFill>
                  <a:srgbClr val="006666"/>
                </a:solidFill>
                <a:latin typeface="Arial"/>
                <a:cs typeface="Arial"/>
              </a:rPr>
              <a:t> </a:t>
            </a:r>
            <a:r>
              <a:rPr sz="2400" b="1" dirty="0">
                <a:solidFill>
                  <a:srgbClr val="006666"/>
                </a:solidFill>
                <a:latin typeface="Arial"/>
                <a:cs typeface="Arial"/>
              </a:rPr>
              <a:t>either  the </a:t>
            </a:r>
            <a:r>
              <a:rPr sz="2400" b="1" spc="-5" dirty="0">
                <a:solidFill>
                  <a:srgbClr val="006666"/>
                </a:solidFill>
                <a:latin typeface="Arial"/>
                <a:cs typeface="Arial"/>
              </a:rPr>
              <a:t>same </a:t>
            </a:r>
            <a:r>
              <a:rPr sz="2400" b="1" dirty="0">
                <a:solidFill>
                  <a:srgbClr val="006666"/>
                </a:solidFill>
                <a:latin typeface="Arial"/>
                <a:cs typeface="Arial"/>
              </a:rPr>
              <a:t>size </a:t>
            </a:r>
            <a:r>
              <a:rPr sz="2400" b="1" spc="-5" dirty="0">
                <a:solidFill>
                  <a:srgbClr val="006666"/>
                </a:solidFill>
                <a:latin typeface="Arial"/>
                <a:cs typeface="Arial"/>
              </a:rPr>
              <a:t>or  unequal</a:t>
            </a:r>
            <a:r>
              <a:rPr sz="2400" b="1" spc="-15" dirty="0">
                <a:solidFill>
                  <a:srgbClr val="006666"/>
                </a:solidFill>
                <a:latin typeface="Arial"/>
                <a:cs typeface="Arial"/>
              </a:rPr>
              <a:t> </a:t>
            </a:r>
            <a:r>
              <a:rPr sz="2400" b="1" spc="-5" dirty="0">
                <a:solidFill>
                  <a:srgbClr val="006666"/>
                </a:solidFill>
                <a:latin typeface="Arial"/>
                <a:cs typeface="Arial"/>
              </a:rPr>
              <a:t>sizes</a:t>
            </a:r>
            <a:endParaRPr sz="2400">
              <a:latin typeface="Arial"/>
              <a:cs typeface="Arial"/>
            </a:endParaRPr>
          </a:p>
          <a:p>
            <a:pPr marL="12700" marR="5080">
              <a:lnSpc>
                <a:spcPct val="100000"/>
              </a:lnSpc>
              <a:spcBef>
                <a:spcPts val="580"/>
              </a:spcBef>
            </a:pPr>
            <a:r>
              <a:rPr sz="2400" b="1" spc="-5" dirty="0">
                <a:solidFill>
                  <a:srgbClr val="006666"/>
                </a:solidFill>
                <a:latin typeface="Arial"/>
                <a:cs typeface="Arial"/>
              </a:rPr>
              <a:t>Any </a:t>
            </a:r>
            <a:r>
              <a:rPr sz="2400" b="1" spc="-25" dirty="0">
                <a:solidFill>
                  <a:srgbClr val="006666"/>
                </a:solidFill>
                <a:latin typeface="Arial"/>
                <a:cs typeface="Arial"/>
              </a:rPr>
              <a:t>progr. </a:t>
            </a:r>
            <a:r>
              <a:rPr sz="2400" b="1" spc="-5" dirty="0">
                <a:solidFill>
                  <a:srgbClr val="006666"/>
                </a:solidFill>
                <a:latin typeface="Arial"/>
                <a:cs typeface="Arial"/>
              </a:rPr>
              <a:t>can be  allocated </a:t>
            </a:r>
            <a:r>
              <a:rPr sz="2400" b="1" dirty="0">
                <a:solidFill>
                  <a:srgbClr val="006666"/>
                </a:solidFill>
                <a:latin typeface="Arial"/>
                <a:cs typeface="Arial"/>
              </a:rPr>
              <a:t>to </a:t>
            </a:r>
            <a:r>
              <a:rPr sz="2400" b="1" spc="-5" dirty="0">
                <a:solidFill>
                  <a:srgbClr val="006666"/>
                </a:solidFill>
                <a:latin typeface="Arial"/>
                <a:cs typeface="Arial"/>
              </a:rPr>
              <a:t>a</a:t>
            </a:r>
            <a:r>
              <a:rPr sz="2400" b="1" spc="-70" dirty="0">
                <a:solidFill>
                  <a:srgbClr val="006666"/>
                </a:solidFill>
                <a:latin typeface="Arial"/>
                <a:cs typeface="Arial"/>
              </a:rPr>
              <a:t> </a:t>
            </a:r>
            <a:r>
              <a:rPr sz="2400" b="1" dirty="0">
                <a:solidFill>
                  <a:srgbClr val="006666"/>
                </a:solidFill>
                <a:latin typeface="Arial"/>
                <a:cs typeface="Arial"/>
              </a:rPr>
              <a:t>partition  that is large</a:t>
            </a:r>
            <a:r>
              <a:rPr sz="2400" b="1" spc="-70" dirty="0">
                <a:solidFill>
                  <a:srgbClr val="006666"/>
                </a:solidFill>
                <a:latin typeface="Arial"/>
                <a:cs typeface="Arial"/>
              </a:rPr>
              <a:t> </a:t>
            </a:r>
            <a:r>
              <a:rPr sz="2400" b="1" dirty="0">
                <a:solidFill>
                  <a:srgbClr val="006666"/>
                </a:solidFill>
                <a:latin typeface="Arial"/>
                <a:cs typeface="Arial"/>
              </a:rPr>
              <a:t>enough</a:t>
            </a:r>
            <a:endParaRPr sz="2400">
              <a:latin typeface="Arial"/>
              <a:cs typeface="Arial"/>
            </a:endParaRPr>
          </a:p>
          <a:p>
            <a:pPr>
              <a:lnSpc>
                <a:spcPct val="100000"/>
              </a:lnSpc>
            </a:pPr>
            <a:endParaRPr sz="2700">
              <a:latin typeface="Arial"/>
              <a:cs typeface="Arial"/>
            </a:endParaRPr>
          </a:p>
          <a:p>
            <a:pPr>
              <a:lnSpc>
                <a:spcPct val="100000"/>
              </a:lnSpc>
              <a:spcBef>
                <a:spcPts val="45"/>
              </a:spcBef>
            </a:pPr>
            <a:endParaRPr sz="2500">
              <a:latin typeface="Arial"/>
              <a:cs typeface="Arial"/>
            </a:endParaRPr>
          </a:p>
          <a:p>
            <a:pPr marL="1573530">
              <a:lnSpc>
                <a:spcPct val="100000"/>
              </a:lnSpc>
            </a:pPr>
            <a:r>
              <a:rPr sz="2400" spc="-5" dirty="0">
                <a:solidFill>
                  <a:srgbClr val="009999"/>
                </a:solidFill>
                <a:latin typeface="Times New Roman"/>
                <a:cs typeface="Times New Roman"/>
              </a:rPr>
              <a:t>(Stallings)</a:t>
            </a:r>
            <a:endParaRPr sz="2400">
              <a:latin typeface="Times New Roman"/>
              <a:cs typeface="Times New Roman"/>
            </a:endParaRPr>
          </a:p>
        </p:txBody>
      </p:sp>
      <p:grpSp>
        <p:nvGrpSpPr>
          <p:cNvPr id="9" name="object 9"/>
          <p:cNvGrpSpPr/>
          <p:nvPr/>
        </p:nvGrpSpPr>
        <p:grpSpPr>
          <a:xfrm>
            <a:off x="5087111" y="152397"/>
            <a:ext cx="3926204" cy="6521450"/>
            <a:chOff x="5087111" y="152397"/>
            <a:chExt cx="3926204" cy="6521450"/>
          </a:xfrm>
        </p:grpSpPr>
        <p:sp>
          <p:nvSpPr>
            <p:cNvPr id="10" name="object 10"/>
            <p:cNvSpPr/>
            <p:nvPr/>
          </p:nvSpPr>
          <p:spPr>
            <a:xfrm>
              <a:off x="5087111" y="152397"/>
              <a:ext cx="3925824" cy="6521334"/>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7673085" y="1836801"/>
              <a:ext cx="76835" cy="711835"/>
            </a:xfrm>
            <a:custGeom>
              <a:avLst/>
              <a:gdLst/>
              <a:ahLst/>
              <a:cxnLst/>
              <a:rect l="l" t="t" r="r" b="b"/>
              <a:pathLst>
                <a:path w="76834" h="711835">
                  <a:moveTo>
                    <a:pt x="0" y="3937"/>
                  </a:moveTo>
                  <a:lnTo>
                    <a:pt x="508" y="1397"/>
                  </a:lnTo>
                  <a:lnTo>
                    <a:pt x="127" y="1650"/>
                  </a:lnTo>
                  <a:lnTo>
                    <a:pt x="2921" y="0"/>
                  </a:lnTo>
                  <a:lnTo>
                    <a:pt x="2921" y="2666"/>
                  </a:lnTo>
                  <a:lnTo>
                    <a:pt x="3429" y="1777"/>
                  </a:lnTo>
                  <a:lnTo>
                    <a:pt x="2159" y="4318"/>
                  </a:lnTo>
                </a:path>
                <a:path w="76834" h="711835">
                  <a:moveTo>
                    <a:pt x="72390" y="694054"/>
                  </a:moveTo>
                  <a:lnTo>
                    <a:pt x="73406" y="698500"/>
                  </a:lnTo>
                  <a:lnTo>
                    <a:pt x="75438" y="702563"/>
                  </a:lnTo>
                  <a:lnTo>
                    <a:pt x="76327" y="707009"/>
                  </a:lnTo>
                  <a:lnTo>
                    <a:pt x="76708" y="709549"/>
                  </a:lnTo>
                  <a:lnTo>
                    <a:pt x="76835" y="710311"/>
                  </a:lnTo>
                  <a:lnTo>
                    <a:pt x="74803" y="711326"/>
                  </a:lnTo>
                </a:path>
              </a:pathLst>
            </a:custGeom>
            <a:ln w="19051">
              <a:solidFill>
                <a:srgbClr val="339966"/>
              </a:solidFill>
            </a:ln>
          </p:spPr>
          <p:txBody>
            <a:bodyPr wrap="square" lIns="0" tIns="0" rIns="0" bIns="0" rtlCol="0"/>
            <a:lstStyle/>
            <a:p>
              <a:endParaRPr/>
            </a:p>
          </p:txBody>
        </p:sp>
      </p:grpSp>
      <p:sp>
        <p:nvSpPr>
          <p:cNvPr id="12" name="object 12"/>
          <p:cNvSpPr txBox="1"/>
          <p:nvPr/>
        </p:nvSpPr>
        <p:spPr>
          <a:xfrm>
            <a:off x="79349" y="6522338"/>
            <a:ext cx="756285" cy="224790"/>
          </a:xfrm>
          <a:prstGeom prst="rect">
            <a:avLst/>
          </a:prstGeom>
        </p:spPr>
        <p:txBody>
          <a:bodyPr vert="horz" wrap="square" lIns="0" tIns="0" rIns="0" bIns="0" rtlCol="0">
            <a:spAutoFit/>
          </a:bodyPr>
          <a:lstStyle/>
          <a:p>
            <a:pPr marL="12700">
              <a:lnSpc>
                <a:spcPts val="1650"/>
              </a:lnSpc>
            </a:pPr>
            <a:r>
              <a:rPr sz="1400" dirty="0">
                <a:solidFill>
                  <a:srgbClr val="FF9966"/>
                </a:solidFill>
                <a:latin typeface="Arial"/>
                <a:cs typeface="Arial"/>
              </a:rPr>
              <a:t>Module</a:t>
            </a:r>
            <a:r>
              <a:rPr sz="1400" spc="-95" dirty="0">
                <a:solidFill>
                  <a:srgbClr val="FF9966"/>
                </a:solidFill>
                <a:latin typeface="Arial"/>
                <a:cs typeface="Arial"/>
              </a:rPr>
              <a:t> </a:t>
            </a:r>
            <a:r>
              <a:rPr sz="1400" dirty="0">
                <a:solidFill>
                  <a:srgbClr val="FF9966"/>
                </a:solidFill>
                <a:latin typeface="Arial"/>
                <a:cs typeface="Arial"/>
              </a:rPr>
              <a:t>7</a:t>
            </a:r>
            <a:endParaRPr sz="1400">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732282"/>
            <a:ext cx="3614522" cy="513715"/>
          </a:xfrm>
          <a:prstGeom prst="rect">
            <a:avLst/>
          </a:prstGeom>
        </p:spPr>
        <p:txBody>
          <a:bodyPr vert="horz" wrap="square" lIns="0" tIns="13335" rIns="0" bIns="0" rtlCol="0">
            <a:spAutoFit/>
          </a:bodyPr>
          <a:lstStyle/>
          <a:p>
            <a:pPr marL="12700">
              <a:lnSpc>
                <a:spcPct val="100000"/>
              </a:lnSpc>
              <a:spcBef>
                <a:spcPts val="105"/>
              </a:spcBef>
            </a:pPr>
            <a:r>
              <a:rPr dirty="0"/>
              <a:t>Fixed</a:t>
            </a:r>
            <a:r>
              <a:rPr spc="-95" dirty="0"/>
              <a:t> </a:t>
            </a:r>
            <a:r>
              <a:rPr dirty="0"/>
              <a:t>partitions</a:t>
            </a:r>
          </a:p>
        </p:txBody>
      </p:sp>
      <p:sp>
        <p:nvSpPr>
          <p:cNvPr id="4" name="object 4"/>
          <p:cNvSpPr/>
          <p:nvPr/>
        </p:nvSpPr>
        <p:spPr>
          <a:xfrm>
            <a:off x="1121054" y="1837054"/>
            <a:ext cx="228600" cy="237744"/>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1451228" y="1574187"/>
            <a:ext cx="7370445" cy="2842260"/>
          </a:xfrm>
          <a:prstGeom prst="rect">
            <a:avLst/>
          </a:prstGeom>
        </p:spPr>
        <p:txBody>
          <a:bodyPr vert="horz" wrap="square" lIns="0" tIns="97790" rIns="0" bIns="0" rtlCol="0">
            <a:spAutoFit/>
          </a:bodyPr>
          <a:lstStyle/>
          <a:p>
            <a:pPr marL="12700">
              <a:lnSpc>
                <a:spcPct val="100000"/>
              </a:lnSpc>
              <a:spcBef>
                <a:spcPts val="770"/>
              </a:spcBef>
            </a:pPr>
            <a:r>
              <a:rPr sz="2800" b="1" spc="-5" dirty="0">
                <a:solidFill>
                  <a:srgbClr val="006666"/>
                </a:solidFill>
                <a:latin typeface="Arial"/>
                <a:cs typeface="Arial"/>
              </a:rPr>
              <a:t>Simple, but</a:t>
            </a:r>
            <a:r>
              <a:rPr sz="2800" b="1" spc="5" dirty="0">
                <a:solidFill>
                  <a:srgbClr val="006666"/>
                </a:solidFill>
                <a:latin typeface="Arial"/>
                <a:cs typeface="Arial"/>
              </a:rPr>
              <a:t> </a:t>
            </a:r>
            <a:r>
              <a:rPr sz="2800" b="1" spc="-5" dirty="0">
                <a:solidFill>
                  <a:srgbClr val="006666"/>
                </a:solidFill>
                <a:latin typeface="Arial"/>
                <a:cs typeface="Arial"/>
              </a:rPr>
              <a:t>...</a:t>
            </a:r>
            <a:endParaRPr sz="2800">
              <a:latin typeface="Arial"/>
              <a:cs typeface="Arial"/>
            </a:endParaRPr>
          </a:p>
          <a:p>
            <a:pPr marL="12700" marR="5080">
              <a:lnSpc>
                <a:spcPct val="100000"/>
              </a:lnSpc>
              <a:spcBef>
                <a:spcPts val="670"/>
              </a:spcBef>
            </a:pPr>
            <a:r>
              <a:rPr sz="2800" b="1" dirty="0">
                <a:solidFill>
                  <a:srgbClr val="006666"/>
                </a:solidFill>
                <a:latin typeface="Arial"/>
                <a:cs typeface="Arial"/>
              </a:rPr>
              <a:t>Inefficient </a:t>
            </a:r>
            <a:r>
              <a:rPr sz="2800" b="1" spc="-5" dirty="0">
                <a:solidFill>
                  <a:srgbClr val="006666"/>
                </a:solidFill>
                <a:latin typeface="Arial"/>
                <a:cs typeface="Arial"/>
              </a:rPr>
              <a:t>memory usage: </a:t>
            </a:r>
            <a:r>
              <a:rPr sz="2800" b="1" spc="-10" dirty="0">
                <a:solidFill>
                  <a:srgbClr val="006666"/>
                </a:solidFill>
                <a:latin typeface="Arial"/>
                <a:cs typeface="Arial"/>
              </a:rPr>
              <a:t>Any </a:t>
            </a:r>
            <a:r>
              <a:rPr sz="2800" b="1" spc="-5" dirty="0">
                <a:solidFill>
                  <a:srgbClr val="006666"/>
                </a:solidFill>
                <a:latin typeface="Arial"/>
                <a:cs typeface="Arial"/>
              </a:rPr>
              <a:t>program, no  matter </a:t>
            </a:r>
            <a:r>
              <a:rPr sz="2800" b="1" spc="-10" dirty="0">
                <a:solidFill>
                  <a:srgbClr val="006666"/>
                </a:solidFill>
                <a:latin typeface="Arial"/>
                <a:cs typeface="Arial"/>
              </a:rPr>
              <a:t>how </a:t>
            </a:r>
            <a:r>
              <a:rPr sz="2800" b="1" dirty="0">
                <a:solidFill>
                  <a:srgbClr val="006666"/>
                </a:solidFill>
                <a:latin typeface="Arial"/>
                <a:cs typeface="Arial"/>
              </a:rPr>
              <a:t>small, </a:t>
            </a:r>
            <a:r>
              <a:rPr sz="2800" b="1" spc="-10" dirty="0">
                <a:solidFill>
                  <a:srgbClr val="006666"/>
                </a:solidFill>
                <a:latin typeface="Arial"/>
                <a:cs typeface="Arial"/>
              </a:rPr>
              <a:t>must </a:t>
            </a:r>
            <a:r>
              <a:rPr sz="2800" b="1" spc="-5" dirty="0">
                <a:solidFill>
                  <a:srgbClr val="006666"/>
                </a:solidFill>
                <a:latin typeface="Arial"/>
                <a:cs typeface="Arial"/>
              </a:rPr>
              <a:t>occupy an entire  partition. There is </a:t>
            </a:r>
            <a:r>
              <a:rPr sz="2800" b="1" spc="-5" dirty="0">
                <a:solidFill>
                  <a:srgbClr val="FF9966"/>
                </a:solidFill>
                <a:latin typeface="Arial"/>
                <a:cs typeface="Arial"/>
              </a:rPr>
              <a:t>internal</a:t>
            </a:r>
            <a:r>
              <a:rPr sz="2800" b="1" spc="80" dirty="0">
                <a:solidFill>
                  <a:srgbClr val="FF9966"/>
                </a:solidFill>
                <a:latin typeface="Arial"/>
                <a:cs typeface="Arial"/>
              </a:rPr>
              <a:t> </a:t>
            </a:r>
            <a:r>
              <a:rPr sz="2800" b="1" spc="-5" dirty="0">
                <a:solidFill>
                  <a:srgbClr val="FF9966"/>
                </a:solidFill>
                <a:latin typeface="Arial"/>
                <a:cs typeface="Arial"/>
              </a:rPr>
              <a:t>fragmentation</a:t>
            </a:r>
            <a:r>
              <a:rPr sz="2800" b="1" spc="-5" dirty="0">
                <a:solidFill>
                  <a:srgbClr val="006666"/>
                </a:solidFill>
                <a:latin typeface="Arial"/>
                <a:cs typeface="Arial"/>
              </a:rPr>
              <a:t>.</a:t>
            </a:r>
            <a:endParaRPr sz="2800">
              <a:latin typeface="Arial"/>
              <a:cs typeface="Arial"/>
            </a:endParaRPr>
          </a:p>
          <a:p>
            <a:pPr marL="12700" marR="307340">
              <a:lnSpc>
                <a:spcPct val="100000"/>
              </a:lnSpc>
              <a:spcBef>
                <a:spcPts val="675"/>
              </a:spcBef>
            </a:pPr>
            <a:r>
              <a:rPr sz="2800" b="1" spc="-5" dirty="0">
                <a:solidFill>
                  <a:srgbClr val="006666"/>
                </a:solidFill>
                <a:latin typeface="Arial"/>
                <a:cs typeface="Arial"/>
              </a:rPr>
              <a:t>Partitions of unequal </a:t>
            </a:r>
            <a:r>
              <a:rPr sz="2800" b="1" dirty="0">
                <a:solidFill>
                  <a:srgbClr val="006666"/>
                </a:solidFill>
                <a:latin typeface="Arial"/>
                <a:cs typeface="Arial"/>
              </a:rPr>
              <a:t>sizes alleviate </a:t>
            </a:r>
            <a:r>
              <a:rPr sz="2800" b="1" spc="-5" dirty="0">
                <a:solidFill>
                  <a:srgbClr val="006666"/>
                </a:solidFill>
                <a:latin typeface="Arial"/>
                <a:cs typeface="Arial"/>
              </a:rPr>
              <a:t>these  problems </a:t>
            </a:r>
            <a:r>
              <a:rPr sz="2800" b="1" spc="-10" dirty="0">
                <a:solidFill>
                  <a:srgbClr val="006666"/>
                </a:solidFill>
                <a:latin typeface="Arial"/>
                <a:cs typeface="Arial"/>
              </a:rPr>
              <a:t>but </a:t>
            </a:r>
            <a:r>
              <a:rPr sz="2800" b="1" spc="-5" dirty="0">
                <a:solidFill>
                  <a:srgbClr val="006666"/>
                </a:solidFill>
                <a:latin typeface="Arial"/>
                <a:cs typeface="Arial"/>
              </a:rPr>
              <a:t>they remain there</a:t>
            </a:r>
            <a:r>
              <a:rPr sz="2800" b="1" spc="114" dirty="0">
                <a:solidFill>
                  <a:srgbClr val="006666"/>
                </a:solidFill>
                <a:latin typeface="Arial"/>
                <a:cs typeface="Arial"/>
              </a:rPr>
              <a:t> </a:t>
            </a:r>
            <a:r>
              <a:rPr sz="2800" b="1" spc="-5" dirty="0">
                <a:solidFill>
                  <a:srgbClr val="006666"/>
                </a:solidFill>
                <a:latin typeface="Arial"/>
                <a:cs typeface="Arial"/>
              </a:rPr>
              <a:t>...</a:t>
            </a:r>
            <a:endParaRPr sz="2800">
              <a:latin typeface="Arial"/>
              <a:cs typeface="Arial"/>
            </a:endParaRPr>
          </a:p>
        </p:txBody>
      </p:sp>
      <p:sp>
        <p:nvSpPr>
          <p:cNvPr id="6" name="object 6"/>
          <p:cNvSpPr/>
          <p:nvPr/>
        </p:nvSpPr>
        <p:spPr>
          <a:xfrm>
            <a:off x="1121054" y="2348814"/>
            <a:ext cx="228600" cy="238048"/>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1121054" y="3714953"/>
            <a:ext cx="228600" cy="238048"/>
          </a:xfrm>
          <a:prstGeom prst="rect">
            <a:avLst/>
          </a:prstGeom>
          <a:blipFill>
            <a:blip r:embed="rId2" cstate="print"/>
            <a:stretch>
              <a:fillRect/>
            </a:stretch>
          </a:blipFill>
        </p:spPr>
        <p:txBody>
          <a:bodyPr wrap="square" lIns="0" tIns="0" rIns="0" bIns="0" rtlCol="0"/>
          <a:lstStyle/>
          <a:p>
            <a:endParaRPr/>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7</a:t>
            </a: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26</a:t>
            </a:fld>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44930" y="372821"/>
            <a:ext cx="3960470" cy="514350"/>
          </a:xfrm>
          <a:prstGeom prst="rect">
            <a:avLst/>
          </a:prstGeom>
        </p:spPr>
        <p:txBody>
          <a:bodyPr vert="horz" wrap="square" lIns="0" tIns="13335" rIns="0" bIns="0" rtlCol="0">
            <a:spAutoFit/>
          </a:bodyPr>
          <a:lstStyle/>
          <a:p>
            <a:pPr marL="12700">
              <a:lnSpc>
                <a:spcPct val="100000"/>
              </a:lnSpc>
              <a:spcBef>
                <a:spcPts val="105"/>
              </a:spcBef>
            </a:pPr>
            <a:r>
              <a:rPr dirty="0"/>
              <a:t>Dynamic</a:t>
            </a:r>
            <a:r>
              <a:rPr spc="-65" dirty="0"/>
              <a:t> </a:t>
            </a:r>
            <a:r>
              <a:rPr dirty="0"/>
              <a:t>partitions</a:t>
            </a:r>
          </a:p>
        </p:txBody>
      </p:sp>
      <p:sp>
        <p:nvSpPr>
          <p:cNvPr id="4" name="object 4"/>
          <p:cNvSpPr/>
          <p:nvPr/>
        </p:nvSpPr>
        <p:spPr>
          <a:xfrm>
            <a:off x="1004925" y="1495678"/>
            <a:ext cx="229209" cy="237744"/>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body" idx="1"/>
          </p:nvPr>
        </p:nvSpPr>
        <p:spPr>
          <a:prstGeom prst="rect">
            <a:avLst/>
          </a:prstGeom>
        </p:spPr>
        <p:txBody>
          <a:bodyPr vert="horz" wrap="square" lIns="0" tIns="54610" rIns="0" bIns="0" rtlCol="0">
            <a:spAutoFit/>
          </a:bodyPr>
          <a:lstStyle/>
          <a:p>
            <a:pPr marL="899160" marR="478155">
              <a:lnSpc>
                <a:spcPct val="110000"/>
              </a:lnSpc>
              <a:spcBef>
                <a:spcPts val="430"/>
              </a:spcBef>
            </a:pPr>
            <a:r>
              <a:rPr spc="-5" dirty="0"/>
              <a:t>Partitions in </a:t>
            </a:r>
            <a:r>
              <a:rPr spc="-10" dirty="0"/>
              <a:t>varying </a:t>
            </a:r>
            <a:r>
              <a:rPr spc="-5" dirty="0"/>
              <a:t>numbers and </a:t>
            </a:r>
            <a:r>
              <a:rPr dirty="0"/>
              <a:t>sizes  </a:t>
            </a:r>
            <a:r>
              <a:rPr spc="-5" dirty="0"/>
              <a:t>Each process is allocated </a:t>
            </a:r>
            <a:r>
              <a:rPr dirty="0"/>
              <a:t>exactly </a:t>
            </a:r>
            <a:r>
              <a:rPr spc="-5" dirty="0"/>
              <a:t>the  required memory</a:t>
            </a:r>
            <a:r>
              <a:rPr spc="40" dirty="0"/>
              <a:t> </a:t>
            </a:r>
            <a:r>
              <a:rPr dirty="0"/>
              <a:t>size</a:t>
            </a:r>
          </a:p>
          <a:p>
            <a:pPr marL="899160" marR="5080">
              <a:lnSpc>
                <a:spcPct val="100000"/>
              </a:lnSpc>
              <a:spcBef>
                <a:spcPts val="675"/>
              </a:spcBef>
            </a:pPr>
            <a:r>
              <a:rPr spc="-5" dirty="0"/>
              <a:t>Probably unused holes will form in the  </a:t>
            </a:r>
            <a:r>
              <a:rPr spc="-10" dirty="0"/>
              <a:t>memory: </a:t>
            </a:r>
            <a:r>
              <a:rPr spc="-5" dirty="0"/>
              <a:t>this is the </a:t>
            </a:r>
            <a:r>
              <a:rPr dirty="0">
                <a:solidFill>
                  <a:srgbClr val="FF9966"/>
                </a:solidFill>
              </a:rPr>
              <a:t>external</a:t>
            </a:r>
            <a:r>
              <a:rPr spc="125" dirty="0">
                <a:solidFill>
                  <a:srgbClr val="FF9966"/>
                </a:solidFill>
              </a:rPr>
              <a:t> </a:t>
            </a:r>
            <a:r>
              <a:rPr spc="-5" dirty="0">
                <a:solidFill>
                  <a:srgbClr val="FF9966"/>
                </a:solidFill>
              </a:rPr>
              <a:t>fragmentation</a:t>
            </a:r>
          </a:p>
        </p:txBody>
      </p:sp>
      <p:sp>
        <p:nvSpPr>
          <p:cNvPr id="6" name="object 6"/>
          <p:cNvSpPr/>
          <p:nvPr/>
        </p:nvSpPr>
        <p:spPr>
          <a:xfrm>
            <a:off x="1004925" y="2007438"/>
            <a:ext cx="229209" cy="238048"/>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004925" y="2946780"/>
            <a:ext cx="229209" cy="237744"/>
          </a:xfrm>
          <a:prstGeom prst="rect">
            <a:avLst/>
          </a:prstGeom>
          <a:blipFill>
            <a:blip r:embed="rId3" cstate="print"/>
            <a:stretch>
              <a:fillRect/>
            </a:stretch>
          </a:blipFill>
        </p:spPr>
        <p:txBody>
          <a:bodyPr wrap="square" lIns="0" tIns="0" rIns="0" bIns="0" rtlCol="0"/>
          <a:lstStyle/>
          <a:p>
            <a:endParaRPr/>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7</a:t>
            </a: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27</a:t>
            </a:fld>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146454" y="224485"/>
            <a:ext cx="7006946" cy="514350"/>
          </a:xfrm>
          <a:prstGeom prst="rect">
            <a:avLst/>
          </a:prstGeom>
        </p:spPr>
        <p:txBody>
          <a:bodyPr vert="horz" wrap="square" lIns="0" tIns="13335" rIns="0" bIns="0" rtlCol="0">
            <a:spAutoFit/>
          </a:bodyPr>
          <a:lstStyle/>
          <a:p>
            <a:pPr marL="12700">
              <a:lnSpc>
                <a:spcPct val="100000"/>
              </a:lnSpc>
              <a:spcBef>
                <a:spcPts val="105"/>
              </a:spcBef>
            </a:pPr>
            <a:r>
              <a:rPr dirty="0"/>
              <a:t>Dynamic partitions: example</a:t>
            </a:r>
            <a:r>
              <a:rPr spc="-105" dirty="0"/>
              <a:t> </a:t>
            </a:r>
            <a:r>
              <a:rPr sz="1800" spc="-5" dirty="0"/>
              <a:t>(Stallings)</a:t>
            </a:r>
            <a:endParaRPr sz="1800" dirty="0"/>
          </a:p>
        </p:txBody>
      </p:sp>
      <p:sp>
        <p:nvSpPr>
          <p:cNvPr id="6" name="object 6"/>
          <p:cNvSpPr/>
          <p:nvPr/>
        </p:nvSpPr>
        <p:spPr>
          <a:xfrm>
            <a:off x="1006754" y="4959096"/>
            <a:ext cx="164591" cy="167639"/>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1336928" y="4827523"/>
            <a:ext cx="7336790" cy="1306195"/>
          </a:xfrm>
          <a:prstGeom prst="rect">
            <a:avLst/>
          </a:prstGeom>
        </p:spPr>
        <p:txBody>
          <a:bodyPr vert="horz" wrap="square" lIns="0" tIns="12700" rIns="0" bIns="0" rtlCol="0">
            <a:spAutoFit/>
          </a:bodyPr>
          <a:lstStyle/>
          <a:p>
            <a:pPr marL="12700" marR="150495">
              <a:lnSpc>
                <a:spcPct val="100000"/>
              </a:lnSpc>
              <a:spcBef>
                <a:spcPts val="100"/>
              </a:spcBef>
            </a:pPr>
            <a:r>
              <a:rPr sz="2000" b="1" dirty="0">
                <a:solidFill>
                  <a:srgbClr val="006666"/>
                </a:solidFill>
                <a:latin typeface="Arial"/>
                <a:cs typeface="Arial"/>
              </a:rPr>
              <a:t>(d) There </a:t>
            </a:r>
            <a:r>
              <a:rPr sz="2000" b="1" spc="-5" dirty="0">
                <a:solidFill>
                  <a:srgbClr val="006666"/>
                </a:solidFill>
                <a:latin typeface="Arial"/>
                <a:cs typeface="Arial"/>
              </a:rPr>
              <a:t>is </a:t>
            </a:r>
            <a:r>
              <a:rPr sz="2000" b="1" dirty="0">
                <a:solidFill>
                  <a:srgbClr val="006666"/>
                </a:solidFill>
                <a:latin typeface="Arial"/>
                <a:cs typeface="Arial"/>
              </a:rPr>
              <a:t>64K hole after loading 3 processes: not</a:t>
            </a:r>
            <a:r>
              <a:rPr sz="2000" b="1" spc="-170" dirty="0">
                <a:solidFill>
                  <a:srgbClr val="006666"/>
                </a:solidFill>
                <a:latin typeface="Arial"/>
                <a:cs typeface="Arial"/>
              </a:rPr>
              <a:t> </a:t>
            </a:r>
            <a:r>
              <a:rPr sz="2000" b="1" dirty="0">
                <a:solidFill>
                  <a:srgbClr val="006666"/>
                </a:solidFill>
                <a:latin typeface="Arial"/>
                <a:cs typeface="Arial"/>
              </a:rPr>
              <a:t>enough  space for other</a:t>
            </a:r>
            <a:r>
              <a:rPr sz="2000" b="1" spc="-45" dirty="0">
                <a:solidFill>
                  <a:srgbClr val="006666"/>
                </a:solidFill>
                <a:latin typeface="Arial"/>
                <a:cs typeface="Arial"/>
              </a:rPr>
              <a:t> </a:t>
            </a:r>
            <a:r>
              <a:rPr sz="2000" b="1" dirty="0">
                <a:solidFill>
                  <a:srgbClr val="006666"/>
                </a:solidFill>
                <a:latin typeface="Arial"/>
                <a:cs typeface="Arial"/>
              </a:rPr>
              <a:t>process</a:t>
            </a:r>
            <a:endParaRPr sz="2000" dirty="0">
              <a:latin typeface="Arial"/>
              <a:cs typeface="Arial"/>
            </a:endParaRPr>
          </a:p>
          <a:p>
            <a:pPr marL="12700" marR="5080">
              <a:lnSpc>
                <a:spcPct val="100000"/>
              </a:lnSpc>
              <a:spcBef>
                <a:spcPts val="480"/>
              </a:spcBef>
            </a:pPr>
            <a:r>
              <a:rPr sz="2000" b="1" dirty="0">
                <a:solidFill>
                  <a:srgbClr val="006666"/>
                </a:solidFill>
                <a:latin typeface="Arial"/>
                <a:cs typeface="Arial"/>
              </a:rPr>
              <a:t>If all proc</a:t>
            </a:r>
            <a:r>
              <a:rPr lang="en-CA" sz="2000" b="1" dirty="0" err="1">
                <a:solidFill>
                  <a:srgbClr val="006666"/>
                </a:solidFill>
                <a:latin typeface="Arial"/>
                <a:cs typeface="Arial"/>
              </a:rPr>
              <a:t>esses</a:t>
            </a:r>
            <a:r>
              <a:rPr sz="2000" b="1" dirty="0">
                <a:solidFill>
                  <a:srgbClr val="006666"/>
                </a:solidFill>
                <a:latin typeface="Arial"/>
                <a:cs typeface="Arial"/>
              </a:rPr>
              <a:t> get stuck </a:t>
            </a:r>
            <a:r>
              <a:rPr sz="1600" b="1" spc="-5" dirty="0">
                <a:solidFill>
                  <a:srgbClr val="006666"/>
                </a:solidFill>
                <a:latin typeface="Arial"/>
                <a:cs typeface="Arial"/>
              </a:rPr>
              <a:t>(e.g. </a:t>
            </a:r>
            <a:r>
              <a:rPr sz="1600" b="1" dirty="0">
                <a:solidFill>
                  <a:srgbClr val="006666"/>
                </a:solidFill>
                <a:latin typeface="Arial"/>
                <a:cs typeface="Arial"/>
              </a:rPr>
              <a:t>waiting </a:t>
            </a:r>
            <a:r>
              <a:rPr sz="1600" b="1" spc="-10" dirty="0">
                <a:solidFill>
                  <a:srgbClr val="006666"/>
                </a:solidFill>
                <a:latin typeface="Arial"/>
                <a:cs typeface="Arial"/>
              </a:rPr>
              <a:t>for </a:t>
            </a:r>
            <a:r>
              <a:rPr sz="1600" b="1" spc="-5" dirty="0">
                <a:solidFill>
                  <a:srgbClr val="006666"/>
                </a:solidFill>
                <a:latin typeface="Arial"/>
                <a:cs typeface="Arial"/>
              </a:rPr>
              <a:t>an </a:t>
            </a:r>
            <a:r>
              <a:rPr sz="1600" b="1" spc="-10" dirty="0">
                <a:solidFill>
                  <a:srgbClr val="006666"/>
                </a:solidFill>
                <a:latin typeface="Arial"/>
                <a:cs typeface="Arial"/>
              </a:rPr>
              <a:t>event), </a:t>
            </a:r>
            <a:r>
              <a:rPr sz="2000" b="1" spc="-5" dirty="0">
                <a:solidFill>
                  <a:srgbClr val="006666"/>
                </a:solidFill>
                <a:latin typeface="Arial"/>
                <a:cs typeface="Arial"/>
              </a:rPr>
              <a:t>P2 </a:t>
            </a:r>
            <a:r>
              <a:rPr sz="2000" b="1" dirty="0">
                <a:solidFill>
                  <a:srgbClr val="006666"/>
                </a:solidFill>
                <a:latin typeface="Arial"/>
                <a:cs typeface="Arial"/>
              </a:rPr>
              <a:t>can </a:t>
            </a:r>
            <a:r>
              <a:rPr sz="2000" b="1" spc="-5" dirty="0">
                <a:solidFill>
                  <a:srgbClr val="006666"/>
                </a:solidFill>
                <a:latin typeface="Arial"/>
                <a:cs typeface="Arial"/>
              </a:rPr>
              <a:t>be </a:t>
            </a:r>
            <a:r>
              <a:rPr sz="2000" b="1" spc="5" dirty="0">
                <a:solidFill>
                  <a:srgbClr val="FF9966"/>
                </a:solidFill>
                <a:latin typeface="Arial"/>
                <a:cs typeface="Arial"/>
              </a:rPr>
              <a:t>swapped  </a:t>
            </a:r>
            <a:r>
              <a:rPr sz="2000" b="1" spc="-5" dirty="0">
                <a:solidFill>
                  <a:srgbClr val="FF9966"/>
                </a:solidFill>
                <a:latin typeface="Arial"/>
                <a:cs typeface="Arial"/>
              </a:rPr>
              <a:t>out </a:t>
            </a:r>
            <a:r>
              <a:rPr sz="2000" b="1" dirty="0">
                <a:solidFill>
                  <a:srgbClr val="006666"/>
                </a:solidFill>
                <a:latin typeface="Arial"/>
                <a:cs typeface="Arial"/>
              </a:rPr>
              <a:t>and </a:t>
            </a:r>
            <a:r>
              <a:rPr sz="2000" b="1" spc="-5" dirty="0">
                <a:solidFill>
                  <a:srgbClr val="FF9966"/>
                </a:solidFill>
                <a:latin typeface="Arial"/>
                <a:cs typeface="Arial"/>
              </a:rPr>
              <a:t>P4 </a:t>
            </a:r>
            <a:r>
              <a:rPr sz="2000" b="1" dirty="0">
                <a:solidFill>
                  <a:srgbClr val="FF9966"/>
                </a:solidFill>
                <a:latin typeface="Arial"/>
                <a:cs typeface="Arial"/>
              </a:rPr>
              <a:t>= 128K </a:t>
            </a:r>
            <a:r>
              <a:rPr sz="2000" b="1" dirty="0">
                <a:solidFill>
                  <a:srgbClr val="006666"/>
                </a:solidFill>
                <a:latin typeface="Arial"/>
                <a:cs typeface="Arial"/>
              </a:rPr>
              <a:t>can </a:t>
            </a:r>
            <a:r>
              <a:rPr sz="2000" b="1" spc="-5" dirty="0">
                <a:solidFill>
                  <a:srgbClr val="006666"/>
                </a:solidFill>
                <a:latin typeface="Arial"/>
                <a:cs typeface="Arial"/>
              </a:rPr>
              <a:t>be</a:t>
            </a:r>
            <a:r>
              <a:rPr sz="2000" b="1" spc="-70" dirty="0">
                <a:solidFill>
                  <a:srgbClr val="006666"/>
                </a:solidFill>
                <a:latin typeface="Arial"/>
                <a:cs typeface="Arial"/>
              </a:rPr>
              <a:t> </a:t>
            </a:r>
            <a:r>
              <a:rPr sz="2000" b="1" dirty="0">
                <a:solidFill>
                  <a:srgbClr val="006666"/>
                </a:solidFill>
                <a:latin typeface="Arial"/>
                <a:cs typeface="Arial"/>
              </a:rPr>
              <a:t>loaded.</a:t>
            </a:r>
            <a:endParaRPr sz="2000" dirty="0">
              <a:latin typeface="Arial"/>
              <a:cs typeface="Arial"/>
            </a:endParaRPr>
          </a:p>
        </p:txBody>
      </p:sp>
      <p:sp>
        <p:nvSpPr>
          <p:cNvPr id="8" name="object 8"/>
          <p:cNvSpPr/>
          <p:nvPr/>
        </p:nvSpPr>
        <p:spPr>
          <a:xfrm>
            <a:off x="1006754" y="5629655"/>
            <a:ext cx="164591" cy="167640"/>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1143000" y="1103490"/>
            <a:ext cx="7620000" cy="3319484"/>
          </a:xfrm>
          <a:prstGeom prst="rect">
            <a:avLst/>
          </a:prstGeom>
          <a:blipFill>
            <a:blip r:embed="rId4" cstate="print"/>
            <a:stretch>
              <a:fillRect/>
            </a:stretch>
          </a:blipFill>
        </p:spPr>
        <p:txBody>
          <a:bodyPr wrap="square" lIns="0" tIns="0" rIns="0" bIns="0" rtlCol="0"/>
          <a:lstStyle/>
          <a:p>
            <a:endParaRPr/>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7</a:t>
            </a: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28</a:t>
            </a:fld>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581770" y="6505447"/>
            <a:ext cx="223520"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9966"/>
                </a:solidFill>
                <a:latin typeface="Arial"/>
                <a:cs typeface="Arial"/>
              </a:rPr>
              <a:t>28</a:t>
            </a:r>
            <a:endParaRPr sz="1400">
              <a:latin typeface="Arial"/>
              <a:cs typeface="Arial"/>
            </a:endParaRPr>
          </a:p>
        </p:txBody>
      </p:sp>
      <p:sp>
        <p:nvSpPr>
          <p:cNvPr id="6" name="object 6"/>
          <p:cNvSpPr txBox="1">
            <a:spLocks noGrp="1"/>
          </p:cNvSpPr>
          <p:nvPr>
            <p:ph type="title"/>
          </p:nvPr>
        </p:nvSpPr>
        <p:spPr>
          <a:xfrm>
            <a:off x="1146454" y="262585"/>
            <a:ext cx="7083146" cy="514350"/>
          </a:xfrm>
          <a:prstGeom prst="rect">
            <a:avLst/>
          </a:prstGeom>
        </p:spPr>
        <p:txBody>
          <a:bodyPr vert="horz" wrap="square" lIns="0" tIns="13335" rIns="0" bIns="0" rtlCol="0">
            <a:spAutoFit/>
          </a:bodyPr>
          <a:lstStyle/>
          <a:p>
            <a:pPr marL="12700">
              <a:lnSpc>
                <a:spcPct val="100000"/>
              </a:lnSpc>
              <a:spcBef>
                <a:spcPts val="105"/>
              </a:spcBef>
            </a:pPr>
            <a:r>
              <a:rPr dirty="0"/>
              <a:t>Dynamic partitions: example</a:t>
            </a:r>
            <a:r>
              <a:rPr spc="-105" dirty="0"/>
              <a:t> </a:t>
            </a:r>
            <a:r>
              <a:rPr sz="1800" spc="-5" dirty="0"/>
              <a:t>(Stallings)</a:t>
            </a:r>
            <a:endParaRPr sz="1800" dirty="0"/>
          </a:p>
        </p:txBody>
      </p:sp>
      <p:sp>
        <p:nvSpPr>
          <p:cNvPr id="7" name="object 7"/>
          <p:cNvSpPr/>
          <p:nvPr/>
        </p:nvSpPr>
        <p:spPr>
          <a:xfrm>
            <a:off x="396849" y="4936235"/>
            <a:ext cx="131063" cy="135636"/>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396849" y="5472684"/>
            <a:ext cx="131063" cy="135636"/>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396849" y="6009132"/>
            <a:ext cx="131063" cy="135636"/>
          </a:xfrm>
          <a:prstGeom prst="rect">
            <a:avLst/>
          </a:prstGeom>
          <a:blipFill>
            <a:blip r:embed="rId3" cstate="print"/>
            <a:stretch>
              <a:fillRect/>
            </a:stretch>
          </a:blipFill>
        </p:spPr>
        <p:txBody>
          <a:bodyPr wrap="square" lIns="0" tIns="0" rIns="0" bIns="0" rtlCol="0"/>
          <a:lstStyle/>
          <a:p>
            <a:endParaRPr/>
          </a:p>
        </p:txBody>
      </p:sp>
      <p:sp>
        <p:nvSpPr>
          <p:cNvPr id="10" name="object 10"/>
          <p:cNvSpPr txBox="1"/>
          <p:nvPr/>
        </p:nvSpPr>
        <p:spPr>
          <a:xfrm>
            <a:off x="727354" y="4830572"/>
            <a:ext cx="8094980" cy="1585595"/>
          </a:xfrm>
          <a:prstGeom prst="rect">
            <a:avLst/>
          </a:prstGeom>
        </p:spPr>
        <p:txBody>
          <a:bodyPr vert="horz" wrap="square" lIns="0" tIns="12065" rIns="0" bIns="0" rtlCol="0">
            <a:spAutoFit/>
          </a:bodyPr>
          <a:lstStyle/>
          <a:p>
            <a:pPr marL="12700" marR="327660">
              <a:lnSpc>
                <a:spcPct val="100000"/>
              </a:lnSpc>
              <a:spcBef>
                <a:spcPts val="95"/>
              </a:spcBef>
            </a:pPr>
            <a:r>
              <a:rPr sz="1600" b="1" spc="-5" dirty="0">
                <a:solidFill>
                  <a:srgbClr val="006666"/>
                </a:solidFill>
                <a:latin typeface="Arial"/>
                <a:cs typeface="Arial"/>
              </a:rPr>
              <a:t>(e-f) </a:t>
            </a:r>
            <a:r>
              <a:rPr sz="1600" b="1" spc="-20" dirty="0">
                <a:solidFill>
                  <a:srgbClr val="006666"/>
                </a:solidFill>
                <a:latin typeface="Arial"/>
                <a:cs typeface="Arial"/>
              </a:rPr>
              <a:t>Pro</a:t>
            </a:r>
            <a:r>
              <a:rPr lang="en-CA" sz="1600" b="1" spc="-20" dirty="0">
                <a:solidFill>
                  <a:srgbClr val="006666"/>
                </a:solidFill>
                <a:latin typeface="Arial"/>
                <a:cs typeface="Arial"/>
              </a:rPr>
              <a:t>cess</a:t>
            </a:r>
            <a:r>
              <a:rPr sz="1600" b="1" spc="-20" dirty="0">
                <a:solidFill>
                  <a:srgbClr val="006666"/>
                </a:solidFill>
                <a:latin typeface="Arial"/>
                <a:cs typeface="Arial"/>
              </a:rPr>
              <a:t> </a:t>
            </a:r>
            <a:r>
              <a:rPr sz="1600" b="1" spc="-5" dirty="0">
                <a:solidFill>
                  <a:srgbClr val="006666"/>
                </a:solidFill>
                <a:latin typeface="Arial"/>
                <a:cs typeface="Arial"/>
              </a:rPr>
              <a:t>2 is suspended, </a:t>
            </a:r>
            <a:r>
              <a:rPr sz="1600" b="1" spc="-20" dirty="0">
                <a:solidFill>
                  <a:srgbClr val="006666"/>
                </a:solidFill>
                <a:latin typeface="Arial"/>
                <a:cs typeface="Arial"/>
              </a:rPr>
              <a:t>Pro</a:t>
            </a:r>
            <a:r>
              <a:rPr lang="en-CA" sz="1600" b="1" spc="-20" dirty="0">
                <a:solidFill>
                  <a:srgbClr val="006666"/>
                </a:solidFill>
                <a:latin typeface="Arial"/>
                <a:cs typeface="Arial"/>
              </a:rPr>
              <a:t>cess</a:t>
            </a:r>
            <a:r>
              <a:rPr sz="1600" b="1" spc="-20" dirty="0">
                <a:solidFill>
                  <a:srgbClr val="006666"/>
                </a:solidFill>
                <a:latin typeface="Arial"/>
                <a:cs typeface="Arial"/>
              </a:rPr>
              <a:t> </a:t>
            </a:r>
            <a:r>
              <a:rPr sz="1600" b="1" spc="-5" dirty="0">
                <a:solidFill>
                  <a:srgbClr val="006666"/>
                </a:solidFill>
                <a:latin typeface="Arial"/>
                <a:cs typeface="Arial"/>
              </a:rPr>
              <a:t>4 is loaded. A hole of 224-128 = 96K is created  (</a:t>
            </a:r>
            <a:r>
              <a:rPr sz="1600" b="1" i="1" spc="-5" dirty="0">
                <a:solidFill>
                  <a:srgbClr val="006666"/>
                </a:solidFill>
                <a:latin typeface="Arial"/>
                <a:cs typeface="Arial"/>
              </a:rPr>
              <a:t>external</a:t>
            </a:r>
            <a:r>
              <a:rPr sz="1600" b="1" i="1" spc="25" dirty="0">
                <a:solidFill>
                  <a:srgbClr val="006666"/>
                </a:solidFill>
                <a:latin typeface="Arial"/>
                <a:cs typeface="Arial"/>
              </a:rPr>
              <a:t> </a:t>
            </a:r>
            <a:r>
              <a:rPr sz="1600" b="1" i="1" spc="-5" dirty="0">
                <a:solidFill>
                  <a:srgbClr val="006666"/>
                </a:solidFill>
                <a:latin typeface="Arial"/>
                <a:cs typeface="Arial"/>
              </a:rPr>
              <a:t>fragmentation</a:t>
            </a:r>
            <a:r>
              <a:rPr sz="1600" b="1" spc="-5" dirty="0">
                <a:solidFill>
                  <a:srgbClr val="006666"/>
                </a:solidFill>
                <a:latin typeface="Arial"/>
                <a:cs typeface="Arial"/>
              </a:rPr>
              <a:t>)</a:t>
            </a:r>
            <a:endParaRPr sz="1600" dirty="0">
              <a:latin typeface="Arial"/>
              <a:cs typeface="Arial"/>
            </a:endParaRPr>
          </a:p>
          <a:p>
            <a:pPr marL="12700" marR="5080">
              <a:lnSpc>
                <a:spcPct val="100000"/>
              </a:lnSpc>
              <a:spcBef>
                <a:spcPts val="384"/>
              </a:spcBef>
            </a:pPr>
            <a:r>
              <a:rPr sz="1600" b="1" spc="-5" dirty="0">
                <a:solidFill>
                  <a:srgbClr val="006666"/>
                </a:solidFill>
                <a:latin typeface="Arial"/>
                <a:cs typeface="Arial"/>
              </a:rPr>
              <a:t>(g-h) P1 ends or it is suspended, P2 is </a:t>
            </a:r>
            <a:r>
              <a:rPr sz="1600" b="1" spc="-10" dirty="0">
                <a:solidFill>
                  <a:srgbClr val="006666"/>
                </a:solidFill>
                <a:latin typeface="Arial"/>
                <a:cs typeface="Arial"/>
              </a:rPr>
              <a:t>put </a:t>
            </a:r>
            <a:r>
              <a:rPr sz="1600" b="1" spc="-5" dirty="0">
                <a:solidFill>
                  <a:srgbClr val="006666"/>
                </a:solidFill>
                <a:latin typeface="Arial"/>
                <a:cs typeface="Arial"/>
              </a:rPr>
              <a:t>back in its place: producing another hole  of 320-224 = 96K</a:t>
            </a:r>
            <a:r>
              <a:rPr sz="1600" b="1" spc="35" dirty="0">
                <a:solidFill>
                  <a:srgbClr val="006666"/>
                </a:solidFill>
                <a:latin typeface="Arial"/>
                <a:cs typeface="Arial"/>
              </a:rPr>
              <a:t> </a:t>
            </a:r>
            <a:r>
              <a:rPr sz="1600" b="1" spc="-10" dirty="0">
                <a:solidFill>
                  <a:srgbClr val="006666"/>
                </a:solidFill>
                <a:latin typeface="Arial"/>
                <a:cs typeface="Arial"/>
              </a:rPr>
              <a:t>...</a:t>
            </a:r>
            <a:endParaRPr sz="1600" dirty="0">
              <a:latin typeface="Arial"/>
              <a:cs typeface="Arial"/>
            </a:endParaRPr>
          </a:p>
          <a:p>
            <a:pPr marL="12700">
              <a:lnSpc>
                <a:spcPct val="100000"/>
              </a:lnSpc>
              <a:spcBef>
                <a:spcPts val="380"/>
              </a:spcBef>
            </a:pPr>
            <a:r>
              <a:rPr sz="1600" b="1" spc="-15" dirty="0">
                <a:solidFill>
                  <a:srgbClr val="006666"/>
                </a:solidFill>
                <a:latin typeface="Arial"/>
                <a:cs typeface="Arial"/>
              </a:rPr>
              <a:t>We have </a:t>
            </a:r>
            <a:r>
              <a:rPr sz="1600" b="1" spc="-5" dirty="0">
                <a:solidFill>
                  <a:srgbClr val="006666"/>
                </a:solidFill>
                <a:latin typeface="Arial"/>
                <a:cs typeface="Arial"/>
              </a:rPr>
              <a:t>3 small holes and probably unused. 96 + 96 + 64 = 256K</a:t>
            </a:r>
            <a:r>
              <a:rPr sz="1600" b="1" spc="275" dirty="0">
                <a:solidFill>
                  <a:srgbClr val="006666"/>
                </a:solidFill>
                <a:latin typeface="Arial"/>
                <a:cs typeface="Arial"/>
              </a:rPr>
              <a:t> </a:t>
            </a:r>
            <a:r>
              <a:rPr sz="1600" b="1" spc="-5" dirty="0">
                <a:solidFill>
                  <a:srgbClr val="006666"/>
                </a:solidFill>
                <a:latin typeface="Arial"/>
                <a:cs typeface="Arial"/>
              </a:rPr>
              <a:t>external</a:t>
            </a:r>
            <a:endParaRPr sz="1600" dirty="0">
              <a:latin typeface="Arial"/>
              <a:cs typeface="Arial"/>
            </a:endParaRPr>
          </a:p>
          <a:p>
            <a:pPr marL="12700">
              <a:lnSpc>
                <a:spcPct val="100000"/>
              </a:lnSpc>
            </a:pPr>
            <a:r>
              <a:rPr sz="1600" b="1" spc="-5" dirty="0">
                <a:solidFill>
                  <a:srgbClr val="006666"/>
                </a:solidFill>
                <a:latin typeface="Arial"/>
                <a:cs typeface="Arial"/>
              </a:rPr>
              <a:t>fragmentation</a:t>
            </a:r>
            <a:endParaRPr sz="1600" dirty="0">
              <a:latin typeface="Arial"/>
              <a:cs typeface="Arial"/>
            </a:endParaRPr>
          </a:p>
        </p:txBody>
      </p:sp>
      <p:sp>
        <p:nvSpPr>
          <p:cNvPr id="11" name="object 11"/>
          <p:cNvSpPr/>
          <p:nvPr/>
        </p:nvSpPr>
        <p:spPr>
          <a:xfrm>
            <a:off x="396849" y="6545884"/>
            <a:ext cx="131063" cy="135636"/>
          </a:xfrm>
          <a:prstGeom prst="rect">
            <a:avLst/>
          </a:prstGeom>
          <a:blipFill>
            <a:blip r:embed="rId3" cstate="print"/>
            <a:stretch>
              <a:fillRect/>
            </a:stretch>
          </a:blipFill>
        </p:spPr>
        <p:txBody>
          <a:bodyPr wrap="square" lIns="0" tIns="0" rIns="0" bIns="0" rtlCol="0"/>
          <a:lstStyle/>
          <a:p>
            <a:endParaRPr/>
          </a:p>
        </p:txBody>
      </p:sp>
      <p:sp>
        <p:nvSpPr>
          <p:cNvPr id="12" name="object 12"/>
          <p:cNvSpPr txBox="1"/>
          <p:nvPr/>
        </p:nvSpPr>
        <p:spPr>
          <a:xfrm>
            <a:off x="53949" y="6440220"/>
            <a:ext cx="5153660" cy="269240"/>
          </a:xfrm>
          <a:prstGeom prst="rect">
            <a:avLst/>
          </a:prstGeom>
        </p:spPr>
        <p:txBody>
          <a:bodyPr vert="horz" wrap="square" lIns="0" tIns="12065" rIns="0" bIns="0" rtlCol="0">
            <a:spAutoFit/>
          </a:bodyPr>
          <a:lstStyle/>
          <a:p>
            <a:pPr marL="38100">
              <a:lnSpc>
                <a:spcPct val="100000"/>
              </a:lnSpc>
              <a:spcBef>
                <a:spcPts val="95"/>
              </a:spcBef>
            </a:pPr>
            <a:r>
              <a:rPr sz="2100" baseline="-11904" dirty="0">
                <a:solidFill>
                  <a:srgbClr val="FF9966"/>
                </a:solidFill>
                <a:latin typeface="Arial"/>
                <a:cs typeface="Arial"/>
              </a:rPr>
              <a:t>Module </a:t>
            </a:r>
            <a:r>
              <a:rPr sz="2100" spc="-89" baseline="-11904" dirty="0">
                <a:solidFill>
                  <a:srgbClr val="FF9966"/>
                </a:solidFill>
                <a:latin typeface="Arial"/>
                <a:cs typeface="Arial"/>
              </a:rPr>
              <a:t>7</a:t>
            </a:r>
            <a:r>
              <a:rPr sz="1600" b="1" spc="-60" dirty="0">
                <a:solidFill>
                  <a:srgbClr val="FF9966"/>
                </a:solidFill>
                <a:latin typeface="Arial"/>
                <a:cs typeface="Arial"/>
              </a:rPr>
              <a:t>COMPRESSION </a:t>
            </a:r>
            <a:r>
              <a:rPr sz="1600" b="1" spc="-5" dirty="0">
                <a:solidFill>
                  <a:srgbClr val="006666"/>
                </a:solidFill>
                <a:latin typeface="Arial"/>
                <a:cs typeface="Arial"/>
              </a:rPr>
              <a:t>to make a single hole of</a:t>
            </a:r>
            <a:r>
              <a:rPr sz="1600" b="1" spc="145" dirty="0">
                <a:solidFill>
                  <a:srgbClr val="006666"/>
                </a:solidFill>
                <a:latin typeface="Arial"/>
                <a:cs typeface="Arial"/>
              </a:rPr>
              <a:t> </a:t>
            </a:r>
            <a:r>
              <a:rPr sz="1600" b="1" spc="-5" dirty="0">
                <a:solidFill>
                  <a:srgbClr val="006666"/>
                </a:solidFill>
                <a:latin typeface="Arial"/>
                <a:cs typeface="Arial"/>
              </a:rPr>
              <a:t>256K</a:t>
            </a:r>
            <a:endParaRPr sz="1600">
              <a:latin typeface="Arial"/>
              <a:cs typeface="Arial"/>
            </a:endParaRPr>
          </a:p>
        </p:txBody>
      </p:sp>
      <p:grpSp>
        <p:nvGrpSpPr>
          <p:cNvPr id="13" name="object 13"/>
          <p:cNvGrpSpPr/>
          <p:nvPr/>
        </p:nvGrpSpPr>
        <p:grpSpPr>
          <a:xfrm>
            <a:off x="990600" y="914400"/>
            <a:ext cx="7924800" cy="3967479"/>
            <a:chOff x="990600" y="914400"/>
            <a:chExt cx="7924800" cy="3967479"/>
          </a:xfrm>
        </p:grpSpPr>
        <p:sp>
          <p:nvSpPr>
            <p:cNvPr id="14" name="object 14"/>
            <p:cNvSpPr/>
            <p:nvPr/>
          </p:nvSpPr>
          <p:spPr>
            <a:xfrm>
              <a:off x="990600" y="914400"/>
              <a:ext cx="7924800" cy="3966972"/>
            </a:xfrm>
            <a:prstGeom prst="rect">
              <a:avLst/>
            </a:prstGeom>
            <a:blipFill>
              <a:blip r:embed="rId4" cstate="print"/>
              <a:stretch>
                <a:fillRect/>
              </a:stretch>
            </a:blipFill>
          </p:spPr>
          <p:txBody>
            <a:bodyPr wrap="square" lIns="0" tIns="0" rIns="0" bIns="0" rtlCol="0"/>
            <a:lstStyle/>
            <a:p>
              <a:endParaRPr/>
            </a:p>
          </p:txBody>
        </p:sp>
        <p:sp>
          <p:nvSpPr>
            <p:cNvPr id="15" name="object 15"/>
            <p:cNvSpPr/>
            <p:nvPr/>
          </p:nvSpPr>
          <p:spPr>
            <a:xfrm>
              <a:off x="3802507" y="1854072"/>
              <a:ext cx="26670" cy="4445"/>
            </a:xfrm>
            <a:custGeom>
              <a:avLst/>
              <a:gdLst/>
              <a:ahLst/>
              <a:cxnLst/>
              <a:rect l="l" t="t" r="r" b="b"/>
              <a:pathLst>
                <a:path w="26670" h="4444">
                  <a:moveTo>
                    <a:pt x="3175" y="3555"/>
                  </a:moveTo>
                  <a:lnTo>
                    <a:pt x="2158" y="2286"/>
                  </a:lnTo>
                  <a:lnTo>
                    <a:pt x="1015" y="1142"/>
                  </a:lnTo>
                  <a:lnTo>
                    <a:pt x="0" y="0"/>
                  </a:lnTo>
                  <a:lnTo>
                    <a:pt x="6701" y="585"/>
                  </a:lnTo>
                  <a:lnTo>
                    <a:pt x="13319" y="1730"/>
                  </a:lnTo>
                  <a:lnTo>
                    <a:pt x="19913" y="3089"/>
                  </a:lnTo>
                  <a:lnTo>
                    <a:pt x="26542" y="4317"/>
                  </a:lnTo>
                </a:path>
              </a:pathLst>
            </a:custGeom>
            <a:ln w="19051">
              <a:solidFill>
                <a:srgbClr val="339966"/>
              </a:solidFill>
            </a:ln>
          </p:spPr>
          <p:txBody>
            <a:bodyPr wrap="square" lIns="0" tIns="0" rIns="0" bIns="0" rtlCol="0"/>
            <a:lstStyle/>
            <a:p>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6891122" cy="514350"/>
          </a:xfrm>
          <a:prstGeom prst="rect">
            <a:avLst/>
          </a:prstGeom>
        </p:spPr>
        <p:txBody>
          <a:bodyPr vert="horz" wrap="square" lIns="0" tIns="13335" rIns="0" bIns="0" rtlCol="0">
            <a:spAutoFit/>
          </a:bodyPr>
          <a:lstStyle/>
          <a:p>
            <a:pPr marL="12700">
              <a:lnSpc>
                <a:spcPct val="100000"/>
              </a:lnSpc>
              <a:spcBef>
                <a:spcPts val="105"/>
              </a:spcBef>
            </a:pPr>
            <a:r>
              <a:rPr spc="-5" dirty="0"/>
              <a:t>Memory </a:t>
            </a:r>
            <a:r>
              <a:rPr dirty="0"/>
              <a:t>management:</a:t>
            </a:r>
            <a:r>
              <a:rPr spc="-65" dirty="0"/>
              <a:t> </a:t>
            </a:r>
            <a:r>
              <a:rPr dirty="0"/>
              <a:t>objectives</a:t>
            </a:r>
          </a:p>
        </p:txBody>
      </p:sp>
      <p:sp>
        <p:nvSpPr>
          <p:cNvPr id="4" name="object 4"/>
          <p:cNvSpPr/>
          <p:nvPr/>
        </p:nvSpPr>
        <p:spPr>
          <a:xfrm>
            <a:off x="1006754" y="1497202"/>
            <a:ext cx="228600" cy="237744"/>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006754" y="2009520"/>
            <a:ext cx="228600" cy="237743"/>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463928" y="3695446"/>
            <a:ext cx="320040" cy="330707"/>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463928" y="4566869"/>
            <a:ext cx="320040" cy="331012"/>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1921129" y="5065776"/>
            <a:ext cx="256031" cy="263652"/>
          </a:xfrm>
          <a:prstGeom prst="rect">
            <a:avLst/>
          </a:prstGeom>
          <a:blipFill>
            <a:blip r:embed="rId5" cstate="print"/>
            <a:stretch>
              <a:fillRect/>
            </a:stretch>
          </a:blipFill>
        </p:spPr>
        <p:txBody>
          <a:bodyPr wrap="square" lIns="0" tIns="0" rIns="0" bIns="0" rtlCol="0"/>
          <a:lstStyle/>
          <a:p>
            <a:endParaRPr/>
          </a:p>
        </p:txBody>
      </p:sp>
      <p:sp>
        <p:nvSpPr>
          <p:cNvPr id="9" name="object 9"/>
          <p:cNvSpPr txBox="1"/>
          <p:nvPr/>
        </p:nvSpPr>
        <p:spPr>
          <a:xfrm>
            <a:off x="1336928" y="1233703"/>
            <a:ext cx="7006590" cy="4119245"/>
          </a:xfrm>
          <a:prstGeom prst="rect">
            <a:avLst/>
          </a:prstGeom>
        </p:spPr>
        <p:txBody>
          <a:bodyPr vert="horz" wrap="square" lIns="0" tIns="98425" rIns="0" bIns="0" rtlCol="0">
            <a:spAutoFit/>
          </a:bodyPr>
          <a:lstStyle/>
          <a:p>
            <a:pPr marL="12700">
              <a:lnSpc>
                <a:spcPct val="100000"/>
              </a:lnSpc>
              <a:spcBef>
                <a:spcPts val="775"/>
              </a:spcBef>
            </a:pPr>
            <a:r>
              <a:rPr sz="2800" b="1" spc="-5" dirty="0">
                <a:solidFill>
                  <a:srgbClr val="006666"/>
                </a:solidFill>
                <a:latin typeface="Arial"/>
                <a:cs typeface="Arial"/>
              </a:rPr>
              <a:t>Main memory usage optimization =</a:t>
            </a:r>
            <a:r>
              <a:rPr sz="2800" b="1" spc="60" dirty="0">
                <a:solidFill>
                  <a:srgbClr val="006666"/>
                </a:solidFill>
                <a:latin typeface="Arial"/>
                <a:cs typeface="Arial"/>
              </a:rPr>
              <a:t> </a:t>
            </a:r>
            <a:r>
              <a:rPr sz="2800" b="1" spc="-5" dirty="0">
                <a:solidFill>
                  <a:srgbClr val="006666"/>
                </a:solidFill>
                <a:latin typeface="Arial"/>
                <a:cs typeface="Arial"/>
              </a:rPr>
              <a:t>RAM</a:t>
            </a:r>
            <a:endParaRPr sz="2800">
              <a:latin typeface="Arial"/>
              <a:cs typeface="Arial"/>
            </a:endParaRPr>
          </a:p>
          <a:p>
            <a:pPr marL="12700" marR="5080">
              <a:lnSpc>
                <a:spcPct val="100000"/>
              </a:lnSpc>
              <a:spcBef>
                <a:spcPts val="670"/>
              </a:spcBef>
            </a:pPr>
            <a:r>
              <a:rPr sz="2800" b="1" spc="-10" dirty="0">
                <a:solidFill>
                  <a:srgbClr val="006666"/>
                </a:solidFill>
                <a:latin typeface="Arial"/>
                <a:cs typeface="Arial"/>
              </a:rPr>
              <a:t>The </a:t>
            </a:r>
            <a:r>
              <a:rPr sz="2800" b="1" spc="-5" dirty="0">
                <a:solidFill>
                  <a:srgbClr val="006666"/>
                </a:solidFill>
                <a:latin typeface="Arial"/>
                <a:cs typeface="Arial"/>
              </a:rPr>
              <a:t>greatest possible number of active  processes must be kept there, in order to  optimize the operation of the </a:t>
            </a:r>
            <a:r>
              <a:rPr sz="2800" b="1" spc="-10" dirty="0">
                <a:solidFill>
                  <a:srgbClr val="006666"/>
                </a:solidFill>
                <a:latin typeface="Arial"/>
                <a:cs typeface="Arial"/>
              </a:rPr>
              <a:t>system </a:t>
            </a:r>
            <a:r>
              <a:rPr sz="2800" b="1" spc="-5" dirty="0">
                <a:solidFill>
                  <a:srgbClr val="006666"/>
                </a:solidFill>
                <a:latin typeface="Arial"/>
                <a:cs typeface="Arial"/>
              </a:rPr>
              <a:t>in  multiprogramming</a:t>
            </a:r>
            <a:endParaRPr sz="2800">
              <a:latin typeface="Arial"/>
              <a:cs typeface="Arial"/>
            </a:endParaRPr>
          </a:p>
          <a:p>
            <a:pPr marL="413384" marR="1106170">
              <a:lnSpc>
                <a:spcPct val="100000"/>
              </a:lnSpc>
              <a:spcBef>
                <a:spcPts val="635"/>
              </a:spcBef>
            </a:pPr>
            <a:r>
              <a:rPr sz="2600" dirty="0">
                <a:solidFill>
                  <a:srgbClr val="006666"/>
                </a:solidFill>
                <a:latin typeface="Arial"/>
                <a:cs typeface="Arial"/>
              </a:rPr>
              <a:t>keep the system as busy as</a:t>
            </a:r>
            <a:r>
              <a:rPr sz="2600" spc="-50" dirty="0">
                <a:solidFill>
                  <a:srgbClr val="006666"/>
                </a:solidFill>
                <a:latin typeface="Arial"/>
                <a:cs typeface="Arial"/>
              </a:rPr>
              <a:t> </a:t>
            </a:r>
            <a:r>
              <a:rPr sz="2600" dirty="0">
                <a:solidFill>
                  <a:srgbClr val="006666"/>
                </a:solidFill>
                <a:latin typeface="Arial"/>
                <a:cs typeface="Arial"/>
              </a:rPr>
              <a:t>possible,  especially the</a:t>
            </a:r>
            <a:r>
              <a:rPr sz="2600" spc="-35" dirty="0">
                <a:solidFill>
                  <a:srgbClr val="006666"/>
                </a:solidFill>
                <a:latin typeface="Arial"/>
                <a:cs typeface="Arial"/>
              </a:rPr>
              <a:t> </a:t>
            </a:r>
            <a:r>
              <a:rPr sz="2600" dirty="0">
                <a:solidFill>
                  <a:srgbClr val="006666"/>
                </a:solidFill>
                <a:latin typeface="Arial"/>
                <a:cs typeface="Arial"/>
              </a:rPr>
              <a:t>CPU</a:t>
            </a:r>
            <a:endParaRPr sz="2600">
              <a:latin typeface="Arial"/>
              <a:cs typeface="Arial"/>
            </a:endParaRPr>
          </a:p>
          <a:p>
            <a:pPr marL="413384">
              <a:lnSpc>
                <a:spcPct val="100000"/>
              </a:lnSpc>
              <a:spcBef>
                <a:spcPts val="625"/>
              </a:spcBef>
            </a:pPr>
            <a:r>
              <a:rPr sz="2600" dirty="0">
                <a:solidFill>
                  <a:srgbClr val="006666"/>
                </a:solidFill>
                <a:latin typeface="Arial"/>
                <a:cs typeface="Arial"/>
              </a:rPr>
              <a:t>adapt </a:t>
            </a:r>
            <a:r>
              <a:rPr sz="2600" spc="-5" dirty="0">
                <a:solidFill>
                  <a:srgbClr val="006666"/>
                </a:solidFill>
                <a:latin typeface="Arial"/>
                <a:cs typeface="Arial"/>
              </a:rPr>
              <a:t>to </a:t>
            </a:r>
            <a:r>
              <a:rPr sz="2600" dirty="0">
                <a:solidFill>
                  <a:srgbClr val="006666"/>
                </a:solidFill>
                <a:latin typeface="Arial"/>
                <a:cs typeface="Arial"/>
              </a:rPr>
              <a:t>user memory</a:t>
            </a:r>
            <a:r>
              <a:rPr sz="2600" spc="-35" dirty="0">
                <a:solidFill>
                  <a:srgbClr val="006666"/>
                </a:solidFill>
                <a:latin typeface="Arial"/>
                <a:cs typeface="Arial"/>
              </a:rPr>
              <a:t> </a:t>
            </a:r>
            <a:r>
              <a:rPr sz="2600" dirty="0">
                <a:solidFill>
                  <a:srgbClr val="006666"/>
                </a:solidFill>
                <a:latin typeface="Arial"/>
                <a:cs typeface="Arial"/>
              </a:rPr>
              <a:t>needs</a:t>
            </a:r>
            <a:endParaRPr sz="2600">
              <a:latin typeface="Arial"/>
              <a:cs typeface="Arial"/>
            </a:endParaRPr>
          </a:p>
          <a:p>
            <a:pPr marL="812800">
              <a:lnSpc>
                <a:spcPct val="100000"/>
              </a:lnSpc>
              <a:spcBef>
                <a:spcPts val="585"/>
              </a:spcBef>
            </a:pPr>
            <a:r>
              <a:rPr sz="2400" spc="-5" dirty="0">
                <a:solidFill>
                  <a:srgbClr val="006666"/>
                </a:solidFill>
                <a:latin typeface="Arial"/>
                <a:cs typeface="Arial"/>
              </a:rPr>
              <a:t>dynamic allocation as</a:t>
            </a:r>
            <a:r>
              <a:rPr sz="2400" spc="40" dirty="0">
                <a:solidFill>
                  <a:srgbClr val="006666"/>
                </a:solidFill>
                <a:latin typeface="Arial"/>
                <a:cs typeface="Arial"/>
              </a:rPr>
              <a:t> </a:t>
            </a:r>
            <a:r>
              <a:rPr sz="2400" spc="-5" dirty="0">
                <a:solidFill>
                  <a:srgbClr val="006666"/>
                </a:solidFill>
                <a:latin typeface="Arial"/>
                <a:cs typeface="Arial"/>
              </a:rPr>
              <a:t>needed</a:t>
            </a:r>
            <a:endParaRPr sz="2400">
              <a:latin typeface="Arial"/>
              <a:cs typeface="Arial"/>
            </a:endParaRPr>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7</a:t>
            </a:r>
          </a:p>
        </p:txBody>
      </p:sp>
      <p:sp>
        <p:nvSpPr>
          <p:cNvPr id="11" name="object 11"/>
          <p:cNvSpPr txBox="1"/>
          <p:nvPr/>
        </p:nvSpPr>
        <p:spPr>
          <a:xfrm>
            <a:off x="8581770" y="6522338"/>
            <a:ext cx="125095" cy="224790"/>
          </a:xfrm>
          <a:prstGeom prst="rect">
            <a:avLst/>
          </a:prstGeom>
        </p:spPr>
        <p:txBody>
          <a:bodyPr vert="horz" wrap="square" lIns="0" tIns="0" rIns="0" bIns="0" rtlCol="0">
            <a:spAutoFit/>
          </a:bodyPr>
          <a:lstStyle/>
          <a:p>
            <a:pPr marL="12700">
              <a:lnSpc>
                <a:spcPts val="1650"/>
              </a:lnSpc>
            </a:pPr>
            <a:fld id="{81D60167-4931-47E6-BA6A-407CBD079E47}" type="slidenum">
              <a:rPr sz="1400" dirty="0">
                <a:solidFill>
                  <a:srgbClr val="FF9966"/>
                </a:solidFill>
                <a:latin typeface="Arial"/>
                <a:cs typeface="Arial"/>
              </a:rPr>
              <a:t>3</a:t>
            </a:fld>
            <a:endParaRPr sz="1400">
              <a:latin typeface="Arial"/>
              <a:cs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230225" y="0"/>
            <a:ext cx="4305300" cy="855344"/>
          </a:xfrm>
          <a:prstGeom prst="rect">
            <a:avLst/>
          </a:prstGeom>
        </p:spPr>
        <p:txBody>
          <a:bodyPr vert="horz" wrap="square" lIns="0" tIns="159385" rIns="0" bIns="0" rtlCol="0">
            <a:spAutoFit/>
          </a:bodyPr>
          <a:lstStyle/>
          <a:p>
            <a:pPr marL="12700" marR="5080">
              <a:lnSpc>
                <a:spcPct val="70000"/>
              </a:lnSpc>
              <a:spcBef>
                <a:spcPts val="1255"/>
              </a:spcBef>
            </a:pPr>
            <a:r>
              <a:rPr dirty="0"/>
              <a:t>Placement Algorithm</a:t>
            </a:r>
            <a:r>
              <a:rPr spc="-204" dirty="0"/>
              <a:t> </a:t>
            </a:r>
            <a:r>
              <a:rPr spc="-5" dirty="0"/>
              <a:t>in </a:t>
            </a:r>
            <a:r>
              <a:rPr dirty="0"/>
              <a:t>dynamic</a:t>
            </a:r>
            <a:r>
              <a:rPr spc="-35" dirty="0"/>
              <a:t> </a:t>
            </a:r>
            <a:r>
              <a:rPr spc="-5" dirty="0"/>
              <a:t>allocation</a:t>
            </a:r>
          </a:p>
        </p:txBody>
      </p:sp>
      <p:sp>
        <p:nvSpPr>
          <p:cNvPr id="9" name="object 9"/>
          <p:cNvSpPr/>
          <p:nvPr/>
        </p:nvSpPr>
        <p:spPr>
          <a:xfrm>
            <a:off x="395325" y="1169542"/>
            <a:ext cx="198120" cy="202691"/>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395325" y="1974214"/>
            <a:ext cx="198120" cy="202691"/>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395325" y="3144901"/>
            <a:ext cx="198120" cy="202691"/>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852525" y="3489020"/>
            <a:ext cx="271272" cy="280720"/>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852525" y="4227321"/>
            <a:ext cx="271272" cy="280415"/>
          </a:xfrm>
          <a:prstGeom prst="rect">
            <a:avLst/>
          </a:prstGeom>
          <a:blipFill>
            <a:blip r:embed="rId4" cstate="print"/>
            <a:stretch>
              <a:fillRect/>
            </a:stretch>
          </a:blipFill>
        </p:spPr>
        <p:txBody>
          <a:bodyPr wrap="square" lIns="0" tIns="0" rIns="0" bIns="0" rtlCol="0"/>
          <a:lstStyle/>
          <a:p>
            <a:endParaRPr/>
          </a:p>
        </p:txBody>
      </p:sp>
      <p:sp>
        <p:nvSpPr>
          <p:cNvPr id="14" name="object 14"/>
          <p:cNvSpPr/>
          <p:nvPr/>
        </p:nvSpPr>
        <p:spPr>
          <a:xfrm>
            <a:off x="852525" y="4964633"/>
            <a:ext cx="271272" cy="280720"/>
          </a:xfrm>
          <a:prstGeom prst="rect">
            <a:avLst/>
          </a:prstGeom>
          <a:blipFill>
            <a:blip r:embed="rId4" cstate="print"/>
            <a:stretch>
              <a:fillRect/>
            </a:stretch>
          </a:blipFill>
        </p:spPr>
        <p:txBody>
          <a:bodyPr wrap="square" lIns="0" tIns="0" rIns="0" bIns="0" rtlCol="0"/>
          <a:lstStyle/>
          <a:p>
            <a:endParaRPr/>
          </a:p>
        </p:txBody>
      </p:sp>
      <p:sp>
        <p:nvSpPr>
          <p:cNvPr id="15" name="object 15"/>
          <p:cNvSpPr txBox="1"/>
          <p:nvPr/>
        </p:nvSpPr>
        <p:spPr>
          <a:xfrm>
            <a:off x="725525" y="1015110"/>
            <a:ext cx="3614420" cy="4579620"/>
          </a:xfrm>
          <a:prstGeom prst="rect">
            <a:avLst/>
          </a:prstGeom>
        </p:spPr>
        <p:txBody>
          <a:bodyPr vert="horz" wrap="square" lIns="0" tIns="12700" rIns="0" bIns="0" rtlCol="0">
            <a:spAutoFit/>
          </a:bodyPr>
          <a:lstStyle/>
          <a:p>
            <a:pPr marL="12700" marR="93345">
              <a:lnSpc>
                <a:spcPct val="100000"/>
              </a:lnSpc>
              <a:spcBef>
                <a:spcPts val="100"/>
              </a:spcBef>
            </a:pPr>
            <a:r>
              <a:rPr sz="2400" b="1" dirty="0">
                <a:solidFill>
                  <a:srgbClr val="006666"/>
                </a:solidFill>
                <a:latin typeface="Arial"/>
                <a:cs typeface="Arial"/>
              </a:rPr>
              <a:t>to </a:t>
            </a:r>
            <a:r>
              <a:rPr sz="2400" b="1" spc="-5" dirty="0">
                <a:solidFill>
                  <a:srgbClr val="006666"/>
                </a:solidFill>
                <a:latin typeface="Arial"/>
                <a:cs typeface="Arial"/>
              </a:rPr>
              <a:t>decide </a:t>
            </a:r>
            <a:r>
              <a:rPr sz="2400" b="1" dirty="0">
                <a:solidFill>
                  <a:srgbClr val="006666"/>
                </a:solidFill>
                <a:latin typeface="Arial"/>
                <a:cs typeface="Arial"/>
              </a:rPr>
              <a:t>the location</a:t>
            </a:r>
            <a:r>
              <a:rPr sz="2400" b="1" spc="-125" dirty="0">
                <a:solidFill>
                  <a:srgbClr val="006666"/>
                </a:solidFill>
                <a:latin typeface="Arial"/>
                <a:cs typeface="Arial"/>
              </a:rPr>
              <a:t> </a:t>
            </a:r>
            <a:r>
              <a:rPr sz="2400" b="1" dirty="0">
                <a:solidFill>
                  <a:srgbClr val="006666"/>
                </a:solidFill>
                <a:latin typeface="Arial"/>
                <a:cs typeface="Arial"/>
              </a:rPr>
              <a:t>of  the </a:t>
            </a:r>
            <a:r>
              <a:rPr sz="2400" b="1" spc="-5" dirty="0">
                <a:solidFill>
                  <a:srgbClr val="006666"/>
                </a:solidFill>
                <a:latin typeface="Arial"/>
                <a:cs typeface="Arial"/>
              </a:rPr>
              <a:t>next</a:t>
            </a:r>
            <a:r>
              <a:rPr sz="2400" b="1" spc="-15" dirty="0">
                <a:solidFill>
                  <a:srgbClr val="006666"/>
                </a:solidFill>
                <a:latin typeface="Arial"/>
                <a:cs typeface="Arial"/>
              </a:rPr>
              <a:t> </a:t>
            </a:r>
            <a:r>
              <a:rPr sz="2400" b="1" spc="-5" dirty="0">
                <a:solidFill>
                  <a:srgbClr val="006666"/>
                </a:solidFill>
                <a:latin typeface="Arial"/>
                <a:cs typeface="Arial"/>
              </a:rPr>
              <a:t>process</a:t>
            </a:r>
            <a:endParaRPr sz="2400">
              <a:latin typeface="Arial"/>
              <a:cs typeface="Arial"/>
            </a:endParaRPr>
          </a:p>
          <a:p>
            <a:pPr marL="12700" marR="731520">
              <a:lnSpc>
                <a:spcPct val="100000"/>
              </a:lnSpc>
              <a:spcBef>
                <a:spcPts val="575"/>
              </a:spcBef>
            </a:pPr>
            <a:r>
              <a:rPr sz="2400" b="1" dirty="0">
                <a:solidFill>
                  <a:srgbClr val="006666"/>
                </a:solidFill>
                <a:latin typeface="Arial"/>
                <a:cs typeface="Arial"/>
              </a:rPr>
              <a:t>Goal: </a:t>
            </a:r>
            <a:r>
              <a:rPr sz="2400" b="1" spc="-5" dirty="0">
                <a:solidFill>
                  <a:srgbClr val="FF9966"/>
                </a:solidFill>
                <a:latin typeface="Arial"/>
                <a:cs typeface="Arial"/>
              </a:rPr>
              <a:t>reduce  compression</a:t>
            </a:r>
            <a:r>
              <a:rPr sz="2400" b="1" spc="-55" dirty="0">
                <a:solidFill>
                  <a:srgbClr val="FF9966"/>
                </a:solidFill>
                <a:latin typeface="Arial"/>
                <a:cs typeface="Arial"/>
              </a:rPr>
              <a:t> </a:t>
            </a:r>
            <a:r>
              <a:rPr sz="2400" b="1" dirty="0">
                <a:solidFill>
                  <a:srgbClr val="FF9966"/>
                </a:solidFill>
                <a:latin typeface="Arial"/>
                <a:cs typeface="Arial"/>
              </a:rPr>
              <a:t>usage  </a:t>
            </a:r>
            <a:r>
              <a:rPr sz="2400" b="1" spc="-5" dirty="0">
                <a:solidFill>
                  <a:srgbClr val="006666"/>
                </a:solidFill>
                <a:latin typeface="Arial"/>
                <a:cs typeface="Arial"/>
              </a:rPr>
              <a:t>(takes</a:t>
            </a:r>
            <a:r>
              <a:rPr sz="2400" b="1" spc="-10" dirty="0">
                <a:solidFill>
                  <a:srgbClr val="006666"/>
                </a:solidFill>
                <a:latin typeface="Arial"/>
                <a:cs typeface="Arial"/>
              </a:rPr>
              <a:t> </a:t>
            </a:r>
            <a:r>
              <a:rPr sz="2400" b="1" dirty="0">
                <a:solidFill>
                  <a:srgbClr val="006666"/>
                </a:solidFill>
                <a:latin typeface="Arial"/>
                <a:cs typeface="Arial"/>
              </a:rPr>
              <a:t>time...)</a:t>
            </a:r>
            <a:endParaRPr sz="2400">
              <a:latin typeface="Arial"/>
              <a:cs typeface="Arial"/>
            </a:endParaRPr>
          </a:p>
          <a:p>
            <a:pPr marL="413384" marR="612140" indent="-401320">
              <a:lnSpc>
                <a:spcPct val="109200"/>
              </a:lnSpc>
              <a:spcBef>
                <a:spcPts val="315"/>
              </a:spcBef>
            </a:pPr>
            <a:r>
              <a:rPr sz="2400" b="1" spc="-5" dirty="0">
                <a:solidFill>
                  <a:srgbClr val="006666"/>
                </a:solidFill>
                <a:latin typeface="Arial"/>
                <a:cs typeface="Arial"/>
              </a:rPr>
              <a:t>Possible choices:  </a:t>
            </a:r>
            <a:r>
              <a:rPr sz="2200" spc="-5" dirty="0">
                <a:solidFill>
                  <a:srgbClr val="FF9966"/>
                </a:solidFill>
                <a:latin typeface="Arial"/>
                <a:cs typeface="Arial"/>
              </a:rPr>
              <a:t>“Best-fit”</a:t>
            </a:r>
            <a:r>
              <a:rPr sz="2200" spc="-5" dirty="0">
                <a:solidFill>
                  <a:srgbClr val="006666"/>
                </a:solidFill>
                <a:latin typeface="Arial"/>
                <a:cs typeface="Arial"/>
              </a:rPr>
              <a:t>: choose the  smallest hole</a:t>
            </a:r>
            <a:endParaRPr sz="2200">
              <a:latin typeface="Arial"/>
              <a:cs typeface="Arial"/>
            </a:endParaRPr>
          </a:p>
          <a:p>
            <a:pPr marL="413384" marR="35560">
              <a:lnSpc>
                <a:spcPct val="100000"/>
              </a:lnSpc>
              <a:spcBef>
                <a:spcPts val="525"/>
              </a:spcBef>
            </a:pPr>
            <a:r>
              <a:rPr sz="2200" spc="-5" dirty="0">
                <a:solidFill>
                  <a:srgbClr val="FF9966"/>
                </a:solidFill>
                <a:latin typeface="Arial"/>
                <a:cs typeface="Arial"/>
              </a:rPr>
              <a:t>“First-fit”</a:t>
            </a:r>
            <a:r>
              <a:rPr sz="2200" spc="-5" dirty="0">
                <a:solidFill>
                  <a:srgbClr val="006666"/>
                </a:solidFill>
                <a:latin typeface="Arial"/>
                <a:cs typeface="Arial"/>
              </a:rPr>
              <a:t>: choose 1st hole  from the</a:t>
            </a:r>
            <a:r>
              <a:rPr sz="2200" spc="15" dirty="0">
                <a:solidFill>
                  <a:srgbClr val="006666"/>
                </a:solidFill>
                <a:latin typeface="Arial"/>
                <a:cs typeface="Arial"/>
              </a:rPr>
              <a:t> </a:t>
            </a:r>
            <a:r>
              <a:rPr sz="2200" spc="-5" dirty="0">
                <a:solidFill>
                  <a:srgbClr val="006666"/>
                </a:solidFill>
                <a:latin typeface="Arial"/>
                <a:cs typeface="Arial"/>
              </a:rPr>
              <a:t>beginning</a:t>
            </a:r>
            <a:endParaRPr sz="2200">
              <a:latin typeface="Arial"/>
              <a:cs typeface="Arial"/>
            </a:endParaRPr>
          </a:p>
          <a:p>
            <a:pPr marL="413384">
              <a:lnSpc>
                <a:spcPct val="100000"/>
              </a:lnSpc>
              <a:spcBef>
                <a:spcPts val="530"/>
              </a:spcBef>
            </a:pPr>
            <a:r>
              <a:rPr sz="2200" spc="-5" dirty="0">
                <a:solidFill>
                  <a:srgbClr val="FF9966"/>
                </a:solidFill>
                <a:latin typeface="Arial"/>
                <a:cs typeface="Arial"/>
              </a:rPr>
              <a:t>“Next-fit”</a:t>
            </a:r>
            <a:r>
              <a:rPr sz="2200" spc="-5" dirty="0">
                <a:solidFill>
                  <a:srgbClr val="006666"/>
                </a:solidFill>
                <a:latin typeface="Arial"/>
                <a:cs typeface="Arial"/>
              </a:rPr>
              <a:t>: choose 1st</a:t>
            </a:r>
            <a:r>
              <a:rPr sz="2200" spc="10" dirty="0">
                <a:solidFill>
                  <a:srgbClr val="006666"/>
                </a:solidFill>
                <a:latin typeface="Arial"/>
                <a:cs typeface="Arial"/>
              </a:rPr>
              <a:t> </a:t>
            </a:r>
            <a:r>
              <a:rPr sz="2200" dirty="0">
                <a:solidFill>
                  <a:srgbClr val="006666"/>
                </a:solidFill>
                <a:latin typeface="Arial"/>
                <a:cs typeface="Arial"/>
              </a:rPr>
              <a:t>hole</a:t>
            </a:r>
            <a:endParaRPr sz="2200">
              <a:latin typeface="Arial"/>
              <a:cs typeface="Arial"/>
            </a:endParaRPr>
          </a:p>
          <a:p>
            <a:pPr marL="413384">
              <a:lnSpc>
                <a:spcPct val="100000"/>
              </a:lnSpc>
            </a:pPr>
            <a:r>
              <a:rPr sz="2200" spc="-5" dirty="0">
                <a:solidFill>
                  <a:srgbClr val="006666"/>
                </a:solidFill>
                <a:latin typeface="Arial"/>
                <a:cs typeface="Arial"/>
              </a:rPr>
              <a:t>from the last</a:t>
            </a:r>
            <a:r>
              <a:rPr sz="2200" spc="5" dirty="0">
                <a:solidFill>
                  <a:srgbClr val="006666"/>
                </a:solidFill>
                <a:latin typeface="Arial"/>
                <a:cs typeface="Arial"/>
              </a:rPr>
              <a:t> </a:t>
            </a:r>
            <a:r>
              <a:rPr sz="2200" spc="-5" dirty="0">
                <a:solidFill>
                  <a:srgbClr val="006666"/>
                </a:solidFill>
                <a:latin typeface="Arial"/>
                <a:cs typeface="Arial"/>
              </a:rPr>
              <a:t>placement</a:t>
            </a:r>
            <a:endParaRPr sz="2200">
              <a:latin typeface="Arial"/>
              <a:cs typeface="Arial"/>
            </a:endParaRPr>
          </a:p>
        </p:txBody>
      </p:sp>
      <p:grpSp>
        <p:nvGrpSpPr>
          <p:cNvPr id="16" name="object 16"/>
          <p:cNvGrpSpPr/>
          <p:nvPr/>
        </p:nvGrpSpPr>
        <p:grpSpPr>
          <a:xfrm>
            <a:off x="4572000" y="76200"/>
            <a:ext cx="4305300" cy="5824220"/>
            <a:chOff x="4572000" y="76200"/>
            <a:chExt cx="4305300" cy="5824220"/>
          </a:xfrm>
        </p:grpSpPr>
        <p:sp>
          <p:nvSpPr>
            <p:cNvPr id="17" name="object 17"/>
            <p:cNvSpPr/>
            <p:nvPr/>
          </p:nvSpPr>
          <p:spPr>
            <a:xfrm>
              <a:off x="4572000" y="76200"/>
              <a:ext cx="4305300" cy="5824064"/>
            </a:xfrm>
            <a:prstGeom prst="rect">
              <a:avLst/>
            </a:prstGeom>
            <a:blipFill>
              <a:blip r:embed="rId5" cstate="print"/>
              <a:stretch>
                <a:fillRect/>
              </a:stretch>
            </a:blipFill>
          </p:spPr>
          <p:txBody>
            <a:bodyPr wrap="square" lIns="0" tIns="0" rIns="0" bIns="0" rtlCol="0"/>
            <a:lstStyle/>
            <a:p>
              <a:endParaRPr/>
            </a:p>
          </p:txBody>
        </p:sp>
        <p:sp>
          <p:nvSpPr>
            <p:cNvPr id="18" name="object 18"/>
            <p:cNvSpPr/>
            <p:nvPr/>
          </p:nvSpPr>
          <p:spPr>
            <a:xfrm>
              <a:off x="6094094" y="1090041"/>
              <a:ext cx="2467610" cy="794385"/>
            </a:xfrm>
            <a:custGeom>
              <a:avLst/>
              <a:gdLst/>
              <a:ahLst/>
              <a:cxnLst/>
              <a:rect l="l" t="t" r="r" b="b"/>
              <a:pathLst>
                <a:path w="2467609" h="794385">
                  <a:moveTo>
                    <a:pt x="4317" y="794004"/>
                  </a:moveTo>
                  <a:lnTo>
                    <a:pt x="2920" y="791083"/>
                  </a:lnTo>
                  <a:lnTo>
                    <a:pt x="1269" y="788288"/>
                  </a:lnTo>
                  <a:lnTo>
                    <a:pt x="380" y="784987"/>
                  </a:lnTo>
                  <a:lnTo>
                    <a:pt x="253" y="784479"/>
                  </a:lnTo>
                  <a:lnTo>
                    <a:pt x="126" y="783844"/>
                  </a:lnTo>
                  <a:lnTo>
                    <a:pt x="0" y="783209"/>
                  </a:lnTo>
                </a:path>
                <a:path w="2467609" h="794385">
                  <a:moveTo>
                    <a:pt x="2465070" y="22351"/>
                  </a:moveTo>
                  <a:lnTo>
                    <a:pt x="2466466" y="22987"/>
                  </a:lnTo>
                  <a:lnTo>
                    <a:pt x="2467102" y="23622"/>
                  </a:lnTo>
                  <a:lnTo>
                    <a:pt x="2467609" y="24892"/>
                  </a:lnTo>
                  <a:lnTo>
                    <a:pt x="2467609" y="17272"/>
                  </a:lnTo>
                  <a:lnTo>
                    <a:pt x="2464054" y="14478"/>
                  </a:lnTo>
                  <a:lnTo>
                    <a:pt x="2462276" y="7238"/>
                  </a:lnTo>
                  <a:lnTo>
                    <a:pt x="2462022" y="4825"/>
                  </a:lnTo>
                  <a:lnTo>
                    <a:pt x="2461768" y="2412"/>
                  </a:lnTo>
                  <a:lnTo>
                    <a:pt x="2461513" y="0"/>
                  </a:lnTo>
                </a:path>
              </a:pathLst>
            </a:custGeom>
            <a:ln w="19051">
              <a:solidFill>
                <a:srgbClr val="339966"/>
              </a:solidFill>
            </a:ln>
          </p:spPr>
          <p:txBody>
            <a:bodyPr wrap="square" lIns="0" tIns="0" rIns="0" bIns="0" rtlCol="0"/>
            <a:lstStyle/>
            <a:p>
              <a:endParaRPr/>
            </a:p>
          </p:txBody>
        </p:sp>
        <p:sp>
          <p:nvSpPr>
            <p:cNvPr id="19" name="object 19"/>
            <p:cNvSpPr/>
            <p:nvPr/>
          </p:nvSpPr>
          <p:spPr>
            <a:xfrm>
              <a:off x="6160261" y="4508372"/>
              <a:ext cx="144019" cy="126620"/>
            </a:xfrm>
            <a:prstGeom prst="rect">
              <a:avLst/>
            </a:prstGeom>
            <a:blipFill>
              <a:blip r:embed="rId6" cstate="print"/>
              <a:stretch>
                <a:fillRect/>
              </a:stretch>
            </a:blipFill>
          </p:spPr>
          <p:txBody>
            <a:bodyPr wrap="square" lIns="0" tIns="0" rIns="0" bIns="0" rtlCol="0"/>
            <a:lstStyle/>
            <a:p>
              <a:endParaRPr/>
            </a:p>
          </p:txBody>
        </p:sp>
      </p:grpSp>
      <p:sp>
        <p:nvSpPr>
          <p:cNvPr id="20" name="object 20"/>
          <p:cNvSpPr txBox="1"/>
          <p:nvPr/>
        </p:nvSpPr>
        <p:spPr>
          <a:xfrm>
            <a:off x="6861809" y="6122314"/>
            <a:ext cx="979805" cy="300355"/>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009999"/>
                </a:solidFill>
                <a:latin typeface="Times New Roman"/>
                <a:cs typeface="Times New Roman"/>
              </a:rPr>
              <a:t>(</a:t>
            </a:r>
            <a:r>
              <a:rPr sz="1800" spc="-10" dirty="0">
                <a:solidFill>
                  <a:srgbClr val="009999"/>
                </a:solidFill>
                <a:latin typeface="Times New Roman"/>
                <a:cs typeface="Times New Roman"/>
              </a:rPr>
              <a:t>S</a:t>
            </a:r>
            <a:r>
              <a:rPr sz="1800" dirty="0">
                <a:solidFill>
                  <a:srgbClr val="009999"/>
                </a:solidFill>
                <a:latin typeface="Times New Roman"/>
                <a:cs typeface="Times New Roman"/>
              </a:rPr>
              <a:t>t</a:t>
            </a:r>
            <a:r>
              <a:rPr sz="1800" spc="5" dirty="0">
                <a:solidFill>
                  <a:srgbClr val="009999"/>
                </a:solidFill>
                <a:latin typeface="Times New Roman"/>
                <a:cs typeface="Times New Roman"/>
              </a:rPr>
              <a:t>a</a:t>
            </a:r>
            <a:r>
              <a:rPr sz="1800" dirty="0">
                <a:solidFill>
                  <a:srgbClr val="009999"/>
                </a:solidFill>
                <a:latin typeface="Times New Roman"/>
                <a:cs typeface="Times New Roman"/>
              </a:rPr>
              <a:t>llings)</a:t>
            </a:r>
            <a:endParaRPr sz="1800">
              <a:latin typeface="Times New Roman"/>
              <a:cs typeface="Times New Roman"/>
            </a:endParaRPr>
          </a:p>
        </p:txBody>
      </p:sp>
      <p:sp>
        <p:nvSpPr>
          <p:cNvPr id="21" name="object 21"/>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7</a:t>
            </a:r>
          </a:p>
        </p:txBody>
      </p:sp>
      <p:sp>
        <p:nvSpPr>
          <p:cNvPr id="22" name="object 22"/>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30</a:t>
            </a:fld>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460349" y="469849"/>
            <a:ext cx="6854851" cy="514350"/>
          </a:xfrm>
          <a:prstGeom prst="rect">
            <a:avLst/>
          </a:prstGeom>
        </p:spPr>
        <p:txBody>
          <a:bodyPr vert="horz" wrap="square" lIns="0" tIns="13335" rIns="0" bIns="0" rtlCol="0">
            <a:spAutoFit/>
          </a:bodyPr>
          <a:lstStyle/>
          <a:p>
            <a:pPr marL="12700">
              <a:lnSpc>
                <a:spcPct val="100000"/>
              </a:lnSpc>
              <a:spcBef>
                <a:spcPts val="105"/>
              </a:spcBef>
            </a:pPr>
            <a:r>
              <a:rPr dirty="0"/>
              <a:t>Placement Algorithms:</a:t>
            </a:r>
            <a:r>
              <a:rPr spc="-180" dirty="0"/>
              <a:t> </a:t>
            </a:r>
            <a:r>
              <a:rPr dirty="0"/>
              <a:t>comments</a:t>
            </a:r>
          </a:p>
        </p:txBody>
      </p:sp>
      <p:sp>
        <p:nvSpPr>
          <p:cNvPr id="8" name="object 8"/>
          <p:cNvSpPr/>
          <p:nvPr/>
        </p:nvSpPr>
        <p:spPr>
          <a:xfrm>
            <a:off x="1121054" y="1605407"/>
            <a:ext cx="164591" cy="167639"/>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1578228" y="1902841"/>
            <a:ext cx="243840" cy="252984"/>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1121054" y="2641980"/>
            <a:ext cx="164591" cy="167639"/>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1121054" y="3312236"/>
            <a:ext cx="164591" cy="167944"/>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1578228" y="3914902"/>
            <a:ext cx="243840" cy="252984"/>
          </a:xfrm>
          <a:prstGeom prst="rect">
            <a:avLst/>
          </a:prstGeom>
          <a:blipFill>
            <a:blip r:embed="rId4" cstate="print"/>
            <a:stretch>
              <a:fillRect/>
            </a:stretch>
          </a:blipFill>
        </p:spPr>
        <p:txBody>
          <a:bodyPr wrap="square" lIns="0" tIns="0" rIns="0" bIns="0" rtlCol="0"/>
          <a:lstStyle/>
          <a:p>
            <a:endParaRPr/>
          </a:p>
        </p:txBody>
      </p:sp>
      <p:sp>
        <p:nvSpPr>
          <p:cNvPr id="13" name="object 13"/>
          <p:cNvSpPr txBox="1"/>
          <p:nvPr/>
        </p:nvSpPr>
        <p:spPr>
          <a:xfrm>
            <a:off x="1451228" y="1413230"/>
            <a:ext cx="7305675" cy="3605529"/>
          </a:xfrm>
          <a:prstGeom prst="rect">
            <a:avLst/>
          </a:prstGeom>
        </p:spPr>
        <p:txBody>
          <a:bodyPr vert="horz" wrap="square" lIns="0" tIns="73660" rIns="0" bIns="0" rtlCol="0">
            <a:spAutoFit/>
          </a:bodyPr>
          <a:lstStyle/>
          <a:p>
            <a:pPr marL="12700">
              <a:lnSpc>
                <a:spcPct val="100000"/>
              </a:lnSpc>
              <a:spcBef>
                <a:spcPts val="580"/>
              </a:spcBef>
            </a:pPr>
            <a:r>
              <a:rPr sz="2000" b="1" dirty="0">
                <a:solidFill>
                  <a:srgbClr val="006666"/>
                </a:solidFill>
                <a:latin typeface="Arial"/>
                <a:cs typeface="Arial"/>
              </a:rPr>
              <a:t>What </a:t>
            </a:r>
            <a:r>
              <a:rPr sz="2000" b="1" spc="-5" dirty="0">
                <a:solidFill>
                  <a:srgbClr val="006666"/>
                </a:solidFill>
                <a:latin typeface="Arial"/>
                <a:cs typeface="Arial"/>
              </a:rPr>
              <a:t>is </a:t>
            </a:r>
            <a:r>
              <a:rPr sz="2000" b="1" dirty="0">
                <a:solidFill>
                  <a:srgbClr val="006666"/>
                </a:solidFill>
                <a:latin typeface="Arial"/>
                <a:cs typeface="Arial"/>
              </a:rPr>
              <a:t>the</a:t>
            </a:r>
            <a:r>
              <a:rPr sz="2000" b="1" spc="-45" dirty="0">
                <a:solidFill>
                  <a:srgbClr val="006666"/>
                </a:solidFill>
                <a:latin typeface="Arial"/>
                <a:cs typeface="Arial"/>
              </a:rPr>
              <a:t> </a:t>
            </a:r>
            <a:r>
              <a:rPr sz="2000" b="1" dirty="0">
                <a:solidFill>
                  <a:srgbClr val="006666"/>
                </a:solidFill>
                <a:latin typeface="Arial"/>
                <a:cs typeface="Arial"/>
              </a:rPr>
              <a:t>best?</a:t>
            </a:r>
            <a:endParaRPr sz="2000" dirty="0">
              <a:latin typeface="Arial"/>
              <a:cs typeface="Arial"/>
            </a:endParaRPr>
          </a:p>
          <a:p>
            <a:pPr marL="413384" marR="5080">
              <a:lnSpc>
                <a:spcPct val="100000"/>
              </a:lnSpc>
              <a:spcBef>
                <a:spcPts val="480"/>
              </a:spcBef>
            </a:pPr>
            <a:r>
              <a:rPr sz="2000" dirty="0">
                <a:solidFill>
                  <a:srgbClr val="006666"/>
                </a:solidFill>
                <a:latin typeface="Arial"/>
                <a:cs typeface="Arial"/>
              </a:rPr>
              <a:t>main criterion: decrease the probability of situations where a  process cannot be served, even if there </a:t>
            </a:r>
            <a:r>
              <a:rPr sz="2000" spc="-5" dirty="0">
                <a:solidFill>
                  <a:srgbClr val="006666"/>
                </a:solidFill>
                <a:latin typeface="Arial"/>
                <a:cs typeface="Arial"/>
              </a:rPr>
              <a:t>is </a:t>
            </a:r>
            <a:r>
              <a:rPr sz="2000" dirty="0">
                <a:solidFill>
                  <a:srgbClr val="006666"/>
                </a:solidFill>
                <a:latin typeface="Arial"/>
                <a:cs typeface="Arial"/>
              </a:rPr>
              <a:t>enough memory</a:t>
            </a:r>
            <a:r>
              <a:rPr sz="2000" spc="-204" dirty="0">
                <a:solidFill>
                  <a:srgbClr val="006666"/>
                </a:solidFill>
                <a:latin typeface="Arial"/>
                <a:cs typeface="Arial"/>
              </a:rPr>
              <a:t> </a:t>
            </a:r>
            <a:r>
              <a:rPr sz="2000" spc="-5" dirty="0">
                <a:solidFill>
                  <a:srgbClr val="006666"/>
                </a:solidFill>
                <a:latin typeface="Arial"/>
                <a:cs typeface="Arial"/>
              </a:rPr>
              <a:t>...</a:t>
            </a:r>
            <a:endParaRPr sz="2000" dirty="0">
              <a:latin typeface="Arial"/>
              <a:cs typeface="Arial"/>
            </a:endParaRPr>
          </a:p>
          <a:p>
            <a:pPr marL="12700" marR="491490">
              <a:lnSpc>
                <a:spcPct val="100000"/>
              </a:lnSpc>
              <a:spcBef>
                <a:spcPts val="480"/>
              </a:spcBef>
            </a:pPr>
            <a:r>
              <a:rPr sz="2000" b="1" dirty="0">
                <a:solidFill>
                  <a:srgbClr val="006666"/>
                </a:solidFill>
                <a:latin typeface="Arial"/>
                <a:cs typeface="Arial"/>
              </a:rPr>
              <a:t>The </a:t>
            </a:r>
            <a:r>
              <a:rPr sz="2000" b="1" spc="-5" dirty="0">
                <a:solidFill>
                  <a:srgbClr val="006666"/>
                </a:solidFill>
                <a:latin typeface="Arial"/>
                <a:cs typeface="Arial"/>
              </a:rPr>
              <a:t>simulation </a:t>
            </a:r>
            <a:r>
              <a:rPr sz="2000" b="1" spc="5" dirty="0">
                <a:solidFill>
                  <a:srgbClr val="006666"/>
                </a:solidFill>
                <a:latin typeface="Arial"/>
                <a:cs typeface="Arial"/>
              </a:rPr>
              <a:t>shows </a:t>
            </a:r>
            <a:r>
              <a:rPr sz="2000" b="1" dirty="0">
                <a:solidFill>
                  <a:srgbClr val="006666"/>
                </a:solidFill>
                <a:latin typeface="Arial"/>
                <a:cs typeface="Arial"/>
              </a:rPr>
              <a:t>that </a:t>
            </a:r>
            <a:r>
              <a:rPr sz="2000" b="1" spc="-5" dirty="0">
                <a:solidFill>
                  <a:srgbClr val="006666"/>
                </a:solidFill>
                <a:latin typeface="Arial"/>
                <a:cs typeface="Arial"/>
              </a:rPr>
              <a:t>it is </a:t>
            </a:r>
            <a:r>
              <a:rPr sz="2000" b="1" dirty="0">
                <a:solidFill>
                  <a:srgbClr val="006666"/>
                </a:solidFill>
                <a:latin typeface="Arial"/>
                <a:cs typeface="Arial"/>
              </a:rPr>
              <a:t>not </a:t>
            </a:r>
            <a:r>
              <a:rPr sz="2000" b="1" spc="5" dirty="0">
                <a:solidFill>
                  <a:srgbClr val="006666"/>
                </a:solidFill>
                <a:latin typeface="Arial"/>
                <a:cs typeface="Arial"/>
              </a:rPr>
              <a:t>worth </a:t>
            </a:r>
            <a:r>
              <a:rPr sz="2000" b="1" dirty="0">
                <a:solidFill>
                  <a:srgbClr val="006666"/>
                </a:solidFill>
                <a:latin typeface="Arial"/>
                <a:cs typeface="Arial"/>
              </a:rPr>
              <a:t>using the</a:t>
            </a:r>
            <a:r>
              <a:rPr sz="2000" b="1" spc="-195" dirty="0">
                <a:solidFill>
                  <a:srgbClr val="006666"/>
                </a:solidFill>
                <a:latin typeface="Arial"/>
                <a:cs typeface="Arial"/>
              </a:rPr>
              <a:t> </a:t>
            </a:r>
            <a:r>
              <a:rPr sz="2000" b="1" dirty="0">
                <a:solidFill>
                  <a:srgbClr val="006666"/>
                </a:solidFill>
                <a:latin typeface="Arial"/>
                <a:cs typeface="Arial"/>
              </a:rPr>
              <a:t>most  complex algorithms</a:t>
            </a:r>
            <a:r>
              <a:rPr lang="en-CA" sz="2000" b="1" dirty="0">
                <a:solidFill>
                  <a:srgbClr val="006666"/>
                </a:solidFill>
                <a:latin typeface="Arial"/>
                <a:cs typeface="Arial"/>
              </a:rPr>
              <a:t> (best fit and next fit)</a:t>
            </a:r>
            <a:r>
              <a:rPr sz="2000" b="1" dirty="0">
                <a:solidFill>
                  <a:srgbClr val="006666"/>
                </a:solidFill>
                <a:latin typeface="Arial"/>
                <a:cs typeface="Arial"/>
              </a:rPr>
              <a:t> </a:t>
            </a:r>
            <a:r>
              <a:rPr sz="2000" b="1" spc="-10" dirty="0">
                <a:solidFill>
                  <a:srgbClr val="006666"/>
                </a:solidFill>
                <a:latin typeface="Arial"/>
                <a:cs typeface="Arial"/>
              </a:rPr>
              <a:t>... </a:t>
            </a:r>
            <a:r>
              <a:rPr sz="2000" b="1" dirty="0">
                <a:solidFill>
                  <a:srgbClr val="006666"/>
                </a:solidFill>
                <a:latin typeface="Arial"/>
                <a:cs typeface="Arial"/>
              </a:rPr>
              <a:t>so </a:t>
            </a:r>
            <a:r>
              <a:rPr sz="2000" b="1" dirty="0">
                <a:solidFill>
                  <a:srgbClr val="FF9966"/>
                </a:solidFill>
                <a:latin typeface="Arial"/>
                <a:cs typeface="Arial"/>
              </a:rPr>
              <a:t>first</a:t>
            </a:r>
            <a:r>
              <a:rPr sz="2000" b="1" spc="-110" dirty="0">
                <a:solidFill>
                  <a:srgbClr val="FF9966"/>
                </a:solidFill>
                <a:latin typeface="Arial"/>
                <a:cs typeface="Arial"/>
              </a:rPr>
              <a:t> </a:t>
            </a:r>
            <a:r>
              <a:rPr sz="2000" b="1" dirty="0">
                <a:solidFill>
                  <a:srgbClr val="FF9966"/>
                </a:solidFill>
                <a:latin typeface="Arial"/>
                <a:cs typeface="Arial"/>
              </a:rPr>
              <a:t>fit</a:t>
            </a:r>
            <a:endParaRPr sz="2000" dirty="0">
              <a:latin typeface="Arial"/>
              <a:cs typeface="Arial"/>
            </a:endParaRPr>
          </a:p>
          <a:p>
            <a:pPr marL="12700">
              <a:lnSpc>
                <a:spcPct val="100000"/>
              </a:lnSpc>
              <a:spcBef>
                <a:spcPts val="480"/>
              </a:spcBef>
            </a:pPr>
            <a:r>
              <a:rPr sz="2000" b="1" dirty="0">
                <a:solidFill>
                  <a:srgbClr val="006666"/>
                </a:solidFill>
                <a:latin typeface="Arial"/>
                <a:cs typeface="Arial"/>
              </a:rPr>
              <a:t>“Best-fit”: look for the smallest possible block: the</a:t>
            </a:r>
            <a:r>
              <a:rPr sz="2000" b="1" spc="-215" dirty="0">
                <a:solidFill>
                  <a:srgbClr val="006666"/>
                </a:solidFill>
                <a:latin typeface="Arial"/>
                <a:cs typeface="Arial"/>
              </a:rPr>
              <a:t> </a:t>
            </a:r>
            <a:r>
              <a:rPr sz="2000" b="1" dirty="0">
                <a:solidFill>
                  <a:srgbClr val="006666"/>
                </a:solidFill>
                <a:latin typeface="Arial"/>
                <a:cs typeface="Arial"/>
              </a:rPr>
              <a:t>hole</a:t>
            </a:r>
            <a:endParaRPr sz="2000" dirty="0">
              <a:latin typeface="Arial"/>
              <a:cs typeface="Arial"/>
            </a:endParaRPr>
          </a:p>
          <a:p>
            <a:pPr marL="12700">
              <a:lnSpc>
                <a:spcPct val="100000"/>
              </a:lnSpc>
              <a:spcBef>
                <a:spcPts val="5"/>
              </a:spcBef>
            </a:pPr>
            <a:r>
              <a:rPr sz="2000" b="1" dirty="0">
                <a:solidFill>
                  <a:srgbClr val="006666"/>
                </a:solidFill>
                <a:latin typeface="Arial"/>
                <a:cs typeface="Arial"/>
              </a:rPr>
              <a:t>created </a:t>
            </a:r>
            <a:r>
              <a:rPr sz="2000" b="1" spc="-5" dirty="0">
                <a:solidFill>
                  <a:srgbClr val="006666"/>
                </a:solidFill>
                <a:latin typeface="Arial"/>
                <a:cs typeface="Arial"/>
              </a:rPr>
              <a:t>is </a:t>
            </a:r>
            <a:r>
              <a:rPr sz="2000" b="1" dirty="0">
                <a:solidFill>
                  <a:srgbClr val="006666"/>
                </a:solidFill>
                <a:latin typeface="Arial"/>
                <a:cs typeface="Arial"/>
              </a:rPr>
              <a:t>as small as</a:t>
            </a:r>
            <a:r>
              <a:rPr sz="2000" b="1" spc="-95" dirty="0">
                <a:solidFill>
                  <a:srgbClr val="006666"/>
                </a:solidFill>
                <a:latin typeface="Arial"/>
                <a:cs typeface="Arial"/>
              </a:rPr>
              <a:t> </a:t>
            </a:r>
            <a:r>
              <a:rPr sz="2000" b="1" dirty="0">
                <a:solidFill>
                  <a:srgbClr val="006666"/>
                </a:solidFill>
                <a:latin typeface="Arial"/>
                <a:cs typeface="Arial"/>
              </a:rPr>
              <a:t>possible</a:t>
            </a:r>
            <a:endParaRPr sz="2000" dirty="0">
              <a:latin typeface="Arial"/>
              <a:cs typeface="Arial"/>
            </a:endParaRPr>
          </a:p>
          <a:p>
            <a:pPr marR="248285" algn="r">
              <a:lnSpc>
                <a:spcPct val="100000"/>
              </a:lnSpc>
              <a:spcBef>
                <a:spcPts val="480"/>
              </a:spcBef>
            </a:pPr>
            <a:r>
              <a:rPr sz="2000" dirty="0">
                <a:solidFill>
                  <a:srgbClr val="006666"/>
                </a:solidFill>
                <a:latin typeface="Arial"/>
                <a:cs typeface="Arial"/>
              </a:rPr>
              <a:t>memory will be </a:t>
            </a:r>
            <a:r>
              <a:rPr sz="2000" spc="-5" dirty="0">
                <a:solidFill>
                  <a:srgbClr val="006666"/>
                </a:solidFill>
                <a:latin typeface="Arial"/>
                <a:cs typeface="Arial"/>
              </a:rPr>
              <a:t>filled </a:t>
            </a:r>
            <a:r>
              <a:rPr sz="2000" dirty="0">
                <a:solidFill>
                  <a:srgbClr val="006666"/>
                </a:solidFill>
                <a:latin typeface="Arial"/>
                <a:cs typeface="Arial"/>
              </a:rPr>
              <a:t>with holes too small to hold a</a:t>
            </a:r>
            <a:r>
              <a:rPr sz="2000" spc="-100" dirty="0">
                <a:solidFill>
                  <a:srgbClr val="006666"/>
                </a:solidFill>
                <a:latin typeface="Arial"/>
                <a:cs typeface="Arial"/>
              </a:rPr>
              <a:t> </a:t>
            </a:r>
            <a:r>
              <a:rPr sz="2000" dirty="0">
                <a:solidFill>
                  <a:srgbClr val="006666"/>
                </a:solidFill>
                <a:latin typeface="Arial"/>
                <a:cs typeface="Arial"/>
              </a:rPr>
              <a:t>program</a:t>
            </a:r>
            <a:endParaRPr sz="2000" dirty="0">
              <a:latin typeface="Arial"/>
              <a:cs typeface="Arial"/>
            </a:endParaRPr>
          </a:p>
          <a:p>
            <a:pPr marR="280035" algn="r">
              <a:lnSpc>
                <a:spcPct val="100000"/>
              </a:lnSpc>
              <a:spcBef>
                <a:spcPts val="520"/>
              </a:spcBef>
            </a:pPr>
            <a:r>
              <a:rPr sz="2200" b="1" spc="-5" dirty="0">
                <a:solidFill>
                  <a:srgbClr val="006666"/>
                </a:solidFill>
                <a:latin typeface="Arial"/>
                <a:cs typeface="Arial"/>
              </a:rPr>
              <a:t>Next-fit ”: allocations </a:t>
            </a:r>
            <a:r>
              <a:rPr sz="2200" b="1" dirty="0">
                <a:solidFill>
                  <a:srgbClr val="006666"/>
                </a:solidFill>
                <a:latin typeface="Arial"/>
                <a:cs typeface="Arial"/>
              </a:rPr>
              <a:t>will </a:t>
            </a:r>
            <a:r>
              <a:rPr sz="2200" b="1" spc="-5" dirty="0">
                <a:solidFill>
                  <a:srgbClr val="006666"/>
                </a:solidFill>
                <a:latin typeface="Arial"/>
                <a:cs typeface="Arial"/>
              </a:rPr>
              <a:t>often be done at the end</a:t>
            </a:r>
            <a:r>
              <a:rPr sz="2200" b="1" spc="225" dirty="0">
                <a:solidFill>
                  <a:srgbClr val="006666"/>
                </a:solidFill>
                <a:latin typeface="Arial"/>
                <a:cs typeface="Arial"/>
              </a:rPr>
              <a:t> </a:t>
            </a:r>
            <a:r>
              <a:rPr sz="2200" b="1" spc="-5" dirty="0">
                <a:solidFill>
                  <a:srgbClr val="006666"/>
                </a:solidFill>
                <a:latin typeface="Arial"/>
                <a:cs typeface="Arial"/>
              </a:rPr>
              <a:t>of</a:t>
            </a:r>
            <a:endParaRPr sz="2200" dirty="0">
              <a:latin typeface="Arial"/>
              <a:cs typeface="Arial"/>
            </a:endParaRPr>
          </a:p>
          <a:p>
            <a:pPr marL="12700">
              <a:lnSpc>
                <a:spcPct val="100000"/>
              </a:lnSpc>
              <a:spcBef>
                <a:spcPts val="780"/>
              </a:spcBef>
            </a:pPr>
            <a:r>
              <a:rPr sz="2200" b="1" spc="-5" dirty="0">
                <a:solidFill>
                  <a:srgbClr val="006666"/>
                </a:solidFill>
                <a:latin typeface="Arial"/>
                <a:cs typeface="Arial"/>
              </a:rPr>
              <a:t>memory</a:t>
            </a:r>
            <a:endParaRPr sz="2200" dirty="0">
              <a:latin typeface="Arial"/>
              <a:cs typeface="Arial"/>
            </a:endParaRPr>
          </a:p>
        </p:txBody>
      </p:sp>
      <p:sp>
        <p:nvSpPr>
          <p:cNvPr id="14" name="object 14"/>
          <p:cNvSpPr/>
          <p:nvPr/>
        </p:nvSpPr>
        <p:spPr>
          <a:xfrm>
            <a:off x="1121054" y="4364482"/>
            <a:ext cx="179831" cy="185927"/>
          </a:xfrm>
          <a:prstGeom prst="rect">
            <a:avLst/>
          </a:prstGeom>
          <a:blipFill>
            <a:blip r:embed="rId5" cstate="print"/>
            <a:stretch>
              <a:fillRect/>
            </a:stretch>
          </a:blipFill>
        </p:spPr>
        <p:txBody>
          <a:bodyPr wrap="square" lIns="0" tIns="0" rIns="0" bIns="0" rtlCol="0"/>
          <a:lstStyle/>
          <a:p>
            <a:endParaRPr/>
          </a:p>
        </p:txBody>
      </p:sp>
      <p:sp>
        <p:nvSpPr>
          <p:cNvPr id="15" name="object 15"/>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7</a:t>
            </a: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31</a:t>
            </a:fld>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109878" y="359790"/>
            <a:ext cx="5138522" cy="513715"/>
          </a:xfrm>
          <a:prstGeom prst="rect">
            <a:avLst/>
          </a:prstGeom>
        </p:spPr>
        <p:txBody>
          <a:bodyPr vert="horz" wrap="square" lIns="0" tIns="13335" rIns="0" bIns="0" rtlCol="0">
            <a:spAutoFit/>
          </a:bodyPr>
          <a:lstStyle/>
          <a:p>
            <a:pPr marL="12700">
              <a:lnSpc>
                <a:spcPct val="100000"/>
              </a:lnSpc>
              <a:spcBef>
                <a:spcPts val="105"/>
              </a:spcBef>
            </a:pPr>
            <a:r>
              <a:rPr dirty="0"/>
              <a:t>Suspension (see </a:t>
            </a:r>
            <a:r>
              <a:rPr spc="-5" dirty="0"/>
              <a:t>chap</a:t>
            </a:r>
            <a:r>
              <a:rPr spc="-110" dirty="0"/>
              <a:t> </a:t>
            </a:r>
            <a:r>
              <a:rPr dirty="0"/>
              <a:t>4)</a:t>
            </a:r>
          </a:p>
        </p:txBody>
      </p:sp>
      <p:sp>
        <p:nvSpPr>
          <p:cNvPr id="7" name="object 7"/>
          <p:cNvSpPr/>
          <p:nvPr/>
        </p:nvSpPr>
        <p:spPr>
          <a:xfrm>
            <a:off x="930554" y="1344802"/>
            <a:ext cx="228600" cy="237744"/>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387728" y="2603880"/>
            <a:ext cx="320040" cy="330708"/>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1844929" y="4291329"/>
            <a:ext cx="256031" cy="263651"/>
          </a:xfrm>
          <a:prstGeom prst="rect">
            <a:avLst/>
          </a:prstGeom>
          <a:blipFill>
            <a:blip r:embed="rId5" cstate="print"/>
            <a:stretch>
              <a:fillRect/>
            </a:stretch>
          </a:blipFill>
        </p:spPr>
        <p:txBody>
          <a:bodyPr wrap="square" lIns="0" tIns="0" rIns="0" bIns="0" rtlCol="0"/>
          <a:lstStyle/>
          <a:p>
            <a:endParaRPr/>
          </a:p>
        </p:txBody>
      </p:sp>
      <p:sp>
        <p:nvSpPr>
          <p:cNvPr id="10" name="object 10"/>
          <p:cNvSpPr txBox="1"/>
          <p:nvPr/>
        </p:nvSpPr>
        <p:spPr>
          <a:xfrm>
            <a:off x="1260728" y="1167511"/>
            <a:ext cx="7082155" cy="3776979"/>
          </a:xfrm>
          <a:prstGeom prst="rect">
            <a:avLst/>
          </a:prstGeom>
        </p:spPr>
        <p:txBody>
          <a:bodyPr vert="horz" wrap="square" lIns="0" tIns="12065" rIns="0" bIns="0" rtlCol="0">
            <a:spAutoFit/>
          </a:bodyPr>
          <a:lstStyle/>
          <a:p>
            <a:pPr marL="12700" marR="60960">
              <a:lnSpc>
                <a:spcPct val="100000"/>
              </a:lnSpc>
              <a:spcBef>
                <a:spcPts val="95"/>
              </a:spcBef>
            </a:pPr>
            <a:r>
              <a:rPr sz="2800" b="1" spc="-5" dirty="0">
                <a:solidFill>
                  <a:srgbClr val="006666"/>
                </a:solidFill>
                <a:latin typeface="Arial"/>
                <a:cs typeface="Arial"/>
              </a:rPr>
              <a:t>When all the programs in memory are  blocked, the OS </a:t>
            </a:r>
            <a:r>
              <a:rPr sz="2800" b="1" dirty="0">
                <a:solidFill>
                  <a:srgbClr val="006666"/>
                </a:solidFill>
                <a:latin typeface="Arial"/>
                <a:cs typeface="Arial"/>
              </a:rPr>
              <a:t>can </a:t>
            </a:r>
            <a:r>
              <a:rPr sz="2800" b="1" spc="-5" dirty="0">
                <a:solidFill>
                  <a:srgbClr val="006666"/>
                </a:solidFill>
                <a:latin typeface="Arial"/>
                <a:cs typeface="Arial"/>
              </a:rPr>
              <a:t>suspend </a:t>
            </a:r>
            <a:r>
              <a:rPr sz="2800" b="1" spc="-10" dirty="0">
                <a:solidFill>
                  <a:srgbClr val="006666"/>
                </a:solidFill>
                <a:latin typeface="Arial"/>
                <a:cs typeface="Arial"/>
              </a:rPr>
              <a:t>one </a:t>
            </a:r>
            <a:r>
              <a:rPr sz="2800" b="1" spc="-5" dirty="0">
                <a:solidFill>
                  <a:srgbClr val="006666"/>
                </a:solidFill>
                <a:latin typeface="Arial"/>
                <a:cs typeface="Arial"/>
              </a:rPr>
              <a:t>(swap </a:t>
            </a:r>
            <a:r>
              <a:rPr sz="2800" b="1" dirty="0">
                <a:solidFill>
                  <a:srgbClr val="006666"/>
                </a:solidFill>
                <a:latin typeface="Arial"/>
                <a:cs typeface="Arial"/>
              </a:rPr>
              <a:t>/  </a:t>
            </a:r>
            <a:r>
              <a:rPr sz="2800" b="1" spc="-5" dirty="0">
                <a:solidFill>
                  <a:srgbClr val="006666"/>
                </a:solidFill>
                <a:latin typeface="Arial"/>
                <a:cs typeface="Arial"/>
              </a:rPr>
              <a:t>suspend)</a:t>
            </a:r>
            <a:endParaRPr sz="2800">
              <a:latin typeface="Arial"/>
              <a:cs typeface="Arial"/>
            </a:endParaRPr>
          </a:p>
          <a:p>
            <a:pPr marL="413384" marR="5080">
              <a:lnSpc>
                <a:spcPct val="100000"/>
              </a:lnSpc>
              <a:spcBef>
                <a:spcPts val="635"/>
              </a:spcBef>
            </a:pPr>
            <a:r>
              <a:rPr sz="2600" spc="-25" dirty="0">
                <a:solidFill>
                  <a:srgbClr val="006666"/>
                </a:solidFill>
                <a:latin typeface="Arial"/>
                <a:cs typeface="Arial"/>
              </a:rPr>
              <a:t>We </a:t>
            </a:r>
            <a:r>
              <a:rPr sz="2600" dirty="0">
                <a:solidFill>
                  <a:srgbClr val="006666"/>
                </a:solidFill>
                <a:latin typeface="Arial"/>
                <a:cs typeface="Arial"/>
              </a:rPr>
              <a:t>transfer to the disk one of the blocked  processes (thus putting it in suspended</a:t>
            </a:r>
            <a:r>
              <a:rPr sz="2600" spc="-45" dirty="0">
                <a:solidFill>
                  <a:srgbClr val="006666"/>
                </a:solidFill>
                <a:latin typeface="Arial"/>
                <a:cs typeface="Arial"/>
              </a:rPr>
              <a:t> </a:t>
            </a:r>
            <a:r>
              <a:rPr sz="2600" dirty="0">
                <a:solidFill>
                  <a:srgbClr val="006666"/>
                </a:solidFill>
                <a:latin typeface="Arial"/>
                <a:cs typeface="Arial"/>
              </a:rPr>
              <a:t>state)  and replace it with a process ready to be  executed</a:t>
            </a:r>
            <a:endParaRPr sz="2600">
              <a:latin typeface="Arial"/>
              <a:cs typeface="Arial"/>
            </a:endParaRPr>
          </a:p>
          <a:p>
            <a:pPr marL="812800" marR="365125">
              <a:lnSpc>
                <a:spcPct val="100000"/>
              </a:lnSpc>
              <a:spcBef>
                <a:spcPts val="585"/>
              </a:spcBef>
            </a:pPr>
            <a:r>
              <a:rPr sz="2400" spc="-5" dirty="0">
                <a:solidFill>
                  <a:srgbClr val="006666"/>
                </a:solidFill>
                <a:latin typeface="Arial"/>
                <a:cs typeface="Arial"/>
              </a:rPr>
              <a:t>the latter process performs a transition </a:t>
            </a:r>
            <a:r>
              <a:rPr sz="2400" dirty="0">
                <a:solidFill>
                  <a:srgbClr val="006666"/>
                </a:solidFill>
                <a:latin typeface="Arial"/>
                <a:cs typeface="Arial"/>
              </a:rPr>
              <a:t>from  </a:t>
            </a:r>
            <a:r>
              <a:rPr sz="2400" spc="-5" dirty="0">
                <a:solidFill>
                  <a:srgbClr val="006666"/>
                </a:solidFill>
                <a:latin typeface="Arial"/>
                <a:cs typeface="Arial"/>
              </a:rPr>
              <a:t>New </a:t>
            </a:r>
            <a:r>
              <a:rPr sz="2400" dirty="0">
                <a:solidFill>
                  <a:srgbClr val="006666"/>
                </a:solidFill>
                <a:latin typeface="Arial"/>
                <a:cs typeface="Arial"/>
              </a:rPr>
              <a:t>or </a:t>
            </a:r>
            <a:r>
              <a:rPr sz="2400" spc="-5" dirty="0">
                <a:solidFill>
                  <a:srgbClr val="006666"/>
                </a:solidFill>
                <a:latin typeface="Arial"/>
                <a:cs typeface="Arial"/>
              </a:rPr>
              <a:t>Suspended </a:t>
            </a:r>
            <a:r>
              <a:rPr sz="2400" dirty="0">
                <a:solidFill>
                  <a:srgbClr val="006666"/>
                </a:solidFill>
                <a:latin typeface="Arial"/>
                <a:cs typeface="Arial"/>
              </a:rPr>
              <a:t>to </a:t>
            </a:r>
            <a:r>
              <a:rPr sz="2400" spc="-5" dirty="0">
                <a:solidFill>
                  <a:srgbClr val="006666"/>
                </a:solidFill>
                <a:latin typeface="Arial"/>
                <a:cs typeface="Arial"/>
              </a:rPr>
              <a:t>Ready</a:t>
            </a:r>
            <a:r>
              <a:rPr sz="2400" spc="35" dirty="0">
                <a:solidFill>
                  <a:srgbClr val="006666"/>
                </a:solidFill>
                <a:latin typeface="Arial"/>
                <a:cs typeface="Arial"/>
              </a:rPr>
              <a:t> </a:t>
            </a:r>
            <a:r>
              <a:rPr sz="2400" dirty="0">
                <a:solidFill>
                  <a:srgbClr val="006666"/>
                </a:solidFill>
                <a:latin typeface="Arial"/>
                <a:cs typeface="Arial"/>
              </a:rPr>
              <a:t>state</a:t>
            </a:r>
            <a:endParaRPr sz="2400">
              <a:latin typeface="Arial"/>
              <a:cs typeface="Arial"/>
            </a:endParaRPr>
          </a:p>
        </p:txBody>
      </p:sp>
      <p:grpSp>
        <p:nvGrpSpPr>
          <p:cNvPr id="11" name="object 11"/>
          <p:cNvGrpSpPr/>
          <p:nvPr/>
        </p:nvGrpSpPr>
        <p:grpSpPr>
          <a:xfrm>
            <a:off x="4320540" y="4974590"/>
            <a:ext cx="4218940" cy="1477010"/>
            <a:chOff x="4320540" y="4974590"/>
            <a:chExt cx="4218940" cy="1477010"/>
          </a:xfrm>
        </p:grpSpPr>
        <p:sp>
          <p:nvSpPr>
            <p:cNvPr id="12" name="object 12"/>
            <p:cNvSpPr/>
            <p:nvPr/>
          </p:nvSpPr>
          <p:spPr>
            <a:xfrm>
              <a:off x="4358640" y="5012436"/>
              <a:ext cx="4142232" cy="1400556"/>
            </a:xfrm>
            <a:prstGeom prst="rect">
              <a:avLst/>
            </a:prstGeom>
            <a:blipFill>
              <a:blip r:embed="rId6" cstate="print"/>
              <a:stretch>
                <a:fillRect/>
              </a:stretch>
            </a:blipFill>
          </p:spPr>
          <p:txBody>
            <a:bodyPr wrap="square" lIns="0" tIns="0" rIns="0" bIns="0" rtlCol="0"/>
            <a:lstStyle/>
            <a:p>
              <a:endParaRPr/>
            </a:p>
          </p:txBody>
        </p:sp>
        <p:sp>
          <p:nvSpPr>
            <p:cNvPr id="13" name="object 13"/>
            <p:cNvSpPr/>
            <p:nvPr/>
          </p:nvSpPr>
          <p:spPr>
            <a:xfrm>
              <a:off x="4320540" y="4974590"/>
              <a:ext cx="4218940" cy="1477010"/>
            </a:xfrm>
            <a:custGeom>
              <a:avLst/>
              <a:gdLst/>
              <a:ahLst/>
              <a:cxnLst/>
              <a:rect l="l" t="t" r="r" b="b"/>
              <a:pathLst>
                <a:path w="4218940" h="1477010">
                  <a:moveTo>
                    <a:pt x="4193032" y="25400"/>
                  </a:moveTo>
                  <a:lnTo>
                    <a:pt x="25400" y="25400"/>
                  </a:lnTo>
                  <a:lnTo>
                    <a:pt x="25400" y="38100"/>
                  </a:lnTo>
                  <a:lnTo>
                    <a:pt x="25400" y="1438910"/>
                  </a:lnTo>
                  <a:lnTo>
                    <a:pt x="25400" y="1451610"/>
                  </a:lnTo>
                  <a:lnTo>
                    <a:pt x="4193032" y="1451610"/>
                  </a:lnTo>
                  <a:lnTo>
                    <a:pt x="4193032" y="1438910"/>
                  </a:lnTo>
                  <a:lnTo>
                    <a:pt x="38100" y="1438910"/>
                  </a:lnTo>
                  <a:lnTo>
                    <a:pt x="38100" y="38100"/>
                  </a:lnTo>
                  <a:lnTo>
                    <a:pt x="4180332" y="38100"/>
                  </a:lnTo>
                  <a:lnTo>
                    <a:pt x="4180332" y="1438402"/>
                  </a:lnTo>
                  <a:lnTo>
                    <a:pt x="4193032" y="1438414"/>
                  </a:lnTo>
                  <a:lnTo>
                    <a:pt x="4193032" y="38100"/>
                  </a:lnTo>
                  <a:lnTo>
                    <a:pt x="4193032" y="37846"/>
                  </a:lnTo>
                  <a:lnTo>
                    <a:pt x="4193032" y="25400"/>
                  </a:lnTo>
                  <a:close/>
                </a:path>
                <a:path w="4218940" h="1477010">
                  <a:moveTo>
                    <a:pt x="4218432" y="0"/>
                  </a:moveTo>
                  <a:lnTo>
                    <a:pt x="0" y="0"/>
                  </a:lnTo>
                  <a:lnTo>
                    <a:pt x="0" y="12700"/>
                  </a:lnTo>
                  <a:lnTo>
                    <a:pt x="0" y="1464310"/>
                  </a:lnTo>
                  <a:lnTo>
                    <a:pt x="0" y="1477010"/>
                  </a:lnTo>
                  <a:lnTo>
                    <a:pt x="4218432" y="1477010"/>
                  </a:lnTo>
                  <a:lnTo>
                    <a:pt x="4218432" y="1464310"/>
                  </a:lnTo>
                  <a:lnTo>
                    <a:pt x="12700" y="1464310"/>
                  </a:lnTo>
                  <a:lnTo>
                    <a:pt x="12700" y="12700"/>
                  </a:lnTo>
                  <a:lnTo>
                    <a:pt x="4205732" y="12700"/>
                  </a:lnTo>
                  <a:lnTo>
                    <a:pt x="4205732" y="1463802"/>
                  </a:lnTo>
                  <a:lnTo>
                    <a:pt x="4218432" y="1463814"/>
                  </a:lnTo>
                  <a:lnTo>
                    <a:pt x="4218432" y="12700"/>
                  </a:lnTo>
                  <a:lnTo>
                    <a:pt x="4218432" y="12446"/>
                  </a:lnTo>
                  <a:lnTo>
                    <a:pt x="4218432" y="0"/>
                  </a:lnTo>
                  <a:close/>
                </a:path>
              </a:pathLst>
            </a:custGeom>
            <a:solidFill>
              <a:srgbClr val="CC6600"/>
            </a:solidFill>
          </p:spPr>
          <p:txBody>
            <a:bodyPr wrap="square" lIns="0" tIns="0" rIns="0" bIns="0" rtlCol="0"/>
            <a:lstStyle/>
            <a:p>
              <a:endParaRPr/>
            </a:p>
          </p:txBody>
        </p:sp>
      </p:gr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7</a:t>
            </a:r>
          </a:p>
        </p:txBody>
      </p:sp>
      <p:sp>
        <p:nvSpPr>
          <p:cNvPr id="15" name="object 15"/>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32</a:t>
            </a:fld>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5519522" cy="514350"/>
          </a:xfrm>
          <a:prstGeom prst="rect">
            <a:avLst/>
          </a:prstGeom>
        </p:spPr>
        <p:txBody>
          <a:bodyPr vert="horz" wrap="square" lIns="0" tIns="13335" rIns="0" bIns="0" rtlCol="0">
            <a:spAutoFit/>
          </a:bodyPr>
          <a:lstStyle/>
          <a:p>
            <a:pPr marL="12700">
              <a:lnSpc>
                <a:spcPct val="100000"/>
              </a:lnSpc>
              <a:spcBef>
                <a:spcPts val="105"/>
              </a:spcBef>
            </a:pPr>
            <a:r>
              <a:rPr dirty="0"/>
              <a:t>Compression</a:t>
            </a:r>
            <a:r>
              <a:rPr spc="-90" dirty="0"/>
              <a:t> </a:t>
            </a:r>
            <a:r>
              <a:rPr dirty="0"/>
              <a:t>(compaction)</a:t>
            </a:r>
          </a:p>
        </p:txBody>
      </p:sp>
      <p:sp>
        <p:nvSpPr>
          <p:cNvPr id="4" name="object 4"/>
          <p:cNvSpPr/>
          <p:nvPr/>
        </p:nvSpPr>
        <p:spPr>
          <a:xfrm>
            <a:off x="1006754" y="1475866"/>
            <a:ext cx="198119" cy="202691"/>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006754" y="1915032"/>
            <a:ext cx="198119" cy="202691"/>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006754" y="3085464"/>
            <a:ext cx="198119" cy="202691"/>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006754" y="4621733"/>
            <a:ext cx="198119" cy="202996"/>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463928" y="4966715"/>
            <a:ext cx="271272" cy="280416"/>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1463928" y="5369052"/>
            <a:ext cx="271272" cy="280416"/>
          </a:xfrm>
          <a:prstGeom prst="rect">
            <a:avLst/>
          </a:prstGeom>
          <a:blipFill>
            <a:blip r:embed="rId4" cstate="print"/>
            <a:stretch>
              <a:fillRect/>
            </a:stretch>
          </a:blipFill>
        </p:spPr>
        <p:txBody>
          <a:bodyPr wrap="square" lIns="0" tIns="0" rIns="0" bIns="0" rtlCol="0"/>
          <a:lstStyle/>
          <a:p>
            <a:endParaRPr/>
          </a:p>
        </p:txBody>
      </p:sp>
      <p:sp>
        <p:nvSpPr>
          <p:cNvPr id="10" name="object 10"/>
          <p:cNvSpPr txBox="1"/>
          <p:nvPr/>
        </p:nvSpPr>
        <p:spPr>
          <a:xfrm>
            <a:off x="1336928" y="1248028"/>
            <a:ext cx="7017384" cy="5187959"/>
          </a:xfrm>
          <a:prstGeom prst="rect">
            <a:avLst/>
          </a:prstGeom>
        </p:spPr>
        <p:txBody>
          <a:bodyPr vert="horz" wrap="square" lIns="0" tIns="85725" rIns="0" bIns="0" rtlCol="0">
            <a:spAutoFit/>
          </a:bodyPr>
          <a:lstStyle/>
          <a:p>
            <a:pPr marL="12700">
              <a:lnSpc>
                <a:spcPct val="100000"/>
              </a:lnSpc>
              <a:spcBef>
                <a:spcPts val="675"/>
              </a:spcBef>
            </a:pPr>
            <a:r>
              <a:rPr sz="2400" b="1" spc="-5" dirty="0">
                <a:solidFill>
                  <a:srgbClr val="006666"/>
                </a:solidFill>
                <a:latin typeface="Arial"/>
                <a:cs typeface="Arial"/>
              </a:rPr>
              <a:t>A </a:t>
            </a:r>
            <a:r>
              <a:rPr sz="2400" b="1" dirty="0">
                <a:solidFill>
                  <a:srgbClr val="006666"/>
                </a:solidFill>
                <a:latin typeface="Arial"/>
                <a:cs typeface="Arial"/>
              </a:rPr>
              <a:t>solution for </a:t>
            </a:r>
            <a:r>
              <a:rPr sz="2400" b="1" spc="-5" dirty="0">
                <a:solidFill>
                  <a:srgbClr val="006666"/>
                </a:solidFill>
                <a:latin typeface="Arial"/>
                <a:cs typeface="Arial"/>
              </a:rPr>
              <a:t>external</a:t>
            </a:r>
            <a:r>
              <a:rPr sz="2400" b="1" spc="-25" dirty="0">
                <a:solidFill>
                  <a:srgbClr val="006666"/>
                </a:solidFill>
                <a:latin typeface="Arial"/>
                <a:cs typeface="Arial"/>
              </a:rPr>
              <a:t> </a:t>
            </a:r>
            <a:r>
              <a:rPr sz="2400" b="1" spc="-5" dirty="0">
                <a:solidFill>
                  <a:srgbClr val="006666"/>
                </a:solidFill>
                <a:latin typeface="Arial"/>
                <a:cs typeface="Arial"/>
              </a:rPr>
              <a:t>fragmentation</a:t>
            </a:r>
            <a:endParaRPr sz="2400" dirty="0">
              <a:latin typeface="Arial"/>
              <a:cs typeface="Arial"/>
            </a:endParaRPr>
          </a:p>
          <a:p>
            <a:pPr marL="12700" marR="5080">
              <a:lnSpc>
                <a:spcPct val="100000"/>
              </a:lnSpc>
              <a:spcBef>
                <a:spcPts val="580"/>
              </a:spcBef>
            </a:pPr>
            <a:r>
              <a:rPr sz="2400" b="1" dirty="0">
                <a:solidFill>
                  <a:srgbClr val="006666"/>
                </a:solidFill>
                <a:latin typeface="Arial"/>
                <a:cs typeface="Arial"/>
              </a:rPr>
              <a:t>The </a:t>
            </a:r>
            <a:r>
              <a:rPr sz="2400" b="1" spc="-5" dirty="0">
                <a:solidFill>
                  <a:srgbClr val="006666"/>
                </a:solidFill>
                <a:latin typeface="Arial"/>
                <a:cs typeface="Arial"/>
              </a:rPr>
              <a:t>programs are </a:t>
            </a:r>
            <a:r>
              <a:rPr sz="2400" b="1" dirty="0">
                <a:solidFill>
                  <a:srgbClr val="006666"/>
                </a:solidFill>
                <a:latin typeface="Arial"/>
                <a:cs typeface="Arial"/>
              </a:rPr>
              <a:t>moved in </a:t>
            </a:r>
            <a:r>
              <a:rPr sz="2400" b="1" spc="-5" dirty="0">
                <a:solidFill>
                  <a:srgbClr val="006666"/>
                </a:solidFill>
                <a:latin typeface="Arial"/>
                <a:cs typeface="Arial"/>
              </a:rPr>
              <a:t>memory </a:t>
            </a:r>
            <a:r>
              <a:rPr sz="2400" b="1" dirty="0">
                <a:solidFill>
                  <a:srgbClr val="006666"/>
                </a:solidFill>
                <a:latin typeface="Arial"/>
                <a:cs typeface="Arial"/>
              </a:rPr>
              <a:t>so </a:t>
            </a:r>
            <a:r>
              <a:rPr sz="2400" b="1" spc="-5" dirty="0">
                <a:solidFill>
                  <a:srgbClr val="006666"/>
                </a:solidFill>
                <a:latin typeface="Arial"/>
                <a:cs typeface="Arial"/>
              </a:rPr>
              <a:t>as </a:t>
            </a:r>
            <a:r>
              <a:rPr sz="2400" b="1" dirty="0">
                <a:solidFill>
                  <a:srgbClr val="006666"/>
                </a:solidFill>
                <a:latin typeface="Arial"/>
                <a:cs typeface="Arial"/>
              </a:rPr>
              <a:t>to  </a:t>
            </a:r>
            <a:r>
              <a:rPr sz="2400" b="1" spc="-5" dirty="0">
                <a:solidFill>
                  <a:srgbClr val="006666"/>
                </a:solidFill>
                <a:latin typeface="Arial"/>
                <a:cs typeface="Arial"/>
              </a:rPr>
              <a:t>reduce </a:t>
            </a:r>
            <a:r>
              <a:rPr sz="2400" b="1" dirty="0">
                <a:solidFill>
                  <a:srgbClr val="006666"/>
                </a:solidFill>
                <a:latin typeface="Arial"/>
                <a:cs typeface="Arial"/>
              </a:rPr>
              <a:t>to </a:t>
            </a:r>
            <a:r>
              <a:rPr sz="2400" b="1" spc="-5" dirty="0">
                <a:solidFill>
                  <a:srgbClr val="006666"/>
                </a:solidFill>
                <a:latin typeface="Arial"/>
                <a:cs typeface="Arial"/>
              </a:rPr>
              <a:t>1 </a:t>
            </a:r>
            <a:r>
              <a:rPr sz="2400" b="1" dirty="0">
                <a:solidFill>
                  <a:srgbClr val="006666"/>
                </a:solidFill>
                <a:latin typeface="Arial"/>
                <a:cs typeface="Arial"/>
              </a:rPr>
              <a:t>single large hole </a:t>
            </a:r>
            <a:r>
              <a:rPr lang="en-CA" sz="2400" b="1" dirty="0">
                <a:solidFill>
                  <a:srgbClr val="006666"/>
                </a:solidFill>
                <a:latin typeface="Arial"/>
                <a:cs typeface="Arial"/>
              </a:rPr>
              <a:t>from </a:t>
            </a:r>
            <a:r>
              <a:rPr sz="2400" b="1" spc="-5" dirty="0">
                <a:solidFill>
                  <a:srgbClr val="006666"/>
                </a:solidFill>
                <a:latin typeface="Arial"/>
                <a:cs typeface="Arial"/>
              </a:rPr>
              <a:t>several </a:t>
            </a:r>
            <a:r>
              <a:rPr sz="2400" b="1" dirty="0">
                <a:solidFill>
                  <a:srgbClr val="006666"/>
                </a:solidFill>
                <a:latin typeface="Arial"/>
                <a:cs typeface="Arial"/>
              </a:rPr>
              <a:t>small</a:t>
            </a:r>
            <a:r>
              <a:rPr sz="2400" b="1" spc="-55" dirty="0">
                <a:solidFill>
                  <a:srgbClr val="006666"/>
                </a:solidFill>
                <a:latin typeface="Arial"/>
                <a:cs typeface="Arial"/>
              </a:rPr>
              <a:t> </a:t>
            </a:r>
            <a:r>
              <a:rPr sz="2400" b="1" spc="-5" dirty="0">
                <a:solidFill>
                  <a:srgbClr val="006666"/>
                </a:solidFill>
                <a:latin typeface="Arial"/>
                <a:cs typeface="Arial"/>
              </a:rPr>
              <a:t>holes  available</a:t>
            </a:r>
            <a:endParaRPr sz="2400" dirty="0">
              <a:latin typeface="Arial"/>
              <a:cs typeface="Arial"/>
            </a:endParaRPr>
          </a:p>
          <a:p>
            <a:pPr marL="12700" marR="44450">
              <a:lnSpc>
                <a:spcPct val="100000"/>
              </a:lnSpc>
              <a:spcBef>
                <a:spcPts val="575"/>
              </a:spcBef>
            </a:pPr>
            <a:r>
              <a:rPr sz="2400" b="1" dirty="0">
                <a:solidFill>
                  <a:srgbClr val="006666"/>
                </a:solidFill>
                <a:latin typeface="Arial"/>
                <a:cs typeface="Arial"/>
              </a:rPr>
              <a:t>Performed when a </a:t>
            </a:r>
            <a:r>
              <a:rPr sz="2400" b="1" spc="-5" dirty="0">
                <a:solidFill>
                  <a:srgbClr val="006666"/>
                </a:solidFill>
                <a:latin typeface="Arial"/>
                <a:cs typeface="Arial"/>
              </a:rPr>
              <a:t>program requesting </a:t>
            </a:r>
            <a:r>
              <a:rPr sz="2400" b="1" dirty="0">
                <a:solidFill>
                  <a:srgbClr val="006666"/>
                </a:solidFill>
                <a:latin typeface="Arial"/>
                <a:cs typeface="Arial"/>
              </a:rPr>
              <a:t>to be  </a:t>
            </a:r>
            <a:r>
              <a:rPr sz="2400" b="1" spc="-5" dirty="0">
                <a:solidFill>
                  <a:srgbClr val="006666"/>
                </a:solidFill>
                <a:latin typeface="Arial"/>
                <a:cs typeface="Arial"/>
              </a:rPr>
              <a:t>executed </a:t>
            </a:r>
            <a:r>
              <a:rPr sz="2400" b="1" dirty="0">
                <a:solidFill>
                  <a:srgbClr val="006666"/>
                </a:solidFill>
                <a:latin typeface="Arial"/>
                <a:cs typeface="Arial"/>
              </a:rPr>
              <a:t>does not find </a:t>
            </a:r>
            <a:r>
              <a:rPr sz="2400" b="1" spc="-5" dirty="0">
                <a:solidFill>
                  <a:srgbClr val="006666"/>
                </a:solidFill>
                <a:latin typeface="Arial"/>
                <a:cs typeface="Arial"/>
              </a:rPr>
              <a:t>a </a:t>
            </a:r>
            <a:r>
              <a:rPr sz="2400" b="1" dirty="0">
                <a:solidFill>
                  <a:srgbClr val="006666"/>
                </a:solidFill>
                <a:latin typeface="Arial"/>
                <a:cs typeface="Arial"/>
              </a:rPr>
              <a:t>partition large</a:t>
            </a:r>
            <a:r>
              <a:rPr sz="2400" b="1" spc="-105" dirty="0">
                <a:solidFill>
                  <a:srgbClr val="006666"/>
                </a:solidFill>
                <a:latin typeface="Arial"/>
                <a:cs typeface="Arial"/>
              </a:rPr>
              <a:t> </a:t>
            </a:r>
            <a:r>
              <a:rPr sz="2400" b="1" spc="-5" dirty="0">
                <a:solidFill>
                  <a:srgbClr val="006666"/>
                </a:solidFill>
                <a:latin typeface="Arial"/>
                <a:cs typeface="Arial"/>
              </a:rPr>
              <a:t>enough,  </a:t>
            </a:r>
            <a:r>
              <a:rPr sz="2400" b="1" dirty="0">
                <a:solidFill>
                  <a:srgbClr val="006666"/>
                </a:solidFill>
                <a:latin typeface="Arial"/>
                <a:cs typeface="Arial"/>
              </a:rPr>
              <a:t>but its size is </a:t>
            </a:r>
            <a:r>
              <a:rPr sz="2400" b="1" spc="-5" dirty="0">
                <a:solidFill>
                  <a:srgbClr val="006666"/>
                </a:solidFill>
                <a:latin typeface="Arial"/>
                <a:cs typeface="Arial"/>
              </a:rPr>
              <a:t>smaller </a:t>
            </a:r>
            <a:r>
              <a:rPr sz="2400" b="1" dirty="0">
                <a:solidFill>
                  <a:srgbClr val="006666"/>
                </a:solidFill>
                <a:latin typeface="Arial"/>
                <a:cs typeface="Arial"/>
              </a:rPr>
              <a:t>than the existing </a:t>
            </a:r>
            <a:r>
              <a:rPr sz="2400" b="1" spc="-5" dirty="0">
                <a:solidFill>
                  <a:srgbClr val="006666"/>
                </a:solidFill>
                <a:latin typeface="Arial"/>
                <a:cs typeface="Arial"/>
              </a:rPr>
              <a:t>external  fragmentation</a:t>
            </a:r>
            <a:endParaRPr sz="2400" dirty="0">
              <a:latin typeface="Arial"/>
              <a:cs typeface="Arial"/>
            </a:endParaRPr>
          </a:p>
          <a:p>
            <a:pPr marL="96520">
              <a:lnSpc>
                <a:spcPct val="100000"/>
              </a:lnSpc>
              <a:spcBef>
                <a:spcPts val="580"/>
              </a:spcBef>
            </a:pPr>
            <a:r>
              <a:rPr sz="2400" b="1" spc="-5" dirty="0">
                <a:solidFill>
                  <a:srgbClr val="006666"/>
                </a:solidFill>
                <a:latin typeface="Arial"/>
                <a:cs typeface="Arial"/>
              </a:rPr>
              <a:t>Disadvantages:</a:t>
            </a:r>
            <a:endParaRPr sz="2400" dirty="0">
              <a:latin typeface="Arial"/>
              <a:cs typeface="Arial"/>
            </a:endParaRPr>
          </a:p>
          <a:p>
            <a:pPr marL="413384">
              <a:lnSpc>
                <a:spcPct val="100000"/>
              </a:lnSpc>
              <a:spcBef>
                <a:spcPts val="525"/>
              </a:spcBef>
            </a:pPr>
            <a:r>
              <a:rPr sz="2200" spc="-5" dirty="0">
                <a:solidFill>
                  <a:srgbClr val="006666"/>
                </a:solidFill>
                <a:latin typeface="Arial"/>
                <a:cs typeface="Arial"/>
              </a:rPr>
              <a:t>program transfer</a:t>
            </a:r>
            <a:r>
              <a:rPr sz="2200" spc="25" dirty="0">
                <a:solidFill>
                  <a:srgbClr val="006666"/>
                </a:solidFill>
                <a:latin typeface="Arial"/>
                <a:cs typeface="Arial"/>
              </a:rPr>
              <a:t> </a:t>
            </a:r>
            <a:r>
              <a:rPr sz="2200" spc="-5" dirty="0">
                <a:solidFill>
                  <a:srgbClr val="006666"/>
                </a:solidFill>
                <a:latin typeface="Arial"/>
                <a:cs typeface="Arial"/>
              </a:rPr>
              <a:t>time</a:t>
            </a:r>
            <a:r>
              <a:rPr lang="en-CA" sz="2200" spc="-5" dirty="0">
                <a:solidFill>
                  <a:srgbClr val="006666"/>
                </a:solidFill>
                <a:latin typeface="Arial"/>
                <a:cs typeface="Arial"/>
              </a:rPr>
              <a:t> (it takes time) within memory</a:t>
            </a:r>
            <a:endParaRPr sz="2200" dirty="0">
              <a:latin typeface="Arial"/>
              <a:cs typeface="Arial"/>
            </a:endParaRPr>
          </a:p>
          <a:p>
            <a:pPr marL="413384" marR="334645">
              <a:lnSpc>
                <a:spcPct val="100000"/>
              </a:lnSpc>
              <a:spcBef>
                <a:spcPts val="530"/>
              </a:spcBef>
            </a:pPr>
            <a:r>
              <a:rPr sz="2200" spc="-5" dirty="0">
                <a:solidFill>
                  <a:srgbClr val="006666"/>
                </a:solidFill>
                <a:latin typeface="Arial"/>
                <a:cs typeface="Arial"/>
              </a:rPr>
              <a:t>need to re-establish </a:t>
            </a:r>
            <a:r>
              <a:rPr sz="2200" dirty="0">
                <a:solidFill>
                  <a:srgbClr val="006666"/>
                </a:solidFill>
                <a:latin typeface="Arial"/>
                <a:cs typeface="Arial"/>
              </a:rPr>
              <a:t>all </a:t>
            </a:r>
            <a:r>
              <a:rPr sz="2200" spc="-5" dirty="0">
                <a:solidFill>
                  <a:srgbClr val="006666"/>
                </a:solidFill>
                <a:latin typeface="Arial"/>
                <a:cs typeface="Arial"/>
              </a:rPr>
              <a:t>links between addresses of  different</a:t>
            </a:r>
            <a:r>
              <a:rPr sz="2200" spc="5" dirty="0">
                <a:solidFill>
                  <a:srgbClr val="006666"/>
                </a:solidFill>
                <a:latin typeface="Arial"/>
                <a:cs typeface="Arial"/>
              </a:rPr>
              <a:t> </a:t>
            </a:r>
            <a:r>
              <a:rPr sz="2200" spc="-5" dirty="0">
                <a:solidFill>
                  <a:srgbClr val="006666"/>
                </a:solidFill>
                <a:latin typeface="Arial"/>
                <a:cs typeface="Arial"/>
              </a:rPr>
              <a:t>programs</a:t>
            </a:r>
            <a:endParaRPr lang="en-CA" sz="2200" spc="-5" dirty="0">
              <a:solidFill>
                <a:srgbClr val="006666"/>
              </a:solidFill>
              <a:latin typeface="Arial"/>
              <a:cs typeface="Arial"/>
            </a:endParaRPr>
          </a:p>
          <a:p>
            <a:pPr marL="413384" marR="334645">
              <a:lnSpc>
                <a:spcPct val="100000"/>
              </a:lnSpc>
              <a:spcBef>
                <a:spcPts val="530"/>
              </a:spcBef>
            </a:pPr>
            <a:r>
              <a:rPr lang="en-CA" sz="2200" spc="-5" dirty="0">
                <a:solidFill>
                  <a:srgbClr val="006666"/>
                </a:solidFill>
                <a:latin typeface="Arial"/>
                <a:cs typeface="Arial"/>
              </a:rPr>
              <a:t>Hence, inefficient solution</a:t>
            </a:r>
            <a:endParaRPr sz="2200" dirty="0">
              <a:latin typeface="Arial"/>
              <a:cs typeface="Arial"/>
            </a:endParaRP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7</a:t>
            </a: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33</a:t>
            </a:fld>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109878" y="469849"/>
            <a:ext cx="7377430" cy="505908"/>
          </a:xfrm>
          <a:prstGeom prst="rect">
            <a:avLst/>
          </a:prstGeom>
        </p:spPr>
        <p:txBody>
          <a:bodyPr vert="horz" wrap="square" lIns="0" tIns="13335" rIns="0" bIns="0" rtlCol="0">
            <a:spAutoFit/>
          </a:bodyPr>
          <a:lstStyle/>
          <a:p>
            <a:pPr marL="12700">
              <a:lnSpc>
                <a:spcPct val="100000"/>
              </a:lnSpc>
              <a:spcBef>
                <a:spcPts val="105"/>
              </a:spcBef>
            </a:pPr>
            <a:r>
              <a:rPr spc="-5" dirty="0"/>
              <a:t>Non-contiguous</a:t>
            </a:r>
            <a:r>
              <a:rPr spc="-65" dirty="0"/>
              <a:t> </a:t>
            </a:r>
            <a:r>
              <a:rPr spc="-5" dirty="0"/>
              <a:t>allowance</a:t>
            </a:r>
            <a:r>
              <a:rPr lang="en-CA" spc="-5" dirty="0"/>
              <a:t>/allocation</a:t>
            </a:r>
            <a:endParaRPr spc="-5" dirty="0"/>
          </a:p>
        </p:txBody>
      </p:sp>
      <p:sp>
        <p:nvSpPr>
          <p:cNvPr id="7" name="object 7"/>
          <p:cNvSpPr/>
          <p:nvPr/>
        </p:nvSpPr>
        <p:spPr>
          <a:xfrm>
            <a:off x="1006754" y="1422527"/>
            <a:ext cx="164591" cy="167639"/>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463928" y="1963801"/>
            <a:ext cx="243840" cy="252984"/>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1463928" y="2573401"/>
            <a:ext cx="243840" cy="252984"/>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1921129" y="3199460"/>
            <a:ext cx="188975" cy="196900"/>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1006754" y="3553714"/>
            <a:ext cx="164591" cy="167640"/>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1463928" y="4094734"/>
            <a:ext cx="243840" cy="252983"/>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1463928" y="4704029"/>
            <a:ext cx="243840" cy="253288"/>
          </a:xfrm>
          <a:prstGeom prst="rect">
            <a:avLst/>
          </a:prstGeom>
          <a:blipFill>
            <a:blip r:embed="rId4" cstate="print"/>
            <a:stretch>
              <a:fillRect/>
            </a:stretch>
          </a:blipFill>
        </p:spPr>
        <p:txBody>
          <a:bodyPr wrap="square" lIns="0" tIns="0" rIns="0" bIns="0" rtlCol="0"/>
          <a:lstStyle/>
          <a:p>
            <a:endParaRPr/>
          </a:p>
        </p:txBody>
      </p:sp>
      <p:sp>
        <p:nvSpPr>
          <p:cNvPr id="14" name="object 14"/>
          <p:cNvSpPr/>
          <p:nvPr/>
        </p:nvSpPr>
        <p:spPr>
          <a:xfrm>
            <a:off x="1463928" y="5314188"/>
            <a:ext cx="243840" cy="252984"/>
          </a:xfrm>
          <a:prstGeom prst="rect">
            <a:avLst/>
          </a:prstGeom>
          <a:blipFill>
            <a:blip r:embed="rId4" cstate="print"/>
            <a:stretch>
              <a:fillRect/>
            </a:stretch>
          </a:blipFill>
        </p:spPr>
        <p:txBody>
          <a:bodyPr wrap="square" lIns="0" tIns="0" rIns="0" bIns="0" rtlCol="0"/>
          <a:lstStyle/>
          <a:p>
            <a:endParaRPr/>
          </a:p>
        </p:txBody>
      </p:sp>
      <p:sp>
        <p:nvSpPr>
          <p:cNvPr id="15" name="object 15"/>
          <p:cNvSpPr txBox="1"/>
          <p:nvPr/>
        </p:nvSpPr>
        <p:spPr>
          <a:xfrm>
            <a:off x="1336928" y="1290955"/>
            <a:ext cx="7377430" cy="4984057"/>
          </a:xfrm>
          <a:prstGeom prst="rect">
            <a:avLst/>
          </a:prstGeom>
        </p:spPr>
        <p:txBody>
          <a:bodyPr vert="horz" wrap="square" lIns="0" tIns="13335" rIns="0" bIns="0" rtlCol="0">
            <a:spAutoFit/>
          </a:bodyPr>
          <a:lstStyle/>
          <a:p>
            <a:pPr marL="12700">
              <a:lnSpc>
                <a:spcPts val="2280"/>
              </a:lnSpc>
              <a:spcBef>
                <a:spcPts val="105"/>
              </a:spcBef>
            </a:pPr>
            <a:r>
              <a:rPr sz="2000" b="1" dirty="0">
                <a:solidFill>
                  <a:srgbClr val="006666"/>
                </a:solidFill>
                <a:latin typeface="Arial"/>
                <a:cs typeface="Arial"/>
              </a:rPr>
              <a:t>To reduce the need for compression, the next step is to</a:t>
            </a:r>
            <a:r>
              <a:rPr sz="2000" b="1" spc="-195" dirty="0">
                <a:solidFill>
                  <a:srgbClr val="006666"/>
                </a:solidFill>
                <a:latin typeface="Arial"/>
                <a:cs typeface="Arial"/>
              </a:rPr>
              <a:t> </a:t>
            </a:r>
            <a:r>
              <a:rPr sz="2000" b="1" dirty="0">
                <a:solidFill>
                  <a:srgbClr val="006666"/>
                </a:solidFill>
                <a:latin typeface="Arial"/>
                <a:cs typeface="Arial"/>
              </a:rPr>
              <a:t>use</a:t>
            </a:r>
            <a:endParaRPr sz="2000" dirty="0">
              <a:latin typeface="Arial"/>
              <a:cs typeface="Arial"/>
            </a:endParaRPr>
          </a:p>
          <a:p>
            <a:pPr marL="12700">
              <a:lnSpc>
                <a:spcPts val="2280"/>
              </a:lnSpc>
            </a:pPr>
            <a:r>
              <a:rPr sz="2000" b="1" dirty="0">
                <a:solidFill>
                  <a:srgbClr val="006666"/>
                </a:solidFill>
                <a:latin typeface="Arial"/>
                <a:cs typeface="Arial"/>
              </a:rPr>
              <a:t>the non-contiguous</a:t>
            </a:r>
            <a:r>
              <a:rPr sz="2000" b="1" spc="-55" dirty="0">
                <a:solidFill>
                  <a:srgbClr val="006666"/>
                </a:solidFill>
                <a:latin typeface="Arial"/>
                <a:cs typeface="Arial"/>
              </a:rPr>
              <a:t> </a:t>
            </a:r>
            <a:r>
              <a:rPr sz="2000" b="1" dirty="0">
                <a:solidFill>
                  <a:srgbClr val="006666"/>
                </a:solidFill>
                <a:latin typeface="Arial"/>
                <a:cs typeface="Arial"/>
              </a:rPr>
              <a:t>allocation</a:t>
            </a:r>
            <a:endParaRPr sz="2000" dirty="0">
              <a:latin typeface="Arial"/>
              <a:cs typeface="Arial"/>
            </a:endParaRPr>
          </a:p>
          <a:p>
            <a:pPr marL="413384" marR="297815">
              <a:lnSpc>
                <a:spcPts val="2160"/>
              </a:lnSpc>
              <a:spcBef>
                <a:spcPts val="509"/>
              </a:spcBef>
            </a:pPr>
            <a:r>
              <a:rPr sz="2000" dirty="0">
                <a:solidFill>
                  <a:srgbClr val="006666"/>
                </a:solidFill>
                <a:latin typeface="Arial"/>
                <a:cs typeface="Arial"/>
              </a:rPr>
              <a:t>split a program into chunks and allow separate allocation</a:t>
            </a:r>
            <a:r>
              <a:rPr sz="2000" spc="-185" dirty="0">
                <a:solidFill>
                  <a:srgbClr val="006666"/>
                </a:solidFill>
                <a:latin typeface="Arial"/>
                <a:cs typeface="Arial"/>
              </a:rPr>
              <a:t> </a:t>
            </a:r>
            <a:r>
              <a:rPr sz="2000" dirty="0">
                <a:solidFill>
                  <a:srgbClr val="006666"/>
                </a:solidFill>
                <a:latin typeface="Arial"/>
                <a:cs typeface="Arial"/>
              </a:rPr>
              <a:t>of  each</a:t>
            </a:r>
            <a:r>
              <a:rPr sz="2000" spc="-35" dirty="0">
                <a:solidFill>
                  <a:srgbClr val="006666"/>
                </a:solidFill>
                <a:latin typeface="Arial"/>
                <a:cs typeface="Arial"/>
              </a:rPr>
              <a:t> </a:t>
            </a:r>
            <a:r>
              <a:rPr sz="2000" dirty="0">
                <a:solidFill>
                  <a:srgbClr val="006666"/>
                </a:solidFill>
                <a:latin typeface="Arial"/>
                <a:cs typeface="Arial"/>
              </a:rPr>
              <a:t>chunk</a:t>
            </a:r>
            <a:endParaRPr sz="2000" dirty="0">
              <a:latin typeface="Arial"/>
              <a:cs typeface="Arial"/>
            </a:endParaRPr>
          </a:p>
          <a:p>
            <a:pPr marL="413384" marR="585470">
              <a:lnSpc>
                <a:spcPts val="2160"/>
              </a:lnSpc>
              <a:spcBef>
                <a:spcPts val="480"/>
              </a:spcBef>
            </a:pPr>
            <a:r>
              <a:rPr sz="2000" dirty="0">
                <a:solidFill>
                  <a:srgbClr val="006666"/>
                </a:solidFill>
                <a:latin typeface="Arial"/>
                <a:cs typeface="Arial"/>
              </a:rPr>
              <a:t>the pieces are much smaller than the entire program</a:t>
            </a:r>
            <a:r>
              <a:rPr sz="2000" spc="-229" dirty="0">
                <a:solidFill>
                  <a:srgbClr val="006666"/>
                </a:solidFill>
                <a:latin typeface="Arial"/>
                <a:cs typeface="Arial"/>
              </a:rPr>
              <a:t> </a:t>
            </a:r>
            <a:r>
              <a:rPr sz="2000" dirty="0">
                <a:solidFill>
                  <a:srgbClr val="006666"/>
                </a:solidFill>
                <a:latin typeface="Arial"/>
                <a:cs typeface="Arial"/>
              </a:rPr>
              <a:t>and  therefore allow more efficient use of</a:t>
            </a:r>
            <a:r>
              <a:rPr sz="2000" spc="-155" dirty="0">
                <a:solidFill>
                  <a:srgbClr val="006666"/>
                </a:solidFill>
                <a:latin typeface="Arial"/>
                <a:cs typeface="Arial"/>
              </a:rPr>
              <a:t> </a:t>
            </a:r>
            <a:r>
              <a:rPr sz="2000" dirty="0">
                <a:solidFill>
                  <a:srgbClr val="006666"/>
                </a:solidFill>
                <a:latin typeface="Arial"/>
                <a:cs typeface="Arial"/>
              </a:rPr>
              <a:t>memory</a:t>
            </a:r>
            <a:endParaRPr sz="2000" dirty="0">
              <a:latin typeface="Arial"/>
              <a:cs typeface="Arial"/>
            </a:endParaRPr>
          </a:p>
          <a:p>
            <a:pPr marL="812800">
              <a:lnSpc>
                <a:spcPct val="100000"/>
              </a:lnSpc>
              <a:spcBef>
                <a:spcPts val="195"/>
              </a:spcBef>
            </a:pPr>
            <a:r>
              <a:rPr sz="1800" spc="-5" dirty="0">
                <a:solidFill>
                  <a:srgbClr val="006666"/>
                </a:solidFill>
                <a:latin typeface="Arial"/>
                <a:cs typeface="Arial"/>
              </a:rPr>
              <a:t>small </a:t>
            </a:r>
            <a:r>
              <a:rPr sz="1800" spc="-10" dirty="0">
                <a:solidFill>
                  <a:srgbClr val="006666"/>
                </a:solidFill>
                <a:latin typeface="Arial"/>
                <a:cs typeface="Arial"/>
              </a:rPr>
              <a:t>holes </a:t>
            </a:r>
            <a:r>
              <a:rPr sz="1800" spc="-5" dirty="0">
                <a:solidFill>
                  <a:srgbClr val="006666"/>
                </a:solidFill>
                <a:latin typeface="Arial"/>
                <a:cs typeface="Arial"/>
              </a:rPr>
              <a:t>can </a:t>
            </a:r>
            <a:r>
              <a:rPr sz="1800" dirty="0">
                <a:solidFill>
                  <a:srgbClr val="006666"/>
                </a:solidFill>
                <a:latin typeface="Arial"/>
                <a:cs typeface="Arial"/>
              </a:rPr>
              <a:t>be </a:t>
            </a:r>
            <a:r>
              <a:rPr sz="1800" spc="-5" dirty="0">
                <a:solidFill>
                  <a:srgbClr val="006666"/>
                </a:solidFill>
                <a:latin typeface="Arial"/>
                <a:cs typeface="Arial"/>
              </a:rPr>
              <a:t>used more</a:t>
            </a:r>
            <a:r>
              <a:rPr sz="1800" spc="10" dirty="0">
                <a:solidFill>
                  <a:srgbClr val="006666"/>
                </a:solidFill>
                <a:latin typeface="Arial"/>
                <a:cs typeface="Arial"/>
              </a:rPr>
              <a:t> </a:t>
            </a:r>
            <a:r>
              <a:rPr sz="1800" spc="-5" dirty="0">
                <a:solidFill>
                  <a:srgbClr val="006666"/>
                </a:solidFill>
                <a:latin typeface="Arial"/>
                <a:cs typeface="Arial"/>
              </a:rPr>
              <a:t>easily</a:t>
            </a:r>
            <a:r>
              <a:rPr lang="en-CA" sz="1800" spc="-5" dirty="0">
                <a:solidFill>
                  <a:srgbClr val="006666"/>
                </a:solidFill>
                <a:latin typeface="Arial"/>
                <a:cs typeface="Arial"/>
              </a:rPr>
              <a:t>/efficiently</a:t>
            </a:r>
            <a:endParaRPr sz="1800" dirty="0">
              <a:latin typeface="Arial"/>
              <a:cs typeface="Arial"/>
            </a:endParaRPr>
          </a:p>
          <a:p>
            <a:pPr marL="12700" marR="445770">
              <a:lnSpc>
                <a:spcPts val="2160"/>
              </a:lnSpc>
              <a:spcBef>
                <a:spcPts val="505"/>
              </a:spcBef>
            </a:pPr>
            <a:r>
              <a:rPr sz="2000" b="1" dirty="0">
                <a:solidFill>
                  <a:srgbClr val="006666"/>
                </a:solidFill>
                <a:latin typeface="Arial"/>
                <a:cs typeface="Arial"/>
              </a:rPr>
              <a:t>There are </a:t>
            </a:r>
            <a:r>
              <a:rPr sz="2000" b="1" spc="5" dirty="0">
                <a:solidFill>
                  <a:srgbClr val="006666"/>
                </a:solidFill>
                <a:latin typeface="Arial"/>
                <a:cs typeface="Arial"/>
              </a:rPr>
              <a:t>two </a:t>
            </a:r>
            <a:r>
              <a:rPr sz="2000" b="1" dirty="0">
                <a:solidFill>
                  <a:srgbClr val="006666"/>
                </a:solidFill>
                <a:latin typeface="Arial"/>
                <a:cs typeface="Arial"/>
              </a:rPr>
              <a:t>basic techniques for doing </a:t>
            </a:r>
            <a:r>
              <a:rPr sz="2000" b="1" spc="-5" dirty="0">
                <a:solidFill>
                  <a:srgbClr val="006666"/>
                </a:solidFill>
                <a:latin typeface="Arial"/>
                <a:cs typeface="Arial"/>
              </a:rPr>
              <a:t>this:</a:t>
            </a:r>
            <a:r>
              <a:rPr sz="2000" b="1" spc="-170" dirty="0">
                <a:solidFill>
                  <a:srgbClr val="006666"/>
                </a:solidFill>
                <a:latin typeface="Arial"/>
                <a:cs typeface="Arial"/>
              </a:rPr>
              <a:t> </a:t>
            </a:r>
            <a:r>
              <a:rPr sz="2000" b="1" dirty="0">
                <a:solidFill>
                  <a:srgbClr val="006666"/>
                </a:solidFill>
                <a:latin typeface="Arial"/>
                <a:cs typeface="Arial"/>
              </a:rPr>
              <a:t>pagination  and</a:t>
            </a:r>
            <a:r>
              <a:rPr sz="2000" b="1" spc="-5" dirty="0">
                <a:solidFill>
                  <a:srgbClr val="006666"/>
                </a:solidFill>
                <a:latin typeface="Arial"/>
                <a:cs typeface="Arial"/>
              </a:rPr>
              <a:t> </a:t>
            </a:r>
            <a:r>
              <a:rPr sz="2000" b="1" dirty="0">
                <a:solidFill>
                  <a:srgbClr val="006666"/>
                </a:solidFill>
                <a:latin typeface="Arial"/>
                <a:cs typeface="Arial"/>
              </a:rPr>
              <a:t>segmentation.</a:t>
            </a:r>
            <a:endParaRPr sz="2000" dirty="0">
              <a:latin typeface="Arial"/>
              <a:cs typeface="Arial"/>
            </a:endParaRPr>
          </a:p>
          <a:p>
            <a:pPr marL="413384" marR="385445">
              <a:lnSpc>
                <a:spcPts val="2160"/>
              </a:lnSpc>
              <a:spcBef>
                <a:spcPts val="480"/>
              </a:spcBef>
            </a:pPr>
            <a:r>
              <a:rPr sz="2000" dirty="0">
                <a:solidFill>
                  <a:srgbClr val="006666"/>
                </a:solidFill>
                <a:latin typeface="Arial"/>
                <a:cs typeface="Arial"/>
              </a:rPr>
              <a:t>segmentation uses program parts that have a logical</a:t>
            </a:r>
            <a:r>
              <a:rPr sz="2000" spc="-185" dirty="0">
                <a:solidFill>
                  <a:srgbClr val="006666"/>
                </a:solidFill>
                <a:latin typeface="Arial"/>
                <a:cs typeface="Arial"/>
              </a:rPr>
              <a:t> </a:t>
            </a:r>
            <a:r>
              <a:rPr sz="2000" spc="-5" dirty="0">
                <a:solidFill>
                  <a:srgbClr val="006666"/>
                </a:solidFill>
                <a:latin typeface="Arial"/>
                <a:cs typeface="Arial"/>
              </a:rPr>
              <a:t>value  </a:t>
            </a:r>
            <a:r>
              <a:rPr sz="2000" dirty="0">
                <a:solidFill>
                  <a:srgbClr val="006666"/>
                </a:solidFill>
                <a:latin typeface="Arial"/>
                <a:cs typeface="Arial"/>
              </a:rPr>
              <a:t>(modules)</a:t>
            </a:r>
            <a:endParaRPr sz="2000" dirty="0">
              <a:latin typeface="Arial"/>
              <a:cs typeface="Arial"/>
            </a:endParaRPr>
          </a:p>
          <a:p>
            <a:pPr marL="413384">
              <a:lnSpc>
                <a:spcPts val="2280"/>
              </a:lnSpc>
              <a:spcBef>
                <a:spcPts val="209"/>
              </a:spcBef>
            </a:pPr>
            <a:r>
              <a:rPr sz="2000" dirty="0">
                <a:solidFill>
                  <a:srgbClr val="006666"/>
                </a:solidFill>
                <a:latin typeface="Arial"/>
                <a:cs typeface="Arial"/>
              </a:rPr>
              <a:t>pagination uses arbitrary parts of the program (breaking</a:t>
            </a:r>
            <a:r>
              <a:rPr sz="2000" spc="-215" dirty="0">
                <a:solidFill>
                  <a:srgbClr val="006666"/>
                </a:solidFill>
                <a:latin typeface="Arial"/>
                <a:cs typeface="Arial"/>
              </a:rPr>
              <a:t> </a:t>
            </a:r>
            <a:r>
              <a:rPr sz="2000" dirty="0">
                <a:solidFill>
                  <a:srgbClr val="006666"/>
                </a:solidFill>
                <a:latin typeface="Arial"/>
                <a:cs typeface="Arial"/>
              </a:rPr>
              <a:t>up</a:t>
            </a:r>
            <a:endParaRPr sz="2000" dirty="0">
              <a:latin typeface="Arial"/>
              <a:cs typeface="Arial"/>
            </a:endParaRPr>
          </a:p>
          <a:p>
            <a:pPr marL="413384">
              <a:lnSpc>
                <a:spcPts val="2280"/>
              </a:lnSpc>
            </a:pPr>
            <a:r>
              <a:rPr sz="2000" dirty="0">
                <a:solidFill>
                  <a:srgbClr val="006666"/>
                </a:solidFill>
                <a:latin typeface="Arial"/>
                <a:cs typeface="Arial"/>
              </a:rPr>
              <a:t>the program into pages of </a:t>
            </a:r>
            <a:r>
              <a:rPr sz="2000" spc="-5" dirty="0">
                <a:solidFill>
                  <a:srgbClr val="006666"/>
                </a:solidFill>
                <a:latin typeface="Arial"/>
                <a:cs typeface="Arial"/>
              </a:rPr>
              <a:t>fixed</a:t>
            </a:r>
            <a:r>
              <a:rPr sz="2000" spc="-120" dirty="0">
                <a:solidFill>
                  <a:srgbClr val="006666"/>
                </a:solidFill>
                <a:latin typeface="Arial"/>
                <a:cs typeface="Arial"/>
              </a:rPr>
              <a:t> </a:t>
            </a:r>
            <a:r>
              <a:rPr sz="2000" dirty="0">
                <a:solidFill>
                  <a:srgbClr val="006666"/>
                </a:solidFill>
                <a:latin typeface="Arial"/>
                <a:cs typeface="Arial"/>
              </a:rPr>
              <a:t>length).</a:t>
            </a:r>
            <a:endParaRPr sz="2000" dirty="0">
              <a:latin typeface="Arial"/>
              <a:cs typeface="Arial"/>
            </a:endParaRPr>
          </a:p>
          <a:p>
            <a:pPr marL="413384">
              <a:lnSpc>
                <a:spcPct val="100000"/>
              </a:lnSpc>
              <a:spcBef>
                <a:spcPts val="240"/>
              </a:spcBef>
            </a:pPr>
            <a:r>
              <a:rPr sz="2000" dirty="0">
                <a:solidFill>
                  <a:srgbClr val="006666"/>
                </a:solidFill>
                <a:latin typeface="Arial"/>
                <a:cs typeface="Arial"/>
              </a:rPr>
              <a:t>they can be</a:t>
            </a:r>
            <a:r>
              <a:rPr sz="2000" spc="-60" dirty="0">
                <a:solidFill>
                  <a:srgbClr val="006666"/>
                </a:solidFill>
                <a:latin typeface="Arial"/>
                <a:cs typeface="Arial"/>
              </a:rPr>
              <a:t> </a:t>
            </a:r>
            <a:r>
              <a:rPr sz="2000" dirty="0">
                <a:solidFill>
                  <a:srgbClr val="006666"/>
                </a:solidFill>
                <a:latin typeface="Arial"/>
                <a:cs typeface="Arial"/>
              </a:rPr>
              <a:t>combined</a:t>
            </a:r>
            <a:endParaRPr sz="2000" dirty="0">
              <a:latin typeface="Arial"/>
              <a:cs typeface="Arial"/>
            </a:endParaRPr>
          </a:p>
          <a:p>
            <a:pPr marL="12700">
              <a:lnSpc>
                <a:spcPts val="2280"/>
              </a:lnSpc>
              <a:spcBef>
                <a:spcPts val="240"/>
              </a:spcBef>
            </a:pPr>
            <a:r>
              <a:rPr sz="2000" b="1" dirty="0">
                <a:solidFill>
                  <a:srgbClr val="006666"/>
                </a:solidFill>
                <a:latin typeface="Arial"/>
                <a:cs typeface="Arial"/>
              </a:rPr>
              <a:t>I find the segmentation to be more natural, so I start with</a:t>
            </a:r>
            <a:r>
              <a:rPr sz="2000" b="1" spc="-265" dirty="0">
                <a:solidFill>
                  <a:srgbClr val="006666"/>
                </a:solidFill>
                <a:latin typeface="Arial"/>
                <a:cs typeface="Arial"/>
              </a:rPr>
              <a:t> </a:t>
            </a:r>
            <a:r>
              <a:rPr sz="2000" b="1" dirty="0">
                <a:solidFill>
                  <a:srgbClr val="006666"/>
                </a:solidFill>
                <a:latin typeface="Arial"/>
                <a:cs typeface="Arial"/>
              </a:rPr>
              <a:t>this</a:t>
            </a:r>
            <a:endParaRPr sz="2000" dirty="0">
              <a:latin typeface="Arial"/>
              <a:cs typeface="Arial"/>
            </a:endParaRPr>
          </a:p>
          <a:p>
            <a:pPr marL="12700">
              <a:lnSpc>
                <a:spcPts val="2280"/>
              </a:lnSpc>
            </a:pPr>
            <a:r>
              <a:rPr sz="2000" b="1" spc="-5" dirty="0">
                <a:solidFill>
                  <a:srgbClr val="006666"/>
                </a:solidFill>
                <a:latin typeface="Arial"/>
                <a:cs typeface="Arial"/>
              </a:rPr>
              <a:t>one</a:t>
            </a:r>
            <a:endParaRPr sz="2000" dirty="0">
              <a:latin typeface="Arial"/>
              <a:cs typeface="Arial"/>
            </a:endParaRPr>
          </a:p>
        </p:txBody>
      </p:sp>
      <p:sp>
        <p:nvSpPr>
          <p:cNvPr id="16" name="object 16"/>
          <p:cNvSpPr/>
          <p:nvPr/>
        </p:nvSpPr>
        <p:spPr>
          <a:xfrm>
            <a:off x="1006754" y="5718047"/>
            <a:ext cx="164591" cy="167640"/>
          </a:xfrm>
          <a:prstGeom prst="rect">
            <a:avLst/>
          </a:prstGeom>
          <a:blipFill>
            <a:blip r:embed="rId3" cstate="print"/>
            <a:stretch>
              <a:fillRect/>
            </a:stretch>
          </a:blipFill>
        </p:spPr>
        <p:txBody>
          <a:bodyPr wrap="square" lIns="0" tIns="0" rIns="0" bIns="0" rtlCol="0"/>
          <a:lstStyle/>
          <a:p>
            <a:endParaRPr/>
          </a:p>
        </p:txBody>
      </p:sp>
      <p:sp>
        <p:nvSpPr>
          <p:cNvPr id="17" name="object 17"/>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7</a:t>
            </a:r>
          </a:p>
        </p:txBody>
      </p:sp>
      <p:sp>
        <p:nvSpPr>
          <p:cNvPr id="18" name="object 18"/>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34</a:t>
            </a:fld>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511555"/>
            <a:ext cx="5945505" cy="452120"/>
          </a:xfrm>
          <a:prstGeom prst="rect">
            <a:avLst/>
          </a:prstGeom>
        </p:spPr>
        <p:txBody>
          <a:bodyPr vert="horz" wrap="square" lIns="0" tIns="12065" rIns="0" bIns="0" rtlCol="0">
            <a:spAutoFit/>
          </a:bodyPr>
          <a:lstStyle/>
          <a:p>
            <a:pPr marL="12700">
              <a:lnSpc>
                <a:spcPct val="100000"/>
              </a:lnSpc>
              <a:spcBef>
                <a:spcPts val="95"/>
              </a:spcBef>
            </a:pPr>
            <a:r>
              <a:rPr sz="2800" spc="-5" dirty="0"/>
              <a:t>Segments are </a:t>
            </a:r>
            <a:r>
              <a:rPr sz="2800" spc="-10" dirty="0"/>
              <a:t>logical </a:t>
            </a:r>
            <a:r>
              <a:rPr sz="2800" spc="-5" dirty="0"/>
              <a:t>parts of </a:t>
            </a:r>
            <a:r>
              <a:rPr sz="2800" dirty="0"/>
              <a:t>the</a:t>
            </a:r>
            <a:r>
              <a:rPr sz="2800" spc="-25" dirty="0"/>
              <a:t> </a:t>
            </a:r>
            <a:r>
              <a:rPr sz="2800" spc="-5" dirty="0"/>
              <a:t>program.</a:t>
            </a:r>
            <a:endParaRPr sz="2800"/>
          </a:p>
        </p:txBody>
      </p:sp>
      <p:grpSp>
        <p:nvGrpSpPr>
          <p:cNvPr id="4" name="object 4"/>
          <p:cNvGrpSpPr/>
          <p:nvPr/>
        </p:nvGrpSpPr>
        <p:grpSpPr>
          <a:xfrm>
            <a:off x="2115311" y="2039111"/>
            <a:ext cx="5657850" cy="4057650"/>
            <a:chOff x="2115311" y="2039111"/>
            <a:chExt cx="5657850" cy="4057650"/>
          </a:xfrm>
        </p:grpSpPr>
        <p:sp>
          <p:nvSpPr>
            <p:cNvPr id="5" name="object 5"/>
            <p:cNvSpPr/>
            <p:nvPr/>
          </p:nvSpPr>
          <p:spPr>
            <a:xfrm>
              <a:off x="2134361" y="2058161"/>
              <a:ext cx="1905000" cy="1524000"/>
            </a:xfrm>
            <a:custGeom>
              <a:avLst/>
              <a:gdLst/>
              <a:ahLst/>
              <a:cxnLst/>
              <a:rect l="l" t="t" r="r" b="b"/>
              <a:pathLst>
                <a:path w="1905000" h="1524000">
                  <a:moveTo>
                    <a:pt x="1905000" y="0"/>
                  </a:moveTo>
                  <a:lnTo>
                    <a:pt x="0" y="0"/>
                  </a:lnTo>
                  <a:lnTo>
                    <a:pt x="0" y="1524000"/>
                  </a:lnTo>
                  <a:lnTo>
                    <a:pt x="1905000" y="1524000"/>
                  </a:lnTo>
                  <a:lnTo>
                    <a:pt x="1905000" y="0"/>
                  </a:lnTo>
                  <a:close/>
                </a:path>
              </a:pathLst>
            </a:custGeom>
            <a:solidFill>
              <a:srgbClr val="CCEBFF"/>
            </a:solidFill>
          </p:spPr>
          <p:txBody>
            <a:bodyPr wrap="square" lIns="0" tIns="0" rIns="0" bIns="0" rtlCol="0"/>
            <a:lstStyle/>
            <a:p>
              <a:endParaRPr/>
            </a:p>
          </p:txBody>
        </p:sp>
        <p:sp>
          <p:nvSpPr>
            <p:cNvPr id="6" name="object 6"/>
            <p:cNvSpPr/>
            <p:nvPr/>
          </p:nvSpPr>
          <p:spPr>
            <a:xfrm>
              <a:off x="2134361" y="2058161"/>
              <a:ext cx="1905000" cy="1524000"/>
            </a:xfrm>
            <a:custGeom>
              <a:avLst/>
              <a:gdLst/>
              <a:ahLst/>
              <a:cxnLst/>
              <a:rect l="l" t="t" r="r" b="b"/>
              <a:pathLst>
                <a:path w="1905000" h="1524000">
                  <a:moveTo>
                    <a:pt x="0" y="1524000"/>
                  </a:moveTo>
                  <a:lnTo>
                    <a:pt x="1905000" y="1524000"/>
                  </a:lnTo>
                  <a:lnTo>
                    <a:pt x="1905000" y="0"/>
                  </a:lnTo>
                  <a:lnTo>
                    <a:pt x="0" y="0"/>
                  </a:lnTo>
                  <a:lnTo>
                    <a:pt x="0" y="1524000"/>
                  </a:lnTo>
                  <a:close/>
                </a:path>
              </a:pathLst>
            </a:custGeom>
            <a:ln w="38100">
              <a:solidFill>
                <a:srgbClr val="009999"/>
              </a:solidFill>
            </a:ln>
          </p:spPr>
          <p:txBody>
            <a:bodyPr wrap="square" lIns="0" tIns="0" rIns="0" bIns="0" rtlCol="0"/>
            <a:lstStyle/>
            <a:p>
              <a:endParaRPr/>
            </a:p>
          </p:txBody>
        </p:sp>
        <p:sp>
          <p:nvSpPr>
            <p:cNvPr id="7" name="object 7"/>
            <p:cNvSpPr/>
            <p:nvPr/>
          </p:nvSpPr>
          <p:spPr>
            <a:xfrm>
              <a:off x="2362961" y="4648961"/>
              <a:ext cx="1905000" cy="1219200"/>
            </a:xfrm>
            <a:custGeom>
              <a:avLst/>
              <a:gdLst/>
              <a:ahLst/>
              <a:cxnLst/>
              <a:rect l="l" t="t" r="r" b="b"/>
              <a:pathLst>
                <a:path w="1905000" h="1219200">
                  <a:moveTo>
                    <a:pt x="1905000" y="0"/>
                  </a:moveTo>
                  <a:lnTo>
                    <a:pt x="0" y="0"/>
                  </a:lnTo>
                  <a:lnTo>
                    <a:pt x="0" y="1219200"/>
                  </a:lnTo>
                  <a:lnTo>
                    <a:pt x="1905000" y="1219200"/>
                  </a:lnTo>
                  <a:lnTo>
                    <a:pt x="1905000" y="0"/>
                  </a:lnTo>
                  <a:close/>
                </a:path>
              </a:pathLst>
            </a:custGeom>
            <a:solidFill>
              <a:srgbClr val="CCEBFF"/>
            </a:solidFill>
          </p:spPr>
          <p:txBody>
            <a:bodyPr wrap="square" lIns="0" tIns="0" rIns="0" bIns="0" rtlCol="0"/>
            <a:lstStyle/>
            <a:p>
              <a:endParaRPr/>
            </a:p>
          </p:txBody>
        </p:sp>
        <p:sp>
          <p:nvSpPr>
            <p:cNvPr id="8" name="object 8"/>
            <p:cNvSpPr/>
            <p:nvPr/>
          </p:nvSpPr>
          <p:spPr>
            <a:xfrm>
              <a:off x="2362961" y="4648961"/>
              <a:ext cx="1905000" cy="1219200"/>
            </a:xfrm>
            <a:custGeom>
              <a:avLst/>
              <a:gdLst/>
              <a:ahLst/>
              <a:cxnLst/>
              <a:rect l="l" t="t" r="r" b="b"/>
              <a:pathLst>
                <a:path w="1905000" h="1219200">
                  <a:moveTo>
                    <a:pt x="0" y="1219200"/>
                  </a:moveTo>
                  <a:lnTo>
                    <a:pt x="1905000" y="1219200"/>
                  </a:lnTo>
                  <a:lnTo>
                    <a:pt x="1905000" y="0"/>
                  </a:lnTo>
                  <a:lnTo>
                    <a:pt x="0" y="0"/>
                  </a:lnTo>
                  <a:lnTo>
                    <a:pt x="0" y="1219200"/>
                  </a:lnTo>
                  <a:close/>
                </a:path>
              </a:pathLst>
            </a:custGeom>
            <a:ln w="38100">
              <a:solidFill>
                <a:srgbClr val="009999"/>
              </a:solidFill>
            </a:ln>
          </p:spPr>
          <p:txBody>
            <a:bodyPr wrap="square" lIns="0" tIns="0" rIns="0" bIns="0" rtlCol="0"/>
            <a:lstStyle/>
            <a:p>
              <a:endParaRPr/>
            </a:p>
          </p:txBody>
        </p:sp>
        <p:sp>
          <p:nvSpPr>
            <p:cNvPr id="9" name="object 9"/>
            <p:cNvSpPr/>
            <p:nvPr/>
          </p:nvSpPr>
          <p:spPr>
            <a:xfrm>
              <a:off x="5791962" y="2439161"/>
              <a:ext cx="1981200" cy="3657600"/>
            </a:xfrm>
            <a:custGeom>
              <a:avLst/>
              <a:gdLst/>
              <a:ahLst/>
              <a:cxnLst/>
              <a:rect l="l" t="t" r="r" b="b"/>
              <a:pathLst>
                <a:path w="1981200" h="3657600">
                  <a:moveTo>
                    <a:pt x="1905000" y="0"/>
                  </a:moveTo>
                  <a:lnTo>
                    <a:pt x="0" y="0"/>
                  </a:lnTo>
                  <a:lnTo>
                    <a:pt x="0" y="1524000"/>
                  </a:lnTo>
                  <a:lnTo>
                    <a:pt x="1905000" y="1524000"/>
                  </a:lnTo>
                  <a:lnTo>
                    <a:pt x="1905000" y="0"/>
                  </a:lnTo>
                  <a:close/>
                </a:path>
                <a:path w="1981200" h="3657600">
                  <a:moveTo>
                    <a:pt x="1981200" y="2438400"/>
                  </a:moveTo>
                  <a:lnTo>
                    <a:pt x="76200" y="2438400"/>
                  </a:lnTo>
                  <a:lnTo>
                    <a:pt x="76200" y="3657600"/>
                  </a:lnTo>
                  <a:lnTo>
                    <a:pt x="1981200" y="3657600"/>
                  </a:lnTo>
                  <a:lnTo>
                    <a:pt x="1981200" y="2438400"/>
                  </a:lnTo>
                  <a:close/>
                </a:path>
              </a:pathLst>
            </a:custGeom>
            <a:solidFill>
              <a:srgbClr val="CCEBFF"/>
            </a:solidFill>
          </p:spPr>
          <p:txBody>
            <a:bodyPr wrap="square" lIns="0" tIns="0" rIns="0" bIns="0" rtlCol="0"/>
            <a:lstStyle/>
            <a:p>
              <a:endParaRPr/>
            </a:p>
          </p:txBody>
        </p:sp>
        <p:sp>
          <p:nvSpPr>
            <p:cNvPr id="10" name="object 10"/>
            <p:cNvSpPr/>
            <p:nvPr/>
          </p:nvSpPr>
          <p:spPr>
            <a:xfrm>
              <a:off x="5791961" y="2439161"/>
              <a:ext cx="1905000" cy="1524000"/>
            </a:xfrm>
            <a:custGeom>
              <a:avLst/>
              <a:gdLst/>
              <a:ahLst/>
              <a:cxnLst/>
              <a:rect l="l" t="t" r="r" b="b"/>
              <a:pathLst>
                <a:path w="1905000" h="1524000">
                  <a:moveTo>
                    <a:pt x="0" y="1524000"/>
                  </a:moveTo>
                  <a:lnTo>
                    <a:pt x="1904999" y="1524000"/>
                  </a:lnTo>
                  <a:lnTo>
                    <a:pt x="1904999" y="0"/>
                  </a:lnTo>
                  <a:lnTo>
                    <a:pt x="0" y="0"/>
                  </a:lnTo>
                  <a:lnTo>
                    <a:pt x="0" y="1524000"/>
                  </a:lnTo>
                  <a:close/>
                </a:path>
              </a:pathLst>
            </a:custGeom>
            <a:ln w="38100">
              <a:solidFill>
                <a:srgbClr val="009999"/>
              </a:solidFill>
            </a:ln>
          </p:spPr>
          <p:txBody>
            <a:bodyPr wrap="square" lIns="0" tIns="0" rIns="0" bIns="0" rtlCol="0"/>
            <a:lstStyle/>
            <a:p>
              <a:endParaRPr/>
            </a:p>
          </p:txBody>
        </p:sp>
      </p:grpSp>
      <p:sp>
        <p:nvSpPr>
          <p:cNvPr id="11" name="object 11"/>
          <p:cNvSpPr txBox="1"/>
          <p:nvPr/>
        </p:nvSpPr>
        <p:spPr>
          <a:xfrm>
            <a:off x="1759076" y="2081911"/>
            <a:ext cx="209550" cy="330835"/>
          </a:xfrm>
          <a:prstGeom prst="rect">
            <a:avLst/>
          </a:prstGeom>
        </p:spPr>
        <p:txBody>
          <a:bodyPr vert="horz" wrap="square" lIns="0" tIns="13335" rIns="0" bIns="0" rtlCol="0">
            <a:spAutoFit/>
          </a:bodyPr>
          <a:lstStyle/>
          <a:p>
            <a:pPr marL="12700">
              <a:lnSpc>
                <a:spcPct val="100000"/>
              </a:lnSpc>
              <a:spcBef>
                <a:spcPts val="105"/>
              </a:spcBef>
            </a:pPr>
            <a:r>
              <a:rPr sz="2000" b="1" dirty="0">
                <a:solidFill>
                  <a:srgbClr val="009999"/>
                </a:solidFill>
                <a:latin typeface="Times New Roman"/>
                <a:cs typeface="Times New Roman"/>
              </a:rPr>
              <a:t>A</a:t>
            </a:r>
            <a:endParaRPr sz="2000">
              <a:latin typeface="Times New Roman"/>
              <a:cs typeface="Times New Roman"/>
            </a:endParaRPr>
          </a:p>
        </p:txBody>
      </p:sp>
      <p:sp>
        <p:nvSpPr>
          <p:cNvPr id="12" name="object 12"/>
          <p:cNvSpPr txBox="1"/>
          <p:nvPr/>
        </p:nvSpPr>
        <p:spPr>
          <a:xfrm>
            <a:off x="5314315" y="2324862"/>
            <a:ext cx="195580" cy="330835"/>
          </a:xfrm>
          <a:prstGeom prst="rect">
            <a:avLst/>
          </a:prstGeom>
        </p:spPr>
        <p:txBody>
          <a:bodyPr vert="horz" wrap="square" lIns="0" tIns="13335" rIns="0" bIns="0" rtlCol="0">
            <a:spAutoFit/>
          </a:bodyPr>
          <a:lstStyle/>
          <a:p>
            <a:pPr marL="12700">
              <a:lnSpc>
                <a:spcPct val="100000"/>
              </a:lnSpc>
              <a:spcBef>
                <a:spcPts val="105"/>
              </a:spcBef>
            </a:pPr>
            <a:r>
              <a:rPr sz="2000" b="1" dirty="0">
                <a:solidFill>
                  <a:srgbClr val="009999"/>
                </a:solidFill>
                <a:latin typeface="Times New Roman"/>
                <a:cs typeface="Times New Roman"/>
              </a:rPr>
              <a:t>B</a:t>
            </a:r>
            <a:endParaRPr sz="2000">
              <a:latin typeface="Times New Roman"/>
              <a:cs typeface="Times New Roman"/>
            </a:endParaRPr>
          </a:p>
        </p:txBody>
      </p:sp>
      <p:sp>
        <p:nvSpPr>
          <p:cNvPr id="13" name="object 13"/>
          <p:cNvSpPr txBox="1"/>
          <p:nvPr/>
        </p:nvSpPr>
        <p:spPr>
          <a:xfrm>
            <a:off x="1963927" y="4636084"/>
            <a:ext cx="191135" cy="300355"/>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009999"/>
                </a:solidFill>
                <a:latin typeface="Times New Roman"/>
                <a:cs typeface="Times New Roman"/>
              </a:rPr>
              <a:t>C</a:t>
            </a:r>
            <a:endParaRPr sz="1800">
              <a:latin typeface="Times New Roman"/>
              <a:cs typeface="Times New Roman"/>
            </a:endParaRPr>
          </a:p>
        </p:txBody>
      </p:sp>
      <p:sp>
        <p:nvSpPr>
          <p:cNvPr id="14" name="object 14"/>
          <p:cNvSpPr txBox="1"/>
          <p:nvPr/>
        </p:nvSpPr>
        <p:spPr>
          <a:xfrm>
            <a:off x="1306449" y="2621660"/>
            <a:ext cx="630555" cy="574040"/>
          </a:xfrm>
          <a:prstGeom prst="rect">
            <a:avLst/>
          </a:prstGeom>
        </p:spPr>
        <p:txBody>
          <a:bodyPr vert="horz" wrap="square" lIns="0" tIns="12700" rIns="0" bIns="0" rtlCol="0">
            <a:spAutoFit/>
          </a:bodyPr>
          <a:lstStyle/>
          <a:p>
            <a:pPr marL="12700" marR="5080" indent="40640">
              <a:lnSpc>
                <a:spcPct val="100000"/>
              </a:lnSpc>
              <a:spcBef>
                <a:spcPts val="100"/>
              </a:spcBef>
            </a:pPr>
            <a:r>
              <a:rPr sz="1800" b="1" dirty="0">
                <a:solidFill>
                  <a:srgbClr val="009999"/>
                </a:solidFill>
                <a:latin typeface="Times New Roman"/>
                <a:cs typeface="Times New Roman"/>
              </a:rPr>
              <a:t>Main  P</a:t>
            </a:r>
            <a:r>
              <a:rPr sz="1800" b="1" spc="-30" dirty="0">
                <a:solidFill>
                  <a:srgbClr val="009999"/>
                </a:solidFill>
                <a:latin typeface="Times New Roman"/>
                <a:cs typeface="Times New Roman"/>
              </a:rPr>
              <a:t>r</a:t>
            </a:r>
            <a:r>
              <a:rPr sz="1800" b="1" dirty="0">
                <a:solidFill>
                  <a:srgbClr val="009999"/>
                </a:solidFill>
                <a:latin typeface="Times New Roman"/>
                <a:cs typeface="Times New Roman"/>
              </a:rPr>
              <a:t>og</a:t>
            </a:r>
            <a:r>
              <a:rPr sz="1800" b="1" spc="-160" dirty="0">
                <a:solidFill>
                  <a:srgbClr val="009999"/>
                </a:solidFill>
                <a:latin typeface="Times New Roman"/>
                <a:cs typeface="Times New Roman"/>
              </a:rPr>
              <a:t>r</a:t>
            </a:r>
            <a:r>
              <a:rPr sz="1800" b="1" dirty="0">
                <a:solidFill>
                  <a:srgbClr val="009999"/>
                </a:solidFill>
                <a:latin typeface="Times New Roman"/>
                <a:cs typeface="Times New Roman"/>
              </a:rPr>
              <a:t>.</a:t>
            </a:r>
            <a:endParaRPr sz="1800">
              <a:latin typeface="Times New Roman"/>
              <a:cs typeface="Times New Roman"/>
            </a:endParaRPr>
          </a:p>
        </p:txBody>
      </p:sp>
      <p:sp>
        <p:nvSpPr>
          <p:cNvPr id="15" name="object 15"/>
          <p:cNvSpPr txBox="1"/>
          <p:nvPr/>
        </p:nvSpPr>
        <p:spPr>
          <a:xfrm>
            <a:off x="4819903" y="2769234"/>
            <a:ext cx="495300"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009999"/>
                </a:solidFill>
                <a:latin typeface="Times New Roman"/>
                <a:cs typeface="Times New Roman"/>
              </a:rPr>
              <a:t>Data</a:t>
            </a:r>
            <a:endParaRPr sz="1800">
              <a:latin typeface="Times New Roman"/>
              <a:cs typeface="Times New Roman"/>
            </a:endParaRPr>
          </a:p>
        </p:txBody>
      </p:sp>
      <p:sp>
        <p:nvSpPr>
          <p:cNvPr id="16" name="object 16"/>
          <p:cNvSpPr txBox="1"/>
          <p:nvPr/>
        </p:nvSpPr>
        <p:spPr>
          <a:xfrm>
            <a:off x="4729098" y="4789170"/>
            <a:ext cx="1067435" cy="568325"/>
          </a:xfrm>
          <a:prstGeom prst="rect">
            <a:avLst/>
          </a:prstGeom>
        </p:spPr>
        <p:txBody>
          <a:bodyPr vert="horz" wrap="square" lIns="0" tIns="12700" rIns="0" bIns="0" rtlCol="0">
            <a:spAutoFit/>
          </a:bodyPr>
          <a:lstStyle/>
          <a:p>
            <a:pPr marR="140970" algn="r">
              <a:lnSpc>
                <a:spcPts val="2135"/>
              </a:lnSpc>
              <a:spcBef>
                <a:spcPts val="100"/>
              </a:spcBef>
            </a:pPr>
            <a:r>
              <a:rPr sz="1800" b="1" spc="-5" dirty="0">
                <a:solidFill>
                  <a:srgbClr val="009999"/>
                </a:solidFill>
                <a:latin typeface="Times New Roman"/>
                <a:cs typeface="Times New Roman"/>
              </a:rPr>
              <a:t>D</a:t>
            </a:r>
            <a:endParaRPr sz="1800">
              <a:latin typeface="Times New Roman"/>
              <a:cs typeface="Times New Roman"/>
            </a:endParaRPr>
          </a:p>
          <a:p>
            <a:pPr marL="12700">
              <a:lnSpc>
                <a:spcPts val="2135"/>
              </a:lnSpc>
            </a:pPr>
            <a:r>
              <a:rPr sz="1800" b="1" spc="-5" dirty="0">
                <a:solidFill>
                  <a:srgbClr val="009999"/>
                </a:solidFill>
                <a:latin typeface="Times New Roman"/>
                <a:cs typeface="Times New Roman"/>
              </a:rPr>
              <a:t>Sub</a:t>
            </a:r>
            <a:r>
              <a:rPr sz="1800" b="1" spc="-65" dirty="0">
                <a:solidFill>
                  <a:srgbClr val="009999"/>
                </a:solidFill>
                <a:latin typeface="Times New Roman"/>
                <a:cs typeface="Times New Roman"/>
              </a:rPr>
              <a:t> </a:t>
            </a:r>
            <a:r>
              <a:rPr sz="1800" b="1" spc="-35" dirty="0">
                <a:solidFill>
                  <a:srgbClr val="009999"/>
                </a:solidFill>
                <a:latin typeface="Times New Roman"/>
                <a:cs typeface="Times New Roman"/>
              </a:rPr>
              <a:t>Progr.</a:t>
            </a:r>
            <a:endParaRPr sz="1800">
              <a:latin typeface="Times New Roman"/>
              <a:cs typeface="Times New Roman"/>
            </a:endParaRPr>
          </a:p>
        </p:txBody>
      </p:sp>
      <p:sp>
        <p:nvSpPr>
          <p:cNvPr id="17" name="object 17"/>
          <p:cNvSpPr txBox="1"/>
          <p:nvPr/>
        </p:nvSpPr>
        <p:spPr>
          <a:xfrm>
            <a:off x="1428369" y="5055870"/>
            <a:ext cx="495300"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009999"/>
                </a:solidFill>
                <a:latin typeface="Times New Roman"/>
                <a:cs typeface="Times New Roman"/>
              </a:rPr>
              <a:t>Data</a:t>
            </a:r>
            <a:endParaRPr sz="1800">
              <a:latin typeface="Times New Roman"/>
              <a:cs typeface="Times New Roman"/>
            </a:endParaRPr>
          </a:p>
        </p:txBody>
      </p:sp>
      <p:sp>
        <p:nvSpPr>
          <p:cNvPr id="18" name="object 18"/>
          <p:cNvSpPr txBox="1"/>
          <p:nvPr/>
        </p:nvSpPr>
        <p:spPr>
          <a:xfrm>
            <a:off x="2350389" y="2313558"/>
            <a:ext cx="1317625" cy="269240"/>
          </a:xfrm>
          <a:prstGeom prst="rect">
            <a:avLst/>
          </a:prstGeom>
        </p:spPr>
        <p:txBody>
          <a:bodyPr vert="horz" wrap="square" lIns="0" tIns="12065" rIns="0" bIns="0" rtlCol="0">
            <a:spAutoFit/>
          </a:bodyPr>
          <a:lstStyle/>
          <a:p>
            <a:pPr marL="12700">
              <a:lnSpc>
                <a:spcPct val="100000"/>
              </a:lnSpc>
              <a:spcBef>
                <a:spcPts val="95"/>
              </a:spcBef>
            </a:pPr>
            <a:r>
              <a:rPr sz="1600" b="1" spc="-5" dirty="0">
                <a:solidFill>
                  <a:srgbClr val="009999"/>
                </a:solidFill>
                <a:latin typeface="Times New Roman"/>
                <a:cs typeface="Times New Roman"/>
              </a:rPr>
              <a:t>JUMP </a:t>
            </a:r>
            <a:r>
              <a:rPr sz="1600" b="1" spc="-10" dirty="0">
                <a:solidFill>
                  <a:srgbClr val="009999"/>
                </a:solidFill>
                <a:latin typeface="Times New Roman"/>
                <a:cs typeface="Times New Roman"/>
              </a:rPr>
              <a:t>(D,</a:t>
            </a:r>
            <a:r>
              <a:rPr sz="1600" b="1" spc="-135" dirty="0">
                <a:solidFill>
                  <a:srgbClr val="009999"/>
                </a:solidFill>
                <a:latin typeface="Times New Roman"/>
                <a:cs typeface="Times New Roman"/>
              </a:rPr>
              <a:t> </a:t>
            </a:r>
            <a:r>
              <a:rPr sz="1600" b="1" spc="-5" dirty="0">
                <a:solidFill>
                  <a:srgbClr val="009999"/>
                </a:solidFill>
                <a:latin typeface="Times New Roman"/>
                <a:cs typeface="Times New Roman"/>
              </a:rPr>
              <a:t>100)</a:t>
            </a:r>
            <a:endParaRPr sz="1600">
              <a:latin typeface="Times New Roman"/>
              <a:cs typeface="Times New Roman"/>
            </a:endParaRPr>
          </a:p>
        </p:txBody>
      </p:sp>
      <p:sp>
        <p:nvSpPr>
          <p:cNvPr id="19" name="object 19"/>
          <p:cNvSpPr/>
          <p:nvPr/>
        </p:nvSpPr>
        <p:spPr>
          <a:xfrm>
            <a:off x="3257296" y="2647695"/>
            <a:ext cx="2611120" cy="3144520"/>
          </a:xfrm>
          <a:custGeom>
            <a:avLst/>
            <a:gdLst/>
            <a:ahLst/>
            <a:cxnLst/>
            <a:rect l="l" t="t" r="r" b="b"/>
            <a:pathLst>
              <a:path w="2611120" h="3144520">
                <a:moveTo>
                  <a:pt x="2508660" y="3043422"/>
                </a:moveTo>
                <a:lnTo>
                  <a:pt x="2464689" y="3079889"/>
                </a:lnTo>
                <a:lnTo>
                  <a:pt x="2610866" y="3144266"/>
                </a:lnTo>
                <a:lnTo>
                  <a:pt x="2589963" y="3054413"/>
                </a:lnTo>
                <a:lnTo>
                  <a:pt x="2517775" y="3054413"/>
                </a:lnTo>
                <a:lnTo>
                  <a:pt x="2508660" y="3043422"/>
                </a:lnTo>
                <a:close/>
              </a:path>
              <a:path w="2611120" h="3144520">
                <a:moveTo>
                  <a:pt x="2530645" y="3025189"/>
                </a:moveTo>
                <a:lnTo>
                  <a:pt x="2508660" y="3043422"/>
                </a:lnTo>
                <a:lnTo>
                  <a:pt x="2517775" y="3054413"/>
                </a:lnTo>
                <a:lnTo>
                  <a:pt x="2539745" y="3036163"/>
                </a:lnTo>
                <a:lnTo>
                  <a:pt x="2530645" y="3025189"/>
                </a:lnTo>
                <a:close/>
              </a:path>
              <a:path w="2611120" h="3144520">
                <a:moveTo>
                  <a:pt x="2574670" y="2988678"/>
                </a:moveTo>
                <a:lnTo>
                  <a:pt x="2530645" y="3025189"/>
                </a:lnTo>
                <a:lnTo>
                  <a:pt x="2539745" y="3036163"/>
                </a:lnTo>
                <a:lnTo>
                  <a:pt x="2517775" y="3054413"/>
                </a:lnTo>
                <a:lnTo>
                  <a:pt x="2589963" y="3054413"/>
                </a:lnTo>
                <a:lnTo>
                  <a:pt x="2574670" y="2988678"/>
                </a:lnTo>
                <a:close/>
              </a:path>
              <a:path w="2611120" h="3144520">
                <a:moveTo>
                  <a:pt x="21970" y="0"/>
                </a:moveTo>
                <a:lnTo>
                  <a:pt x="0" y="18161"/>
                </a:lnTo>
                <a:lnTo>
                  <a:pt x="2508660" y="3043422"/>
                </a:lnTo>
                <a:lnTo>
                  <a:pt x="2530645" y="3025189"/>
                </a:lnTo>
                <a:lnTo>
                  <a:pt x="21970" y="0"/>
                </a:lnTo>
                <a:close/>
              </a:path>
            </a:pathLst>
          </a:custGeom>
          <a:solidFill>
            <a:srgbClr val="009999"/>
          </a:solidFill>
        </p:spPr>
        <p:txBody>
          <a:bodyPr wrap="square" lIns="0" tIns="0" rIns="0" bIns="0" rtlCol="0"/>
          <a:lstStyle/>
          <a:p>
            <a:endParaRPr/>
          </a:p>
        </p:txBody>
      </p:sp>
      <p:sp>
        <p:nvSpPr>
          <p:cNvPr id="20" name="object 20"/>
          <p:cNvSpPr txBox="1"/>
          <p:nvPr/>
        </p:nvSpPr>
        <p:spPr>
          <a:xfrm>
            <a:off x="2300732" y="2731135"/>
            <a:ext cx="1351915" cy="269240"/>
          </a:xfrm>
          <a:prstGeom prst="rect">
            <a:avLst/>
          </a:prstGeom>
        </p:spPr>
        <p:txBody>
          <a:bodyPr vert="horz" wrap="square" lIns="0" tIns="12065" rIns="0" bIns="0" rtlCol="0">
            <a:spAutoFit/>
          </a:bodyPr>
          <a:lstStyle/>
          <a:p>
            <a:pPr marL="12700">
              <a:lnSpc>
                <a:spcPct val="100000"/>
              </a:lnSpc>
              <a:spcBef>
                <a:spcPts val="95"/>
              </a:spcBef>
            </a:pPr>
            <a:r>
              <a:rPr sz="1600" b="1" spc="-5" dirty="0">
                <a:solidFill>
                  <a:srgbClr val="009999"/>
                </a:solidFill>
                <a:latin typeface="Times New Roman"/>
                <a:cs typeface="Times New Roman"/>
              </a:rPr>
              <a:t>LOAD (C,</a:t>
            </a:r>
            <a:r>
              <a:rPr sz="1600" b="1" spc="-65" dirty="0">
                <a:solidFill>
                  <a:srgbClr val="009999"/>
                </a:solidFill>
                <a:latin typeface="Times New Roman"/>
                <a:cs typeface="Times New Roman"/>
              </a:rPr>
              <a:t> </a:t>
            </a:r>
            <a:r>
              <a:rPr sz="1600" b="1" dirty="0">
                <a:solidFill>
                  <a:srgbClr val="009999"/>
                </a:solidFill>
                <a:latin typeface="Times New Roman"/>
                <a:cs typeface="Times New Roman"/>
              </a:rPr>
              <a:t>250)</a:t>
            </a:r>
            <a:endParaRPr sz="1600">
              <a:latin typeface="Times New Roman"/>
              <a:cs typeface="Times New Roman"/>
            </a:endParaRPr>
          </a:p>
        </p:txBody>
      </p:sp>
      <p:sp>
        <p:nvSpPr>
          <p:cNvPr id="21" name="object 21"/>
          <p:cNvSpPr/>
          <p:nvPr/>
        </p:nvSpPr>
        <p:spPr>
          <a:xfrm>
            <a:off x="2453258" y="2957322"/>
            <a:ext cx="229870" cy="2377440"/>
          </a:xfrm>
          <a:custGeom>
            <a:avLst/>
            <a:gdLst/>
            <a:ahLst/>
            <a:cxnLst/>
            <a:rect l="l" t="t" r="r" b="b"/>
            <a:pathLst>
              <a:path w="229869" h="2377440">
                <a:moveTo>
                  <a:pt x="0" y="2230247"/>
                </a:moveTo>
                <a:lnTo>
                  <a:pt x="62103" y="2377440"/>
                </a:lnTo>
                <a:lnTo>
                  <a:pt x="136467" y="2250059"/>
                </a:lnTo>
                <a:lnTo>
                  <a:pt x="84582" y="2250059"/>
                </a:lnTo>
                <a:lnTo>
                  <a:pt x="56134" y="2248154"/>
                </a:lnTo>
                <a:lnTo>
                  <a:pt x="57049" y="2233955"/>
                </a:lnTo>
                <a:lnTo>
                  <a:pt x="0" y="2230247"/>
                </a:lnTo>
                <a:close/>
              </a:path>
              <a:path w="229869" h="2377440">
                <a:moveTo>
                  <a:pt x="57049" y="2233955"/>
                </a:moveTo>
                <a:lnTo>
                  <a:pt x="56134" y="2248154"/>
                </a:lnTo>
                <a:lnTo>
                  <a:pt x="84582" y="2250059"/>
                </a:lnTo>
                <a:lnTo>
                  <a:pt x="85502" y="2235805"/>
                </a:lnTo>
                <a:lnTo>
                  <a:pt x="57049" y="2233955"/>
                </a:lnTo>
                <a:close/>
              </a:path>
              <a:path w="229869" h="2377440">
                <a:moveTo>
                  <a:pt x="85502" y="2235805"/>
                </a:moveTo>
                <a:lnTo>
                  <a:pt x="84582" y="2250059"/>
                </a:lnTo>
                <a:lnTo>
                  <a:pt x="136467" y="2250059"/>
                </a:lnTo>
                <a:lnTo>
                  <a:pt x="142621" y="2239517"/>
                </a:lnTo>
                <a:lnTo>
                  <a:pt x="85502" y="2235805"/>
                </a:lnTo>
                <a:close/>
              </a:path>
              <a:path w="229869" h="2377440">
                <a:moveTo>
                  <a:pt x="201168" y="0"/>
                </a:moveTo>
                <a:lnTo>
                  <a:pt x="57049" y="2233955"/>
                </a:lnTo>
                <a:lnTo>
                  <a:pt x="85502" y="2235805"/>
                </a:lnTo>
                <a:lnTo>
                  <a:pt x="229743" y="1904"/>
                </a:lnTo>
                <a:lnTo>
                  <a:pt x="201168" y="0"/>
                </a:lnTo>
                <a:close/>
              </a:path>
            </a:pathLst>
          </a:custGeom>
          <a:solidFill>
            <a:srgbClr val="009999"/>
          </a:solidFill>
        </p:spPr>
        <p:txBody>
          <a:bodyPr wrap="square" lIns="0" tIns="0" rIns="0" bIns="0" rtlCol="0"/>
          <a:lstStyle/>
          <a:p>
            <a:endParaRPr/>
          </a:p>
        </p:txBody>
      </p:sp>
      <p:sp>
        <p:nvSpPr>
          <p:cNvPr id="22" name="object 22"/>
          <p:cNvSpPr txBox="1"/>
          <p:nvPr/>
        </p:nvSpPr>
        <p:spPr>
          <a:xfrm>
            <a:off x="5868161" y="4877561"/>
            <a:ext cx="1905000" cy="1219200"/>
          </a:xfrm>
          <a:prstGeom prst="rect">
            <a:avLst/>
          </a:prstGeom>
          <a:ln w="38100">
            <a:solidFill>
              <a:srgbClr val="009999"/>
            </a:solidFill>
          </a:ln>
        </p:spPr>
        <p:txBody>
          <a:bodyPr vert="horz" wrap="square" lIns="0" tIns="191770" rIns="0" bIns="0" rtlCol="0">
            <a:spAutoFit/>
          </a:bodyPr>
          <a:lstStyle/>
          <a:p>
            <a:pPr marL="230504">
              <a:lnSpc>
                <a:spcPct val="100000"/>
              </a:lnSpc>
              <a:spcBef>
                <a:spcPts val="1510"/>
              </a:spcBef>
            </a:pPr>
            <a:r>
              <a:rPr sz="1600" b="1" spc="-5" dirty="0">
                <a:solidFill>
                  <a:srgbClr val="009999"/>
                </a:solidFill>
                <a:latin typeface="Times New Roman"/>
                <a:cs typeface="Times New Roman"/>
              </a:rPr>
              <a:t>LOAD (B, </a:t>
            </a:r>
            <a:r>
              <a:rPr sz="1600" b="1" dirty="0">
                <a:solidFill>
                  <a:srgbClr val="009999"/>
                </a:solidFill>
                <a:latin typeface="Times New Roman"/>
                <a:cs typeface="Times New Roman"/>
              </a:rPr>
              <a:t>50)</a:t>
            </a:r>
            <a:endParaRPr sz="1600">
              <a:latin typeface="Times New Roman"/>
              <a:cs typeface="Times New Roman"/>
            </a:endParaRPr>
          </a:p>
        </p:txBody>
      </p:sp>
      <p:sp>
        <p:nvSpPr>
          <p:cNvPr id="23" name="object 23"/>
          <p:cNvSpPr/>
          <p:nvPr/>
        </p:nvSpPr>
        <p:spPr>
          <a:xfrm>
            <a:off x="6564121" y="2972561"/>
            <a:ext cx="157480" cy="2072639"/>
          </a:xfrm>
          <a:custGeom>
            <a:avLst/>
            <a:gdLst/>
            <a:ahLst/>
            <a:cxnLst/>
            <a:rect l="l" t="t" r="r" b="b"/>
            <a:pathLst>
              <a:path w="157479" h="2072639">
                <a:moveTo>
                  <a:pt x="85616" y="142215"/>
                </a:moveTo>
                <a:lnTo>
                  <a:pt x="57043" y="143283"/>
                </a:lnTo>
                <a:lnTo>
                  <a:pt x="128524" y="2072258"/>
                </a:lnTo>
                <a:lnTo>
                  <a:pt x="157099" y="2071115"/>
                </a:lnTo>
                <a:lnTo>
                  <a:pt x="85616" y="142215"/>
                </a:lnTo>
                <a:close/>
              </a:path>
              <a:path w="157479" h="2072639">
                <a:moveTo>
                  <a:pt x="66039" y="0"/>
                </a:moveTo>
                <a:lnTo>
                  <a:pt x="0" y="145414"/>
                </a:lnTo>
                <a:lnTo>
                  <a:pt x="57043" y="143283"/>
                </a:lnTo>
                <a:lnTo>
                  <a:pt x="56514" y="129032"/>
                </a:lnTo>
                <a:lnTo>
                  <a:pt x="85089" y="128015"/>
                </a:lnTo>
                <a:lnTo>
                  <a:pt x="136141" y="128015"/>
                </a:lnTo>
                <a:lnTo>
                  <a:pt x="66039" y="0"/>
                </a:lnTo>
                <a:close/>
              </a:path>
              <a:path w="157479" h="2072639">
                <a:moveTo>
                  <a:pt x="85089" y="128015"/>
                </a:moveTo>
                <a:lnTo>
                  <a:pt x="56514" y="129032"/>
                </a:lnTo>
                <a:lnTo>
                  <a:pt x="57043" y="143283"/>
                </a:lnTo>
                <a:lnTo>
                  <a:pt x="85616" y="142215"/>
                </a:lnTo>
                <a:lnTo>
                  <a:pt x="85089" y="128015"/>
                </a:lnTo>
                <a:close/>
              </a:path>
              <a:path w="157479" h="2072639">
                <a:moveTo>
                  <a:pt x="136141" y="128015"/>
                </a:moveTo>
                <a:lnTo>
                  <a:pt x="85089" y="128015"/>
                </a:lnTo>
                <a:lnTo>
                  <a:pt x="85616" y="142215"/>
                </a:lnTo>
                <a:lnTo>
                  <a:pt x="142748" y="140080"/>
                </a:lnTo>
                <a:lnTo>
                  <a:pt x="136141" y="128015"/>
                </a:lnTo>
                <a:close/>
              </a:path>
            </a:pathLst>
          </a:custGeom>
          <a:solidFill>
            <a:srgbClr val="009999"/>
          </a:solidFill>
        </p:spPr>
        <p:txBody>
          <a:bodyPr wrap="square" lIns="0" tIns="0" rIns="0" bIns="0" rtlCol="0"/>
          <a:lstStyle/>
          <a:p>
            <a:endParaRPr/>
          </a:p>
        </p:txBody>
      </p:sp>
      <p:sp>
        <p:nvSpPr>
          <p:cNvPr id="24" name="object 24"/>
          <p:cNvSpPr txBox="1"/>
          <p:nvPr/>
        </p:nvSpPr>
        <p:spPr>
          <a:xfrm>
            <a:off x="329590" y="6192723"/>
            <a:ext cx="309941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9999"/>
                </a:solidFill>
                <a:latin typeface="Liberation Sans Narrow"/>
                <a:cs typeface="Liberation Sans Narrow"/>
              </a:rPr>
              <a:t>4 </a:t>
            </a:r>
            <a:r>
              <a:rPr sz="2400" spc="-5" dirty="0">
                <a:solidFill>
                  <a:srgbClr val="009999"/>
                </a:solidFill>
                <a:latin typeface="Liberation Sans Narrow"/>
                <a:cs typeface="Liberation Sans Narrow"/>
              </a:rPr>
              <a:t>segments: </a:t>
            </a:r>
            <a:r>
              <a:rPr sz="2400" dirty="0">
                <a:solidFill>
                  <a:srgbClr val="009999"/>
                </a:solidFill>
                <a:latin typeface="Liberation Sans Narrow"/>
                <a:cs typeface="Liberation Sans Narrow"/>
              </a:rPr>
              <a:t>A, B, C,</a:t>
            </a:r>
            <a:r>
              <a:rPr sz="2400" spc="-150" dirty="0">
                <a:solidFill>
                  <a:srgbClr val="009999"/>
                </a:solidFill>
                <a:latin typeface="Liberation Sans Narrow"/>
                <a:cs typeface="Liberation Sans Narrow"/>
              </a:rPr>
              <a:t> </a:t>
            </a:r>
            <a:r>
              <a:rPr sz="2400" dirty="0">
                <a:solidFill>
                  <a:srgbClr val="009999"/>
                </a:solidFill>
                <a:latin typeface="Liberation Sans Narrow"/>
                <a:cs typeface="Liberation Sans Narrow"/>
              </a:rPr>
              <a:t>D</a:t>
            </a:r>
            <a:endParaRPr sz="2400" dirty="0">
              <a:latin typeface="Liberation Sans Narrow"/>
              <a:cs typeface="Liberation Sans Narrow"/>
            </a:endParaRPr>
          </a:p>
        </p:txBody>
      </p:sp>
      <p:sp>
        <p:nvSpPr>
          <p:cNvPr id="25" name="object 25"/>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7</a:t>
            </a:r>
          </a:p>
        </p:txBody>
      </p:sp>
      <p:sp>
        <p:nvSpPr>
          <p:cNvPr id="26" name="object 26"/>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35</a:t>
            </a:fld>
            <a:endParaRP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7446492" cy="514350"/>
          </a:xfrm>
          <a:prstGeom prst="rect">
            <a:avLst/>
          </a:prstGeom>
        </p:spPr>
        <p:txBody>
          <a:bodyPr vert="horz" wrap="square" lIns="0" tIns="13335" rIns="0" bIns="0" rtlCol="0">
            <a:spAutoFit/>
          </a:bodyPr>
          <a:lstStyle/>
          <a:p>
            <a:pPr marL="12700">
              <a:lnSpc>
                <a:spcPct val="100000"/>
              </a:lnSpc>
              <a:spcBef>
                <a:spcPts val="105"/>
              </a:spcBef>
            </a:pPr>
            <a:r>
              <a:rPr dirty="0"/>
              <a:t>Segments as memory </a:t>
            </a:r>
            <a:r>
              <a:rPr spc="-5" dirty="0"/>
              <a:t>allocation</a:t>
            </a:r>
            <a:r>
              <a:rPr spc="-100" dirty="0"/>
              <a:t> </a:t>
            </a:r>
            <a:r>
              <a:rPr dirty="0"/>
              <a:t>units</a:t>
            </a:r>
          </a:p>
        </p:txBody>
      </p:sp>
      <p:grpSp>
        <p:nvGrpSpPr>
          <p:cNvPr id="4" name="object 4"/>
          <p:cNvGrpSpPr/>
          <p:nvPr/>
        </p:nvGrpSpPr>
        <p:grpSpPr>
          <a:xfrm>
            <a:off x="1200911" y="1124711"/>
            <a:ext cx="2933700" cy="4000500"/>
            <a:chOff x="1200911" y="1124711"/>
            <a:chExt cx="2933700" cy="4000500"/>
          </a:xfrm>
        </p:grpSpPr>
        <p:sp>
          <p:nvSpPr>
            <p:cNvPr id="5" name="object 5"/>
            <p:cNvSpPr/>
            <p:nvPr/>
          </p:nvSpPr>
          <p:spPr>
            <a:xfrm>
              <a:off x="1219961" y="1143761"/>
              <a:ext cx="2895600" cy="3962400"/>
            </a:xfrm>
            <a:custGeom>
              <a:avLst/>
              <a:gdLst/>
              <a:ahLst/>
              <a:cxnLst/>
              <a:rect l="l" t="t" r="r" b="b"/>
              <a:pathLst>
                <a:path w="2895600" h="3962400">
                  <a:moveTo>
                    <a:pt x="1447800" y="0"/>
                  </a:moveTo>
                  <a:lnTo>
                    <a:pt x="1407275" y="761"/>
                  </a:lnTo>
                  <a:lnTo>
                    <a:pt x="1367026" y="3031"/>
                  </a:lnTo>
                  <a:lnTo>
                    <a:pt x="1327067" y="6790"/>
                  </a:lnTo>
                  <a:lnTo>
                    <a:pt x="1287413" y="12018"/>
                  </a:lnTo>
                  <a:lnTo>
                    <a:pt x="1248077" y="18696"/>
                  </a:lnTo>
                  <a:lnTo>
                    <a:pt x="1209075" y="26803"/>
                  </a:lnTo>
                  <a:lnTo>
                    <a:pt x="1170422" y="36320"/>
                  </a:lnTo>
                  <a:lnTo>
                    <a:pt x="1132130" y="47227"/>
                  </a:lnTo>
                  <a:lnTo>
                    <a:pt x="1094216" y="59504"/>
                  </a:lnTo>
                  <a:lnTo>
                    <a:pt x="1056693" y="73131"/>
                  </a:lnTo>
                  <a:lnTo>
                    <a:pt x="1019576" y="88088"/>
                  </a:lnTo>
                  <a:lnTo>
                    <a:pt x="982880" y="104355"/>
                  </a:lnTo>
                  <a:lnTo>
                    <a:pt x="946619" y="121913"/>
                  </a:lnTo>
                  <a:lnTo>
                    <a:pt x="910808" y="140742"/>
                  </a:lnTo>
                  <a:lnTo>
                    <a:pt x="875460" y="160822"/>
                  </a:lnTo>
                  <a:lnTo>
                    <a:pt x="840592" y="182132"/>
                  </a:lnTo>
                  <a:lnTo>
                    <a:pt x="806216" y="204654"/>
                  </a:lnTo>
                  <a:lnTo>
                    <a:pt x="772348" y="228367"/>
                  </a:lnTo>
                  <a:lnTo>
                    <a:pt x="739003" y="253251"/>
                  </a:lnTo>
                  <a:lnTo>
                    <a:pt x="706194" y="279287"/>
                  </a:lnTo>
                  <a:lnTo>
                    <a:pt x="673936" y="306454"/>
                  </a:lnTo>
                  <a:lnTo>
                    <a:pt x="642244" y="334733"/>
                  </a:lnTo>
                  <a:lnTo>
                    <a:pt x="611133" y="364104"/>
                  </a:lnTo>
                  <a:lnTo>
                    <a:pt x="580616" y="394548"/>
                  </a:lnTo>
                  <a:lnTo>
                    <a:pt x="550708" y="426043"/>
                  </a:lnTo>
                  <a:lnTo>
                    <a:pt x="521424" y="458571"/>
                  </a:lnTo>
                  <a:lnTo>
                    <a:pt x="492779" y="492112"/>
                  </a:lnTo>
                  <a:lnTo>
                    <a:pt x="464786" y="526645"/>
                  </a:lnTo>
                  <a:lnTo>
                    <a:pt x="437460" y="562151"/>
                  </a:lnTo>
                  <a:lnTo>
                    <a:pt x="410817" y="598610"/>
                  </a:lnTo>
                  <a:lnTo>
                    <a:pt x="384870" y="636002"/>
                  </a:lnTo>
                  <a:lnTo>
                    <a:pt x="359633" y="674307"/>
                  </a:lnTo>
                  <a:lnTo>
                    <a:pt x="335122" y="713506"/>
                  </a:lnTo>
                  <a:lnTo>
                    <a:pt x="311351" y="753578"/>
                  </a:lnTo>
                  <a:lnTo>
                    <a:pt x="288335" y="794504"/>
                  </a:lnTo>
                  <a:lnTo>
                    <a:pt x="266087" y="836264"/>
                  </a:lnTo>
                  <a:lnTo>
                    <a:pt x="244623" y="878837"/>
                  </a:lnTo>
                  <a:lnTo>
                    <a:pt x="223957" y="922205"/>
                  </a:lnTo>
                  <a:lnTo>
                    <a:pt x="204103" y="966347"/>
                  </a:lnTo>
                  <a:lnTo>
                    <a:pt x="185076" y="1011244"/>
                  </a:lnTo>
                  <a:lnTo>
                    <a:pt x="166891" y="1056874"/>
                  </a:lnTo>
                  <a:lnTo>
                    <a:pt x="149561" y="1103220"/>
                  </a:lnTo>
                  <a:lnTo>
                    <a:pt x="133103" y="1150260"/>
                  </a:lnTo>
                  <a:lnTo>
                    <a:pt x="117529" y="1197976"/>
                  </a:lnTo>
                  <a:lnTo>
                    <a:pt x="102855" y="1246346"/>
                  </a:lnTo>
                  <a:lnTo>
                    <a:pt x="89095" y="1295352"/>
                  </a:lnTo>
                  <a:lnTo>
                    <a:pt x="76263" y="1344973"/>
                  </a:lnTo>
                  <a:lnTo>
                    <a:pt x="64375" y="1395190"/>
                  </a:lnTo>
                  <a:lnTo>
                    <a:pt x="53444" y="1445982"/>
                  </a:lnTo>
                  <a:lnTo>
                    <a:pt x="43486" y="1497330"/>
                  </a:lnTo>
                  <a:lnTo>
                    <a:pt x="34514" y="1549215"/>
                  </a:lnTo>
                  <a:lnTo>
                    <a:pt x="26543" y="1601615"/>
                  </a:lnTo>
                  <a:lnTo>
                    <a:pt x="19588" y="1654511"/>
                  </a:lnTo>
                  <a:lnTo>
                    <a:pt x="13663" y="1707884"/>
                  </a:lnTo>
                  <a:lnTo>
                    <a:pt x="8783" y="1761714"/>
                  </a:lnTo>
                  <a:lnTo>
                    <a:pt x="4962" y="1815980"/>
                  </a:lnTo>
                  <a:lnTo>
                    <a:pt x="2215" y="1870663"/>
                  </a:lnTo>
                  <a:lnTo>
                    <a:pt x="556" y="1925743"/>
                  </a:lnTo>
                  <a:lnTo>
                    <a:pt x="0" y="1981200"/>
                  </a:lnTo>
                  <a:lnTo>
                    <a:pt x="556" y="2036656"/>
                  </a:lnTo>
                  <a:lnTo>
                    <a:pt x="2215" y="2091736"/>
                  </a:lnTo>
                  <a:lnTo>
                    <a:pt x="4962" y="2146419"/>
                  </a:lnTo>
                  <a:lnTo>
                    <a:pt x="8783" y="2200685"/>
                  </a:lnTo>
                  <a:lnTo>
                    <a:pt x="13663" y="2254515"/>
                  </a:lnTo>
                  <a:lnTo>
                    <a:pt x="19588" y="2307888"/>
                  </a:lnTo>
                  <a:lnTo>
                    <a:pt x="26543" y="2360784"/>
                  </a:lnTo>
                  <a:lnTo>
                    <a:pt x="34514" y="2413184"/>
                  </a:lnTo>
                  <a:lnTo>
                    <a:pt x="43486" y="2465069"/>
                  </a:lnTo>
                  <a:lnTo>
                    <a:pt x="53444" y="2516417"/>
                  </a:lnTo>
                  <a:lnTo>
                    <a:pt x="64375" y="2567209"/>
                  </a:lnTo>
                  <a:lnTo>
                    <a:pt x="76263" y="2617426"/>
                  </a:lnTo>
                  <a:lnTo>
                    <a:pt x="89095" y="2667047"/>
                  </a:lnTo>
                  <a:lnTo>
                    <a:pt x="102855" y="2716053"/>
                  </a:lnTo>
                  <a:lnTo>
                    <a:pt x="117529" y="2764423"/>
                  </a:lnTo>
                  <a:lnTo>
                    <a:pt x="133103" y="2812139"/>
                  </a:lnTo>
                  <a:lnTo>
                    <a:pt x="149561" y="2859179"/>
                  </a:lnTo>
                  <a:lnTo>
                    <a:pt x="166891" y="2905525"/>
                  </a:lnTo>
                  <a:lnTo>
                    <a:pt x="185076" y="2951155"/>
                  </a:lnTo>
                  <a:lnTo>
                    <a:pt x="204103" y="2996052"/>
                  </a:lnTo>
                  <a:lnTo>
                    <a:pt x="223957" y="3040194"/>
                  </a:lnTo>
                  <a:lnTo>
                    <a:pt x="244623" y="3083562"/>
                  </a:lnTo>
                  <a:lnTo>
                    <a:pt x="266087" y="3126135"/>
                  </a:lnTo>
                  <a:lnTo>
                    <a:pt x="288335" y="3167895"/>
                  </a:lnTo>
                  <a:lnTo>
                    <a:pt x="311351" y="3208821"/>
                  </a:lnTo>
                  <a:lnTo>
                    <a:pt x="335122" y="3248893"/>
                  </a:lnTo>
                  <a:lnTo>
                    <a:pt x="359633" y="3288092"/>
                  </a:lnTo>
                  <a:lnTo>
                    <a:pt x="384870" y="3326397"/>
                  </a:lnTo>
                  <a:lnTo>
                    <a:pt x="410817" y="3363789"/>
                  </a:lnTo>
                  <a:lnTo>
                    <a:pt x="437460" y="3400248"/>
                  </a:lnTo>
                  <a:lnTo>
                    <a:pt x="464786" y="3435754"/>
                  </a:lnTo>
                  <a:lnTo>
                    <a:pt x="492779" y="3470287"/>
                  </a:lnTo>
                  <a:lnTo>
                    <a:pt x="521424" y="3503828"/>
                  </a:lnTo>
                  <a:lnTo>
                    <a:pt x="550708" y="3536356"/>
                  </a:lnTo>
                  <a:lnTo>
                    <a:pt x="580616" y="3567851"/>
                  </a:lnTo>
                  <a:lnTo>
                    <a:pt x="611133" y="3598295"/>
                  </a:lnTo>
                  <a:lnTo>
                    <a:pt x="642244" y="3627666"/>
                  </a:lnTo>
                  <a:lnTo>
                    <a:pt x="673936" y="3655945"/>
                  </a:lnTo>
                  <a:lnTo>
                    <a:pt x="706194" y="3683112"/>
                  </a:lnTo>
                  <a:lnTo>
                    <a:pt x="739003" y="3709148"/>
                  </a:lnTo>
                  <a:lnTo>
                    <a:pt x="772348" y="3734032"/>
                  </a:lnTo>
                  <a:lnTo>
                    <a:pt x="806216" y="3757745"/>
                  </a:lnTo>
                  <a:lnTo>
                    <a:pt x="840592" y="3780267"/>
                  </a:lnTo>
                  <a:lnTo>
                    <a:pt x="875460" y="3801577"/>
                  </a:lnTo>
                  <a:lnTo>
                    <a:pt x="910808" y="3821657"/>
                  </a:lnTo>
                  <a:lnTo>
                    <a:pt x="946619" y="3840486"/>
                  </a:lnTo>
                  <a:lnTo>
                    <a:pt x="982880" y="3858044"/>
                  </a:lnTo>
                  <a:lnTo>
                    <a:pt x="1019576" y="3874311"/>
                  </a:lnTo>
                  <a:lnTo>
                    <a:pt x="1056693" y="3889268"/>
                  </a:lnTo>
                  <a:lnTo>
                    <a:pt x="1094216" y="3902895"/>
                  </a:lnTo>
                  <a:lnTo>
                    <a:pt x="1132130" y="3915172"/>
                  </a:lnTo>
                  <a:lnTo>
                    <a:pt x="1170422" y="3926079"/>
                  </a:lnTo>
                  <a:lnTo>
                    <a:pt x="1209075" y="3935596"/>
                  </a:lnTo>
                  <a:lnTo>
                    <a:pt x="1248077" y="3943703"/>
                  </a:lnTo>
                  <a:lnTo>
                    <a:pt x="1287413" y="3950381"/>
                  </a:lnTo>
                  <a:lnTo>
                    <a:pt x="1327067" y="3955609"/>
                  </a:lnTo>
                  <a:lnTo>
                    <a:pt x="1367026" y="3959368"/>
                  </a:lnTo>
                  <a:lnTo>
                    <a:pt x="1407275" y="3961638"/>
                  </a:lnTo>
                  <a:lnTo>
                    <a:pt x="1447800" y="3962400"/>
                  </a:lnTo>
                  <a:lnTo>
                    <a:pt x="1488324" y="3961638"/>
                  </a:lnTo>
                  <a:lnTo>
                    <a:pt x="1528573" y="3959368"/>
                  </a:lnTo>
                  <a:lnTo>
                    <a:pt x="1568532" y="3955609"/>
                  </a:lnTo>
                  <a:lnTo>
                    <a:pt x="1608186" y="3950381"/>
                  </a:lnTo>
                  <a:lnTo>
                    <a:pt x="1647522" y="3943703"/>
                  </a:lnTo>
                  <a:lnTo>
                    <a:pt x="1686524" y="3935596"/>
                  </a:lnTo>
                  <a:lnTo>
                    <a:pt x="1725177" y="3926079"/>
                  </a:lnTo>
                  <a:lnTo>
                    <a:pt x="1763469" y="3915172"/>
                  </a:lnTo>
                  <a:lnTo>
                    <a:pt x="1801383" y="3902895"/>
                  </a:lnTo>
                  <a:lnTo>
                    <a:pt x="1838906" y="3889268"/>
                  </a:lnTo>
                  <a:lnTo>
                    <a:pt x="1876023" y="3874311"/>
                  </a:lnTo>
                  <a:lnTo>
                    <a:pt x="1912719" y="3858044"/>
                  </a:lnTo>
                  <a:lnTo>
                    <a:pt x="1948980" y="3840486"/>
                  </a:lnTo>
                  <a:lnTo>
                    <a:pt x="1984791" y="3821657"/>
                  </a:lnTo>
                  <a:lnTo>
                    <a:pt x="2020139" y="3801577"/>
                  </a:lnTo>
                  <a:lnTo>
                    <a:pt x="2055007" y="3780267"/>
                  </a:lnTo>
                  <a:lnTo>
                    <a:pt x="2089383" y="3757745"/>
                  </a:lnTo>
                  <a:lnTo>
                    <a:pt x="2123251" y="3734032"/>
                  </a:lnTo>
                  <a:lnTo>
                    <a:pt x="2156596" y="3709148"/>
                  </a:lnTo>
                  <a:lnTo>
                    <a:pt x="2189405" y="3683112"/>
                  </a:lnTo>
                  <a:lnTo>
                    <a:pt x="2221663" y="3655945"/>
                  </a:lnTo>
                  <a:lnTo>
                    <a:pt x="2253355" y="3627666"/>
                  </a:lnTo>
                  <a:lnTo>
                    <a:pt x="2284466" y="3598295"/>
                  </a:lnTo>
                  <a:lnTo>
                    <a:pt x="2314983" y="3567851"/>
                  </a:lnTo>
                  <a:lnTo>
                    <a:pt x="2344891" y="3536356"/>
                  </a:lnTo>
                  <a:lnTo>
                    <a:pt x="2374175" y="3503828"/>
                  </a:lnTo>
                  <a:lnTo>
                    <a:pt x="2402820" y="3470287"/>
                  </a:lnTo>
                  <a:lnTo>
                    <a:pt x="2430813" y="3435754"/>
                  </a:lnTo>
                  <a:lnTo>
                    <a:pt x="2458139" y="3400248"/>
                  </a:lnTo>
                  <a:lnTo>
                    <a:pt x="2484782" y="3363789"/>
                  </a:lnTo>
                  <a:lnTo>
                    <a:pt x="2510729" y="3326397"/>
                  </a:lnTo>
                  <a:lnTo>
                    <a:pt x="2535966" y="3288092"/>
                  </a:lnTo>
                  <a:lnTo>
                    <a:pt x="2560477" y="3248893"/>
                  </a:lnTo>
                  <a:lnTo>
                    <a:pt x="2584248" y="3208821"/>
                  </a:lnTo>
                  <a:lnTo>
                    <a:pt x="2607264" y="3167895"/>
                  </a:lnTo>
                  <a:lnTo>
                    <a:pt x="2629512" y="3126135"/>
                  </a:lnTo>
                  <a:lnTo>
                    <a:pt x="2650976" y="3083562"/>
                  </a:lnTo>
                  <a:lnTo>
                    <a:pt x="2671642" y="3040194"/>
                  </a:lnTo>
                  <a:lnTo>
                    <a:pt x="2691496" y="2996052"/>
                  </a:lnTo>
                  <a:lnTo>
                    <a:pt x="2710523" y="2951155"/>
                  </a:lnTo>
                  <a:lnTo>
                    <a:pt x="2728708" y="2905525"/>
                  </a:lnTo>
                  <a:lnTo>
                    <a:pt x="2746038" y="2859179"/>
                  </a:lnTo>
                  <a:lnTo>
                    <a:pt x="2762496" y="2812139"/>
                  </a:lnTo>
                  <a:lnTo>
                    <a:pt x="2778070" y="2764423"/>
                  </a:lnTo>
                  <a:lnTo>
                    <a:pt x="2792744" y="2716053"/>
                  </a:lnTo>
                  <a:lnTo>
                    <a:pt x="2806504" y="2667047"/>
                  </a:lnTo>
                  <a:lnTo>
                    <a:pt x="2819336" y="2617426"/>
                  </a:lnTo>
                  <a:lnTo>
                    <a:pt x="2831224" y="2567209"/>
                  </a:lnTo>
                  <a:lnTo>
                    <a:pt x="2842155" y="2516417"/>
                  </a:lnTo>
                  <a:lnTo>
                    <a:pt x="2852113" y="2465069"/>
                  </a:lnTo>
                  <a:lnTo>
                    <a:pt x="2861085" y="2413184"/>
                  </a:lnTo>
                  <a:lnTo>
                    <a:pt x="2869056" y="2360784"/>
                  </a:lnTo>
                  <a:lnTo>
                    <a:pt x="2876011" y="2307888"/>
                  </a:lnTo>
                  <a:lnTo>
                    <a:pt x="2881936" y="2254515"/>
                  </a:lnTo>
                  <a:lnTo>
                    <a:pt x="2886816" y="2200685"/>
                  </a:lnTo>
                  <a:lnTo>
                    <a:pt x="2890637" y="2146419"/>
                  </a:lnTo>
                  <a:lnTo>
                    <a:pt x="2893384" y="2091736"/>
                  </a:lnTo>
                  <a:lnTo>
                    <a:pt x="2895043" y="2036656"/>
                  </a:lnTo>
                  <a:lnTo>
                    <a:pt x="2895600" y="1981200"/>
                  </a:lnTo>
                  <a:lnTo>
                    <a:pt x="2895043" y="1925743"/>
                  </a:lnTo>
                  <a:lnTo>
                    <a:pt x="2893384" y="1870663"/>
                  </a:lnTo>
                  <a:lnTo>
                    <a:pt x="2890637" y="1815980"/>
                  </a:lnTo>
                  <a:lnTo>
                    <a:pt x="2886816" y="1761714"/>
                  </a:lnTo>
                  <a:lnTo>
                    <a:pt x="2881936" y="1707884"/>
                  </a:lnTo>
                  <a:lnTo>
                    <a:pt x="2876011" y="1654511"/>
                  </a:lnTo>
                  <a:lnTo>
                    <a:pt x="2869056" y="1601615"/>
                  </a:lnTo>
                  <a:lnTo>
                    <a:pt x="2861085" y="1549215"/>
                  </a:lnTo>
                  <a:lnTo>
                    <a:pt x="2852113" y="1497330"/>
                  </a:lnTo>
                  <a:lnTo>
                    <a:pt x="2842155" y="1445982"/>
                  </a:lnTo>
                  <a:lnTo>
                    <a:pt x="2831224" y="1395190"/>
                  </a:lnTo>
                  <a:lnTo>
                    <a:pt x="2819336" y="1344973"/>
                  </a:lnTo>
                  <a:lnTo>
                    <a:pt x="2806504" y="1295352"/>
                  </a:lnTo>
                  <a:lnTo>
                    <a:pt x="2792744" y="1246346"/>
                  </a:lnTo>
                  <a:lnTo>
                    <a:pt x="2778070" y="1197976"/>
                  </a:lnTo>
                  <a:lnTo>
                    <a:pt x="2762496" y="1150260"/>
                  </a:lnTo>
                  <a:lnTo>
                    <a:pt x="2746038" y="1103220"/>
                  </a:lnTo>
                  <a:lnTo>
                    <a:pt x="2728708" y="1056874"/>
                  </a:lnTo>
                  <a:lnTo>
                    <a:pt x="2710523" y="1011244"/>
                  </a:lnTo>
                  <a:lnTo>
                    <a:pt x="2691496" y="966347"/>
                  </a:lnTo>
                  <a:lnTo>
                    <a:pt x="2671642" y="922205"/>
                  </a:lnTo>
                  <a:lnTo>
                    <a:pt x="2650976" y="878837"/>
                  </a:lnTo>
                  <a:lnTo>
                    <a:pt x="2629512" y="836264"/>
                  </a:lnTo>
                  <a:lnTo>
                    <a:pt x="2607264" y="794504"/>
                  </a:lnTo>
                  <a:lnTo>
                    <a:pt x="2584248" y="753578"/>
                  </a:lnTo>
                  <a:lnTo>
                    <a:pt x="2560477" y="713506"/>
                  </a:lnTo>
                  <a:lnTo>
                    <a:pt x="2535966" y="674307"/>
                  </a:lnTo>
                  <a:lnTo>
                    <a:pt x="2510729" y="636002"/>
                  </a:lnTo>
                  <a:lnTo>
                    <a:pt x="2484782" y="598610"/>
                  </a:lnTo>
                  <a:lnTo>
                    <a:pt x="2458139" y="562151"/>
                  </a:lnTo>
                  <a:lnTo>
                    <a:pt x="2430813" y="526645"/>
                  </a:lnTo>
                  <a:lnTo>
                    <a:pt x="2402820" y="492112"/>
                  </a:lnTo>
                  <a:lnTo>
                    <a:pt x="2374175" y="458571"/>
                  </a:lnTo>
                  <a:lnTo>
                    <a:pt x="2344891" y="426043"/>
                  </a:lnTo>
                  <a:lnTo>
                    <a:pt x="2314983" y="394548"/>
                  </a:lnTo>
                  <a:lnTo>
                    <a:pt x="2284466" y="364104"/>
                  </a:lnTo>
                  <a:lnTo>
                    <a:pt x="2253355" y="334733"/>
                  </a:lnTo>
                  <a:lnTo>
                    <a:pt x="2221663" y="306454"/>
                  </a:lnTo>
                  <a:lnTo>
                    <a:pt x="2189405" y="279287"/>
                  </a:lnTo>
                  <a:lnTo>
                    <a:pt x="2156596" y="253251"/>
                  </a:lnTo>
                  <a:lnTo>
                    <a:pt x="2123251" y="228367"/>
                  </a:lnTo>
                  <a:lnTo>
                    <a:pt x="2089383" y="204654"/>
                  </a:lnTo>
                  <a:lnTo>
                    <a:pt x="2055007" y="182132"/>
                  </a:lnTo>
                  <a:lnTo>
                    <a:pt x="2020139" y="160822"/>
                  </a:lnTo>
                  <a:lnTo>
                    <a:pt x="1984791" y="140742"/>
                  </a:lnTo>
                  <a:lnTo>
                    <a:pt x="1948980" y="121913"/>
                  </a:lnTo>
                  <a:lnTo>
                    <a:pt x="1912719" y="104355"/>
                  </a:lnTo>
                  <a:lnTo>
                    <a:pt x="1876023" y="88088"/>
                  </a:lnTo>
                  <a:lnTo>
                    <a:pt x="1838906" y="73131"/>
                  </a:lnTo>
                  <a:lnTo>
                    <a:pt x="1801383" y="59504"/>
                  </a:lnTo>
                  <a:lnTo>
                    <a:pt x="1763469" y="47227"/>
                  </a:lnTo>
                  <a:lnTo>
                    <a:pt x="1725177" y="36320"/>
                  </a:lnTo>
                  <a:lnTo>
                    <a:pt x="1686524" y="26803"/>
                  </a:lnTo>
                  <a:lnTo>
                    <a:pt x="1647522" y="18696"/>
                  </a:lnTo>
                  <a:lnTo>
                    <a:pt x="1608186" y="12018"/>
                  </a:lnTo>
                  <a:lnTo>
                    <a:pt x="1568532" y="6790"/>
                  </a:lnTo>
                  <a:lnTo>
                    <a:pt x="1528573" y="3031"/>
                  </a:lnTo>
                  <a:lnTo>
                    <a:pt x="1488324" y="761"/>
                  </a:lnTo>
                  <a:lnTo>
                    <a:pt x="1447800" y="0"/>
                  </a:lnTo>
                  <a:close/>
                </a:path>
              </a:pathLst>
            </a:custGeom>
            <a:solidFill>
              <a:srgbClr val="FFFFFF"/>
            </a:solidFill>
          </p:spPr>
          <p:txBody>
            <a:bodyPr wrap="square" lIns="0" tIns="0" rIns="0" bIns="0" rtlCol="0"/>
            <a:lstStyle/>
            <a:p>
              <a:endParaRPr/>
            </a:p>
          </p:txBody>
        </p:sp>
        <p:sp>
          <p:nvSpPr>
            <p:cNvPr id="6" name="object 6"/>
            <p:cNvSpPr/>
            <p:nvPr/>
          </p:nvSpPr>
          <p:spPr>
            <a:xfrm>
              <a:off x="1219961" y="1143761"/>
              <a:ext cx="2895600" cy="3962400"/>
            </a:xfrm>
            <a:custGeom>
              <a:avLst/>
              <a:gdLst/>
              <a:ahLst/>
              <a:cxnLst/>
              <a:rect l="l" t="t" r="r" b="b"/>
              <a:pathLst>
                <a:path w="2895600" h="3962400">
                  <a:moveTo>
                    <a:pt x="0" y="1981200"/>
                  </a:moveTo>
                  <a:lnTo>
                    <a:pt x="556" y="1925743"/>
                  </a:lnTo>
                  <a:lnTo>
                    <a:pt x="2215" y="1870663"/>
                  </a:lnTo>
                  <a:lnTo>
                    <a:pt x="4962" y="1815980"/>
                  </a:lnTo>
                  <a:lnTo>
                    <a:pt x="8783" y="1761714"/>
                  </a:lnTo>
                  <a:lnTo>
                    <a:pt x="13663" y="1707884"/>
                  </a:lnTo>
                  <a:lnTo>
                    <a:pt x="19588" y="1654511"/>
                  </a:lnTo>
                  <a:lnTo>
                    <a:pt x="26543" y="1601615"/>
                  </a:lnTo>
                  <a:lnTo>
                    <a:pt x="34514" y="1549215"/>
                  </a:lnTo>
                  <a:lnTo>
                    <a:pt x="43486" y="1497330"/>
                  </a:lnTo>
                  <a:lnTo>
                    <a:pt x="53444" y="1445982"/>
                  </a:lnTo>
                  <a:lnTo>
                    <a:pt x="64375" y="1395190"/>
                  </a:lnTo>
                  <a:lnTo>
                    <a:pt x="76263" y="1344973"/>
                  </a:lnTo>
                  <a:lnTo>
                    <a:pt x="89095" y="1295352"/>
                  </a:lnTo>
                  <a:lnTo>
                    <a:pt x="102855" y="1246346"/>
                  </a:lnTo>
                  <a:lnTo>
                    <a:pt x="117529" y="1197976"/>
                  </a:lnTo>
                  <a:lnTo>
                    <a:pt x="133103" y="1150260"/>
                  </a:lnTo>
                  <a:lnTo>
                    <a:pt x="149561" y="1103220"/>
                  </a:lnTo>
                  <a:lnTo>
                    <a:pt x="166891" y="1056874"/>
                  </a:lnTo>
                  <a:lnTo>
                    <a:pt x="185076" y="1011244"/>
                  </a:lnTo>
                  <a:lnTo>
                    <a:pt x="204103" y="966347"/>
                  </a:lnTo>
                  <a:lnTo>
                    <a:pt x="223957" y="922205"/>
                  </a:lnTo>
                  <a:lnTo>
                    <a:pt x="244623" y="878837"/>
                  </a:lnTo>
                  <a:lnTo>
                    <a:pt x="266087" y="836264"/>
                  </a:lnTo>
                  <a:lnTo>
                    <a:pt x="288335" y="794504"/>
                  </a:lnTo>
                  <a:lnTo>
                    <a:pt x="311351" y="753578"/>
                  </a:lnTo>
                  <a:lnTo>
                    <a:pt x="335122" y="713506"/>
                  </a:lnTo>
                  <a:lnTo>
                    <a:pt x="359633" y="674307"/>
                  </a:lnTo>
                  <a:lnTo>
                    <a:pt x="384870" y="636002"/>
                  </a:lnTo>
                  <a:lnTo>
                    <a:pt x="410817" y="598610"/>
                  </a:lnTo>
                  <a:lnTo>
                    <a:pt x="437460" y="562151"/>
                  </a:lnTo>
                  <a:lnTo>
                    <a:pt x="464786" y="526645"/>
                  </a:lnTo>
                  <a:lnTo>
                    <a:pt x="492779" y="492112"/>
                  </a:lnTo>
                  <a:lnTo>
                    <a:pt x="521424" y="458571"/>
                  </a:lnTo>
                  <a:lnTo>
                    <a:pt x="550708" y="426043"/>
                  </a:lnTo>
                  <a:lnTo>
                    <a:pt x="580616" y="394548"/>
                  </a:lnTo>
                  <a:lnTo>
                    <a:pt x="611133" y="364104"/>
                  </a:lnTo>
                  <a:lnTo>
                    <a:pt x="642244" y="334733"/>
                  </a:lnTo>
                  <a:lnTo>
                    <a:pt x="673936" y="306454"/>
                  </a:lnTo>
                  <a:lnTo>
                    <a:pt x="706194" y="279287"/>
                  </a:lnTo>
                  <a:lnTo>
                    <a:pt x="739003" y="253251"/>
                  </a:lnTo>
                  <a:lnTo>
                    <a:pt x="772348" y="228367"/>
                  </a:lnTo>
                  <a:lnTo>
                    <a:pt x="806216" y="204654"/>
                  </a:lnTo>
                  <a:lnTo>
                    <a:pt x="840592" y="182132"/>
                  </a:lnTo>
                  <a:lnTo>
                    <a:pt x="875460" y="160822"/>
                  </a:lnTo>
                  <a:lnTo>
                    <a:pt x="910808" y="140742"/>
                  </a:lnTo>
                  <a:lnTo>
                    <a:pt x="946619" y="121913"/>
                  </a:lnTo>
                  <a:lnTo>
                    <a:pt x="982880" y="104355"/>
                  </a:lnTo>
                  <a:lnTo>
                    <a:pt x="1019576" y="88088"/>
                  </a:lnTo>
                  <a:lnTo>
                    <a:pt x="1056693" y="73131"/>
                  </a:lnTo>
                  <a:lnTo>
                    <a:pt x="1094216" y="59504"/>
                  </a:lnTo>
                  <a:lnTo>
                    <a:pt x="1132130" y="47227"/>
                  </a:lnTo>
                  <a:lnTo>
                    <a:pt x="1170422" y="36320"/>
                  </a:lnTo>
                  <a:lnTo>
                    <a:pt x="1209075" y="26803"/>
                  </a:lnTo>
                  <a:lnTo>
                    <a:pt x="1248077" y="18696"/>
                  </a:lnTo>
                  <a:lnTo>
                    <a:pt x="1287413" y="12018"/>
                  </a:lnTo>
                  <a:lnTo>
                    <a:pt x="1327067" y="6790"/>
                  </a:lnTo>
                  <a:lnTo>
                    <a:pt x="1367026" y="3031"/>
                  </a:lnTo>
                  <a:lnTo>
                    <a:pt x="1407275" y="761"/>
                  </a:lnTo>
                  <a:lnTo>
                    <a:pt x="1447800" y="0"/>
                  </a:lnTo>
                  <a:lnTo>
                    <a:pt x="1488324" y="761"/>
                  </a:lnTo>
                  <a:lnTo>
                    <a:pt x="1528573" y="3031"/>
                  </a:lnTo>
                  <a:lnTo>
                    <a:pt x="1568532" y="6790"/>
                  </a:lnTo>
                  <a:lnTo>
                    <a:pt x="1608186" y="12018"/>
                  </a:lnTo>
                  <a:lnTo>
                    <a:pt x="1647522" y="18696"/>
                  </a:lnTo>
                  <a:lnTo>
                    <a:pt x="1686524" y="26803"/>
                  </a:lnTo>
                  <a:lnTo>
                    <a:pt x="1725177" y="36320"/>
                  </a:lnTo>
                  <a:lnTo>
                    <a:pt x="1763469" y="47227"/>
                  </a:lnTo>
                  <a:lnTo>
                    <a:pt x="1801383" y="59504"/>
                  </a:lnTo>
                  <a:lnTo>
                    <a:pt x="1838906" y="73131"/>
                  </a:lnTo>
                  <a:lnTo>
                    <a:pt x="1876023" y="88088"/>
                  </a:lnTo>
                  <a:lnTo>
                    <a:pt x="1912719" y="104355"/>
                  </a:lnTo>
                  <a:lnTo>
                    <a:pt x="1948980" y="121913"/>
                  </a:lnTo>
                  <a:lnTo>
                    <a:pt x="1984791" y="140742"/>
                  </a:lnTo>
                  <a:lnTo>
                    <a:pt x="2020139" y="160822"/>
                  </a:lnTo>
                  <a:lnTo>
                    <a:pt x="2055007" y="182132"/>
                  </a:lnTo>
                  <a:lnTo>
                    <a:pt x="2089383" y="204654"/>
                  </a:lnTo>
                  <a:lnTo>
                    <a:pt x="2123251" y="228367"/>
                  </a:lnTo>
                  <a:lnTo>
                    <a:pt x="2156596" y="253251"/>
                  </a:lnTo>
                  <a:lnTo>
                    <a:pt x="2189405" y="279287"/>
                  </a:lnTo>
                  <a:lnTo>
                    <a:pt x="2221663" y="306454"/>
                  </a:lnTo>
                  <a:lnTo>
                    <a:pt x="2253355" y="334733"/>
                  </a:lnTo>
                  <a:lnTo>
                    <a:pt x="2284466" y="364104"/>
                  </a:lnTo>
                  <a:lnTo>
                    <a:pt x="2314983" y="394548"/>
                  </a:lnTo>
                  <a:lnTo>
                    <a:pt x="2344891" y="426043"/>
                  </a:lnTo>
                  <a:lnTo>
                    <a:pt x="2374175" y="458571"/>
                  </a:lnTo>
                  <a:lnTo>
                    <a:pt x="2402820" y="492112"/>
                  </a:lnTo>
                  <a:lnTo>
                    <a:pt x="2430813" y="526645"/>
                  </a:lnTo>
                  <a:lnTo>
                    <a:pt x="2458139" y="562151"/>
                  </a:lnTo>
                  <a:lnTo>
                    <a:pt x="2484782" y="598610"/>
                  </a:lnTo>
                  <a:lnTo>
                    <a:pt x="2510729" y="636002"/>
                  </a:lnTo>
                  <a:lnTo>
                    <a:pt x="2535966" y="674307"/>
                  </a:lnTo>
                  <a:lnTo>
                    <a:pt x="2560477" y="713506"/>
                  </a:lnTo>
                  <a:lnTo>
                    <a:pt x="2584248" y="753578"/>
                  </a:lnTo>
                  <a:lnTo>
                    <a:pt x="2607264" y="794504"/>
                  </a:lnTo>
                  <a:lnTo>
                    <a:pt x="2629512" y="836264"/>
                  </a:lnTo>
                  <a:lnTo>
                    <a:pt x="2650976" y="878837"/>
                  </a:lnTo>
                  <a:lnTo>
                    <a:pt x="2671642" y="922205"/>
                  </a:lnTo>
                  <a:lnTo>
                    <a:pt x="2691496" y="966347"/>
                  </a:lnTo>
                  <a:lnTo>
                    <a:pt x="2710523" y="1011244"/>
                  </a:lnTo>
                  <a:lnTo>
                    <a:pt x="2728708" y="1056874"/>
                  </a:lnTo>
                  <a:lnTo>
                    <a:pt x="2746038" y="1103220"/>
                  </a:lnTo>
                  <a:lnTo>
                    <a:pt x="2762496" y="1150260"/>
                  </a:lnTo>
                  <a:lnTo>
                    <a:pt x="2778070" y="1197976"/>
                  </a:lnTo>
                  <a:lnTo>
                    <a:pt x="2792744" y="1246346"/>
                  </a:lnTo>
                  <a:lnTo>
                    <a:pt x="2806504" y="1295352"/>
                  </a:lnTo>
                  <a:lnTo>
                    <a:pt x="2819336" y="1344973"/>
                  </a:lnTo>
                  <a:lnTo>
                    <a:pt x="2831224" y="1395190"/>
                  </a:lnTo>
                  <a:lnTo>
                    <a:pt x="2842155" y="1445982"/>
                  </a:lnTo>
                  <a:lnTo>
                    <a:pt x="2852113" y="1497330"/>
                  </a:lnTo>
                  <a:lnTo>
                    <a:pt x="2861085" y="1549215"/>
                  </a:lnTo>
                  <a:lnTo>
                    <a:pt x="2869056" y="1601615"/>
                  </a:lnTo>
                  <a:lnTo>
                    <a:pt x="2876011" y="1654511"/>
                  </a:lnTo>
                  <a:lnTo>
                    <a:pt x="2881936" y="1707884"/>
                  </a:lnTo>
                  <a:lnTo>
                    <a:pt x="2886816" y="1761714"/>
                  </a:lnTo>
                  <a:lnTo>
                    <a:pt x="2890637" y="1815980"/>
                  </a:lnTo>
                  <a:lnTo>
                    <a:pt x="2893384" y="1870663"/>
                  </a:lnTo>
                  <a:lnTo>
                    <a:pt x="2895043" y="1925743"/>
                  </a:lnTo>
                  <a:lnTo>
                    <a:pt x="2895600" y="1981200"/>
                  </a:lnTo>
                  <a:lnTo>
                    <a:pt x="2895043" y="2036656"/>
                  </a:lnTo>
                  <a:lnTo>
                    <a:pt x="2893384" y="2091736"/>
                  </a:lnTo>
                  <a:lnTo>
                    <a:pt x="2890637" y="2146419"/>
                  </a:lnTo>
                  <a:lnTo>
                    <a:pt x="2886816" y="2200685"/>
                  </a:lnTo>
                  <a:lnTo>
                    <a:pt x="2881936" y="2254515"/>
                  </a:lnTo>
                  <a:lnTo>
                    <a:pt x="2876011" y="2307888"/>
                  </a:lnTo>
                  <a:lnTo>
                    <a:pt x="2869056" y="2360784"/>
                  </a:lnTo>
                  <a:lnTo>
                    <a:pt x="2861085" y="2413184"/>
                  </a:lnTo>
                  <a:lnTo>
                    <a:pt x="2852113" y="2465069"/>
                  </a:lnTo>
                  <a:lnTo>
                    <a:pt x="2842155" y="2516417"/>
                  </a:lnTo>
                  <a:lnTo>
                    <a:pt x="2831224" y="2567209"/>
                  </a:lnTo>
                  <a:lnTo>
                    <a:pt x="2819336" y="2617426"/>
                  </a:lnTo>
                  <a:lnTo>
                    <a:pt x="2806504" y="2667047"/>
                  </a:lnTo>
                  <a:lnTo>
                    <a:pt x="2792744" y="2716053"/>
                  </a:lnTo>
                  <a:lnTo>
                    <a:pt x="2778070" y="2764423"/>
                  </a:lnTo>
                  <a:lnTo>
                    <a:pt x="2762496" y="2812139"/>
                  </a:lnTo>
                  <a:lnTo>
                    <a:pt x="2746038" y="2859179"/>
                  </a:lnTo>
                  <a:lnTo>
                    <a:pt x="2728708" y="2905525"/>
                  </a:lnTo>
                  <a:lnTo>
                    <a:pt x="2710523" y="2951155"/>
                  </a:lnTo>
                  <a:lnTo>
                    <a:pt x="2691496" y="2996052"/>
                  </a:lnTo>
                  <a:lnTo>
                    <a:pt x="2671642" y="3040194"/>
                  </a:lnTo>
                  <a:lnTo>
                    <a:pt x="2650976" y="3083562"/>
                  </a:lnTo>
                  <a:lnTo>
                    <a:pt x="2629512" y="3126135"/>
                  </a:lnTo>
                  <a:lnTo>
                    <a:pt x="2607264" y="3167895"/>
                  </a:lnTo>
                  <a:lnTo>
                    <a:pt x="2584248" y="3208821"/>
                  </a:lnTo>
                  <a:lnTo>
                    <a:pt x="2560477" y="3248893"/>
                  </a:lnTo>
                  <a:lnTo>
                    <a:pt x="2535966" y="3288092"/>
                  </a:lnTo>
                  <a:lnTo>
                    <a:pt x="2510729" y="3326397"/>
                  </a:lnTo>
                  <a:lnTo>
                    <a:pt x="2484782" y="3363789"/>
                  </a:lnTo>
                  <a:lnTo>
                    <a:pt x="2458139" y="3400248"/>
                  </a:lnTo>
                  <a:lnTo>
                    <a:pt x="2430813" y="3435754"/>
                  </a:lnTo>
                  <a:lnTo>
                    <a:pt x="2402820" y="3470287"/>
                  </a:lnTo>
                  <a:lnTo>
                    <a:pt x="2374175" y="3503828"/>
                  </a:lnTo>
                  <a:lnTo>
                    <a:pt x="2344891" y="3536356"/>
                  </a:lnTo>
                  <a:lnTo>
                    <a:pt x="2314983" y="3567851"/>
                  </a:lnTo>
                  <a:lnTo>
                    <a:pt x="2284466" y="3598295"/>
                  </a:lnTo>
                  <a:lnTo>
                    <a:pt x="2253355" y="3627666"/>
                  </a:lnTo>
                  <a:lnTo>
                    <a:pt x="2221663" y="3655945"/>
                  </a:lnTo>
                  <a:lnTo>
                    <a:pt x="2189405" y="3683112"/>
                  </a:lnTo>
                  <a:lnTo>
                    <a:pt x="2156596" y="3709148"/>
                  </a:lnTo>
                  <a:lnTo>
                    <a:pt x="2123251" y="3734032"/>
                  </a:lnTo>
                  <a:lnTo>
                    <a:pt x="2089383" y="3757745"/>
                  </a:lnTo>
                  <a:lnTo>
                    <a:pt x="2055007" y="3780267"/>
                  </a:lnTo>
                  <a:lnTo>
                    <a:pt x="2020139" y="3801577"/>
                  </a:lnTo>
                  <a:lnTo>
                    <a:pt x="1984791" y="3821657"/>
                  </a:lnTo>
                  <a:lnTo>
                    <a:pt x="1948980" y="3840486"/>
                  </a:lnTo>
                  <a:lnTo>
                    <a:pt x="1912719" y="3858044"/>
                  </a:lnTo>
                  <a:lnTo>
                    <a:pt x="1876023" y="3874311"/>
                  </a:lnTo>
                  <a:lnTo>
                    <a:pt x="1838906" y="3889268"/>
                  </a:lnTo>
                  <a:lnTo>
                    <a:pt x="1801383" y="3902895"/>
                  </a:lnTo>
                  <a:lnTo>
                    <a:pt x="1763469" y="3915172"/>
                  </a:lnTo>
                  <a:lnTo>
                    <a:pt x="1725177" y="3926079"/>
                  </a:lnTo>
                  <a:lnTo>
                    <a:pt x="1686524" y="3935596"/>
                  </a:lnTo>
                  <a:lnTo>
                    <a:pt x="1647522" y="3943703"/>
                  </a:lnTo>
                  <a:lnTo>
                    <a:pt x="1608186" y="3950381"/>
                  </a:lnTo>
                  <a:lnTo>
                    <a:pt x="1568532" y="3955609"/>
                  </a:lnTo>
                  <a:lnTo>
                    <a:pt x="1528573" y="3959368"/>
                  </a:lnTo>
                  <a:lnTo>
                    <a:pt x="1488324" y="3961638"/>
                  </a:lnTo>
                  <a:lnTo>
                    <a:pt x="1447800" y="3962400"/>
                  </a:lnTo>
                  <a:lnTo>
                    <a:pt x="1407275" y="3961638"/>
                  </a:lnTo>
                  <a:lnTo>
                    <a:pt x="1367026" y="3959368"/>
                  </a:lnTo>
                  <a:lnTo>
                    <a:pt x="1327067" y="3955609"/>
                  </a:lnTo>
                  <a:lnTo>
                    <a:pt x="1287413" y="3950381"/>
                  </a:lnTo>
                  <a:lnTo>
                    <a:pt x="1248077" y="3943703"/>
                  </a:lnTo>
                  <a:lnTo>
                    <a:pt x="1209075" y="3935596"/>
                  </a:lnTo>
                  <a:lnTo>
                    <a:pt x="1170422" y="3926079"/>
                  </a:lnTo>
                  <a:lnTo>
                    <a:pt x="1132130" y="3915172"/>
                  </a:lnTo>
                  <a:lnTo>
                    <a:pt x="1094216" y="3902895"/>
                  </a:lnTo>
                  <a:lnTo>
                    <a:pt x="1056693" y="3889268"/>
                  </a:lnTo>
                  <a:lnTo>
                    <a:pt x="1019576" y="3874311"/>
                  </a:lnTo>
                  <a:lnTo>
                    <a:pt x="982880" y="3858044"/>
                  </a:lnTo>
                  <a:lnTo>
                    <a:pt x="946619" y="3840486"/>
                  </a:lnTo>
                  <a:lnTo>
                    <a:pt x="910808" y="3821657"/>
                  </a:lnTo>
                  <a:lnTo>
                    <a:pt x="875460" y="3801577"/>
                  </a:lnTo>
                  <a:lnTo>
                    <a:pt x="840592" y="3780267"/>
                  </a:lnTo>
                  <a:lnTo>
                    <a:pt x="806216" y="3757745"/>
                  </a:lnTo>
                  <a:lnTo>
                    <a:pt x="772348" y="3734032"/>
                  </a:lnTo>
                  <a:lnTo>
                    <a:pt x="739003" y="3709148"/>
                  </a:lnTo>
                  <a:lnTo>
                    <a:pt x="706194" y="3683112"/>
                  </a:lnTo>
                  <a:lnTo>
                    <a:pt x="673936" y="3655945"/>
                  </a:lnTo>
                  <a:lnTo>
                    <a:pt x="642244" y="3627666"/>
                  </a:lnTo>
                  <a:lnTo>
                    <a:pt x="611133" y="3598295"/>
                  </a:lnTo>
                  <a:lnTo>
                    <a:pt x="580616" y="3567851"/>
                  </a:lnTo>
                  <a:lnTo>
                    <a:pt x="550708" y="3536356"/>
                  </a:lnTo>
                  <a:lnTo>
                    <a:pt x="521424" y="3503828"/>
                  </a:lnTo>
                  <a:lnTo>
                    <a:pt x="492779" y="3470287"/>
                  </a:lnTo>
                  <a:lnTo>
                    <a:pt x="464786" y="3435754"/>
                  </a:lnTo>
                  <a:lnTo>
                    <a:pt x="437460" y="3400248"/>
                  </a:lnTo>
                  <a:lnTo>
                    <a:pt x="410817" y="3363789"/>
                  </a:lnTo>
                  <a:lnTo>
                    <a:pt x="384870" y="3326397"/>
                  </a:lnTo>
                  <a:lnTo>
                    <a:pt x="359633" y="3288092"/>
                  </a:lnTo>
                  <a:lnTo>
                    <a:pt x="335122" y="3248893"/>
                  </a:lnTo>
                  <a:lnTo>
                    <a:pt x="311351" y="3208821"/>
                  </a:lnTo>
                  <a:lnTo>
                    <a:pt x="288335" y="3167895"/>
                  </a:lnTo>
                  <a:lnTo>
                    <a:pt x="266087" y="3126135"/>
                  </a:lnTo>
                  <a:lnTo>
                    <a:pt x="244623" y="3083562"/>
                  </a:lnTo>
                  <a:lnTo>
                    <a:pt x="223957" y="3040194"/>
                  </a:lnTo>
                  <a:lnTo>
                    <a:pt x="204103" y="2996052"/>
                  </a:lnTo>
                  <a:lnTo>
                    <a:pt x="185076" y="2951155"/>
                  </a:lnTo>
                  <a:lnTo>
                    <a:pt x="166891" y="2905525"/>
                  </a:lnTo>
                  <a:lnTo>
                    <a:pt x="149561" y="2859179"/>
                  </a:lnTo>
                  <a:lnTo>
                    <a:pt x="133103" y="2812139"/>
                  </a:lnTo>
                  <a:lnTo>
                    <a:pt x="117529" y="2764423"/>
                  </a:lnTo>
                  <a:lnTo>
                    <a:pt x="102855" y="2716053"/>
                  </a:lnTo>
                  <a:lnTo>
                    <a:pt x="89095" y="2667047"/>
                  </a:lnTo>
                  <a:lnTo>
                    <a:pt x="76263" y="2617426"/>
                  </a:lnTo>
                  <a:lnTo>
                    <a:pt x="64375" y="2567209"/>
                  </a:lnTo>
                  <a:lnTo>
                    <a:pt x="53444" y="2516417"/>
                  </a:lnTo>
                  <a:lnTo>
                    <a:pt x="43486" y="2465069"/>
                  </a:lnTo>
                  <a:lnTo>
                    <a:pt x="34514" y="2413184"/>
                  </a:lnTo>
                  <a:lnTo>
                    <a:pt x="26543" y="2360784"/>
                  </a:lnTo>
                  <a:lnTo>
                    <a:pt x="19588" y="2307888"/>
                  </a:lnTo>
                  <a:lnTo>
                    <a:pt x="13663" y="2254515"/>
                  </a:lnTo>
                  <a:lnTo>
                    <a:pt x="8783" y="2200685"/>
                  </a:lnTo>
                  <a:lnTo>
                    <a:pt x="4962" y="2146419"/>
                  </a:lnTo>
                  <a:lnTo>
                    <a:pt x="2215" y="2091736"/>
                  </a:lnTo>
                  <a:lnTo>
                    <a:pt x="556" y="2036656"/>
                  </a:lnTo>
                  <a:lnTo>
                    <a:pt x="0" y="1981200"/>
                  </a:lnTo>
                  <a:close/>
                </a:path>
              </a:pathLst>
            </a:custGeom>
            <a:ln w="38100">
              <a:solidFill>
                <a:srgbClr val="336699"/>
              </a:solidFill>
            </a:ln>
          </p:spPr>
          <p:txBody>
            <a:bodyPr wrap="square" lIns="0" tIns="0" rIns="0" bIns="0" rtlCol="0"/>
            <a:lstStyle/>
            <a:p>
              <a:endParaRPr/>
            </a:p>
          </p:txBody>
        </p:sp>
        <p:sp>
          <p:nvSpPr>
            <p:cNvPr id="7" name="object 7"/>
            <p:cNvSpPr/>
            <p:nvPr/>
          </p:nvSpPr>
          <p:spPr>
            <a:xfrm>
              <a:off x="1752599" y="1828799"/>
              <a:ext cx="990600" cy="533400"/>
            </a:xfrm>
            <a:custGeom>
              <a:avLst/>
              <a:gdLst/>
              <a:ahLst/>
              <a:cxnLst/>
              <a:rect l="l" t="t" r="r" b="b"/>
              <a:pathLst>
                <a:path w="990600" h="533400">
                  <a:moveTo>
                    <a:pt x="990600" y="0"/>
                  </a:moveTo>
                  <a:lnTo>
                    <a:pt x="0" y="0"/>
                  </a:lnTo>
                  <a:lnTo>
                    <a:pt x="0" y="533400"/>
                  </a:lnTo>
                  <a:lnTo>
                    <a:pt x="990600" y="533400"/>
                  </a:lnTo>
                  <a:lnTo>
                    <a:pt x="990600" y="0"/>
                  </a:lnTo>
                  <a:close/>
                </a:path>
              </a:pathLst>
            </a:custGeom>
            <a:solidFill>
              <a:srgbClr val="FFFFFF"/>
            </a:solidFill>
          </p:spPr>
          <p:txBody>
            <a:bodyPr wrap="square" lIns="0" tIns="0" rIns="0" bIns="0" rtlCol="0"/>
            <a:lstStyle/>
            <a:p>
              <a:endParaRPr/>
            </a:p>
          </p:txBody>
        </p:sp>
      </p:grpSp>
      <p:sp>
        <p:nvSpPr>
          <p:cNvPr id="8" name="object 8"/>
          <p:cNvSpPr txBox="1"/>
          <p:nvPr/>
        </p:nvSpPr>
        <p:spPr>
          <a:xfrm>
            <a:off x="1752600" y="1828800"/>
            <a:ext cx="990600" cy="533400"/>
          </a:xfrm>
          <a:prstGeom prst="rect">
            <a:avLst/>
          </a:prstGeom>
          <a:ln w="9525">
            <a:solidFill>
              <a:srgbClr val="009999"/>
            </a:solidFill>
          </a:ln>
        </p:spPr>
        <p:txBody>
          <a:bodyPr vert="horz" wrap="square" lIns="0" tIns="123825" rIns="0" bIns="0" rtlCol="0">
            <a:spAutoFit/>
          </a:bodyPr>
          <a:lstStyle/>
          <a:p>
            <a:pPr marL="635" algn="ctr">
              <a:lnSpc>
                <a:spcPct val="100000"/>
              </a:lnSpc>
              <a:spcBef>
                <a:spcPts val="975"/>
              </a:spcBef>
            </a:pPr>
            <a:r>
              <a:rPr sz="1800" spc="-5" dirty="0">
                <a:solidFill>
                  <a:srgbClr val="009999"/>
                </a:solidFill>
                <a:latin typeface="Arial"/>
                <a:cs typeface="Arial"/>
              </a:rPr>
              <a:t>0</a:t>
            </a:r>
            <a:endParaRPr sz="1800">
              <a:latin typeface="Arial"/>
              <a:cs typeface="Arial"/>
            </a:endParaRPr>
          </a:p>
        </p:txBody>
      </p:sp>
      <p:sp>
        <p:nvSpPr>
          <p:cNvPr id="9" name="object 9"/>
          <p:cNvSpPr/>
          <p:nvPr/>
        </p:nvSpPr>
        <p:spPr>
          <a:xfrm>
            <a:off x="1600200" y="297180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FFFFFF"/>
          </a:solidFill>
        </p:spPr>
        <p:txBody>
          <a:bodyPr wrap="square" lIns="0" tIns="0" rIns="0" bIns="0" rtlCol="0"/>
          <a:lstStyle/>
          <a:p>
            <a:endParaRPr/>
          </a:p>
        </p:txBody>
      </p:sp>
      <p:sp>
        <p:nvSpPr>
          <p:cNvPr id="10" name="object 10"/>
          <p:cNvSpPr txBox="1"/>
          <p:nvPr/>
        </p:nvSpPr>
        <p:spPr>
          <a:xfrm>
            <a:off x="1600200" y="2971800"/>
            <a:ext cx="914400" cy="914400"/>
          </a:xfrm>
          <a:prstGeom prst="rect">
            <a:avLst/>
          </a:prstGeom>
          <a:ln w="9525">
            <a:solidFill>
              <a:srgbClr val="009999"/>
            </a:solidFill>
          </a:ln>
        </p:spPr>
        <p:txBody>
          <a:bodyPr vert="horz" wrap="square" lIns="0" tIns="0" rIns="0" bIns="0" rtlCol="0">
            <a:spAutoFit/>
          </a:bodyPr>
          <a:lstStyle/>
          <a:p>
            <a:pPr>
              <a:lnSpc>
                <a:spcPct val="100000"/>
              </a:lnSpc>
            </a:pPr>
            <a:endParaRPr sz="2150">
              <a:latin typeface="Times New Roman"/>
              <a:cs typeface="Times New Roman"/>
            </a:endParaRPr>
          </a:p>
          <a:p>
            <a:pPr marL="635" algn="ctr">
              <a:lnSpc>
                <a:spcPct val="100000"/>
              </a:lnSpc>
              <a:spcBef>
                <a:spcPts val="5"/>
              </a:spcBef>
            </a:pPr>
            <a:r>
              <a:rPr sz="1800" dirty="0">
                <a:solidFill>
                  <a:srgbClr val="009999"/>
                </a:solidFill>
                <a:latin typeface="Arial"/>
                <a:cs typeface="Arial"/>
              </a:rPr>
              <a:t>2</a:t>
            </a:r>
            <a:endParaRPr sz="1800">
              <a:latin typeface="Arial"/>
              <a:cs typeface="Arial"/>
            </a:endParaRPr>
          </a:p>
        </p:txBody>
      </p:sp>
      <p:grpSp>
        <p:nvGrpSpPr>
          <p:cNvPr id="11" name="object 11"/>
          <p:cNvGrpSpPr/>
          <p:nvPr/>
        </p:nvGrpSpPr>
        <p:grpSpPr>
          <a:xfrm>
            <a:off x="3043237" y="2433637"/>
            <a:ext cx="923925" cy="390525"/>
            <a:chOff x="3043237" y="2433637"/>
            <a:chExt cx="923925" cy="390525"/>
          </a:xfrm>
        </p:grpSpPr>
        <p:sp>
          <p:nvSpPr>
            <p:cNvPr id="12" name="object 12"/>
            <p:cNvSpPr/>
            <p:nvPr/>
          </p:nvSpPr>
          <p:spPr>
            <a:xfrm>
              <a:off x="3048000" y="2438400"/>
              <a:ext cx="914400" cy="381000"/>
            </a:xfrm>
            <a:custGeom>
              <a:avLst/>
              <a:gdLst/>
              <a:ahLst/>
              <a:cxnLst/>
              <a:rect l="l" t="t" r="r" b="b"/>
              <a:pathLst>
                <a:path w="914400" h="381000">
                  <a:moveTo>
                    <a:pt x="914400" y="0"/>
                  </a:moveTo>
                  <a:lnTo>
                    <a:pt x="0" y="0"/>
                  </a:lnTo>
                  <a:lnTo>
                    <a:pt x="0" y="381000"/>
                  </a:lnTo>
                  <a:lnTo>
                    <a:pt x="914400" y="381000"/>
                  </a:lnTo>
                  <a:lnTo>
                    <a:pt x="914400" y="0"/>
                  </a:lnTo>
                  <a:close/>
                </a:path>
              </a:pathLst>
            </a:custGeom>
            <a:solidFill>
              <a:srgbClr val="FFFFFF"/>
            </a:solidFill>
          </p:spPr>
          <p:txBody>
            <a:bodyPr wrap="square" lIns="0" tIns="0" rIns="0" bIns="0" rtlCol="0"/>
            <a:lstStyle/>
            <a:p>
              <a:endParaRPr/>
            </a:p>
          </p:txBody>
        </p:sp>
        <p:sp>
          <p:nvSpPr>
            <p:cNvPr id="13" name="object 13"/>
            <p:cNvSpPr/>
            <p:nvPr/>
          </p:nvSpPr>
          <p:spPr>
            <a:xfrm>
              <a:off x="3048000" y="2438400"/>
              <a:ext cx="914400" cy="381000"/>
            </a:xfrm>
            <a:custGeom>
              <a:avLst/>
              <a:gdLst/>
              <a:ahLst/>
              <a:cxnLst/>
              <a:rect l="l" t="t" r="r" b="b"/>
              <a:pathLst>
                <a:path w="914400" h="381000">
                  <a:moveTo>
                    <a:pt x="0" y="381000"/>
                  </a:moveTo>
                  <a:lnTo>
                    <a:pt x="914400" y="381000"/>
                  </a:lnTo>
                  <a:lnTo>
                    <a:pt x="914400" y="0"/>
                  </a:lnTo>
                  <a:lnTo>
                    <a:pt x="0" y="0"/>
                  </a:lnTo>
                  <a:lnTo>
                    <a:pt x="0" y="381000"/>
                  </a:lnTo>
                  <a:close/>
                </a:path>
              </a:pathLst>
            </a:custGeom>
            <a:ln w="9525">
              <a:solidFill>
                <a:srgbClr val="009999"/>
              </a:solidFill>
            </a:ln>
          </p:spPr>
          <p:txBody>
            <a:bodyPr wrap="square" lIns="0" tIns="0" rIns="0" bIns="0" rtlCol="0"/>
            <a:lstStyle/>
            <a:p>
              <a:endParaRPr/>
            </a:p>
          </p:txBody>
        </p:sp>
      </p:grpSp>
      <p:sp>
        <p:nvSpPr>
          <p:cNvPr id="14" name="object 14"/>
          <p:cNvSpPr txBox="1"/>
          <p:nvPr/>
        </p:nvSpPr>
        <p:spPr>
          <a:xfrm>
            <a:off x="3429761" y="2473578"/>
            <a:ext cx="15303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009999"/>
                </a:solidFill>
                <a:latin typeface="Arial"/>
                <a:cs typeface="Arial"/>
              </a:rPr>
              <a:t>1</a:t>
            </a:r>
            <a:endParaRPr sz="1800">
              <a:latin typeface="Arial"/>
              <a:cs typeface="Arial"/>
            </a:endParaRPr>
          </a:p>
        </p:txBody>
      </p:sp>
      <p:sp>
        <p:nvSpPr>
          <p:cNvPr id="15" name="object 15"/>
          <p:cNvSpPr/>
          <p:nvPr/>
        </p:nvSpPr>
        <p:spPr>
          <a:xfrm>
            <a:off x="2971800" y="3429000"/>
            <a:ext cx="914400" cy="533400"/>
          </a:xfrm>
          <a:custGeom>
            <a:avLst/>
            <a:gdLst/>
            <a:ahLst/>
            <a:cxnLst/>
            <a:rect l="l" t="t" r="r" b="b"/>
            <a:pathLst>
              <a:path w="914400" h="533400">
                <a:moveTo>
                  <a:pt x="914400" y="0"/>
                </a:moveTo>
                <a:lnTo>
                  <a:pt x="0" y="0"/>
                </a:lnTo>
                <a:lnTo>
                  <a:pt x="0" y="533400"/>
                </a:lnTo>
                <a:lnTo>
                  <a:pt x="914400" y="533400"/>
                </a:lnTo>
                <a:lnTo>
                  <a:pt x="914400" y="0"/>
                </a:lnTo>
                <a:close/>
              </a:path>
            </a:pathLst>
          </a:custGeom>
          <a:solidFill>
            <a:srgbClr val="FFFFFF"/>
          </a:solidFill>
        </p:spPr>
        <p:txBody>
          <a:bodyPr wrap="square" lIns="0" tIns="0" rIns="0" bIns="0" rtlCol="0"/>
          <a:lstStyle/>
          <a:p>
            <a:endParaRPr/>
          </a:p>
        </p:txBody>
      </p:sp>
      <p:sp>
        <p:nvSpPr>
          <p:cNvPr id="16" name="object 16"/>
          <p:cNvSpPr txBox="1"/>
          <p:nvPr/>
        </p:nvSpPr>
        <p:spPr>
          <a:xfrm>
            <a:off x="2971800" y="3429000"/>
            <a:ext cx="914400" cy="533400"/>
          </a:xfrm>
          <a:prstGeom prst="rect">
            <a:avLst/>
          </a:prstGeom>
          <a:ln w="9525">
            <a:solidFill>
              <a:srgbClr val="009999"/>
            </a:solidFill>
          </a:ln>
        </p:spPr>
        <p:txBody>
          <a:bodyPr vert="horz" wrap="square" lIns="0" tIns="123825" rIns="0" bIns="0" rtlCol="0">
            <a:spAutoFit/>
          </a:bodyPr>
          <a:lstStyle/>
          <a:p>
            <a:pPr marL="1270" algn="ctr">
              <a:lnSpc>
                <a:spcPct val="100000"/>
              </a:lnSpc>
              <a:spcBef>
                <a:spcPts val="975"/>
              </a:spcBef>
            </a:pPr>
            <a:r>
              <a:rPr sz="1800" spc="-5" dirty="0">
                <a:solidFill>
                  <a:srgbClr val="009999"/>
                </a:solidFill>
                <a:latin typeface="Arial"/>
                <a:cs typeface="Arial"/>
              </a:rPr>
              <a:t>3</a:t>
            </a:r>
            <a:endParaRPr sz="1800">
              <a:latin typeface="Arial"/>
              <a:cs typeface="Arial"/>
            </a:endParaRPr>
          </a:p>
        </p:txBody>
      </p:sp>
      <p:sp>
        <p:nvSpPr>
          <p:cNvPr id="17" name="object 17"/>
          <p:cNvSpPr/>
          <p:nvPr/>
        </p:nvSpPr>
        <p:spPr>
          <a:xfrm>
            <a:off x="5487161" y="1143761"/>
            <a:ext cx="1143000" cy="1066800"/>
          </a:xfrm>
          <a:custGeom>
            <a:avLst/>
            <a:gdLst/>
            <a:ahLst/>
            <a:cxnLst/>
            <a:rect l="l" t="t" r="r" b="b"/>
            <a:pathLst>
              <a:path w="1143000" h="1066800">
                <a:moveTo>
                  <a:pt x="1142999" y="0"/>
                </a:moveTo>
                <a:lnTo>
                  <a:pt x="0" y="0"/>
                </a:lnTo>
                <a:lnTo>
                  <a:pt x="0" y="1066800"/>
                </a:lnTo>
                <a:lnTo>
                  <a:pt x="1142999" y="1066800"/>
                </a:lnTo>
                <a:lnTo>
                  <a:pt x="1142999" y="0"/>
                </a:lnTo>
                <a:close/>
              </a:path>
            </a:pathLst>
          </a:custGeom>
          <a:solidFill>
            <a:srgbClr val="FFFFFF"/>
          </a:solidFill>
        </p:spPr>
        <p:txBody>
          <a:bodyPr wrap="square" lIns="0" tIns="0" rIns="0" bIns="0" rtlCol="0"/>
          <a:lstStyle/>
          <a:p>
            <a:endParaRPr/>
          </a:p>
        </p:txBody>
      </p:sp>
      <p:sp>
        <p:nvSpPr>
          <p:cNvPr id="18" name="object 18"/>
          <p:cNvSpPr/>
          <p:nvPr/>
        </p:nvSpPr>
        <p:spPr>
          <a:xfrm>
            <a:off x="5487161" y="3277361"/>
            <a:ext cx="1143000" cy="1447800"/>
          </a:xfrm>
          <a:custGeom>
            <a:avLst/>
            <a:gdLst/>
            <a:ahLst/>
            <a:cxnLst/>
            <a:rect l="l" t="t" r="r" b="b"/>
            <a:pathLst>
              <a:path w="1143000" h="1447800">
                <a:moveTo>
                  <a:pt x="1142999" y="0"/>
                </a:moveTo>
                <a:lnTo>
                  <a:pt x="0" y="0"/>
                </a:lnTo>
                <a:lnTo>
                  <a:pt x="0" y="1447800"/>
                </a:lnTo>
                <a:lnTo>
                  <a:pt x="1142999" y="1447800"/>
                </a:lnTo>
                <a:lnTo>
                  <a:pt x="1142999" y="0"/>
                </a:lnTo>
                <a:close/>
              </a:path>
            </a:pathLst>
          </a:custGeom>
          <a:solidFill>
            <a:srgbClr val="FFFFFF"/>
          </a:solidFill>
        </p:spPr>
        <p:txBody>
          <a:bodyPr wrap="square" lIns="0" tIns="0" rIns="0" bIns="0" rtlCol="0"/>
          <a:lstStyle/>
          <a:p>
            <a:endParaRPr/>
          </a:p>
        </p:txBody>
      </p:sp>
      <p:graphicFrame>
        <p:nvGraphicFramePr>
          <p:cNvPr id="19" name="object 19"/>
          <p:cNvGraphicFramePr>
            <a:graphicFrameLocks noGrp="1"/>
          </p:cNvGraphicFramePr>
          <p:nvPr/>
        </p:nvGraphicFramePr>
        <p:xfrm>
          <a:off x="5468111" y="1124711"/>
          <a:ext cx="1143000" cy="3962400"/>
        </p:xfrm>
        <a:graphic>
          <a:graphicData uri="http://schemas.openxmlformats.org/drawingml/2006/table">
            <a:tbl>
              <a:tblPr firstRow="1" bandRow="1">
                <a:tableStyleId>{2D5ABB26-0587-4C30-8999-92F81FD0307C}</a:tableStyleId>
              </a:tblPr>
              <a:tblGrid>
                <a:gridCol w="1143000">
                  <a:extLst>
                    <a:ext uri="{9D8B030D-6E8A-4147-A177-3AD203B41FA5}">
                      <a16:colId xmlns:a16="http://schemas.microsoft.com/office/drawing/2014/main" val="20000"/>
                    </a:ext>
                  </a:extLst>
                </a:gridCol>
              </a:tblGrid>
              <a:tr h="533400">
                <a:tc>
                  <a:txBody>
                    <a:bodyPr/>
                    <a:lstStyle/>
                    <a:p>
                      <a:pPr marL="469900">
                        <a:lnSpc>
                          <a:spcPct val="100000"/>
                        </a:lnSpc>
                        <a:spcBef>
                          <a:spcPts val="1275"/>
                        </a:spcBef>
                      </a:pPr>
                      <a:r>
                        <a:rPr sz="1800" dirty="0">
                          <a:solidFill>
                            <a:srgbClr val="009999"/>
                          </a:solidFill>
                          <a:latin typeface="Arial"/>
                          <a:cs typeface="Arial"/>
                        </a:rPr>
                        <a:t>0</a:t>
                      </a:r>
                      <a:endParaRPr sz="1800">
                        <a:latin typeface="Arial"/>
                        <a:cs typeface="Arial"/>
                      </a:endParaRPr>
                    </a:p>
                  </a:txBody>
                  <a:tcPr marL="0" marR="0" marT="161925" marB="0">
                    <a:lnL w="38100">
                      <a:solidFill>
                        <a:srgbClr val="009999"/>
                      </a:solidFill>
                      <a:prstDash val="solid"/>
                    </a:lnL>
                    <a:lnR w="38100">
                      <a:solidFill>
                        <a:srgbClr val="009999"/>
                      </a:solidFill>
                      <a:prstDash val="solid"/>
                    </a:lnR>
                    <a:lnT w="38100">
                      <a:solidFill>
                        <a:srgbClr val="009999"/>
                      </a:solidFill>
                      <a:prstDash val="solid"/>
                    </a:lnT>
                    <a:lnB w="38100">
                      <a:solidFill>
                        <a:srgbClr val="009999"/>
                      </a:solidFill>
                      <a:prstDash val="solid"/>
                    </a:lnB>
                  </a:tcPr>
                </a:tc>
                <a:extLst>
                  <a:ext uri="{0D108BD9-81ED-4DB2-BD59-A6C34878D82A}">
                    <a16:rowId xmlns:a16="http://schemas.microsoft.com/office/drawing/2014/main" val="10000"/>
                  </a:ext>
                </a:extLst>
              </a:tr>
              <a:tr h="533400">
                <a:tc>
                  <a:txBody>
                    <a:bodyPr/>
                    <a:lstStyle/>
                    <a:p>
                      <a:pPr marL="473075">
                        <a:lnSpc>
                          <a:spcPct val="100000"/>
                        </a:lnSpc>
                        <a:spcBef>
                          <a:spcPts val="910"/>
                        </a:spcBef>
                      </a:pPr>
                      <a:r>
                        <a:rPr sz="1800" dirty="0">
                          <a:solidFill>
                            <a:srgbClr val="009999"/>
                          </a:solidFill>
                          <a:latin typeface="Arial"/>
                          <a:cs typeface="Arial"/>
                        </a:rPr>
                        <a:t>3</a:t>
                      </a:r>
                      <a:endParaRPr sz="1800">
                        <a:latin typeface="Arial"/>
                        <a:cs typeface="Arial"/>
                      </a:endParaRPr>
                    </a:p>
                  </a:txBody>
                  <a:tcPr marL="0" marR="0" marT="115570" marB="0">
                    <a:lnL w="38100">
                      <a:solidFill>
                        <a:srgbClr val="009999"/>
                      </a:solidFill>
                      <a:prstDash val="solid"/>
                    </a:lnL>
                    <a:lnR w="38100">
                      <a:solidFill>
                        <a:srgbClr val="009999"/>
                      </a:solidFill>
                      <a:prstDash val="solid"/>
                    </a:lnR>
                    <a:lnT w="38100">
                      <a:solidFill>
                        <a:srgbClr val="009999"/>
                      </a:solidFill>
                      <a:prstDash val="solid"/>
                    </a:lnT>
                    <a:lnB w="38100">
                      <a:solidFill>
                        <a:srgbClr val="009999"/>
                      </a:solidFill>
                      <a:prstDash val="solid"/>
                    </a:lnB>
                  </a:tcPr>
                </a:tc>
                <a:extLst>
                  <a:ext uri="{0D108BD9-81ED-4DB2-BD59-A6C34878D82A}">
                    <a16:rowId xmlns:a16="http://schemas.microsoft.com/office/drawing/2014/main" val="10001"/>
                  </a:ext>
                </a:extLst>
              </a:tr>
              <a:tr h="533400">
                <a:tc>
                  <a:txBody>
                    <a:bodyPr/>
                    <a:lstStyle/>
                    <a:p>
                      <a:pPr>
                        <a:lnSpc>
                          <a:spcPct val="100000"/>
                        </a:lnSpc>
                      </a:pPr>
                      <a:endParaRPr sz="2100">
                        <a:latin typeface="Times New Roman"/>
                        <a:cs typeface="Times New Roman"/>
                      </a:endParaRPr>
                    </a:p>
                  </a:txBody>
                  <a:tcPr marL="0" marR="0" marT="0" marB="0">
                    <a:lnL w="38100">
                      <a:solidFill>
                        <a:srgbClr val="009999"/>
                      </a:solidFill>
                      <a:prstDash val="solid"/>
                    </a:lnL>
                    <a:lnR w="38100">
                      <a:solidFill>
                        <a:srgbClr val="009999"/>
                      </a:solidFill>
                      <a:prstDash val="solid"/>
                    </a:lnR>
                    <a:lnT w="38100">
                      <a:solidFill>
                        <a:srgbClr val="009999"/>
                      </a:solidFill>
                      <a:prstDash val="solid"/>
                    </a:lnT>
                    <a:lnB w="38100">
                      <a:solidFill>
                        <a:srgbClr val="009999"/>
                      </a:solidFill>
                      <a:prstDash val="solid"/>
                    </a:lnB>
                    <a:solidFill>
                      <a:srgbClr val="DDDDDD"/>
                    </a:solidFill>
                  </a:tcPr>
                </a:tc>
                <a:extLst>
                  <a:ext uri="{0D108BD9-81ED-4DB2-BD59-A6C34878D82A}">
                    <a16:rowId xmlns:a16="http://schemas.microsoft.com/office/drawing/2014/main" val="10002"/>
                  </a:ext>
                </a:extLst>
              </a:tr>
              <a:tr h="533400">
                <a:tc>
                  <a:txBody>
                    <a:bodyPr/>
                    <a:lstStyle/>
                    <a:p>
                      <a:pPr>
                        <a:lnSpc>
                          <a:spcPct val="100000"/>
                        </a:lnSpc>
                      </a:pPr>
                      <a:endParaRPr sz="2100">
                        <a:latin typeface="Times New Roman"/>
                        <a:cs typeface="Times New Roman"/>
                      </a:endParaRPr>
                    </a:p>
                  </a:txBody>
                  <a:tcPr marL="0" marR="0" marT="0" marB="0">
                    <a:lnL w="38100">
                      <a:solidFill>
                        <a:srgbClr val="009999"/>
                      </a:solidFill>
                      <a:prstDash val="solid"/>
                    </a:lnL>
                    <a:lnR w="38100">
                      <a:solidFill>
                        <a:srgbClr val="009999"/>
                      </a:solidFill>
                      <a:prstDash val="solid"/>
                    </a:lnR>
                    <a:lnT w="38100">
                      <a:solidFill>
                        <a:srgbClr val="009999"/>
                      </a:solidFill>
                      <a:prstDash val="solid"/>
                    </a:lnT>
                    <a:lnB w="38100">
                      <a:solidFill>
                        <a:srgbClr val="009999"/>
                      </a:solidFill>
                      <a:prstDash val="solid"/>
                    </a:lnB>
                    <a:solidFill>
                      <a:srgbClr val="DDDDDD"/>
                    </a:solidFill>
                  </a:tcPr>
                </a:tc>
                <a:extLst>
                  <a:ext uri="{0D108BD9-81ED-4DB2-BD59-A6C34878D82A}">
                    <a16:rowId xmlns:a16="http://schemas.microsoft.com/office/drawing/2014/main" val="10003"/>
                  </a:ext>
                </a:extLst>
              </a:tr>
              <a:tr h="381000">
                <a:tc>
                  <a:txBody>
                    <a:bodyPr/>
                    <a:lstStyle/>
                    <a:p>
                      <a:pPr marL="473075">
                        <a:lnSpc>
                          <a:spcPct val="100000"/>
                        </a:lnSpc>
                        <a:spcBef>
                          <a:spcPts val="675"/>
                        </a:spcBef>
                      </a:pPr>
                      <a:r>
                        <a:rPr sz="1800" dirty="0">
                          <a:solidFill>
                            <a:srgbClr val="009999"/>
                          </a:solidFill>
                          <a:latin typeface="Arial"/>
                          <a:cs typeface="Arial"/>
                        </a:rPr>
                        <a:t>1</a:t>
                      </a:r>
                      <a:endParaRPr sz="1800">
                        <a:latin typeface="Arial"/>
                        <a:cs typeface="Arial"/>
                      </a:endParaRPr>
                    </a:p>
                  </a:txBody>
                  <a:tcPr marL="0" marR="0" marT="85725" marB="0">
                    <a:lnL w="38100">
                      <a:solidFill>
                        <a:srgbClr val="009999"/>
                      </a:solidFill>
                      <a:prstDash val="solid"/>
                    </a:lnL>
                    <a:lnR w="38100">
                      <a:solidFill>
                        <a:srgbClr val="009999"/>
                      </a:solidFill>
                      <a:prstDash val="solid"/>
                    </a:lnR>
                    <a:lnT w="38100">
                      <a:solidFill>
                        <a:srgbClr val="009999"/>
                      </a:solidFill>
                      <a:prstDash val="solid"/>
                    </a:lnT>
                    <a:lnB w="38100">
                      <a:solidFill>
                        <a:srgbClr val="009999"/>
                      </a:solidFill>
                      <a:prstDash val="solid"/>
                    </a:lnB>
                  </a:tcPr>
                </a:tc>
                <a:extLst>
                  <a:ext uri="{0D108BD9-81ED-4DB2-BD59-A6C34878D82A}">
                    <a16:rowId xmlns:a16="http://schemas.microsoft.com/office/drawing/2014/main" val="10004"/>
                  </a:ext>
                </a:extLst>
              </a:tr>
              <a:tr h="1066800">
                <a:tc>
                  <a:txBody>
                    <a:bodyPr/>
                    <a:lstStyle/>
                    <a:p>
                      <a:pPr>
                        <a:lnSpc>
                          <a:spcPct val="100000"/>
                        </a:lnSpc>
                        <a:spcBef>
                          <a:spcPts val="35"/>
                        </a:spcBef>
                      </a:pPr>
                      <a:endParaRPr sz="2950">
                        <a:latin typeface="Times New Roman"/>
                        <a:cs typeface="Times New Roman"/>
                      </a:endParaRPr>
                    </a:p>
                    <a:p>
                      <a:pPr marL="473075">
                        <a:lnSpc>
                          <a:spcPct val="100000"/>
                        </a:lnSpc>
                      </a:pPr>
                      <a:r>
                        <a:rPr sz="1800" dirty="0">
                          <a:solidFill>
                            <a:srgbClr val="009999"/>
                          </a:solidFill>
                          <a:latin typeface="Arial"/>
                          <a:cs typeface="Arial"/>
                        </a:rPr>
                        <a:t>2</a:t>
                      </a:r>
                      <a:endParaRPr sz="1800">
                        <a:latin typeface="Arial"/>
                        <a:cs typeface="Arial"/>
                      </a:endParaRPr>
                    </a:p>
                  </a:txBody>
                  <a:tcPr marL="0" marR="0" marT="4445" marB="0">
                    <a:lnL w="38100">
                      <a:solidFill>
                        <a:srgbClr val="009999"/>
                      </a:solidFill>
                      <a:prstDash val="solid"/>
                    </a:lnL>
                    <a:lnR w="38100">
                      <a:solidFill>
                        <a:srgbClr val="009999"/>
                      </a:solidFill>
                      <a:prstDash val="solid"/>
                    </a:lnR>
                    <a:lnT w="38100">
                      <a:solidFill>
                        <a:srgbClr val="009999"/>
                      </a:solidFill>
                      <a:prstDash val="solid"/>
                    </a:lnT>
                    <a:lnB w="38100">
                      <a:solidFill>
                        <a:srgbClr val="009999"/>
                      </a:solidFill>
                      <a:prstDash val="solid"/>
                    </a:lnB>
                  </a:tcPr>
                </a:tc>
                <a:extLst>
                  <a:ext uri="{0D108BD9-81ED-4DB2-BD59-A6C34878D82A}">
                    <a16:rowId xmlns:a16="http://schemas.microsoft.com/office/drawing/2014/main" val="10005"/>
                  </a:ext>
                </a:extLst>
              </a:tr>
              <a:tr h="381000">
                <a:tc>
                  <a:txBody>
                    <a:bodyPr/>
                    <a:lstStyle/>
                    <a:p>
                      <a:pPr>
                        <a:lnSpc>
                          <a:spcPct val="100000"/>
                        </a:lnSpc>
                      </a:pPr>
                      <a:endParaRPr sz="2100">
                        <a:latin typeface="Times New Roman"/>
                        <a:cs typeface="Times New Roman"/>
                      </a:endParaRPr>
                    </a:p>
                  </a:txBody>
                  <a:tcPr marL="0" marR="0" marT="0" marB="0">
                    <a:lnL w="38100">
                      <a:solidFill>
                        <a:srgbClr val="009999"/>
                      </a:solidFill>
                      <a:prstDash val="solid"/>
                    </a:lnL>
                    <a:lnR w="38100">
                      <a:solidFill>
                        <a:srgbClr val="009999"/>
                      </a:solidFill>
                      <a:prstDash val="solid"/>
                    </a:lnR>
                    <a:lnT w="38100">
                      <a:solidFill>
                        <a:srgbClr val="009999"/>
                      </a:solidFill>
                      <a:prstDash val="solid"/>
                    </a:lnT>
                    <a:lnB w="38100">
                      <a:solidFill>
                        <a:srgbClr val="009999"/>
                      </a:solidFill>
                      <a:prstDash val="solid"/>
                    </a:lnB>
                    <a:solidFill>
                      <a:srgbClr val="DDDDDD"/>
                    </a:solidFill>
                  </a:tcPr>
                </a:tc>
                <a:extLst>
                  <a:ext uri="{0D108BD9-81ED-4DB2-BD59-A6C34878D82A}">
                    <a16:rowId xmlns:a16="http://schemas.microsoft.com/office/drawing/2014/main" val="10006"/>
                  </a:ext>
                </a:extLst>
              </a:tr>
            </a:tbl>
          </a:graphicData>
        </a:graphic>
      </p:graphicFrame>
      <p:sp>
        <p:nvSpPr>
          <p:cNvPr id="20" name="object 20"/>
          <p:cNvSpPr txBox="1"/>
          <p:nvPr/>
        </p:nvSpPr>
        <p:spPr>
          <a:xfrm>
            <a:off x="535940" y="5255717"/>
            <a:ext cx="7844155" cy="1196340"/>
          </a:xfrm>
          <a:prstGeom prst="rect">
            <a:avLst/>
          </a:prstGeom>
        </p:spPr>
        <p:txBody>
          <a:bodyPr vert="horz" wrap="square" lIns="0" tIns="12700" rIns="0" bIns="0" rtlCol="0">
            <a:spAutoFit/>
          </a:bodyPr>
          <a:lstStyle/>
          <a:p>
            <a:pPr marR="69850" algn="ctr">
              <a:lnSpc>
                <a:spcPct val="100000"/>
              </a:lnSpc>
              <a:spcBef>
                <a:spcPts val="100"/>
              </a:spcBef>
              <a:tabLst>
                <a:tab pos="3198495" algn="l"/>
              </a:tabLst>
            </a:pPr>
            <a:r>
              <a:rPr sz="1800" spc="-5" dirty="0">
                <a:solidFill>
                  <a:srgbClr val="009999"/>
                </a:solidFill>
                <a:latin typeface="Arial"/>
                <a:cs typeface="Arial"/>
              </a:rPr>
              <a:t>user</a:t>
            </a:r>
            <a:r>
              <a:rPr sz="1800" spc="5" dirty="0">
                <a:solidFill>
                  <a:srgbClr val="009999"/>
                </a:solidFill>
                <a:latin typeface="Arial"/>
                <a:cs typeface="Arial"/>
              </a:rPr>
              <a:t> </a:t>
            </a:r>
            <a:r>
              <a:rPr sz="1800" spc="-5" dirty="0">
                <a:solidFill>
                  <a:srgbClr val="009999"/>
                </a:solidFill>
                <a:latin typeface="Arial"/>
                <a:cs typeface="Arial"/>
              </a:rPr>
              <a:t>space	</a:t>
            </a:r>
            <a:r>
              <a:rPr sz="1800" spc="-10" dirty="0">
                <a:solidFill>
                  <a:srgbClr val="009999"/>
                </a:solidFill>
                <a:latin typeface="Arial"/>
                <a:cs typeface="Arial"/>
              </a:rPr>
              <a:t>physical</a:t>
            </a:r>
            <a:r>
              <a:rPr sz="1800" spc="25" dirty="0">
                <a:solidFill>
                  <a:srgbClr val="009999"/>
                </a:solidFill>
                <a:latin typeface="Arial"/>
                <a:cs typeface="Arial"/>
              </a:rPr>
              <a:t> </a:t>
            </a:r>
            <a:r>
              <a:rPr sz="1800" spc="-5" dirty="0">
                <a:solidFill>
                  <a:srgbClr val="009999"/>
                </a:solidFill>
                <a:latin typeface="Arial"/>
                <a:cs typeface="Arial"/>
              </a:rPr>
              <a:t>memory</a:t>
            </a:r>
            <a:endParaRPr sz="1800">
              <a:latin typeface="Arial"/>
              <a:cs typeface="Arial"/>
            </a:endParaRPr>
          </a:p>
          <a:p>
            <a:pPr>
              <a:lnSpc>
                <a:spcPct val="100000"/>
              </a:lnSpc>
              <a:spcBef>
                <a:spcPts val="15"/>
              </a:spcBef>
            </a:pPr>
            <a:endParaRPr sz="1950">
              <a:latin typeface="Arial"/>
              <a:cs typeface="Arial"/>
            </a:endParaRPr>
          </a:p>
          <a:p>
            <a:pPr marL="12700">
              <a:lnSpc>
                <a:spcPct val="100000"/>
              </a:lnSpc>
            </a:pPr>
            <a:r>
              <a:rPr sz="2000" dirty="0">
                <a:solidFill>
                  <a:srgbClr val="800000"/>
                </a:solidFill>
                <a:latin typeface="Times New Roman"/>
                <a:cs typeface="Times New Roman"/>
              </a:rPr>
              <a:t>Since </a:t>
            </a:r>
            <a:r>
              <a:rPr sz="2000" spc="-5" dirty="0">
                <a:solidFill>
                  <a:srgbClr val="800000"/>
                </a:solidFill>
                <a:latin typeface="Times New Roman"/>
                <a:cs typeface="Times New Roman"/>
              </a:rPr>
              <a:t>segments </a:t>
            </a:r>
            <a:r>
              <a:rPr sz="2000" dirty="0">
                <a:solidFill>
                  <a:srgbClr val="800000"/>
                </a:solidFill>
                <a:latin typeface="Times New Roman"/>
                <a:cs typeface="Times New Roman"/>
              </a:rPr>
              <a:t>are </a:t>
            </a:r>
            <a:r>
              <a:rPr sz="2000" spc="-5" dirty="0">
                <a:solidFill>
                  <a:srgbClr val="800000"/>
                </a:solidFill>
                <a:latin typeface="Times New Roman"/>
                <a:cs typeface="Times New Roman"/>
              </a:rPr>
              <a:t>smaller than </a:t>
            </a:r>
            <a:r>
              <a:rPr sz="2000" dirty="0">
                <a:solidFill>
                  <a:srgbClr val="800000"/>
                </a:solidFill>
                <a:latin typeface="Times New Roman"/>
                <a:cs typeface="Times New Roman"/>
              </a:rPr>
              <a:t>entire </a:t>
            </a:r>
            <a:r>
              <a:rPr sz="2000" spc="-5" dirty="0">
                <a:solidFill>
                  <a:srgbClr val="800000"/>
                </a:solidFill>
                <a:latin typeface="Times New Roman"/>
                <a:cs typeface="Times New Roman"/>
              </a:rPr>
              <a:t>programs, </a:t>
            </a:r>
            <a:r>
              <a:rPr sz="2000" dirty="0">
                <a:solidFill>
                  <a:srgbClr val="800000"/>
                </a:solidFill>
                <a:latin typeface="Times New Roman"/>
                <a:cs typeface="Times New Roman"/>
              </a:rPr>
              <a:t>this technique involves</a:t>
            </a:r>
            <a:r>
              <a:rPr sz="2000" spc="-140" dirty="0">
                <a:solidFill>
                  <a:srgbClr val="800000"/>
                </a:solidFill>
                <a:latin typeface="Times New Roman"/>
                <a:cs typeface="Times New Roman"/>
              </a:rPr>
              <a:t> </a:t>
            </a:r>
            <a:r>
              <a:rPr sz="2000" spc="-5" dirty="0">
                <a:solidFill>
                  <a:srgbClr val="800000"/>
                </a:solidFill>
                <a:latin typeface="Times New Roman"/>
                <a:cs typeface="Times New Roman"/>
              </a:rPr>
              <a:t>less</a:t>
            </a:r>
            <a:endParaRPr sz="2000">
              <a:latin typeface="Times New Roman"/>
              <a:cs typeface="Times New Roman"/>
            </a:endParaRPr>
          </a:p>
          <a:p>
            <a:pPr marL="12700">
              <a:lnSpc>
                <a:spcPct val="100000"/>
              </a:lnSpc>
            </a:pPr>
            <a:r>
              <a:rPr sz="2000" spc="-5" dirty="0">
                <a:solidFill>
                  <a:srgbClr val="800000"/>
                </a:solidFill>
                <a:latin typeface="Times New Roman"/>
                <a:cs typeface="Times New Roman"/>
              </a:rPr>
              <a:t>fragmentation </a:t>
            </a:r>
            <a:r>
              <a:rPr sz="1800" spc="-5" dirty="0">
                <a:solidFill>
                  <a:srgbClr val="800000"/>
                </a:solidFill>
                <a:latin typeface="Times New Roman"/>
                <a:cs typeface="Times New Roman"/>
              </a:rPr>
              <a:t>(which </a:t>
            </a:r>
            <a:r>
              <a:rPr sz="1800" dirty="0">
                <a:solidFill>
                  <a:srgbClr val="800000"/>
                </a:solidFill>
                <a:latin typeface="Times New Roman"/>
                <a:cs typeface="Times New Roman"/>
              </a:rPr>
              <a:t>is external in this</a:t>
            </a:r>
            <a:r>
              <a:rPr sz="1800" spc="-65" dirty="0">
                <a:solidFill>
                  <a:srgbClr val="800000"/>
                </a:solidFill>
                <a:latin typeface="Times New Roman"/>
                <a:cs typeface="Times New Roman"/>
              </a:rPr>
              <a:t> </a:t>
            </a:r>
            <a:r>
              <a:rPr sz="1800" dirty="0">
                <a:solidFill>
                  <a:srgbClr val="800000"/>
                </a:solidFill>
                <a:latin typeface="Times New Roman"/>
                <a:cs typeface="Times New Roman"/>
              </a:rPr>
              <a:t>case)</a:t>
            </a:r>
            <a:endParaRPr sz="1800">
              <a:latin typeface="Times New Roman"/>
              <a:cs typeface="Times New Roman"/>
            </a:endParaRPr>
          </a:p>
        </p:txBody>
      </p:sp>
      <p:grpSp>
        <p:nvGrpSpPr>
          <p:cNvPr id="21" name="object 21"/>
          <p:cNvGrpSpPr/>
          <p:nvPr/>
        </p:nvGrpSpPr>
        <p:grpSpPr>
          <a:xfrm>
            <a:off x="1861184" y="2011933"/>
            <a:ext cx="1260475" cy="967740"/>
            <a:chOff x="1861184" y="2011933"/>
            <a:chExt cx="1260475" cy="967740"/>
          </a:xfrm>
        </p:grpSpPr>
        <p:sp>
          <p:nvSpPr>
            <p:cNvPr id="22" name="object 22"/>
            <p:cNvSpPr/>
            <p:nvPr/>
          </p:nvSpPr>
          <p:spPr>
            <a:xfrm>
              <a:off x="2727706" y="2021459"/>
              <a:ext cx="380365" cy="553720"/>
            </a:xfrm>
            <a:custGeom>
              <a:avLst/>
              <a:gdLst/>
              <a:ahLst/>
              <a:cxnLst/>
              <a:rect l="l" t="t" r="r" b="b"/>
              <a:pathLst>
                <a:path w="380364" h="553719">
                  <a:moveTo>
                    <a:pt x="0" y="32385"/>
                  </a:moveTo>
                  <a:lnTo>
                    <a:pt x="5587" y="32512"/>
                  </a:lnTo>
                  <a:lnTo>
                    <a:pt x="10413" y="30987"/>
                  </a:lnTo>
                  <a:lnTo>
                    <a:pt x="16256" y="30987"/>
                  </a:lnTo>
                  <a:lnTo>
                    <a:pt x="23776" y="31063"/>
                  </a:lnTo>
                  <a:lnTo>
                    <a:pt x="31178" y="31400"/>
                  </a:lnTo>
                  <a:lnTo>
                    <a:pt x="38580" y="31880"/>
                  </a:lnTo>
                  <a:lnTo>
                    <a:pt x="46100" y="32385"/>
                  </a:lnTo>
                  <a:lnTo>
                    <a:pt x="60620" y="33156"/>
                  </a:lnTo>
                  <a:lnTo>
                    <a:pt x="104393" y="29210"/>
                  </a:lnTo>
                  <a:lnTo>
                    <a:pt x="138811" y="10287"/>
                  </a:lnTo>
                  <a:lnTo>
                    <a:pt x="143763" y="3048"/>
                  </a:lnTo>
                  <a:lnTo>
                    <a:pt x="148717" y="762"/>
                  </a:lnTo>
                  <a:lnTo>
                    <a:pt x="150113" y="507"/>
                  </a:lnTo>
                  <a:lnTo>
                    <a:pt x="150368" y="0"/>
                  </a:lnTo>
                  <a:lnTo>
                    <a:pt x="150875" y="762"/>
                  </a:lnTo>
                  <a:lnTo>
                    <a:pt x="147574" y="4190"/>
                  </a:lnTo>
                  <a:lnTo>
                    <a:pt x="144399" y="8000"/>
                  </a:lnTo>
                  <a:lnTo>
                    <a:pt x="140843" y="11175"/>
                  </a:lnTo>
                  <a:lnTo>
                    <a:pt x="102842" y="30184"/>
                  </a:lnTo>
                  <a:lnTo>
                    <a:pt x="61100" y="38211"/>
                  </a:lnTo>
                  <a:lnTo>
                    <a:pt x="27812" y="41910"/>
                  </a:lnTo>
                  <a:lnTo>
                    <a:pt x="16001" y="44068"/>
                  </a:lnTo>
                  <a:lnTo>
                    <a:pt x="14096" y="42799"/>
                  </a:lnTo>
                  <a:lnTo>
                    <a:pt x="14986" y="43687"/>
                  </a:lnTo>
                  <a:lnTo>
                    <a:pt x="15748" y="43561"/>
                  </a:lnTo>
                  <a:lnTo>
                    <a:pt x="17018" y="42163"/>
                  </a:lnTo>
                  <a:lnTo>
                    <a:pt x="28150" y="39788"/>
                  </a:lnTo>
                  <a:lnTo>
                    <a:pt x="72415" y="33012"/>
                  </a:lnTo>
                  <a:lnTo>
                    <a:pt x="103758" y="31368"/>
                  </a:lnTo>
                  <a:lnTo>
                    <a:pt x="111172" y="31936"/>
                  </a:lnTo>
                  <a:lnTo>
                    <a:pt x="118776" y="33146"/>
                  </a:lnTo>
                  <a:lnTo>
                    <a:pt x="126333" y="34262"/>
                  </a:lnTo>
                  <a:lnTo>
                    <a:pt x="133604" y="34543"/>
                  </a:lnTo>
                  <a:lnTo>
                    <a:pt x="136144" y="34416"/>
                  </a:lnTo>
                  <a:lnTo>
                    <a:pt x="140716" y="34162"/>
                  </a:lnTo>
                  <a:lnTo>
                    <a:pt x="141477" y="34162"/>
                  </a:lnTo>
                </a:path>
                <a:path w="380364" h="553719">
                  <a:moveTo>
                    <a:pt x="24892" y="31368"/>
                  </a:moveTo>
                  <a:lnTo>
                    <a:pt x="27305" y="31114"/>
                  </a:lnTo>
                  <a:lnTo>
                    <a:pt x="27431" y="30479"/>
                  </a:lnTo>
                  <a:lnTo>
                    <a:pt x="30352" y="30225"/>
                  </a:lnTo>
                  <a:lnTo>
                    <a:pt x="35051" y="29844"/>
                  </a:lnTo>
                  <a:lnTo>
                    <a:pt x="40131" y="29463"/>
                  </a:lnTo>
                  <a:lnTo>
                    <a:pt x="45085" y="29590"/>
                  </a:lnTo>
                  <a:lnTo>
                    <a:pt x="50292" y="29590"/>
                  </a:lnTo>
                  <a:lnTo>
                    <a:pt x="55371" y="29971"/>
                  </a:lnTo>
                  <a:lnTo>
                    <a:pt x="60579" y="30225"/>
                  </a:lnTo>
                  <a:lnTo>
                    <a:pt x="67933" y="30730"/>
                  </a:lnTo>
                  <a:lnTo>
                    <a:pt x="75311" y="31400"/>
                  </a:lnTo>
                  <a:lnTo>
                    <a:pt x="82688" y="32119"/>
                  </a:lnTo>
                  <a:lnTo>
                    <a:pt x="90043" y="32765"/>
                  </a:lnTo>
                  <a:lnTo>
                    <a:pt x="111355" y="34712"/>
                  </a:lnTo>
                  <a:lnTo>
                    <a:pt x="133095" y="36909"/>
                  </a:lnTo>
                  <a:lnTo>
                    <a:pt x="154836" y="38463"/>
                  </a:lnTo>
                  <a:lnTo>
                    <a:pt x="176149" y="38480"/>
                  </a:lnTo>
                  <a:lnTo>
                    <a:pt x="193290" y="36687"/>
                  </a:lnTo>
                  <a:lnTo>
                    <a:pt x="210312" y="33559"/>
                  </a:lnTo>
                  <a:lnTo>
                    <a:pt x="227333" y="30194"/>
                  </a:lnTo>
                  <a:lnTo>
                    <a:pt x="244475" y="27686"/>
                  </a:lnTo>
                  <a:lnTo>
                    <a:pt x="269728" y="25836"/>
                  </a:lnTo>
                  <a:lnTo>
                    <a:pt x="294767" y="26130"/>
                  </a:lnTo>
                  <a:lnTo>
                    <a:pt x="319234" y="30186"/>
                  </a:lnTo>
                  <a:lnTo>
                    <a:pt x="354329" y="47498"/>
                  </a:lnTo>
                  <a:lnTo>
                    <a:pt x="376394" y="88572"/>
                  </a:lnTo>
                  <a:lnTo>
                    <a:pt x="380364" y="112267"/>
                  </a:lnTo>
                  <a:lnTo>
                    <a:pt x="379475" y="118490"/>
                  </a:lnTo>
                  <a:lnTo>
                    <a:pt x="378841" y="123951"/>
                  </a:lnTo>
                  <a:lnTo>
                    <a:pt x="350500" y="156751"/>
                  </a:lnTo>
                  <a:lnTo>
                    <a:pt x="342011" y="164464"/>
                  </a:lnTo>
                  <a:lnTo>
                    <a:pt x="313308" y="193293"/>
                  </a:lnTo>
                  <a:lnTo>
                    <a:pt x="277571" y="230350"/>
                  </a:lnTo>
                  <a:lnTo>
                    <a:pt x="242229" y="268004"/>
                  </a:lnTo>
                  <a:lnTo>
                    <a:pt x="207650" y="306396"/>
                  </a:lnTo>
                  <a:lnTo>
                    <a:pt x="174198" y="345665"/>
                  </a:lnTo>
                  <a:lnTo>
                    <a:pt x="142239" y="385952"/>
                  </a:lnTo>
                  <a:lnTo>
                    <a:pt x="121165" y="417939"/>
                  </a:lnTo>
                  <a:lnTo>
                    <a:pt x="101986" y="462279"/>
                  </a:lnTo>
                  <a:lnTo>
                    <a:pt x="102616" y="473710"/>
                  </a:lnTo>
                  <a:lnTo>
                    <a:pt x="132842" y="498982"/>
                  </a:lnTo>
                  <a:lnTo>
                    <a:pt x="171753" y="516685"/>
                  </a:lnTo>
                  <a:lnTo>
                    <a:pt x="212582" y="531542"/>
                  </a:lnTo>
                  <a:lnTo>
                    <a:pt x="254339" y="543613"/>
                  </a:lnTo>
                  <a:lnTo>
                    <a:pt x="296037" y="552957"/>
                  </a:lnTo>
                  <a:lnTo>
                    <a:pt x="297688" y="553338"/>
                  </a:lnTo>
                  <a:lnTo>
                    <a:pt x="294258" y="549528"/>
                  </a:lnTo>
                  <a:lnTo>
                    <a:pt x="296037" y="550037"/>
                  </a:lnTo>
                  <a:lnTo>
                    <a:pt x="299846" y="551306"/>
                  </a:lnTo>
                  <a:lnTo>
                    <a:pt x="292735" y="552068"/>
                  </a:lnTo>
                  <a:lnTo>
                    <a:pt x="294894" y="552195"/>
                  </a:lnTo>
                </a:path>
              </a:pathLst>
            </a:custGeom>
            <a:ln w="19051">
              <a:solidFill>
                <a:srgbClr val="339966"/>
              </a:solidFill>
            </a:ln>
          </p:spPr>
          <p:txBody>
            <a:bodyPr wrap="square" lIns="0" tIns="0" rIns="0" bIns="0" rtlCol="0"/>
            <a:lstStyle/>
            <a:p>
              <a:endParaRPr/>
            </a:p>
          </p:txBody>
        </p:sp>
        <p:sp>
          <p:nvSpPr>
            <p:cNvPr id="23" name="object 23"/>
            <p:cNvSpPr/>
            <p:nvPr/>
          </p:nvSpPr>
          <p:spPr>
            <a:xfrm>
              <a:off x="2979927" y="2502661"/>
              <a:ext cx="141272" cy="154052"/>
            </a:xfrm>
            <a:prstGeom prst="rect">
              <a:avLst/>
            </a:prstGeom>
            <a:blipFill>
              <a:blip r:embed="rId3" cstate="print"/>
              <a:stretch>
                <a:fillRect/>
              </a:stretch>
            </a:blipFill>
          </p:spPr>
          <p:txBody>
            <a:bodyPr wrap="square" lIns="0" tIns="0" rIns="0" bIns="0" rtlCol="0"/>
            <a:lstStyle/>
            <a:p>
              <a:endParaRPr/>
            </a:p>
          </p:txBody>
        </p:sp>
        <p:sp>
          <p:nvSpPr>
            <p:cNvPr id="24" name="object 24"/>
            <p:cNvSpPr/>
            <p:nvPr/>
          </p:nvSpPr>
          <p:spPr>
            <a:xfrm>
              <a:off x="1915414" y="2382774"/>
              <a:ext cx="190500" cy="582295"/>
            </a:xfrm>
            <a:custGeom>
              <a:avLst/>
              <a:gdLst/>
              <a:ahLst/>
              <a:cxnLst/>
              <a:rect l="l" t="t" r="r" b="b"/>
              <a:pathLst>
                <a:path w="190500" h="582294">
                  <a:moveTo>
                    <a:pt x="190119" y="0"/>
                  </a:moveTo>
                  <a:lnTo>
                    <a:pt x="187325" y="2666"/>
                  </a:lnTo>
                  <a:lnTo>
                    <a:pt x="183387" y="4699"/>
                  </a:lnTo>
                  <a:lnTo>
                    <a:pt x="180340" y="8381"/>
                  </a:lnTo>
                  <a:lnTo>
                    <a:pt x="159512" y="50418"/>
                  </a:lnTo>
                  <a:lnTo>
                    <a:pt x="146857" y="88983"/>
                  </a:lnTo>
                  <a:lnTo>
                    <a:pt x="136001" y="128238"/>
                  </a:lnTo>
                  <a:lnTo>
                    <a:pt x="126454" y="167826"/>
                  </a:lnTo>
                  <a:lnTo>
                    <a:pt x="117729" y="207390"/>
                  </a:lnTo>
                  <a:lnTo>
                    <a:pt x="106156" y="262610"/>
                  </a:lnTo>
                  <a:lnTo>
                    <a:pt x="94202" y="317865"/>
                  </a:lnTo>
                  <a:lnTo>
                    <a:pt x="80581" y="372715"/>
                  </a:lnTo>
                  <a:lnTo>
                    <a:pt x="64008" y="426720"/>
                  </a:lnTo>
                  <a:lnTo>
                    <a:pt x="44211" y="479377"/>
                  </a:lnTo>
                  <a:lnTo>
                    <a:pt x="22606" y="531367"/>
                  </a:lnTo>
                  <a:lnTo>
                    <a:pt x="17216" y="544216"/>
                  </a:lnTo>
                  <a:lnTo>
                    <a:pt x="11684" y="557006"/>
                  </a:lnTo>
                  <a:lnTo>
                    <a:pt x="5961" y="569676"/>
                  </a:lnTo>
                  <a:lnTo>
                    <a:pt x="0" y="582167"/>
                  </a:lnTo>
                  <a:lnTo>
                    <a:pt x="635" y="576961"/>
                  </a:lnTo>
                  <a:lnTo>
                    <a:pt x="1524" y="570991"/>
                  </a:lnTo>
                  <a:lnTo>
                    <a:pt x="2159" y="565658"/>
                  </a:lnTo>
                  <a:lnTo>
                    <a:pt x="2551" y="559073"/>
                  </a:lnTo>
                  <a:lnTo>
                    <a:pt x="2444" y="552608"/>
                  </a:lnTo>
                  <a:lnTo>
                    <a:pt x="2194" y="546191"/>
                  </a:lnTo>
                  <a:lnTo>
                    <a:pt x="2159" y="539750"/>
                  </a:lnTo>
                </a:path>
              </a:pathLst>
            </a:custGeom>
            <a:ln w="19051">
              <a:solidFill>
                <a:srgbClr val="339966"/>
              </a:solidFill>
            </a:ln>
          </p:spPr>
          <p:txBody>
            <a:bodyPr wrap="square" lIns="0" tIns="0" rIns="0" bIns="0" rtlCol="0"/>
            <a:lstStyle/>
            <a:p>
              <a:endParaRPr/>
            </a:p>
          </p:txBody>
        </p:sp>
        <p:sp>
          <p:nvSpPr>
            <p:cNvPr id="25" name="object 25"/>
            <p:cNvSpPr/>
            <p:nvPr/>
          </p:nvSpPr>
          <p:spPr>
            <a:xfrm>
              <a:off x="1861184" y="2891408"/>
              <a:ext cx="193041" cy="87663"/>
            </a:xfrm>
            <a:prstGeom prst="rect">
              <a:avLst/>
            </a:prstGeom>
            <a:blipFill>
              <a:blip r:embed="rId4" cstate="print"/>
              <a:stretch>
                <a:fillRect/>
              </a:stretch>
            </a:blipFill>
          </p:spPr>
          <p:txBody>
            <a:bodyPr wrap="square" lIns="0" tIns="0" rIns="0" bIns="0" rtlCol="0"/>
            <a:lstStyle/>
            <a:p>
              <a:endParaRPr/>
            </a:p>
          </p:txBody>
        </p:sp>
      </p:grpSp>
      <p:sp>
        <p:nvSpPr>
          <p:cNvPr id="26" name="object 26"/>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7</a:t>
            </a:r>
          </a:p>
        </p:txBody>
      </p:sp>
      <p:sp>
        <p:nvSpPr>
          <p:cNvPr id="27" name="object 27"/>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36</a:t>
            </a:fld>
            <a:endParaRP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5892140" cy="514350"/>
          </a:xfrm>
          <a:prstGeom prst="rect">
            <a:avLst/>
          </a:prstGeom>
        </p:spPr>
        <p:txBody>
          <a:bodyPr vert="horz" wrap="square" lIns="0" tIns="13335" rIns="0" bIns="0" rtlCol="0">
            <a:spAutoFit/>
          </a:bodyPr>
          <a:lstStyle/>
          <a:p>
            <a:pPr marL="12700">
              <a:lnSpc>
                <a:spcPct val="100000"/>
              </a:lnSpc>
              <a:spcBef>
                <a:spcPts val="105"/>
              </a:spcBef>
            </a:pPr>
            <a:r>
              <a:rPr spc="-5" dirty="0"/>
              <a:t>Mechanism </a:t>
            </a:r>
            <a:r>
              <a:rPr dirty="0"/>
              <a:t>for</a:t>
            </a:r>
            <a:r>
              <a:rPr spc="-75" dirty="0"/>
              <a:t> </a:t>
            </a:r>
            <a:r>
              <a:rPr dirty="0"/>
              <a:t>segmentation</a:t>
            </a:r>
          </a:p>
        </p:txBody>
      </p:sp>
      <p:sp>
        <p:nvSpPr>
          <p:cNvPr id="4" name="object 4"/>
          <p:cNvSpPr/>
          <p:nvPr/>
        </p:nvSpPr>
        <p:spPr>
          <a:xfrm>
            <a:off x="549249" y="1212214"/>
            <a:ext cx="146304" cy="1524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549249" y="1541399"/>
            <a:ext cx="146304" cy="152400"/>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879754" y="1039495"/>
            <a:ext cx="7887970" cy="958215"/>
          </a:xfrm>
          <a:prstGeom prst="rect">
            <a:avLst/>
          </a:prstGeom>
        </p:spPr>
        <p:txBody>
          <a:bodyPr vert="horz" wrap="square" lIns="0" tIns="67310" rIns="0" bIns="0" rtlCol="0">
            <a:spAutoFit/>
          </a:bodyPr>
          <a:lstStyle/>
          <a:p>
            <a:pPr marL="12700">
              <a:lnSpc>
                <a:spcPct val="100000"/>
              </a:lnSpc>
              <a:spcBef>
                <a:spcPts val="530"/>
              </a:spcBef>
            </a:pPr>
            <a:r>
              <a:rPr sz="1800" b="1" spc="-5" dirty="0">
                <a:solidFill>
                  <a:srgbClr val="006666"/>
                </a:solidFill>
                <a:latin typeface="Arial"/>
                <a:cs typeface="Arial"/>
              </a:rPr>
              <a:t>A </a:t>
            </a:r>
            <a:r>
              <a:rPr sz="1800" b="1" dirty="0">
                <a:solidFill>
                  <a:srgbClr val="006666"/>
                </a:solidFill>
                <a:latin typeface="Arial"/>
                <a:cs typeface="Arial"/>
              </a:rPr>
              <a:t>table contains the </a:t>
            </a:r>
            <a:r>
              <a:rPr sz="1800" b="1" spc="-5" dirty="0">
                <a:solidFill>
                  <a:srgbClr val="006666"/>
                </a:solidFill>
                <a:latin typeface="Arial"/>
                <a:cs typeface="Arial"/>
              </a:rPr>
              <a:t>starting address </a:t>
            </a:r>
            <a:r>
              <a:rPr sz="1800" b="1" dirty="0">
                <a:solidFill>
                  <a:srgbClr val="006666"/>
                </a:solidFill>
                <a:latin typeface="Arial"/>
                <a:cs typeface="Arial"/>
              </a:rPr>
              <a:t>of all </a:t>
            </a:r>
            <a:r>
              <a:rPr sz="1800" b="1" spc="-5" dirty="0">
                <a:solidFill>
                  <a:srgbClr val="006666"/>
                </a:solidFill>
                <a:latin typeface="Arial"/>
                <a:cs typeface="Arial"/>
              </a:rPr>
              <a:t>segments </a:t>
            </a:r>
            <a:r>
              <a:rPr sz="1800" b="1" dirty="0">
                <a:solidFill>
                  <a:srgbClr val="006666"/>
                </a:solidFill>
                <a:latin typeface="Arial"/>
                <a:cs typeface="Arial"/>
              </a:rPr>
              <a:t>in </a:t>
            </a:r>
            <a:r>
              <a:rPr sz="1800" b="1" spc="-5" dirty="0">
                <a:solidFill>
                  <a:srgbClr val="006666"/>
                </a:solidFill>
                <a:latin typeface="Arial"/>
                <a:cs typeface="Arial"/>
              </a:rPr>
              <a:t>a</a:t>
            </a:r>
            <a:r>
              <a:rPr sz="1800" b="1" spc="-55" dirty="0">
                <a:solidFill>
                  <a:srgbClr val="006666"/>
                </a:solidFill>
                <a:latin typeface="Arial"/>
                <a:cs typeface="Arial"/>
              </a:rPr>
              <a:t> </a:t>
            </a:r>
            <a:r>
              <a:rPr sz="1800" b="1" spc="-5" dirty="0">
                <a:solidFill>
                  <a:srgbClr val="006666"/>
                </a:solidFill>
                <a:latin typeface="Arial"/>
                <a:cs typeface="Arial"/>
              </a:rPr>
              <a:t>process</a:t>
            </a:r>
            <a:endParaRPr sz="1800">
              <a:latin typeface="Arial"/>
              <a:cs typeface="Arial"/>
            </a:endParaRPr>
          </a:p>
          <a:p>
            <a:pPr marL="12700">
              <a:lnSpc>
                <a:spcPct val="100000"/>
              </a:lnSpc>
              <a:spcBef>
                <a:spcPts val="430"/>
              </a:spcBef>
            </a:pPr>
            <a:r>
              <a:rPr sz="1800" b="1" spc="-5" dirty="0">
                <a:solidFill>
                  <a:srgbClr val="006666"/>
                </a:solidFill>
                <a:latin typeface="Arial"/>
                <a:cs typeface="Arial"/>
              </a:rPr>
              <a:t>Each address </a:t>
            </a:r>
            <a:r>
              <a:rPr sz="1800" b="1" dirty="0">
                <a:solidFill>
                  <a:srgbClr val="006666"/>
                </a:solidFill>
                <a:latin typeface="Arial"/>
                <a:cs typeface="Arial"/>
              </a:rPr>
              <a:t>in </a:t>
            </a:r>
            <a:r>
              <a:rPr sz="1800" b="1" spc="-5" dirty="0">
                <a:solidFill>
                  <a:srgbClr val="006666"/>
                </a:solidFill>
                <a:latin typeface="Arial"/>
                <a:cs typeface="Arial"/>
              </a:rPr>
              <a:t>a </a:t>
            </a:r>
            <a:r>
              <a:rPr sz="1800" b="1" dirty="0">
                <a:solidFill>
                  <a:srgbClr val="006666"/>
                </a:solidFill>
                <a:latin typeface="Arial"/>
                <a:cs typeface="Arial"/>
              </a:rPr>
              <a:t>segment is appended to the </a:t>
            </a:r>
            <a:r>
              <a:rPr sz="1800" b="1" spc="-5" dirty="0">
                <a:solidFill>
                  <a:srgbClr val="006666"/>
                </a:solidFill>
                <a:latin typeface="Arial"/>
                <a:cs typeface="Arial"/>
              </a:rPr>
              <a:t>segment start address</a:t>
            </a:r>
            <a:r>
              <a:rPr sz="1800" b="1" spc="20" dirty="0">
                <a:solidFill>
                  <a:srgbClr val="006666"/>
                </a:solidFill>
                <a:latin typeface="Arial"/>
                <a:cs typeface="Arial"/>
              </a:rPr>
              <a:t> </a:t>
            </a:r>
            <a:r>
              <a:rPr sz="1800" b="1" dirty="0">
                <a:solidFill>
                  <a:srgbClr val="006666"/>
                </a:solidFill>
                <a:latin typeface="Arial"/>
                <a:cs typeface="Arial"/>
              </a:rPr>
              <a:t>by</a:t>
            </a:r>
            <a:endParaRPr sz="1800">
              <a:latin typeface="Arial"/>
              <a:cs typeface="Arial"/>
            </a:endParaRPr>
          </a:p>
          <a:p>
            <a:pPr marL="12700">
              <a:lnSpc>
                <a:spcPct val="100000"/>
              </a:lnSpc>
            </a:pPr>
            <a:r>
              <a:rPr sz="1800" b="1" dirty="0">
                <a:solidFill>
                  <a:srgbClr val="006666"/>
                </a:solidFill>
                <a:latin typeface="Arial"/>
                <a:cs typeface="Arial"/>
              </a:rPr>
              <a:t>the</a:t>
            </a:r>
            <a:r>
              <a:rPr sz="1800" b="1" spc="-5" dirty="0">
                <a:solidFill>
                  <a:srgbClr val="006666"/>
                </a:solidFill>
                <a:latin typeface="Arial"/>
                <a:cs typeface="Arial"/>
              </a:rPr>
              <a:t> </a:t>
            </a:r>
            <a:r>
              <a:rPr sz="1800" b="1" dirty="0">
                <a:solidFill>
                  <a:srgbClr val="006666"/>
                </a:solidFill>
                <a:latin typeface="Arial"/>
                <a:cs typeface="Arial"/>
              </a:rPr>
              <a:t>MMU</a:t>
            </a:r>
            <a:endParaRPr sz="1800">
              <a:latin typeface="Arial"/>
              <a:cs typeface="Arial"/>
            </a:endParaRPr>
          </a:p>
        </p:txBody>
      </p:sp>
      <p:sp>
        <p:nvSpPr>
          <p:cNvPr id="7" name="object 7"/>
          <p:cNvSpPr txBox="1"/>
          <p:nvPr/>
        </p:nvSpPr>
        <p:spPr>
          <a:xfrm>
            <a:off x="1679194" y="5969914"/>
            <a:ext cx="1461135" cy="300355"/>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009999"/>
                </a:solidFill>
                <a:latin typeface="Arial"/>
                <a:cs typeface="Arial"/>
              </a:rPr>
              <a:t>segment</a:t>
            </a:r>
            <a:r>
              <a:rPr sz="1800" spc="-50" dirty="0">
                <a:solidFill>
                  <a:srgbClr val="009999"/>
                </a:solidFill>
                <a:latin typeface="Arial"/>
                <a:cs typeface="Arial"/>
              </a:rPr>
              <a:t> </a:t>
            </a:r>
            <a:r>
              <a:rPr sz="1800" spc="-5" dirty="0">
                <a:solidFill>
                  <a:srgbClr val="009999"/>
                </a:solidFill>
                <a:latin typeface="Arial"/>
                <a:cs typeface="Arial"/>
              </a:rPr>
              <a:t>table</a:t>
            </a:r>
            <a:endParaRPr sz="1800">
              <a:latin typeface="Arial"/>
              <a:cs typeface="Arial"/>
            </a:endParaRPr>
          </a:p>
        </p:txBody>
      </p:sp>
      <p:sp>
        <p:nvSpPr>
          <p:cNvPr id="8" name="object 8"/>
          <p:cNvSpPr/>
          <p:nvPr/>
        </p:nvSpPr>
        <p:spPr>
          <a:xfrm>
            <a:off x="5487161" y="4191761"/>
            <a:ext cx="1143000" cy="1447800"/>
          </a:xfrm>
          <a:custGeom>
            <a:avLst/>
            <a:gdLst/>
            <a:ahLst/>
            <a:cxnLst/>
            <a:rect l="l" t="t" r="r" b="b"/>
            <a:pathLst>
              <a:path w="1143000" h="1447800">
                <a:moveTo>
                  <a:pt x="1142999" y="0"/>
                </a:moveTo>
                <a:lnTo>
                  <a:pt x="0" y="0"/>
                </a:lnTo>
                <a:lnTo>
                  <a:pt x="0" y="1447800"/>
                </a:lnTo>
                <a:lnTo>
                  <a:pt x="1142999" y="1447800"/>
                </a:lnTo>
                <a:lnTo>
                  <a:pt x="1142999" y="0"/>
                </a:lnTo>
                <a:close/>
              </a:path>
            </a:pathLst>
          </a:custGeom>
          <a:solidFill>
            <a:srgbClr val="FFFFFF"/>
          </a:solidFill>
        </p:spPr>
        <p:txBody>
          <a:bodyPr wrap="square" lIns="0" tIns="0" rIns="0" bIns="0" rtlCol="0"/>
          <a:lstStyle/>
          <a:p>
            <a:endParaRPr/>
          </a:p>
        </p:txBody>
      </p:sp>
      <p:graphicFrame>
        <p:nvGraphicFramePr>
          <p:cNvPr id="9" name="object 9"/>
          <p:cNvGraphicFramePr>
            <a:graphicFrameLocks noGrp="1"/>
          </p:cNvGraphicFramePr>
          <p:nvPr/>
        </p:nvGraphicFramePr>
        <p:xfrm>
          <a:off x="5468111" y="2039111"/>
          <a:ext cx="1143000" cy="3962400"/>
        </p:xfrm>
        <a:graphic>
          <a:graphicData uri="http://schemas.openxmlformats.org/drawingml/2006/table">
            <a:tbl>
              <a:tblPr firstRow="1" bandRow="1">
                <a:tableStyleId>{2D5ABB26-0587-4C30-8999-92F81FD0307C}</a:tableStyleId>
              </a:tblPr>
              <a:tblGrid>
                <a:gridCol w="1143000">
                  <a:extLst>
                    <a:ext uri="{9D8B030D-6E8A-4147-A177-3AD203B41FA5}">
                      <a16:colId xmlns:a16="http://schemas.microsoft.com/office/drawing/2014/main" val="20000"/>
                    </a:ext>
                  </a:extLst>
                </a:gridCol>
              </a:tblGrid>
              <a:tr h="533400">
                <a:tc>
                  <a:txBody>
                    <a:bodyPr/>
                    <a:lstStyle/>
                    <a:p>
                      <a:pPr marL="469900">
                        <a:lnSpc>
                          <a:spcPct val="100000"/>
                        </a:lnSpc>
                        <a:spcBef>
                          <a:spcPts val="1275"/>
                        </a:spcBef>
                      </a:pPr>
                      <a:r>
                        <a:rPr sz="1800" dirty="0">
                          <a:solidFill>
                            <a:srgbClr val="009999"/>
                          </a:solidFill>
                          <a:latin typeface="Arial"/>
                          <a:cs typeface="Arial"/>
                        </a:rPr>
                        <a:t>0</a:t>
                      </a:r>
                      <a:endParaRPr sz="1800">
                        <a:latin typeface="Arial"/>
                        <a:cs typeface="Arial"/>
                      </a:endParaRPr>
                    </a:p>
                  </a:txBody>
                  <a:tcPr marL="0" marR="0" marT="161925" marB="0">
                    <a:lnL w="38100">
                      <a:solidFill>
                        <a:srgbClr val="009999"/>
                      </a:solidFill>
                      <a:prstDash val="solid"/>
                    </a:lnL>
                    <a:lnR w="38100">
                      <a:solidFill>
                        <a:srgbClr val="009999"/>
                      </a:solidFill>
                      <a:prstDash val="solid"/>
                    </a:lnR>
                    <a:lnT w="38100">
                      <a:solidFill>
                        <a:srgbClr val="009999"/>
                      </a:solidFill>
                      <a:prstDash val="solid"/>
                    </a:lnT>
                    <a:lnB w="38100">
                      <a:solidFill>
                        <a:srgbClr val="009999"/>
                      </a:solidFill>
                      <a:prstDash val="solid"/>
                    </a:lnB>
                  </a:tcPr>
                </a:tc>
                <a:extLst>
                  <a:ext uri="{0D108BD9-81ED-4DB2-BD59-A6C34878D82A}">
                    <a16:rowId xmlns:a16="http://schemas.microsoft.com/office/drawing/2014/main" val="10000"/>
                  </a:ext>
                </a:extLst>
              </a:tr>
              <a:tr h="533400">
                <a:tc>
                  <a:txBody>
                    <a:bodyPr/>
                    <a:lstStyle/>
                    <a:p>
                      <a:pPr marL="473075">
                        <a:lnSpc>
                          <a:spcPct val="100000"/>
                        </a:lnSpc>
                        <a:spcBef>
                          <a:spcPts val="915"/>
                        </a:spcBef>
                      </a:pPr>
                      <a:r>
                        <a:rPr sz="1800" dirty="0">
                          <a:solidFill>
                            <a:srgbClr val="009999"/>
                          </a:solidFill>
                          <a:latin typeface="Arial"/>
                          <a:cs typeface="Arial"/>
                        </a:rPr>
                        <a:t>3</a:t>
                      </a:r>
                      <a:endParaRPr sz="1800">
                        <a:latin typeface="Arial"/>
                        <a:cs typeface="Arial"/>
                      </a:endParaRPr>
                    </a:p>
                  </a:txBody>
                  <a:tcPr marL="0" marR="0" marT="116205" marB="0">
                    <a:lnL w="38100">
                      <a:solidFill>
                        <a:srgbClr val="009999"/>
                      </a:solidFill>
                      <a:prstDash val="solid"/>
                    </a:lnL>
                    <a:lnR w="38100">
                      <a:solidFill>
                        <a:srgbClr val="009999"/>
                      </a:solidFill>
                      <a:prstDash val="solid"/>
                    </a:lnR>
                    <a:lnT w="38100">
                      <a:solidFill>
                        <a:srgbClr val="009999"/>
                      </a:solidFill>
                      <a:prstDash val="solid"/>
                    </a:lnT>
                    <a:lnB w="38100">
                      <a:solidFill>
                        <a:srgbClr val="009999"/>
                      </a:solidFill>
                      <a:prstDash val="solid"/>
                    </a:lnB>
                  </a:tcPr>
                </a:tc>
                <a:extLst>
                  <a:ext uri="{0D108BD9-81ED-4DB2-BD59-A6C34878D82A}">
                    <a16:rowId xmlns:a16="http://schemas.microsoft.com/office/drawing/2014/main" val="10001"/>
                  </a:ext>
                </a:extLst>
              </a:tr>
              <a:tr h="533400">
                <a:tc>
                  <a:txBody>
                    <a:bodyPr/>
                    <a:lstStyle/>
                    <a:p>
                      <a:pPr>
                        <a:lnSpc>
                          <a:spcPct val="100000"/>
                        </a:lnSpc>
                      </a:pPr>
                      <a:endParaRPr sz="1900">
                        <a:latin typeface="Times New Roman"/>
                        <a:cs typeface="Times New Roman"/>
                      </a:endParaRPr>
                    </a:p>
                  </a:txBody>
                  <a:tcPr marL="0" marR="0" marT="0" marB="0">
                    <a:lnL w="38100">
                      <a:solidFill>
                        <a:srgbClr val="009999"/>
                      </a:solidFill>
                      <a:prstDash val="solid"/>
                    </a:lnL>
                    <a:lnR w="38100">
                      <a:solidFill>
                        <a:srgbClr val="009999"/>
                      </a:solidFill>
                      <a:prstDash val="solid"/>
                    </a:lnR>
                    <a:lnT w="38100">
                      <a:solidFill>
                        <a:srgbClr val="009999"/>
                      </a:solidFill>
                      <a:prstDash val="solid"/>
                    </a:lnT>
                    <a:lnB w="38100">
                      <a:solidFill>
                        <a:srgbClr val="009999"/>
                      </a:solidFill>
                      <a:prstDash val="solid"/>
                    </a:lnB>
                    <a:solidFill>
                      <a:srgbClr val="DDDDDD"/>
                    </a:solidFill>
                  </a:tcPr>
                </a:tc>
                <a:extLst>
                  <a:ext uri="{0D108BD9-81ED-4DB2-BD59-A6C34878D82A}">
                    <a16:rowId xmlns:a16="http://schemas.microsoft.com/office/drawing/2014/main" val="10002"/>
                  </a:ext>
                </a:extLst>
              </a:tr>
              <a:tr h="533400">
                <a:tc>
                  <a:txBody>
                    <a:bodyPr/>
                    <a:lstStyle/>
                    <a:p>
                      <a:pPr>
                        <a:lnSpc>
                          <a:spcPct val="100000"/>
                        </a:lnSpc>
                      </a:pPr>
                      <a:endParaRPr sz="1900">
                        <a:latin typeface="Times New Roman"/>
                        <a:cs typeface="Times New Roman"/>
                      </a:endParaRPr>
                    </a:p>
                  </a:txBody>
                  <a:tcPr marL="0" marR="0" marT="0" marB="0">
                    <a:lnL w="38100">
                      <a:solidFill>
                        <a:srgbClr val="009999"/>
                      </a:solidFill>
                      <a:prstDash val="solid"/>
                    </a:lnL>
                    <a:lnR w="38100">
                      <a:solidFill>
                        <a:srgbClr val="009999"/>
                      </a:solidFill>
                      <a:prstDash val="solid"/>
                    </a:lnR>
                    <a:lnT w="38100">
                      <a:solidFill>
                        <a:srgbClr val="009999"/>
                      </a:solidFill>
                      <a:prstDash val="solid"/>
                    </a:lnT>
                    <a:lnB w="38100">
                      <a:solidFill>
                        <a:srgbClr val="009999"/>
                      </a:solidFill>
                      <a:prstDash val="solid"/>
                    </a:lnB>
                    <a:solidFill>
                      <a:srgbClr val="DDDDDD"/>
                    </a:solidFill>
                  </a:tcPr>
                </a:tc>
                <a:extLst>
                  <a:ext uri="{0D108BD9-81ED-4DB2-BD59-A6C34878D82A}">
                    <a16:rowId xmlns:a16="http://schemas.microsoft.com/office/drawing/2014/main" val="10003"/>
                  </a:ext>
                </a:extLst>
              </a:tr>
              <a:tr h="381000">
                <a:tc>
                  <a:txBody>
                    <a:bodyPr/>
                    <a:lstStyle/>
                    <a:p>
                      <a:pPr marL="473075">
                        <a:lnSpc>
                          <a:spcPct val="100000"/>
                        </a:lnSpc>
                        <a:spcBef>
                          <a:spcPts val="680"/>
                        </a:spcBef>
                      </a:pPr>
                      <a:r>
                        <a:rPr sz="1800" dirty="0">
                          <a:solidFill>
                            <a:srgbClr val="009999"/>
                          </a:solidFill>
                          <a:latin typeface="Arial"/>
                          <a:cs typeface="Arial"/>
                        </a:rPr>
                        <a:t>1</a:t>
                      </a:r>
                      <a:endParaRPr sz="1800">
                        <a:latin typeface="Arial"/>
                        <a:cs typeface="Arial"/>
                      </a:endParaRPr>
                    </a:p>
                  </a:txBody>
                  <a:tcPr marL="0" marR="0" marT="86360" marB="0">
                    <a:lnL w="38100">
                      <a:solidFill>
                        <a:srgbClr val="009999"/>
                      </a:solidFill>
                      <a:prstDash val="solid"/>
                    </a:lnL>
                    <a:lnR w="38100">
                      <a:solidFill>
                        <a:srgbClr val="009999"/>
                      </a:solidFill>
                      <a:prstDash val="solid"/>
                    </a:lnR>
                    <a:lnT w="38100">
                      <a:solidFill>
                        <a:srgbClr val="009999"/>
                      </a:solidFill>
                      <a:prstDash val="solid"/>
                    </a:lnT>
                    <a:lnB w="38100">
                      <a:solidFill>
                        <a:srgbClr val="009999"/>
                      </a:solidFill>
                      <a:prstDash val="solid"/>
                    </a:lnB>
                  </a:tcPr>
                </a:tc>
                <a:extLst>
                  <a:ext uri="{0D108BD9-81ED-4DB2-BD59-A6C34878D82A}">
                    <a16:rowId xmlns:a16="http://schemas.microsoft.com/office/drawing/2014/main" val="10004"/>
                  </a:ext>
                </a:extLst>
              </a:tr>
              <a:tr h="1066800">
                <a:tc>
                  <a:txBody>
                    <a:bodyPr/>
                    <a:lstStyle/>
                    <a:p>
                      <a:pPr>
                        <a:lnSpc>
                          <a:spcPct val="100000"/>
                        </a:lnSpc>
                        <a:spcBef>
                          <a:spcPts val="35"/>
                        </a:spcBef>
                      </a:pPr>
                      <a:endParaRPr sz="2950">
                        <a:latin typeface="Times New Roman"/>
                        <a:cs typeface="Times New Roman"/>
                      </a:endParaRPr>
                    </a:p>
                    <a:p>
                      <a:pPr marL="473075">
                        <a:lnSpc>
                          <a:spcPct val="100000"/>
                        </a:lnSpc>
                      </a:pPr>
                      <a:r>
                        <a:rPr sz="1800" dirty="0">
                          <a:solidFill>
                            <a:srgbClr val="009999"/>
                          </a:solidFill>
                          <a:latin typeface="Arial"/>
                          <a:cs typeface="Arial"/>
                        </a:rPr>
                        <a:t>2</a:t>
                      </a:r>
                      <a:endParaRPr sz="1800">
                        <a:latin typeface="Arial"/>
                        <a:cs typeface="Arial"/>
                      </a:endParaRPr>
                    </a:p>
                  </a:txBody>
                  <a:tcPr marL="0" marR="0" marT="4445" marB="0">
                    <a:lnL w="38100">
                      <a:solidFill>
                        <a:srgbClr val="009999"/>
                      </a:solidFill>
                      <a:prstDash val="solid"/>
                    </a:lnL>
                    <a:lnR w="38100">
                      <a:solidFill>
                        <a:srgbClr val="009999"/>
                      </a:solidFill>
                      <a:prstDash val="solid"/>
                    </a:lnR>
                    <a:lnT w="38100">
                      <a:solidFill>
                        <a:srgbClr val="009999"/>
                      </a:solidFill>
                      <a:prstDash val="solid"/>
                    </a:lnT>
                    <a:lnB w="38100">
                      <a:solidFill>
                        <a:srgbClr val="009999"/>
                      </a:solidFill>
                      <a:prstDash val="solid"/>
                    </a:lnB>
                  </a:tcPr>
                </a:tc>
                <a:extLst>
                  <a:ext uri="{0D108BD9-81ED-4DB2-BD59-A6C34878D82A}">
                    <a16:rowId xmlns:a16="http://schemas.microsoft.com/office/drawing/2014/main" val="10005"/>
                  </a:ext>
                </a:extLst>
              </a:tr>
              <a:tr h="381000">
                <a:tc>
                  <a:txBody>
                    <a:bodyPr/>
                    <a:lstStyle/>
                    <a:p>
                      <a:pPr>
                        <a:lnSpc>
                          <a:spcPct val="100000"/>
                        </a:lnSpc>
                      </a:pPr>
                      <a:endParaRPr sz="1900">
                        <a:latin typeface="Times New Roman"/>
                        <a:cs typeface="Times New Roman"/>
                      </a:endParaRPr>
                    </a:p>
                  </a:txBody>
                  <a:tcPr marL="0" marR="0" marT="0" marB="0">
                    <a:lnL w="38100">
                      <a:solidFill>
                        <a:srgbClr val="009999"/>
                      </a:solidFill>
                      <a:prstDash val="solid"/>
                    </a:lnL>
                    <a:lnR w="38100">
                      <a:solidFill>
                        <a:srgbClr val="009999"/>
                      </a:solidFill>
                      <a:prstDash val="solid"/>
                    </a:lnR>
                    <a:lnT w="38100">
                      <a:solidFill>
                        <a:srgbClr val="009999"/>
                      </a:solidFill>
                      <a:prstDash val="solid"/>
                    </a:lnT>
                    <a:lnB w="38100">
                      <a:solidFill>
                        <a:srgbClr val="009999"/>
                      </a:solidFill>
                      <a:prstDash val="solid"/>
                    </a:lnB>
                    <a:solidFill>
                      <a:srgbClr val="DDDDDD"/>
                    </a:solidFill>
                  </a:tcPr>
                </a:tc>
                <a:extLst>
                  <a:ext uri="{0D108BD9-81ED-4DB2-BD59-A6C34878D82A}">
                    <a16:rowId xmlns:a16="http://schemas.microsoft.com/office/drawing/2014/main" val="10006"/>
                  </a:ext>
                </a:extLst>
              </a:tr>
            </a:tbl>
          </a:graphicData>
        </a:graphic>
      </p:graphicFrame>
      <p:sp>
        <p:nvSpPr>
          <p:cNvPr id="10" name="object 10"/>
          <p:cNvSpPr txBox="1"/>
          <p:nvPr/>
        </p:nvSpPr>
        <p:spPr>
          <a:xfrm>
            <a:off x="5263388" y="6200952"/>
            <a:ext cx="1738630"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009999"/>
                </a:solidFill>
                <a:latin typeface="Arial"/>
                <a:cs typeface="Arial"/>
              </a:rPr>
              <a:t>physical </a:t>
            </a:r>
            <a:r>
              <a:rPr sz="1800" spc="-5" dirty="0">
                <a:solidFill>
                  <a:srgbClr val="009999"/>
                </a:solidFill>
                <a:latin typeface="Arial"/>
                <a:cs typeface="Arial"/>
              </a:rPr>
              <a:t>memory</a:t>
            </a:r>
            <a:endParaRPr sz="1800">
              <a:latin typeface="Arial"/>
              <a:cs typeface="Arial"/>
            </a:endParaRPr>
          </a:p>
        </p:txBody>
      </p:sp>
      <p:graphicFrame>
        <p:nvGraphicFramePr>
          <p:cNvPr id="11" name="object 11"/>
          <p:cNvGraphicFramePr>
            <a:graphicFrameLocks noGrp="1"/>
          </p:cNvGraphicFramePr>
          <p:nvPr/>
        </p:nvGraphicFramePr>
        <p:xfrm>
          <a:off x="2267711" y="4375403"/>
          <a:ext cx="1524000" cy="1219199"/>
        </p:xfrm>
        <a:graphic>
          <a:graphicData uri="http://schemas.openxmlformats.org/drawingml/2006/table">
            <a:tbl>
              <a:tblPr firstRow="1" bandRow="1">
                <a:tableStyleId>{2D5ABB26-0587-4C30-8999-92F81FD0307C}</a:tableStyleId>
              </a:tblPr>
              <a:tblGrid>
                <a:gridCol w="1524000">
                  <a:extLst>
                    <a:ext uri="{9D8B030D-6E8A-4147-A177-3AD203B41FA5}">
                      <a16:colId xmlns:a16="http://schemas.microsoft.com/office/drawing/2014/main" val="20000"/>
                    </a:ext>
                  </a:extLst>
                </a:gridCol>
              </a:tblGrid>
              <a:tr h="304800">
                <a:tc>
                  <a:txBody>
                    <a:bodyPr/>
                    <a:lstStyle/>
                    <a:p>
                      <a:pPr marL="179705">
                        <a:lnSpc>
                          <a:spcPts val="2295"/>
                        </a:lnSpc>
                      </a:pPr>
                      <a:r>
                        <a:rPr sz="2000" dirty="0">
                          <a:solidFill>
                            <a:srgbClr val="009999"/>
                          </a:solidFill>
                          <a:latin typeface="Times New Roman"/>
                          <a:cs typeface="Times New Roman"/>
                        </a:rPr>
                        <a:t>Addr of</a:t>
                      </a:r>
                      <a:r>
                        <a:rPr sz="2000" spc="-40" dirty="0">
                          <a:solidFill>
                            <a:srgbClr val="009999"/>
                          </a:solidFill>
                          <a:latin typeface="Times New Roman"/>
                          <a:cs typeface="Times New Roman"/>
                        </a:rPr>
                        <a:t> </a:t>
                      </a:r>
                      <a:r>
                        <a:rPr sz="2000" dirty="0">
                          <a:solidFill>
                            <a:srgbClr val="009999"/>
                          </a:solidFill>
                          <a:latin typeface="Times New Roman"/>
                          <a:cs typeface="Times New Roman"/>
                        </a:rPr>
                        <a:t>3</a:t>
                      </a:r>
                      <a:endParaRPr sz="2000">
                        <a:latin typeface="Times New Roman"/>
                        <a:cs typeface="Times New Roman"/>
                      </a:endParaRPr>
                    </a:p>
                  </a:txBody>
                  <a:tcPr marL="0" marR="0" marT="0" marB="0">
                    <a:lnL w="38100">
                      <a:solidFill>
                        <a:srgbClr val="009999"/>
                      </a:solidFill>
                      <a:prstDash val="solid"/>
                    </a:lnL>
                    <a:lnT w="38100">
                      <a:solidFill>
                        <a:srgbClr val="009999"/>
                      </a:solidFill>
                      <a:prstDash val="solid"/>
                    </a:lnT>
                    <a:lnB w="38100">
                      <a:solidFill>
                        <a:srgbClr val="009999"/>
                      </a:solidFill>
                      <a:prstDash val="solid"/>
                    </a:lnB>
                    <a:solidFill>
                      <a:srgbClr val="CCEBFF"/>
                    </a:solidFill>
                  </a:tcPr>
                </a:tc>
                <a:extLst>
                  <a:ext uri="{0D108BD9-81ED-4DB2-BD59-A6C34878D82A}">
                    <a16:rowId xmlns:a16="http://schemas.microsoft.com/office/drawing/2014/main" val="10000"/>
                  </a:ext>
                </a:extLst>
              </a:tr>
              <a:tr h="304799">
                <a:tc>
                  <a:txBody>
                    <a:bodyPr/>
                    <a:lstStyle/>
                    <a:p>
                      <a:pPr marL="179705">
                        <a:lnSpc>
                          <a:spcPts val="2295"/>
                        </a:lnSpc>
                      </a:pPr>
                      <a:r>
                        <a:rPr sz="2000" dirty="0">
                          <a:solidFill>
                            <a:srgbClr val="009999"/>
                          </a:solidFill>
                          <a:latin typeface="Times New Roman"/>
                          <a:cs typeface="Times New Roman"/>
                        </a:rPr>
                        <a:t>Addr of</a:t>
                      </a:r>
                      <a:r>
                        <a:rPr sz="2000" spc="-55" dirty="0">
                          <a:solidFill>
                            <a:srgbClr val="009999"/>
                          </a:solidFill>
                          <a:latin typeface="Times New Roman"/>
                          <a:cs typeface="Times New Roman"/>
                        </a:rPr>
                        <a:t> </a:t>
                      </a:r>
                      <a:r>
                        <a:rPr sz="2000" dirty="0">
                          <a:solidFill>
                            <a:srgbClr val="009999"/>
                          </a:solidFill>
                          <a:latin typeface="Times New Roman"/>
                          <a:cs typeface="Times New Roman"/>
                        </a:rPr>
                        <a:t>2</a:t>
                      </a:r>
                      <a:endParaRPr sz="2000">
                        <a:latin typeface="Times New Roman"/>
                        <a:cs typeface="Times New Roman"/>
                      </a:endParaRPr>
                    </a:p>
                  </a:txBody>
                  <a:tcPr marL="0" marR="0" marT="0" marB="0">
                    <a:lnL w="38100">
                      <a:solidFill>
                        <a:srgbClr val="009999"/>
                      </a:solidFill>
                      <a:prstDash val="solid"/>
                    </a:lnL>
                    <a:lnT w="38100">
                      <a:solidFill>
                        <a:srgbClr val="009999"/>
                      </a:solidFill>
                      <a:prstDash val="solid"/>
                    </a:lnT>
                    <a:lnB w="53975">
                      <a:solidFill>
                        <a:srgbClr val="009999"/>
                      </a:solidFill>
                      <a:prstDash val="solid"/>
                    </a:lnB>
                    <a:solidFill>
                      <a:srgbClr val="CCEBFF"/>
                    </a:solidFill>
                  </a:tcPr>
                </a:tc>
                <a:extLst>
                  <a:ext uri="{0D108BD9-81ED-4DB2-BD59-A6C34878D82A}">
                    <a16:rowId xmlns:a16="http://schemas.microsoft.com/office/drawing/2014/main" val="10001"/>
                  </a:ext>
                </a:extLst>
              </a:tr>
              <a:tr h="304800">
                <a:tc>
                  <a:txBody>
                    <a:bodyPr/>
                    <a:lstStyle/>
                    <a:p>
                      <a:pPr marL="179705">
                        <a:lnSpc>
                          <a:spcPts val="2300"/>
                        </a:lnSpc>
                      </a:pPr>
                      <a:r>
                        <a:rPr sz="2000" dirty="0">
                          <a:solidFill>
                            <a:srgbClr val="009999"/>
                          </a:solidFill>
                          <a:latin typeface="Times New Roman"/>
                          <a:cs typeface="Times New Roman"/>
                        </a:rPr>
                        <a:t>Addr of</a:t>
                      </a:r>
                      <a:r>
                        <a:rPr sz="2000" spc="-45" dirty="0">
                          <a:solidFill>
                            <a:srgbClr val="009999"/>
                          </a:solidFill>
                          <a:latin typeface="Times New Roman"/>
                          <a:cs typeface="Times New Roman"/>
                        </a:rPr>
                        <a:t> </a:t>
                      </a:r>
                      <a:r>
                        <a:rPr sz="2000" dirty="0">
                          <a:solidFill>
                            <a:srgbClr val="009999"/>
                          </a:solidFill>
                          <a:latin typeface="Times New Roman"/>
                          <a:cs typeface="Times New Roman"/>
                        </a:rPr>
                        <a:t>1</a:t>
                      </a:r>
                      <a:endParaRPr sz="2000">
                        <a:latin typeface="Times New Roman"/>
                        <a:cs typeface="Times New Roman"/>
                      </a:endParaRPr>
                    </a:p>
                  </a:txBody>
                  <a:tcPr marL="0" marR="0" marT="0" marB="0">
                    <a:lnL w="38100">
                      <a:solidFill>
                        <a:srgbClr val="009999"/>
                      </a:solidFill>
                      <a:prstDash val="solid"/>
                    </a:lnL>
                    <a:lnT w="53975">
                      <a:solidFill>
                        <a:srgbClr val="009999"/>
                      </a:solidFill>
                      <a:prstDash val="solid"/>
                    </a:lnT>
                    <a:lnB w="38100">
                      <a:solidFill>
                        <a:srgbClr val="009999"/>
                      </a:solidFill>
                      <a:prstDash val="solid"/>
                    </a:lnB>
                    <a:solidFill>
                      <a:srgbClr val="CCEBFF"/>
                    </a:solidFill>
                  </a:tcPr>
                </a:tc>
                <a:extLst>
                  <a:ext uri="{0D108BD9-81ED-4DB2-BD59-A6C34878D82A}">
                    <a16:rowId xmlns:a16="http://schemas.microsoft.com/office/drawing/2014/main" val="10002"/>
                  </a:ext>
                </a:extLst>
              </a:tr>
              <a:tr h="304800">
                <a:tc>
                  <a:txBody>
                    <a:bodyPr/>
                    <a:lstStyle/>
                    <a:p>
                      <a:pPr marL="179705">
                        <a:lnSpc>
                          <a:spcPts val="2300"/>
                        </a:lnSpc>
                      </a:pPr>
                      <a:r>
                        <a:rPr sz="2000" dirty="0">
                          <a:solidFill>
                            <a:srgbClr val="009999"/>
                          </a:solidFill>
                          <a:latin typeface="Times New Roman"/>
                          <a:cs typeface="Times New Roman"/>
                        </a:rPr>
                        <a:t>Addr of</a:t>
                      </a:r>
                      <a:r>
                        <a:rPr sz="2000" spc="-45" dirty="0">
                          <a:solidFill>
                            <a:srgbClr val="009999"/>
                          </a:solidFill>
                          <a:latin typeface="Times New Roman"/>
                          <a:cs typeface="Times New Roman"/>
                        </a:rPr>
                        <a:t> </a:t>
                      </a:r>
                      <a:r>
                        <a:rPr sz="2000" dirty="0">
                          <a:solidFill>
                            <a:srgbClr val="009999"/>
                          </a:solidFill>
                          <a:latin typeface="Times New Roman"/>
                          <a:cs typeface="Times New Roman"/>
                        </a:rPr>
                        <a:t>0</a:t>
                      </a:r>
                      <a:endParaRPr sz="2000">
                        <a:latin typeface="Times New Roman"/>
                        <a:cs typeface="Times New Roman"/>
                      </a:endParaRPr>
                    </a:p>
                  </a:txBody>
                  <a:tcPr marL="0" marR="0" marT="0" marB="0">
                    <a:lnL w="38100">
                      <a:solidFill>
                        <a:srgbClr val="009999"/>
                      </a:solidFill>
                      <a:prstDash val="solid"/>
                    </a:lnL>
                    <a:lnT w="38100">
                      <a:solidFill>
                        <a:srgbClr val="009999"/>
                      </a:solidFill>
                      <a:prstDash val="solid"/>
                    </a:lnT>
                    <a:lnB w="38100">
                      <a:solidFill>
                        <a:srgbClr val="009999"/>
                      </a:solidFill>
                      <a:prstDash val="solid"/>
                    </a:lnB>
                    <a:solidFill>
                      <a:srgbClr val="CCEBFF"/>
                    </a:solidFill>
                  </a:tcPr>
                </a:tc>
                <a:extLst>
                  <a:ext uri="{0D108BD9-81ED-4DB2-BD59-A6C34878D82A}">
                    <a16:rowId xmlns:a16="http://schemas.microsoft.com/office/drawing/2014/main" val="10003"/>
                  </a:ext>
                </a:extLst>
              </a:tr>
            </a:tbl>
          </a:graphicData>
        </a:graphic>
      </p:graphicFrame>
      <p:sp>
        <p:nvSpPr>
          <p:cNvPr id="12" name="object 12"/>
          <p:cNvSpPr/>
          <p:nvPr/>
        </p:nvSpPr>
        <p:spPr>
          <a:xfrm>
            <a:off x="3785870" y="2515361"/>
            <a:ext cx="1701800" cy="3124200"/>
          </a:xfrm>
          <a:custGeom>
            <a:avLst/>
            <a:gdLst/>
            <a:ahLst/>
            <a:cxnLst/>
            <a:rect l="l" t="t" r="r" b="b"/>
            <a:pathLst>
              <a:path w="1701800" h="3124200">
                <a:moveTo>
                  <a:pt x="43789" y="2897936"/>
                </a:moveTo>
                <a:lnTo>
                  <a:pt x="43281" y="2890634"/>
                </a:lnTo>
                <a:lnTo>
                  <a:pt x="40093" y="2884081"/>
                </a:lnTo>
                <a:lnTo>
                  <a:pt x="34417" y="2879090"/>
                </a:lnTo>
                <a:lnTo>
                  <a:pt x="27292" y="2876651"/>
                </a:lnTo>
                <a:lnTo>
                  <a:pt x="20015" y="2877159"/>
                </a:lnTo>
                <a:lnTo>
                  <a:pt x="13423" y="2880385"/>
                </a:lnTo>
                <a:lnTo>
                  <a:pt x="8382" y="2886075"/>
                </a:lnTo>
                <a:lnTo>
                  <a:pt x="5981" y="2893250"/>
                </a:lnTo>
                <a:lnTo>
                  <a:pt x="6489" y="2900527"/>
                </a:lnTo>
                <a:lnTo>
                  <a:pt x="9677" y="2907080"/>
                </a:lnTo>
                <a:lnTo>
                  <a:pt x="15367" y="2912110"/>
                </a:lnTo>
                <a:lnTo>
                  <a:pt x="22542" y="2914510"/>
                </a:lnTo>
                <a:lnTo>
                  <a:pt x="29806" y="2914002"/>
                </a:lnTo>
                <a:lnTo>
                  <a:pt x="36360" y="2910814"/>
                </a:lnTo>
                <a:lnTo>
                  <a:pt x="41402" y="2905125"/>
                </a:lnTo>
                <a:lnTo>
                  <a:pt x="43789" y="2897936"/>
                </a:lnTo>
                <a:close/>
              </a:path>
              <a:path w="1701800" h="3124200">
                <a:moveTo>
                  <a:pt x="43878" y="2287219"/>
                </a:moveTo>
                <a:lnTo>
                  <a:pt x="42938" y="2279993"/>
                </a:lnTo>
                <a:lnTo>
                  <a:pt x="39344" y="2273643"/>
                </a:lnTo>
                <a:lnTo>
                  <a:pt x="33401" y="2268982"/>
                </a:lnTo>
                <a:lnTo>
                  <a:pt x="26098" y="2267013"/>
                </a:lnTo>
                <a:lnTo>
                  <a:pt x="18872" y="2267953"/>
                </a:lnTo>
                <a:lnTo>
                  <a:pt x="12522" y="2271547"/>
                </a:lnTo>
                <a:lnTo>
                  <a:pt x="7874" y="2277491"/>
                </a:lnTo>
                <a:lnTo>
                  <a:pt x="5892" y="2284793"/>
                </a:lnTo>
                <a:lnTo>
                  <a:pt x="6832" y="2292019"/>
                </a:lnTo>
                <a:lnTo>
                  <a:pt x="10426" y="2298369"/>
                </a:lnTo>
                <a:lnTo>
                  <a:pt x="16383" y="2303018"/>
                </a:lnTo>
                <a:lnTo>
                  <a:pt x="23672" y="2304999"/>
                </a:lnTo>
                <a:lnTo>
                  <a:pt x="30899" y="2304059"/>
                </a:lnTo>
                <a:lnTo>
                  <a:pt x="37249" y="2300465"/>
                </a:lnTo>
                <a:lnTo>
                  <a:pt x="41910" y="2294509"/>
                </a:lnTo>
                <a:lnTo>
                  <a:pt x="43878" y="2287219"/>
                </a:lnTo>
                <a:close/>
              </a:path>
              <a:path w="1701800" h="3124200">
                <a:moveTo>
                  <a:pt x="66167" y="1970659"/>
                </a:moveTo>
                <a:lnTo>
                  <a:pt x="41275" y="1941830"/>
                </a:lnTo>
                <a:lnTo>
                  <a:pt x="12446" y="1966722"/>
                </a:lnTo>
                <a:lnTo>
                  <a:pt x="37338" y="1995678"/>
                </a:lnTo>
                <a:lnTo>
                  <a:pt x="66167" y="1970659"/>
                </a:lnTo>
                <a:close/>
              </a:path>
              <a:path w="1701800" h="3124200">
                <a:moveTo>
                  <a:pt x="82016" y="2831973"/>
                </a:moveTo>
                <a:lnTo>
                  <a:pt x="81508" y="2824696"/>
                </a:lnTo>
                <a:lnTo>
                  <a:pt x="78320" y="2818104"/>
                </a:lnTo>
                <a:lnTo>
                  <a:pt x="72644" y="2813050"/>
                </a:lnTo>
                <a:lnTo>
                  <a:pt x="65468" y="2810662"/>
                </a:lnTo>
                <a:lnTo>
                  <a:pt x="58191" y="2811170"/>
                </a:lnTo>
                <a:lnTo>
                  <a:pt x="51638" y="2814358"/>
                </a:lnTo>
                <a:lnTo>
                  <a:pt x="46609" y="2820035"/>
                </a:lnTo>
                <a:lnTo>
                  <a:pt x="44157" y="2827236"/>
                </a:lnTo>
                <a:lnTo>
                  <a:pt x="44665" y="2834538"/>
                </a:lnTo>
                <a:lnTo>
                  <a:pt x="47891" y="2841091"/>
                </a:lnTo>
                <a:lnTo>
                  <a:pt x="53594" y="2846070"/>
                </a:lnTo>
                <a:lnTo>
                  <a:pt x="60706" y="2848521"/>
                </a:lnTo>
                <a:lnTo>
                  <a:pt x="67983" y="2848025"/>
                </a:lnTo>
                <a:lnTo>
                  <a:pt x="74574" y="2844838"/>
                </a:lnTo>
                <a:lnTo>
                  <a:pt x="79629" y="2839212"/>
                </a:lnTo>
                <a:lnTo>
                  <a:pt x="79629" y="2839085"/>
                </a:lnTo>
                <a:lnTo>
                  <a:pt x="82016" y="2831973"/>
                </a:lnTo>
                <a:close/>
              </a:path>
              <a:path w="1701800" h="3124200">
                <a:moveTo>
                  <a:pt x="112077" y="2321369"/>
                </a:moveTo>
                <a:lnTo>
                  <a:pt x="111137" y="2314092"/>
                </a:lnTo>
                <a:lnTo>
                  <a:pt x="107543" y="2307691"/>
                </a:lnTo>
                <a:lnTo>
                  <a:pt x="101600" y="2303018"/>
                </a:lnTo>
                <a:lnTo>
                  <a:pt x="94297" y="2301049"/>
                </a:lnTo>
                <a:lnTo>
                  <a:pt x="87071" y="2301989"/>
                </a:lnTo>
                <a:lnTo>
                  <a:pt x="80721" y="2305583"/>
                </a:lnTo>
                <a:lnTo>
                  <a:pt x="76073" y="2311527"/>
                </a:lnTo>
                <a:lnTo>
                  <a:pt x="74091" y="2318842"/>
                </a:lnTo>
                <a:lnTo>
                  <a:pt x="75031" y="2326119"/>
                </a:lnTo>
                <a:lnTo>
                  <a:pt x="78625" y="2332520"/>
                </a:lnTo>
                <a:lnTo>
                  <a:pt x="84582" y="2337181"/>
                </a:lnTo>
                <a:lnTo>
                  <a:pt x="91871" y="2339162"/>
                </a:lnTo>
                <a:lnTo>
                  <a:pt x="99098" y="2338222"/>
                </a:lnTo>
                <a:lnTo>
                  <a:pt x="105448" y="2334628"/>
                </a:lnTo>
                <a:lnTo>
                  <a:pt x="110109" y="2328672"/>
                </a:lnTo>
                <a:lnTo>
                  <a:pt x="112077" y="2321369"/>
                </a:lnTo>
                <a:close/>
              </a:path>
              <a:path w="1701800" h="3124200">
                <a:moveTo>
                  <a:pt x="120192" y="2765983"/>
                </a:moveTo>
                <a:lnTo>
                  <a:pt x="119722" y="2758681"/>
                </a:lnTo>
                <a:lnTo>
                  <a:pt x="116547" y="2752128"/>
                </a:lnTo>
                <a:lnTo>
                  <a:pt x="110871" y="2747137"/>
                </a:lnTo>
                <a:lnTo>
                  <a:pt x="103670" y="2744698"/>
                </a:lnTo>
                <a:lnTo>
                  <a:pt x="96367" y="2745206"/>
                </a:lnTo>
                <a:lnTo>
                  <a:pt x="89814" y="2748432"/>
                </a:lnTo>
                <a:lnTo>
                  <a:pt x="84836" y="2754122"/>
                </a:lnTo>
                <a:lnTo>
                  <a:pt x="82384" y="2761297"/>
                </a:lnTo>
                <a:lnTo>
                  <a:pt x="82880" y="2768574"/>
                </a:lnTo>
                <a:lnTo>
                  <a:pt x="86067" y="2775127"/>
                </a:lnTo>
                <a:lnTo>
                  <a:pt x="91694" y="2780157"/>
                </a:lnTo>
                <a:lnTo>
                  <a:pt x="98882" y="2782557"/>
                </a:lnTo>
                <a:lnTo>
                  <a:pt x="106184" y="2782049"/>
                </a:lnTo>
                <a:lnTo>
                  <a:pt x="112737" y="2778861"/>
                </a:lnTo>
                <a:lnTo>
                  <a:pt x="117729" y="2773172"/>
                </a:lnTo>
                <a:lnTo>
                  <a:pt x="120192" y="2765983"/>
                </a:lnTo>
                <a:close/>
              </a:path>
              <a:path w="1701800" h="3124200">
                <a:moveTo>
                  <a:pt x="123825" y="1920875"/>
                </a:moveTo>
                <a:lnTo>
                  <a:pt x="98933" y="1892046"/>
                </a:lnTo>
                <a:lnTo>
                  <a:pt x="70104" y="1916938"/>
                </a:lnTo>
                <a:lnTo>
                  <a:pt x="94996" y="1945767"/>
                </a:lnTo>
                <a:lnTo>
                  <a:pt x="123825" y="1920875"/>
                </a:lnTo>
                <a:close/>
              </a:path>
              <a:path w="1701800" h="3124200">
                <a:moveTo>
                  <a:pt x="158394" y="2700020"/>
                </a:moveTo>
                <a:lnTo>
                  <a:pt x="157899" y="2692743"/>
                </a:lnTo>
                <a:lnTo>
                  <a:pt x="154711" y="2686151"/>
                </a:lnTo>
                <a:lnTo>
                  <a:pt x="149098" y="2681097"/>
                </a:lnTo>
                <a:lnTo>
                  <a:pt x="141897" y="2678709"/>
                </a:lnTo>
                <a:lnTo>
                  <a:pt x="134594" y="2679217"/>
                </a:lnTo>
                <a:lnTo>
                  <a:pt x="128041" y="2682405"/>
                </a:lnTo>
                <a:lnTo>
                  <a:pt x="123063" y="2688082"/>
                </a:lnTo>
                <a:lnTo>
                  <a:pt x="122936" y="2688082"/>
                </a:lnTo>
                <a:lnTo>
                  <a:pt x="120535" y="2695283"/>
                </a:lnTo>
                <a:lnTo>
                  <a:pt x="121043" y="2702585"/>
                </a:lnTo>
                <a:lnTo>
                  <a:pt x="124231" y="2709138"/>
                </a:lnTo>
                <a:lnTo>
                  <a:pt x="129921" y="2714129"/>
                </a:lnTo>
                <a:lnTo>
                  <a:pt x="137109" y="2716568"/>
                </a:lnTo>
                <a:lnTo>
                  <a:pt x="144411" y="2716072"/>
                </a:lnTo>
                <a:lnTo>
                  <a:pt x="150964" y="2712885"/>
                </a:lnTo>
                <a:lnTo>
                  <a:pt x="155956" y="2707259"/>
                </a:lnTo>
                <a:lnTo>
                  <a:pt x="155956" y="2707132"/>
                </a:lnTo>
                <a:lnTo>
                  <a:pt x="158394" y="2700020"/>
                </a:lnTo>
                <a:close/>
              </a:path>
              <a:path w="1701800" h="3124200">
                <a:moveTo>
                  <a:pt x="180276" y="2355418"/>
                </a:moveTo>
                <a:lnTo>
                  <a:pt x="179336" y="2348192"/>
                </a:lnTo>
                <a:lnTo>
                  <a:pt x="175742" y="2341842"/>
                </a:lnTo>
                <a:lnTo>
                  <a:pt x="169799" y="2337181"/>
                </a:lnTo>
                <a:lnTo>
                  <a:pt x="162496" y="2335212"/>
                </a:lnTo>
                <a:lnTo>
                  <a:pt x="155270" y="2336152"/>
                </a:lnTo>
                <a:lnTo>
                  <a:pt x="148920" y="2339746"/>
                </a:lnTo>
                <a:lnTo>
                  <a:pt x="144272" y="2345690"/>
                </a:lnTo>
                <a:lnTo>
                  <a:pt x="142290" y="2352992"/>
                </a:lnTo>
                <a:lnTo>
                  <a:pt x="143230" y="2360218"/>
                </a:lnTo>
                <a:lnTo>
                  <a:pt x="146824" y="2366568"/>
                </a:lnTo>
                <a:lnTo>
                  <a:pt x="152781" y="2371217"/>
                </a:lnTo>
                <a:lnTo>
                  <a:pt x="160070" y="2373198"/>
                </a:lnTo>
                <a:lnTo>
                  <a:pt x="167297" y="2372258"/>
                </a:lnTo>
                <a:lnTo>
                  <a:pt x="173647" y="2368664"/>
                </a:lnTo>
                <a:lnTo>
                  <a:pt x="178308" y="2362708"/>
                </a:lnTo>
                <a:lnTo>
                  <a:pt x="180276" y="2355418"/>
                </a:lnTo>
                <a:close/>
              </a:path>
              <a:path w="1701800" h="3124200">
                <a:moveTo>
                  <a:pt x="181483" y="1871091"/>
                </a:moveTo>
                <a:lnTo>
                  <a:pt x="156591" y="1842262"/>
                </a:lnTo>
                <a:lnTo>
                  <a:pt x="127762" y="1867154"/>
                </a:lnTo>
                <a:lnTo>
                  <a:pt x="152654" y="1895983"/>
                </a:lnTo>
                <a:lnTo>
                  <a:pt x="181483" y="1871091"/>
                </a:lnTo>
                <a:close/>
              </a:path>
              <a:path w="1701800" h="3124200">
                <a:moveTo>
                  <a:pt x="239141" y="1821307"/>
                </a:moveTo>
                <a:lnTo>
                  <a:pt x="214249" y="1792478"/>
                </a:lnTo>
                <a:lnTo>
                  <a:pt x="185420" y="1817370"/>
                </a:lnTo>
                <a:lnTo>
                  <a:pt x="210312" y="1846199"/>
                </a:lnTo>
                <a:lnTo>
                  <a:pt x="239141" y="1821307"/>
                </a:lnTo>
                <a:close/>
              </a:path>
              <a:path w="1701800" h="3124200">
                <a:moveTo>
                  <a:pt x="248475" y="2389505"/>
                </a:moveTo>
                <a:lnTo>
                  <a:pt x="247535" y="2382240"/>
                </a:lnTo>
                <a:lnTo>
                  <a:pt x="243941" y="2375878"/>
                </a:lnTo>
                <a:lnTo>
                  <a:pt x="237998" y="2371217"/>
                </a:lnTo>
                <a:lnTo>
                  <a:pt x="230695" y="2369248"/>
                </a:lnTo>
                <a:lnTo>
                  <a:pt x="223469" y="2370188"/>
                </a:lnTo>
                <a:lnTo>
                  <a:pt x="217119" y="2373782"/>
                </a:lnTo>
                <a:lnTo>
                  <a:pt x="212471" y="2379726"/>
                </a:lnTo>
                <a:lnTo>
                  <a:pt x="210489" y="2387028"/>
                </a:lnTo>
                <a:lnTo>
                  <a:pt x="211429" y="2394267"/>
                </a:lnTo>
                <a:lnTo>
                  <a:pt x="215023" y="2400668"/>
                </a:lnTo>
                <a:lnTo>
                  <a:pt x="220980" y="2405380"/>
                </a:lnTo>
                <a:lnTo>
                  <a:pt x="228269" y="2407361"/>
                </a:lnTo>
                <a:lnTo>
                  <a:pt x="235496" y="2406421"/>
                </a:lnTo>
                <a:lnTo>
                  <a:pt x="241846" y="2402827"/>
                </a:lnTo>
                <a:lnTo>
                  <a:pt x="246507" y="2396871"/>
                </a:lnTo>
                <a:lnTo>
                  <a:pt x="248475" y="2389505"/>
                </a:lnTo>
                <a:close/>
              </a:path>
              <a:path w="1701800" h="3124200">
                <a:moveTo>
                  <a:pt x="273024" y="2502077"/>
                </a:moveTo>
                <a:lnTo>
                  <a:pt x="272516" y="2494775"/>
                </a:lnTo>
                <a:lnTo>
                  <a:pt x="269328" y="2488222"/>
                </a:lnTo>
                <a:lnTo>
                  <a:pt x="263652" y="2483231"/>
                </a:lnTo>
                <a:lnTo>
                  <a:pt x="256451" y="2480792"/>
                </a:lnTo>
                <a:lnTo>
                  <a:pt x="249148" y="2481300"/>
                </a:lnTo>
                <a:lnTo>
                  <a:pt x="242595" y="2484526"/>
                </a:lnTo>
                <a:lnTo>
                  <a:pt x="237617" y="2490216"/>
                </a:lnTo>
                <a:lnTo>
                  <a:pt x="235165" y="2497340"/>
                </a:lnTo>
                <a:lnTo>
                  <a:pt x="235661" y="2504617"/>
                </a:lnTo>
                <a:lnTo>
                  <a:pt x="238848" y="2511209"/>
                </a:lnTo>
                <a:lnTo>
                  <a:pt x="244475" y="2516251"/>
                </a:lnTo>
                <a:lnTo>
                  <a:pt x="251663" y="2518651"/>
                </a:lnTo>
                <a:lnTo>
                  <a:pt x="258965" y="2518143"/>
                </a:lnTo>
                <a:lnTo>
                  <a:pt x="265518" y="2514955"/>
                </a:lnTo>
                <a:lnTo>
                  <a:pt x="270510" y="2509266"/>
                </a:lnTo>
                <a:lnTo>
                  <a:pt x="270637" y="2509266"/>
                </a:lnTo>
                <a:lnTo>
                  <a:pt x="273024" y="2502077"/>
                </a:lnTo>
                <a:close/>
              </a:path>
              <a:path w="1701800" h="3124200">
                <a:moveTo>
                  <a:pt x="296799" y="1771523"/>
                </a:moveTo>
                <a:lnTo>
                  <a:pt x="271907" y="1742694"/>
                </a:lnTo>
                <a:lnTo>
                  <a:pt x="243078" y="1767586"/>
                </a:lnTo>
                <a:lnTo>
                  <a:pt x="267970" y="1796415"/>
                </a:lnTo>
                <a:lnTo>
                  <a:pt x="296799" y="1771523"/>
                </a:lnTo>
                <a:close/>
              </a:path>
              <a:path w="1701800" h="3124200">
                <a:moveTo>
                  <a:pt x="316674" y="2423617"/>
                </a:moveTo>
                <a:lnTo>
                  <a:pt x="315734" y="2416391"/>
                </a:lnTo>
                <a:lnTo>
                  <a:pt x="312140" y="2410041"/>
                </a:lnTo>
                <a:lnTo>
                  <a:pt x="306197" y="2405380"/>
                </a:lnTo>
                <a:lnTo>
                  <a:pt x="298894" y="2403411"/>
                </a:lnTo>
                <a:lnTo>
                  <a:pt x="291668" y="2404351"/>
                </a:lnTo>
                <a:lnTo>
                  <a:pt x="285318" y="2407945"/>
                </a:lnTo>
                <a:lnTo>
                  <a:pt x="280670" y="2413889"/>
                </a:lnTo>
                <a:lnTo>
                  <a:pt x="278714" y="2420899"/>
                </a:lnTo>
                <a:lnTo>
                  <a:pt x="275844" y="2424176"/>
                </a:lnTo>
                <a:lnTo>
                  <a:pt x="273392" y="2431377"/>
                </a:lnTo>
                <a:lnTo>
                  <a:pt x="273888" y="2438679"/>
                </a:lnTo>
                <a:lnTo>
                  <a:pt x="277075" y="2445232"/>
                </a:lnTo>
                <a:lnTo>
                  <a:pt x="282702" y="2450211"/>
                </a:lnTo>
                <a:lnTo>
                  <a:pt x="289890" y="2452662"/>
                </a:lnTo>
                <a:lnTo>
                  <a:pt x="297192" y="2452154"/>
                </a:lnTo>
                <a:lnTo>
                  <a:pt x="303745" y="2448928"/>
                </a:lnTo>
                <a:lnTo>
                  <a:pt x="308737" y="2443226"/>
                </a:lnTo>
                <a:lnTo>
                  <a:pt x="311175" y="2436114"/>
                </a:lnTo>
                <a:lnTo>
                  <a:pt x="311124" y="2435479"/>
                </a:lnTo>
                <a:lnTo>
                  <a:pt x="314706" y="2430907"/>
                </a:lnTo>
                <a:lnTo>
                  <a:pt x="316674" y="2423617"/>
                </a:lnTo>
                <a:close/>
              </a:path>
              <a:path w="1701800" h="3124200">
                <a:moveTo>
                  <a:pt x="349402" y="2370124"/>
                </a:moveTo>
                <a:lnTo>
                  <a:pt x="348894" y="2362822"/>
                </a:lnTo>
                <a:lnTo>
                  <a:pt x="345668" y="2356269"/>
                </a:lnTo>
                <a:lnTo>
                  <a:pt x="339979" y="2351278"/>
                </a:lnTo>
                <a:lnTo>
                  <a:pt x="332854" y="2348839"/>
                </a:lnTo>
                <a:lnTo>
                  <a:pt x="325577" y="2349335"/>
                </a:lnTo>
                <a:lnTo>
                  <a:pt x="318985" y="2352522"/>
                </a:lnTo>
                <a:lnTo>
                  <a:pt x="313944" y="2358136"/>
                </a:lnTo>
                <a:lnTo>
                  <a:pt x="313944" y="2358263"/>
                </a:lnTo>
                <a:lnTo>
                  <a:pt x="311543" y="2365387"/>
                </a:lnTo>
                <a:lnTo>
                  <a:pt x="312051" y="2372664"/>
                </a:lnTo>
                <a:lnTo>
                  <a:pt x="315239" y="2379256"/>
                </a:lnTo>
                <a:lnTo>
                  <a:pt x="320929" y="2384298"/>
                </a:lnTo>
                <a:lnTo>
                  <a:pt x="328104" y="2386698"/>
                </a:lnTo>
                <a:lnTo>
                  <a:pt x="335368" y="2386190"/>
                </a:lnTo>
                <a:lnTo>
                  <a:pt x="341922" y="2383002"/>
                </a:lnTo>
                <a:lnTo>
                  <a:pt x="346964" y="2377313"/>
                </a:lnTo>
                <a:lnTo>
                  <a:pt x="349402" y="2370124"/>
                </a:lnTo>
                <a:close/>
              </a:path>
              <a:path w="1701800" h="3124200">
                <a:moveTo>
                  <a:pt x="354584" y="1721739"/>
                </a:moveTo>
                <a:lnTo>
                  <a:pt x="329565" y="1692910"/>
                </a:lnTo>
                <a:lnTo>
                  <a:pt x="300736" y="1717802"/>
                </a:lnTo>
                <a:lnTo>
                  <a:pt x="325628" y="1746631"/>
                </a:lnTo>
                <a:lnTo>
                  <a:pt x="354584" y="1721739"/>
                </a:lnTo>
                <a:close/>
              </a:path>
              <a:path w="1701800" h="3124200">
                <a:moveTo>
                  <a:pt x="384873" y="2457704"/>
                </a:moveTo>
                <a:lnTo>
                  <a:pt x="383933" y="2450439"/>
                </a:lnTo>
                <a:lnTo>
                  <a:pt x="380339" y="2444077"/>
                </a:lnTo>
                <a:lnTo>
                  <a:pt x="374396" y="2439416"/>
                </a:lnTo>
                <a:lnTo>
                  <a:pt x="367080" y="2437447"/>
                </a:lnTo>
                <a:lnTo>
                  <a:pt x="359803" y="2438387"/>
                </a:lnTo>
                <a:lnTo>
                  <a:pt x="353402" y="2441981"/>
                </a:lnTo>
                <a:lnTo>
                  <a:pt x="348742" y="2447925"/>
                </a:lnTo>
                <a:lnTo>
                  <a:pt x="346760" y="2455227"/>
                </a:lnTo>
                <a:lnTo>
                  <a:pt x="347726" y="2462453"/>
                </a:lnTo>
                <a:lnTo>
                  <a:pt x="351345" y="2468803"/>
                </a:lnTo>
                <a:lnTo>
                  <a:pt x="357378" y="2473452"/>
                </a:lnTo>
                <a:lnTo>
                  <a:pt x="357378" y="2473579"/>
                </a:lnTo>
                <a:lnTo>
                  <a:pt x="364667" y="2475560"/>
                </a:lnTo>
                <a:lnTo>
                  <a:pt x="371894" y="2474620"/>
                </a:lnTo>
                <a:lnTo>
                  <a:pt x="378244" y="2471026"/>
                </a:lnTo>
                <a:lnTo>
                  <a:pt x="382905" y="2465070"/>
                </a:lnTo>
                <a:lnTo>
                  <a:pt x="384873" y="2457704"/>
                </a:lnTo>
                <a:close/>
              </a:path>
              <a:path w="1701800" h="3124200">
                <a:moveTo>
                  <a:pt x="387578" y="2304161"/>
                </a:moveTo>
                <a:lnTo>
                  <a:pt x="387070" y="2296884"/>
                </a:lnTo>
                <a:lnTo>
                  <a:pt x="383882" y="2290292"/>
                </a:lnTo>
                <a:lnTo>
                  <a:pt x="378206" y="2285238"/>
                </a:lnTo>
                <a:lnTo>
                  <a:pt x="371081" y="2282850"/>
                </a:lnTo>
                <a:lnTo>
                  <a:pt x="363804" y="2283358"/>
                </a:lnTo>
                <a:lnTo>
                  <a:pt x="357212" y="2286546"/>
                </a:lnTo>
                <a:lnTo>
                  <a:pt x="352171" y="2292223"/>
                </a:lnTo>
                <a:lnTo>
                  <a:pt x="349770" y="2299424"/>
                </a:lnTo>
                <a:lnTo>
                  <a:pt x="350278" y="2306726"/>
                </a:lnTo>
                <a:lnTo>
                  <a:pt x="353466" y="2313279"/>
                </a:lnTo>
                <a:lnTo>
                  <a:pt x="359156" y="2318258"/>
                </a:lnTo>
                <a:lnTo>
                  <a:pt x="366268" y="2320709"/>
                </a:lnTo>
                <a:lnTo>
                  <a:pt x="373545" y="2320213"/>
                </a:lnTo>
                <a:lnTo>
                  <a:pt x="380136" y="2317026"/>
                </a:lnTo>
                <a:lnTo>
                  <a:pt x="385191" y="2311400"/>
                </a:lnTo>
                <a:lnTo>
                  <a:pt x="385191" y="2311273"/>
                </a:lnTo>
                <a:lnTo>
                  <a:pt x="387578" y="2304161"/>
                </a:lnTo>
                <a:close/>
              </a:path>
              <a:path w="1701800" h="3124200">
                <a:moveTo>
                  <a:pt x="412242" y="1671828"/>
                </a:moveTo>
                <a:lnTo>
                  <a:pt x="387350" y="1642999"/>
                </a:lnTo>
                <a:lnTo>
                  <a:pt x="358521" y="1667891"/>
                </a:lnTo>
                <a:lnTo>
                  <a:pt x="383413" y="1696720"/>
                </a:lnTo>
                <a:lnTo>
                  <a:pt x="412242" y="1671828"/>
                </a:lnTo>
                <a:close/>
              </a:path>
              <a:path w="1701800" h="3124200">
                <a:moveTo>
                  <a:pt x="425805" y="2238171"/>
                </a:moveTo>
                <a:lnTo>
                  <a:pt x="425297" y="2230869"/>
                </a:lnTo>
                <a:lnTo>
                  <a:pt x="422109" y="2224316"/>
                </a:lnTo>
                <a:lnTo>
                  <a:pt x="416433" y="2219325"/>
                </a:lnTo>
                <a:lnTo>
                  <a:pt x="409257" y="2216886"/>
                </a:lnTo>
                <a:lnTo>
                  <a:pt x="401980" y="2217382"/>
                </a:lnTo>
                <a:lnTo>
                  <a:pt x="395427" y="2220569"/>
                </a:lnTo>
                <a:lnTo>
                  <a:pt x="390398" y="2226183"/>
                </a:lnTo>
                <a:lnTo>
                  <a:pt x="390398" y="2226310"/>
                </a:lnTo>
                <a:lnTo>
                  <a:pt x="387946" y="2233434"/>
                </a:lnTo>
                <a:lnTo>
                  <a:pt x="388454" y="2240711"/>
                </a:lnTo>
                <a:lnTo>
                  <a:pt x="391680" y="2247303"/>
                </a:lnTo>
                <a:lnTo>
                  <a:pt x="397383" y="2252345"/>
                </a:lnTo>
                <a:lnTo>
                  <a:pt x="404495" y="2254745"/>
                </a:lnTo>
                <a:lnTo>
                  <a:pt x="411772" y="2254237"/>
                </a:lnTo>
                <a:lnTo>
                  <a:pt x="418363" y="2251049"/>
                </a:lnTo>
                <a:lnTo>
                  <a:pt x="423418" y="2245360"/>
                </a:lnTo>
                <a:lnTo>
                  <a:pt x="425805" y="2238171"/>
                </a:lnTo>
                <a:close/>
              </a:path>
              <a:path w="1701800" h="3124200">
                <a:moveTo>
                  <a:pt x="463956" y="2172208"/>
                </a:moveTo>
                <a:lnTo>
                  <a:pt x="463461" y="2164931"/>
                </a:lnTo>
                <a:lnTo>
                  <a:pt x="460273" y="2158339"/>
                </a:lnTo>
                <a:lnTo>
                  <a:pt x="454660" y="2153285"/>
                </a:lnTo>
                <a:lnTo>
                  <a:pt x="447459" y="2150897"/>
                </a:lnTo>
                <a:lnTo>
                  <a:pt x="440156" y="2151405"/>
                </a:lnTo>
                <a:lnTo>
                  <a:pt x="433603" y="2154593"/>
                </a:lnTo>
                <a:lnTo>
                  <a:pt x="428625" y="2160270"/>
                </a:lnTo>
                <a:lnTo>
                  <a:pt x="426173" y="2167471"/>
                </a:lnTo>
                <a:lnTo>
                  <a:pt x="426669" y="2174773"/>
                </a:lnTo>
                <a:lnTo>
                  <a:pt x="429856" y="2181326"/>
                </a:lnTo>
                <a:lnTo>
                  <a:pt x="435483" y="2186305"/>
                </a:lnTo>
                <a:lnTo>
                  <a:pt x="442671" y="2188756"/>
                </a:lnTo>
                <a:lnTo>
                  <a:pt x="449973" y="2188248"/>
                </a:lnTo>
                <a:lnTo>
                  <a:pt x="456526" y="2185022"/>
                </a:lnTo>
                <a:lnTo>
                  <a:pt x="461518" y="2179320"/>
                </a:lnTo>
                <a:lnTo>
                  <a:pt x="463956" y="2172208"/>
                </a:lnTo>
                <a:close/>
              </a:path>
              <a:path w="1701800" h="3124200">
                <a:moveTo>
                  <a:pt x="469900" y="1622044"/>
                </a:moveTo>
                <a:lnTo>
                  <a:pt x="445008" y="1593215"/>
                </a:lnTo>
                <a:lnTo>
                  <a:pt x="416179" y="1618107"/>
                </a:lnTo>
                <a:lnTo>
                  <a:pt x="441071" y="1646936"/>
                </a:lnTo>
                <a:lnTo>
                  <a:pt x="469900" y="1622044"/>
                </a:lnTo>
                <a:close/>
              </a:path>
              <a:path w="1701800" h="3124200">
                <a:moveTo>
                  <a:pt x="502183" y="2106218"/>
                </a:moveTo>
                <a:lnTo>
                  <a:pt x="501688" y="2098916"/>
                </a:lnTo>
                <a:lnTo>
                  <a:pt x="498500" y="2092363"/>
                </a:lnTo>
                <a:lnTo>
                  <a:pt x="492887" y="2087372"/>
                </a:lnTo>
                <a:lnTo>
                  <a:pt x="485686" y="2084933"/>
                </a:lnTo>
                <a:lnTo>
                  <a:pt x="478383" y="2085428"/>
                </a:lnTo>
                <a:lnTo>
                  <a:pt x="471830" y="2088616"/>
                </a:lnTo>
                <a:lnTo>
                  <a:pt x="466725" y="2094357"/>
                </a:lnTo>
                <a:lnTo>
                  <a:pt x="464324" y="2101481"/>
                </a:lnTo>
                <a:lnTo>
                  <a:pt x="464832" y="2108758"/>
                </a:lnTo>
                <a:lnTo>
                  <a:pt x="468020" y="2115350"/>
                </a:lnTo>
                <a:lnTo>
                  <a:pt x="473710" y="2120392"/>
                </a:lnTo>
                <a:lnTo>
                  <a:pt x="480898" y="2122792"/>
                </a:lnTo>
                <a:lnTo>
                  <a:pt x="488200" y="2122284"/>
                </a:lnTo>
                <a:lnTo>
                  <a:pt x="494753" y="2119096"/>
                </a:lnTo>
                <a:lnTo>
                  <a:pt x="499745" y="2113407"/>
                </a:lnTo>
                <a:lnTo>
                  <a:pt x="502183" y="2106218"/>
                </a:lnTo>
                <a:close/>
              </a:path>
              <a:path w="1701800" h="3124200">
                <a:moveTo>
                  <a:pt x="521271" y="2525852"/>
                </a:moveTo>
                <a:lnTo>
                  <a:pt x="520331" y="2518626"/>
                </a:lnTo>
                <a:lnTo>
                  <a:pt x="516737" y="2512276"/>
                </a:lnTo>
                <a:lnTo>
                  <a:pt x="510794" y="2507615"/>
                </a:lnTo>
                <a:lnTo>
                  <a:pt x="503415" y="2505646"/>
                </a:lnTo>
                <a:lnTo>
                  <a:pt x="496150" y="2506586"/>
                </a:lnTo>
                <a:lnTo>
                  <a:pt x="489788" y="2510180"/>
                </a:lnTo>
                <a:lnTo>
                  <a:pt x="485140" y="2516124"/>
                </a:lnTo>
                <a:lnTo>
                  <a:pt x="483158" y="2523426"/>
                </a:lnTo>
                <a:lnTo>
                  <a:pt x="484098" y="2530652"/>
                </a:lnTo>
                <a:lnTo>
                  <a:pt x="487692" y="2537002"/>
                </a:lnTo>
                <a:lnTo>
                  <a:pt x="493649" y="2541651"/>
                </a:lnTo>
                <a:lnTo>
                  <a:pt x="493776" y="2541778"/>
                </a:lnTo>
                <a:lnTo>
                  <a:pt x="501065" y="2543759"/>
                </a:lnTo>
                <a:lnTo>
                  <a:pt x="508292" y="2542794"/>
                </a:lnTo>
                <a:lnTo>
                  <a:pt x="514642" y="2539174"/>
                </a:lnTo>
                <a:lnTo>
                  <a:pt x="519303" y="2533142"/>
                </a:lnTo>
                <a:lnTo>
                  <a:pt x="521271" y="2525852"/>
                </a:lnTo>
                <a:close/>
              </a:path>
              <a:path w="1701800" h="3124200">
                <a:moveTo>
                  <a:pt x="527558" y="1572260"/>
                </a:moveTo>
                <a:lnTo>
                  <a:pt x="502666" y="1543431"/>
                </a:lnTo>
                <a:lnTo>
                  <a:pt x="473837" y="1568323"/>
                </a:lnTo>
                <a:lnTo>
                  <a:pt x="498729" y="1597152"/>
                </a:lnTo>
                <a:lnTo>
                  <a:pt x="527558" y="1572260"/>
                </a:lnTo>
                <a:close/>
              </a:path>
              <a:path w="1701800" h="3124200">
                <a:moveTo>
                  <a:pt x="540359" y="2040191"/>
                </a:moveTo>
                <a:lnTo>
                  <a:pt x="539851" y="2032927"/>
                </a:lnTo>
                <a:lnTo>
                  <a:pt x="536663" y="2026373"/>
                </a:lnTo>
                <a:lnTo>
                  <a:pt x="530987" y="2021332"/>
                </a:lnTo>
                <a:lnTo>
                  <a:pt x="523862" y="2018944"/>
                </a:lnTo>
                <a:lnTo>
                  <a:pt x="516585" y="2019452"/>
                </a:lnTo>
                <a:lnTo>
                  <a:pt x="509993" y="2022640"/>
                </a:lnTo>
                <a:lnTo>
                  <a:pt x="504952" y="2028317"/>
                </a:lnTo>
                <a:lnTo>
                  <a:pt x="502551" y="2035517"/>
                </a:lnTo>
                <a:lnTo>
                  <a:pt x="503059" y="2042820"/>
                </a:lnTo>
                <a:lnTo>
                  <a:pt x="506247" y="2049373"/>
                </a:lnTo>
                <a:lnTo>
                  <a:pt x="511937" y="2054352"/>
                </a:lnTo>
                <a:lnTo>
                  <a:pt x="519112" y="2056803"/>
                </a:lnTo>
                <a:lnTo>
                  <a:pt x="526376" y="2056295"/>
                </a:lnTo>
                <a:lnTo>
                  <a:pt x="532930" y="2053069"/>
                </a:lnTo>
                <a:lnTo>
                  <a:pt x="537972" y="2047367"/>
                </a:lnTo>
                <a:lnTo>
                  <a:pt x="540359" y="2040191"/>
                </a:lnTo>
                <a:close/>
              </a:path>
              <a:path w="1701800" h="3124200">
                <a:moveTo>
                  <a:pt x="578586" y="1974265"/>
                </a:moveTo>
                <a:lnTo>
                  <a:pt x="578078" y="1966963"/>
                </a:lnTo>
                <a:lnTo>
                  <a:pt x="574890" y="1960410"/>
                </a:lnTo>
                <a:lnTo>
                  <a:pt x="569214" y="1955419"/>
                </a:lnTo>
                <a:lnTo>
                  <a:pt x="562038" y="1952980"/>
                </a:lnTo>
                <a:lnTo>
                  <a:pt x="554761" y="1953475"/>
                </a:lnTo>
                <a:lnTo>
                  <a:pt x="548208" y="1956663"/>
                </a:lnTo>
                <a:lnTo>
                  <a:pt x="543179" y="1962277"/>
                </a:lnTo>
                <a:lnTo>
                  <a:pt x="543179" y="1962404"/>
                </a:lnTo>
                <a:lnTo>
                  <a:pt x="540727" y="1969528"/>
                </a:lnTo>
                <a:lnTo>
                  <a:pt x="541235" y="1976805"/>
                </a:lnTo>
                <a:lnTo>
                  <a:pt x="544461" y="1983397"/>
                </a:lnTo>
                <a:lnTo>
                  <a:pt x="550164" y="1988439"/>
                </a:lnTo>
                <a:lnTo>
                  <a:pt x="557276" y="1990839"/>
                </a:lnTo>
                <a:lnTo>
                  <a:pt x="564553" y="1990331"/>
                </a:lnTo>
                <a:lnTo>
                  <a:pt x="571144" y="1987143"/>
                </a:lnTo>
                <a:lnTo>
                  <a:pt x="576199" y="1981454"/>
                </a:lnTo>
                <a:lnTo>
                  <a:pt x="578586" y="1974265"/>
                </a:lnTo>
                <a:close/>
              </a:path>
              <a:path w="1701800" h="3124200">
                <a:moveTo>
                  <a:pt x="585216" y="1522476"/>
                </a:moveTo>
                <a:lnTo>
                  <a:pt x="560324" y="1493647"/>
                </a:lnTo>
                <a:lnTo>
                  <a:pt x="531495" y="1518539"/>
                </a:lnTo>
                <a:lnTo>
                  <a:pt x="556387" y="1547368"/>
                </a:lnTo>
                <a:lnTo>
                  <a:pt x="585216" y="1522476"/>
                </a:lnTo>
                <a:close/>
              </a:path>
              <a:path w="1701800" h="3124200">
                <a:moveTo>
                  <a:pt x="589470" y="2560015"/>
                </a:moveTo>
                <a:lnTo>
                  <a:pt x="588530" y="2552789"/>
                </a:lnTo>
                <a:lnTo>
                  <a:pt x="584936" y="2546439"/>
                </a:lnTo>
                <a:lnTo>
                  <a:pt x="578993" y="2541778"/>
                </a:lnTo>
                <a:lnTo>
                  <a:pt x="578866" y="2541778"/>
                </a:lnTo>
                <a:lnTo>
                  <a:pt x="571563" y="2539733"/>
                </a:lnTo>
                <a:lnTo>
                  <a:pt x="564337" y="2540660"/>
                </a:lnTo>
                <a:lnTo>
                  <a:pt x="557987" y="2544267"/>
                </a:lnTo>
                <a:lnTo>
                  <a:pt x="553339" y="2550287"/>
                </a:lnTo>
                <a:lnTo>
                  <a:pt x="551357" y="2557589"/>
                </a:lnTo>
                <a:lnTo>
                  <a:pt x="552297" y="2564815"/>
                </a:lnTo>
                <a:lnTo>
                  <a:pt x="555891" y="2571165"/>
                </a:lnTo>
                <a:lnTo>
                  <a:pt x="561848" y="2575814"/>
                </a:lnTo>
                <a:lnTo>
                  <a:pt x="561975" y="2575814"/>
                </a:lnTo>
                <a:lnTo>
                  <a:pt x="569264" y="2577795"/>
                </a:lnTo>
                <a:lnTo>
                  <a:pt x="576491" y="2576855"/>
                </a:lnTo>
                <a:lnTo>
                  <a:pt x="582841" y="2573261"/>
                </a:lnTo>
                <a:lnTo>
                  <a:pt x="587502" y="2567305"/>
                </a:lnTo>
                <a:lnTo>
                  <a:pt x="589470" y="2560015"/>
                </a:lnTo>
                <a:close/>
              </a:path>
              <a:path w="1701800" h="3124200">
                <a:moveTo>
                  <a:pt x="616813" y="1908238"/>
                </a:moveTo>
                <a:lnTo>
                  <a:pt x="616305" y="1900974"/>
                </a:lnTo>
                <a:lnTo>
                  <a:pt x="613117" y="1894420"/>
                </a:lnTo>
                <a:lnTo>
                  <a:pt x="607441" y="1889379"/>
                </a:lnTo>
                <a:lnTo>
                  <a:pt x="600240" y="1886991"/>
                </a:lnTo>
                <a:lnTo>
                  <a:pt x="592937" y="1887499"/>
                </a:lnTo>
                <a:lnTo>
                  <a:pt x="586384" y="1890687"/>
                </a:lnTo>
                <a:lnTo>
                  <a:pt x="581406" y="1896364"/>
                </a:lnTo>
                <a:lnTo>
                  <a:pt x="578954" y="1903564"/>
                </a:lnTo>
                <a:lnTo>
                  <a:pt x="579450" y="1910867"/>
                </a:lnTo>
                <a:lnTo>
                  <a:pt x="582637" y="1917420"/>
                </a:lnTo>
                <a:lnTo>
                  <a:pt x="588264" y="1922399"/>
                </a:lnTo>
                <a:lnTo>
                  <a:pt x="595452" y="1924850"/>
                </a:lnTo>
                <a:lnTo>
                  <a:pt x="602754" y="1924342"/>
                </a:lnTo>
                <a:lnTo>
                  <a:pt x="609307" y="1921116"/>
                </a:lnTo>
                <a:lnTo>
                  <a:pt x="614299" y="1915414"/>
                </a:lnTo>
                <a:lnTo>
                  <a:pt x="614426" y="1915414"/>
                </a:lnTo>
                <a:lnTo>
                  <a:pt x="616813" y="1908238"/>
                </a:lnTo>
                <a:close/>
              </a:path>
              <a:path w="1701800" h="3124200">
                <a:moveTo>
                  <a:pt x="642874" y="1472692"/>
                </a:moveTo>
                <a:lnTo>
                  <a:pt x="617982" y="1443863"/>
                </a:lnTo>
                <a:lnTo>
                  <a:pt x="589153" y="1468755"/>
                </a:lnTo>
                <a:lnTo>
                  <a:pt x="614045" y="1497584"/>
                </a:lnTo>
                <a:lnTo>
                  <a:pt x="642874" y="1472692"/>
                </a:lnTo>
                <a:close/>
              </a:path>
              <a:path w="1701800" h="3124200">
                <a:moveTo>
                  <a:pt x="654964" y="1842312"/>
                </a:moveTo>
                <a:lnTo>
                  <a:pt x="654469" y="1835010"/>
                </a:lnTo>
                <a:lnTo>
                  <a:pt x="651281" y="1828457"/>
                </a:lnTo>
                <a:lnTo>
                  <a:pt x="645668" y="1823466"/>
                </a:lnTo>
                <a:lnTo>
                  <a:pt x="638467" y="1821027"/>
                </a:lnTo>
                <a:lnTo>
                  <a:pt x="631164" y="1821522"/>
                </a:lnTo>
                <a:lnTo>
                  <a:pt x="624611" y="1824710"/>
                </a:lnTo>
                <a:lnTo>
                  <a:pt x="619633" y="1830324"/>
                </a:lnTo>
                <a:lnTo>
                  <a:pt x="619633" y="1830451"/>
                </a:lnTo>
                <a:lnTo>
                  <a:pt x="617156" y="1837575"/>
                </a:lnTo>
                <a:lnTo>
                  <a:pt x="617626" y="1844852"/>
                </a:lnTo>
                <a:lnTo>
                  <a:pt x="620801" y="1851444"/>
                </a:lnTo>
                <a:lnTo>
                  <a:pt x="626491" y="1856486"/>
                </a:lnTo>
                <a:lnTo>
                  <a:pt x="633679" y="1858886"/>
                </a:lnTo>
                <a:lnTo>
                  <a:pt x="640981" y="1858378"/>
                </a:lnTo>
                <a:lnTo>
                  <a:pt x="647534" y="1855190"/>
                </a:lnTo>
                <a:lnTo>
                  <a:pt x="652526" y="1849501"/>
                </a:lnTo>
                <a:lnTo>
                  <a:pt x="654964" y="1842312"/>
                </a:lnTo>
                <a:close/>
              </a:path>
              <a:path w="1701800" h="3124200">
                <a:moveTo>
                  <a:pt x="657669" y="2594051"/>
                </a:moveTo>
                <a:lnTo>
                  <a:pt x="656729" y="2586825"/>
                </a:lnTo>
                <a:lnTo>
                  <a:pt x="653135" y="2580475"/>
                </a:lnTo>
                <a:lnTo>
                  <a:pt x="647192" y="2575814"/>
                </a:lnTo>
                <a:lnTo>
                  <a:pt x="647065" y="2575814"/>
                </a:lnTo>
                <a:lnTo>
                  <a:pt x="639762" y="2573845"/>
                </a:lnTo>
                <a:lnTo>
                  <a:pt x="632536" y="2574785"/>
                </a:lnTo>
                <a:lnTo>
                  <a:pt x="626186" y="2578379"/>
                </a:lnTo>
                <a:lnTo>
                  <a:pt x="621538" y="2584323"/>
                </a:lnTo>
                <a:lnTo>
                  <a:pt x="619556" y="2591625"/>
                </a:lnTo>
                <a:lnTo>
                  <a:pt x="620496" y="2598851"/>
                </a:lnTo>
                <a:lnTo>
                  <a:pt x="624090" y="2605201"/>
                </a:lnTo>
                <a:lnTo>
                  <a:pt x="630047" y="2609850"/>
                </a:lnTo>
                <a:lnTo>
                  <a:pt x="637400" y="2611831"/>
                </a:lnTo>
                <a:lnTo>
                  <a:pt x="644677" y="2610891"/>
                </a:lnTo>
                <a:lnTo>
                  <a:pt x="651040" y="2607297"/>
                </a:lnTo>
                <a:lnTo>
                  <a:pt x="655701" y="2601341"/>
                </a:lnTo>
                <a:lnTo>
                  <a:pt x="657669" y="2594051"/>
                </a:lnTo>
                <a:close/>
              </a:path>
              <a:path w="1701800" h="3124200">
                <a:moveTo>
                  <a:pt x="693191" y="1776349"/>
                </a:moveTo>
                <a:lnTo>
                  <a:pt x="692683" y="1769071"/>
                </a:lnTo>
                <a:lnTo>
                  <a:pt x="689457" y="1762480"/>
                </a:lnTo>
                <a:lnTo>
                  <a:pt x="683768" y="1757426"/>
                </a:lnTo>
                <a:lnTo>
                  <a:pt x="676643" y="1755038"/>
                </a:lnTo>
                <a:lnTo>
                  <a:pt x="669366" y="1755546"/>
                </a:lnTo>
                <a:lnTo>
                  <a:pt x="662774" y="1758734"/>
                </a:lnTo>
                <a:lnTo>
                  <a:pt x="657733" y="1764411"/>
                </a:lnTo>
                <a:lnTo>
                  <a:pt x="655332" y="1771586"/>
                </a:lnTo>
                <a:lnTo>
                  <a:pt x="655840" y="1778863"/>
                </a:lnTo>
                <a:lnTo>
                  <a:pt x="659028" y="1785416"/>
                </a:lnTo>
                <a:lnTo>
                  <a:pt x="664718" y="1790446"/>
                </a:lnTo>
                <a:lnTo>
                  <a:pt x="671893" y="1792897"/>
                </a:lnTo>
                <a:lnTo>
                  <a:pt x="679157" y="1792389"/>
                </a:lnTo>
                <a:lnTo>
                  <a:pt x="685711" y="1789163"/>
                </a:lnTo>
                <a:lnTo>
                  <a:pt x="690753" y="1783461"/>
                </a:lnTo>
                <a:lnTo>
                  <a:pt x="693191" y="1776349"/>
                </a:lnTo>
                <a:close/>
              </a:path>
              <a:path w="1701800" h="3124200">
                <a:moveTo>
                  <a:pt x="700532" y="1422908"/>
                </a:moveTo>
                <a:lnTo>
                  <a:pt x="675640" y="1394079"/>
                </a:lnTo>
                <a:lnTo>
                  <a:pt x="646811" y="1418971"/>
                </a:lnTo>
                <a:lnTo>
                  <a:pt x="671703" y="1447800"/>
                </a:lnTo>
                <a:lnTo>
                  <a:pt x="700532" y="1422908"/>
                </a:lnTo>
                <a:close/>
              </a:path>
              <a:path w="1701800" h="3124200">
                <a:moveTo>
                  <a:pt x="725868" y="2628214"/>
                </a:moveTo>
                <a:lnTo>
                  <a:pt x="724928" y="2620988"/>
                </a:lnTo>
                <a:lnTo>
                  <a:pt x="721334" y="2614638"/>
                </a:lnTo>
                <a:lnTo>
                  <a:pt x="715391" y="2609977"/>
                </a:lnTo>
                <a:lnTo>
                  <a:pt x="715264" y="2609850"/>
                </a:lnTo>
                <a:lnTo>
                  <a:pt x="707961" y="2607881"/>
                </a:lnTo>
                <a:lnTo>
                  <a:pt x="700735" y="2608834"/>
                </a:lnTo>
                <a:lnTo>
                  <a:pt x="694385" y="2612466"/>
                </a:lnTo>
                <a:lnTo>
                  <a:pt x="689737" y="2618486"/>
                </a:lnTo>
                <a:lnTo>
                  <a:pt x="687755" y="2625788"/>
                </a:lnTo>
                <a:lnTo>
                  <a:pt x="688695" y="2633014"/>
                </a:lnTo>
                <a:lnTo>
                  <a:pt x="692289" y="2639364"/>
                </a:lnTo>
                <a:lnTo>
                  <a:pt x="698246" y="2644013"/>
                </a:lnTo>
                <a:lnTo>
                  <a:pt x="705599" y="2645994"/>
                </a:lnTo>
                <a:lnTo>
                  <a:pt x="712876" y="2645054"/>
                </a:lnTo>
                <a:lnTo>
                  <a:pt x="719239" y="2641460"/>
                </a:lnTo>
                <a:lnTo>
                  <a:pt x="723900" y="2635504"/>
                </a:lnTo>
                <a:lnTo>
                  <a:pt x="725868" y="2628214"/>
                </a:lnTo>
                <a:close/>
              </a:path>
              <a:path w="1701800" h="3124200">
                <a:moveTo>
                  <a:pt x="731367" y="1710359"/>
                </a:moveTo>
                <a:lnTo>
                  <a:pt x="730859" y="1703057"/>
                </a:lnTo>
                <a:lnTo>
                  <a:pt x="727671" y="1696504"/>
                </a:lnTo>
                <a:lnTo>
                  <a:pt x="721995" y="1691513"/>
                </a:lnTo>
                <a:lnTo>
                  <a:pt x="714870" y="1689074"/>
                </a:lnTo>
                <a:lnTo>
                  <a:pt x="707593" y="1689569"/>
                </a:lnTo>
                <a:lnTo>
                  <a:pt x="701001" y="1692757"/>
                </a:lnTo>
                <a:lnTo>
                  <a:pt x="695960" y="1698371"/>
                </a:lnTo>
                <a:lnTo>
                  <a:pt x="693559" y="1705571"/>
                </a:lnTo>
                <a:lnTo>
                  <a:pt x="694067" y="1712874"/>
                </a:lnTo>
                <a:lnTo>
                  <a:pt x="697255" y="1719427"/>
                </a:lnTo>
                <a:lnTo>
                  <a:pt x="702945" y="1724406"/>
                </a:lnTo>
                <a:lnTo>
                  <a:pt x="710057" y="1726882"/>
                </a:lnTo>
                <a:lnTo>
                  <a:pt x="717334" y="1726412"/>
                </a:lnTo>
                <a:lnTo>
                  <a:pt x="723925" y="1723237"/>
                </a:lnTo>
                <a:lnTo>
                  <a:pt x="728980" y="1717548"/>
                </a:lnTo>
                <a:lnTo>
                  <a:pt x="731367" y="1710359"/>
                </a:lnTo>
                <a:close/>
              </a:path>
              <a:path w="1701800" h="3124200">
                <a:moveTo>
                  <a:pt x="758190" y="1372997"/>
                </a:moveTo>
                <a:lnTo>
                  <a:pt x="733298" y="1344168"/>
                </a:lnTo>
                <a:lnTo>
                  <a:pt x="704469" y="1369060"/>
                </a:lnTo>
                <a:lnTo>
                  <a:pt x="729361" y="1397889"/>
                </a:lnTo>
                <a:lnTo>
                  <a:pt x="758190" y="1372997"/>
                </a:lnTo>
                <a:close/>
              </a:path>
              <a:path w="1701800" h="3124200">
                <a:moveTo>
                  <a:pt x="769594" y="1644396"/>
                </a:moveTo>
                <a:lnTo>
                  <a:pt x="769086" y="1637118"/>
                </a:lnTo>
                <a:lnTo>
                  <a:pt x="765898" y="1630527"/>
                </a:lnTo>
                <a:lnTo>
                  <a:pt x="760222" y="1625473"/>
                </a:lnTo>
                <a:lnTo>
                  <a:pt x="753046" y="1623085"/>
                </a:lnTo>
                <a:lnTo>
                  <a:pt x="745769" y="1623593"/>
                </a:lnTo>
                <a:lnTo>
                  <a:pt x="739216" y="1626781"/>
                </a:lnTo>
                <a:lnTo>
                  <a:pt x="734187" y="1632458"/>
                </a:lnTo>
                <a:lnTo>
                  <a:pt x="731735" y="1639633"/>
                </a:lnTo>
                <a:lnTo>
                  <a:pt x="732231" y="1646910"/>
                </a:lnTo>
                <a:lnTo>
                  <a:pt x="735418" y="1653463"/>
                </a:lnTo>
                <a:lnTo>
                  <a:pt x="741045" y="1658493"/>
                </a:lnTo>
                <a:lnTo>
                  <a:pt x="748233" y="1660944"/>
                </a:lnTo>
                <a:lnTo>
                  <a:pt x="755535" y="1660436"/>
                </a:lnTo>
                <a:lnTo>
                  <a:pt x="762088" y="1657210"/>
                </a:lnTo>
                <a:lnTo>
                  <a:pt x="767080" y="1651508"/>
                </a:lnTo>
                <a:lnTo>
                  <a:pt x="767207" y="1651508"/>
                </a:lnTo>
                <a:lnTo>
                  <a:pt x="769594" y="1644396"/>
                </a:lnTo>
                <a:close/>
              </a:path>
              <a:path w="1701800" h="3124200">
                <a:moveTo>
                  <a:pt x="794067" y="2662250"/>
                </a:moveTo>
                <a:lnTo>
                  <a:pt x="793127" y="2655024"/>
                </a:lnTo>
                <a:lnTo>
                  <a:pt x="789533" y="2648674"/>
                </a:lnTo>
                <a:lnTo>
                  <a:pt x="783590" y="2644013"/>
                </a:lnTo>
                <a:lnTo>
                  <a:pt x="783463" y="2644013"/>
                </a:lnTo>
                <a:lnTo>
                  <a:pt x="776160" y="2642044"/>
                </a:lnTo>
                <a:lnTo>
                  <a:pt x="768934" y="2642984"/>
                </a:lnTo>
                <a:lnTo>
                  <a:pt x="762584" y="2646578"/>
                </a:lnTo>
                <a:lnTo>
                  <a:pt x="757936" y="2652522"/>
                </a:lnTo>
                <a:lnTo>
                  <a:pt x="755954" y="2659824"/>
                </a:lnTo>
                <a:lnTo>
                  <a:pt x="756894" y="2667050"/>
                </a:lnTo>
                <a:lnTo>
                  <a:pt x="760488" y="2673400"/>
                </a:lnTo>
                <a:lnTo>
                  <a:pt x="766445" y="2678049"/>
                </a:lnTo>
                <a:lnTo>
                  <a:pt x="773747" y="2680030"/>
                </a:lnTo>
                <a:lnTo>
                  <a:pt x="781024" y="2679090"/>
                </a:lnTo>
                <a:lnTo>
                  <a:pt x="787425" y="2675496"/>
                </a:lnTo>
                <a:lnTo>
                  <a:pt x="792099" y="2669540"/>
                </a:lnTo>
                <a:lnTo>
                  <a:pt x="794067" y="2662250"/>
                </a:lnTo>
                <a:close/>
              </a:path>
              <a:path w="1701800" h="3124200">
                <a:moveTo>
                  <a:pt x="807745" y="1578406"/>
                </a:moveTo>
                <a:lnTo>
                  <a:pt x="807250" y="1571104"/>
                </a:lnTo>
                <a:lnTo>
                  <a:pt x="804062" y="1564551"/>
                </a:lnTo>
                <a:lnTo>
                  <a:pt x="798449" y="1559560"/>
                </a:lnTo>
                <a:lnTo>
                  <a:pt x="791248" y="1557121"/>
                </a:lnTo>
                <a:lnTo>
                  <a:pt x="783945" y="1557616"/>
                </a:lnTo>
                <a:lnTo>
                  <a:pt x="777392" y="1560804"/>
                </a:lnTo>
                <a:lnTo>
                  <a:pt x="772414" y="1566418"/>
                </a:lnTo>
                <a:lnTo>
                  <a:pt x="769962" y="1573618"/>
                </a:lnTo>
                <a:lnTo>
                  <a:pt x="770458" y="1580921"/>
                </a:lnTo>
                <a:lnTo>
                  <a:pt x="773645" y="1587474"/>
                </a:lnTo>
                <a:lnTo>
                  <a:pt x="779272" y="1592453"/>
                </a:lnTo>
                <a:lnTo>
                  <a:pt x="786460" y="1594929"/>
                </a:lnTo>
                <a:lnTo>
                  <a:pt x="793762" y="1594459"/>
                </a:lnTo>
                <a:lnTo>
                  <a:pt x="800315" y="1591284"/>
                </a:lnTo>
                <a:lnTo>
                  <a:pt x="805307" y="1585595"/>
                </a:lnTo>
                <a:lnTo>
                  <a:pt x="807745" y="1578406"/>
                </a:lnTo>
                <a:close/>
              </a:path>
              <a:path w="1701800" h="3124200">
                <a:moveTo>
                  <a:pt x="815848" y="1323213"/>
                </a:moveTo>
                <a:lnTo>
                  <a:pt x="790956" y="1294384"/>
                </a:lnTo>
                <a:lnTo>
                  <a:pt x="762127" y="1319276"/>
                </a:lnTo>
                <a:lnTo>
                  <a:pt x="787019" y="1348105"/>
                </a:lnTo>
                <a:lnTo>
                  <a:pt x="815848" y="1323213"/>
                </a:lnTo>
                <a:close/>
              </a:path>
              <a:path w="1701800" h="3124200">
                <a:moveTo>
                  <a:pt x="845972" y="1512443"/>
                </a:moveTo>
                <a:lnTo>
                  <a:pt x="845477" y="1505165"/>
                </a:lnTo>
                <a:lnTo>
                  <a:pt x="842289" y="1498574"/>
                </a:lnTo>
                <a:lnTo>
                  <a:pt x="836676" y="1493520"/>
                </a:lnTo>
                <a:lnTo>
                  <a:pt x="829475" y="1491132"/>
                </a:lnTo>
                <a:lnTo>
                  <a:pt x="822172" y="1491640"/>
                </a:lnTo>
                <a:lnTo>
                  <a:pt x="815619" y="1494828"/>
                </a:lnTo>
                <a:lnTo>
                  <a:pt x="810641" y="1500505"/>
                </a:lnTo>
                <a:lnTo>
                  <a:pt x="810514" y="1500505"/>
                </a:lnTo>
                <a:lnTo>
                  <a:pt x="808113" y="1507680"/>
                </a:lnTo>
                <a:lnTo>
                  <a:pt x="808621" y="1514957"/>
                </a:lnTo>
                <a:lnTo>
                  <a:pt x="811809" y="1521510"/>
                </a:lnTo>
                <a:lnTo>
                  <a:pt x="817499" y="1526540"/>
                </a:lnTo>
                <a:lnTo>
                  <a:pt x="824674" y="1528991"/>
                </a:lnTo>
                <a:lnTo>
                  <a:pt x="831938" y="1528483"/>
                </a:lnTo>
                <a:lnTo>
                  <a:pt x="838492" y="1525257"/>
                </a:lnTo>
                <a:lnTo>
                  <a:pt x="843534" y="1519555"/>
                </a:lnTo>
                <a:lnTo>
                  <a:pt x="845972" y="1512443"/>
                </a:lnTo>
                <a:close/>
              </a:path>
              <a:path w="1701800" h="3124200">
                <a:moveTo>
                  <a:pt x="862266" y="2696413"/>
                </a:moveTo>
                <a:lnTo>
                  <a:pt x="861314" y="2689161"/>
                </a:lnTo>
                <a:lnTo>
                  <a:pt x="857681" y="2682773"/>
                </a:lnTo>
                <a:lnTo>
                  <a:pt x="851662" y="2678049"/>
                </a:lnTo>
                <a:lnTo>
                  <a:pt x="844359" y="2676080"/>
                </a:lnTo>
                <a:lnTo>
                  <a:pt x="837133" y="2677020"/>
                </a:lnTo>
                <a:lnTo>
                  <a:pt x="830783" y="2680614"/>
                </a:lnTo>
                <a:lnTo>
                  <a:pt x="826135" y="2686558"/>
                </a:lnTo>
                <a:lnTo>
                  <a:pt x="824153" y="2693924"/>
                </a:lnTo>
                <a:lnTo>
                  <a:pt x="825093" y="2701201"/>
                </a:lnTo>
                <a:lnTo>
                  <a:pt x="828687" y="2707563"/>
                </a:lnTo>
                <a:lnTo>
                  <a:pt x="834644" y="2712212"/>
                </a:lnTo>
                <a:lnTo>
                  <a:pt x="841933" y="2714193"/>
                </a:lnTo>
                <a:lnTo>
                  <a:pt x="849185" y="2713253"/>
                </a:lnTo>
                <a:lnTo>
                  <a:pt x="855573" y="2709659"/>
                </a:lnTo>
                <a:lnTo>
                  <a:pt x="860298" y="2703703"/>
                </a:lnTo>
                <a:lnTo>
                  <a:pt x="862266" y="2696413"/>
                </a:lnTo>
                <a:close/>
              </a:path>
              <a:path w="1701800" h="3124200">
                <a:moveTo>
                  <a:pt x="873506" y="1273429"/>
                </a:moveTo>
                <a:lnTo>
                  <a:pt x="848614" y="1244600"/>
                </a:lnTo>
                <a:lnTo>
                  <a:pt x="819785" y="1269492"/>
                </a:lnTo>
                <a:lnTo>
                  <a:pt x="844677" y="1298321"/>
                </a:lnTo>
                <a:lnTo>
                  <a:pt x="873506" y="1273429"/>
                </a:lnTo>
                <a:close/>
              </a:path>
              <a:path w="1701800" h="3124200">
                <a:moveTo>
                  <a:pt x="884148" y="1446453"/>
                </a:moveTo>
                <a:lnTo>
                  <a:pt x="883640" y="1439151"/>
                </a:lnTo>
                <a:lnTo>
                  <a:pt x="880452" y="1432598"/>
                </a:lnTo>
                <a:lnTo>
                  <a:pt x="874776" y="1427607"/>
                </a:lnTo>
                <a:lnTo>
                  <a:pt x="867651" y="1425168"/>
                </a:lnTo>
                <a:lnTo>
                  <a:pt x="860374" y="1425663"/>
                </a:lnTo>
                <a:lnTo>
                  <a:pt x="853782" y="1428851"/>
                </a:lnTo>
                <a:lnTo>
                  <a:pt x="848741" y="1434465"/>
                </a:lnTo>
                <a:lnTo>
                  <a:pt x="846340" y="1441665"/>
                </a:lnTo>
                <a:lnTo>
                  <a:pt x="846848" y="1448968"/>
                </a:lnTo>
                <a:lnTo>
                  <a:pt x="850036" y="1455521"/>
                </a:lnTo>
                <a:lnTo>
                  <a:pt x="855726" y="1460500"/>
                </a:lnTo>
                <a:lnTo>
                  <a:pt x="862838" y="1462976"/>
                </a:lnTo>
                <a:lnTo>
                  <a:pt x="870115" y="1462506"/>
                </a:lnTo>
                <a:lnTo>
                  <a:pt x="876706" y="1459331"/>
                </a:lnTo>
                <a:lnTo>
                  <a:pt x="881761" y="1453642"/>
                </a:lnTo>
                <a:lnTo>
                  <a:pt x="884148" y="1446453"/>
                </a:lnTo>
                <a:close/>
              </a:path>
              <a:path w="1701800" h="3124200">
                <a:moveTo>
                  <a:pt x="922375" y="1380426"/>
                </a:moveTo>
                <a:lnTo>
                  <a:pt x="921867" y="1373162"/>
                </a:lnTo>
                <a:lnTo>
                  <a:pt x="918679" y="1366608"/>
                </a:lnTo>
                <a:lnTo>
                  <a:pt x="913003" y="1361567"/>
                </a:lnTo>
                <a:lnTo>
                  <a:pt x="905827" y="1359179"/>
                </a:lnTo>
                <a:lnTo>
                  <a:pt x="898550" y="1359687"/>
                </a:lnTo>
                <a:lnTo>
                  <a:pt x="891997" y="1362875"/>
                </a:lnTo>
                <a:lnTo>
                  <a:pt x="886968" y="1368552"/>
                </a:lnTo>
                <a:lnTo>
                  <a:pt x="884516" y="1375727"/>
                </a:lnTo>
                <a:lnTo>
                  <a:pt x="885012" y="1383004"/>
                </a:lnTo>
                <a:lnTo>
                  <a:pt x="888199" y="1389557"/>
                </a:lnTo>
                <a:lnTo>
                  <a:pt x="893826" y="1394587"/>
                </a:lnTo>
                <a:lnTo>
                  <a:pt x="901014" y="1396987"/>
                </a:lnTo>
                <a:lnTo>
                  <a:pt x="908329" y="1396479"/>
                </a:lnTo>
                <a:lnTo>
                  <a:pt x="914933" y="1393291"/>
                </a:lnTo>
                <a:lnTo>
                  <a:pt x="919988" y="1387602"/>
                </a:lnTo>
                <a:lnTo>
                  <a:pt x="922375" y="1380426"/>
                </a:lnTo>
                <a:close/>
              </a:path>
              <a:path w="1701800" h="3124200">
                <a:moveTo>
                  <a:pt x="930338" y="2730449"/>
                </a:moveTo>
                <a:lnTo>
                  <a:pt x="929398" y="2723223"/>
                </a:lnTo>
                <a:lnTo>
                  <a:pt x="925804" y="2716873"/>
                </a:lnTo>
                <a:lnTo>
                  <a:pt x="919861" y="2712212"/>
                </a:lnTo>
                <a:lnTo>
                  <a:pt x="912558" y="2710243"/>
                </a:lnTo>
                <a:lnTo>
                  <a:pt x="905332" y="2711183"/>
                </a:lnTo>
                <a:lnTo>
                  <a:pt x="898982" y="2714777"/>
                </a:lnTo>
                <a:lnTo>
                  <a:pt x="894334" y="2720721"/>
                </a:lnTo>
                <a:lnTo>
                  <a:pt x="892352" y="2728023"/>
                </a:lnTo>
                <a:lnTo>
                  <a:pt x="893292" y="2735249"/>
                </a:lnTo>
                <a:lnTo>
                  <a:pt x="896886" y="2741599"/>
                </a:lnTo>
                <a:lnTo>
                  <a:pt x="902843" y="2746248"/>
                </a:lnTo>
                <a:lnTo>
                  <a:pt x="910132" y="2748229"/>
                </a:lnTo>
                <a:lnTo>
                  <a:pt x="917359" y="2747289"/>
                </a:lnTo>
                <a:lnTo>
                  <a:pt x="923709" y="2743695"/>
                </a:lnTo>
                <a:lnTo>
                  <a:pt x="928370" y="2737739"/>
                </a:lnTo>
                <a:lnTo>
                  <a:pt x="930338" y="2730449"/>
                </a:lnTo>
                <a:close/>
              </a:path>
              <a:path w="1701800" h="3124200">
                <a:moveTo>
                  <a:pt x="931164" y="1223645"/>
                </a:moveTo>
                <a:lnTo>
                  <a:pt x="906272" y="1194816"/>
                </a:lnTo>
                <a:lnTo>
                  <a:pt x="877443" y="1219708"/>
                </a:lnTo>
                <a:lnTo>
                  <a:pt x="902335" y="1248537"/>
                </a:lnTo>
                <a:lnTo>
                  <a:pt x="931164" y="1223645"/>
                </a:lnTo>
                <a:close/>
              </a:path>
              <a:path w="1701800" h="3124200">
                <a:moveTo>
                  <a:pt x="960551" y="1314500"/>
                </a:moveTo>
                <a:lnTo>
                  <a:pt x="960081" y="1307198"/>
                </a:lnTo>
                <a:lnTo>
                  <a:pt x="956906" y="1300645"/>
                </a:lnTo>
                <a:lnTo>
                  <a:pt x="951230" y="1295654"/>
                </a:lnTo>
                <a:lnTo>
                  <a:pt x="944029" y="1293190"/>
                </a:lnTo>
                <a:lnTo>
                  <a:pt x="936726" y="1293660"/>
                </a:lnTo>
                <a:lnTo>
                  <a:pt x="930173" y="1296835"/>
                </a:lnTo>
                <a:lnTo>
                  <a:pt x="925195" y="1302512"/>
                </a:lnTo>
                <a:lnTo>
                  <a:pt x="922743" y="1309712"/>
                </a:lnTo>
                <a:lnTo>
                  <a:pt x="923239" y="1317015"/>
                </a:lnTo>
                <a:lnTo>
                  <a:pt x="926426" y="1323568"/>
                </a:lnTo>
                <a:lnTo>
                  <a:pt x="932053" y="1328547"/>
                </a:lnTo>
                <a:lnTo>
                  <a:pt x="939241" y="1331023"/>
                </a:lnTo>
                <a:lnTo>
                  <a:pt x="946543" y="1330553"/>
                </a:lnTo>
                <a:lnTo>
                  <a:pt x="953096" y="1327378"/>
                </a:lnTo>
                <a:lnTo>
                  <a:pt x="958088" y="1321689"/>
                </a:lnTo>
                <a:lnTo>
                  <a:pt x="960551" y="1314500"/>
                </a:lnTo>
                <a:close/>
              </a:path>
              <a:path w="1701800" h="3124200">
                <a:moveTo>
                  <a:pt x="988949" y="1173861"/>
                </a:moveTo>
                <a:lnTo>
                  <a:pt x="963930" y="1145032"/>
                </a:lnTo>
                <a:lnTo>
                  <a:pt x="935101" y="1169924"/>
                </a:lnTo>
                <a:lnTo>
                  <a:pt x="960120" y="1198753"/>
                </a:lnTo>
                <a:lnTo>
                  <a:pt x="988949" y="1173861"/>
                </a:lnTo>
                <a:close/>
              </a:path>
              <a:path w="1701800" h="3124200">
                <a:moveTo>
                  <a:pt x="998537" y="2764599"/>
                </a:moveTo>
                <a:lnTo>
                  <a:pt x="997597" y="2757322"/>
                </a:lnTo>
                <a:lnTo>
                  <a:pt x="994003" y="2750921"/>
                </a:lnTo>
                <a:lnTo>
                  <a:pt x="988060" y="2746248"/>
                </a:lnTo>
                <a:lnTo>
                  <a:pt x="980757" y="2744279"/>
                </a:lnTo>
                <a:lnTo>
                  <a:pt x="973531" y="2745219"/>
                </a:lnTo>
                <a:lnTo>
                  <a:pt x="967181" y="2748813"/>
                </a:lnTo>
                <a:lnTo>
                  <a:pt x="962533" y="2754757"/>
                </a:lnTo>
                <a:lnTo>
                  <a:pt x="960551" y="2762072"/>
                </a:lnTo>
                <a:lnTo>
                  <a:pt x="961491" y="2769349"/>
                </a:lnTo>
                <a:lnTo>
                  <a:pt x="965085" y="2775750"/>
                </a:lnTo>
                <a:lnTo>
                  <a:pt x="971042" y="2780411"/>
                </a:lnTo>
                <a:lnTo>
                  <a:pt x="978331" y="2782392"/>
                </a:lnTo>
                <a:lnTo>
                  <a:pt x="985558" y="2781452"/>
                </a:lnTo>
                <a:lnTo>
                  <a:pt x="991908" y="2777858"/>
                </a:lnTo>
                <a:lnTo>
                  <a:pt x="996569" y="2771902"/>
                </a:lnTo>
                <a:lnTo>
                  <a:pt x="998537" y="2764599"/>
                </a:lnTo>
                <a:close/>
              </a:path>
              <a:path w="1701800" h="3124200">
                <a:moveTo>
                  <a:pt x="998753" y="1248473"/>
                </a:moveTo>
                <a:lnTo>
                  <a:pt x="998258" y="1241209"/>
                </a:lnTo>
                <a:lnTo>
                  <a:pt x="995070" y="1234655"/>
                </a:lnTo>
                <a:lnTo>
                  <a:pt x="989457" y="1229614"/>
                </a:lnTo>
                <a:lnTo>
                  <a:pt x="982256" y="1227226"/>
                </a:lnTo>
                <a:lnTo>
                  <a:pt x="974953" y="1227734"/>
                </a:lnTo>
                <a:lnTo>
                  <a:pt x="968400" y="1230922"/>
                </a:lnTo>
                <a:lnTo>
                  <a:pt x="963422" y="1236599"/>
                </a:lnTo>
                <a:lnTo>
                  <a:pt x="960945" y="1243774"/>
                </a:lnTo>
                <a:lnTo>
                  <a:pt x="961415" y="1251051"/>
                </a:lnTo>
                <a:lnTo>
                  <a:pt x="964590" y="1257604"/>
                </a:lnTo>
                <a:lnTo>
                  <a:pt x="970280" y="1262634"/>
                </a:lnTo>
                <a:lnTo>
                  <a:pt x="977455" y="1265034"/>
                </a:lnTo>
                <a:lnTo>
                  <a:pt x="984719" y="1264526"/>
                </a:lnTo>
                <a:lnTo>
                  <a:pt x="991273" y="1261338"/>
                </a:lnTo>
                <a:lnTo>
                  <a:pt x="996315" y="1255649"/>
                </a:lnTo>
                <a:lnTo>
                  <a:pt x="998753" y="1248473"/>
                </a:lnTo>
                <a:close/>
              </a:path>
              <a:path w="1701800" h="3124200">
                <a:moveTo>
                  <a:pt x="1036980" y="1182547"/>
                </a:moveTo>
                <a:lnTo>
                  <a:pt x="1036472" y="1175245"/>
                </a:lnTo>
                <a:lnTo>
                  <a:pt x="1033246" y="1168692"/>
                </a:lnTo>
                <a:lnTo>
                  <a:pt x="1027557" y="1163701"/>
                </a:lnTo>
                <a:lnTo>
                  <a:pt x="1020432" y="1161237"/>
                </a:lnTo>
                <a:lnTo>
                  <a:pt x="1013155" y="1161707"/>
                </a:lnTo>
                <a:lnTo>
                  <a:pt x="1006563" y="1164882"/>
                </a:lnTo>
                <a:lnTo>
                  <a:pt x="1001522" y="1170559"/>
                </a:lnTo>
                <a:lnTo>
                  <a:pt x="999121" y="1177759"/>
                </a:lnTo>
                <a:lnTo>
                  <a:pt x="999629" y="1185062"/>
                </a:lnTo>
                <a:lnTo>
                  <a:pt x="1002817" y="1191615"/>
                </a:lnTo>
                <a:lnTo>
                  <a:pt x="1008507" y="1196594"/>
                </a:lnTo>
                <a:lnTo>
                  <a:pt x="1015619" y="1199070"/>
                </a:lnTo>
                <a:lnTo>
                  <a:pt x="1022896" y="1198600"/>
                </a:lnTo>
                <a:lnTo>
                  <a:pt x="1029487" y="1195425"/>
                </a:lnTo>
                <a:lnTo>
                  <a:pt x="1034542" y="1189736"/>
                </a:lnTo>
                <a:lnTo>
                  <a:pt x="1036980" y="1182547"/>
                </a:lnTo>
                <a:close/>
              </a:path>
              <a:path w="1701800" h="3124200">
                <a:moveTo>
                  <a:pt x="1066736" y="2798648"/>
                </a:moveTo>
                <a:lnTo>
                  <a:pt x="1065796" y="2791422"/>
                </a:lnTo>
                <a:lnTo>
                  <a:pt x="1062202" y="2785072"/>
                </a:lnTo>
                <a:lnTo>
                  <a:pt x="1056259" y="2780411"/>
                </a:lnTo>
                <a:lnTo>
                  <a:pt x="1048956" y="2778442"/>
                </a:lnTo>
                <a:lnTo>
                  <a:pt x="1041730" y="2779382"/>
                </a:lnTo>
                <a:lnTo>
                  <a:pt x="1035380" y="2782976"/>
                </a:lnTo>
                <a:lnTo>
                  <a:pt x="1030732" y="2788920"/>
                </a:lnTo>
                <a:lnTo>
                  <a:pt x="1028750" y="2796222"/>
                </a:lnTo>
                <a:lnTo>
                  <a:pt x="1029690" y="2803448"/>
                </a:lnTo>
                <a:lnTo>
                  <a:pt x="1033284" y="2809798"/>
                </a:lnTo>
                <a:lnTo>
                  <a:pt x="1039241" y="2814447"/>
                </a:lnTo>
                <a:lnTo>
                  <a:pt x="1046530" y="2816428"/>
                </a:lnTo>
                <a:lnTo>
                  <a:pt x="1053757" y="2815488"/>
                </a:lnTo>
                <a:lnTo>
                  <a:pt x="1060107" y="2811894"/>
                </a:lnTo>
                <a:lnTo>
                  <a:pt x="1064768" y="2805938"/>
                </a:lnTo>
                <a:lnTo>
                  <a:pt x="1066736" y="2798648"/>
                </a:lnTo>
                <a:close/>
              </a:path>
              <a:path w="1701800" h="3124200">
                <a:moveTo>
                  <a:pt x="1075156" y="1116520"/>
                </a:moveTo>
                <a:lnTo>
                  <a:pt x="1074648" y="1109256"/>
                </a:lnTo>
                <a:lnTo>
                  <a:pt x="1071460" y="1102702"/>
                </a:lnTo>
                <a:lnTo>
                  <a:pt x="1065784" y="1097661"/>
                </a:lnTo>
                <a:lnTo>
                  <a:pt x="1058659" y="1095273"/>
                </a:lnTo>
                <a:lnTo>
                  <a:pt x="1051382" y="1095781"/>
                </a:lnTo>
                <a:lnTo>
                  <a:pt x="1044790" y="1098969"/>
                </a:lnTo>
                <a:lnTo>
                  <a:pt x="1039749" y="1104646"/>
                </a:lnTo>
                <a:lnTo>
                  <a:pt x="1037348" y="1111821"/>
                </a:lnTo>
                <a:lnTo>
                  <a:pt x="1037450" y="1113447"/>
                </a:lnTo>
                <a:lnTo>
                  <a:pt x="1021715" y="1095121"/>
                </a:lnTo>
                <a:lnTo>
                  <a:pt x="992886" y="1120140"/>
                </a:lnTo>
                <a:lnTo>
                  <a:pt x="1017778" y="1148969"/>
                </a:lnTo>
                <a:lnTo>
                  <a:pt x="1042885" y="1127290"/>
                </a:lnTo>
                <a:lnTo>
                  <a:pt x="1046734" y="1130681"/>
                </a:lnTo>
                <a:lnTo>
                  <a:pt x="1053846" y="1133081"/>
                </a:lnTo>
                <a:lnTo>
                  <a:pt x="1061123" y="1132573"/>
                </a:lnTo>
                <a:lnTo>
                  <a:pt x="1067714" y="1129385"/>
                </a:lnTo>
                <a:lnTo>
                  <a:pt x="1072769" y="1123696"/>
                </a:lnTo>
                <a:lnTo>
                  <a:pt x="1075156" y="1116520"/>
                </a:lnTo>
                <a:close/>
              </a:path>
              <a:path w="1701800" h="3124200">
                <a:moveTo>
                  <a:pt x="1113383" y="1050544"/>
                </a:moveTo>
                <a:lnTo>
                  <a:pt x="1112875" y="1043266"/>
                </a:lnTo>
                <a:lnTo>
                  <a:pt x="1109687" y="1036675"/>
                </a:lnTo>
                <a:lnTo>
                  <a:pt x="1104011" y="1031633"/>
                </a:lnTo>
                <a:lnTo>
                  <a:pt x="1096810" y="1029258"/>
                </a:lnTo>
                <a:lnTo>
                  <a:pt x="1089507" y="1029779"/>
                </a:lnTo>
                <a:lnTo>
                  <a:pt x="1082954" y="1032979"/>
                </a:lnTo>
                <a:lnTo>
                  <a:pt x="1077976" y="1038606"/>
                </a:lnTo>
                <a:lnTo>
                  <a:pt x="1077976" y="1038745"/>
                </a:lnTo>
                <a:lnTo>
                  <a:pt x="1075524" y="1045857"/>
                </a:lnTo>
                <a:lnTo>
                  <a:pt x="1075702" y="1048512"/>
                </a:lnTo>
                <a:lnTo>
                  <a:pt x="1050544" y="1070229"/>
                </a:lnTo>
                <a:lnTo>
                  <a:pt x="1075436" y="1099058"/>
                </a:lnTo>
                <a:lnTo>
                  <a:pt x="1104265" y="1074166"/>
                </a:lnTo>
                <a:lnTo>
                  <a:pt x="1097813" y="1066711"/>
                </a:lnTo>
                <a:lnTo>
                  <a:pt x="1099337" y="1066596"/>
                </a:lnTo>
                <a:lnTo>
                  <a:pt x="1105890" y="1063409"/>
                </a:lnTo>
                <a:lnTo>
                  <a:pt x="1110996" y="1057656"/>
                </a:lnTo>
                <a:lnTo>
                  <a:pt x="1113383" y="1050544"/>
                </a:lnTo>
                <a:close/>
              </a:path>
              <a:path w="1701800" h="3124200">
                <a:moveTo>
                  <a:pt x="1134935" y="2832735"/>
                </a:moveTo>
                <a:lnTo>
                  <a:pt x="1133995" y="2825470"/>
                </a:lnTo>
                <a:lnTo>
                  <a:pt x="1130401" y="2819108"/>
                </a:lnTo>
                <a:lnTo>
                  <a:pt x="1124458" y="2814447"/>
                </a:lnTo>
                <a:lnTo>
                  <a:pt x="1117155" y="2812478"/>
                </a:lnTo>
                <a:lnTo>
                  <a:pt x="1109929" y="2813418"/>
                </a:lnTo>
                <a:lnTo>
                  <a:pt x="1103579" y="2817012"/>
                </a:lnTo>
                <a:lnTo>
                  <a:pt x="1098931" y="2822956"/>
                </a:lnTo>
                <a:lnTo>
                  <a:pt x="1096949" y="2830258"/>
                </a:lnTo>
                <a:lnTo>
                  <a:pt x="1097889" y="2837497"/>
                </a:lnTo>
                <a:lnTo>
                  <a:pt x="1101483" y="2843898"/>
                </a:lnTo>
                <a:lnTo>
                  <a:pt x="1107440" y="2848610"/>
                </a:lnTo>
                <a:lnTo>
                  <a:pt x="1114729" y="2850591"/>
                </a:lnTo>
                <a:lnTo>
                  <a:pt x="1121956" y="2849651"/>
                </a:lnTo>
                <a:lnTo>
                  <a:pt x="1128306" y="2846057"/>
                </a:lnTo>
                <a:lnTo>
                  <a:pt x="1132967" y="2840101"/>
                </a:lnTo>
                <a:lnTo>
                  <a:pt x="1134935" y="2832735"/>
                </a:lnTo>
                <a:close/>
              </a:path>
              <a:path w="1701800" h="3124200">
                <a:moveTo>
                  <a:pt x="1161923" y="1024394"/>
                </a:moveTo>
                <a:lnTo>
                  <a:pt x="1140256" y="999312"/>
                </a:lnTo>
                <a:lnTo>
                  <a:pt x="1144104" y="997432"/>
                </a:lnTo>
                <a:lnTo>
                  <a:pt x="1149096" y="991743"/>
                </a:lnTo>
                <a:lnTo>
                  <a:pt x="1151534" y="984554"/>
                </a:lnTo>
                <a:lnTo>
                  <a:pt x="1151039" y="977252"/>
                </a:lnTo>
                <a:lnTo>
                  <a:pt x="1147851" y="970699"/>
                </a:lnTo>
                <a:lnTo>
                  <a:pt x="1142238" y="965708"/>
                </a:lnTo>
                <a:lnTo>
                  <a:pt x="1135037" y="963269"/>
                </a:lnTo>
                <a:lnTo>
                  <a:pt x="1127734" y="963777"/>
                </a:lnTo>
                <a:lnTo>
                  <a:pt x="1121181" y="967003"/>
                </a:lnTo>
                <a:lnTo>
                  <a:pt x="1116203" y="972693"/>
                </a:lnTo>
                <a:lnTo>
                  <a:pt x="1116076" y="972693"/>
                </a:lnTo>
                <a:lnTo>
                  <a:pt x="1113701" y="979868"/>
                </a:lnTo>
                <a:lnTo>
                  <a:pt x="1114234" y="987145"/>
                </a:lnTo>
                <a:lnTo>
                  <a:pt x="1117422" y="993698"/>
                </a:lnTo>
                <a:lnTo>
                  <a:pt x="1123061" y="998728"/>
                </a:lnTo>
                <a:lnTo>
                  <a:pt x="1130249" y="1001128"/>
                </a:lnTo>
                <a:lnTo>
                  <a:pt x="1130604" y="1001115"/>
                </a:lnTo>
                <a:lnTo>
                  <a:pt x="1108202" y="1020457"/>
                </a:lnTo>
                <a:lnTo>
                  <a:pt x="1133094" y="1049274"/>
                </a:lnTo>
                <a:lnTo>
                  <a:pt x="1161923" y="1024394"/>
                </a:lnTo>
                <a:close/>
              </a:path>
              <a:path w="1701800" h="3124200">
                <a:moveTo>
                  <a:pt x="1189761" y="918591"/>
                </a:moveTo>
                <a:lnTo>
                  <a:pt x="1189253" y="911313"/>
                </a:lnTo>
                <a:lnTo>
                  <a:pt x="1186027" y="904722"/>
                </a:lnTo>
                <a:lnTo>
                  <a:pt x="1180338" y="899668"/>
                </a:lnTo>
                <a:lnTo>
                  <a:pt x="1173213" y="897305"/>
                </a:lnTo>
                <a:lnTo>
                  <a:pt x="1165936" y="897826"/>
                </a:lnTo>
                <a:lnTo>
                  <a:pt x="1159344" y="901026"/>
                </a:lnTo>
                <a:lnTo>
                  <a:pt x="1154303" y="906653"/>
                </a:lnTo>
                <a:lnTo>
                  <a:pt x="1151902" y="913853"/>
                </a:lnTo>
                <a:lnTo>
                  <a:pt x="1152410" y="921156"/>
                </a:lnTo>
                <a:lnTo>
                  <a:pt x="1155598" y="927709"/>
                </a:lnTo>
                <a:lnTo>
                  <a:pt x="1161288" y="932688"/>
                </a:lnTo>
                <a:lnTo>
                  <a:pt x="1168476" y="935139"/>
                </a:lnTo>
                <a:lnTo>
                  <a:pt x="1175778" y="934643"/>
                </a:lnTo>
                <a:lnTo>
                  <a:pt x="1182331" y="931456"/>
                </a:lnTo>
                <a:lnTo>
                  <a:pt x="1187323" y="925830"/>
                </a:lnTo>
                <a:lnTo>
                  <a:pt x="1187323" y="925703"/>
                </a:lnTo>
                <a:lnTo>
                  <a:pt x="1189761" y="918591"/>
                </a:lnTo>
                <a:close/>
              </a:path>
              <a:path w="1701800" h="3124200">
                <a:moveTo>
                  <a:pt x="1203134" y="2866847"/>
                </a:moveTo>
                <a:lnTo>
                  <a:pt x="1202194" y="2859621"/>
                </a:lnTo>
                <a:lnTo>
                  <a:pt x="1198600" y="2853271"/>
                </a:lnTo>
                <a:lnTo>
                  <a:pt x="1192657" y="2848610"/>
                </a:lnTo>
                <a:lnTo>
                  <a:pt x="1185354" y="2846641"/>
                </a:lnTo>
                <a:lnTo>
                  <a:pt x="1178128" y="2847581"/>
                </a:lnTo>
                <a:lnTo>
                  <a:pt x="1171778" y="2851175"/>
                </a:lnTo>
                <a:lnTo>
                  <a:pt x="1167130" y="2857119"/>
                </a:lnTo>
                <a:lnTo>
                  <a:pt x="1165098" y="2864421"/>
                </a:lnTo>
                <a:lnTo>
                  <a:pt x="1166037" y="2871647"/>
                </a:lnTo>
                <a:lnTo>
                  <a:pt x="1169657" y="2877997"/>
                </a:lnTo>
                <a:lnTo>
                  <a:pt x="1175639" y="2882646"/>
                </a:lnTo>
                <a:lnTo>
                  <a:pt x="1182928" y="2884627"/>
                </a:lnTo>
                <a:lnTo>
                  <a:pt x="1190155" y="2883687"/>
                </a:lnTo>
                <a:lnTo>
                  <a:pt x="1196505" y="2880093"/>
                </a:lnTo>
                <a:lnTo>
                  <a:pt x="1201166" y="2874137"/>
                </a:lnTo>
                <a:lnTo>
                  <a:pt x="1203134" y="2866847"/>
                </a:lnTo>
                <a:close/>
              </a:path>
              <a:path w="1701800" h="3124200">
                <a:moveTo>
                  <a:pt x="1219581" y="974598"/>
                </a:moveTo>
                <a:lnTo>
                  <a:pt x="1194689" y="945769"/>
                </a:lnTo>
                <a:lnTo>
                  <a:pt x="1165860" y="970661"/>
                </a:lnTo>
                <a:lnTo>
                  <a:pt x="1190752" y="999490"/>
                </a:lnTo>
                <a:lnTo>
                  <a:pt x="1219581" y="974598"/>
                </a:lnTo>
                <a:close/>
              </a:path>
              <a:path w="1701800" h="3124200">
                <a:moveTo>
                  <a:pt x="1227937" y="852601"/>
                </a:moveTo>
                <a:lnTo>
                  <a:pt x="1227429" y="845299"/>
                </a:lnTo>
                <a:lnTo>
                  <a:pt x="1224241" y="838746"/>
                </a:lnTo>
                <a:lnTo>
                  <a:pt x="1218565" y="833755"/>
                </a:lnTo>
                <a:lnTo>
                  <a:pt x="1211389" y="831316"/>
                </a:lnTo>
                <a:lnTo>
                  <a:pt x="1204112" y="831824"/>
                </a:lnTo>
                <a:lnTo>
                  <a:pt x="1197559" y="835050"/>
                </a:lnTo>
                <a:lnTo>
                  <a:pt x="1192530" y="840740"/>
                </a:lnTo>
                <a:lnTo>
                  <a:pt x="1190129" y="847915"/>
                </a:lnTo>
                <a:lnTo>
                  <a:pt x="1190637" y="855192"/>
                </a:lnTo>
                <a:lnTo>
                  <a:pt x="1193825" y="861745"/>
                </a:lnTo>
                <a:lnTo>
                  <a:pt x="1199515" y="866775"/>
                </a:lnTo>
                <a:lnTo>
                  <a:pt x="1206690" y="869175"/>
                </a:lnTo>
                <a:lnTo>
                  <a:pt x="1213954" y="868667"/>
                </a:lnTo>
                <a:lnTo>
                  <a:pt x="1220508" y="865479"/>
                </a:lnTo>
                <a:lnTo>
                  <a:pt x="1225550" y="859790"/>
                </a:lnTo>
                <a:lnTo>
                  <a:pt x="1227937" y="852601"/>
                </a:lnTo>
                <a:close/>
              </a:path>
              <a:path w="1701800" h="3124200">
                <a:moveTo>
                  <a:pt x="1266164" y="786688"/>
                </a:moveTo>
                <a:lnTo>
                  <a:pt x="1265656" y="779386"/>
                </a:lnTo>
                <a:lnTo>
                  <a:pt x="1262468" y="772833"/>
                </a:lnTo>
                <a:lnTo>
                  <a:pt x="1256792" y="767842"/>
                </a:lnTo>
                <a:lnTo>
                  <a:pt x="1249616" y="765378"/>
                </a:lnTo>
                <a:lnTo>
                  <a:pt x="1242339" y="765848"/>
                </a:lnTo>
                <a:lnTo>
                  <a:pt x="1235786" y="769023"/>
                </a:lnTo>
                <a:lnTo>
                  <a:pt x="1230757" y="774700"/>
                </a:lnTo>
                <a:lnTo>
                  <a:pt x="1228305" y="781900"/>
                </a:lnTo>
                <a:lnTo>
                  <a:pt x="1228801" y="789203"/>
                </a:lnTo>
                <a:lnTo>
                  <a:pt x="1231988" y="795756"/>
                </a:lnTo>
                <a:lnTo>
                  <a:pt x="1237615" y="800735"/>
                </a:lnTo>
                <a:lnTo>
                  <a:pt x="1244803" y="803186"/>
                </a:lnTo>
                <a:lnTo>
                  <a:pt x="1252105" y="802690"/>
                </a:lnTo>
                <a:lnTo>
                  <a:pt x="1258658" y="799503"/>
                </a:lnTo>
                <a:lnTo>
                  <a:pt x="1263650" y="793877"/>
                </a:lnTo>
                <a:lnTo>
                  <a:pt x="1263777" y="793877"/>
                </a:lnTo>
                <a:lnTo>
                  <a:pt x="1266164" y="786688"/>
                </a:lnTo>
                <a:close/>
              </a:path>
              <a:path w="1701800" h="3124200">
                <a:moveTo>
                  <a:pt x="1271333" y="2900934"/>
                </a:moveTo>
                <a:lnTo>
                  <a:pt x="1270393" y="2893669"/>
                </a:lnTo>
                <a:lnTo>
                  <a:pt x="1266799" y="2887307"/>
                </a:lnTo>
                <a:lnTo>
                  <a:pt x="1260856" y="2882646"/>
                </a:lnTo>
                <a:lnTo>
                  <a:pt x="1253553" y="2880677"/>
                </a:lnTo>
                <a:lnTo>
                  <a:pt x="1246314" y="2881617"/>
                </a:lnTo>
                <a:lnTo>
                  <a:pt x="1239913" y="2885211"/>
                </a:lnTo>
                <a:lnTo>
                  <a:pt x="1235202" y="2891155"/>
                </a:lnTo>
                <a:lnTo>
                  <a:pt x="1233220" y="2898457"/>
                </a:lnTo>
                <a:lnTo>
                  <a:pt x="1234186" y="2905683"/>
                </a:lnTo>
                <a:lnTo>
                  <a:pt x="1237805" y="2912033"/>
                </a:lnTo>
                <a:lnTo>
                  <a:pt x="1243838" y="2916682"/>
                </a:lnTo>
                <a:lnTo>
                  <a:pt x="1243838" y="2916809"/>
                </a:lnTo>
                <a:lnTo>
                  <a:pt x="1251127" y="2918790"/>
                </a:lnTo>
                <a:lnTo>
                  <a:pt x="1258354" y="2917850"/>
                </a:lnTo>
                <a:lnTo>
                  <a:pt x="1264704" y="2914256"/>
                </a:lnTo>
                <a:lnTo>
                  <a:pt x="1269365" y="2908300"/>
                </a:lnTo>
                <a:lnTo>
                  <a:pt x="1271333" y="2900934"/>
                </a:lnTo>
                <a:close/>
              </a:path>
              <a:path w="1701800" h="3124200">
                <a:moveTo>
                  <a:pt x="1277239" y="924814"/>
                </a:moveTo>
                <a:lnTo>
                  <a:pt x="1252347" y="895985"/>
                </a:lnTo>
                <a:lnTo>
                  <a:pt x="1223518" y="920877"/>
                </a:lnTo>
                <a:lnTo>
                  <a:pt x="1248410" y="949706"/>
                </a:lnTo>
                <a:lnTo>
                  <a:pt x="1277239" y="924814"/>
                </a:lnTo>
                <a:close/>
              </a:path>
              <a:path w="1701800" h="3124200">
                <a:moveTo>
                  <a:pt x="1304340" y="720661"/>
                </a:moveTo>
                <a:lnTo>
                  <a:pt x="1303870" y="713397"/>
                </a:lnTo>
                <a:lnTo>
                  <a:pt x="1300695" y="706843"/>
                </a:lnTo>
                <a:lnTo>
                  <a:pt x="1295019" y="701802"/>
                </a:lnTo>
                <a:lnTo>
                  <a:pt x="1287818" y="699363"/>
                </a:lnTo>
                <a:lnTo>
                  <a:pt x="1280515" y="699858"/>
                </a:lnTo>
                <a:lnTo>
                  <a:pt x="1273962" y="703046"/>
                </a:lnTo>
                <a:lnTo>
                  <a:pt x="1268984" y="708660"/>
                </a:lnTo>
                <a:lnTo>
                  <a:pt x="1268984" y="708787"/>
                </a:lnTo>
                <a:lnTo>
                  <a:pt x="1266532" y="715911"/>
                </a:lnTo>
                <a:lnTo>
                  <a:pt x="1267028" y="723188"/>
                </a:lnTo>
                <a:lnTo>
                  <a:pt x="1270215" y="729780"/>
                </a:lnTo>
                <a:lnTo>
                  <a:pt x="1275842" y="734822"/>
                </a:lnTo>
                <a:lnTo>
                  <a:pt x="1283030" y="737222"/>
                </a:lnTo>
                <a:lnTo>
                  <a:pt x="1290332" y="736714"/>
                </a:lnTo>
                <a:lnTo>
                  <a:pt x="1296885" y="733526"/>
                </a:lnTo>
                <a:lnTo>
                  <a:pt x="1301877" y="727837"/>
                </a:lnTo>
                <a:lnTo>
                  <a:pt x="1304340" y="720661"/>
                </a:lnTo>
                <a:close/>
              </a:path>
              <a:path w="1701800" h="3124200">
                <a:moveTo>
                  <a:pt x="1334897" y="875030"/>
                </a:moveTo>
                <a:lnTo>
                  <a:pt x="1310005" y="846201"/>
                </a:lnTo>
                <a:lnTo>
                  <a:pt x="1281176" y="871093"/>
                </a:lnTo>
                <a:lnTo>
                  <a:pt x="1306068" y="899922"/>
                </a:lnTo>
                <a:lnTo>
                  <a:pt x="1334897" y="875030"/>
                </a:lnTo>
                <a:close/>
              </a:path>
              <a:path w="1701800" h="3124200">
                <a:moveTo>
                  <a:pt x="1339532" y="2935046"/>
                </a:moveTo>
                <a:lnTo>
                  <a:pt x="1338592" y="2927820"/>
                </a:lnTo>
                <a:lnTo>
                  <a:pt x="1334998" y="2921470"/>
                </a:lnTo>
                <a:lnTo>
                  <a:pt x="1329055" y="2916809"/>
                </a:lnTo>
                <a:lnTo>
                  <a:pt x="1321739" y="2914840"/>
                </a:lnTo>
                <a:lnTo>
                  <a:pt x="1314462" y="2915780"/>
                </a:lnTo>
                <a:lnTo>
                  <a:pt x="1308061" y="2919374"/>
                </a:lnTo>
                <a:lnTo>
                  <a:pt x="1303401" y="2925318"/>
                </a:lnTo>
                <a:lnTo>
                  <a:pt x="1301419" y="2932620"/>
                </a:lnTo>
                <a:lnTo>
                  <a:pt x="1302359" y="2939846"/>
                </a:lnTo>
                <a:lnTo>
                  <a:pt x="1305953" y="2946196"/>
                </a:lnTo>
                <a:lnTo>
                  <a:pt x="1311910" y="2950845"/>
                </a:lnTo>
                <a:lnTo>
                  <a:pt x="1312037" y="2950845"/>
                </a:lnTo>
                <a:lnTo>
                  <a:pt x="1319326" y="2952826"/>
                </a:lnTo>
                <a:lnTo>
                  <a:pt x="1326553" y="2951886"/>
                </a:lnTo>
                <a:lnTo>
                  <a:pt x="1332903" y="2948292"/>
                </a:lnTo>
                <a:lnTo>
                  <a:pt x="1337564" y="2942336"/>
                </a:lnTo>
                <a:lnTo>
                  <a:pt x="1339532" y="2935046"/>
                </a:lnTo>
                <a:close/>
              </a:path>
              <a:path w="1701800" h="3124200">
                <a:moveTo>
                  <a:pt x="1342542" y="654685"/>
                </a:moveTo>
                <a:lnTo>
                  <a:pt x="1342047" y="647407"/>
                </a:lnTo>
                <a:lnTo>
                  <a:pt x="1338859" y="640816"/>
                </a:lnTo>
                <a:lnTo>
                  <a:pt x="1333246" y="635762"/>
                </a:lnTo>
                <a:lnTo>
                  <a:pt x="1326045" y="633374"/>
                </a:lnTo>
                <a:lnTo>
                  <a:pt x="1318742" y="633882"/>
                </a:lnTo>
                <a:lnTo>
                  <a:pt x="1312189" y="637070"/>
                </a:lnTo>
                <a:lnTo>
                  <a:pt x="1307211" y="642747"/>
                </a:lnTo>
                <a:lnTo>
                  <a:pt x="1307084" y="642747"/>
                </a:lnTo>
                <a:lnTo>
                  <a:pt x="1304683" y="649947"/>
                </a:lnTo>
                <a:lnTo>
                  <a:pt x="1305191" y="657250"/>
                </a:lnTo>
                <a:lnTo>
                  <a:pt x="1308379" y="663803"/>
                </a:lnTo>
                <a:lnTo>
                  <a:pt x="1314069" y="668782"/>
                </a:lnTo>
                <a:lnTo>
                  <a:pt x="1321244" y="671233"/>
                </a:lnTo>
                <a:lnTo>
                  <a:pt x="1328508" y="670737"/>
                </a:lnTo>
                <a:lnTo>
                  <a:pt x="1335062" y="667550"/>
                </a:lnTo>
                <a:lnTo>
                  <a:pt x="1340104" y="661924"/>
                </a:lnTo>
                <a:lnTo>
                  <a:pt x="1340104" y="661797"/>
                </a:lnTo>
                <a:lnTo>
                  <a:pt x="1342542" y="654685"/>
                </a:lnTo>
                <a:close/>
              </a:path>
              <a:path w="1701800" h="3124200">
                <a:moveTo>
                  <a:pt x="1380718" y="588708"/>
                </a:moveTo>
                <a:lnTo>
                  <a:pt x="1380210" y="581444"/>
                </a:lnTo>
                <a:lnTo>
                  <a:pt x="1377022" y="574890"/>
                </a:lnTo>
                <a:lnTo>
                  <a:pt x="1371346" y="569849"/>
                </a:lnTo>
                <a:lnTo>
                  <a:pt x="1364221" y="567410"/>
                </a:lnTo>
                <a:lnTo>
                  <a:pt x="1356944" y="567905"/>
                </a:lnTo>
                <a:lnTo>
                  <a:pt x="1350352" y="571093"/>
                </a:lnTo>
                <a:lnTo>
                  <a:pt x="1345311" y="576707"/>
                </a:lnTo>
                <a:lnTo>
                  <a:pt x="1345311" y="576834"/>
                </a:lnTo>
                <a:lnTo>
                  <a:pt x="1342910" y="583958"/>
                </a:lnTo>
                <a:lnTo>
                  <a:pt x="1343418" y="591235"/>
                </a:lnTo>
                <a:lnTo>
                  <a:pt x="1346606" y="597827"/>
                </a:lnTo>
                <a:lnTo>
                  <a:pt x="1352296" y="602869"/>
                </a:lnTo>
                <a:lnTo>
                  <a:pt x="1359408" y="605269"/>
                </a:lnTo>
                <a:lnTo>
                  <a:pt x="1366685" y="604761"/>
                </a:lnTo>
                <a:lnTo>
                  <a:pt x="1373276" y="601573"/>
                </a:lnTo>
                <a:lnTo>
                  <a:pt x="1378331" y="595884"/>
                </a:lnTo>
                <a:lnTo>
                  <a:pt x="1380718" y="588708"/>
                </a:lnTo>
                <a:close/>
              </a:path>
              <a:path w="1701800" h="3124200">
                <a:moveTo>
                  <a:pt x="1392555" y="825119"/>
                </a:moveTo>
                <a:lnTo>
                  <a:pt x="1367663" y="796290"/>
                </a:lnTo>
                <a:lnTo>
                  <a:pt x="1338834" y="821309"/>
                </a:lnTo>
                <a:lnTo>
                  <a:pt x="1363726" y="850138"/>
                </a:lnTo>
                <a:lnTo>
                  <a:pt x="1392555" y="825119"/>
                </a:lnTo>
                <a:close/>
              </a:path>
              <a:path w="1701800" h="3124200">
                <a:moveTo>
                  <a:pt x="1407731" y="2969082"/>
                </a:moveTo>
                <a:lnTo>
                  <a:pt x="1406791" y="2961856"/>
                </a:lnTo>
                <a:lnTo>
                  <a:pt x="1403197" y="2955506"/>
                </a:lnTo>
                <a:lnTo>
                  <a:pt x="1397254" y="2950845"/>
                </a:lnTo>
                <a:lnTo>
                  <a:pt x="1389875" y="2948876"/>
                </a:lnTo>
                <a:lnTo>
                  <a:pt x="1382610" y="2949816"/>
                </a:lnTo>
                <a:lnTo>
                  <a:pt x="1376248" y="2953410"/>
                </a:lnTo>
                <a:lnTo>
                  <a:pt x="1371600" y="2959354"/>
                </a:lnTo>
                <a:lnTo>
                  <a:pt x="1369618" y="2966656"/>
                </a:lnTo>
                <a:lnTo>
                  <a:pt x="1370558" y="2973882"/>
                </a:lnTo>
                <a:lnTo>
                  <a:pt x="1374152" y="2980232"/>
                </a:lnTo>
                <a:lnTo>
                  <a:pt x="1380109" y="2984881"/>
                </a:lnTo>
                <a:lnTo>
                  <a:pt x="1380236" y="2985008"/>
                </a:lnTo>
                <a:lnTo>
                  <a:pt x="1387525" y="2986989"/>
                </a:lnTo>
                <a:lnTo>
                  <a:pt x="1394752" y="2986024"/>
                </a:lnTo>
                <a:lnTo>
                  <a:pt x="1401102" y="2982404"/>
                </a:lnTo>
                <a:lnTo>
                  <a:pt x="1405763" y="2976372"/>
                </a:lnTo>
                <a:lnTo>
                  <a:pt x="1407731" y="2969082"/>
                </a:lnTo>
                <a:close/>
              </a:path>
              <a:path w="1701800" h="3124200">
                <a:moveTo>
                  <a:pt x="1418945" y="522732"/>
                </a:moveTo>
                <a:lnTo>
                  <a:pt x="1418437" y="515454"/>
                </a:lnTo>
                <a:lnTo>
                  <a:pt x="1415249" y="508863"/>
                </a:lnTo>
                <a:lnTo>
                  <a:pt x="1409573" y="503809"/>
                </a:lnTo>
                <a:lnTo>
                  <a:pt x="1402448" y="501421"/>
                </a:lnTo>
                <a:lnTo>
                  <a:pt x="1395171" y="501929"/>
                </a:lnTo>
                <a:lnTo>
                  <a:pt x="1388579" y="505117"/>
                </a:lnTo>
                <a:lnTo>
                  <a:pt x="1383538" y="510794"/>
                </a:lnTo>
                <a:lnTo>
                  <a:pt x="1381086" y="517994"/>
                </a:lnTo>
                <a:lnTo>
                  <a:pt x="1381582" y="525297"/>
                </a:lnTo>
                <a:lnTo>
                  <a:pt x="1384769" y="531850"/>
                </a:lnTo>
                <a:lnTo>
                  <a:pt x="1390396" y="536829"/>
                </a:lnTo>
                <a:lnTo>
                  <a:pt x="1397584" y="539280"/>
                </a:lnTo>
                <a:lnTo>
                  <a:pt x="1404899" y="538784"/>
                </a:lnTo>
                <a:lnTo>
                  <a:pt x="1411503" y="535597"/>
                </a:lnTo>
                <a:lnTo>
                  <a:pt x="1416558" y="529971"/>
                </a:lnTo>
                <a:lnTo>
                  <a:pt x="1416558" y="529844"/>
                </a:lnTo>
                <a:lnTo>
                  <a:pt x="1418945" y="522732"/>
                </a:lnTo>
                <a:close/>
              </a:path>
              <a:path w="1701800" h="3124200">
                <a:moveTo>
                  <a:pt x="1450213" y="775335"/>
                </a:moveTo>
                <a:lnTo>
                  <a:pt x="1425321" y="746506"/>
                </a:lnTo>
                <a:lnTo>
                  <a:pt x="1396492" y="771398"/>
                </a:lnTo>
                <a:lnTo>
                  <a:pt x="1421384" y="800227"/>
                </a:lnTo>
                <a:lnTo>
                  <a:pt x="1450213" y="775335"/>
                </a:lnTo>
                <a:close/>
              </a:path>
              <a:path w="1701800" h="3124200">
                <a:moveTo>
                  <a:pt x="1457121" y="456755"/>
                </a:moveTo>
                <a:lnTo>
                  <a:pt x="1456651" y="449491"/>
                </a:lnTo>
                <a:lnTo>
                  <a:pt x="1453476" y="442937"/>
                </a:lnTo>
                <a:lnTo>
                  <a:pt x="1447800" y="437896"/>
                </a:lnTo>
                <a:lnTo>
                  <a:pt x="1440624" y="435457"/>
                </a:lnTo>
                <a:lnTo>
                  <a:pt x="1433347" y="435952"/>
                </a:lnTo>
                <a:lnTo>
                  <a:pt x="1426794" y="439140"/>
                </a:lnTo>
                <a:lnTo>
                  <a:pt x="1421765" y="444754"/>
                </a:lnTo>
                <a:lnTo>
                  <a:pt x="1421765" y="444881"/>
                </a:lnTo>
                <a:lnTo>
                  <a:pt x="1419313" y="452005"/>
                </a:lnTo>
                <a:lnTo>
                  <a:pt x="1419809" y="459282"/>
                </a:lnTo>
                <a:lnTo>
                  <a:pt x="1422996" y="465874"/>
                </a:lnTo>
                <a:lnTo>
                  <a:pt x="1428623" y="470916"/>
                </a:lnTo>
                <a:lnTo>
                  <a:pt x="1435811" y="473316"/>
                </a:lnTo>
                <a:lnTo>
                  <a:pt x="1443113" y="472808"/>
                </a:lnTo>
                <a:lnTo>
                  <a:pt x="1449666" y="469620"/>
                </a:lnTo>
                <a:lnTo>
                  <a:pt x="1454658" y="463931"/>
                </a:lnTo>
                <a:lnTo>
                  <a:pt x="1457121" y="456755"/>
                </a:lnTo>
                <a:close/>
              </a:path>
              <a:path w="1701800" h="3124200">
                <a:moveTo>
                  <a:pt x="1475930" y="3003245"/>
                </a:moveTo>
                <a:lnTo>
                  <a:pt x="1474990" y="2996019"/>
                </a:lnTo>
                <a:lnTo>
                  <a:pt x="1471396" y="2989669"/>
                </a:lnTo>
                <a:lnTo>
                  <a:pt x="1465453" y="2985008"/>
                </a:lnTo>
                <a:lnTo>
                  <a:pt x="1465326" y="2985008"/>
                </a:lnTo>
                <a:lnTo>
                  <a:pt x="1458023" y="2982988"/>
                </a:lnTo>
                <a:lnTo>
                  <a:pt x="1450797" y="2983928"/>
                </a:lnTo>
                <a:lnTo>
                  <a:pt x="1444447" y="2987548"/>
                </a:lnTo>
                <a:lnTo>
                  <a:pt x="1439799" y="2993517"/>
                </a:lnTo>
                <a:lnTo>
                  <a:pt x="1437817" y="3000819"/>
                </a:lnTo>
                <a:lnTo>
                  <a:pt x="1438757" y="3008045"/>
                </a:lnTo>
                <a:lnTo>
                  <a:pt x="1442351" y="3014395"/>
                </a:lnTo>
                <a:lnTo>
                  <a:pt x="1448308" y="3019044"/>
                </a:lnTo>
                <a:lnTo>
                  <a:pt x="1448435" y="3019044"/>
                </a:lnTo>
                <a:lnTo>
                  <a:pt x="1455724" y="3021025"/>
                </a:lnTo>
                <a:lnTo>
                  <a:pt x="1462951" y="3020085"/>
                </a:lnTo>
                <a:lnTo>
                  <a:pt x="1469301" y="3016491"/>
                </a:lnTo>
                <a:lnTo>
                  <a:pt x="1473962" y="3010535"/>
                </a:lnTo>
                <a:lnTo>
                  <a:pt x="1475930" y="3003245"/>
                </a:lnTo>
                <a:close/>
              </a:path>
              <a:path w="1701800" h="3124200">
                <a:moveTo>
                  <a:pt x="1495323" y="390779"/>
                </a:moveTo>
                <a:lnTo>
                  <a:pt x="1494828" y="383501"/>
                </a:lnTo>
                <a:lnTo>
                  <a:pt x="1491640" y="376910"/>
                </a:lnTo>
                <a:lnTo>
                  <a:pt x="1486027" y="371856"/>
                </a:lnTo>
                <a:lnTo>
                  <a:pt x="1478826" y="369468"/>
                </a:lnTo>
                <a:lnTo>
                  <a:pt x="1471523" y="369976"/>
                </a:lnTo>
                <a:lnTo>
                  <a:pt x="1464970" y="373164"/>
                </a:lnTo>
                <a:lnTo>
                  <a:pt x="1459992" y="378841"/>
                </a:lnTo>
                <a:lnTo>
                  <a:pt x="1457515" y="386041"/>
                </a:lnTo>
                <a:lnTo>
                  <a:pt x="1457985" y="393344"/>
                </a:lnTo>
                <a:lnTo>
                  <a:pt x="1461160" y="399897"/>
                </a:lnTo>
                <a:lnTo>
                  <a:pt x="1466850" y="404876"/>
                </a:lnTo>
                <a:lnTo>
                  <a:pt x="1474025" y="407327"/>
                </a:lnTo>
                <a:lnTo>
                  <a:pt x="1481289" y="406831"/>
                </a:lnTo>
                <a:lnTo>
                  <a:pt x="1487843" y="403644"/>
                </a:lnTo>
                <a:lnTo>
                  <a:pt x="1492885" y="398018"/>
                </a:lnTo>
                <a:lnTo>
                  <a:pt x="1492885" y="397891"/>
                </a:lnTo>
                <a:lnTo>
                  <a:pt x="1495323" y="390779"/>
                </a:lnTo>
                <a:close/>
              </a:path>
              <a:path w="1701800" h="3124200">
                <a:moveTo>
                  <a:pt x="1507871" y="725551"/>
                </a:moveTo>
                <a:lnTo>
                  <a:pt x="1482979" y="696722"/>
                </a:lnTo>
                <a:lnTo>
                  <a:pt x="1454150" y="721614"/>
                </a:lnTo>
                <a:lnTo>
                  <a:pt x="1479042" y="750443"/>
                </a:lnTo>
                <a:lnTo>
                  <a:pt x="1507871" y="725551"/>
                </a:lnTo>
                <a:close/>
              </a:path>
              <a:path w="1701800" h="3124200">
                <a:moveTo>
                  <a:pt x="1533550" y="324789"/>
                </a:moveTo>
                <a:lnTo>
                  <a:pt x="1533055" y="317487"/>
                </a:lnTo>
                <a:lnTo>
                  <a:pt x="1529867" y="310934"/>
                </a:lnTo>
                <a:lnTo>
                  <a:pt x="1524254" y="305943"/>
                </a:lnTo>
                <a:lnTo>
                  <a:pt x="1517053" y="303504"/>
                </a:lnTo>
                <a:lnTo>
                  <a:pt x="1509737" y="303999"/>
                </a:lnTo>
                <a:lnTo>
                  <a:pt x="1503133" y="307187"/>
                </a:lnTo>
                <a:lnTo>
                  <a:pt x="1498092" y="312801"/>
                </a:lnTo>
                <a:lnTo>
                  <a:pt x="1498092" y="312928"/>
                </a:lnTo>
                <a:lnTo>
                  <a:pt x="1495691" y="320052"/>
                </a:lnTo>
                <a:lnTo>
                  <a:pt x="1496199" y="327329"/>
                </a:lnTo>
                <a:lnTo>
                  <a:pt x="1499387" y="333921"/>
                </a:lnTo>
                <a:lnTo>
                  <a:pt x="1505077" y="338963"/>
                </a:lnTo>
                <a:lnTo>
                  <a:pt x="1512189" y="341363"/>
                </a:lnTo>
                <a:lnTo>
                  <a:pt x="1519466" y="340855"/>
                </a:lnTo>
                <a:lnTo>
                  <a:pt x="1526057" y="337667"/>
                </a:lnTo>
                <a:lnTo>
                  <a:pt x="1531112" y="331978"/>
                </a:lnTo>
                <a:lnTo>
                  <a:pt x="1533550" y="324789"/>
                </a:lnTo>
                <a:close/>
              </a:path>
              <a:path w="1701800" h="3124200">
                <a:moveTo>
                  <a:pt x="1544129" y="3037281"/>
                </a:moveTo>
                <a:lnTo>
                  <a:pt x="1543189" y="3030055"/>
                </a:lnTo>
                <a:lnTo>
                  <a:pt x="1539595" y="3023705"/>
                </a:lnTo>
                <a:lnTo>
                  <a:pt x="1533652" y="3019044"/>
                </a:lnTo>
                <a:lnTo>
                  <a:pt x="1533525" y="3019044"/>
                </a:lnTo>
                <a:lnTo>
                  <a:pt x="1526222" y="3017075"/>
                </a:lnTo>
                <a:lnTo>
                  <a:pt x="1518996" y="3018015"/>
                </a:lnTo>
                <a:lnTo>
                  <a:pt x="1512646" y="3021609"/>
                </a:lnTo>
                <a:lnTo>
                  <a:pt x="1507998" y="3027553"/>
                </a:lnTo>
                <a:lnTo>
                  <a:pt x="1506016" y="3034855"/>
                </a:lnTo>
                <a:lnTo>
                  <a:pt x="1506956" y="3042081"/>
                </a:lnTo>
                <a:lnTo>
                  <a:pt x="1510550" y="3048431"/>
                </a:lnTo>
                <a:lnTo>
                  <a:pt x="1516507" y="3053080"/>
                </a:lnTo>
                <a:lnTo>
                  <a:pt x="1516634" y="3053080"/>
                </a:lnTo>
                <a:lnTo>
                  <a:pt x="1523923" y="3055112"/>
                </a:lnTo>
                <a:lnTo>
                  <a:pt x="1531150" y="3054159"/>
                </a:lnTo>
                <a:lnTo>
                  <a:pt x="1537500" y="3050552"/>
                </a:lnTo>
                <a:lnTo>
                  <a:pt x="1542161" y="3044571"/>
                </a:lnTo>
                <a:lnTo>
                  <a:pt x="1544129" y="3037281"/>
                </a:lnTo>
                <a:close/>
              </a:path>
              <a:path w="1701800" h="3124200">
                <a:moveTo>
                  <a:pt x="1565656" y="675767"/>
                </a:moveTo>
                <a:lnTo>
                  <a:pt x="1540637" y="646938"/>
                </a:lnTo>
                <a:lnTo>
                  <a:pt x="1511808" y="671830"/>
                </a:lnTo>
                <a:lnTo>
                  <a:pt x="1536700" y="700659"/>
                </a:lnTo>
                <a:lnTo>
                  <a:pt x="1565656" y="675767"/>
                </a:lnTo>
                <a:close/>
              </a:path>
              <a:path w="1701800" h="3124200">
                <a:moveTo>
                  <a:pt x="1571726" y="258826"/>
                </a:moveTo>
                <a:lnTo>
                  <a:pt x="1571218" y="251548"/>
                </a:lnTo>
                <a:lnTo>
                  <a:pt x="1568030" y="244957"/>
                </a:lnTo>
                <a:lnTo>
                  <a:pt x="1562354" y="239903"/>
                </a:lnTo>
                <a:lnTo>
                  <a:pt x="1555229" y="237515"/>
                </a:lnTo>
                <a:lnTo>
                  <a:pt x="1547952" y="238023"/>
                </a:lnTo>
                <a:lnTo>
                  <a:pt x="1541360" y="241211"/>
                </a:lnTo>
                <a:lnTo>
                  <a:pt x="1536319" y="246888"/>
                </a:lnTo>
                <a:lnTo>
                  <a:pt x="1533918" y="254088"/>
                </a:lnTo>
                <a:lnTo>
                  <a:pt x="1534426" y="261391"/>
                </a:lnTo>
                <a:lnTo>
                  <a:pt x="1537614" y="267944"/>
                </a:lnTo>
                <a:lnTo>
                  <a:pt x="1543304" y="272923"/>
                </a:lnTo>
                <a:lnTo>
                  <a:pt x="1550416" y="275374"/>
                </a:lnTo>
                <a:lnTo>
                  <a:pt x="1557693" y="274878"/>
                </a:lnTo>
                <a:lnTo>
                  <a:pt x="1564284" y="271691"/>
                </a:lnTo>
                <a:lnTo>
                  <a:pt x="1569339" y="266065"/>
                </a:lnTo>
                <a:lnTo>
                  <a:pt x="1569339" y="265938"/>
                </a:lnTo>
                <a:lnTo>
                  <a:pt x="1571726" y="258826"/>
                </a:lnTo>
                <a:close/>
              </a:path>
              <a:path w="1701800" h="3124200">
                <a:moveTo>
                  <a:pt x="1609953" y="192836"/>
                </a:moveTo>
                <a:lnTo>
                  <a:pt x="1609445" y="185534"/>
                </a:lnTo>
                <a:lnTo>
                  <a:pt x="1606257" y="178981"/>
                </a:lnTo>
                <a:lnTo>
                  <a:pt x="1600581" y="173990"/>
                </a:lnTo>
                <a:lnTo>
                  <a:pt x="1593405" y="171551"/>
                </a:lnTo>
                <a:lnTo>
                  <a:pt x="1586128" y="172046"/>
                </a:lnTo>
                <a:lnTo>
                  <a:pt x="1579575" y="175234"/>
                </a:lnTo>
                <a:lnTo>
                  <a:pt x="1574546" y="180848"/>
                </a:lnTo>
                <a:lnTo>
                  <a:pt x="1574546" y="180975"/>
                </a:lnTo>
                <a:lnTo>
                  <a:pt x="1572094" y="188099"/>
                </a:lnTo>
                <a:lnTo>
                  <a:pt x="1572590" y="195376"/>
                </a:lnTo>
                <a:lnTo>
                  <a:pt x="1575777" y="201968"/>
                </a:lnTo>
                <a:lnTo>
                  <a:pt x="1581404" y="207010"/>
                </a:lnTo>
                <a:lnTo>
                  <a:pt x="1588592" y="209410"/>
                </a:lnTo>
                <a:lnTo>
                  <a:pt x="1595894" y="208902"/>
                </a:lnTo>
                <a:lnTo>
                  <a:pt x="1602447" y="205714"/>
                </a:lnTo>
                <a:lnTo>
                  <a:pt x="1607439" y="200025"/>
                </a:lnTo>
                <a:lnTo>
                  <a:pt x="1607566" y="200025"/>
                </a:lnTo>
                <a:lnTo>
                  <a:pt x="1609953" y="192836"/>
                </a:lnTo>
                <a:close/>
              </a:path>
              <a:path w="1701800" h="3124200">
                <a:moveTo>
                  <a:pt x="1648104" y="126873"/>
                </a:moveTo>
                <a:lnTo>
                  <a:pt x="1647609" y="119595"/>
                </a:lnTo>
                <a:lnTo>
                  <a:pt x="1644421" y="113004"/>
                </a:lnTo>
                <a:lnTo>
                  <a:pt x="1638808" y="107950"/>
                </a:lnTo>
                <a:lnTo>
                  <a:pt x="1631607" y="105562"/>
                </a:lnTo>
                <a:lnTo>
                  <a:pt x="1624304" y="106070"/>
                </a:lnTo>
                <a:lnTo>
                  <a:pt x="1617751" y="109258"/>
                </a:lnTo>
                <a:lnTo>
                  <a:pt x="1612773" y="114935"/>
                </a:lnTo>
                <a:lnTo>
                  <a:pt x="1610296" y="122135"/>
                </a:lnTo>
                <a:lnTo>
                  <a:pt x="1610766" y="129438"/>
                </a:lnTo>
                <a:lnTo>
                  <a:pt x="1613941" y="135991"/>
                </a:lnTo>
                <a:lnTo>
                  <a:pt x="1619631" y="140970"/>
                </a:lnTo>
                <a:lnTo>
                  <a:pt x="1626819" y="143421"/>
                </a:lnTo>
                <a:lnTo>
                  <a:pt x="1634121" y="142925"/>
                </a:lnTo>
                <a:lnTo>
                  <a:pt x="1640674" y="139738"/>
                </a:lnTo>
                <a:lnTo>
                  <a:pt x="1645666" y="134112"/>
                </a:lnTo>
                <a:lnTo>
                  <a:pt x="1645666" y="133985"/>
                </a:lnTo>
                <a:lnTo>
                  <a:pt x="1648104" y="126873"/>
                </a:lnTo>
                <a:close/>
              </a:path>
              <a:path w="1701800" h="3124200">
                <a:moveTo>
                  <a:pt x="1701292" y="3124200"/>
                </a:moveTo>
                <a:lnTo>
                  <a:pt x="1675053" y="3089211"/>
                </a:lnTo>
                <a:lnTo>
                  <a:pt x="1646491" y="3051111"/>
                </a:lnTo>
                <a:lnTo>
                  <a:pt x="1573530" y="2953766"/>
                </a:lnTo>
                <a:lnTo>
                  <a:pt x="1594345" y="3051124"/>
                </a:lnTo>
                <a:lnTo>
                  <a:pt x="1587195" y="3052064"/>
                </a:lnTo>
                <a:lnTo>
                  <a:pt x="1580845" y="3055696"/>
                </a:lnTo>
                <a:lnTo>
                  <a:pt x="1576197" y="3061716"/>
                </a:lnTo>
                <a:lnTo>
                  <a:pt x="1574215" y="3069005"/>
                </a:lnTo>
                <a:lnTo>
                  <a:pt x="1575155" y="3076232"/>
                </a:lnTo>
                <a:lnTo>
                  <a:pt x="1578698" y="3082480"/>
                </a:lnTo>
                <a:lnTo>
                  <a:pt x="1488313" y="3124200"/>
                </a:lnTo>
                <a:lnTo>
                  <a:pt x="1701292" y="3124200"/>
                </a:lnTo>
                <a:close/>
              </a:path>
              <a:path w="1701800" h="3124200">
                <a:moveTo>
                  <a:pt x="1701292" y="1981200"/>
                </a:moveTo>
                <a:lnTo>
                  <a:pt x="1488948" y="1965198"/>
                </a:lnTo>
                <a:lnTo>
                  <a:pt x="1574152" y="2012632"/>
                </a:lnTo>
                <a:lnTo>
                  <a:pt x="444220" y="2474861"/>
                </a:lnTo>
                <a:lnTo>
                  <a:pt x="442595" y="2473579"/>
                </a:lnTo>
                <a:lnTo>
                  <a:pt x="435279" y="2471610"/>
                </a:lnTo>
                <a:lnTo>
                  <a:pt x="428002" y="2472550"/>
                </a:lnTo>
                <a:lnTo>
                  <a:pt x="421601" y="2476144"/>
                </a:lnTo>
                <a:lnTo>
                  <a:pt x="416941" y="2482088"/>
                </a:lnTo>
                <a:lnTo>
                  <a:pt x="415734" y="2486520"/>
                </a:lnTo>
                <a:lnTo>
                  <a:pt x="234264" y="2560764"/>
                </a:lnTo>
                <a:lnTo>
                  <a:pt x="231101" y="2554198"/>
                </a:lnTo>
                <a:lnTo>
                  <a:pt x="225425" y="2549144"/>
                </a:lnTo>
                <a:lnTo>
                  <a:pt x="218249" y="2546756"/>
                </a:lnTo>
                <a:lnTo>
                  <a:pt x="210972" y="2547264"/>
                </a:lnTo>
                <a:lnTo>
                  <a:pt x="204419" y="2550452"/>
                </a:lnTo>
                <a:lnTo>
                  <a:pt x="199390" y="2556129"/>
                </a:lnTo>
                <a:lnTo>
                  <a:pt x="196989" y="2563330"/>
                </a:lnTo>
                <a:lnTo>
                  <a:pt x="197497" y="2570632"/>
                </a:lnTo>
                <a:lnTo>
                  <a:pt x="199580" y="2574950"/>
                </a:lnTo>
                <a:lnTo>
                  <a:pt x="0" y="2656586"/>
                </a:lnTo>
                <a:lnTo>
                  <a:pt x="14478" y="2691904"/>
                </a:lnTo>
                <a:lnTo>
                  <a:pt x="158991" y="2632786"/>
                </a:lnTo>
                <a:lnTo>
                  <a:pt x="159270" y="2636621"/>
                </a:lnTo>
                <a:lnTo>
                  <a:pt x="162458" y="2643174"/>
                </a:lnTo>
                <a:lnTo>
                  <a:pt x="168148" y="2648204"/>
                </a:lnTo>
                <a:lnTo>
                  <a:pt x="175323" y="2650604"/>
                </a:lnTo>
                <a:lnTo>
                  <a:pt x="182587" y="2650096"/>
                </a:lnTo>
                <a:lnTo>
                  <a:pt x="189141" y="2646908"/>
                </a:lnTo>
                <a:lnTo>
                  <a:pt x="194183" y="2641219"/>
                </a:lnTo>
                <a:lnTo>
                  <a:pt x="196621" y="2634030"/>
                </a:lnTo>
                <a:lnTo>
                  <a:pt x="196113" y="2626728"/>
                </a:lnTo>
                <a:lnTo>
                  <a:pt x="192887" y="2620175"/>
                </a:lnTo>
                <a:lnTo>
                  <a:pt x="191909" y="2619324"/>
                </a:lnTo>
                <a:lnTo>
                  <a:pt x="1588604" y="2047951"/>
                </a:lnTo>
                <a:lnTo>
                  <a:pt x="1561084" y="2141474"/>
                </a:lnTo>
                <a:lnTo>
                  <a:pt x="1678838" y="2006854"/>
                </a:lnTo>
                <a:lnTo>
                  <a:pt x="1701292" y="1981200"/>
                </a:lnTo>
                <a:close/>
              </a:path>
              <a:path w="1701800" h="3124200">
                <a:moveTo>
                  <a:pt x="1701292" y="533400"/>
                </a:moveTo>
                <a:lnTo>
                  <a:pt x="1615109" y="555307"/>
                </a:lnTo>
                <a:lnTo>
                  <a:pt x="1615109" y="616496"/>
                </a:lnTo>
                <a:lnTo>
                  <a:pt x="1606524" y="606552"/>
                </a:lnTo>
                <a:lnTo>
                  <a:pt x="1614805" y="608076"/>
                </a:lnTo>
                <a:lnTo>
                  <a:pt x="1615109" y="616496"/>
                </a:lnTo>
                <a:lnTo>
                  <a:pt x="1615109" y="555307"/>
                </a:lnTo>
                <a:lnTo>
                  <a:pt x="1494917" y="585851"/>
                </a:lnTo>
                <a:lnTo>
                  <a:pt x="1590865" y="603643"/>
                </a:lnTo>
                <a:lnTo>
                  <a:pt x="1569466" y="622046"/>
                </a:lnTo>
                <a:lnTo>
                  <a:pt x="1594485" y="650875"/>
                </a:lnTo>
                <a:lnTo>
                  <a:pt x="1615719" y="632548"/>
                </a:lnTo>
                <a:lnTo>
                  <a:pt x="1619377" y="729996"/>
                </a:lnTo>
                <a:lnTo>
                  <a:pt x="1674723" y="597154"/>
                </a:lnTo>
                <a:lnTo>
                  <a:pt x="1701292" y="533400"/>
                </a:lnTo>
                <a:close/>
              </a:path>
              <a:path w="1701800" h="3124200">
                <a:moveTo>
                  <a:pt x="1701292" y="0"/>
                </a:moveTo>
                <a:lnTo>
                  <a:pt x="1523365" y="117094"/>
                </a:lnTo>
                <a:lnTo>
                  <a:pt x="1644015" y="98933"/>
                </a:lnTo>
                <a:lnTo>
                  <a:pt x="1688211" y="212598"/>
                </a:lnTo>
                <a:lnTo>
                  <a:pt x="1695196" y="98933"/>
                </a:lnTo>
                <a:lnTo>
                  <a:pt x="1701292" y="0"/>
                </a:lnTo>
                <a:close/>
              </a:path>
            </a:pathLst>
          </a:custGeom>
          <a:solidFill>
            <a:srgbClr val="800000"/>
          </a:solidFill>
        </p:spPr>
        <p:txBody>
          <a:bodyPr wrap="square" lIns="0" tIns="0" rIns="0" bIns="0" rtlCol="0"/>
          <a:lstStyle/>
          <a:p>
            <a:endParaRPr/>
          </a:p>
        </p:txBody>
      </p:sp>
      <p:sp>
        <p:nvSpPr>
          <p:cNvPr id="13" name="object 13"/>
          <p:cNvSpPr/>
          <p:nvPr/>
        </p:nvSpPr>
        <p:spPr>
          <a:xfrm>
            <a:off x="449580" y="5134355"/>
            <a:ext cx="1602740" cy="190500"/>
          </a:xfrm>
          <a:custGeom>
            <a:avLst/>
            <a:gdLst/>
            <a:ahLst/>
            <a:cxnLst/>
            <a:rect l="l" t="t" r="r" b="b"/>
            <a:pathLst>
              <a:path w="1602739" h="190500">
                <a:moveTo>
                  <a:pt x="1488186" y="95250"/>
                </a:moveTo>
                <a:lnTo>
                  <a:pt x="1411986" y="190500"/>
                </a:lnTo>
                <a:lnTo>
                  <a:pt x="1564386" y="114300"/>
                </a:lnTo>
                <a:lnTo>
                  <a:pt x="1488186" y="114300"/>
                </a:lnTo>
                <a:lnTo>
                  <a:pt x="1488186" y="95250"/>
                </a:lnTo>
                <a:close/>
              </a:path>
              <a:path w="1602739" h="190500">
                <a:moveTo>
                  <a:pt x="1472946" y="76200"/>
                </a:moveTo>
                <a:lnTo>
                  <a:pt x="0" y="76200"/>
                </a:lnTo>
                <a:lnTo>
                  <a:pt x="0" y="114300"/>
                </a:lnTo>
                <a:lnTo>
                  <a:pt x="1472946" y="114300"/>
                </a:lnTo>
                <a:lnTo>
                  <a:pt x="1488186" y="95250"/>
                </a:lnTo>
                <a:lnTo>
                  <a:pt x="1472946" y="76200"/>
                </a:lnTo>
                <a:close/>
              </a:path>
              <a:path w="1602739" h="190500">
                <a:moveTo>
                  <a:pt x="1564386" y="76200"/>
                </a:moveTo>
                <a:lnTo>
                  <a:pt x="1488186" y="76200"/>
                </a:lnTo>
                <a:lnTo>
                  <a:pt x="1488186" y="114300"/>
                </a:lnTo>
                <a:lnTo>
                  <a:pt x="1564386" y="114300"/>
                </a:lnTo>
                <a:lnTo>
                  <a:pt x="1602486" y="95250"/>
                </a:lnTo>
                <a:lnTo>
                  <a:pt x="1564386" y="76200"/>
                </a:lnTo>
                <a:close/>
              </a:path>
              <a:path w="1602739" h="190500">
                <a:moveTo>
                  <a:pt x="1411986" y="0"/>
                </a:moveTo>
                <a:lnTo>
                  <a:pt x="1488186" y="95250"/>
                </a:lnTo>
                <a:lnTo>
                  <a:pt x="1488186" y="76200"/>
                </a:lnTo>
                <a:lnTo>
                  <a:pt x="1564386" y="76200"/>
                </a:lnTo>
                <a:lnTo>
                  <a:pt x="1411986" y="0"/>
                </a:lnTo>
                <a:close/>
              </a:path>
            </a:pathLst>
          </a:custGeom>
          <a:solidFill>
            <a:srgbClr val="800000"/>
          </a:solidFill>
        </p:spPr>
        <p:txBody>
          <a:bodyPr wrap="square" lIns="0" tIns="0" rIns="0" bIns="0" rtlCol="0"/>
          <a:lstStyle/>
          <a:p>
            <a:endParaRPr/>
          </a:p>
        </p:txBody>
      </p:sp>
      <p:sp>
        <p:nvSpPr>
          <p:cNvPr id="14" name="object 14"/>
          <p:cNvSpPr txBox="1"/>
          <p:nvPr/>
        </p:nvSpPr>
        <p:spPr>
          <a:xfrm>
            <a:off x="202793" y="4749546"/>
            <a:ext cx="1651000" cy="330835"/>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009999"/>
                </a:solidFill>
                <a:latin typeface="Times New Roman"/>
                <a:cs typeface="Times New Roman"/>
              </a:rPr>
              <a:t>current</a:t>
            </a:r>
            <a:r>
              <a:rPr sz="2000" spc="-95" dirty="0">
                <a:solidFill>
                  <a:srgbClr val="009999"/>
                </a:solidFill>
                <a:latin typeface="Times New Roman"/>
                <a:cs typeface="Times New Roman"/>
              </a:rPr>
              <a:t> </a:t>
            </a:r>
            <a:r>
              <a:rPr sz="2000" spc="-5" dirty="0">
                <a:solidFill>
                  <a:srgbClr val="009999"/>
                </a:solidFill>
                <a:latin typeface="Times New Roman"/>
                <a:cs typeface="Times New Roman"/>
              </a:rPr>
              <a:t>segment</a:t>
            </a:r>
            <a:endParaRPr sz="2000">
              <a:latin typeface="Times New Roman"/>
              <a:cs typeface="Times New Roman"/>
            </a:endParaRPr>
          </a:p>
        </p:txBody>
      </p:sp>
      <p:sp>
        <p:nvSpPr>
          <p:cNvPr id="15" name="object 15"/>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7</a:t>
            </a: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37</a:t>
            </a:fld>
            <a:endParaRP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1709522" cy="514350"/>
          </a:xfrm>
          <a:prstGeom prst="rect">
            <a:avLst/>
          </a:prstGeom>
        </p:spPr>
        <p:txBody>
          <a:bodyPr vert="horz" wrap="square" lIns="0" tIns="13335" rIns="0" bIns="0" rtlCol="0">
            <a:spAutoFit/>
          </a:bodyPr>
          <a:lstStyle/>
          <a:p>
            <a:pPr marL="12700">
              <a:lnSpc>
                <a:spcPct val="100000"/>
              </a:lnSpc>
              <a:spcBef>
                <a:spcPts val="105"/>
              </a:spcBef>
            </a:pPr>
            <a:r>
              <a:rPr dirty="0"/>
              <a:t>Details</a:t>
            </a:r>
          </a:p>
        </p:txBody>
      </p:sp>
      <p:sp>
        <p:nvSpPr>
          <p:cNvPr id="4" name="object 4"/>
          <p:cNvSpPr/>
          <p:nvPr/>
        </p:nvSpPr>
        <p:spPr>
          <a:xfrm>
            <a:off x="1063752" y="1269491"/>
            <a:ext cx="198119" cy="202691"/>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3235705" y="1671827"/>
            <a:ext cx="198119" cy="202691"/>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520952" y="1982419"/>
            <a:ext cx="271881" cy="280720"/>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063752" y="2443226"/>
            <a:ext cx="198119" cy="202691"/>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520952" y="2754122"/>
            <a:ext cx="271881" cy="280415"/>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1520952" y="3122929"/>
            <a:ext cx="271881" cy="280415"/>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1520952" y="3491433"/>
            <a:ext cx="271881" cy="280720"/>
          </a:xfrm>
          <a:prstGeom prst="rect">
            <a:avLst/>
          </a:prstGeom>
          <a:blipFill>
            <a:blip r:embed="rId4" cstate="print"/>
            <a:stretch>
              <a:fillRect/>
            </a:stretch>
          </a:blipFill>
        </p:spPr>
        <p:txBody>
          <a:bodyPr wrap="square" lIns="0" tIns="0" rIns="0" bIns="0" rtlCol="0"/>
          <a:lstStyle/>
          <a:p>
            <a:endParaRPr/>
          </a:p>
        </p:txBody>
      </p:sp>
      <p:sp>
        <p:nvSpPr>
          <p:cNvPr id="11" name="object 11"/>
          <p:cNvSpPr txBox="1"/>
          <p:nvPr/>
        </p:nvSpPr>
        <p:spPr>
          <a:xfrm>
            <a:off x="1393952" y="1078483"/>
            <a:ext cx="7137400" cy="4903470"/>
          </a:xfrm>
          <a:prstGeom prst="rect">
            <a:avLst/>
          </a:prstGeom>
        </p:spPr>
        <p:txBody>
          <a:bodyPr vert="horz" wrap="square" lIns="0" tIns="48895" rIns="0" bIns="0" rtlCol="0">
            <a:spAutoFit/>
          </a:bodyPr>
          <a:lstStyle/>
          <a:p>
            <a:pPr marL="12700">
              <a:lnSpc>
                <a:spcPct val="100000"/>
              </a:lnSpc>
              <a:spcBef>
                <a:spcPts val="385"/>
              </a:spcBef>
            </a:pPr>
            <a:r>
              <a:rPr sz="2400" b="1" dirty="0">
                <a:solidFill>
                  <a:srgbClr val="006666"/>
                </a:solidFill>
                <a:latin typeface="Arial"/>
                <a:cs typeface="Arial"/>
              </a:rPr>
              <a:t>The logical </a:t>
            </a:r>
            <a:r>
              <a:rPr sz="2400" b="1" spc="-5" dirty="0">
                <a:solidFill>
                  <a:srgbClr val="006666"/>
                </a:solidFill>
                <a:latin typeface="Arial"/>
                <a:cs typeface="Arial"/>
              </a:rPr>
              <a:t>address </a:t>
            </a:r>
            <a:r>
              <a:rPr sz="2400" b="1" dirty="0">
                <a:solidFill>
                  <a:srgbClr val="006666"/>
                </a:solidFill>
                <a:latin typeface="Arial"/>
                <a:cs typeface="Arial"/>
              </a:rPr>
              <a:t>consists of </a:t>
            </a:r>
            <a:r>
              <a:rPr sz="2400" b="1" spc="-5" dirty="0">
                <a:solidFill>
                  <a:srgbClr val="006666"/>
                </a:solidFill>
                <a:latin typeface="Arial"/>
                <a:cs typeface="Arial"/>
              </a:rPr>
              <a:t>a</a:t>
            </a:r>
            <a:r>
              <a:rPr sz="2400" b="1" spc="-50" dirty="0">
                <a:solidFill>
                  <a:srgbClr val="006666"/>
                </a:solidFill>
                <a:latin typeface="Arial"/>
                <a:cs typeface="Arial"/>
              </a:rPr>
              <a:t> </a:t>
            </a:r>
            <a:r>
              <a:rPr sz="2400" b="1" dirty="0">
                <a:solidFill>
                  <a:srgbClr val="006666"/>
                </a:solidFill>
                <a:latin typeface="Arial"/>
                <a:cs typeface="Arial"/>
              </a:rPr>
              <a:t>pair:</a:t>
            </a:r>
            <a:endParaRPr sz="2400">
              <a:latin typeface="Arial"/>
              <a:cs typeface="Arial"/>
            </a:endParaRPr>
          </a:p>
          <a:p>
            <a:pPr marL="2185035">
              <a:lnSpc>
                <a:spcPct val="100000"/>
              </a:lnSpc>
              <a:spcBef>
                <a:spcPts val="290"/>
              </a:spcBef>
            </a:pPr>
            <a:r>
              <a:rPr sz="2400" b="1" dirty="0">
                <a:solidFill>
                  <a:srgbClr val="006666"/>
                </a:solidFill>
                <a:latin typeface="Arial"/>
                <a:cs typeface="Arial"/>
              </a:rPr>
              <a:t>&lt;No of </a:t>
            </a:r>
            <a:r>
              <a:rPr sz="2400" b="1" spc="-5" dirty="0">
                <a:solidFill>
                  <a:srgbClr val="006666"/>
                </a:solidFill>
                <a:latin typeface="Arial"/>
                <a:cs typeface="Arial"/>
              </a:rPr>
              <a:t>segm,</a:t>
            </a:r>
            <a:r>
              <a:rPr sz="2400" b="1" spc="-20" dirty="0">
                <a:solidFill>
                  <a:srgbClr val="006666"/>
                </a:solidFill>
                <a:latin typeface="Arial"/>
                <a:cs typeface="Arial"/>
              </a:rPr>
              <a:t> </a:t>
            </a:r>
            <a:r>
              <a:rPr sz="2400" b="1" spc="-5" dirty="0">
                <a:solidFill>
                  <a:srgbClr val="006666"/>
                </a:solidFill>
                <a:latin typeface="Arial"/>
                <a:cs typeface="Arial"/>
              </a:rPr>
              <a:t>offset&gt;</a:t>
            </a:r>
            <a:endParaRPr sz="2400">
              <a:latin typeface="Arial"/>
              <a:cs typeface="Arial"/>
            </a:endParaRPr>
          </a:p>
          <a:p>
            <a:pPr marL="413384">
              <a:lnSpc>
                <a:spcPct val="100000"/>
              </a:lnSpc>
              <a:spcBef>
                <a:spcPts val="260"/>
              </a:spcBef>
            </a:pPr>
            <a:r>
              <a:rPr sz="2200" spc="-5" dirty="0">
                <a:solidFill>
                  <a:srgbClr val="006666"/>
                </a:solidFill>
                <a:latin typeface="Arial"/>
                <a:cs typeface="Arial"/>
              </a:rPr>
              <a:t>where </a:t>
            </a:r>
            <a:r>
              <a:rPr sz="2200" dirty="0">
                <a:solidFill>
                  <a:srgbClr val="006666"/>
                </a:solidFill>
                <a:latin typeface="Arial"/>
                <a:cs typeface="Arial"/>
              </a:rPr>
              <a:t>offset </a:t>
            </a:r>
            <a:r>
              <a:rPr sz="2200" spc="-5" dirty="0">
                <a:solidFill>
                  <a:srgbClr val="006666"/>
                </a:solidFill>
                <a:latin typeface="Arial"/>
                <a:cs typeface="Arial"/>
              </a:rPr>
              <a:t>is the address </a:t>
            </a:r>
            <a:r>
              <a:rPr sz="2200" i="1" dirty="0">
                <a:solidFill>
                  <a:srgbClr val="006666"/>
                </a:solidFill>
                <a:latin typeface="Arial"/>
                <a:cs typeface="Arial"/>
              </a:rPr>
              <a:t>in </a:t>
            </a:r>
            <a:r>
              <a:rPr sz="2200" spc="-5" dirty="0">
                <a:solidFill>
                  <a:srgbClr val="006666"/>
                </a:solidFill>
                <a:latin typeface="Arial"/>
                <a:cs typeface="Arial"/>
              </a:rPr>
              <a:t>the</a:t>
            </a:r>
            <a:r>
              <a:rPr sz="2200" spc="40" dirty="0">
                <a:solidFill>
                  <a:srgbClr val="006666"/>
                </a:solidFill>
                <a:latin typeface="Arial"/>
                <a:cs typeface="Arial"/>
              </a:rPr>
              <a:t> </a:t>
            </a:r>
            <a:r>
              <a:rPr sz="2200" spc="-5" dirty="0">
                <a:solidFill>
                  <a:srgbClr val="006666"/>
                </a:solidFill>
                <a:latin typeface="Arial"/>
                <a:cs typeface="Arial"/>
              </a:rPr>
              <a:t>segment</a:t>
            </a:r>
            <a:endParaRPr sz="2200">
              <a:latin typeface="Arial"/>
              <a:cs typeface="Arial"/>
            </a:endParaRPr>
          </a:p>
          <a:p>
            <a:pPr marL="12700">
              <a:lnSpc>
                <a:spcPct val="100000"/>
              </a:lnSpc>
              <a:spcBef>
                <a:spcPts val="295"/>
              </a:spcBef>
            </a:pPr>
            <a:r>
              <a:rPr sz="2400" b="1" dirty="0">
                <a:solidFill>
                  <a:srgbClr val="006666"/>
                </a:solidFill>
                <a:latin typeface="Arial"/>
                <a:cs typeface="Arial"/>
              </a:rPr>
              <a:t>the </a:t>
            </a:r>
            <a:r>
              <a:rPr sz="2400" b="1" spc="-5" dirty="0">
                <a:solidFill>
                  <a:srgbClr val="006666"/>
                </a:solidFill>
                <a:latin typeface="Arial"/>
                <a:cs typeface="Arial"/>
              </a:rPr>
              <a:t>segment </a:t>
            </a:r>
            <a:r>
              <a:rPr sz="2400" b="1" dirty="0">
                <a:solidFill>
                  <a:srgbClr val="006666"/>
                </a:solidFill>
                <a:latin typeface="Arial"/>
                <a:cs typeface="Arial"/>
              </a:rPr>
              <a:t>table </a:t>
            </a:r>
            <a:r>
              <a:rPr sz="2400" b="1" spc="-5" dirty="0">
                <a:solidFill>
                  <a:srgbClr val="006666"/>
                </a:solidFill>
                <a:latin typeface="Arial"/>
                <a:cs typeface="Arial"/>
              </a:rPr>
              <a:t>contains: </a:t>
            </a:r>
            <a:r>
              <a:rPr sz="2400" b="1" spc="-5" dirty="0">
                <a:solidFill>
                  <a:srgbClr val="800000"/>
                </a:solidFill>
                <a:latin typeface="Arial"/>
                <a:cs typeface="Arial"/>
              </a:rPr>
              <a:t>segment</a:t>
            </a:r>
            <a:r>
              <a:rPr sz="2400" b="1" spc="35" dirty="0">
                <a:solidFill>
                  <a:srgbClr val="800000"/>
                </a:solidFill>
                <a:latin typeface="Arial"/>
                <a:cs typeface="Arial"/>
              </a:rPr>
              <a:t> </a:t>
            </a:r>
            <a:r>
              <a:rPr sz="2400" b="1" spc="-5" dirty="0">
                <a:solidFill>
                  <a:srgbClr val="800000"/>
                </a:solidFill>
                <a:latin typeface="Arial"/>
                <a:cs typeface="Arial"/>
              </a:rPr>
              <a:t>descriptors</a:t>
            </a:r>
            <a:endParaRPr sz="2400">
              <a:latin typeface="Arial"/>
              <a:cs typeface="Arial"/>
            </a:endParaRPr>
          </a:p>
          <a:p>
            <a:pPr marL="413384" marR="4804410">
              <a:lnSpc>
                <a:spcPts val="2900"/>
              </a:lnSpc>
              <a:spcBef>
                <a:spcPts val="140"/>
              </a:spcBef>
            </a:pPr>
            <a:r>
              <a:rPr sz="2200" spc="-5" dirty="0">
                <a:solidFill>
                  <a:srgbClr val="006666"/>
                </a:solidFill>
                <a:latin typeface="Arial"/>
                <a:cs typeface="Arial"/>
              </a:rPr>
              <a:t>base address  segment</a:t>
            </a:r>
            <a:r>
              <a:rPr sz="2200" spc="-45" dirty="0">
                <a:solidFill>
                  <a:srgbClr val="006666"/>
                </a:solidFill>
                <a:latin typeface="Arial"/>
                <a:cs typeface="Arial"/>
              </a:rPr>
              <a:t> </a:t>
            </a:r>
            <a:r>
              <a:rPr sz="2200" spc="-5" dirty="0">
                <a:solidFill>
                  <a:srgbClr val="006666"/>
                </a:solidFill>
                <a:latin typeface="Arial"/>
                <a:cs typeface="Arial"/>
              </a:rPr>
              <a:t>length</a:t>
            </a:r>
            <a:endParaRPr sz="2200">
              <a:latin typeface="Arial"/>
              <a:cs typeface="Arial"/>
            </a:endParaRPr>
          </a:p>
          <a:p>
            <a:pPr marL="413384">
              <a:lnSpc>
                <a:spcPct val="100000"/>
              </a:lnSpc>
              <a:spcBef>
                <a:spcPts val="125"/>
              </a:spcBef>
            </a:pPr>
            <a:r>
              <a:rPr sz="2200" spc="-5" dirty="0">
                <a:solidFill>
                  <a:srgbClr val="006666"/>
                </a:solidFill>
                <a:latin typeface="Arial"/>
                <a:cs typeface="Arial"/>
              </a:rPr>
              <a:t>Protection info, we'll see</a:t>
            </a:r>
            <a:r>
              <a:rPr sz="2200" spc="15" dirty="0">
                <a:solidFill>
                  <a:srgbClr val="006666"/>
                </a:solidFill>
                <a:latin typeface="Arial"/>
                <a:cs typeface="Arial"/>
              </a:rPr>
              <a:t> </a:t>
            </a:r>
            <a:r>
              <a:rPr sz="2200" spc="-5" dirty="0">
                <a:solidFill>
                  <a:srgbClr val="006666"/>
                </a:solidFill>
                <a:latin typeface="Arial"/>
                <a:cs typeface="Arial"/>
              </a:rPr>
              <a:t>...</a:t>
            </a:r>
            <a:endParaRPr sz="2200">
              <a:latin typeface="Arial"/>
              <a:cs typeface="Arial"/>
            </a:endParaRPr>
          </a:p>
          <a:p>
            <a:pPr marL="12700" marR="192405">
              <a:lnSpc>
                <a:spcPts val="2590"/>
              </a:lnSpc>
              <a:spcBef>
                <a:spcPts val="625"/>
              </a:spcBef>
            </a:pPr>
            <a:r>
              <a:rPr sz="2400" b="1" dirty="0">
                <a:solidFill>
                  <a:srgbClr val="006666"/>
                </a:solidFill>
                <a:latin typeface="Arial"/>
                <a:cs typeface="Arial"/>
              </a:rPr>
              <a:t>In the </a:t>
            </a:r>
            <a:r>
              <a:rPr sz="2400" b="1" spc="-5" dirty="0">
                <a:solidFill>
                  <a:srgbClr val="006666"/>
                </a:solidFill>
                <a:latin typeface="Arial"/>
                <a:cs typeface="Arial"/>
              </a:rPr>
              <a:t>process PCB there </a:t>
            </a:r>
            <a:r>
              <a:rPr sz="2400" b="1" spc="5" dirty="0">
                <a:solidFill>
                  <a:srgbClr val="006666"/>
                </a:solidFill>
                <a:latin typeface="Arial"/>
                <a:cs typeface="Arial"/>
              </a:rPr>
              <a:t>will </a:t>
            </a:r>
            <a:r>
              <a:rPr sz="2400" b="1" dirty="0">
                <a:solidFill>
                  <a:srgbClr val="006666"/>
                </a:solidFill>
                <a:latin typeface="Arial"/>
                <a:cs typeface="Arial"/>
              </a:rPr>
              <a:t>be </a:t>
            </a:r>
            <a:r>
              <a:rPr sz="2400" b="1" spc="-5" dirty="0">
                <a:solidFill>
                  <a:srgbClr val="006666"/>
                </a:solidFill>
                <a:latin typeface="Arial"/>
                <a:cs typeface="Arial"/>
              </a:rPr>
              <a:t>a </a:t>
            </a:r>
            <a:r>
              <a:rPr sz="2400" b="1" dirty="0">
                <a:solidFill>
                  <a:srgbClr val="006666"/>
                </a:solidFill>
                <a:latin typeface="Arial"/>
                <a:cs typeface="Arial"/>
              </a:rPr>
              <a:t>pointer to</a:t>
            </a:r>
            <a:r>
              <a:rPr sz="2400" b="1" spc="-70" dirty="0">
                <a:solidFill>
                  <a:srgbClr val="006666"/>
                </a:solidFill>
                <a:latin typeface="Arial"/>
                <a:cs typeface="Arial"/>
              </a:rPr>
              <a:t> </a:t>
            </a:r>
            <a:r>
              <a:rPr sz="2400" b="1" dirty="0">
                <a:solidFill>
                  <a:srgbClr val="006666"/>
                </a:solidFill>
                <a:latin typeface="Arial"/>
                <a:cs typeface="Arial"/>
              </a:rPr>
              <a:t>the  </a:t>
            </a:r>
            <a:r>
              <a:rPr sz="2400" b="1" spc="-5" dirty="0">
                <a:solidFill>
                  <a:srgbClr val="006666"/>
                </a:solidFill>
                <a:latin typeface="Arial"/>
                <a:cs typeface="Arial"/>
              </a:rPr>
              <a:t>memory address </a:t>
            </a:r>
            <a:r>
              <a:rPr sz="2400" b="1" dirty="0">
                <a:solidFill>
                  <a:srgbClr val="006666"/>
                </a:solidFill>
                <a:latin typeface="Arial"/>
                <a:cs typeface="Arial"/>
              </a:rPr>
              <a:t>of the </a:t>
            </a:r>
            <a:r>
              <a:rPr sz="2400" b="1" spc="-5" dirty="0">
                <a:solidFill>
                  <a:srgbClr val="006666"/>
                </a:solidFill>
                <a:latin typeface="Arial"/>
                <a:cs typeface="Arial"/>
              </a:rPr>
              <a:t>segment</a:t>
            </a:r>
            <a:r>
              <a:rPr sz="2400" b="1" spc="15" dirty="0">
                <a:solidFill>
                  <a:srgbClr val="006666"/>
                </a:solidFill>
                <a:latin typeface="Arial"/>
                <a:cs typeface="Arial"/>
              </a:rPr>
              <a:t> </a:t>
            </a:r>
            <a:r>
              <a:rPr sz="2400" b="1" dirty="0">
                <a:solidFill>
                  <a:srgbClr val="006666"/>
                </a:solidFill>
                <a:latin typeface="Arial"/>
                <a:cs typeface="Arial"/>
              </a:rPr>
              <a:t>table.</a:t>
            </a:r>
            <a:endParaRPr sz="2400">
              <a:latin typeface="Arial"/>
              <a:cs typeface="Arial"/>
            </a:endParaRPr>
          </a:p>
          <a:p>
            <a:pPr marL="12700" marR="58419">
              <a:lnSpc>
                <a:spcPts val="2590"/>
              </a:lnSpc>
              <a:spcBef>
                <a:spcPts val="580"/>
              </a:spcBef>
            </a:pPr>
            <a:r>
              <a:rPr sz="2400" b="1" spc="-5" dirty="0">
                <a:solidFill>
                  <a:srgbClr val="006666"/>
                </a:solidFill>
                <a:latin typeface="Arial"/>
                <a:cs typeface="Arial"/>
              </a:rPr>
              <a:t>There </a:t>
            </a:r>
            <a:r>
              <a:rPr sz="2400" b="1" spc="5" dirty="0">
                <a:solidFill>
                  <a:srgbClr val="006666"/>
                </a:solidFill>
                <a:latin typeface="Arial"/>
                <a:cs typeface="Arial"/>
              </a:rPr>
              <a:t>will </a:t>
            </a:r>
            <a:r>
              <a:rPr sz="2400" b="1" dirty="0">
                <a:solidFill>
                  <a:srgbClr val="006666"/>
                </a:solidFill>
                <a:latin typeface="Arial"/>
                <a:cs typeface="Arial"/>
              </a:rPr>
              <a:t>also be the number of segments in</a:t>
            </a:r>
            <a:r>
              <a:rPr sz="2400" b="1" spc="-150" dirty="0">
                <a:solidFill>
                  <a:srgbClr val="006666"/>
                </a:solidFill>
                <a:latin typeface="Arial"/>
                <a:cs typeface="Arial"/>
              </a:rPr>
              <a:t> </a:t>
            </a:r>
            <a:r>
              <a:rPr sz="2400" b="1" dirty="0">
                <a:solidFill>
                  <a:srgbClr val="006666"/>
                </a:solidFill>
                <a:latin typeface="Arial"/>
                <a:cs typeface="Arial"/>
              </a:rPr>
              <a:t>the  </a:t>
            </a:r>
            <a:r>
              <a:rPr sz="2400" b="1" spc="-5" dirty="0">
                <a:solidFill>
                  <a:srgbClr val="006666"/>
                </a:solidFill>
                <a:latin typeface="Arial"/>
                <a:cs typeface="Arial"/>
              </a:rPr>
              <a:t>process</a:t>
            </a:r>
            <a:endParaRPr sz="2400">
              <a:latin typeface="Arial"/>
              <a:cs typeface="Arial"/>
            </a:endParaRPr>
          </a:p>
          <a:p>
            <a:pPr marL="12700" marR="147955">
              <a:lnSpc>
                <a:spcPts val="2590"/>
              </a:lnSpc>
              <a:spcBef>
                <a:spcPts val="580"/>
              </a:spcBef>
            </a:pPr>
            <a:r>
              <a:rPr sz="2400" b="1" spc="-5" dirty="0">
                <a:solidFill>
                  <a:srgbClr val="006666"/>
                </a:solidFill>
                <a:latin typeface="Arial"/>
                <a:cs typeface="Arial"/>
              </a:rPr>
              <a:t>At </a:t>
            </a:r>
            <a:r>
              <a:rPr sz="2400" b="1" dirty="0">
                <a:solidFill>
                  <a:srgbClr val="006666"/>
                </a:solidFill>
                <a:latin typeface="Arial"/>
                <a:cs typeface="Arial"/>
              </a:rPr>
              <a:t>the time of context switching, this info </a:t>
            </a:r>
            <a:r>
              <a:rPr sz="2400" b="1" spc="5" dirty="0">
                <a:solidFill>
                  <a:srgbClr val="006666"/>
                </a:solidFill>
                <a:latin typeface="Arial"/>
                <a:cs typeface="Arial"/>
              </a:rPr>
              <a:t>will</a:t>
            </a:r>
            <a:r>
              <a:rPr sz="2400" b="1" spc="-200" dirty="0">
                <a:solidFill>
                  <a:srgbClr val="006666"/>
                </a:solidFill>
                <a:latin typeface="Arial"/>
                <a:cs typeface="Arial"/>
              </a:rPr>
              <a:t> </a:t>
            </a:r>
            <a:r>
              <a:rPr sz="2400" b="1" dirty="0">
                <a:solidFill>
                  <a:srgbClr val="006666"/>
                </a:solidFill>
                <a:latin typeface="Arial"/>
                <a:cs typeface="Arial"/>
              </a:rPr>
              <a:t>be  loaded into the </a:t>
            </a:r>
            <a:r>
              <a:rPr sz="2400" b="1" spc="-5" dirty="0">
                <a:solidFill>
                  <a:srgbClr val="006666"/>
                </a:solidFill>
                <a:latin typeface="Arial"/>
                <a:cs typeface="Arial"/>
              </a:rPr>
              <a:t>appropriate CPU</a:t>
            </a:r>
            <a:r>
              <a:rPr sz="2400" b="1" spc="-15" dirty="0">
                <a:solidFill>
                  <a:srgbClr val="006666"/>
                </a:solidFill>
                <a:latin typeface="Arial"/>
                <a:cs typeface="Arial"/>
              </a:rPr>
              <a:t> </a:t>
            </a:r>
            <a:r>
              <a:rPr sz="2400" b="1" spc="-5" dirty="0">
                <a:solidFill>
                  <a:srgbClr val="006666"/>
                </a:solidFill>
                <a:latin typeface="Arial"/>
                <a:cs typeface="Arial"/>
              </a:rPr>
              <a:t>registers.</a:t>
            </a:r>
            <a:endParaRPr sz="2400">
              <a:latin typeface="Arial"/>
              <a:cs typeface="Arial"/>
            </a:endParaRPr>
          </a:p>
        </p:txBody>
      </p:sp>
      <p:sp>
        <p:nvSpPr>
          <p:cNvPr id="12" name="object 12"/>
          <p:cNvSpPr/>
          <p:nvPr/>
        </p:nvSpPr>
        <p:spPr>
          <a:xfrm>
            <a:off x="1063752" y="3952366"/>
            <a:ext cx="198119" cy="202692"/>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1063752" y="4683886"/>
            <a:ext cx="198119" cy="202692"/>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1063752" y="5415686"/>
            <a:ext cx="198119" cy="202692"/>
          </a:xfrm>
          <a:prstGeom prst="rect">
            <a:avLst/>
          </a:prstGeom>
          <a:blipFill>
            <a:blip r:embed="rId3" cstate="print"/>
            <a:stretch>
              <a:fillRect/>
            </a:stretch>
          </a:blipFill>
        </p:spPr>
        <p:txBody>
          <a:bodyPr wrap="square" lIns="0" tIns="0" rIns="0" bIns="0" rtlCol="0"/>
          <a:lstStyle/>
          <a:p>
            <a:endParaRPr/>
          </a:p>
        </p:txBody>
      </p:sp>
      <p:sp>
        <p:nvSpPr>
          <p:cNvPr id="15" name="object 15"/>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7</a:t>
            </a: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38</a:t>
            </a:fld>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397840"/>
            <a:ext cx="5443322" cy="391795"/>
          </a:xfrm>
          <a:prstGeom prst="rect">
            <a:avLst/>
          </a:prstGeom>
        </p:spPr>
        <p:txBody>
          <a:bodyPr vert="horz" wrap="square" lIns="0" tIns="12700" rIns="0" bIns="0" rtlCol="0">
            <a:spAutoFit/>
          </a:bodyPr>
          <a:lstStyle/>
          <a:p>
            <a:pPr marL="12700">
              <a:lnSpc>
                <a:spcPct val="100000"/>
              </a:lnSpc>
              <a:spcBef>
                <a:spcPts val="100"/>
              </a:spcBef>
            </a:pPr>
            <a:r>
              <a:rPr sz="2400" spc="-5" dirty="0"/>
              <a:t>Address </a:t>
            </a:r>
            <a:r>
              <a:rPr sz="2400" dirty="0"/>
              <a:t>translation </a:t>
            </a:r>
            <a:r>
              <a:rPr sz="2400" spc="-5" dirty="0"/>
              <a:t>in</a:t>
            </a:r>
            <a:r>
              <a:rPr sz="2400" dirty="0"/>
              <a:t> </a:t>
            </a:r>
            <a:r>
              <a:rPr sz="2400" spc="-5" dirty="0"/>
              <a:t>segmentation</a:t>
            </a:r>
            <a:endParaRPr sz="2400" dirty="0"/>
          </a:p>
        </p:txBody>
      </p:sp>
      <p:grpSp>
        <p:nvGrpSpPr>
          <p:cNvPr id="4" name="object 4"/>
          <p:cNvGrpSpPr/>
          <p:nvPr/>
        </p:nvGrpSpPr>
        <p:grpSpPr>
          <a:xfrm>
            <a:off x="862583" y="1158239"/>
            <a:ext cx="7419340" cy="5212080"/>
            <a:chOff x="862583" y="1158239"/>
            <a:chExt cx="7419340" cy="5212080"/>
          </a:xfrm>
        </p:grpSpPr>
        <p:sp>
          <p:nvSpPr>
            <p:cNvPr id="5" name="object 5"/>
            <p:cNvSpPr/>
            <p:nvPr/>
          </p:nvSpPr>
          <p:spPr>
            <a:xfrm>
              <a:off x="900683" y="1196339"/>
              <a:ext cx="7342632" cy="513588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862584" y="1158239"/>
              <a:ext cx="7419340" cy="5212080"/>
            </a:xfrm>
            <a:custGeom>
              <a:avLst/>
              <a:gdLst/>
              <a:ahLst/>
              <a:cxnLst/>
              <a:rect l="l" t="t" r="r" b="b"/>
              <a:pathLst>
                <a:path w="7419340" h="5212080">
                  <a:moveTo>
                    <a:pt x="7393432" y="25400"/>
                  </a:moveTo>
                  <a:lnTo>
                    <a:pt x="25400" y="25400"/>
                  </a:lnTo>
                  <a:lnTo>
                    <a:pt x="25400" y="38100"/>
                  </a:lnTo>
                  <a:lnTo>
                    <a:pt x="7380732" y="38100"/>
                  </a:lnTo>
                  <a:lnTo>
                    <a:pt x="7380732" y="5173980"/>
                  </a:lnTo>
                  <a:lnTo>
                    <a:pt x="38100" y="5173980"/>
                  </a:lnTo>
                  <a:lnTo>
                    <a:pt x="38100" y="38112"/>
                  </a:lnTo>
                  <a:lnTo>
                    <a:pt x="25400" y="38112"/>
                  </a:lnTo>
                  <a:lnTo>
                    <a:pt x="25400" y="5173980"/>
                  </a:lnTo>
                  <a:lnTo>
                    <a:pt x="25400" y="5186680"/>
                  </a:lnTo>
                  <a:lnTo>
                    <a:pt x="7393432" y="5186680"/>
                  </a:lnTo>
                  <a:lnTo>
                    <a:pt x="7393432" y="5173992"/>
                  </a:lnTo>
                  <a:lnTo>
                    <a:pt x="7393432" y="38100"/>
                  </a:lnTo>
                  <a:lnTo>
                    <a:pt x="7393432" y="25400"/>
                  </a:lnTo>
                  <a:close/>
                </a:path>
                <a:path w="7419340" h="5212080">
                  <a:moveTo>
                    <a:pt x="7418832" y="0"/>
                  </a:moveTo>
                  <a:lnTo>
                    <a:pt x="0" y="0"/>
                  </a:lnTo>
                  <a:lnTo>
                    <a:pt x="0" y="12700"/>
                  </a:lnTo>
                  <a:lnTo>
                    <a:pt x="7406132" y="12700"/>
                  </a:lnTo>
                  <a:lnTo>
                    <a:pt x="7406132" y="5199380"/>
                  </a:lnTo>
                  <a:lnTo>
                    <a:pt x="12700" y="5199380"/>
                  </a:lnTo>
                  <a:lnTo>
                    <a:pt x="12700" y="12712"/>
                  </a:lnTo>
                  <a:lnTo>
                    <a:pt x="0" y="12712"/>
                  </a:lnTo>
                  <a:lnTo>
                    <a:pt x="0" y="5199380"/>
                  </a:lnTo>
                  <a:lnTo>
                    <a:pt x="0" y="5212080"/>
                  </a:lnTo>
                  <a:lnTo>
                    <a:pt x="7418832" y="5212080"/>
                  </a:lnTo>
                  <a:lnTo>
                    <a:pt x="7418832" y="5199392"/>
                  </a:lnTo>
                  <a:lnTo>
                    <a:pt x="7418832" y="12700"/>
                  </a:lnTo>
                  <a:lnTo>
                    <a:pt x="7418832" y="0"/>
                  </a:lnTo>
                  <a:close/>
                </a:path>
              </a:pathLst>
            </a:custGeom>
            <a:solidFill>
              <a:srgbClr val="CC6600"/>
            </a:solidFill>
          </p:spPr>
          <p:txBody>
            <a:bodyPr wrap="square" lIns="0" tIns="0" rIns="0" bIns="0" rtlCol="0"/>
            <a:lstStyle/>
            <a:p>
              <a:endParaRPr/>
            </a:p>
          </p:txBody>
        </p:sp>
      </p:gr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7</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39</a:t>
            </a:fld>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109878" y="469849"/>
            <a:ext cx="7007859" cy="514350"/>
          </a:xfrm>
          <a:prstGeom prst="rect">
            <a:avLst/>
          </a:prstGeom>
        </p:spPr>
        <p:txBody>
          <a:bodyPr vert="horz" wrap="square" lIns="0" tIns="13335" rIns="0" bIns="0" rtlCol="0">
            <a:spAutoFit/>
          </a:bodyPr>
          <a:lstStyle/>
          <a:p>
            <a:pPr marL="12700">
              <a:lnSpc>
                <a:spcPct val="100000"/>
              </a:lnSpc>
              <a:spcBef>
                <a:spcPts val="105"/>
              </a:spcBef>
            </a:pPr>
            <a:r>
              <a:rPr spc="-5" dirty="0"/>
              <a:t>Memory </a:t>
            </a:r>
            <a:r>
              <a:rPr dirty="0"/>
              <a:t>management: </a:t>
            </a:r>
            <a:r>
              <a:rPr sz="2800" spc="-10" dirty="0"/>
              <a:t>concepts </a:t>
            </a:r>
            <a:r>
              <a:rPr sz="2800" spc="-5" dirty="0"/>
              <a:t>in this</a:t>
            </a:r>
            <a:r>
              <a:rPr sz="2800" dirty="0"/>
              <a:t> </a:t>
            </a:r>
            <a:r>
              <a:rPr sz="2800" spc="-10" dirty="0"/>
              <a:t>chapter</a:t>
            </a:r>
            <a:endParaRPr sz="2800"/>
          </a:p>
        </p:txBody>
      </p:sp>
      <p:sp>
        <p:nvSpPr>
          <p:cNvPr id="8" name="object 8"/>
          <p:cNvSpPr/>
          <p:nvPr/>
        </p:nvSpPr>
        <p:spPr>
          <a:xfrm>
            <a:off x="992428" y="1686179"/>
            <a:ext cx="228600" cy="237744"/>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1449577" y="2091817"/>
            <a:ext cx="320040" cy="330708"/>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992428" y="2673985"/>
            <a:ext cx="228600" cy="237744"/>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1449577" y="3079369"/>
            <a:ext cx="320040" cy="330708"/>
          </a:xfrm>
          <a:prstGeom prst="rect">
            <a:avLst/>
          </a:prstGeom>
          <a:blipFill>
            <a:blip r:embed="rId4" cstate="print"/>
            <a:stretch>
              <a:fillRect/>
            </a:stretch>
          </a:blipFill>
        </p:spPr>
        <p:txBody>
          <a:bodyPr wrap="square" lIns="0" tIns="0" rIns="0" bIns="0" rtlCol="0"/>
          <a:lstStyle/>
          <a:p>
            <a:endParaRPr/>
          </a:p>
        </p:txBody>
      </p:sp>
      <p:sp>
        <p:nvSpPr>
          <p:cNvPr id="12" name="object 12"/>
          <p:cNvSpPr txBox="1"/>
          <p:nvPr/>
        </p:nvSpPr>
        <p:spPr>
          <a:xfrm>
            <a:off x="1322577" y="1422868"/>
            <a:ext cx="6806565" cy="3537585"/>
          </a:xfrm>
          <a:prstGeom prst="rect">
            <a:avLst/>
          </a:prstGeom>
        </p:spPr>
        <p:txBody>
          <a:bodyPr vert="horz" wrap="square" lIns="0" tIns="97790" rIns="0" bIns="0" rtlCol="0">
            <a:spAutoFit/>
          </a:bodyPr>
          <a:lstStyle/>
          <a:p>
            <a:pPr marR="443865" algn="ctr">
              <a:lnSpc>
                <a:spcPct val="100000"/>
              </a:lnSpc>
              <a:spcBef>
                <a:spcPts val="770"/>
              </a:spcBef>
            </a:pPr>
            <a:r>
              <a:rPr sz="2800" b="1" spc="-10" dirty="0">
                <a:solidFill>
                  <a:srgbClr val="006666"/>
                </a:solidFill>
                <a:latin typeface="Arial"/>
                <a:cs typeface="Arial"/>
              </a:rPr>
              <a:t>Physical </a:t>
            </a:r>
            <a:r>
              <a:rPr sz="2800" b="1" spc="-5" dirty="0">
                <a:solidFill>
                  <a:srgbClr val="006666"/>
                </a:solidFill>
                <a:latin typeface="Arial"/>
                <a:cs typeface="Arial"/>
              </a:rPr>
              <a:t>address and logical</a:t>
            </a:r>
            <a:r>
              <a:rPr sz="2800" b="1" spc="135" dirty="0">
                <a:solidFill>
                  <a:srgbClr val="006666"/>
                </a:solidFill>
                <a:latin typeface="Arial"/>
                <a:cs typeface="Arial"/>
              </a:rPr>
              <a:t> </a:t>
            </a:r>
            <a:r>
              <a:rPr sz="2800" b="1" spc="-5" dirty="0">
                <a:solidFill>
                  <a:srgbClr val="006666"/>
                </a:solidFill>
                <a:latin typeface="Arial"/>
                <a:cs typeface="Arial"/>
              </a:rPr>
              <a:t>address</a:t>
            </a:r>
            <a:endParaRPr sz="2800">
              <a:latin typeface="Arial"/>
              <a:cs typeface="Arial"/>
            </a:endParaRPr>
          </a:p>
          <a:p>
            <a:pPr marR="532130" algn="ctr">
              <a:lnSpc>
                <a:spcPct val="100000"/>
              </a:lnSpc>
              <a:spcBef>
                <a:spcPts val="635"/>
              </a:spcBef>
            </a:pPr>
            <a:r>
              <a:rPr sz="2600" dirty="0">
                <a:solidFill>
                  <a:srgbClr val="006666"/>
                </a:solidFill>
                <a:latin typeface="Arial"/>
                <a:cs typeface="Arial"/>
              </a:rPr>
              <a:t>physical memory and logical</a:t>
            </a:r>
            <a:r>
              <a:rPr sz="2600" spc="-60" dirty="0">
                <a:solidFill>
                  <a:srgbClr val="006666"/>
                </a:solidFill>
                <a:latin typeface="Arial"/>
                <a:cs typeface="Arial"/>
              </a:rPr>
              <a:t> </a:t>
            </a:r>
            <a:r>
              <a:rPr sz="2600" dirty="0">
                <a:solidFill>
                  <a:srgbClr val="006666"/>
                </a:solidFill>
                <a:latin typeface="Arial"/>
                <a:cs typeface="Arial"/>
              </a:rPr>
              <a:t>memory</a:t>
            </a:r>
            <a:endParaRPr sz="2600">
              <a:latin typeface="Arial"/>
              <a:cs typeface="Arial"/>
            </a:endParaRPr>
          </a:p>
          <a:p>
            <a:pPr marR="2997200" algn="ctr">
              <a:lnSpc>
                <a:spcPct val="100000"/>
              </a:lnSpc>
              <a:spcBef>
                <a:spcPts val="665"/>
              </a:spcBef>
            </a:pPr>
            <a:r>
              <a:rPr sz="2800" b="1" spc="-5" dirty="0">
                <a:solidFill>
                  <a:srgbClr val="006666"/>
                </a:solidFill>
                <a:latin typeface="Arial"/>
                <a:cs typeface="Arial"/>
              </a:rPr>
              <a:t>Contiguous</a:t>
            </a:r>
            <a:r>
              <a:rPr sz="2800" b="1" spc="5" dirty="0">
                <a:solidFill>
                  <a:srgbClr val="006666"/>
                </a:solidFill>
                <a:latin typeface="Arial"/>
                <a:cs typeface="Arial"/>
              </a:rPr>
              <a:t> </a:t>
            </a:r>
            <a:r>
              <a:rPr sz="2800" b="1" spc="-5" dirty="0">
                <a:solidFill>
                  <a:srgbClr val="006666"/>
                </a:solidFill>
                <a:latin typeface="Arial"/>
                <a:cs typeface="Arial"/>
              </a:rPr>
              <a:t>allowance</a:t>
            </a:r>
            <a:endParaRPr sz="2800">
              <a:latin typeface="Arial"/>
              <a:cs typeface="Arial"/>
            </a:endParaRPr>
          </a:p>
          <a:p>
            <a:pPr marR="4630420" algn="ctr">
              <a:lnSpc>
                <a:spcPct val="100000"/>
              </a:lnSpc>
              <a:spcBef>
                <a:spcPts val="630"/>
              </a:spcBef>
            </a:pPr>
            <a:r>
              <a:rPr sz="2600" dirty="0">
                <a:solidFill>
                  <a:srgbClr val="006666"/>
                </a:solidFill>
                <a:latin typeface="Arial"/>
                <a:cs typeface="Arial"/>
              </a:rPr>
              <a:t>partitions</a:t>
            </a:r>
            <a:endParaRPr sz="2600">
              <a:latin typeface="Arial"/>
              <a:cs typeface="Arial"/>
            </a:endParaRPr>
          </a:p>
          <a:p>
            <a:pPr marL="12700" marR="4436745">
              <a:lnSpc>
                <a:spcPts val="4029"/>
              </a:lnSpc>
              <a:spcBef>
                <a:spcPts val="245"/>
              </a:spcBef>
            </a:pPr>
            <a:r>
              <a:rPr sz="2800" b="1" spc="-5" dirty="0">
                <a:solidFill>
                  <a:srgbClr val="006666"/>
                </a:solidFill>
                <a:latin typeface="Arial"/>
                <a:cs typeface="Arial"/>
              </a:rPr>
              <a:t>Segmenta</a:t>
            </a:r>
            <a:r>
              <a:rPr sz="2800" b="1" dirty="0">
                <a:solidFill>
                  <a:srgbClr val="006666"/>
                </a:solidFill>
                <a:latin typeface="Arial"/>
                <a:cs typeface="Arial"/>
              </a:rPr>
              <a:t>t</a:t>
            </a:r>
            <a:r>
              <a:rPr sz="2800" b="1" spc="-5" dirty="0">
                <a:solidFill>
                  <a:srgbClr val="006666"/>
                </a:solidFill>
                <a:latin typeface="Arial"/>
                <a:cs typeface="Arial"/>
              </a:rPr>
              <a:t>ion  Paging</a:t>
            </a:r>
            <a:endParaRPr sz="2800">
              <a:latin typeface="Arial"/>
              <a:cs typeface="Arial"/>
            </a:endParaRPr>
          </a:p>
          <a:p>
            <a:pPr marL="12700">
              <a:lnSpc>
                <a:spcPct val="100000"/>
              </a:lnSpc>
              <a:spcBef>
                <a:spcPts val="430"/>
              </a:spcBef>
            </a:pPr>
            <a:r>
              <a:rPr sz="2800" b="1" spc="-5" dirty="0">
                <a:solidFill>
                  <a:srgbClr val="006666"/>
                </a:solidFill>
                <a:latin typeface="Arial"/>
                <a:cs typeface="Arial"/>
              </a:rPr>
              <a:t>Combined segmentation and</a:t>
            </a:r>
            <a:r>
              <a:rPr sz="2800" b="1" spc="95" dirty="0">
                <a:solidFill>
                  <a:srgbClr val="006666"/>
                </a:solidFill>
                <a:latin typeface="Arial"/>
                <a:cs typeface="Arial"/>
              </a:rPr>
              <a:t> </a:t>
            </a:r>
            <a:r>
              <a:rPr sz="2800" b="1" spc="-5" dirty="0">
                <a:solidFill>
                  <a:srgbClr val="006666"/>
                </a:solidFill>
                <a:latin typeface="Arial"/>
                <a:cs typeface="Arial"/>
              </a:rPr>
              <a:t>pagination</a:t>
            </a:r>
            <a:endParaRPr sz="2800">
              <a:latin typeface="Arial"/>
              <a:cs typeface="Arial"/>
            </a:endParaRPr>
          </a:p>
        </p:txBody>
      </p:sp>
      <p:sp>
        <p:nvSpPr>
          <p:cNvPr id="13" name="object 13"/>
          <p:cNvSpPr/>
          <p:nvPr/>
        </p:nvSpPr>
        <p:spPr>
          <a:xfrm>
            <a:off x="992428" y="3661917"/>
            <a:ext cx="228600" cy="237744"/>
          </a:xfrm>
          <a:prstGeom prst="rect">
            <a:avLst/>
          </a:prstGeom>
          <a:blipFill>
            <a:blip r:embed="rId5" cstate="print"/>
            <a:stretch>
              <a:fillRect/>
            </a:stretch>
          </a:blipFill>
        </p:spPr>
        <p:txBody>
          <a:bodyPr wrap="square" lIns="0" tIns="0" rIns="0" bIns="0" rtlCol="0"/>
          <a:lstStyle/>
          <a:p>
            <a:endParaRPr/>
          </a:p>
        </p:txBody>
      </p:sp>
      <p:sp>
        <p:nvSpPr>
          <p:cNvPr id="14" name="object 14"/>
          <p:cNvSpPr/>
          <p:nvPr/>
        </p:nvSpPr>
        <p:spPr>
          <a:xfrm>
            <a:off x="992428" y="4173982"/>
            <a:ext cx="228600" cy="237744"/>
          </a:xfrm>
          <a:prstGeom prst="rect">
            <a:avLst/>
          </a:prstGeom>
          <a:blipFill>
            <a:blip r:embed="rId3" cstate="print"/>
            <a:stretch>
              <a:fillRect/>
            </a:stretch>
          </a:blipFill>
        </p:spPr>
        <p:txBody>
          <a:bodyPr wrap="square" lIns="0" tIns="0" rIns="0" bIns="0" rtlCol="0"/>
          <a:lstStyle/>
          <a:p>
            <a:endParaRPr/>
          </a:p>
        </p:txBody>
      </p:sp>
      <p:sp>
        <p:nvSpPr>
          <p:cNvPr id="15" name="object 15"/>
          <p:cNvSpPr/>
          <p:nvPr/>
        </p:nvSpPr>
        <p:spPr>
          <a:xfrm>
            <a:off x="992428" y="4686046"/>
            <a:ext cx="228600" cy="237744"/>
          </a:xfrm>
          <a:prstGeom prst="rect">
            <a:avLst/>
          </a:prstGeom>
          <a:blipFill>
            <a:blip r:embed="rId3" cstate="print"/>
            <a:stretch>
              <a:fillRect/>
            </a:stretch>
          </a:blipFill>
        </p:spPr>
        <p:txBody>
          <a:bodyPr wrap="square" lIns="0" tIns="0" rIns="0" bIns="0" rtlCol="0"/>
          <a:lstStyle/>
          <a:p>
            <a:endParaRPr/>
          </a:p>
        </p:txBody>
      </p:sp>
      <p:sp>
        <p:nvSpPr>
          <p:cNvPr id="16" name="object 16"/>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7</a:t>
            </a:r>
          </a:p>
        </p:txBody>
      </p:sp>
      <p:sp>
        <p:nvSpPr>
          <p:cNvPr id="17" name="object 17"/>
          <p:cNvSpPr txBox="1"/>
          <p:nvPr/>
        </p:nvSpPr>
        <p:spPr>
          <a:xfrm>
            <a:off x="8581770" y="6522338"/>
            <a:ext cx="125095" cy="224790"/>
          </a:xfrm>
          <a:prstGeom prst="rect">
            <a:avLst/>
          </a:prstGeom>
        </p:spPr>
        <p:txBody>
          <a:bodyPr vert="horz" wrap="square" lIns="0" tIns="0" rIns="0" bIns="0" rtlCol="0">
            <a:spAutoFit/>
          </a:bodyPr>
          <a:lstStyle/>
          <a:p>
            <a:pPr marL="12700">
              <a:lnSpc>
                <a:spcPts val="1650"/>
              </a:lnSpc>
            </a:pPr>
            <a:fld id="{81D60167-4931-47E6-BA6A-407CBD079E47}" type="slidenum">
              <a:rPr sz="1400" dirty="0">
                <a:solidFill>
                  <a:srgbClr val="FF9966"/>
                </a:solidFill>
                <a:latin typeface="Arial"/>
                <a:cs typeface="Arial"/>
              </a:rPr>
              <a:t>4</a:t>
            </a:fld>
            <a:endParaRPr sz="1400">
              <a:latin typeface="Arial"/>
              <a:cs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9349" y="6505447"/>
            <a:ext cx="755650"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FF9966"/>
                </a:solidFill>
                <a:latin typeface="Arial"/>
                <a:cs typeface="Arial"/>
              </a:rPr>
              <a:t>Module</a:t>
            </a:r>
            <a:r>
              <a:rPr sz="1400" spc="-95" dirty="0">
                <a:solidFill>
                  <a:srgbClr val="FF9966"/>
                </a:solidFill>
                <a:latin typeface="Arial"/>
                <a:cs typeface="Arial"/>
              </a:rPr>
              <a:t> </a:t>
            </a:r>
            <a:r>
              <a:rPr sz="1400" dirty="0">
                <a:solidFill>
                  <a:srgbClr val="FF9966"/>
                </a:solidFill>
                <a:latin typeface="Arial"/>
                <a:cs typeface="Arial"/>
              </a:rPr>
              <a:t>7</a:t>
            </a:r>
            <a:endParaRPr sz="1400">
              <a:latin typeface="Arial"/>
              <a:cs typeface="Arial"/>
            </a:endParaRPr>
          </a:p>
        </p:txBody>
      </p:sp>
      <p:sp>
        <p:nvSpPr>
          <p:cNvPr id="3" name="object 3"/>
          <p:cNvSpPr txBox="1"/>
          <p:nvPr/>
        </p:nvSpPr>
        <p:spPr>
          <a:xfrm>
            <a:off x="8581770" y="6505447"/>
            <a:ext cx="223520"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9966"/>
                </a:solidFill>
                <a:latin typeface="Arial"/>
                <a:cs typeface="Arial"/>
              </a:rPr>
              <a:t>39</a:t>
            </a:r>
            <a:endParaRPr sz="1400">
              <a:latin typeface="Arial"/>
              <a:cs typeface="Arial"/>
            </a:endParaRPr>
          </a:p>
        </p:txBody>
      </p:sp>
      <p:sp>
        <p:nvSpPr>
          <p:cNvPr id="8" name="object 8"/>
          <p:cNvSpPr txBox="1">
            <a:spLocks noGrp="1"/>
          </p:cNvSpPr>
          <p:nvPr>
            <p:ph type="ctrTitle"/>
          </p:nvPr>
        </p:nvSpPr>
        <p:spPr>
          <a:prstGeom prst="rect">
            <a:avLst/>
          </a:prstGeom>
        </p:spPr>
        <p:txBody>
          <a:bodyPr vert="horz" wrap="square" lIns="0" tIns="155575" rIns="0" bIns="0" rtlCol="0">
            <a:spAutoFit/>
          </a:bodyPr>
          <a:lstStyle/>
          <a:p>
            <a:pPr marL="12700" marR="5080">
              <a:lnSpc>
                <a:spcPct val="70800"/>
              </a:lnSpc>
              <a:spcBef>
                <a:spcPts val="1225"/>
              </a:spcBef>
            </a:pPr>
            <a:r>
              <a:rPr sz="3200" dirty="0"/>
              <a:t>The mechanism </a:t>
            </a:r>
            <a:r>
              <a:rPr sz="3200" spc="-5" dirty="0"/>
              <a:t>in </a:t>
            </a:r>
            <a:r>
              <a:rPr sz="3200" dirty="0"/>
              <a:t>detail </a:t>
            </a:r>
            <a:r>
              <a:rPr spc="-5" dirty="0"/>
              <a:t>(implemented in</a:t>
            </a:r>
            <a:r>
              <a:rPr spc="-100" dirty="0"/>
              <a:t> </a:t>
            </a:r>
            <a:r>
              <a:rPr spc="-5" dirty="0"/>
              <a:t>the hardware)</a:t>
            </a:r>
            <a:endParaRPr sz="3200" dirty="0"/>
          </a:p>
        </p:txBody>
      </p:sp>
      <p:sp>
        <p:nvSpPr>
          <p:cNvPr id="9" name="object 9"/>
          <p:cNvSpPr/>
          <p:nvPr/>
        </p:nvSpPr>
        <p:spPr>
          <a:xfrm>
            <a:off x="1066800" y="1721536"/>
            <a:ext cx="7899798" cy="4412107"/>
          </a:xfrm>
          <a:prstGeom prst="rect">
            <a:avLst/>
          </a:prstGeom>
          <a:blipFill>
            <a:blip r:embed="rId3" cstate="print"/>
            <a:stretch>
              <a:fillRect/>
            </a:stretch>
          </a:blipFill>
        </p:spPr>
        <p:txBody>
          <a:bodyPr wrap="square" lIns="0" tIns="0" rIns="0" bIns="0" rtlCol="0"/>
          <a:lstStyle/>
          <a:p>
            <a:endParaRPr/>
          </a:p>
        </p:txBody>
      </p:sp>
      <p:sp>
        <p:nvSpPr>
          <p:cNvPr id="10" name="object 10"/>
          <p:cNvSpPr txBox="1"/>
          <p:nvPr/>
        </p:nvSpPr>
        <p:spPr>
          <a:xfrm>
            <a:off x="993444" y="6043066"/>
            <a:ext cx="1094740" cy="391795"/>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9999"/>
                </a:solidFill>
                <a:latin typeface="Times New Roman"/>
                <a:cs typeface="Times New Roman"/>
              </a:rPr>
              <a:t>Stal</a:t>
            </a:r>
            <a:r>
              <a:rPr sz="2400" spc="5" dirty="0">
                <a:solidFill>
                  <a:srgbClr val="009999"/>
                </a:solidFill>
                <a:latin typeface="Times New Roman"/>
                <a:cs typeface="Times New Roman"/>
              </a:rPr>
              <a:t>l</a:t>
            </a:r>
            <a:r>
              <a:rPr sz="2400" dirty="0">
                <a:solidFill>
                  <a:srgbClr val="009999"/>
                </a:solidFill>
                <a:latin typeface="Times New Roman"/>
                <a:cs typeface="Times New Roman"/>
              </a:rPr>
              <a:t>ings</a:t>
            </a:r>
            <a:endParaRPr sz="2400">
              <a:latin typeface="Times New Roman"/>
              <a:cs typeface="Times New Roman"/>
            </a:endParaRPr>
          </a:p>
        </p:txBody>
      </p:sp>
      <p:sp>
        <p:nvSpPr>
          <p:cNvPr id="11" name="object 11"/>
          <p:cNvSpPr txBox="1"/>
          <p:nvPr/>
        </p:nvSpPr>
        <p:spPr>
          <a:xfrm>
            <a:off x="6557009" y="1854834"/>
            <a:ext cx="1653539"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009999"/>
                </a:solidFill>
                <a:latin typeface="Liberation Sans Narrow"/>
                <a:cs typeface="Liberation Sans Narrow"/>
              </a:rPr>
              <a:t>In the</a:t>
            </a:r>
            <a:r>
              <a:rPr sz="2400" spc="-65" dirty="0">
                <a:solidFill>
                  <a:srgbClr val="009999"/>
                </a:solidFill>
                <a:latin typeface="Liberation Sans Narrow"/>
                <a:cs typeface="Liberation Sans Narrow"/>
              </a:rPr>
              <a:t> </a:t>
            </a:r>
            <a:r>
              <a:rPr sz="2400" spc="-5" dirty="0">
                <a:solidFill>
                  <a:srgbClr val="009999"/>
                </a:solidFill>
                <a:latin typeface="Liberation Sans Narrow"/>
                <a:cs typeface="Liberation Sans Narrow"/>
              </a:rPr>
              <a:t>program</a:t>
            </a:r>
            <a:endParaRPr sz="2400">
              <a:latin typeface="Liberation Sans Narrow"/>
              <a:cs typeface="Liberation Sans Narrow"/>
            </a:endParaRPr>
          </a:p>
        </p:txBody>
      </p:sp>
      <p:sp>
        <p:nvSpPr>
          <p:cNvPr id="12" name="object 12"/>
          <p:cNvSpPr txBox="1"/>
          <p:nvPr/>
        </p:nvSpPr>
        <p:spPr>
          <a:xfrm>
            <a:off x="5334001" y="6194247"/>
            <a:ext cx="2076068"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9999"/>
                </a:solidFill>
                <a:latin typeface="Liberation Sans Narrow"/>
                <a:cs typeface="Liberation Sans Narrow"/>
              </a:rPr>
              <a:t>Final</a:t>
            </a:r>
            <a:r>
              <a:rPr sz="2400" spc="-55" dirty="0">
                <a:solidFill>
                  <a:srgbClr val="009999"/>
                </a:solidFill>
                <a:latin typeface="Liberation Sans Narrow"/>
                <a:cs typeface="Liberation Sans Narrow"/>
              </a:rPr>
              <a:t> </a:t>
            </a:r>
            <a:r>
              <a:rPr sz="2400" spc="-5" dirty="0">
                <a:solidFill>
                  <a:srgbClr val="009999"/>
                </a:solidFill>
                <a:latin typeface="Liberation Sans Narrow"/>
                <a:cs typeface="Liberation Sans Narrow"/>
              </a:rPr>
              <a:t>address</a:t>
            </a:r>
            <a:endParaRPr sz="2400" dirty="0">
              <a:latin typeface="Liberation Sans Narrow"/>
              <a:cs typeface="Liberation Sans Narrow"/>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85800" y="217933"/>
            <a:ext cx="7043522" cy="505908"/>
          </a:xfrm>
          <a:prstGeom prst="rect">
            <a:avLst/>
          </a:prstGeom>
        </p:spPr>
        <p:txBody>
          <a:bodyPr vert="horz" wrap="square" lIns="0" tIns="13335" rIns="0" bIns="0" rtlCol="0">
            <a:spAutoFit/>
          </a:bodyPr>
          <a:lstStyle/>
          <a:p>
            <a:pPr marL="12700">
              <a:lnSpc>
                <a:spcPct val="100000"/>
              </a:lnSpc>
              <a:spcBef>
                <a:spcPts val="105"/>
              </a:spcBef>
            </a:pPr>
            <a:r>
              <a:rPr dirty="0"/>
              <a:t>Example of </a:t>
            </a:r>
            <a:r>
              <a:rPr spc="-5" dirty="0"/>
              <a:t>simple</a:t>
            </a:r>
            <a:r>
              <a:rPr spc="-95" dirty="0"/>
              <a:t> </a:t>
            </a:r>
            <a:r>
              <a:rPr dirty="0"/>
              <a:t>segmentation</a:t>
            </a:r>
          </a:p>
        </p:txBody>
      </p:sp>
      <p:grpSp>
        <p:nvGrpSpPr>
          <p:cNvPr id="4" name="object 4"/>
          <p:cNvGrpSpPr/>
          <p:nvPr/>
        </p:nvGrpSpPr>
        <p:grpSpPr>
          <a:xfrm>
            <a:off x="1581911" y="1088389"/>
            <a:ext cx="6436360" cy="5589270"/>
            <a:chOff x="1581911" y="1088389"/>
            <a:chExt cx="6436360" cy="5589270"/>
          </a:xfrm>
        </p:grpSpPr>
        <p:sp>
          <p:nvSpPr>
            <p:cNvPr id="5" name="object 5"/>
            <p:cNvSpPr/>
            <p:nvPr/>
          </p:nvSpPr>
          <p:spPr>
            <a:xfrm>
              <a:off x="1620011" y="1126235"/>
              <a:ext cx="6359651" cy="5513832"/>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581912" y="1088389"/>
              <a:ext cx="6436360" cy="5589270"/>
            </a:xfrm>
            <a:custGeom>
              <a:avLst/>
              <a:gdLst/>
              <a:ahLst/>
              <a:cxnLst/>
              <a:rect l="l" t="t" r="r" b="b"/>
              <a:pathLst>
                <a:path w="6436359" h="5589270">
                  <a:moveTo>
                    <a:pt x="6410452" y="25400"/>
                  </a:moveTo>
                  <a:lnTo>
                    <a:pt x="6397752" y="25400"/>
                  </a:lnTo>
                  <a:lnTo>
                    <a:pt x="6397752" y="38100"/>
                  </a:lnTo>
                  <a:lnTo>
                    <a:pt x="6397752" y="5551170"/>
                  </a:lnTo>
                  <a:lnTo>
                    <a:pt x="38100" y="5551170"/>
                  </a:lnTo>
                  <a:lnTo>
                    <a:pt x="38100" y="38100"/>
                  </a:lnTo>
                  <a:lnTo>
                    <a:pt x="6397752" y="38100"/>
                  </a:lnTo>
                  <a:lnTo>
                    <a:pt x="6397752" y="25400"/>
                  </a:lnTo>
                  <a:lnTo>
                    <a:pt x="25400" y="25400"/>
                  </a:lnTo>
                  <a:lnTo>
                    <a:pt x="25400" y="38100"/>
                  </a:lnTo>
                  <a:lnTo>
                    <a:pt x="25400" y="5551170"/>
                  </a:lnTo>
                  <a:lnTo>
                    <a:pt x="25400" y="5563870"/>
                  </a:lnTo>
                  <a:lnTo>
                    <a:pt x="6410452" y="5563870"/>
                  </a:lnTo>
                  <a:lnTo>
                    <a:pt x="6410452" y="5551678"/>
                  </a:lnTo>
                  <a:lnTo>
                    <a:pt x="6410452" y="5551170"/>
                  </a:lnTo>
                  <a:lnTo>
                    <a:pt x="6410452" y="38100"/>
                  </a:lnTo>
                  <a:lnTo>
                    <a:pt x="6410452" y="37846"/>
                  </a:lnTo>
                  <a:lnTo>
                    <a:pt x="6410452" y="25400"/>
                  </a:lnTo>
                  <a:close/>
                </a:path>
                <a:path w="6436359" h="5589270">
                  <a:moveTo>
                    <a:pt x="6435852" y="0"/>
                  </a:moveTo>
                  <a:lnTo>
                    <a:pt x="6423152" y="0"/>
                  </a:lnTo>
                  <a:lnTo>
                    <a:pt x="6423152" y="12700"/>
                  </a:lnTo>
                  <a:lnTo>
                    <a:pt x="6423152" y="5576570"/>
                  </a:lnTo>
                  <a:lnTo>
                    <a:pt x="12700" y="5576570"/>
                  </a:lnTo>
                  <a:lnTo>
                    <a:pt x="12700" y="12700"/>
                  </a:lnTo>
                  <a:lnTo>
                    <a:pt x="6423152" y="12700"/>
                  </a:lnTo>
                  <a:lnTo>
                    <a:pt x="6423152" y="0"/>
                  </a:lnTo>
                  <a:lnTo>
                    <a:pt x="0" y="0"/>
                  </a:lnTo>
                  <a:lnTo>
                    <a:pt x="0" y="12700"/>
                  </a:lnTo>
                  <a:lnTo>
                    <a:pt x="0" y="5576570"/>
                  </a:lnTo>
                  <a:lnTo>
                    <a:pt x="0" y="5589270"/>
                  </a:lnTo>
                  <a:lnTo>
                    <a:pt x="6435852" y="5589270"/>
                  </a:lnTo>
                  <a:lnTo>
                    <a:pt x="6435852" y="5577078"/>
                  </a:lnTo>
                  <a:lnTo>
                    <a:pt x="6435852" y="5576570"/>
                  </a:lnTo>
                  <a:lnTo>
                    <a:pt x="6435852" y="12700"/>
                  </a:lnTo>
                  <a:lnTo>
                    <a:pt x="6435852" y="12446"/>
                  </a:lnTo>
                  <a:lnTo>
                    <a:pt x="6435852" y="0"/>
                  </a:lnTo>
                  <a:close/>
                </a:path>
              </a:pathLst>
            </a:custGeom>
            <a:solidFill>
              <a:srgbClr val="CC6600"/>
            </a:solidFill>
          </p:spPr>
          <p:txBody>
            <a:bodyPr wrap="square" lIns="0" tIns="0" rIns="0" bIns="0" rtlCol="0"/>
            <a:lstStyle/>
            <a:p>
              <a:endParaRPr/>
            </a:p>
          </p:txBody>
        </p:sp>
      </p:gr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7</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41</a:t>
            </a:fld>
            <a:endParaRPr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609600" y="469849"/>
            <a:ext cx="8001000" cy="505908"/>
          </a:xfrm>
          <a:prstGeom prst="rect">
            <a:avLst/>
          </a:prstGeom>
        </p:spPr>
        <p:txBody>
          <a:bodyPr vert="horz" wrap="square" lIns="0" tIns="13335" rIns="0" bIns="0" rtlCol="0">
            <a:spAutoFit/>
          </a:bodyPr>
          <a:lstStyle/>
          <a:p>
            <a:pPr marL="12700">
              <a:lnSpc>
                <a:spcPct val="100000"/>
              </a:lnSpc>
              <a:spcBef>
                <a:spcPts val="105"/>
              </a:spcBef>
            </a:pPr>
            <a:r>
              <a:rPr dirty="0"/>
              <a:t>Sharing segments: segment 0 </a:t>
            </a:r>
            <a:r>
              <a:rPr spc="-5" dirty="0"/>
              <a:t>is</a:t>
            </a:r>
            <a:r>
              <a:rPr spc="-120" dirty="0"/>
              <a:t> </a:t>
            </a:r>
            <a:r>
              <a:rPr spc="-5" dirty="0"/>
              <a:t>shared</a:t>
            </a:r>
          </a:p>
        </p:txBody>
      </p:sp>
      <p:grpSp>
        <p:nvGrpSpPr>
          <p:cNvPr id="7" name="object 7"/>
          <p:cNvGrpSpPr/>
          <p:nvPr/>
        </p:nvGrpSpPr>
        <p:grpSpPr>
          <a:xfrm>
            <a:off x="609600" y="1143000"/>
            <a:ext cx="6629400" cy="5110480"/>
            <a:chOff x="609600" y="1143000"/>
            <a:chExt cx="6629400" cy="5110480"/>
          </a:xfrm>
        </p:grpSpPr>
        <p:sp>
          <p:nvSpPr>
            <p:cNvPr id="8" name="object 8"/>
            <p:cNvSpPr/>
            <p:nvPr/>
          </p:nvSpPr>
          <p:spPr>
            <a:xfrm>
              <a:off x="609600" y="1143000"/>
              <a:ext cx="6629400" cy="5109972"/>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1955673" y="1879472"/>
              <a:ext cx="3822700" cy="3479800"/>
            </a:xfrm>
            <a:custGeom>
              <a:avLst/>
              <a:gdLst/>
              <a:ahLst/>
              <a:cxnLst/>
              <a:rect l="l" t="t" r="r" b="b"/>
              <a:pathLst>
                <a:path w="3822700" h="3479800">
                  <a:moveTo>
                    <a:pt x="1474089" y="3455289"/>
                  </a:moveTo>
                  <a:lnTo>
                    <a:pt x="1421257" y="3291967"/>
                  </a:lnTo>
                  <a:lnTo>
                    <a:pt x="1417574" y="3285375"/>
                  </a:lnTo>
                  <a:lnTo>
                    <a:pt x="1411833" y="3280880"/>
                  </a:lnTo>
                  <a:lnTo>
                    <a:pt x="1404835" y="3278886"/>
                  </a:lnTo>
                  <a:lnTo>
                    <a:pt x="1397381" y="3279775"/>
                  </a:lnTo>
                  <a:lnTo>
                    <a:pt x="1390751" y="3283458"/>
                  </a:lnTo>
                  <a:lnTo>
                    <a:pt x="1386217" y="3289198"/>
                  </a:lnTo>
                  <a:lnTo>
                    <a:pt x="1384173" y="3296196"/>
                  </a:lnTo>
                  <a:lnTo>
                    <a:pt x="1385062" y="3303651"/>
                  </a:lnTo>
                  <a:lnTo>
                    <a:pt x="1414614" y="3395192"/>
                  </a:lnTo>
                  <a:lnTo>
                    <a:pt x="20320" y="2514600"/>
                  </a:lnTo>
                  <a:lnTo>
                    <a:pt x="0" y="2546858"/>
                  </a:lnTo>
                  <a:lnTo>
                    <a:pt x="1394231" y="3427412"/>
                  </a:lnTo>
                  <a:lnTo>
                    <a:pt x="1298943" y="3440049"/>
                  </a:lnTo>
                  <a:lnTo>
                    <a:pt x="1291805" y="3442512"/>
                  </a:lnTo>
                  <a:lnTo>
                    <a:pt x="1286332" y="3447338"/>
                  </a:lnTo>
                  <a:lnTo>
                    <a:pt x="1283068" y="3453866"/>
                  </a:lnTo>
                  <a:lnTo>
                    <a:pt x="1282573" y="3461385"/>
                  </a:lnTo>
                  <a:lnTo>
                    <a:pt x="1285024" y="3468535"/>
                  </a:lnTo>
                  <a:lnTo>
                    <a:pt x="1289850" y="3474008"/>
                  </a:lnTo>
                  <a:lnTo>
                    <a:pt x="1296377" y="3477272"/>
                  </a:lnTo>
                  <a:lnTo>
                    <a:pt x="1303909" y="3477768"/>
                  </a:lnTo>
                  <a:lnTo>
                    <a:pt x="1472158" y="3455543"/>
                  </a:lnTo>
                  <a:lnTo>
                    <a:pt x="1474089" y="3455289"/>
                  </a:lnTo>
                  <a:close/>
                </a:path>
                <a:path w="3822700" h="3479800">
                  <a:moveTo>
                    <a:pt x="1474089" y="940689"/>
                  </a:moveTo>
                  <a:lnTo>
                    <a:pt x="1421257" y="777367"/>
                  </a:lnTo>
                  <a:lnTo>
                    <a:pt x="1417574" y="770775"/>
                  </a:lnTo>
                  <a:lnTo>
                    <a:pt x="1411833" y="766279"/>
                  </a:lnTo>
                  <a:lnTo>
                    <a:pt x="1404835" y="764286"/>
                  </a:lnTo>
                  <a:lnTo>
                    <a:pt x="1397381" y="765175"/>
                  </a:lnTo>
                  <a:lnTo>
                    <a:pt x="1390751" y="768858"/>
                  </a:lnTo>
                  <a:lnTo>
                    <a:pt x="1386217" y="774598"/>
                  </a:lnTo>
                  <a:lnTo>
                    <a:pt x="1384173" y="781596"/>
                  </a:lnTo>
                  <a:lnTo>
                    <a:pt x="1385062" y="789051"/>
                  </a:lnTo>
                  <a:lnTo>
                    <a:pt x="1414614" y="880592"/>
                  </a:lnTo>
                  <a:lnTo>
                    <a:pt x="20320" y="0"/>
                  </a:lnTo>
                  <a:lnTo>
                    <a:pt x="0" y="32258"/>
                  </a:lnTo>
                  <a:lnTo>
                    <a:pt x="1394231" y="912812"/>
                  </a:lnTo>
                  <a:lnTo>
                    <a:pt x="1298943" y="925449"/>
                  </a:lnTo>
                  <a:lnTo>
                    <a:pt x="1291805" y="927912"/>
                  </a:lnTo>
                  <a:lnTo>
                    <a:pt x="1286332" y="932738"/>
                  </a:lnTo>
                  <a:lnTo>
                    <a:pt x="1283068" y="939266"/>
                  </a:lnTo>
                  <a:lnTo>
                    <a:pt x="1282573" y="946785"/>
                  </a:lnTo>
                  <a:lnTo>
                    <a:pt x="1285024" y="953935"/>
                  </a:lnTo>
                  <a:lnTo>
                    <a:pt x="1289850" y="959408"/>
                  </a:lnTo>
                  <a:lnTo>
                    <a:pt x="1296377" y="962672"/>
                  </a:lnTo>
                  <a:lnTo>
                    <a:pt x="1303909" y="963168"/>
                  </a:lnTo>
                  <a:lnTo>
                    <a:pt x="1472158" y="940943"/>
                  </a:lnTo>
                  <a:lnTo>
                    <a:pt x="1474089" y="940689"/>
                  </a:lnTo>
                  <a:close/>
                </a:path>
                <a:path w="3822700" h="3479800">
                  <a:moveTo>
                    <a:pt x="3822623" y="727456"/>
                  </a:moveTo>
                  <a:lnTo>
                    <a:pt x="3821430" y="719963"/>
                  </a:lnTo>
                  <a:lnTo>
                    <a:pt x="3768496" y="581660"/>
                  </a:lnTo>
                  <a:lnTo>
                    <a:pt x="3760089" y="559689"/>
                  </a:lnTo>
                  <a:lnTo>
                    <a:pt x="3637953" y="633933"/>
                  </a:lnTo>
                  <a:lnTo>
                    <a:pt x="3683889" y="559689"/>
                  </a:lnTo>
                  <a:lnTo>
                    <a:pt x="3661841" y="551053"/>
                  </a:lnTo>
                  <a:lnTo>
                    <a:pt x="3524123" y="497078"/>
                  </a:lnTo>
                  <a:lnTo>
                    <a:pt x="3516680" y="495782"/>
                  </a:lnTo>
                  <a:lnTo>
                    <a:pt x="3509543" y="497382"/>
                  </a:lnTo>
                  <a:lnTo>
                    <a:pt x="3503511" y="501535"/>
                  </a:lnTo>
                  <a:lnTo>
                    <a:pt x="3499358" y="507873"/>
                  </a:lnTo>
                  <a:lnTo>
                    <a:pt x="3498050" y="515391"/>
                  </a:lnTo>
                  <a:lnTo>
                    <a:pt x="3499650" y="522554"/>
                  </a:lnTo>
                  <a:lnTo>
                    <a:pt x="3503803" y="528561"/>
                  </a:lnTo>
                  <a:lnTo>
                    <a:pt x="3510153" y="532638"/>
                  </a:lnTo>
                  <a:lnTo>
                    <a:pt x="3599751" y="567715"/>
                  </a:lnTo>
                  <a:lnTo>
                    <a:pt x="2745359" y="852424"/>
                  </a:lnTo>
                  <a:lnTo>
                    <a:pt x="2757424" y="888619"/>
                  </a:lnTo>
                  <a:lnTo>
                    <a:pt x="3611791" y="603758"/>
                  </a:lnTo>
                  <a:lnTo>
                    <a:pt x="3561207" y="685546"/>
                  </a:lnTo>
                  <a:lnTo>
                    <a:pt x="3558540" y="692683"/>
                  </a:lnTo>
                  <a:lnTo>
                    <a:pt x="3558819" y="699985"/>
                  </a:lnTo>
                  <a:lnTo>
                    <a:pt x="3561804" y="706640"/>
                  </a:lnTo>
                  <a:lnTo>
                    <a:pt x="3567303" y="711835"/>
                  </a:lnTo>
                  <a:lnTo>
                    <a:pt x="3574427" y="714438"/>
                  </a:lnTo>
                  <a:lnTo>
                    <a:pt x="3581730" y="714159"/>
                  </a:lnTo>
                  <a:lnTo>
                    <a:pt x="3588385" y="711161"/>
                  </a:lnTo>
                  <a:lnTo>
                    <a:pt x="3593592" y="705612"/>
                  </a:lnTo>
                  <a:lnTo>
                    <a:pt x="3610318" y="678573"/>
                  </a:lnTo>
                  <a:lnTo>
                    <a:pt x="3612172" y="680580"/>
                  </a:lnTo>
                  <a:lnTo>
                    <a:pt x="3618801" y="683615"/>
                  </a:lnTo>
                  <a:lnTo>
                    <a:pt x="3626091" y="683945"/>
                  </a:lnTo>
                  <a:lnTo>
                    <a:pt x="3633216" y="681355"/>
                  </a:lnTo>
                  <a:lnTo>
                    <a:pt x="3715359" y="631456"/>
                  </a:lnTo>
                  <a:lnTo>
                    <a:pt x="2745359" y="3467100"/>
                  </a:lnTo>
                  <a:lnTo>
                    <a:pt x="2781300" y="3479419"/>
                  </a:lnTo>
                  <a:lnTo>
                    <a:pt x="3751427" y="643775"/>
                  </a:lnTo>
                  <a:lnTo>
                    <a:pt x="3785743" y="733552"/>
                  </a:lnTo>
                  <a:lnTo>
                    <a:pt x="3789819" y="739978"/>
                  </a:lnTo>
                  <a:lnTo>
                    <a:pt x="3795814" y="744181"/>
                  </a:lnTo>
                  <a:lnTo>
                    <a:pt x="3802938" y="745832"/>
                  </a:lnTo>
                  <a:lnTo>
                    <a:pt x="3810381" y="744601"/>
                  </a:lnTo>
                  <a:lnTo>
                    <a:pt x="3816743" y="740537"/>
                  </a:lnTo>
                  <a:lnTo>
                    <a:pt x="3820947" y="734568"/>
                  </a:lnTo>
                  <a:lnTo>
                    <a:pt x="3822623" y="727456"/>
                  </a:lnTo>
                  <a:close/>
                </a:path>
              </a:pathLst>
            </a:custGeom>
            <a:solidFill>
              <a:srgbClr val="009999"/>
            </a:solidFill>
          </p:spPr>
          <p:txBody>
            <a:bodyPr wrap="square" lIns="0" tIns="0" rIns="0" bIns="0" rtlCol="0"/>
            <a:lstStyle/>
            <a:p>
              <a:endParaRPr/>
            </a:p>
          </p:txBody>
        </p:sp>
      </p:grpSp>
      <p:sp>
        <p:nvSpPr>
          <p:cNvPr id="10" name="object 10"/>
          <p:cNvSpPr txBox="1"/>
          <p:nvPr/>
        </p:nvSpPr>
        <p:spPr>
          <a:xfrm>
            <a:off x="4727828" y="6119876"/>
            <a:ext cx="376364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009999"/>
                </a:solidFill>
                <a:latin typeface="Times New Roman"/>
                <a:cs typeface="Times New Roman"/>
              </a:rPr>
              <a:t>Eg: DLL </a:t>
            </a:r>
            <a:r>
              <a:rPr sz="2400" dirty="0">
                <a:solidFill>
                  <a:srgbClr val="009999"/>
                </a:solidFill>
                <a:latin typeface="Times New Roman"/>
                <a:cs typeface="Times New Roman"/>
              </a:rPr>
              <a:t>used by several</a:t>
            </a:r>
            <a:r>
              <a:rPr sz="2400" spc="-175" dirty="0">
                <a:solidFill>
                  <a:srgbClr val="009999"/>
                </a:solidFill>
                <a:latin typeface="Times New Roman"/>
                <a:cs typeface="Times New Roman"/>
              </a:rPr>
              <a:t> </a:t>
            </a:r>
            <a:r>
              <a:rPr sz="2400" dirty="0">
                <a:solidFill>
                  <a:srgbClr val="009999"/>
                </a:solidFill>
                <a:latin typeface="Times New Roman"/>
                <a:cs typeface="Times New Roman"/>
              </a:rPr>
              <a:t>users</a:t>
            </a:r>
            <a:endParaRPr sz="2400">
              <a:latin typeface="Times New Roman"/>
              <a:cs typeface="Times New Roman"/>
            </a:endParaRP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7</a:t>
            </a: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42</a:t>
            </a:fld>
            <a:endParaRPr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219961" y="1524761"/>
            <a:ext cx="1752600" cy="3200400"/>
          </a:xfrm>
          <a:custGeom>
            <a:avLst/>
            <a:gdLst/>
            <a:ahLst/>
            <a:cxnLst/>
            <a:rect l="l" t="t" r="r" b="b"/>
            <a:pathLst>
              <a:path w="1752600" h="3200400">
                <a:moveTo>
                  <a:pt x="0" y="3200400"/>
                </a:moveTo>
                <a:lnTo>
                  <a:pt x="1752600" y="3200400"/>
                </a:lnTo>
                <a:lnTo>
                  <a:pt x="1752600" y="0"/>
                </a:lnTo>
                <a:lnTo>
                  <a:pt x="0" y="0"/>
                </a:lnTo>
                <a:lnTo>
                  <a:pt x="0" y="3200400"/>
                </a:lnTo>
                <a:close/>
              </a:path>
            </a:pathLst>
          </a:custGeom>
          <a:ln w="38100">
            <a:solidFill>
              <a:srgbClr val="009999"/>
            </a:solidFill>
          </a:ln>
        </p:spPr>
        <p:txBody>
          <a:bodyPr wrap="square" lIns="0" tIns="0" rIns="0" bIns="0" rtlCol="0"/>
          <a:lstStyle/>
          <a:p>
            <a:endParaRPr/>
          </a:p>
        </p:txBody>
      </p:sp>
      <p:sp>
        <p:nvSpPr>
          <p:cNvPr id="4" name="object 4"/>
          <p:cNvSpPr txBox="1"/>
          <p:nvPr/>
        </p:nvSpPr>
        <p:spPr>
          <a:xfrm>
            <a:off x="535940" y="4981194"/>
            <a:ext cx="8528711" cy="1551707"/>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336699"/>
                </a:solidFill>
                <a:latin typeface="Liberation Sans Narrow"/>
                <a:cs typeface="Liberation Sans Narrow"/>
              </a:rPr>
              <a:t>The </a:t>
            </a:r>
            <a:r>
              <a:rPr sz="2000" spc="-5" dirty="0">
                <a:solidFill>
                  <a:srgbClr val="336699"/>
                </a:solidFill>
                <a:latin typeface="Liberation Sans Narrow"/>
                <a:cs typeface="Liberation Sans Narrow"/>
              </a:rPr>
              <a:t>same instruction, </a:t>
            </a:r>
            <a:r>
              <a:rPr sz="2000" spc="-10" dirty="0">
                <a:solidFill>
                  <a:srgbClr val="336699"/>
                </a:solidFill>
                <a:latin typeface="Liberation Sans Narrow"/>
                <a:cs typeface="Liberation Sans Narrow"/>
              </a:rPr>
              <a:t>if</a:t>
            </a:r>
            <a:r>
              <a:rPr sz="2000" spc="-25" dirty="0">
                <a:solidFill>
                  <a:srgbClr val="336699"/>
                </a:solidFill>
                <a:latin typeface="Liberation Sans Narrow"/>
                <a:cs typeface="Liberation Sans Narrow"/>
              </a:rPr>
              <a:t> </a:t>
            </a:r>
            <a:r>
              <a:rPr sz="2000" spc="-5" dirty="0">
                <a:solidFill>
                  <a:srgbClr val="336699"/>
                </a:solidFill>
                <a:latin typeface="Liberation Sans Narrow"/>
                <a:cs typeface="Liberation Sans Narrow"/>
              </a:rPr>
              <a:t>executed</a:t>
            </a:r>
            <a:endParaRPr sz="2000" dirty="0">
              <a:latin typeface="Liberation Sans Narrow"/>
              <a:cs typeface="Liberation Sans Narrow"/>
            </a:endParaRPr>
          </a:p>
          <a:p>
            <a:pPr marL="184785" indent="-172720">
              <a:lnSpc>
                <a:spcPct val="100000"/>
              </a:lnSpc>
              <a:buFont typeface="Wingdings"/>
              <a:buChar char=""/>
              <a:tabLst>
                <a:tab pos="185420" algn="l"/>
              </a:tabLst>
            </a:pPr>
            <a:r>
              <a:rPr sz="2000" spc="-5" dirty="0">
                <a:solidFill>
                  <a:srgbClr val="336699"/>
                </a:solidFill>
                <a:latin typeface="Liberation Sans Narrow"/>
                <a:cs typeface="Liberation Sans Narrow"/>
              </a:rPr>
              <a:t>by proc</a:t>
            </a:r>
            <a:r>
              <a:rPr lang="en-CA" sz="2000" spc="-5" dirty="0" err="1">
                <a:solidFill>
                  <a:srgbClr val="336699"/>
                </a:solidFill>
                <a:latin typeface="Liberation Sans Narrow"/>
                <a:cs typeface="Liberation Sans Narrow"/>
              </a:rPr>
              <a:t>ess</a:t>
            </a:r>
            <a:r>
              <a:rPr sz="2000" spc="-5" dirty="0">
                <a:solidFill>
                  <a:srgbClr val="336699"/>
                </a:solidFill>
                <a:latin typeface="Liberation Sans Narrow"/>
                <a:cs typeface="Liberation Sans Narrow"/>
              </a:rPr>
              <a:t> 1, its address is modified by the content of base </a:t>
            </a:r>
            <a:r>
              <a:rPr sz="2000" dirty="0">
                <a:solidFill>
                  <a:srgbClr val="336699"/>
                </a:solidFill>
                <a:latin typeface="Liberation Sans Narrow"/>
                <a:cs typeface="Liberation Sans Narrow"/>
              </a:rPr>
              <a:t>reg</a:t>
            </a:r>
            <a:r>
              <a:rPr lang="en-CA" sz="2000" dirty="0" err="1">
                <a:solidFill>
                  <a:srgbClr val="336699"/>
                </a:solidFill>
                <a:latin typeface="Liberation Sans Narrow"/>
                <a:cs typeface="Liberation Sans Narrow"/>
              </a:rPr>
              <a:t>ister</a:t>
            </a:r>
            <a:r>
              <a:rPr sz="2000" spc="-45" dirty="0">
                <a:solidFill>
                  <a:srgbClr val="336699"/>
                </a:solidFill>
                <a:latin typeface="Liberation Sans Narrow"/>
                <a:cs typeface="Liberation Sans Narrow"/>
              </a:rPr>
              <a:t> </a:t>
            </a:r>
            <a:r>
              <a:rPr sz="2000" dirty="0">
                <a:solidFill>
                  <a:srgbClr val="336699"/>
                </a:solidFill>
                <a:latin typeface="Liberation Sans Narrow"/>
                <a:cs typeface="Liberation Sans Narrow"/>
              </a:rPr>
              <a:t>1</a:t>
            </a:r>
            <a:endParaRPr sz="2000" dirty="0">
              <a:latin typeface="Liberation Sans Narrow"/>
              <a:cs typeface="Liberation Sans Narrow"/>
            </a:endParaRPr>
          </a:p>
          <a:p>
            <a:pPr marL="184785" indent="-172720">
              <a:lnSpc>
                <a:spcPct val="100000"/>
              </a:lnSpc>
              <a:buFont typeface="Wingdings"/>
              <a:buChar char=""/>
              <a:tabLst>
                <a:tab pos="185420" algn="l"/>
              </a:tabLst>
            </a:pPr>
            <a:r>
              <a:rPr sz="2000" spc="-5" dirty="0">
                <a:solidFill>
                  <a:srgbClr val="336699"/>
                </a:solidFill>
                <a:latin typeface="Liberation Sans Narrow"/>
                <a:cs typeface="Liberation Sans Narrow"/>
              </a:rPr>
              <a:t>by proc</a:t>
            </a:r>
            <a:r>
              <a:rPr lang="en-CA" sz="2000" spc="-5" dirty="0" err="1">
                <a:solidFill>
                  <a:srgbClr val="336699"/>
                </a:solidFill>
                <a:latin typeface="Liberation Sans Narrow"/>
                <a:cs typeface="Liberation Sans Narrow"/>
              </a:rPr>
              <a:t>ess</a:t>
            </a:r>
            <a:r>
              <a:rPr sz="2000" spc="-5" dirty="0">
                <a:solidFill>
                  <a:srgbClr val="336699"/>
                </a:solidFill>
                <a:latin typeface="Liberation Sans Narrow"/>
                <a:cs typeface="Liberation Sans Narrow"/>
              </a:rPr>
              <a:t> 2, its address is modified by the content of base </a:t>
            </a:r>
            <a:r>
              <a:rPr sz="2000" dirty="0">
                <a:solidFill>
                  <a:srgbClr val="336699"/>
                </a:solidFill>
                <a:latin typeface="Liberation Sans Narrow"/>
                <a:cs typeface="Liberation Sans Narrow"/>
              </a:rPr>
              <a:t>reg</a:t>
            </a:r>
            <a:r>
              <a:rPr lang="en-CA" sz="2000" dirty="0" err="1">
                <a:solidFill>
                  <a:srgbClr val="336699"/>
                </a:solidFill>
                <a:latin typeface="Liberation Sans Narrow"/>
                <a:cs typeface="Liberation Sans Narrow"/>
              </a:rPr>
              <a:t>ister</a:t>
            </a:r>
            <a:r>
              <a:rPr sz="2000" spc="-45" dirty="0">
                <a:solidFill>
                  <a:srgbClr val="336699"/>
                </a:solidFill>
                <a:latin typeface="Liberation Sans Narrow"/>
                <a:cs typeface="Liberation Sans Narrow"/>
              </a:rPr>
              <a:t> </a:t>
            </a:r>
            <a:r>
              <a:rPr sz="2000" dirty="0">
                <a:solidFill>
                  <a:srgbClr val="336699"/>
                </a:solidFill>
                <a:latin typeface="Liberation Sans Narrow"/>
                <a:cs typeface="Liberation Sans Narrow"/>
              </a:rPr>
              <a:t>2</a:t>
            </a:r>
            <a:endParaRPr sz="2000" dirty="0">
              <a:latin typeface="Liberation Sans Narrow"/>
              <a:cs typeface="Liberation Sans Narrow"/>
            </a:endParaRPr>
          </a:p>
          <a:p>
            <a:pPr marL="12700">
              <a:lnSpc>
                <a:spcPct val="100000"/>
              </a:lnSpc>
            </a:pPr>
            <a:r>
              <a:rPr sz="2000" dirty="0">
                <a:solidFill>
                  <a:srgbClr val="336699"/>
                </a:solidFill>
                <a:latin typeface="Liberation Sans Narrow"/>
                <a:cs typeface="Liberation Sans Narrow"/>
              </a:rPr>
              <a:t>This works </a:t>
            </a:r>
            <a:r>
              <a:rPr sz="2000" spc="-5" dirty="0">
                <a:solidFill>
                  <a:srgbClr val="336699"/>
                </a:solidFill>
                <a:latin typeface="Liberation Sans Narrow"/>
                <a:cs typeface="Liberation Sans Narrow"/>
              </a:rPr>
              <a:t>even if the instruction is executed </a:t>
            </a:r>
            <a:r>
              <a:rPr sz="2000" dirty="0">
                <a:solidFill>
                  <a:srgbClr val="336699"/>
                </a:solidFill>
                <a:latin typeface="Liberation Sans Narrow"/>
                <a:cs typeface="Liberation Sans Narrow"/>
              </a:rPr>
              <a:t>by </a:t>
            </a:r>
            <a:r>
              <a:rPr sz="2000" spc="-5" dirty="0">
                <a:solidFill>
                  <a:srgbClr val="336699"/>
                </a:solidFill>
                <a:latin typeface="Liberation Sans Narrow"/>
                <a:cs typeface="Liberation Sans Narrow"/>
              </a:rPr>
              <a:t>more. </a:t>
            </a:r>
            <a:r>
              <a:rPr sz="2000" dirty="0">
                <a:solidFill>
                  <a:srgbClr val="336699"/>
                </a:solidFill>
                <a:latin typeface="Liberation Sans Narrow"/>
                <a:cs typeface="Liberation Sans Narrow"/>
              </a:rPr>
              <a:t>CPUs </a:t>
            </a:r>
            <a:r>
              <a:rPr sz="2000" spc="-5" dirty="0">
                <a:solidFill>
                  <a:srgbClr val="336699"/>
                </a:solidFill>
                <a:latin typeface="Liberation Sans Narrow"/>
                <a:cs typeface="Liberation Sans Narrow"/>
              </a:rPr>
              <a:t>at the same time, if</a:t>
            </a:r>
            <a:r>
              <a:rPr sz="2000" spc="-110" dirty="0">
                <a:solidFill>
                  <a:srgbClr val="336699"/>
                </a:solidFill>
                <a:latin typeface="Liberation Sans Narrow"/>
                <a:cs typeface="Liberation Sans Narrow"/>
              </a:rPr>
              <a:t> </a:t>
            </a:r>
            <a:r>
              <a:rPr sz="2000" spc="-5" dirty="0">
                <a:solidFill>
                  <a:srgbClr val="336699"/>
                </a:solidFill>
                <a:latin typeface="Liberation Sans Narrow"/>
                <a:cs typeface="Liberation Sans Narrow"/>
              </a:rPr>
              <a:t>the</a:t>
            </a:r>
            <a:r>
              <a:rPr lang="en-CA" sz="2000" spc="-5" dirty="0">
                <a:solidFill>
                  <a:srgbClr val="336699"/>
                </a:solidFill>
                <a:latin typeface="Liberation Sans Narrow"/>
                <a:cs typeface="Liberation Sans Narrow"/>
              </a:rPr>
              <a:t> </a:t>
            </a:r>
            <a:r>
              <a:rPr sz="2000" spc="-5" dirty="0">
                <a:solidFill>
                  <a:srgbClr val="336699"/>
                </a:solidFill>
                <a:latin typeface="Liberation Sans Narrow"/>
                <a:cs typeface="Liberation Sans Narrow"/>
              </a:rPr>
              <a:t>registers are in </a:t>
            </a:r>
            <a:r>
              <a:rPr sz="2000" spc="-10" dirty="0">
                <a:solidFill>
                  <a:srgbClr val="336699"/>
                </a:solidFill>
                <a:latin typeface="Liberation Sans Narrow"/>
                <a:cs typeface="Liberation Sans Narrow"/>
              </a:rPr>
              <a:t>different</a:t>
            </a:r>
            <a:r>
              <a:rPr sz="2000" spc="-20" dirty="0">
                <a:solidFill>
                  <a:srgbClr val="336699"/>
                </a:solidFill>
                <a:latin typeface="Liberation Sans Narrow"/>
                <a:cs typeface="Liberation Sans Narrow"/>
              </a:rPr>
              <a:t> </a:t>
            </a:r>
            <a:r>
              <a:rPr sz="2000" dirty="0">
                <a:solidFill>
                  <a:srgbClr val="336699"/>
                </a:solidFill>
                <a:latin typeface="Liberation Sans Narrow"/>
                <a:cs typeface="Liberation Sans Narrow"/>
              </a:rPr>
              <a:t>CPUs</a:t>
            </a:r>
            <a:endParaRPr sz="2000" dirty="0">
              <a:latin typeface="Liberation Sans Narrow"/>
              <a:cs typeface="Liberation Sans Narrow"/>
            </a:endParaRPr>
          </a:p>
        </p:txBody>
      </p:sp>
      <p:sp>
        <p:nvSpPr>
          <p:cNvPr id="5" name="object 5"/>
          <p:cNvSpPr txBox="1"/>
          <p:nvPr/>
        </p:nvSpPr>
        <p:spPr>
          <a:xfrm>
            <a:off x="1298194" y="1774901"/>
            <a:ext cx="1076325" cy="391795"/>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9999"/>
                </a:solidFill>
                <a:latin typeface="Times New Roman"/>
                <a:cs typeface="Times New Roman"/>
              </a:rPr>
              <a:t>Program</a:t>
            </a:r>
            <a:endParaRPr sz="2400">
              <a:latin typeface="Times New Roman"/>
              <a:cs typeface="Times New Roman"/>
            </a:endParaRPr>
          </a:p>
        </p:txBody>
      </p:sp>
      <p:sp>
        <p:nvSpPr>
          <p:cNvPr id="6" name="object 6"/>
          <p:cNvSpPr txBox="1"/>
          <p:nvPr/>
        </p:nvSpPr>
        <p:spPr>
          <a:xfrm>
            <a:off x="6858761" y="1448561"/>
            <a:ext cx="1752600" cy="850232"/>
          </a:xfrm>
          <a:prstGeom prst="rect">
            <a:avLst/>
          </a:prstGeom>
          <a:ln w="38100">
            <a:solidFill>
              <a:srgbClr val="009999"/>
            </a:solidFill>
          </a:ln>
        </p:spPr>
        <p:txBody>
          <a:bodyPr vert="horz" wrap="square" lIns="0" tIns="110489" rIns="0" bIns="0" rtlCol="0">
            <a:spAutoFit/>
          </a:bodyPr>
          <a:lstStyle/>
          <a:p>
            <a:pPr marL="167640">
              <a:lnSpc>
                <a:spcPct val="100000"/>
              </a:lnSpc>
              <a:spcBef>
                <a:spcPts val="869"/>
              </a:spcBef>
            </a:pPr>
            <a:r>
              <a:rPr sz="2400" dirty="0">
                <a:solidFill>
                  <a:srgbClr val="009999"/>
                </a:solidFill>
                <a:latin typeface="Times New Roman"/>
                <a:cs typeface="Times New Roman"/>
              </a:rPr>
              <a:t>Proc</a:t>
            </a:r>
            <a:r>
              <a:rPr lang="en-CA" sz="2400" dirty="0" err="1">
                <a:solidFill>
                  <a:srgbClr val="009999"/>
                </a:solidFill>
                <a:latin typeface="Times New Roman"/>
                <a:cs typeface="Times New Roman"/>
              </a:rPr>
              <a:t>ess</a:t>
            </a:r>
            <a:r>
              <a:rPr sz="2400" dirty="0">
                <a:solidFill>
                  <a:srgbClr val="009999"/>
                </a:solidFill>
                <a:latin typeface="Times New Roman"/>
                <a:cs typeface="Times New Roman"/>
              </a:rPr>
              <a:t>1</a:t>
            </a:r>
            <a:r>
              <a:rPr sz="2400" spc="-20" dirty="0">
                <a:solidFill>
                  <a:srgbClr val="009999"/>
                </a:solidFill>
                <a:latin typeface="Times New Roman"/>
                <a:cs typeface="Times New Roman"/>
              </a:rPr>
              <a:t> </a:t>
            </a:r>
            <a:r>
              <a:rPr sz="2400" dirty="0">
                <a:solidFill>
                  <a:srgbClr val="009999"/>
                </a:solidFill>
                <a:latin typeface="Times New Roman"/>
                <a:cs typeface="Times New Roman"/>
              </a:rPr>
              <a:t>data</a:t>
            </a:r>
            <a:endParaRPr sz="2400" dirty="0">
              <a:latin typeface="Times New Roman"/>
              <a:cs typeface="Times New Roman"/>
            </a:endParaRPr>
          </a:p>
        </p:txBody>
      </p:sp>
      <p:sp>
        <p:nvSpPr>
          <p:cNvPr id="7" name="object 7"/>
          <p:cNvSpPr txBox="1"/>
          <p:nvPr/>
        </p:nvSpPr>
        <p:spPr>
          <a:xfrm>
            <a:off x="6934961" y="3505961"/>
            <a:ext cx="1752600" cy="773930"/>
          </a:xfrm>
          <a:prstGeom prst="rect">
            <a:avLst/>
          </a:prstGeom>
          <a:ln w="38100">
            <a:solidFill>
              <a:srgbClr val="009999"/>
            </a:solidFill>
          </a:ln>
        </p:spPr>
        <p:txBody>
          <a:bodyPr vert="horz" wrap="square" lIns="0" tIns="34925" rIns="0" bIns="0" rtlCol="0">
            <a:spAutoFit/>
          </a:bodyPr>
          <a:lstStyle/>
          <a:p>
            <a:pPr marL="167640">
              <a:lnSpc>
                <a:spcPct val="100000"/>
              </a:lnSpc>
              <a:spcBef>
                <a:spcPts val="275"/>
              </a:spcBef>
            </a:pPr>
            <a:r>
              <a:rPr sz="2400" dirty="0">
                <a:solidFill>
                  <a:srgbClr val="009999"/>
                </a:solidFill>
                <a:latin typeface="Times New Roman"/>
                <a:cs typeface="Times New Roman"/>
              </a:rPr>
              <a:t>Proc</a:t>
            </a:r>
            <a:r>
              <a:rPr lang="en-CA" sz="2400" dirty="0" err="1">
                <a:solidFill>
                  <a:srgbClr val="009999"/>
                </a:solidFill>
                <a:latin typeface="Times New Roman"/>
                <a:cs typeface="Times New Roman"/>
              </a:rPr>
              <a:t>ess</a:t>
            </a:r>
            <a:r>
              <a:rPr sz="2400" dirty="0">
                <a:solidFill>
                  <a:srgbClr val="009999"/>
                </a:solidFill>
                <a:latin typeface="Times New Roman"/>
                <a:cs typeface="Times New Roman"/>
              </a:rPr>
              <a:t>2</a:t>
            </a:r>
            <a:r>
              <a:rPr sz="2400" spc="-20" dirty="0">
                <a:solidFill>
                  <a:srgbClr val="009999"/>
                </a:solidFill>
                <a:latin typeface="Times New Roman"/>
                <a:cs typeface="Times New Roman"/>
              </a:rPr>
              <a:t> </a:t>
            </a:r>
            <a:r>
              <a:rPr sz="2400" spc="-5" dirty="0">
                <a:solidFill>
                  <a:srgbClr val="009999"/>
                </a:solidFill>
                <a:latin typeface="Times New Roman"/>
                <a:cs typeface="Times New Roman"/>
              </a:rPr>
              <a:t>data</a:t>
            </a:r>
            <a:endParaRPr sz="2400" dirty="0">
              <a:latin typeface="Times New Roman"/>
              <a:cs typeface="Times New Roman"/>
            </a:endParaRPr>
          </a:p>
        </p:txBody>
      </p:sp>
      <p:sp>
        <p:nvSpPr>
          <p:cNvPr id="8" name="object 8"/>
          <p:cNvSpPr/>
          <p:nvPr/>
        </p:nvSpPr>
        <p:spPr>
          <a:xfrm>
            <a:off x="1372361" y="2972561"/>
            <a:ext cx="1524000" cy="457200"/>
          </a:xfrm>
          <a:custGeom>
            <a:avLst/>
            <a:gdLst/>
            <a:ahLst/>
            <a:cxnLst/>
            <a:rect l="l" t="t" r="r" b="b"/>
            <a:pathLst>
              <a:path w="1524000" h="457200">
                <a:moveTo>
                  <a:pt x="0" y="457200"/>
                </a:moveTo>
                <a:lnTo>
                  <a:pt x="1524000" y="457200"/>
                </a:lnTo>
                <a:lnTo>
                  <a:pt x="1524000" y="0"/>
                </a:lnTo>
                <a:lnTo>
                  <a:pt x="0" y="0"/>
                </a:lnTo>
                <a:lnTo>
                  <a:pt x="0" y="457200"/>
                </a:lnTo>
                <a:close/>
              </a:path>
            </a:pathLst>
          </a:custGeom>
          <a:ln w="28575">
            <a:solidFill>
              <a:srgbClr val="336699"/>
            </a:solidFill>
          </a:ln>
        </p:spPr>
        <p:txBody>
          <a:bodyPr wrap="square" lIns="0" tIns="0" rIns="0" bIns="0" rtlCol="0"/>
          <a:lstStyle/>
          <a:p>
            <a:endParaRPr/>
          </a:p>
        </p:txBody>
      </p:sp>
      <p:sp>
        <p:nvSpPr>
          <p:cNvPr id="9" name="object 9"/>
          <p:cNvSpPr txBox="1"/>
          <p:nvPr/>
        </p:nvSpPr>
        <p:spPr>
          <a:xfrm>
            <a:off x="1526794" y="2994482"/>
            <a:ext cx="1348740" cy="391795"/>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9999"/>
                </a:solidFill>
                <a:latin typeface="Times New Roman"/>
                <a:cs typeface="Times New Roman"/>
              </a:rPr>
              <a:t>Instruction</a:t>
            </a:r>
            <a:endParaRPr sz="2400">
              <a:latin typeface="Times New Roman"/>
              <a:cs typeface="Times New Roman"/>
            </a:endParaRPr>
          </a:p>
        </p:txBody>
      </p:sp>
      <p:sp>
        <p:nvSpPr>
          <p:cNvPr id="10" name="object 10"/>
          <p:cNvSpPr/>
          <p:nvPr/>
        </p:nvSpPr>
        <p:spPr>
          <a:xfrm>
            <a:off x="5777610" y="1575308"/>
            <a:ext cx="929005" cy="142875"/>
          </a:xfrm>
          <a:custGeom>
            <a:avLst/>
            <a:gdLst/>
            <a:ahLst/>
            <a:cxnLst/>
            <a:rect l="l" t="t" r="r" b="b"/>
            <a:pathLst>
              <a:path w="929004" h="142875">
                <a:moveTo>
                  <a:pt x="785875" y="85722"/>
                </a:moveTo>
                <a:lnTo>
                  <a:pt x="785875" y="142875"/>
                </a:lnTo>
                <a:lnTo>
                  <a:pt x="900074" y="85725"/>
                </a:lnTo>
                <a:lnTo>
                  <a:pt x="785875" y="85722"/>
                </a:lnTo>
                <a:close/>
              </a:path>
              <a:path w="929004" h="142875">
                <a:moveTo>
                  <a:pt x="785875" y="57147"/>
                </a:moveTo>
                <a:lnTo>
                  <a:pt x="785875" y="85722"/>
                </a:lnTo>
                <a:lnTo>
                  <a:pt x="800099" y="85725"/>
                </a:lnTo>
                <a:lnTo>
                  <a:pt x="800099" y="57150"/>
                </a:lnTo>
                <a:lnTo>
                  <a:pt x="785875" y="57147"/>
                </a:lnTo>
                <a:close/>
              </a:path>
              <a:path w="929004" h="142875">
                <a:moveTo>
                  <a:pt x="785875" y="0"/>
                </a:moveTo>
                <a:lnTo>
                  <a:pt x="785875" y="57147"/>
                </a:lnTo>
                <a:lnTo>
                  <a:pt x="800099" y="57150"/>
                </a:lnTo>
                <a:lnTo>
                  <a:pt x="800099" y="85725"/>
                </a:lnTo>
                <a:lnTo>
                  <a:pt x="900079" y="85722"/>
                </a:lnTo>
                <a:lnTo>
                  <a:pt x="928750" y="71374"/>
                </a:lnTo>
                <a:lnTo>
                  <a:pt x="785875" y="0"/>
                </a:lnTo>
                <a:close/>
              </a:path>
              <a:path w="929004" h="142875">
                <a:moveTo>
                  <a:pt x="0" y="57022"/>
                </a:moveTo>
                <a:lnTo>
                  <a:pt x="0" y="85597"/>
                </a:lnTo>
                <a:lnTo>
                  <a:pt x="785875" y="85722"/>
                </a:lnTo>
                <a:lnTo>
                  <a:pt x="785875" y="57147"/>
                </a:lnTo>
                <a:lnTo>
                  <a:pt x="0" y="57022"/>
                </a:lnTo>
                <a:close/>
              </a:path>
            </a:pathLst>
          </a:custGeom>
          <a:solidFill>
            <a:srgbClr val="FF9966"/>
          </a:solidFill>
        </p:spPr>
        <p:txBody>
          <a:bodyPr wrap="square" lIns="0" tIns="0" rIns="0" bIns="0" rtlCol="0"/>
          <a:lstStyle/>
          <a:p>
            <a:endParaRPr/>
          </a:p>
        </p:txBody>
      </p:sp>
      <p:sp>
        <p:nvSpPr>
          <p:cNvPr id="11" name="object 11"/>
          <p:cNvSpPr/>
          <p:nvPr/>
        </p:nvSpPr>
        <p:spPr>
          <a:xfrm>
            <a:off x="5853810" y="3634104"/>
            <a:ext cx="929005" cy="142875"/>
          </a:xfrm>
          <a:custGeom>
            <a:avLst/>
            <a:gdLst/>
            <a:ahLst/>
            <a:cxnLst/>
            <a:rect l="l" t="t" r="r" b="b"/>
            <a:pathLst>
              <a:path w="929004" h="142875">
                <a:moveTo>
                  <a:pt x="785875" y="0"/>
                </a:moveTo>
                <a:lnTo>
                  <a:pt x="785875" y="142875"/>
                </a:lnTo>
                <a:lnTo>
                  <a:pt x="900277" y="85725"/>
                </a:lnTo>
                <a:lnTo>
                  <a:pt x="800099" y="85725"/>
                </a:lnTo>
                <a:lnTo>
                  <a:pt x="800099" y="57150"/>
                </a:lnTo>
                <a:lnTo>
                  <a:pt x="900074" y="57150"/>
                </a:lnTo>
                <a:lnTo>
                  <a:pt x="785875" y="0"/>
                </a:lnTo>
                <a:close/>
              </a:path>
              <a:path w="929004" h="142875">
                <a:moveTo>
                  <a:pt x="785875" y="57150"/>
                </a:moveTo>
                <a:lnTo>
                  <a:pt x="0" y="57150"/>
                </a:lnTo>
                <a:lnTo>
                  <a:pt x="0" y="85725"/>
                </a:lnTo>
                <a:lnTo>
                  <a:pt x="785875" y="85725"/>
                </a:lnTo>
                <a:lnTo>
                  <a:pt x="785875" y="57150"/>
                </a:lnTo>
                <a:close/>
              </a:path>
              <a:path w="929004" h="142875">
                <a:moveTo>
                  <a:pt x="900074" y="57150"/>
                </a:moveTo>
                <a:lnTo>
                  <a:pt x="800099" y="57150"/>
                </a:lnTo>
                <a:lnTo>
                  <a:pt x="800099" y="85725"/>
                </a:lnTo>
                <a:lnTo>
                  <a:pt x="900277" y="85725"/>
                </a:lnTo>
                <a:lnTo>
                  <a:pt x="928750" y="71501"/>
                </a:lnTo>
                <a:lnTo>
                  <a:pt x="900074" y="57150"/>
                </a:lnTo>
                <a:close/>
              </a:path>
            </a:pathLst>
          </a:custGeom>
          <a:solidFill>
            <a:srgbClr val="FF9966"/>
          </a:solidFill>
        </p:spPr>
        <p:txBody>
          <a:bodyPr wrap="square" lIns="0" tIns="0" rIns="0" bIns="0" rtlCol="0"/>
          <a:lstStyle/>
          <a:p>
            <a:endParaRPr/>
          </a:p>
        </p:txBody>
      </p:sp>
      <p:sp>
        <p:nvSpPr>
          <p:cNvPr id="12" name="object 12"/>
          <p:cNvSpPr/>
          <p:nvPr/>
        </p:nvSpPr>
        <p:spPr>
          <a:xfrm>
            <a:off x="2647569" y="1677161"/>
            <a:ext cx="1391920" cy="2088514"/>
          </a:xfrm>
          <a:custGeom>
            <a:avLst/>
            <a:gdLst/>
            <a:ahLst/>
            <a:cxnLst/>
            <a:rect l="l" t="t" r="r" b="b"/>
            <a:pathLst>
              <a:path w="1391920" h="2088514">
                <a:moveTo>
                  <a:pt x="1391793" y="2057400"/>
                </a:moveTo>
                <a:lnTo>
                  <a:pt x="1368869" y="2036699"/>
                </a:lnTo>
                <a:lnTo>
                  <a:pt x="1273302" y="1950339"/>
                </a:lnTo>
                <a:lnTo>
                  <a:pt x="1257947" y="2005431"/>
                </a:lnTo>
                <a:lnTo>
                  <a:pt x="10287" y="1658747"/>
                </a:lnTo>
                <a:lnTo>
                  <a:pt x="2540" y="1686306"/>
                </a:lnTo>
                <a:lnTo>
                  <a:pt x="1250302" y="2032889"/>
                </a:lnTo>
                <a:lnTo>
                  <a:pt x="1234948" y="2088007"/>
                </a:lnTo>
                <a:lnTo>
                  <a:pt x="1391793" y="2057400"/>
                </a:lnTo>
                <a:close/>
              </a:path>
              <a:path w="1391920" h="2088514">
                <a:moveTo>
                  <a:pt x="1391793" y="0"/>
                </a:moveTo>
                <a:lnTo>
                  <a:pt x="1243076" y="58420"/>
                </a:lnTo>
                <a:lnTo>
                  <a:pt x="1285570" y="96608"/>
                </a:lnTo>
                <a:lnTo>
                  <a:pt x="0" y="1525016"/>
                </a:lnTo>
                <a:lnTo>
                  <a:pt x="21209" y="1544193"/>
                </a:lnTo>
                <a:lnTo>
                  <a:pt x="1306842" y="115722"/>
                </a:lnTo>
                <a:lnTo>
                  <a:pt x="1349375" y="153924"/>
                </a:lnTo>
                <a:lnTo>
                  <a:pt x="1368094" y="85979"/>
                </a:lnTo>
                <a:lnTo>
                  <a:pt x="1391793" y="0"/>
                </a:lnTo>
                <a:close/>
              </a:path>
            </a:pathLst>
          </a:custGeom>
          <a:solidFill>
            <a:srgbClr val="FF9966"/>
          </a:solidFill>
        </p:spPr>
        <p:txBody>
          <a:bodyPr wrap="square" lIns="0" tIns="0" rIns="0" bIns="0" rtlCol="0"/>
          <a:lstStyle/>
          <a:p>
            <a:endParaRPr/>
          </a:p>
        </p:txBody>
      </p:sp>
      <p:sp>
        <p:nvSpPr>
          <p:cNvPr id="13" name="object 13"/>
          <p:cNvSpPr txBox="1"/>
          <p:nvPr/>
        </p:nvSpPr>
        <p:spPr>
          <a:xfrm>
            <a:off x="4115561" y="1448561"/>
            <a:ext cx="1524000" cy="457200"/>
          </a:xfrm>
          <a:prstGeom prst="rect">
            <a:avLst/>
          </a:prstGeom>
          <a:ln w="28575">
            <a:solidFill>
              <a:srgbClr val="FF9966"/>
            </a:solidFill>
          </a:ln>
        </p:spPr>
        <p:txBody>
          <a:bodyPr vert="horz" wrap="square" lIns="0" tIns="34290" rIns="0" bIns="0" rtlCol="0">
            <a:spAutoFit/>
          </a:bodyPr>
          <a:lstStyle/>
          <a:p>
            <a:pPr marL="167005">
              <a:lnSpc>
                <a:spcPct val="100000"/>
              </a:lnSpc>
              <a:spcBef>
                <a:spcPts val="270"/>
              </a:spcBef>
            </a:pPr>
            <a:r>
              <a:rPr sz="2400" spc="-5" dirty="0">
                <a:solidFill>
                  <a:srgbClr val="009999"/>
                </a:solidFill>
                <a:latin typeface="Times New Roman"/>
                <a:cs typeface="Times New Roman"/>
              </a:rPr>
              <a:t>R1</a:t>
            </a:r>
            <a:endParaRPr sz="2400">
              <a:latin typeface="Times New Roman"/>
              <a:cs typeface="Times New Roman"/>
            </a:endParaRPr>
          </a:p>
        </p:txBody>
      </p:sp>
      <p:sp>
        <p:nvSpPr>
          <p:cNvPr id="17" name="object 17"/>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7</a:t>
            </a:r>
          </a:p>
        </p:txBody>
      </p:sp>
      <p:sp>
        <p:nvSpPr>
          <p:cNvPr id="18" name="object 18"/>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43</a:t>
            </a:fld>
            <a:endParaRPr dirty="0"/>
          </a:p>
        </p:txBody>
      </p:sp>
      <p:sp>
        <p:nvSpPr>
          <p:cNvPr id="14" name="object 14"/>
          <p:cNvSpPr txBox="1"/>
          <p:nvPr/>
        </p:nvSpPr>
        <p:spPr>
          <a:xfrm>
            <a:off x="4115561" y="3505961"/>
            <a:ext cx="1524000" cy="457200"/>
          </a:xfrm>
          <a:prstGeom prst="rect">
            <a:avLst/>
          </a:prstGeom>
          <a:ln w="28575">
            <a:solidFill>
              <a:srgbClr val="FF9966"/>
            </a:solidFill>
          </a:ln>
        </p:spPr>
        <p:txBody>
          <a:bodyPr vert="horz" wrap="square" lIns="0" tIns="15875" rIns="0" bIns="0" rtlCol="0">
            <a:spAutoFit/>
          </a:bodyPr>
          <a:lstStyle/>
          <a:p>
            <a:pPr marL="167005">
              <a:lnSpc>
                <a:spcPct val="100000"/>
              </a:lnSpc>
              <a:spcBef>
                <a:spcPts val="125"/>
              </a:spcBef>
            </a:pPr>
            <a:r>
              <a:rPr sz="2400" spc="-5" dirty="0">
                <a:solidFill>
                  <a:srgbClr val="009999"/>
                </a:solidFill>
                <a:latin typeface="Times New Roman"/>
                <a:cs typeface="Times New Roman"/>
              </a:rPr>
              <a:t>R2</a:t>
            </a:r>
            <a:endParaRPr sz="2400">
              <a:latin typeface="Times New Roman"/>
              <a:cs typeface="Times New Roman"/>
            </a:endParaRPr>
          </a:p>
        </p:txBody>
      </p:sp>
      <p:sp>
        <p:nvSpPr>
          <p:cNvPr id="15" name="object 15"/>
          <p:cNvSpPr txBox="1"/>
          <p:nvPr/>
        </p:nvSpPr>
        <p:spPr>
          <a:xfrm>
            <a:off x="3279775" y="1926462"/>
            <a:ext cx="227965" cy="452120"/>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009999"/>
                </a:solidFill>
                <a:latin typeface="Times New Roman"/>
                <a:cs typeface="Times New Roman"/>
              </a:rPr>
              <a:t>+</a:t>
            </a:r>
            <a:endParaRPr sz="2800">
              <a:latin typeface="Times New Roman"/>
              <a:cs typeface="Times New Roman"/>
            </a:endParaRPr>
          </a:p>
        </p:txBody>
      </p:sp>
      <p:sp>
        <p:nvSpPr>
          <p:cNvPr id="16" name="object 16"/>
          <p:cNvSpPr txBox="1"/>
          <p:nvPr/>
        </p:nvSpPr>
        <p:spPr>
          <a:xfrm>
            <a:off x="3355975" y="3679316"/>
            <a:ext cx="227965" cy="452120"/>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009999"/>
                </a:solidFill>
                <a:latin typeface="Times New Roman"/>
                <a:cs typeface="Times New Roman"/>
              </a:rPr>
              <a:t>+</a:t>
            </a:r>
            <a:endParaRPr sz="2800">
              <a:latin typeface="Times New Roman"/>
              <a:cs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5900522" cy="514350"/>
          </a:xfrm>
          <a:prstGeom prst="rect">
            <a:avLst/>
          </a:prstGeom>
        </p:spPr>
        <p:txBody>
          <a:bodyPr vert="horz" wrap="square" lIns="0" tIns="13335" rIns="0" bIns="0" rtlCol="0">
            <a:spAutoFit/>
          </a:bodyPr>
          <a:lstStyle/>
          <a:p>
            <a:pPr marL="12700">
              <a:lnSpc>
                <a:spcPct val="100000"/>
              </a:lnSpc>
              <a:spcBef>
                <a:spcPts val="105"/>
              </a:spcBef>
            </a:pPr>
            <a:r>
              <a:rPr dirty="0"/>
              <a:t>Segmentation </a:t>
            </a:r>
            <a:r>
              <a:rPr spc="-5" dirty="0"/>
              <a:t>and</a:t>
            </a:r>
            <a:r>
              <a:rPr spc="-95" dirty="0"/>
              <a:t> </a:t>
            </a:r>
            <a:r>
              <a:rPr dirty="0"/>
              <a:t>protection</a:t>
            </a:r>
          </a:p>
        </p:txBody>
      </p:sp>
      <p:sp>
        <p:nvSpPr>
          <p:cNvPr id="4" name="object 4"/>
          <p:cNvSpPr/>
          <p:nvPr/>
        </p:nvSpPr>
        <p:spPr>
          <a:xfrm>
            <a:off x="1006754" y="1497202"/>
            <a:ext cx="228600" cy="237744"/>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463928" y="2329560"/>
            <a:ext cx="320040" cy="330708"/>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1463928" y="2805048"/>
            <a:ext cx="320040" cy="330708"/>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921129" y="3700017"/>
            <a:ext cx="256031" cy="263651"/>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1921129" y="4870703"/>
            <a:ext cx="256031" cy="263651"/>
          </a:xfrm>
          <a:prstGeom prst="rect">
            <a:avLst/>
          </a:prstGeom>
          <a:blipFill>
            <a:blip r:embed="rId5" cstate="print"/>
            <a:stretch>
              <a:fillRect/>
            </a:stretch>
          </a:blipFill>
        </p:spPr>
        <p:txBody>
          <a:bodyPr wrap="square" lIns="0" tIns="0" rIns="0" bIns="0" rtlCol="0"/>
          <a:lstStyle/>
          <a:p>
            <a:endParaRPr/>
          </a:p>
        </p:txBody>
      </p:sp>
      <p:sp>
        <p:nvSpPr>
          <p:cNvPr id="9" name="object 9"/>
          <p:cNvSpPr txBox="1"/>
          <p:nvPr/>
        </p:nvSpPr>
        <p:spPr>
          <a:xfrm>
            <a:off x="1336928" y="1319911"/>
            <a:ext cx="7162165" cy="4203700"/>
          </a:xfrm>
          <a:prstGeom prst="rect">
            <a:avLst/>
          </a:prstGeom>
        </p:spPr>
        <p:txBody>
          <a:bodyPr vert="horz" wrap="square" lIns="0" tIns="12065" rIns="0" bIns="0" rtlCol="0">
            <a:spAutoFit/>
          </a:bodyPr>
          <a:lstStyle/>
          <a:p>
            <a:pPr marL="12700" marR="1070610">
              <a:lnSpc>
                <a:spcPct val="100000"/>
              </a:lnSpc>
              <a:spcBef>
                <a:spcPts val="95"/>
              </a:spcBef>
            </a:pPr>
            <a:r>
              <a:rPr sz="2800" b="1" spc="-5" dirty="0">
                <a:solidFill>
                  <a:srgbClr val="006666"/>
                </a:solidFill>
                <a:latin typeface="Arial"/>
                <a:cs typeface="Arial"/>
              </a:rPr>
              <a:t>Each entry in the segment table can  contain protection</a:t>
            </a:r>
            <a:r>
              <a:rPr sz="2800" b="1" spc="35" dirty="0">
                <a:solidFill>
                  <a:srgbClr val="006666"/>
                </a:solidFill>
                <a:latin typeface="Arial"/>
                <a:cs typeface="Arial"/>
              </a:rPr>
              <a:t> </a:t>
            </a:r>
            <a:r>
              <a:rPr sz="2800" b="1" spc="-5" dirty="0">
                <a:solidFill>
                  <a:srgbClr val="006666"/>
                </a:solidFill>
                <a:latin typeface="Arial"/>
                <a:cs typeface="Arial"/>
              </a:rPr>
              <a:t>info:</a:t>
            </a:r>
            <a:endParaRPr sz="2800" dirty="0">
              <a:latin typeface="Arial"/>
              <a:cs typeface="Arial"/>
            </a:endParaRPr>
          </a:p>
          <a:p>
            <a:pPr marL="413384">
              <a:lnSpc>
                <a:spcPct val="100000"/>
              </a:lnSpc>
              <a:spcBef>
                <a:spcPts val="635"/>
              </a:spcBef>
            </a:pPr>
            <a:r>
              <a:rPr sz="2600" dirty="0">
                <a:solidFill>
                  <a:srgbClr val="006666"/>
                </a:solidFill>
                <a:latin typeface="Arial"/>
                <a:cs typeface="Arial"/>
              </a:rPr>
              <a:t>segment</a:t>
            </a:r>
            <a:r>
              <a:rPr sz="2600" spc="-20" dirty="0">
                <a:solidFill>
                  <a:srgbClr val="006666"/>
                </a:solidFill>
                <a:latin typeface="Arial"/>
                <a:cs typeface="Arial"/>
              </a:rPr>
              <a:t> </a:t>
            </a:r>
            <a:r>
              <a:rPr sz="2600" dirty="0">
                <a:solidFill>
                  <a:srgbClr val="006666"/>
                </a:solidFill>
                <a:latin typeface="Arial"/>
                <a:cs typeface="Arial"/>
              </a:rPr>
              <a:t>length</a:t>
            </a:r>
            <a:endParaRPr sz="2600" dirty="0">
              <a:latin typeface="Arial"/>
              <a:cs typeface="Arial"/>
            </a:endParaRPr>
          </a:p>
          <a:p>
            <a:pPr marL="413384" marR="421005">
              <a:lnSpc>
                <a:spcPct val="100000"/>
              </a:lnSpc>
              <a:spcBef>
                <a:spcPts val="620"/>
              </a:spcBef>
            </a:pPr>
            <a:r>
              <a:rPr sz="2600" u="sng" dirty="0">
                <a:solidFill>
                  <a:srgbClr val="006666"/>
                </a:solidFill>
                <a:latin typeface="Arial"/>
                <a:cs typeface="Arial"/>
              </a:rPr>
              <a:t>user privileges</a:t>
            </a:r>
            <a:r>
              <a:rPr sz="2600" dirty="0">
                <a:solidFill>
                  <a:srgbClr val="006666"/>
                </a:solidFill>
                <a:latin typeface="Arial"/>
                <a:cs typeface="Arial"/>
              </a:rPr>
              <a:t> on </a:t>
            </a:r>
            <a:r>
              <a:rPr sz="2600" spc="-5" dirty="0">
                <a:solidFill>
                  <a:srgbClr val="006666"/>
                </a:solidFill>
                <a:latin typeface="Arial"/>
                <a:cs typeface="Arial"/>
              </a:rPr>
              <a:t>the </a:t>
            </a:r>
            <a:r>
              <a:rPr sz="2600" dirty="0">
                <a:solidFill>
                  <a:srgbClr val="006666"/>
                </a:solidFill>
                <a:latin typeface="Arial"/>
                <a:cs typeface="Arial"/>
              </a:rPr>
              <a:t>segment: read,</a:t>
            </a:r>
            <a:r>
              <a:rPr sz="2600" spc="-55" dirty="0">
                <a:solidFill>
                  <a:srgbClr val="006666"/>
                </a:solidFill>
                <a:latin typeface="Arial"/>
                <a:cs typeface="Arial"/>
              </a:rPr>
              <a:t> </a:t>
            </a:r>
            <a:r>
              <a:rPr sz="2600" dirty="0">
                <a:solidFill>
                  <a:srgbClr val="006666"/>
                </a:solidFill>
                <a:latin typeface="Arial"/>
                <a:cs typeface="Arial"/>
              </a:rPr>
              <a:t>write,  execute</a:t>
            </a:r>
            <a:endParaRPr sz="2600" dirty="0">
              <a:latin typeface="Arial"/>
              <a:cs typeface="Arial"/>
            </a:endParaRPr>
          </a:p>
          <a:p>
            <a:pPr marL="812800" marR="5080">
              <a:lnSpc>
                <a:spcPct val="99800"/>
              </a:lnSpc>
              <a:spcBef>
                <a:spcPts val="595"/>
              </a:spcBef>
            </a:pPr>
            <a:r>
              <a:rPr sz="2400" dirty="0">
                <a:solidFill>
                  <a:srgbClr val="006666"/>
                </a:solidFill>
                <a:latin typeface="Arial"/>
                <a:cs typeface="Arial"/>
              </a:rPr>
              <a:t>If, </a:t>
            </a:r>
            <a:r>
              <a:rPr sz="2400" spc="-5" dirty="0">
                <a:solidFill>
                  <a:srgbClr val="006666"/>
                </a:solidFill>
                <a:latin typeface="Arial"/>
                <a:cs typeface="Arial"/>
              </a:rPr>
              <a:t>when calculating </a:t>
            </a:r>
            <a:r>
              <a:rPr sz="2400" dirty="0">
                <a:solidFill>
                  <a:srgbClr val="006666"/>
                </a:solidFill>
                <a:latin typeface="Arial"/>
                <a:cs typeface="Arial"/>
              </a:rPr>
              <a:t>the </a:t>
            </a:r>
            <a:r>
              <a:rPr sz="2400" spc="-5" dirty="0">
                <a:solidFill>
                  <a:srgbClr val="006666"/>
                </a:solidFill>
                <a:latin typeface="Arial"/>
                <a:cs typeface="Arial"/>
              </a:rPr>
              <a:t>address, </a:t>
            </a:r>
            <a:r>
              <a:rPr sz="2400" dirty="0">
                <a:solidFill>
                  <a:srgbClr val="006666"/>
                </a:solidFill>
                <a:latin typeface="Arial"/>
                <a:cs typeface="Arial"/>
              </a:rPr>
              <a:t>it </a:t>
            </a:r>
            <a:r>
              <a:rPr sz="2400" spc="-5" dirty="0">
                <a:solidFill>
                  <a:srgbClr val="006666"/>
                </a:solidFill>
                <a:latin typeface="Arial"/>
                <a:cs typeface="Arial"/>
              </a:rPr>
              <a:t>is found </a:t>
            </a:r>
            <a:r>
              <a:rPr sz="2400" dirty="0">
                <a:solidFill>
                  <a:srgbClr val="006666"/>
                </a:solidFill>
                <a:latin typeface="Arial"/>
                <a:cs typeface="Arial"/>
              </a:rPr>
              <a:t>that  the </a:t>
            </a:r>
            <a:r>
              <a:rPr sz="2400" spc="-5" dirty="0">
                <a:solidFill>
                  <a:srgbClr val="006666"/>
                </a:solidFill>
                <a:latin typeface="Arial"/>
                <a:cs typeface="Arial"/>
              </a:rPr>
              <a:t>user does </a:t>
            </a:r>
            <a:r>
              <a:rPr sz="2400" dirty="0">
                <a:solidFill>
                  <a:srgbClr val="006666"/>
                </a:solidFill>
                <a:latin typeface="Arial"/>
                <a:cs typeface="Arial"/>
              </a:rPr>
              <a:t>not </a:t>
            </a:r>
            <a:r>
              <a:rPr sz="2400" spc="-5" dirty="0">
                <a:solidFill>
                  <a:srgbClr val="006666"/>
                </a:solidFill>
                <a:latin typeface="Arial"/>
                <a:cs typeface="Arial"/>
              </a:rPr>
              <a:t>have </a:t>
            </a:r>
            <a:r>
              <a:rPr sz="2400" dirty="0">
                <a:solidFill>
                  <a:srgbClr val="006666"/>
                </a:solidFill>
                <a:latin typeface="Arial"/>
                <a:cs typeface="Arial"/>
              </a:rPr>
              <a:t>access  </a:t>
            </a:r>
            <a:r>
              <a:rPr sz="2400" spc="210" dirty="0">
                <a:solidFill>
                  <a:srgbClr val="006666"/>
                </a:solidFill>
                <a:latin typeface="Arial"/>
                <a:cs typeface="Arial"/>
              </a:rPr>
              <a:t>rights</a:t>
            </a:r>
            <a:r>
              <a:rPr lang="en-CA" sz="2400" spc="210" dirty="0">
                <a:solidFill>
                  <a:srgbClr val="006666"/>
                </a:solidFill>
                <a:latin typeface="Arial"/>
                <a:cs typeface="Arial"/>
                <a:sym typeface="Wingdings" panose="05000000000000000000" pitchFamily="2" charset="2"/>
              </a:rPr>
              <a:t></a:t>
            </a:r>
            <a:r>
              <a:rPr sz="2400" spc="210" dirty="0">
                <a:solidFill>
                  <a:srgbClr val="006666"/>
                </a:solidFill>
                <a:latin typeface="Arial"/>
                <a:cs typeface="Arial"/>
              </a:rPr>
              <a:t>interruption</a:t>
            </a:r>
            <a:endParaRPr sz="2400" dirty="0">
              <a:latin typeface="Arial"/>
              <a:cs typeface="Arial"/>
            </a:endParaRPr>
          </a:p>
          <a:p>
            <a:pPr marL="812800" marR="22225">
              <a:lnSpc>
                <a:spcPct val="100000"/>
              </a:lnSpc>
              <a:spcBef>
                <a:spcPts val="590"/>
              </a:spcBef>
            </a:pPr>
            <a:r>
              <a:rPr sz="2400" spc="-5" dirty="0">
                <a:solidFill>
                  <a:srgbClr val="006666"/>
                </a:solidFill>
                <a:latin typeface="Arial"/>
                <a:cs typeface="Arial"/>
              </a:rPr>
              <a:t>this information can therefore </a:t>
            </a:r>
            <a:r>
              <a:rPr sz="2400" dirty="0">
                <a:solidFill>
                  <a:srgbClr val="006666"/>
                </a:solidFill>
                <a:latin typeface="Arial"/>
                <a:cs typeface="Arial"/>
              </a:rPr>
              <a:t>vary from </a:t>
            </a:r>
            <a:r>
              <a:rPr sz="2400" spc="-5" dirty="0">
                <a:solidFill>
                  <a:srgbClr val="006666"/>
                </a:solidFill>
                <a:latin typeface="Arial"/>
                <a:cs typeface="Arial"/>
              </a:rPr>
              <a:t>user </a:t>
            </a:r>
            <a:r>
              <a:rPr sz="2400" dirty="0">
                <a:solidFill>
                  <a:srgbClr val="006666"/>
                </a:solidFill>
                <a:latin typeface="Arial"/>
                <a:cs typeface="Arial"/>
              </a:rPr>
              <a:t>to  </a:t>
            </a:r>
            <a:r>
              <a:rPr sz="2400" spc="-5" dirty="0">
                <a:solidFill>
                  <a:srgbClr val="006666"/>
                </a:solidFill>
                <a:latin typeface="Arial"/>
                <a:cs typeface="Arial"/>
              </a:rPr>
              <a:t>user, in relation </a:t>
            </a:r>
            <a:r>
              <a:rPr sz="2400" dirty="0">
                <a:solidFill>
                  <a:srgbClr val="006666"/>
                </a:solidFill>
                <a:latin typeface="Arial"/>
                <a:cs typeface="Arial"/>
              </a:rPr>
              <a:t>to the </a:t>
            </a:r>
            <a:r>
              <a:rPr sz="2400" spc="-5" dirty="0">
                <a:solidFill>
                  <a:srgbClr val="006666"/>
                </a:solidFill>
                <a:latin typeface="Arial"/>
                <a:cs typeface="Arial"/>
              </a:rPr>
              <a:t>same</a:t>
            </a:r>
            <a:r>
              <a:rPr sz="2400" dirty="0">
                <a:solidFill>
                  <a:srgbClr val="006666"/>
                </a:solidFill>
                <a:latin typeface="Arial"/>
                <a:cs typeface="Arial"/>
              </a:rPr>
              <a:t> segment!</a:t>
            </a:r>
            <a:endParaRPr sz="2400" dirty="0">
              <a:latin typeface="Arial"/>
              <a:cs typeface="Arial"/>
            </a:endParaRP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7</a:t>
            </a: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44</a:t>
            </a:fld>
            <a:endParaRPr dirty="0"/>
          </a:p>
        </p:txBody>
      </p:sp>
      <p:graphicFrame>
        <p:nvGraphicFramePr>
          <p:cNvPr id="10" name="object 10"/>
          <p:cNvGraphicFramePr>
            <a:graphicFrameLocks noGrp="1"/>
          </p:cNvGraphicFramePr>
          <p:nvPr>
            <p:extLst>
              <p:ext uri="{D42A27DB-BD31-4B8C-83A1-F6EECF244321}">
                <p14:modId xmlns:p14="http://schemas.microsoft.com/office/powerpoint/2010/main" val="3732566948"/>
              </p:ext>
            </p:extLst>
          </p:nvPr>
        </p:nvGraphicFramePr>
        <p:xfrm>
          <a:off x="1638300" y="5734764"/>
          <a:ext cx="5867400" cy="841375"/>
        </p:xfrm>
        <a:graphic>
          <a:graphicData uri="http://schemas.openxmlformats.org/drawingml/2006/table">
            <a:tbl>
              <a:tblPr firstRow="1" bandRow="1">
                <a:tableStyleId>{2D5ABB26-0587-4C30-8999-92F81FD0307C}</a:tableStyleId>
              </a:tblPr>
              <a:tblGrid>
                <a:gridCol w="16002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2819400">
                  <a:extLst>
                    <a:ext uri="{9D8B030D-6E8A-4147-A177-3AD203B41FA5}">
                      <a16:colId xmlns:a16="http://schemas.microsoft.com/office/drawing/2014/main" val="20002"/>
                    </a:ext>
                  </a:extLst>
                </a:gridCol>
              </a:tblGrid>
              <a:tr h="685800">
                <a:tc>
                  <a:txBody>
                    <a:bodyPr/>
                    <a:lstStyle/>
                    <a:p>
                      <a:pPr marL="519430">
                        <a:lnSpc>
                          <a:spcPct val="100000"/>
                        </a:lnSpc>
                        <a:spcBef>
                          <a:spcPts val="865"/>
                        </a:spcBef>
                      </a:pPr>
                      <a:r>
                        <a:rPr sz="2400" spc="-5" dirty="0">
                          <a:solidFill>
                            <a:srgbClr val="009999"/>
                          </a:solidFill>
                          <a:latin typeface="Liberation Sans Narrow"/>
                          <a:cs typeface="Liberation Sans Narrow"/>
                        </a:rPr>
                        <a:t>limit</a:t>
                      </a:r>
                      <a:endParaRPr sz="2400">
                        <a:latin typeface="Liberation Sans Narrow"/>
                        <a:cs typeface="Liberation Sans Narrow"/>
                      </a:endParaRPr>
                    </a:p>
                  </a:txBody>
                  <a:tcPr marL="0" marR="0" marT="109855" marB="0">
                    <a:lnL w="38100">
                      <a:solidFill>
                        <a:srgbClr val="009999"/>
                      </a:solidFill>
                      <a:prstDash val="solid"/>
                    </a:lnL>
                    <a:lnR w="38100">
                      <a:solidFill>
                        <a:srgbClr val="009999"/>
                      </a:solidFill>
                      <a:prstDash val="solid"/>
                    </a:lnR>
                    <a:lnT w="38100">
                      <a:solidFill>
                        <a:srgbClr val="009999"/>
                      </a:solidFill>
                      <a:prstDash val="solid"/>
                    </a:lnT>
                    <a:lnB w="38100">
                      <a:solidFill>
                        <a:srgbClr val="009999"/>
                      </a:solidFill>
                      <a:prstDash val="solid"/>
                    </a:lnB>
                    <a:solidFill>
                      <a:srgbClr val="CCEBFF"/>
                    </a:solidFill>
                  </a:tcPr>
                </a:tc>
                <a:tc>
                  <a:txBody>
                    <a:bodyPr/>
                    <a:lstStyle/>
                    <a:p>
                      <a:pPr marL="392430">
                        <a:lnSpc>
                          <a:spcPct val="100000"/>
                        </a:lnSpc>
                        <a:spcBef>
                          <a:spcPts val="865"/>
                        </a:spcBef>
                      </a:pPr>
                      <a:r>
                        <a:rPr sz="2400" spc="-5" dirty="0">
                          <a:solidFill>
                            <a:srgbClr val="009999"/>
                          </a:solidFill>
                          <a:latin typeface="Liberation Sans Narrow"/>
                          <a:cs typeface="Liberation Sans Narrow"/>
                        </a:rPr>
                        <a:t>base</a:t>
                      </a:r>
                      <a:endParaRPr sz="2400" dirty="0">
                        <a:latin typeface="Liberation Sans Narrow"/>
                        <a:cs typeface="Liberation Sans Narrow"/>
                      </a:endParaRPr>
                    </a:p>
                  </a:txBody>
                  <a:tcPr marL="0" marR="0" marT="109855" marB="0">
                    <a:lnL w="38100">
                      <a:solidFill>
                        <a:srgbClr val="009999"/>
                      </a:solidFill>
                      <a:prstDash val="solid"/>
                    </a:lnL>
                    <a:lnR w="38100">
                      <a:solidFill>
                        <a:srgbClr val="009999"/>
                      </a:solidFill>
                      <a:prstDash val="solid"/>
                    </a:lnR>
                    <a:lnT w="38100">
                      <a:solidFill>
                        <a:srgbClr val="009999"/>
                      </a:solidFill>
                      <a:prstDash val="solid"/>
                    </a:lnT>
                    <a:lnB w="38100">
                      <a:solidFill>
                        <a:srgbClr val="009999"/>
                      </a:solidFill>
                      <a:prstDash val="solid"/>
                    </a:lnB>
                    <a:solidFill>
                      <a:srgbClr val="CCEBFF"/>
                    </a:solidFill>
                  </a:tcPr>
                </a:tc>
                <a:tc>
                  <a:txBody>
                    <a:bodyPr/>
                    <a:lstStyle/>
                    <a:p>
                      <a:pPr marL="457834">
                        <a:lnSpc>
                          <a:spcPct val="100000"/>
                        </a:lnSpc>
                        <a:spcBef>
                          <a:spcPts val="865"/>
                        </a:spcBef>
                      </a:pPr>
                      <a:r>
                        <a:rPr sz="2400" dirty="0">
                          <a:solidFill>
                            <a:srgbClr val="009999"/>
                          </a:solidFill>
                          <a:latin typeface="Liberation Sans Narrow"/>
                          <a:cs typeface="Liberation Sans Narrow"/>
                        </a:rPr>
                        <a:t>read, write,</a:t>
                      </a:r>
                      <a:r>
                        <a:rPr sz="2400" spc="-30" dirty="0">
                          <a:solidFill>
                            <a:srgbClr val="009999"/>
                          </a:solidFill>
                          <a:latin typeface="Liberation Sans Narrow"/>
                          <a:cs typeface="Liberation Sans Narrow"/>
                        </a:rPr>
                        <a:t> </a:t>
                      </a:r>
                      <a:r>
                        <a:rPr sz="2400" spc="-10" dirty="0">
                          <a:solidFill>
                            <a:srgbClr val="009999"/>
                          </a:solidFill>
                          <a:latin typeface="Liberation Sans Narrow"/>
                          <a:cs typeface="Liberation Sans Narrow"/>
                        </a:rPr>
                        <a:t>execute?</a:t>
                      </a:r>
                      <a:endParaRPr sz="2400" dirty="0">
                        <a:latin typeface="Liberation Sans Narrow"/>
                        <a:cs typeface="Liberation Sans Narrow"/>
                      </a:endParaRPr>
                    </a:p>
                  </a:txBody>
                  <a:tcPr marL="0" marR="0" marT="109855" marB="0">
                    <a:lnL w="38100">
                      <a:solidFill>
                        <a:srgbClr val="009999"/>
                      </a:solidFill>
                      <a:prstDash val="solid"/>
                    </a:lnL>
                    <a:lnR w="38100">
                      <a:solidFill>
                        <a:srgbClr val="009999"/>
                      </a:solidFill>
                      <a:prstDash val="solid"/>
                    </a:lnR>
                    <a:lnT w="38100">
                      <a:solidFill>
                        <a:srgbClr val="009999"/>
                      </a:solidFill>
                      <a:prstDash val="solid"/>
                    </a:lnT>
                    <a:lnB w="38100">
                      <a:solidFill>
                        <a:srgbClr val="009999"/>
                      </a:solidFill>
                      <a:prstDash val="solid"/>
                    </a:lnB>
                    <a:solidFill>
                      <a:srgbClr val="CCEBFF"/>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5381625" cy="514350"/>
          </a:xfrm>
          <a:prstGeom prst="rect">
            <a:avLst/>
          </a:prstGeom>
        </p:spPr>
        <p:txBody>
          <a:bodyPr vert="horz" wrap="square" lIns="0" tIns="13335" rIns="0" bIns="0" rtlCol="0">
            <a:spAutoFit/>
          </a:bodyPr>
          <a:lstStyle/>
          <a:p>
            <a:pPr marL="12700">
              <a:lnSpc>
                <a:spcPct val="100000"/>
              </a:lnSpc>
              <a:spcBef>
                <a:spcPts val="105"/>
              </a:spcBef>
            </a:pPr>
            <a:r>
              <a:rPr dirty="0"/>
              <a:t>Simple segmentation</a:t>
            </a:r>
            <a:r>
              <a:rPr spc="-130" dirty="0"/>
              <a:t> </a:t>
            </a:r>
            <a:r>
              <a:rPr dirty="0"/>
              <a:t>assessment</a:t>
            </a:r>
          </a:p>
        </p:txBody>
      </p:sp>
      <p:sp>
        <p:nvSpPr>
          <p:cNvPr id="4" name="object 4"/>
          <p:cNvSpPr/>
          <p:nvPr/>
        </p:nvSpPr>
        <p:spPr>
          <a:xfrm>
            <a:off x="1121054" y="1792858"/>
            <a:ext cx="164591" cy="16763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578228" y="2090039"/>
            <a:ext cx="243840" cy="252984"/>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1578228" y="2456052"/>
            <a:ext cx="243840" cy="252984"/>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578228" y="2821813"/>
            <a:ext cx="243840" cy="252984"/>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1578228" y="3187573"/>
            <a:ext cx="243840" cy="252984"/>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1121054" y="3621913"/>
            <a:ext cx="164591" cy="167639"/>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1578228" y="3919473"/>
            <a:ext cx="243840" cy="252983"/>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2035429" y="4298950"/>
            <a:ext cx="188975" cy="196595"/>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1121054" y="4682997"/>
            <a:ext cx="164591" cy="167639"/>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2035429" y="5676900"/>
            <a:ext cx="213360" cy="219456"/>
          </a:xfrm>
          <a:prstGeom prst="rect">
            <a:avLst/>
          </a:prstGeom>
          <a:blipFill>
            <a:blip r:embed="rId6" cstate="print"/>
            <a:stretch>
              <a:fillRect/>
            </a:stretch>
          </a:blipFill>
        </p:spPr>
        <p:txBody>
          <a:bodyPr wrap="square" lIns="0" tIns="0" rIns="0" bIns="0" rtlCol="0"/>
          <a:lstStyle/>
          <a:p>
            <a:endParaRPr/>
          </a:p>
        </p:txBody>
      </p:sp>
      <p:sp>
        <p:nvSpPr>
          <p:cNvPr id="14" name="object 14"/>
          <p:cNvSpPr txBox="1"/>
          <p:nvPr/>
        </p:nvSpPr>
        <p:spPr>
          <a:xfrm>
            <a:off x="1451228" y="1600936"/>
            <a:ext cx="6661784" cy="4318000"/>
          </a:xfrm>
          <a:prstGeom prst="rect">
            <a:avLst/>
          </a:prstGeom>
        </p:spPr>
        <p:txBody>
          <a:bodyPr vert="horz" wrap="square" lIns="0" tIns="73660" rIns="0" bIns="0" rtlCol="0">
            <a:spAutoFit/>
          </a:bodyPr>
          <a:lstStyle/>
          <a:p>
            <a:pPr marL="12700">
              <a:lnSpc>
                <a:spcPct val="100000"/>
              </a:lnSpc>
              <a:spcBef>
                <a:spcPts val="580"/>
              </a:spcBef>
            </a:pPr>
            <a:r>
              <a:rPr sz="2000" b="1" dirty="0">
                <a:solidFill>
                  <a:srgbClr val="006666"/>
                </a:solidFill>
                <a:latin typeface="Arial"/>
                <a:cs typeface="Arial"/>
              </a:rPr>
              <a:t>Advantages: The memory allocation unit</a:t>
            </a:r>
            <a:r>
              <a:rPr sz="2000" b="1" spc="-120" dirty="0">
                <a:solidFill>
                  <a:srgbClr val="006666"/>
                </a:solidFill>
                <a:latin typeface="Arial"/>
                <a:cs typeface="Arial"/>
              </a:rPr>
              <a:t> </a:t>
            </a:r>
            <a:r>
              <a:rPr sz="2000" b="1" dirty="0">
                <a:solidFill>
                  <a:srgbClr val="006666"/>
                </a:solidFill>
                <a:latin typeface="Arial"/>
                <a:cs typeface="Arial"/>
              </a:rPr>
              <a:t>is</a:t>
            </a:r>
            <a:endParaRPr sz="2000" dirty="0">
              <a:latin typeface="Arial"/>
              <a:cs typeface="Arial"/>
            </a:endParaRPr>
          </a:p>
          <a:p>
            <a:pPr marL="483234">
              <a:lnSpc>
                <a:spcPct val="100000"/>
              </a:lnSpc>
              <a:spcBef>
                <a:spcPts val="480"/>
              </a:spcBef>
            </a:pPr>
            <a:r>
              <a:rPr sz="2000" dirty="0">
                <a:solidFill>
                  <a:srgbClr val="006666"/>
                </a:solidFill>
                <a:latin typeface="Arial"/>
                <a:cs typeface="Arial"/>
              </a:rPr>
              <a:t>smaller than the whole</a:t>
            </a:r>
            <a:r>
              <a:rPr sz="2000" spc="-80" dirty="0">
                <a:solidFill>
                  <a:srgbClr val="006666"/>
                </a:solidFill>
                <a:latin typeface="Arial"/>
                <a:cs typeface="Arial"/>
              </a:rPr>
              <a:t> </a:t>
            </a:r>
            <a:r>
              <a:rPr sz="2000" dirty="0">
                <a:solidFill>
                  <a:srgbClr val="006666"/>
                </a:solidFill>
                <a:latin typeface="Arial"/>
                <a:cs typeface="Arial"/>
              </a:rPr>
              <a:t>program</a:t>
            </a:r>
            <a:endParaRPr sz="2000" dirty="0">
              <a:latin typeface="Arial"/>
              <a:cs typeface="Arial"/>
            </a:endParaRPr>
          </a:p>
          <a:p>
            <a:pPr marL="413384" marR="1540510" indent="69850">
              <a:lnSpc>
                <a:spcPct val="120000"/>
              </a:lnSpc>
            </a:pPr>
            <a:r>
              <a:rPr sz="2000" dirty="0">
                <a:solidFill>
                  <a:srgbClr val="006666"/>
                </a:solidFill>
                <a:latin typeface="Arial"/>
                <a:cs typeface="Arial"/>
              </a:rPr>
              <a:t>a logical </a:t>
            </a:r>
            <a:r>
              <a:rPr sz="2000" spc="-5" dirty="0">
                <a:solidFill>
                  <a:srgbClr val="006666"/>
                </a:solidFill>
                <a:latin typeface="Arial"/>
                <a:cs typeface="Arial"/>
              </a:rPr>
              <a:t>entity </a:t>
            </a:r>
            <a:r>
              <a:rPr sz="2000" dirty="0">
                <a:solidFill>
                  <a:srgbClr val="006666"/>
                </a:solidFill>
                <a:latin typeface="Arial"/>
                <a:cs typeface="Arial"/>
              </a:rPr>
              <a:t>known by the</a:t>
            </a:r>
            <a:r>
              <a:rPr sz="2000" spc="-105" dirty="0">
                <a:solidFill>
                  <a:srgbClr val="006666"/>
                </a:solidFill>
                <a:latin typeface="Arial"/>
                <a:cs typeface="Arial"/>
              </a:rPr>
              <a:t> </a:t>
            </a:r>
            <a:r>
              <a:rPr sz="2000" dirty="0">
                <a:solidFill>
                  <a:srgbClr val="006666"/>
                </a:solidFill>
                <a:latin typeface="Arial"/>
                <a:cs typeface="Arial"/>
              </a:rPr>
              <a:t>programmer  segments can change places in</a:t>
            </a:r>
            <a:r>
              <a:rPr sz="2000" spc="-130" dirty="0">
                <a:solidFill>
                  <a:srgbClr val="006666"/>
                </a:solidFill>
                <a:latin typeface="Arial"/>
                <a:cs typeface="Arial"/>
              </a:rPr>
              <a:t> </a:t>
            </a:r>
            <a:r>
              <a:rPr sz="2000" dirty="0">
                <a:solidFill>
                  <a:srgbClr val="006666"/>
                </a:solidFill>
                <a:latin typeface="Arial"/>
                <a:cs typeface="Arial"/>
              </a:rPr>
              <a:t>memory</a:t>
            </a:r>
            <a:endParaRPr sz="2000" dirty="0">
              <a:latin typeface="Arial"/>
              <a:cs typeface="Arial"/>
            </a:endParaRPr>
          </a:p>
          <a:p>
            <a:pPr marL="413384">
              <a:lnSpc>
                <a:spcPct val="100000"/>
              </a:lnSpc>
              <a:spcBef>
                <a:spcPts val="480"/>
              </a:spcBef>
            </a:pPr>
            <a:r>
              <a:rPr sz="2000" dirty="0">
                <a:solidFill>
                  <a:srgbClr val="006666"/>
                </a:solidFill>
                <a:latin typeface="Arial"/>
                <a:cs typeface="Arial"/>
              </a:rPr>
              <a:t>protecting and sharing segments is easy (in</a:t>
            </a:r>
            <a:r>
              <a:rPr sz="2000" spc="-175" dirty="0">
                <a:solidFill>
                  <a:srgbClr val="006666"/>
                </a:solidFill>
                <a:latin typeface="Arial"/>
                <a:cs typeface="Arial"/>
              </a:rPr>
              <a:t> </a:t>
            </a:r>
            <a:r>
              <a:rPr sz="2000" dirty="0">
                <a:solidFill>
                  <a:srgbClr val="006666"/>
                </a:solidFill>
                <a:latin typeface="Arial"/>
                <a:cs typeface="Arial"/>
              </a:rPr>
              <a:t>principle)</a:t>
            </a:r>
            <a:endParaRPr lang="en-CA" sz="2000" dirty="0">
              <a:latin typeface="Arial"/>
              <a:cs typeface="Arial"/>
            </a:endParaRPr>
          </a:p>
          <a:p>
            <a:pPr marL="12700">
              <a:lnSpc>
                <a:spcPct val="100000"/>
              </a:lnSpc>
              <a:spcBef>
                <a:spcPts val="480"/>
              </a:spcBef>
            </a:pPr>
            <a:r>
              <a:rPr sz="2000" b="1" dirty="0">
                <a:solidFill>
                  <a:srgbClr val="006666"/>
                </a:solidFill>
                <a:latin typeface="Arial"/>
                <a:cs typeface="Arial"/>
              </a:rPr>
              <a:t>Disadvantage: the problem of </a:t>
            </a:r>
            <a:r>
              <a:rPr sz="2000" b="1" spc="-5" dirty="0">
                <a:solidFill>
                  <a:srgbClr val="006666"/>
                </a:solidFill>
                <a:latin typeface="Arial"/>
                <a:cs typeface="Arial"/>
              </a:rPr>
              <a:t>dynamic</a:t>
            </a:r>
            <a:r>
              <a:rPr sz="2000" b="1" spc="-85" dirty="0">
                <a:solidFill>
                  <a:srgbClr val="006666"/>
                </a:solidFill>
                <a:latin typeface="Arial"/>
                <a:cs typeface="Arial"/>
              </a:rPr>
              <a:t> </a:t>
            </a:r>
            <a:r>
              <a:rPr sz="2000" b="1" dirty="0">
                <a:solidFill>
                  <a:srgbClr val="006666"/>
                </a:solidFill>
                <a:latin typeface="Arial"/>
                <a:cs typeface="Arial"/>
              </a:rPr>
              <a:t>partitions:</a:t>
            </a:r>
            <a:endParaRPr sz="2000" dirty="0">
              <a:latin typeface="Arial"/>
              <a:cs typeface="Arial"/>
            </a:endParaRPr>
          </a:p>
          <a:p>
            <a:pPr marL="413384">
              <a:lnSpc>
                <a:spcPct val="100000"/>
              </a:lnSpc>
              <a:spcBef>
                <a:spcPts val="484"/>
              </a:spcBef>
            </a:pPr>
            <a:r>
              <a:rPr sz="2000" dirty="0">
                <a:solidFill>
                  <a:srgbClr val="006666"/>
                </a:solidFill>
                <a:latin typeface="Arial"/>
                <a:cs typeface="Arial"/>
              </a:rPr>
              <a:t>External fragmentation is not</a:t>
            </a:r>
            <a:r>
              <a:rPr sz="2000" spc="-90" dirty="0">
                <a:solidFill>
                  <a:srgbClr val="006666"/>
                </a:solidFill>
                <a:latin typeface="Arial"/>
                <a:cs typeface="Arial"/>
              </a:rPr>
              <a:t> </a:t>
            </a:r>
            <a:r>
              <a:rPr sz="2000" dirty="0">
                <a:solidFill>
                  <a:srgbClr val="006666"/>
                </a:solidFill>
                <a:latin typeface="Arial"/>
                <a:cs typeface="Arial"/>
              </a:rPr>
              <a:t>eliminated:</a:t>
            </a:r>
            <a:endParaRPr sz="2000" dirty="0">
              <a:latin typeface="Arial"/>
              <a:cs typeface="Arial"/>
            </a:endParaRPr>
          </a:p>
          <a:p>
            <a:pPr marL="812800">
              <a:lnSpc>
                <a:spcPct val="100000"/>
              </a:lnSpc>
              <a:spcBef>
                <a:spcPts val="439"/>
              </a:spcBef>
            </a:pPr>
            <a:r>
              <a:rPr sz="1800" spc="-5" dirty="0">
                <a:solidFill>
                  <a:srgbClr val="006666"/>
                </a:solidFill>
                <a:latin typeface="Arial"/>
                <a:cs typeface="Arial"/>
              </a:rPr>
              <a:t>holes in </a:t>
            </a:r>
            <a:r>
              <a:rPr sz="1800" spc="-25" dirty="0">
                <a:solidFill>
                  <a:srgbClr val="006666"/>
                </a:solidFill>
                <a:latin typeface="Arial"/>
                <a:cs typeface="Arial"/>
              </a:rPr>
              <a:t>memory,</a:t>
            </a:r>
            <a:r>
              <a:rPr sz="1800" spc="30" dirty="0">
                <a:solidFill>
                  <a:srgbClr val="006666"/>
                </a:solidFill>
                <a:latin typeface="Arial"/>
                <a:cs typeface="Arial"/>
              </a:rPr>
              <a:t> </a:t>
            </a:r>
            <a:r>
              <a:rPr sz="1800" spc="-5" dirty="0">
                <a:solidFill>
                  <a:srgbClr val="006666"/>
                </a:solidFill>
                <a:latin typeface="Arial"/>
                <a:cs typeface="Arial"/>
              </a:rPr>
              <a:t>compression?</a:t>
            </a:r>
            <a:endParaRPr sz="1800" dirty="0">
              <a:latin typeface="Arial"/>
              <a:cs typeface="Arial"/>
            </a:endParaRPr>
          </a:p>
          <a:p>
            <a:pPr marL="12700" marR="5080">
              <a:lnSpc>
                <a:spcPct val="100000"/>
              </a:lnSpc>
              <a:spcBef>
                <a:spcPts val="470"/>
              </a:spcBef>
            </a:pPr>
            <a:r>
              <a:rPr sz="2000" b="1" dirty="0">
                <a:solidFill>
                  <a:srgbClr val="006666"/>
                </a:solidFill>
                <a:latin typeface="Arial"/>
                <a:cs typeface="Arial"/>
              </a:rPr>
              <a:t>Another solution is to try to </a:t>
            </a:r>
            <a:r>
              <a:rPr sz="2000" b="1" spc="-5" dirty="0">
                <a:solidFill>
                  <a:srgbClr val="006666"/>
                </a:solidFill>
                <a:latin typeface="Arial"/>
                <a:cs typeface="Arial"/>
              </a:rPr>
              <a:t>simplify </a:t>
            </a:r>
            <a:r>
              <a:rPr sz="2000" b="1" dirty="0">
                <a:solidFill>
                  <a:srgbClr val="006666"/>
                </a:solidFill>
                <a:latin typeface="Arial"/>
                <a:cs typeface="Arial"/>
              </a:rPr>
              <a:t>the mechanism</a:t>
            </a:r>
            <a:r>
              <a:rPr sz="2000" b="1" spc="-180" dirty="0">
                <a:solidFill>
                  <a:srgbClr val="006666"/>
                </a:solidFill>
                <a:latin typeface="Arial"/>
                <a:cs typeface="Arial"/>
              </a:rPr>
              <a:t> </a:t>
            </a:r>
            <a:r>
              <a:rPr sz="2000" b="1" dirty="0">
                <a:solidFill>
                  <a:srgbClr val="006666"/>
                </a:solidFill>
                <a:latin typeface="Arial"/>
                <a:cs typeface="Arial"/>
              </a:rPr>
              <a:t>by  using memory allocation units of equal</a:t>
            </a:r>
            <a:r>
              <a:rPr sz="2000" b="1" spc="-135" dirty="0">
                <a:solidFill>
                  <a:srgbClr val="006666"/>
                </a:solidFill>
                <a:latin typeface="Arial"/>
                <a:cs typeface="Arial"/>
              </a:rPr>
              <a:t> </a:t>
            </a:r>
            <a:r>
              <a:rPr sz="2000" b="1" dirty="0">
                <a:solidFill>
                  <a:srgbClr val="006666"/>
                </a:solidFill>
                <a:latin typeface="Arial"/>
                <a:cs typeface="Arial"/>
              </a:rPr>
              <a:t>sizes.</a:t>
            </a:r>
            <a:endParaRPr sz="2000" dirty="0">
              <a:latin typeface="Arial"/>
              <a:cs typeface="Arial"/>
            </a:endParaRPr>
          </a:p>
          <a:p>
            <a:pPr>
              <a:lnSpc>
                <a:spcPct val="100000"/>
              </a:lnSpc>
              <a:spcBef>
                <a:spcPts val="25"/>
              </a:spcBef>
            </a:pPr>
            <a:endParaRPr sz="2900" dirty="0">
              <a:latin typeface="Arial"/>
              <a:cs typeface="Arial"/>
            </a:endParaRPr>
          </a:p>
          <a:p>
            <a:pPr marL="812800">
              <a:lnSpc>
                <a:spcPct val="100000"/>
              </a:lnSpc>
            </a:pPr>
            <a:r>
              <a:rPr sz="2000" b="1" spc="-25" dirty="0">
                <a:solidFill>
                  <a:srgbClr val="006666"/>
                </a:solidFill>
                <a:latin typeface="Arial"/>
                <a:cs typeface="Arial"/>
              </a:rPr>
              <a:t>PAGING</a:t>
            </a:r>
            <a:endParaRPr sz="2000" dirty="0">
              <a:latin typeface="Arial"/>
              <a:cs typeface="Arial"/>
            </a:endParaRPr>
          </a:p>
        </p:txBody>
      </p:sp>
      <p:sp>
        <p:nvSpPr>
          <p:cNvPr id="15" name="object 15"/>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7</a:t>
            </a: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45</a:t>
            </a:fld>
            <a:endParaRPr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5178425" cy="514350"/>
          </a:xfrm>
          <a:prstGeom prst="rect">
            <a:avLst/>
          </a:prstGeom>
        </p:spPr>
        <p:txBody>
          <a:bodyPr vert="horz" wrap="square" lIns="0" tIns="13335" rIns="0" bIns="0" rtlCol="0">
            <a:spAutoFit/>
          </a:bodyPr>
          <a:lstStyle/>
          <a:p>
            <a:pPr marL="12700">
              <a:lnSpc>
                <a:spcPct val="100000"/>
              </a:lnSpc>
              <a:spcBef>
                <a:spcPts val="105"/>
              </a:spcBef>
            </a:pPr>
            <a:r>
              <a:rPr dirty="0"/>
              <a:t>Segmentation </a:t>
            </a:r>
            <a:r>
              <a:rPr spc="-5" dirty="0"/>
              <a:t>versus</a:t>
            </a:r>
            <a:r>
              <a:rPr spc="-70" dirty="0"/>
              <a:t> </a:t>
            </a:r>
            <a:r>
              <a:rPr dirty="0"/>
              <a:t>pagination</a:t>
            </a:r>
          </a:p>
        </p:txBody>
      </p:sp>
      <p:sp>
        <p:nvSpPr>
          <p:cNvPr id="4" name="object 4"/>
          <p:cNvSpPr/>
          <p:nvPr/>
        </p:nvSpPr>
        <p:spPr>
          <a:xfrm>
            <a:off x="1006754" y="2009520"/>
            <a:ext cx="228600" cy="237743"/>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body" idx="1"/>
          </p:nvPr>
        </p:nvSpPr>
        <p:spPr>
          <a:xfrm>
            <a:off x="448691" y="1248283"/>
            <a:ext cx="8246617" cy="2846035"/>
          </a:xfrm>
          <a:prstGeom prst="rect">
            <a:avLst/>
          </a:prstGeom>
        </p:spPr>
        <p:txBody>
          <a:bodyPr vert="horz" wrap="square" lIns="0" tIns="596010" rIns="0" bIns="0" rtlCol="0">
            <a:spAutoFit/>
          </a:bodyPr>
          <a:lstStyle/>
          <a:p>
            <a:pPr marL="900430" marR="161290">
              <a:lnSpc>
                <a:spcPct val="100000"/>
              </a:lnSpc>
              <a:spcBef>
                <a:spcPts val="95"/>
              </a:spcBef>
            </a:pPr>
            <a:r>
              <a:rPr spc="-10" dirty="0"/>
              <a:t>The </a:t>
            </a:r>
            <a:r>
              <a:rPr spc="-5" dirty="0"/>
              <a:t>p</a:t>
            </a:r>
            <a:r>
              <a:rPr lang="en-CA" spc="-5" dirty="0" err="1"/>
              <a:t>ro</a:t>
            </a:r>
            <a:r>
              <a:rPr spc="-5" dirty="0"/>
              <a:t>b</a:t>
            </a:r>
            <a:r>
              <a:rPr lang="en-CA" spc="-5" dirty="0" err="1"/>
              <a:t>lem</a:t>
            </a:r>
            <a:r>
              <a:rPr spc="-5" dirty="0"/>
              <a:t> with segmentation is that the  memory allocation unit (the segment) is of  variable</a:t>
            </a:r>
            <a:r>
              <a:rPr spc="-10" dirty="0"/>
              <a:t> </a:t>
            </a:r>
            <a:r>
              <a:rPr spc="-5" dirty="0"/>
              <a:t>length</a:t>
            </a:r>
          </a:p>
          <a:p>
            <a:pPr marL="900430" marR="5080">
              <a:lnSpc>
                <a:spcPct val="100000"/>
              </a:lnSpc>
              <a:spcBef>
                <a:spcPts val="675"/>
              </a:spcBef>
            </a:pPr>
            <a:r>
              <a:rPr spc="-5" dirty="0"/>
              <a:t>Paging uses </a:t>
            </a:r>
            <a:r>
              <a:rPr dirty="0"/>
              <a:t>fixed </a:t>
            </a:r>
            <a:r>
              <a:rPr spc="-5" dirty="0"/>
              <a:t>memory allocation units,  therefore eliminating this</a:t>
            </a:r>
            <a:r>
              <a:rPr spc="30" dirty="0"/>
              <a:t> </a:t>
            </a:r>
            <a:r>
              <a:rPr spc="-5" dirty="0"/>
              <a:t>p</a:t>
            </a:r>
            <a:r>
              <a:rPr lang="en-CA" spc="-5" dirty="0" err="1"/>
              <a:t>ro</a:t>
            </a:r>
            <a:r>
              <a:rPr spc="-5" dirty="0"/>
              <a:t>b</a:t>
            </a:r>
            <a:r>
              <a:rPr lang="en-CA" spc="-5" dirty="0" err="1"/>
              <a:t>lem</a:t>
            </a:r>
            <a:endParaRPr spc="-5" dirty="0"/>
          </a:p>
        </p:txBody>
      </p:sp>
      <p:sp>
        <p:nvSpPr>
          <p:cNvPr id="6" name="object 6"/>
          <p:cNvSpPr/>
          <p:nvPr/>
        </p:nvSpPr>
        <p:spPr>
          <a:xfrm>
            <a:off x="1006754" y="3375405"/>
            <a:ext cx="228600" cy="237744"/>
          </a:xfrm>
          <a:prstGeom prst="rect">
            <a:avLst/>
          </a:prstGeom>
          <a:blipFill>
            <a:blip r:embed="rId3" cstate="print"/>
            <a:stretch>
              <a:fillRect/>
            </a:stretch>
          </a:blipFill>
        </p:spPr>
        <p:txBody>
          <a:bodyPr wrap="square" lIns="0" tIns="0" rIns="0" bIns="0" rtlCol="0"/>
          <a:lstStyle/>
          <a:p>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7</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46</a:t>
            </a:fld>
            <a:endParaRPr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321690"/>
            <a:ext cx="4071722" cy="505267"/>
          </a:xfrm>
          <a:prstGeom prst="rect">
            <a:avLst/>
          </a:prstGeom>
        </p:spPr>
        <p:txBody>
          <a:bodyPr vert="horz" wrap="square" lIns="0" tIns="12700" rIns="0" bIns="0" rtlCol="0">
            <a:spAutoFit/>
          </a:bodyPr>
          <a:lstStyle/>
          <a:p>
            <a:pPr marL="12700">
              <a:lnSpc>
                <a:spcPct val="100000"/>
              </a:lnSpc>
              <a:spcBef>
                <a:spcPts val="100"/>
              </a:spcBef>
            </a:pPr>
            <a:r>
              <a:rPr dirty="0"/>
              <a:t>Simple</a:t>
            </a:r>
            <a:r>
              <a:rPr spc="-85" dirty="0"/>
              <a:t> </a:t>
            </a:r>
            <a:r>
              <a:rPr dirty="0"/>
              <a:t>pagination</a:t>
            </a:r>
          </a:p>
        </p:txBody>
      </p:sp>
      <p:sp>
        <p:nvSpPr>
          <p:cNvPr id="4" name="object 4"/>
          <p:cNvSpPr/>
          <p:nvPr/>
        </p:nvSpPr>
        <p:spPr>
          <a:xfrm>
            <a:off x="301198" y="1280725"/>
            <a:ext cx="179831" cy="185927"/>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301198" y="2018595"/>
            <a:ext cx="179831" cy="185927"/>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301198" y="2756211"/>
            <a:ext cx="179831" cy="185927"/>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301198" y="3494209"/>
            <a:ext cx="179831" cy="185927"/>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58372" y="3817296"/>
            <a:ext cx="256032" cy="265175"/>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758372" y="4201345"/>
            <a:ext cx="256032" cy="265175"/>
          </a:xfrm>
          <a:prstGeom prst="rect">
            <a:avLst/>
          </a:prstGeom>
          <a:blipFill>
            <a:blip r:embed="rId3" cstate="print"/>
            <a:stretch>
              <a:fillRect/>
            </a:stretch>
          </a:blipFill>
        </p:spPr>
        <p:txBody>
          <a:bodyPr wrap="square" lIns="0" tIns="0" rIns="0" bIns="0" rtlCol="0"/>
          <a:lstStyle/>
          <a:p>
            <a:endParaRPr/>
          </a:p>
        </p:txBody>
      </p:sp>
      <p:sp>
        <p:nvSpPr>
          <p:cNvPr id="10" name="object 10"/>
          <p:cNvSpPr txBox="1"/>
          <p:nvPr/>
        </p:nvSpPr>
        <p:spPr>
          <a:xfrm>
            <a:off x="631371" y="1140010"/>
            <a:ext cx="8492873" cy="3314369"/>
          </a:xfrm>
          <a:prstGeom prst="rect">
            <a:avLst/>
          </a:prstGeom>
        </p:spPr>
        <p:txBody>
          <a:bodyPr vert="horz" wrap="square" lIns="0" tIns="12065" rIns="0" bIns="0" rtlCol="0">
            <a:spAutoFit/>
          </a:bodyPr>
          <a:lstStyle/>
          <a:p>
            <a:pPr marL="12700">
              <a:lnSpc>
                <a:spcPct val="100000"/>
              </a:lnSpc>
              <a:spcBef>
                <a:spcPts val="95"/>
              </a:spcBef>
            </a:pPr>
            <a:r>
              <a:rPr sz="2200" b="1" spc="-5" dirty="0">
                <a:solidFill>
                  <a:srgbClr val="006666"/>
                </a:solidFill>
                <a:latin typeface="Arial"/>
                <a:cs typeface="Arial"/>
              </a:rPr>
              <a:t>The memory is partitioned into small pieces of</a:t>
            </a:r>
            <a:r>
              <a:rPr sz="2200" b="1" spc="165" dirty="0">
                <a:solidFill>
                  <a:srgbClr val="006666"/>
                </a:solidFill>
                <a:latin typeface="Arial"/>
                <a:cs typeface="Arial"/>
              </a:rPr>
              <a:t> </a:t>
            </a:r>
            <a:r>
              <a:rPr sz="2200" b="1" spc="-5" dirty="0">
                <a:solidFill>
                  <a:srgbClr val="006666"/>
                </a:solidFill>
                <a:latin typeface="Arial"/>
                <a:cs typeface="Arial"/>
              </a:rPr>
              <a:t>the</a:t>
            </a:r>
            <a:endParaRPr sz="2200" dirty="0">
              <a:latin typeface="Arial"/>
              <a:cs typeface="Arial"/>
            </a:endParaRPr>
          </a:p>
          <a:p>
            <a:pPr marL="12700">
              <a:lnSpc>
                <a:spcPct val="100000"/>
              </a:lnSpc>
            </a:pPr>
            <a:r>
              <a:rPr sz="2200" b="1" spc="-5" dirty="0">
                <a:solidFill>
                  <a:srgbClr val="006666"/>
                </a:solidFill>
                <a:latin typeface="Arial"/>
                <a:cs typeface="Arial"/>
              </a:rPr>
              <a:t>same size: the </a:t>
            </a:r>
            <a:r>
              <a:rPr sz="2200" b="1" spc="-5" dirty="0">
                <a:solidFill>
                  <a:srgbClr val="FF9966"/>
                </a:solidFill>
                <a:latin typeface="Arial"/>
                <a:cs typeface="Arial"/>
              </a:rPr>
              <a:t>physical pages </a:t>
            </a:r>
            <a:r>
              <a:rPr sz="2200" b="1" spc="-5" dirty="0">
                <a:solidFill>
                  <a:srgbClr val="006666"/>
                </a:solidFill>
                <a:latin typeface="Arial"/>
                <a:cs typeface="Arial"/>
              </a:rPr>
              <a:t>or</a:t>
            </a:r>
            <a:r>
              <a:rPr sz="2200" b="1" spc="110" dirty="0">
                <a:solidFill>
                  <a:srgbClr val="006666"/>
                </a:solidFill>
                <a:latin typeface="Arial"/>
                <a:cs typeface="Arial"/>
              </a:rPr>
              <a:t> </a:t>
            </a:r>
            <a:r>
              <a:rPr sz="2200" b="1" spc="-5" dirty="0">
                <a:solidFill>
                  <a:srgbClr val="006666"/>
                </a:solidFill>
                <a:latin typeface="Arial"/>
                <a:cs typeface="Arial"/>
              </a:rPr>
              <a:t>'frames'</a:t>
            </a:r>
            <a:endParaRPr sz="2200" dirty="0">
              <a:latin typeface="Arial"/>
              <a:cs typeface="Arial"/>
            </a:endParaRPr>
          </a:p>
          <a:p>
            <a:pPr marL="12700" marR="267970">
              <a:lnSpc>
                <a:spcPct val="100000"/>
              </a:lnSpc>
              <a:spcBef>
                <a:spcPts val="530"/>
              </a:spcBef>
            </a:pPr>
            <a:r>
              <a:rPr sz="2200" b="1" spc="-5" dirty="0">
                <a:solidFill>
                  <a:srgbClr val="006666"/>
                </a:solidFill>
                <a:latin typeface="Arial"/>
                <a:cs typeface="Arial"/>
              </a:rPr>
              <a:t>Each process is also partitioned into small pieces of the same size called </a:t>
            </a:r>
            <a:r>
              <a:rPr sz="2200" b="1" spc="-5" dirty="0">
                <a:solidFill>
                  <a:srgbClr val="FF9966"/>
                </a:solidFill>
                <a:latin typeface="Arial"/>
                <a:cs typeface="Arial"/>
              </a:rPr>
              <a:t>pages</a:t>
            </a:r>
            <a:r>
              <a:rPr sz="2200" b="1" spc="75" dirty="0">
                <a:solidFill>
                  <a:srgbClr val="FF9966"/>
                </a:solidFill>
                <a:latin typeface="Arial"/>
                <a:cs typeface="Arial"/>
              </a:rPr>
              <a:t> </a:t>
            </a:r>
            <a:r>
              <a:rPr sz="2200" b="1" dirty="0">
                <a:solidFill>
                  <a:srgbClr val="FF9966"/>
                </a:solidFill>
                <a:latin typeface="Arial"/>
                <a:cs typeface="Arial"/>
              </a:rPr>
              <a:t>(logical)</a:t>
            </a:r>
            <a:endParaRPr sz="2200" dirty="0">
              <a:latin typeface="Arial"/>
              <a:cs typeface="Arial"/>
            </a:endParaRPr>
          </a:p>
          <a:p>
            <a:pPr marL="12700">
              <a:lnSpc>
                <a:spcPct val="100000"/>
              </a:lnSpc>
              <a:spcBef>
                <a:spcPts val="525"/>
              </a:spcBef>
            </a:pPr>
            <a:r>
              <a:rPr sz="2200" b="1" spc="-5" dirty="0">
                <a:solidFill>
                  <a:srgbClr val="006666"/>
                </a:solidFill>
                <a:latin typeface="Arial"/>
                <a:cs typeface="Arial"/>
              </a:rPr>
              <a:t>Logical pages of a process can therefore be</a:t>
            </a:r>
            <a:r>
              <a:rPr sz="2200" b="1" spc="200" dirty="0">
                <a:solidFill>
                  <a:srgbClr val="006666"/>
                </a:solidFill>
                <a:latin typeface="Arial"/>
                <a:cs typeface="Arial"/>
              </a:rPr>
              <a:t> </a:t>
            </a:r>
            <a:r>
              <a:rPr sz="2200" b="1" spc="-5" dirty="0">
                <a:solidFill>
                  <a:srgbClr val="006666"/>
                </a:solidFill>
                <a:latin typeface="Arial"/>
                <a:cs typeface="Arial"/>
              </a:rPr>
              <a:t>assigned</a:t>
            </a:r>
            <a:endParaRPr sz="2200" dirty="0">
              <a:latin typeface="Arial"/>
              <a:cs typeface="Arial"/>
            </a:endParaRPr>
          </a:p>
          <a:p>
            <a:pPr marL="12700">
              <a:lnSpc>
                <a:spcPct val="100000"/>
              </a:lnSpc>
            </a:pPr>
            <a:r>
              <a:rPr sz="2200" b="1" spc="-5" dirty="0">
                <a:solidFill>
                  <a:srgbClr val="006666"/>
                </a:solidFill>
                <a:latin typeface="Arial"/>
                <a:cs typeface="Arial"/>
              </a:rPr>
              <a:t>to frames available anywhere in main</a:t>
            </a:r>
            <a:r>
              <a:rPr sz="2200" b="1" spc="90" dirty="0">
                <a:solidFill>
                  <a:srgbClr val="006666"/>
                </a:solidFill>
                <a:latin typeface="Arial"/>
                <a:cs typeface="Arial"/>
              </a:rPr>
              <a:t> </a:t>
            </a:r>
            <a:r>
              <a:rPr sz="2200" b="1" spc="-30" dirty="0">
                <a:solidFill>
                  <a:srgbClr val="006666"/>
                </a:solidFill>
                <a:latin typeface="Arial"/>
                <a:cs typeface="Arial"/>
              </a:rPr>
              <a:t>memory</a:t>
            </a:r>
            <a:r>
              <a:rPr lang="en-CA" sz="2200" b="1" spc="-30" dirty="0">
                <a:solidFill>
                  <a:srgbClr val="006666"/>
                </a:solidFill>
                <a:latin typeface="Arial"/>
                <a:cs typeface="Arial"/>
              </a:rPr>
              <a:t> (non-contiguous)</a:t>
            </a:r>
            <a:r>
              <a:rPr sz="2200" b="1" spc="-30" dirty="0">
                <a:solidFill>
                  <a:srgbClr val="006666"/>
                </a:solidFill>
                <a:latin typeface="Arial"/>
                <a:cs typeface="Arial"/>
              </a:rPr>
              <a:t>.</a:t>
            </a:r>
            <a:endParaRPr sz="2200" dirty="0">
              <a:latin typeface="Arial"/>
              <a:cs typeface="Arial"/>
            </a:endParaRPr>
          </a:p>
          <a:p>
            <a:pPr marL="12700">
              <a:lnSpc>
                <a:spcPct val="100000"/>
              </a:lnSpc>
              <a:spcBef>
                <a:spcPts val="535"/>
              </a:spcBef>
            </a:pPr>
            <a:r>
              <a:rPr sz="2200" b="1" spc="-5" dirty="0">
                <a:solidFill>
                  <a:srgbClr val="006666"/>
                </a:solidFill>
                <a:latin typeface="Arial"/>
                <a:cs typeface="Arial"/>
              </a:rPr>
              <a:t>Consequences:</a:t>
            </a:r>
            <a:endParaRPr sz="2200" dirty="0">
              <a:latin typeface="Arial"/>
              <a:cs typeface="Arial"/>
            </a:endParaRPr>
          </a:p>
          <a:p>
            <a:pPr marL="413384" marR="5080">
              <a:lnSpc>
                <a:spcPct val="120000"/>
              </a:lnSpc>
            </a:pPr>
            <a:r>
              <a:rPr sz="2100" spc="-5" dirty="0">
                <a:solidFill>
                  <a:srgbClr val="006666"/>
                </a:solidFill>
                <a:latin typeface="Arial"/>
                <a:cs typeface="Arial"/>
              </a:rPr>
              <a:t>a process can be </a:t>
            </a:r>
            <a:r>
              <a:rPr sz="2100" dirty="0">
                <a:solidFill>
                  <a:srgbClr val="006666"/>
                </a:solidFill>
                <a:latin typeface="Arial"/>
                <a:cs typeface="Arial"/>
              </a:rPr>
              <a:t>scattered </a:t>
            </a:r>
            <a:r>
              <a:rPr sz="2100" spc="-5" dirty="0">
                <a:solidFill>
                  <a:srgbClr val="006666"/>
                </a:solidFill>
                <a:latin typeface="Arial"/>
                <a:cs typeface="Arial"/>
              </a:rPr>
              <a:t>anywhere in physical </a:t>
            </a:r>
            <a:r>
              <a:rPr sz="2100" spc="-25" dirty="0">
                <a:solidFill>
                  <a:srgbClr val="006666"/>
                </a:solidFill>
                <a:latin typeface="Arial"/>
                <a:cs typeface="Arial"/>
              </a:rPr>
              <a:t>memory.  </a:t>
            </a:r>
            <a:r>
              <a:rPr sz="2100" spc="-5" dirty="0">
                <a:solidFill>
                  <a:srgbClr val="006666"/>
                </a:solidFill>
                <a:latin typeface="Arial"/>
                <a:cs typeface="Arial"/>
              </a:rPr>
              <a:t>fragmentation </a:t>
            </a:r>
            <a:r>
              <a:rPr sz="2100" b="1" spc="-5" dirty="0">
                <a:solidFill>
                  <a:srgbClr val="006666"/>
                </a:solidFill>
                <a:latin typeface="Arial"/>
                <a:cs typeface="Arial"/>
              </a:rPr>
              <a:t>external </a:t>
            </a:r>
            <a:r>
              <a:rPr sz="2100" spc="-5" dirty="0">
                <a:solidFill>
                  <a:srgbClr val="006666"/>
                </a:solidFill>
                <a:latin typeface="Arial"/>
                <a:cs typeface="Arial"/>
              </a:rPr>
              <a:t>is</a:t>
            </a:r>
            <a:r>
              <a:rPr sz="2100" spc="-15" dirty="0">
                <a:solidFill>
                  <a:srgbClr val="006666"/>
                </a:solidFill>
                <a:latin typeface="Arial"/>
                <a:cs typeface="Arial"/>
              </a:rPr>
              <a:t> </a:t>
            </a:r>
            <a:r>
              <a:rPr sz="2100" spc="-5" dirty="0">
                <a:solidFill>
                  <a:srgbClr val="006666"/>
                </a:solidFill>
                <a:latin typeface="Arial"/>
                <a:cs typeface="Arial"/>
              </a:rPr>
              <a:t>eliminated</a:t>
            </a:r>
            <a:endParaRPr sz="2100" dirty="0">
              <a:latin typeface="Arial"/>
              <a:cs typeface="Arial"/>
            </a:endParaRP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7</a:t>
            </a: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47</a:t>
            </a:fld>
            <a:endParaRPr dirty="0"/>
          </a:p>
        </p:txBody>
      </p:sp>
      <p:pic>
        <p:nvPicPr>
          <p:cNvPr id="14" name="Picture 13">
            <a:extLst>
              <a:ext uri="{FF2B5EF4-FFF2-40B4-BE49-F238E27FC236}">
                <a16:creationId xmlns:a16="http://schemas.microsoft.com/office/drawing/2014/main" id="{33AAE47C-5667-1FBF-FDA5-4EF5C3E148C8}"/>
              </a:ext>
            </a:extLst>
          </p:cNvPr>
          <p:cNvPicPr>
            <a:picLocks noChangeAspect="1"/>
          </p:cNvPicPr>
          <p:nvPr/>
        </p:nvPicPr>
        <p:blipFill>
          <a:blip r:embed="rId4"/>
          <a:stretch>
            <a:fillRect/>
          </a:stretch>
        </p:blipFill>
        <p:spPr>
          <a:xfrm>
            <a:off x="79349" y="4497564"/>
            <a:ext cx="1438708" cy="2215433"/>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070254" y="262585"/>
            <a:ext cx="5863946" cy="514350"/>
          </a:xfrm>
          <a:prstGeom prst="rect">
            <a:avLst/>
          </a:prstGeom>
        </p:spPr>
        <p:txBody>
          <a:bodyPr vert="horz" wrap="square" lIns="0" tIns="13335" rIns="0" bIns="0" rtlCol="0">
            <a:spAutoFit/>
          </a:bodyPr>
          <a:lstStyle/>
          <a:p>
            <a:pPr marL="12700">
              <a:lnSpc>
                <a:spcPct val="100000"/>
              </a:lnSpc>
              <a:spcBef>
                <a:spcPts val="105"/>
              </a:spcBef>
            </a:pPr>
            <a:r>
              <a:rPr dirty="0"/>
              <a:t>Example of process</a:t>
            </a:r>
            <a:r>
              <a:rPr spc="-85" dirty="0"/>
              <a:t> </a:t>
            </a:r>
            <a:r>
              <a:rPr spc="-5" dirty="0"/>
              <a:t>loading</a:t>
            </a:r>
          </a:p>
        </p:txBody>
      </p:sp>
      <p:sp>
        <p:nvSpPr>
          <p:cNvPr id="4" name="object 4"/>
          <p:cNvSpPr/>
          <p:nvPr/>
        </p:nvSpPr>
        <p:spPr>
          <a:xfrm>
            <a:off x="457200" y="1371600"/>
            <a:ext cx="8479536" cy="38862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387728" y="5820155"/>
            <a:ext cx="198119" cy="202691"/>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1717929" y="5536184"/>
            <a:ext cx="6083935" cy="1016000"/>
          </a:xfrm>
          <a:prstGeom prst="rect">
            <a:avLst/>
          </a:prstGeom>
        </p:spPr>
        <p:txBody>
          <a:bodyPr vert="horz" wrap="square" lIns="0" tIns="142240" rIns="0" bIns="0" rtlCol="0">
            <a:spAutoFit/>
          </a:bodyPr>
          <a:lstStyle/>
          <a:p>
            <a:pPr marL="12700">
              <a:lnSpc>
                <a:spcPct val="100000"/>
              </a:lnSpc>
              <a:spcBef>
                <a:spcPts val="1120"/>
              </a:spcBef>
            </a:pPr>
            <a:r>
              <a:rPr sz="2400" b="1" spc="-5" dirty="0">
                <a:solidFill>
                  <a:srgbClr val="006666"/>
                </a:solidFill>
                <a:latin typeface="Arial"/>
                <a:cs typeface="Arial"/>
              </a:rPr>
              <a:t>Suppose process B ends </a:t>
            </a:r>
            <a:r>
              <a:rPr sz="2400" b="1" dirty="0">
                <a:solidFill>
                  <a:srgbClr val="006666"/>
                </a:solidFill>
                <a:latin typeface="Arial"/>
                <a:cs typeface="Arial"/>
              </a:rPr>
              <a:t>or is </a:t>
            </a:r>
            <a:r>
              <a:rPr sz="2400" b="1" spc="-5" dirty="0">
                <a:solidFill>
                  <a:srgbClr val="006666"/>
                </a:solidFill>
                <a:latin typeface="Arial"/>
                <a:cs typeface="Arial"/>
              </a:rPr>
              <a:t>suspended</a:t>
            </a:r>
            <a:endParaRPr sz="2400" dirty="0">
              <a:latin typeface="Arial"/>
              <a:cs typeface="Arial"/>
            </a:endParaRPr>
          </a:p>
          <a:p>
            <a:pPr marR="321945" algn="r">
              <a:lnSpc>
                <a:spcPct val="100000"/>
              </a:lnSpc>
              <a:spcBef>
                <a:spcPts val="1020"/>
              </a:spcBef>
            </a:pPr>
            <a:r>
              <a:rPr sz="2400" spc="-5" dirty="0">
                <a:solidFill>
                  <a:srgbClr val="009999"/>
                </a:solidFill>
                <a:latin typeface="Times New Roman"/>
                <a:cs typeface="Times New Roman"/>
              </a:rPr>
              <a:t>Sta</a:t>
            </a:r>
            <a:r>
              <a:rPr sz="2400" dirty="0">
                <a:solidFill>
                  <a:srgbClr val="009999"/>
                </a:solidFill>
                <a:latin typeface="Times New Roman"/>
                <a:cs typeface="Times New Roman"/>
              </a:rPr>
              <a:t>ll</a:t>
            </a:r>
            <a:r>
              <a:rPr sz="2400" spc="5" dirty="0">
                <a:solidFill>
                  <a:srgbClr val="009999"/>
                </a:solidFill>
                <a:latin typeface="Times New Roman"/>
                <a:cs typeface="Times New Roman"/>
              </a:rPr>
              <a:t>i</a:t>
            </a:r>
            <a:r>
              <a:rPr sz="2400" spc="-5" dirty="0">
                <a:solidFill>
                  <a:srgbClr val="009999"/>
                </a:solidFill>
                <a:latin typeface="Times New Roman"/>
                <a:cs typeface="Times New Roman"/>
              </a:rPr>
              <a:t>ngs</a:t>
            </a:r>
            <a:endParaRPr sz="2400" dirty="0">
              <a:latin typeface="Times New Roman"/>
              <a:cs typeface="Times New Roman"/>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7</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48</a:t>
            </a:fld>
            <a:endParaRPr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070254" y="300685"/>
            <a:ext cx="7235546" cy="514350"/>
          </a:xfrm>
          <a:prstGeom prst="rect">
            <a:avLst/>
          </a:prstGeom>
        </p:spPr>
        <p:txBody>
          <a:bodyPr vert="horz" wrap="square" lIns="0" tIns="13335" rIns="0" bIns="0" rtlCol="0">
            <a:spAutoFit/>
          </a:bodyPr>
          <a:lstStyle/>
          <a:p>
            <a:pPr marL="12700">
              <a:lnSpc>
                <a:spcPct val="100000"/>
              </a:lnSpc>
              <a:spcBef>
                <a:spcPts val="105"/>
              </a:spcBef>
            </a:pPr>
            <a:r>
              <a:rPr dirty="0"/>
              <a:t>Example of process </a:t>
            </a:r>
            <a:r>
              <a:rPr spc="-5" dirty="0"/>
              <a:t>loading</a:t>
            </a:r>
            <a:r>
              <a:rPr spc="-114" dirty="0"/>
              <a:t> </a:t>
            </a:r>
            <a:r>
              <a:rPr sz="2400" dirty="0"/>
              <a:t>(Stallings)</a:t>
            </a:r>
          </a:p>
        </p:txBody>
      </p:sp>
      <p:sp>
        <p:nvSpPr>
          <p:cNvPr id="6" name="object 6"/>
          <p:cNvSpPr/>
          <p:nvPr/>
        </p:nvSpPr>
        <p:spPr>
          <a:xfrm>
            <a:off x="625449" y="1224407"/>
            <a:ext cx="165201" cy="167639"/>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082954" y="2131441"/>
            <a:ext cx="243840" cy="252984"/>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625449" y="3175076"/>
            <a:ext cx="165201" cy="167944"/>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625449" y="4760417"/>
            <a:ext cx="165201" cy="167944"/>
          </a:xfrm>
          <a:prstGeom prst="rect">
            <a:avLst/>
          </a:prstGeom>
          <a:blipFill>
            <a:blip r:embed="rId3" cstate="print"/>
            <a:stretch>
              <a:fillRect/>
            </a:stretch>
          </a:blipFill>
        </p:spPr>
        <p:txBody>
          <a:bodyPr wrap="square" lIns="0" tIns="0" rIns="0" bIns="0" rtlCol="0"/>
          <a:lstStyle/>
          <a:p>
            <a:endParaRPr/>
          </a:p>
        </p:txBody>
      </p:sp>
      <p:sp>
        <p:nvSpPr>
          <p:cNvPr id="10" name="object 10"/>
          <p:cNvSpPr txBox="1"/>
          <p:nvPr/>
        </p:nvSpPr>
        <p:spPr>
          <a:xfrm>
            <a:off x="955954" y="1092834"/>
            <a:ext cx="3365500" cy="4782185"/>
          </a:xfrm>
          <a:prstGeom prst="rect">
            <a:avLst/>
          </a:prstGeom>
        </p:spPr>
        <p:txBody>
          <a:bodyPr vert="horz" wrap="square" lIns="0" tIns="13335" rIns="0" bIns="0" rtlCol="0">
            <a:spAutoFit/>
          </a:bodyPr>
          <a:lstStyle/>
          <a:p>
            <a:pPr marL="12700" marR="438150">
              <a:lnSpc>
                <a:spcPct val="100000"/>
              </a:lnSpc>
              <a:spcBef>
                <a:spcPts val="105"/>
              </a:spcBef>
            </a:pPr>
            <a:r>
              <a:rPr sz="2000" b="1" spc="-15" dirty="0">
                <a:solidFill>
                  <a:srgbClr val="006666"/>
                </a:solidFill>
                <a:latin typeface="Arial"/>
                <a:cs typeface="Arial"/>
              </a:rPr>
              <a:t>We </a:t>
            </a:r>
            <a:r>
              <a:rPr sz="2000" b="1" dirty="0">
                <a:solidFill>
                  <a:srgbClr val="006666"/>
                </a:solidFill>
                <a:latin typeface="Arial"/>
                <a:cs typeface="Arial"/>
              </a:rPr>
              <a:t>can </a:t>
            </a:r>
            <a:r>
              <a:rPr sz="2000" b="1" spc="-5" dirty="0">
                <a:solidFill>
                  <a:srgbClr val="006666"/>
                </a:solidFill>
                <a:latin typeface="Arial"/>
                <a:cs typeface="Arial"/>
              </a:rPr>
              <a:t>now </a:t>
            </a:r>
            <a:r>
              <a:rPr sz="2000" b="1" dirty="0">
                <a:solidFill>
                  <a:srgbClr val="006666"/>
                </a:solidFill>
                <a:latin typeface="Arial"/>
                <a:cs typeface="Arial"/>
              </a:rPr>
              <a:t>transfer a  program D to memory  </a:t>
            </a:r>
            <a:r>
              <a:rPr sz="2000" b="1" spc="5" dirty="0">
                <a:solidFill>
                  <a:srgbClr val="006666"/>
                </a:solidFill>
                <a:latin typeface="Arial"/>
                <a:cs typeface="Arial"/>
              </a:rPr>
              <a:t>which </a:t>
            </a:r>
            <a:r>
              <a:rPr sz="2000" b="1" dirty="0">
                <a:solidFill>
                  <a:srgbClr val="006666"/>
                </a:solidFill>
                <a:latin typeface="Arial"/>
                <a:cs typeface="Arial"/>
              </a:rPr>
              <a:t>requires 5</a:t>
            </a:r>
            <a:r>
              <a:rPr sz="2000" b="1" spc="-150" dirty="0">
                <a:solidFill>
                  <a:srgbClr val="006666"/>
                </a:solidFill>
                <a:latin typeface="Arial"/>
                <a:cs typeface="Arial"/>
              </a:rPr>
              <a:t> </a:t>
            </a:r>
            <a:r>
              <a:rPr sz="2000" b="1" dirty="0">
                <a:solidFill>
                  <a:srgbClr val="006666"/>
                </a:solidFill>
                <a:latin typeface="Arial"/>
                <a:cs typeface="Arial"/>
              </a:rPr>
              <a:t>frames</a:t>
            </a:r>
            <a:endParaRPr sz="2000" dirty="0">
              <a:latin typeface="Arial"/>
              <a:cs typeface="Arial"/>
            </a:endParaRPr>
          </a:p>
          <a:p>
            <a:pPr marL="413384" marR="321310">
              <a:lnSpc>
                <a:spcPct val="100000"/>
              </a:lnSpc>
              <a:spcBef>
                <a:spcPts val="480"/>
              </a:spcBef>
            </a:pPr>
            <a:r>
              <a:rPr sz="2000" dirty="0">
                <a:solidFill>
                  <a:srgbClr val="006666"/>
                </a:solidFill>
                <a:latin typeface="Arial"/>
                <a:cs typeface="Arial"/>
              </a:rPr>
              <a:t>although there are no</a:t>
            </a:r>
            <a:r>
              <a:rPr sz="2000" spc="-145" dirty="0">
                <a:solidFill>
                  <a:srgbClr val="006666"/>
                </a:solidFill>
                <a:latin typeface="Arial"/>
                <a:cs typeface="Arial"/>
              </a:rPr>
              <a:t> </a:t>
            </a:r>
            <a:r>
              <a:rPr sz="2000" dirty="0">
                <a:solidFill>
                  <a:srgbClr val="006666"/>
                </a:solidFill>
                <a:latin typeface="Arial"/>
                <a:cs typeface="Arial"/>
              </a:rPr>
              <a:t>5  contiguous frames  available</a:t>
            </a:r>
            <a:endParaRPr sz="2000" dirty="0">
              <a:latin typeface="Arial"/>
              <a:cs typeface="Arial"/>
            </a:endParaRPr>
          </a:p>
          <a:p>
            <a:pPr marL="12700" marR="146685">
              <a:lnSpc>
                <a:spcPct val="100000"/>
              </a:lnSpc>
              <a:spcBef>
                <a:spcPts val="480"/>
              </a:spcBef>
            </a:pPr>
            <a:r>
              <a:rPr sz="2000" b="1" dirty="0">
                <a:solidFill>
                  <a:srgbClr val="006666"/>
                </a:solidFill>
                <a:latin typeface="Arial"/>
                <a:cs typeface="Arial"/>
              </a:rPr>
              <a:t>External fragmentation </a:t>
            </a:r>
            <a:r>
              <a:rPr sz="2000" b="1" spc="-10" dirty="0">
                <a:solidFill>
                  <a:srgbClr val="006666"/>
                </a:solidFill>
                <a:latin typeface="Arial"/>
                <a:cs typeface="Arial"/>
              </a:rPr>
              <a:t>is  </a:t>
            </a:r>
            <a:r>
              <a:rPr sz="2000" b="1" spc="-5" dirty="0">
                <a:solidFill>
                  <a:srgbClr val="006666"/>
                </a:solidFill>
                <a:latin typeface="Arial"/>
                <a:cs typeface="Arial"/>
              </a:rPr>
              <a:t>limited </a:t>
            </a:r>
            <a:r>
              <a:rPr sz="2000" b="1" dirty="0">
                <a:solidFill>
                  <a:srgbClr val="006666"/>
                </a:solidFill>
                <a:latin typeface="Arial"/>
                <a:cs typeface="Arial"/>
              </a:rPr>
              <a:t>to the case that</a:t>
            </a:r>
            <a:r>
              <a:rPr sz="2000" b="1" spc="-125" dirty="0">
                <a:solidFill>
                  <a:srgbClr val="006666"/>
                </a:solidFill>
                <a:latin typeface="Arial"/>
                <a:cs typeface="Arial"/>
              </a:rPr>
              <a:t> </a:t>
            </a:r>
            <a:r>
              <a:rPr sz="2000" b="1" dirty="0">
                <a:solidFill>
                  <a:srgbClr val="006666"/>
                </a:solidFill>
                <a:latin typeface="Arial"/>
                <a:cs typeface="Arial"/>
              </a:rPr>
              <a:t>the  number of </a:t>
            </a:r>
            <a:r>
              <a:rPr sz="2000" b="1" spc="-5" dirty="0">
                <a:solidFill>
                  <a:srgbClr val="006666"/>
                </a:solidFill>
                <a:latin typeface="Arial"/>
                <a:cs typeface="Arial"/>
              </a:rPr>
              <a:t>available </a:t>
            </a:r>
            <a:r>
              <a:rPr sz="2000" b="1" dirty="0">
                <a:solidFill>
                  <a:srgbClr val="006666"/>
                </a:solidFill>
                <a:latin typeface="Arial"/>
                <a:cs typeface="Arial"/>
              </a:rPr>
              <a:t>pages  </a:t>
            </a:r>
            <a:r>
              <a:rPr sz="2000" b="1" spc="-5" dirty="0">
                <a:solidFill>
                  <a:srgbClr val="006666"/>
                </a:solidFill>
                <a:latin typeface="Arial"/>
                <a:cs typeface="Arial"/>
              </a:rPr>
              <a:t>is </a:t>
            </a:r>
            <a:r>
              <a:rPr sz="2000" b="1" dirty="0">
                <a:solidFill>
                  <a:srgbClr val="006666"/>
                </a:solidFill>
                <a:latin typeface="Arial"/>
                <a:cs typeface="Arial"/>
              </a:rPr>
              <a:t>not sufficient to run a  waiting</a:t>
            </a:r>
            <a:r>
              <a:rPr sz="2000" b="1" spc="-50" dirty="0">
                <a:solidFill>
                  <a:srgbClr val="006666"/>
                </a:solidFill>
                <a:latin typeface="Arial"/>
                <a:cs typeface="Arial"/>
              </a:rPr>
              <a:t> </a:t>
            </a:r>
            <a:r>
              <a:rPr sz="2000" b="1" dirty="0">
                <a:solidFill>
                  <a:srgbClr val="006666"/>
                </a:solidFill>
                <a:latin typeface="Arial"/>
                <a:cs typeface="Arial"/>
              </a:rPr>
              <a:t>program.</a:t>
            </a:r>
            <a:endParaRPr sz="2000" dirty="0">
              <a:latin typeface="Arial"/>
              <a:cs typeface="Arial"/>
            </a:endParaRPr>
          </a:p>
          <a:p>
            <a:pPr marL="12700" marR="5080">
              <a:lnSpc>
                <a:spcPct val="100000"/>
              </a:lnSpc>
              <a:spcBef>
                <a:spcPts val="480"/>
              </a:spcBef>
            </a:pPr>
            <a:r>
              <a:rPr sz="2000" b="1" dirty="0">
                <a:solidFill>
                  <a:srgbClr val="006666"/>
                </a:solidFill>
                <a:latin typeface="Arial"/>
                <a:cs typeface="Arial"/>
              </a:rPr>
              <a:t>Only the last page of a  process can suffer from  </a:t>
            </a:r>
            <a:r>
              <a:rPr sz="2000" b="1" dirty="0">
                <a:solidFill>
                  <a:srgbClr val="800000"/>
                </a:solidFill>
                <a:latin typeface="Arial"/>
                <a:cs typeface="Arial"/>
              </a:rPr>
              <a:t>internal fragmentation</a:t>
            </a:r>
            <a:r>
              <a:rPr sz="2000" b="1" spc="-135" dirty="0">
                <a:solidFill>
                  <a:srgbClr val="800000"/>
                </a:solidFill>
                <a:latin typeface="Arial"/>
                <a:cs typeface="Arial"/>
              </a:rPr>
              <a:t> </a:t>
            </a:r>
            <a:r>
              <a:rPr sz="2000" b="1" spc="-5" dirty="0">
                <a:solidFill>
                  <a:srgbClr val="006666"/>
                </a:solidFill>
                <a:latin typeface="Arial"/>
                <a:cs typeface="Arial"/>
              </a:rPr>
              <a:t>(avg.  </a:t>
            </a:r>
            <a:r>
              <a:rPr sz="2000" b="1" dirty="0">
                <a:solidFill>
                  <a:srgbClr val="006666"/>
                </a:solidFill>
                <a:latin typeface="Arial"/>
                <a:cs typeface="Arial"/>
              </a:rPr>
              <a:t>1/2 frame per</a:t>
            </a:r>
            <a:r>
              <a:rPr sz="2000" b="1" spc="-85" dirty="0">
                <a:solidFill>
                  <a:srgbClr val="006666"/>
                </a:solidFill>
                <a:latin typeface="Arial"/>
                <a:cs typeface="Arial"/>
              </a:rPr>
              <a:t> </a:t>
            </a:r>
            <a:r>
              <a:rPr sz="2000" b="1" dirty="0">
                <a:solidFill>
                  <a:srgbClr val="006666"/>
                </a:solidFill>
                <a:latin typeface="Arial"/>
                <a:cs typeface="Arial"/>
              </a:rPr>
              <a:t>proc</a:t>
            </a:r>
            <a:r>
              <a:rPr lang="en-CA" sz="2000" b="1" dirty="0" err="1">
                <a:solidFill>
                  <a:srgbClr val="006666"/>
                </a:solidFill>
                <a:latin typeface="Arial"/>
                <a:cs typeface="Arial"/>
              </a:rPr>
              <a:t>ess</a:t>
            </a:r>
            <a:r>
              <a:rPr sz="2000" b="1" dirty="0">
                <a:solidFill>
                  <a:srgbClr val="006666"/>
                </a:solidFill>
                <a:latin typeface="Arial"/>
                <a:cs typeface="Arial"/>
              </a:rPr>
              <a:t>)</a:t>
            </a:r>
            <a:endParaRPr sz="2000" dirty="0">
              <a:latin typeface="Arial"/>
              <a:cs typeface="Arial"/>
            </a:endParaRPr>
          </a:p>
        </p:txBody>
      </p:sp>
      <p:grpSp>
        <p:nvGrpSpPr>
          <p:cNvPr id="11" name="object 11"/>
          <p:cNvGrpSpPr/>
          <p:nvPr/>
        </p:nvGrpSpPr>
        <p:grpSpPr>
          <a:xfrm>
            <a:off x="5087571" y="1673652"/>
            <a:ext cx="3753485" cy="4194175"/>
            <a:chOff x="5087571" y="1673652"/>
            <a:chExt cx="3753485" cy="4194175"/>
          </a:xfrm>
        </p:grpSpPr>
        <p:sp>
          <p:nvSpPr>
            <p:cNvPr id="12" name="object 12"/>
            <p:cNvSpPr/>
            <p:nvPr/>
          </p:nvSpPr>
          <p:spPr>
            <a:xfrm>
              <a:off x="5087571" y="1673652"/>
              <a:ext cx="3716576" cy="4193770"/>
            </a:xfrm>
            <a:prstGeom prst="rect">
              <a:avLst/>
            </a:prstGeom>
            <a:blipFill>
              <a:blip r:embed="rId5" cstate="print"/>
              <a:stretch>
                <a:fillRect/>
              </a:stretch>
            </a:blipFill>
          </p:spPr>
          <p:txBody>
            <a:bodyPr wrap="square" lIns="0" tIns="0" rIns="0" bIns="0" rtlCol="0"/>
            <a:lstStyle/>
            <a:p>
              <a:endParaRPr/>
            </a:p>
          </p:txBody>
        </p:sp>
        <p:sp>
          <p:nvSpPr>
            <p:cNvPr id="13" name="object 13"/>
            <p:cNvSpPr/>
            <p:nvPr/>
          </p:nvSpPr>
          <p:spPr>
            <a:xfrm>
              <a:off x="7453122" y="2853690"/>
              <a:ext cx="1369060" cy="2161540"/>
            </a:xfrm>
            <a:custGeom>
              <a:avLst/>
              <a:gdLst/>
              <a:ahLst/>
              <a:cxnLst/>
              <a:rect l="l" t="t" r="r" b="b"/>
              <a:pathLst>
                <a:path w="1369059" h="2161540">
                  <a:moveTo>
                    <a:pt x="0" y="720851"/>
                  </a:moveTo>
                  <a:lnTo>
                    <a:pt x="1368552" y="720851"/>
                  </a:lnTo>
                  <a:lnTo>
                    <a:pt x="1368552" y="0"/>
                  </a:lnTo>
                  <a:lnTo>
                    <a:pt x="0" y="0"/>
                  </a:lnTo>
                  <a:lnTo>
                    <a:pt x="0" y="720851"/>
                  </a:lnTo>
                  <a:close/>
                </a:path>
                <a:path w="1369059" h="2161540">
                  <a:moveTo>
                    <a:pt x="0" y="2161032"/>
                  </a:moveTo>
                  <a:lnTo>
                    <a:pt x="1368552" y="2161032"/>
                  </a:lnTo>
                  <a:lnTo>
                    <a:pt x="1368552" y="1655064"/>
                  </a:lnTo>
                  <a:lnTo>
                    <a:pt x="0" y="1655064"/>
                  </a:lnTo>
                  <a:lnTo>
                    <a:pt x="0" y="2161032"/>
                  </a:lnTo>
                  <a:close/>
                </a:path>
              </a:pathLst>
            </a:custGeom>
            <a:ln w="38100">
              <a:solidFill>
                <a:srgbClr val="FF9966"/>
              </a:solidFill>
            </a:ln>
          </p:spPr>
          <p:txBody>
            <a:bodyPr wrap="square" lIns="0" tIns="0" rIns="0" bIns="0" rtlCol="0"/>
            <a:lstStyle/>
            <a:p>
              <a:endParaRPr/>
            </a:p>
          </p:txBody>
        </p:sp>
      </p:gr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7</a:t>
            </a:r>
          </a:p>
        </p:txBody>
      </p:sp>
      <p:sp>
        <p:nvSpPr>
          <p:cNvPr id="15" name="object 15"/>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49</a:t>
            </a:fld>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5976722" cy="514350"/>
          </a:xfrm>
          <a:prstGeom prst="rect">
            <a:avLst/>
          </a:prstGeom>
        </p:spPr>
        <p:txBody>
          <a:bodyPr vert="horz" wrap="square" lIns="0" tIns="13335" rIns="0" bIns="0" rtlCol="0">
            <a:spAutoFit/>
          </a:bodyPr>
          <a:lstStyle/>
          <a:p>
            <a:pPr marL="12700">
              <a:lnSpc>
                <a:spcPct val="100000"/>
              </a:lnSpc>
              <a:spcBef>
                <a:spcPts val="105"/>
              </a:spcBef>
            </a:pPr>
            <a:r>
              <a:rPr dirty="0"/>
              <a:t>Application of these</a:t>
            </a:r>
            <a:r>
              <a:rPr spc="-125" dirty="0"/>
              <a:t> </a:t>
            </a:r>
            <a:r>
              <a:rPr dirty="0"/>
              <a:t>concepts</a:t>
            </a:r>
          </a:p>
        </p:txBody>
      </p:sp>
      <p:sp>
        <p:nvSpPr>
          <p:cNvPr id="4" name="object 4"/>
          <p:cNvSpPr/>
          <p:nvPr/>
        </p:nvSpPr>
        <p:spPr>
          <a:xfrm>
            <a:off x="1006754" y="1497202"/>
            <a:ext cx="228600" cy="237744"/>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body" idx="1"/>
          </p:nvPr>
        </p:nvSpPr>
        <p:spPr>
          <a:prstGeom prst="rect">
            <a:avLst/>
          </a:prstGeom>
        </p:spPr>
        <p:txBody>
          <a:bodyPr vert="horz" wrap="square" lIns="0" tIns="83693" rIns="0" bIns="0" rtlCol="0">
            <a:spAutoFit/>
          </a:bodyPr>
          <a:lstStyle/>
          <a:p>
            <a:pPr marL="900430" marR="5080">
              <a:lnSpc>
                <a:spcPct val="100000"/>
              </a:lnSpc>
              <a:spcBef>
                <a:spcPts val="95"/>
              </a:spcBef>
            </a:pPr>
            <a:r>
              <a:rPr spc="-5" dirty="0"/>
              <a:t>Not all of the concepts in this chapter are  actually used as is in </a:t>
            </a:r>
            <a:r>
              <a:rPr spc="-10" dirty="0"/>
              <a:t>today’s </a:t>
            </a:r>
            <a:r>
              <a:rPr spc="-5" dirty="0"/>
              <a:t>main memory  management.</a:t>
            </a:r>
          </a:p>
          <a:p>
            <a:pPr marL="900430" marR="201295">
              <a:lnSpc>
                <a:spcPct val="100000"/>
              </a:lnSpc>
              <a:spcBef>
                <a:spcPts val="675"/>
              </a:spcBef>
            </a:pPr>
            <a:r>
              <a:rPr spc="-5" dirty="0"/>
              <a:t>However, many are found in the </a:t>
            </a:r>
            <a:r>
              <a:rPr dirty="0"/>
              <a:t>field </a:t>
            </a:r>
            <a:r>
              <a:rPr spc="-5" dirty="0"/>
              <a:t>of  auxiliary memory management, </a:t>
            </a:r>
            <a:r>
              <a:rPr dirty="0"/>
              <a:t>especially  </a:t>
            </a:r>
            <a:r>
              <a:rPr spc="-5" dirty="0"/>
              <a:t>disks</a:t>
            </a:r>
          </a:p>
        </p:txBody>
      </p:sp>
      <p:sp>
        <p:nvSpPr>
          <p:cNvPr id="6" name="object 6"/>
          <p:cNvSpPr/>
          <p:nvPr/>
        </p:nvSpPr>
        <p:spPr>
          <a:xfrm>
            <a:off x="1006754" y="2862960"/>
            <a:ext cx="228600" cy="237744"/>
          </a:xfrm>
          <a:prstGeom prst="rect">
            <a:avLst/>
          </a:prstGeom>
          <a:blipFill>
            <a:blip r:embed="rId2" cstate="print"/>
            <a:stretch>
              <a:fillRect/>
            </a:stretch>
          </a:blipFill>
        </p:spPr>
        <p:txBody>
          <a:bodyPr wrap="square" lIns="0" tIns="0" rIns="0" bIns="0" rtlCol="0"/>
          <a:lstStyle/>
          <a:p>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7</a:t>
            </a:r>
          </a:p>
        </p:txBody>
      </p:sp>
      <p:sp>
        <p:nvSpPr>
          <p:cNvPr id="8" name="object 8"/>
          <p:cNvSpPr txBox="1"/>
          <p:nvPr/>
        </p:nvSpPr>
        <p:spPr>
          <a:xfrm>
            <a:off x="8581770" y="6522338"/>
            <a:ext cx="125095" cy="224790"/>
          </a:xfrm>
          <a:prstGeom prst="rect">
            <a:avLst/>
          </a:prstGeom>
        </p:spPr>
        <p:txBody>
          <a:bodyPr vert="horz" wrap="square" lIns="0" tIns="0" rIns="0" bIns="0" rtlCol="0">
            <a:spAutoFit/>
          </a:bodyPr>
          <a:lstStyle/>
          <a:p>
            <a:pPr marL="12700">
              <a:lnSpc>
                <a:spcPts val="1650"/>
              </a:lnSpc>
            </a:pPr>
            <a:fld id="{81D60167-4931-47E6-BA6A-407CBD079E47}" type="slidenum">
              <a:rPr sz="1400" dirty="0">
                <a:solidFill>
                  <a:srgbClr val="FF9966"/>
                </a:solidFill>
                <a:latin typeface="Arial"/>
                <a:cs typeface="Arial"/>
              </a:rPr>
              <a:t>5</a:t>
            </a:fld>
            <a:endParaRPr sz="1400">
              <a:latin typeface="Arial"/>
              <a:cs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2547722" cy="514350"/>
          </a:xfrm>
          <a:prstGeom prst="rect">
            <a:avLst/>
          </a:prstGeom>
        </p:spPr>
        <p:txBody>
          <a:bodyPr vert="horz" wrap="square" lIns="0" tIns="13335" rIns="0" bIns="0" rtlCol="0">
            <a:spAutoFit/>
          </a:bodyPr>
          <a:lstStyle/>
          <a:p>
            <a:pPr marL="12700">
              <a:lnSpc>
                <a:spcPct val="100000"/>
              </a:lnSpc>
              <a:spcBef>
                <a:spcPts val="105"/>
              </a:spcBef>
            </a:pPr>
            <a:r>
              <a:rPr dirty="0"/>
              <a:t>Page</a:t>
            </a:r>
            <a:r>
              <a:rPr spc="-85" dirty="0"/>
              <a:t> </a:t>
            </a:r>
            <a:r>
              <a:rPr dirty="0"/>
              <a:t>tables</a:t>
            </a:r>
          </a:p>
        </p:txBody>
      </p:sp>
      <p:sp>
        <p:nvSpPr>
          <p:cNvPr id="4" name="object 4"/>
          <p:cNvSpPr/>
          <p:nvPr/>
        </p:nvSpPr>
        <p:spPr>
          <a:xfrm>
            <a:off x="1912007" y="1301797"/>
            <a:ext cx="5280664" cy="4868878"/>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7</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50</a:t>
            </a:fld>
            <a:endParaRPr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070254" y="186385"/>
            <a:ext cx="2434946" cy="514350"/>
          </a:xfrm>
          <a:prstGeom prst="rect">
            <a:avLst/>
          </a:prstGeom>
        </p:spPr>
        <p:txBody>
          <a:bodyPr vert="horz" wrap="square" lIns="0" tIns="13335" rIns="0" bIns="0" rtlCol="0">
            <a:spAutoFit/>
          </a:bodyPr>
          <a:lstStyle/>
          <a:p>
            <a:pPr marL="12700">
              <a:lnSpc>
                <a:spcPct val="100000"/>
              </a:lnSpc>
              <a:spcBef>
                <a:spcPts val="105"/>
              </a:spcBef>
            </a:pPr>
            <a:r>
              <a:rPr dirty="0"/>
              <a:t>Page</a:t>
            </a:r>
            <a:r>
              <a:rPr spc="-85" dirty="0"/>
              <a:t> </a:t>
            </a:r>
            <a:r>
              <a:rPr dirty="0"/>
              <a:t>tables</a:t>
            </a:r>
          </a:p>
        </p:txBody>
      </p:sp>
      <p:sp>
        <p:nvSpPr>
          <p:cNvPr id="4" name="object 4"/>
          <p:cNvSpPr/>
          <p:nvPr/>
        </p:nvSpPr>
        <p:spPr>
          <a:xfrm>
            <a:off x="549249" y="3520185"/>
            <a:ext cx="179832" cy="185927"/>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549249" y="3922521"/>
            <a:ext cx="179832" cy="185927"/>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549249" y="4659833"/>
            <a:ext cx="179832" cy="186232"/>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549249" y="5430011"/>
            <a:ext cx="179832" cy="185928"/>
          </a:xfrm>
          <a:prstGeom prst="rect">
            <a:avLst/>
          </a:prstGeom>
          <a:blipFill>
            <a:blip r:embed="rId3" cstate="print"/>
            <a:stretch>
              <a:fillRect/>
            </a:stretch>
          </a:blipFill>
        </p:spPr>
        <p:txBody>
          <a:bodyPr wrap="square" lIns="0" tIns="0" rIns="0" bIns="0" rtlCol="0"/>
          <a:lstStyle/>
          <a:p>
            <a:endParaRPr/>
          </a:p>
        </p:txBody>
      </p:sp>
      <p:sp>
        <p:nvSpPr>
          <p:cNvPr id="8" name="object 8"/>
          <p:cNvSpPr txBox="1"/>
          <p:nvPr/>
        </p:nvSpPr>
        <p:spPr>
          <a:xfrm>
            <a:off x="879754" y="3311804"/>
            <a:ext cx="7538720" cy="2338070"/>
          </a:xfrm>
          <a:prstGeom prst="rect">
            <a:avLst/>
          </a:prstGeom>
        </p:spPr>
        <p:txBody>
          <a:bodyPr vert="horz" wrap="square" lIns="0" tIns="79375" rIns="0" bIns="0" rtlCol="0">
            <a:spAutoFit/>
          </a:bodyPr>
          <a:lstStyle/>
          <a:p>
            <a:pPr marL="12700">
              <a:lnSpc>
                <a:spcPct val="100000"/>
              </a:lnSpc>
              <a:spcBef>
                <a:spcPts val="625"/>
              </a:spcBef>
            </a:pPr>
            <a:r>
              <a:rPr sz="2200" b="1" spc="-5" dirty="0">
                <a:solidFill>
                  <a:srgbClr val="006666"/>
                </a:solidFill>
                <a:latin typeface="Arial"/>
                <a:cs typeface="Arial"/>
              </a:rPr>
              <a:t>The OS must maintain a </a:t>
            </a:r>
            <a:r>
              <a:rPr sz="2200" b="1" spc="-5" dirty="0">
                <a:solidFill>
                  <a:srgbClr val="FF9966"/>
                </a:solidFill>
                <a:latin typeface="Arial"/>
                <a:cs typeface="Arial"/>
              </a:rPr>
              <a:t>page table </a:t>
            </a:r>
            <a:r>
              <a:rPr sz="2200" b="1" spc="-5" dirty="0">
                <a:solidFill>
                  <a:srgbClr val="006666"/>
                </a:solidFill>
                <a:latin typeface="Arial"/>
                <a:cs typeface="Arial"/>
              </a:rPr>
              <a:t>for each</a:t>
            </a:r>
            <a:r>
              <a:rPr sz="2200" b="1" spc="165" dirty="0">
                <a:solidFill>
                  <a:srgbClr val="006666"/>
                </a:solidFill>
                <a:latin typeface="Arial"/>
                <a:cs typeface="Arial"/>
              </a:rPr>
              <a:t> </a:t>
            </a:r>
            <a:r>
              <a:rPr sz="2200" b="1" spc="-5" dirty="0">
                <a:solidFill>
                  <a:srgbClr val="006666"/>
                </a:solidFill>
                <a:latin typeface="Arial"/>
                <a:cs typeface="Arial"/>
              </a:rPr>
              <a:t>process</a:t>
            </a:r>
            <a:endParaRPr sz="2200">
              <a:latin typeface="Arial"/>
              <a:cs typeface="Arial"/>
            </a:endParaRPr>
          </a:p>
          <a:p>
            <a:pPr marL="12700" marR="394335">
              <a:lnSpc>
                <a:spcPct val="100000"/>
              </a:lnSpc>
              <a:spcBef>
                <a:spcPts val="530"/>
              </a:spcBef>
            </a:pPr>
            <a:r>
              <a:rPr sz="2200" b="1" spc="-5" dirty="0">
                <a:solidFill>
                  <a:srgbClr val="006666"/>
                </a:solidFill>
                <a:latin typeface="Arial"/>
                <a:cs typeface="Arial"/>
              </a:rPr>
              <a:t>Each entry in a page table contains the frame number  </a:t>
            </a:r>
            <a:r>
              <a:rPr sz="2200" b="1" dirty="0">
                <a:solidFill>
                  <a:srgbClr val="006666"/>
                </a:solidFill>
                <a:latin typeface="Arial"/>
                <a:cs typeface="Arial"/>
              </a:rPr>
              <a:t>where </a:t>
            </a:r>
            <a:r>
              <a:rPr sz="2200" b="1" spc="-5" dirty="0">
                <a:solidFill>
                  <a:srgbClr val="006666"/>
                </a:solidFill>
                <a:latin typeface="Arial"/>
                <a:cs typeface="Arial"/>
              </a:rPr>
              <a:t>the corresponding page is physically</a:t>
            </a:r>
            <a:r>
              <a:rPr sz="2200" b="1" spc="150" dirty="0">
                <a:solidFill>
                  <a:srgbClr val="006666"/>
                </a:solidFill>
                <a:latin typeface="Arial"/>
                <a:cs typeface="Arial"/>
              </a:rPr>
              <a:t> </a:t>
            </a:r>
            <a:r>
              <a:rPr sz="2200" b="1" spc="-5" dirty="0">
                <a:solidFill>
                  <a:srgbClr val="006666"/>
                </a:solidFill>
                <a:latin typeface="Arial"/>
                <a:cs typeface="Arial"/>
              </a:rPr>
              <a:t>located</a:t>
            </a:r>
            <a:endParaRPr sz="2200">
              <a:latin typeface="Arial"/>
              <a:cs typeface="Arial"/>
            </a:endParaRPr>
          </a:p>
          <a:p>
            <a:pPr marL="12700">
              <a:lnSpc>
                <a:spcPct val="100000"/>
              </a:lnSpc>
              <a:spcBef>
                <a:spcPts val="530"/>
              </a:spcBef>
            </a:pPr>
            <a:r>
              <a:rPr sz="2200" b="1" spc="-5" dirty="0">
                <a:solidFill>
                  <a:srgbClr val="006666"/>
                </a:solidFill>
                <a:latin typeface="Arial"/>
                <a:cs typeface="Arial"/>
              </a:rPr>
              <a:t>A page table is indexed by the page number in order</a:t>
            </a:r>
            <a:r>
              <a:rPr sz="2200" b="1" spc="150" dirty="0">
                <a:solidFill>
                  <a:srgbClr val="006666"/>
                </a:solidFill>
                <a:latin typeface="Arial"/>
                <a:cs typeface="Arial"/>
              </a:rPr>
              <a:t> </a:t>
            </a:r>
            <a:r>
              <a:rPr sz="2200" b="1" spc="-5" dirty="0">
                <a:solidFill>
                  <a:srgbClr val="006666"/>
                </a:solidFill>
                <a:latin typeface="Arial"/>
                <a:cs typeface="Arial"/>
              </a:rPr>
              <a:t>to</a:t>
            </a:r>
            <a:endParaRPr sz="2200">
              <a:latin typeface="Arial"/>
              <a:cs typeface="Arial"/>
            </a:endParaRPr>
          </a:p>
          <a:p>
            <a:pPr marL="12700">
              <a:lnSpc>
                <a:spcPct val="100000"/>
              </a:lnSpc>
            </a:pPr>
            <a:r>
              <a:rPr sz="2200" b="1" spc="-5" dirty="0">
                <a:solidFill>
                  <a:srgbClr val="006666"/>
                </a:solidFill>
                <a:latin typeface="Arial"/>
                <a:cs typeface="Arial"/>
              </a:rPr>
              <a:t>obtain the frame</a:t>
            </a:r>
            <a:r>
              <a:rPr sz="2200" b="1" spc="60" dirty="0">
                <a:solidFill>
                  <a:srgbClr val="006666"/>
                </a:solidFill>
                <a:latin typeface="Arial"/>
                <a:cs typeface="Arial"/>
              </a:rPr>
              <a:t> </a:t>
            </a:r>
            <a:r>
              <a:rPr sz="2200" b="1" spc="-5" dirty="0">
                <a:solidFill>
                  <a:srgbClr val="006666"/>
                </a:solidFill>
                <a:latin typeface="Arial"/>
                <a:cs typeface="Arial"/>
              </a:rPr>
              <a:t>number</a:t>
            </a:r>
            <a:endParaRPr sz="2200">
              <a:latin typeface="Arial"/>
              <a:cs typeface="Arial"/>
            </a:endParaRPr>
          </a:p>
          <a:p>
            <a:pPr marL="12700">
              <a:lnSpc>
                <a:spcPct val="100000"/>
              </a:lnSpc>
              <a:spcBef>
                <a:spcPts val="780"/>
              </a:spcBef>
            </a:pPr>
            <a:r>
              <a:rPr sz="2200" b="1" spc="-5" dirty="0">
                <a:solidFill>
                  <a:srgbClr val="006666"/>
                </a:solidFill>
                <a:latin typeface="Arial"/>
                <a:cs typeface="Arial"/>
              </a:rPr>
              <a:t>A list of available frames is also maintained </a:t>
            </a:r>
            <a:r>
              <a:rPr sz="1800" b="1" spc="-5" dirty="0">
                <a:solidFill>
                  <a:srgbClr val="006666"/>
                </a:solidFill>
                <a:latin typeface="Arial"/>
                <a:cs typeface="Arial"/>
              </a:rPr>
              <a:t>(free frame</a:t>
            </a:r>
            <a:r>
              <a:rPr sz="1800" b="1" spc="200" dirty="0">
                <a:solidFill>
                  <a:srgbClr val="006666"/>
                </a:solidFill>
                <a:latin typeface="Arial"/>
                <a:cs typeface="Arial"/>
              </a:rPr>
              <a:t> </a:t>
            </a:r>
            <a:r>
              <a:rPr sz="1800" b="1" spc="-5" dirty="0">
                <a:solidFill>
                  <a:srgbClr val="006666"/>
                </a:solidFill>
                <a:latin typeface="Arial"/>
                <a:cs typeface="Arial"/>
              </a:rPr>
              <a:t>list)</a:t>
            </a:r>
            <a:endParaRPr sz="1800">
              <a:latin typeface="Arial"/>
              <a:cs typeface="Arial"/>
            </a:endParaRPr>
          </a:p>
        </p:txBody>
      </p:sp>
      <p:grpSp>
        <p:nvGrpSpPr>
          <p:cNvPr id="9" name="object 9"/>
          <p:cNvGrpSpPr/>
          <p:nvPr/>
        </p:nvGrpSpPr>
        <p:grpSpPr>
          <a:xfrm>
            <a:off x="304800" y="1143000"/>
            <a:ext cx="8430895" cy="2087880"/>
            <a:chOff x="304800" y="1143000"/>
            <a:chExt cx="8430895" cy="2087880"/>
          </a:xfrm>
        </p:grpSpPr>
        <p:sp>
          <p:nvSpPr>
            <p:cNvPr id="10" name="object 10"/>
            <p:cNvSpPr/>
            <p:nvPr/>
          </p:nvSpPr>
          <p:spPr>
            <a:xfrm>
              <a:off x="304800" y="1143000"/>
              <a:ext cx="8430768" cy="2019300"/>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8408796" y="2057400"/>
              <a:ext cx="156210" cy="1173480"/>
            </a:xfrm>
            <a:custGeom>
              <a:avLst/>
              <a:gdLst/>
              <a:ahLst/>
              <a:cxnLst/>
              <a:rect l="l" t="t" r="r" b="b"/>
              <a:pathLst>
                <a:path w="156209" h="1173480">
                  <a:moveTo>
                    <a:pt x="85462" y="112145"/>
                  </a:moveTo>
                  <a:lnTo>
                    <a:pt x="28448" y="115955"/>
                  </a:lnTo>
                  <a:lnTo>
                    <a:pt x="98932" y="1173352"/>
                  </a:lnTo>
                  <a:lnTo>
                    <a:pt x="155955" y="1169670"/>
                  </a:lnTo>
                  <a:lnTo>
                    <a:pt x="85462" y="112145"/>
                  </a:lnTo>
                  <a:close/>
                </a:path>
                <a:path w="156209" h="1173480">
                  <a:moveTo>
                    <a:pt x="49402" y="0"/>
                  </a:moveTo>
                  <a:lnTo>
                    <a:pt x="0" y="117855"/>
                  </a:lnTo>
                  <a:lnTo>
                    <a:pt x="28448" y="115955"/>
                  </a:lnTo>
                  <a:lnTo>
                    <a:pt x="26543" y="87375"/>
                  </a:lnTo>
                  <a:lnTo>
                    <a:pt x="83566" y="83692"/>
                  </a:lnTo>
                  <a:lnTo>
                    <a:pt x="98481" y="83692"/>
                  </a:lnTo>
                  <a:lnTo>
                    <a:pt x="49402" y="0"/>
                  </a:lnTo>
                  <a:close/>
                </a:path>
                <a:path w="156209" h="1173480">
                  <a:moveTo>
                    <a:pt x="83566" y="83692"/>
                  </a:moveTo>
                  <a:lnTo>
                    <a:pt x="26543" y="87375"/>
                  </a:lnTo>
                  <a:lnTo>
                    <a:pt x="28448" y="115955"/>
                  </a:lnTo>
                  <a:lnTo>
                    <a:pt x="85462" y="112145"/>
                  </a:lnTo>
                  <a:lnTo>
                    <a:pt x="83566" y="83692"/>
                  </a:lnTo>
                  <a:close/>
                </a:path>
                <a:path w="156209" h="1173480">
                  <a:moveTo>
                    <a:pt x="98481" y="83692"/>
                  </a:moveTo>
                  <a:lnTo>
                    <a:pt x="83566" y="83692"/>
                  </a:lnTo>
                  <a:lnTo>
                    <a:pt x="85462" y="112145"/>
                  </a:lnTo>
                  <a:lnTo>
                    <a:pt x="114046" y="110236"/>
                  </a:lnTo>
                  <a:lnTo>
                    <a:pt x="98481" y="83692"/>
                  </a:lnTo>
                  <a:close/>
                </a:path>
              </a:pathLst>
            </a:custGeom>
            <a:solidFill>
              <a:srgbClr val="336699"/>
            </a:solidFill>
          </p:spPr>
          <p:txBody>
            <a:bodyPr wrap="square" lIns="0" tIns="0" rIns="0" bIns="0" rtlCol="0"/>
            <a:lstStyle/>
            <a:p>
              <a:endParaRPr/>
            </a:p>
          </p:txBody>
        </p:sp>
      </p:grpSp>
      <p:sp>
        <p:nvSpPr>
          <p:cNvPr id="13" name="object 13"/>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7</a:t>
            </a: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51</a:t>
            </a:fld>
            <a:endParaRPr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9349" y="6505447"/>
            <a:ext cx="755650"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FF9966"/>
                </a:solidFill>
                <a:latin typeface="Arial"/>
                <a:cs typeface="Arial"/>
              </a:rPr>
              <a:t>Module</a:t>
            </a:r>
            <a:r>
              <a:rPr sz="1400" spc="-95" dirty="0">
                <a:solidFill>
                  <a:srgbClr val="FF9966"/>
                </a:solidFill>
                <a:latin typeface="Arial"/>
                <a:cs typeface="Arial"/>
              </a:rPr>
              <a:t> </a:t>
            </a:r>
            <a:r>
              <a:rPr sz="1400" dirty="0">
                <a:solidFill>
                  <a:srgbClr val="FF9966"/>
                </a:solidFill>
                <a:latin typeface="Arial"/>
                <a:cs typeface="Arial"/>
              </a:rPr>
              <a:t>7</a:t>
            </a:r>
            <a:endParaRPr sz="1400">
              <a:latin typeface="Arial"/>
              <a:cs typeface="Arial"/>
            </a:endParaRPr>
          </a:p>
        </p:txBody>
      </p:sp>
      <p:sp>
        <p:nvSpPr>
          <p:cNvPr id="3" name="object 3"/>
          <p:cNvSpPr txBox="1"/>
          <p:nvPr/>
        </p:nvSpPr>
        <p:spPr>
          <a:xfrm>
            <a:off x="8581770" y="6505447"/>
            <a:ext cx="223520"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9966"/>
                </a:solidFill>
                <a:latin typeface="Arial"/>
                <a:cs typeface="Arial"/>
              </a:rPr>
              <a:t>51</a:t>
            </a:r>
            <a:endParaRPr sz="1400">
              <a:latin typeface="Arial"/>
              <a:cs typeface="Arial"/>
            </a:endParaRPr>
          </a:p>
        </p:txBody>
      </p:sp>
      <p:sp>
        <p:nvSpPr>
          <p:cNvPr id="7" name="object 7"/>
          <p:cNvSpPr txBox="1">
            <a:spLocks noGrp="1"/>
          </p:cNvSpPr>
          <p:nvPr>
            <p:ph type="title"/>
          </p:nvPr>
        </p:nvSpPr>
        <p:spPr>
          <a:xfrm>
            <a:off x="612749" y="102488"/>
            <a:ext cx="3578251" cy="855344"/>
          </a:xfrm>
          <a:prstGeom prst="rect">
            <a:avLst/>
          </a:prstGeom>
        </p:spPr>
        <p:txBody>
          <a:bodyPr vert="horz" wrap="square" lIns="0" tIns="159385" rIns="0" bIns="0" rtlCol="0">
            <a:spAutoFit/>
          </a:bodyPr>
          <a:lstStyle/>
          <a:p>
            <a:pPr marL="12700" marR="5080">
              <a:lnSpc>
                <a:spcPct val="70000"/>
              </a:lnSpc>
              <a:spcBef>
                <a:spcPts val="1255"/>
              </a:spcBef>
            </a:pPr>
            <a:r>
              <a:rPr dirty="0"/>
              <a:t>Logical</a:t>
            </a:r>
            <a:r>
              <a:rPr spc="-105" dirty="0"/>
              <a:t> </a:t>
            </a:r>
            <a:r>
              <a:rPr dirty="0"/>
              <a:t>address  (pagination)</a:t>
            </a:r>
          </a:p>
        </p:txBody>
      </p:sp>
      <p:sp>
        <p:nvSpPr>
          <p:cNvPr id="8" name="object 8"/>
          <p:cNvSpPr/>
          <p:nvPr/>
        </p:nvSpPr>
        <p:spPr>
          <a:xfrm>
            <a:off x="930554" y="1457578"/>
            <a:ext cx="170687" cy="178308"/>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930554" y="2802001"/>
            <a:ext cx="170687" cy="178308"/>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930554" y="4466590"/>
            <a:ext cx="170687" cy="178307"/>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1387728" y="6059119"/>
            <a:ext cx="256032" cy="265480"/>
          </a:xfrm>
          <a:prstGeom prst="rect">
            <a:avLst/>
          </a:prstGeom>
          <a:blipFill>
            <a:blip r:embed="rId4" cstate="print"/>
            <a:stretch>
              <a:fillRect/>
            </a:stretch>
          </a:blipFill>
        </p:spPr>
        <p:txBody>
          <a:bodyPr wrap="square" lIns="0" tIns="0" rIns="0" bIns="0" rtlCol="0"/>
          <a:lstStyle/>
          <a:p>
            <a:endParaRPr/>
          </a:p>
        </p:txBody>
      </p:sp>
      <p:sp>
        <p:nvSpPr>
          <p:cNvPr id="12" name="object 12"/>
          <p:cNvSpPr txBox="1"/>
          <p:nvPr/>
        </p:nvSpPr>
        <p:spPr>
          <a:xfrm>
            <a:off x="1260728" y="1321434"/>
            <a:ext cx="4477385" cy="5019040"/>
          </a:xfrm>
          <a:prstGeom prst="rect">
            <a:avLst/>
          </a:prstGeom>
        </p:spPr>
        <p:txBody>
          <a:bodyPr vert="horz" wrap="square" lIns="0" tIns="12700" rIns="0" bIns="0" rtlCol="0">
            <a:spAutoFit/>
          </a:bodyPr>
          <a:lstStyle/>
          <a:p>
            <a:pPr marL="12700" marR="157480">
              <a:lnSpc>
                <a:spcPct val="100000"/>
              </a:lnSpc>
              <a:spcBef>
                <a:spcPts val="100"/>
              </a:spcBef>
            </a:pPr>
            <a:r>
              <a:rPr sz="2100" b="1" dirty="0">
                <a:solidFill>
                  <a:srgbClr val="006666"/>
                </a:solidFill>
                <a:latin typeface="Arial"/>
                <a:cs typeface="Arial"/>
              </a:rPr>
              <a:t>The </a:t>
            </a:r>
            <a:r>
              <a:rPr sz="2100" b="1" spc="-5" dirty="0">
                <a:solidFill>
                  <a:srgbClr val="006666"/>
                </a:solidFill>
                <a:latin typeface="Arial"/>
                <a:cs typeface="Arial"/>
              </a:rPr>
              <a:t>logical address </a:t>
            </a:r>
            <a:r>
              <a:rPr sz="2100" b="1" dirty="0">
                <a:solidFill>
                  <a:srgbClr val="006666"/>
                </a:solidFill>
                <a:latin typeface="Arial"/>
                <a:cs typeface="Arial"/>
              </a:rPr>
              <a:t>is </a:t>
            </a:r>
            <a:r>
              <a:rPr sz="2100" b="1" spc="-5" dirty="0">
                <a:solidFill>
                  <a:srgbClr val="006666"/>
                </a:solidFill>
                <a:latin typeface="Arial"/>
                <a:cs typeface="Arial"/>
              </a:rPr>
              <a:t>easily  translated </a:t>
            </a:r>
            <a:r>
              <a:rPr sz="2100" b="1" dirty="0">
                <a:solidFill>
                  <a:srgbClr val="006666"/>
                </a:solidFill>
                <a:latin typeface="Arial"/>
                <a:cs typeface="Arial"/>
              </a:rPr>
              <a:t>into a </a:t>
            </a:r>
            <a:r>
              <a:rPr sz="2100" b="1" spc="-10" dirty="0">
                <a:solidFill>
                  <a:srgbClr val="006666"/>
                </a:solidFill>
                <a:latin typeface="Arial"/>
                <a:cs typeface="Arial"/>
              </a:rPr>
              <a:t>physical </a:t>
            </a:r>
            <a:r>
              <a:rPr sz="2100" b="1" spc="-5" dirty="0">
                <a:solidFill>
                  <a:srgbClr val="006666"/>
                </a:solidFill>
                <a:latin typeface="Arial"/>
                <a:cs typeface="Arial"/>
              </a:rPr>
              <a:t>address  because </a:t>
            </a:r>
            <a:r>
              <a:rPr sz="2100" b="1" dirty="0">
                <a:solidFill>
                  <a:srgbClr val="006666"/>
                </a:solidFill>
                <a:latin typeface="Arial"/>
                <a:cs typeface="Arial"/>
              </a:rPr>
              <a:t>the page </a:t>
            </a:r>
            <a:r>
              <a:rPr sz="2100" b="1" spc="-5" dirty="0">
                <a:solidFill>
                  <a:srgbClr val="006666"/>
                </a:solidFill>
                <a:latin typeface="Arial"/>
                <a:cs typeface="Arial"/>
              </a:rPr>
              <a:t>size </a:t>
            </a:r>
            <a:r>
              <a:rPr sz="2100" b="1" dirty="0">
                <a:solidFill>
                  <a:srgbClr val="006666"/>
                </a:solidFill>
                <a:latin typeface="Arial"/>
                <a:cs typeface="Arial"/>
              </a:rPr>
              <a:t>is </a:t>
            </a:r>
            <a:r>
              <a:rPr sz="2100" b="1" spc="-5" dirty="0">
                <a:solidFill>
                  <a:srgbClr val="006666"/>
                </a:solidFill>
                <a:latin typeface="Arial"/>
                <a:cs typeface="Arial"/>
              </a:rPr>
              <a:t>a </a:t>
            </a:r>
            <a:r>
              <a:rPr sz="2100" b="1" spc="5" dirty="0">
                <a:solidFill>
                  <a:srgbClr val="006666"/>
                </a:solidFill>
                <a:latin typeface="Arial"/>
                <a:cs typeface="Arial"/>
              </a:rPr>
              <a:t>power  </a:t>
            </a:r>
            <a:r>
              <a:rPr sz="2100" b="1" dirty="0">
                <a:solidFill>
                  <a:srgbClr val="006666"/>
                </a:solidFill>
                <a:latin typeface="Arial"/>
                <a:cs typeface="Arial"/>
              </a:rPr>
              <a:t>of</a:t>
            </a:r>
            <a:r>
              <a:rPr sz="2100" b="1" spc="5" dirty="0">
                <a:solidFill>
                  <a:srgbClr val="006666"/>
                </a:solidFill>
                <a:latin typeface="Arial"/>
                <a:cs typeface="Arial"/>
              </a:rPr>
              <a:t> </a:t>
            </a:r>
            <a:r>
              <a:rPr sz="2100" b="1" spc="-5" dirty="0">
                <a:solidFill>
                  <a:srgbClr val="006666"/>
                </a:solidFill>
                <a:latin typeface="Arial"/>
                <a:cs typeface="Arial"/>
              </a:rPr>
              <a:t>2</a:t>
            </a:r>
            <a:endParaRPr sz="2100">
              <a:latin typeface="Arial"/>
              <a:cs typeface="Arial"/>
            </a:endParaRPr>
          </a:p>
          <a:p>
            <a:pPr marL="12700" marR="62865">
              <a:lnSpc>
                <a:spcPct val="100000"/>
              </a:lnSpc>
              <a:spcBef>
                <a:spcPts val="505"/>
              </a:spcBef>
            </a:pPr>
            <a:r>
              <a:rPr sz="2100" b="1" spc="-5" dirty="0">
                <a:solidFill>
                  <a:srgbClr val="006666"/>
                </a:solidFill>
                <a:latin typeface="Arial"/>
                <a:cs typeface="Arial"/>
              </a:rPr>
              <a:t>Ex: </a:t>
            </a:r>
            <a:r>
              <a:rPr sz="2100" b="1" dirty="0">
                <a:solidFill>
                  <a:srgbClr val="006666"/>
                </a:solidFill>
                <a:latin typeface="Arial"/>
                <a:cs typeface="Arial"/>
              </a:rPr>
              <a:t>if </a:t>
            </a:r>
            <a:r>
              <a:rPr sz="2100" b="1" spc="-5" dirty="0">
                <a:solidFill>
                  <a:srgbClr val="006666"/>
                </a:solidFill>
                <a:latin typeface="Arial"/>
                <a:cs typeface="Arial"/>
              </a:rPr>
              <a:t>16 </a:t>
            </a:r>
            <a:r>
              <a:rPr sz="2100" b="1" dirty="0">
                <a:solidFill>
                  <a:srgbClr val="006666"/>
                </a:solidFill>
                <a:latin typeface="Arial"/>
                <a:cs typeface="Arial"/>
              </a:rPr>
              <a:t>bits </a:t>
            </a:r>
            <a:r>
              <a:rPr sz="2100" b="1" spc="-5" dirty="0">
                <a:solidFill>
                  <a:srgbClr val="006666"/>
                </a:solidFill>
                <a:latin typeface="Arial"/>
                <a:cs typeface="Arial"/>
              </a:rPr>
              <a:t>are used </a:t>
            </a:r>
            <a:r>
              <a:rPr sz="2100" b="1" dirty="0">
                <a:solidFill>
                  <a:srgbClr val="006666"/>
                </a:solidFill>
                <a:latin typeface="Arial"/>
                <a:cs typeface="Arial"/>
              </a:rPr>
              <a:t>for the  </a:t>
            </a:r>
            <a:r>
              <a:rPr sz="2100" b="1" spc="-5" dirty="0">
                <a:solidFill>
                  <a:srgbClr val="006666"/>
                </a:solidFill>
                <a:latin typeface="Arial"/>
                <a:cs typeface="Arial"/>
              </a:rPr>
              <a:t>addresses </a:t>
            </a:r>
            <a:r>
              <a:rPr sz="2100" b="1" dirty="0">
                <a:solidFill>
                  <a:srgbClr val="006666"/>
                </a:solidFill>
                <a:latin typeface="Arial"/>
                <a:cs typeface="Arial"/>
              </a:rPr>
              <a:t>and the size of a page</a:t>
            </a:r>
            <a:r>
              <a:rPr sz="2100" b="1" spc="-95" dirty="0">
                <a:solidFill>
                  <a:srgbClr val="006666"/>
                </a:solidFill>
                <a:latin typeface="Arial"/>
                <a:cs typeface="Arial"/>
              </a:rPr>
              <a:t> </a:t>
            </a:r>
            <a:r>
              <a:rPr sz="2100" b="1" dirty="0">
                <a:solidFill>
                  <a:srgbClr val="006666"/>
                </a:solidFill>
                <a:latin typeface="Arial"/>
                <a:cs typeface="Arial"/>
              </a:rPr>
              <a:t>=  </a:t>
            </a:r>
            <a:r>
              <a:rPr sz="2100" b="1" spc="-5" dirty="0">
                <a:solidFill>
                  <a:srgbClr val="006666"/>
                </a:solidFill>
                <a:latin typeface="Arial"/>
                <a:cs typeface="Arial"/>
              </a:rPr>
              <a:t>1K: </a:t>
            </a:r>
            <a:r>
              <a:rPr sz="2100" b="1" spc="20" dirty="0">
                <a:solidFill>
                  <a:srgbClr val="006666"/>
                </a:solidFill>
                <a:latin typeface="Arial"/>
                <a:cs typeface="Arial"/>
              </a:rPr>
              <a:t>we </a:t>
            </a:r>
            <a:r>
              <a:rPr sz="2100" b="1" spc="-5" dirty="0">
                <a:solidFill>
                  <a:srgbClr val="006666"/>
                </a:solidFill>
                <a:latin typeface="Arial"/>
                <a:cs typeface="Arial"/>
              </a:rPr>
              <a:t>need 10 </a:t>
            </a:r>
            <a:r>
              <a:rPr sz="2100" b="1" dirty="0">
                <a:solidFill>
                  <a:srgbClr val="006666"/>
                </a:solidFill>
                <a:latin typeface="Arial"/>
                <a:cs typeface="Arial"/>
              </a:rPr>
              <a:t>bits for the </a:t>
            </a:r>
            <a:r>
              <a:rPr sz="2100" b="1" spc="-5" dirty="0">
                <a:solidFill>
                  <a:srgbClr val="006666"/>
                </a:solidFill>
                <a:latin typeface="Arial"/>
                <a:cs typeface="Arial"/>
              </a:rPr>
              <a:t>offset,  </a:t>
            </a:r>
            <a:r>
              <a:rPr sz="2100" b="1" dirty="0">
                <a:solidFill>
                  <a:srgbClr val="006666"/>
                </a:solidFill>
                <a:latin typeface="Arial"/>
                <a:cs typeface="Arial"/>
              </a:rPr>
              <a:t>thus </a:t>
            </a:r>
            <a:r>
              <a:rPr sz="2100" b="1" spc="-5" dirty="0">
                <a:solidFill>
                  <a:srgbClr val="006666"/>
                </a:solidFill>
                <a:latin typeface="Arial"/>
                <a:cs typeface="Arial"/>
              </a:rPr>
              <a:t>leaving 6 </a:t>
            </a:r>
            <a:r>
              <a:rPr sz="2100" b="1" dirty="0">
                <a:solidFill>
                  <a:srgbClr val="006666"/>
                </a:solidFill>
                <a:latin typeface="Arial"/>
                <a:cs typeface="Arial"/>
              </a:rPr>
              <a:t>bits for the page  number</a:t>
            </a:r>
            <a:endParaRPr sz="2100">
              <a:latin typeface="Arial"/>
              <a:cs typeface="Arial"/>
            </a:endParaRPr>
          </a:p>
          <a:p>
            <a:pPr marL="12700" marR="5080">
              <a:lnSpc>
                <a:spcPct val="100000"/>
              </a:lnSpc>
              <a:spcBef>
                <a:spcPts val="505"/>
              </a:spcBef>
            </a:pPr>
            <a:r>
              <a:rPr sz="2100" b="1" dirty="0">
                <a:solidFill>
                  <a:srgbClr val="006666"/>
                </a:solidFill>
                <a:latin typeface="Arial"/>
                <a:cs typeface="Arial"/>
              </a:rPr>
              <a:t>The </a:t>
            </a:r>
            <a:r>
              <a:rPr sz="2100" b="1" spc="-5" dirty="0">
                <a:solidFill>
                  <a:srgbClr val="006666"/>
                </a:solidFill>
                <a:latin typeface="Arial"/>
                <a:cs typeface="Arial"/>
              </a:rPr>
              <a:t>logical address </a:t>
            </a:r>
            <a:r>
              <a:rPr sz="2100" b="1" dirty="0">
                <a:solidFill>
                  <a:srgbClr val="006666"/>
                </a:solidFill>
                <a:latin typeface="Arial"/>
                <a:cs typeface="Arial"/>
              </a:rPr>
              <a:t>(n, </a:t>
            </a:r>
            <a:r>
              <a:rPr sz="2100" b="1" spc="-5" dirty="0">
                <a:solidFill>
                  <a:srgbClr val="006666"/>
                </a:solidFill>
                <a:latin typeface="Arial"/>
                <a:cs typeface="Arial"/>
              </a:rPr>
              <a:t>m) </a:t>
            </a:r>
            <a:r>
              <a:rPr sz="2100" b="1" dirty="0">
                <a:solidFill>
                  <a:srgbClr val="006666"/>
                </a:solidFill>
                <a:latin typeface="Arial"/>
                <a:cs typeface="Arial"/>
              </a:rPr>
              <a:t>is  </a:t>
            </a:r>
            <a:r>
              <a:rPr sz="2100" b="1" spc="-5" dirty="0">
                <a:solidFill>
                  <a:srgbClr val="006666"/>
                </a:solidFill>
                <a:latin typeface="Arial"/>
                <a:cs typeface="Arial"/>
              </a:rPr>
              <a:t>translated </a:t>
            </a:r>
            <a:r>
              <a:rPr sz="2100" b="1" dirty="0">
                <a:solidFill>
                  <a:srgbClr val="006666"/>
                </a:solidFill>
                <a:latin typeface="Arial"/>
                <a:cs typeface="Arial"/>
              </a:rPr>
              <a:t>to the </a:t>
            </a:r>
            <a:r>
              <a:rPr sz="2100" b="1" spc="-10" dirty="0">
                <a:solidFill>
                  <a:srgbClr val="006666"/>
                </a:solidFill>
                <a:latin typeface="Arial"/>
                <a:cs typeface="Arial"/>
              </a:rPr>
              <a:t>physical </a:t>
            </a:r>
            <a:r>
              <a:rPr sz="2100" b="1" spc="-5" dirty="0">
                <a:solidFill>
                  <a:srgbClr val="006666"/>
                </a:solidFill>
                <a:latin typeface="Arial"/>
                <a:cs typeface="Arial"/>
              </a:rPr>
              <a:t>address  (k, m) </a:t>
            </a:r>
            <a:r>
              <a:rPr sz="2100" b="1" dirty="0">
                <a:solidFill>
                  <a:srgbClr val="006666"/>
                </a:solidFill>
                <a:latin typeface="Arial"/>
                <a:cs typeface="Arial"/>
              </a:rPr>
              <a:t>using n </a:t>
            </a:r>
            <a:r>
              <a:rPr sz="2100" b="1" spc="-5" dirty="0">
                <a:solidFill>
                  <a:srgbClr val="006666"/>
                </a:solidFill>
                <a:latin typeface="Arial"/>
                <a:cs typeface="Arial"/>
              </a:rPr>
              <a:t>as </a:t>
            </a:r>
            <a:r>
              <a:rPr sz="2100" b="1" dirty="0">
                <a:solidFill>
                  <a:srgbClr val="006666"/>
                </a:solidFill>
                <a:latin typeface="Arial"/>
                <a:cs typeface="Arial"/>
              </a:rPr>
              <a:t>an index on the  page </a:t>
            </a:r>
            <a:r>
              <a:rPr sz="2100" b="1" spc="-5" dirty="0">
                <a:solidFill>
                  <a:srgbClr val="006666"/>
                </a:solidFill>
                <a:latin typeface="Arial"/>
                <a:cs typeface="Arial"/>
              </a:rPr>
              <a:t>table </a:t>
            </a:r>
            <a:r>
              <a:rPr sz="2100" b="1" dirty="0">
                <a:solidFill>
                  <a:srgbClr val="006666"/>
                </a:solidFill>
                <a:latin typeface="Arial"/>
                <a:cs typeface="Arial"/>
              </a:rPr>
              <a:t>and </a:t>
            </a:r>
            <a:r>
              <a:rPr sz="2100" b="1" spc="-5" dirty="0">
                <a:solidFill>
                  <a:srgbClr val="006666"/>
                </a:solidFill>
                <a:latin typeface="Arial"/>
                <a:cs typeface="Arial"/>
              </a:rPr>
              <a:t>replacing </a:t>
            </a:r>
            <a:r>
              <a:rPr sz="2100" b="1" dirty="0">
                <a:solidFill>
                  <a:srgbClr val="006666"/>
                </a:solidFill>
                <a:latin typeface="Arial"/>
                <a:cs typeface="Arial"/>
              </a:rPr>
              <a:t>it </a:t>
            </a:r>
            <a:r>
              <a:rPr sz="2100" b="1" spc="10" dirty="0">
                <a:solidFill>
                  <a:srgbClr val="006666"/>
                </a:solidFill>
                <a:latin typeface="Arial"/>
                <a:cs typeface="Arial"/>
              </a:rPr>
              <a:t>with</a:t>
            </a:r>
            <a:r>
              <a:rPr sz="2100" b="1" spc="-40" dirty="0">
                <a:solidFill>
                  <a:srgbClr val="006666"/>
                </a:solidFill>
                <a:latin typeface="Arial"/>
                <a:cs typeface="Arial"/>
              </a:rPr>
              <a:t> </a:t>
            </a:r>
            <a:r>
              <a:rPr sz="2100" b="1" dirty="0">
                <a:solidFill>
                  <a:srgbClr val="006666"/>
                </a:solidFill>
                <a:latin typeface="Arial"/>
                <a:cs typeface="Arial"/>
              </a:rPr>
              <a:t>the  </a:t>
            </a:r>
            <a:r>
              <a:rPr sz="2100" b="1" spc="-5" dirty="0">
                <a:solidFill>
                  <a:srgbClr val="006666"/>
                </a:solidFill>
                <a:latin typeface="Arial"/>
                <a:cs typeface="Arial"/>
              </a:rPr>
              <a:t>address k </a:t>
            </a:r>
            <a:r>
              <a:rPr sz="2100" b="1" dirty="0">
                <a:solidFill>
                  <a:srgbClr val="006666"/>
                </a:solidFill>
                <a:latin typeface="Arial"/>
                <a:cs typeface="Arial"/>
              </a:rPr>
              <a:t>found</a:t>
            </a:r>
            <a:endParaRPr sz="2100">
              <a:latin typeface="Arial"/>
              <a:cs typeface="Arial"/>
            </a:endParaRPr>
          </a:p>
          <a:p>
            <a:pPr marL="413384">
              <a:lnSpc>
                <a:spcPct val="100000"/>
              </a:lnSpc>
              <a:spcBef>
                <a:spcPts val="509"/>
              </a:spcBef>
            </a:pPr>
            <a:r>
              <a:rPr sz="2100" dirty="0">
                <a:solidFill>
                  <a:srgbClr val="006666"/>
                </a:solidFill>
                <a:latin typeface="Arial"/>
                <a:cs typeface="Arial"/>
              </a:rPr>
              <a:t>m </a:t>
            </a:r>
            <a:r>
              <a:rPr sz="2100" spc="-5" dirty="0">
                <a:solidFill>
                  <a:srgbClr val="006666"/>
                </a:solidFill>
                <a:latin typeface="Arial"/>
                <a:cs typeface="Arial"/>
              </a:rPr>
              <a:t>does not</a:t>
            </a:r>
            <a:r>
              <a:rPr sz="2100" spc="5" dirty="0">
                <a:solidFill>
                  <a:srgbClr val="006666"/>
                </a:solidFill>
                <a:latin typeface="Arial"/>
                <a:cs typeface="Arial"/>
              </a:rPr>
              <a:t> </a:t>
            </a:r>
            <a:r>
              <a:rPr sz="2100" spc="-5" dirty="0">
                <a:solidFill>
                  <a:srgbClr val="006666"/>
                </a:solidFill>
                <a:latin typeface="Arial"/>
                <a:cs typeface="Arial"/>
              </a:rPr>
              <a:t>change</a:t>
            </a:r>
            <a:endParaRPr sz="2100">
              <a:latin typeface="Arial"/>
              <a:cs typeface="Arial"/>
            </a:endParaRPr>
          </a:p>
        </p:txBody>
      </p:sp>
      <p:sp>
        <p:nvSpPr>
          <p:cNvPr id="13" name="object 13"/>
          <p:cNvSpPr/>
          <p:nvPr/>
        </p:nvSpPr>
        <p:spPr>
          <a:xfrm>
            <a:off x="6271223" y="196514"/>
            <a:ext cx="2130697" cy="6407816"/>
          </a:xfrm>
          <a:prstGeom prst="rect">
            <a:avLst/>
          </a:prstGeom>
          <a:blipFill>
            <a:blip r:embed="rId5" cstate="print"/>
            <a:stretch>
              <a:fillRect/>
            </a:stretch>
          </a:blipFill>
        </p:spPr>
        <p:txBody>
          <a:bodyPr wrap="square" lIns="0" tIns="0" rIns="0" bIns="0" rtlCol="0"/>
          <a:lstStyle/>
          <a:p>
            <a:endParaRPr/>
          </a:p>
        </p:txBody>
      </p:sp>
      <p:sp>
        <p:nvSpPr>
          <p:cNvPr id="14" name="object 14"/>
          <p:cNvSpPr txBox="1"/>
          <p:nvPr/>
        </p:nvSpPr>
        <p:spPr>
          <a:xfrm>
            <a:off x="7547609" y="6486550"/>
            <a:ext cx="915035" cy="330835"/>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009999"/>
                </a:solidFill>
                <a:latin typeface="Times New Roman"/>
                <a:cs typeface="Times New Roman"/>
              </a:rPr>
              <a:t>Sta</a:t>
            </a:r>
            <a:r>
              <a:rPr sz="2000" spc="-10" dirty="0">
                <a:solidFill>
                  <a:srgbClr val="009999"/>
                </a:solidFill>
                <a:latin typeface="Times New Roman"/>
                <a:cs typeface="Times New Roman"/>
              </a:rPr>
              <a:t>l</a:t>
            </a:r>
            <a:r>
              <a:rPr sz="2000" dirty="0">
                <a:solidFill>
                  <a:srgbClr val="009999"/>
                </a:solidFill>
                <a:latin typeface="Times New Roman"/>
                <a:cs typeface="Times New Roman"/>
              </a:rPr>
              <a:t>l</a:t>
            </a:r>
            <a:r>
              <a:rPr sz="2000" spc="-10" dirty="0">
                <a:solidFill>
                  <a:srgbClr val="009999"/>
                </a:solidFill>
                <a:latin typeface="Times New Roman"/>
                <a:cs typeface="Times New Roman"/>
              </a:rPr>
              <a:t>i</a:t>
            </a:r>
            <a:r>
              <a:rPr sz="2000" dirty="0">
                <a:solidFill>
                  <a:srgbClr val="009999"/>
                </a:solidFill>
                <a:latin typeface="Times New Roman"/>
                <a:cs typeface="Times New Roman"/>
              </a:rPr>
              <a:t>n</a:t>
            </a:r>
            <a:r>
              <a:rPr sz="2000" spc="10" dirty="0">
                <a:solidFill>
                  <a:srgbClr val="009999"/>
                </a:solidFill>
                <a:latin typeface="Times New Roman"/>
                <a:cs typeface="Times New Roman"/>
              </a:rPr>
              <a:t>g</a:t>
            </a:r>
            <a:r>
              <a:rPr sz="2000" dirty="0">
                <a:solidFill>
                  <a:srgbClr val="009999"/>
                </a:solidFill>
                <a:latin typeface="Times New Roman"/>
                <a:cs typeface="Times New Roman"/>
              </a:rPr>
              <a:t>s</a:t>
            </a:r>
            <a:endParaRPr sz="2000">
              <a:latin typeface="Times New Roman"/>
              <a:cs typeface="Times New Roman"/>
            </a:endParaRPr>
          </a:p>
        </p:txBody>
      </p:sp>
      <p:sp>
        <p:nvSpPr>
          <p:cNvPr id="15" name="object 15"/>
          <p:cNvSpPr/>
          <p:nvPr/>
        </p:nvSpPr>
        <p:spPr>
          <a:xfrm>
            <a:off x="7560436" y="2894964"/>
            <a:ext cx="67310" cy="723265"/>
          </a:xfrm>
          <a:custGeom>
            <a:avLst/>
            <a:gdLst/>
            <a:ahLst/>
            <a:cxnLst/>
            <a:rect l="l" t="t" r="r" b="b"/>
            <a:pathLst>
              <a:path w="67309" h="723264">
                <a:moveTo>
                  <a:pt x="15875" y="0"/>
                </a:moveTo>
                <a:lnTo>
                  <a:pt x="15621" y="1015"/>
                </a:lnTo>
                <a:lnTo>
                  <a:pt x="14351" y="508"/>
                </a:lnTo>
                <a:lnTo>
                  <a:pt x="14097" y="1524"/>
                </a:lnTo>
                <a:lnTo>
                  <a:pt x="12827" y="762"/>
                </a:lnTo>
                <a:lnTo>
                  <a:pt x="12700" y="1524"/>
                </a:lnTo>
                <a:lnTo>
                  <a:pt x="14605" y="381"/>
                </a:lnTo>
                <a:lnTo>
                  <a:pt x="14097" y="2921"/>
                </a:lnTo>
                <a:lnTo>
                  <a:pt x="13462" y="6604"/>
                </a:lnTo>
                <a:lnTo>
                  <a:pt x="13081" y="10033"/>
                </a:lnTo>
                <a:lnTo>
                  <a:pt x="12700" y="13715"/>
                </a:lnTo>
                <a:lnTo>
                  <a:pt x="8840" y="40389"/>
                </a:lnTo>
                <a:lnTo>
                  <a:pt x="4778" y="67087"/>
                </a:lnTo>
                <a:lnTo>
                  <a:pt x="1502" y="93833"/>
                </a:lnTo>
                <a:lnTo>
                  <a:pt x="0" y="120650"/>
                </a:lnTo>
                <a:lnTo>
                  <a:pt x="253" y="134399"/>
                </a:lnTo>
                <a:lnTo>
                  <a:pt x="3683" y="175387"/>
                </a:lnTo>
                <a:lnTo>
                  <a:pt x="13716" y="221869"/>
                </a:lnTo>
                <a:lnTo>
                  <a:pt x="16635" y="233227"/>
                </a:lnTo>
                <a:lnTo>
                  <a:pt x="26638" y="280054"/>
                </a:lnTo>
                <a:lnTo>
                  <a:pt x="29225" y="305272"/>
                </a:lnTo>
                <a:lnTo>
                  <a:pt x="30353" y="317881"/>
                </a:lnTo>
                <a:lnTo>
                  <a:pt x="33916" y="353655"/>
                </a:lnTo>
                <a:lnTo>
                  <a:pt x="37528" y="389382"/>
                </a:lnTo>
                <a:lnTo>
                  <a:pt x="40854" y="425108"/>
                </a:lnTo>
                <a:lnTo>
                  <a:pt x="43561" y="460883"/>
                </a:lnTo>
                <a:lnTo>
                  <a:pt x="44592" y="486529"/>
                </a:lnTo>
                <a:lnTo>
                  <a:pt x="44958" y="512413"/>
                </a:lnTo>
                <a:lnTo>
                  <a:pt x="45704" y="538249"/>
                </a:lnTo>
                <a:lnTo>
                  <a:pt x="51212" y="584549"/>
                </a:lnTo>
                <a:lnTo>
                  <a:pt x="60833" y="630033"/>
                </a:lnTo>
                <a:lnTo>
                  <a:pt x="62738" y="638301"/>
                </a:lnTo>
                <a:lnTo>
                  <a:pt x="65516" y="654548"/>
                </a:lnTo>
                <a:lnTo>
                  <a:pt x="66865" y="671306"/>
                </a:lnTo>
                <a:lnTo>
                  <a:pt x="66309" y="688040"/>
                </a:lnTo>
                <a:lnTo>
                  <a:pt x="54864" y="722503"/>
                </a:lnTo>
                <a:lnTo>
                  <a:pt x="54483" y="723265"/>
                </a:lnTo>
                <a:lnTo>
                  <a:pt x="53340" y="721487"/>
                </a:lnTo>
                <a:lnTo>
                  <a:pt x="52959" y="720852"/>
                </a:lnTo>
                <a:lnTo>
                  <a:pt x="55118" y="720090"/>
                </a:lnTo>
              </a:path>
            </a:pathLst>
          </a:custGeom>
          <a:ln w="19051">
            <a:solidFill>
              <a:srgbClr val="003300"/>
            </a:solidFill>
          </a:ln>
        </p:spPr>
        <p:txBody>
          <a:bodyPr wrap="square" lIns="0" tIns="0" rIns="0" bIns="0" rtlCol="0"/>
          <a:lstStyle/>
          <a:p>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35686"/>
            <a:ext cx="6281522" cy="514350"/>
          </a:xfrm>
          <a:prstGeom prst="rect">
            <a:avLst/>
          </a:prstGeom>
        </p:spPr>
        <p:txBody>
          <a:bodyPr vert="horz" wrap="square" lIns="0" tIns="13335" rIns="0" bIns="0" rtlCol="0">
            <a:spAutoFit/>
          </a:bodyPr>
          <a:lstStyle/>
          <a:p>
            <a:pPr marL="12700">
              <a:lnSpc>
                <a:spcPct val="100000"/>
              </a:lnSpc>
              <a:spcBef>
                <a:spcPts val="105"/>
              </a:spcBef>
            </a:pPr>
            <a:r>
              <a:rPr dirty="0"/>
              <a:t>Logical address</a:t>
            </a:r>
            <a:r>
              <a:rPr spc="-130" dirty="0"/>
              <a:t> </a:t>
            </a:r>
            <a:r>
              <a:rPr dirty="0"/>
              <a:t>(pagination)</a:t>
            </a:r>
          </a:p>
        </p:txBody>
      </p:sp>
      <p:sp>
        <p:nvSpPr>
          <p:cNvPr id="4" name="object 4"/>
          <p:cNvSpPr/>
          <p:nvPr/>
        </p:nvSpPr>
        <p:spPr>
          <a:xfrm>
            <a:off x="930554" y="1323466"/>
            <a:ext cx="198119" cy="202691"/>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930554" y="2494152"/>
            <a:ext cx="198119" cy="202691"/>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387728" y="3216224"/>
            <a:ext cx="295656" cy="303580"/>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930554" y="4815840"/>
            <a:ext cx="179831" cy="185928"/>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1387728" y="5474208"/>
            <a:ext cx="256032" cy="265175"/>
          </a:xfrm>
          <a:prstGeom prst="rect">
            <a:avLst/>
          </a:prstGeom>
          <a:blipFill>
            <a:blip r:embed="rId5" cstate="print"/>
            <a:stretch>
              <a:fillRect/>
            </a:stretch>
          </a:blipFill>
        </p:spPr>
        <p:txBody>
          <a:bodyPr wrap="square" lIns="0" tIns="0" rIns="0" bIns="0" rtlCol="0"/>
          <a:lstStyle/>
          <a:p>
            <a:endParaRPr/>
          </a:p>
        </p:txBody>
      </p:sp>
      <p:sp>
        <p:nvSpPr>
          <p:cNvPr id="9" name="object 9"/>
          <p:cNvSpPr txBox="1"/>
          <p:nvPr/>
        </p:nvSpPr>
        <p:spPr>
          <a:xfrm>
            <a:off x="1260728" y="1169034"/>
            <a:ext cx="7377430" cy="4906645"/>
          </a:xfrm>
          <a:prstGeom prst="rect">
            <a:avLst/>
          </a:prstGeom>
        </p:spPr>
        <p:txBody>
          <a:bodyPr vert="horz" wrap="square" lIns="0" tIns="12700" rIns="0" bIns="0" rtlCol="0">
            <a:spAutoFit/>
          </a:bodyPr>
          <a:lstStyle/>
          <a:p>
            <a:pPr marL="12700" marR="5080">
              <a:lnSpc>
                <a:spcPct val="100000"/>
              </a:lnSpc>
              <a:spcBef>
                <a:spcPts val="100"/>
              </a:spcBef>
            </a:pPr>
            <a:r>
              <a:rPr sz="2400" b="1" dirty="0">
                <a:solidFill>
                  <a:srgbClr val="006666"/>
                </a:solidFill>
                <a:latin typeface="Arial"/>
                <a:cs typeface="Arial"/>
              </a:rPr>
              <a:t>So the pages </a:t>
            </a:r>
            <a:r>
              <a:rPr sz="2400" b="1" spc="-5" dirty="0">
                <a:solidFill>
                  <a:srgbClr val="006666"/>
                </a:solidFill>
                <a:latin typeface="Arial"/>
                <a:cs typeface="Arial"/>
              </a:rPr>
              <a:t>are </a:t>
            </a:r>
            <a:r>
              <a:rPr sz="2400" b="1" dirty="0">
                <a:solidFill>
                  <a:srgbClr val="006666"/>
                </a:solidFill>
                <a:latin typeface="Arial"/>
                <a:cs typeface="Arial"/>
              </a:rPr>
              <a:t>invisible to the </a:t>
            </a:r>
            <a:r>
              <a:rPr sz="2400" b="1" spc="-15" dirty="0">
                <a:solidFill>
                  <a:srgbClr val="006666"/>
                </a:solidFill>
                <a:latin typeface="Arial"/>
                <a:cs typeface="Arial"/>
              </a:rPr>
              <a:t>programmer,  </a:t>
            </a:r>
            <a:r>
              <a:rPr sz="2400" b="1" dirty="0">
                <a:solidFill>
                  <a:srgbClr val="006666"/>
                </a:solidFill>
                <a:latin typeface="Arial"/>
                <a:cs typeface="Arial"/>
              </a:rPr>
              <a:t>compiler </a:t>
            </a:r>
            <a:r>
              <a:rPr sz="2400" b="1" spc="-5" dirty="0">
                <a:solidFill>
                  <a:srgbClr val="006666"/>
                </a:solidFill>
                <a:latin typeface="Arial"/>
                <a:cs typeface="Arial"/>
              </a:rPr>
              <a:t>or assembler </a:t>
            </a:r>
            <a:r>
              <a:rPr sz="2400" b="1" dirty="0">
                <a:solidFill>
                  <a:srgbClr val="006666"/>
                </a:solidFill>
                <a:latin typeface="Arial"/>
                <a:cs typeface="Arial"/>
              </a:rPr>
              <a:t>(only relative </a:t>
            </a:r>
            <a:r>
              <a:rPr sz="2400" b="1" spc="-5" dirty="0">
                <a:solidFill>
                  <a:srgbClr val="006666"/>
                </a:solidFill>
                <a:latin typeface="Arial"/>
                <a:cs typeface="Arial"/>
              </a:rPr>
              <a:t>addresses </a:t>
            </a:r>
            <a:r>
              <a:rPr sz="2400" b="1" dirty="0">
                <a:solidFill>
                  <a:srgbClr val="006666"/>
                </a:solidFill>
                <a:latin typeface="Arial"/>
                <a:cs typeface="Arial"/>
              </a:rPr>
              <a:t>are  </a:t>
            </a:r>
            <a:r>
              <a:rPr sz="2400" b="1" spc="-5" dirty="0">
                <a:solidFill>
                  <a:srgbClr val="006666"/>
                </a:solidFill>
                <a:latin typeface="Arial"/>
                <a:cs typeface="Arial"/>
              </a:rPr>
              <a:t>used)</a:t>
            </a:r>
            <a:endParaRPr sz="2400">
              <a:latin typeface="Arial"/>
              <a:cs typeface="Arial"/>
            </a:endParaRPr>
          </a:p>
          <a:p>
            <a:pPr marL="12700" marR="1973580">
              <a:lnSpc>
                <a:spcPct val="100000"/>
              </a:lnSpc>
              <a:spcBef>
                <a:spcPts val="575"/>
              </a:spcBef>
            </a:pPr>
            <a:r>
              <a:rPr sz="2400" b="1" spc="-5" dirty="0">
                <a:solidFill>
                  <a:srgbClr val="006666"/>
                </a:solidFill>
                <a:latin typeface="Arial"/>
                <a:cs typeface="Arial"/>
              </a:rPr>
              <a:t>Runtime address translation </a:t>
            </a:r>
            <a:r>
              <a:rPr sz="2400" b="1" dirty="0">
                <a:solidFill>
                  <a:srgbClr val="006666"/>
                </a:solidFill>
                <a:latin typeface="Arial"/>
                <a:cs typeface="Arial"/>
              </a:rPr>
              <a:t>is </a:t>
            </a:r>
            <a:r>
              <a:rPr sz="2400" b="1" spc="-5" dirty="0">
                <a:solidFill>
                  <a:srgbClr val="006666"/>
                </a:solidFill>
                <a:latin typeface="Arial"/>
                <a:cs typeface="Arial"/>
              </a:rPr>
              <a:t>easily  accomplished </a:t>
            </a:r>
            <a:r>
              <a:rPr sz="2400" b="1" dirty="0">
                <a:solidFill>
                  <a:srgbClr val="006666"/>
                </a:solidFill>
                <a:latin typeface="Arial"/>
                <a:cs typeface="Arial"/>
              </a:rPr>
              <a:t>by</a:t>
            </a:r>
            <a:r>
              <a:rPr sz="2400" b="1" spc="-15" dirty="0">
                <a:solidFill>
                  <a:srgbClr val="006666"/>
                </a:solidFill>
                <a:latin typeface="Arial"/>
                <a:cs typeface="Arial"/>
              </a:rPr>
              <a:t> </a:t>
            </a:r>
            <a:r>
              <a:rPr sz="2400" b="1" dirty="0">
                <a:solidFill>
                  <a:srgbClr val="006666"/>
                </a:solidFill>
                <a:latin typeface="Arial"/>
                <a:cs typeface="Arial"/>
              </a:rPr>
              <a:t>hardware:</a:t>
            </a:r>
            <a:endParaRPr sz="2400">
              <a:latin typeface="Arial"/>
              <a:cs typeface="Arial"/>
            </a:endParaRPr>
          </a:p>
          <a:p>
            <a:pPr marL="413384" marR="133350">
              <a:lnSpc>
                <a:spcPct val="100000"/>
              </a:lnSpc>
              <a:spcBef>
                <a:spcPts val="580"/>
              </a:spcBef>
            </a:pPr>
            <a:r>
              <a:rPr sz="2400" dirty="0">
                <a:solidFill>
                  <a:srgbClr val="006666"/>
                </a:solidFill>
                <a:latin typeface="Arial"/>
                <a:cs typeface="Arial"/>
              </a:rPr>
              <a:t>the </a:t>
            </a:r>
            <a:r>
              <a:rPr sz="2400" spc="-5" dirty="0">
                <a:solidFill>
                  <a:srgbClr val="006666"/>
                </a:solidFill>
                <a:latin typeface="Arial"/>
                <a:cs typeface="Arial"/>
              </a:rPr>
              <a:t>logical address </a:t>
            </a:r>
            <a:r>
              <a:rPr sz="2400" dirty="0">
                <a:solidFill>
                  <a:srgbClr val="006666"/>
                </a:solidFill>
                <a:latin typeface="Arial"/>
                <a:cs typeface="Arial"/>
              </a:rPr>
              <a:t>(n, m) is </a:t>
            </a:r>
            <a:r>
              <a:rPr sz="2400" spc="-5" dirty="0">
                <a:solidFill>
                  <a:srgbClr val="006666"/>
                </a:solidFill>
                <a:latin typeface="Arial"/>
                <a:cs typeface="Arial"/>
              </a:rPr>
              <a:t>translated into </a:t>
            </a:r>
            <a:r>
              <a:rPr sz="2400" dirty="0">
                <a:solidFill>
                  <a:srgbClr val="006666"/>
                </a:solidFill>
                <a:latin typeface="Arial"/>
                <a:cs typeface="Arial"/>
              </a:rPr>
              <a:t>a  </a:t>
            </a:r>
            <a:r>
              <a:rPr sz="2400" spc="-5" dirty="0">
                <a:solidFill>
                  <a:srgbClr val="006666"/>
                </a:solidFill>
                <a:latin typeface="Arial"/>
                <a:cs typeface="Arial"/>
              </a:rPr>
              <a:t>physical address </a:t>
            </a:r>
            <a:r>
              <a:rPr sz="2400" dirty="0">
                <a:solidFill>
                  <a:srgbClr val="006666"/>
                </a:solidFill>
                <a:latin typeface="Arial"/>
                <a:cs typeface="Arial"/>
              </a:rPr>
              <a:t>(k, m) </a:t>
            </a:r>
            <a:r>
              <a:rPr sz="2400" spc="-10" dirty="0">
                <a:solidFill>
                  <a:srgbClr val="006666"/>
                </a:solidFill>
                <a:latin typeface="Arial"/>
                <a:cs typeface="Arial"/>
              </a:rPr>
              <a:t>by indexing </a:t>
            </a:r>
            <a:r>
              <a:rPr sz="2400" dirty="0">
                <a:solidFill>
                  <a:srgbClr val="006666"/>
                </a:solidFill>
                <a:latin typeface="Arial"/>
                <a:cs typeface="Arial"/>
              </a:rPr>
              <a:t>the </a:t>
            </a:r>
            <a:r>
              <a:rPr sz="2400" spc="-5" dirty="0">
                <a:solidFill>
                  <a:srgbClr val="006666"/>
                </a:solidFill>
                <a:latin typeface="Arial"/>
                <a:cs typeface="Arial"/>
              </a:rPr>
              <a:t>page table  and appending </a:t>
            </a:r>
            <a:r>
              <a:rPr sz="2400" dirty="0">
                <a:solidFill>
                  <a:srgbClr val="006666"/>
                </a:solidFill>
                <a:latin typeface="Arial"/>
                <a:cs typeface="Arial"/>
              </a:rPr>
              <a:t>the </a:t>
            </a:r>
            <a:r>
              <a:rPr sz="2400" spc="-5" dirty="0">
                <a:solidFill>
                  <a:srgbClr val="006666"/>
                </a:solidFill>
                <a:latin typeface="Arial"/>
                <a:cs typeface="Arial"/>
              </a:rPr>
              <a:t>same </a:t>
            </a:r>
            <a:r>
              <a:rPr sz="2400" spc="-10" dirty="0">
                <a:solidFill>
                  <a:srgbClr val="006666"/>
                </a:solidFill>
                <a:latin typeface="Arial"/>
                <a:cs typeface="Arial"/>
              </a:rPr>
              <a:t>offset </a:t>
            </a:r>
            <a:r>
              <a:rPr sz="2400" dirty="0">
                <a:solidFill>
                  <a:srgbClr val="006666"/>
                </a:solidFill>
                <a:latin typeface="Arial"/>
                <a:cs typeface="Arial"/>
              </a:rPr>
              <a:t>m to the </a:t>
            </a:r>
            <a:r>
              <a:rPr sz="2400" spc="-5" dirty="0">
                <a:solidFill>
                  <a:srgbClr val="006666"/>
                </a:solidFill>
                <a:latin typeface="Arial"/>
                <a:cs typeface="Arial"/>
              </a:rPr>
              <a:t>number </a:t>
            </a:r>
            <a:r>
              <a:rPr sz="2400" dirty="0">
                <a:solidFill>
                  <a:srgbClr val="006666"/>
                </a:solidFill>
                <a:latin typeface="Arial"/>
                <a:cs typeface="Arial"/>
              </a:rPr>
              <a:t>of  the frame</a:t>
            </a:r>
            <a:r>
              <a:rPr sz="2400" spc="-5" dirty="0">
                <a:solidFill>
                  <a:srgbClr val="006666"/>
                </a:solidFill>
                <a:latin typeface="Arial"/>
                <a:cs typeface="Arial"/>
              </a:rPr>
              <a:t> </a:t>
            </a:r>
            <a:r>
              <a:rPr sz="2400" dirty="0">
                <a:solidFill>
                  <a:srgbClr val="006666"/>
                </a:solidFill>
                <a:latin typeface="Arial"/>
                <a:cs typeface="Arial"/>
              </a:rPr>
              <a:t>k</a:t>
            </a:r>
            <a:endParaRPr sz="2400">
              <a:latin typeface="Arial"/>
              <a:cs typeface="Arial"/>
            </a:endParaRPr>
          </a:p>
          <a:p>
            <a:pPr marL="12700" marR="701040">
              <a:lnSpc>
                <a:spcPct val="100000"/>
              </a:lnSpc>
              <a:spcBef>
                <a:spcPts val="525"/>
              </a:spcBef>
            </a:pPr>
            <a:r>
              <a:rPr sz="2200" b="1" spc="-5" dirty="0">
                <a:solidFill>
                  <a:srgbClr val="006666"/>
                </a:solidFill>
                <a:latin typeface="Arial"/>
                <a:cs typeface="Arial"/>
              </a:rPr>
              <a:t>A program can be run on different </a:t>
            </a:r>
            <a:r>
              <a:rPr sz="2200" b="1" dirty="0">
                <a:solidFill>
                  <a:srgbClr val="006666"/>
                </a:solidFill>
                <a:latin typeface="Arial"/>
                <a:cs typeface="Arial"/>
              </a:rPr>
              <a:t>hardware </a:t>
            </a:r>
            <a:r>
              <a:rPr sz="2200" b="1" spc="-5" dirty="0">
                <a:solidFill>
                  <a:srgbClr val="006666"/>
                </a:solidFill>
                <a:latin typeface="Arial"/>
                <a:cs typeface="Arial"/>
              </a:rPr>
              <a:t>using  different page</a:t>
            </a:r>
            <a:r>
              <a:rPr sz="2200" b="1" spc="50" dirty="0">
                <a:solidFill>
                  <a:srgbClr val="006666"/>
                </a:solidFill>
                <a:latin typeface="Arial"/>
                <a:cs typeface="Arial"/>
              </a:rPr>
              <a:t> </a:t>
            </a:r>
            <a:r>
              <a:rPr sz="2200" b="1" spc="-5" dirty="0">
                <a:solidFill>
                  <a:srgbClr val="006666"/>
                </a:solidFill>
                <a:latin typeface="Arial"/>
                <a:cs typeface="Arial"/>
              </a:rPr>
              <a:t>sizes</a:t>
            </a:r>
            <a:endParaRPr sz="2200">
              <a:latin typeface="Arial"/>
              <a:cs typeface="Arial"/>
            </a:endParaRPr>
          </a:p>
          <a:p>
            <a:pPr marL="413384" marR="885190">
              <a:lnSpc>
                <a:spcPct val="100000"/>
              </a:lnSpc>
              <a:spcBef>
                <a:spcPts val="509"/>
              </a:spcBef>
            </a:pPr>
            <a:r>
              <a:rPr sz="2100" spc="-5" dirty="0">
                <a:solidFill>
                  <a:srgbClr val="006666"/>
                </a:solidFill>
                <a:latin typeface="Arial"/>
                <a:cs typeface="Arial"/>
              </a:rPr>
              <a:t>What changes is </a:t>
            </a:r>
            <a:r>
              <a:rPr sz="2100" dirty="0">
                <a:solidFill>
                  <a:srgbClr val="006666"/>
                </a:solidFill>
                <a:latin typeface="Arial"/>
                <a:cs typeface="Arial"/>
              </a:rPr>
              <a:t>the </a:t>
            </a:r>
            <a:r>
              <a:rPr sz="2100" spc="-5" dirty="0">
                <a:solidFill>
                  <a:srgbClr val="006666"/>
                </a:solidFill>
                <a:latin typeface="Arial"/>
                <a:cs typeface="Arial"/>
              </a:rPr>
              <a:t>interpretation </a:t>
            </a:r>
            <a:r>
              <a:rPr sz="2100" dirty="0">
                <a:solidFill>
                  <a:srgbClr val="006666"/>
                </a:solidFill>
                <a:latin typeface="Arial"/>
                <a:cs typeface="Arial"/>
              </a:rPr>
              <a:t>of the bits </a:t>
            </a:r>
            <a:r>
              <a:rPr sz="2100" spc="-5" dirty="0">
                <a:solidFill>
                  <a:srgbClr val="006666"/>
                </a:solidFill>
                <a:latin typeface="Arial"/>
                <a:cs typeface="Arial"/>
              </a:rPr>
              <a:t>by </a:t>
            </a:r>
            <a:r>
              <a:rPr sz="2100" dirty="0">
                <a:solidFill>
                  <a:srgbClr val="006666"/>
                </a:solidFill>
                <a:latin typeface="Arial"/>
                <a:cs typeface="Arial"/>
              </a:rPr>
              <a:t>the  </a:t>
            </a:r>
            <a:r>
              <a:rPr sz="2100" spc="-5" dirty="0">
                <a:solidFill>
                  <a:srgbClr val="006666"/>
                </a:solidFill>
                <a:latin typeface="Arial"/>
                <a:cs typeface="Arial"/>
              </a:rPr>
              <a:t>addressing</a:t>
            </a:r>
            <a:r>
              <a:rPr sz="2100" spc="-30" dirty="0">
                <a:solidFill>
                  <a:srgbClr val="006666"/>
                </a:solidFill>
                <a:latin typeface="Arial"/>
                <a:cs typeface="Arial"/>
              </a:rPr>
              <a:t> </a:t>
            </a:r>
            <a:r>
              <a:rPr sz="2100" spc="-5" dirty="0">
                <a:solidFill>
                  <a:srgbClr val="006666"/>
                </a:solidFill>
                <a:latin typeface="Arial"/>
                <a:cs typeface="Arial"/>
              </a:rPr>
              <a:t>mechanism</a:t>
            </a:r>
            <a:endParaRPr sz="2100">
              <a:latin typeface="Arial"/>
              <a:cs typeface="Arial"/>
            </a:endParaRPr>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7</a:t>
            </a: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53</a:t>
            </a:fld>
            <a:endParaRPr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109878" y="469849"/>
            <a:ext cx="5367122" cy="514350"/>
          </a:xfrm>
          <a:prstGeom prst="rect">
            <a:avLst/>
          </a:prstGeom>
        </p:spPr>
        <p:txBody>
          <a:bodyPr vert="horz" wrap="square" lIns="0" tIns="13335" rIns="0" bIns="0" rtlCol="0">
            <a:spAutoFit/>
          </a:bodyPr>
          <a:lstStyle/>
          <a:p>
            <a:pPr marL="12700">
              <a:lnSpc>
                <a:spcPct val="100000"/>
              </a:lnSpc>
              <a:spcBef>
                <a:spcPts val="105"/>
              </a:spcBef>
            </a:pPr>
            <a:r>
              <a:rPr dirty="0"/>
              <a:t>Mechanism:</a:t>
            </a:r>
            <a:r>
              <a:rPr spc="-100" dirty="0"/>
              <a:t> </a:t>
            </a:r>
            <a:r>
              <a:rPr dirty="0"/>
              <a:t>hardware</a:t>
            </a:r>
          </a:p>
        </p:txBody>
      </p:sp>
      <p:grpSp>
        <p:nvGrpSpPr>
          <p:cNvPr id="6" name="object 6"/>
          <p:cNvGrpSpPr/>
          <p:nvPr/>
        </p:nvGrpSpPr>
        <p:grpSpPr>
          <a:xfrm>
            <a:off x="1004316" y="1088389"/>
            <a:ext cx="7216140" cy="5297170"/>
            <a:chOff x="1004316" y="1088389"/>
            <a:chExt cx="7216140" cy="5297170"/>
          </a:xfrm>
        </p:grpSpPr>
        <p:sp>
          <p:nvSpPr>
            <p:cNvPr id="7" name="object 7"/>
            <p:cNvSpPr/>
            <p:nvPr/>
          </p:nvSpPr>
          <p:spPr>
            <a:xfrm>
              <a:off x="1042416" y="1126236"/>
              <a:ext cx="7139940" cy="5221223"/>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004316" y="1088389"/>
              <a:ext cx="7216140" cy="5297170"/>
            </a:xfrm>
            <a:custGeom>
              <a:avLst/>
              <a:gdLst/>
              <a:ahLst/>
              <a:cxnLst/>
              <a:rect l="l" t="t" r="r" b="b"/>
              <a:pathLst>
                <a:path w="7216140" h="5297170">
                  <a:moveTo>
                    <a:pt x="7190740" y="25400"/>
                  </a:moveTo>
                  <a:lnTo>
                    <a:pt x="7178040" y="25400"/>
                  </a:lnTo>
                  <a:lnTo>
                    <a:pt x="7178040" y="38100"/>
                  </a:lnTo>
                  <a:lnTo>
                    <a:pt x="7178040" y="5259070"/>
                  </a:lnTo>
                  <a:lnTo>
                    <a:pt x="38100" y="5259070"/>
                  </a:lnTo>
                  <a:lnTo>
                    <a:pt x="38100" y="38100"/>
                  </a:lnTo>
                  <a:lnTo>
                    <a:pt x="7178040" y="38100"/>
                  </a:lnTo>
                  <a:lnTo>
                    <a:pt x="7178040" y="25400"/>
                  </a:lnTo>
                  <a:lnTo>
                    <a:pt x="25400" y="25400"/>
                  </a:lnTo>
                  <a:lnTo>
                    <a:pt x="25400" y="38100"/>
                  </a:lnTo>
                  <a:lnTo>
                    <a:pt x="25400" y="5259070"/>
                  </a:lnTo>
                  <a:lnTo>
                    <a:pt x="25400" y="5271770"/>
                  </a:lnTo>
                  <a:lnTo>
                    <a:pt x="7190740" y="5271770"/>
                  </a:lnTo>
                  <a:lnTo>
                    <a:pt x="7190740" y="5259082"/>
                  </a:lnTo>
                  <a:lnTo>
                    <a:pt x="7190740" y="38100"/>
                  </a:lnTo>
                  <a:lnTo>
                    <a:pt x="7190740" y="37846"/>
                  </a:lnTo>
                  <a:lnTo>
                    <a:pt x="7190740" y="25400"/>
                  </a:lnTo>
                  <a:close/>
                </a:path>
                <a:path w="7216140" h="5297170">
                  <a:moveTo>
                    <a:pt x="7216140" y="0"/>
                  </a:moveTo>
                  <a:lnTo>
                    <a:pt x="7203440" y="0"/>
                  </a:lnTo>
                  <a:lnTo>
                    <a:pt x="7203440" y="12700"/>
                  </a:lnTo>
                  <a:lnTo>
                    <a:pt x="7203440" y="5284470"/>
                  </a:lnTo>
                  <a:lnTo>
                    <a:pt x="12700" y="5284470"/>
                  </a:lnTo>
                  <a:lnTo>
                    <a:pt x="12700" y="12700"/>
                  </a:lnTo>
                  <a:lnTo>
                    <a:pt x="7203440" y="12700"/>
                  </a:lnTo>
                  <a:lnTo>
                    <a:pt x="7203440" y="0"/>
                  </a:lnTo>
                  <a:lnTo>
                    <a:pt x="0" y="0"/>
                  </a:lnTo>
                  <a:lnTo>
                    <a:pt x="0" y="12700"/>
                  </a:lnTo>
                  <a:lnTo>
                    <a:pt x="0" y="5284470"/>
                  </a:lnTo>
                  <a:lnTo>
                    <a:pt x="0" y="5297170"/>
                  </a:lnTo>
                  <a:lnTo>
                    <a:pt x="7216140" y="5297170"/>
                  </a:lnTo>
                  <a:lnTo>
                    <a:pt x="7216140" y="5284482"/>
                  </a:lnTo>
                  <a:lnTo>
                    <a:pt x="7216140" y="12700"/>
                  </a:lnTo>
                  <a:lnTo>
                    <a:pt x="7216140" y="12446"/>
                  </a:lnTo>
                  <a:lnTo>
                    <a:pt x="7216140" y="0"/>
                  </a:lnTo>
                  <a:close/>
                </a:path>
              </a:pathLst>
            </a:custGeom>
            <a:solidFill>
              <a:srgbClr val="CC6600"/>
            </a:solidFill>
          </p:spPr>
          <p:txBody>
            <a:bodyPr wrap="square" lIns="0" tIns="0" rIns="0" bIns="0" rtlCol="0"/>
            <a:lstStyle/>
            <a:p>
              <a:endParaRPr/>
            </a:p>
          </p:txBody>
        </p:sp>
      </p:gr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7</a:t>
            </a: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54</a:t>
            </a:fld>
            <a:endParaRPr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109878" y="299465"/>
            <a:ext cx="6508115" cy="855344"/>
          </a:xfrm>
          <a:prstGeom prst="rect">
            <a:avLst/>
          </a:prstGeom>
        </p:spPr>
        <p:txBody>
          <a:bodyPr vert="horz" wrap="square" lIns="0" tIns="159385" rIns="0" bIns="0" rtlCol="0">
            <a:spAutoFit/>
          </a:bodyPr>
          <a:lstStyle/>
          <a:p>
            <a:pPr marL="12700" marR="5080">
              <a:lnSpc>
                <a:spcPct val="70000"/>
              </a:lnSpc>
              <a:spcBef>
                <a:spcPts val="1255"/>
              </a:spcBef>
            </a:pPr>
            <a:r>
              <a:rPr dirty="0"/>
              <a:t>Address translation (logical-physical)</a:t>
            </a:r>
            <a:r>
              <a:rPr spc="-125" dirty="0"/>
              <a:t> </a:t>
            </a:r>
            <a:r>
              <a:rPr dirty="0"/>
              <a:t>for pagination</a:t>
            </a:r>
          </a:p>
        </p:txBody>
      </p:sp>
      <p:sp>
        <p:nvSpPr>
          <p:cNvPr id="8" name="object 8"/>
          <p:cNvSpPr/>
          <p:nvPr/>
        </p:nvSpPr>
        <p:spPr>
          <a:xfrm>
            <a:off x="1143000" y="1877268"/>
            <a:ext cx="7516368" cy="4290935"/>
          </a:xfrm>
          <a:prstGeom prst="rect">
            <a:avLst/>
          </a:prstGeom>
          <a:blipFill>
            <a:blip r:embed="rId3" cstate="print"/>
            <a:stretch>
              <a:fillRect/>
            </a:stretch>
          </a:blipFill>
        </p:spPr>
        <p:txBody>
          <a:bodyPr wrap="square" lIns="0" tIns="0" rIns="0" bIns="0" rtlCol="0"/>
          <a:lstStyle/>
          <a:p>
            <a:endParaRPr/>
          </a:p>
        </p:txBody>
      </p:sp>
      <p:sp>
        <p:nvSpPr>
          <p:cNvPr id="9" name="object 9"/>
          <p:cNvSpPr txBox="1"/>
          <p:nvPr/>
        </p:nvSpPr>
        <p:spPr>
          <a:xfrm>
            <a:off x="78739" y="6044590"/>
            <a:ext cx="915035" cy="331470"/>
          </a:xfrm>
          <a:prstGeom prst="rect">
            <a:avLst/>
          </a:prstGeom>
        </p:spPr>
        <p:txBody>
          <a:bodyPr vert="horz" wrap="square" lIns="0" tIns="13335" rIns="0" bIns="0" rtlCol="0">
            <a:spAutoFit/>
          </a:bodyPr>
          <a:lstStyle/>
          <a:p>
            <a:pPr marL="12700">
              <a:lnSpc>
                <a:spcPct val="100000"/>
              </a:lnSpc>
              <a:spcBef>
                <a:spcPts val="105"/>
              </a:spcBef>
            </a:pPr>
            <a:r>
              <a:rPr sz="2000" spc="-5" dirty="0">
                <a:solidFill>
                  <a:srgbClr val="009999"/>
                </a:solidFill>
                <a:latin typeface="Times New Roman"/>
                <a:cs typeface="Times New Roman"/>
              </a:rPr>
              <a:t>Stallings</a:t>
            </a:r>
            <a:endParaRPr sz="2000">
              <a:latin typeface="Times New Roman"/>
              <a:cs typeface="Times New Roman"/>
            </a:endParaRPr>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7</a:t>
            </a: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55</a:t>
            </a:fld>
            <a:endParaRPr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109878" y="511555"/>
            <a:ext cx="7094220" cy="452120"/>
          </a:xfrm>
          <a:prstGeom prst="rect">
            <a:avLst/>
          </a:prstGeom>
        </p:spPr>
        <p:txBody>
          <a:bodyPr vert="horz" wrap="square" lIns="0" tIns="12065" rIns="0" bIns="0" rtlCol="0">
            <a:spAutoFit/>
          </a:bodyPr>
          <a:lstStyle/>
          <a:p>
            <a:pPr marL="12700">
              <a:lnSpc>
                <a:spcPct val="100000"/>
              </a:lnSpc>
              <a:spcBef>
                <a:spcPts val="95"/>
              </a:spcBef>
            </a:pPr>
            <a:r>
              <a:rPr sz="2800" spc="-15" dirty="0"/>
              <a:t>Translation </a:t>
            </a:r>
            <a:r>
              <a:rPr sz="2800" spc="-5" dirty="0"/>
              <a:t>of </a:t>
            </a:r>
            <a:r>
              <a:rPr sz="2800" spc="-10" dirty="0"/>
              <a:t>addresses: </a:t>
            </a:r>
            <a:r>
              <a:rPr sz="2400" spc="-5" dirty="0"/>
              <a:t>segmentation and</a:t>
            </a:r>
            <a:r>
              <a:rPr sz="2400" spc="-40" dirty="0"/>
              <a:t> </a:t>
            </a:r>
            <a:r>
              <a:rPr sz="2400" spc="-5" dirty="0"/>
              <a:t>pagination</a:t>
            </a:r>
            <a:endParaRPr sz="2400" dirty="0"/>
          </a:p>
        </p:txBody>
      </p:sp>
      <p:sp>
        <p:nvSpPr>
          <p:cNvPr id="8" name="object 8"/>
          <p:cNvSpPr/>
          <p:nvPr/>
        </p:nvSpPr>
        <p:spPr>
          <a:xfrm>
            <a:off x="1121054" y="1815719"/>
            <a:ext cx="198119" cy="202691"/>
          </a:xfrm>
          <a:prstGeom prst="rect">
            <a:avLst/>
          </a:prstGeom>
          <a:blipFill>
            <a:blip r:embed="rId2" cstate="print"/>
            <a:stretch>
              <a:fillRect/>
            </a:stretch>
          </a:blipFill>
        </p:spPr>
        <p:txBody>
          <a:bodyPr wrap="square" lIns="0" tIns="0" rIns="0" bIns="0" rtlCol="0"/>
          <a:lstStyle/>
          <a:p>
            <a:endParaRPr/>
          </a:p>
        </p:txBody>
      </p:sp>
      <p:sp>
        <p:nvSpPr>
          <p:cNvPr id="9" name="object 9"/>
          <p:cNvSpPr txBox="1"/>
          <p:nvPr/>
        </p:nvSpPr>
        <p:spPr>
          <a:xfrm>
            <a:off x="1451228" y="1661286"/>
            <a:ext cx="7341234" cy="2660015"/>
          </a:xfrm>
          <a:prstGeom prst="rect">
            <a:avLst/>
          </a:prstGeom>
        </p:spPr>
        <p:txBody>
          <a:bodyPr vert="horz" wrap="square" lIns="0" tIns="12700" rIns="0" bIns="0" rtlCol="0">
            <a:spAutoFit/>
          </a:bodyPr>
          <a:lstStyle/>
          <a:p>
            <a:pPr marL="12700" marR="114935">
              <a:lnSpc>
                <a:spcPct val="100000"/>
              </a:lnSpc>
              <a:spcBef>
                <a:spcPts val="100"/>
              </a:spcBef>
            </a:pPr>
            <a:r>
              <a:rPr sz="2400" b="1" spc="-5" dirty="0">
                <a:solidFill>
                  <a:srgbClr val="006666"/>
                </a:solidFill>
                <a:latin typeface="Arial"/>
                <a:cs typeface="Arial"/>
              </a:rPr>
              <a:t>Both </a:t>
            </a:r>
            <a:r>
              <a:rPr sz="2400" b="1" dirty="0">
                <a:solidFill>
                  <a:srgbClr val="006666"/>
                </a:solidFill>
                <a:latin typeface="Arial"/>
                <a:cs typeface="Arial"/>
              </a:rPr>
              <a:t>in the </a:t>
            </a:r>
            <a:r>
              <a:rPr sz="2400" b="1" spc="-5" dirty="0">
                <a:solidFill>
                  <a:srgbClr val="006666"/>
                </a:solidFill>
                <a:latin typeface="Arial"/>
                <a:cs typeface="Arial"/>
              </a:rPr>
              <a:t>case </a:t>
            </a:r>
            <a:r>
              <a:rPr sz="2400" b="1" dirty="0">
                <a:solidFill>
                  <a:srgbClr val="006666"/>
                </a:solidFill>
                <a:latin typeface="Arial"/>
                <a:cs typeface="Arial"/>
              </a:rPr>
              <a:t>of </a:t>
            </a:r>
            <a:r>
              <a:rPr sz="2400" b="1" spc="-5" dirty="0">
                <a:solidFill>
                  <a:srgbClr val="006666"/>
                </a:solidFill>
                <a:latin typeface="Arial"/>
                <a:cs typeface="Arial"/>
              </a:rPr>
              <a:t>segmentation </a:t>
            </a:r>
            <a:r>
              <a:rPr sz="2400" b="1" dirty="0">
                <a:solidFill>
                  <a:srgbClr val="006666"/>
                </a:solidFill>
                <a:latin typeface="Arial"/>
                <a:cs typeface="Arial"/>
              </a:rPr>
              <a:t>and in the </a:t>
            </a:r>
            <a:r>
              <a:rPr sz="2400" b="1" spc="-5" dirty="0">
                <a:solidFill>
                  <a:srgbClr val="006666"/>
                </a:solidFill>
                <a:latin typeface="Arial"/>
                <a:cs typeface="Arial"/>
              </a:rPr>
              <a:t>case  </a:t>
            </a:r>
            <a:r>
              <a:rPr sz="2400" b="1" dirty="0">
                <a:solidFill>
                  <a:srgbClr val="006666"/>
                </a:solidFill>
                <a:latin typeface="Arial"/>
                <a:cs typeface="Arial"/>
              </a:rPr>
              <a:t>of </a:t>
            </a:r>
            <a:r>
              <a:rPr sz="2400" b="1" spc="-5" dirty="0">
                <a:solidFill>
                  <a:srgbClr val="006666"/>
                </a:solidFill>
                <a:latin typeface="Arial"/>
                <a:cs typeface="Arial"/>
              </a:rPr>
              <a:t>pagination, </a:t>
            </a:r>
            <a:r>
              <a:rPr sz="2400" b="1" spc="10" dirty="0">
                <a:solidFill>
                  <a:srgbClr val="006666"/>
                </a:solidFill>
                <a:latin typeface="Arial"/>
                <a:cs typeface="Arial"/>
              </a:rPr>
              <a:t>we </a:t>
            </a:r>
            <a:r>
              <a:rPr sz="2400" b="1" u="sng" spc="-5" dirty="0">
                <a:solidFill>
                  <a:srgbClr val="006666"/>
                </a:solidFill>
                <a:latin typeface="Arial"/>
                <a:cs typeface="Arial"/>
              </a:rPr>
              <a:t>add</a:t>
            </a:r>
            <a:r>
              <a:rPr sz="2400" b="1" i="1" spc="-5" dirty="0">
                <a:solidFill>
                  <a:srgbClr val="006666"/>
                </a:solidFill>
                <a:latin typeface="Arial"/>
                <a:cs typeface="Arial"/>
              </a:rPr>
              <a:t> </a:t>
            </a:r>
            <a:r>
              <a:rPr sz="2400" b="1" dirty="0">
                <a:solidFill>
                  <a:srgbClr val="006666"/>
                </a:solidFill>
                <a:latin typeface="Arial"/>
                <a:cs typeface="Arial"/>
              </a:rPr>
              <a:t>the </a:t>
            </a:r>
            <a:r>
              <a:rPr sz="2400" b="1" spc="-5" dirty="0">
                <a:solidFill>
                  <a:srgbClr val="006666"/>
                </a:solidFill>
                <a:latin typeface="Arial"/>
                <a:cs typeface="Arial"/>
              </a:rPr>
              <a:t>offset </a:t>
            </a:r>
            <a:r>
              <a:rPr sz="2400" b="1" dirty="0">
                <a:solidFill>
                  <a:srgbClr val="006666"/>
                </a:solidFill>
                <a:latin typeface="Arial"/>
                <a:cs typeface="Arial"/>
              </a:rPr>
              <a:t>to the </a:t>
            </a:r>
            <a:r>
              <a:rPr sz="2400" b="1" spc="-5" dirty="0">
                <a:solidFill>
                  <a:srgbClr val="006666"/>
                </a:solidFill>
                <a:latin typeface="Arial"/>
                <a:cs typeface="Arial"/>
              </a:rPr>
              <a:t>segment</a:t>
            </a:r>
            <a:r>
              <a:rPr sz="2400" b="1" spc="-95" dirty="0">
                <a:solidFill>
                  <a:srgbClr val="006666"/>
                </a:solidFill>
                <a:latin typeface="Arial"/>
                <a:cs typeface="Arial"/>
              </a:rPr>
              <a:t> </a:t>
            </a:r>
            <a:r>
              <a:rPr sz="2400" b="1" dirty="0">
                <a:solidFill>
                  <a:srgbClr val="006666"/>
                </a:solidFill>
                <a:latin typeface="Arial"/>
                <a:cs typeface="Arial"/>
              </a:rPr>
              <a:t>or  </a:t>
            </a:r>
            <a:r>
              <a:rPr sz="2400" b="1" spc="-5" dirty="0">
                <a:solidFill>
                  <a:srgbClr val="006666"/>
                </a:solidFill>
                <a:latin typeface="Arial"/>
                <a:cs typeface="Arial"/>
              </a:rPr>
              <a:t>page address.</a:t>
            </a:r>
            <a:endParaRPr sz="2400" dirty="0">
              <a:latin typeface="Arial"/>
              <a:cs typeface="Arial"/>
            </a:endParaRPr>
          </a:p>
          <a:p>
            <a:pPr marL="12700" marR="5080">
              <a:lnSpc>
                <a:spcPct val="100000"/>
              </a:lnSpc>
              <a:spcBef>
                <a:spcPts val="575"/>
              </a:spcBef>
            </a:pPr>
            <a:r>
              <a:rPr sz="2400" b="1" spc="-20" dirty="0">
                <a:solidFill>
                  <a:srgbClr val="006666"/>
                </a:solidFill>
                <a:latin typeface="Arial"/>
                <a:cs typeface="Arial"/>
              </a:rPr>
              <a:t>However, </a:t>
            </a:r>
            <a:r>
              <a:rPr sz="2400" b="1" dirty="0">
                <a:solidFill>
                  <a:srgbClr val="006666"/>
                </a:solidFill>
                <a:latin typeface="Arial"/>
                <a:cs typeface="Arial"/>
              </a:rPr>
              <a:t>in </a:t>
            </a:r>
            <a:r>
              <a:rPr sz="2400" b="1" spc="-5" dirty="0">
                <a:solidFill>
                  <a:srgbClr val="006666"/>
                </a:solidFill>
                <a:latin typeface="Arial"/>
                <a:cs typeface="Arial"/>
              </a:rPr>
              <a:t>pagination, </a:t>
            </a:r>
            <a:r>
              <a:rPr sz="2400" b="1" dirty="0">
                <a:solidFill>
                  <a:srgbClr val="006666"/>
                </a:solidFill>
                <a:latin typeface="Arial"/>
                <a:cs typeface="Arial"/>
              </a:rPr>
              <a:t>the </a:t>
            </a:r>
            <a:r>
              <a:rPr sz="2400" b="1" spc="-5" dirty="0">
                <a:solidFill>
                  <a:srgbClr val="006666"/>
                </a:solidFill>
                <a:latin typeface="Arial"/>
                <a:cs typeface="Arial"/>
              </a:rPr>
              <a:t>page addresses are  always </a:t>
            </a:r>
            <a:r>
              <a:rPr sz="2400" b="1" dirty="0">
                <a:solidFill>
                  <a:srgbClr val="006666"/>
                </a:solidFill>
                <a:latin typeface="Arial"/>
                <a:cs typeface="Arial"/>
              </a:rPr>
              <a:t>multiples of 2, and </a:t>
            </a:r>
            <a:r>
              <a:rPr sz="2400" b="1" spc="-5" dirty="0">
                <a:solidFill>
                  <a:srgbClr val="006666"/>
                </a:solidFill>
                <a:latin typeface="Arial"/>
                <a:cs typeface="Arial"/>
              </a:rPr>
              <a:t>there are as many 0s </a:t>
            </a:r>
            <a:r>
              <a:rPr sz="2400" b="1" dirty="0">
                <a:solidFill>
                  <a:srgbClr val="006666"/>
                </a:solidFill>
                <a:latin typeface="Arial"/>
                <a:cs typeface="Arial"/>
              </a:rPr>
              <a:t>on  the right as there are bits in the offset ... </a:t>
            </a:r>
            <a:r>
              <a:rPr sz="2400" b="1" spc="-5" dirty="0">
                <a:solidFill>
                  <a:srgbClr val="006666"/>
                </a:solidFill>
                <a:latin typeface="Arial"/>
                <a:cs typeface="Arial"/>
              </a:rPr>
              <a:t>so </a:t>
            </a:r>
            <a:r>
              <a:rPr sz="2400" b="1" dirty="0">
                <a:solidFill>
                  <a:srgbClr val="006666"/>
                </a:solidFill>
                <a:latin typeface="Arial"/>
                <a:cs typeface="Arial"/>
              </a:rPr>
              <a:t>the  </a:t>
            </a:r>
            <a:r>
              <a:rPr sz="2400" b="1" spc="-5" dirty="0">
                <a:solidFill>
                  <a:srgbClr val="006666"/>
                </a:solidFill>
                <a:latin typeface="Arial"/>
                <a:cs typeface="Arial"/>
              </a:rPr>
              <a:t>addition </a:t>
            </a:r>
            <a:r>
              <a:rPr sz="2400" b="1" dirty="0">
                <a:solidFill>
                  <a:srgbClr val="006666"/>
                </a:solidFill>
                <a:latin typeface="Arial"/>
                <a:cs typeface="Arial"/>
              </a:rPr>
              <a:t>can </a:t>
            </a:r>
            <a:r>
              <a:rPr sz="2400" b="1" spc="-5" dirty="0">
                <a:solidFill>
                  <a:srgbClr val="006666"/>
                </a:solidFill>
                <a:latin typeface="Arial"/>
                <a:cs typeface="Arial"/>
              </a:rPr>
              <a:t>be done </a:t>
            </a:r>
            <a:r>
              <a:rPr sz="2400" b="1" dirty="0">
                <a:solidFill>
                  <a:srgbClr val="006666"/>
                </a:solidFill>
                <a:latin typeface="Arial"/>
                <a:cs typeface="Arial"/>
              </a:rPr>
              <a:t>by </a:t>
            </a:r>
            <a:r>
              <a:rPr sz="2400" b="1" spc="-5" dirty="0">
                <a:solidFill>
                  <a:srgbClr val="006666"/>
                </a:solidFill>
                <a:latin typeface="Arial"/>
                <a:cs typeface="Arial"/>
              </a:rPr>
              <a:t>simple</a:t>
            </a:r>
            <a:r>
              <a:rPr sz="2400" b="1" spc="-40" dirty="0">
                <a:solidFill>
                  <a:srgbClr val="006666"/>
                </a:solidFill>
                <a:latin typeface="Arial"/>
                <a:cs typeface="Arial"/>
              </a:rPr>
              <a:t> </a:t>
            </a:r>
            <a:r>
              <a:rPr sz="2400" b="1" u="sng" spc="-5" dirty="0">
                <a:solidFill>
                  <a:srgbClr val="006666"/>
                </a:solidFill>
                <a:latin typeface="Arial"/>
                <a:cs typeface="Arial"/>
              </a:rPr>
              <a:t>concatenation</a:t>
            </a:r>
            <a:r>
              <a:rPr sz="2400" b="1" spc="-5" dirty="0">
                <a:solidFill>
                  <a:srgbClr val="006666"/>
                </a:solidFill>
                <a:latin typeface="Arial"/>
                <a:cs typeface="Arial"/>
              </a:rPr>
              <a:t>:</a:t>
            </a:r>
            <a:endParaRPr sz="2400" dirty="0">
              <a:latin typeface="Arial"/>
              <a:cs typeface="Arial"/>
            </a:endParaRPr>
          </a:p>
        </p:txBody>
      </p:sp>
      <p:sp>
        <p:nvSpPr>
          <p:cNvPr id="10" name="object 10"/>
          <p:cNvSpPr/>
          <p:nvPr/>
        </p:nvSpPr>
        <p:spPr>
          <a:xfrm>
            <a:off x="1121054" y="2986404"/>
            <a:ext cx="198119" cy="202691"/>
          </a:xfrm>
          <a:prstGeom prst="rect">
            <a:avLst/>
          </a:prstGeom>
          <a:blipFill>
            <a:blip r:embed="rId2" cstate="print"/>
            <a:stretch>
              <a:fillRect/>
            </a:stretch>
          </a:blipFill>
        </p:spPr>
        <p:txBody>
          <a:bodyPr wrap="square" lIns="0" tIns="0" rIns="0" bIns="0" rtlCol="0"/>
          <a:lstStyle/>
          <a:p>
            <a:endParaRPr/>
          </a:p>
        </p:txBody>
      </p:sp>
      <p:sp>
        <p:nvSpPr>
          <p:cNvPr id="11" name="object 11"/>
          <p:cNvSpPr txBox="1"/>
          <p:nvPr/>
        </p:nvSpPr>
        <p:spPr>
          <a:xfrm>
            <a:off x="3276600" y="4876800"/>
            <a:ext cx="2971800" cy="1143000"/>
          </a:xfrm>
          <a:prstGeom prst="rect">
            <a:avLst/>
          </a:prstGeom>
          <a:solidFill>
            <a:srgbClr val="CCEBFF"/>
          </a:solidFill>
          <a:ln w="12700">
            <a:solidFill>
              <a:srgbClr val="009999"/>
            </a:solidFill>
          </a:ln>
        </p:spPr>
        <p:txBody>
          <a:bodyPr vert="horz" wrap="square" lIns="0" tIns="59055" rIns="0" bIns="0" rtlCol="0">
            <a:spAutoFit/>
          </a:bodyPr>
          <a:lstStyle/>
          <a:p>
            <a:pPr algn="ctr">
              <a:lnSpc>
                <a:spcPct val="100000"/>
              </a:lnSpc>
              <a:spcBef>
                <a:spcPts val="465"/>
              </a:spcBef>
            </a:pPr>
            <a:r>
              <a:rPr sz="2400" b="1" spc="-20" dirty="0">
                <a:solidFill>
                  <a:srgbClr val="009999"/>
                </a:solidFill>
                <a:latin typeface="Times New Roman"/>
                <a:cs typeface="Times New Roman"/>
              </a:rPr>
              <a:t>11010000 </a:t>
            </a:r>
            <a:r>
              <a:rPr sz="2400" b="1" dirty="0">
                <a:solidFill>
                  <a:srgbClr val="009999"/>
                </a:solidFill>
                <a:latin typeface="Times New Roman"/>
                <a:cs typeface="Times New Roman"/>
              </a:rPr>
              <a:t>+</a:t>
            </a:r>
            <a:r>
              <a:rPr sz="2400" b="1" spc="-15" dirty="0">
                <a:solidFill>
                  <a:srgbClr val="009999"/>
                </a:solidFill>
                <a:latin typeface="Times New Roman"/>
                <a:cs typeface="Times New Roman"/>
              </a:rPr>
              <a:t> </a:t>
            </a:r>
            <a:r>
              <a:rPr sz="2400" b="1" dirty="0">
                <a:solidFill>
                  <a:srgbClr val="009999"/>
                </a:solidFill>
                <a:latin typeface="Times New Roman"/>
                <a:cs typeface="Times New Roman"/>
              </a:rPr>
              <a:t>1010</a:t>
            </a:r>
            <a:endParaRPr sz="2400">
              <a:latin typeface="Times New Roman"/>
              <a:cs typeface="Times New Roman"/>
            </a:endParaRPr>
          </a:p>
          <a:p>
            <a:pPr marL="1905" algn="ctr">
              <a:lnSpc>
                <a:spcPts val="2150"/>
              </a:lnSpc>
              <a:spcBef>
                <a:spcPts val="25"/>
              </a:spcBef>
            </a:pPr>
            <a:r>
              <a:rPr sz="1800" b="1" dirty="0">
                <a:solidFill>
                  <a:srgbClr val="009999"/>
                </a:solidFill>
                <a:latin typeface="Times New Roman"/>
                <a:cs typeface="Times New Roman"/>
              </a:rPr>
              <a:t>=</a:t>
            </a:r>
            <a:endParaRPr sz="1800">
              <a:latin typeface="Times New Roman"/>
              <a:cs typeface="Times New Roman"/>
            </a:endParaRPr>
          </a:p>
          <a:p>
            <a:pPr marL="635" algn="ctr">
              <a:lnSpc>
                <a:spcPts val="2870"/>
              </a:lnSpc>
            </a:pPr>
            <a:r>
              <a:rPr sz="2400" b="1" spc="-35" dirty="0">
                <a:solidFill>
                  <a:srgbClr val="009999"/>
                </a:solidFill>
                <a:latin typeface="Times New Roman"/>
                <a:cs typeface="Times New Roman"/>
              </a:rPr>
              <a:t>1101</a:t>
            </a:r>
            <a:r>
              <a:rPr sz="2400" b="1" spc="-10" dirty="0">
                <a:solidFill>
                  <a:srgbClr val="009999"/>
                </a:solidFill>
                <a:latin typeface="Times New Roman"/>
                <a:cs typeface="Times New Roman"/>
              </a:rPr>
              <a:t> </a:t>
            </a:r>
            <a:r>
              <a:rPr sz="2400" b="1" dirty="0">
                <a:solidFill>
                  <a:srgbClr val="009999"/>
                </a:solidFill>
                <a:latin typeface="Times New Roman"/>
                <a:cs typeface="Times New Roman"/>
              </a:rPr>
              <a:t>1010</a:t>
            </a:r>
            <a:endParaRPr sz="2400">
              <a:latin typeface="Times New Roman"/>
              <a:cs typeface="Times New Roman"/>
            </a:endParaRP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7</a:t>
            </a: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56</a:t>
            </a:fld>
            <a:endParaRPr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6052922" cy="514350"/>
          </a:xfrm>
          <a:prstGeom prst="rect">
            <a:avLst/>
          </a:prstGeom>
        </p:spPr>
        <p:txBody>
          <a:bodyPr vert="horz" wrap="square" lIns="0" tIns="13335" rIns="0" bIns="0" rtlCol="0">
            <a:spAutoFit/>
          </a:bodyPr>
          <a:lstStyle/>
          <a:p>
            <a:pPr marL="12700">
              <a:lnSpc>
                <a:spcPct val="100000"/>
              </a:lnSpc>
              <a:spcBef>
                <a:spcPts val="105"/>
              </a:spcBef>
            </a:pPr>
            <a:r>
              <a:rPr dirty="0"/>
              <a:t>Example of</a:t>
            </a:r>
            <a:r>
              <a:rPr spc="-70" dirty="0"/>
              <a:t> </a:t>
            </a:r>
            <a:r>
              <a:rPr dirty="0"/>
              <a:t>pagination</a:t>
            </a:r>
          </a:p>
        </p:txBody>
      </p:sp>
      <p:grpSp>
        <p:nvGrpSpPr>
          <p:cNvPr id="4" name="object 4"/>
          <p:cNvGrpSpPr/>
          <p:nvPr/>
        </p:nvGrpSpPr>
        <p:grpSpPr>
          <a:xfrm>
            <a:off x="2446020" y="1158239"/>
            <a:ext cx="4421505" cy="5544820"/>
            <a:chOff x="2446020" y="1158239"/>
            <a:chExt cx="4421505" cy="5544820"/>
          </a:xfrm>
        </p:grpSpPr>
        <p:sp>
          <p:nvSpPr>
            <p:cNvPr id="5" name="object 5"/>
            <p:cNvSpPr/>
            <p:nvPr/>
          </p:nvSpPr>
          <p:spPr>
            <a:xfrm>
              <a:off x="2484120" y="1196339"/>
              <a:ext cx="4344924" cy="5468112"/>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2446020" y="1158239"/>
              <a:ext cx="4421505" cy="5544820"/>
            </a:xfrm>
            <a:custGeom>
              <a:avLst/>
              <a:gdLst/>
              <a:ahLst/>
              <a:cxnLst/>
              <a:rect l="l" t="t" r="r" b="b"/>
              <a:pathLst>
                <a:path w="4421505" h="5544820">
                  <a:moveTo>
                    <a:pt x="4395724" y="25400"/>
                  </a:moveTo>
                  <a:lnTo>
                    <a:pt x="25400" y="25400"/>
                  </a:lnTo>
                  <a:lnTo>
                    <a:pt x="25400" y="38100"/>
                  </a:lnTo>
                  <a:lnTo>
                    <a:pt x="25400" y="5506720"/>
                  </a:lnTo>
                  <a:lnTo>
                    <a:pt x="25400" y="5519420"/>
                  </a:lnTo>
                  <a:lnTo>
                    <a:pt x="4395724" y="5519420"/>
                  </a:lnTo>
                  <a:lnTo>
                    <a:pt x="4395724" y="5506720"/>
                  </a:lnTo>
                  <a:lnTo>
                    <a:pt x="38100" y="5506720"/>
                  </a:lnTo>
                  <a:lnTo>
                    <a:pt x="38100" y="38100"/>
                  </a:lnTo>
                  <a:lnTo>
                    <a:pt x="4383024" y="38100"/>
                  </a:lnTo>
                  <a:lnTo>
                    <a:pt x="4383024" y="5506212"/>
                  </a:lnTo>
                  <a:lnTo>
                    <a:pt x="4395724" y="5506212"/>
                  </a:lnTo>
                  <a:lnTo>
                    <a:pt x="4395724" y="38100"/>
                  </a:lnTo>
                  <a:lnTo>
                    <a:pt x="4395724" y="25400"/>
                  </a:lnTo>
                  <a:close/>
                </a:path>
                <a:path w="4421505" h="5544820">
                  <a:moveTo>
                    <a:pt x="4421124" y="0"/>
                  </a:moveTo>
                  <a:lnTo>
                    <a:pt x="0" y="0"/>
                  </a:lnTo>
                  <a:lnTo>
                    <a:pt x="0" y="12700"/>
                  </a:lnTo>
                  <a:lnTo>
                    <a:pt x="0" y="5532120"/>
                  </a:lnTo>
                  <a:lnTo>
                    <a:pt x="0" y="5544820"/>
                  </a:lnTo>
                  <a:lnTo>
                    <a:pt x="4421124" y="5544820"/>
                  </a:lnTo>
                  <a:lnTo>
                    <a:pt x="4421124" y="5532120"/>
                  </a:lnTo>
                  <a:lnTo>
                    <a:pt x="12700" y="5532120"/>
                  </a:lnTo>
                  <a:lnTo>
                    <a:pt x="12700" y="12700"/>
                  </a:lnTo>
                  <a:lnTo>
                    <a:pt x="4408424" y="12700"/>
                  </a:lnTo>
                  <a:lnTo>
                    <a:pt x="4408424" y="5531612"/>
                  </a:lnTo>
                  <a:lnTo>
                    <a:pt x="4421124" y="5531612"/>
                  </a:lnTo>
                  <a:lnTo>
                    <a:pt x="4421124" y="12700"/>
                  </a:lnTo>
                  <a:lnTo>
                    <a:pt x="4421124" y="0"/>
                  </a:lnTo>
                  <a:close/>
                </a:path>
              </a:pathLst>
            </a:custGeom>
            <a:solidFill>
              <a:srgbClr val="CC6600"/>
            </a:solidFill>
          </p:spPr>
          <p:txBody>
            <a:bodyPr wrap="square" lIns="0" tIns="0" rIns="0" bIns="0" rtlCol="0"/>
            <a:lstStyle/>
            <a:p>
              <a:endParaRPr/>
            </a:p>
          </p:txBody>
        </p:sp>
      </p:gr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7</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57</a:t>
            </a:fld>
            <a:endParaRPr dirty="0"/>
          </a:p>
        </p:txBody>
      </p:sp>
      <p:sp>
        <p:nvSpPr>
          <p:cNvPr id="9" name="TextBox 8">
            <a:extLst>
              <a:ext uri="{FF2B5EF4-FFF2-40B4-BE49-F238E27FC236}">
                <a16:creationId xmlns:a16="http://schemas.microsoft.com/office/drawing/2014/main" id="{EAD7FFBE-12D8-FA2C-354D-7470BFB95802}"/>
              </a:ext>
            </a:extLst>
          </p:cNvPr>
          <p:cNvSpPr txBox="1"/>
          <p:nvPr/>
        </p:nvSpPr>
        <p:spPr>
          <a:xfrm>
            <a:off x="3276600" y="1295400"/>
            <a:ext cx="756617" cy="369332"/>
          </a:xfrm>
          <a:prstGeom prst="rect">
            <a:avLst/>
          </a:prstGeom>
          <a:noFill/>
        </p:spPr>
        <p:txBody>
          <a:bodyPr wrap="none" rtlCol="0">
            <a:spAutoFit/>
          </a:bodyPr>
          <a:lstStyle/>
          <a:p>
            <a:r>
              <a:rPr lang="en-CA" dirty="0"/>
              <a:t>page0</a:t>
            </a:r>
          </a:p>
        </p:txBody>
      </p:sp>
      <p:sp>
        <p:nvSpPr>
          <p:cNvPr id="10" name="TextBox 9">
            <a:extLst>
              <a:ext uri="{FF2B5EF4-FFF2-40B4-BE49-F238E27FC236}">
                <a16:creationId xmlns:a16="http://schemas.microsoft.com/office/drawing/2014/main" id="{593904B4-B674-4224-B0DB-088D4F39A4E0}"/>
              </a:ext>
            </a:extLst>
          </p:cNvPr>
          <p:cNvSpPr txBox="1"/>
          <p:nvPr/>
        </p:nvSpPr>
        <p:spPr>
          <a:xfrm>
            <a:off x="3276599" y="1905000"/>
            <a:ext cx="756617" cy="369332"/>
          </a:xfrm>
          <a:prstGeom prst="rect">
            <a:avLst/>
          </a:prstGeom>
          <a:noFill/>
        </p:spPr>
        <p:txBody>
          <a:bodyPr wrap="none" rtlCol="0">
            <a:spAutoFit/>
          </a:bodyPr>
          <a:lstStyle/>
          <a:p>
            <a:r>
              <a:rPr lang="en-CA" dirty="0"/>
              <a:t>page1</a:t>
            </a:r>
          </a:p>
        </p:txBody>
      </p:sp>
      <p:sp>
        <p:nvSpPr>
          <p:cNvPr id="12" name="TextBox 11">
            <a:extLst>
              <a:ext uri="{FF2B5EF4-FFF2-40B4-BE49-F238E27FC236}">
                <a16:creationId xmlns:a16="http://schemas.microsoft.com/office/drawing/2014/main" id="{A0698D25-EDBC-CEF6-F4BA-F558958B6765}"/>
              </a:ext>
            </a:extLst>
          </p:cNvPr>
          <p:cNvSpPr txBox="1"/>
          <p:nvPr/>
        </p:nvSpPr>
        <p:spPr>
          <a:xfrm>
            <a:off x="3276600" y="2696193"/>
            <a:ext cx="756617" cy="369332"/>
          </a:xfrm>
          <a:prstGeom prst="rect">
            <a:avLst/>
          </a:prstGeom>
          <a:noFill/>
        </p:spPr>
        <p:txBody>
          <a:bodyPr wrap="none" rtlCol="0">
            <a:spAutoFit/>
          </a:bodyPr>
          <a:lstStyle/>
          <a:p>
            <a:r>
              <a:rPr lang="en-CA" dirty="0"/>
              <a:t>page2</a:t>
            </a:r>
          </a:p>
        </p:txBody>
      </p:sp>
      <p:sp>
        <p:nvSpPr>
          <p:cNvPr id="13" name="TextBox 12">
            <a:extLst>
              <a:ext uri="{FF2B5EF4-FFF2-40B4-BE49-F238E27FC236}">
                <a16:creationId xmlns:a16="http://schemas.microsoft.com/office/drawing/2014/main" id="{839D7D86-9A79-FF60-0065-2D04D3DAD194}"/>
              </a:ext>
            </a:extLst>
          </p:cNvPr>
          <p:cNvSpPr txBox="1"/>
          <p:nvPr/>
        </p:nvSpPr>
        <p:spPr>
          <a:xfrm>
            <a:off x="3276599" y="3305793"/>
            <a:ext cx="756617" cy="369332"/>
          </a:xfrm>
          <a:prstGeom prst="rect">
            <a:avLst/>
          </a:prstGeom>
          <a:noFill/>
        </p:spPr>
        <p:txBody>
          <a:bodyPr wrap="none" rtlCol="0">
            <a:spAutoFit/>
          </a:bodyPr>
          <a:lstStyle/>
          <a:p>
            <a:r>
              <a:rPr lang="en-CA" dirty="0"/>
              <a:t>page3</a:t>
            </a:r>
          </a:p>
        </p:txBody>
      </p:sp>
      <p:sp>
        <p:nvSpPr>
          <p:cNvPr id="14" name="TextBox 13">
            <a:extLst>
              <a:ext uri="{FF2B5EF4-FFF2-40B4-BE49-F238E27FC236}">
                <a16:creationId xmlns:a16="http://schemas.microsoft.com/office/drawing/2014/main" id="{33A01B1C-E0F3-2340-894D-3A9D6406409D}"/>
              </a:ext>
            </a:extLst>
          </p:cNvPr>
          <p:cNvSpPr txBox="1"/>
          <p:nvPr/>
        </p:nvSpPr>
        <p:spPr>
          <a:xfrm>
            <a:off x="6867144" y="1295400"/>
            <a:ext cx="857992" cy="369332"/>
          </a:xfrm>
          <a:prstGeom prst="rect">
            <a:avLst/>
          </a:prstGeom>
          <a:noFill/>
        </p:spPr>
        <p:txBody>
          <a:bodyPr wrap="none" rtlCol="0">
            <a:spAutoFit/>
          </a:bodyPr>
          <a:lstStyle/>
          <a:p>
            <a:r>
              <a:rPr lang="en-CA" dirty="0"/>
              <a:t>frame0</a:t>
            </a:r>
          </a:p>
        </p:txBody>
      </p:sp>
      <p:sp>
        <p:nvSpPr>
          <p:cNvPr id="15" name="TextBox 14">
            <a:extLst>
              <a:ext uri="{FF2B5EF4-FFF2-40B4-BE49-F238E27FC236}">
                <a16:creationId xmlns:a16="http://schemas.microsoft.com/office/drawing/2014/main" id="{53B7D3E0-C0D9-0FED-21B3-F1900A9F7AA6}"/>
              </a:ext>
            </a:extLst>
          </p:cNvPr>
          <p:cNvSpPr txBox="1"/>
          <p:nvPr/>
        </p:nvSpPr>
        <p:spPr>
          <a:xfrm>
            <a:off x="6829044" y="1975933"/>
            <a:ext cx="857992" cy="369332"/>
          </a:xfrm>
          <a:prstGeom prst="rect">
            <a:avLst/>
          </a:prstGeom>
          <a:noFill/>
        </p:spPr>
        <p:txBody>
          <a:bodyPr wrap="none" rtlCol="0">
            <a:spAutoFit/>
          </a:bodyPr>
          <a:lstStyle/>
          <a:p>
            <a:r>
              <a:rPr lang="en-CA" dirty="0"/>
              <a:t>frame1</a:t>
            </a:r>
          </a:p>
        </p:txBody>
      </p:sp>
      <p:sp>
        <p:nvSpPr>
          <p:cNvPr id="16" name="TextBox 15">
            <a:extLst>
              <a:ext uri="{FF2B5EF4-FFF2-40B4-BE49-F238E27FC236}">
                <a16:creationId xmlns:a16="http://schemas.microsoft.com/office/drawing/2014/main" id="{6FF91D3E-4CF9-9EF3-FD91-FAF29E32178D}"/>
              </a:ext>
            </a:extLst>
          </p:cNvPr>
          <p:cNvSpPr txBox="1"/>
          <p:nvPr/>
        </p:nvSpPr>
        <p:spPr>
          <a:xfrm>
            <a:off x="6892029" y="2618859"/>
            <a:ext cx="857992" cy="369332"/>
          </a:xfrm>
          <a:prstGeom prst="rect">
            <a:avLst/>
          </a:prstGeom>
          <a:noFill/>
        </p:spPr>
        <p:txBody>
          <a:bodyPr wrap="none" rtlCol="0">
            <a:spAutoFit/>
          </a:bodyPr>
          <a:lstStyle/>
          <a:p>
            <a:r>
              <a:rPr lang="en-CA" dirty="0"/>
              <a:t>frame2</a:t>
            </a:r>
          </a:p>
        </p:txBody>
      </p:sp>
      <p:sp>
        <p:nvSpPr>
          <p:cNvPr id="17" name="TextBox 16">
            <a:extLst>
              <a:ext uri="{FF2B5EF4-FFF2-40B4-BE49-F238E27FC236}">
                <a16:creationId xmlns:a16="http://schemas.microsoft.com/office/drawing/2014/main" id="{A7B0743F-8273-208D-E8BD-665486CD2408}"/>
              </a:ext>
            </a:extLst>
          </p:cNvPr>
          <p:cNvSpPr txBox="1"/>
          <p:nvPr/>
        </p:nvSpPr>
        <p:spPr>
          <a:xfrm>
            <a:off x="6853929" y="3299392"/>
            <a:ext cx="857992" cy="369332"/>
          </a:xfrm>
          <a:prstGeom prst="rect">
            <a:avLst/>
          </a:prstGeom>
          <a:noFill/>
        </p:spPr>
        <p:txBody>
          <a:bodyPr wrap="none" rtlCol="0">
            <a:spAutoFit/>
          </a:bodyPr>
          <a:lstStyle/>
          <a:p>
            <a:r>
              <a:rPr lang="en-CA" dirty="0"/>
              <a:t>frame3</a:t>
            </a:r>
          </a:p>
        </p:txBody>
      </p:sp>
      <p:sp>
        <p:nvSpPr>
          <p:cNvPr id="18" name="TextBox 17">
            <a:extLst>
              <a:ext uri="{FF2B5EF4-FFF2-40B4-BE49-F238E27FC236}">
                <a16:creationId xmlns:a16="http://schemas.microsoft.com/office/drawing/2014/main" id="{FB9636DE-849B-708E-CDF6-3A1C8CBF66D1}"/>
              </a:ext>
            </a:extLst>
          </p:cNvPr>
          <p:cNvSpPr txBox="1"/>
          <p:nvPr/>
        </p:nvSpPr>
        <p:spPr>
          <a:xfrm>
            <a:off x="6810459" y="3905629"/>
            <a:ext cx="857992" cy="369332"/>
          </a:xfrm>
          <a:prstGeom prst="rect">
            <a:avLst/>
          </a:prstGeom>
          <a:noFill/>
        </p:spPr>
        <p:txBody>
          <a:bodyPr wrap="none" rtlCol="0">
            <a:spAutoFit/>
          </a:bodyPr>
          <a:lstStyle/>
          <a:p>
            <a:r>
              <a:rPr lang="en-CA" dirty="0"/>
              <a:t>frame4</a:t>
            </a:r>
          </a:p>
        </p:txBody>
      </p:sp>
      <p:sp>
        <p:nvSpPr>
          <p:cNvPr id="19" name="TextBox 18">
            <a:extLst>
              <a:ext uri="{FF2B5EF4-FFF2-40B4-BE49-F238E27FC236}">
                <a16:creationId xmlns:a16="http://schemas.microsoft.com/office/drawing/2014/main" id="{4A1D0ABF-2D2A-2126-1298-69E0DCB9787F}"/>
              </a:ext>
            </a:extLst>
          </p:cNvPr>
          <p:cNvSpPr txBox="1"/>
          <p:nvPr/>
        </p:nvSpPr>
        <p:spPr>
          <a:xfrm>
            <a:off x="6772359" y="4586162"/>
            <a:ext cx="857992" cy="369332"/>
          </a:xfrm>
          <a:prstGeom prst="rect">
            <a:avLst/>
          </a:prstGeom>
          <a:noFill/>
        </p:spPr>
        <p:txBody>
          <a:bodyPr wrap="none" rtlCol="0">
            <a:spAutoFit/>
          </a:bodyPr>
          <a:lstStyle/>
          <a:p>
            <a:r>
              <a:rPr lang="en-CA" dirty="0"/>
              <a:t>frame5</a:t>
            </a:r>
          </a:p>
        </p:txBody>
      </p:sp>
      <p:sp>
        <p:nvSpPr>
          <p:cNvPr id="20" name="TextBox 19">
            <a:extLst>
              <a:ext uri="{FF2B5EF4-FFF2-40B4-BE49-F238E27FC236}">
                <a16:creationId xmlns:a16="http://schemas.microsoft.com/office/drawing/2014/main" id="{B20DE1EC-1688-2C5F-6B7C-6329C2E94EE9}"/>
              </a:ext>
            </a:extLst>
          </p:cNvPr>
          <p:cNvSpPr txBox="1"/>
          <p:nvPr/>
        </p:nvSpPr>
        <p:spPr>
          <a:xfrm>
            <a:off x="6835344" y="5229088"/>
            <a:ext cx="857992" cy="369332"/>
          </a:xfrm>
          <a:prstGeom prst="rect">
            <a:avLst/>
          </a:prstGeom>
          <a:noFill/>
        </p:spPr>
        <p:txBody>
          <a:bodyPr wrap="none" rtlCol="0">
            <a:spAutoFit/>
          </a:bodyPr>
          <a:lstStyle/>
          <a:p>
            <a:r>
              <a:rPr lang="en-CA" dirty="0"/>
              <a:t>frame6</a:t>
            </a:r>
          </a:p>
        </p:txBody>
      </p:sp>
      <p:sp>
        <p:nvSpPr>
          <p:cNvPr id="21" name="TextBox 20">
            <a:extLst>
              <a:ext uri="{FF2B5EF4-FFF2-40B4-BE49-F238E27FC236}">
                <a16:creationId xmlns:a16="http://schemas.microsoft.com/office/drawing/2014/main" id="{78096533-7F83-BC22-ABA7-B9BBBFF3A58A}"/>
              </a:ext>
            </a:extLst>
          </p:cNvPr>
          <p:cNvSpPr txBox="1"/>
          <p:nvPr/>
        </p:nvSpPr>
        <p:spPr>
          <a:xfrm>
            <a:off x="6797244" y="5909621"/>
            <a:ext cx="857992" cy="369332"/>
          </a:xfrm>
          <a:prstGeom prst="rect">
            <a:avLst/>
          </a:prstGeom>
          <a:noFill/>
        </p:spPr>
        <p:txBody>
          <a:bodyPr wrap="none" rtlCol="0">
            <a:spAutoFit/>
          </a:bodyPr>
          <a:lstStyle/>
          <a:p>
            <a:r>
              <a:rPr lang="en-CA" dirty="0"/>
              <a:t>frame7</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4224122" cy="514350"/>
          </a:xfrm>
          <a:prstGeom prst="rect">
            <a:avLst/>
          </a:prstGeom>
        </p:spPr>
        <p:txBody>
          <a:bodyPr vert="horz" wrap="square" lIns="0" tIns="13335" rIns="0" bIns="0" rtlCol="0">
            <a:spAutoFit/>
          </a:bodyPr>
          <a:lstStyle/>
          <a:p>
            <a:pPr marL="12700">
              <a:lnSpc>
                <a:spcPct val="100000"/>
              </a:lnSpc>
              <a:spcBef>
                <a:spcPts val="105"/>
              </a:spcBef>
            </a:pPr>
            <a:r>
              <a:rPr dirty="0"/>
              <a:t>List of </a:t>
            </a:r>
            <a:r>
              <a:rPr spc="-5" dirty="0"/>
              <a:t>free</a:t>
            </a:r>
            <a:r>
              <a:rPr spc="-75" dirty="0"/>
              <a:t> </a:t>
            </a:r>
            <a:r>
              <a:rPr dirty="0"/>
              <a:t>frames</a:t>
            </a:r>
          </a:p>
        </p:txBody>
      </p:sp>
      <p:grpSp>
        <p:nvGrpSpPr>
          <p:cNvPr id="4" name="object 4"/>
          <p:cNvGrpSpPr/>
          <p:nvPr/>
        </p:nvGrpSpPr>
        <p:grpSpPr>
          <a:xfrm>
            <a:off x="862583" y="1158239"/>
            <a:ext cx="7216140" cy="5205730"/>
            <a:chOff x="862583" y="1158239"/>
            <a:chExt cx="7216140" cy="5205730"/>
          </a:xfrm>
        </p:grpSpPr>
        <p:sp>
          <p:nvSpPr>
            <p:cNvPr id="5" name="object 5"/>
            <p:cNvSpPr/>
            <p:nvPr/>
          </p:nvSpPr>
          <p:spPr>
            <a:xfrm>
              <a:off x="900683" y="1196339"/>
              <a:ext cx="7139940" cy="5129784"/>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862584" y="1158239"/>
              <a:ext cx="7216140" cy="5205730"/>
            </a:xfrm>
            <a:custGeom>
              <a:avLst/>
              <a:gdLst/>
              <a:ahLst/>
              <a:cxnLst/>
              <a:rect l="l" t="t" r="r" b="b"/>
              <a:pathLst>
                <a:path w="7216140" h="5205730">
                  <a:moveTo>
                    <a:pt x="7190740" y="25400"/>
                  </a:moveTo>
                  <a:lnTo>
                    <a:pt x="25400" y="25400"/>
                  </a:lnTo>
                  <a:lnTo>
                    <a:pt x="25400" y="38100"/>
                  </a:lnTo>
                  <a:lnTo>
                    <a:pt x="7178040" y="38100"/>
                  </a:lnTo>
                  <a:lnTo>
                    <a:pt x="7178040" y="5167630"/>
                  </a:lnTo>
                  <a:lnTo>
                    <a:pt x="38100" y="5167630"/>
                  </a:lnTo>
                  <a:lnTo>
                    <a:pt x="38100" y="38112"/>
                  </a:lnTo>
                  <a:lnTo>
                    <a:pt x="25400" y="38112"/>
                  </a:lnTo>
                  <a:lnTo>
                    <a:pt x="25400" y="5167630"/>
                  </a:lnTo>
                  <a:lnTo>
                    <a:pt x="25400" y="5180330"/>
                  </a:lnTo>
                  <a:lnTo>
                    <a:pt x="7190740" y="5180330"/>
                  </a:lnTo>
                  <a:lnTo>
                    <a:pt x="7190740" y="5167896"/>
                  </a:lnTo>
                  <a:lnTo>
                    <a:pt x="7190740" y="5167630"/>
                  </a:lnTo>
                  <a:lnTo>
                    <a:pt x="7190740" y="38100"/>
                  </a:lnTo>
                  <a:lnTo>
                    <a:pt x="7190740" y="25400"/>
                  </a:lnTo>
                  <a:close/>
                </a:path>
                <a:path w="7216140" h="5205730">
                  <a:moveTo>
                    <a:pt x="7216140" y="0"/>
                  </a:moveTo>
                  <a:lnTo>
                    <a:pt x="0" y="0"/>
                  </a:lnTo>
                  <a:lnTo>
                    <a:pt x="0" y="12700"/>
                  </a:lnTo>
                  <a:lnTo>
                    <a:pt x="7203440" y="12700"/>
                  </a:lnTo>
                  <a:lnTo>
                    <a:pt x="7203440" y="5193030"/>
                  </a:lnTo>
                  <a:lnTo>
                    <a:pt x="12700" y="5193030"/>
                  </a:lnTo>
                  <a:lnTo>
                    <a:pt x="12700" y="12712"/>
                  </a:lnTo>
                  <a:lnTo>
                    <a:pt x="0" y="12712"/>
                  </a:lnTo>
                  <a:lnTo>
                    <a:pt x="0" y="5193030"/>
                  </a:lnTo>
                  <a:lnTo>
                    <a:pt x="0" y="5205730"/>
                  </a:lnTo>
                  <a:lnTo>
                    <a:pt x="7216140" y="5205730"/>
                  </a:lnTo>
                  <a:lnTo>
                    <a:pt x="7216140" y="5193284"/>
                  </a:lnTo>
                  <a:lnTo>
                    <a:pt x="7216140" y="5193030"/>
                  </a:lnTo>
                  <a:lnTo>
                    <a:pt x="7216140" y="12700"/>
                  </a:lnTo>
                  <a:lnTo>
                    <a:pt x="7216140" y="0"/>
                  </a:lnTo>
                  <a:close/>
                </a:path>
              </a:pathLst>
            </a:custGeom>
            <a:solidFill>
              <a:srgbClr val="CC6600"/>
            </a:solidFill>
          </p:spPr>
          <p:txBody>
            <a:bodyPr wrap="square" lIns="0" tIns="0" rIns="0" bIns="0" rtlCol="0"/>
            <a:lstStyle/>
            <a:p>
              <a:endParaRPr/>
            </a:p>
          </p:txBody>
        </p:sp>
      </p:gr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7</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58</a:t>
            </a:fld>
            <a:endParaRPr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3385922" cy="514350"/>
          </a:xfrm>
          <a:prstGeom prst="rect">
            <a:avLst/>
          </a:prstGeom>
        </p:spPr>
        <p:txBody>
          <a:bodyPr vert="horz" wrap="square" lIns="0" tIns="13335" rIns="0" bIns="0" rtlCol="0">
            <a:spAutoFit/>
          </a:bodyPr>
          <a:lstStyle/>
          <a:p>
            <a:pPr marL="12700">
              <a:lnSpc>
                <a:spcPct val="100000"/>
              </a:lnSpc>
              <a:spcBef>
                <a:spcPts val="105"/>
              </a:spcBef>
            </a:pPr>
            <a:r>
              <a:rPr dirty="0"/>
              <a:t>Efficiency</a:t>
            </a:r>
            <a:r>
              <a:rPr spc="-80" dirty="0"/>
              <a:t> </a:t>
            </a:r>
            <a:r>
              <a:rPr spc="-5" dirty="0"/>
              <a:t>issues</a:t>
            </a:r>
          </a:p>
        </p:txBody>
      </p:sp>
      <p:sp>
        <p:nvSpPr>
          <p:cNvPr id="4" name="object 4"/>
          <p:cNvSpPr/>
          <p:nvPr/>
        </p:nvSpPr>
        <p:spPr>
          <a:xfrm>
            <a:off x="1006754" y="1475866"/>
            <a:ext cx="198119" cy="202691"/>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006754" y="2646552"/>
            <a:ext cx="198119" cy="202691"/>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463928" y="3722878"/>
            <a:ext cx="271272" cy="280416"/>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463928" y="4125214"/>
            <a:ext cx="271272" cy="280416"/>
          </a:xfrm>
          <a:prstGeom prst="rect">
            <a:avLst/>
          </a:prstGeom>
          <a:blipFill>
            <a:blip r:embed="rId4" cstate="print"/>
            <a:stretch>
              <a:fillRect/>
            </a:stretch>
          </a:blipFill>
        </p:spPr>
        <p:txBody>
          <a:bodyPr wrap="square" lIns="0" tIns="0" rIns="0" bIns="0" rtlCol="0"/>
          <a:lstStyle/>
          <a:p>
            <a:endParaRPr/>
          </a:p>
        </p:txBody>
      </p:sp>
      <p:sp>
        <p:nvSpPr>
          <p:cNvPr id="8" name="object 8"/>
          <p:cNvSpPr txBox="1"/>
          <p:nvPr/>
        </p:nvSpPr>
        <p:spPr>
          <a:xfrm>
            <a:off x="1336928" y="1321434"/>
            <a:ext cx="7165975" cy="3537585"/>
          </a:xfrm>
          <a:prstGeom prst="rect">
            <a:avLst/>
          </a:prstGeom>
        </p:spPr>
        <p:txBody>
          <a:bodyPr vert="horz" wrap="square" lIns="0" tIns="12700" rIns="0" bIns="0" rtlCol="0">
            <a:spAutoFit/>
          </a:bodyPr>
          <a:lstStyle/>
          <a:p>
            <a:pPr marL="12700" marR="5080">
              <a:lnSpc>
                <a:spcPct val="100000"/>
              </a:lnSpc>
              <a:spcBef>
                <a:spcPts val="100"/>
              </a:spcBef>
            </a:pPr>
            <a:r>
              <a:rPr sz="2400" b="1" spc="-5" dirty="0">
                <a:solidFill>
                  <a:srgbClr val="006666"/>
                </a:solidFill>
                <a:latin typeface="Arial"/>
                <a:cs typeface="Arial"/>
              </a:rPr>
              <a:t>Address translation, </a:t>
            </a:r>
            <a:r>
              <a:rPr sz="2400" b="1" dirty="0">
                <a:solidFill>
                  <a:srgbClr val="006666"/>
                </a:solidFill>
                <a:latin typeface="Arial"/>
                <a:cs typeface="Arial"/>
              </a:rPr>
              <a:t>including </a:t>
            </a:r>
            <a:r>
              <a:rPr sz="2400" b="1" spc="-5" dirty="0">
                <a:solidFill>
                  <a:srgbClr val="006666"/>
                </a:solidFill>
                <a:latin typeface="Arial"/>
                <a:cs typeface="Arial"/>
              </a:rPr>
              <a:t>page </a:t>
            </a:r>
            <a:r>
              <a:rPr sz="2400" b="1" dirty="0">
                <a:solidFill>
                  <a:srgbClr val="006666"/>
                </a:solidFill>
                <a:latin typeface="Arial"/>
                <a:cs typeface="Arial"/>
              </a:rPr>
              <a:t>and </a:t>
            </a:r>
            <a:r>
              <a:rPr sz="2400" b="1" spc="-5" dirty="0">
                <a:solidFill>
                  <a:srgbClr val="006666"/>
                </a:solidFill>
                <a:latin typeface="Arial"/>
                <a:cs typeface="Arial"/>
              </a:rPr>
              <a:t>segment  address lookup, </a:t>
            </a:r>
            <a:r>
              <a:rPr sz="2400" b="1" dirty="0">
                <a:solidFill>
                  <a:srgbClr val="006666"/>
                </a:solidFill>
                <a:latin typeface="Arial"/>
                <a:cs typeface="Arial"/>
              </a:rPr>
              <a:t>is performed by hardware  </a:t>
            </a:r>
            <a:r>
              <a:rPr sz="2400" b="1" spc="-5" dirty="0">
                <a:solidFill>
                  <a:srgbClr val="006666"/>
                </a:solidFill>
                <a:latin typeface="Arial"/>
                <a:cs typeface="Arial"/>
              </a:rPr>
              <a:t>mechanisms</a:t>
            </a:r>
            <a:endParaRPr sz="2400">
              <a:latin typeface="Arial"/>
              <a:cs typeface="Arial"/>
            </a:endParaRPr>
          </a:p>
          <a:p>
            <a:pPr marL="12700" marR="12065">
              <a:lnSpc>
                <a:spcPct val="100000"/>
              </a:lnSpc>
              <a:spcBef>
                <a:spcPts val="575"/>
              </a:spcBef>
            </a:pPr>
            <a:r>
              <a:rPr sz="2400" b="1" dirty="0">
                <a:solidFill>
                  <a:srgbClr val="006666"/>
                </a:solidFill>
                <a:latin typeface="Arial"/>
                <a:cs typeface="Arial"/>
              </a:rPr>
              <a:t>However, if the </a:t>
            </a:r>
            <a:r>
              <a:rPr sz="2400" b="1" spc="-5" dirty="0">
                <a:solidFill>
                  <a:srgbClr val="006666"/>
                </a:solidFill>
                <a:latin typeface="Arial"/>
                <a:cs typeface="Arial"/>
              </a:rPr>
              <a:t>page </a:t>
            </a:r>
            <a:r>
              <a:rPr sz="2400" b="1" dirty="0">
                <a:solidFill>
                  <a:srgbClr val="006666"/>
                </a:solidFill>
                <a:latin typeface="Arial"/>
                <a:cs typeface="Arial"/>
              </a:rPr>
              <a:t>table is in main </a:t>
            </a:r>
            <a:r>
              <a:rPr sz="2400" b="1" spc="-5" dirty="0">
                <a:solidFill>
                  <a:srgbClr val="006666"/>
                </a:solidFill>
                <a:latin typeface="Arial"/>
                <a:cs typeface="Arial"/>
              </a:rPr>
              <a:t>memory,  each </a:t>
            </a:r>
            <a:r>
              <a:rPr sz="2400" b="1" dirty="0">
                <a:solidFill>
                  <a:srgbClr val="006666"/>
                </a:solidFill>
                <a:latin typeface="Arial"/>
                <a:cs typeface="Arial"/>
              </a:rPr>
              <a:t>logical </a:t>
            </a:r>
            <a:r>
              <a:rPr sz="2400" b="1" spc="-5" dirty="0">
                <a:solidFill>
                  <a:srgbClr val="006666"/>
                </a:solidFill>
                <a:latin typeface="Arial"/>
                <a:cs typeface="Arial"/>
              </a:rPr>
              <a:t>address causes at least 2 references  </a:t>
            </a:r>
            <a:r>
              <a:rPr sz="2400" b="1" dirty="0">
                <a:solidFill>
                  <a:srgbClr val="006666"/>
                </a:solidFill>
                <a:latin typeface="Arial"/>
                <a:cs typeface="Arial"/>
              </a:rPr>
              <a:t>to</a:t>
            </a:r>
            <a:r>
              <a:rPr sz="2400" b="1" spc="-5" dirty="0">
                <a:solidFill>
                  <a:srgbClr val="006666"/>
                </a:solidFill>
                <a:latin typeface="Arial"/>
                <a:cs typeface="Arial"/>
              </a:rPr>
              <a:t> memory</a:t>
            </a:r>
            <a:endParaRPr sz="2400">
              <a:latin typeface="Arial"/>
              <a:cs typeface="Arial"/>
            </a:endParaRPr>
          </a:p>
          <a:p>
            <a:pPr marL="413384" marR="1955800">
              <a:lnSpc>
                <a:spcPts val="3170"/>
              </a:lnSpc>
              <a:spcBef>
                <a:spcPts val="195"/>
              </a:spcBef>
            </a:pPr>
            <a:r>
              <a:rPr sz="2200" spc="-5" dirty="0">
                <a:solidFill>
                  <a:srgbClr val="006666"/>
                </a:solidFill>
                <a:latin typeface="Arial"/>
                <a:cs typeface="Arial"/>
              </a:rPr>
              <a:t>One to read the entry in the page table  The other to read the referenced</a:t>
            </a:r>
            <a:r>
              <a:rPr sz="2200" spc="105" dirty="0">
                <a:solidFill>
                  <a:srgbClr val="006666"/>
                </a:solidFill>
                <a:latin typeface="Arial"/>
                <a:cs typeface="Arial"/>
              </a:rPr>
              <a:t> </a:t>
            </a:r>
            <a:r>
              <a:rPr sz="2200" spc="-5" dirty="0">
                <a:solidFill>
                  <a:srgbClr val="006666"/>
                </a:solidFill>
                <a:latin typeface="Arial"/>
                <a:cs typeface="Arial"/>
              </a:rPr>
              <a:t>word</a:t>
            </a:r>
            <a:endParaRPr sz="2200">
              <a:latin typeface="Arial"/>
              <a:cs typeface="Arial"/>
            </a:endParaRPr>
          </a:p>
          <a:p>
            <a:pPr marL="12700">
              <a:lnSpc>
                <a:spcPct val="100000"/>
              </a:lnSpc>
              <a:spcBef>
                <a:spcPts val="380"/>
              </a:spcBef>
            </a:pPr>
            <a:r>
              <a:rPr sz="2400" b="1" spc="-5" dirty="0">
                <a:solidFill>
                  <a:srgbClr val="006666"/>
                </a:solidFill>
                <a:latin typeface="Arial"/>
                <a:cs typeface="Arial"/>
              </a:rPr>
              <a:t>The </a:t>
            </a:r>
            <a:r>
              <a:rPr sz="2400" b="1" dirty="0">
                <a:solidFill>
                  <a:srgbClr val="006666"/>
                </a:solidFill>
                <a:latin typeface="Arial"/>
                <a:cs typeface="Arial"/>
              </a:rPr>
              <a:t>memory </a:t>
            </a:r>
            <a:r>
              <a:rPr sz="2400" b="1" spc="-5" dirty="0">
                <a:solidFill>
                  <a:srgbClr val="006666"/>
                </a:solidFill>
                <a:latin typeface="Arial"/>
                <a:cs typeface="Arial"/>
              </a:rPr>
              <a:t>access </a:t>
            </a:r>
            <a:r>
              <a:rPr sz="2400" b="1" dirty="0">
                <a:solidFill>
                  <a:srgbClr val="006666"/>
                </a:solidFill>
                <a:latin typeface="Arial"/>
                <a:cs typeface="Arial"/>
              </a:rPr>
              <a:t>time is</a:t>
            </a:r>
            <a:r>
              <a:rPr sz="2400" b="1" spc="-15" dirty="0">
                <a:solidFill>
                  <a:srgbClr val="006666"/>
                </a:solidFill>
                <a:latin typeface="Arial"/>
                <a:cs typeface="Arial"/>
              </a:rPr>
              <a:t> </a:t>
            </a:r>
            <a:r>
              <a:rPr sz="2400" b="1" spc="-5" dirty="0">
                <a:solidFill>
                  <a:srgbClr val="FF9966"/>
                </a:solidFill>
                <a:latin typeface="Arial"/>
                <a:cs typeface="Arial"/>
              </a:rPr>
              <a:t>double</a:t>
            </a:r>
            <a:r>
              <a:rPr sz="2400" b="1" spc="-5" dirty="0">
                <a:solidFill>
                  <a:srgbClr val="006666"/>
                </a:solidFill>
                <a:latin typeface="Arial"/>
                <a:cs typeface="Arial"/>
              </a:rPr>
              <a:t>...</a:t>
            </a:r>
            <a:endParaRPr sz="2400">
              <a:latin typeface="Arial"/>
              <a:cs typeface="Arial"/>
            </a:endParaRPr>
          </a:p>
        </p:txBody>
      </p:sp>
      <p:sp>
        <p:nvSpPr>
          <p:cNvPr id="9" name="object 9"/>
          <p:cNvSpPr/>
          <p:nvPr/>
        </p:nvSpPr>
        <p:spPr>
          <a:xfrm>
            <a:off x="1006754" y="4621733"/>
            <a:ext cx="198119" cy="202996"/>
          </a:xfrm>
          <a:prstGeom prst="rect">
            <a:avLst/>
          </a:prstGeom>
          <a:blipFill>
            <a:blip r:embed="rId3" cstate="print"/>
            <a:stretch>
              <a:fillRect/>
            </a:stretch>
          </a:blipFill>
        </p:spPr>
        <p:txBody>
          <a:bodyPr wrap="square" lIns="0" tIns="0" rIns="0" bIns="0" rtlCol="0"/>
          <a:lstStyle/>
          <a:p>
            <a:endParaRPr/>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7</a:t>
            </a: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59</a:t>
            </a:fld>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09601" y="469849"/>
            <a:ext cx="8097264" cy="505908"/>
          </a:xfrm>
          <a:prstGeom prst="rect">
            <a:avLst/>
          </a:prstGeom>
        </p:spPr>
        <p:txBody>
          <a:bodyPr vert="horz" wrap="square" lIns="0" tIns="13335" rIns="0" bIns="0" rtlCol="0">
            <a:spAutoFit/>
          </a:bodyPr>
          <a:lstStyle/>
          <a:p>
            <a:pPr marL="12700">
              <a:lnSpc>
                <a:spcPct val="100000"/>
              </a:lnSpc>
              <a:spcBef>
                <a:spcPts val="105"/>
              </a:spcBef>
            </a:pPr>
            <a:r>
              <a:rPr spc="-5" dirty="0"/>
              <a:t>Memory </a:t>
            </a:r>
            <a:r>
              <a:rPr dirty="0"/>
              <a:t>/ Physical </a:t>
            </a:r>
            <a:r>
              <a:rPr spc="-5" dirty="0"/>
              <a:t>and logical</a:t>
            </a:r>
            <a:r>
              <a:rPr spc="-80" dirty="0"/>
              <a:t> </a:t>
            </a:r>
            <a:r>
              <a:rPr spc="-5" dirty="0"/>
              <a:t>addresses</a:t>
            </a:r>
          </a:p>
        </p:txBody>
      </p:sp>
      <p:sp>
        <p:nvSpPr>
          <p:cNvPr id="4" name="object 4"/>
          <p:cNvSpPr/>
          <p:nvPr/>
        </p:nvSpPr>
        <p:spPr>
          <a:xfrm>
            <a:off x="1006754" y="1402714"/>
            <a:ext cx="198119" cy="202691"/>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463928" y="1679778"/>
            <a:ext cx="271272" cy="280720"/>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1006754" y="2104008"/>
            <a:ext cx="198119" cy="202691"/>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006754" y="2469769"/>
            <a:ext cx="198119" cy="202691"/>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006754" y="2835529"/>
            <a:ext cx="198119" cy="202691"/>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1006754" y="3933190"/>
            <a:ext cx="198119" cy="202692"/>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1463928" y="4796028"/>
            <a:ext cx="271272" cy="280416"/>
          </a:xfrm>
          <a:prstGeom prst="rect">
            <a:avLst/>
          </a:prstGeom>
          <a:blipFill>
            <a:blip r:embed="rId4" cstate="print"/>
            <a:stretch>
              <a:fillRect/>
            </a:stretch>
          </a:blipFill>
        </p:spPr>
        <p:txBody>
          <a:bodyPr wrap="square" lIns="0" tIns="0" rIns="0" bIns="0" rtlCol="0"/>
          <a:lstStyle/>
          <a:p>
            <a:endParaRPr/>
          </a:p>
        </p:txBody>
      </p:sp>
      <p:sp>
        <p:nvSpPr>
          <p:cNvPr id="11" name="object 11"/>
          <p:cNvSpPr txBox="1">
            <a:spLocks noGrp="1"/>
          </p:cNvSpPr>
          <p:nvPr>
            <p:ph type="body" idx="1"/>
          </p:nvPr>
        </p:nvSpPr>
        <p:spPr>
          <a:prstGeom prst="rect">
            <a:avLst/>
          </a:prstGeom>
        </p:spPr>
        <p:txBody>
          <a:bodyPr vert="horz" wrap="square" lIns="0" tIns="12700" rIns="0" bIns="0" rtlCol="0">
            <a:spAutoFit/>
          </a:bodyPr>
          <a:lstStyle/>
          <a:p>
            <a:pPr marL="900430">
              <a:lnSpc>
                <a:spcPts val="2880"/>
              </a:lnSpc>
              <a:spcBef>
                <a:spcPts val="100"/>
              </a:spcBef>
            </a:pPr>
            <a:r>
              <a:rPr sz="2400" spc="-5" dirty="0"/>
              <a:t>Physical</a:t>
            </a:r>
            <a:r>
              <a:rPr sz="2400" spc="20" dirty="0"/>
              <a:t> </a:t>
            </a:r>
            <a:r>
              <a:rPr sz="2400" spc="-5" dirty="0"/>
              <a:t>memory:</a:t>
            </a:r>
            <a:endParaRPr sz="2400"/>
          </a:p>
          <a:p>
            <a:pPr marL="1301115">
              <a:lnSpc>
                <a:spcPts val="2640"/>
              </a:lnSpc>
            </a:pPr>
            <a:r>
              <a:rPr sz="2200" b="0" spc="-5" dirty="0">
                <a:latin typeface="Arial"/>
                <a:cs typeface="Arial"/>
              </a:rPr>
              <a:t>the main memory RAM of the</a:t>
            </a:r>
            <a:r>
              <a:rPr sz="2200" b="0" spc="70" dirty="0">
                <a:latin typeface="Arial"/>
                <a:cs typeface="Arial"/>
              </a:rPr>
              <a:t> </a:t>
            </a:r>
            <a:r>
              <a:rPr sz="2200" b="0" spc="-5" dirty="0">
                <a:latin typeface="Arial"/>
                <a:cs typeface="Arial"/>
              </a:rPr>
              <a:t>machine</a:t>
            </a:r>
            <a:endParaRPr sz="2200">
              <a:latin typeface="Arial"/>
              <a:cs typeface="Arial"/>
            </a:endParaRPr>
          </a:p>
          <a:p>
            <a:pPr marL="900430" marR="5080">
              <a:lnSpc>
                <a:spcPct val="100000"/>
              </a:lnSpc>
              <a:spcBef>
                <a:spcPts val="5"/>
              </a:spcBef>
            </a:pPr>
            <a:r>
              <a:rPr sz="2400" spc="-5" dirty="0"/>
              <a:t>Physical addresses: </a:t>
            </a:r>
            <a:r>
              <a:rPr sz="2400" dirty="0"/>
              <a:t>the </a:t>
            </a:r>
            <a:r>
              <a:rPr sz="2400" spc="-5" dirty="0"/>
              <a:t>addresses </a:t>
            </a:r>
            <a:r>
              <a:rPr sz="2400" dirty="0"/>
              <a:t>of this </a:t>
            </a:r>
            <a:r>
              <a:rPr sz="2400" spc="-5" dirty="0"/>
              <a:t>memory  </a:t>
            </a:r>
            <a:r>
              <a:rPr sz="2400" dirty="0"/>
              <a:t>Logic </a:t>
            </a:r>
            <a:r>
              <a:rPr sz="2400" spc="-5" dirty="0"/>
              <a:t>memory: </a:t>
            </a:r>
            <a:r>
              <a:rPr sz="2400" dirty="0"/>
              <a:t>the </a:t>
            </a:r>
            <a:r>
              <a:rPr sz="2400" spc="-5" dirty="0"/>
              <a:t>address space </a:t>
            </a:r>
            <a:r>
              <a:rPr sz="2400" dirty="0"/>
              <a:t>of </a:t>
            </a:r>
            <a:r>
              <a:rPr sz="2400" spc="-5" dirty="0"/>
              <a:t>a </a:t>
            </a:r>
            <a:r>
              <a:rPr sz="2400" dirty="0"/>
              <a:t>program  Logical </a:t>
            </a:r>
            <a:r>
              <a:rPr sz="2400" spc="-5" dirty="0"/>
              <a:t>addresses: </a:t>
            </a:r>
            <a:r>
              <a:rPr sz="2400" dirty="0"/>
              <a:t>the </a:t>
            </a:r>
            <a:r>
              <a:rPr sz="2400" spc="-5" dirty="0"/>
              <a:t>addresses </a:t>
            </a:r>
            <a:r>
              <a:rPr sz="2400" dirty="0"/>
              <a:t>in this</a:t>
            </a:r>
            <a:r>
              <a:rPr sz="2400" spc="-40" dirty="0"/>
              <a:t> </a:t>
            </a:r>
            <a:r>
              <a:rPr sz="2400" spc="-5" dirty="0"/>
              <a:t>space</a:t>
            </a:r>
            <a:endParaRPr sz="2400"/>
          </a:p>
          <a:p>
            <a:pPr marL="887730">
              <a:lnSpc>
                <a:spcPct val="100000"/>
              </a:lnSpc>
            </a:pPr>
            <a:endParaRPr sz="2700"/>
          </a:p>
          <a:p>
            <a:pPr marL="887730">
              <a:lnSpc>
                <a:spcPct val="100000"/>
              </a:lnSpc>
              <a:spcBef>
                <a:spcPts val="55"/>
              </a:spcBef>
            </a:pPr>
            <a:endParaRPr sz="2750"/>
          </a:p>
          <a:p>
            <a:pPr marL="900430" marR="499745">
              <a:lnSpc>
                <a:spcPts val="2300"/>
              </a:lnSpc>
            </a:pPr>
            <a:r>
              <a:rPr sz="2400" spc="-5" dirty="0"/>
              <a:t>These concepts </a:t>
            </a:r>
            <a:r>
              <a:rPr sz="2400" dirty="0"/>
              <a:t>must be </a:t>
            </a:r>
            <a:r>
              <a:rPr sz="2400" spc="-5" dirty="0"/>
              <a:t>separated because  normally, </a:t>
            </a:r>
            <a:r>
              <a:rPr sz="2400" dirty="0"/>
              <a:t>the programs </a:t>
            </a:r>
            <a:r>
              <a:rPr sz="2400" spc="-5" dirty="0"/>
              <a:t>are loaded from </a:t>
            </a:r>
            <a:r>
              <a:rPr sz="2400" dirty="0"/>
              <a:t>time</a:t>
            </a:r>
            <a:r>
              <a:rPr sz="2400" spc="-45" dirty="0"/>
              <a:t> </a:t>
            </a:r>
            <a:r>
              <a:rPr sz="2400" dirty="0"/>
              <a:t>to  time in different memory</a:t>
            </a:r>
            <a:r>
              <a:rPr sz="2400" spc="-60" dirty="0"/>
              <a:t> </a:t>
            </a:r>
            <a:r>
              <a:rPr sz="2400" spc="-5" dirty="0"/>
              <a:t>positions.</a:t>
            </a:r>
            <a:endParaRPr sz="2400"/>
          </a:p>
          <a:p>
            <a:pPr marL="1301115">
              <a:lnSpc>
                <a:spcPct val="100000"/>
              </a:lnSpc>
              <a:spcBef>
                <a:spcPts val="25"/>
              </a:spcBef>
            </a:pPr>
            <a:r>
              <a:rPr sz="2200" b="0" spc="-5" dirty="0">
                <a:latin typeface="Arial"/>
                <a:cs typeface="Arial"/>
              </a:rPr>
              <a:t>So physical address ≠ logical</a:t>
            </a:r>
            <a:r>
              <a:rPr sz="2200" b="0" spc="45" dirty="0">
                <a:latin typeface="Arial"/>
                <a:cs typeface="Arial"/>
              </a:rPr>
              <a:t> </a:t>
            </a:r>
            <a:r>
              <a:rPr sz="2200" b="0" spc="-5" dirty="0">
                <a:latin typeface="Arial"/>
                <a:cs typeface="Arial"/>
              </a:rPr>
              <a:t>address</a:t>
            </a:r>
            <a:endParaRPr sz="2200">
              <a:latin typeface="Arial"/>
              <a:cs typeface="Arial"/>
            </a:endParaRP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7</a:t>
            </a:r>
          </a:p>
        </p:txBody>
      </p:sp>
      <p:sp>
        <p:nvSpPr>
          <p:cNvPr id="13" name="object 13"/>
          <p:cNvSpPr txBox="1"/>
          <p:nvPr/>
        </p:nvSpPr>
        <p:spPr>
          <a:xfrm>
            <a:off x="8581770" y="6522338"/>
            <a:ext cx="125095" cy="224790"/>
          </a:xfrm>
          <a:prstGeom prst="rect">
            <a:avLst/>
          </a:prstGeom>
        </p:spPr>
        <p:txBody>
          <a:bodyPr vert="horz" wrap="square" lIns="0" tIns="0" rIns="0" bIns="0" rtlCol="0">
            <a:spAutoFit/>
          </a:bodyPr>
          <a:lstStyle/>
          <a:p>
            <a:pPr marL="12700">
              <a:lnSpc>
                <a:spcPts val="1650"/>
              </a:lnSpc>
            </a:pPr>
            <a:fld id="{81D60167-4931-47E6-BA6A-407CBD079E47}" type="slidenum">
              <a:rPr sz="1400" dirty="0">
                <a:solidFill>
                  <a:srgbClr val="FF9966"/>
                </a:solidFill>
                <a:latin typeface="Arial"/>
                <a:cs typeface="Arial"/>
              </a:rPr>
              <a:t>6</a:t>
            </a:fld>
            <a:endParaRPr sz="1400">
              <a:latin typeface="Arial"/>
              <a:cs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4224122" cy="514350"/>
          </a:xfrm>
          <a:prstGeom prst="rect">
            <a:avLst/>
          </a:prstGeom>
        </p:spPr>
        <p:txBody>
          <a:bodyPr vert="horz" wrap="square" lIns="0" tIns="13335" rIns="0" bIns="0" rtlCol="0">
            <a:spAutoFit/>
          </a:bodyPr>
          <a:lstStyle/>
          <a:p>
            <a:pPr marL="12700">
              <a:lnSpc>
                <a:spcPct val="100000"/>
              </a:lnSpc>
              <a:spcBef>
                <a:spcPts val="105"/>
              </a:spcBef>
            </a:pPr>
            <a:r>
              <a:rPr dirty="0"/>
              <a:t>To </a:t>
            </a:r>
            <a:r>
              <a:rPr spc="-5" dirty="0"/>
              <a:t>improve</a:t>
            </a:r>
            <a:r>
              <a:rPr spc="-70" dirty="0"/>
              <a:t> </a:t>
            </a:r>
            <a:r>
              <a:rPr spc="-5" dirty="0"/>
              <a:t>efficiency</a:t>
            </a:r>
          </a:p>
        </p:txBody>
      </p:sp>
      <p:sp>
        <p:nvSpPr>
          <p:cNvPr id="11" name="object 11"/>
          <p:cNvSpPr txBox="1"/>
          <p:nvPr/>
        </p:nvSpPr>
        <p:spPr>
          <a:xfrm>
            <a:off x="685800" y="1308807"/>
            <a:ext cx="8458200" cy="5363007"/>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006666"/>
                </a:solidFill>
                <a:latin typeface="Arial"/>
                <a:cs typeface="Arial"/>
              </a:rPr>
              <a:t>Where </a:t>
            </a:r>
            <a:r>
              <a:rPr sz="2400" b="1" dirty="0">
                <a:solidFill>
                  <a:srgbClr val="006666"/>
                </a:solidFill>
                <a:latin typeface="Arial"/>
                <a:cs typeface="Arial"/>
              </a:rPr>
              <a:t>to put the </a:t>
            </a:r>
            <a:r>
              <a:rPr sz="2400" b="1" spc="-5" dirty="0">
                <a:solidFill>
                  <a:srgbClr val="006666"/>
                </a:solidFill>
                <a:latin typeface="Arial"/>
                <a:cs typeface="Arial"/>
              </a:rPr>
              <a:t>page </a:t>
            </a:r>
            <a:r>
              <a:rPr sz="2400" b="1" dirty="0">
                <a:solidFill>
                  <a:srgbClr val="006666"/>
                </a:solidFill>
                <a:latin typeface="Arial"/>
                <a:cs typeface="Arial"/>
              </a:rPr>
              <a:t>tables </a:t>
            </a:r>
            <a:r>
              <a:rPr sz="2000" b="1" dirty="0">
                <a:solidFill>
                  <a:srgbClr val="006666"/>
                </a:solidFill>
                <a:latin typeface="Arial"/>
                <a:cs typeface="Arial"/>
              </a:rPr>
              <a:t>(the same ideas</a:t>
            </a:r>
            <a:r>
              <a:rPr sz="2000" b="1" spc="-125" dirty="0">
                <a:solidFill>
                  <a:srgbClr val="006666"/>
                </a:solidFill>
                <a:latin typeface="Arial"/>
                <a:cs typeface="Arial"/>
              </a:rPr>
              <a:t> </a:t>
            </a:r>
            <a:r>
              <a:rPr sz="2000" b="1" dirty="0">
                <a:solidFill>
                  <a:srgbClr val="006666"/>
                </a:solidFill>
                <a:latin typeface="Arial"/>
                <a:cs typeface="Arial"/>
              </a:rPr>
              <a:t>also</a:t>
            </a:r>
            <a:endParaRPr sz="2000" dirty="0">
              <a:latin typeface="Arial"/>
              <a:cs typeface="Arial"/>
            </a:endParaRPr>
          </a:p>
          <a:p>
            <a:pPr marL="12700">
              <a:lnSpc>
                <a:spcPct val="100000"/>
              </a:lnSpc>
              <a:spcBef>
                <a:spcPts val="5"/>
              </a:spcBef>
            </a:pPr>
            <a:r>
              <a:rPr sz="2000" b="1" dirty="0">
                <a:solidFill>
                  <a:srgbClr val="006666"/>
                </a:solidFill>
                <a:latin typeface="Arial"/>
                <a:cs typeface="Arial"/>
              </a:rPr>
              <a:t>apply to </a:t>
            </a:r>
            <a:r>
              <a:rPr sz="2000" b="1" dirty="0" err="1">
                <a:solidFill>
                  <a:srgbClr val="006666"/>
                </a:solidFill>
                <a:latin typeface="Arial"/>
                <a:cs typeface="Arial"/>
              </a:rPr>
              <a:t>segm</a:t>
            </a:r>
            <a:r>
              <a:rPr lang="en-CA" sz="2000" b="1" dirty="0" err="1">
                <a:solidFill>
                  <a:srgbClr val="006666"/>
                </a:solidFill>
                <a:latin typeface="Arial"/>
                <a:cs typeface="Arial"/>
              </a:rPr>
              <a:t>ent</a:t>
            </a:r>
            <a:r>
              <a:rPr sz="2000" b="1" spc="-50" dirty="0">
                <a:solidFill>
                  <a:srgbClr val="006666"/>
                </a:solidFill>
                <a:latin typeface="Arial"/>
                <a:cs typeface="Arial"/>
              </a:rPr>
              <a:t> </a:t>
            </a:r>
            <a:r>
              <a:rPr sz="2000" b="1" dirty="0">
                <a:solidFill>
                  <a:srgbClr val="006666"/>
                </a:solidFill>
                <a:latin typeface="Arial"/>
                <a:cs typeface="Arial"/>
              </a:rPr>
              <a:t>tables)</a:t>
            </a:r>
            <a:endParaRPr sz="2000" dirty="0">
              <a:latin typeface="Arial"/>
              <a:cs typeface="Arial"/>
            </a:endParaRPr>
          </a:p>
          <a:p>
            <a:pPr marL="12700">
              <a:lnSpc>
                <a:spcPct val="100000"/>
              </a:lnSpc>
              <a:spcBef>
                <a:spcPts val="570"/>
              </a:spcBef>
            </a:pPr>
            <a:r>
              <a:rPr sz="2400" b="1" dirty="0">
                <a:solidFill>
                  <a:srgbClr val="006666"/>
                </a:solidFill>
                <a:latin typeface="Arial"/>
                <a:cs typeface="Arial"/>
              </a:rPr>
              <a:t>Solution </a:t>
            </a:r>
            <a:r>
              <a:rPr sz="2400" b="1" spc="-5" dirty="0">
                <a:solidFill>
                  <a:srgbClr val="006666"/>
                </a:solidFill>
                <a:latin typeface="Arial"/>
                <a:cs typeface="Arial"/>
              </a:rPr>
              <a:t>1: </a:t>
            </a:r>
            <a:r>
              <a:rPr sz="2400" b="1" dirty="0">
                <a:solidFill>
                  <a:srgbClr val="006666"/>
                </a:solidFill>
                <a:latin typeface="Arial"/>
                <a:cs typeface="Arial"/>
              </a:rPr>
              <a:t>in </a:t>
            </a:r>
            <a:r>
              <a:rPr sz="2400" b="1" spc="-5" dirty="0">
                <a:solidFill>
                  <a:srgbClr val="006666"/>
                </a:solidFill>
                <a:latin typeface="Arial"/>
                <a:cs typeface="Arial"/>
              </a:rPr>
              <a:t>CPU</a:t>
            </a:r>
            <a:r>
              <a:rPr sz="2400" b="1" spc="-35" dirty="0">
                <a:solidFill>
                  <a:srgbClr val="006666"/>
                </a:solidFill>
                <a:latin typeface="Arial"/>
                <a:cs typeface="Arial"/>
              </a:rPr>
              <a:t> </a:t>
            </a:r>
            <a:r>
              <a:rPr sz="2400" b="1" dirty="0">
                <a:solidFill>
                  <a:srgbClr val="006666"/>
                </a:solidFill>
                <a:latin typeface="Arial"/>
                <a:cs typeface="Arial"/>
              </a:rPr>
              <a:t>registers.</a:t>
            </a:r>
            <a:endParaRPr sz="2400" dirty="0">
              <a:latin typeface="Arial"/>
              <a:cs typeface="Arial"/>
            </a:endParaRPr>
          </a:p>
          <a:p>
            <a:pPr marL="413384">
              <a:lnSpc>
                <a:spcPct val="100000"/>
              </a:lnSpc>
              <a:spcBef>
                <a:spcPts val="525"/>
              </a:spcBef>
            </a:pPr>
            <a:r>
              <a:rPr sz="2200" spc="-5" dirty="0">
                <a:solidFill>
                  <a:srgbClr val="006666"/>
                </a:solidFill>
                <a:latin typeface="Arial"/>
                <a:cs typeface="Arial"/>
              </a:rPr>
              <a:t>advantage:</a:t>
            </a:r>
            <a:r>
              <a:rPr sz="2200" spc="5" dirty="0">
                <a:solidFill>
                  <a:srgbClr val="006666"/>
                </a:solidFill>
                <a:latin typeface="Arial"/>
                <a:cs typeface="Arial"/>
              </a:rPr>
              <a:t> </a:t>
            </a:r>
            <a:r>
              <a:rPr sz="2200" spc="-5" dirty="0">
                <a:solidFill>
                  <a:srgbClr val="006666"/>
                </a:solidFill>
                <a:latin typeface="Arial"/>
                <a:cs typeface="Arial"/>
              </a:rPr>
              <a:t>speed</a:t>
            </a:r>
            <a:r>
              <a:rPr lang="en-CA" sz="2200" spc="-5" dirty="0">
                <a:solidFill>
                  <a:srgbClr val="006666"/>
                </a:solidFill>
                <a:latin typeface="Arial"/>
                <a:cs typeface="Arial"/>
              </a:rPr>
              <a:t> (speed up access/translation by finding the frame number quicker)</a:t>
            </a:r>
            <a:endParaRPr sz="2200" dirty="0">
              <a:latin typeface="Arial"/>
              <a:cs typeface="Arial"/>
            </a:endParaRPr>
          </a:p>
          <a:p>
            <a:pPr marL="413384" marR="349250">
              <a:lnSpc>
                <a:spcPct val="100000"/>
              </a:lnSpc>
              <a:spcBef>
                <a:spcPts val="530"/>
              </a:spcBef>
            </a:pPr>
            <a:r>
              <a:rPr sz="2200" spc="-5" dirty="0">
                <a:solidFill>
                  <a:srgbClr val="006666"/>
                </a:solidFill>
                <a:latin typeface="Arial"/>
                <a:cs typeface="Arial"/>
              </a:rPr>
              <a:t>disadvantage: </a:t>
            </a:r>
            <a:r>
              <a:rPr lang="en-CA" sz="2200" spc="-5" dirty="0">
                <a:solidFill>
                  <a:srgbClr val="006666"/>
                </a:solidFill>
                <a:latin typeface="Arial"/>
                <a:cs typeface="Arial"/>
              </a:rPr>
              <a:t>insufficient CPU registers present, </a:t>
            </a:r>
            <a:r>
              <a:rPr sz="2200" spc="-5" dirty="0">
                <a:solidFill>
                  <a:srgbClr val="006666"/>
                </a:solidFill>
                <a:latin typeface="Arial"/>
                <a:cs typeface="Arial"/>
              </a:rPr>
              <a:t>limited number of pages per process, memory </a:t>
            </a:r>
            <a:r>
              <a:rPr sz="2200" dirty="0">
                <a:solidFill>
                  <a:srgbClr val="006666"/>
                </a:solidFill>
                <a:latin typeface="Arial"/>
                <a:cs typeface="Arial"/>
              </a:rPr>
              <a:t>size. </a:t>
            </a:r>
            <a:r>
              <a:rPr sz="2200" spc="-5" dirty="0">
                <a:solidFill>
                  <a:srgbClr val="006666"/>
                </a:solidFill>
                <a:latin typeface="Arial"/>
                <a:cs typeface="Arial"/>
              </a:rPr>
              <a:t>logic is</a:t>
            </a:r>
            <a:r>
              <a:rPr sz="2200" spc="30" dirty="0">
                <a:solidFill>
                  <a:srgbClr val="006666"/>
                </a:solidFill>
                <a:latin typeface="Arial"/>
                <a:cs typeface="Arial"/>
              </a:rPr>
              <a:t> </a:t>
            </a:r>
            <a:r>
              <a:rPr sz="2200" spc="-5" dirty="0">
                <a:solidFill>
                  <a:srgbClr val="006666"/>
                </a:solidFill>
                <a:latin typeface="Arial"/>
                <a:cs typeface="Arial"/>
              </a:rPr>
              <a:t>limited</a:t>
            </a:r>
            <a:r>
              <a:rPr lang="en-CA" sz="2200" spc="-5" dirty="0">
                <a:solidFill>
                  <a:srgbClr val="006666"/>
                </a:solidFill>
                <a:latin typeface="Arial"/>
                <a:cs typeface="Arial"/>
              </a:rPr>
              <a:t> (problem with capacity)</a:t>
            </a:r>
            <a:endParaRPr sz="2200" dirty="0">
              <a:latin typeface="Arial"/>
              <a:cs typeface="Arial"/>
            </a:endParaRPr>
          </a:p>
          <a:p>
            <a:pPr marL="12700">
              <a:lnSpc>
                <a:spcPct val="100000"/>
              </a:lnSpc>
              <a:spcBef>
                <a:spcPts val="580"/>
              </a:spcBef>
            </a:pPr>
            <a:r>
              <a:rPr sz="2400" b="1" dirty="0">
                <a:solidFill>
                  <a:srgbClr val="006666"/>
                </a:solidFill>
                <a:latin typeface="Arial"/>
                <a:cs typeface="Arial"/>
              </a:rPr>
              <a:t>Solution </a:t>
            </a:r>
            <a:r>
              <a:rPr sz="2400" b="1" spc="-5" dirty="0">
                <a:solidFill>
                  <a:srgbClr val="006666"/>
                </a:solidFill>
                <a:latin typeface="Arial"/>
                <a:cs typeface="Arial"/>
              </a:rPr>
              <a:t>2: </a:t>
            </a:r>
            <a:r>
              <a:rPr sz="2400" b="1" dirty="0">
                <a:solidFill>
                  <a:srgbClr val="006666"/>
                </a:solidFill>
                <a:latin typeface="Arial"/>
                <a:cs typeface="Arial"/>
              </a:rPr>
              <a:t>in main</a:t>
            </a:r>
            <a:r>
              <a:rPr sz="2400" b="1" spc="-45" dirty="0">
                <a:solidFill>
                  <a:srgbClr val="006666"/>
                </a:solidFill>
                <a:latin typeface="Arial"/>
                <a:cs typeface="Arial"/>
              </a:rPr>
              <a:t> </a:t>
            </a:r>
            <a:r>
              <a:rPr sz="2400" b="1" spc="-5" dirty="0">
                <a:solidFill>
                  <a:srgbClr val="006666"/>
                </a:solidFill>
                <a:latin typeface="Arial"/>
                <a:cs typeface="Arial"/>
              </a:rPr>
              <a:t>memory</a:t>
            </a:r>
            <a:endParaRPr sz="2400" dirty="0">
              <a:latin typeface="Arial"/>
              <a:cs typeface="Arial"/>
            </a:endParaRPr>
          </a:p>
          <a:p>
            <a:pPr marL="413384">
              <a:lnSpc>
                <a:spcPct val="100000"/>
              </a:lnSpc>
              <a:spcBef>
                <a:spcPts val="525"/>
              </a:spcBef>
            </a:pPr>
            <a:r>
              <a:rPr sz="2200" spc="-5" dirty="0">
                <a:solidFill>
                  <a:srgbClr val="006666"/>
                </a:solidFill>
                <a:latin typeface="Arial"/>
                <a:cs typeface="Arial"/>
              </a:rPr>
              <a:t>advantage: size of the mem</a:t>
            </a:r>
            <a:r>
              <a:rPr lang="en-CA" sz="2200" spc="-5" dirty="0" err="1">
                <a:solidFill>
                  <a:srgbClr val="006666"/>
                </a:solidFill>
                <a:latin typeface="Arial"/>
                <a:cs typeface="Arial"/>
              </a:rPr>
              <a:t>ory</a:t>
            </a:r>
            <a:r>
              <a:rPr lang="en-CA" sz="2200" spc="-5" dirty="0">
                <a:solidFill>
                  <a:srgbClr val="006666"/>
                </a:solidFill>
                <a:latin typeface="Arial"/>
                <a:cs typeface="Arial"/>
              </a:rPr>
              <a:t> </a:t>
            </a:r>
            <a:r>
              <a:rPr lang="en-CA" sz="2200" spc="-5" dirty="0">
                <a:solidFill>
                  <a:srgbClr val="006666"/>
                </a:solidFill>
                <a:latin typeface="Arial"/>
                <a:cs typeface="Arial"/>
                <a:sym typeface="Wingdings" panose="05000000000000000000" pitchFamily="2" charset="2"/>
              </a:rPr>
              <a:t></a:t>
            </a:r>
            <a:r>
              <a:rPr sz="2200" spc="-5" dirty="0">
                <a:solidFill>
                  <a:srgbClr val="006666"/>
                </a:solidFill>
                <a:latin typeface="Arial"/>
                <a:cs typeface="Arial"/>
              </a:rPr>
              <a:t> unlimited</a:t>
            </a:r>
            <a:r>
              <a:rPr sz="2200" spc="65" dirty="0">
                <a:solidFill>
                  <a:srgbClr val="006666"/>
                </a:solidFill>
                <a:latin typeface="Arial"/>
                <a:cs typeface="Arial"/>
              </a:rPr>
              <a:t> </a:t>
            </a:r>
            <a:r>
              <a:rPr sz="2200" spc="-5" dirty="0">
                <a:solidFill>
                  <a:srgbClr val="006666"/>
                </a:solidFill>
                <a:latin typeface="Arial"/>
                <a:cs typeface="Arial"/>
              </a:rPr>
              <a:t>logic</a:t>
            </a:r>
            <a:r>
              <a:rPr lang="en-CA" sz="2200" spc="-5" dirty="0">
                <a:solidFill>
                  <a:srgbClr val="006666"/>
                </a:solidFill>
                <a:latin typeface="Arial"/>
                <a:cs typeface="Arial"/>
              </a:rPr>
              <a:t> (logical memory space is unlimited)</a:t>
            </a:r>
            <a:endParaRPr sz="2200" dirty="0">
              <a:latin typeface="Arial"/>
              <a:cs typeface="Arial"/>
            </a:endParaRPr>
          </a:p>
          <a:p>
            <a:pPr marL="413384">
              <a:lnSpc>
                <a:spcPct val="100000"/>
              </a:lnSpc>
              <a:spcBef>
                <a:spcPts val="530"/>
              </a:spcBef>
            </a:pPr>
            <a:r>
              <a:rPr sz="2200" spc="-5" dirty="0">
                <a:solidFill>
                  <a:srgbClr val="006666"/>
                </a:solidFill>
                <a:latin typeface="Arial"/>
                <a:cs typeface="Arial"/>
              </a:rPr>
              <a:t>disadvantage:</a:t>
            </a:r>
            <a:r>
              <a:rPr sz="2200" spc="10" dirty="0">
                <a:solidFill>
                  <a:srgbClr val="006666"/>
                </a:solidFill>
                <a:latin typeface="Arial"/>
                <a:cs typeface="Arial"/>
              </a:rPr>
              <a:t> </a:t>
            </a:r>
            <a:r>
              <a:rPr lang="en-CA" sz="2200" spc="-5" dirty="0">
                <a:solidFill>
                  <a:srgbClr val="006666"/>
                </a:solidFill>
                <a:latin typeface="Arial"/>
                <a:cs typeface="Arial"/>
              </a:rPr>
              <a:t>previous slide with double access of memory</a:t>
            </a:r>
            <a:endParaRPr sz="2200" dirty="0">
              <a:latin typeface="Arial"/>
              <a:cs typeface="Arial"/>
            </a:endParaRPr>
          </a:p>
          <a:p>
            <a:pPr marL="12700" marR="5080">
              <a:lnSpc>
                <a:spcPct val="100000"/>
              </a:lnSpc>
              <a:spcBef>
                <a:spcPts val="580"/>
              </a:spcBef>
            </a:pPr>
            <a:r>
              <a:rPr sz="2400" b="1" dirty="0">
                <a:solidFill>
                  <a:srgbClr val="006666"/>
                </a:solidFill>
                <a:latin typeface="Arial"/>
                <a:cs typeface="Arial"/>
              </a:rPr>
              <a:t>Solution </a:t>
            </a:r>
            <a:r>
              <a:rPr sz="2400" b="1" spc="-5" dirty="0">
                <a:solidFill>
                  <a:srgbClr val="006666"/>
                </a:solidFill>
                <a:latin typeface="Arial"/>
                <a:cs typeface="Arial"/>
              </a:rPr>
              <a:t>3 (mixed): </a:t>
            </a:r>
            <a:r>
              <a:rPr sz="2400" b="1" dirty="0">
                <a:solidFill>
                  <a:srgbClr val="006666"/>
                </a:solidFill>
                <a:latin typeface="Arial"/>
                <a:cs typeface="Arial"/>
              </a:rPr>
              <a:t>The </a:t>
            </a:r>
            <a:r>
              <a:rPr sz="2400" b="1" spc="-5" dirty="0">
                <a:solidFill>
                  <a:srgbClr val="006666"/>
                </a:solidFill>
                <a:latin typeface="Arial"/>
                <a:cs typeface="Arial"/>
              </a:rPr>
              <a:t>page </a:t>
            </a:r>
            <a:r>
              <a:rPr sz="2400" b="1" dirty="0">
                <a:solidFill>
                  <a:srgbClr val="006666"/>
                </a:solidFill>
                <a:latin typeface="Arial"/>
                <a:cs typeface="Arial"/>
              </a:rPr>
              <a:t>tables </a:t>
            </a:r>
            <a:r>
              <a:rPr sz="2400" b="1" spc="-5" dirty="0">
                <a:solidFill>
                  <a:srgbClr val="006666"/>
                </a:solidFill>
                <a:latin typeface="Arial"/>
                <a:cs typeface="Arial"/>
              </a:rPr>
              <a:t>are </a:t>
            </a:r>
            <a:r>
              <a:rPr sz="2400" b="1" dirty="0">
                <a:solidFill>
                  <a:srgbClr val="006666"/>
                </a:solidFill>
                <a:latin typeface="Arial"/>
                <a:cs typeface="Arial"/>
              </a:rPr>
              <a:t>in main </a:t>
            </a:r>
            <a:r>
              <a:rPr sz="2400" b="1" spc="-5" dirty="0">
                <a:solidFill>
                  <a:srgbClr val="006666"/>
                </a:solidFill>
                <a:latin typeface="Arial"/>
                <a:cs typeface="Arial"/>
              </a:rPr>
              <a:t>memory, </a:t>
            </a:r>
            <a:r>
              <a:rPr sz="2400" b="1" dirty="0">
                <a:solidFill>
                  <a:srgbClr val="006666"/>
                </a:solidFill>
                <a:latin typeface="Arial"/>
                <a:cs typeface="Arial"/>
              </a:rPr>
              <a:t>but the most </a:t>
            </a:r>
            <a:r>
              <a:rPr sz="2400" b="1" spc="-5" dirty="0">
                <a:solidFill>
                  <a:srgbClr val="006666"/>
                </a:solidFill>
                <a:latin typeface="Arial"/>
                <a:cs typeface="Arial"/>
              </a:rPr>
              <a:t>used addresses are </a:t>
            </a:r>
            <a:r>
              <a:rPr sz="2400" b="1" dirty="0">
                <a:solidFill>
                  <a:srgbClr val="006666"/>
                </a:solidFill>
                <a:latin typeface="Arial"/>
                <a:cs typeface="Arial"/>
              </a:rPr>
              <a:t>also in </a:t>
            </a:r>
            <a:r>
              <a:rPr sz="2400" b="1" spc="-5" dirty="0">
                <a:solidFill>
                  <a:srgbClr val="006666"/>
                </a:solidFill>
                <a:latin typeface="Arial"/>
                <a:cs typeface="Arial"/>
              </a:rPr>
              <a:t>CPU</a:t>
            </a:r>
            <a:r>
              <a:rPr sz="2400" b="1" spc="5" dirty="0">
                <a:solidFill>
                  <a:srgbClr val="006666"/>
                </a:solidFill>
                <a:latin typeface="Arial"/>
                <a:cs typeface="Arial"/>
              </a:rPr>
              <a:t> </a:t>
            </a:r>
            <a:r>
              <a:rPr sz="2400" b="1" dirty="0">
                <a:solidFill>
                  <a:srgbClr val="006666"/>
                </a:solidFill>
                <a:latin typeface="Arial"/>
                <a:cs typeface="Arial"/>
              </a:rPr>
              <a:t>registers.</a:t>
            </a:r>
            <a:endParaRPr sz="2400" dirty="0">
              <a:latin typeface="Arial"/>
              <a:cs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193675"/>
            <a:ext cx="4583150" cy="513715"/>
          </a:xfrm>
          <a:prstGeom prst="rect">
            <a:avLst/>
          </a:prstGeom>
        </p:spPr>
        <p:txBody>
          <a:bodyPr vert="horz" wrap="square" lIns="0" tIns="12700" rIns="0" bIns="0" rtlCol="0">
            <a:spAutoFit/>
          </a:bodyPr>
          <a:lstStyle/>
          <a:p>
            <a:pPr marL="12700">
              <a:lnSpc>
                <a:spcPct val="100000"/>
              </a:lnSpc>
              <a:spcBef>
                <a:spcPts val="100"/>
              </a:spcBef>
            </a:pPr>
            <a:r>
              <a:rPr dirty="0"/>
              <a:t>Associative</a:t>
            </a:r>
            <a:r>
              <a:rPr spc="-95" dirty="0"/>
              <a:t> </a:t>
            </a:r>
            <a:r>
              <a:rPr dirty="0"/>
              <a:t>registers</a:t>
            </a:r>
          </a:p>
        </p:txBody>
      </p:sp>
      <p:sp>
        <p:nvSpPr>
          <p:cNvPr id="8" name="object 8"/>
          <p:cNvSpPr/>
          <p:nvPr/>
        </p:nvSpPr>
        <p:spPr>
          <a:xfrm>
            <a:off x="1006754" y="1524635"/>
            <a:ext cx="198119" cy="202691"/>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1463928" y="1881504"/>
            <a:ext cx="271272" cy="280415"/>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1006754" y="2712085"/>
            <a:ext cx="198119" cy="202691"/>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1463928" y="3057728"/>
            <a:ext cx="271272" cy="280720"/>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1864741" y="3812794"/>
            <a:ext cx="213360" cy="219456"/>
          </a:xfrm>
          <a:prstGeom prst="rect">
            <a:avLst/>
          </a:prstGeom>
          <a:blipFill>
            <a:blip r:embed="rId5" cstate="print"/>
            <a:stretch>
              <a:fillRect/>
            </a:stretch>
          </a:blipFill>
        </p:spPr>
        <p:txBody>
          <a:bodyPr wrap="square" lIns="0" tIns="0" rIns="0" bIns="0" rtlCol="0"/>
          <a:lstStyle/>
          <a:p>
            <a:endParaRPr/>
          </a:p>
        </p:txBody>
      </p:sp>
      <p:sp>
        <p:nvSpPr>
          <p:cNvPr id="13" name="object 13"/>
          <p:cNvSpPr txBox="1"/>
          <p:nvPr/>
        </p:nvSpPr>
        <p:spPr>
          <a:xfrm>
            <a:off x="1074800" y="930933"/>
            <a:ext cx="7618730" cy="3180715"/>
          </a:xfrm>
          <a:prstGeom prst="rect">
            <a:avLst/>
          </a:prstGeom>
        </p:spPr>
        <p:txBody>
          <a:bodyPr vert="horz" wrap="square" lIns="0" tIns="71755" rIns="0" bIns="0" rtlCol="0">
            <a:spAutoFit/>
          </a:bodyPr>
          <a:lstStyle/>
          <a:p>
            <a:pPr marL="12700">
              <a:lnSpc>
                <a:spcPct val="100000"/>
              </a:lnSpc>
              <a:spcBef>
                <a:spcPts val="565"/>
              </a:spcBef>
            </a:pPr>
            <a:r>
              <a:rPr sz="2000" b="1" dirty="0">
                <a:solidFill>
                  <a:srgbClr val="336699"/>
                </a:solidFill>
                <a:latin typeface="Liberation Sans Narrow"/>
                <a:cs typeface="Liberation Sans Narrow"/>
              </a:rPr>
              <a:t>TLB: Translation Lookaside Buffers, or </a:t>
            </a:r>
            <a:r>
              <a:rPr sz="2000" b="1" i="1" spc="-5" dirty="0">
                <a:solidFill>
                  <a:srgbClr val="336699"/>
                </a:solidFill>
                <a:latin typeface="Liberation Sans Narrow"/>
                <a:cs typeface="Liberation Sans Narrow"/>
              </a:rPr>
              <a:t>caches</a:t>
            </a:r>
            <a:r>
              <a:rPr sz="2000" b="1" i="1" spc="-150" dirty="0">
                <a:solidFill>
                  <a:srgbClr val="336699"/>
                </a:solidFill>
                <a:latin typeface="Liberation Sans Narrow"/>
                <a:cs typeface="Liberation Sans Narrow"/>
              </a:rPr>
              <a:t> </a:t>
            </a:r>
            <a:r>
              <a:rPr sz="2000" b="1" dirty="0">
                <a:solidFill>
                  <a:srgbClr val="336699"/>
                </a:solidFill>
                <a:latin typeface="Liberation Sans Narrow"/>
                <a:cs typeface="Liberation Sans Narrow"/>
              </a:rPr>
              <a:t>addressing</a:t>
            </a:r>
            <a:endParaRPr sz="2000" dirty="0">
              <a:latin typeface="Liberation Sans Narrow"/>
              <a:cs typeface="Liberation Sans Narrow"/>
            </a:endParaRPr>
          </a:p>
          <a:p>
            <a:pPr marL="239395">
              <a:lnSpc>
                <a:spcPct val="100000"/>
              </a:lnSpc>
              <a:spcBef>
                <a:spcPts val="640"/>
              </a:spcBef>
            </a:pPr>
            <a:r>
              <a:rPr sz="2400" b="1" spc="-5" dirty="0">
                <a:solidFill>
                  <a:srgbClr val="006666"/>
                </a:solidFill>
                <a:latin typeface="Arial"/>
                <a:cs typeface="Arial"/>
              </a:rPr>
              <a:t>Parallel search </a:t>
            </a:r>
            <a:r>
              <a:rPr sz="2400" b="1" dirty="0">
                <a:solidFill>
                  <a:srgbClr val="006666"/>
                </a:solidFill>
                <a:latin typeface="Arial"/>
                <a:cs typeface="Arial"/>
              </a:rPr>
              <a:t>for an</a:t>
            </a:r>
            <a:r>
              <a:rPr sz="2400" b="1" spc="-5" dirty="0">
                <a:solidFill>
                  <a:srgbClr val="006666"/>
                </a:solidFill>
                <a:latin typeface="Arial"/>
                <a:cs typeface="Arial"/>
              </a:rPr>
              <a:t> address</a:t>
            </a:r>
            <a:r>
              <a:rPr sz="2800" b="1" spc="-5" dirty="0">
                <a:solidFill>
                  <a:srgbClr val="006666"/>
                </a:solidFill>
                <a:latin typeface="Arial"/>
                <a:cs typeface="Arial"/>
              </a:rPr>
              <a:t>:</a:t>
            </a:r>
            <a:endParaRPr sz="2800" dirty="0">
              <a:latin typeface="Arial"/>
              <a:cs typeface="Arial"/>
            </a:endParaRPr>
          </a:p>
          <a:p>
            <a:pPr marL="640080" marR="5080">
              <a:lnSpc>
                <a:spcPct val="100000"/>
              </a:lnSpc>
              <a:spcBef>
                <a:spcPts val="540"/>
              </a:spcBef>
            </a:pPr>
            <a:r>
              <a:rPr sz="2200" spc="-5" dirty="0">
                <a:solidFill>
                  <a:srgbClr val="006666"/>
                </a:solidFill>
                <a:latin typeface="Arial"/>
                <a:cs typeface="Arial"/>
              </a:rPr>
              <a:t>the sought address is found in the left part of the table in  parallel (special</a:t>
            </a:r>
            <a:r>
              <a:rPr sz="2200" spc="15" dirty="0">
                <a:solidFill>
                  <a:srgbClr val="006666"/>
                </a:solidFill>
                <a:latin typeface="Arial"/>
                <a:cs typeface="Arial"/>
              </a:rPr>
              <a:t> </a:t>
            </a:r>
            <a:r>
              <a:rPr sz="2200" spc="-5" dirty="0">
                <a:solidFill>
                  <a:srgbClr val="006666"/>
                </a:solidFill>
                <a:latin typeface="Arial"/>
                <a:cs typeface="Arial"/>
              </a:rPr>
              <a:t>equipment)</a:t>
            </a:r>
            <a:endParaRPr sz="2200" dirty="0">
              <a:latin typeface="Arial"/>
              <a:cs typeface="Arial"/>
            </a:endParaRPr>
          </a:p>
          <a:p>
            <a:pPr marL="239395">
              <a:lnSpc>
                <a:spcPct val="100000"/>
              </a:lnSpc>
              <a:spcBef>
                <a:spcPts val="570"/>
              </a:spcBef>
            </a:pPr>
            <a:r>
              <a:rPr sz="2400" b="1" spc="-5" dirty="0">
                <a:solidFill>
                  <a:srgbClr val="006666"/>
                </a:solidFill>
                <a:latin typeface="Arial"/>
                <a:cs typeface="Arial"/>
              </a:rPr>
              <a:t>Translation page</a:t>
            </a:r>
            <a:r>
              <a:rPr lang="en-CA" sz="2400" b="1" spc="-5" dirty="0">
                <a:solidFill>
                  <a:srgbClr val="006666"/>
                </a:solidFill>
                <a:latin typeface="Arial"/>
                <a:cs typeface="Arial"/>
              </a:rPr>
              <a:t> </a:t>
            </a:r>
            <a:r>
              <a:rPr lang="en-CA" sz="2400" b="1" spc="-5" dirty="0">
                <a:solidFill>
                  <a:srgbClr val="006666"/>
                </a:solidFill>
                <a:latin typeface="Arial"/>
                <a:cs typeface="Arial"/>
                <a:sym typeface="Wingdings" panose="05000000000000000000" pitchFamily="2" charset="2"/>
              </a:rPr>
              <a:t> </a:t>
            </a:r>
            <a:r>
              <a:rPr sz="2400" b="1" spc="-5" dirty="0">
                <a:solidFill>
                  <a:srgbClr val="006666"/>
                </a:solidFill>
                <a:latin typeface="Arial"/>
                <a:cs typeface="Arial"/>
              </a:rPr>
              <a:t>frame</a:t>
            </a:r>
            <a:endParaRPr sz="2400" dirty="0">
              <a:latin typeface="Arial"/>
              <a:cs typeface="Arial"/>
            </a:endParaRPr>
          </a:p>
          <a:p>
            <a:pPr marL="640080">
              <a:lnSpc>
                <a:spcPct val="100000"/>
              </a:lnSpc>
              <a:spcBef>
                <a:spcPts val="535"/>
              </a:spcBef>
            </a:pPr>
            <a:r>
              <a:rPr sz="2200" spc="-5" dirty="0">
                <a:solidFill>
                  <a:srgbClr val="006666"/>
                </a:solidFill>
                <a:latin typeface="Arial"/>
                <a:cs typeface="Arial"/>
              </a:rPr>
              <a:t>If the </a:t>
            </a:r>
            <a:r>
              <a:rPr sz="2200" dirty="0">
                <a:solidFill>
                  <a:srgbClr val="006666"/>
                </a:solidFill>
                <a:latin typeface="Arial"/>
                <a:cs typeface="Arial"/>
              </a:rPr>
              <a:t>requested </a:t>
            </a:r>
            <a:r>
              <a:rPr sz="2200" spc="-5" dirty="0">
                <a:solidFill>
                  <a:srgbClr val="006666"/>
                </a:solidFill>
                <a:latin typeface="Arial"/>
                <a:cs typeface="Arial"/>
              </a:rPr>
              <a:t>page has been </a:t>
            </a:r>
            <a:r>
              <a:rPr sz="2200" dirty="0">
                <a:solidFill>
                  <a:srgbClr val="006666"/>
                </a:solidFill>
                <a:latin typeface="Arial"/>
                <a:cs typeface="Arial"/>
              </a:rPr>
              <a:t>used </a:t>
            </a:r>
            <a:r>
              <a:rPr sz="2200" spc="-5" dirty="0">
                <a:solidFill>
                  <a:srgbClr val="006666"/>
                </a:solidFill>
                <a:latin typeface="Arial"/>
                <a:cs typeface="Arial"/>
              </a:rPr>
              <a:t>recently it will</a:t>
            </a:r>
            <a:r>
              <a:rPr sz="2200" spc="85" dirty="0">
                <a:solidFill>
                  <a:srgbClr val="006666"/>
                </a:solidFill>
                <a:latin typeface="Arial"/>
                <a:cs typeface="Arial"/>
              </a:rPr>
              <a:t> </a:t>
            </a:r>
            <a:r>
              <a:rPr sz="2200" spc="-5" dirty="0">
                <a:solidFill>
                  <a:srgbClr val="006666"/>
                </a:solidFill>
                <a:latin typeface="Arial"/>
                <a:cs typeface="Arial"/>
              </a:rPr>
              <a:t>be</a:t>
            </a:r>
            <a:endParaRPr sz="2200" dirty="0">
              <a:latin typeface="Arial"/>
              <a:cs typeface="Arial"/>
            </a:endParaRPr>
          </a:p>
          <a:p>
            <a:pPr marL="640080">
              <a:lnSpc>
                <a:spcPct val="100000"/>
              </a:lnSpc>
              <a:spcBef>
                <a:spcPts val="5"/>
              </a:spcBef>
            </a:pPr>
            <a:r>
              <a:rPr sz="2200" spc="-5" dirty="0">
                <a:solidFill>
                  <a:srgbClr val="006666"/>
                </a:solidFill>
                <a:latin typeface="Arial"/>
                <a:cs typeface="Arial"/>
              </a:rPr>
              <a:t>found in the </a:t>
            </a:r>
            <a:r>
              <a:rPr sz="2200" dirty="0">
                <a:solidFill>
                  <a:srgbClr val="006666"/>
                </a:solidFill>
                <a:latin typeface="Arial"/>
                <a:cs typeface="Arial"/>
              </a:rPr>
              <a:t>associative</a:t>
            </a:r>
            <a:r>
              <a:rPr sz="2200" spc="20" dirty="0">
                <a:solidFill>
                  <a:srgbClr val="006666"/>
                </a:solidFill>
                <a:latin typeface="Arial"/>
                <a:cs typeface="Arial"/>
              </a:rPr>
              <a:t> </a:t>
            </a:r>
            <a:r>
              <a:rPr sz="2200" spc="-5" dirty="0">
                <a:solidFill>
                  <a:srgbClr val="006666"/>
                </a:solidFill>
                <a:latin typeface="Arial"/>
                <a:cs typeface="Arial"/>
              </a:rPr>
              <a:t>registers</a:t>
            </a:r>
            <a:endParaRPr sz="2200" dirty="0">
              <a:latin typeface="Arial"/>
              <a:cs typeface="Arial"/>
            </a:endParaRPr>
          </a:p>
          <a:p>
            <a:pPr marL="982980">
              <a:lnSpc>
                <a:spcPct val="100000"/>
              </a:lnSpc>
              <a:spcBef>
                <a:spcPts val="484"/>
              </a:spcBef>
            </a:pPr>
            <a:r>
              <a:rPr sz="2000" dirty="0">
                <a:solidFill>
                  <a:srgbClr val="006666"/>
                </a:solidFill>
                <a:latin typeface="Arial"/>
                <a:cs typeface="Arial"/>
              </a:rPr>
              <a:t>Quick</a:t>
            </a:r>
            <a:r>
              <a:rPr sz="2000" spc="-25" dirty="0">
                <a:solidFill>
                  <a:srgbClr val="006666"/>
                </a:solidFill>
                <a:latin typeface="Arial"/>
                <a:cs typeface="Arial"/>
              </a:rPr>
              <a:t> </a:t>
            </a:r>
            <a:r>
              <a:rPr sz="2000" dirty="0">
                <a:solidFill>
                  <a:srgbClr val="006666"/>
                </a:solidFill>
                <a:latin typeface="Arial"/>
                <a:cs typeface="Arial"/>
              </a:rPr>
              <a:t>search</a:t>
            </a:r>
            <a:endParaRPr sz="2000" dirty="0">
              <a:latin typeface="Arial"/>
              <a:cs typeface="Arial"/>
            </a:endParaRPr>
          </a:p>
        </p:txBody>
      </p:sp>
      <p:sp>
        <p:nvSpPr>
          <p:cNvPr id="17" name="object 17"/>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7</a:t>
            </a:r>
          </a:p>
        </p:txBody>
      </p:sp>
      <p:sp>
        <p:nvSpPr>
          <p:cNvPr id="18" name="object 18"/>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61</a:t>
            </a:fld>
            <a:endParaRPr dirty="0"/>
          </a:p>
        </p:txBody>
      </p:sp>
      <p:graphicFrame>
        <p:nvGraphicFramePr>
          <p:cNvPr id="14" name="object 14"/>
          <p:cNvGraphicFramePr>
            <a:graphicFrameLocks noGrp="1"/>
          </p:cNvGraphicFramePr>
          <p:nvPr/>
        </p:nvGraphicFramePr>
        <p:xfrm>
          <a:off x="2953511" y="4934711"/>
          <a:ext cx="2895600" cy="1219200"/>
        </p:xfrm>
        <a:graphic>
          <a:graphicData uri="http://schemas.openxmlformats.org/drawingml/2006/table">
            <a:tbl>
              <a:tblPr firstRow="1" bandRow="1">
                <a:tableStyleId>{2D5ABB26-0587-4C30-8999-92F81FD0307C}</a:tableStyleId>
              </a:tblPr>
              <a:tblGrid>
                <a:gridCol w="14478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tblGrid>
              <a:tr h="304800">
                <a:tc>
                  <a:txBody>
                    <a:bodyPr/>
                    <a:lstStyle/>
                    <a:p>
                      <a:pPr marR="548640" algn="r">
                        <a:lnSpc>
                          <a:spcPts val="1995"/>
                        </a:lnSpc>
                        <a:spcBef>
                          <a:spcPts val="305"/>
                        </a:spcBef>
                      </a:pPr>
                      <a:r>
                        <a:rPr sz="1800" dirty="0">
                          <a:solidFill>
                            <a:srgbClr val="009999"/>
                          </a:solidFill>
                          <a:latin typeface="Times New Roman"/>
                          <a:cs typeface="Times New Roman"/>
                        </a:rPr>
                        <a:t>3</a:t>
                      </a:r>
                      <a:endParaRPr sz="1800">
                        <a:latin typeface="Times New Roman"/>
                        <a:cs typeface="Times New Roman"/>
                      </a:endParaRPr>
                    </a:p>
                  </a:txBody>
                  <a:tcPr marL="0" marR="0" marT="38735" marB="0">
                    <a:lnL w="38100">
                      <a:solidFill>
                        <a:srgbClr val="009999"/>
                      </a:solidFill>
                      <a:prstDash val="solid"/>
                    </a:lnL>
                    <a:lnR w="38100">
                      <a:solidFill>
                        <a:srgbClr val="009999"/>
                      </a:solidFill>
                      <a:prstDash val="solid"/>
                    </a:lnR>
                    <a:lnT w="38100">
                      <a:solidFill>
                        <a:srgbClr val="009999"/>
                      </a:solidFill>
                      <a:prstDash val="solid"/>
                    </a:lnT>
                    <a:lnB w="38100">
                      <a:solidFill>
                        <a:srgbClr val="009999"/>
                      </a:solidFill>
                      <a:prstDash val="solid"/>
                    </a:lnB>
                  </a:tcPr>
                </a:tc>
                <a:tc>
                  <a:txBody>
                    <a:bodyPr/>
                    <a:lstStyle/>
                    <a:p>
                      <a:pPr marR="146050" algn="ctr">
                        <a:lnSpc>
                          <a:spcPts val="1995"/>
                        </a:lnSpc>
                        <a:spcBef>
                          <a:spcPts val="305"/>
                        </a:spcBef>
                      </a:pPr>
                      <a:r>
                        <a:rPr sz="1800" dirty="0">
                          <a:solidFill>
                            <a:srgbClr val="009999"/>
                          </a:solidFill>
                          <a:latin typeface="Times New Roman"/>
                          <a:cs typeface="Times New Roman"/>
                        </a:rPr>
                        <a:t>15</a:t>
                      </a:r>
                      <a:endParaRPr sz="1800">
                        <a:latin typeface="Times New Roman"/>
                        <a:cs typeface="Times New Roman"/>
                      </a:endParaRPr>
                    </a:p>
                  </a:txBody>
                  <a:tcPr marL="0" marR="0" marT="38735" marB="0">
                    <a:lnL w="38100">
                      <a:solidFill>
                        <a:srgbClr val="009999"/>
                      </a:solidFill>
                      <a:prstDash val="solid"/>
                    </a:lnL>
                    <a:lnR w="38100">
                      <a:solidFill>
                        <a:srgbClr val="009999"/>
                      </a:solidFill>
                      <a:prstDash val="solid"/>
                    </a:lnR>
                    <a:lnT w="38100">
                      <a:solidFill>
                        <a:srgbClr val="009999"/>
                      </a:solidFill>
                      <a:prstDash val="solid"/>
                    </a:lnT>
                    <a:lnB w="38100">
                      <a:solidFill>
                        <a:srgbClr val="009999"/>
                      </a:solidFill>
                      <a:prstDash val="solid"/>
                    </a:lnB>
                  </a:tcPr>
                </a:tc>
                <a:extLst>
                  <a:ext uri="{0D108BD9-81ED-4DB2-BD59-A6C34878D82A}">
                    <a16:rowId xmlns:a16="http://schemas.microsoft.com/office/drawing/2014/main" val="10000"/>
                  </a:ext>
                </a:extLst>
              </a:tr>
              <a:tr h="304800">
                <a:tc>
                  <a:txBody>
                    <a:bodyPr/>
                    <a:lstStyle/>
                    <a:p>
                      <a:pPr marR="544830" algn="r">
                        <a:lnSpc>
                          <a:spcPts val="1995"/>
                        </a:lnSpc>
                        <a:spcBef>
                          <a:spcPts val="300"/>
                        </a:spcBef>
                      </a:pPr>
                      <a:r>
                        <a:rPr sz="1800" dirty="0">
                          <a:solidFill>
                            <a:srgbClr val="009999"/>
                          </a:solidFill>
                          <a:latin typeface="Times New Roman"/>
                          <a:cs typeface="Times New Roman"/>
                        </a:rPr>
                        <a:t>7</a:t>
                      </a:r>
                      <a:endParaRPr sz="1800">
                        <a:latin typeface="Times New Roman"/>
                        <a:cs typeface="Times New Roman"/>
                      </a:endParaRPr>
                    </a:p>
                  </a:txBody>
                  <a:tcPr marL="0" marR="0" marT="38100" marB="0">
                    <a:lnL w="38100">
                      <a:solidFill>
                        <a:srgbClr val="009999"/>
                      </a:solidFill>
                      <a:prstDash val="solid"/>
                    </a:lnL>
                    <a:lnR w="38100">
                      <a:solidFill>
                        <a:srgbClr val="009999"/>
                      </a:solidFill>
                      <a:prstDash val="solid"/>
                    </a:lnR>
                    <a:lnT w="38100">
                      <a:solidFill>
                        <a:srgbClr val="009999"/>
                      </a:solidFill>
                      <a:prstDash val="solid"/>
                    </a:lnT>
                    <a:lnB w="38100">
                      <a:solidFill>
                        <a:srgbClr val="009999"/>
                      </a:solidFill>
                      <a:prstDash val="solid"/>
                    </a:lnB>
                  </a:tcPr>
                </a:tc>
                <a:tc>
                  <a:txBody>
                    <a:bodyPr/>
                    <a:lstStyle/>
                    <a:p>
                      <a:pPr marL="472440">
                        <a:lnSpc>
                          <a:spcPts val="1995"/>
                        </a:lnSpc>
                        <a:spcBef>
                          <a:spcPts val="300"/>
                        </a:spcBef>
                      </a:pPr>
                      <a:r>
                        <a:rPr sz="1800" dirty="0">
                          <a:solidFill>
                            <a:srgbClr val="009999"/>
                          </a:solidFill>
                          <a:latin typeface="Times New Roman"/>
                          <a:cs typeface="Times New Roman"/>
                        </a:rPr>
                        <a:t>19</a:t>
                      </a:r>
                      <a:endParaRPr sz="1800">
                        <a:latin typeface="Times New Roman"/>
                        <a:cs typeface="Times New Roman"/>
                      </a:endParaRPr>
                    </a:p>
                  </a:txBody>
                  <a:tcPr marL="0" marR="0" marT="38100" marB="0">
                    <a:lnL w="38100">
                      <a:solidFill>
                        <a:srgbClr val="009999"/>
                      </a:solidFill>
                      <a:prstDash val="solid"/>
                    </a:lnL>
                    <a:lnR w="38100">
                      <a:solidFill>
                        <a:srgbClr val="009999"/>
                      </a:solidFill>
                      <a:prstDash val="solid"/>
                    </a:lnR>
                    <a:lnT w="38100">
                      <a:solidFill>
                        <a:srgbClr val="009999"/>
                      </a:solidFill>
                      <a:prstDash val="solid"/>
                    </a:lnT>
                    <a:lnB w="38100">
                      <a:solidFill>
                        <a:srgbClr val="009999"/>
                      </a:solidFill>
                      <a:prstDash val="solid"/>
                    </a:lnB>
                  </a:tcPr>
                </a:tc>
                <a:extLst>
                  <a:ext uri="{0D108BD9-81ED-4DB2-BD59-A6C34878D82A}">
                    <a16:rowId xmlns:a16="http://schemas.microsoft.com/office/drawing/2014/main" val="10001"/>
                  </a:ext>
                </a:extLst>
              </a:tr>
              <a:tr h="304800">
                <a:tc>
                  <a:txBody>
                    <a:bodyPr/>
                    <a:lstStyle/>
                    <a:p>
                      <a:pPr marR="544830" algn="r">
                        <a:lnSpc>
                          <a:spcPts val="1995"/>
                        </a:lnSpc>
                        <a:spcBef>
                          <a:spcPts val="300"/>
                        </a:spcBef>
                      </a:pPr>
                      <a:r>
                        <a:rPr sz="1800" dirty="0">
                          <a:solidFill>
                            <a:srgbClr val="009999"/>
                          </a:solidFill>
                          <a:latin typeface="Times New Roman"/>
                          <a:cs typeface="Times New Roman"/>
                        </a:rPr>
                        <a:t>0</a:t>
                      </a:r>
                      <a:endParaRPr sz="1800">
                        <a:latin typeface="Times New Roman"/>
                        <a:cs typeface="Times New Roman"/>
                      </a:endParaRPr>
                    </a:p>
                  </a:txBody>
                  <a:tcPr marL="0" marR="0" marT="38100" marB="0">
                    <a:lnL w="38100">
                      <a:solidFill>
                        <a:srgbClr val="009999"/>
                      </a:solidFill>
                      <a:prstDash val="solid"/>
                    </a:lnL>
                    <a:lnR w="38100">
                      <a:solidFill>
                        <a:srgbClr val="009999"/>
                      </a:solidFill>
                      <a:prstDash val="solid"/>
                    </a:lnR>
                    <a:lnT w="38100">
                      <a:solidFill>
                        <a:srgbClr val="009999"/>
                      </a:solidFill>
                      <a:prstDash val="solid"/>
                    </a:lnT>
                    <a:lnB w="38100">
                      <a:solidFill>
                        <a:srgbClr val="009999"/>
                      </a:solidFill>
                      <a:prstDash val="solid"/>
                    </a:lnB>
                  </a:tcPr>
                </a:tc>
                <a:tc>
                  <a:txBody>
                    <a:bodyPr/>
                    <a:lstStyle/>
                    <a:p>
                      <a:pPr marL="452120">
                        <a:lnSpc>
                          <a:spcPts val="1995"/>
                        </a:lnSpc>
                        <a:spcBef>
                          <a:spcPts val="300"/>
                        </a:spcBef>
                      </a:pPr>
                      <a:r>
                        <a:rPr sz="1800" dirty="0">
                          <a:solidFill>
                            <a:srgbClr val="009999"/>
                          </a:solidFill>
                          <a:latin typeface="Times New Roman"/>
                          <a:cs typeface="Times New Roman"/>
                        </a:rPr>
                        <a:t>17</a:t>
                      </a:r>
                      <a:endParaRPr sz="1800">
                        <a:latin typeface="Times New Roman"/>
                        <a:cs typeface="Times New Roman"/>
                      </a:endParaRPr>
                    </a:p>
                  </a:txBody>
                  <a:tcPr marL="0" marR="0" marT="38100" marB="0">
                    <a:lnL w="38100">
                      <a:solidFill>
                        <a:srgbClr val="009999"/>
                      </a:solidFill>
                      <a:prstDash val="solid"/>
                    </a:lnL>
                    <a:lnR w="38100">
                      <a:solidFill>
                        <a:srgbClr val="009999"/>
                      </a:solidFill>
                      <a:prstDash val="solid"/>
                    </a:lnR>
                    <a:lnT w="38100">
                      <a:solidFill>
                        <a:srgbClr val="009999"/>
                      </a:solidFill>
                      <a:prstDash val="solid"/>
                    </a:lnT>
                    <a:lnB w="38100">
                      <a:solidFill>
                        <a:srgbClr val="009999"/>
                      </a:solidFill>
                      <a:prstDash val="solid"/>
                    </a:lnB>
                  </a:tcPr>
                </a:tc>
                <a:extLst>
                  <a:ext uri="{0D108BD9-81ED-4DB2-BD59-A6C34878D82A}">
                    <a16:rowId xmlns:a16="http://schemas.microsoft.com/office/drawing/2014/main" val="10002"/>
                  </a:ext>
                </a:extLst>
              </a:tr>
              <a:tr h="304800">
                <a:tc>
                  <a:txBody>
                    <a:bodyPr/>
                    <a:lstStyle/>
                    <a:p>
                      <a:pPr marR="544830" algn="r">
                        <a:lnSpc>
                          <a:spcPts val="1995"/>
                        </a:lnSpc>
                        <a:spcBef>
                          <a:spcPts val="300"/>
                        </a:spcBef>
                      </a:pPr>
                      <a:r>
                        <a:rPr sz="1800" dirty="0">
                          <a:solidFill>
                            <a:srgbClr val="009999"/>
                          </a:solidFill>
                          <a:latin typeface="Times New Roman"/>
                          <a:cs typeface="Times New Roman"/>
                        </a:rPr>
                        <a:t>2</a:t>
                      </a:r>
                      <a:endParaRPr sz="1800">
                        <a:latin typeface="Times New Roman"/>
                        <a:cs typeface="Times New Roman"/>
                      </a:endParaRPr>
                    </a:p>
                  </a:txBody>
                  <a:tcPr marL="0" marR="0" marT="38100" marB="0">
                    <a:lnL w="38100">
                      <a:solidFill>
                        <a:srgbClr val="009999"/>
                      </a:solidFill>
                      <a:prstDash val="solid"/>
                    </a:lnL>
                    <a:lnR w="38100">
                      <a:solidFill>
                        <a:srgbClr val="009999"/>
                      </a:solidFill>
                      <a:prstDash val="solid"/>
                    </a:lnR>
                    <a:lnT w="38100">
                      <a:solidFill>
                        <a:srgbClr val="009999"/>
                      </a:solidFill>
                      <a:prstDash val="solid"/>
                    </a:lnT>
                    <a:lnB w="38100">
                      <a:solidFill>
                        <a:srgbClr val="009999"/>
                      </a:solidFill>
                      <a:prstDash val="solid"/>
                    </a:lnB>
                  </a:tcPr>
                </a:tc>
                <a:tc>
                  <a:txBody>
                    <a:bodyPr/>
                    <a:lstStyle/>
                    <a:p>
                      <a:pPr marL="472440">
                        <a:lnSpc>
                          <a:spcPts val="1995"/>
                        </a:lnSpc>
                        <a:spcBef>
                          <a:spcPts val="300"/>
                        </a:spcBef>
                      </a:pPr>
                      <a:r>
                        <a:rPr sz="1800" dirty="0">
                          <a:solidFill>
                            <a:srgbClr val="009999"/>
                          </a:solidFill>
                          <a:latin typeface="Times New Roman"/>
                          <a:cs typeface="Times New Roman"/>
                        </a:rPr>
                        <a:t>23</a:t>
                      </a:r>
                      <a:endParaRPr sz="1800">
                        <a:latin typeface="Times New Roman"/>
                        <a:cs typeface="Times New Roman"/>
                      </a:endParaRPr>
                    </a:p>
                  </a:txBody>
                  <a:tcPr marL="0" marR="0" marT="38100" marB="0">
                    <a:lnL w="38100">
                      <a:solidFill>
                        <a:srgbClr val="009999"/>
                      </a:solidFill>
                      <a:prstDash val="solid"/>
                    </a:lnL>
                    <a:lnR w="38100">
                      <a:solidFill>
                        <a:srgbClr val="009999"/>
                      </a:solidFill>
                      <a:prstDash val="solid"/>
                    </a:lnR>
                    <a:lnT w="38100">
                      <a:solidFill>
                        <a:srgbClr val="009999"/>
                      </a:solidFill>
                      <a:prstDash val="solid"/>
                    </a:lnT>
                    <a:lnB w="38100">
                      <a:solidFill>
                        <a:srgbClr val="009999"/>
                      </a:solidFill>
                      <a:prstDash val="solid"/>
                    </a:lnB>
                  </a:tcPr>
                </a:tc>
                <a:extLst>
                  <a:ext uri="{0D108BD9-81ED-4DB2-BD59-A6C34878D82A}">
                    <a16:rowId xmlns:a16="http://schemas.microsoft.com/office/drawing/2014/main" val="10003"/>
                  </a:ext>
                </a:extLst>
              </a:tr>
            </a:tbl>
          </a:graphicData>
        </a:graphic>
      </p:graphicFrame>
      <p:sp>
        <p:nvSpPr>
          <p:cNvPr id="15" name="object 15"/>
          <p:cNvSpPr txBox="1"/>
          <p:nvPr/>
        </p:nvSpPr>
        <p:spPr>
          <a:xfrm>
            <a:off x="3279775" y="4492828"/>
            <a:ext cx="913765" cy="300355"/>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009999"/>
                </a:solidFill>
                <a:latin typeface="Arial"/>
                <a:cs typeface="Arial"/>
              </a:rPr>
              <a:t>No</a:t>
            </a:r>
            <a:r>
              <a:rPr sz="1800" spc="-85" dirty="0">
                <a:solidFill>
                  <a:srgbClr val="009999"/>
                </a:solidFill>
                <a:latin typeface="Arial"/>
                <a:cs typeface="Arial"/>
              </a:rPr>
              <a:t> </a:t>
            </a:r>
            <a:r>
              <a:rPr sz="1800" spc="-5" dirty="0">
                <a:solidFill>
                  <a:srgbClr val="009999"/>
                </a:solidFill>
                <a:latin typeface="Arial"/>
                <a:cs typeface="Arial"/>
              </a:rPr>
              <a:t>Page</a:t>
            </a:r>
            <a:endParaRPr sz="1800">
              <a:latin typeface="Arial"/>
              <a:cs typeface="Arial"/>
            </a:endParaRPr>
          </a:p>
        </p:txBody>
      </p:sp>
      <p:sp>
        <p:nvSpPr>
          <p:cNvPr id="16" name="object 16"/>
          <p:cNvSpPr txBox="1"/>
          <p:nvPr/>
        </p:nvSpPr>
        <p:spPr>
          <a:xfrm>
            <a:off x="4651628" y="4492828"/>
            <a:ext cx="1041400" cy="300355"/>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009999"/>
                </a:solidFill>
                <a:latin typeface="Arial"/>
                <a:cs typeface="Arial"/>
              </a:rPr>
              <a:t>No</a:t>
            </a:r>
            <a:r>
              <a:rPr sz="1800" spc="-75" dirty="0">
                <a:solidFill>
                  <a:srgbClr val="009999"/>
                </a:solidFill>
                <a:latin typeface="Arial"/>
                <a:cs typeface="Arial"/>
              </a:rPr>
              <a:t> </a:t>
            </a:r>
            <a:r>
              <a:rPr sz="1800" spc="-5" dirty="0">
                <a:solidFill>
                  <a:srgbClr val="009999"/>
                </a:solidFill>
                <a:latin typeface="Arial"/>
                <a:cs typeface="Arial"/>
              </a:rPr>
              <a:t>Frame</a:t>
            </a:r>
            <a:endParaRPr sz="1800">
              <a:latin typeface="Arial"/>
              <a:cs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109878" y="283590"/>
            <a:ext cx="5595722" cy="513715"/>
          </a:xfrm>
          <a:prstGeom prst="rect">
            <a:avLst/>
          </a:prstGeom>
        </p:spPr>
        <p:txBody>
          <a:bodyPr vert="horz" wrap="square" lIns="0" tIns="12700" rIns="0" bIns="0" rtlCol="0">
            <a:spAutoFit/>
          </a:bodyPr>
          <a:lstStyle/>
          <a:p>
            <a:pPr marL="12700">
              <a:lnSpc>
                <a:spcPct val="100000"/>
              </a:lnSpc>
              <a:spcBef>
                <a:spcPts val="100"/>
              </a:spcBef>
            </a:pPr>
            <a:r>
              <a:rPr dirty="0"/>
              <a:t>Associatve Research </a:t>
            </a:r>
            <a:r>
              <a:rPr spc="-5" dirty="0"/>
              <a:t>in</a:t>
            </a:r>
            <a:r>
              <a:rPr spc="-95" dirty="0"/>
              <a:t> </a:t>
            </a:r>
            <a:r>
              <a:rPr dirty="0"/>
              <a:t>TLB</a:t>
            </a:r>
          </a:p>
        </p:txBody>
      </p:sp>
      <p:sp>
        <p:nvSpPr>
          <p:cNvPr id="7" name="object 7"/>
          <p:cNvSpPr/>
          <p:nvPr/>
        </p:nvSpPr>
        <p:spPr>
          <a:xfrm>
            <a:off x="1121054" y="1404238"/>
            <a:ext cx="207264" cy="210312"/>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578228" y="2146680"/>
            <a:ext cx="283464" cy="292608"/>
          </a:xfrm>
          <a:prstGeom prst="rect">
            <a:avLst/>
          </a:prstGeom>
          <a:blipFill>
            <a:blip r:embed="rId4" cstate="print"/>
            <a:stretch>
              <a:fillRect/>
            </a:stretch>
          </a:blipFill>
        </p:spPr>
        <p:txBody>
          <a:bodyPr wrap="square" lIns="0" tIns="0" rIns="0" bIns="0" rtlCol="0"/>
          <a:lstStyle/>
          <a:p>
            <a:endParaRPr/>
          </a:p>
        </p:txBody>
      </p:sp>
      <p:sp>
        <p:nvSpPr>
          <p:cNvPr id="9" name="object 9"/>
          <p:cNvSpPr txBox="1"/>
          <p:nvPr/>
        </p:nvSpPr>
        <p:spPr>
          <a:xfrm>
            <a:off x="1451228" y="1245235"/>
            <a:ext cx="6964045" cy="4408805"/>
          </a:xfrm>
          <a:prstGeom prst="rect">
            <a:avLst/>
          </a:prstGeom>
        </p:spPr>
        <p:txBody>
          <a:bodyPr vert="horz" wrap="square" lIns="0" tIns="12065" rIns="0" bIns="0" rtlCol="0">
            <a:spAutoFit/>
          </a:bodyPr>
          <a:lstStyle/>
          <a:p>
            <a:pPr marL="12700" marR="5080">
              <a:lnSpc>
                <a:spcPct val="100000"/>
              </a:lnSpc>
              <a:spcBef>
                <a:spcPts val="95"/>
              </a:spcBef>
            </a:pPr>
            <a:r>
              <a:rPr sz="2500" b="1" spc="-5" dirty="0">
                <a:solidFill>
                  <a:srgbClr val="006666"/>
                </a:solidFill>
                <a:latin typeface="Arial"/>
                <a:cs typeface="Arial"/>
              </a:rPr>
              <a:t>The TLB is a small </a:t>
            </a:r>
            <a:r>
              <a:rPr sz="2500" b="1" dirty="0">
                <a:solidFill>
                  <a:srgbClr val="006666"/>
                </a:solidFill>
                <a:latin typeface="Arial"/>
                <a:cs typeface="Arial"/>
              </a:rPr>
              <a:t>table </a:t>
            </a:r>
            <a:r>
              <a:rPr sz="2500" b="1" spc="-5" dirty="0">
                <a:solidFill>
                  <a:srgbClr val="006666"/>
                </a:solidFill>
                <a:latin typeface="Arial"/>
                <a:cs typeface="Arial"/>
              </a:rPr>
              <a:t>of </a:t>
            </a:r>
            <a:r>
              <a:rPr sz="2500" b="1" dirty="0">
                <a:solidFill>
                  <a:srgbClr val="006666"/>
                </a:solidFill>
                <a:latin typeface="Arial"/>
                <a:cs typeface="Arial"/>
              </a:rPr>
              <a:t>hardware </a:t>
            </a:r>
            <a:r>
              <a:rPr sz="2500" b="1" spc="-5" dirty="0">
                <a:solidFill>
                  <a:srgbClr val="006666"/>
                </a:solidFill>
                <a:latin typeface="Arial"/>
                <a:cs typeface="Arial"/>
              </a:rPr>
              <a:t>registers  </a:t>
            </a:r>
            <a:r>
              <a:rPr sz="2500" b="1" dirty="0">
                <a:solidFill>
                  <a:srgbClr val="006666"/>
                </a:solidFill>
                <a:latin typeface="Arial"/>
                <a:cs typeface="Arial"/>
              </a:rPr>
              <a:t>where each </a:t>
            </a:r>
            <a:r>
              <a:rPr sz="2500" b="1" spc="-5" dirty="0">
                <a:solidFill>
                  <a:srgbClr val="006666"/>
                </a:solidFill>
                <a:latin typeface="Arial"/>
                <a:cs typeface="Arial"/>
              </a:rPr>
              <a:t>row contains a</a:t>
            </a:r>
            <a:r>
              <a:rPr sz="2500" b="1" spc="-15" dirty="0">
                <a:solidFill>
                  <a:srgbClr val="006666"/>
                </a:solidFill>
                <a:latin typeface="Arial"/>
                <a:cs typeface="Arial"/>
              </a:rPr>
              <a:t> </a:t>
            </a:r>
            <a:r>
              <a:rPr sz="2500" b="1" spc="-5" dirty="0">
                <a:solidFill>
                  <a:srgbClr val="006666"/>
                </a:solidFill>
                <a:latin typeface="Arial"/>
                <a:cs typeface="Arial"/>
              </a:rPr>
              <a:t>pair:</a:t>
            </a:r>
            <a:endParaRPr sz="2500">
              <a:latin typeface="Arial"/>
              <a:cs typeface="Arial"/>
            </a:endParaRPr>
          </a:p>
          <a:p>
            <a:pPr marL="413384">
              <a:lnSpc>
                <a:spcPct val="100000"/>
              </a:lnSpc>
              <a:spcBef>
                <a:spcPts val="550"/>
              </a:spcBef>
            </a:pPr>
            <a:r>
              <a:rPr sz="2300" dirty="0">
                <a:solidFill>
                  <a:srgbClr val="006666"/>
                </a:solidFill>
                <a:latin typeface="Arial"/>
                <a:cs typeface="Arial"/>
              </a:rPr>
              <a:t>Logical page </a:t>
            </a:r>
            <a:r>
              <a:rPr sz="2300" spc="-20" dirty="0">
                <a:solidFill>
                  <a:srgbClr val="006666"/>
                </a:solidFill>
                <a:latin typeface="Arial"/>
                <a:cs typeface="Arial"/>
              </a:rPr>
              <a:t>number, </a:t>
            </a:r>
            <a:r>
              <a:rPr sz="2300" dirty="0">
                <a:solidFill>
                  <a:srgbClr val="006666"/>
                </a:solidFill>
                <a:latin typeface="Arial"/>
                <a:cs typeface="Arial"/>
              </a:rPr>
              <a:t>Frame</a:t>
            </a:r>
            <a:r>
              <a:rPr sz="2300" spc="-130" dirty="0">
                <a:solidFill>
                  <a:srgbClr val="006666"/>
                </a:solidFill>
                <a:latin typeface="Arial"/>
                <a:cs typeface="Arial"/>
              </a:rPr>
              <a:t> </a:t>
            </a:r>
            <a:r>
              <a:rPr sz="2300" dirty="0">
                <a:solidFill>
                  <a:srgbClr val="006666"/>
                </a:solidFill>
                <a:latin typeface="Arial"/>
                <a:cs typeface="Arial"/>
              </a:rPr>
              <a:t>number</a:t>
            </a:r>
            <a:endParaRPr sz="2300">
              <a:latin typeface="Arial"/>
              <a:cs typeface="Arial"/>
            </a:endParaRPr>
          </a:p>
          <a:p>
            <a:pPr marL="12700" marR="168275">
              <a:lnSpc>
                <a:spcPct val="100000"/>
              </a:lnSpc>
              <a:spcBef>
                <a:spcPts val="605"/>
              </a:spcBef>
            </a:pPr>
            <a:r>
              <a:rPr sz="2500" b="1" spc="-5" dirty="0">
                <a:solidFill>
                  <a:srgbClr val="006666"/>
                </a:solidFill>
                <a:latin typeface="Arial"/>
                <a:cs typeface="Arial"/>
              </a:rPr>
              <a:t>The TLB uses equipment from </a:t>
            </a:r>
            <a:r>
              <a:rPr sz="2500" b="1" i="1" dirty="0">
                <a:solidFill>
                  <a:srgbClr val="006666"/>
                </a:solidFill>
                <a:latin typeface="Arial"/>
                <a:cs typeface="Arial"/>
              </a:rPr>
              <a:t>associative  </a:t>
            </a:r>
            <a:r>
              <a:rPr sz="2500" b="1" i="1" spc="-5" dirty="0">
                <a:solidFill>
                  <a:srgbClr val="006666"/>
                </a:solidFill>
                <a:latin typeface="Arial"/>
                <a:cs typeface="Arial"/>
              </a:rPr>
              <a:t>memory</a:t>
            </a:r>
            <a:r>
              <a:rPr sz="2500" b="1" spc="-5" dirty="0">
                <a:solidFill>
                  <a:srgbClr val="006666"/>
                </a:solidFill>
                <a:latin typeface="Arial"/>
                <a:cs typeface="Arial"/>
              </a:rPr>
              <a:t>: simultaneous interrogation of all  logical numbers to find the required </a:t>
            </a:r>
            <a:r>
              <a:rPr sz="2500" b="1" spc="-10" dirty="0">
                <a:solidFill>
                  <a:srgbClr val="006666"/>
                </a:solidFill>
                <a:latin typeface="Arial"/>
                <a:cs typeface="Arial"/>
              </a:rPr>
              <a:t>physical  </a:t>
            </a:r>
            <a:r>
              <a:rPr sz="2500" b="1" spc="-5" dirty="0">
                <a:solidFill>
                  <a:srgbClr val="006666"/>
                </a:solidFill>
                <a:latin typeface="Arial"/>
                <a:cs typeface="Arial"/>
              </a:rPr>
              <a:t>number</a:t>
            </a:r>
            <a:endParaRPr sz="2500">
              <a:latin typeface="Arial"/>
              <a:cs typeface="Arial"/>
            </a:endParaRPr>
          </a:p>
          <a:p>
            <a:pPr marL="12700" marR="61594">
              <a:lnSpc>
                <a:spcPct val="100000"/>
              </a:lnSpc>
              <a:spcBef>
                <a:spcPts val="600"/>
              </a:spcBef>
            </a:pPr>
            <a:r>
              <a:rPr sz="2500" b="1" dirty="0">
                <a:solidFill>
                  <a:srgbClr val="006666"/>
                </a:solidFill>
                <a:latin typeface="Arial"/>
                <a:cs typeface="Arial"/>
              </a:rPr>
              <a:t>Each </a:t>
            </a:r>
            <a:r>
              <a:rPr sz="2500" b="1" spc="-5" dirty="0">
                <a:solidFill>
                  <a:srgbClr val="006666"/>
                </a:solidFill>
                <a:latin typeface="Arial"/>
                <a:cs typeface="Arial"/>
              </a:rPr>
              <a:t>pair in the TLB is provided </a:t>
            </a:r>
            <a:r>
              <a:rPr sz="2500" b="1" dirty="0">
                <a:solidFill>
                  <a:srgbClr val="006666"/>
                </a:solidFill>
                <a:latin typeface="Arial"/>
                <a:cs typeface="Arial"/>
              </a:rPr>
              <a:t>with </a:t>
            </a:r>
            <a:r>
              <a:rPr sz="2500" b="1" spc="-5" dirty="0">
                <a:solidFill>
                  <a:srgbClr val="006666"/>
                </a:solidFill>
                <a:latin typeface="Arial"/>
                <a:cs typeface="Arial"/>
              </a:rPr>
              <a:t>a  benchmark as to </a:t>
            </a:r>
            <a:r>
              <a:rPr sz="2500" b="1" dirty="0">
                <a:solidFill>
                  <a:srgbClr val="006666"/>
                </a:solidFill>
                <a:latin typeface="Arial"/>
                <a:cs typeface="Arial"/>
              </a:rPr>
              <a:t>whether </a:t>
            </a:r>
            <a:r>
              <a:rPr sz="2500" b="1" spc="-5" dirty="0">
                <a:solidFill>
                  <a:srgbClr val="006666"/>
                </a:solidFill>
                <a:latin typeface="Arial"/>
                <a:cs typeface="Arial"/>
              </a:rPr>
              <a:t>that pair has </a:t>
            </a:r>
            <a:r>
              <a:rPr sz="2500" b="1" dirty="0">
                <a:solidFill>
                  <a:srgbClr val="006666"/>
                </a:solidFill>
                <a:latin typeface="Arial"/>
                <a:cs typeface="Arial"/>
              </a:rPr>
              <a:t>been  </a:t>
            </a:r>
            <a:r>
              <a:rPr sz="2500" b="1" spc="-5" dirty="0">
                <a:solidFill>
                  <a:srgbClr val="006666"/>
                </a:solidFill>
                <a:latin typeface="Arial"/>
                <a:cs typeface="Arial"/>
              </a:rPr>
              <a:t>used </a:t>
            </a:r>
            <a:r>
              <a:rPr sz="2500" b="1" spc="-25" dirty="0">
                <a:solidFill>
                  <a:srgbClr val="006666"/>
                </a:solidFill>
                <a:latin typeface="Arial"/>
                <a:cs typeface="Arial"/>
              </a:rPr>
              <a:t>recently. </a:t>
            </a:r>
            <a:r>
              <a:rPr sz="2500" b="1" dirty="0">
                <a:solidFill>
                  <a:srgbClr val="006666"/>
                </a:solidFill>
                <a:latin typeface="Arial"/>
                <a:cs typeface="Arial"/>
              </a:rPr>
              <a:t>Otherwise, </a:t>
            </a:r>
            <a:r>
              <a:rPr sz="2500" b="1" spc="-5" dirty="0">
                <a:solidFill>
                  <a:srgbClr val="006666"/>
                </a:solidFill>
                <a:latin typeface="Arial"/>
                <a:cs typeface="Arial"/>
              </a:rPr>
              <a:t>it is </a:t>
            </a:r>
            <a:r>
              <a:rPr sz="2500" b="1" dirty="0">
                <a:solidFill>
                  <a:srgbClr val="006666"/>
                </a:solidFill>
                <a:latin typeface="Arial"/>
                <a:cs typeface="Arial"/>
              </a:rPr>
              <a:t>replaced </a:t>
            </a:r>
            <a:r>
              <a:rPr sz="2500" b="1" spc="-5" dirty="0">
                <a:solidFill>
                  <a:srgbClr val="006666"/>
                </a:solidFill>
                <a:latin typeface="Arial"/>
                <a:cs typeface="Arial"/>
              </a:rPr>
              <a:t>by the  last pair that </a:t>
            </a:r>
            <a:r>
              <a:rPr sz="2500" b="1" spc="5" dirty="0">
                <a:solidFill>
                  <a:srgbClr val="006666"/>
                </a:solidFill>
                <a:latin typeface="Arial"/>
                <a:cs typeface="Arial"/>
              </a:rPr>
              <a:t>we</a:t>
            </a:r>
            <a:r>
              <a:rPr sz="2500" b="1" spc="30" dirty="0">
                <a:solidFill>
                  <a:srgbClr val="006666"/>
                </a:solidFill>
                <a:latin typeface="Arial"/>
                <a:cs typeface="Arial"/>
              </a:rPr>
              <a:t> </a:t>
            </a:r>
            <a:r>
              <a:rPr sz="2500" b="1" spc="-5" dirty="0">
                <a:solidFill>
                  <a:srgbClr val="006666"/>
                </a:solidFill>
                <a:latin typeface="Arial"/>
                <a:cs typeface="Arial"/>
              </a:rPr>
              <a:t>need</a:t>
            </a:r>
            <a:endParaRPr sz="2500">
              <a:latin typeface="Arial"/>
              <a:cs typeface="Arial"/>
            </a:endParaRPr>
          </a:p>
        </p:txBody>
      </p:sp>
      <p:sp>
        <p:nvSpPr>
          <p:cNvPr id="10" name="object 10"/>
          <p:cNvSpPr/>
          <p:nvPr/>
        </p:nvSpPr>
        <p:spPr>
          <a:xfrm>
            <a:off x="1121054" y="2663317"/>
            <a:ext cx="207264" cy="210312"/>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1121054" y="4263897"/>
            <a:ext cx="207264" cy="210312"/>
          </a:xfrm>
          <a:prstGeom prst="rect">
            <a:avLst/>
          </a:prstGeom>
          <a:blipFill>
            <a:blip r:embed="rId3" cstate="print"/>
            <a:stretch>
              <a:fillRect/>
            </a:stretch>
          </a:blipFill>
        </p:spPr>
        <p:txBody>
          <a:bodyPr wrap="square" lIns="0" tIns="0" rIns="0" bIns="0" rtlCol="0"/>
          <a:lstStyle/>
          <a:p>
            <a:endParaRP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7</a:t>
            </a: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62</a:t>
            </a:fld>
            <a:endParaRPr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070254" y="262255"/>
            <a:ext cx="6930746" cy="513715"/>
          </a:xfrm>
          <a:prstGeom prst="rect">
            <a:avLst/>
          </a:prstGeom>
        </p:spPr>
        <p:txBody>
          <a:bodyPr vert="horz" wrap="square" lIns="0" tIns="12700" rIns="0" bIns="0" rtlCol="0">
            <a:spAutoFit/>
          </a:bodyPr>
          <a:lstStyle/>
          <a:p>
            <a:pPr marL="12700">
              <a:lnSpc>
                <a:spcPct val="100000"/>
              </a:lnSpc>
              <a:spcBef>
                <a:spcPts val="100"/>
              </a:spcBef>
            </a:pPr>
            <a:r>
              <a:rPr spc="-15" dirty="0"/>
              <a:t>Translation </a:t>
            </a:r>
            <a:r>
              <a:rPr dirty="0"/>
              <a:t>Lookaside Buffer</a:t>
            </a:r>
            <a:r>
              <a:rPr spc="-110" dirty="0"/>
              <a:t> </a:t>
            </a:r>
            <a:r>
              <a:rPr dirty="0"/>
              <a:t>(TLB)</a:t>
            </a:r>
          </a:p>
        </p:txBody>
      </p:sp>
      <p:sp>
        <p:nvSpPr>
          <p:cNvPr id="4" name="object 4"/>
          <p:cNvSpPr/>
          <p:nvPr/>
        </p:nvSpPr>
        <p:spPr>
          <a:xfrm>
            <a:off x="1082954" y="1323466"/>
            <a:ext cx="198119" cy="202691"/>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082954" y="2128392"/>
            <a:ext cx="198119" cy="202691"/>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082954" y="2933064"/>
            <a:ext cx="198119" cy="202691"/>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1540128" y="3643629"/>
            <a:ext cx="271272" cy="280416"/>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540128" y="4045965"/>
            <a:ext cx="271272" cy="280416"/>
          </a:xfrm>
          <a:prstGeom prst="rect">
            <a:avLst/>
          </a:prstGeom>
          <a:blipFill>
            <a:blip r:embed="rId3" cstate="print"/>
            <a:stretch>
              <a:fillRect/>
            </a:stretch>
          </a:blipFill>
        </p:spPr>
        <p:txBody>
          <a:bodyPr wrap="square" lIns="0" tIns="0" rIns="0" bIns="0" rtlCol="0"/>
          <a:lstStyle/>
          <a:p>
            <a:endParaRPr/>
          </a:p>
        </p:txBody>
      </p:sp>
      <p:sp>
        <p:nvSpPr>
          <p:cNvPr id="9" name="object 9"/>
          <p:cNvSpPr txBox="1"/>
          <p:nvPr/>
        </p:nvSpPr>
        <p:spPr>
          <a:xfrm>
            <a:off x="1413128" y="1169034"/>
            <a:ext cx="7133590" cy="4380686"/>
          </a:xfrm>
          <a:prstGeom prst="rect">
            <a:avLst/>
          </a:prstGeom>
        </p:spPr>
        <p:txBody>
          <a:bodyPr vert="horz" wrap="square" lIns="0" tIns="12700" rIns="0" bIns="0" rtlCol="0">
            <a:spAutoFit/>
          </a:bodyPr>
          <a:lstStyle/>
          <a:p>
            <a:pPr marL="12700" marR="497840">
              <a:lnSpc>
                <a:spcPct val="100000"/>
              </a:lnSpc>
              <a:spcBef>
                <a:spcPts val="100"/>
              </a:spcBef>
            </a:pPr>
            <a:r>
              <a:rPr sz="2400" b="1" dirty="0">
                <a:solidFill>
                  <a:srgbClr val="006666"/>
                </a:solidFill>
                <a:latin typeface="Arial"/>
                <a:cs typeface="Arial"/>
              </a:rPr>
              <a:t>On receipt of </a:t>
            </a:r>
            <a:r>
              <a:rPr sz="2400" b="1" spc="-5" dirty="0">
                <a:solidFill>
                  <a:srgbClr val="006666"/>
                </a:solidFill>
                <a:latin typeface="Arial"/>
                <a:cs typeface="Arial"/>
              </a:rPr>
              <a:t>a </a:t>
            </a:r>
            <a:r>
              <a:rPr sz="2400" b="1" dirty="0">
                <a:solidFill>
                  <a:srgbClr val="006666"/>
                </a:solidFill>
                <a:latin typeface="Arial"/>
                <a:cs typeface="Arial"/>
              </a:rPr>
              <a:t>logical </a:t>
            </a:r>
            <a:r>
              <a:rPr sz="2400" b="1" spc="-5" dirty="0">
                <a:solidFill>
                  <a:srgbClr val="006666"/>
                </a:solidFill>
                <a:latin typeface="Arial"/>
                <a:cs typeface="Arial"/>
              </a:rPr>
              <a:t>address, </a:t>
            </a:r>
            <a:r>
              <a:rPr sz="2400" b="1" dirty="0">
                <a:solidFill>
                  <a:srgbClr val="006666"/>
                </a:solidFill>
                <a:latin typeface="Arial"/>
                <a:cs typeface="Arial"/>
              </a:rPr>
              <a:t>the</a:t>
            </a:r>
            <a:r>
              <a:rPr sz="2400" b="1" spc="-85" dirty="0">
                <a:solidFill>
                  <a:srgbClr val="006666"/>
                </a:solidFill>
                <a:latin typeface="Arial"/>
                <a:cs typeface="Arial"/>
              </a:rPr>
              <a:t> </a:t>
            </a:r>
            <a:r>
              <a:rPr sz="2400" b="1" spc="-5" dirty="0">
                <a:solidFill>
                  <a:srgbClr val="006666"/>
                </a:solidFill>
                <a:latin typeface="Arial"/>
                <a:cs typeface="Arial"/>
              </a:rPr>
              <a:t>processor  examines </a:t>
            </a:r>
            <a:r>
              <a:rPr sz="2400" b="1" dirty="0">
                <a:solidFill>
                  <a:srgbClr val="006666"/>
                </a:solidFill>
                <a:latin typeface="Arial"/>
                <a:cs typeface="Arial"/>
              </a:rPr>
              <a:t>the </a:t>
            </a:r>
            <a:r>
              <a:rPr sz="2400" b="1" spc="-5" dirty="0">
                <a:solidFill>
                  <a:srgbClr val="006666"/>
                </a:solidFill>
                <a:latin typeface="Arial"/>
                <a:cs typeface="Arial"/>
              </a:rPr>
              <a:t>TLB</a:t>
            </a:r>
            <a:r>
              <a:rPr sz="2400" b="1" spc="-10" dirty="0">
                <a:solidFill>
                  <a:srgbClr val="006666"/>
                </a:solidFill>
                <a:latin typeface="Arial"/>
                <a:cs typeface="Arial"/>
              </a:rPr>
              <a:t> </a:t>
            </a:r>
            <a:r>
              <a:rPr sz="2400" b="1" spc="-5" dirty="0">
                <a:solidFill>
                  <a:srgbClr val="006666"/>
                </a:solidFill>
                <a:latin typeface="Arial"/>
                <a:cs typeface="Arial"/>
              </a:rPr>
              <a:t>cache</a:t>
            </a:r>
            <a:endParaRPr sz="2400" dirty="0">
              <a:latin typeface="Arial"/>
              <a:cs typeface="Arial"/>
            </a:endParaRPr>
          </a:p>
          <a:p>
            <a:pPr marL="12700" marR="426084">
              <a:lnSpc>
                <a:spcPct val="100000"/>
              </a:lnSpc>
              <a:spcBef>
                <a:spcPts val="575"/>
              </a:spcBef>
            </a:pPr>
            <a:r>
              <a:rPr sz="2400" b="1" dirty="0">
                <a:solidFill>
                  <a:srgbClr val="006666"/>
                </a:solidFill>
                <a:latin typeface="Arial"/>
                <a:cs typeface="Arial"/>
              </a:rPr>
              <a:t>If this </a:t>
            </a:r>
            <a:r>
              <a:rPr sz="2400" b="1" spc="-5" dirty="0">
                <a:solidFill>
                  <a:srgbClr val="006666"/>
                </a:solidFill>
                <a:latin typeface="Arial"/>
                <a:cs typeface="Arial"/>
              </a:rPr>
              <a:t>page entry </a:t>
            </a:r>
            <a:r>
              <a:rPr sz="2400" b="1" dirty="0">
                <a:solidFill>
                  <a:srgbClr val="006666"/>
                </a:solidFill>
                <a:latin typeface="Arial"/>
                <a:cs typeface="Arial"/>
              </a:rPr>
              <a:t>is there, the </a:t>
            </a:r>
            <a:r>
              <a:rPr sz="2400" b="1" spc="-5" dirty="0">
                <a:solidFill>
                  <a:srgbClr val="006666"/>
                </a:solidFill>
                <a:latin typeface="Arial"/>
                <a:cs typeface="Arial"/>
              </a:rPr>
              <a:t>frame </a:t>
            </a:r>
            <a:r>
              <a:rPr sz="2400" b="1" dirty="0">
                <a:solidFill>
                  <a:srgbClr val="006666"/>
                </a:solidFill>
                <a:latin typeface="Arial"/>
                <a:cs typeface="Arial"/>
              </a:rPr>
              <a:t>number</a:t>
            </a:r>
            <a:r>
              <a:rPr sz="2400" b="1" spc="-80" dirty="0">
                <a:solidFill>
                  <a:srgbClr val="006666"/>
                </a:solidFill>
                <a:latin typeface="Arial"/>
                <a:cs typeface="Arial"/>
              </a:rPr>
              <a:t> </a:t>
            </a:r>
            <a:r>
              <a:rPr sz="2400" b="1" dirty="0">
                <a:solidFill>
                  <a:srgbClr val="006666"/>
                </a:solidFill>
                <a:latin typeface="Arial"/>
                <a:cs typeface="Arial"/>
              </a:rPr>
              <a:t>is  </a:t>
            </a:r>
            <a:r>
              <a:rPr sz="2400" b="1" spc="-5" dirty="0">
                <a:solidFill>
                  <a:srgbClr val="006666"/>
                </a:solidFill>
                <a:latin typeface="Arial"/>
                <a:cs typeface="Arial"/>
              </a:rPr>
              <a:t>taken from</a:t>
            </a:r>
            <a:r>
              <a:rPr sz="2400" b="1" spc="-10" dirty="0">
                <a:solidFill>
                  <a:srgbClr val="006666"/>
                </a:solidFill>
                <a:latin typeface="Arial"/>
                <a:cs typeface="Arial"/>
              </a:rPr>
              <a:t> </a:t>
            </a:r>
            <a:r>
              <a:rPr sz="2400" b="1" dirty="0">
                <a:solidFill>
                  <a:srgbClr val="006666"/>
                </a:solidFill>
                <a:latin typeface="Arial"/>
                <a:cs typeface="Arial"/>
              </a:rPr>
              <a:t>it</a:t>
            </a:r>
            <a:endParaRPr sz="2400" dirty="0">
              <a:latin typeface="Arial"/>
              <a:cs typeface="Arial"/>
            </a:endParaRPr>
          </a:p>
          <a:p>
            <a:pPr marL="12700" marR="5080">
              <a:lnSpc>
                <a:spcPct val="100000"/>
              </a:lnSpc>
              <a:spcBef>
                <a:spcPts val="580"/>
              </a:spcBef>
            </a:pPr>
            <a:r>
              <a:rPr sz="2400" b="1" dirty="0">
                <a:solidFill>
                  <a:srgbClr val="006666"/>
                </a:solidFill>
                <a:latin typeface="Arial"/>
                <a:cs typeface="Arial"/>
              </a:rPr>
              <a:t>Otherwise, the </a:t>
            </a:r>
            <a:r>
              <a:rPr sz="2400" b="1" spc="-5" dirty="0">
                <a:solidFill>
                  <a:srgbClr val="006666"/>
                </a:solidFill>
                <a:latin typeface="Arial"/>
                <a:cs typeface="Arial"/>
              </a:rPr>
              <a:t>page </a:t>
            </a:r>
            <a:r>
              <a:rPr sz="2400" b="1" dirty="0">
                <a:solidFill>
                  <a:srgbClr val="006666"/>
                </a:solidFill>
                <a:latin typeface="Arial"/>
                <a:cs typeface="Arial"/>
              </a:rPr>
              <a:t>number </a:t>
            </a:r>
            <a:r>
              <a:rPr sz="2400" b="1" spc="-5" dirty="0">
                <a:solidFill>
                  <a:srgbClr val="006666"/>
                </a:solidFill>
                <a:latin typeface="Arial"/>
                <a:cs typeface="Arial"/>
              </a:rPr>
              <a:t>indexes </a:t>
            </a:r>
            <a:r>
              <a:rPr sz="2400" b="1" dirty="0">
                <a:solidFill>
                  <a:srgbClr val="006666"/>
                </a:solidFill>
                <a:latin typeface="Arial"/>
                <a:cs typeface="Arial"/>
              </a:rPr>
              <a:t>the</a:t>
            </a:r>
            <a:r>
              <a:rPr sz="2400" b="1" spc="-85" dirty="0">
                <a:solidFill>
                  <a:srgbClr val="006666"/>
                </a:solidFill>
                <a:latin typeface="Arial"/>
                <a:cs typeface="Arial"/>
              </a:rPr>
              <a:t> </a:t>
            </a:r>
            <a:r>
              <a:rPr sz="2400" b="1" spc="-5" dirty="0">
                <a:solidFill>
                  <a:srgbClr val="006666"/>
                </a:solidFill>
                <a:latin typeface="Arial"/>
                <a:cs typeface="Arial"/>
              </a:rPr>
              <a:t>process  page table </a:t>
            </a:r>
            <a:r>
              <a:rPr sz="1800" b="1" dirty="0">
                <a:solidFill>
                  <a:srgbClr val="006666"/>
                </a:solidFill>
                <a:latin typeface="Arial"/>
                <a:cs typeface="Arial"/>
              </a:rPr>
              <a:t>(in</a:t>
            </a:r>
            <a:r>
              <a:rPr sz="1800" b="1" spc="-15" dirty="0">
                <a:solidFill>
                  <a:srgbClr val="006666"/>
                </a:solidFill>
                <a:latin typeface="Arial"/>
                <a:cs typeface="Arial"/>
              </a:rPr>
              <a:t> </a:t>
            </a:r>
            <a:r>
              <a:rPr sz="1800" b="1" spc="-10" dirty="0">
                <a:solidFill>
                  <a:srgbClr val="006666"/>
                </a:solidFill>
                <a:latin typeface="Arial"/>
                <a:cs typeface="Arial"/>
              </a:rPr>
              <a:t>memory)</a:t>
            </a:r>
            <a:endParaRPr sz="1800" dirty="0">
              <a:latin typeface="Arial"/>
              <a:cs typeface="Arial"/>
            </a:endParaRPr>
          </a:p>
          <a:p>
            <a:pPr marL="413384" marR="2104390">
              <a:lnSpc>
                <a:spcPts val="3170"/>
              </a:lnSpc>
              <a:spcBef>
                <a:spcPts val="190"/>
              </a:spcBef>
            </a:pPr>
            <a:r>
              <a:rPr sz="2200" spc="-5" dirty="0">
                <a:solidFill>
                  <a:srgbClr val="006666"/>
                </a:solidFill>
                <a:latin typeface="Arial"/>
                <a:cs typeface="Arial"/>
              </a:rPr>
              <a:t>This new page entry is put in the TLB  It replaces another not recently</a:t>
            </a:r>
            <a:r>
              <a:rPr sz="2200" spc="45" dirty="0">
                <a:solidFill>
                  <a:srgbClr val="006666"/>
                </a:solidFill>
                <a:latin typeface="Arial"/>
                <a:cs typeface="Arial"/>
              </a:rPr>
              <a:t> </a:t>
            </a:r>
            <a:r>
              <a:rPr sz="2200" spc="-5" dirty="0">
                <a:solidFill>
                  <a:srgbClr val="006666"/>
                </a:solidFill>
                <a:latin typeface="Arial"/>
                <a:cs typeface="Arial"/>
              </a:rPr>
              <a:t>used</a:t>
            </a:r>
            <a:endParaRPr sz="2200" dirty="0">
              <a:latin typeface="Arial"/>
              <a:cs typeface="Arial"/>
            </a:endParaRPr>
          </a:p>
          <a:p>
            <a:pPr marL="12700">
              <a:lnSpc>
                <a:spcPct val="100000"/>
              </a:lnSpc>
              <a:spcBef>
                <a:spcPts val="405"/>
              </a:spcBef>
            </a:pPr>
            <a:r>
              <a:rPr sz="2500" b="1" spc="-5" dirty="0">
                <a:solidFill>
                  <a:srgbClr val="006666"/>
                </a:solidFill>
                <a:latin typeface="Arial"/>
                <a:cs typeface="Arial"/>
              </a:rPr>
              <a:t>TLB is emptied </a:t>
            </a:r>
            <a:r>
              <a:rPr sz="2500" b="1" dirty="0">
                <a:solidFill>
                  <a:srgbClr val="006666"/>
                </a:solidFill>
                <a:latin typeface="Arial"/>
                <a:cs typeface="Arial"/>
              </a:rPr>
              <a:t>when </a:t>
            </a:r>
            <a:r>
              <a:rPr sz="2500" b="1" spc="-5" dirty="0">
                <a:solidFill>
                  <a:srgbClr val="006666"/>
                </a:solidFill>
                <a:latin typeface="Arial"/>
                <a:cs typeface="Arial"/>
              </a:rPr>
              <a:t>CPU changes</a:t>
            </a:r>
            <a:r>
              <a:rPr sz="2500" b="1" spc="10" dirty="0">
                <a:solidFill>
                  <a:srgbClr val="006666"/>
                </a:solidFill>
                <a:latin typeface="Arial"/>
                <a:cs typeface="Arial"/>
              </a:rPr>
              <a:t> </a:t>
            </a:r>
            <a:r>
              <a:rPr sz="2500" b="1" spc="-5" dirty="0">
                <a:solidFill>
                  <a:srgbClr val="006666"/>
                </a:solidFill>
                <a:latin typeface="Arial"/>
                <a:cs typeface="Arial"/>
              </a:rPr>
              <a:t>proc</a:t>
            </a:r>
            <a:r>
              <a:rPr lang="en-CA" sz="2500" b="1" spc="-5" dirty="0" err="1">
                <a:solidFill>
                  <a:srgbClr val="006666"/>
                </a:solidFill>
                <a:latin typeface="Arial"/>
                <a:cs typeface="Arial"/>
              </a:rPr>
              <a:t>ess</a:t>
            </a:r>
            <a:endParaRPr sz="2500" dirty="0">
              <a:latin typeface="Arial"/>
              <a:cs typeface="Arial"/>
            </a:endParaRPr>
          </a:p>
          <a:p>
            <a:pPr>
              <a:lnSpc>
                <a:spcPct val="100000"/>
              </a:lnSpc>
              <a:spcBef>
                <a:spcPts val="40"/>
              </a:spcBef>
            </a:pPr>
            <a:endParaRPr sz="2750" dirty="0">
              <a:latin typeface="Arial"/>
              <a:cs typeface="Arial"/>
            </a:endParaRPr>
          </a:p>
          <a:p>
            <a:pPr marL="12700">
              <a:lnSpc>
                <a:spcPct val="100000"/>
              </a:lnSpc>
            </a:pPr>
            <a:r>
              <a:rPr sz="1900" b="1" spc="-5" dirty="0">
                <a:solidFill>
                  <a:srgbClr val="FF9966"/>
                </a:solidFill>
                <a:latin typeface="Arial"/>
                <a:cs typeface="Arial"/>
              </a:rPr>
              <a:t>The first three operations are done by</a:t>
            </a:r>
            <a:r>
              <a:rPr sz="1900" b="1" spc="80" dirty="0">
                <a:solidFill>
                  <a:srgbClr val="FF9966"/>
                </a:solidFill>
                <a:latin typeface="Arial"/>
                <a:cs typeface="Arial"/>
              </a:rPr>
              <a:t> </a:t>
            </a:r>
            <a:r>
              <a:rPr sz="1900" b="1" spc="-5" dirty="0">
                <a:solidFill>
                  <a:srgbClr val="FF9966"/>
                </a:solidFill>
                <a:latin typeface="Arial"/>
                <a:cs typeface="Arial"/>
              </a:rPr>
              <a:t>material</a:t>
            </a:r>
            <a:endParaRPr sz="1900" dirty="0">
              <a:latin typeface="Arial"/>
              <a:cs typeface="Arial"/>
            </a:endParaRPr>
          </a:p>
        </p:txBody>
      </p:sp>
      <p:sp>
        <p:nvSpPr>
          <p:cNvPr id="10" name="object 10"/>
          <p:cNvSpPr/>
          <p:nvPr/>
        </p:nvSpPr>
        <p:spPr>
          <a:xfrm>
            <a:off x="1082954" y="4550409"/>
            <a:ext cx="207264" cy="210312"/>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1082954" y="5303520"/>
            <a:ext cx="155447" cy="160019"/>
          </a:xfrm>
          <a:prstGeom prst="rect">
            <a:avLst/>
          </a:prstGeom>
          <a:blipFill>
            <a:blip r:embed="rId5" cstate="print"/>
            <a:stretch>
              <a:fillRect/>
            </a:stretch>
          </a:blipFill>
        </p:spPr>
        <p:txBody>
          <a:bodyPr wrap="square" lIns="0" tIns="0" rIns="0" bIns="0" rtlCol="0"/>
          <a:lstStyle/>
          <a:p>
            <a:endParaRP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7</a:t>
            </a: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63</a:t>
            </a:fld>
            <a:endParaRPr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41119" y="1338072"/>
            <a:ext cx="6544056" cy="4951476"/>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1109878" y="469849"/>
            <a:ext cx="4300322" cy="514350"/>
          </a:xfrm>
          <a:prstGeom prst="rect">
            <a:avLst/>
          </a:prstGeom>
        </p:spPr>
        <p:txBody>
          <a:bodyPr vert="horz" wrap="square" lIns="0" tIns="13335" rIns="0" bIns="0" rtlCol="0">
            <a:spAutoFit/>
          </a:bodyPr>
          <a:lstStyle/>
          <a:p>
            <a:pPr marL="12700">
              <a:lnSpc>
                <a:spcPct val="100000"/>
              </a:lnSpc>
              <a:spcBef>
                <a:spcPts val="105"/>
              </a:spcBef>
            </a:pPr>
            <a:r>
              <a:rPr dirty="0"/>
              <a:t>TLB usage</a:t>
            </a:r>
            <a:r>
              <a:rPr spc="-95" dirty="0"/>
              <a:t> </a:t>
            </a:r>
            <a:r>
              <a:rPr dirty="0"/>
              <a:t>diagram</a:t>
            </a:r>
          </a:p>
        </p:txBody>
      </p:sp>
      <p:sp>
        <p:nvSpPr>
          <p:cNvPr id="5" name="object 5"/>
          <p:cNvSpPr txBox="1"/>
          <p:nvPr/>
        </p:nvSpPr>
        <p:spPr>
          <a:xfrm>
            <a:off x="1752600" y="1278534"/>
            <a:ext cx="6582409" cy="5160387"/>
          </a:xfrm>
          <a:prstGeom prst="rect">
            <a:avLst/>
          </a:prstGeom>
          <a:ln w="12700">
            <a:solidFill>
              <a:srgbClr val="CC6600"/>
            </a:solidFill>
          </a:ln>
        </p:spPr>
        <p:txBody>
          <a:bodyPr vert="horz" wrap="square" lIns="0" tIns="0" rIns="0" bIns="0" rtlCol="0">
            <a:spAutoFit/>
          </a:bodyPr>
          <a:lstStyle/>
          <a:p>
            <a:pPr>
              <a:lnSpc>
                <a:spcPct val="100000"/>
              </a:lnSpc>
            </a:pPr>
            <a:endParaRPr sz="1800" dirty="0">
              <a:latin typeface="Times New Roman"/>
              <a:cs typeface="Times New Roman"/>
            </a:endParaRPr>
          </a:p>
          <a:p>
            <a:pPr>
              <a:lnSpc>
                <a:spcPct val="100000"/>
              </a:lnSpc>
            </a:pPr>
            <a:endParaRPr sz="1800" dirty="0">
              <a:latin typeface="Times New Roman"/>
              <a:cs typeface="Times New Roman"/>
            </a:endParaRPr>
          </a:p>
          <a:p>
            <a:pPr>
              <a:lnSpc>
                <a:spcPct val="100000"/>
              </a:lnSpc>
              <a:spcBef>
                <a:spcPts val="5"/>
              </a:spcBef>
            </a:pPr>
            <a:endParaRPr sz="2250" dirty="0">
              <a:latin typeface="Times New Roman"/>
              <a:cs typeface="Times New Roman"/>
            </a:endParaRPr>
          </a:p>
          <a:p>
            <a:pPr marR="373380" algn="ctr">
              <a:lnSpc>
                <a:spcPct val="100000"/>
              </a:lnSpc>
            </a:pPr>
            <a:r>
              <a:rPr sz="1600" spc="-5" dirty="0">
                <a:solidFill>
                  <a:srgbClr val="009999"/>
                </a:solidFill>
                <a:latin typeface="Liberation Sans Narrow"/>
                <a:cs typeface="Liberation Sans Narrow"/>
              </a:rPr>
              <a:t>In</a:t>
            </a:r>
            <a:r>
              <a:rPr sz="1600" spc="-10" dirty="0">
                <a:solidFill>
                  <a:srgbClr val="009999"/>
                </a:solidFill>
                <a:latin typeface="Liberation Sans Narrow"/>
                <a:cs typeface="Liberation Sans Narrow"/>
              </a:rPr>
              <a:t> </a:t>
            </a:r>
            <a:r>
              <a:rPr lang="en-CA" sz="1600" spc="-5" dirty="0">
                <a:solidFill>
                  <a:srgbClr val="009999"/>
                </a:solidFill>
                <a:latin typeface="Liberation Sans Narrow"/>
                <a:cs typeface="Liberation Sans Narrow"/>
              </a:rPr>
              <a:t>CPU</a:t>
            </a:r>
            <a:endParaRPr sz="1600" dirty="0">
              <a:latin typeface="Liberation Sans Narrow"/>
              <a:cs typeface="Liberation Sans Narrow"/>
            </a:endParaRPr>
          </a:p>
          <a:p>
            <a:pPr>
              <a:lnSpc>
                <a:spcPct val="100000"/>
              </a:lnSpc>
            </a:pPr>
            <a:endParaRPr sz="1800" dirty="0">
              <a:latin typeface="Liberation Sans Narrow"/>
              <a:cs typeface="Liberation Sans Narrow"/>
            </a:endParaRPr>
          </a:p>
          <a:p>
            <a:pPr>
              <a:lnSpc>
                <a:spcPct val="100000"/>
              </a:lnSpc>
            </a:pPr>
            <a:endParaRPr sz="1800" dirty="0">
              <a:latin typeface="Liberation Sans Narrow"/>
              <a:cs typeface="Liberation Sans Narrow"/>
            </a:endParaRPr>
          </a:p>
          <a:p>
            <a:pPr>
              <a:lnSpc>
                <a:spcPct val="100000"/>
              </a:lnSpc>
            </a:pPr>
            <a:endParaRPr sz="1800" dirty="0">
              <a:latin typeface="Liberation Sans Narrow"/>
              <a:cs typeface="Liberation Sans Narrow"/>
            </a:endParaRPr>
          </a:p>
          <a:p>
            <a:pPr>
              <a:lnSpc>
                <a:spcPct val="100000"/>
              </a:lnSpc>
            </a:pPr>
            <a:endParaRPr sz="1800" dirty="0">
              <a:latin typeface="Liberation Sans Narrow"/>
              <a:cs typeface="Liberation Sans Narrow"/>
            </a:endParaRPr>
          </a:p>
          <a:p>
            <a:pPr>
              <a:lnSpc>
                <a:spcPct val="100000"/>
              </a:lnSpc>
            </a:pPr>
            <a:endParaRPr sz="1800" dirty="0">
              <a:latin typeface="Liberation Sans Narrow"/>
              <a:cs typeface="Liberation Sans Narrow"/>
            </a:endParaRPr>
          </a:p>
          <a:p>
            <a:pPr>
              <a:lnSpc>
                <a:spcPct val="100000"/>
              </a:lnSpc>
            </a:pPr>
            <a:endParaRPr sz="1800" dirty="0">
              <a:latin typeface="Liberation Sans Narrow"/>
              <a:cs typeface="Liberation Sans Narrow"/>
            </a:endParaRPr>
          </a:p>
          <a:p>
            <a:pPr>
              <a:lnSpc>
                <a:spcPct val="100000"/>
              </a:lnSpc>
            </a:pPr>
            <a:endParaRPr sz="1800" dirty="0">
              <a:latin typeface="Liberation Sans Narrow"/>
              <a:cs typeface="Liberation Sans Narrow"/>
            </a:endParaRPr>
          </a:p>
          <a:p>
            <a:pPr>
              <a:lnSpc>
                <a:spcPct val="100000"/>
              </a:lnSpc>
            </a:pPr>
            <a:endParaRPr sz="1800" dirty="0">
              <a:latin typeface="Liberation Sans Narrow"/>
              <a:cs typeface="Liberation Sans Narrow"/>
            </a:endParaRPr>
          </a:p>
          <a:p>
            <a:pPr>
              <a:lnSpc>
                <a:spcPct val="100000"/>
              </a:lnSpc>
            </a:pPr>
            <a:endParaRPr sz="1800" dirty="0">
              <a:latin typeface="Liberation Sans Narrow"/>
              <a:cs typeface="Liberation Sans Narrow"/>
            </a:endParaRPr>
          </a:p>
          <a:p>
            <a:pPr>
              <a:lnSpc>
                <a:spcPct val="100000"/>
              </a:lnSpc>
            </a:pPr>
            <a:endParaRPr sz="1800" dirty="0">
              <a:latin typeface="Liberation Sans Narrow"/>
              <a:cs typeface="Liberation Sans Narrow"/>
            </a:endParaRPr>
          </a:p>
          <a:p>
            <a:pPr>
              <a:lnSpc>
                <a:spcPct val="100000"/>
              </a:lnSpc>
            </a:pPr>
            <a:endParaRPr sz="1800" dirty="0">
              <a:latin typeface="Liberation Sans Narrow"/>
              <a:cs typeface="Liberation Sans Narrow"/>
            </a:endParaRPr>
          </a:p>
          <a:p>
            <a:pPr>
              <a:lnSpc>
                <a:spcPct val="100000"/>
              </a:lnSpc>
            </a:pPr>
            <a:endParaRPr sz="1800" dirty="0">
              <a:latin typeface="Liberation Sans Narrow"/>
              <a:cs typeface="Liberation Sans Narrow"/>
            </a:endParaRPr>
          </a:p>
          <a:p>
            <a:pPr>
              <a:lnSpc>
                <a:spcPct val="100000"/>
              </a:lnSpc>
            </a:pPr>
            <a:endParaRPr sz="1800" dirty="0">
              <a:latin typeface="Liberation Sans Narrow"/>
              <a:cs typeface="Liberation Sans Narrow"/>
            </a:endParaRPr>
          </a:p>
          <a:p>
            <a:pPr marL="3918585">
              <a:lnSpc>
                <a:spcPct val="100000"/>
              </a:lnSpc>
              <a:spcBef>
                <a:spcPts val="1285"/>
              </a:spcBef>
            </a:pPr>
            <a:r>
              <a:rPr sz="1600" spc="-5" dirty="0">
                <a:solidFill>
                  <a:srgbClr val="009999"/>
                </a:solidFill>
                <a:latin typeface="Liberation Sans Narrow"/>
                <a:cs typeface="Liberation Sans Narrow"/>
              </a:rPr>
              <a:t>In</a:t>
            </a:r>
            <a:r>
              <a:rPr sz="1600" spc="-10" dirty="0">
                <a:solidFill>
                  <a:srgbClr val="009999"/>
                </a:solidFill>
                <a:latin typeface="Liberation Sans Narrow"/>
                <a:cs typeface="Liberation Sans Narrow"/>
              </a:rPr>
              <a:t> </a:t>
            </a:r>
            <a:r>
              <a:rPr sz="1600" spc="-5" dirty="0">
                <a:solidFill>
                  <a:srgbClr val="009999"/>
                </a:solidFill>
                <a:latin typeface="Liberation Sans Narrow"/>
                <a:cs typeface="Liberation Sans Narrow"/>
              </a:rPr>
              <a:t>memory</a:t>
            </a:r>
            <a:endParaRPr sz="1600" dirty="0">
              <a:latin typeface="Liberation Sans Narrow"/>
              <a:cs typeface="Liberation Sans Narrow"/>
            </a:endParaRPr>
          </a:p>
        </p:txBody>
      </p:sp>
      <p:sp>
        <p:nvSpPr>
          <p:cNvPr id="6" name="object 6"/>
          <p:cNvSpPr/>
          <p:nvPr/>
        </p:nvSpPr>
        <p:spPr>
          <a:xfrm>
            <a:off x="3154298" y="3934205"/>
            <a:ext cx="1080770" cy="1172210"/>
          </a:xfrm>
          <a:custGeom>
            <a:avLst/>
            <a:gdLst/>
            <a:ahLst/>
            <a:cxnLst/>
            <a:rect l="l" t="t" r="r" b="b"/>
            <a:pathLst>
              <a:path w="1080770" h="1172210">
                <a:moveTo>
                  <a:pt x="75985" y="112778"/>
                </a:moveTo>
                <a:lnTo>
                  <a:pt x="37984" y="115318"/>
                </a:lnTo>
                <a:lnTo>
                  <a:pt x="38116" y="117856"/>
                </a:lnTo>
                <a:lnTo>
                  <a:pt x="38734" y="142367"/>
                </a:lnTo>
                <a:lnTo>
                  <a:pt x="39369" y="169037"/>
                </a:lnTo>
                <a:lnTo>
                  <a:pt x="39877" y="196850"/>
                </a:lnTo>
                <a:lnTo>
                  <a:pt x="40639" y="225679"/>
                </a:lnTo>
                <a:lnTo>
                  <a:pt x="42163" y="286258"/>
                </a:lnTo>
                <a:lnTo>
                  <a:pt x="44703" y="349758"/>
                </a:lnTo>
                <a:lnTo>
                  <a:pt x="48513" y="414909"/>
                </a:lnTo>
                <a:lnTo>
                  <a:pt x="53975" y="480568"/>
                </a:lnTo>
                <a:lnTo>
                  <a:pt x="61594" y="545973"/>
                </a:lnTo>
                <a:lnTo>
                  <a:pt x="72008" y="610108"/>
                </a:lnTo>
                <a:lnTo>
                  <a:pt x="85343" y="671830"/>
                </a:lnTo>
                <a:lnTo>
                  <a:pt x="102235" y="730250"/>
                </a:lnTo>
                <a:lnTo>
                  <a:pt x="123316" y="784352"/>
                </a:lnTo>
                <a:lnTo>
                  <a:pt x="149225" y="833120"/>
                </a:lnTo>
                <a:lnTo>
                  <a:pt x="180212" y="875157"/>
                </a:lnTo>
                <a:lnTo>
                  <a:pt x="215264" y="910844"/>
                </a:lnTo>
                <a:lnTo>
                  <a:pt x="254253" y="943102"/>
                </a:lnTo>
                <a:lnTo>
                  <a:pt x="296925" y="972185"/>
                </a:lnTo>
                <a:lnTo>
                  <a:pt x="342900" y="998347"/>
                </a:lnTo>
                <a:lnTo>
                  <a:pt x="391795" y="1021715"/>
                </a:lnTo>
                <a:lnTo>
                  <a:pt x="443484" y="1042670"/>
                </a:lnTo>
                <a:lnTo>
                  <a:pt x="497713" y="1061466"/>
                </a:lnTo>
                <a:lnTo>
                  <a:pt x="554354" y="1078357"/>
                </a:lnTo>
                <a:lnTo>
                  <a:pt x="612901" y="1093470"/>
                </a:lnTo>
                <a:lnTo>
                  <a:pt x="672973" y="1107059"/>
                </a:lnTo>
                <a:lnTo>
                  <a:pt x="734567" y="1119378"/>
                </a:lnTo>
                <a:lnTo>
                  <a:pt x="797560" y="1130681"/>
                </a:lnTo>
                <a:lnTo>
                  <a:pt x="861313" y="1141095"/>
                </a:lnTo>
                <a:lnTo>
                  <a:pt x="1074927" y="1172210"/>
                </a:lnTo>
                <a:lnTo>
                  <a:pt x="1080389" y="1134491"/>
                </a:lnTo>
                <a:lnTo>
                  <a:pt x="867028" y="1103376"/>
                </a:lnTo>
                <a:lnTo>
                  <a:pt x="803655" y="1093089"/>
                </a:lnTo>
                <a:lnTo>
                  <a:pt x="741426" y="1081913"/>
                </a:lnTo>
                <a:lnTo>
                  <a:pt x="680338" y="1069594"/>
                </a:lnTo>
                <a:lnTo>
                  <a:pt x="621156" y="1056259"/>
                </a:lnTo>
                <a:lnTo>
                  <a:pt x="563879" y="1041527"/>
                </a:lnTo>
                <a:lnTo>
                  <a:pt x="509015" y="1025017"/>
                </a:lnTo>
                <a:lnTo>
                  <a:pt x="456438" y="1006856"/>
                </a:lnTo>
                <a:lnTo>
                  <a:pt x="406653" y="986663"/>
                </a:lnTo>
                <a:lnTo>
                  <a:pt x="359917" y="964184"/>
                </a:lnTo>
                <a:lnTo>
                  <a:pt x="316484" y="939419"/>
                </a:lnTo>
                <a:lnTo>
                  <a:pt x="276478" y="912114"/>
                </a:lnTo>
                <a:lnTo>
                  <a:pt x="240284" y="882142"/>
                </a:lnTo>
                <a:lnTo>
                  <a:pt x="208025" y="849249"/>
                </a:lnTo>
                <a:lnTo>
                  <a:pt x="180721" y="811784"/>
                </a:lnTo>
                <a:lnTo>
                  <a:pt x="157606" y="767588"/>
                </a:lnTo>
                <a:lnTo>
                  <a:pt x="138175" y="717423"/>
                </a:lnTo>
                <a:lnTo>
                  <a:pt x="122174" y="661924"/>
                </a:lnTo>
                <a:lnTo>
                  <a:pt x="109347" y="602615"/>
                </a:lnTo>
                <a:lnTo>
                  <a:pt x="99313" y="540385"/>
                </a:lnTo>
                <a:lnTo>
                  <a:pt x="91948" y="476504"/>
                </a:lnTo>
                <a:lnTo>
                  <a:pt x="86359" y="411734"/>
                </a:lnTo>
                <a:lnTo>
                  <a:pt x="82803" y="347599"/>
                </a:lnTo>
                <a:lnTo>
                  <a:pt x="80263" y="284988"/>
                </a:lnTo>
                <a:lnTo>
                  <a:pt x="78612" y="224790"/>
                </a:lnTo>
                <a:lnTo>
                  <a:pt x="77469" y="168148"/>
                </a:lnTo>
                <a:lnTo>
                  <a:pt x="76834" y="141605"/>
                </a:lnTo>
                <a:lnTo>
                  <a:pt x="76241" y="117856"/>
                </a:lnTo>
                <a:lnTo>
                  <a:pt x="76144" y="115318"/>
                </a:lnTo>
                <a:lnTo>
                  <a:pt x="75985" y="112778"/>
                </a:lnTo>
                <a:close/>
              </a:path>
              <a:path w="1080770" h="1172210">
                <a:moveTo>
                  <a:pt x="49402" y="0"/>
                </a:moveTo>
                <a:lnTo>
                  <a:pt x="0" y="117856"/>
                </a:lnTo>
                <a:lnTo>
                  <a:pt x="37984" y="115318"/>
                </a:lnTo>
                <a:lnTo>
                  <a:pt x="36830" y="96266"/>
                </a:lnTo>
                <a:lnTo>
                  <a:pt x="74802" y="93853"/>
                </a:lnTo>
                <a:lnTo>
                  <a:pt x="104438" y="93853"/>
                </a:lnTo>
                <a:lnTo>
                  <a:pt x="49402" y="0"/>
                </a:lnTo>
                <a:close/>
              </a:path>
              <a:path w="1080770" h="1172210">
                <a:moveTo>
                  <a:pt x="74802" y="93853"/>
                </a:moveTo>
                <a:lnTo>
                  <a:pt x="36830" y="96266"/>
                </a:lnTo>
                <a:lnTo>
                  <a:pt x="37984" y="115318"/>
                </a:lnTo>
                <a:lnTo>
                  <a:pt x="75985" y="112778"/>
                </a:lnTo>
                <a:lnTo>
                  <a:pt x="74802" y="93853"/>
                </a:lnTo>
                <a:close/>
              </a:path>
              <a:path w="1080770" h="1172210">
                <a:moveTo>
                  <a:pt x="104438" y="93853"/>
                </a:moveTo>
                <a:lnTo>
                  <a:pt x="74802" y="93853"/>
                </a:lnTo>
                <a:lnTo>
                  <a:pt x="75985" y="112778"/>
                </a:lnTo>
                <a:lnTo>
                  <a:pt x="114046" y="110236"/>
                </a:lnTo>
                <a:lnTo>
                  <a:pt x="104438" y="93853"/>
                </a:lnTo>
                <a:close/>
              </a:path>
            </a:pathLst>
          </a:custGeom>
          <a:solidFill>
            <a:srgbClr val="009999"/>
          </a:solidFill>
        </p:spPr>
        <p:txBody>
          <a:bodyPr wrap="square" lIns="0" tIns="0" rIns="0" bIns="0" rtlCol="0"/>
          <a:lstStyle/>
          <a:p>
            <a:endParaRPr/>
          </a:p>
        </p:txBody>
      </p:sp>
      <p:sp>
        <p:nvSpPr>
          <p:cNvPr id="7" name="object 7"/>
          <p:cNvSpPr txBox="1"/>
          <p:nvPr/>
        </p:nvSpPr>
        <p:spPr>
          <a:xfrm>
            <a:off x="1073189" y="6522338"/>
            <a:ext cx="691733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009999"/>
                </a:solidFill>
                <a:latin typeface="Liberation Sans Narrow"/>
                <a:cs typeface="Liberation Sans Narrow"/>
              </a:rPr>
              <a:t>In </a:t>
            </a:r>
            <a:r>
              <a:rPr sz="1800" spc="-5" dirty="0">
                <a:solidFill>
                  <a:srgbClr val="009999"/>
                </a:solidFill>
                <a:latin typeface="Liberation Sans Narrow"/>
                <a:cs typeface="Liberation Sans Narrow"/>
              </a:rPr>
              <a:t>the case of 'miss', </a:t>
            </a:r>
            <a:r>
              <a:rPr sz="1800" dirty="0">
                <a:solidFill>
                  <a:srgbClr val="009999"/>
                </a:solidFill>
                <a:latin typeface="Liberation Sans Narrow"/>
                <a:cs typeface="Liberation Sans Narrow"/>
              </a:rPr>
              <a:t>f </a:t>
            </a:r>
            <a:r>
              <a:rPr sz="1800" spc="-5" dirty="0">
                <a:solidFill>
                  <a:srgbClr val="009999"/>
                </a:solidFill>
                <a:latin typeface="Liberation Sans Narrow"/>
                <a:cs typeface="Liberation Sans Narrow"/>
              </a:rPr>
              <a:t>is found in </a:t>
            </a:r>
            <a:r>
              <a:rPr sz="1800" spc="-25" dirty="0">
                <a:solidFill>
                  <a:srgbClr val="009999"/>
                </a:solidFill>
                <a:latin typeface="Liberation Sans Narrow"/>
                <a:cs typeface="Liberation Sans Narrow"/>
              </a:rPr>
              <a:t>memory, </a:t>
            </a:r>
            <a:r>
              <a:rPr sz="1800" spc="-5" dirty="0">
                <a:solidFill>
                  <a:srgbClr val="009999"/>
                </a:solidFill>
                <a:latin typeface="Liberation Sans Narrow"/>
                <a:cs typeface="Liberation Sans Narrow"/>
              </a:rPr>
              <a:t>then it is put in the</a:t>
            </a:r>
            <a:r>
              <a:rPr sz="1800" spc="145" dirty="0">
                <a:solidFill>
                  <a:srgbClr val="009999"/>
                </a:solidFill>
                <a:latin typeface="Liberation Sans Narrow"/>
                <a:cs typeface="Liberation Sans Narrow"/>
              </a:rPr>
              <a:t> </a:t>
            </a:r>
            <a:r>
              <a:rPr sz="1800" spc="-5" dirty="0">
                <a:solidFill>
                  <a:srgbClr val="009999"/>
                </a:solidFill>
                <a:latin typeface="Liberation Sans Narrow"/>
                <a:cs typeface="Liberation Sans Narrow"/>
              </a:rPr>
              <a:t>TLB</a:t>
            </a:r>
            <a:endParaRPr sz="1800" dirty="0">
              <a:latin typeface="Liberation Sans Narrow"/>
              <a:cs typeface="Liberation Sans Narrow"/>
            </a:endParaRPr>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7</a:t>
            </a: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64</a:t>
            </a:fld>
            <a:endParaRPr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63624" y="72085"/>
            <a:ext cx="6018176" cy="505908"/>
          </a:xfrm>
          <a:prstGeom prst="rect">
            <a:avLst/>
          </a:prstGeom>
        </p:spPr>
        <p:txBody>
          <a:bodyPr vert="horz" wrap="square" lIns="0" tIns="13335" rIns="0" bIns="0" rtlCol="0">
            <a:spAutoFit/>
          </a:bodyPr>
          <a:lstStyle/>
          <a:p>
            <a:pPr marL="12700">
              <a:lnSpc>
                <a:spcPct val="100000"/>
              </a:lnSpc>
              <a:spcBef>
                <a:spcPts val="105"/>
              </a:spcBef>
            </a:pPr>
            <a:r>
              <a:rPr dirty="0"/>
              <a:t>Real </a:t>
            </a:r>
            <a:r>
              <a:rPr spc="-5" dirty="0"/>
              <a:t>access</a:t>
            </a:r>
            <a:r>
              <a:rPr spc="-55" dirty="0"/>
              <a:t> </a:t>
            </a:r>
            <a:r>
              <a:rPr dirty="0"/>
              <a:t>time</a:t>
            </a:r>
            <a:r>
              <a:rPr lang="en-CA" dirty="0"/>
              <a:t> (to memory)</a:t>
            </a:r>
            <a:endParaRPr dirty="0"/>
          </a:p>
        </p:txBody>
      </p:sp>
      <p:sp>
        <p:nvSpPr>
          <p:cNvPr id="4" name="object 4"/>
          <p:cNvSpPr/>
          <p:nvPr/>
        </p:nvSpPr>
        <p:spPr>
          <a:xfrm>
            <a:off x="1006754" y="861694"/>
            <a:ext cx="164591" cy="16763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006754" y="1166190"/>
            <a:ext cx="164591" cy="167944"/>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006754" y="1471549"/>
            <a:ext cx="164591" cy="167639"/>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463928" y="1947036"/>
            <a:ext cx="222503" cy="228600"/>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1006754" y="2599004"/>
            <a:ext cx="164591" cy="167944"/>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1006754" y="3902709"/>
            <a:ext cx="131064" cy="135636"/>
          </a:xfrm>
          <a:prstGeom prst="rect">
            <a:avLst/>
          </a:prstGeom>
          <a:blipFill>
            <a:blip r:embed="rId5" cstate="print"/>
            <a:stretch>
              <a:fillRect/>
            </a:stretch>
          </a:blipFill>
        </p:spPr>
        <p:txBody>
          <a:bodyPr wrap="square" lIns="0" tIns="0" rIns="0" bIns="0" rtlCol="0"/>
          <a:lstStyle/>
          <a:p>
            <a:endParaRPr/>
          </a:p>
        </p:txBody>
      </p:sp>
      <p:sp>
        <p:nvSpPr>
          <p:cNvPr id="10" name="object 10"/>
          <p:cNvSpPr txBox="1"/>
          <p:nvPr/>
        </p:nvSpPr>
        <p:spPr>
          <a:xfrm>
            <a:off x="985926" y="730122"/>
            <a:ext cx="7760334" cy="4262755"/>
          </a:xfrm>
          <a:prstGeom prst="rect">
            <a:avLst/>
          </a:prstGeom>
        </p:spPr>
        <p:txBody>
          <a:bodyPr vert="horz" wrap="square" lIns="0" tIns="13335" rIns="0" bIns="0" rtlCol="0">
            <a:spAutoFit/>
          </a:bodyPr>
          <a:lstStyle/>
          <a:p>
            <a:pPr marL="363220">
              <a:lnSpc>
                <a:spcPct val="100000"/>
              </a:lnSpc>
              <a:spcBef>
                <a:spcPts val="105"/>
              </a:spcBef>
            </a:pPr>
            <a:r>
              <a:rPr sz="2000" b="1" spc="-5" dirty="0">
                <a:solidFill>
                  <a:srgbClr val="006666"/>
                </a:solidFill>
                <a:latin typeface="Arial"/>
                <a:cs typeface="Arial"/>
              </a:rPr>
              <a:t>Associative </a:t>
            </a:r>
            <a:r>
              <a:rPr sz="2000" b="1" dirty="0">
                <a:solidFill>
                  <a:srgbClr val="006666"/>
                </a:solidFill>
                <a:latin typeface="Arial"/>
                <a:cs typeface="Arial"/>
              </a:rPr>
              <a:t>search = </a:t>
            </a:r>
            <a:r>
              <a:rPr sz="2000" b="1" dirty="0">
                <a:solidFill>
                  <a:srgbClr val="FF9966"/>
                </a:solidFill>
                <a:latin typeface="Symbol"/>
                <a:cs typeface="Symbol"/>
              </a:rPr>
              <a:t></a:t>
            </a:r>
            <a:r>
              <a:rPr sz="2000" b="1" dirty="0">
                <a:solidFill>
                  <a:srgbClr val="FF9966"/>
                </a:solidFill>
                <a:latin typeface="Times New Roman"/>
                <a:cs typeface="Times New Roman"/>
              </a:rPr>
              <a:t> </a:t>
            </a:r>
            <a:r>
              <a:rPr sz="2000" b="1" dirty="0">
                <a:solidFill>
                  <a:srgbClr val="006666"/>
                </a:solidFill>
                <a:latin typeface="Arial"/>
                <a:cs typeface="Arial"/>
              </a:rPr>
              <a:t>time units </a:t>
            </a:r>
            <a:r>
              <a:rPr sz="1600" b="1" spc="-5" dirty="0">
                <a:solidFill>
                  <a:srgbClr val="006666"/>
                </a:solidFill>
                <a:latin typeface="Arial"/>
                <a:cs typeface="Arial"/>
              </a:rPr>
              <a:t>(normally</a:t>
            </a:r>
            <a:r>
              <a:rPr sz="1600" b="1" spc="-25" dirty="0">
                <a:solidFill>
                  <a:srgbClr val="006666"/>
                </a:solidFill>
                <a:latin typeface="Arial"/>
                <a:cs typeface="Arial"/>
              </a:rPr>
              <a:t> </a:t>
            </a:r>
            <a:r>
              <a:rPr sz="1600" b="1" spc="-5" dirty="0">
                <a:solidFill>
                  <a:srgbClr val="006666"/>
                </a:solidFill>
                <a:latin typeface="Arial"/>
                <a:cs typeface="Arial"/>
              </a:rPr>
              <a:t>small)</a:t>
            </a:r>
            <a:endParaRPr sz="1600">
              <a:latin typeface="Arial"/>
              <a:cs typeface="Arial"/>
            </a:endParaRPr>
          </a:p>
          <a:p>
            <a:pPr marL="363220">
              <a:lnSpc>
                <a:spcPct val="100000"/>
              </a:lnSpc>
            </a:pPr>
            <a:r>
              <a:rPr sz="2000" b="1" dirty="0">
                <a:solidFill>
                  <a:srgbClr val="006666"/>
                </a:solidFill>
                <a:latin typeface="Arial"/>
                <a:cs typeface="Arial"/>
              </a:rPr>
              <a:t>Suppose the memory </a:t>
            </a:r>
            <a:r>
              <a:rPr sz="2000" b="1" spc="-5" dirty="0">
                <a:solidFill>
                  <a:srgbClr val="006666"/>
                </a:solidFill>
                <a:latin typeface="Arial"/>
                <a:cs typeface="Arial"/>
              </a:rPr>
              <a:t>cycle </a:t>
            </a:r>
            <a:r>
              <a:rPr sz="2000" b="1" dirty="0">
                <a:solidFill>
                  <a:srgbClr val="006666"/>
                </a:solidFill>
                <a:latin typeface="Arial"/>
                <a:cs typeface="Arial"/>
              </a:rPr>
              <a:t>is 1</a:t>
            </a:r>
            <a:r>
              <a:rPr sz="2000" b="1" spc="-65" dirty="0">
                <a:solidFill>
                  <a:srgbClr val="006666"/>
                </a:solidFill>
                <a:latin typeface="Arial"/>
                <a:cs typeface="Arial"/>
              </a:rPr>
              <a:t> </a:t>
            </a:r>
            <a:r>
              <a:rPr sz="2000" b="1" dirty="0">
                <a:solidFill>
                  <a:srgbClr val="006666"/>
                </a:solidFill>
                <a:latin typeface="Arial"/>
                <a:cs typeface="Arial"/>
              </a:rPr>
              <a:t>microsecond</a:t>
            </a:r>
            <a:endParaRPr sz="2000">
              <a:latin typeface="Arial"/>
              <a:cs typeface="Arial"/>
            </a:endParaRPr>
          </a:p>
          <a:p>
            <a:pPr marL="363220" marR="30480">
              <a:lnSpc>
                <a:spcPts val="1920"/>
              </a:lnSpc>
              <a:spcBef>
                <a:spcPts val="464"/>
              </a:spcBef>
            </a:pPr>
            <a:r>
              <a:rPr sz="2000" b="1" dirty="0">
                <a:solidFill>
                  <a:srgbClr val="FF9966"/>
                </a:solidFill>
                <a:latin typeface="Symbol"/>
                <a:cs typeface="Symbol"/>
              </a:rPr>
              <a:t></a:t>
            </a:r>
            <a:r>
              <a:rPr sz="2000" b="1" dirty="0">
                <a:solidFill>
                  <a:srgbClr val="FF9966"/>
                </a:solidFill>
                <a:latin typeface="Times New Roman"/>
                <a:cs typeface="Times New Roman"/>
              </a:rPr>
              <a:t> </a:t>
            </a:r>
            <a:r>
              <a:rPr sz="2000" b="1" dirty="0">
                <a:solidFill>
                  <a:srgbClr val="006666"/>
                </a:solidFill>
                <a:latin typeface="Arial"/>
                <a:cs typeface="Arial"/>
              </a:rPr>
              <a:t>= percentage of hits (hit ratio) = percentage of times a</a:t>
            </a:r>
            <a:r>
              <a:rPr sz="2000" b="1" spc="-180" dirty="0">
                <a:solidFill>
                  <a:srgbClr val="006666"/>
                </a:solidFill>
                <a:latin typeface="Arial"/>
                <a:cs typeface="Arial"/>
              </a:rPr>
              <a:t> </a:t>
            </a:r>
            <a:r>
              <a:rPr sz="2000" b="1" spc="-5" dirty="0">
                <a:solidFill>
                  <a:srgbClr val="006666"/>
                </a:solidFill>
                <a:latin typeface="Arial"/>
                <a:cs typeface="Arial"/>
              </a:rPr>
              <a:t>page  </a:t>
            </a:r>
            <a:r>
              <a:rPr sz="2000" b="1" dirty="0">
                <a:solidFill>
                  <a:srgbClr val="006666"/>
                </a:solidFill>
                <a:latin typeface="Arial"/>
                <a:cs typeface="Arial"/>
              </a:rPr>
              <a:t>number is found in </a:t>
            </a:r>
            <a:r>
              <a:rPr sz="2000" b="1" spc="-5" dirty="0">
                <a:solidFill>
                  <a:srgbClr val="006666"/>
                </a:solidFill>
                <a:latin typeface="Arial"/>
                <a:cs typeface="Arial"/>
              </a:rPr>
              <a:t>associative</a:t>
            </a:r>
            <a:r>
              <a:rPr sz="2000" b="1" spc="-70" dirty="0">
                <a:solidFill>
                  <a:srgbClr val="006666"/>
                </a:solidFill>
                <a:latin typeface="Arial"/>
                <a:cs typeface="Arial"/>
              </a:rPr>
              <a:t> </a:t>
            </a:r>
            <a:r>
              <a:rPr sz="2000" b="1" dirty="0">
                <a:solidFill>
                  <a:srgbClr val="006666"/>
                </a:solidFill>
                <a:latin typeface="Arial"/>
                <a:cs typeface="Arial"/>
              </a:rPr>
              <a:t>registers</a:t>
            </a:r>
            <a:endParaRPr sz="2000">
              <a:latin typeface="Arial"/>
              <a:cs typeface="Arial"/>
            </a:endParaRPr>
          </a:p>
          <a:p>
            <a:pPr marL="763905">
              <a:lnSpc>
                <a:spcPct val="100000"/>
              </a:lnSpc>
              <a:spcBef>
                <a:spcPts val="20"/>
              </a:spcBef>
            </a:pPr>
            <a:r>
              <a:rPr sz="1800" spc="-5" dirty="0">
                <a:solidFill>
                  <a:srgbClr val="006666"/>
                </a:solidFill>
                <a:latin typeface="Arial"/>
                <a:cs typeface="Arial"/>
              </a:rPr>
              <a:t>this is related </a:t>
            </a:r>
            <a:r>
              <a:rPr sz="1800" dirty="0">
                <a:solidFill>
                  <a:srgbClr val="006666"/>
                </a:solidFill>
                <a:latin typeface="Arial"/>
                <a:cs typeface="Arial"/>
              </a:rPr>
              <a:t>to </a:t>
            </a:r>
            <a:r>
              <a:rPr sz="1800" spc="-5" dirty="0">
                <a:solidFill>
                  <a:srgbClr val="006666"/>
                </a:solidFill>
                <a:latin typeface="Arial"/>
                <a:cs typeface="Arial"/>
              </a:rPr>
              <a:t>the number </a:t>
            </a:r>
            <a:r>
              <a:rPr sz="1800" dirty="0">
                <a:solidFill>
                  <a:srgbClr val="006666"/>
                </a:solidFill>
                <a:latin typeface="Arial"/>
                <a:cs typeface="Arial"/>
              </a:rPr>
              <a:t>of </a:t>
            </a:r>
            <a:r>
              <a:rPr sz="1800" spc="-5" dirty="0">
                <a:solidFill>
                  <a:srgbClr val="006666"/>
                </a:solidFill>
                <a:latin typeface="Arial"/>
                <a:cs typeface="Arial"/>
              </a:rPr>
              <a:t>associative registers</a:t>
            </a:r>
            <a:r>
              <a:rPr sz="1800" spc="60" dirty="0">
                <a:solidFill>
                  <a:srgbClr val="006666"/>
                </a:solidFill>
                <a:latin typeface="Arial"/>
                <a:cs typeface="Arial"/>
              </a:rPr>
              <a:t> </a:t>
            </a:r>
            <a:r>
              <a:rPr sz="1800" spc="-5" dirty="0">
                <a:solidFill>
                  <a:srgbClr val="006666"/>
                </a:solidFill>
                <a:latin typeface="Arial"/>
                <a:cs typeface="Arial"/>
              </a:rPr>
              <a:t>available</a:t>
            </a:r>
            <a:endParaRPr sz="1800">
              <a:latin typeface="Arial"/>
              <a:cs typeface="Arial"/>
            </a:endParaRPr>
          </a:p>
          <a:p>
            <a:pPr>
              <a:lnSpc>
                <a:spcPct val="100000"/>
              </a:lnSpc>
              <a:spcBef>
                <a:spcPts val="35"/>
              </a:spcBef>
            </a:pPr>
            <a:endParaRPr sz="2050">
              <a:latin typeface="Arial"/>
              <a:cs typeface="Arial"/>
            </a:endParaRPr>
          </a:p>
          <a:p>
            <a:pPr marR="4394200" algn="r">
              <a:lnSpc>
                <a:spcPct val="100000"/>
              </a:lnSpc>
            </a:pPr>
            <a:r>
              <a:rPr sz="2000" b="1" spc="-5" dirty="0">
                <a:solidFill>
                  <a:srgbClr val="006666"/>
                </a:solidFill>
                <a:latin typeface="Arial"/>
                <a:cs typeface="Arial"/>
              </a:rPr>
              <a:t>Effective </a:t>
            </a:r>
            <a:r>
              <a:rPr sz="2000" b="1" dirty="0">
                <a:solidFill>
                  <a:srgbClr val="006666"/>
                </a:solidFill>
                <a:latin typeface="Arial"/>
                <a:cs typeface="Arial"/>
              </a:rPr>
              <a:t>access time</a:t>
            </a:r>
            <a:r>
              <a:rPr sz="2000" b="1" spc="-100" dirty="0">
                <a:solidFill>
                  <a:srgbClr val="006666"/>
                </a:solidFill>
                <a:latin typeface="Arial"/>
                <a:cs typeface="Arial"/>
              </a:rPr>
              <a:t> </a:t>
            </a:r>
            <a:r>
              <a:rPr sz="2000" b="1" spc="10" dirty="0">
                <a:solidFill>
                  <a:srgbClr val="006666"/>
                </a:solidFill>
                <a:latin typeface="Arial"/>
                <a:cs typeface="Arial"/>
              </a:rPr>
              <a:t>t</a:t>
            </a:r>
            <a:r>
              <a:rPr sz="1950" b="1" spc="15" baseline="-21367" dirty="0">
                <a:solidFill>
                  <a:srgbClr val="006666"/>
                </a:solidFill>
                <a:latin typeface="Arial"/>
                <a:cs typeface="Arial"/>
              </a:rPr>
              <a:t>ea</a:t>
            </a:r>
            <a:r>
              <a:rPr sz="2000" b="1" spc="10" dirty="0">
                <a:solidFill>
                  <a:srgbClr val="006666"/>
                </a:solidFill>
                <a:latin typeface="Arial"/>
                <a:cs typeface="Arial"/>
              </a:rPr>
              <a:t>:</a:t>
            </a:r>
            <a:endParaRPr sz="2000">
              <a:latin typeface="Arial"/>
              <a:cs typeface="Arial"/>
            </a:endParaRPr>
          </a:p>
          <a:p>
            <a:pPr marR="4403090" algn="r">
              <a:lnSpc>
                <a:spcPct val="100000"/>
              </a:lnSpc>
              <a:spcBef>
                <a:spcPts val="5"/>
              </a:spcBef>
            </a:pPr>
            <a:r>
              <a:rPr sz="2000" b="1" spc="10" dirty="0">
                <a:solidFill>
                  <a:srgbClr val="006666"/>
                </a:solidFill>
                <a:latin typeface="Arial"/>
                <a:cs typeface="Arial"/>
              </a:rPr>
              <a:t>t</a:t>
            </a:r>
            <a:r>
              <a:rPr sz="1950" b="1" spc="15" baseline="-21367" dirty="0">
                <a:solidFill>
                  <a:srgbClr val="006666"/>
                </a:solidFill>
                <a:latin typeface="Arial"/>
                <a:cs typeface="Arial"/>
              </a:rPr>
              <a:t>ea  </a:t>
            </a:r>
            <a:r>
              <a:rPr sz="2000" b="1" dirty="0">
                <a:solidFill>
                  <a:srgbClr val="006666"/>
                </a:solidFill>
                <a:latin typeface="Arial"/>
                <a:cs typeface="Arial"/>
              </a:rPr>
              <a:t>= (1 + </a:t>
            </a:r>
            <a:r>
              <a:rPr sz="2000" b="1" dirty="0">
                <a:solidFill>
                  <a:srgbClr val="006666"/>
                </a:solidFill>
                <a:latin typeface="Symbol"/>
                <a:cs typeface="Symbol"/>
              </a:rPr>
              <a:t></a:t>
            </a:r>
            <a:r>
              <a:rPr sz="2000" b="1" dirty="0">
                <a:solidFill>
                  <a:srgbClr val="006666"/>
                </a:solidFill>
                <a:latin typeface="Arial"/>
                <a:cs typeface="Arial"/>
              </a:rPr>
              <a:t>) </a:t>
            </a:r>
            <a:r>
              <a:rPr sz="2000" b="1" dirty="0">
                <a:solidFill>
                  <a:srgbClr val="006666"/>
                </a:solidFill>
                <a:latin typeface="Symbol"/>
                <a:cs typeface="Symbol"/>
              </a:rPr>
              <a:t></a:t>
            </a:r>
            <a:r>
              <a:rPr sz="2000" b="1" dirty="0">
                <a:solidFill>
                  <a:srgbClr val="006666"/>
                </a:solidFill>
                <a:latin typeface="Times New Roman"/>
                <a:cs typeface="Times New Roman"/>
              </a:rPr>
              <a:t> </a:t>
            </a:r>
            <a:r>
              <a:rPr sz="2000" b="1" dirty="0">
                <a:solidFill>
                  <a:srgbClr val="006666"/>
                </a:solidFill>
                <a:latin typeface="Arial"/>
                <a:cs typeface="Arial"/>
              </a:rPr>
              <a:t>+ (2 + </a:t>
            </a:r>
            <a:r>
              <a:rPr sz="2000" b="1" dirty="0">
                <a:solidFill>
                  <a:srgbClr val="006666"/>
                </a:solidFill>
                <a:latin typeface="Symbol"/>
                <a:cs typeface="Symbol"/>
              </a:rPr>
              <a:t></a:t>
            </a:r>
            <a:r>
              <a:rPr sz="2000" b="1" dirty="0">
                <a:solidFill>
                  <a:srgbClr val="006666"/>
                </a:solidFill>
                <a:latin typeface="Arial"/>
                <a:cs typeface="Arial"/>
              </a:rPr>
              <a:t>) (1 -</a:t>
            </a:r>
            <a:r>
              <a:rPr sz="2000" b="1" spc="-390" dirty="0">
                <a:solidFill>
                  <a:srgbClr val="006666"/>
                </a:solidFill>
                <a:latin typeface="Arial"/>
                <a:cs typeface="Arial"/>
              </a:rPr>
              <a:t> </a:t>
            </a:r>
            <a:r>
              <a:rPr sz="2000" b="1" dirty="0">
                <a:solidFill>
                  <a:srgbClr val="006666"/>
                </a:solidFill>
                <a:latin typeface="Symbol"/>
                <a:cs typeface="Symbol"/>
              </a:rPr>
              <a:t></a:t>
            </a:r>
            <a:r>
              <a:rPr sz="2000" b="1" dirty="0">
                <a:solidFill>
                  <a:srgbClr val="006666"/>
                </a:solidFill>
                <a:latin typeface="Arial"/>
                <a:cs typeface="Arial"/>
              </a:rPr>
              <a:t>)</a:t>
            </a:r>
            <a:endParaRPr sz="2000">
              <a:latin typeface="Arial"/>
              <a:cs typeface="Arial"/>
            </a:endParaRPr>
          </a:p>
          <a:p>
            <a:pPr marL="90805">
              <a:lnSpc>
                <a:spcPct val="100000"/>
              </a:lnSpc>
            </a:pPr>
            <a:r>
              <a:rPr sz="2000" b="1" dirty="0">
                <a:solidFill>
                  <a:srgbClr val="006666"/>
                </a:solidFill>
                <a:latin typeface="Arial"/>
                <a:cs typeface="Arial"/>
              </a:rPr>
              <a:t>= 2 + </a:t>
            </a:r>
            <a:r>
              <a:rPr sz="2000" b="1" dirty="0">
                <a:solidFill>
                  <a:srgbClr val="006666"/>
                </a:solidFill>
                <a:latin typeface="Symbol"/>
                <a:cs typeface="Symbol"/>
              </a:rPr>
              <a:t></a:t>
            </a:r>
            <a:r>
              <a:rPr sz="2000" b="1" dirty="0">
                <a:solidFill>
                  <a:srgbClr val="006666"/>
                </a:solidFill>
                <a:latin typeface="Times New Roman"/>
                <a:cs typeface="Times New Roman"/>
              </a:rPr>
              <a:t> </a:t>
            </a:r>
            <a:r>
              <a:rPr sz="2000" b="1" dirty="0">
                <a:solidFill>
                  <a:srgbClr val="006666"/>
                </a:solidFill>
                <a:latin typeface="Arial"/>
                <a:cs typeface="Arial"/>
              </a:rPr>
              <a:t>-</a:t>
            </a:r>
            <a:r>
              <a:rPr sz="2000" b="1" spc="-15" dirty="0">
                <a:solidFill>
                  <a:srgbClr val="006666"/>
                </a:solidFill>
                <a:latin typeface="Arial"/>
                <a:cs typeface="Arial"/>
              </a:rPr>
              <a:t> </a:t>
            </a:r>
            <a:r>
              <a:rPr sz="2000" b="1" dirty="0">
                <a:solidFill>
                  <a:srgbClr val="006666"/>
                </a:solidFill>
                <a:latin typeface="Symbol"/>
                <a:cs typeface="Symbol"/>
              </a:rPr>
              <a:t></a:t>
            </a:r>
            <a:endParaRPr sz="2000">
              <a:latin typeface="Symbol"/>
              <a:cs typeface="Symbol"/>
            </a:endParaRPr>
          </a:p>
          <a:p>
            <a:pPr marL="63500">
              <a:lnSpc>
                <a:spcPct val="100000"/>
              </a:lnSpc>
              <a:spcBef>
                <a:spcPts val="10"/>
              </a:spcBef>
            </a:pPr>
            <a:r>
              <a:rPr sz="1800" b="1" dirty="0">
                <a:solidFill>
                  <a:srgbClr val="006666"/>
                </a:solidFill>
                <a:latin typeface="Arial"/>
                <a:cs typeface="Arial"/>
              </a:rPr>
              <a:t>if </a:t>
            </a:r>
            <a:r>
              <a:rPr sz="1800" b="1" spc="-5" dirty="0">
                <a:solidFill>
                  <a:srgbClr val="006666"/>
                </a:solidFill>
                <a:latin typeface="Symbol"/>
                <a:cs typeface="Symbol"/>
              </a:rPr>
              <a:t></a:t>
            </a:r>
            <a:r>
              <a:rPr sz="1800" b="1" spc="-5" dirty="0">
                <a:solidFill>
                  <a:srgbClr val="006666"/>
                </a:solidFill>
                <a:latin typeface="Times New Roman"/>
                <a:cs typeface="Times New Roman"/>
              </a:rPr>
              <a:t> </a:t>
            </a:r>
            <a:r>
              <a:rPr sz="1800" b="1" dirty="0">
                <a:solidFill>
                  <a:srgbClr val="006666"/>
                </a:solidFill>
                <a:latin typeface="Arial"/>
                <a:cs typeface="Arial"/>
              </a:rPr>
              <a:t>is close to </a:t>
            </a:r>
            <a:r>
              <a:rPr sz="1800" b="1" spc="-5" dirty="0">
                <a:solidFill>
                  <a:srgbClr val="006666"/>
                </a:solidFill>
                <a:latin typeface="Arial"/>
                <a:cs typeface="Arial"/>
              </a:rPr>
              <a:t>1 </a:t>
            </a:r>
            <a:r>
              <a:rPr sz="1800" b="1" dirty="0">
                <a:solidFill>
                  <a:srgbClr val="006666"/>
                </a:solidFill>
                <a:latin typeface="Arial"/>
                <a:cs typeface="Arial"/>
              </a:rPr>
              <a:t>and </a:t>
            </a:r>
            <a:r>
              <a:rPr sz="1800" b="1" spc="-5" dirty="0">
                <a:solidFill>
                  <a:srgbClr val="006666"/>
                </a:solidFill>
                <a:latin typeface="Symbol"/>
                <a:cs typeface="Symbol"/>
              </a:rPr>
              <a:t></a:t>
            </a:r>
            <a:r>
              <a:rPr sz="1800" b="1" spc="-5" dirty="0">
                <a:solidFill>
                  <a:srgbClr val="006666"/>
                </a:solidFill>
                <a:latin typeface="Times New Roman"/>
                <a:cs typeface="Times New Roman"/>
              </a:rPr>
              <a:t> </a:t>
            </a:r>
            <a:r>
              <a:rPr sz="1800" b="1" dirty="0">
                <a:solidFill>
                  <a:srgbClr val="006666"/>
                </a:solidFill>
                <a:latin typeface="Arial"/>
                <a:cs typeface="Arial"/>
              </a:rPr>
              <a:t>is </a:t>
            </a:r>
            <a:r>
              <a:rPr sz="1800" b="1" spc="-5" dirty="0">
                <a:solidFill>
                  <a:srgbClr val="006666"/>
                </a:solidFill>
                <a:latin typeface="Arial"/>
                <a:cs typeface="Arial"/>
              </a:rPr>
              <a:t>small, </a:t>
            </a:r>
            <a:r>
              <a:rPr sz="1800" b="1" dirty="0">
                <a:solidFill>
                  <a:srgbClr val="006666"/>
                </a:solidFill>
                <a:latin typeface="Arial"/>
                <a:cs typeface="Arial"/>
              </a:rPr>
              <a:t>this time </a:t>
            </a:r>
            <a:r>
              <a:rPr sz="1800" b="1" spc="5" dirty="0">
                <a:solidFill>
                  <a:srgbClr val="006666"/>
                </a:solidFill>
                <a:latin typeface="Arial"/>
                <a:cs typeface="Arial"/>
              </a:rPr>
              <a:t>will </a:t>
            </a:r>
            <a:r>
              <a:rPr sz="1800" b="1" dirty="0">
                <a:solidFill>
                  <a:srgbClr val="006666"/>
                </a:solidFill>
                <a:latin typeface="Arial"/>
                <a:cs typeface="Arial"/>
              </a:rPr>
              <a:t>be close to</a:t>
            </a:r>
            <a:r>
              <a:rPr sz="1800" b="1" spc="25" dirty="0">
                <a:solidFill>
                  <a:srgbClr val="006666"/>
                </a:solidFill>
                <a:latin typeface="Arial"/>
                <a:cs typeface="Arial"/>
              </a:rPr>
              <a:t> </a:t>
            </a:r>
            <a:r>
              <a:rPr sz="1800" b="1" spc="-5" dirty="0">
                <a:solidFill>
                  <a:srgbClr val="006666"/>
                </a:solidFill>
                <a:latin typeface="Arial"/>
                <a:cs typeface="Arial"/>
              </a:rPr>
              <a:t>1.</a:t>
            </a:r>
            <a:endParaRPr sz="1800">
              <a:latin typeface="Arial"/>
              <a:cs typeface="Arial"/>
            </a:endParaRPr>
          </a:p>
          <a:p>
            <a:pPr marL="363220">
              <a:lnSpc>
                <a:spcPts val="1730"/>
              </a:lnSpc>
              <a:spcBef>
                <a:spcPts val="1085"/>
              </a:spcBef>
            </a:pPr>
            <a:r>
              <a:rPr sz="1600" b="1" spc="-5" dirty="0">
                <a:solidFill>
                  <a:srgbClr val="006666"/>
                </a:solidFill>
                <a:latin typeface="Arial"/>
                <a:cs typeface="Arial"/>
              </a:rPr>
              <a:t>Generalization of </a:t>
            </a:r>
            <a:r>
              <a:rPr sz="1600" b="1" spc="-10" dirty="0">
                <a:solidFill>
                  <a:srgbClr val="006666"/>
                </a:solidFill>
                <a:latin typeface="Arial"/>
                <a:cs typeface="Arial"/>
              </a:rPr>
              <a:t>the </a:t>
            </a:r>
            <a:r>
              <a:rPr sz="1600" b="1" spc="-5" dirty="0">
                <a:solidFill>
                  <a:srgbClr val="006666"/>
                </a:solidFill>
                <a:latin typeface="Arial"/>
                <a:cs typeface="Arial"/>
              </a:rPr>
              <a:t>formula taking m as the access time to </a:t>
            </a:r>
            <a:r>
              <a:rPr sz="1600" b="1" spc="-10" dirty="0">
                <a:solidFill>
                  <a:srgbClr val="006666"/>
                </a:solidFill>
                <a:latin typeface="Arial"/>
                <a:cs typeface="Arial"/>
              </a:rPr>
              <a:t>the</a:t>
            </a:r>
            <a:r>
              <a:rPr sz="1600" b="1" spc="270" dirty="0">
                <a:solidFill>
                  <a:srgbClr val="006666"/>
                </a:solidFill>
                <a:latin typeface="Arial"/>
                <a:cs typeface="Arial"/>
              </a:rPr>
              <a:t> </a:t>
            </a:r>
            <a:r>
              <a:rPr sz="1600" b="1" spc="-5" dirty="0">
                <a:solidFill>
                  <a:srgbClr val="006666"/>
                </a:solidFill>
                <a:latin typeface="Arial"/>
                <a:cs typeface="Arial"/>
              </a:rPr>
              <a:t>main</a:t>
            </a:r>
            <a:endParaRPr sz="1600">
              <a:latin typeface="Arial"/>
              <a:cs typeface="Arial"/>
            </a:endParaRPr>
          </a:p>
          <a:p>
            <a:pPr marL="363220">
              <a:lnSpc>
                <a:spcPts val="1730"/>
              </a:lnSpc>
            </a:pPr>
            <a:r>
              <a:rPr sz="1600" b="1" spc="-10" dirty="0">
                <a:solidFill>
                  <a:srgbClr val="006666"/>
                </a:solidFill>
                <a:latin typeface="Arial"/>
                <a:cs typeface="Arial"/>
              </a:rPr>
              <a:t>memory:</a:t>
            </a:r>
            <a:endParaRPr sz="1600">
              <a:latin typeface="Arial"/>
              <a:cs typeface="Arial"/>
            </a:endParaRPr>
          </a:p>
          <a:p>
            <a:pPr>
              <a:lnSpc>
                <a:spcPct val="100000"/>
              </a:lnSpc>
              <a:spcBef>
                <a:spcPts val="25"/>
              </a:spcBef>
            </a:pPr>
            <a:endParaRPr sz="1650">
              <a:latin typeface="Arial"/>
              <a:cs typeface="Arial"/>
            </a:endParaRPr>
          </a:p>
          <a:p>
            <a:pPr marL="76835">
              <a:lnSpc>
                <a:spcPct val="100000"/>
              </a:lnSpc>
            </a:pPr>
            <a:r>
              <a:rPr sz="1600" b="1" dirty="0">
                <a:solidFill>
                  <a:srgbClr val="006666"/>
                </a:solidFill>
                <a:latin typeface="Arial"/>
                <a:cs typeface="Arial"/>
              </a:rPr>
              <a:t>t</a:t>
            </a:r>
            <a:r>
              <a:rPr sz="1575" b="1" baseline="-21164" dirty="0">
                <a:solidFill>
                  <a:srgbClr val="006666"/>
                </a:solidFill>
                <a:latin typeface="Arial"/>
                <a:cs typeface="Arial"/>
              </a:rPr>
              <a:t>ea </a:t>
            </a:r>
            <a:r>
              <a:rPr sz="1600" b="1" spc="-5" dirty="0">
                <a:solidFill>
                  <a:srgbClr val="006666"/>
                </a:solidFill>
                <a:latin typeface="Arial"/>
                <a:cs typeface="Arial"/>
              </a:rPr>
              <a:t>= (m + </a:t>
            </a:r>
            <a:r>
              <a:rPr sz="1600" b="1" dirty="0">
                <a:solidFill>
                  <a:srgbClr val="006666"/>
                </a:solidFill>
                <a:latin typeface="Symbol"/>
                <a:cs typeface="Symbol"/>
              </a:rPr>
              <a:t></a:t>
            </a:r>
            <a:r>
              <a:rPr sz="1600" b="1" dirty="0">
                <a:solidFill>
                  <a:srgbClr val="006666"/>
                </a:solidFill>
                <a:latin typeface="Arial"/>
                <a:cs typeface="Arial"/>
              </a:rPr>
              <a:t>) </a:t>
            </a:r>
            <a:r>
              <a:rPr sz="1600" b="1" spc="-5" dirty="0">
                <a:solidFill>
                  <a:srgbClr val="006666"/>
                </a:solidFill>
                <a:latin typeface="Symbol"/>
                <a:cs typeface="Symbol"/>
              </a:rPr>
              <a:t></a:t>
            </a:r>
            <a:r>
              <a:rPr sz="1600" b="1" spc="-5" dirty="0">
                <a:solidFill>
                  <a:srgbClr val="006666"/>
                </a:solidFill>
                <a:latin typeface="Times New Roman"/>
                <a:cs typeface="Times New Roman"/>
              </a:rPr>
              <a:t> </a:t>
            </a:r>
            <a:r>
              <a:rPr sz="1600" b="1" spc="-5" dirty="0">
                <a:solidFill>
                  <a:srgbClr val="006666"/>
                </a:solidFill>
                <a:latin typeface="Arial"/>
                <a:cs typeface="Arial"/>
              </a:rPr>
              <a:t>+ (2m + </a:t>
            </a:r>
            <a:r>
              <a:rPr sz="1600" b="1" dirty="0">
                <a:solidFill>
                  <a:srgbClr val="006666"/>
                </a:solidFill>
                <a:latin typeface="Symbol"/>
                <a:cs typeface="Symbol"/>
              </a:rPr>
              <a:t></a:t>
            </a:r>
            <a:r>
              <a:rPr sz="1600" b="1" dirty="0">
                <a:solidFill>
                  <a:srgbClr val="006666"/>
                </a:solidFill>
                <a:latin typeface="Arial"/>
                <a:cs typeface="Arial"/>
              </a:rPr>
              <a:t>) </a:t>
            </a:r>
            <a:r>
              <a:rPr sz="1600" b="1" spc="-10" dirty="0">
                <a:solidFill>
                  <a:srgbClr val="006666"/>
                </a:solidFill>
                <a:latin typeface="Arial"/>
                <a:cs typeface="Arial"/>
              </a:rPr>
              <a:t>(1- </a:t>
            </a:r>
            <a:r>
              <a:rPr sz="1600" b="1" spc="-15" dirty="0">
                <a:solidFill>
                  <a:srgbClr val="006666"/>
                </a:solidFill>
                <a:latin typeface="Symbol"/>
                <a:cs typeface="Symbol"/>
              </a:rPr>
              <a:t></a:t>
            </a:r>
            <a:r>
              <a:rPr sz="1600" b="1" spc="-15" dirty="0">
                <a:solidFill>
                  <a:srgbClr val="006666"/>
                </a:solidFill>
                <a:latin typeface="Arial"/>
                <a:cs typeface="Arial"/>
              </a:rPr>
              <a:t>) </a:t>
            </a:r>
            <a:r>
              <a:rPr sz="1600" b="1" spc="-5" dirty="0">
                <a:solidFill>
                  <a:srgbClr val="006666"/>
                </a:solidFill>
                <a:latin typeface="Arial"/>
                <a:cs typeface="Arial"/>
              </a:rPr>
              <a:t>= m </a:t>
            </a:r>
            <a:r>
              <a:rPr sz="1600" b="1" spc="-5" dirty="0">
                <a:solidFill>
                  <a:srgbClr val="006666"/>
                </a:solidFill>
                <a:latin typeface="Symbol"/>
                <a:cs typeface="Symbol"/>
              </a:rPr>
              <a:t></a:t>
            </a:r>
            <a:r>
              <a:rPr sz="1600" b="1" spc="-5" dirty="0">
                <a:solidFill>
                  <a:srgbClr val="006666"/>
                </a:solidFill>
                <a:latin typeface="Times New Roman"/>
                <a:cs typeface="Times New Roman"/>
              </a:rPr>
              <a:t> </a:t>
            </a:r>
            <a:r>
              <a:rPr sz="1600" b="1" spc="-5" dirty="0">
                <a:solidFill>
                  <a:srgbClr val="006666"/>
                </a:solidFill>
                <a:latin typeface="Arial"/>
                <a:cs typeface="Arial"/>
              </a:rPr>
              <a:t>+ </a:t>
            </a:r>
            <a:r>
              <a:rPr sz="1600" b="1" spc="-5" dirty="0">
                <a:solidFill>
                  <a:srgbClr val="006666"/>
                </a:solidFill>
                <a:latin typeface="Symbol"/>
                <a:cs typeface="Symbol"/>
              </a:rPr>
              <a:t></a:t>
            </a:r>
            <a:r>
              <a:rPr sz="1600" b="1" spc="-5" dirty="0">
                <a:solidFill>
                  <a:srgbClr val="006666"/>
                </a:solidFill>
                <a:latin typeface="Times New Roman"/>
                <a:cs typeface="Times New Roman"/>
              </a:rPr>
              <a:t> </a:t>
            </a:r>
            <a:r>
              <a:rPr sz="1600" b="1" spc="-5" dirty="0">
                <a:solidFill>
                  <a:srgbClr val="006666"/>
                </a:solidFill>
                <a:latin typeface="Arial"/>
                <a:cs typeface="Arial"/>
              </a:rPr>
              <a:t>+ 2m - 2m </a:t>
            </a:r>
            <a:r>
              <a:rPr sz="1600" b="1" spc="-5" dirty="0">
                <a:solidFill>
                  <a:srgbClr val="006666"/>
                </a:solidFill>
                <a:latin typeface="Symbol"/>
                <a:cs typeface="Symbol"/>
              </a:rPr>
              <a:t></a:t>
            </a:r>
            <a:r>
              <a:rPr sz="1600" b="1" spc="100" dirty="0">
                <a:solidFill>
                  <a:srgbClr val="006666"/>
                </a:solidFill>
                <a:latin typeface="Times New Roman"/>
                <a:cs typeface="Times New Roman"/>
              </a:rPr>
              <a:t> </a:t>
            </a:r>
            <a:r>
              <a:rPr sz="1600" b="1" spc="-5" dirty="0">
                <a:solidFill>
                  <a:srgbClr val="006666"/>
                </a:solidFill>
                <a:latin typeface="Arial"/>
                <a:cs typeface="Arial"/>
              </a:rPr>
              <a:t>+ </a:t>
            </a:r>
            <a:r>
              <a:rPr sz="1600" b="1" spc="-5" dirty="0">
                <a:solidFill>
                  <a:srgbClr val="006666"/>
                </a:solidFill>
                <a:latin typeface="Symbol"/>
                <a:cs typeface="Symbol"/>
              </a:rPr>
              <a:t></a:t>
            </a:r>
            <a:r>
              <a:rPr sz="1600" b="1" spc="-5" dirty="0">
                <a:solidFill>
                  <a:srgbClr val="006666"/>
                </a:solidFill>
                <a:latin typeface="Times New Roman"/>
                <a:cs typeface="Times New Roman"/>
              </a:rPr>
              <a:t> </a:t>
            </a:r>
            <a:r>
              <a:rPr sz="1600" b="1" spc="-5" dirty="0">
                <a:solidFill>
                  <a:srgbClr val="006666"/>
                </a:solidFill>
                <a:latin typeface="Arial"/>
                <a:cs typeface="Arial"/>
              </a:rPr>
              <a:t>- </a:t>
            </a:r>
            <a:r>
              <a:rPr sz="1600" b="1" spc="-5" dirty="0">
                <a:solidFill>
                  <a:srgbClr val="006666"/>
                </a:solidFill>
                <a:latin typeface="Symbol"/>
                <a:cs typeface="Symbol"/>
              </a:rPr>
              <a:t></a:t>
            </a:r>
            <a:r>
              <a:rPr sz="1600" b="1" spc="-5" dirty="0">
                <a:solidFill>
                  <a:srgbClr val="006666"/>
                </a:solidFill>
                <a:latin typeface="Times New Roman"/>
                <a:cs typeface="Times New Roman"/>
              </a:rPr>
              <a:t> </a:t>
            </a:r>
            <a:r>
              <a:rPr sz="1600" b="1" spc="-5" dirty="0">
                <a:solidFill>
                  <a:srgbClr val="006666"/>
                </a:solidFill>
                <a:latin typeface="Arial"/>
                <a:cs typeface="Arial"/>
              </a:rPr>
              <a:t>=</a:t>
            </a:r>
            <a:endParaRPr sz="1600">
              <a:latin typeface="Arial"/>
              <a:cs typeface="Arial"/>
            </a:endParaRPr>
          </a:p>
          <a:p>
            <a:pPr marL="76835">
              <a:lnSpc>
                <a:spcPct val="100000"/>
              </a:lnSpc>
            </a:pPr>
            <a:r>
              <a:rPr sz="1600" b="1" spc="-5" dirty="0">
                <a:solidFill>
                  <a:srgbClr val="006666"/>
                </a:solidFill>
                <a:latin typeface="Arial"/>
                <a:cs typeface="Arial"/>
              </a:rPr>
              <a:t>= 2m + </a:t>
            </a:r>
            <a:r>
              <a:rPr sz="1600" b="1" spc="-5" dirty="0">
                <a:solidFill>
                  <a:srgbClr val="006666"/>
                </a:solidFill>
                <a:latin typeface="Symbol"/>
                <a:cs typeface="Symbol"/>
              </a:rPr>
              <a:t></a:t>
            </a:r>
            <a:r>
              <a:rPr sz="1600" b="1" spc="-5" dirty="0">
                <a:solidFill>
                  <a:srgbClr val="006666"/>
                </a:solidFill>
                <a:latin typeface="Times New Roman"/>
                <a:cs typeface="Times New Roman"/>
              </a:rPr>
              <a:t> </a:t>
            </a:r>
            <a:r>
              <a:rPr sz="1600" b="1" spc="-10" dirty="0">
                <a:solidFill>
                  <a:srgbClr val="006666"/>
                </a:solidFill>
                <a:latin typeface="Arial"/>
                <a:cs typeface="Arial"/>
              </a:rPr>
              <a:t>-m</a:t>
            </a:r>
            <a:r>
              <a:rPr sz="1600" b="1" spc="120" dirty="0">
                <a:solidFill>
                  <a:srgbClr val="006666"/>
                </a:solidFill>
                <a:latin typeface="Arial"/>
                <a:cs typeface="Arial"/>
              </a:rPr>
              <a:t> </a:t>
            </a:r>
            <a:r>
              <a:rPr sz="1600" b="1" spc="-5" dirty="0">
                <a:solidFill>
                  <a:srgbClr val="006666"/>
                </a:solidFill>
                <a:latin typeface="Symbol"/>
                <a:cs typeface="Symbol"/>
              </a:rPr>
              <a:t></a:t>
            </a:r>
            <a:endParaRPr sz="1600">
              <a:latin typeface="Symbol"/>
              <a:cs typeface="Symbol"/>
            </a:endParaRP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7</a:t>
            </a: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65</a:t>
            </a:fld>
            <a:endParaRPr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3919322" cy="514350"/>
          </a:xfrm>
          <a:prstGeom prst="rect">
            <a:avLst/>
          </a:prstGeom>
        </p:spPr>
        <p:txBody>
          <a:bodyPr vert="horz" wrap="square" lIns="0" tIns="13335" rIns="0" bIns="0" rtlCol="0">
            <a:spAutoFit/>
          </a:bodyPr>
          <a:lstStyle/>
          <a:p>
            <a:pPr marL="12700">
              <a:lnSpc>
                <a:spcPct val="100000"/>
              </a:lnSpc>
              <a:spcBef>
                <a:spcPts val="105"/>
              </a:spcBef>
            </a:pPr>
            <a:r>
              <a:rPr spc="-5" dirty="0"/>
              <a:t>Memory</a:t>
            </a:r>
            <a:r>
              <a:rPr spc="-60" dirty="0"/>
              <a:t> </a:t>
            </a:r>
            <a:r>
              <a:rPr dirty="0"/>
              <a:t>protection</a:t>
            </a:r>
          </a:p>
        </p:txBody>
      </p:sp>
      <p:sp>
        <p:nvSpPr>
          <p:cNvPr id="4" name="object 4"/>
          <p:cNvSpPr/>
          <p:nvPr/>
        </p:nvSpPr>
        <p:spPr>
          <a:xfrm>
            <a:off x="854354" y="1558416"/>
            <a:ext cx="198119" cy="202691"/>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311528" y="2268982"/>
            <a:ext cx="271272" cy="280415"/>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854354" y="3539693"/>
            <a:ext cx="198119" cy="202996"/>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311528" y="3884676"/>
            <a:ext cx="271272" cy="280416"/>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1311528" y="4622291"/>
            <a:ext cx="271272" cy="280416"/>
          </a:xfrm>
          <a:prstGeom prst="rect">
            <a:avLst/>
          </a:prstGeom>
          <a:blipFill>
            <a:blip r:embed="rId4" cstate="print"/>
            <a:stretch>
              <a:fillRect/>
            </a:stretch>
          </a:blipFill>
        </p:spPr>
        <p:txBody>
          <a:bodyPr wrap="square" lIns="0" tIns="0" rIns="0" bIns="0" rtlCol="0"/>
          <a:lstStyle/>
          <a:p>
            <a:endParaRPr/>
          </a:p>
        </p:txBody>
      </p:sp>
      <p:sp>
        <p:nvSpPr>
          <p:cNvPr id="9" name="object 9"/>
          <p:cNvSpPr txBox="1"/>
          <p:nvPr/>
        </p:nvSpPr>
        <p:spPr>
          <a:xfrm>
            <a:off x="1184554" y="1403984"/>
            <a:ext cx="7105092" cy="4221669"/>
          </a:xfrm>
          <a:prstGeom prst="rect">
            <a:avLst/>
          </a:prstGeom>
        </p:spPr>
        <p:txBody>
          <a:bodyPr vert="horz" wrap="square" lIns="0" tIns="12700" rIns="0" bIns="0" rtlCol="0">
            <a:spAutoFit/>
          </a:bodyPr>
          <a:lstStyle/>
          <a:p>
            <a:pPr marL="12700" marR="118110">
              <a:lnSpc>
                <a:spcPct val="100000"/>
              </a:lnSpc>
              <a:spcBef>
                <a:spcPts val="100"/>
              </a:spcBef>
            </a:pPr>
            <a:r>
              <a:rPr sz="2400" b="1" spc="-5" dirty="0">
                <a:solidFill>
                  <a:srgbClr val="006666"/>
                </a:solidFill>
                <a:latin typeface="Arial"/>
                <a:cs typeface="Arial"/>
              </a:rPr>
              <a:t>Associates </a:t>
            </a:r>
            <a:r>
              <a:rPr sz="2400" b="1" dirty="0">
                <a:solidFill>
                  <a:srgbClr val="006666"/>
                </a:solidFill>
                <a:latin typeface="Arial"/>
                <a:cs typeface="Arial"/>
              </a:rPr>
              <a:t>various bits </a:t>
            </a:r>
            <a:r>
              <a:rPr sz="2400" b="1" spc="5" dirty="0">
                <a:solidFill>
                  <a:srgbClr val="006666"/>
                </a:solidFill>
                <a:latin typeface="Arial"/>
                <a:cs typeface="Arial"/>
              </a:rPr>
              <a:t>with </a:t>
            </a:r>
            <a:r>
              <a:rPr sz="2400" b="1" spc="-5" dirty="0">
                <a:solidFill>
                  <a:srgbClr val="006666"/>
                </a:solidFill>
                <a:latin typeface="Arial"/>
                <a:cs typeface="Arial"/>
              </a:rPr>
              <a:t>each </a:t>
            </a:r>
            <a:r>
              <a:rPr sz="2400" b="1" dirty="0">
                <a:solidFill>
                  <a:srgbClr val="006666"/>
                </a:solidFill>
                <a:latin typeface="Arial"/>
                <a:cs typeface="Arial"/>
              </a:rPr>
              <a:t>page in</a:t>
            </a:r>
            <a:r>
              <a:rPr sz="2400" b="1" spc="-135" dirty="0">
                <a:solidFill>
                  <a:srgbClr val="006666"/>
                </a:solidFill>
                <a:latin typeface="Arial"/>
                <a:cs typeface="Arial"/>
              </a:rPr>
              <a:t> </a:t>
            </a:r>
            <a:r>
              <a:rPr sz="2400" b="1" dirty="0">
                <a:solidFill>
                  <a:srgbClr val="006666"/>
                </a:solidFill>
                <a:latin typeface="Arial"/>
                <a:cs typeface="Arial"/>
              </a:rPr>
              <a:t>the  </a:t>
            </a:r>
            <a:r>
              <a:rPr sz="2400" b="1" spc="-5" dirty="0">
                <a:solidFill>
                  <a:srgbClr val="006666"/>
                </a:solidFill>
                <a:latin typeface="Arial"/>
                <a:cs typeface="Arial"/>
              </a:rPr>
              <a:t>page </a:t>
            </a:r>
            <a:r>
              <a:rPr sz="2400" b="1" dirty="0">
                <a:solidFill>
                  <a:srgbClr val="006666"/>
                </a:solidFill>
                <a:latin typeface="Arial"/>
                <a:cs typeface="Arial"/>
              </a:rPr>
              <a:t>array as in the </a:t>
            </a:r>
            <a:r>
              <a:rPr sz="2400" b="1" spc="-5" dirty="0">
                <a:solidFill>
                  <a:srgbClr val="006666"/>
                </a:solidFill>
                <a:latin typeface="Arial"/>
                <a:cs typeface="Arial"/>
              </a:rPr>
              <a:t>segment</a:t>
            </a:r>
            <a:r>
              <a:rPr sz="2400" b="1" spc="-60" dirty="0">
                <a:solidFill>
                  <a:srgbClr val="006666"/>
                </a:solidFill>
                <a:latin typeface="Arial"/>
                <a:cs typeface="Arial"/>
              </a:rPr>
              <a:t> </a:t>
            </a:r>
            <a:r>
              <a:rPr sz="2400" b="1" dirty="0">
                <a:solidFill>
                  <a:srgbClr val="006666"/>
                </a:solidFill>
                <a:latin typeface="Arial"/>
                <a:cs typeface="Arial"/>
              </a:rPr>
              <a:t>array</a:t>
            </a:r>
            <a:endParaRPr sz="2400" dirty="0">
              <a:latin typeface="Arial"/>
              <a:cs typeface="Arial"/>
            </a:endParaRPr>
          </a:p>
          <a:p>
            <a:pPr marL="413384" marR="426720">
              <a:lnSpc>
                <a:spcPct val="100000"/>
              </a:lnSpc>
              <a:spcBef>
                <a:spcPts val="525"/>
              </a:spcBef>
            </a:pPr>
            <a:r>
              <a:rPr sz="2200" spc="-5" dirty="0">
                <a:solidFill>
                  <a:srgbClr val="006666"/>
                </a:solidFill>
                <a:latin typeface="Arial"/>
                <a:cs typeface="Arial"/>
              </a:rPr>
              <a:t>E.g. valid-invalid </a:t>
            </a:r>
            <a:r>
              <a:rPr sz="2200" dirty="0">
                <a:solidFill>
                  <a:srgbClr val="006666"/>
                </a:solidFill>
                <a:latin typeface="Arial"/>
                <a:cs typeface="Arial"/>
              </a:rPr>
              <a:t>bit </a:t>
            </a:r>
            <a:r>
              <a:rPr sz="2200" spc="-5" dirty="0">
                <a:solidFill>
                  <a:srgbClr val="006666"/>
                </a:solidFill>
                <a:latin typeface="Arial"/>
                <a:cs typeface="Arial"/>
              </a:rPr>
              <a:t>indicates valid pages of the  process</a:t>
            </a:r>
            <a:r>
              <a:rPr lang="en-CA" sz="2200" spc="-5" dirty="0">
                <a:solidFill>
                  <a:srgbClr val="006666"/>
                </a:solidFill>
                <a:latin typeface="Arial"/>
                <a:cs typeface="Arial"/>
              </a:rPr>
              <a:t> (important in swapping in/out of memory)</a:t>
            </a:r>
            <a:endParaRPr sz="2200" dirty="0">
              <a:latin typeface="Arial"/>
              <a:cs typeface="Arial"/>
            </a:endParaRPr>
          </a:p>
          <a:p>
            <a:pPr>
              <a:lnSpc>
                <a:spcPct val="100000"/>
              </a:lnSpc>
              <a:spcBef>
                <a:spcPts val="10"/>
              </a:spcBef>
            </a:pPr>
            <a:endParaRPr sz="3500" dirty="0">
              <a:latin typeface="Arial"/>
              <a:cs typeface="Arial"/>
            </a:endParaRPr>
          </a:p>
          <a:p>
            <a:pPr marL="12700">
              <a:lnSpc>
                <a:spcPct val="100000"/>
              </a:lnSpc>
            </a:pPr>
            <a:r>
              <a:rPr sz="2400" b="1" dirty="0">
                <a:solidFill>
                  <a:srgbClr val="006666"/>
                </a:solidFill>
                <a:latin typeface="Arial"/>
                <a:cs typeface="Arial"/>
              </a:rPr>
              <a:t>To </a:t>
            </a:r>
            <a:r>
              <a:rPr sz="2400" b="1" spc="-5" dirty="0">
                <a:solidFill>
                  <a:srgbClr val="006666"/>
                </a:solidFill>
                <a:latin typeface="Arial"/>
                <a:cs typeface="Arial"/>
              </a:rPr>
              <a:t>check </a:t>
            </a:r>
            <a:r>
              <a:rPr sz="2400" b="1" dirty="0">
                <a:solidFill>
                  <a:srgbClr val="006666"/>
                </a:solidFill>
                <a:latin typeface="Arial"/>
                <a:cs typeface="Arial"/>
              </a:rPr>
              <a:t>if an </a:t>
            </a:r>
            <a:r>
              <a:rPr sz="2400" b="1" spc="-5" dirty="0">
                <a:solidFill>
                  <a:srgbClr val="006666"/>
                </a:solidFill>
                <a:latin typeface="Arial"/>
                <a:cs typeface="Arial"/>
              </a:rPr>
              <a:t>address </a:t>
            </a:r>
            <a:r>
              <a:rPr sz="2400" b="1" dirty="0">
                <a:solidFill>
                  <a:srgbClr val="006666"/>
                </a:solidFill>
                <a:latin typeface="Arial"/>
                <a:cs typeface="Arial"/>
              </a:rPr>
              <a:t>is</a:t>
            </a:r>
            <a:r>
              <a:rPr sz="2400" b="1" spc="-50" dirty="0">
                <a:solidFill>
                  <a:srgbClr val="006666"/>
                </a:solidFill>
                <a:latin typeface="Arial"/>
                <a:cs typeface="Arial"/>
              </a:rPr>
              <a:t> </a:t>
            </a:r>
            <a:r>
              <a:rPr sz="2400" b="1" spc="-5" dirty="0">
                <a:solidFill>
                  <a:srgbClr val="006666"/>
                </a:solidFill>
                <a:latin typeface="Arial"/>
                <a:cs typeface="Arial"/>
              </a:rPr>
              <a:t>valid</a:t>
            </a:r>
            <a:endParaRPr sz="2400" dirty="0">
              <a:latin typeface="Arial"/>
              <a:cs typeface="Arial"/>
            </a:endParaRPr>
          </a:p>
          <a:p>
            <a:pPr marL="413384" marR="266700">
              <a:lnSpc>
                <a:spcPct val="100000"/>
              </a:lnSpc>
              <a:spcBef>
                <a:spcPts val="530"/>
              </a:spcBef>
            </a:pPr>
            <a:r>
              <a:rPr sz="2200" spc="-5" dirty="0">
                <a:solidFill>
                  <a:srgbClr val="006666"/>
                </a:solidFill>
                <a:latin typeface="Arial"/>
                <a:cs typeface="Arial"/>
              </a:rPr>
              <a:t>With an array of pages having a fixed size: </a:t>
            </a:r>
            <a:r>
              <a:rPr sz="2200" dirty="0">
                <a:solidFill>
                  <a:srgbClr val="006666"/>
                </a:solidFill>
                <a:latin typeface="Arial"/>
                <a:cs typeface="Arial"/>
              </a:rPr>
              <a:t>valid-  </a:t>
            </a:r>
            <a:r>
              <a:rPr sz="2200" spc="-5" dirty="0">
                <a:solidFill>
                  <a:srgbClr val="006666"/>
                </a:solidFill>
                <a:latin typeface="Arial"/>
                <a:cs typeface="Arial"/>
              </a:rPr>
              <a:t>invalid</a:t>
            </a:r>
            <a:r>
              <a:rPr sz="2200" dirty="0">
                <a:solidFill>
                  <a:srgbClr val="006666"/>
                </a:solidFill>
                <a:latin typeface="Arial"/>
                <a:cs typeface="Arial"/>
              </a:rPr>
              <a:t> </a:t>
            </a:r>
            <a:r>
              <a:rPr sz="2200" spc="-5" dirty="0">
                <a:solidFill>
                  <a:srgbClr val="006666"/>
                </a:solidFill>
                <a:latin typeface="Arial"/>
                <a:cs typeface="Arial"/>
              </a:rPr>
              <a:t>bits</a:t>
            </a:r>
            <a:endParaRPr sz="2200" dirty="0">
              <a:latin typeface="Arial"/>
              <a:cs typeface="Arial"/>
            </a:endParaRPr>
          </a:p>
          <a:p>
            <a:pPr marL="413384" marR="5080">
              <a:lnSpc>
                <a:spcPct val="100000"/>
              </a:lnSpc>
              <a:spcBef>
                <a:spcPts val="525"/>
              </a:spcBef>
            </a:pPr>
            <a:r>
              <a:rPr sz="2200" spc="-5" dirty="0">
                <a:solidFill>
                  <a:srgbClr val="006666"/>
                </a:solidFill>
                <a:latin typeface="Arial"/>
                <a:cs typeface="Arial"/>
              </a:rPr>
              <a:t>With an array of pages having a variable </a:t>
            </a:r>
            <a:r>
              <a:rPr sz="2200" dirty="0">
                <a:solidFill>
                  <a:srgbClr val="006666"/>
                </a:solidFill>
                <a:latin typeface="Arial"/>
                <a:cs typeface="Arial"/>
              </a:rPr>
              <a:t>size </a:t>
            </a:r>
            <a:r>
              <a:rPr sz="2200" spc="-5" dirty="0">
                <a:solidFill>
                  <a:srgbClr val="006666"/>
                </a:solidFill>
                <a:latin typeface="Arial"/>
                <a:cs typeface="Arial"/>
              </a:rPr>
              <a:t>(only  the valid pages of the process): Compare the page  # with the PTLR register </a:t>
            </a:r>
            <a:r>
              <a:rPr sz="2200" dirty="0">
                <a:solidFill>
                  <a:srgbClr val="006666"/>
                </a:solidFill>
                <a:latin typeface="Arial"/>
                <a:cs typeface="Arial"/>
              </a:rPr>
              <a:t>(page-table </a:t>
            </a:r>
            <a:r>
              <a:rPr sz="2200" spc="-5" dirty="0">
                <a:solidFill>
                  <a:srgbClr val="006666"/>
                </a:solidFill>
                <a:latin typeface="Arial"/>
                <a:cs typeface="Arial"/>
              </a:rPr>
              <a:t>length register)</a:t>
            </a:r>
            <a:endParaRPr sz="2200" dirty="0">
              <a:latin typeface="Arial"/>
              <a:cs typeface="Arial"/>
            </a:endParaRPr>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7</a:t>
            </a: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66</a:t>
            </a:fld>
            <a:endParaRPr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001979" y="86106"/>
            <a:ext cx="5835650" cy="513715"/>
          </a:xfrm>
          <a:prstGeom prst="rect">
            <a:avLst/>
          </a:prstGeom>
        </p:spPr>
        <p:txBody>
          <a:bodyPr vert="horz" wrap="square" lIns="0" tIns="12700" rIns="0" bIns="0" rtlCol="0">
            <a:spAutoFit/>
          </a:bodyPr>
          <a:lstStyle/>
          <a:p>
            <a:pPr marL="12700">
              <a:lnSpc>
                <a:spcPct val="100000"/>
              </a:lnSpc>
              <a:spcBef>
                <a:spcPts val="100"/>
              </a:spcBef>
            </a:pPr>
            <a:r>
              <a:rPr dirty="0"/>
              <a:t>Bit </a:t>
            </a:r>
            <a:r>
              <a:rPr spc="-5" dirty="0"/>
              <a:t>Valid-Invalid </a:t>
            </a:r>
            <a:r>
              <a:rPr dirty="0"/>
              <a:t>(vi) </a:t>
            </a:r>
            <a:r>
              <a:rPr spc="-5" dirty="0"/>
              <a:t>in </a:t>
            </a:r>
            <a:r>
              <a:rPr dirty="0"/>
              <a:t>the page</a:t>
            </a:r>
            <a:r>
              <a:rPr spc="-110" dirty="0"/>
              <a:t> </a:t>
            </a:r>
            <a:r>
              <a:rPr dirty="0"/>
              <a:t>table</a:t>
            </a:r>
          </a:p>
        </p:txBody>
      </p:sp>
      <p:grpSp>
        <p:nvGrpSpPr>
          <p:cNvPr id="7" name="object 7"/>
          <p:cNvGrpSpPr/>
          <p:nvPr/>
        </p:nvGrpSpPr>
        <p:grpSpPr>
          <a:xfrm>
            <a:off x="1757172" y="1339850"/>
            <a:ext cx="5777865" cy="5022850"/>
            <a:chOff x="1757172" y="1339850"/>
            <a:chExt cx="5777865" cy="5022850"/>
          </a:xfrm>
        </p:grpSpPr>
        <p:sp>
          <p:nvSpPr>
            <p:cNvPr id="8" name="object 8"/>
            <p:cNvSpPr/>
            <p:nvPr/>
          </p:nvSpPr>
          <p:spPr>
            <a:xfrm>
              <a:off x="1795272" y="1377696"/>
              <a:ext cx="5701283" cy="4946904"/>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1757172" y="1339849"/>
              <a:ext cx="5777865" cy="5022850"/>
            </a:xfrm>
            <a:custGeom>
              <a:avLst/>
              <a:gdLst/>
              <a:ahLst/>
              <a:cxnLst/>
              <a:rect l="l" t="t" r="r" b="b"/>
              <a:pathLst>
                <a:path w="5777865" h="5022850">
                  <a:moveTo>
                    <a:pt x="5752084" y="25400"/>
                  </a:moveTo>
                  <a:lnTo>
                    <a:pt x="5739384" y="25400"/>
                  </a:lnTo>
                  <a:lnTo>
                    <a:pt x="5739384" y="38100"/>
                  </a:lnTo>
                  <a:lnTo>
                    <a:pt x="5739384" y="4984750"/>
                  </a:lnTo>
                  <a:lnTo>
                    <a:pt x="38100" y="4984750"/>
                  </a:lnTo>
                  <a:lnTo>
                    <a:pt x="38100" y="38100"/>
                  </a:lnTo>
                  <a:lnTo>
                    <a:pt x="5739384" y="38100"/>
                  </a:lnTo>
                  <a:lnTo>
                    <a:pt x="5739384" y="25400"/>
                  </a:lnTo>
                  <a:lnTo>
                    <a:pt x="25400" y="25400"/>
                  </a:lnTo>
                  <a:lnTo>
                    <a:pt x="25400" y="38100"/>
                  </a:lnTo>
                  <a:lnTo>
                    <a:pt x="25400" y="4984750"/>
                  </a:lnTo>
                  <a:lnTo>
                    <a:pt x="25400" y="4997450"/>
                  </a:lnTo>
                  <a:lnTo>
                    <a:pt x="5752084" y="4997450"/>
                  </a:lnTo>
                  <a:lnTo>
                    <a:pt x="5752084" y="4984750"/>
                  </a:lnTo>
                  <a:lnTo>
                    <a:pt x="5752084" y="38100"/>
                  </a:lnTo>
                  <a:lnTo>
                    <a:pt x="5752084" y="37846"/>
                  </a:lnTo>
                  <a:lnTo>
                    <a:pt x="5752084" y="25400"/>
                  </a:lnTo>
                  <a:close/>
                </a:path>
                <a:path w="5777865" h="5022850">
                  <a:moveTo>
                    <a:pt x="5777484" y="0"/>
                  </a:moveTo>
                  <a:lnTo>
                    <a:pt x="5764784" y="0"/>
                  </a:lnTo>
                  <a:lnTo>
                    <a:pt x="5764784" y="12700"/>
                  </a:lnTo>
                  <a:lnTo>
                    <a:pt x="5764784" y="5010150"/>
                  </a:lnTo>
                  <a:lnTo>
                    <a:pt x="12700" y="5010150"/>
                  </a:lnTo>
                  <a:lnTo>
                    <a:pt x="12700" y="12700"/>
                  </a:lnTo>
                  <a:lnTo>
                    <a:pt x="5764784" y="12700"/>
                  </a:lnTo>
                  <a:lnTo>
                    <a:pt x="5764784" y="0"/>
                  </a:lnTo>
                  <a:lnTo>
                    <a:pt x="0" y="0"/>
                  </a:lnTo>
                  <a:lnTo>
                    <a:pt x="0" y="12700"/>
                  </a:lnTo>
                  <a:lnTo>
                    <a:pt x="0" y="5010150"/>
                  </a:lnTo>
                  <a:lnTo>
                    <a:pt x="0" y="5022850"/>
                  </a:lnTo>
                  <a:lnTo>
                    <a:pt x="5777484" y="5022850"/>
                  </a:lnTo>
                  <a:lnTo>
                    <a:pt x="5777484" y="5010150"/>
                  </a:lnTo>
                  <a:lnTo>
                    <a:pt x="5777484" y="12700"/>
                  </a:lnTo>
                  <a:lnTo>
                    <a:pt x="5777484" y="12446"/>
                  </a:lnTo>
                  <a:lnTo>
                    <a:pt x="5777484" y="0"/>
                  </a:lnTo>
                  <a:close/>
                </a:path>
              </a:pathLst>
            </a:custGeom>
            <a:solidFill>
              <a:srgbClr val="CC6600"/>
            </a:solidFill>
          </p:spPr>
          <p:txBody>
            <a:bodyPr wrap="square" lIns="0" tIns="0" rIns="0" bIns="0" rtlCol="0"/>
            <a:lstStyle/>
            <a:p>
              <a:endParaRPr/>
            </a:p>
          </p:txBody>
        </p:sp>
      </p:gr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7</a:t>
            </a: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67</a:t>
            </a:fld>
            <a:endParaRPr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a:spLocks noGrp="1"/>
          </p:cNvSpPr>
          <p:nvPr>
            <p:ph type="title"/>
          </p:nvPr>
        </p:nvSpPr>
        <p:spPr>
          <a:xfrm>
            <a:off x="536548" y="224155"/>
            <a:ext cx="8455051" cy="812800"/>
          </a:xfrm>
          <a:prstGeom prst="rect">
            <a:avLst/>
          </a:prstGeom>
        </p:spPr>
        <p:txBody>
          <a:bodyPr vert="horz" wrap="square" lIns="0" tIns="12700" rIns="0" bIns="0" rtlCol="0">
            <a:spAutoFit/>
          </a:bodyPr>
          <a:lstStyle/>
          <a:p>
            <a:pPr marL="12700">
              <a:lnSpc>
                <a:spcPts val="3340"/>
              </a:lnSpc>
              <a:spcBef>
                <a:spcPts val="100"/>
              </a:spcBef>
            </a:pPr>
            <a:r>
              <a:rPr dirty="0"/>
              <a:t>Sharing</a:t>
            </a:r>
            <a:r>
              <a:rPr spc="-35" dirty="0"/>
              <a:t> </a:t>
            </a:r>
            <a:r>
              <a:rPr dirty="0"/>
              <a:t>pages:</a:t>
            </a:r>
          </a:p>
          <a:p>
            <a:pPr marL="12700">
              <a:lnSpc>
                <a:spcPts val="2860"/>
              </a:lnSpc>
            </a:pPr>
            <a:r>
              <a:rPr sz="2800" spc="-5" dirty="0"/>
              <a:t>3 </a:t>
            </a:r>
            <a:r>
              <a:rPr sz="2400" spc="-5" dirty="0"/>
              <a:t>proc. sharing an editor, on </a:t>
            </a:r>
            <a:r>
              <a:rPr sz="2400" dirty="0"/>
              <a:t>private data for </a:t>
            </a:r>
            <a:r>
              <a:rPr sz="2400" spc="-5" dirty="0"/>
              <a:t>each</a:t>
            </a:r>
            <a:r>
              <a:rPr sz="2400" spc="65" dirty="0"/>
              <a:t> </a:t>
            </a:r>
            <a:r>
              <a:rPr sz="2400" dirty="0"/>
              <a:t>proc</a:t>
            </a:r>
            <a:r>
              <a:rPr lang="en-CA" sz="2400" dirty="0" err="1"/>
              <a:t>ess</a:t>
            </a:r>
            <a:endParaRPr sz="2400" dirty="0"/>
          </a:p>
        </p:txBody>
      </p:sp>
      <p:grpSp>
        <p:nvGrpSpPr>
          <p:cNvPr id="11" name="object 11"/>
          <p:cNvGrpSpPr/>
          <p:nvPr/>
        </p:nvGrpSpPr>
        <p:grpSpPr>
          <a:xfrm>
            <a:off x="1941576" y="1088389"/>
            <a:ext cx="5594985" cy="5589270"/>
            <a:chOff x="1941576" y="1088389"/>
            <a:chExt cx="5594985" cy="5589270"/>
          </a:xfrm>
        </p:grpSpPr>
        <p:sp>
          <p:nvSpPr>
            <p:cNvPr id="12" name="object 12"/>
            <p:cNvSpPr/>
            <p:nvPr/>
          </p:nvSpPr>
          <p:spPr>
            <a:xfrm>
              <a:off x="1979676" y="1126235"/>
              <a:ext cx="5518404" cy="5513832"/>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1941576" y="1088389"/>
              <a:ext cx="5594985" cy="5589270"/>
            </a:xfrm>
            <a:custGeom>
              <a:avLst/>
              <a:gdLst/>
              <a:ahLst/>
              <a:cxnLst/>
              <a:rect l="l" t="t" r="r" b="b"/>
              <a:pathLst>
                <a:path w="5594984" h="5589270">
                  <a:moveTo>
                    <a:pt x="5569204" y="25400"/>
                  </a:moveTo>
                  <a:lnTo>
                    <a:pt x="5556504" y="25400"/>
                  </a:lnTo>
                  <a:lnTo>
                    <a:pt x="5556504" y="38100"/>
                  </a:lnTo>
                  <a:lnTo>
                    <a:pt x="5556504" y="5551170"/>
                  </a:lnTo>
                  <a:lnTo>
                    <a:pt x="38100" y="5551170"/>
                  </a:lnTo>
                  <a:lnTo>
                    <a:pt x="38100" y="38100"/>
                  </a:lnTo>
                  <a:lnTo>
                    <a:pt x="5556504" y="38100"/>
                  </a:lnTo>
                  <a:lnTo>
                    <a:pt x="5556504" y="25400"/>
                  </a:lnTo>
                  <a:lnTo>
                    <a:pt x="25400" y="25400"/>
                  </a:lnTo>
                  <a:lnTo>
                    <a:pt x="25400" y="38100"/>
                  </a:lnTo>
                  <a:lnTo>
                    <a:pt x="25400" y="5551170"/>
                  </a:lnTo>
                  <a:lnTo>
                    <a:pt x="25400" y="5563870"/>
                  </a:lnTo>
                  <a:lnTo>
                    <a:pt x="5569204" y="5563870"/>
                  </a:lnTo>
                  <a:lnTo>
                    <a:pt x="5569204" y="5551678"/>
                  </a:lnTo>
                  <a:lnTo>
                    <a:pt x="5569204" y="5551170"/>
                  </a:lnTo>
                  <a:lnTo>
                    <a:pt x="5569204" y="38100"/>
                  </a:lnTo>
                  <a:lnTo>
                    <a:pt x="5569204" y="37846"/>
                  </a:lnTo>
                  <a:lnTo>
                    <a:pt x="5569204" y="25400"/>
                  </a:lnTo>
                  <a:close/>
                </a:path>
                <a:path w="5594984" h="5589270">
                  <a:moveTo>
                    <a:pt x="5594604" y="0"/>
                  </a:moveTo>
                  <a:lnTo>
                    <a:pt x="5581904" y="0"/>
                  </a:lnTo>
                  <a:lnTo>
                    <a:pt x="5581904" y="12700"/>
                  </a:lnTo>
                  <a:lnTo>
                    <a:pt x="5581904" y="5576570"/>
                  </a:lnTo>
                  <a:lnTo>
                    <a:pt x="12700" y="5576570"/>
                  </a:lnTo>
                  <a:lnTo>
                    <a:pt x="12700" y="12700"/>
                  </a:lnTo>
                  <a:lnTo>
                    <a:pt x="5581904" y="12700"/>
                  </a:lnTo>
                  <a:lnTo>
                    <a:pt x="5581904" y="0"/>
                  </a:lnTo>
                  <a:lnTo>
                    <a:pt x="0" y="0"/>
                  </a:lnTo>
                  <a:lnTo>
                    <a:pt x="0" y="12700"/>
                  </a:lnTo>
                  <a:lnTo>
                    <a:pt x="0" y="5576570"/>
                  </a:lnTo>
                  <a:lnTo>
                    <a:pt x="0" y="5589270"/>
                  </a:lnTo>
                  <a:lnTo>
                    <a:pt x="5594604" y="5589270"/>
                  </a:lnTo>
                  <a:lnTo>
                    <a:pt x="5594604" y="5577078"/>
                  </a:lnTo>
                  <a:lnTo>
                    <a:pt x="5594604" y="5576570"/>
                  </a:lnTo>
                  <a:lnTo>
                    <a:pt x="5594604" y="12700"/>
                  </a:lnTo>
                  <a:lnTo>
                    <a:pt x="5594604" y="12446"/>
                  </a:lnTo>
                  <a:lnTo>
                    <a:pt x="5594604" y="0"/>
                  </a:lnTo>
                  <a:close/>
                </a:path>
              </a:pathLst>
            </a:custGeom>
            <a:solidFill>
              <a:srgbClr val="CC6600"/>
            </a:solidFill>
          </p:spPr>
          <p:txBody>
            <a:bodyPr wrap="square" lIns="0" tIns="0" rIns="0" bIns="0" rtlCol="0"/>
            <a:lstStyle/>
            <a:p>
              <a:endParaRPr/>
            </a:p>
          </p:txBody>
        </p:sp>
      </p:gr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7</a:t>
            </a:r>
          </a:p>
        </p:txBody>
      </p:sp>
      <p:sp>
        <p:nvSpPr>
          <p:cNvPr id="15" name="object 15"/>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68</a:t>
            </a:fld>
            <a:endParaRPr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5138522" cy="514350"/>
          </a:xfrm>
          <a:prstGeom prst="rect">
            <a:avLst/>
          </a:prstGeom>
        </p:spPr>
        <p:txBody>
          <a:bodyPr vert="horz" wrap="square" lIns="0" tIns="13335" rIns="0" bIns="0" rtlCol="0">
            <a:spAutoFit/>
          </a:bodyPr>
          <a:lstStyle/>
          <a:p>
            <a:pPr marL="12700">
              <a:lnSpc>
                <a:spcPct val="100000"/>
              </a:lnSpc>
              <a:spcBef>
                <a:spcPts val="105"/>
              </a:spcBef>
            </a:pPr>
            <a:r>
              <a:rPr dirty="0"/>
              <a:t>Structure of page</a:t>
            </a:r>
            <a:r>
              <a:rPr spc="-95" dirty="0"/>
              <a:t> </a:t>
            </a:r>
            <a:r>
              <a:rPr dirty="0"/>
              <a:t>tables</a:t>
            </a:r>
          </a:p>
        </p:txBody>
      </p:sp>
      <p:sp>
        <p:nvSpPr>
          <p:cNvPr id="4" name="object 4"/>
          <p:cNvSpPr/>
          <p:nvPr/>
        </p:nvSpPr>
        <p:spPr>
          <a:xfrm>
            <a:off x="1311528" y="1984832"/>
            <a:ext cx="320040" cy="331012"/>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311528" y="2857245"/>
            <a:ext cx="320040" cy="330708"/>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854354" y="3439109"/>
            <a:ext cx="228600" cy="238048"/>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816254" y="1317121"/>
            <a:ext cx="6828790" cy="2397125"/>
          </a:xfrm>
          <a:prstGeom prst="rect">
            <a:avLst/>
          </a:prstGeom>
        </p:spPr>
        <p:txBody>
          <a:bodyPr vert="horz" wrap="square" lIns="0" tIns="97155" rIns="0" bIns="0" rtlCol="0">
            <a:spAutoFit/>
          </a:bodyPr>
          <a:lstStyle/>
          <a:p>
            <a:pPr marL="38100">
              <a:lnSpc>
                <a:spcPct val="100000"/>
              </a:lnSpc>
              <a:spcBef>
                <a:spcPts val="765"/>
              </a:spcBef>
            </a:pPr>
            <a:r>
              <a:rPr sz="2800" b="1" spc="-5" dirty="0">
                <a:solidFill>
                  <a:srgbClr val="006666"/>
                </a:solidFill>
                <a:latin typeface="Arial"/>
                <a:cs typeface="Arial"/>
              </a:rPr>
              <a:t>How long can an a page table</a:t>
            </a:r>
            <a:r>
              <a:rPr sz="2800" b="1" spc="65" dirty="0">
                <a:solidFill>
                  <a:srgbClr val="006666"/>
                </a:solidFill>
                <a:latin typeface="Arial"/>
                <a:cs typeface="Arial"/>
              </a:rPr>
              <a:t> </a:t>
            </a:r>
            <a:r>
              <a:rPr sz="2800" b="1" spc="-5" dirty="0">
                <a:solidFill>
                  <a:srgbClr val="006666"/>
                </a:solidFill>
                <a:latin typeface="Arial"/>
                <a:cs typeface="Arial"/>
              </a:rPr>
              <a:t>be?</a:t>
            </a:r>
            <a:endParaRPr sz="2800">
              <a:latin typeface="Arial"/>
              <a:cs typeface="Arial"/>
            </a:endParaRPr>
          </a:p>
          <a:p>
            <a:pPr marL="781685" marR="30480">
              <a:lnSpc>
                <a:spcPct val="100000"/>
              </a:lnSpc>
              <a:spcBef>
                <a:spcPts val="635"/>
              </a:spcBef>
            </a:pPr>
            <a:r>
              <a:rPr sz="2600" dirty="0">
                <a:solidFill>
                  <a:srgbClr val="006666"/>
                </a:solidFill>
                <a:latin typeface="Arial"/>
                <a:cs typeface="Arial"/>
              </a:rPr>
              <a:t>32-bit Addresses, page of 4 kbytes -&gt;</a:t>
            </a:r>
            <a:r>
              <a:rPr sz="2600" spc="-45" dirty="0">
                <a:solidFill>
                  <a:srgbClr val="006666"/>
                </a:solidFill>
                <a:latin typeface="Arial"/>
                <a:cs typeface="Arial"/>
              </a:rPr>
              <a:t> </a:t>
            </a:r>
            <a:r>
              <a:rPr sz="2600" spc="5" dirty="0">
                <a:solidFill>
                  <a:srgbClr val="006666"/>
                </a:solidFill>
                <a:latin typeface="Arial"/>
                <a:cs typeface="Arial"/>
              </a:rPr>
              <a:t>2</a:t>
            </a:r>
            <a:r>
              <a:rPr sz="2550" spc="7" baseline="26143" dirty="0">
                <a:solidFill>
                  <a:srgbClr val="006666"/>
                </a:solidFill>
                <a:latin typeface="Arial"/>
                <a:cs typeface="Arial"/>
              </a:rPr>
              <a:t>20 </a:t>
            </a:r>
            <a:r>
              <a:rPr sz="1700" spc="5" dirty="0">
                <a:solidFill>
                  <a:srgbClr val="006666"/>
                </a:solidFill>
                <a:latin typeface="Arial"/>
                <a:cs typeface="Arial"/>
              </a:rPr>
              <a:t> </a:t>
            </a:r>
            <a:r>
              <a:rPr sz="2600" dirty="0">
                <a:solidFill>
                  <a:srgbClr val="006666"/>
                </a:solidFill>
                <a:latin typeface="Arial"/>
                <a:cs typeface="Arial"/>
              </a:rPr>
              <a:t>pages = 1M page</a:t>
            </a:r>
            <a:r>
              <a:rPr sz="2600" spc="-25" dirty="0">
                <a:solidFill>
                  <a:srgbClr val="006666"/>
                </a:solidFill>
                <a:latin typeface="Arial"/>
                <a:cs typeface="Arial"/>
              </a:rPr>
              <a:t> </a:t>
            </a:r>
            <a:r>
              <a:rPr sz="2600" dirty="0">
                <a:solidFill>
                  <a:srgbClr val="006666"/>
                </a:solidFill>
                <a:latin typeface="Arial"/>
                <a:cs typeface="Arial"/>
              </a:rPr>
              <a:t>entries!</a:t>
            </a:r>
            <a:endParaRPr sz="2600">
              <a:latin typeface="Arial"/>
              <a:cs typeface="Arial"/>
            </a:endParaRPr>
          </a:p>
          <a:p>
            <a:pPr marL="781685">
              <a:lnSpc>
                <a:spcPct val="100000"/>
              </a:lnSpc>
              <a:spcBef>
                <a:spcPts val="625"/>
              </a:spcBef>
            </a:pPr>
            <a:r>
              <a:rPr sz="2600" dirty="0">
                <a:solidFill>
                  <a:srgbClr val="006666"/>
                </a:solidFill>
                <a:latin typeface="Arial"/>
                <a:cs typeface="Arial"/>
              </a:rPr>
              <a:t>Oh</a:t>
            </a:r>
            <a:r>
              <a:rPr sz="2600" spc="-5" dirty="0">
                <a:solidFill>
                  <a:srgbClr val="006666"/>
                </a:solidFill>
                <a:latin typeface="Arial"/>
                <a:cs typeface="Arial"/>
              </a:rPr>
              <a:t> </a:t>
            </a:r>
            <a:r>
              <a:rPr sz="2600" dirty="0">
                <a:solidFill>
                  <a:srgbClr val="006666"/>
                </a:solidFill>
                <a:latin typeface="Arial"/>
                <a:cs typeface="Arial"/>
              </a:rPr>
              <a:t>my!</a:t>
            </a:r>
            <a:endParaRPr sz="2600">
              <a:latin typeface="Arial"/>
              <a:cs typeface="Arial"/>
            </a:endParaRPr>
          </a:p>
          <a:p>
            <a:pPr marL="381000">
              <a:lnSpc>
                <a:spcPct val="100000"/>
              </a:lnSpc>
              <a:spcBef>
                <a:spcPts val="665"/>
              </a:spcBef>
            </a:pPr>
            <a:r>
              <a:rPr sz="2800" b="1" spc="-5" dirty="0">
                <a:solidFill>
                  <a:srgbClr val="006666"/>
                </a:solidFill>
                <a:latin typeface="Arial"/>
                <a:cs typeface="Arial"/>
              </a:rPr>
              <a:t>Hierarchical page</a:t>
            </a:r>
            <a:r>
              <a:rPr sz="2800" b="1" spc="25" dirty="0">
                <a:solidFill>
                  <a:srgbClr val="006666"/>
                </a:solidFill>
                <a:latin typeface="Arial"/>
                <a:cs typeface="Arial"/>
              </a:rPr>
              <a:t> </a:t>
            </a:r>
            <a:r>
              <a:rPr sz="2800" b="1" spc="-5" dirty="0">
                <a:solidFill>
                  <a:srgbClr val="006666"/>
                </a:solidFill>
                <a:latin typeface="Arial"/>
                <a:cs typeface="Arial"/>
              </a:rPr>
              <a:t>table</a:t>
            </a:r>
            <a:endParaRPr sz="2800">
              <a:latin typeface="Arial"/>
              <a:cs typeface="Arial"/>
            </a:endParaRPr>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7</a:t>
            </a: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69</a:t>
            </a:fld>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ED81B2-979B-0F1C-4B17-F474FFD044BC}"/>
              </a:ext>
            </a:extLst>
          </p:cNvPr>
          <p:cNvPicPr>
            <a:picLocks noChangeAspect="1"/>
          </p:cNvPicPr>
          <p:nvPr/>
        </p:nvPicPr>
        <p:blipFill>
          <a:blip r:embed="rId3"/>
          <a:stretch>
            <a:fillRect/>
          </a:stretch>
        </p:blipFill>
        <p:spPr>
          <a:xfrm>
            <a:off x="228600" y="1219200"/>
            <a:ext cx="9144000" cy="4820020"/>
          </a:xfrm>
          <a:prstGeom prst="rect">
            <a:avLst/>
          </a:prstGeom>
        </p:spPr>
      </p:pic>
    </p:spTree>
    <p:extLst>
      <p:ext uri="{BB962C8B-B14F-4D97-AF65-F5344CB8AC3E}">
        <p14:creationId xmlns:p14="http://schemas.microsoft.com/office/powerpoint/2010/main" val="153274371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8680" y="190500"/>
            <a:ext cx="6875780" cy="6413500"/>
            <a:chOff x="868680" y="190500"/>
            <a:chExt cx="6875780" cy="6413500"/>
          </a:xfrm>
        </p:grpSpPr>
        <p:sp>
          <p:nvSpPr>
            <p:cNvPr id="3" name="object 3"/>
            <p:cNvSpPr/>
            <p:nvPr/>
          </p:nvSpPr>
          <p:spPr>
            <a:xfrm>
              <a:off x="2177796" y="1196339"/>
              <a:ext cx="5106924" cy="536905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2139696" y="1158239"/>
              <a:ext cx="5183505" cy="5445760"/>
            </a:xfrm>
            <a:custGeom>
              <a:avLst/>
              <a:gdLst/>
              <a:ahLst/>
              <a:cxnLst/>
              <a:rect l="l" t="t" r="r" b="b"/>
              <a:pathLst>
                <a:path w="5183505" h="5445759">
                  <a:moveTo>
                    <a:pt x="5157724" y="25400"/>
                  </a:moveTo>
                  <a:lnTo>
                    <a:pt x="25400" y="25400"/>
                  </a:lnTo>
                  <a:lnTo>
                    <a:pt x="25400" y="38100"/>
                  </a:lnTo>
                  <a:lnTo>
                    <a:pt x="25400" y="5407660"/>
                  </a:lnTo>
                  <a:lnTo>
                    <a:pt x="25400" y="5420360"/>
                  </a:lnTo>
                  <a:lnTo>
                    <a:pt x="5157724" y="5420360"/>
                  </a:lnTo>
                  <a:lnTo>
                    <a:pt x="5157724" y="5407660"/>
                  </a:lnTo>
                  <a:lnTo>
                    <a:pt x="38100" y="5407660"/>
                  </a:lnTo>
                  <a:lnTo>
                    <a:pt x="38100" y="38100"/>
                  </a:lnTo>
                  <a:lnTo>
                    <a:pt x="5145024" y="38100"/>
                  </a:lnTo>
                  <a:lnTo>
                    <a:pt x="5145024" y="5407152"/>
                  </a:lnTo>
                  <a:lnTo>
                    <a:pt x="5157724" y="5407152"/>
                  </a:lnTo>
                  <a:lnTo>
                    <a:pt x="5157724" y="38100"/>
                  </a:lnTo>
                  <a:lnTo>
                    <a:pt x="5157724" y="25400"/>
                  </a:lnTo>
                  <a:close/>
                </a:path>
                <a:path w="5183505" h="5445759">
                  <a:moveTo>
                    <a:pt x="5183124" y="0"/>
                  </a:moveTo>
                  <a:lnTo>
                    <a:pt x="0" y="0"/>
                  </a:lnTo>
                  <a:lnTo>
                    <a:pt x="0" y="12700"/>
                  </a:lnTo>
                  <a:lnTo>
                    <a:pt x="0" y="5433060"/>
                  </a:lnTo>
                  <a:lnTo>
                    <a:pt x="0" y="5445760"/>
                  </a:lnTo>
                  <a:lnTo>
                    <a:pt x="5183124" y="5445760"/>
                  </a:lnTo>
                  <a:lnTo>
                    <a:pt x="5183124" y="5433060"/>
                  </a:lnTo>
                  <a:lnTo>
                    <a:pt x="12700" y="5433060"/>
                  </a:lnTo>
                  <a:lnTo>
                    <a:pt x="12700" y="12700"/>
                  </a:lnTo>
                  <a:lnTo>
                    <a:pt x="5170424" y="12700"/>
                  </a:lnTo>
                  <a:lnTo>
                    <a:pt x="5170424" y="5432552"/>
                  </a:lnTo>
                  <a:lnTo>
                    <a:pt x="5183124" y="5432552"/>
                  </a:lnTo>
                  <a:lnTo>
                    <a:pt x="5183124" y="12700"/>
                  </a:lnTo>
                  <a:lnTo>
                    <a:pt x="5183124" y="0"/>
                  </a:lnTo>
                  <a:close/>
                </a:path>
              </a:pathLst>
            </a:custGeom>
            <a:solidFill>
              <a:srgbClr val="CC6600"/>
            </a:solidFill>
          </p:spPr>
          <p:txBody>
            <a:bodyPr wrap="square" lIns="0" tIns="0" rIns="0" bIns="0" rtlCol="0"/>
            <a:lstStyle/>
            <a:p>
              <a:endParaRPr/>
            </a:p>
          </p:txBody>
        </p:sp>
        <p:sp>
          <p:nvSpPr>
            <p:cNvPr id="5" name="object 5"/>
            <p:cNvSpPr/>
            <p:nvPr/>
          </p:nvSpPr>
          <p:spPr>
            <a:xfrm>
              <a:off x="868680" y="190500"/>
              <a:ext cx="1201674" cy="899922"/>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1536192" y="190500"/>
              <a:ext cx="645414" cy="899922"/>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1647444" y="190500"/>
              <a:ext cx="5165598" cy="899922"/>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975360" y="758939"/>
              <a:ext cx="6768846" cy="526554"/>
            </a:xfrm>
            <a:prstGeom prst="rect">
              <a:avLst/>
            </a:prstGeom>
            <a:blipFill>
              <a:blip r:embed="rId7" cstate="print"/>
              <a:stretch>
                <a:fillRect/>
              </a:stretch>
            </a:blipFill>
          </p:spPr>
          <p:txBody>
            <a:bodyPr wrap="square" lIns="0" tIns="0" rIns="0" bIns="0" rtlCol="0"/>
            <a:lstStyle/>
            <a:p>
              <a:endParaRPr/>
            </a:p>
          </p:txBody>
        </p:sp>
      </p:gr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7</a:t>
            </a: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70</a:t>
            </a:fld>
            <a:endParaRPr dirty="0"/>
          </a:p>
        </p:txBody>
      </p:sp>
      <p:sp>
        <p:nvSpPr>
          <p:cNvPr id="10" name="object 10"/>
          <p:cNvSpPr txBox="1"/>
          <p:nvPr/>
        </p:nvSpPr>
        <p:spPr>
          <a:xfrm>
            <a:off x="2418969" y="5043042"/>
            <a:ext cx="1043305" cy="391160"/>
          </a:xfrm>
          <a:prstGeom prst="rect">
            <a:avLst/>
          </a:prstGeom>
        </p:spPr>
        <p:txBody>
          <a:bodyPr vert="horz" wrap="square" lIns="0" tIns="12700" rIns="0" bIns="0" rtlCol="0">
            <a:spAutoFit/>
          </a:bodyPr>
          <a:lstStyle/>
          <a:p>
            <a:pPr marL="12700" marR="5080">
              <a:lnSpc>
                <a:spcPct val="100000"/>
              </a:lnSpc>
              <a:spcBef>
                <a:spcPts val="100"/>
              </a:spcBef>
            </a:pPr>
            <a:r>
              <a:rPr sz="1200" spc="-5" dirty="0">
                <a:solidFill>
                  <a:srgbClr val="009999"/>
                </a:solidFill>
                <a:latin typeface="Times New Roman"/>
                <a:cs typeface="Times New Roman"/>
              </a:rPr>
              <a:t>page </a:t>
            </a:r>
            <a:r>
              <a:rPr sz="1200" dirty="0">
                <a:solidFill>
                  <a:srgbClr val="009999"/>
                </a:solidFill>
                <a:latin typeface="Times New Roman"/>
                <a:cs typeface="Times New Roman"/>
              </a:rPr>
              <a:t>table of</a:t>
            </a:r>
            <a:r>
              <a:rPr sz="1200" spc="-45" dirty="0">
                <a:solidFill>
                  <a:srgbClr val="009999"/>
                </a:solidFill>
                <a:latin typeface="Times New Roman"/>
                <a:cs typeface="Times New Roman"/>
              </a:rPr>
              <a:t> </a:t>
            </a:r>
            <a:r>
              <a:rPr sz="1200" dirty="0">
                <a:solidFill>
                  <a:srgbClr val="009999"/>
                </a:solidFill>
                <a:latin typeface="Times New Roman"/>
                <a:cs typeface="Times New Roman"/>
              </a:rPr>
              <a:t>the  </a:t>
            </a:r>
            <a:r>
              <a:rPr sz="1200" spc="-5" dirty="0">
                <a:solidFill>
                  <a:srgbClr val="009999"/>
                </a:solidFill>
                <a:latin typeface="Times New Roman"/>
                <a:cs typeface="Times New Roman"/>
              </a:rPr>
              <a:t>page</a:t>
            </a:r>
            <a:r>
              <a:rPr sz="1200" spc="20" dirty="0">
                <a:solidFill>
                  <a:srgbClr val="009999"/>
                </a:solidFill>
                <a:latin typeface="Times New Roman"/>
                <a:cs typeface="Times New Roman"/>
              </a:rPr>
              <a:t> </a:t>
            </a:r>
            <a:r>
              <a:rPr sz="1200" dirty="0">
                <a:solidFill>
                  <a:srgbClr val="009999"/>
                </a:solidFill>
                <a:latin typeface="Times New Roman"/>
                <a:cs typeface="Times New Roman"/>
              </a:rPr>
              <a:t>table</a:t>
            </a:r>
            <a:endParaRPr sz="1200">
              <a:latin typeface="Times New Roman"/>
              <a:cs typeface="Times New Roman"/>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1109878" y="480136"/>
            <a:ext cx="7446492" cy="514350"/>
          </a:xfrm>
          <a:prstGeom prst="rect">
            <a:avLst/>
          </a:prstGeom>
        </p:spPr>
        <p:txBody>
          <a:bodyPr vert="horz" wrap="square" lIns="0" tIns="13335" rIns="0" bIns="0" rtlCol="0">
            <a:spAutoFit/>
          </a:bodyPr>
          <a:lstStyle/>
          <a:p>
            <a:pPr marL="12700">
              <a:lnSpc>
                <a:spcPct val="100000"/>
              </a:lnSpc>
              <a:spcBef>
                <a:spcPts val="105"/>
              </a:spcBef>
            </a:pPr>
            <a:r>
              <a:rPr sz="3200" b="1" dirty="0">
                <a:solidFill>
                  <a:srgbClr val="336699"/>
                </a:solidFill>
                <a:latin typeface="Liberation Sans Narrow"/>
                <a:cs typeface="Liberation Sans Narrow"/>
              </a:rPr>
              <a:t>Hierarchical page tables on </a:t>
            </a:r>
            <a:r>
              <a:rPr sz="3200" b="1" spc="-5" dirty="0">
                <a:solidFill>
                  <a:srgbClr val="336699"/>
                </a:solidFill>
                <a:latin typeface="Liberation Sans Narrow"/>
                <a:cs typeface="Liberation Sans Narrow"/>
              </a:rPr>
              <a:t>two</a:t>
            </a:r>
            <a:r>
              <a:rPr sz="3200" b="1" spc="-15" dirty="0">
                <a:solidFill>
                  <a:srgbClr val="336699"/>
                </a:solidFill>
                <a:latin typeface="Liberation Sans Narrow"/>
                <a:cs typeface="Liberation Sans Narrow"/>
              </a:rPr>
              <a:t> </a:t>
            </a:r>
            <a:r>
              <a:rPr sz="3200" b="1" spc="-5" dirty="0">
                <a:solidFill>
                  <a:srgbClr val="336699"/>
                </a:solidFill>
                <a:latin typeface="Liberation Sans Narrow"/>
                <a:cs typeface="Liberation Sans Narrow"/>
              </a:rPr>
              <a:t>levels</a:t>
            </a:r>
            <a:endParaRPr sz="3200" dirty="0">
              <a:latin typeface="Liberation Sans Narrow"/>
              <a:cs typeface="Liberation Sans Narrow"/>
            </a:endParaRPr>
          </a:p>
        </p:txBody>
      </p:sp>
      <p:sp>
        <p:nvSpPr>
          <p:cNvPr id="6" name="object 6"/>
          <p:cNvSpPr/>
          <p:nvPr/>
        </p:nvSpPr>
        <p:spPr>
          <a:xfrm>
            <a:off x="1006754" y="1475866"/>
            <a:ext cx="198119" cy="202691"/>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1336928" y="1321434"/>
            <a:ext cx="6994525" cy="757555"/>
          </a:xfrm>
          <a:prstGeom prst="rect">
            <a:avLst/>
          </a:prstGeom>
        </p:spPr>
        <p:txBody>
          <a:bodyPr vert="horz" wrap="square" lIns="0" tIns="12700" rIns="0" bIns="0" rtlCol="0">
            <a:spAutoFit/>
          </a:bodyPr>
          <a:lstStyle/>
          <a:p>
            <a:pPr marL="12700" marR="5080">
              <a:lnSpc>
                <a:spcPct val="100000"/>
              </a:lnSpc>
              <a:spcBef>
                <a:spcPts val="100"/>
              </a:spcBef>
            </a:pPr>
            <a:r>
              <a:rPr sz="2400" b="1" dirty="0">
                <a:solidFill>
                  <a:srgbClr val="006666"/>
                </a:solidFill>
                <a:latin typeface="Arial"/>
                <a:cs typeface="Arial"/>
              </a:rPr>
              <a:t>The </a:t>
            </a:r>
            <a:r>
              <a:rPr sz="2400" b="1" spc="-5" dirty="0">
                <a:solidFill>
                  <a:srgbClr val="006666"/>
                </a:solidFill>
                <a:latin typeface="Arial"/>
                <a:cs typeface="Arial"/>
              </a:rPr>
              <a:t>part </a:t>
            </a:r>
            <a:r>
              <a:rPr sz="2400" b="1" dirty="0">
                <a:solidFill>
                  <a:srgbClr val="006666"/>
                </a:solidFill>
                <a:latin typeface="Arial"/>
                <a:cs typeface="Arial"/>
              </a:rPr>
              <a:t>of the </a:t>
            </a:r>
            <a:r>
              <a:rPr sz="2400" b="1" spc="-5" dirty="0">
                <a:solidFill>
                  <a:srgbClr val="006666"/>
                </a:solidFill>
                <a:latin typeface="Arial"/>
                <a:cs typeface="Arial"/>
              </a:rPr>
              <a:t>address </a:t>
            </a:r>
            <a:r>
              <a:rPr sz="2400" b="1" dirty="0">
                <a:solidFill>
                  <a:srgbClr val="006666"/>
                </a:solidFill>
                <a:latin typeface="Arial"/>
                <a:cs typeface="Arial"/>
              </a:rPr>
              <a:t>that </a:t>
            </a:r>
            <a:r>
              <a:rPr sz="2400" b="1" spc="-5" dirty="0">
                <a:solidFill>
                  <a:srgbClr val="006666"/>
                </a:solidFill>
                <a:latin typeface="Arial"/>
                <a:cs typeface="Arial"/>
              </a:rPr>
              <a:t>belongs </a:t>
            </a:r>
            <a:r>
              <a:rPr sz="2400" b="1" dirty="0">
                <a:solidFill>
                  <a:srgbClr val="006666"/>
                </a:solidFill>
                <a:latin typeface="Arial"/>
                <a:cs typeface="Arial"/>
              </a:rPr>
              <a:t>to the</a:t>
            </a:r>
            <a:r>
              <a:rPr sz="2400" b="1" spc="-60" dirty="0">
                <a:solidFill>
                  <a:srgbClr val="006666"/>
                </a:solidFill>
                <a:latin typeface="Arial"/>
                <a:cs typeface="Arial"/>
              </a:rPr>
              <a:t> </a:t>
            </a:r>
            <a:r>
              <a:rPr sz="2400" b="1" spc="-5" dirty="0">
                <a:solidFill>
                  <a:srgbClr val="006666"/>
                </a:solidFill>
                <a:latin typeface="Arial"/>
                <a:cs typeface="Arial"/>
              </a:rPr>
              <a:t>page  number </a:t>
            </a:r>
            <a:r>
              <a:rPr sz="2400" b="1" dirty="0">
                <a:solidFill>
                  <a:srgbClr val="006666"/>
                </a:solidFill>
                <a:latin typeface="Arial"/>
                <a:cs typeface="Arial"/>
              </a:rPr>
              <a:t>is </a:t>
            </a:r>
            <a:r>
              <a:rPr sz="2400" b="1" spc="-5" dirty="0">
                <a:solidFill>
                  <a:srgbClr val="006666"/>
                </a:solidFill>
                <a:latin typeface="Arial"/>
                <a:cs typeface="Arial"/>
              </a:rPr>
              <a:t>itself </a:t>
            </a:r>
            <a:r>
              <a:rPr sz="2400" b="1" dirty="0">
                <a:solidFill>
                  <a:srgbClr val="006666"/>
                </a:solidFill>
                <a:latin typeface="Arial"/>
                <a:cs typeface="Arial"/>
              </a:rPr>
              <a:t>divided into</a:t>
            </a:r>
            <a:r>
              <a:rPr sz="2400" b="1" spc="-85" dirty="0">
                <a:solidFill>
                  <a:srgbClr val="006666"/>
                </a:solidFill>
                <a:latin typeface="Arial"/>
                <a:cs typeface="Arial"/>
              </a:rPr>
              <a:t> </a:t>
            </a:r>
            <a:r>
              <a:rPr sz="2400" b="1" dirty="0">
                <a:solidFill>
                  <a:srgbClr val="006666"/>
                </a:solidFill>
                <a:latin typeface="Arial"/>
                <a:cs typeface="Arial"/>
              </a:rPr>
              <a:t>2</a:t>
            </a:r>
            <a:endParaRPr sz="2400">
              <a:latin typeface="Arial"/>
              <a:cs typeface="Arial"/>
            </a:endParaRPr>
          </a:p>
        </p:txBody>
      </p:sp>
      <p:grpSp>
        <p:nvGrpSpPr>
          <p:cNvPr id="8" name="object 8"/>
          <p:cNvGrpSpPr/>
          <p:nvPr/>
        </p:nvGrpSpPr>
        <p:grpSpPr>
          <a:xfrm>
            <a:off x="213359" y="2239010"/>
            <a:ext cx="8646160" cy="3657600"/>
            <a:chOff x="213359" y="2239010"/>
            <a:chExt cx="8646160" cy="3657600"/>
          </a:xfrm>
        </p:grpSpPr>
        <p:sp>
          <p:nvSpPr>
            <p:cNvPr id="9" name="object 9"/>
            <p:cNvSpPr/>
            <p:nvPr/>
          </p:nvSpPr>
          <p:spPr>
            <a:xfrm>
              <a:off x="251459" y="2276856"/>
              <a:ext cx="8569452" cy="3581400"/>
            </a:xfrm>
            <a:prstGeom prst="rect">
              <a:avLst/>
            </a:prstGeom>
            <a:blipFill>
              <a:blip r:embed="rId4" cstate="print"/>
              <a:stretch>
                <a:fillRect/>
              </a:stretch>
            </a:blipFill>
          </p:spPr>
          <p:txBody>
            <a:bodyPr wrap="square" lIns="0" tIns="0" rIns="0" bIns="0" rtlCol="0"/>
            <a:lstStyle/>
            <a:p>
              <a:endParaRPr dirty="0"/>
            </a:p>
          </p:txBody>
        </p:sp>
        <p:sp>
          <p:nvSpPr>
            <p:cNvPr id="10" name="object 10"/>
            <p:cNvSpPr/>
            <p:nvPr/>
          </p:nvSpPr>
          <p:spPr>
            <a:xfrm>
              <a:off x="213360" y="2239009"/>
              <a:ext cx="8646160" cy="3657600"/>
            </a:xfrm>
            <a:custGeom>
              <a:avLst/>
              <a:gdLst/>
              <a:ahLst/>
              <a:cxnLst/>
              <a:rect l="l" t="t" r="r" b="b"/>
              <a:pathLst>
                <a:path w="8646160" h="3657600">
                  <a:moveTo>
                    <a:pt x="8620252" y="25400"/>
                  </a:moveTo>
                  <a:lnTo>
                    <a:pt x="25400" y="25400"/>
                  </a:lnTo>
                  <a:lnTo>
                    <a:pt x="25400" y="38100"/>
                  </a:lnTo>
                  <a:lnTo>
                    <a:pt x="25400" y="3619500"/>
                  </a:lnTo>
                  <a:lnTo>
                    <a:pt x="25400" y="3632200"/>
                  </a:lnTo>
                  <a:lnTo>
                    <a:pt x="8620252" y="3632200"/>
                  </a:lnTo>
                  <a:lnTo>
                    <a:pt x="8620252" y="3619500"/>
                  </a:lnTo>
                  <a:lnTo>
                    <a:pt x="38100" y="3619500"/>
                  </a:lnTo>
                  <a:lnTo>
                    <a:pt x="38100" y="38100"/>
                  </a:lnTo>
                  <a:lnTo>
                    <a:pt x="8607552" y="38100"/>
                  </a:lnTo>
                  <a:lnTo>
                    <a:pt x="8607552" y="3619246"/>
                  </a:lnTo>
                  <a:lnTo>
                    <a:pt x="8620252" y="3619246"/>
                  </a:lnTo>
                  <a:lnTo>
                    <a:pt x="8620252" y="38100"/>
                  </a:lnTo>
                  <a:lnTo>
                    <a:pt x="8620252" y="37846"/>
                  </a:lnTo>
                  <a:lnTo>
                    <a:pt x="8620252" y="25400"/>
                  </a:lnTo>
                  <a:close/>
                </a:path>
                <a:path w="8646160" h="3657600">
                  <a:moveTo>
                    <a:pt x="8645652" y="0"/>
                  </a:moveTo>
                  <a:lnTo>
                    <a:pt x="0" y="0"/>
                  </a:lnTo>
                  <a:lnTo>
                    <a:pt x="0" y="12700"/>
                  </a:lnTo>
                  <a:lnTo>
                    <a:pt x="0" y="3644900"/>
                  </a:lnTo>
                  <a:lnTo>
                    <a:pt x="0" y="3657600"/>
                  </a:lnTo>
                  <a:lnTo>
                    <a:pt x="8645652" y="3657600"/>
                  </a:lnTo>
                  <a:lnTo>
                    <a:pt x="8645652" y="3644900"/>
                  </a:lnTo>
                  <a:lnTo>
                    <a:pt x="12700" y="3644900"/>
                  </a:lnTo>
                  <a:lnTo>
                    <a:pt x="12700" y="12700"/>
                  </a:lnTo>
                  <a:lnTo>
                    <a:pt x="8632952" y="12700"/>
                  </a:lnTo>
                  <a:lnTo>
                    <a:pt x="8632952" y="3644646"/>
                  </a:lnTo>
                  <a:lnTo>
                    <a:pt x="8645652" y="3644658"/>
                  </a:lnTo>
                  <a:lnTo>
                    <a:pt x="8645652" y="12700"/>
                  </a:lnTo>
                  <a:lnTo>
                    <a:pt x="8645652" y="12446"/>
                  </a:lnTo>
                  <a:lnTo>
                    <a:pt x="8645652" y="0"/>
                  </a:lnTo>
                  <a:close/>
                </a:path>
              </a:pathLst>
            </a:custGeom>
            <a:solidFill>
              <a:srgbClr val="CC6600"/>
            </a:solidFill>
          </p:spPr>
          <p:txBody>
            <a:bodyPr wrap="square" lIns="0" tIns="0" rIns="0" bIns="0" rtlCol="0"/>
            <a:lstStyle/>
            <a:p>
              <a:endParaRPr/>
            </a:p>
          </p:txBody>
        </p:sp>
        <p:sp>
          <p:nvSpPr>
            <p:cNvPr id="11" name="object 11"/>
            <p:cNvSpPr/>
            <p:nvPr/>
          </p:nvSpPr>
          <p:spPr>
            <a:xfrm>
              <a:off x="5465825" y="4132072"/>
              <a:ext cx="26670" cy="59055"/>
            </a:xfrm>
            <a:custGeom>
              <a:avLst/>
              <a:gdLst/>
              <a:ahLst/>
              <a:cxnLst/>
              <a:rect l="l" t="t" r="r" b="b"/>
              <a:pathLst>
                <a:path w="26670" h="59054">
                  <a:moveTo>
                    <a:pt x="26288" y="59054"/>
                  </a:moveTo>
                  <a:lnTo>
                    <a:pt x="20020" y="44076"/>
                  </a:lnTo>
                  <a:lnTo>
                    <a:pt x="13668" y="29241"/>
                  </a:lnTo>
                  <a:lnTo>
                    <a:pt x="7054" y="14549"/>
                  </a:lnTo>
                  <a:lnTo>
                    <a:pt x="0" y="0"/>
                  </a:lnTo>
                </a:path>
              </a:pathLst>
            </a:custGeom>
            <a:ln w="19051">
              <a:solidFill>
                <a:srgbClr val="003300"/>
              </a:solidFill>
            </a:ln>
          </p:spPr>
          <p:txBody>
            <a:bodyPr wrap="square" lIns="0" tIns="0" rIns="0" bIns="0" rtlCol="0"/>
            <a:lstStyle/>
            <a:p>
              <a:endParaRPr/>
            </a:p>
          </p:txBody>
        </p:sp>
      </p:gr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7</a:t>
            </a: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71</a:t>
            </a:fld>
            <a:endParaRPr dirty="0"/>
          </a:p>
        </p:txBody>
      </p:sp>
      <p:sp>
        <p:nvSpPr>
          <p:cNvPr id="14" name="TextBox 13">
            <a:extLst>
              <a:ext uri="{FF2B5EF4-FFF2-40B4-BE49-F238E27FC236}">
                <a16:creationId xmlns:a16="http://schemas.microsoft.com/office/drawing/2014/main" id="{BBD93475-CD84-4346-D216-606E21B40FC6}"/>
              </a:ext>
            </a:extLst>
          </p:cNvPr>
          <p:cNvSpPr txBox="1"/>
          <p:nvPr/>
        </p:nvSpPr>
        <p:spPr>
          <a:xfrm>
            <a:off x="4648200" y="5189812"/>
            <a:ext cx="676788" cy="369332"/>
          </a:xfrm>
          <a:prstGeom prst="rect">
            <a:avLst/>
          </a:prstGeom>
          <a:noFill/>
        </p:spPr>
        <p:txBody>
          <a:bodyPr wrap="none" rtlCol="0">
            <a:spAutoFit/>
          </a:bodyPr>
          <a:lstStyle/>
          <a:p>
            <a:r>
              <a:rPr lang="en-CA" dirty="0"/>
              <a:t>inner</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7119722" cy="514350"/>
          </a:xfrm>
          <a:prstGeom prst="rect">
            <a:avLst/>
          </a:prstGeom>
        </p:spPr>
        <p:txBody>
          <a:bodyPr vert="horz" wrap="square" lIns="0" tIns="13335" rIns="0" bIns="0" rtlCol="0">
            <a:spAutoFit/>
          </a:bodyPr>
          <a:lstStyle/>
          <a:p>
            <a:pPr marL="12700">
              <a:lnSpc>
                <a:spcPct val="100000"/>
              </a:lnSpc>
              <a:spcBef>
                <a:spcPts val="105"/>
              </a:spcBef>
            </a:pPr>
            <a:r>
              <a:rPr dirty="0"/>
              <a:t>Using Translation Lookaside</a:t>
            </a:r>
            <a:r>
              <a:rPr spc="-140" dirty="0"/>
              <a:t> </a:t>
            </a:r>
            <a:r>
              <a:rPr dirty="0"/>
              <a:t>Buffer</a:t>
            </a:r>
          </a:p>
        </p:txBody>
      </p:sp>
      <p:sp>
        <p:nvSpPr>
          <p:cNvPr id="4" name="object 4"/>
          <p:cNvSpPr/>
          <p:nvPr/>
        </p:nvSpPr>
        <p:spPr>
          <a:xfrm>
            <a:off x="1006754" y="1497202"/>
            <a:ext cx="228600" cy="237744"/>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body" idx="1"/>
          </p:nvPr>
        </p:nvSpPr>
        <p:spPr>
          <a:prstGeom prst="rect">
            <a:avLst/>
          </a:prstGeom>
        </p:spPr>
        <p:txBody>
          <a:bodyPr vert="horz" wrap="square" lIns="0" tIns="83693" rIns="0" bIns="0" rtlCol="0">
            <a:spAutoFit/>
          </a:bodyPr>
          <a:lstStyle/>
          <a:p>
            <a:pPr marL="900430" marR="5080">
              <a:lnSpc>
                <a:spcPct val="100000"/>
              </a:lnSpc>
              <a:spcBef>
                <a:spcPts val="95"/>
              </a:spcBef>
            </a:pPr>
            <a:r>
              <a:rPr spc="-5" dirty="0"/>
              <a:t>In the case of </a:t>
            </a:r>
            <a:r>
              <a:rPr dirty="0"/>
              <a:t>multi-level </a:t>
            </a:r>
            <a:r>
              <a:rPr spc="-5" dirty="0"/>
              <a:t>paging systems,  the use of </a:t>
            </a:r>
            <a:r>
              <a:rPr spc="-10" dirty="0"/>
              <a:t>TLB </a:t>
            </a:r>
            <a:r>
              <a:rPr spc="-5" dirty="0"/>
              <a:t>becomes even more  important to avoid multiple memory  </a:t>
            </a:r>
            <a:r>
              <a:rPr dirty="0"/>
              <a:t>accesses to calculate </a:t>
            </a:r>
            <a:r>
              <a:rPr spc="-5" dirty="0"/>
              <a:t>a </a:t>
            </a:r>
            <a:r>
              <a:rPr spc="-10" dirty="0"/>
              <a:t>physical</a:t>
            </a:r>
            <a:r>
              <a:rPr spc="70" dirty="0"/>
              <a:t> </a:t>
            </a:r>
            <a:r>
              <a:rPr spc="-5" dirty="0"/>
              <a:t>address</a:t>
            </a:r>
          </a:p>
          <a:p>
            <a:pPr marL="900430" marR="454659" indent="99060">
              <a:lnSpc>
                <a:spcPct val="100000"/>
              </a:lnSpc>
              <a:spcBef>
                <a:spcPts val="675"/>
              </a:spcBef>
            </a:pPr>
            <a:r>
              <a:rPr spc="-10" dirty="0"/>
              <a:t>The </a:t>
            </a:r>
            <a:r>
              <a:rPr spc="-5" dirty="0"/>
              <a:t>most recently used addresses are  found directly in the</a:t>
            </a:r>
            <a:r>
              <a:rPr spc="40" dirty="0"/>
              <a:t> </a:t>
            </a:r>
            <a:r>
              <a:rPr spc="-5" dirty="0"/>
              <a:t>TLB.</a:t>
            </a:r>
          </a:p>
        </p:txBody>
      </p:sp>
      <p:sp>
        <p:nvSpPr>
          <p:cNvPr id="6" name="object 6"/>
          <p:cNvSpPr/>
          <p:nvPr/>
        </p:nvSpPr>
        <p:spPr>
          <a:xfrm>
            <a:off x="1006754" y="3289376"/>
            <a:ext cx="228600" cy="238048"/>
          </a:xfrm>
          <a:prstGeom prst="rect">
            <a:avLst/>
          </a:prstGeom>
          <a:blipFill>
            <a:blip r:embed="rId2" cstate="print"/>
            <a:stretch>
              <a:fillRect/>
            </a:stretch>
          </a:blipFill>
        </p:spPr>
        <p:txBody>
          <a:bodyPr wrap="square" lIns="0" tIns="0" rIns="0" bIns="0" rtlCol="0"/>
          <a:lstStyle/>
          <a:p>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7</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72</a:t>
            </a:fld>
            <a:endParaRPr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04800" y="296621"/>
            <a:ext cx="8763000" cy="505908"/>
          </a:xfrm>
          <a:prstGeom prst="rect">
            <a:avLst/>
          </a:prstGeom>
        </p:spPr>
        <p:txBody>
          <a:bodyPr vert="horz" wrap="square" lIns="0" tIns="13335" rIns="0" bIns="0" rtlCol="0">
            <a:spAutoFit/>
          </a:bodyPr>
          <a:lstStyle/>
          <a:p>
            <a:pPr marL="22860">
              <a:lnSpc>
                <a:spcPct val="100000"/>
              </a:lnSpc>
              <a:spcBef>
                <a:spcPts val="105"/>
              </a:spcBef>
            </a:pPr>
            <a:r>
              <a:rPr dirty="0"/>
              <a:t>Simple Segmentation vs Simple</a:t>
            </a:r>
            <a:r>
              <a:rPr spc="-114" dirty="0"/>
              <a:t> </a:t>
            </a:r>
            <a:r>
              <a:rPr dirty="0"/>
              <a:t>Pagination</a:t>
            </a:r>
          </a:p>
        </p:txBody>
      </p:sp>
      <p:sp>
        <p:nvSpPr>
          <p:cNvPr id="4" name="object 4"/>
          <p:cNvSpPr/>
          <p:nvPr/>
        </p:nvSpPr>
        <p:spPr>
          <a:xfrm>
            <a:off x="625449" y="1038478"/>
            <a:ext cx="146913" cy="15240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25449" y="1367663"/>
            <a:ext cx="146913" cy="15240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625449" y="1696847"/>
            <a:ext cx="146913" cy="152400"/>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625449" y="2026285"/>
            <a:ext cx="146913" cy="152400"/>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1082954" y="2568829"/>
            <a:ext cx="222503" cy="228600"/>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625449" y="2958973"/>
            <a:ext cx="146913" cy="152400"/>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625449" y="3562858"/>
            <a:ext cx="146913" cy="152400"/>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625449" y="4166361"/>
            <a:ext cx="146913" cy="152400"/>
          </a:xfrm>
          <a:prstGeom prst="rect">
            <a:avLst/>
          </a:prstGeom>
          <a:blipFill>
            <a:blip r:embed="rId2" cstate="print"/>
            <a:stretch>
              <a:fillRect/>
            </a:stretch>
          </a:blipFill>
        </p:spPr>
        <p:txBody>
          <a:bodyPr wrap="square" lIns="0" tIns="0" rIns="0" bIns="0" rtlCol="0"/>
          <a:lstStyle/>
          <a:p>
            <a:endParaRPr/>
          </a:p>
        </p:txBody>
      </p:sp>
      <p:sp>
        <p:nvSpPr>
          <p:cNvPr id="12" name="object 12"/>
          <p:cNvSpPr/>
          <p:nvPr/>
        </p:nvSpPr>
        <p:spPr>
          <a:xfrm>
            <a:off x="625449" y="4769561"/>
            <a:ext cx="146913" cy="152704"/>
          </a:xfrm>
          <a:prstGeom prst="rect">
            <a:avLst/>
          </a:prstGeom>
          <a:blipFill>
            <a:blip r:embed="rId2" cstate="print"/>
            <a:stretch>
              <a:fillRect/>
            </a:stretch>
          </a:blipFill>
        </p:spPr>
        <p:txBody>
          <a:bodyPr wrap="square" lIns="0" tIns="0" rIns="0" bIns="0" rtlCol="0"/>
          <a:lstStyle/>
          <a:p>
            <a:endParaRPr/>
          </a:p>
        </p:txBody>
      </p:sp>
      <p:sp>
        <p:nvSpPr>
          <p:cNvPr id="13" name="object 13"/>
          <p:cNvSpPr txBox="1"/>
          <p:nvPr/>
        </p:nvSpPr>
        <p:spPr>
          <a:xfrm>
            <a:off x="955954" y="865758"/>
            <a:ext cx="8188046" cy="4699235"/>
          </a:xfrm>
          <a:prstGeom prst="rect">
            <a:avLst/>
          </a:prstGeom>
        </p:spPr>
        <p:txBody>
          <a:bodyPr vert="horz" wrap="square" lIns="0" tIns="12700" rIns="0" bIns="0" rtlCol="0">
            <a:spAutoFit/>
          </a:bodyPr>
          <a:lstStyle/>
          <a:p>
            <a:pPr marL="12700" marR="273050">
              <a:lnSpc>
                <a:spcPct val="120000"/>
              </a:lnSpc>
              <a:spcBef>
                <a:spcPts val="100"/>
              </a:spcBef>
            </a:pPr>
            <a:r>
              <a:rPr sz="1800" b="1" dirty="0">
                <a:solidFill>
                  <a:srgbClr val="006666"/>
                </a:solidFill>
                <a:latin typeface="Arial"/>
                <a:cs typeface="Arial"/>
              </a:rPr>
              <a:t>Pagination is only </a:t>
            </a:r>
            <a:r>
              <a:rPr sz="1800" b="1" spc="-5" dirty="0">
                <a:solidFill>
                  <a:srgbClr val="006666"/>
                </a:solidFill>
                <a:latin typeface="Arial"/>
                <a:cs typeface="Arial"/>
              </a:rPr>
              <a:t>concerned </a:t>
            </a:r>
            <a:r>
              <a:rPr sz="1800" b="1" spc="5" dirty="0">
                <a:solidFill>
                  <a:srgbClr val="006666"/>
                </a:solidFill>
                <a:latin typeface="Arial"/>
                <a:cs typeface="Arial"/>
              </a:rPr>
              <a:t>with </a:t>
            </a:r>
            <a:r>
              <a:rPr sz="1800" b="1" dirty="0">
                <a:solidFill>
                  <a:srgbClr val="006666"/>
                </a:solidFill>
                <a:latin typeface="Arial"/>
                <a:cs typeface="Arial"/>
              </a:rPr>
              <a:t>the problem of loading, while  </a:t>
            </a:r>
            <a:r>
              <a:rPr sz="1800" b="1" spc="-5" dirty="0">
                <a:solidFill>
                  <a:srgbClr val="006666"/>
                </a:solidFill>
                <a:latin typeface="Arial"/>
                <a:cs typeface="Arial"/>
              </a:rPr>
              <a:t>Segmentation also targets the </a:t>
            </a:r>
            <a:r>
              <a:rPr sz="1800" b="1" dirty="0">
                <a:solidFill>
                  <a:srgbClr val="006666"/>
                </a:solidFill>
                <a:latin typeface="Arial"/>
                <a:cs typeface="Arial"/>
              </a:rPr>
              <a:t>problem of connection  </a:t>
            </a:r>
            <a:r>
              <a:rPr sz="1800" b="1" spc="-5" dirty="0">
                <a:solidFill>
                  <a:srgbClr val="006666"/>
                </a:solidFill>
                <a:latin typeface="Arial"/>
                <a:cs typeface="Arial"/>
              </a:rPr>
              <a:t>Segmentation </a:t>
            </a:r>
            <a:r>
              <a:rPr sz="1800" b="1" dirty="0">
                <a:solidFill>
                  <a:srgbClr val="006666"/>
                </a:solidFill>
                <a:latin typeface="Arial"/>
                <a:cs typeface="Arial"/>
              </a:rPr>
              <a:t>is </a:t>
            </a:r>
            <a:r>
              <a:rPr sz="1800" b="1" spc="-5" dirty="0">
                <a:solidFill>
                  <a:srgbClr val="006666"/>
                </a:solidFill>
                <a:latin typeface="Arial"/>
                <a:cs typeface="Arial"/>
              </a:rPr>
              <a:t>visible </a:t>
            </a:r>
            <a:r>
              <a:rPr sz="1800" b="1" dirty="0">
                <a:solidFill>
                  <a:srgbClr val="006666"/>
                </a:solidFill>
                <a:latin typeface="Arial"/>
                <a:cs typeface="Arial"/>
              </a:rPr>
              <a:t>to the </a:t>
            </a:r>
            <a:r>
              <a:rPr sz="1800" b="1" spc="-5" dirty="0">
                <a:solidFill>
                  <a:srgbClr val="006666"/>
                </a:solidFill>
                <a:latin typeface="Arial"/>
                <a:cs typeface="Arial"/>
              </a:rPr>
              <a:t>programmer </a:t>
            </a:r>
            <a:r>
              <a:rPr sz="1800" b="1" dirty="0">
                <a:solidFill>
                  <a:srgbClr val="006666"/>
                </a:solidFill>
                <a:latin typeface="Arial"/>
                <a:cs typeface="Arial"/>
              </a:rPr>
              <a:t>but pagination is not</a:t>
            </a:r>
            <a:endParaRPr sz="1800" dirty="0">
              <a:latin typeface="Arial"/>
              <a:cs typeface="Arial"/>
            </a:endParaRPr>
          </a:p>
          <a:p>
            <a:pPr marL="12700" marR="273050">
              <a:lnSpc>
                <a:spcPct val="100000"/>
              </a:lnSpc>
              <a:spcBef>
                <a:spcPts val="434"/>
              </a:spcBef>
            </a:pPr>
            <a:r>
              <a:rPr sz="1800" b="1" dirty="0">
                <a:solidFill>
                  <a:srgbClr val="006666"/>
                </a:solidFill>
                <a:latin typeface="Arial"/>
                <a:cs typeface="Arial"/>
              </a:rPr>
              <a:t>The </a:t>
            </a:r>
            <a:r>
              <a:rPr sz="1800" b="1" spc="-5" dirty="0">
                <a:solidFill>
                  <a:srgbClr val="006666"/>
                </a:solidFill>
                <a:latin typeface="Arial"/>
                <a:cs typeface="Arial"/>
              </a:rPr>
              <a:t>segment </a:t>
            </a:r>
            <a:r>
              <a:rPr sz="1800" b="1" dirty="0">
                <a:solidFill>
                  <a:srgbClr val="006666"/>
                </a:solidFill>
                <a:latin typeface="Arial"/>
                <a:cs typeface="Arial"/>
              </a:rPr>
              <a:t>is </a:t>
            </a:r>
            <a:r>
              <a:rPr sz="1800" b="1" spc="-5" dirty="0">
                <a:solidFill>
                  <a:srgbClr val="006666"/>
                </a:solidFill>
                <a:latin typeface="Arial"/>
                <a:cs typeface="Arial"/>
              </a:rPr>
              <a:t>a </a:t>
            </a:r>
            <a:r>
              <a:rPr sz="1800" b="1" dirty="0">
                <a:solidFill>
                  <a:srgbClr val="006666"/>
                </a:solidFill>
                <a:latin typeface="Arial"/>
                <a:cs typeface="Arial"/>
              </a:rPr>
              <a:t>logical unit of </a:t>
            </a:r>
            <a:r>
              <a:rPr sz="1800" b="1" spc="-5" dirty="0">
                <a:solidFill>
                  <a:srgbClr val="006666"/>
                </a:solidFill>
                <a:latin typeface="Arial"/>
                <a:cs typeface="Arial"/>
              </a:rPr>
              <a:t>protection and sharing, </a:t>
            </a:r>
            <a:r>
              <a:rPr sz="1800" b="1" spc="5" dirty="0">
                <a:solidFill>
                  <a:srgbClr val="006666"/>
                </a:solidFill>
                <a:latin typeface="Arial"/>
                <a:cs typeface="Arial"/>
              </a:rPr>
              <a:t>while </a:t>
            </a:r>
            <a:r>
              <a:rPr sz="1800" b="1" dirty="0">
                <a:solidFill>
                  <a:srgbClr val="006666"/>
                </a:solidFill>
                <a:latin typeface="Arial"/>
                <a:cs typeface="Arial"/>
              </a:rPr>
              <a:t>the  page is</a:t>
            </a:r>
            <a:r>
              <a:rPr sz="1800" b="1" spc="-20" dirty="0">
                <a:solidFill>
                  <a:srgbClr val="006666"/>
                </a:solidFill>
                <a:latin typeface="Arial"/>
                <a:cs typeface="Arial"/>
              </a:rPr>
              <a:t> </a:t>
            </a:r>
            <a:r>
              <a:rPr sz="1800" b="1" dirty="0">
                <a:solidFill>
                  <a:srgbClr val="006666"/>
                </a:solidFill>
                <a:latin typeface="Arial"/>
                <a:cs typeface="Arial"/>
              </a:rPr>
              <a:t>not</a:t>
            </a:r>
            <a:endParaRPr sz="1800" dirty="0">
              <a:latin typeface="Arial"/>
              <a:cs typeface="Arial"/>
            </a:endParaRPr>
          </a:p>
          <a:p>
            <a:pPr marL="12700" marR="845185" indent="400685">
              <a:lnSpc>
                <a:spcPct val="110000"/>
              </a:lnSpc>
              <a:spcBef>
                <a:spcPts val="215"/>
              </a:spcBef>
            </a:pPr>
            <a:r>
              <a:rPr sz="1800" spc="-5" dirty="0">
                <a:solidFill>
                  <a:srgbClr val="006666"/>
                </a:solidFill>
                <a:latin typeface="Arial"/>
                <a:cs typeface="Arial"/>
              </a:rPr>
              <a:t>So protection and sharing are easier in segmentation  </a:t>
            </a:r>
            <a:r>
              <a:rPr sz="1800" b="1" spc="-5" dirty="0">
                <a:solidFill>
                  <a:srgbClr val="006666"/>
                </a:solidFill>
                <a:latin typeface="Arial"/>
                <a:cs typeface="Arial"/>
              </a:rPr>
              <a:t>Segmentation requires more </a:t>
            </a:r>
            <a:r>
              <a:rPr sz="1800" b="1" dirty="0">
                <a:solidFill>
                  <a:srgbClr val="006666"/>
                </a:solidFill>
                <a:latin typeface="Arial"/>
                <a:cs typeface="Arial"/>
              </a:rPr>
              <a:t>complex hardware for </a:t>
            </a:r>
            <a:r>
              <a:rPr sz="1800" b="1" spc="-5" dirty="0">
                <a:solidFill>
                  <a:srgbClr val="006666"/>
                </a:solidFill>
                <a:latin typeface="Arial"/>
                <a:cs typeface="Arial"/>
              </a:rPr>
              <a:t>address  translation </a:t>
            </a:r>
            <a:r>
              <a:rPr sz="1800" b="1" dirty="0">
                <a:solidFill>
                  <a:srgbClr val="006666"/>
                </a:solidFill>
                <a:latin typeface="Arial"/>
                <a:cs typeface="Arial"/>
              </a:rPr>
              <a:t>(addition </a:t>
            </a:r>
            <a:r>
              <a:rPr sz="1800" b="1" spc="-5" dirty="0">
                <a:solidFill>
                  <a:srgbClr val="006666"/>
                </a:solidFill>
                <a:latin typeface="Arial"/>
                <a:cs typeface="Arial"/>
              </a:rPr>
              <a:t>instead </a:t>
            </a:r>
            <a:r>
              <a:rPr sz="1800" b="1" dirty="0">
                <a:solidFill>
                  <a:srgbClr val="006666"/>
                </a:solidFill>
                <a:latin typeface="Arial"/>
                <a:cs typeface="Arial"/>
              </a:rPr>
              <a:t>of</a:t>
            </a:r>
            <a:r>
              <a:rPr sz="1800" b="1" spc="-30" dirty="0">
                <a:solidFill>
                  <a:srgbClr val="006666"/>
                </a:solidFill>
                <a:latin typeface="Arial"/>
                <a:cs typeface="Arial"/>
              </a:rPr>
              <a:t> </a:t>
            </a:r>
            <a:r>
              <a:rPr sz="1800" b="1" spc="-5" dirty="0">
                <a:solidFill>
                  <a:srgbClr val="006666"/>
                </a:solidFill>
                <a:latin typeface="Arial"/>
                <a:cs typeface="Arial"/>
              </a:rPr>
              <a:t>concatenation)</a:t>
            </a:r>
            <a:endParaRPr sz="1800" dirty="0">
              <a:latin typeface="Arial"/>
              <a:cs typeface="Arial"/>
            </a:endParaRPr>
          </a:p>
          <a:p>
            <a:pPr marL="12700" marR="818515">
              <a:lnSpc>
                <a:spcPct val="100000"/>
              </a:lnSpc>
              <a:spcBef>
                <a:spcPts val="434"/>
              </a:spcBef>
            </a:pPr>
            <a:r>
              <a:rPr sz="1800" b="1" spc="-5" dirty="0">
                <a:solidFill>
                  <a:srgbClr val="006666"/>
                </a:solidFill>
                <a:latin typeface="Arial"/>
                <a:cs typeface="Arial"/>
              </a:rPr>
              <a:t>Segmentation suffers </a:t>
            </a:r>
            <a:r>
              <a:rPr sz="1800" b="1" dirty="0">
                <a:solidFill>
                  <a:srgbClr val="006666"/>
                </a:solidFill>
                <a:latin typeface="Arial"/>
                <a:cs typeface="Arial"/>
              </a:rPr>
              <a:t>from </a:t>
            </a:r>
            <a:r>
              <a:rPr sz="1800" b="1" spc="-5" dirty="0">
                <a:solidFill>
                  <a:srgbClr val="006666"/>
                </a:solidFill>
                <a:latin typeface="Arial"/>
                <a:cs typeface="Arial"/>
              </a:rPr>
              <a:t>fragmentation </a:t>
            </a:r>
            <a:r>
              <a:rPr sz="1800" b="1" i="1" spc="-5" dirty="0">
                <a:solidFill>
                  <a:srgbClr val="006666"/>
                </a:solidFill>
                <a:latin typeface="Arial"/>
                <a:cs typeface="Arial"/>
              </a:rPr>
              <a:t>external </a:t>
            </a:r>
            <a:r>
              <a:rPr sz="1800" b="1" spc="-5" dirty="0">
                <a:solidFill>
                  <a:srgbClr val="006666"/>
                </a:solidFill>
                <a:latin typeface="Arial"/>
                <a:cs typeface="Arial"/>
              </a:rPr>
              <a:t>(dynamic  </a:t>
            </a:r>
            <a:r>
              <a:rPr sz="1800" b="1" dirty="0">
                <a:solidFill>
                  <a:srgbClr val="006666"/>
                </a:solidFill>
                <a:latin typeface="Arial"/>
                <a:cs typeface="Arial"/>
              </a:rPr>
              <a:t>partitions)</a:t>
            </a:r>
            <a:endParaRPr sz="1800" dirty="0">
              <a:latin typeface="Arial"/>
              <a:cs typeface="Arial"/>
            </a:endParaRPr>
          </a:p>
          <a:p>
            <a:pPr marL="12700" marR="5080">
              <a:lnSpc>
                <a:spcPct val="100000"/>
              </a:lnSpc>
              <a:spcBef>
                <a:spcPts val="430"/>
              </a:spcBef>
            </a:pPr>
            <a:r>
              <a:rPr sz="1800" b="1" dirty="0">
                <a:solidFill>
                  <a:srgbClr val="006666"/>
                </a:solidFill>
                <a:latin typeface="Arial"/>
                <a:cs typeface="Arial"/>
              </a:rPr>
              <a:t>Pagination </a:t>
            </a:r>
            <a:r>
              <a:rPr sz="1800" b="1" spc="-5" dirty="0">
                <a:solidFill>
                  <a:srgbClr val="006666"/>
                </a:solidFill>
                <a:latin typeface="Arial"/>
                <a:cs typeface="Arial"/>
              </a:rPr>
              <a:t>produces fragmentation </a:t>
            </a:r>
            <a:r>
              <a:rPr sz="1800" b="1" i="1" dirty="0">
                <a:solidFill>
                  <a:srgbClr val="006666"/>
                </a:solidFill>
                <a:latin typeface="Arial"/>
                <a:cs typeface="Arial"/>
              </a:rPr>
              <a:t>internal</a:t>
            </a:r>
            <a:r>
              <a:rPr sz="1800" b="1" dirty="0">
                <a:solidFill>
                  <a:srgbClr val="006666"/>
                </a:solidFill>
                <a:latin typeface="Arial"/>
                <a:cs typeface="Arial"/>
              </a:rPr>
              <a:t>, but not </a:t>
            </a:r>
            <a:r>
              <a:rPr sz="1800" b="1" spc="-5" dirty="0">
                <a:solidFill>
                  <a:srgbClr val="006666"/>
                </a:solidFill>
                <a:latin typeface="Arial"/>
                <a:cs typeface="Arial"/>
              </a:rPr>
              <a:t>a </a:t>
            </a:r>
            <a:r>
              <a:rPr sz="1800" b="1" dirty="0">
                <a:solidFill>
                  <a:srgbClr val="006666"/>
                </a:solidFill>
                <a:latin typeface="Arial"/>
                <a:cs typeface="Arial"/>
              </a:rPr>
              <a:t>lot </a:t>
            </a:r>
            <a:r>
              <a:rPr sz="1800" b="1" spc="-5" dirty="0">
                <a:solidFill>
                  <a:srgbClr val="006666"/>
                </a:solidFill>
                <a:latin typeface="Arial"/>
                <a:cs typeface="Arial"/>
              </a:rPr>
              <a:t>(1/2 frame per program)</a:t>
            </a:r>
            <a:endParaRPr sz="1800" dirty="0">
              <a:latin typeface="Arial"/>
              <a:cs typeface="Arial"/>
            </a:endParaRPr>
          </a:p>
          <a:p>
            <a:pPr marL="12700">
              <a:lnSpc>
                <a:spcPct val="100000"/>
              </a:lnSpc>
              <a:spcBef>
                <a:spcPts val="434"/>
              </a:spcBef>
            </a:pPr>
            <a:r>
              <a:rPr sz="1800" b="1" spc="-15" dirty="0">
                <a:solidFill>
                  <a:srgbClr val="006666"/>
                </a:solidFill>
                <a:latin typeface="Arial"/>
                <a:cs typeface="Arial"/>
              </a:rPr>
              <a:t>Fortunately, </a:t>
            </a:r>
            <a:r>
              <a:rPr sz="1800" b="1" spc="-5" dirty="0">
                <a:solidFill>
                  <a:srgbClr val="006666"/>
                </a:solidFill>
                <a:latin typeface="Arial"/>
                <a:cs typeface="Arial"/>
              </a:rPr>
              <a:t>segmentation and </a:t>
            </a:r>
            <a:r>
              <a:rPr sz="1800" b="1" dirty="0">
                <a:solidFill>
                  <a:srgbClr val="006666"/>
                </a:solidFill>
                <a:latin typeface="Arial"/>
                <a:cs typeface="Arial"/>
              </a:rPr>
              <a:t>pagination </a:t>
            </a:r>
            <a:r>
              <a:rPr sz="1800" b="1" spc="-10" dirty="0">
                <a:solidFill>
                  <a:srgbClr val="006666"/>
                </a:solidFill>
                <a:latin typeface="Arial"/>
                <a:cs typeface="Arial"/>
              </a:rPr>
              <a:t>can </a:t>
            </a:r>
            <a:r>
              <a:rPr sz="1800" b="1" dirty="0">
                <a:solidFill>
                  <a:srgbClr val="006666"/>
                </a:solidFill>
                <a:latin typeface="Arial"/>
                <a:cs typeface="Arial"/>
              </a:rPr>
              <a:t>be</a:t>
            </a:r>
            <a:r>
              <a:rPr sz="1800" b="1" spc="15" dirty="0">
                <a:solidFill>
                  <a:srgbClr val="006666"/>
                </a:solidFill>
                <a:latin typeface="Arial"/>
                <a:cs typeface="Arial"/>
              </a:rPr>
              <a:t> </a:t>
            </a:r>
            <a:r>
              <a:rPr sz="1800" b="1" dirty="0">
                <a:solidFill>
                  <a:srgbClr val="006666"/>
                </a:solidFill>
                <a:latin typeface="Arial"/>
                <a:cs typeface="Arial"/>
              </a:rPr>
              <a:t>combined</a:t>
            </a:r>
            <a:endParaRPr lang="en-CA" sz="1800" b="1" dirty="0">
              <a:solidFill>
                <a:srgbClr val="006666"/>
              </a:solidFill>
              <a:latin typeface="Arial"/>
              <a:cs typeface="Arial"/>
            </a:endParaRPr>
          </a:p>
          <a:p>
            <a:pPr marL="12700">
              <a:lnSpc>
                <a:spcPct val="100000"/>
              </a:lnSpc>
              <a:spcBef>
                <a:spcPts val="434"/>
              </a:spcBef>
            </a:pPr>
            <a:r>
              <a:rPr lang="en-CA" b="1" dirty="0">
                <a:solidFill>
                  <a:srgbClr val="006666"/>
                </a:solidFill>
                <a:latin typeface="Arial"/>
                <a:cs typeface="Arial"/>
              </a:rPr>
              <a:t>Segmentation does logical division, while pagination does arbitrary/random division</a:t>
            </a:r>
            <a:endParaRPr sz="1800" dirty="0">
              <a:latin typeface="Arial"/>
              <a:cs typeface="Arial"/>
            </a:endParaRP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7</a:t>
            </a:r>
          </a:p>
        </p:txBody>
      </p:sp>
      <p:sp>
        <p:nvSpPr>
          <p:cNvPr id="15" name="object 15"/>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73</a:t>
            </a:fld>
            <a:endParaRPr dirty="0"/>
          </a:p>
        </p:txBody>
      </p:sp>
      <p:sp>
        <p:nvSpPr>
          <p:cNvPr id="16" name="object 12">
            <a:extLst>
              <a:ext uri="{FF2B5EF4-FFF2-40B4-BE49-F238E27FC236}">
                <a16:creationId xmlns:a16="http://schemas.microsoft.com/office/drawing/2014/main" id="{3BBA3233-F02A-19C4-C7AE-F1ED71793E82}"/>
              </a:ext>
            </a:extLst>
          </p:cNvPr>
          <p:cNvSpPr/>
          <p:nvPr/>
        </p:nvSpPr>
        <p:spPr>
          <a:xfrm>
            <a:off x="625448" y="5191494"/>
            <a:ext cx="146913" cy="15270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7720812" cy="514350"/>
          </a:xfrm>
          <a:prstGeom prst="rect">
            <a:avLst/>
          </a:prstGeom>
        </p:spPr>
        <p:txBody>
          <a:bodyPr vert="horz" wrap="square" lIns="0" tIns="13335" rIns="0" bIns="0" rtlCol="0">
            <a:spAutoFit/>
          </a:bodyPr>
          <a:lstStyle/>
          <a:p>
            <a:pPr marL="12700">
              <a:lnSpc>
                <a:spcPct val="100000"/>
              </a:lnSpc>
              <a:spcBef>
                <a:spcPts val="105"/>
              </a:spcBef>
            </a:pPr>
            <a:r>
              <a:rPr dirty="0"/>
              <a:t>Conclusions on </a:t>
            </a:r>
            <a:r>
              <a:rPr spc="-5" dirty="0"/>
              <a:t>Memory</a:t>
            </a:r>
            <a:r>
              <a:rPr spc="-85" dirty="0"/>
              <a:t> </a:t>
            </a:r>
            <a:r>
              <a:rPr spc="-5" dirty="0"/>
              <a:t>Management</a:t>
            </a:r>
          </a:p>
        </p:txBody>
      </p:sp>
      <p:sp>
        <p:nvSpPr>
          <p:cNvPr id="4" name="object 4"/>
          <p:cNvSpPr/>
          <p:nvPr/>
        </p:nvSpPr>
        <p:spPr>
          <a:xfrm>
            <a:off x="1006754" y="1439291"/>
            <a:ext cx="198119" cy="202691"/>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463928" y="1749882"/>
            <a:ext cx="271272" cy="28072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463928" y="2119248"/>
            <a:ext cx="271272" cy="280415"/>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006754" y="2579497"/>
            <a:ext cx="198119" cy="202691"/>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1463928" y="2890392"/>
            <a:ext cx="271272" cy="280415"/>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1463928" y="3258896"/>
            <a:ext cx="271272" cy="280720"/>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1006754" y="3719829"/>
            <a:ext cx="198119" cy="202692"/>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1463928" y="4030726"/>
            <a:ext cx="271272" cy="280416"/>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1463928" y="4399534"/>
            <a:ext cx="271272" cy="280415"/>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1463928" y="4768596"/>
            <a:ext cx="271272" cy="280415"/>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1006754" y="5228844"/>
            <a:ext cx="198119" cy="202692"/>
          </a:xfrm>
          <a:prstGeom prst="rect">
            <a:avLst/>
          </a:prstGeom>
          <a:blipFill>
            <a:blip r:embed="rId2" cstate="print"/>
            <a:stretch>
              <a:fillRect/>
            </a:stretch>
          </a:blipFill>
        </p:spPr>
        <p:txBody>
          <a:bodyPr wrap="square" lIns="0" tIns="0" rIns="0" bIns="0" rtlCol="0"/>
          <a:lstStyle/>
          <a:p>
            <a:endParaRPr/>
          </a:p>
        </p:txBody>
      </p:sp>
      <p:sp>
        <p:nvSpPr>
          <p:cNvPr id="15" name="object 15"/>
          <p:cNvSpPr txBox="1"/>
          <p:nvPr/>
        </p:nvSpPr>
        <p:spPr>
          <a:xfrm>
            <a:off x="1336928" y="1248589"/>
            <a:ext cx="6750050" cy="4939942"/>
          </a:xfrm>
          <a:prstGeom prst="rect">
            <a:avLst/>
          </a:prstGeom>
        </p:spPr>
        <p:txBody>
          <a:bodyPr vert="horz" wrap="square" lIns="0" tIns="48895" rIns="0" bIns="0" rtlCol="0">
            <a:spAutoFit/>
          </a:bodyPr>
          <a:lstStyle/>
          <a:p>
            <a:pPr marL="12700">
              <a:lnSpc>
                <a:spcPct val="100000"/>
              </a:lnSpc>
              <a:spcBef>
                <a:spcPts val="385"/>
              </a:spcBef>
            </a:pPr>
            <a:r>
              <a:rPr sz="2400" b="1" spc="-5" dirty="0">
                <a:solidFill>
                  <a:srgbClr val="006666"/>
                </a:solidFill>
                <a:latin typeface="Arial"/>
                <a:cs typeface="Arial"/>
              </a:rPr>
              <a:t>Problems </a:t>
            </a:r>
            <a:r>
              <a:rPr sz="2400" b="1" dirty="0">
                <a:solidFill>
                  <a:srgbClr val="006666"/>
                </a:solidFill>
                <a:latin typeface="Arial"/>
                <a:cs typeface="Arial"/>
              </a:rPr>
              <a:t>of:</a:t>
            </a:r>
            <a:endParaRPr sz="2400" dirty="0">
              <a:latin typeface="Arial"/>
              <a:cs typeface="Arial"/>
            </a:endParaRPr>
          </a:p>
          <a:p>
            <a:pPr marL="413384">
              <a:lnSpc>
                <a:spcPct val="100000"/>
              </a:lnSpc>
              <a:spcBef>
                <a:spcPts val="260"/>
              </a:spcBef>
            </a:pPr>
            <a:r>
              <a:rPr sz="2200" spc="-5" dirty="0">
                <a:solidFill>
                  <a:srgbClr val="006666"/>
                </a:solidFill>
                <a:latin typeface="Arial"/>
                <a:cs typeface="Arial"/>
              </a:rPr>
              <a:t>fragmentation (internal and</a:t>
            </a:r>
            <a:r>
              <a:rPr sz="2200" spc="45" dirty="0">
                <a:solidFill>
                  <a:srgbClr val="006666"/>
                </a:solidFill>
                <a:latin typeface="Arial"/>
                <a:cs typeface="Arial"/>
              </a:rPr>
              <a:t> </a:t>
            </a:r>
            <a:r>
              <a:rPr sz="2200" spc="-5" dirty="0">
                <a:solidFill>
                  <a:srgbClr val="006666"/>
                </a:solidFill>
                <a:latin typeface="Arial"/>
                <a:cs typeface="Arial"/>
              </a:rPr>
              <a:t>external)</a:t>
            </a:r>
            <a:endParaRPr sz="2200" dirty="0">
              <a:latin typeface="Arial"/>
              <a:cs typeface="Arial"/>
            </a:endParaRPr>
          </a:p>
          <a:p>
            <a:pPr marL="413384">
              <a:lnSpc>
                <a:spcPct val="100000"/>
              </a:lnSpc>
              <a:spcBef>
                <a:spcPts val="265"/>
              </a:spcBef>
            </a:pPr>
            <a:r>
              <a:rPr sz="2200" spc="-5" dirty="0">
                <a:solidFill>
                  <a:srgbClr val="006666"/>
                </a:solidFill>
                <a:latin typeface="Arial"/>
                <a:cs typeface="Arial"/>
              </a:rPr>
              <a:t>complexity and efficiency of</a:t>
            </a:r>
            <a:r>
              <a:rPr sz="2200" spc="35" dirty="0">
                <a:solidFill>
                  <a:srgbClr val="006666"/>
                </a:solidFill>
                <a:latin typeface="Arial"/>
                <a:cs typeface="Arial"/>
              </a:rPr>
              <a:t> </a:t>
            </a:r>
            <a:r>
              <a:rPr sz="2200" spc="-5" dirty="0">
                <a:solidFill>
                  <a:srgbClr val="006666"/>
                </a:solidFill>
                <a:latin typeface="Arial"/>
                <a:cs typeface="Arial"/>
              </a:rPr>
              <a:t>algorithms</a:t>
            </a:r>
            <a:endParaRPr sz="2200" dirty="0">
              <a:latin typeface="Arial"/>
              <a:cs typeface="Arial"/>
            </a:endParaRPr>
          </a:p>
          <a:p>
            <a:pPr marL="12700">
              <a:lnSpc>
                <a:spcPct val="100000"/>
              </a:lnSpc>
              <a:spcBef>
                <a:spcPts val="290"/>
              </a:spcBef>
            </a:pPr>
            <a:r>
              <a:rPr sz="2400" b="1" spc="5" dirty="0">
                <a:solidFill>
                  <a:srgbClr val="006666"/>
                </a:solidFill>
                <a:latin typeface="Arial"/>
                <a:cs typeface="Arial"/>
              </a:rPr>
              <a:t>Two </a:t>
            </a:r>
            <a:r>
              <a:rPr sz="2400" b="1" dirty="0">
                <a:solidFill>
                  <a:srgbClr val="006666"/>
                </a:solidFill>
                <a:latin typeface="Arial"/>
                <a:cs typeface="Arial"/>
              </a:rPr>
              <a:t>widely </a:t>
            </a:r>
            <a:r>
              <a:rPr sz="2400" b="1" spc="-5" dirty="0">
                <a:solidFill>
                  <a:srgbClr val="006666"/>
                </a:solidFill>
                <a:latin typeface="Arial"/>
                <a:cs typeface="Arial"/>
              </a:rPr>
              <a:t>used</a:t>
            </a:r>
            <a:r>
              <a:rPr sz="2400" b="1" spc="-95" dirty="0">
                <a:solidFill>
                  <a:srgbClr val="006666"/>
                </a:solidFill>
                <a:latin typeface="Arial"/>
                <a:cs typeface="Arial"/>
              </a:rPr>
              <a:t> </a:t>
            </a:r>
            <a:r>
              <a:rPr sz="2400" b="1" dirty="0">
                <a:solidFill>
                  <a:srgbClr val="006666"/>
                </a:solidFill>
                <a:latin typeface="Arial"/>
                <a:cs typeface="Arial"/>
              </a:rPr>
              <a:t>methods</a:t>
            </a:r>
            <a:endParaRPr sz="2400" dirty="0">
              <a:latin typeface="Arial"/>
              <a:cs typeface="Arial"/>
            </a:endParaRPr>
          </a:p>
          <a:p>
            <a:pPr marL="413384">
              <a:lnSpc>
                <a:spcPct val="100000"/>
              </a:lnSpc>
              <a:spcBef>
                <a:spcPts val="260"/>
              </a:spcBef>
            </a:pPr>
            <a:r>
              <a:rPr sz="2200" spc="-5" dirty="0">
                <a:solidFill>
                  <a:srgbClr val="006666"/>
                </a:solidFill>
                <a:latin typeface="Arial"/>
                <a:cs typeface="Arial"/>
              </a:rPr>
              <a:t>Paging</a:t>
            </a:r>
            <a:endParaRPr sz="2200" dirty="0">
              <a:latin typeface="Arial"/>
              <a:cs typeface="Arial"/>
            </a:endParaRPr>
          </a:p>
          <a:p>
            <a:pPr marL="413384">
              <a:lnSpc>
                <a:spcPct val="100000"/>
              </a:lnSpc>
              <a:spcBef>
                <a:spcPts val="265"/>
              </a:spcBef>
            </a:pPr>
            <a:r>
              <a:rPr sz="2200" spc="-5" dirty="0">
                <a:solidFill>
                  <a:srgbClr val="006666"/>
                </a:solidFill>
                <a:latin typeface="Arial"/>
                <a:cs typeface="Arial"/>
              </a:rPr>
              <a:t>Segmentation</a:t>
            </a:r>
            <a:endParaRPr sz="2200" dirty="0">
              <a:latin typeface="Arial"/>
              <a:cs typeface="Arial"/>
            </a:endParaRPr>
          </a:p>
          <a:p>
            <a:pPr marL="413384" marR="1348740" indent="-401320">
              <a:lnSpc>
                <a:spcPct val="109500"/>
              </a:lnSpc>
              <a:spcBef>
                <a:spcPts val="20"/>
              </a:spcBef>
            </a:pPr>
            <a:r>
              <a:rPr sz="2400" b="1" spc="-5" dirty="0">
                <a:solidFill>
                  <a:srgbClr val="006666"/>
                </a:solidFill>
                <a:latin typeface="Arial"/>
                <a:cs typeface="Arial"/>
              </a:rPr>
              <a:t>Pagination </a:t>
            </a:r>
            <a:r>
              <a:rPr sz="2400" b="1" dirty="0">
                <a:solidFill>
                  <a:srgbClr val="006666"/>
                </a:solidFill>
                <a:latin typeface="Arial"/>
                <a:cs typeface="Arial"/>
              </a:rPr>
              <a:t>and </a:t>
            </a:r>
            <a:r>
              <a:rPr sz="2400" b="1" spc="-5" dirty="0">
                <a:solidFill>
                  <a:srgbClr val="006666"/>
                </a:solidFill>
                <a:latin typeface="Arial"/>
                <a:cs typeface="Arial"/>
              </a:rPr>
              <a:t>segmentation issues:  </a:t>
            </a:r>
            <a:r>
              <a:rPr sz="2200" spc="-5" dirty="0">
                <a:solidFill>
                  <a:srgbClr val="006666"/>
                </a:solidFill>
                <a:latin typeface="Arial"/>
                <a:cs typeface="Arial"/>
              </a:rPr>
              <a:t>size of segment tables and pages  pagination of these tables</a:t>
            </a:r>
            <a:endParaRPr sz="2200" dirty="0">
              <a:latin typeface="Arial"/>
              <a:cs typeface="Arial"/>
            </a:endParaRPr>
          </a:p>
          <a:p>
            <a:pPr marL="413384">
              <a:lnSpc>
                <a:spcPct val="100000"/>
              </a:lnSpc>
              <a:spcBef>
                <a:spcPts val="270"/>
              </a:spcBef>
            </a:pPr>
            <a:r>
              <a:rPr sz="2200" spc="-5" dirty="0">
                <a:solidFill>
                  <a:srgbClr val="006666"/>
                </a:solidFill>
                <a:latin typeface="Arial"/>
                <a:cs typeface="Arial"/>
              </a:rPr>
              <a:t>efficiency provided by Translation Lookaside</a:t>
            </a:r>
            <a:r>
              <a:rPr sz="2200" spc="110" dirty="0">
                <a:solidFill>
                  <a:srgbClr val="006666"/>
                </a:solidFill>
                <a:latin typeface="Arial"/>
                <a:cs typeface="Arial"/>
              </a:rPr>
              <a:t> </a:t>
            </a:r>
            <a:r>
              <a:rPr sz="2200" spc="-5" dirty="0">
                <a:solidFill>
                  <a:srgbClr val="006666"/>
                </a:solidFill>
                <a:latin typeface="Arial"/>
                <a:cs typeface="Arial"/>
              </a:rPr>
              <a:t>Buffer</a:t>
            </a:r>
            <a:endParaRPr sz="2200" dirty="0">
              <a:latin typeface="Arial"/>
              <a:cs typeface="Arial"/>
            </a:endParaRPr>
          </a:p>
          <a:p>
            <a:pPr marL="12700" marR="417195">
              <a:lnSpc>
                <a:spcPts val="2590"/>
              </a:lnSpc>
              <a:spcBef>
                <a:spcPts val="620"/>
              </a:spcBef>
            </a:pPr>
            <a:r>
              <a:rPr sz="2400" b="1" dirty="0">
                <a:solidFill>
                  <a:srgbClr val="006666"/>
                </a:solidFill>
                <a:latin typeface="Arial"/>
                <a:cs typeface="Arial"/>
              </a:rPr>
              <a:t>The methods </a:t>
            </a:r>
            <a:r>
              <a:rPr sz="2400" b="1" spc="-5" dirty="0">
                <a:solidFill>
                  <a:srgbClr val="006666"/>
                </a:solidFill>
                <a:latin typeface="Arial"/>
                <a:cs typeface="Arial"/>
              </a:rPr>
              <a:t>are </a:t>
            </a:r>
            <a:r>
              <a:rPr sz="2400" b="1" dirty="0">
                <a:solidFill>
                  <a:srgbClr val="006666"/>
                </a:solidFill>
                <a:latin typeface="Arial"/>
                <a:cs typeface="Arial"/>
              </a:rPr>
              <a:t>often </a:t>
            </a:r>
            <a:r>
              <a:rPr sz="2400" b="1" spc="-5" dirty="0">
                <a:solidFill>
                  <a:srgbClr val="006666"/>
                </a:solidFill>
                <a:latin typeface="Arial"/>
                <a:cs typeface="Arial"/>
              </a:rPr>
              <a:t>used </a:t>
            </a:r>
            <a:r>
              <a:rPr sz="2400" b="1" dirty="0">
                <a:solidFill>
                  <a:srgbClr val="006666"/>
                </a:solidFill>
                <a:latin typeface="Arial"/>
                <a:cs typeface="Arial"/>
              </a:rPr>
              <a:t>in</a:t>
            </a:r>
            <a:r>
              <a:rPr sz="2400" b="1" spc="-55" dirty="0">
                <a:solidFill>
                  <a:srgbClr val="006666"/>
                </a:solidFill>
                <a:latin typeface="Arial"/>
                <a:cs typeface="Arial"/>
              </a:rPr>
              <a:t> </a:t>
            </a:r>
            <a:r>
              <a:rPr sz="2400" b="1" spc="-5" dirty="0">
                <a:solidFill>
                  <a:srgbClr val="006666"/>
                </a:solidFill>
                <a:latin typeface="Arial"/>
                <a:cs typeface="Arial"/>
              </a:rPr>
              <a:t>conjunction,  </a:t>
            </a:r>
            <a:r>
              <a:rPr sz="2400" b="1" dirty="0">
                <a:solidFill>
                  <a:srgbClr val="006666"/>
                </a:solidFill>
                <a:latin typeface="Arial"/>
                <a:cs typeface="Arial"/>
              </a:rPr>
              <a:t>resulting in complex</a:t>
            </a:r>
            <a:r>
              <a:rPr sz="2400" b="1" spc="-55" dirty="0">
                <a:solidFill>
                  <a:srgbClr val="006666"/>
                </a:solidFill>
                <a:latin typeface="Arial"/>
                <a:cs typeface="Arial"/>
              </a:rPr>
              <a:t> </a:t>
            </a:r>
            <a:r>
              <a:rPr sz="2400" b="1" spc="-5" dirty="0">
                <a:solidFill>
                  <a:srgbClr val="006666"/>
                </a:solidFill>
                <a:latin typeface="Arial"/>
                <a:cs typeface="Arial"/>
              </a:rPr>
              <a:t>systems</a:t>
            </a:r>
            <a:r>
              <a:rPr lang="en-CA" sz="2400" b="1" spc="-5" dirty="0">
                <a:solidFill>
                  <a:srgbClr val="006666"/>
                </a:solidFill>
                <a:latin typeface="Arial"/>
                <a:cs typeface="Arial"/>
              </a:rPr>
              <a:t> (most OS), but mostly pagination is used</a:t>
            </a:r>
            <a:endParaRPr sz="2400" dirty="0">
              <a:latin typeface="Arial"/>
              <a:cs typeface="Arial"/>
            </a:endParaRPr>
          </a:p>
        </p:txBody>
      </p:sp>
      <p:sp>
        <p:nvSpPr>
          <p:cNvPr id="16" name="object 16"/>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7</a:t>
            </a:r>
          </a:p>
        </p:txBody>
      </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74</a:t>
            </a:fld>
            <a:endParaRPr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4909922" cy="514350"/>
          </a:xfrm>
          <a:prstGeom prst="rect">
            <a:avLst/>
          </a:prstGeom>
        </p:spPr>
        <p:txBody>
          <a:bodyPr vert="horz" wrap="square" lIns="0" tIns="13335" rIns="0" bIns="0" rtlCol="0">
            <a:spAutoFit/>
          </a:bodyPr>
          <a:lstStyle/>
          <a:p>
            <a:pPr marL="12700">
              <a:lnSpc>
                <a:spcPct val="100000"/>
              </a:lnSpc>
              <a:spcBef>
                <a:spcPts val="105"/>
              </a:spcBef>
            </a:pPr>
            <a:r>
              <a:rPr dirty="0"/>
              <a:t>Fragmentation</a:t>
            </a:r>
            <a:r>
              <a:rPr spc="-95" dirty="0"/>
              <a:t> </a:t>
            </a:r>
            <a:r>
              <a:rPr dirty="0"/>
              <a:t>recap</a:t>
            </a:r>
          </a:p>
        </p:txBody>
      </p:sp>
      <p:sp>
        <p:nvSpPr>
          <p:cNvPr id="4" name="object 4"/>
          <p:cNvSpPr/>
          <p:nvPr/>
        </p:nvSpPr>
        <p:spPr>
          <a:xfrm>
            <a:off x="1006754" y="1475866"/>
            <a:ext cx="198119" cy="202691"/>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1336928" y="1321434"/>
            <a:ext cx="7371715" cy="4147185"/>
          </a:xfrm>
          <a:prstGeom prst="rect">
            <a:avLst/>
          </a:prstGeom>
        </p:spPr>
        <p:txBody>
          <a:bodyPr vert="horz" wrap="square" lIns="0" tIns="12700" rIns="0" bIns="0" rtlCol="0">
            <a:spAutoFit/>
          </a:bodyPr>
          <a:lstStyle/>
          <a:p>
            <a:pPr marL="12700" marR="454025">
              <a:lnSpc>
                <a:spcPct val="100000"/>
              </a:lnSpc>
              <a:spcBef>
                <a:spcPts val="100"/>
              </a:spcBef>
            </a:pPr>
            <a:r>
              <a:rPr sz="2400" b="1" spc="-5" dirty="0">
                <a:solidFill>
                  <a:srgbClr val="006666"/>
                </a:solidFill>
                <a:latin typeface="Arial"/>
                <a:cs typeface="Arial"/>
              </a:rPr>
              <a:t>Partition fixes: </a:t>
            </a:r>
            <a:r>
              <a:rPr sz="2400" b="1" dirty="0">
                <a:solidFill>
                  <a:srgbClr val="006666"/>
                </a:solidFill>
                <a:latin typeface="Arial"/>
                <a:cs typeface="Arial"/>
              </a:rPr>
              <a:t>internal </a:t>
            </a:r>
            <a:r>
              <a:rPr sz="2400" b="1" spc="-5" dirty="0">
                <a:solidFill>
                  <a:srgbClr val="006666"/>
                </a:solidFill>
                <a:latin typeface="Arial"/>
                <a:cs typeface="Arial"/>
              </a:rPr>
              <a:t>fragmentation </a:t>
            </a:r>
            <a:r>
              <a:rPr sz="2400" b="1" spc="-10" dirty="0">
                <a:solidFill>
                  <a:srgbClr val="006666"/>
                </a:solidFill>
                <a:latin typeface="Arial"/>
                <a:cs typeface="Arial"/>
              </a:rPr>
              <a:t>because  </a:t>
            </a:r>
            <a:r>
              <a:rPr sz="2400" b="1" spc="-5" dirty="0">
                <a:solidFill>
                  <a:srgbClr val="006666"/>
                </a:solidFill>
                <a:latin typeface="Arial"/>
                <a:cs typeface="Arial"/>
              </a:rPr>
              <a:t>partitions cannot be </a:t>
            </a:r>
            <a:r>
              <a:rPr sz="2400" b="1" dirty="0">
                <a:solidFill>
                  <a:srgbClr val="006666"/>
                </a:solidFill>
                <a:latin typeface="Arial"/>
                <a:cs typeface="Arial"/>
              </a:rPr>
              <a:t>completely </a:t>
            </a:r>
            <a:r>
              <a:rPr sz="2400" b="1" spc="-5" dirty="0">
                <a:solidFill>
                  <a:srgbClr val="006666"/>
                </a:solidFill>
                <a:latin typeface="Arial"/>
                <a:cs typeface="Arial"/>
              </a:rPr>
              <a:t>used </a:t>
            </a:r>
            <a:r>
              <a:rPr sz="2400" b="1" dirty="0">
                <a:solidFill>
                  <a:srgbClr val="006666"/>
                </a:solidFill>
                <a:latin typeface="Arial"/>
                <a:cs typeface="Arial"/>
              </a:rPr>
              <a:t>+ </a:t>
            </a:r>
            <a:r>
              <a:rPr sz="2400" b="1" spc="-5" dirty="0">
                <a:solidFill>
                  <a:srgbClr val="006666"/>
                </a:solidFill>
                <a:latin typeface="Arial"/>
                <a:cs typeface="Arial"/>
              </a:rPr>
              <a:t>external  fragmentation </a:t>
            </a:r>
            <a:r>
              <a:rPr sz="2400" b="1" dirty="0">
                <a:solidFill>
                  <a:srgbClr val="006666"/>
                </a:solidFill>
                <a:latin typeface="Arial"/>
                <a:cs typeface="Arial"/>
              </a:rPr>
              <a:t>if </a:t>
            </a:r>
            <a:r>
              <a:rPr sz="2400" b="1" spc="-5" dirty="0">
                <a:solidFill>
                  <a:srgbClr val="006666"/>
                </a:solidFill>
                <a:latin typeface="Arial"/>
                <a:cs typeface="Arial"/>
              </a:rPr>
              <a:t>there are unused </a:t>
            </a:r>
            <a:r>
              <a:rPr sz="2400" b="1" dirty="0">
                <a:solidFill>
                  <a:srgbClr val="006666"/>
                </a:solidFill>
                <a:latin typeface="Arial"/>
                <a:cs typeface="Arial"/>
              </a:rPr>
              <a:t>partitions</a:t>
            </a:r>
            <a:endParaRPr sz="2400">
              <a:latin typeface="Arial"/>
              <a:cs typeface="Arial"/>
            </a:endParaRPr>
          </a:p>
          <a:p>
            <a:pPr marL="12700" marR="184150">
              <a:lnSpc>
                <a:spcPct val="100000"/>
              </a:lnSpc>
              <a:spcBef>
                <a:spcPts val="575"/>
              </a:spcBef>
            </a:pPr>
            <a:r>
              <a:rPr sz="2400" b="1" spc="-10" dirty="0">
                <a:solidFill>
                  <a:srgbClr val="006666"/>
                </a:solidFill>
                <a:latin typeface="Arial"/>
                <a:cs typeface="Arial"/>
              </a:rPr>
              <a:t>Dynamic </a:t>
            </a:r>
            <a:r>
              <a:rPr sz="2400" b="1" dirty="0">
                <a:solidFill>
                  <a:srgbClr val="006666"/>
                </a:solidFill>
                <a:latin typeface="Arial"/>
                <a:cs typeface="Arial"/>
              </a:rPr>
              <a:t>partitions: </a:t>
            </a:r>
            <a:r>
              <a:rPr sz="2400" b="1" spc="-5" dirty="0">
                <a:solidFill>
                  <a:srgbClr val="006666"/>
                </a:solidFill>
                <a:latin typeface="Arial"/>
                <a:cs typeface="Arial"/>
              </a:rPr>
              <a:t>external fragmentation </a:t>
            </a:r>
            <a:r>
              <a:rPr sz="2400" b="1" spc="5" dirty="0">
                <a:solidFill>
                  <a:srgbClr val="006666"/>
                </a:solidFill>
                <a:latin typeface="Arial"/>
                <a:cs typeface="Arial"/>
              </a:rPr>
              <a:t>which  </a:t>
            </a:r>
            <a:r>
              <a:rPr sz="2400" b="1" spc="-5" dirty="0">
                <a:solidFill>
                  <a:srgbClr val="006666"/>
                </a:solidFill>
                <a:latin typeface="Arial"/>
                <a:cs typeface="Arial"/>
              </a:rPr>
              <a:t>leads </a:t>
            </a:r>
            <a:r>
              <a:rPr sz="2400" b="1" dirty="0">
                <a:solidFill>
                  <a:srgbClr val="006666"/>
                </a:solidFill>
                <a:latin typeface="Arial"/>
                <a:cs typeface="Arial"/>
              </a:rPr>
              <a:t>to the </a:t>
            </a:r>
            <a:r>
              <a:rPr sz="2400" b="1" spc="-5" dirty="0">
                <a:solidFill>
                  <a:srgbClr val="006666"/>
                </a:solidFill>
                <a:latin typeface="Arial"/>
                <a:cs typeface="Arial"/>
              </a:rPr>
              <a:t>need </a:t>
            </a:r>
            <a:r>
              <a:rPr sz="2400" b="1" dirty="0">
                <a:solidFill>
                  <a:srgbClr val="006666"/>
                </a:solidFill>
                <a:latin typeface="Arial"/>
                <a:cs typeface="Arial"/>
              </a:rPr>
              <a:t>for</a:t>
            </a:r>
            <a:r>
              <a:rPr sz="2400" b="1" spc="-25" dirty="0">
                <a:solidFill>
                  <a:srgbClr val="006666"/>
                </a:solidFill>
                <a:latin typeface="Arial"/>
                <a:cs typeface="Arial"/>
              </a:rPr>
              <a:t> </a:t>
            </a:r>
            <a:r>
              <a:rPr sz="2400" b="1" spc="-5" dirty="0">
                <a:solidFill>
                  <a:srgbClr val="006666"/>
                </a:solidFill>
                <a:latin typeface="Arial"/>
                <a:cs typeface="Arial"/>
              </a:rPr>
              <a:t>compression.</a:t>
            </a:r>
            <a:endParaRPr sz="2400">
              <a:latin typeface="Arial"/>
              <a:cs typeface="Arial"/>
            </a:endParaRPr>
          </a:p>
          <a:p>
            <a:pPr marL="12700" marR="5080">
              <a:lnSpc>
                <a:spcPct val="100000"/>
              </a:lnSpc>
              <a:spcBef>
                <a:spcPts val="580"/>
              </a:spcBef>
            </a:pPr>
            <a:r>
              <a:rPr sz="2400" b="1" spc="-5" dirty="0">
                <a:solidFill>
                  <a:srgbClr val="006666"/>
                </a:solidFill>
                <a:latin typeface="Arial"/>
                <a:cs typeface="Arial"/>
              </a:rPr>
              <a:t>Segmentation </a:t>
            </a:r>
            <a:r>
              <a:rPr sz="2400" b="1" dirty="0">
                <a:solidFill>
                  <a:srgbClr val="006666"/>
                </a:solidFill>
                <a:latin typeface="Arial"/>
                <a:cs typeface="Arial"/>
              </a:rPr>
              <a:t>without </a:t>
            </a:r>
            <a:r>
              <a:rPr sz="2400" b="1" spc="-5" dirty="0">
                <a:solidFill>
                  <a:srgbClr val="006666"/>
                </a:solidFill>
                <a:latin typeface="Arial"/>
                <a:cs typeface="Arial"/>
              </a:rPr>
              <a:t>pagination: </a:t>
            </a:r>
            <a:r>
              <a:rPr sz="2400" b="1" dirty="0">
                <a:solidFill>
                  <a:srgbClr val="006666"/>
                </a:solidFill>
                <a:latin typeface="Arial"/>
                <a:cs typeface="Arial"/>
              </a:rPr>
              <a:t>no internal  </a:t>
            </a:r>
            <a:r>
              <a:rPr sz="2400" b="1" spc="-5" dirty="0">
                <a:solidFill>
                  <a:srgbClr val="006666"/>
                </a:solidFill>
                <a:latin typeface="Arial"/>
                <a:cs typeface="Arial"/>
              </a:rPr>
              <a:t>fragmentation, </a:t>
            </a:r>
            <a:r>
              <a:rPr sz="2400" b="1" dirty="0">
                <a:solidFill>
                  <a:srgbClr val="006666"/>
                </a:solidFill>
                <a:latin typeface="Arial"/>
                <a:cs typeface="Arial"/>
              </a:rPr>
              <a:t>but </a:t>
            </a:r>
            <a:r>
              <a:rPr sz="2400" b="1" spc="-5" dirty="0">
                <a:solidFill>
                  <a:srgbClr val="006666"/>
                </a:solidFill>
                <a:latin typeface="Arial"/>
                <a:cs typeface="Arial"/>
              </a:rPr>
              <a:t>external fragmentation </a:t>
            </a:r>
            <a:r>
              <a:rPr sz="2400" b="1" dirty="0">
                <a:solidFill>
                  <a:srgbClr val="006666"/>
                </a:solidFill>
                <a:latin typeface="Arial"/>
                <a:cs typeface="Arial"/>
              </a:rPr>
              <a:t>due to  </a:t>
            </a:r>
            <a:r>
              <a:rPr sz="2400" b="1" spc="-5" dirty="0">
                <a:solidFill>
                  <a:srgbClr val="006666"/>
                </a:solidFill>
                <a:latin typeface="Arial"/>
                <a:cs typeface="Arial"/>
              </a:rPr>
              <a:t>segments </a:t>
            </a:r>
            <a:r>
              <a:rPr sz="2400" b="1" dirty="0">
                <a:solidFill>
                  <a:srgbClr val="006666"/>
                </a:solidFill>
                <a:latin typeface="Arial"/>
                <a:cs typeface="Arial"/>
              </a:rPr>
              <a:t>of different </a:t>
            </a:r>
            <a:r>
              <a:rPr sz="2400" b="1" spc="-5" dirty="0">
                <a:solidFill>
                  <a:srgbClr val="006666"/>
                </a:solidFill>
                <a:latin typeface="Arial"/>
                <a:cs typeface="Arial"/>
              </a:rPr>
              <a:t>lengths, </a:t>
            </a:r>
            <a:r>
              <a:rPr sz="2400" b="1" dirty="0">
                <a:solidFill>
                  <a:srgbClr val="006666"/>
                </a:solidFill>
                <a:latin typeface="Arial"/>
                <a:cs typeface="Arial"/>
              </a:rPr>
              <a:t>stored</a:t>
            </a:r>
            <a:r>
              <a:rPr sz="2400" b="1" spc="-15" dirty="0">
                <a:solidFill>
                  <a:srgbClr val="006666"/>
                </a:solidFill>
                <a:latin typeface="Arial"/>
                <a:cs typeface="Arial"/>
              </a:rPr>
              <a:t> </a:t>
            </a:r>
            <a:r>
              <a:rPr sz="2400" b="1" spc="-5" dirty="0">
                <a:solidFill>
                  <a:srgbClr val="006666"/>
                </a:solidFill>
                <a:latin typeface="Arial"/>
                <a:cs typeface="Arial"/>
              </a:rPr>
              <a:t>contiguously</a:t>
            </a:r>
            <a:endParaRPr sz="2400">
              <a:latin typeface="Arial"/>
              <a:cs typeface="Arial"/>
            </a:endParaRPr>
          </a:p>
          <a:p>
            <a:pPr marL="12700">
              <a:lnSpc>
                <a:spcPct val="100000"/>
              </a:lnSpc>
              <a:spcBef>
                <a:spcPts val="20"/>
              </a:spcBef>
            </a:pPr>
            <a:r>
              <a:rPr sz="1600" b="1" spc="-5" dirty="0">
                <a:solidFill>
                  <a:srgbClr val="006666"/>
                </a:solidFill>
                <a:latin typeface="Arial"/>
                <a:cs typeface="Arial"/>
              </a:rPr>
              <a:t>(as in </a:t>
            </a:r>
            <a:r>
              <a:rPr sz="1600" b="1" spc="-10" dirty="0">
                <a:solidFill>
                  <a:srgbClr val="006666"/>
                </a:solidFill>
                <a:latin typeface="Arial"/>
                <a:cs typeface="Arial"/>
              </a:rPr>
              <a:t>dynamic</a:t>
            </a:r>
            <a:r>
              <a:rPr sz="1600" b="1" spc="90" dirty="0">
                <a:solidFill>
                  <a:srgbClr val="006666"/>
                </a:solidFill>
                <a:latin typeface="Arial"/>
                <a:cs typeface="Arial"/>
              </a:rPr>
              <a:t> </a:t>
            </a:r>
            <a:r>
              <a:rPr sz="1600" b="1" spc="-5" dirty="0">
                <a:solidFill>
                  <a:srgbClr val="006666"/>
                </a:solidFill>
                <a:latin typeface="Arial"/>
                <a:cs typeface="Arial"/>
              </a:rPr>
              <a:t>partitions)</a:t>
            </a:r>
            <a:endParaRPr sz="1600">
              <a:latin typeface="Arial"/>
              <a:cs typeface="Arial"/>
            </a:endParaRPr>
          </a:p>
          <a:p>
            <a:pPr marL="12700" marR="932815">
              <a:lnSpc>
                <a:spcPct val="100000"/>
              </a:lnSpc>
              <a:spcBef>
                <a:spcPts val="560"/>
              </a:spcBef>
            </a:pPr>
            <a:r>
              <a:rPr sz="2400" b="1" spc="-5" dirty="0">
                <a:solidFill>
                  <a:srgbClr val="006666"/>
                </a:solidFill>
                <a:latin typeface="Arial"/>
                <a:cs typeface="Arial"/>
              </a:rPr>
              <a:t>Pagination: </a:t>
            </a:r>
            <a:r>
              <a:rPr sz="2400" b="1" dirty="0">
                <a:solidFill>
                  <a:srgbClr val="006666"/>
                </a:solidFill>
                <a:latin typeface="Arial"/>
                <a:cs typeface="Arial"/>
              </a:rPr>
              <a:t>on </a:t>
            </a:r>
            <a:r>
              <a:rPr sz="2400" b="1" spc="-5" dirty="0">
                <a:solidFill>
                  <a:srgbClr val="006666"/>
                </a:solidFill>
                <a:latin typeface="Arial"/>
                <a:cs typeface="Arial"/>
              </a:rPr>
              <a:t>average, </a:t>
            </a:r>
            <a:r>
              <a:rPr sz="2400" b="1" dirty="0">
                <a:solidFill>
                  <a:srgbClr val="006666"/>
                </a:solidFill>
                <a:latin typeface="Arial"/>
                <a:cs typeface="Arial"/>
              </a:rPr>
              <a:t>1/2 frame of</a:t>
            </a:r>
            <a:r>
              <a:rPr sz="2400" b="1" spc="-35" dirty="0">
                <a:solidFill>
                  <a:srgbClr val="006666"/>
                </a:solidFill>
                <a:latin typeface="Arial"/>
                <a:cs typeface="Arial"/>
              </a:rPr>
              <a:t> </a:t>
            </a:r>
            <a:r>
              <a:rPr sz="2400" b="1" dirty="0">
                <a:solidFill>
                  <a:srgbClr val="006666"/>
                </a:solidFill>
                <a:latin typeface="Arial"/>
                <a:cs typeface="Arial"/>
              </a:rPr>
              <a:t>internal  </a:t>
            </a:r>
            <a:r>
              <a:rPr sz="2400" b="1" spc="-5" dirty="0">
                <a:solidFill>
                  <a:srgbClr val="006666"/>
                </a:solidFill>
                <a:latin typeface="Arial"/>
                <a:cs typeface="Arial"/>
              </a:rPr>
              <a:t>fragmentation </a:t>
            </a:r>
            <a:r>
              <a:rPr sz="2400" b="1" dirty="0">
                <a:solidFill>
                  <a:srgbClr val="006666"/>
                </a:solidFill>
                <a:latin typeface="Arial"/>
                <a:cs typeface="Arial"/>
              </a:rPr>
              <a:t>per</a:t>
            </a:r>
            <a:r>
              <a:rPr sz="2400" b="1" spc="-20" dirty="0">
                <a:solidFill>
                  <a:srgbClr val="006666"/>
                </a:solidFill>
                <a:latin typeface="Arial"/>
                <a:cs typeface="Arial"/>
              </a:rPr>
              <a:t> </a:t>
            </a:r>
            <a:r>
              <a:rPr sz="2400" b="1" spc="-5" dirty="0">
                <a:solidFill>
                  <a:srgbClr val="006666"/>
                </a:solidFill>
                <a:latin typeface="Arial"/>
                <a:cs typeface="Arial"/>
              </a:rPr>
              <a:t>process</a:t>
            </a:r>
            <a:endParaRPr sz="2400">
              <a:latin typeface="Arial"/>
              <a:cs typeface="Arial"/>
            </a:endParaRPr>
          </a:p>
        </p:txBody>
      </p:sp>
      <p:sp>
        <p:nvSpPr>
          <p:cNvPr id="6" name="object 6"/>
          <p:cNvSpPr/>
          <p:nvPr/>
        </p:nvSpPr>
        <p:spPr>
          <a:xfrm>
            <a:off x="1006754" y="2646552"/>
            <a:ext cx="198119" cy="202691"/>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1006754" y="3451605"/>
            <a:ext cx="198119" cy="202691"/>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1006754" y="4866132"/>
            <a:ext cx="198119" cy="202692"/>
          </a:xfrm>
          <a:prstGeom prst="rect">
            <a:avLst/>
          </a:prstGeom>
          <a:blipFill>
            <a:blip r:embed="rId2" cstate="print"/>
            <a:stretch>
              <a:fillRect/>
            </a:stretch>
          </a:blipFill>
        </p:spPr>
        <p:txBody>
          <a:bodyPr wrap="square" lIns="0" tIns="0" rIns="0" bIns="0" rtlCol="0"/>
          <a:lstStyle/>
          <a:p>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7</a:t>
            </a: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75</a:t>
            </a:fld>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a:spLocks noGrp="1"/>
          </p:cNvSpPr>
          <p:nvPr>
            <p:ph type="title"/>
          </p:nvPr>
        </p:nvSpPr>
        <p:spPr>
          <a:xfrm>
            <a:off x="228600" y="468579"/>
            <a:ext cx="8353170" cy="444352"/>
          </a:xfrm>
          <a:prstGeom prst="rect">
            <a:avLst/>
          </a:prstGeom>
        </p:spPr>
        <p:txBody>
          <a:bodyPr vert="horz" wrap="square" lIns="0" tIns="13335" rIns="0" bIns="0" rtlCol="0">
            <a:spAutoFit/>
          </a:bodyPr>
          <a:lstStyle/>
          <a:p>
            <a:pPr marL="12700">
              <a:lnSpc>
                <a:spcPct val="100000"/>
              </a:lnSpc>
              <a:spcBef>
                <a:spcPts val="105"/>
              </a:spcBef>
            </a:pPr>
            <a:r>
              <a:rPr sz="2800" dirty="0"/>
              <a:t>Logical </a:t>
            </a:r>
            <a:r>
              <a:rPr sz="2800" spc="-5" dirty="0"/>
              <a:t>address </a:t>
            </a:r>
            <a:r>
              <a:rPr sz="2800" dirty="0"/>
              <a:t>translation </a:t>
            </a:r>
            <a:r>
              <a:rPr lang="en-CA" sz="2800" dirty="0">
                <a:sym typeface="Wingdings" panose="05000000000000000000" pitchFamily="2" charset="2"/>
              </a:rPr>
              <a:t> </a:t>
            </a:r>
            <a:r>
              <a:rPr sz="2800" dirty="0"/>
              <a:t>physical</a:t>
            </a:r>
            <a:r>
              <a:rPr lang="en-CA" sz="2800" dirty="0"/>
              <a:t> address</a:t>
            </a:r>
            <a:endParaRPr sz="2800" spc="-994" dirty="0"/>
          </a:p>
        </p:txBody>
      </p:sp>
      <p:sp>
        <p:nvSpPr>
          <p:cNvPr id="11" name="object 11"/>
          <p:cNvSpPr/>
          <p:nvPr/>
        </p:nvSpPr>
        <p:spPr>
          <a:xfrm>
            <a:off x="1648967" y="1309116"/>
            <a:ext cx="6616537" cy="4667345"/>
          </a:xfrm>
          <a:prstGeom prst="rect">
            <a:avLst/>
          </a:prstGeom>
          <a:blipFill>
            <a:blip r:embed="rId2" cstate="print"/>
            <a:stretch>
              <a:fillRect/>
            </a:stretch>
          </a:blipFill>
        </p:spPr>
        <p:txBody>
          <a:bodyPr wrap="square" lIns="0" tIns="0" rIns="0" bIns="0" rtlCol="0"/>
          <a:lstStyle/>
          <a:p>
            <a:endParaRPr/>
          </a:p>
        </p:txBody>
      </p:sp>
      <p:sp>
        <p:nvSpPr>
          <p:cNvPr id="12" name="object 12"/>
          <p:cNvSpPr txBox="1"/>
          <p:nvPr/>
        </p:nvSpPr>
        <p:spPr>
          <a:xfrm>
            <a:off x="688340" y="5477967"/>
            <a:ext cx="4147185" cy="1035050"/>
          </a:xfrm>
          <a:prstGeom prst="rect">
            <a:avLst/>
          </a:prstGeom>
        </p:spPr>
        <p:txBody>
          <a:bodyPr vert="horz" wrap="square" lIns="0" tIns="53975" rIns="0" bIns="0" rtlCol="0">
            <a:spAutoFit/>
          </a:bodyPr>
          <a:lstStyle/>
          <a:p>
            <a:pPr marL="88900" marR="5080" indent="-76200">
              <a:lnSpc>
                <a:spcPts val="2590"/>
              </a:lnSpc>
              <a:spcBef>
                <a:spcPts val="425"/>
              </a:spcBef>
            </a:pPr>
            <a:r>
              <a:rPr sz="2400" dirty="0">
                <a:solidFill>
                  <a:srgbClr val="800000"/>
                </a:solidFill>
                <a:latin typeface="Times New Roman"/>
                <a:cs typeface="Times New Roman"/>
              </a:rPr>
              <a:t>MMU: </a:t>
            </a:r>
            <a:r>
              <a:rPr sz="2400" spc="-5" dirty="0">
                <a:solidFill>
                  <a:srgbClr val="800000"/>
                </a:solidFill>
                <a:latin typeface="Times New Roman"/>
                <a:cs typeface="Times New Roman"/>
              </a:rPr>
              <a:t>memory management</a:t>
            </a:r>
            <a:r>
              <a:rPr sz="2400" spc="-40" dirty="0">
                <a:solidFill>
                  <a:srgbClr val="800000"/>
                </a:solidFill>
                <a:latin typeface="Times New Roman"/>
                <a:cs typeface="Times New Roman"/>
              </a:rPr>
              <a:t> </a:t>
            </a:r>
            <a:r>
              <a:rPr sz="2400" dirty="0">
                <a:solidFill>
                  <a:srgbClr val="800000"/>
                </a:solidFill>
                <a:latin typeface="Times New Roman"/>
                <a:cs typeface="Times New Roman"/>
              </a:rPr>
              <a:t>unit  translation unit for</a:t>
            </a:r>
            <a:r>
              <a:rPr sz="2400" spc="-95" dirty="0">
                <a:solidFill>
                  <a:srgbClr val="800000"/>
                </a:solidFill>
                <a:latin typeface="Times New Roman"/>
                <a:cs typeface="Times New Roman"/>
              </a:rPr>
              <a:t> </a:t>
            </a:r>
            <a:r>
              <a:rPr sz="2400" dirty="0">
                <a:solidFill>
                  <a:srgbClr val="800000"/>
                </a:solidFill>
                <a:latin typeface="Times New Roman"/>
                <a:cs typeface="Times New Roman"/>
              </a:rPr>
              <a:t>addresses</a:t>
            </a:r>
            <a:endParaRPr sz="2400">
              <a:latin typeface="Times New Roman"/>
              <a:cs typeface="Times New Roman"/>
            </a:endParaRPr>
          </a:p>
          <a:p>
            <a:pPr marL="88900">
              <a:lnSpc>
                <a:spcPct val="100000"/>
              </a:lnSpc>
              <a:spcBef>
                <a:spcPts val="280"/>
              </a:spcBef>
            </a:pPr>
            <a:r>
              <a:rPr sz="1800" dirty="0">
                <a:solidFill>
                  <a:srgbClr val="800000"/>
                </a:solidFill>
                <a:latin typeface="Times New Roman"/>
                <a:cs typeface="Times New Roman"/>
              </a:rPr>
              <a:t>(memory management</a:t>
            </a:r>
            <a:r>
              <a:rPr sz="1800" spc="10" dirty="0">
                <a:solidFill>
                  <a:srgbClr val="800000"/>
                </a:solidFill>
                <a:latin typeface="Times New Roman"/>
                <a:cs typeface="Times New Roman"/>
              </a:rPr>
              <a:t> </a:t>
            </a:r>
            <a:r>
              <a:rPr sz="1800" dirty="0">
                <a:solidFill>
                  <a:srgbClr val="800000"/>
                </a:solidFill>
                <a:latin typeface="Times New Roman"/>
                <a:cs typeface="Times New Roman"/>
              </a:rPr>
              <a:t>unit)</a:t>
            </a:r>
            <a:endParaRPr sz="1800">
              <a:latin typeface="Times New Roman"/>
              <a:cs typeface="Times New Roman"/>
            </a:endParaRPr>
          </a:p>
        </p:txBody>
      </p:sp>
      <p:sp>
        <p:nvSpPr>
          <p:cNvPr id="13" name="object 13"/>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7</a:t>
            </a:r>
          </a:p>
        </p:txBody>
      </p:sp>
      <p:sp>
        <p:nvSpPr>
          <p:cNvPr id="14" name="object 14"/>
          <p:cNvSpPr txBox="1"/>
          <p:nvPr/>
        </p:nvSpPr>
        <p:spPr>
          <a:xfrm>
            <a:off x="8581770" y="6522338"/>
            <a:ext cx="125095" cy="224790"/>
          </a:xfrm>
          <a:prstGeom prst="rect">
            <a:avLst/>
          </a:prstGeom>
        </p:spPr>
        <p:txBody>
          <a:bodyPr vert="horz" wrap="square" lIns="0" tIns="0" rIns="0" bIns="0" rtlCol="0">
            <a:spAutoFit/>
          </a:bodyPr>
          <a:lstStyle/>
          <a:p>
            <a:pPr marL="12700">
              <a:lnSpc>
                <a:spcPts val="1650"/>
              </a:lnSpc>
            </a:pPr>
            <a:fld id="{81D60167-4931-47E6-BA6A-407CBD079E47}" type="slidenum">
              <a:rPr sz="1400" dirty="0">
                <a:solidFill>
                  <a:srgbClr val="FF9966"/>
                </a:solidFill>
                <a:latin typeface="Arial"/>
                <a:cs typeface="Arial"/>
              </a:rPr>
              <a:t>8</a:t>
            </a:fld>
            <a:endParaRPr sz="140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6205322" cy="514350"/>
          </a:xfrm>
          <a:prstGeom prst="rect">
            <a:avLst/>
          </a:prstGeom>
        </p:spPr>
        <p:txBody>
          <a:bodyPr vert="horz" wrap="square" lIns="0" tIns="13335" rIns="0" bIns="0" rtlCol="0">
            <a:spAutoFit/>
          </a:bodyPr>
          <a:lstStyle/>
          <a:p>
            <a:pPr marL="12700">
              <a:lnSpc>
                <a:spcPct val="100000"/>
              </a:lnSpc>
              <a:spcBef>
                <a:spcPts val="105"/>
              </a:spcBef>
            </a:pPr>
            <a:r>
              <a:rPr dirty="0"/>
              <a:t>Definition of </a:t>
            </a:r>
            <a:r>
              <a:rPr spc="-5" dirty="0"/>
              <a:t>logical</a:t>
            </a:r>
            <a:r>
              <a:rPr spc="-114" dirty="0"/>
              <a:t> </a:t>
            </a:r>
            <a:r>
              <a:rPr spc="-5" dirty="0"/>
              <a:t>addresses</a:t>
            </a:r>
          </a:p>
        </p:txBody>
      </p:sp>
      <p:sp>
        <p:nvSpPr>
          <p:cNvPr id="4" name="object 4"/>
          <p:cNvSpPr/>
          <p:nvPr/>
        </p:nvSpPr>
        <p:spPr>
          <a:xfrm>
            <a:off x="1463928" y="1396619"/>
            <a:ext cx="320040" cy="330708"/>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921129" y="2291460"/>
            <a:ext cx="256031" cy="263651"/>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921129" y="2730373"/>
            <a:ext cx="256031" cy="263651"/>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1737741" y="1319911"/>
            <a:ext cx="6899275" cy="2063750"/>
          </a:xfrm>
          <a:prstGeom prst="rect">
            <a:avLst/>
          </a:prstGeom>
        </p:spPr>
        <p:txBody>
          <a:bodyPr vert="horz" wrap="square" lIns="0" tIns="13335" rIns="0" bIns="0" rtlCol="0">
            <a:spAutoFit/>
          </a:bodyPr>
          <a:lstStyle/>
          <a:p>
            <a:pPr marL="12700" marR="115570">
              <a:lnSpc>
                <a:spcPct val="100000"/>
              </a:lnSpc>
              <a:spcBef>
                <a:spcPts val="105"/>
              </a:spcBef>
            </a:pPr>
            <a:r>
              <a:rPr sz="2600" dirty="0">
                <a:solidFill>
                  <a:srgbClr val="006666"/>
                </a:solidFill>
                <a:latin typeface="Arial"/>
                <a:cs typeface="Arial"/>
              </a:rPr>
              <a:t>a logical address is an address at a location</a:t>
            </a:r>
            <a:r>
              <a:rPr sz="2600" spc="-60" dirty="0">
                <a:solidFill>
                  <a:srgbClr val="006666"/>
                </a:solidFill>
                <a:latin typeface="Arial"/>
                <a:cs typeface="Arial"/>
              </a:rPr>
              <a:t> </a:t>
            </a:r>
            <a:r>
              <a:rPr sz="2600" dirty="0">
                <a:solidFill>
                  <a:srgbClr val="006666"/>
                </a:solidFill>
                <a:latin typeface="Arial"/>
                <a:cs typeface="Arial"/>
              </a:rPr>
              <a:t>in  a</a:t>
            </a:r>
            <a:r>
              <a:rPr sz="2600" spc="-5" dirty="0">
                <a:solidFill>
                  <a:srgbClr val="006666"/>
                </a:solidFill>
                <a:latin typeface="Arial"/>
                <a:cs typeface="Arial"/>
              </a:rPr>
              <a:t> </a:t>
            </a:r>
            <a:r>
              <a:rPr sz="2600" dirty="0">
                <a:solidFill>
                  <a:srgbClr val="006666"/>
                </a:solidFill>
                <a:latin typeface="Arial"/>
                <a:cs typeface="Arial"/>
              </a:rPr>
              <a:t>program</a:t>
            </a:r>
            <a:endParaRPr sz="2600">
              <a:latin typeface="Arial"/>
              <a:cs typeface="Arial"/>
            </a:endParaRPr>
          </a:p>
          <a:p>
            <a:pPr marL="411480">
              <a:lnSpc>
                <a:spcPct val="100000"/>
              </a:lnSpc>
              <a:spcBef>
                <a:spcPts val="585"/>
              </a:spcBef>
            </a:pPr>
            <a:r>
              <a:rPr sz="2400" spc="-5" dirty="0">
                <a:solidFill>
                  <a:srgbClr val="006666"/>
                </a:solidFill>
                <a:latin typeface="Arial"/>
                <a:cs typeface="Arial"/>
              </a:rPr>
              <a:t>compared </a:t>
            </a:r>
            <a:r>
              <a:rPr sz="2400" dirty="0">
                <a:solidFill>
                  <a:srgbClr val="006666"/>
                </a:solidFill>
                <a:latin typeface="Arial"/>
                <a:cs typeface="Arial"/>
              </a:rPr>
              <a:t>to the </a:t>
            </a:r>
            <a:r>
              <a:rPr sz="2400" spc="-5" dirty="0">
                <a:solidFill>
                  <a:srgbClr val="006666"/>
                </a:solidFill>
                <a:latin typeface="Arial"/>
                <a:cs typeface="Arial"/>
              </a:rPr>
              <a:t>program </a:t>
            </a:r>
            <a:r>
              <a:rPr sz="2400" dirty="0">
                <a:solidFill>
                  <a:srgbClr val="006666"/>
                </a:solidFill>
                <a:latin typeface="Arial"/>
                <a:cs typeface="Arial"/>
              </a:rPr>
              <a:t>itself</a:t>
            </a:r>
            <a:r>
              <a:rPr sz="2400" spc="5" dirty="0">
                <a:solidFill>
                  <a:srgbClr val="006666"/>
                </a:solidFill>
                <a:latin typeface="Arial"/>
                <a:cs typeface="Arial"/>
              </a:rPr>
              <a:t> </a:t>
            </a:r>
            <a:r>
              <a:rPr sz="2400" spc="-5" dirty="0">
                <a:solidFill>
                  <a:srgbClr val="006666"/>
                </a:solidFill>
                <a:latin typeface="Arial"/>
                <a:cs typeface="Arial"/>
              </a:rPr>
              <a:t>only</a:t>
            </a:r>
            <a:endParaRPr sz="2400">
              <a:latin typeface="Arial"/>
              <a:cs typeface="Arial"/>
            </a:endParaRPr>
          </a:p>
          <a:p>
            <a:pPr marL="411480" marR="5080" indent="83820">
              <a:lnSpc>
                <a:spcPct val="100000"/>
              </a:lnSpc>
              <a:spcBef>
                <a:spcPts val="575"/>
              </a:spcBef>
            </a:pPr>
            <a:r>
              <a:rPr sz="2400" spc="-5" dirty="0">
                <a:solidFill>
                  <a:srgbClr val="006666"/>
                </a:solidFill>
                <a:latin typeface="Arial"/>
                <a:cs typeface="Arial"/>
              </a:rPr>
              <a:t>independent </a:t>
            </a:r>
            <a:r>
              <a:rPr sz="2400" dirty="0">
                <a:solidFill>
                  <a:srgbClr val="006666"/>
                </a:solidFill>
                <a:latin typeface="Arial"/>
                <a:cs typeface="Arial"/>
              </a:rPr>
              <a:t>of the </a:t>
            </a:r>
            <a:r>
              <a:rPr sz="2400" spc="-5" dirty="0">
                <a:solidFill>
                  <a:srgbClr val="006666"/>
                </a:solidFill>
                <a:latin typeface="Arial"/>
                <a:cs typeface="Arial"/>
              </a:rPr>
              <a:t>program position in physical  </a:t>
            </a:r>
            <a:r>
              <a:rPr sz="2400" dirty="0">
                <a:solidFill>
                  <a:srgbClr val="006666"/>
                </a:solidFill>
                <a:latin typeface="Arial"/>
                <a:cs typeface="Arial"/>
              </a:rPr>
              <a:t>memory</a:t>
            </a:r>
            <a:endParaRPr sz="2400">
              <a:latin typeface="Arial"/>
              <a:cs typeface="Arial"/>
            </a:endParaRPr>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7</a:t>
            </a:r>
          </a:p>
        </p:txBody>
      </p:sp>
      <p:sp>
        <p:nvSpPr>
          <p:cNvPr id="9" name="object 9"/>
          <p:cNvSpPr txBox="1"/>
          <p:nvPr/>
        </p:nvSpPr>
        <p:spPr>
          <a:xfrm>
            <a:off x="8581770" y="6522338"/>
            <a:ext cx="125095" cy="224790"/>
          </a:xfrm>
          <a:prstGeom prst="rect">
            <a:avLst/>
          </a:prstGeom>
        </p:spPr>
        <p:txBody>
          <a:bodyPr vert="horz" wrap="square" lIns="0" tIns="0" rIns="0" bIns="0" rtlCol="0">
            <a:spAutoFit/>
          </a:bodyPr>
          <a:lstStyle/>
          <a:p>
            <a:pPr marL="12700">
              <a:lnSpc>
                <a:spcPts val="1650"/>
              </a:lnSpc>
            </a:pPr>
            <a:fld id="{81D60167-4931-47E6-BA6A-407CBD079E47}" type="slidenum">
              <a:rPr sz="1400" dirty="0">
                <a:solidFill>
                  <a:srgbClr val="FF9966"/>
                </a:solidFill>
                <a:latin typeface="Arial"/>
                <a:cs typeface="Arial"/>
              </a:rPr>
              <a:t>9</a:t>
            </a:fld>
            <a:endParaRPr sz="140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6646</TotalTime>
  <Words>8987</Words>
  <Application>Microsoft Office PowerPoint</Application>
  <PresentationFormat>On-screen Show (4:3)</PresentationFormat>
  <Paragraphs>878</Paragraphs>
  <Slides>75</Slides>
  <Notes>57</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75</vt:i4>
      </vt:variant>
    </vt:vector>
  </HeadingPairs>
  <TitlesOfParts>
    <vt:vector size="88" baseType="lpstr">
      <vt:lpstr>Arial</vt:lpstr>
      <vt:lpstr>Arial Black</vt:lpstr>
      <vt:lpstr>Calibri</vt:lpstr>
      <vt:lpstr>inherit</vt:lpstr>
      <vt:lpstr>Lato</vt:lpstr>
      <vt:lpstr>Liberation Sans Narrow</vt:lpstr>
      <vt:lpstr>Open Sans</vt:lpstr>
      <vt:lpstr>Symbol</vt:lpstr>
      <vt:lpstr>Times New Roman</vt:lpstr>
      <vt:lpstr>urw-din</vt:lpstr>
      <vt:lpstr>Verdana</vt:lpstr>
      <vt:lpstr>Wingdings</vt:lpstr>
      <vt:lpstr>Office Theme</vt:lpstr>
      <vt:lpstr>PowerPoint Presentation</vt:lpstr>
      <vt:lpstr>In this module we will see that, to  optimize the use of memory, the  programs are scattered in  memory according to different  methods: Pagination, segmentation</vt:lpstr>
      <vt:lpstr>Memory management: objectives</vt:lpstr>
      <vt:lpstr>Memory management: concepts in this chapter</vt:lpstr>
      <vt:lpstr>Application of these concepts</vt:lpstr>
      <vt:lpstr>Memory / Physical and logical addresses</vt:lpstr>
      <vt:lpstr>PowerPoint Presentation</vt:lpstr>
      <vt:lpstr>Logical address translation  physical address</vt:lpstr>
      <vt:lpstr>Definition of logical addresses</vt:lpstr>
      <vt:lpstr>User view</vt:lpstr>
      <vt:lpstr>Binding logical and physical addresses (instructions  and data)</vt:lpstr>
      <vt:lpstr>Two basic concepts</vt:lpstr>
      <vt:lpstr>Loading aspects</vt:lpstr>
      <vt:lpstr>PowerPoint Presentation</vt:lpstr>
      <vt:lpstr>Binding and loading See fig. more complete in book</vt:lpstr>
      <vt:lpstr>Loading and dynamic binding</vt:lpstr>
      <vt:lpstr>Logical address translation  physical</vt:lpstr>
      <vt:lpstr>Program swapping</vt:lpstr>
      <vt:lpstr>Program swapping</vt:lpstr>
      <vt:lpstr>Contiguous memory allocation</vt:lpstr>
      <vt:lpstr>Contiguous memory allocation</vt:lpstr>
      <vt:lpstr>PowerPoint Presentation</vt:lpstr>
      <vt:lpstr>Bound registers and translation in MMU</vt:lpstr>
      <vt:lpstr>Fragmentation: unused memory</vt:lpstr>
      <vt:lpstr>Fixed partitions</vt:lpstr>
      <vt:lpstr>Fixed partitions</vt:lpstr>
      <vt:lpstr>Dynamic partitions</vt:lpstr>
      <vt:lpstr>Dynamic partitions: example (Stallings)</vt:lpstr>
      <vt:lpstr>Dynamic partitions: example (Stallings)</vt:lpstr>
      <vt:lpstr>Placement Algorithm in dynamic allocation</vt:lpstr>
      <vt:lpstr>Placement Algorithms: comments</vt:lpstr>
      <vt:lpstr>Suspension (see chap 4)</vt:lpstr>
      <vt:lpstr>Compression (compaction)</vt:lpstr>
      <vt:lpstr>Non-contiguous allowance/allocation</vt:lpstr>
      <vt:lpstr>Segments are logical parts of the program.</vt:lpstr>
      <vt:lpstr>Segments as memory allocation units</vt:lpstr>
      <vt:lpstr>Mechanism for segmentation</vt:lpstr>
      <vt:lpstr>Details</vt:lpstr>
      <vt:lpstr>Address translation in segmentation</vt:lpstr>
      <vt:lpstr>The mechanism in detail (implemented in the hardware)</vt:lpstr>
      <vt:lpstr>Example of simple segmentation</vt:lpstr>
      <vt:lpstr>Sharing segments: segment 0 is shared</vt:lpstr>
      <vt:lpstr>PowerPoint Presentation</vt:lpstr>
      <vt:lpstr>Segmentation and protection</vt:lpstr>
      <vt:lpstr>Simple segmentation assessment</vt:lpstr>
      <vt:lpstr>Segmentation versus pagination</vt:lpstr>
      <vt:lpstr>Simple pagination</vt:lpstr>
      <vt:lpstr>Example of process loading</vt:lpstr>
      <vt:lpstr>Example of process loading (Stallings)</vt:lpstr>
      <vt:lpstr>Page tables</vt:lpstr>
      <vt:lpstr>Page tables</vt:lpstr>
      <vt:lpstr>Logical address  (pagination)</vt:lpstr>
      <vt:lpstr>Logical address (pagination)</vt:lpstr>
      <vt:lpstr>Mechanism: hardware</vt:lpstr>
      <vt:lpstr>Address translation (logical-physical) for pagination</vt:lpstr>
      <vt:lpstr>Translation of addresses: segmentation and pagination</vt:lpstr>
      <vt:lpstr>Example of pagination</vt:lpstr>
      <vt:lpstr>List of free frames</vt:lpstr>
      <vt:lpstr>Efficiency issues</vt:lpstr>
      <vt:lpstr>To improve efficiency</vt:lpstr>
      <vt:lpstr>Associative registers</vt:lpstr>
      <vt:lpstr>Associatve Research in TLB</vt:lpstr>
      <vt:lpstr>Translation Lookaside Buffer (TLB)</vt:lpstr>
      <vt:lpstr>TLB usage diagram</vt:lpstr>
      <vt:lpstr>Real access time (to memory)</vt:lpstr>
      <vt:lpstr>Memory protection</vt:lpstr>
      <vt:lpstr>Bit Valid-Invalid (vi) in the page table</vt:lpstr>
      <vt:lpstr>Sharing pages: 3 proc. sharing an editor, on private data for each process</vt:lpstr>
      <vt:lpstr>Structure of page tables</vt:lpstr>
      <vt:lpstr>PowerPoint Presentation</vt:lpstr>
      <vt:lpstr>PowerPoint Presentation</vt:lpstr>
      <vt:lpstr>Using Translation Lookaside Buffer</vt:lpstr>
      <vt:lpstr>Simple Segmentation vs Simple Pagination</vt:lpstr>
      <vt:lpstr>Conclusions on Memory Management</vt:lpstr>
      <vt:lpstr>Fragmentation recap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 de la mémoire</dc:title>
  <dc:creator>Luigi Logrippo</dc:creator>
  <cp:lastModifiedBy>Faranak Vahid-Ansari</cp:lastModifiedBy>
  <cp:revision>19</cp:revision>
  <dcterms:created xsi:type="dcterms:W3CDTF">2022-06-28T19:50:18Z</dcterms:created>
  <dcterms:modified xsi:type="dcterms:W3CDTF">2022-07-25T05:55:07Z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2021-02-21T00:00:00Z</vt:filetime>
  </property>
  <property fmtid="{D5CDD505-2E9C-101B-9397-08002B2CF9AE}" pid="3" name="Creator">
    <vt:lpwstr>Microsoft® PowerPoint® for Microsoft 365</vt:lpwstr>
  </property>
  <property fmtid="{D5CDD505-2E9C-101B-9397-08002B2CF9AE}" pid="4" name="LastSaved">
    <vt:filetime>2022-06-28T00:00:00Z</vt:filetime>
  </property>
</Properties>
</file>